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4140" r:id="rId2"/>
    <p:sldMasterId id="2147484287" r:id="rId3"/>
    <p:sldMasterId id="2147484303" r:id="rId4"/>
    <p:sldMasterId id="2147484332" r:id="rId5"/>
    <p:sldMasterId id="2147484338" r:id="rId6"/>
  </p:sldMasterIdLst>
  <p:notesMasterIdLst>
    <p:notesMasterId r:id="rId30"/>
  </p:notesMasterIdLst>
  <p:sldIdLst>
    <p:sldId id="617" r:id="rId7"/>
    <p:sldId id="594" r:id="rId8"/>
    <p:sldId id="595" r:id="rId9"/>
    <p:sldId id="572" r:id="rId10"/>
    <p:sldId id="536" r:id="rId11"/>
    <p:sldId id="621" r:id="rId12"/>
    <p:sldId id="618" r:id="rId13"/>
    <p:sldId id="633" r:id="rId14"/>
    <p:sldId id="606" r:id="rId15"/>
    <p:sldId id="619" r:id="rId16"/>
    <p:sldId id="620" r:id="rId17"/>
    <p:sldId id="598" r:id="rId18"/>
    <p:sldId id="610" r:id="rId19"/>
    <p:sldId id="630" r:id="rId20"/>
    <p:sldId id="629" r:id="rId21"/>
    <p:sldId id="632" r:id="rId22"/>
    <p:sldId id="622" r:id="rId23"/>
    <p:sldId id="623" r:id="rId24"/>
    <p:sldId id="624" r:id="rId25"/>
    <p:sldId id="631" r:id="rId26"/>
    <p:sldId id="627" r:id="rId27"/>
    <p:sldId id="628" r:id="rId28"/>
    <p:sldId id="605" r:id="rId29"/>
  </p:sldIdLst>
  <p:sldSz cx="9144000" cy="6858000" type="screen4x3"/>
  <p:notesSz cx="6805613"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CCFFFF"/>
    <a:srgbClr val="334EFF"/>
    <a:srgbClr val="F43E1A"/>
    <a:srgbClr val="FF9933"/>
    <a:srgbClr val="33814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5" autoAdjust="0"/>
    <p:restoredTop sz="94575" autoAdjust="0"/>
  </p:normalViewPr>
  <p:slideViewPr>
    <p:cSldViewPr>
      <p:cViewPr varScale="1">
        <p:scale>
          <a:sx n="69" d="100"/>
          <a:sy n="69" d="100"/>
        </p:scale>
        <p:origin x="4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t" anchorCtr="0" compatLnSpc="1">
            <a:prstTxWarp prst="textNoShape">
              <a:avLst/>
            </a:prstTxWarp>
          </a:bodyPr>
          <a:lstStyle>
            <a:lvl1pPr defTabSz="957263" eaLnBrk="1" hangingPunct="1">
              <a:defRPr sz="1300" b="1">
                <a:latin typeface="Times New Roman" pitchFamily="18" charset="0"/>
              </a:defRPr>
            </a:lvl1pPr>
          </a:lstStyle>
          <a:p>
            <a:pPr>
              <a:defRPr/>
            </a:pPr>
            <a:endParaRPr lang="en-US" altLang="ja-JP"/>
          </a:p>
        </p:txBody>
      </p:sp>
      <p:sp>
        <p:nvSpPr>
          <p:cNvPr id="60419"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t" anchorCtr="0" compatLnSpc="1">
            <a:prstTxWarp prst="textNoShape">
              <a:avLst/>
            </a:prstTxWarp>
          </a:bodyPr>
          <a:lstStyle>
            <a:lvl1pPr algn="r" defTabSz="957263" eaLnBrk="1" hangingPunct="1">
              <a:defRPr sz="1300" b="1">
                <a:latin typeface="Times New Roman" pitchFamily="18" charset="0"/>
              </a:defRPr>
            </a:lvl1pPr>
          </a:lstStyle>
          <a:p>
            <a:pPr>
              <a:defRPr/>
            </a:pPr>
            <a:endParaRPr lang="en-US" altLang="ja-JP"/>
          </a:p>
        </p:txBody>
      </p:sp>
      <p:sp>
        <p:nvSpPr>
          <p:cNvPr id="61444"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908050" y="4721225"/>
            <a:ext cx="49895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0422" name="Rectangle 6"/>
          <p:cNvSpPr>
            <a:spLocks noGrp="1" noChangeArrowheads="1"/>
          </p:cNvSpPr>
          <p:nvPr>
            <p:ph type="ftr" sz="quarter" idx="4"/>
          </p:nvPr>
        </p:nvSpPr>
        <p:spPr bwMode="auto">
          <a:xfrm>
            <a:off x="0" y="944245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b" anchorCtr="0" compatLnSpc="1">
            <a:prstTxWarp prst="textNoShape">
              <a:avLst/>
            </a:prstTxWarp>
          </a:bodyPr>
          <a:lstStyle>
            <a:lvl1pPr defTabSz="957263" eaLnBrk="1" hangingPunct="1">
              <a:defRPr sz="1300" b="1">
                <a:latin typeface="Times New Roman" pitchFamily="18" charset="0"/>
              </a:defRPr>
            </a:lvl1pPr>
          </a:lstStyle>
          <a:p>
            <a:pPr>
              <a:defRPr/>
            </a:pPr>
            <a:endParaRPr lang="en-US" altLang="ja-JP"/>
          </a:p>
        </p:txBody>
      </p:sp>
      <p:sp>
        <p:nvSpPr>
          <p:cNvPr id="60423" name="Rectangle 7"/>
          <p:cNvSpPr>
            <a:spLocks noGrp="1" noChangeArrowheads="1"/>
          </p:cNvSpPr>
          <p:nvPr>
            <p:ph type="sldNum" sz="quarter" idx="5"/>
          </p:nvPr>
        </p:nvSpPr>
        <p:spPr bwMode="auto">
          <a:xfrm>
            <a:off x="3856038" y="944245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b" anchorCtr="0" compatLnSpc="1">
            <a:prstTxWarp prst="textNoShape">
              <a:avLst/>
            </a:prstTxWarp>
          </a:bodyPr>
          <a:lstStyle>
            <a:lvl1pPr algn="r" defTabSz="957263" eaLnBrk="1" hangingPunct="1">
              <a:defRPr sz="1300" b="1">
                <a:latin typeface="Times New Roman" panose="02020603050405020304" pitchFamily="18" charset="0"/>
              </a:defRPr>
            </a:lvl1pPr>
          </a:lstStyle>
          <a:p>
            <a:pPr>
              <a:defRPr/>
            </a:pPr>
            <a:fld id="{59730F73-EDDC-4C2E-841B-7A7AB349CCF1}" type="slidenum">
              <a:rPr lang="en-US" altLang="ja-JP"/>
              <a:pPr>
                <a:defRPr/>
              </a:pPr>
              <a:t>‹#›</a:t>
            </a:fld>
            <a:endParaRPr lang="en-US" altLang="ja-JP"/>
          </a:p>
        </p:txBody>
      </p:sp>
    </p:spTree>
    <p:extLst>
      <p:ext uri="{BB962C8B-B14F-4D97-AF65-F5344CB8AC3E}">
        <p14:creationId xmlns:p14="http://schemas.microsoft.com/office/powerpoint/2010/main" val="1264803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515E085-8B3E-4123-A40A-FD8DA2A3FD0D}" type="slidenum">
              <a:rPr lang="en-US" altLang="ja-JP" smtClean="0">
                <a:solidFill>
                  <a:srgbClr val="000000"/>
                </a:solidFill>
              </a:rPr>
              <a:pPr/>
              <a:t>1</a:t>
            </a:fld>
            <a:endParaRPr lang="en-US" altLang="ja-JP" dirty="0">
              <a:solidFill>
                <a:srgbClr val="000000"/>
              </a:solidFill>
            </a:endParaRPr>
          </a:p>
        </p:txBody>
      </p:sp>
    </p:spTree>
    <p:extLst>
      <p:ext uri="{BB962C8B-B14F-4D97-AF65-F5344CB8AC3E}">
        <p14:creationId xmlns:p14="http://schemas.microsoft.com/office/powerpoint/2010/main" val="236305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4615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461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4615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4615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4615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461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461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461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461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ADBCE28A-EB8C-4234-9930-A7B191A56BAC}" type="slidenum">
              <a:rPr lang="en-US" altLang="ja-JP" sz="1300" smtClean="0">
                <a:latin typeface="Arial" panose="020B0604020202020204" pitchFamily="34" charset="0"/>
                <a:ea typeface="ＭＳ Ｐゴシック" panose="020B0600070205080204" pitchFamily="50" charset="-128"/>
              </a:rPr>
              <a:pPr>
                <a:spcBef>
                  <a:spcPct val="0"/>
                </a:spcBef>
              </a:pPr>
              <a:t>19</a:t>
            </a:fld>
            <a:endParaRPr lang="en-US" altLang="ja-JP" sz="1300">
              <a:latin typeface="Arial" panose="020B0604020202020204" pitchFamily="34" charset="0"/>
              <a:ea typeface="ＭＳ Ｐゴシック" panose="020B0600070205080204" pitchFamily="50" charset="-128"/>
            </a:endParaRPr>
          </a:p>
        </p:txBody>
      </p:sp>
      <p:sp>
        <p:nvSpPr>
          <p:cNvPr id="100355" name="Rectangle 2"/>
          <p:cNvSpPr>
            <a:spLocks noGrp="1" noRot="1" noChangeAspect="1" noChangeArrowheads="1" noTextEdit="1"/>
          </p:cNvSpPr>
          <p:nvPr>
            <p:ph type="sldImg"/>
          </p:nvPr>
        </p:nvSpPr>
        <p:spPr>
          <a:xfrm>
            <a:off x="992188" y="768350"/>
            <a:ext cx="5114925" cy="3836988"/>
          </a:xfrm>
          <a:ln/>
        </p:spPr>
      </p:sp>
      <p:sp>
        <p:nvSpPr>
          <p:cNvPr id="100356" name="Rectangle 3"/>
          <p:cNvSpPr>
            <a:spLocks noGrp="1" noChangeArrowheads="1"/>
          </p:cNvSpPr>
          <p:nvPr>
            <p:ph type="body" idx="1"/>
          </p:nvPr>
        </p:nvSpPr>
        <p:spPr>
          <a:noFill/>
        </p:spPr>
        <p:txBody>
          <a:bodyPr/>
          <a:lstStyle/>
          <a:p>
            <a:pPr eaLnBrk="1" hangingPunct="1"/>
            <a:r>
              <a:rPr lang="en-US" altLang="ja-JP">
                <a:latin typeface="Times" panose="02020603050405020304" pitchFamily="18" charset="0"/>
              </a:rPr>
              <a:t>The model of Japan is outlined in the flowing.</a:t>
            </a:r>
          </a:p>
          <a:p>
            <a:pPr eaLnBrk="1" hangingPunct="1"/>
            <a:r>
              <a:rPr lang="en-US" altLang="ja-JP">
                <a:latin typeface="Times" panose="02020603050405020304" pitchFamily="18" charset="0"/>
              </a:rPr>
              <a:t>Nuclear fusion plant in Japan will be located in coastal area, but NORMTRI assumes that nuclear fusion plant is located in the inland area. In addition, Japanese food culture is different from European food culture. Principal food of Japan is rice but in Europe it is wheat or potato.</a:t>
            </a:r>
          </a:p>
          <a:p>
            <a:pPr eaLnBrk="1" hangingPunct="1"/>
            <a:r>
              <a:rPr lang="en-US" altLang="ja-JP">
                <a:latin typeface="Times" panose="02020603050405020304" pitchFamily="18" charset="0"/>
              </a:rPr>
              <a:t>So, the sea section was brought into NORMTRI to consider effect of the sea. And, rice compartment was added because rice grows in rice paddy which is covered with water unlike normal agricultural field.</a:t>
            </a:r>
          </a:p>
        </p:txBody>
      </p:sp>
    </p:spTree>
    <p:extLst>
      <p:ext uri="{BB962C8B-B14F-4D97-AF65-F5344CB8AC3E}">
        <p14:creationId xmlns:p14="http://schemas.microsoft.com/office/powerpoint/2010/main" val="44972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396534-8AE8-4EF9-BAAC-AD88AE8578DF}" type="slidenum">
              <a:rPr lang="en-US" altLang="ja-JP" smtClean="0">
                <a:solidFill>
                  <a:srgbClr val="000000"/>
                </a:solidFill>
                <a:latin typeface="Times" panose="02020603050405020304" pitchFamily="18" charset="0"/>
                <a:ea typeface="Osaka" charset="-128"/>
              </a:rPr>
              <a:pPr>
                <a:spcBef>
                  <a:spcPct val="0"/>
                </a:spcBef>
              </a:pPr>
              <a:t>23</a:t>
            </a:fld>
            <a:endParaRPr lang="en-US" altLang="ja-JP" smtClean="0">
              <a:solidFill>
                <a:srgbClr val="000000"/>
              </a:solidFill>
              <a:latin typeface="Times" panose="02020603050405020304" pitchFamily="18" charset="0"/>
              <a:ea typeface="Osaka" charset="-128"/>
            </a:endParaRPr>
          </a:p>
        </p:txBody>
      </p:sp>
      <p:sp>
        <p:nvSpPr>
          <p:cNvPr id="28675" name="Rectangle 2"/>
          <p:cNvSpPr>
            <a:spLocks noGrp="1" noRot="1" noChangeAspect="1" noChangeArrowheads="1" noTextEdit="1"/>
          </p:cNvSpPr>
          <p:nvPr>
            <p:ph type="sldImg"/>
          </p:nvPr>
        </p:nvSpPr>
        <p:spPr>
          <a:xfrm>
            <a:off x="922338" y="746125"/>
            <a:ext cx="4967287" cy="3727450"/>
          </a:xfrm>
          <a:ln/>
        </p:spPr>
      </p:sp>
      <p:sp>
        <p:nvSpPr>
          <p:cNvPr id="28676" name="Rectangle 3"/>
          <p:cNvSpPr>
            <a:spLocks noGrp="1" noChangeArrowheads="1"/>
          </p:cNvSpPr>
          <p:nvPr>
            <p:ph type="body" idx="1"/>
          </p:nvPr>
        </p:nvSpPr>
        <p:spPr>
          <a:xfrm>
            <a:off x="906463" y="4721225"/>
            <a:ext cx="4992687"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22194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EA3B6BA-C1EA-40DC-8BCA-B434C24230F3}" type="slidenum">
              <a:rPr lang="en-US" altLang="ja-JP" smtClean="0">
                <a:latin typeface="Times" panose="02020603050405020304" pitchFamily="18" charset="0"/>
                <a:ea typeface="Osaka" charset="-128"/>
              </a:rPr>
              <a:pPr>
                <a:spcBef>
                  <a:spcPct val="0"/>
                </a:spcBef>
              </a:pPr>
              <a:t>2</a:t>
            </a:fld>
            <a:endParaRPr lang="en-US" altLang="ja-JP" smtClean="0">
              <a:latin typeface="Times" panose="02020603050405020304" pitchFamily="18" charset="0"/>
              <a:ea typeface="Osaka" charset="-128"/>
            </a:endParaRPr>
          </a:p>
        </p:txBody>
      </p:sp>
      <p:sp>
        <p:nvSpPr>
          <p:cNvPr id="7171" name="Rectangle 2"/>
          <p:cNvSpPr>
            <a:spLocks noGrp="1" noRot="1" noChangeAspect="1" noChangeArrowheads="1" noTextEdit="1"/>
          </p:cNvSpPr>
          <p:nvPr>
            <p:ph type="sldImg"/>
          </p:nvPr>
        </p:nvSpPr>
        <p:spPr>
          <a:xfrm>
            <a:off x="922338" y="746125"/>
            <a:ext cx="4967287" cy="3727450"/>
          </a:xfrm>
          <a:ln/>
        </p:spPr>
      </p:sp>
      <p:sp>
        <p:nvSpPr>
          <p:cNvPr id="7172" name="Rectangle 3"/>
          <p:cNvSpPr>
            <a:spLocks noGrp="1" noChangeArrowheads="1"/>
          </p:cNvSpPr>
          <p:nvPr>
            <p:ph type="body" idx="1"/>
          </p:nvPr>
        </p:nvSpPr>
        <p:spPr>
          <a:xfrm>
            <a:off x="906463" y="4721225"/>
            <a:ext cx="4992687"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65972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1892191B-C2E9-43AC-92EE-4769B088AD33}" type="slidenum">
              <a:rPr lang="en-US" altLang="ja-JP" smtClean="0">
                <a:latin typeface="Times" panose="02020603050405020304" pitchFamily="18" charset="0"/>
                <a:ea typeface="Osaka" charset="-128"/>
              </a:rPr>
              <a:pPr>
                <a:spcBef>
                  <a:spcPct val="0"/>
                </a:spcBef>
              </a:pPr>
              <a:t>3</a:t>
            </a:fld>
            <a:endParaRPr lang="en-US" altLang="ja-JP" smtClean="0">
              <a:latin typeface="Times" panose="02020603050405020304" pitchFamily="18" charset="0"/>
              <a:ea typeface="Osaka" charset="-128"/>
            </a:endParaRPr>
          </a:p>
        </p:txBody>
      </p:sp>
      <p:sp>
        <p:nvSpPr>
          <p:cNvPr id="9219" name="Rectangle 2"/>
          <p:cNvSpPr>
            <a:spLocks noGrp="1" noRot="1" noChangeAspect="1" noChangeArrowheads="1" noTextEdit="1"/>
          </p:cNvSpPr>
          <p:nvPr>
            <p:ph type="sldImg"/>
          </p:nvPr>
        </p:nvSpPr>
        <p:spPr>
          <a:xfrm>
            <a:off x="922338" y="746125"/>
            <a:ext cx="4967287" cy="3727450"/>
          </a:xfrm>
          <a:ln/>
        </p:spPr>
      </p:sp>
      <p:sp>
        <p:nvSpPr>
          <p:cNvPr id="9220" name="Rectangle 3"/>
          <p:cNvSpPr>
            <a:spLocks noGrp="1" noChangeArrowheads="1"/>
          </p:cNvSpPr>
          <p:nvPr>
            <p:ph type="body" idx="1"/>
          </p:nvPr>
        </p:nvSpPr>
        <p:spPr>
          <a:xfrm>
            <a:off x="906463" y="4721225"/>
            <a:ext cx="4992687"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77878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72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72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72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72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5E68AC5-7F06-422E-BE59-E24A24A371D4}" type="slidenum">
              <a:rPr lang="en-US" altLang="ja-JP" sz="1300" smtClean="0">
                <a:solidFill>
                  <a:srgbClr val="000000"/>
                </a:solidFill>
                <a:latin typeface="Times" panose="02020603050405020304" pitchFamily="18" charset="0"/>
                <a:ea typeface="Osaka" charset="-128"/>
              </a:rPr>
              <a:pPr>
                <a:spcBef>
                  <a:spcPct val="0"/>
                </a:spcBef>
              </a:pPr>
              <a:t>6</a:t>
            </a:fld>
            <a:endParaRPr lang="en-US" altLang="ja-JP" sz="1300" smtClean="0">
              <a:solidFill>
                <a:srgbClr val="000000"/>
              </a:solidFill>
              <a:latin typeface="Times" panose="02020603050405020304" pitchFamily="18" charset="0"/>
              <a:ea typeface="Osaka"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234752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0DBAE52-AAC4-477A-B35B-A3F22427AB5B}" type="slidenum">
              <a:rPr lang="en-US" altLang="ja-JP" sz="1300" smtClean="0">
                <a:solidFill>
                  <a:srgbClr val="000000"/>
                </a:solidFill>
                <a:ea typeface="ＭＳ Ｐゴシック" panose="020B0600070205080204" pitchFamily="50" charset="-128"/>
              </a:rPr>
              <a:pPr>
                <a:spcBef>
                  <a:spcPct val="0"/>
                </a:spcBef>
              </a:pPr>
              <a:t>7</a:t>
            </a:fld>
            <a:endParaRPr lang="en-US" altLang="ja-JP" sz="1300" smtClean="0">
              <a:solidFill>
                <a:srgbClr val="000000"/>
              </a:solidFill>
              <a:ea typeface="ＭＳ Ｐゴシック" panose="020B0600070205080204" pitchFamily="50" charset="-128"/>
            </a:endParaRPr>
          </a:p>
        </p:txBody>
      </p:sp>
      <p:sp>
        <p:nvSpPr>
          <p:cNvPr id="64515" name="Rectangle 2"/>
          <p:cNvSpPr>
            <a:spLocks noGrp="1" noRot="1" noChangeAspect="1" noChangeArrowheads="1" noTextEdit="1"/>
          </p:cNvSpPr>
          <p:nvPr>
            <p:ph type="sldImg"/>
          </p:nvPr>
        </p:nvSpPr>
        <p:spPr>
          <a:xfrm>
            <a:off x="919163" y="746125"/>
            <a:ext cx="4967287" cy="3725863"/>
          </a:xfrm>
          <a:ln/>
        </p:spPr>
      </p:sp>
      <p:sp>
        <p:nvSpPr>
          <p:cNvPr id="64516" name="Rectangle 3"/>
          <p:cNvSpPr>
            <a:spLocks noGrp="1" noChangeArrowheads="1"/>
          </p:cNvSpPr>
          <p:nvPr>
            <p:ph type="body" idx="1"/>
          </p:nvPr>
        </p:nvSpPr>
        <p:spPr>
          <a:noFill/>
        </p:spPr>
        <p:txBody>
          <a:bodyPr/>
          <a:lstStyle/>
          <a:p>
            <a:pPr eaLnBrk="1" hangingPunct="1"/>
            <a:r>
              <a:rPr lang="ja-JP" altLang="en-US" smtClean="0"/>
              <a:t>こちらが、それぞれセルロース、リグニンの代表的な元素組成の</a:t>
            </a:r>
            <a:r>
              <a:rPr lang="en-US" altLang="ja-JP" smtClean="0"/>
              <a:t>CHO</a:t>
            </a:r>
            <a:r>
              <a:rPr lang="ja-JP" altLang="en-US" smtClean="0"/>
              <a:t>比から想定される水蒸気と反応した理想的なガス化を示す式です。</a:t>
            </a:r>
          </a:p>
          <a:p>
            <a:pPr eaLnBrk="1" hangingPunct="1"/>
            <a:r>
              <a:rPr lang="ja-JP" altLang="en-US" smtClean="0"/>
              <a:t>一方、このときに起こると考えられる代表的な平行反応には。これらの反応式が示すように</a:t>
            </a:r>
            <a:r>
              <a:rPr kumimoji="0" lang="ja-JP" altLang="en-US" smtClean="0"/>
              <a:t>メタンを生成する反応や、一酸化炭素と水蒸気から水素と二酸化炭素を生成するシフト反応があります。簡略化のために炭素２個以上の反応は考慮していません。</a:t>
            </a:r>
          </a:p>
          <a:p>
            <a:pPr eaLnBrk="1" hangingPunct="1"/>
            <a:endParaRPr lang="ja-JP" altLang="en-US" smtClean="0"/>
          </a:p>
          <a:p>
            <a:pPr eaLnBrk="1" hangingPunct="1"/>
            <a:r>
              <a:rPr lang="ja-JP" altLang="en-US" smtClean="0"/>
              <a:t>こちらが本研究で用いる、パラメータである水素生成率、炭素分解率の定義式です。水素生成率は、全ての反応が理想的に上式で起こったときの水素生成量を</a:t>
            </a:r>
            <a:r>
              <a:rPr lang="en-US" altLang="ja-JP" smtClean="0"/>
              <a:t>100%</a:t>
            </a:r>
            <a:r>
              <a:rPr lang="ja-JP" altLang="en-US" smtClean="0"/>
              <a:t>とし、実際の生成量より求めます。炭素分解率は、バイオマスのもつ炭素原子数が一酸化炭素、二酸化炭素、メタンの炭素ガスにどれぐらい分解されたかを示します。</a:t>
            </a:r>
          </a:p>
          <a:p>
            <a:pPr eaLnBrk="1" hangingPunct="1"/>
            <a:endParaRPr lang="ja-JP" altLang="en-US" smtClean="0"/>
          </a:p>
          <a:p>
            <a:pPr eaLnBrk="1" hangingPunct="1"/>
            <a:r>
              <a:rPr kumimoji="0" lang="en-US" altLang="ja-JP" smtClean="0"/>
              <a:t>(0:55)</a:t>
            </a:r>
          </a:p>
        </p:txBody>
      </p:sp>
    </p:spTree>
    <p:extLst>
      <p:ext uri="{BB962C8B-B14F-4D97-AF65-F5344CB8AC3E}">
        <p14:creationId xmlns:p14="http://schemas.microsoft.com/office/powerpoint/2010/main" val="400188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429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429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429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429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429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429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429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429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26EE0799-14D7-4997-A22F-0621CD44C6AF}" type="slidenum">
              <a:rPr lang="en-US" altLang="ja-JP" sz="1300" smtClean="0">
                <a:solidFill>
                  <a:srgbClr val="000000"/>
                </a:solidFill>
                <a:latin typeface="Times" panose="02020603050405020304" pitchFamily="18" charset="0"/>
                <a:ea typeface="Osaka" charset="-128"/>
              </a:rPr>
              <a:pPr>
                <a:spcBef>
                  <a:spcPct val="0"/>
                </a:spcBef>
              </a:pPr>
              <a:t>12</a:t>
            </a:fld>
            <a:endParaRPr lang="en-US" altLang="ja-JP" sz="1300" smtClean="0">
              <a:solidFill>
                <a:srgbClr val="000000"/>
              </a:solidFill>
              <a:latin typeface="Times" panose="02020603050405020304" pitchFamily="18" charset="0"/>
              <a:ea typeface="Osaka" charset="-128"/>
            </a:endParaRPr>
          </a:p>
        </p:txBody>
      </p:sp>
      <p:sp>
        <p:nvSpPr>
          <p:cNvPr id="16387" name="Rectangle 2"/>
          <p:cNvSpPr>
            <a:spLocks noGrp="1" noRot="1" noChangeAspect="1" noChangeArrowheads="1" noTextEdit="1"/>
          </p:cNvSpPr>
          <p:nvPr>
            <p:ph type="sldImg"/>
          </p:nvPr>
        </p:nvSpPr>
        <p:spPr>
          <a:xfrm>
            <a:off x="992188" y="768350"/>
            <a:ext cx="5114925" cy="3836988"/>
          </a:xfrm>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Times" panose="02020603050405020304" pitchFamily="18" charset="0"/>
              </a:rPr>
              <a:t>We have proposed the </a:t>
            </a:r>
            <a:r>
              <a:rPr lang="en-US" altLang="ja-JP" b="1" smtClean="0">
                <a:latin typeface="Times" panose="02020603050405020304" pitchFamily="18" charset="0"/>
              </a:rPr>
              <a:t>Fusion-biomass hybrid</a:t>
            </a:r>
            <a:r>
              <a:rPr lang="en-US" altLang="ja-JP" smtClean="0">
                <a:latin typeface="Times" panose="02020603050405020304" pitchFamily="18" charset="0"/>
              </a:rPr>
              <a:t> reactor for fuel production.</a:t>
            </a:r>
          </a:p>
          <a:p>
            <a:pPr eaLnBrk="1" hangingPunct="1"/>
            <a:r>
              <a:rPr lang="en-US" altLang="ja-JP" smtClean="0">
                <a:latin typeface="Times" panose="02020603050405020304" pitchFamily="18" charset="0"/>
              </a:rPr>
              <a:t>The characteristic of this reactor are small major radius and neutron wall load</a:t>
            </a:r>
            <a:r>
              <a:rPr lang="en-US" altLang="ja-JP" i="1" smtClean="0">
                <a:latin typeface="Times" panose="02020603050405020304" pitchFamily="18" charset="0"/>
              </a:rPr>
              <a:t>.</a:t>
            </a:r>
            <a:endParaRPr lang="en-US" altLang="ja-JP" smtClean="0">
              <a:latin typeface="Times" panose="02020603050405020304" pitchFamily="18" charset="0"/>
            </a:endParaRPr>
          </a:p>
          <a:p>
            <a:pPr eaLnBrk="1" hangingPunct="1"/>
            <a:endParaRPr lang="en-US" altLang="ja-JP" smtClean="0">
              <a:latin typeface="Times" panose="02020603050405020304" pitchFamily="18" charset="0"/>
            </a:endParaRPr>
          </a:p>
          <a:p>
            <a:pPr eaLnBrk="1" hangingPunct="1"/>
            <a:r>
              <a:rPr lang="en-US" altLang="ja-JP" smtClean="0">
                <a:latin typeface="Times" panose="02020603050405020304" pitchFamily="18" charset="0"/>
              </a:rPr>
              <a:t>In this concept, fusion power is used for biomass gasification for hydrogen or fuel  production.</a:t>
            </a:r>
          </a:p>
          <a:p>
            <a:pPr eaLnBrk="1" hangingPunct="1"/>
            <a:r>
              <a:rPr lang="en-US" altLang="ja-JP" smtClean="0">
                <a:latin typeface="Times" panose="02020603050405020304" pitchFamily="18" charset="0"/>
              </a:rPr>
              <a:t>To achieve high efficiency of biomass gasification, high temperature extraction over 900 degree C is required.</a:t>
            </a:r>
          </a:p>
          <a:p>
            <a:pPr eaLnBrk="1" hangingPunct="1"/>
            <a:endParaRPr lang="en-US" altLang="ja-JP" smtClean="0">
              <a:latin typeface="Times" panose="02020603050405020304" pitchFamily="18" charset="0"/>
            </a:endParaRPr>
          </a:p>
          <a:p>
            <a:pPr eaLnBrk="1" hangingPunct="1"/>
            <a:endParaRPr lang="en-US" altLang="ja-JP" smtClean="0">
              <a:latin typeface="Times" panose="02020603050405020304" pitchFamily="18" charset="0"/>
            </a:endParaRPr>
          </a:p>
        </p:txBody>
      </p:sp>
    </p:spTree>
    <p:extLst>
      <p:ext uri="{BB962C8B-B14F-4D97-AF65-F5344CB8AC3E}">
        <p14:creationId xmlns:p14="http://schemas.microsoft.com/office/powerpoint/2010/main" val="341406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23BC4269-C0E2-42F6-994F-3CCDC4574B7F}" type="slidenum">
              <a:rPr lang="en-US" altLang="ja-JP" sz="1300" smtClean="0">
                <a:solidFill>
                  <a:srgbClr val="000000"/>
                </a:solidFill>
                <a:ea typeface="ＭＳ Ｐゴシック" panose="020B0600070205080204" pitchFamily="50" charset="-128"/>
              </a:rPr>
              <a:pPr>
                <a:spcBef>
                  <a:spcPct val="0"/>
                </a:spcBef>
              </a:pPr>
              <a:t>13</a:t>
            </a:fld>
            <a:endParaRPr lang="en-US" altLang="ja-JP" sz="1300" smtClean="0">
              <a:solidFill>
                <a:srgbClr val="000000"/>
              </a:solidFill>
              <a:ea typeface="ＭＳ Ｐゴシック" panose="020B0600070205080204" pitchFamily="50" charset="-128"/>
            </a:endParaRPr>
          </a:p>
        </p:txBody>
      </p:sp>
      <p:sp>
        <p:nvSpPr>
          <p:cNvPr id="58371" name="Rectangle 2"/>
          <p:cNvSpPr>
            <a:spLocks noGrp="1" noRot="1" noChangeAspect="1" noChangeArrowheads="1" noTextEdit="1"/>
          </p:cNvSpPr>
          <p:nvPr>
            <p:ph type="sldImg"/>
          </p:nvPr>
        </p:nvSpPr>
        <p:spPr>
          <a:xfrm>
            <a:off x="919163" y="746125"/>
            <a:ext cx="4967287" cy="3725863"/>
          </a:xfrm>
          <a:ln/>
        </p:spPr>
      </p:sp>
      <p:sp>
        <p:nvSpPr>
          <p:cNvPr id="58372" name="Rectangle 3"/>
          <p:cNvSpPr>
            <a:spLocks noGrp="1" noChangeArrowheads="1"/>
          </p:cNvSpPr>
          <p:nvPr>
            <p:ph type="body" idx="1"/>
          </p:nvPr>
        </p:nvSpPr>
        <p:spPr>
          <a:noFill/>
        </p:spPr>
        <p:txBody>
          <a:bodyPr/>
          <a:lstStyle/>
          <a:p>
            <a:pPr eaLnBrk="1" hangingPunct="1"/>
            <a:r>
              <a:rPr lang="ja-JP" altLang="en-US" smtClean="0"/>
              <a:t>こちらが、それぞれセルロース、リグニンの代表的な元素組成の</a:t>
            </a:r>
            <a:r>
              <a:rPr lang="en-US" altLang="ja-JP" smtClean="0"/>
              <a:t>CHO</a:t>
            </a:r>
            <a:r>
              <a:rPr lang="ja-JP" altLang="en-US" smtClean="0"/>
              <a:t>比から想定される水蒸気と反応した理想的なガス化を示す式です。</a:t>
            </a:r>
          </a:p>
          <a:p>
            <a:pPr eaLnBrk="1" hangingPunct="1"/>
            <a:r>
              <a:rPr lang="ja-JP" altLang="en-US" smtClean="0"/>
              <a:t>一方、このときに起こると考えられる代表的な平行反応には。これらの反応式が示すように</a:t>
            </a:r>
            <a:r>
              <a:rPr kumimoji="0" lang="ja-JP" altLang="en-US" smtClean="0"/>
              <a:t>メタンを生成する反応や、一酸化炭素と水蒸気から水素と二酸化炭素を生成するシフト反応があります。簡略化のために炭素２個以上の反応は考慮していません。</a:t>
            </a:r>
          </a:p>
          <a:p>
            <a:pPr eaLnBrk="1" hangingPunct="1"/>
            <a:endParaRPr lang="ja-JP" altLang="en-US" smtClean="0"/>
          </a:p>
          <a:p>
            <a:pPr eaLnBrk="1" hangingPunct="1"/>
            <a:r>
              <a:rPr lang="ja-JP" altLang="en-US" smtClean="0"/>
              <a:t>こちらが本研究で用いる、パラメータである水素生成率、炭素分解率の定義式です。水素生成率は、全ての反応が理想的に上式で起こったときの水素生成量を</a:t>
            </a:r>
            <a:r>
              <a:rPr lang="en-US" altLang="ja-JP" smtClean="0"/>
              <a:t>100%</a:t>
            </a:r>
            <a:r>
              <a:rPr lang="ja-JP" altLang="en-US" smtClean="0"/>
              <a:t>とし、実際の生成量より求めます。炭素分解率は、バイオマスのもつ炭素原子数が一酸化炭素、二酸化炭素、メタンの炭素ガスにどれぐらい分解されたかを示します。</a:t>
            </a:r>
          </a:p>
          <a:p>
            <a:pPr eaLnBrk="1" hangingPunct="1"/>
            <a:endParaRPr lang="ja-JP" altLang="en-US" smtClean="0"/>
          </a:p>
          <a:p>
            <a:pPr eaLnBrk="1" hangingPunct="1"/>
            <a:r>
              <a:rPr kumimoji="0" lang="en-US" altLang="ja-JP" smtClean="0"/>
              <a:t>(0:55)</a:t>
            </a:r>
          </a:p>
        </p:txBody>
      </p:sp>
    </p:spTree>
    <p:extLst>
      <p:ext uri="{BB962C8B-B14F-4D97-AF65-F5344CB8AC3E}">
        <p14:creationId xmlns:p14="http://schemas.microsoft.com/office/powerpoint/2010/main" val="181830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8614127-3E75-47F4-855C-2FF7489A8B00}" type="slidenum">
              <a:rPr lang="en-US" altLang="ja-JP" sz="1300" smtClean="0">
                <a:latin typeface="Arial" panose="020B0604020202020204" pitchFamily="34" charset="0"/>
                <a:ea typeface="ＭＳ Ｐゴシック" panose="020B0600070205080204" pitchFamily="50" charset="-128"/>
              </a:rPr>
              <a:pPr>
                <a:spcBef>
                  <a:spcPct val="0"/>
                </a:spcBef>
              </a:pPr>
              <a:t>15</a:t>
            </a:fld>
            <a:endParaRPr lang="en-US" altLang="ja-JP" sz="1300" smtClean="0">
              <a:latin typeface="Arial" panose="020B0604020202020204" pitchFamily="34" charset="0"/>
              <a:ea typeface="ＭＳ Ｐゴシック" panose="020B0600070205080204" pitchFamily="50" charset="-128"/>
            </a:endParaRPr>
          </a:p>
        </p:txBody>
      </p:sp>
      <p:sp>
        <p:nvSpPr>
          <p:cNvPr id="88067" name="Rectangle 2"/>
          <p:cNvSpPr>
            <a:spLocks noGrp="1" noRot="1" noChangeAspect="1" noChangeArrowheads="1" noTextEdit="1"/>
          </p:cNvSpPr>
          <p:nvPr>
            <p:ph type="sldImg"/>
          </p:nvPr>
        </p:nvSpPr>
        <p:spPr>
          <a:xfrm>
            <a:off x="992188" y="768350"/>
            <a:ext cx="5114925" cy="3836988"/>
          </a:xfrm>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以上のセルロース、リグニンの吸熱分解実験の結果を用いて、産業廃棄物である木くずの年間排出量</a:t>
            </a:r>
            <a:r>
              <a:rPr kumimoji="0" lang="en-US" altLang="ja-JP" smtClean="0"/>
              <a:t>596</a:t>
            </a:r>
            <a:r>
              <a:rPr kumimoji="0" lang="ja-JP" altLang="en-US" smtClean="0"/>
              <a:t>万トンを処理することを目的に、熱交換型反応器の概要設計を行いました。木くずはセルロース７０％、リグニン３０％でなるものとしました。</a:t>
            </a:r>
          </a:p>
          <a:p>
            <a:r>
              <a:rPr kumimoji="0" lang="ja-JP" altLang="en-US" smtClean="0"/>
              <a:t>設計時に用いるガス化パラメータとして、吸熱量と反応時間がありますが、これらについて本研究のデータを用いました。</a:t>
            </a:r>
          </a:p>
          <a:p>
            <a:r>
              <a:rPr kumimoji="0" lang="ja-JP" altLang="en-US" smtClean="0"/>
              <a:t>コチラの図は、実験で得られたパラメータをもとに必要な物質収支、熱供給量、反応時間を満たすように設計した装置の概念です。</a:t>
            </a:r>
          </a:p>
          <a:p>
            <a:r>
              <a:rPr kumimoji="0" lang="ja-JP" altLang="en-US" smtClean="0"/>
              <a:t>バイオマスは細かく粉砕して反応器上部より投入し、水蒸気も同じ流路を上から下に流通します。</a:t>
            </a:r>
          </a:p>
          <a:p>
            <a:r>
              <a:rPr kumimoji="0" lang="ja-JP" altLang="en-US" smtClean="0"/>
              <a:t>一方、伝熱管に反応器下部から上部へと熱媒体を向流で流し、バイオマスへと熱伝達を行い、ガス化を行います。高温ガス炉、または高温の核融合炉を想定して熱媒体はヘリウムと仮定し、伝熱管材料は</a:t>
            </a:r>
            <a:r>
              <a:rPr kumimoji="0" lang="en-US" altLang="ja-JP" smtClean="0"/>
              <a:t>SiC</a:t>
            </a:r>
            <a:r>
              <a:rPr kumimoji="0" lang="ja-JP" altLang="en-US" smtClean="0"/>
              <a:t>複合材としました。</a:t>
            </a:r>
          </a:p>
          <a:p>
            <a:r>
              <a:rPr kumimoji="0" lang="ja-JP" altLang="en-US" smtClean="0"/>
              <a:t>こちらが反応器断面の一部になります。このように内径１７ｍｍ、外径２０ｍｍの伝熱管が密に配置され全長は１０ｍ、総本数は</a:t>
            </a:r>
            <a:r>
              <a:rPr kumimoji="0" lang="en-US" altLang="ja-JP" smtClean="0"/>
              <a:t>29500</a:t>
            </a:r>
            <a:r>
              <a:rPr kumimoji="0" lang="ja-JP" altLang="en-US" smtClean="0"/>
              <a:t>本となっています。反応熱による吸熱量が大きいために設計上は熱供給が一番厳しい条件になりました。</a:t>
            </a:r>
          </a:p>
        </p:txBody>
      </p:sp>
    </p:spTree>
    <p:extLst>
      <p:ext uri="{BB962C8B-B14F-4D97-AF65-F5344CB8AC3E}">
        <p14:creationId xmlns:p14="http://schemas.microsoft.com/office/powerpoint/2010/main" val="339273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92188" y="768350"/>
            <a:ext cx="5114925" cy="3836988"/>
          </a:xfrm>
        </p:spPr>
      </p:sp>
      <p:sp>
        <p:nvSpPr>
          <p:cNvPr id="3" name="슬라이드 노트 개체 틀 2"/>
          <p:cNvSpPr>
            <a:spLocks noGrp="1"/>
          </p:cNvSpPr>
          <p:nvPr>
            <p:ph type="body" idx="1"/>
          </p:nvPr>
        </p:nvSpPr>
        <p:spPr/>
        <p:txBody>
          <a:bodyPr/>
          <a:lstStyle/>
          <a:p>
            <a:r>
              <a:rPr lang="ja-JP" altLang="en-US" dirty="0" smtClean="0"/>
              <a:t>ここからは</a:t>
            </a:r>
            <a:r>
              <a:rPr lang="en-US" altLang="ja-JP" dirty="0" smtClean="0"/>
              <a:t>Armor</a:t>
            </a:r>
            <a:r>
              <a:rPr lang="ja-JP" altLang="en-US" dirty="0" smtClean="0"/>
              <a:t>材・第一壁材料・モジュール間ギャップ・冷却領域・ブランケット側壁・増殖材種類まで考慮し、</a:t>
            </a:r>
            <a:endParaRPr lang="en-US" altLang="ja-JP" dirty="0" smtClean="0"/>
          </a:p>
          <a:p>
            <a:r>
              <a:rPr lang="ja-JP" altLang="en-US" dirty="0" smtClean="0"/>
              <a:t>多様なパラメータがトリチウム生成に与える影響を明らかにするため、具体化されたブランケットデザインを用いて核解析を行いました。</a:t>
            </a:r>
            <a:endParaRPr lang="en-US" altLang="ja-JP" dirty="0" smtClean="0"/>
          </a:p>
          <a:p>
            <a:r>
              <a:rPr lang="ja-JP" altLang="en-US" dirty="0" smtClean="0"/>
              <a:t>主な比較パラメータは第一壁の種類・冷却材の種類・増殖材の種類となります。</a:t>
            </a:r>
            <a:endParaRPr lang="ko-KR" altLang="en-US" dirty="0"/>
          </a:p>
        </p:txBody>
      </p:sp>
      <p:sp>
        <p:nvSpPr>
          <p:cNvPr id="4" name="슬라이드 번호 개체 틀 3"/>
          <p:cNvSpPr>
            <a:spLocks noGrp="1"/>
          </p:cNvSpPr>
          <p:nvPr>
            <p:ph type="sldNum" sz="quarter" idx="10"/>
          </p:nvPr>
        </p:nvSpPr>
        <p:spPr/>
        <p:txBody>
          <a:bodyPr/>
          <a:lstStyle/>
          <a:p>
            <a:fld id="{29DF93A6-D4FD-464E-9D03-07599E29EDB8}" type="slidenum">
              <a:rPr lang="ko-KR" altLang="en-US" smtClean="0"/>
              <a:t>16</a:t>
            </a:fld>
            <a:endParaRPr lang="ko-KR" altLang="en-US"/>
          </a:p>
        </p:txBody>
      </p:sp>
    </p:spTree>
    <p:extLst>
      <p:ext uri="{BB962C8B-B14F-4D97-AF65-F5344CB8AC3E}">
        <p14:creationId xmlns:p14="http://schemas.microsoft.com/office/powerpoint/2010/main" val="138191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6CDD4A-C17E-40EB-891C-55340E884ED5}" type="slidenum">
              <a:rPr lang="en-US" altLang="ja-JP"/>
              <a:pPr>
                <a:defRPr/>
              </a:pPr>
              <a:t>‹#›</a:t>
            </a:fld>
            <a:endParaRPr lang="en-US" altLang="ja-JP"/>
          </a:p>
        </p:txBody>
      </p:sp>
    </p:spTree>
    <p:extLst>
      <p:ext uri="{BB962C8B-B14F-4D97-AF65-F5344CB8AC3E}">
        <p14:creationId xmlns:p14="http://schemas.microsoft.com/office/powerpoint/2010/main" val="147110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71A89CA-1B80-44E2-83AC-7DEADB8356F5}" type="slidenum">
              <a:rPr lang="en-US" altLang="ja-JP"/>
              <a:pPr>
                <a:defRPr/>
              </a:pPr>
              <a:t>‹#›</a:t>
            </a:fld>
            <a:endParaRPr lang="en-US" altLang="ja-JP"/>
          </a:p>
        </p:txBody>
      </p:sp>
    </p:spTree>
    <p:extLst>
      <p:ext uri="{BB962C8B-B14F-4D97-AF65-F5344CB8AC3E}">
        <p14:creationId xmlns:p14="http://schemas.microsoft.com/office/powerpoint/2010/main" val="393597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C5A1AD-E77D-4A78-AE1E-1EF492506091}" type="slidenum">
              <a:rPr lang="en-US" altLang="ja-JP"/>
              <a:pPr>
                <a:defRPr/>
              </a:pPr>
              <a:t>‹#›</a:t>
            </a:fld>
            <a:endParaRPr lang="en-US" altLang="ja-JP"/>
          </a:p>
        </p:txBody>
      </p:sp>
    </p:spTree>
    <p:extLst>
      <p:ext uri="{BB962C8B-B14F-4D97-AF65-F5344CB8AC3E}">
        <p14:creationId xmlns:p14="http://schemas.microsoft.com/office/powerpoint/2010/main" val="119261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CF236AE2-AE46-4B45-B0C7-93B6A1380B6A}" type="slidenum">
              <a:rPr lang="en-US" altLang="ja-JP"/>
              <a:pPr/>
              <a:t>‹#›</a:t>
            </a:fld>
            <a:endParaRPr lang="en-US" altLang="ja-JP"/>
          </a:p>
        </p:txBody>
      </p:sp>
    </p:spTree>
    <p:extLst>
      <p:ext uri="{BB962C8B-B14F-4D97-AF65-F5344CB8AC3E}">
        <p14:creationId xmlns:p14="http://schemas.microsoft.com/office/powerpoint/2010/main" val="556459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3362" name="Rectangle 2"/>
          <p:cNvSpPr>
            <a:spLocks noGrp="1" noRot="1" noChangeArrowheads="1"/>
          </p:cNvSpPr>
          <p:nvPr>
            <p:ph type="ctrTitle"/>
          </p:nvPr>
        </p:nvSpPr>
        <p:spPr>
          <a:xfrm>
            <a:off x="685800" y="1981200"/>
            <a:ext cx="7772400" cy="1600200"/>
          </a:xfrm>
        </p:spPr>
        <p:txBody>
          <a:bodyPr/>
          <a:lstStyle>
            <a:lvl1pPr>
              <a:defRPr/>
            </a:lvl1pPr>
          </a:lstStyle>
          <a:p>
            <a:r>
              <a:rPr lang="ja-JP" altLang="en-US"/>
              <a:t>マスタ タイトルの書式設定</a:t>
            </a:r>
          </a:p>
        </p:txBody>
      </p:sp>
      <p:sp>
        <p:nvSpPr>
          <p:cNvPr id="14336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45A8A3E-A9B6-4C98-91A1-AF03B4511987}" type="slidenum">
              <a:rPr lang="en-US" altLang="ja-JP"/>
              <a:pPr>
                <a:defRPr/>
              </a:pPr>
              <a:t>‹#›</a:t>
            </a:fld>
            <a:endParaRPr lang="en-US" altLang="ja-JP"/>
          </a:p>
        </p:txBody>
      </p:sp>
    </p:spTree>
    <p:extLst>
      <p:ext uri="{BB962C8B-B14F-4D97-AF65-F5344CB8AC3E}">
        <p14:creationId xmlns:p14="http://schemas.microsoft.com/office/powerpoint/2010/main" val="3531960970"/>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E1EEB46-9CE7-4269-A7DF-0E325DD5E829}" type="slidenum">
              <a:rPr lang="en-US" altLang="ja-JP"/>
              <a:pPr>
                <a:defRPr/>
              </a:pPr>
              <a:t>‹#›</a:t>
            </a:fld>
            <a:endParaRPr lang="en-US" altLang="ja-JP"/>
          </a:p>
        </p:txBody>
      </p:sp>
    </p:spTree>
    <p:extLst>
      <p:ext uri="{BB962C8B-B14F-4D97-AF65-F5344CB8AC3E}">
        <p14:creationId xmlns:p14="http://schemas.microsoft.com/office/powerpoint/2010/main" val="1445633704"/>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3CE72BF-2C9A-4FAE-964F-DE773CAAD807}" type="slidenum">
              <a:rPr lang="en-US" altLang="ja-JP"/>
              <a:pPr>
                <a:defRPr/>
              </a:pPr>
              <a:t>‹#›</a:t>
            </a:fld>
            <a:endParaRPr lang="en-US" altLang="ja-JP"/>
          </a:p>
        </p:txBody>
      </p:sp>
    </p:spTree>
    <p:extLst>
      <p:ext uri="{BB962C8B-B14F-4D97-AF65-F5344CB8AC3E}">
        <p14:creationId xmlns:p14="http://schemas.microsoft.com/office/powerpoint/2010/main" val="2680114166"/>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1626" y="1676402"/>
            <a:ext cx="4194175" cy="44227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1" y="1676402"/>
            <a:ext cx="4194175" cy="44227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13AC287-D254-4CC7-985C-BEB0C8CE59D4}" type="slidenum">
              <a:rPr lang="en-US" altLang="ja-JP"/>
              <a:pPr>
                <a:defRPr/>
              </a:pPr>
              <a:t>‹#›</a:t>
            </a:fld>
            <a:endParaRPr lang="en-US" altLang="ja-JP"/>
          </a:p>
        </p:txBody>
      </p:sp>
    </p:spTree>
    <p:extLst>
      <p:ext uri="{BB962C8B-B14F-4D97-AF65-F5344CB8AC3E}">
        <p14:creationId xmlns:p14="http://schemas.microsoft.com/office/powerpoint/2010/main" val="2346477363"/>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EF5B2D97-71C0-4E23-ACC8-CF0F26B852A6}" type="slidenum">
              <a:rPr lang="en-US" altLang="ja-JP"/>
              <a:pPr>
                <a:defRPr/>
              </a:pPr>
              <a:t>‹#›</a:t>
            </a:fld>
            <a:endParaRPr lang="en-US" altLang="ja-JP"/>
          </a:p>
        </p:txBody>
      </p:sp>
    </p:spTree>
    <p:extLst>
      <p:ext uri="{BB962C8B-B14F-4D97-AF65-F5344CB8AC3E}">
        <p14:creationId xmlns:p14="http://schemas.microsoft.com/office/powerpoint/2010/main" val="3192191812"/>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1A118C9-C972-44E1-87B2-64DF611646DD}" type="slidenum">
              <a:rPr lang="en-US" altLang="ja-JP"/>
              <a:pPr>
                <a:defRPr/>
              </a:pPr>
              <a:t>‹#›</a:t>
            </a:fld>
            <a:endParaRPr lang="en-US" altLang="ja-JP"/>
          </a:p>
        </p:txBody>
      </p:sp>
    </p:spTree>
    <p:extLst>
      <p:ext uri="{BB962C8B-B14F-4D97-AF65-F5344CB8AC3E}">
        <p14:creationId xmlns:p14="http://schemas.microsoft.com/office/powerpoint/2010/main" val="384212611"/>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627F3559-FC3B-4592-9CE3-2AE9DFD03DDB}" type="slidenum">
              <a:rPr lang="en-US" altLang="ja-JP"/>
              <a:pPr>
                <a:defRPr/>
              </a:pPr>
              <a:t>‹#›</a:t>
            </a:fld>
            <a:endParaRPr lang="en-US" altLang="ja-JP"/>
          </a:p>
        </p:txBody>
      </p:sp>
    </p:spTree>
    <p:extLst>
      <p:ext uri="{BB962C8B-B14F-4D97-AF65-F5344CB8AC3E}">
        <p14:creationId xmlns:p14="http://schemas.microsoft.com/office/powerpoint/2010/main" val="2705130502"/>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09F628-20D5-412B-8773-F7B30D6C02B9}" type="slidenum">
              <a:rPr lang="en-US" altLang="ja-JP"/>
              <a:pPr>
                <a:defRPr/>
              </a:pPr>
              <a:t>‹#›</a:t>
            </a:fld>
            <a:endParaRPr lang="en-US" altLang="ja-JP"/>
          </a:p>
        </p:txBody>
      </p:sp>
    </p:spTree>
    <p:extLst>
      <p:ext uri="{BB962C8B-B14F-4D97-AF65-F5344CB8AC3E}">
        <p14:creationId xmlns:p14="http://schemas.microsoft.com/office/powerpoint/2010/main" val="2077785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E3991C0-2FE4-4FDD-8E85-94A2451B3724}" type="slidenum">
              <a:rPr lang="en-US" altLang="ja-JP"/>
              <a:pPr>
                <a:defRPr/>
              </a:pPr>
              <a:t>‹#›</a:t>
            </a:fld>
            <a:endParaRPr lang="en-US" altLang="ja-JP"/>
          </a:p>
        </p:txBody>
      </p:sp>
    </p:spTree>
    <p:extLst>
      <p:ext uri="{BB962C8B-B14F-4D97-AF65-F5344CB8AC3E}">
        <p14:creationId xmlns:p14="http://schemas.microsoft.com/office/powerpoint/2010/main" val="511491392"/>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CA5A278-4D88-4E5B-9387-348AECD6EC0A}" type="slidenum">
              <a:rPr lang="en-US" altLang="ja-JP"/>
              <a:pPr>
                <a:defRPr/>
              </a:pPr>
              <a:t>‹#›</a:t>
            </a:fld>
            <a:endParaRPr lang="en-US" altLang="ja-JP"/>
          </a:p>
        </p:txBody>
      </p:sp>
    </p:spTree>
    <p:extLst>
      <p:ext uri="{BB962C8B-B14F-4D97-AF65-F5344CB8AC3E}">
        <p14:creationId xmlns:p14="http://schemas.microsoft.com/office/powerpoint/2010/main" val="3639955423"/>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89880B9-C8A6-4D5F-AB9F-111081F28622}" type="slidenum">
              <a:rPr lang="en-US" altLang="ja-JP"/>
              <a:pPr>
                <a:defRPr/>
              </a:pPr>
              <a:t>‹#›</a:t>
            </a:fld>
            <a:endParaRPr lang="en-US" altLang="ja-JP"/>
          </a:p>
        </p:txBody>
      </p:sp>
    </p:spTree>
    <p:extLst>
      <p:ext uri="{BB962C8B-B14F-4D97-AF65-F5344CB8AC3E}">
        <p14:creationId xmlns:p14="http://schemas.microsoft.com/office/powerpoint/2010/main" val="3649531802"/>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7189" y="228602"/>
            <a:ext cx="2135187" cy="58705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1626" y="228602"/>
            <a:ext cx="6253163" cy="58705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8BDF22-6697-40D7-B6CB-C581010AF9B3}" type="slidenum">
              <a:rPr lang="en-US" altLang="ja-JP"/>
              <a:pPr>
                <a:defRPr/>
              </a:pPr>
              <a:t>‹#›</a:t>
            </a:fld>
            <a:endParaRPr lang="en-US" altLang="ja-JP"/>
          </a:p>
        </p:txBody>
      </p:sp>
    </p:spTree>
    <p:extLst>
      <p:ext uri="{BB962C8B-B14F-4D97-AF65-F5344CB8AC3E}">
        <p14:creationId xmlns:p14="http://schemas.microsoft.com/office/powerpoint/2010/main" val="443746032"/>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04ABE92-530F-41EE-BA38-7FD85B3F592D}" type="slidenum">
              <a:rPr lang="en-US" altLang="ja-JP"/>
              <a:pPr>
                <a:defRPr/>
              </a:pPr>
              <a:t>‹#›</a:t>
            </a:fld>
            <a:endParaRPr lang="en-US" altLang="ja-JP"/>
          </a:p>
        </p:txBody>
      </p:sp>
    </p:spTree>
    <p:extLst>
      <p:ext uri="{BB962C8B-B14F-4D97-AF65-F5344CB8AC3E}">
        <p14:creationId xmlns:p14="http://schemas.microsoft.com/office/powerpoint/2010/main" val="219096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97C2893-AB38-491D-A706-E06B2D4FAEE8}" type="slidenum">
              <a:rPr lang="en-US" altLang="ja-JP"/>
              <a:pPr>
                <a:defRPr/>
              </a:pPr>
              <a:t>‹#›</a:t>
            </a:fld>
            <a:endParaRPr lang="en-US" altLang="ja-JP"/>
          </a:p>
        </p:txBody>
      </p:sp>
    </p:spTree>
    <p:extLst>
      <p:ext uri="{BB962C8B-B14F-4D97-AF65-F5344CB8AC3E}">
        <p14:creationId xmlns:p14="http://schemas.microsoft.com/office/powerpoint/2010/main" val="1464543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0AEC5A2-3F5A-4DCF-9111-F5B1BA1BAE86}" type="slidenum">
              <a:rPr lang="en-US" altLang="ja-JP"/>
              <a:pPr>
                <a:defRPr/>
              </a:pPr>
              <a:t>‹#›</a:t>
            </a:fld>
            <a:endParaRPr lang="en-US" altLang="ja-JP"/>
          </a:p>
        </p:txBody>
      </p:sp>
    </p:spTree>
    <p:extLst>
      <p:ext uri="{BB962C8B-B14F-4D97-AF65-F5344CB8AC3E}">
        <p14:creationId xmlns:p14="http://schemas.microsoft.com/office/powerpoint/2010/main" val="3713984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F271D0D-B1DD-4368-B7D4-1BEFA0B49EFF}" type="slidenum">
              <a:rPr lang="en-US" altLang="ja-JP"/>
              <a:pPr>
                <a:defRPr/>
              </a:pPr>
              <a:t>‹#›</a:t>
            </a:fld>
            <a:endParaRPr lang="en-US" altLang="ja-JP"/>
          </a:p>
        </p:txBody>
      </p:sp>
    </p:spTree>
    <p:extLst>
      <p:ext uri="{BB962C8B-B14F-4D97-AF65-F5344CB8AC3E}">
        <p14:creationId xmlns:p14="http://schemas.microsoft.com/office/powerpoint/2010/main" val="3226770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7E39B10-7953-456F-AA75-B82317438001}" type="slidenum">
              <a:rPr lang="en-US" altLang="ja-JP"/>
              <a:pPr>
                <a:defRPr/>
              </a:pPr>
              <a:t>‹#›</a:t>
            </a:fld>
            <a:endParaRPr lang="en-US" altLang="ja-JP"/>
          </a:p>
        </p:txBody>
      </p:sp>
    </p:spTree>
    <p:extLst>
      <p:ext uri="{BB962C8B-B14F-4D97-AF65-F5344CB8AC3E}">
        <p14:creationId xmlns:p14="http://schemas.microsoft.com/office/powerpoint/2010/main" val="1721051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F80F2F6-5106-4EB2-9EA6-E1D4A352D719}" type="slidenum">
              <a:rPr lang="en-US" altLang="ja-JP"/>
              <a:pPr>
                <a:defRPr/>
              </a:pPr>
              <a:t>‹#›</a:t>
            </a:fld>
            <a:endParaRPr lang="en-US" altLang="ja-JP"/>
          </a:p>
        </p:txBody>
      </p:sp>
    </p:spTree>
    <p:extLst>
      <p:ext uri="{BB962C8B-B14F-4D97-AF65-F5344CB8AC3E}">
        <p14:creationId xmlns:p14="http://schemas.microsoft.com/office/powerpoint/2010/main" val="250781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35FD0E-4807-4E76-96BC-6CDBC974FACA}" type="slidenum">
              <a:rPr lang="en-US" altLang="ja-JP"/>
              <a:pPr>
                <a:defRPr/>
              </a:pPr>
              <a:t>‹#›</a:t>
            </a:fld>
            <a:endParaRPr lang="en-US" altLang="ja-JP"/>
          </a:p>
        </p:txBody>
      </p:sp>
    </p:spTree>
    <p:extLst>
      <p:ext uri="{BB962C8B-B14F-4D97-AF65-F5344CB8AC3E}">
        <p14:creationId xmlns:p14="http://schemas.microsoft.com/office/powerpoint/2010/main" val="64409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42187F6-CE29-44C4-BD6B-993123141EA6}" type="slidenum">
              <a:rPr lang="en-US" altLang="ja-JP"/>
              <a:pPr>
                <a:defRPr/>
              </a:pPr>
              <a:t>‹#›</a:t>
            </a:fld>
            <a:endParaRPr lang="en-US" altLang="ja-JP"/>
          </a:p>
        </p:txBody>
      </p:sp>
    </p:spTree>
    <p:extLst>
      <p:ext uri="{BB962C8B-B14F-4D97-AF65-F5344CB8AC3E}">
        <p14:creationId xmlns:p14="http://schemas.microsoft.com/office/powerpoint/2010/main" val="130221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CFF9700-BC28-4BA3-80DB-33C955194439}" type="slidenum">
              <a:rPr lang="en-US" altLang="ja-JP"/>
              <a:pPr>
                <a:defRPr/>
              </a:pPr>
              <a:t>‹#›</a:t>
            </a:fld>
            <a:endParaRPr lang="en-US" altLang="ja-JP"/>
          </a:p>
        </p:txBody>
      </p:sp>
    </p:spTree>
    <p:extLst>
      <p:ext uri="{BB962C8B-B14F-4D97-AF65-F5344CB8AC3E}">
        <p14:creationId xmlns:p14="http://schemas.microsoft.com/office/powerpoint/2010/main" val="2072124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27E8FF7-4D6F-492D-A8C7-B7D24CFCC327}" type="slidenum">
              <a:rPr lang="en-US" altLang="ja-JP"/>
              <a:pPr>
                <a:defRPr/>
              </a:pPr>
              <a:t>‹#›</a:t>
            </a:fld>
            <a:endParaRPr lang="en-US" altLang="ja-JP"/>
          </a:p>
        </p:txBody>
      </p:sp>
    </p:spTree>
    <p:extLst>
      <p:ext uri="{BB962C8B-B14F-4D97-AF65-F5344CB8AC3E}">
        <p14:creationId xmlns:p14="http://schemas.microsoft.com/office/powerpoint/2010/main" val="2615500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7FD1798-8071-4D2B-BC6C-345DF9591A64}" type="slidenum">
              <a:rPr lang="en-US" altLang="ja-JP"/>
              <a:pPr>
                <a:defRPr/>
              </a:pPr>
              <a:t>‹#›</a:t>
            </a:fld>
            <a:endParaRPr lang="en-US" altLang="ja-JP"/>
          </a:p>
        </p:txBody>
      </p:sp>
    </p:spTree>
    <p:extLst>
      <p:ext uri="{BB962C8B-B14F-4D97-AF65-F5344CB8AC3E}">
        <p14:creationId xmlns:p14="http://schemas.microsoft.com/office/powerpoint/2010/main" val="1345057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71B1085-FE91-4CFF-B847-7D4D273A6FEE}" type="slidenum">
              <a:rPr lang="en-US" altLang="ja-JP"/>
              <a:pPr>
                <a:defRPr/>
              </a:pPr>
              <a:t>‹#›</a:t>
            </a:fld>
            <a:endParaRPr lang="en-US" altLang="ja-JP"/>
          </a:p>
        </p:txBody>
      </p:sp>
    </p:spTree>
    <p:extLst>
      <p:ext uri="{BB962C8B-B14F-4D97-AF65-F5344CB8AC3E}">
        <p14:creationId xmlns:p14="http://schemas.microsoft.com/office/powerpoint/2010/main" val="2959902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008FFB3-EC7C-4B25-AA95-52E6FFFB255C}" type="slidenum">
              <a:rPr lang="en-US" altLang="ja-JP"/>
              <a:pPr>
                <a:defRPr/>
              </a:pPr>
              <a:t>‹#›</a:t>
            </a:fld>
            <a:endParaRPr lang="en-US" altLang="ja-JP"/>
          </a:p>
        </p:txBody>
      </p:sp>
    </p:spTree>
    <p:extLst>
      <p:ext uri="{BB962C8B-B14F-4D97-AF65-F5344CB8AC3E}">
        <p14:creationId xmlns:p14="http://schemas.microsoft.com/office/powerpoint/2010/main" val="1998066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A67DCA1-68AE-4722-A512-8443CB4F98B3}" type="slidenum">
              <a:rPr lang="en-US" altLang="ja-JP"/>
              <a:pPr>
                <a:defRPr/>
              </a:pPr>
              <a:t>‹#›</a:t>
            </a:fld>
            <a:endParaRPr lang="en-US" altLang="ja-JP"/>
          </a:p>
        </p:txBody>
      </p:sp>
    </p:spTree>
    <p:extLst>
      <p:ext uri="{BB962C8B-B14F-4D97-AF65-F5344CB8AC3E}">
        <p14:creationId xmlns:p14="http://schemas.microsoft.com/office/powerpoint/2010/main" val="4097822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307A20-56B7-4127-A6B9-6326B0FD6F58}" type="slidenum">
              <a:rPr lang="en-US" altLang="ja-JP"/>
              <a:pPr>
                <a:defRPr/>
              </a:pPr>
              <a:t>‹#›</a:t>
            </a:fld>
            <a:endParaRPr lang="en-US" altLang="ja-JP"/>
          </a:p>
        </p:txBody>
      </p:sp>
    </p:spTree>
    <p:extLst>
      <p:ext uri="{BB962C8B-B14F-4D97-AF65-F5344CB8AC3E}">
        <p14:creationId xmlns:p14="http://schemas.microsoft.com/office/powerpoint/2010/main" val="3304797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E18D7095-39DF-410A-BB30-7B5F3CDD18EE}" type="slidenum">
              <a:rPr lang="en-US" altLang="ja-JP"/>
              <a:pPr>
                <a:defRPr/>
              </a:pPr>
              <a:t>‹#›</a:t>
            </a:fld>
            <a:endParaRPr lang="en-US" altLang="ja-JP"/>
          </a:p>
        </p:txBody>
      </p:sp>
    </p:spTree>
    <p:extLst>
      <p:ext uri="{BB962C8B-B14F-4D97-AF65-F5344CB8AC3E}">
        <p14:creationId xmlns:p14="http://schemas.microsoft.com/office/powerpoint/2010/main" val="1227004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9A94D-582D-4DEB-9688-B13199434DE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39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B3E64A8-E1D9-4B7F-B529-6018C84DE160}" type="slidenum">
              <a:rPr lang="en-US" altLang="ja-JP"/>
              <a:pPr>
                <a:defRPr/>
              </a:pPr>
              <a:t>‹#›</a:t>
            </a:fld>
            <a:endParaRPr lang="en-US" altLang="ja-JP"/>
          </a:p>
        </p:txBody>
      </p:sp>
    </p:spTree>
    <p:extLst>
      <p:ext uri="{BB962C8B-B14F-4D97-AF65-F5344CB8AC3E}">
        <p14:creationId xmlns:p14="http://schemas.microsoft.com/office/powerpoint/2010/main" val="316197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8448C5-2906-47C3-B127-F775E5426CC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06856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841F13-7D2C-430D-9278-F3A00986DC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23381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91A27F-B662-4E06-A5C1-8827935CCE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7891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B3FDDD-B88E-4500-B363-CF9F43B1FD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24480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6E35F2-7953-4768-98CE-657A9338EBE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05336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5F3BCE-4C71-42FB-8C0B-672E8DCE4F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9968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F82A38-CD9D-4041-B37D-FD5AFF64516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6395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12710D-C8DA-42CB-8179-016152D5E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9521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17620E-3B97-4616-9D9D-D278016319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0929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13DC1-3699-4EF5-B418-471C47883B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1769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E912770-D3FA-40CB-BEB2-A43BD1F0404B}" type="slidenum">
              <a:rPr lang="en-US" altLang="ja-JP"/>
              <a:pPr>
                <a:defRPr/>
              </a:pPr>
              <a:t>‹#›</a:t>
            </a:fld>
            <a:endParaRPr lang="en-US" altLang="ja-JP"/>
          </a:p>
        </p:txBody>
      </p:sp>
    </p:spTree>
    <p:extLst>
      <p:ext uri="{BB962C8B-B14F-4D97-AF65-F5344CB8AC3E}">
        <p14:creationId xmlns:p14="http://schemas.microsoft.com/office/powerpoint/2010/main" val="15715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2D31185-B192-4713-899F-13976A607A4D}" type="slidenum">
              <a:rPr lang="en-US" altLang="ja-JP"/>
              <a:pPr>
                <a:defRPr/>
              </a:pPr>
              <a:t>‹#›</a:t>
            </a:fld>
            <a:endParaRPr lang="en-US" altLang="ja-JP"/>
          </a:p>
        </p:txBody>
      </p:sp>
    </p:spTree>
    <p:extLst>
      <p:ext uri="{BB962C8B-B14F-4D97-AF65-F5344CB8AC3E}">
        <p14:creationId xmlns:p14="http://schemas.microsoft.com/office/powerpoint/2010/main" val="76399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EA854508-A2BA-443E-BED5-5B8143F65B1C}"/>
              </a:ext>
            </a:extLst>
          </p:cNvPr>
          <p:cNvPicPr>
            <a:picLocks noChangeAspect="1"/>
          </p:cNvPicPr>
          <p:nvPr userDrawn="1"/>
        </p:nvPicPr>
        <p:blipFill>
          <a:blip r:embed="rId2"/>
          <a:stretch>
            <a:fillRect/>
          </a:stretch>
        </p:blipFill>
        <p:spPr>
          <a:xfrm>
            <a:off x="562495" y="950576"/>
            <a:ext cx="5458110" cy="3066863"/>
          </a:xfrm>
          <a:prstGeom prst="rect">
            <a:avLst/>
          </a:prstGeom>
        </p:spPr>
      </p:pic>
      <p:sp>
        <p:nvSpPr>
          <p:cNvPr id="2" name="タイトル 1"/>
          <p:cNvSpPr>
            <a:spLocks noGrp="1"/>
          </p:cNvSpPr>
          <p:nvPr>
            <p:ph type="ctrTitle"/>
          </p:nvPr>
        </p:nvSpPr>
        <p:spPr>
          <a:xfrm>
            <a:off x="686639" y="4189328"/>
            <a:ext cx="5209822" cy="801043"/>
          </a:xfrm>
          <a:prstGeom prst="rect">
            <a:avLst/>
          </a:prstGeom>
        </p:spPr>
        <p:txBody>
          <a:bodyPr anchor="ctr"/>
          <a:lstStyle>
            <a:lvl1pPr algn="l">
              <a:defRPr sz="2215">
                <a:solidFill>
                  <a:schemeClr val="tx1"/>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686639" y="5010545"/>
            <a:ext cx="5209822" cy="55551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lang="ja-JP" altLang="en-US" sz="1477" b="0" dirty="0">
                <a:latin typeface="メイリオ" panose="020B0604030504040204" pitchFamily="50" charset="-128"/>
                <a:ea typeface="メイリオ" panose="020B0604030504040204" pitchFamily="50" charset="-128"/>
                <a:cs typeface="+mj-cs"/>
              </a:defRPr>
            </a:lvl1pPr>
          </a:lstStyle>
          <a:p>
            <a:pPr lvl="0">
              <a:spcBef>
                <a:spcPct val="0"/>
              </a:spcBef>
            </a:pPr>
            <a:r>
              <a:rPr lang="ja-JP" altLang="en-US"/>
              <a:t>マスター サブタイトルの書式設定</a:t>
            </a:r>
            <a:endParaRPr lang="ja-JP" altLang="en-US" dirty="0"/>
          </a:p>
        </p:txBody>
      </p:sp>
      <p:sp>
        <p:nvSpPr>
          <p:cNvPr id="4" name="フッター プレースホルダー 3"/>
          <p:cNvSpPr>
            <a:spLocks noGrp="1"/>
          </p:cNvSpPr>
          <p:nvPr>
            <p:ph type="ftr" sz="quarter" idx="10"/>
          </p:nvPr>
        </p:nvSpPr>
        <p:spPr/>
        <p:txBody>
          <a:bodyPr/>
          <a:lstStyle>
            <a:lvl1pPr>
              <a:defRPr/>
            </a:lvl1pPr>
          </a:lstStyle>
          <a:p>
            <a:endParaRPr lang="en-US" altLang="ja-JP">
              <a:solidFill>
                <a:prstClr val="white"/>
              </a:solidFill>
            </a:endParaRPr>
          </a:p>
        </p:txBody>
      </p:sp>
      <p:sp>
        <p:nvSpPr>
          <p:cNvPr id="8" name="Text Box 11">
            <a:extLst>
              <a:ext uri="{FF2B5EF4-FFF2-40B4-BE49-F238E27FC236}">
                <a16:creationId xmlns:a16="http://schemas.microsoft.com/office/drawing/2014/main" xmlns="" id="{7A413C58-3711-4E8A-B65B-D553E3908FFD}"/>
              </a:ext>
            </a:extLst>
          </p:cNvPr>
          <p:cNvSpPr txBox="1">
            <a:spLocks noChangeArrowheads="1"/>
          </p:cNvSpPr>
          <p:nvPr userDrawn="1"/>
        </p:nvSpPr>
        <p:spPr bwMode="auto">
          <a:xfrm>
            <a:off x="48096" y="6566248"/>
            <a:ext cx="3813866" cy="2628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ja-JP" sz="1108" dirty="0">
                <a:solidFill>
                  <a:prstClr val="black"/>
                </a:solidFill>
                <a:latin typeface="メイリオ" panose="020B0604030504040204" pitchFamily="50" charset="-128"/>
                <a:ea typeface="メイリオ" panose="020B0604030504040204" pitchFamily="50" charset="-128"/>
              </a:rPr>
              <a:t>©2019 Kyoto </a:t>
            </a:r>
            <a:r>
              <a:rPr lang="en-US" altLang="ja-JP" sz="1108" dirty="0" err="1">
                <a:solidFill>
                  <a:prstClr val="black"/>
                </a:solidFill>
                <a:latin typeface="メイリオ" panose="020B0604030504040204" pitchFamily="50" charset="-128"/>
                <a:ea typeface="メイリオ" panose="020B0604030504040204" pitchFamily="50" charset="-128"/>
              </a:rPr>
              <a:t>Fusioneering</a:t>
            </a:r>
            <a:r>
              <a:rPr lang="en-US" altLang="ja-JP" sz="1108" dirty="0">
                <a:solidFill>
                  <a:prstClr val="black"/>
                </a:solidFill>
                <a:latin typeface="メイリオ" panose="020B0604030504040204" pitchFamily="50" charset="-128"/>
                <a:ea typeface="メイリオ" panose="020B0604030504040204" pitchFamily="50" charset="-128"/>
              </a:rPr>
              <a:t> Ltd. </a:t>
            </a: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All Rights Reserved</a:t>
            </a:r>
          </a:p>
        </p:txBody>
      </p:sp>
      <p:sp>
        <p:nvSpPr>
          <p:cNvPr id="10" name="Text Box 11">
            <a:extLst>
              <a:ext uri="{FF2B5EF4-FFF2-40B4-BE49-F238E27FC236}">
                <a16:creationId xmlns:a16="http://schemas.microsoft.com/office/drawing/2014/main" xmlns="" id="{5C92D4F7-6B8A-4B78-B8BC-DD301BFFCA3A}"/>
              </a:ext>
            </a:extLst>
          </p:cNvPr>
          <p:cNvSpPr txBox="1">
            <a:spLocks noChangeArrowheads="1"/>
          </p:cNvSpPr>
          <p:nvPr userDrawn="1"/>
        </p:nvSpPr>
        <p:spPr bwMode="auto">
          <a:xfrm>
            <a:off x="59220" y="158765"/>
            <a:ext cx="1353256" cy="2628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ja-JP" sz="1108" dirty="0">
                <a:solidFill>
                  <a:prstClr val="black"/>
                </a:solidFill>
                <a:latin typeface="メイリオ" panose="020B0604030504040204" pitchFamily="50" charset="-128"/>
                <a:ea typeface="メイリオ" panose="020B0604030504040204" pitchFamily="50" charset="-128"/>
              </a:rPr>
              <a:t> CONFIDENTIAL </a:t>
            </a:r>
          </a:p>
        </p:txBody>
      </p:sp>
      <p:grpSp>
        <p:nvGrpSpPr>
          <p:cNvPr id="11" name="グループ化 10">
            <a:extLst>
              <a:ext uri="{FF2B5EF4-FFF2-40B4-BE49-F238E27FC236}">
                <a16:creationId xmlns:a16="http://schemas.microsoft.com/office/drawing/2014/main" xmlns="" id="{8988E4FD-5C33-4B65-BCDD-2A04BA559DC7}"/>
              </a:ext>
            </a:extLst>
          </p:cNvPr>
          <p:cNvGrpSpPr/>
          <p:nvPr userDrawn="1"/>
        </p:nvGrpSpPr>
        <p:grpSpPr>
          <a:xfrm>
            <a:off x="4111829" y="0"/>
            <a:ext cx="5032171" cy="6858000"/>
            <a:chOff x="4009496" y="343916"/>
            <a:chExt cx="2248408" cy="2828492"/>
          </a:xfrm>
        </p:grpSpPr>
        <p:sp>
          <p:nvSpPr>
            <p:cNvPr id="12" name="直角三角形 11">
              <a:extLst>
                <a:ext uri="{FF2B5EF4-FFF2-40B4-BE49-F238E27FC236}">
                  <a16:creationId xmlns:a16="http://schemas.microsoft.com/office/drawing/2014/main" xmlns="" id="{1740056E-3A83-4CC4-BB8E-E494BF2E520F}"/>
                </a:ext>
              </a:extLst>
            </p:cNvPr>
            <p:cNvSpPr/>
            <p:nvPr/>
          </p:nvSpPr>
          <p:spPr>
            <a:xfrm rot="16200000">
              <a:off x="4942915" y="1529796"/>
              <a:ext cx="1705596" cy="924383"/>
            </a:xfrm>
            <a:prstGeom prst="rtTriangle">
              <a:avLst/>
            </a:prstGeom>
            <a:solidFill>
              <a:srgbClr val="F79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FontTx/>
                <a:buChar char="•"/>
              </a:pPr>
              <a:endParaRPr lang="ja-JP" altLang="en-US" sz="1292">
                <a:solidFill>
                  <a:prstClr val="white"/>
                </a:solidFill>
              </a:endParaRPr>
            </a:p>
          </p:txBody>
        </p:sp>
        <p:sp>
          <p:nvSpPr>
            <p:cNvPr id="13" name="直角三角形 12">
              <a:extLst>
                <a:ext uri="{FF2B5EF4-FFF2-40B4-BE49-F238E27FC236}">
                  <a16:creationId xmlns:a16="http://schemas.microsoft.com/office/drawing/2014/main" xmlns="" id="{63249AB1-F119-4950-8BC1-78D99636D2A5}"/>
                </a:ext>
              </a:extLst>
            </p:cNvPr>
            <p:cNvSpPr/>
            <p:nvPr/>
          </p:nvSpPr>
          <p:spPr>
            <a:xfrm rot="10800000">
              <a:off x="5566709" y="1181099"/>
              <a:ext cx="691195" cy="782924"/>
            </a:xfrm>
            <a:prstGeom prst="rtTriangle">
              <a:avLst/>
            </a:prstGeom>
            <a:solidFill>
              <a:srgbClr val="80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FontTx/>
                <a:buChar char="•"/>
              </a:pPr>
              <a:endParaRPr lang="ja-JP" altLang="en-US" sz="1292">
                <a:solidFill>
                  <a:prstClr val="white"/>
                </a:solidFill>
              </a:endParaRPr>
            </a:p>
          </p:txBody>
        </p:sp>
        <p:sp>
          <p:nvSpPr>
            <p:cNvPr id="14" name="直角三角形 13">
              <a:extLst>
                <a:ext uri="{FF2B5EF4-FFF2-40B4-BE49-F238E27FC236}">
                  <a16:creationId xmlns:a16="http://schemas.microsoft.com/office/drawing/2014/main" xmlns="" id="{5E5A88F8-7B43-4653-A585-71ED74FEA502}"/>
                </a:ext>
              </a:extLst>
            </p:cNvPr>
            <p:cNvSpPr/>
            <p:nvPr/>
          </p:nvSpPr>
          <p:spPr>
            <a:xfrm rot="10800000">
              <a:off x="4009496" y="343916"/>
              <a:ext cx="2248407" cy="1233423"/>
            </a:xfrm>
            <a:prstGeom prst="rtTriangle">
              <a:avLst/>
            </a:prstGeom>
            <a:solidFill>
              <a:srgbClr val="00B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FontTx/>
                <a:buChar char="•"/>
              </a:pPr>
              <a:endParaRPr lang="ja-JP" altLang="en-US" sz="1292">
                <a:solidFill>
                  <a:prstClr val="white"/>
                </a:solidFill>
              </a:endParaRPr>
            </a:p>
          </p:txBody>
        </p:sp>
        <p:sp>
          <p:nvSpPr>
            <p:cNvPr id="15" name="直角三角形 14">
              <a:extLst>
                <a:ext uri="{FF2B5EF4-FFF2-40B4-BE49-F238E27FC236}">
                  <a16:creationId xmlns:a16="http://schemas.microsoft.com/office/drawing/2014/main" xmlns="" id="{155D8AD3-F5D8-4D17-BDA4-3B84A49AD1D7}"/>
                </a:ext>
              </a:extLst>
            </p:cNvPr>
            <p:cNvSpPr/>
            <p:nvPr/>
          </p:nvSpPr>
          <p:spPr>
            <a:xfrm rot="16200000">
              <a:off x="5029841" y="1944346"/>
              <a:ext cx="1115009" cy="1341116"/>
            </a:xfrm>
            <a:prstGeom prst="rtTriangle">
              <a:avLst/>
            </a:prstGeom>
            <a:solidFill>
              <a:srgbClr val="F15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FontTx/>
                <a:buChar char="•"/>
              </a:pPr>
              <a:endParaRPr lang="ja-JP" altLang="en-US" sz="1292">
                <a:solidFill>
                  <a:prstClr val="white"/>
                </a:solidFill>
              </a:endParaRPr>
            </a:p>
          </p:txBody>
        </p:sp>
      </p:grpSp>
    </p:spTree>
    <p:extLst>
      <p:ext uri="{BB962C8B-B14F-4D97-AF65-F5344CB8AC3E}">
        <p14:creationId xmlns:p14="http://schemas.microsoft.com/office/powerpoint/2010/main" val="10876808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0"/>
          </p:nvPr>
        </p:nvSpPr>
        <p:spPr/>
        <p:txBody>
          <a:bodyPr/>
          <a:lstStyle>
            <a:lvl1pPr>
              <a:defRPr/>
            </a:lvl1pPr>
          </a:lstStyle>
          <a:p>
            <a:endParaRPr lang="en-US" altLang="ja-JP" dirty="0">
              <a:solidFill>
                <a:prstClr val="white"/>
              </a:solidFill>
            </a:endParaRPr>
          </a:p>
        </p:txBody>
      </p:sp>
      <p:sp>
        <p:nvSpPr>
          <p:cNvPr id="12" name="Text Box 11">
            <a:extLst>
              <a:ext uri="{FF2B5EF4-FFF2-40B4-BE49-F238E27FC236}">
                <a16:creationId xmlns:a16="http://schemas.microsoft.com/office/drawing/2014/main" xmlns="" id="{88AE32BA-0B30-4031-B18B-4B1D07740BEB}"/>
              </a:ext>
            </a:extLst>
          </p:cNvPr>
          <p:cNvSpPr txBox="1">
            <a:spLocks noChangeArrowheads="1"/>
          </p:cNvSpPr>
          <p:nvPr userDrawn="1"/>
        </p:nvSpPr>
        <p:spPr bwMode="auto">
          <a:xfrm>
            <a:off x="7390829" y="6548491"/>
            <a:ext cx="1257075" cy="2628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ja-JP" sz="1108" dirty="0">
                <a:solidFill>
                  <a:prstClr val="black"/>
                </a:solidFill>
                <a:latin typeface="メイリオ" panose="020B0604030504040204" pitchFamily="50" charset="-128"/>
                <a:ea typeface="メイリオ" panose="020B0604030504040204" pitchFamily="50" charset="-128"/>
              </a:rPr>
              <a:t>CONFIDENTIAL</a:t>
            </a:r>
          </a:p>
        </p:txBody>
      </p:sp>
      <p:sp>
        <p:nvSpPr>
          <p:cNvPr id="13" name="スライド番号プレースホルダー 4">
            <a:extLst>
              <a:ext uri="{FF2B5EF4-FFF2-40B4-BE49-F238E27FC236}">
                <a16:creationId xmlns:a16="http://schemas.microsoft.com/office/drawing/2014/main" xmlns="" id="{FC0CB35A-4E21-4904-ACAF-4DE7FA411D8F}"/>
              </a:ext>
            </a:extLst>
          </p:cNvPr>
          <p:cNvSpPr txBox="1">
            <a:spLocks/>
          </p:cNvSpPr>
          <p:nvPr userDrawn="1"/>
        </p:nvSpPr>
        <p:spPr bwMode="auto">
          <a:xfrm>
            <a:off x="8427198" y="6566495"/>
            <a:ext cx="618557" cy="19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ja-JP"/>
            </a:defPPr>
            <a:lvl1pPr algn="ctr" defTabSz="762000" rtl="0" eaLnBrk="0" fontAlgn="ctr" hangingPunct="0">
              <a:spcBef>
                <a:spcPct val="0"/>
              </a:spcBef>
              <a:spcAft>
                <a:spcPct val="0"/>
              </a:spcAft>
              <a:buFontTx/>
              <a:buNone/>
              <a:defRPr kumimoji="1" sz="1400"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r>
              <a:rPr lang="en-US" altLang="ja-JP" sz="1292" b="0" dirty="0">
                <a:solidFill>
                  <a:prstClr val="black"/>
                </a:solidFill>
              </a:rPr>
              <a:t> </a:t>
            </a:r>
            <a:fld id="{66A04E3B-B768-4969-B166-7965EF82AB7F}" type="slidenum">
              <a:rPr lang="en-US" altLang="ja-JP" sz="1292" b="0" smtClean="0">
                <a:solidFill>
                  <a:prstClr val="black"/>
                </a:solidFill>
                <a:latin typeface="メイリオ" panose="020B0604030504040204" pitchFamily="50" charset="-128"/>
                <a:ea typeface="メイリオ" panose="020B0604030504040204" pitchFamily="50" charset="-128"/>
              </a:rPr>
              <a:pPr/>
              <a:t>‹#›</a:t>
            </a:fld>
            <a:endParaRPr lang="en-US" altLang="ja-JP" sz="1292" b="0" dirty="0">
              <a:solidFill>
                <a:prstClr val="black"/>
              </a:solidFill>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xmlns="" id="{80451E8C-F27A-4E1A-A303-EC541169351B}"/>
              </a:ext>
            </a:extLst>
          </p:cNvPr>
          <p:cNvGrpSpPr/>
          <p:nvPr userDrawn="1"/>
        </p:nvGrpSpPr>
        <p:grpSpPr>
          <a:xfrm>
            <a:off x="1" y="697817"/>
            <a:ext cx="9149275" cy="88949"/>
            <a:chOff x="0" y="836712"/>
            <a:chExt cx="9911715" cy="79246"/>
          </a:xfrm>
        </p:grpSpPr>
        <p:cxnSp>
          <p:nvCxnSpPr>
            <p:cNvPr id="5" name="直線コネクタ 4">
              <a:extLst>
                <a:ext uri="{FF2B5EF4-FFF2-40B4-BE49-F238E27FC236}">
                  <a16:creationId xmlns:a16="http://schemas.microsoft.com/office/drawing/2014/main" xmlns="" id="{504D1E9D-99A5-410C-ACAE-AB66BCD5B69A}"/>
                </a:ext>
              </a:extLst>
            </p:cNvPr>
            <p:cNvCxnSpPr/>
            <p:nvPr userDrawn="1"/>
          </p:nvCxnSpPr>
          <p:spPr bwMode="auto">
            <a:xfrm>
              <a:off x="0" y="836712"/>
              <a:ext cx="9906000" cy="0"/>
            </a:xfrm>
            <a:prstGeom prst="line">
              <a:avLst/>
            </a:prstGeom>
            <a:solidFill>
              <a:srgbClr val="FFFF99"/>
            </a:solidFill>
            <a:ln w="19050" cap="flat" cmpd="sng" algn="ctr">
              <a:solidFill>
                <a:srgbClr val="00BCF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直線コネクタ 20">
              <a:extLst>
                <a:ext uri="{FF2B5EF4-FFF2-40B4-BE49-F238E27FC236}">
                  <a16:creationId xmlns:a16="http://schemas.microsoft.com/office/drawing/2014/main" xmlns="" id="{62A05C10-5DF4-482D-B46B-31C6FD60E00E}"/>
                </a:ext>
              </a:extLst>
            </p:cNvPr>
            <p:cNvCxnSpPr/>
            <p:nvPr userDrawn="1"/>
          </p:nvCxnSpPr>
          <p:spPr bwMode="auto">
            <a:xfrm>
              <a:off x="1905" y="863127"/>
              <a:ext cx="9906000" cy="0"/>
            </a:xfrm>
            <a:prstGeom prst="line">
              <a:avLst/>
            </a:prstGeom>
            <a:solidFill>
              <a:srgbClr val="FFFF99"/>
            </a:solidFill>
            <a:ln w="19050" cap="flat" cmpd="sng" algn="ctr">
              <a:solidFill>
                <a:srgbClr val="F799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直線コネクタ 21">
              <a:extLst>
                <a:ext uri="{FF2B5EF4-FFF2-40B4-BE49-F238E27FC236}">
                  <a16:creationId xmlns:a16="http://schemas.microsoft.com/office/drawing/2014/main" xmlns="" id="{6874DF8B-627B-4036-9B80-A25EADBB3813}"/>
                </a:ext>
              </a:extLst>
            </p:cNvPr>
            <p:cNvCxnSpPr/>
            <p:nvPr userDrawn="1"/>
          </p:nvCxnSpPr>
          <p:spPr bwMode="auto">
            <a:xfrm>
              <a:off x="5715" y="915958"/>
              <a:ext cx="9906000" cy="0"/>
            </a:xfrm>
            <a:prstGeom prst="line">
              <a:avLst/>
            </a:prstGeom>
            <a:solidFill>
              <a:srgbClr val="FFFF99"/>
            </a:solidFill>
            <a:ln w="19050" cap="flat" cmpd="sng" algn="ctr">
              <a:solidFill>
                <a:srgbClr val="F1592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直線コネクタ 22">
              <a:extLst>
                <a:ext uri="{FF2B5EF4-FFF2-40B4-BE49-F238E27FC236}">
                  <a16:creationId xmlns:a16="http://schemas.microsoft.com/office/drawing/2014/main" xmlns="" id="{FDEADB69-DBBD-4878-990C-49058E7F55CF}"/>
                </a:ext>
              </a:extLst>
            </p:cNvPr>
            <p:cNvCxnSpPr/>
            <p:nvPr userDrawn="1"/>
          </p:nvCxnSpPr>
          <p:spPr bwMode="auto">
            <a:xfrm>
              <a:off x="3810" y="889542"/>
              <a:ext cx="9906000" cy="0"/>
            </a:xfrm>
            <a:prstGeom prst="line">
              <a:avLst/>
            </a:prstGeom>
            <a:solidFill>
              <a:srgbClr val="FFFF99"/>
            </a:solidFill>
            <a:ln w="19050" cap="flat" cmpd="sng" algn="ctr">
              <a:solidFill>
                <a:srgbClr val="80D4F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9" name="図 8">
            <a:extLst>
              <a:ext uri="{FF2B5EF4-FFF2-40B4-BE49-F238E27FC236}">
                <a16:creationId xmlns:a16="http://schemas.microsoft.com/office/drawing/2014/main" xmlns="" id="{9076BD75-3D2A-4E4C-96E2-AA3494389F7C}"/>
              </a:ext>
            </a:extLst>
          </p:cNvPr>
          <p:cNvPicPr>
            <a:picLocks noChangeAspect="1"/>
          </p:cNvPicPr>
          <p:nvPr userDrawn="1"/>
        </p:nvPicPr>
        <p:blipFill>
          <a:blip r:embed="rId2"/>
          <a:stretch>
            <a:fillRect/>
          </a:stretch>
        </p:blipFill>
        <p:spPr>
          <a:xfrm>
            <a:off x="6930065" y="27991"/>
            <a:ext cx="2178605" cy="650777"/>
          </a:xfrm>
          <a:prstGeom prst="rect">
            <a:avLst/>
          </a:prstGeom>
        </p:spPr>
      </p:pic>
      <p:sp>
        <p:nvSpPr>
          <p:cNvPr id="29" name="Rectangle 3">
            <a:extLst>
              <a:ext uri="{FF2B5EF4-FFF2-40B4-BE49-F238E27FC236}">
                <a16:creationId xmlns:a16="http://schemas.microsoft.com/office/drawing/2014/main" xmlns="" id="{B9BB15DE-F62C-4E41-830D-46F7647F873F}"/>
              </a:ext>
            </a:extLst>
          </p:cNvPr>
          <p:cNvSpPr>
            <a:spLocks noGrp="1" noChangeArrowheads="1"/>
          </p:cNvSpPr>
          <p:nvPr>
            <p:ph type="title"/>
          </p:nvPr>
        </p:nvSpPr>
        <p:spPr bwMode="auto">
          <a:xfrm>
            <a:off x="115766" y="183790"/>
            <a:ext cx="6638192" cy="4250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a:latin typeface="メイリオ" panose="020B0604030504040204" pitchFamily="50" charset="-128"/>
                <a:ea typeface="メイリオ" panose="020B0604030504040204" pitchFamily="50" charset="-128"/>
              </a:defRPr>
            </a:lvl1pPr>
          </a:lstStyle>
          <a:p>
            <a:pPr lvl="0"/>
            <a:r>
              <a:rPr lang="ja-JP" altLang="en-US" dirty="0"/>
              <a:t>マスター タイトルの書式設定</a:t>
            </a:r>
          </a:p>
        </p:txBody>
      </p:sp>
      <p:sp>
        <p:nvSpPr>
          <p:cNvPr id="32" name="テキスト プレースホルダー 31">
            <a:extLst>
              <a:ext uri="{FF2B5EF4-FFF2-40B4-BE49-F238E27FC236}">
                <a16:creationId xmlns:a16="http://schemas.microsoft.com/office/drawing/2014/main" xmlns="" id="{57C22312-BA9D-44EA-B979-5E89121E7BD2}"/>
              </a:ext>
            </a:extLst>
          </p:cNvPr>
          <p:cNvSpPr>
            <a:spLocks noGrp="1"/>
          </p:cNvSpPr>
          <p:nvPr>
            <p:ph type="body" sz="quarter" idx="11"/>
          </p:nvPr>
        </p:nvSpPr>
        <p:spPr>
          <a:xfrm>
            <a:off x="211016" y="981075"/>
            <a:ext cx="8721969" cy="5119688"/>
          </a:xfrm>
          <a:prstGeom prst="rect">
            <a:avLst/>
          </a:prstGeo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4" name="Text Box 11">
            <a:extLst>
              <a:ext uri="{FF2B5EF4-FFF2-40B4-BE49-F238E27FC236}">
                <a16:creationId xmlns:a16="http://schemas.microsoft.com/office/drawing/2014/main" xmlns="" id="{58D1DD24-27C4-407A-AD4F-CC38EA206203}"/>
              </a:ext>
            </a:extLst>
          </p:cNvPr>
          <p:cNvSpPr txBox="1">
            <a:spLocks noChangeArrowheads="1"/>
          </p:cNvSpPr>
          <p:nvPr userDrawn="1"/>
        </p:nvSpPr>
        <p:spPr bwMode="auto">
          <a:xfrm>
            <a:off x="48096" y="6566248"/>
            <a:ext cx="3813866" cy="2628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ja-JP" sz="1108" dirty="0">
                <a:solidFill>
                  <a:prstClr val="black"/>
                </a:solidFill>
                <a:latin typeface="メイリオ" panose="020B0604030504040204" pitchFamily="50" charset="-128"/>
                <a:ea typeface="メイリオ" panose="020B0604030504040204" pitchFamily="50" charset="-128"/>
              </a:rPr>
              <a:t>©2019 Kyoto </a:t>
            </a:r>
            <a:r>
              <a:rPr lang="en-US" altLang="ja-JP" sz="1108" dirty="0" err="1">
                <a:solidFill>
                  <a:prstClr val="black"/>
                </a:solidFill>
                <a:latin typeface="メイリオ" panose="020B0604030504040204" pitchFamily="50" charset="-128"/>
                <a:ea typeface="メイリオ" panose="020B0604030504040204" pitchFamily="50" charset="-128"/>
              </a:rPr>
              <a:t>Fusioneering</a:t>
            </a:r>
            <a:r>
              <a:rPr lang="en-US" altLang="ja-JP" sz="1108" dirty="0">
                <a:solidFill>
                  <a:prstClr val="black"/>
                </a:solidFill>
                <a:latin typeface="メイリオ" panose="020B0604030504040204" pitchFamily="50" charset="-128"/>
                <a:ea typeface="メイリオ" panose="020B0604030504040204" pitchFamily="50" charset="-128"/>
              </a:rPr>
              <a:t> Ltd. </a:t>
            </a: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All Rights Reserved</a:t>
            </a:r>
          </a:p>
        </p:txBody>
      </p:sp>
    </p:spTree>
    <p:extLst>
      <p:ext uri="{BB962C8B-B14F-4D97-AF65-F5344CB8AC3E}">
        <p14:creationId xmlns:p14="http://schemas.microsoft.com/office/powerpoint/2010/main" val="4001296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spcBef>
                <a:spcPct val="20000"/>
              </a:spcBef>
              <a:buFontTx/>
              <a:buChar char="•"/>
              <a:defRPr/>
            </a:pPr>
            <a:endParaRPr lang="en-US" altLang="ja-JP" sz="1292">
              <a:solidFill>
                <a:srgbClr val="000000"/>
              </a:solidFill>
            </a:endParaRPr>
          </a:p>
        </p:txBody>
      </p:sp>
      <p:sp>
        <p:nvSpPr>
          <p:cNvPr id="5" name="フッター プレースホルダー 4"/>
          <p:cNvSpPr>
            <a:spLocks noGrp="1"/>
          </p:cNvSpPr>
          <p:nvPr>
            <p:ph type="ftr" sz="quarter" idx="11"/>
          </p:nvPr>
        </p:nvSpPr>
        <p:spPr>
          <a:xfrm>
            <a:off x="4782951" y="6633735"/>
            <a:ext cx="65" cy="127856"/>
          </a:xfrm>
        </p:spPr>
        <p:txBody>
          <a:bodyPr/>
          <a:lstStyle>
            <a:lvl1pPr>
              <a:defRPr/>
            </a:lvl1pPr>
          </a:lstStyle>
          <a:p>
            <a:pPr>
              <a:defRPr/>
            </a:pPr>
            <a:endParaRPr lang="en-US" altLang="ja-JP">
              <a:solidFill>
                <a:prstClr val="white"/>
              </a:solidFill>
            </a:endParaRPr>
          </a:p>
        </p:txBody>
      </p:sp>
      <p:sp>
        <p:nvSpPr>
          <p:cNvPr id="6" name="スライド番号プレースホルダー 5"/>
          <p:cNvSpPr>
            <a:spLocks noGrp="1"/>
          </p:cNvSpPr>
          <p:nvPr>
            <p:ph type="sldNum" sz="quarter" idx="12"/>
          </p:nvPr>
        </p:nvSpPr>
        <p:spPr/>
        <p:txBody>
          <a:bodyPr/>
          <a:lstStyle>
            <a:lvl1pPr>
              <a:defRPr/>
            </a:lvl1pPr>
          </a:lstStyle>
          <a:p>
            <a:pPr>
              <a:spcBef>
                <a:spcPct val="20000"/>
              </a:spcBef>
              <a:buFontTx/>
              <a:buChar char="•"/>
            </a:pPr>
            <a:fld id="{11AFA85C-3311-45A3-9AF0-C2C2A620CBAF}" type="slidenum">
              <a:rPr lang="en-US" altLang="ja-JP" sz="1292">
                <a:solidFill>
                  <a:srgbClr val="000000"/>
                </a:solidFill>
              </a:rPr>
              <a:pPr>
                <a:spcBef>
                  <a:spcPct val="20000"/>
                </a:spcBef>
                <a:buFontTx/>
                <a:buChar char="•"/>
              </a:pPr>
              <a:t>‹#›</a:t>
            </a:fld>
            <a:endParaRPr lang="en-US" altLang="ja-JP" sz="1292">
              <a:solidFill>
                <a:srgbClr val="000000"/>
              </a:solidFill>
            </a:endParaRPr>
          </a:p>
        </p:txBody>
      </p:sp>
    </p:spTree>
    <p:extLst>
      <p:ext uri="{BB962C8B-B14F-4D97-AF65-F5344CB8AC3E}">
        <p14:creationId xmlns:p14="http://schemas.microsoft.com/office/powerpoint/2010/main" val="547039171"/>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spcBef>
                <a:spcPct val="20000"/>
              </a:spcBef>
              <a:buFontTx/>
              <a:buChar char="•"/>
              <a:defRPr/>
            </a:pPr>
            <a:endParaRPr lang="en-US" altLang="ja-JP" sz="1292">
              <a:solidFill>
                <a:srgbClr val="000000"/>
              </a:solidFill>
            </a:endParaRPr>
          </a:p>
        </p:txBody>
      </p:sp>
      <p:sp>
        <p:nvSpPr>
          <p:cNvPr id="3" name="Rectangle 5"/>
          <p:cNvSpPr>
            <a:spLocks noGrp="1" noChangeArrowheads="1"/>
          </p:cNvSpPr>
          <p:nvPr>
            <p:ph type="ftr" sz="quarter" idx="11"/>
          </p:nvPr>
        </p:nvSpPr>
        <p:spPr>
          <a:xfrm>
            <a:off x="4782951" y="6633735"/>
            <a:ext cx="65" cy="127856"/>
          </a:xfrm>
          <a:ln/>
        </p:spPr>
        <p:txBody>
          <a:bodyPr/>
          <a:lstStyle>
            <a:lvl1pPr>
              <a:defRPr/>
            </a:lvl1pPr>
          </a:lstStyle>
          <a:p>
            <a:pPr>
              <a:defRPr/>
            </a:pPr>
            <a:endParaRPr lang="en-US" altLang="ja-JP">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pPr>
              <a:spcBef>
                <a:spcPct val="20000"/>
              </a:spcBef>
              <a:buFontTx/>
              <a:buChar char="•"/>
            </a:pPr>
            <a:fld id="{BB1A1621-1BFA-4D7E-94C2-029C07B86A27}" type="slidenum">
              <a:rPr lang="en-US" altLang="ja-JP" sz="1292">
                <a:solidFill>
                  <a:srgbClr val="000000"/>
                </a:solidFill>
              </a:rPr>
              <a:pPr>
                <a:spcBef>
                  <a:spcPct val="20000"/>
                </a:spcBef>
                <a:buFontTx/>
                <a:buChar char="•"/>
              </a:pPr>
              <a:t>‹#›</a:t>
            </a:fld>
            <a:endParaRPr lang="en-US" altLang="ja-JP" sz="1292">
              <a:solidFill>
                <a:srgbClr val="000000"/>
              </a:solidFill>
            </a:endParaRPr>
          </a:p>
        </p:txBody>
      </p:sp>
    </p:spTree>
    <p:extLst>
      <p:ext uri="{BB962C8B-B14F-4D97-AF65-F5344CB8AC3E}">
        <p14:creationId xmlns:p14="http://schemas.microsoft.com/office/powerpoint/2010/main" val="2347252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3362" name="Rectangle 2"/>
          <p:cNvSpPr>
            <a:spLocks noGrp="1" noRot="1" noChangeArrowheads="1"/>
          </p:cNvSpPr>
          <p:nvPr>
            <p:ph type="ctrTitle"/>
          </p:nvPr>
        </p:nvSpPr>
        <p:spPr>
          <a:xfrm>
            <a:off x="685800" y="1981200"/>
            <a:ext cx="7772400" cy="1600200"/>
          </a:xfrm>
        </p:spPr>
        <p:txBody>
          <a:bodyPr/>
          <a:lstStyle>
            <a:lvl1pPr>
              <a:defRPr/>
            </a:lvl1pPr>
          </a:lstStyle>
          <a:p>
            <a:r>
              <a:rPr lang="ja-JP" altLang="en-US"/>
              <a:t>マスタ タイトルの書式設定</a:t>
            </a:r>
          </a:p>
        </p:txBody>
      </p:sp>
      <p:sp>
        <p:nvSpPr>
          <p:cNvPr id="14336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290718F-F224-4FA0-99DA-87A413B91FF0}" type="slidenum">
              <a:rPr lang="en-US" altLang="ja-JP"/>
              <a:pPr>
                <a:defRPr/>
              </a:pPr>
              <a:t>‹#›</a:t>
            </a:fld>
            <a:endParaRPr lang="en-US" altLang="ja-JP"/>
          </a:p>
        </p:txBody>
      </p:sp>
    </p:spTree>
    <p:extLst>
      <p:ext uri="{BB962C8B-B14F-4D97-AF65-F5344CB8AC3E}">
        <p14:creationId xmlns:p14="http://schemas.microsoft.com/office/powerpoint/2010/main" val="1721075065"/>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F205FD7-BF5B-4774-9442-16F13A145227}" type="slidenum">
              <a:rPr lang="en-US" altLang="ja-JP"/>
              <a:pPr>
                <a:defRPr/>
              </a:pPr>
              <a:t>‹#›</a:t>
            </a:fld>
            <a:endParaRPr lang="en-US" altLang="ja-JP"/>
          </a:p>
        </p:txBody>
      </p:sp>
    </p:spTree>
    <p:extLst>
      <p:ext uri="{BB962C8B-B14F-4D97-AF65-F5344CB8AC3E}">
        <p14:creationId xmlns:p14="http://schemas.microsoft.com/office/powerpoint/2010/main" val="1747885708"/>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D264521-0543-4F98-849A-83006EB2C496}" type="slidenum">
              <a:rPr lang="en-US" altLang="ja-JP"/>
              <a:pPr>
                <a:defRPr/>
              </a:pPr>
              <a:t>‹#›</a:t>
            </a:fld>
            <a:endParaRPr lang="en-US" altLang="ja-JP"/>
          </a:p>
        </p:txBody>
      </p:sp>
    </p:spTree>
    <p:extLst>
      <p:ext uri="{BB962C8B-B14F-4D97-AF65-F5344CB8AC3E}">
        <p14:creationId xmlns:p14="http://schemas.microsoft.com/office/powerpoint/2010/main" val="2552904082"/>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46CE078-BD49-44C3-BFFA-5C65443A45D8}" type="slidenum">
              <a:rPr lang="en-US" altLang="ja-JP"/>
              <a:pPr>
                <a:defRPr/>
              </a:pPr>
              <a:t>‹#›</a:t>
            </a:fld>
            <a:endParaRPr lang="en-US" altLang="ja-JP"/>
          </a:p>
        </p:txBody>
      </p:sp>
    </p:spTree>
    <p:extLst>
      <p:ext uri="{BB962C8B-B14F-4D97-AF65-F5344CB8AC3E}">
        <p14:creationId xmlns:p14="http://schemas.microsoft.com/office/powerpoint/2010/main" val="1501951850"/>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01103ACB-87E9-4F20-99AD-7034E7A4318A}" type="slidenum">
              <a:rPr lang="en-US" altLang="ja-JP"/>
              <a:pPr>
                <a:defRPr/>
              </a:pPr>
              <a:t>‹#›</a:t>
            </a:fld>
            <a:endParaRPr lang="en-US" altLang="ja-JP"/>
          </a:p>
        </p:txBody>
      </p:sp>
    </p:spTree>
    <p:extLst>
      <p:ext uri="{BB962C8B-B14F-4D97-AF65-F5344CB8AC3E}">
        <p14:creationId xmlns:p14="http://schemas.microsoft.com/office/powerpoint/2010/main" val="1836780125"/>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1A17379-1A59-4257-B316-6EC24693D3D5}" type="slidenum">
              <a:rPr lang="en-US" altLang="ja-JP"/>
              <a:pPr>
                <a:defRPr/>
              </a:pPr>
              <a:t>‹#›</a:t>
            </a:fld>
            <a:endParaRPr lang="en-US" altLang="ja-JP"/>
          </a:p>
        </p:txBody>
      </p:sp>
    </p:spTree>
    <p:extLst>
      <p:ext uri="{BB962C8B-B14F-4D97-AF65-F5344CB8AC3E}">
        <p14:creationId xmlns:p14="http://schemas.microsoft.com/office/powerpoint/2010/main" val="322062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6F983F36-A3BB-41A3-BF30-01565249E00C}" type="slidenum">
              <a:rPr lang="en-US" altLang="ja-JP"/>
              <a:pPr>
                <a:defRPr/>
              </a:pPr>
              <a:t>‹#›</a:t>
            </a:fld>
            <a:endParaRPr lang="en-US" altLang="ja-JP"/>
          </a:p>
        </p:txBody>
      </p:sp>
    </p:spTree>
    <p:extLst>
      <p:ext uri="{BB962C8B-B14F-4D97-AF65-F5344CB8AC3E}">
        <p14:creationId xmlns:p14="http://schemas.microsoft.com/office/powerpoint/2010/main" val="423954087"/>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9E5B724D-2BDD-4E24-A039-0A2A4A4C4460}" type="slidenum">
              <a:rPr lang="en-US" altLang="ja-JP"/>
              <a:pPr>
                <a:defRPr/>
              </a:pPr>
              <a:t>‹#›</a:t>
            </a:fld>
            <a:endParaRPr lang="en-US" altLang="ja-JP"/>
          </a:p>
        </p:txBody>
      </p:sp>
    </p:spTree>
    <p:extLst>
      <p:ext uri="{BB962C8B-B14F-4D97-AF65-F5344CB8AC3E}">
        <p14:creationId xmlns:p14="http://schemas.microsoft.com/office/powerpoint/2010/main" val="641112524"/>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72CE1E2-4114-46D9-84A3-AC68A8458C21}" type="slidenum">
              <a:rPr lang="en-US" altLang="ja-JP"/>
              <a:pPr>
                <a:defRPr/>
              </a:pPr>
              <a:t>‹#›</a:t>
            </a:fld>
            <a:endParaRPr lang="en-US" altLang="ja-JP"/>
          </a:p>
        </p:txBody>
      </p:sp>
    </p:spTree>
    <p:extLst>
      <p:ext uri="{BB962C8B-B14F-4D97-AF65-F5344CB8AC3E}">
        <p14:creationId xmlns:p14="http://schemas.microsoft.com/office/powerpoint/2010/main" val="2657317694"/>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72A616F-067A-4661-908F-A86927AC59D0}" type="slidenum">
              <a:rPr lang="en-US" altLang="ja-JP"/>
              <a:pPr>
                <a:defRPr/>
              </a:pPr>
              <a:t>‹#›</a:t>
            </a:fld>
            <a:endParaRPr lang="en-US" altLang="ja-JP"/>
          </a:p>
        </p:txBody>
      </p:sp>
    </p:spTree>
    <p:extLst>
      <p:ext uri="{BB962C8B-B14F-4D97-AF65-F5344CB8AC3E}">
        <p14:creationId xmlns:p14="http://schemas.microsoft.com/office/powerpoint/2010/main" val="2798586760"/>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3317542-F609-47CA-8014-C1C7F5A517F1}" type="slidenum">
              <a:rPr lang="en-US" altLang="ja-JP"/>
              <a:pPr>
                <a:defRPr/>
              </a:pPr>
              <a:t>‹#›</a:t>
            </a:fld>
            <a:endParaRPr lang="en-US" altLang="ja-JP"/>
          </a:p>
        </p:txBody>
      </p:sp>
    </p:spTree>
    <p:extLst>
      <p:ext uri="{BB962C8B-B14F-4D97-AF65-F5344CB8AC3E}">
        <p14:creationId xmlns:p14="http://schemas.microsoft.com/office/powerpoint/2010/main" val="2821997905"/>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7188" y="228600"/>
            <a:ext cx="2135187" cy="58705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1625" y="228600"/>
            <a:ext cx="6253163" cy="58705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C171A19-275A-4F8C-9C0D-A844EF902850}" type="slidenum">
              <a:rPr lang="en-US" altLang="ja-JP"/>
              <a:pPr>
                <a:defRPr/>
              </a:pPr>
              <a:t>‹#›</a:t>
            </a:fld>
            <a:endParaRPr lang="en-US" altLang="ja-JP"/>
          </a:p>
        </p:txBody>
      </p:sp>
    </p:spTree>
    <p:extLst>
      <p:ext uri="{BB962C8B-B14F-4D97-AF65-F5344CB8AC3E}">
        <p14:creationId xmlns:p14="http://schemas.microsoft.com/office/powerpoint/2010/main" val="2079141792"/>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eaLnBrk="0" hangingPunct="0">
              <a:defRPr>
                <a:solidFill>
                  <a:schemeClr val="tx1"/>
                </a:solidFill>
              </a:defRPr>
            </a:lvl1pPr>
          </a:lstStyle>
          <a:p>
            <a:pPr>
              <a:defRPr/>
            </a:pPr>
            <a:endParaRPr lang="en-US" altLang="ja-JP">
              <a:solidFill>
                <a:srgbClr val="FFFFFF"/>
              </a:solidFill>
            </a:endParaRPr>
          </a:p>
        </p:txBody>
      </p:sp>
      <p:sp>
        <p:nvSpPr>
          <p:cNvPr id="4" name="Rectangle 5"/>
          <p:cNvSpPr>
            <a:spLocks noGrp="1" noChangeArrowheads="1"/>
          </p:cNvSpPr>
          <p:nvPr>
            <p:ph type="ftr" sz="quarter" idx="11"/>
          </p:nvPr>
        </p:nvSpPr>
        <p:spPr/>
        <p:txBody>
          <a:bodyPr/>
          <a:lstStyle>
            <a:lvl1pPr eaLnBrk="0" hangingPunct="0">
              <a:defRPr>
                <a:solidFill>
                  <a:schemeClr val="tx1"/>
                </a:solidFill>
              </a:defRPr>
            </a:lvl1pPr>
          </a:lstStyle>
          <a:p>
            <a:pPr>
              <a:defRPr/>
            </a:pPr>
            <a:endParaRPr lang="en-US" altLang="ja-JP">
              <a:solidFill>
                <a:srgbClr val="FFFFFF"/>
              </a:solidFill>
            </a:endParaRPr>
          </a:p>
        </p:txBody>
      </p:sp>
      <p:sp>
        <p:nvSpPr>
          <p:cNvPr id="5" name="Rectangle 6"/>
          <p:cNvSpPr>
            <a:spLocks noGrp="1" noChangeArrowheads="1"/>
          </p:cNvSpPr>
          <p:nvPr>
            <p:ph type="sldNum" sz="quarter" idx="12"/>
          </p:nvPr>
        </p:nvSpPr>
        <p:spPr/>
        <p:txBody>
          <a:bodyPr/>
          <a:lstStyle>
            <a:lvl1pPr eaLnBrk="0" hangingPunct="0">
              <a:defRPr>
                <a:solidFill>
                  <a:schemeClr val="tx1"/>
                </a:solidFill>
              </a:defRPr>
            </a:lvl1pPr>
          </a:lstStyle>
          <a:p>
            <a:pPr>
              <a:defRPr/>
            </a:pPr>
            <a:fld id="{B1CEA375-A80A-475B-8EE7-907DC613C2C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0228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4868F2F-8514-4E67-9453-0A27262D7D45}" type="slidenum">
              <a:rPr lang="en-US" altLang="ja-JP"/>
              <a:pPr>
                <a:defRPr/>
              </a:pPr>
              <a:t>‹#›</a:t>
            </a:fld>
            <a:endParaRPr lang="en-US" altLang="ja-JP"/>
          </a:p>
        </p:txBody>
      </p:sp>
    </p:spTree>
    <p:extLst>
      <p:ext uri="{BB962C8B-B14F-4D97-AF65-F5344CB8AC3E}">
        <p14:creationId xmlns:p14="http://schemas.microsoft.com/office/powerpoint/2010/main" val="117093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34E0019-C272-4442-982A-EB4031B9477A}" type="slidenum">
              <a:rPr lang="en-US" altLang="ja-JP"/>
              <a:pPr>
                <a:defRPr/>
              </a:pPr>
              <a:t>‹#›</a:t>
            </a:fld>
            <a:endParaRPr lang="en-US" altLang="ja-JP"/>
          </a:p>
        </p:txBody>
      </p:sp>
    </p:spTree>
    <p:extLst>
      <p:ext uri="{BB962C8B-B14F-4D97-AF65-F5344CB8AC3E}">
        <p14:creationId xmlns:p14="http://schemas.microsoft.com/office/powerpoint/2010/main" val="267373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F3F2E16-7AFB-4915-B1BA-BCD4DE219B31}" type="slidenum">
              <a:rPr lang="en-US" altLang="ja-JP"/>
              <a:pPr>
                <a:defRPr/>
              </a:pPr>
              <a:t>‹#›</a:t>
            </a:fld>
            <a:endParaRPr lang="en-US" altLang="ja-JP"/>
          </a:p>
        </p:txBody>
      </p:sp>
    </p:spTree>
    <p:extLst>
      <p:ext uri="{BB962C8B-B14F-4D97-AF65-F5344CB8AC3E}">
        <p14:creationId xmlns:p14="http://schemas.microsoft.com/office/powerpoint/2010/main" val="167364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5.xml"/><Relationship Id="rId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01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ja-JP"/>
          </a:p>
        </p:txBody>
      </p:sp>
      <p:sp>
        <p:nvSpPr>
          <p:cNvPr id="220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ja-JP"/>
          </a:p>
        </p:txBody>
      </p:sp>
      <p:sp>
        <p:nvSpPr>
          <p:cNvPr id="220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BA87F3D0-6D2E-4C94-9017-3FBE84EEF43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337" r:id="rId12"/>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pitchFamily="34" charset="0"/>
          <a:ea typeface="ＭＳ Ｐゴシック" pitchFamily="50" charset="-128"/>
        </a:defRPr>
      </a:lvl5pPr>
      <a:lvl6pPr marL="342900" algn="ctr" rtl="0" fontAlgn="base">
        <a:spcBef>
          <a:spcPct val="0"/>
        </a:spcBef>
        <a:spcAft>
          <a:spcPct val="0"/>
        </a:spcAft>
        <a:defRPr kumimoji="1" sz="3300">
          <a:solidFill>
            <a:schemeClr val="tx2"/>
          </a:solidFill>
          <a:latin typeface="Arial" pitchFamily="34" charset="0"/>
          <a:ea typeface="ＭＳ Ｐゴシック" pitchFamily="50" charset="-128"/>
        </a:defRPr>
      </a:lvl6pPr>
      <a:lvl7pPr marL="685800" algn="ctr" rtl="0" fontAlgn="base">
        <a:spcBef>
          <a:spcPct val="0"/>
        </a:spcBef>
        <a:spcAft>
          <a:spcPct val="0"/>
        </a:spcAft>
        <a:defRPr kumimoji="1" sz="3300">
          <a:solidFill>
            <a:schemeClr val="tx2"/>
          </a:solidFill>
          <a:latin typeface="Arial" pitchFamily="34" charset="0"/>
          <a:ea typeface="ＭＳ Ｐゴシック" pitchFamily="50" charset="-128"/>
        </a:defRPr>
      </a:lvl7pPr>
      <a:lvl8pPr marL="1028700" algn="ctr" rtl="0" fontAlgn="base">
        <a:spcBef>
          <a:spcPct val="0"/>
        </a:spcBef>
        <a:spcAft>
          <a:spcPct val="0"/>
        </a:spcAft>
        <a:defRPr kumimoji="1" sz="3300">
          <a:solidFill>
            <a:schemeClr val="tx2"/>
          </a:solidFill>
          <a:latin typeface="Arial" pitchFamily="34" charset="0"/>
          <a:ea typeface="ＭＳ Ｐゴシック" pitchFamily="50" charset="-128"/>
        </a:defRPr>
      </a:lvl8pPr>
      <a:lvl9pPr marL="1371600" algn="ctr" rtl="0" fontAlgn="base">
        <a:spcBef>
          <a:spcPct val="0"/>
        </a:spcBef>
        <a:spcAft>
          <a:spcPct val="0"/>
        </a:spcAft>
        <a:defRPr kumimoji="1" sz="3300">
          <a:solidFill>
            <a:schemeClr val="tx2"/>
          </a:solidFill>
          <a:latin typeface="Arial" pitchFamily="34"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bwMode="auto">
          <a:xfrm>
            <a:off x="301626"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42339" name="Rectangle 3"/>
          <p:cNvSpPr>
            <a:spLocks noGrp="1" noRot="1" noChangeArrowheads="1"/>
          </p:cNvSpPr>
          <p:nvPr>
            <p:ph type="body" idx="1"/>
          </p:nvPr>
        </p:nvSpPr>
        <p:spPr bwMode="auto">
          <a:xfrm>
            <a:off x="301626" y="1676402"/>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234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050" u="none">
                <a:solidFill>
                  <a:srgbClr val="FFFFFF"/>
                </a:solidFill>
                <a:effectLst>
                  <a:outerShdw blurRad="38100" dist="38100" dir="2700000" algn="tl">
                    <a:srgbClr val="C0C0C0"/>
                  </a:outerShdw>
                </a:effectLst>
                <a:latin typeface="Arial" pitchFamily="34" charset="0"/>
                <a:ea typeface="+mn-ea"/>
              </a:defRPr>
            </a:lvl1pPr>
          </a:lstStyle>
          <a:p>
            <a:pPr>
              <a:defRPr/>
            </a:pPr>
            <a:endParaRPr lang="en-US" altLang="ja-JP"/>
          </a:p>
        </p:txBody>
      </p:sp>
      <p:sp>
        <p:nvSpPr>
          <p:cNvPr id="142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050" u="none">
                <a:solidFill>
                  <a:srgbClr val="FFFFFF"/>
                </a:solidFill>
                <a:effectLst>
                  <a:outerShdw blurRad="38100" dist="38100" dir="2700000" algn="tl">
                    <a:srgbClr val="C0C0C0"/>
                  </a:outerShdw>
                </a:effectLst>
                <a:latin typeface="Arial" pitchFamily="34" charset="0"/>
                <a:ea typeface="+mn-ea"/>
              </a:defRPr>
            </a:lvl1pPr>
          </a:lstStyle>
          <a:p>
            <a:pPr>
              <a:defRPr/>
            </a:pPr>
            <a:endParaRPr lang="en-US" altLang="ja-JP"/>
          </a:p>
        </p:txBody>
      </p:sp>
      <p:sp>
        <p:nvSpPr>
          <p:cNvPr id="14234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050" u="none">
                <a:solidFill>
                  <a:srgbClr val="FFFFFF"/>
                </a:solidFill>
                <a:effectLst>
                  <a:outerShdw blurRad="38100" dist="38100" dir="2700000" algn="tl">
                    <a:srgbClr val="C0C0C0"/>
                  </a:outerShdw>
                </a:effectLst>
                <a:ea typeface="ＭＳ Ｐゴシック" panose="020B0600070205080204" pitchFamily="50" charset="-128"/>
              </a:defRPr>
            </a:lvl1pPr>
          </a:lstStyle>
          <a:p>
            <a:pPr>
              <a:defRPr/>
            </a:pPr>
            <a:fld id="{AA7CCE2F-C272-4019-955B-72928C2597AB}"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ransition spd="slow">
    <p:zoom/>
  </p:transition>
  <p:timing>
    <p:tnLst>
      <p:par>
        <p:cTn id="1" dur="indefinite" restart="never" nodeType="tmRoot"/>
      </p:par>
    </p:tnLst>
  </p:timing>
  <p:txStyles>
    <p:titleStyle>
      <a:lvl1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Arial" pitchFamily="34" charset="0"/>
          <a:ea typeface="ＭＳ Ｐゴシック" pitchFamily="50" charset="-128"/>
        </a:defRPr>
      </a:lvl2pPr>
      <a:lvl3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Arial" pitchFamily="34" charset="0"/>
          <a:ea typeface="ＭＳ Ｐゴシック" pitchFamily="50" charset="-128"/>
        </a:defRPr>
      </a:lvl3pPr>
      <a:lvl4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Arial" pitchFamily="34" charset="0"/>
          <a:ea typeface="ＭＳ Ｐゴシック" pitchFamily="50" charset="-128"/>
        </a:defRPr>
      </a:lvl4pPr>
      <a:lvl5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Arial" pitchFamily="34" charset="0"/>
          <a:ea typeface="ＭＳ Ｐゴシック" pitchFamily="50" charset="-128"/>
        </a:defRPr>
      </a:lvl5pPr>
      <a:lvl6pPr marL="342900" algn="ctr" rtl="0" fontAlgn="base">
        <a:spcBef>
          <a:spcPct val="0"/>
        </a:spcBef>
        <a:spcAft>
          <a:spcPct val="0"/>
        </a:spcAft>
        <a:defRPr kumimoji="1" sz="3300">
          <a:solidFill>
            <a:schemeClr val="tx2"/>
          </a:solidFill>
          <a:effectLst>
            <a:outerShdw blurRad="38100" dist="38100" dir="2700000" algn="tl">
              <a:srgbClr val="C0C0C0"/>
            </a:outerShdw>
          </a:effectLst>
          <a:latin typeface="Arial" pitchFamily="34" charset="0"/>
          <a:ea typeface="ＭＳ Ｐゴシック" pitchFamily="50" charset="-128"/>
        </a:defRPr>
      </a:lvl6pPr>
      <a:lvl7pPr marL="685800" algn="ctr" rtl="0" fontAlgn="base">
        <a:spcBef>
          <a:spcPct val="0"/>
        </a:spcBef>
        <a:spcAft>
          <a:spcPct val="0"/>
        </a:spcAft>
        <a:defRPr kumimoji="1" sz="3300">
          <a:solidFill>
            <a:schemeClr val="tx2"/>
          </a:solidFill>
          <a:effectLst>
            <a:outerShdw blurRad="38100" dist="38100" dir="2700000" algn="tl">
              <a:srgbClr val="C0C0C0"/>
            </a:outerShdw>
          </a:effectLst>
          <a:latin typeface="Arial" pitchFamily="34" charset="0"/>
          <a:ea typeface="ＭＳ Ｐゴシック" pitchFamily="50" charset="-128"/>
        </a:defRPr>
      </a:lvl7pPr>
      <a:lvl8pPr marL="1028700" algn="ctr" rtl="0" fontAlgn="base">
        <a:spcBef>
          <a:spcPct val="0"/>
        </a:spcBef>
        <a:spcAft>
          <a:spcPct val="0"/>
        </a:spcAft>
        <a:defRPr kumimoji="1" sz="3300">
          <a:solidFill>
            <a:schemeClr val="tx2"/>
          </a:solidFill>
          <a:effectLst>
            <a:outerShdw blurRad="38100" dist="38100" dir="2700000" algn="tl">
              <a:srgbClr val="C0C0C0"/>
            </a:outerShdw>
          </a:effectLst>
          <a:latin typeface="Arial" pitchFamily="34" charset="0"/>
          <a:ea typeface="ＭＳ Ｐゴシック" pitchFamily="50" charset="-128"/>
        </a:defRPr>
      </a:lvl8pPr>
      <a:lvl9pPr marL="1371600" algn="ctr" rtl="0" fontAlgn="base">
        <a:spcBef>
          <a:spcPct val="0"/>
        </a:spcBef>
        <a:spcAft>
          <a:spcPct val="0"/>
        </a:spcAft>
        <a:defRPr kumimoji="1" sz="3300">
          <a:solidFill>
            <a:schemeClr val="tx2"/>
          </a:solidFill>
          <a:effectLst>
            <a:outerShdw blurRad="38100" dist="38100" dir="2700000" algn="tl">
              <a:srgbClr val="C0C0C0"/>
            </a:outerShdw>
          </a:effectLst>
          <a:latin typeface="Arial" pitchFamily="34" charset="0"/>
          <a:ea typeface="ＭＳ Ｐゴシック" pitchFamily="50" charset="-128"/>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
        <a:defRPr kumimoji="1" sz="2400">
          <a:solidFill>
            <a:schemeClr val="tx1"/>
          </a:solidFill>
          <a:effectLst>
            <a:outerShdw blurRad="38100" dist="38100" dir="2700000" algn="tl">
              <a:srgbClr val="C0C0C0"/>
            </a:outerShdw>
          </a:effectLst>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effectLst>
            <a:outerShdw blurRad="38100" dist="38100" dir="2700000" algn="tl">
              <a:srgbClr val="C0C0C0"/>
            </a:outerShdw>
          </a:effectLst>
          <a:latin typeface="+mn-lt"/>
          <a:ea typeface="+mn-ea"/>
        </a:defRPr>
      </a:lvl2pPr>
      <a:lvl3pPr marL="857250" indent="-171450" algn="l" rtl="0" eaLnBrk="0" fontAlgn="base" hangingPunct="0">
        <a:spcBef>
          <a:spcPct val="20000"/>
        </a:spcBef>
        <a:spcAft>
          <a:spcPct val="0"/>
        </a:spcAft>
        <a:buClr>
          <a:schemeClr val="hlink"/>
        </a:buClr>
        <a:buFont typeface="Wingdings" panose="05000000000000000000" pitchFamily="2" charset="2"/>
        <a:buChar char="§"/>
        <a:defRPr kumimoji="1" sz="1800">
          <a:solidFill>
            <a:schemeClr val="tx1"/>
          </a:solidFill>
          <a:effectLst>
            <a:outerShdw blurRad="38100" dist="38100" dir="2700000" algn="tl">
              <a:srgbClr val="C0C0C0"/>
            </a:outerShdw>
          </a:effectLst>
          <a:latin typeface="+mn-lt"/>
          <a:ea typeface="+mn-ea"/>
        </a:defRPr>
      </a:lvl3pPr>
      <a:lvl4pPr marL="1200150" indent="-171450" algn="l" rtl="0" eaLnBrk="0" fontAlgn="base" hangingPunct="0">
        <a:spcBef>
          <a:spcPct val="20000"/>
        </a:spcBef>
        <a:spcAft>
          <a:spcPct val="0"/>
        </a:spcAft>
        <a:buChar char="–"/>
        <a:defRPr kumimoji="1" sz="1500">
          <a:solidFill>
            <a:schemeClr val="tx1"/>
          </a:solidFill>
          <a:effectLst>
            <a:outerShdw blurRad="38100" dist="38100" dir="2700000" algn="tl">
              <a:srgbClr val="C0C0C0"/>
            </a:outerShdw>
          </a:effectLst>
          <a:latin typeface="+mn-lt"/>
          <a:ea typeface="+mn-ea"/>
        </a:defRPr>
      </a:lvl4pPr>
      <a:lvl5pPr marL="1543050" indent="-171450" algn="l" rtl="0" eaLnBrk="0" fontAlgn="base" hangingPunct="0">
        <a:spcBef>
          <a:spcPct val="20000"/>
        </a:spcBef>
        <a:spcAft>
          <a:spcPct val="0"/>
        </a:spcAft>
        <a:buClr>
          <a:schemeClr val="hlink"/>
        </a:buClr>
        <a:buFont typeface="Wingdings" panose="05000000000000000000" pitchFamily="2" charset="2"/>
        <a:buChar char="§"/>
        <a:defRPr kumimoji="1" sz="1500">
          <a:solidFill>
            <a:schemeClr val="tx1"/>
          </a:solidFill>
          <a:effectLst>
            <a:outerShdw blurRad="38100" dist="38100" dir="2700000" algn="tl">
              <a:srgbClr val="C0C0C0"/>
            </a:outerShdw>
          </a:effectLst>
          <a:latin typeface="+mn-lt"/>
          <a:ea typeface="+mn-ea"/>
        </a:defRPr>
      </a:lvl5pPr>
      <a:lvl6pPr marL="1885950" indent="-171450" algn="l" rtl="0" fontAlgn="base">
        <a:spcBef>
          <a:spcPct val="20000"/>
        </a:spcBef>
        <a:spcAft>
          <a:spcPct val="0"/>
        </a:spcAft>
        <a:buClr>
          <a:schemeClr val="hlink"/>
        </a:buClr>
        <a:buFont typeface="Wingdings" pitchFamily="2" charset="2"/>
        <a:buChar char="§"/>
        <a:defRPr kumimoji="1" sz="1500">
          <a:solidFill>
            <a:schemeClr val="tx1"/>
          </a:solidFill>
          <a:effectLst>
            <a:outerShdw blurRad="38100" dist="38100" dir="2700000" algn="tl">
              <a:srgbClr val="C0C0C0"/>
            </a:outerShdw>
          </a:effectLst>
          <a:latin typeface="+mn-lt"/>
          <a:ea typeface="+mn-ea"/>
        </a:defRPr>
      </a:lvl6pPr>
      <a:lvl7pPr marL="2228850" indent="-171450" algn="l" rtl="0" fontAlgn="base">
        <a:spcBef>
          <a:spcPct val="20000"/>
        </a:spcBef>
        <a:spcAft>
          <a:spcPct val="0"/>
        </a:spcAft>
        <a:buClr>
          <a:schemeClr val="hlink"/>
        </a:buClr>
        <a:buFont typeface="Wingdings" pitchFamily="2" charset="2"/>
        <a:buChar char="§"/>
        <a:defRPr kumimoji="1" sz="1500">
          <a:solidFill>
            <a:schemeClr val="tx1"/>
          </a:solidFill>
          <a:effectLst>
            <a:outerShdw blurRad="38100" dist="38100" dir="2700000" algn="tl">
              <a:srgbClr val="C0C0C0"/>
            </a:outerShdw>
          </a:effectLst>
          <a:latin typeface="+mn-lt"/>
          <a:ea typeface="+mn-ea"/>
        </a:defRPr>
      </a:lvl7pPr>
      <a:lvl8pPr marL="2571750" indent="-171450" algn="l" rtl="0" fontAlgn="base">
        <a:spcBef>
          <a:spcPct val="20000"/>
        </a:spcBef>
        <a:spcAft>
          <a:spcPct val="0"/>
        </a:spcAft>
        <a:buClr>
          <a:schemeClr val="hlink"/>
        </a:buClr>
        <a:buFont typeface="Wingdings" pitchFamily="2" charset="2"/>
        <a:buChar char="§"/>
        <a:defRPr kumimoji="1" sz="1500">
          <a:solidFill>
            <a:schemeClr val="tx1"/>
          </a:solidFill>
          <a:effectLst>
            <a:outerShdw blurRad="38100" dist="38100" dir="2700000" algn="tl">
              <a:srgbClr val="C0C0C0"/>
            </a:outerShdw>
          </a:effectLst>
          <a:latin typeface="+mn-lt"/>
          <a:ea typeface="+mn-ea"/>
        </a:defRPr>
      </a:lvl8pPr>
      <a:lvl9pPr marL="2914650" indent="-171450" algn="l" rtl="0" fontAlgn="base">
        <a:spcBef>
          <a:spcPct val="20000"/>
        </a:spcBef>
        <a:spcAft>
          <a:spcPct val="0"/>
        </a:spcAft>
        <a:buClr>
          <a:schemeClr val="hlink"/>
        </a:buClr>
        <a:buFont typeface="Wingdings" pitchFamily="2" charset="2"/>
        <a:buChar char="§"/>
        <a:defRPr kumimoji="1" sz="1500">
          <a:solidFill>
            <a:schemeClr val="tx1"/>
          </a:solidFill>
          <a:effectLst>
            <a:outerShdw blurRad="38100" dist="38100" dir="2700000" algn="tl">
              <a:srgbClr val="C0C0C0"/>
            </a:outerShdw>
          </a:effectLst>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3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ltLang="ja-JP"/>
          </a:p>
        </p:txBody>
      </p:sp>
      <p:sp>
        <p:nvSpPr>
          <p:cNvPr id="223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ltLang="ja-JP"/>
          </a:p>
        </p:txBody>
      </p:sp>
      <p:sp>
        <p:nvSpPr>
          <p:cNvPr id="2232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4554C8E-D621-4B80-8635-5ECE6E475075}" type="slidenum">
              <a:rPr lang="en-US" altLang="ja-JP"/>
              <a:pPr>
                <a:defRPr/>
              </a:pPr>
              <a:t>‹#›</a:t>
            </a:fld>
            <a:endParaRPr lang="en-US" altLang="ja-JP"/>
          </a:p>
        </p:txBody>
      </p:sp>
    </p:spTree>
    <p:extLst>
      <p:ext uri="{BB962C8B-B14F-4D97-AF65-F5344CB8AC3E}">
        <p14:creationId xmlns:p14="http://schemas.microsoft.com/office/powerpoint/2010/main" val="671382714"/>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01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solidFill>
                <a:srgbClr val="000000"/>
              </a:solidFill>
            </a:endParaRPr>
          </a:p>
        </p:txBody>
      </p:sp>
      <p:sp>
        <p:nvSpPr>
          <p:cNvPr id="220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solidFill>
                <a:srgbClr val="000000"/>
              </a:solidFill>
            </a:endParaRPr>
          </a:p>
        </p:txBody>
      </p:sp>
      <p:sp>
        <p:nvSpPr>
          <p:cNvPr id="220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9DBA26D-02AD-4C27-9830-E515C81C5E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6224942"/>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2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6517" name="Rectangle 5"/>
          <p:cNvSpPr>
            <a:spLocks noGrp="1" noChangeArrowheads="1"/>
          </p:cNvSpPr>
          <p:nvPr>
            <p:ph type="ftr" sz="quarter" idx="3"/>
          </p:nvPr>
        </p:nvSpPr>
        <p:spPr bwMode="auto">
          <a:xfrm>
            <a:off x="4782950" y="6633735"/>
            <a:ext cx="65"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r" defTabSz="703402" fontAlgn="ctr">
              <a:spcBef>
                <a:spcPct val="0"/>
              </a:spcBef>
              <a:buFontTx/>
              <a:buNone/>
              <a:defRPr sz="831">
                <a:solidFill>
                  <a:schemeClr val="bg1"/>
                </a:solidFill>
              </a:defRPr>
            </a:lvl1pPr>
          </a:lstStyle>
          <a:p>
            <a:endParaRPr lang="en-US" altLang="ja-JP">
              <a:solidFill>
                <a:prstClr val="white"/>
              </a:solidFill>
            </a:endParaRPr>
          </a:p>
        </p:txBody>
      </p:sp>
      <p:sp>
        <p:nvSpPr>
          <p:cNvPr id="9" name="Rectangle 2"/>
          <p:cNvSpPr>
            <a:spLocks noChangeArrowheads="1"/>
          </p:cNvSpPr>
          <p:nvPr userDrawn="1"/>
        </p:nvSpPr>
        <p:spPr bwMode="auto">
          <a:xfrm flipV="1">
            <a:off x="4970813" y="6570663"/>
            <a:ext cx="3223274" cy="214312"/>
          </a:xfrm>
          <a:prstGeom prst="rect">
            <a:avLst/>
          </a:prstGeom>
          <a:no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Tx/>
              <a:buChar char="•"/>
            </a:pPr>
            <a:endParaRPr lang="ja-JP" altLang="en-US" sz="1662">
              <a:solidFill>
                <a:prstClr val="black"/>
              </a:solidFill>
            </a:endParaRPr>
          </a:p>
        </p:txBody>
      </p:sp>
    </p:spTree>
    <p:extLst>
      <p:ext uri="{BB962C8B-B14F-4D97-AF65-F5344CB8AC3E}">
        <p14:creationId xmlns:p14="http://schemas.microsoft.com/office/powerpoint/2010/main" val="771550364"/>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Lst>
  <p:hf sldNum="0" hdr="0" ftr="0" dt="0"/>
  <p:txStyles>
    <p:titleStyle>
      <a:lvl1pPr algn="l" defTabSz="703402" rtl="0" eaLnBrk="1" fontAlgn="ctr" hangingPunct="1">
        <a:spcBef>
          <a:spcPct val="0"/>
        </a:spcBef>
        <a:spcAft>
          <a:spcPct val="0"/>
        </a:spcAft>
        <a:defRPr kumimoji="1" sz="2215" b="0" kern="1200">
          <a:solidFill>
            <a:schemeClr val="tx1"/>
          </a:solidFill>
          <a:latin typeface="Meiryo UI" panose="020B0604030504040204" pitchFamily="50" charset="-128"/>
          <a:ea typeface="Meiryo UI" panose="020B0604030504040204" pitchFamily="50" charset="-128"/>
          <a:cs typeface="+mj-cs"/>
        </a:defRPr>
      </a:lvl1pPr>
      <a:lvl2pPr algn="l" defTabSz="703402" rtl="0" eaLnBrk="1" fontAlgn="ctr" hangingPunct="1">
        <a:spcBef>
          <a:spcPct val="0"/>
        </a:spcBef>
        <a:spcAft>
          <a:spcPct val="0"/>
        </a:spcAft>
        <a:defRPr kumimoji="1" sz="2215" b="1">
          <a:solidFill>
            <a:schemeClr val="bg1"/>
          </a:solidFill>
          <a:latin typeface="Arial" panose="020B0604020202020204" pitchFamily="34" charset="0"/>
          <a:ea typeface="ＭＳ Ｐゴシック" panose="020B0600070205080204" pitchFamily="50" charset="-128"/>
        </a:defRPr>
      </a:lvl2pPr>
      <a:lvl3pPr algn="l" defTabSz="703402" rtl="0" eaLnBrk="1" fontAlgn="ctr" hangingPunct="1">
        <a:spcBef>
          <a:spcPct val="0"/>
        </a:spcBef>
        <a:spcAft>
          <a:spcPct val="0"/>
        </a:spcAft>
        <a:defRPr kumimoji="1" sz="2215" b="1">
          <a:solidFill>
            <a:schemeClr val="bg1"/>
          </a:solidFill>
          <a:latin typeface="Arial" panose="020B0604020202020204" pitchFamily="34" charset="0"/>
          <a:ea typeface="ＭＳ Ｐゴシック" panose="020B0600070205080204" pitchFamily="50" charset="-128"/>
        </a:defRPr>
      </a:lvl3pPr>
      <a:lvl4pPr algn="l" defTabSz="703402" rtl="0" eaLnBrk="1" fontAlgn="ctr" hangingPunct="1">
        <a:spcBef>
          <a:spcPct val="0"/>
        </a:spcBef>
        <a:spcAft>
          <a:spcPct val="0"/>
        </a:spcAft>
        <a:defRPr kumimoji="1" sz="2215" b="1">
          <a:solidFill>
            <a:schemeClr val="bg1"/>
          </a:solidFill>
          <a:latin typeface="Arial" panose="020B0604020202020204" pitchFamily="34" charset="0"/>
          <a:ea typeface="ＭＳ Ｐゴシック" panose="020B0600070205080204" pitchFamily="50" charset="-128"/>
        </a:defRPr>
      </a:lvl4pPr>
      <a:lvl5pPr algn="l" defTabSz="703402" rtl="0" eaLnBrk="1" fontAlgn="ctr" hangingPunct="1">
        <a:spcBef>
          <a:spcPct val="0"/>
        </a:spcBef>
        <a:spcAft>
          <a:spcPct val="0"/>
        </a:spcAft>
        <a:defRPr kumimoji="1" sz="2215" b="1">
          <a:solidFill>
            <a:schemeClr val="bg1"/>
          </a:solidFill>
          <a:latin typeface="Arial" panose="020B0604020202020204" pitchFamily="34" charset="0"/>
          <a:ea typeface="ＭＳ Ｐゴシック" panose="020B0600070205080204" pitchFamily="50" charset="-128"/>
        </a:defRPr>
      </a:lvl5pPr>
      <a:lvl6pPr marL="422041" algn="l" defTabSz="703402" rtl="0" eaLnBrk="1" fontAlgn="ctr" hangingPunct="1">
        <a:spcBef>
          <a:spcPct val="0"/>
        </a:spcBef>
        <a:spcAft>
          <a:spcPct val="0"/>
        </a:spcAft>
        <a:defRPr kumimoji="1" sz="2215" b="1">
          <a:solidFill>
            <a:schemeClr val="bg1"/>
          </a:solidFill>
          <a:latin typeface="Arial" panose="020B0604020202020204" pitchFamily="34" charset="0"/>
          <a:ea typeface="ＭＳ Ｐゴシック" panose="020B0600070205080204" pitchFamily="50" charset="-128"/>
        </a:defRPr>
      </a:lvl6pPr>
      <a:lvl7pPr marL="844083" algn="l" defTabSz="703402" rtl="0" eaLnBrk="1" fontAlgn="ctr" hangingPunct="1">
        <a:spcBef>
          <a:spcPct val="0"/>
        </a:spcBef>
        <a:spcAft>
          <a:spcPct val="0"/>
        </a:spcAft>
        <a:defRPr kumimoji="1" sz="2215" b="1">
          <a:solidFill>
            <a:schemeClr val="bg1"/>
          </a:solidFill>
          <a:latin typeface="Arial" panose="020B0604020202020204" pitchFamily="34" charset="0"/>
          <a:ea typeface="ＭＳ Ｐゴシック" panose="020B0600070205080204" pitchFamily="50" charset="-128"/>
        </a:defRPr>
      </a:lvl7pPr>
      <a:lvl8pPr marL="1266124" algn="l" defTabSz="703402" rtl="0" eaLnBrk="1" fontAlgn="ctr" hangingPunct="1">
        <a:spcBef>
          <a:spcPct val="0"/>
        </a:spcBef>
        <a:spcAft>
          <a:spcPct val="0"/>
        </a:spcAft>
        <a:defRPr kumimoji="1" sz="2215" b="1">
          <a:solidFill>
            <a:schemeClr val="bg1"/>
          </a:solidFill>
          <a:latin typeface="Arial" panose="020B0604020202020204" pitchFamily="34" charset="0"/>
          <a:ea typeface="ＭＳ Ｐゴシック" panose="020B0600070205080204" pitchFamily="50" charset="-128"/>
        </a:defRPr>
      </a:lvl8pPr>
      <a:lvl9pPr marL="1688165" algn="l" defTabSz="703402" rtl="0" eaLnBrk="1" fontAlgn="ctr" hangingPunct="1">
        <a:spcBef>
          <a:spcPct val="0"/>
        </a:spcBef>
        <a:spcAft>
          <a:spcPct val="0"/>
        </a:spcAft>
        <a:defRPr kumimoji="1" sz="2215" b="1">
          <a:solidFill>
            <a:schemeClr val="bg1"/>
          </a:solidFill>
          <a:latin typeface="Arial" panose="020B0604020202020204" pitchFamily="34" charset="0"/>
          <a:ea typeface="ＭＳ Ｐゴシック" panose="020B0600070205080204" pitchFamily="50" charset="-128"/>
        </a:defRPr>
      </a:lvl9pPr>
    </p:titleStyle>
    <p:bodyStyle>
      <a:lvl1pPr algn="l" defTabSz="703402" rtl="0" eaLnBrk="1" fontAlgn="ctr" hangingPunct="1">
        <a:spcBef>
          <a:spcPct val="20000"/>
        </a:spcBef>
        <a:spcAft>
          <a:spcPct val="0"/>
        </a:spcAft>
        <a:defRPr kumimoji="1" sz="1477" kern="1200">
          <a:solidFill>
            <a:schemeClr val="tx1"/>
          </a:solidFill>
          <a:latin typeface="Meiryo UI" panose="020B0604030504040204" pitchFamily="50" charset="-128"/>
          <a:ea typeface="Meiryo UI" panose="020B0604030504040204" pitchFamily="50" charset="-128"/>
          <a:cs typeface="+mn-cs"/>
        </a:defRPr>
      </a:lvl1pPr>
      <a:lvl2pPr marL="879253" indent="-354632" algn="l" defTabSz="703402" rtl="0" eaLnBrk="1" fontAlgn="ctr" hangingPunct="1">
        <a:spcBef>
          <a:spcPct val="20000"/>
        </a:spcBef>
        <a:spcAft>
          <a:spcPct val="0"/>
        </a:spcAft>
        <a:buSzPct val="85000"/>
        <a:buFont typeface="Wingdings" panose="05000000000000000000" pitchFamily="2" charset="2"/>
        <a:buChar char="n"/>
        <a:defRPr kumimoji="1" sz="1477" kern="1200">
          <a:solidFill>
            <a:schemeClr val="tx1"/>
          </a:solidFill>
          <a:latin typeface="Meiryo UI" panose="020B0604030504040204" pitchFamily="50" charset="-128"/>
          <a:ea typeface="Meiryo UI" panose="020B0604030504040204" pitchFamily="50" charset="-128"/>
          <a:cs typeface="+mn-cs"/>
        </a:defRPr>
      </a:lvl2pPr>
      <a:lvl3pPr marL="1324741" indent="-269638" algn="l" defTabSz="703402" rtl="0" eaLnBrk="1" fontAlgn="ctr" hangingPunct="1">
        <a:spcBef>
          <a:spcPct val="20000"/>
        </a:spcBef>
        <a:spcAft>
          <a:spcPct val="0"/>
        </a:spcAft>
        <a:buSzPct val="90000"/>
        <a:buChar char="–"/>
        <a:defRPr kumimoji="1" sz="1477" kern="1200">
          <a:solidFill>
            <a:schemeClr val="tx1"/>
          </a:solidFill>
          <a:latin typeface="Meiryo UI" panose="020B0604030504040204" pitchFamily="50" charset="-128"/>
          <a:ea typeface="Meiryo UI" panose="020B0604030504040204" pitchFamily="50" charset="-128"/>
          <a:cs typeface="+mn-cs"/>
        </a:defRPr>
      </a:lvl3pPr>
      <a:lvl4pPr marL="1711612" indent="-211021" algn="l" defTabSz="703402" rtl="0" eaLnBrk="1" fontAlgn="ctr" hangingPunct="1">
        <a:spcBef>
          <a:spcPct val="20000"/>
        </a:spcBef>
        <a:spcAft>
          <a:spcPct val="0"/>
        </a:spcAft>
        <a:buChar char="•"/>
        <a:defRPr kumimoji="1" sz="1477" kern="1200">
          <a:solidFill>
            <a:schemeClr val="tx1"/>
          </a:solidFill>
          <a:latin typeface="Meiryo UI" panose="020B0604030504040204" pitchFamily="50" charset="-128"/>
          <a:ea typeface="Meiryo UI" panose="020B0604030504040204" pitchFamily="50" charset="-128"/>
          <a:cs typeface="+mn-cs"/>
        </a:defRPr>
      </a:lvl4pPr>
      <a:lvl5pPr marL="2098483" indent="-211021" algn="l" defTabSz="703402" rtl="0" eaLnBrk="1" fontAlgn="ctr" hangingPunct="1">
        <a:spcBef>
          <a:spcPct val="20000"/>
        </a:spcBef>
        <a:spcAft>
          <a:spcPct val="0"/>
        </a:spcAft>
        <a:buChar char="•"/>
        <a:defRPr kumimoji="1" sz="1477" kern="1200">
          <a:solidFill>
            <a:schemeClr val="tx1"/>
          </a:solidFill>
          <a:latin typeface="Meiryo UI" panose="020B0604030504040204" pitchFamily="50" charset="-128"/>
          <a:ea typeface="Meiryo UI" panose="020B0604030504040204" pitchFamily="50"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4233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234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u="none">
                <a:solidFill>
                  <a:srgbClr val="FFFFFF"/>
                </a:solidFill>
                <a:effectLst>
                  <a:outerShdw blurRad="38100" dist="38100" dir="2700000" algn="tl">
                    <a:srgbClr val="C0C0C0"/>
                  </a:outerShdw>
                </a:effectLst>
                <a:latin typeface="Arial" pitchFamily="34" charset="0"/>
                <a:ea typeface="+mn-ea"/>
              </a:defRPr>
            </a:lvl1pPr>
          </a:lstStyle>
          <a:p>
            <a:pPr>
              <a:defRPr/>
            </a:pPr>
            <a:endParaRPr lang="en-US" altLang="ja-JP"/>
          </a:p>
        </p:txBody>
      </p:sp>
      <p:sp>
        <p:nvSpPr>
          <p:cNvPr id="142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u="none">
                <a:solidFill>
                  <a:srgbClr val="FFFFFF"/>
                </a:solidFill>
                <a:effectLst>
                  <a:outerShdw blurRad="38100" dist="38100" dir="2700000" algn="tl">
                    <a:srgbClr val="C0C0C0"/>
                  </a:outerShdw>
                </a:effectLst>
                <a:latin typeface="Arial" pitchFamily="34" charset="0"/>
                <a:ea typeface="+mn-ea"/>
              </a:defRPr>
            </a:lvl1pPr>
          </a:lstStyle>
          <a:p>
            <a:pPr>
              <a:defRPr/>
            </a:pPr>
            <a:endParaRPr lang="en-US" altLang="ja-JP"/>
          </a:p>
        </p:txBody>
      </p:sp>
      <p:sp>
        <p:nvSpPr>
          <p:cNvPr id="14234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u="none">
                <a:solidFill>
                  <a:srgbClr val="FFFFFF"/>
                </a:solidFill>
                <a:effectLst>
                  <a:outerShdw blurRad="38100" dist="38100" dir="2700000" algn="tl">
                    <a:srgbClr val="C0C0C0"/>
                  </a:outerShdw>
                </a:effectLst>
                <a:ea typeface="ＭＳ Ｐゴシック" panose="020B0600070205080204" pitchFamily="50" charset="-128"/>
              </a:defRPr>
            </a:lvl1pPr>
          </a:lstStyle>
          <a:p>
            <a:pPr>
              <a:defRPr/>
            </a:pPr>
            <a:fld id="{943B912E-A8CE-4997-A4B2-1DDE0EB835B9}" type="slidenum">
              <a:rPr lang="en-US" altLang="ja-JP"/>
              <a:pPr>
                <a:defRPr/>
              </a:pPr>
              <a:t>‹#›</a:t>
            </a:fld>
            <a:endParaRPr lang="en-US" altLang="ja-JP"/>
          </a:p>
        </p:txBody>
      </p:sp>
    </p:spTree>
    <p:extLst>
      <p:ext uri="{BB962C8B-B14F-4D97-AF65-F5344CB8AC3E}">
        <p14:creationId xmlns:p14="http://schemas.microsoft.com/office/powerpoint/2010/main" val="642483026"/>
      </p:ext>
    </p:extLst>
  </p:cSld>
  <p:clrMap bg1="dk2" tx1="lt1" bg2="dk1" tx2="lt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Lst>
  <p:transition spd="slow">
    <p:zoom/>
  </p:transition>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kumimoji="1"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4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24.jpeg"/><Relationship Id="rId7" Type="http://schemas.openxmlformats.org/officeDocument/2006/relationships/image" Target="../media/image27.wmf"/><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26.wmf"/><Relationship Id="rId11" Type="http://schemas.openxmlformats.org/officeDocument/2006/relationships/image" Target="../media/image30.png"/><Relationship Id="rId5" Type="http://schemas.openxmlformats.org/officeDocument/2006/relationships/image" Target="../media/image25.wmf"/><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3.png"/><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0.xml"/><Relationship Id="rId6" Type="http://schemas.openxmlformats.org/officeDocument/2006/relationships/image" Target="../media/image37.emf"/><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44.jpeg"/><Relationship Id="rId2" Type="http://schemas.openxmlformats.org/officeDocument/2006/relationships/slideLayout" Target="../slideLayouts/slideLayout42.xml"/><Relationship Id="rId1" Type="http://schemas.openxmlformats.org/officeDocument/2006/relationships/tags" Target="../tags/tag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3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3.png"/><Relationship Id="rId2" Type="http://schemas.openxmlformats.org/officeDocument/2006/relationships/image" Target="../media/image51.jpeg"/><Relationship Id="rId1" Type="http://schemas.openxmlformats.org/officeDocument/2006/relationships/slideLayout" Target="../slideLayouts/slideLayout4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57.wmf"/><Relationship Id="rId11" Type="http://schemas.openxmlformats.org/officeDocument/2006/relationships/image" Target="NULL"/><Relationship Id="rId5" Type="http://schemas.openxmlformats.org/officeDocument/2006/relationships/oleObject" Target="../embeddings/oleObject2.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1.xml"/><Relationship Id="rId5" Type="http://schemas.openxmlformats.org/officeDocument/2006/relationships/image" Target="../media/image3.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B5DC7D4-EFE1-40FD-B4F2-6C28DE0F956C}"/>
              </a:ext>
            </a:extLst>
          </p:cNvPr>
          <p:cNvSpPr>
            <a:spLocks noGrp="1"/>
          </p:cNvSpPr>
          <p:nvPr>
            <p:ph type="ctrTitle"/>
          </p:nvPr>
        </p:nvSpPr>
        <p:spPr>
          <a:xfrm>
            <a:off x="251520" y="260648"/>
            <a:ext cx="4032448" cy="739424"/>
          </a:xfrm>
          <a:solidFill>
            <a:schemeClr val="bg1"/>
          </a:solidFill>
        </p:spPr>
        <p:txBody>
          <a:bodyPr/>
          <a:lstStyle/>
          <a:p>
            <a:r>
              <a:rPr lang="en-US" altLang="ja-JP" b="1" dirty="0" smtClean="0">
                <a:latin typeface="メイリオ" panose="020B0604030504040204" pitchFamily="50" charset="-128"/>
                <a:ea typeface="メイリオ" panose="020B0604030504040204" pitchFamily="50" charset="-128"/>
              </a:rPr>
              <a:t>Fusion</a:t>
            </a: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Power</a:t>
            </a: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Associates</a:t>
            </a:r>
            <a:br>
              <a:rPr lang="en-US" altLang="ja-JP" b="1" dirty="0" smtClean="0">
                <a:latin typeface="メイリオ" panose="020B0604030504040204" pitchFamily="50" charset="-128"/>
                <a:ea typeface="メイリオ" panose="020B0604030504040204" pitchFamily="50" charset="-128"/>
              </a:rPr>
            </a:br>
            <a:r>
              <a:rPr lang="en-US" altLang="ja-JP" dirty="0"/>
              <a:t>40</a:t>
            </a:r>
            <a:r>
              <a:rPr lang="en-US" altLang="ja-JP" baseline="30000" dirty="0"/>
              <a:t>TH</a:t>
            </a:r>
            <a:r>
              <a:rPr lang="en-US" altLang="ja-JP" dirty="0"/>
              <a:t> ANNUAL MEETING</a:t>
            </a:r>
            <a:r>
              <a:rPr lang="ja-JP" altLang="ja-JP" dirty="0"/>
              <a:t/>
            </a:r>
            <a:br>
              <a:rPr lang="ja-JP" altLang="ja-JP" dirty="0"/>
            </a:br>
            <a:endParaRPr kumimoji="1" lang="ja-JP" altLang="en-US" b="1"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xmlns="" id="{5140F825-380A-43B2-939E-7CB376033339}"/>
              </a:ext>
            </a:extLst>
          </p:cNvPr>
          <p:cNvSpPr>
            <a:spLocks noGrp="1"/>
          </p:cNvSpPr>
          <p:nvPr>
            <p:ph type="subTitle" idx="1"/>
          </p:nvPr>
        </p:nvSpPr>
        <p:spPr>
          <a:xfrm>
            <a:off x="539552" y="4797152"/>
            <a:ext cx="7939966" cy="999462"/>
          </a:xfrm>
        </p:spPr>
        <p:txBody>
          <a:bodyPr/>
          <a:lstStyle/>
          <a:p>
            <a:r>
              <a:rPr kumimoji="1" lang="en-US" altLang="ja-JP" sz="2400" dirty="0" smtClean="0">
                <a:latin typeface="+mj-lt"/>
              </a:rPr>
              <a:t>Dec.3-4,2019</a:t>
            </a:r>
            <a:r>
              <a:rPr kumimoji="1" lang="ja-JP" altLang="en-US" sz="2400" dirty="0" smtClean="0">
                <a:latin typeface="+mj-lt"/>
              </a:rPr>
              <a:t>　</a:t>
            </a:r>
            <a:r>
              <a:rPr kumimoji="1" lang="en-US" altLang="ja-JP" sz="2400" dirty="0" smtClean="0">
                <a:latin typeface="+mj-lt"/>
              </a:rPr>
              <a:t>Grand</a:t>
            </a:r>
            <a:r>
              <a:rPr kumimoji="1" lang="ja-JP" altLang="en-US" sz="2400" dirty="0" smtClean="0">
                <a:latin typeface="+mj-lt"/>
              </a:rPr>
              <a:t> </a:t>
            </a:r>
            <a:r>
              <a:rPr kumimoji="1" lang="en-US" altLang="ja-JP" sz="2400" dirty="0" smtClean="0">
                <a:latin typeface="+mj-lt"/>
              </a:rPr>
              <a:t>Hyatt</a:t>
            </a:r>
            <a:r>
              <a:rPr kumimoji="1" lang="ja-JP" altLang="en-US" sz="2400" dirty="0" smtClean="0">
                <a:latin typeface="+mj-lt"/>
              </a:rPr>
              <a:t>　</a:t>
            </a:r>
            <a:r>
              <a:rPr kumimoji="1" lang="en-US" altLang="ja-JP" sz="2400" dirty="0" smtClean="0">
                <a:latin typeface="+mj-lt"/>
              </a:rPr>
              <a:t>Washington</a:t>
            </a:r>
          </a:p>
          <a:p>
            <a:r>
              <a:rPr lang="en-US" altLang="ja-JP" sz="2400" dirty="0" smtClean="0">
                <a:latin typeface="+mj-lt"/>
              </a:rPr>
              <a:t>Chief</a:t>
            </a:r>
            <a:r>
              <a:rPr lang="ja-JP" altLang="en-US" sz="2400" dirty="0" smtClean="0">
                <a:latin typeface="+mj-lt"/>
              </a:rPr>
              <a:t> </a:t>
            </a:r>
            <a:r>
              <a:rPr lang="en-US" altLang="ja-JP" sz="2400" dirty="0" err="1" smtClean="0">
                <a:latin typeface="+mj-lt"/>
              </a:rPr>
              <a:t>Fusioneer</a:t>
            </a:r>
            <a:r>
              <a:rPr lang="ja-JP" altLang="en-US" sz="2400" dirty="0" smtClean="0">
                <a:latin typeface="+mj-lt"/>
              </a:rPr>
              <a:t> 　　</a:t>
            </a:r>
            <a:r>
              <a:rPr lang="en-US" altLang="ja-JP" sz="2400" dirty="0" smtClean="0">
                <a:latin typeface="+mj-lt"/>
              </a:rPr>
              <a:t>Satoshi</a:t>
            </a:r>
            <a:r>
              <a:rPr lang="ja-JP" altLang="en-US" sz="2400" dirty="0" smtClean="0">
                <a:latin typeface="+mj-lt"/>
              </a:rPr>
              <a:t> </a:t>
            </a:r>
            <a:r>
              <a:rPr lang="en-US" altLang="ja-JP" sz="2400" dirty="0" err="1" smtClean="0">
                <a:latin typeface="+mj-lt"/>
              </a:rPr>
              <a:t>Konishi</a:t>
            </a:r>
            <a:r>
              <a:rPr lang="ja-JP" altLang="en-US" dirty="0"/>
              <a:t>　　</a:t>
            </a:r>
            <a:endParaRPr lang="en-US" altLang="ja-JP" dirty="0"/>
          </a:p>
        </p:txBody>
      </p:sp>
      <p:sp>
        <p:nvSpPr>
          <p:cNvPr id="6" name="正方形/長方形 5"/>
          <p:cNvSpPr/>
          <p:nvPr/>
        </p:nvSpPr>
        <p:spPr>
          <a:xfrm>
            <a:off x="849740" y="738462"/>
            <a:ext cx="7776864" cy="523220"/>
          </a:xfrm>
          <a:prstGeom prst="rect">
            <a:avLst/>
          </a:prstGeom>
        </p:spPr>
        <p:txBody>
          <a:bodyPr wrap="square">
            <a:spAutoFit/>
          </a:bodyPr>
          <a:lstStyle/>
          <a:p>
            <a:pPr algn="ctr">
              <a:spcAft>
                <a:spcPts val="0"/>
              </a:spcAft>
            </a:pPr>
            <a:r>
              <a:rPr lang="en-US" altLang="ja-JP" sz="2800" b="1" dirty="0">
                <a:ea typeface="ＭＳ 明朝" panose="02020609040205080304" pitchFamily="17" charset="-128"/>
                <a:cs typeface="Times New Roman" panose="02020603050405020304" pitchFamily="18" charset="0"/>
              </a:rPr>
              <a:t>Fusion Energy: Perspectives and Planning</a:t>
            </a:r>
            <a:endParaRPr lang="ja-JP" altLang="ja-JP" sz="2800" dirty="0">
              <a:effectLst/>
              <a:latin typeface="Times New Roman" panose="020206030504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341526292"/>
      </p:ext>
    </p:extLst>
  </p:cSld>
  <p:clrMapOvr>
    <a:masterClrMapping/>
  </p:clrMapOvr>
  <mc:AlternateContent xmlns:mc="http://schemas.openxmlformats.org/markup-compatibility/2006" xmlns:p14="http://schemas.microsoft.com/office/powerpoint/2010/main">
    <mc:Choice Requires="p14">
      <p:transition spd="slow" p14:dur="2000" advTm="1715"/>
    </mc:Choice>
    <mc:Fallback xmlns="">
      <p:transition spd="slow" advTm="17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3" name="Rectangle 7"/>
          <p:cNvSpPr>
            <a:spLocks noChangeArrowheads="1"/>
          </p:cNvSpPr>
          <p:nvPr/>
        </p:nvSpPr>
        <p:spPr bwMode="auto">
          <a:xfrm>
            <a:off x="250031" y="-38893"/>
            <a:ext cx="73580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dirty="0">
                <a:latin typeface="Impact" panose="020B0806030902050204" pitchFamily="34" charset="0"/>
              </a:rPr>
              <a:t>Relaxed Lawson criterion</a:t>
            </a:r>
            <a:r>
              <a:rPr lang="en-US" altLang="ja-JP" sz="3200" dirty="0">
                <a:latin typeface="Times" panose="02020603050405020304" pitchFamily="18" charset="0"/>
              </a:rPr>
              <a:t> </a:t>
            </a:r>
            <a:r>
              <a:rPr lang="en-US" altLang="ja-JP" sz="3200" dirty="0">
                <a:latin typeface="Impact" panose="020B0806030902050204" pitchFamily="34" charset="0"/>
              </a:rPr>
              <a:t>and efficiency</a:t>
            </a:r>
            <a:r>
              <a:rPr lang="en-US" altLang="ja-JP" sz="3200" dirty="0">
                <a:latin typeface="Times" panose="02020603050405020304" pitchFamily="18" charset="0"/>
              </a:rPr>
              <a:t> η</a:t>
            </a:r>
          </a:p>
        </p:txBody>
      </p:sp>
      <p:sp>
        <p:nvSpPr>
          <p:cNvPr id="234504" name="Rectangle 8"/>
          <p:cNvSpPr>
            <a:spLocks noChangeArrowheads="1"/>
          </p:cNvSpPr>
          <p:nvPr/>
        </p:nvSpPr>
        <p:spPr bwMode="auto">
          <a:xfrm>
            <a:off x="4140200" y="908050"/>
            <a:ext cx="5003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ja-JP" sz="2400">
                <a:ea typeface="ＭＳ ゴシック" panose="020B0609070205080204" pitchFamily="49" charset="-128"/>
              </a:rPr>
              <a:t>◯High Plasma Q not required</a:t>
            </a:r>
          </a:p>
          <a:p>
            <a:r>
              <a:rPr kumimoji="0" lang="ja-JP" altLang="en-US" sz="2400">
                <a:ea typeface="ＭＳ ゴシック" panose="020B0609070205080204" pitchFamily="49" charset="-128"/>
              </a:rPr>
              <a:t>・</a:t>
            </a:r>
            <a:r>
              <a:rPr kumimoji="0" lang="en-US" altLang="ja-JP" sz="2400">
                <a:ea typeface="ＭＳ ゴシック" panose="020B0609070205080204" pitchFamily="49" charset="-128"/>
              </a:rPr>
              <a:t>Positive plant energy balance</a:t>
            </a:r>
          </a:p>
          <a:p>
            <a:r>
              <a:rPr kumimoji="0" lang="ja-JP" altLang="en-US" sz="2400">
                <a:ea typeface="ＭＳ ゴシック" panose="020B0609070205080204" pitchFamily="49" charset="-128"/>
              </a:rPr>
              <a:t>・</a:t>
            </a:r>
            <a:r>
              <a:rPr kumimoji="0" lang="en-US" altLang="ja-JP" sz="2400">
                <a:ea typeface="ＭＳ ゴシック" panose="020B0609070205080204" pitchFamily="49" charset="-128"/>
              </a:rPr>
              <a:t>larger energy efficiency</a:t>
            </a:r>
          </a:p>
        </p:txBody>
      </p:sp>
      <p:sp>
        <p:nvSpPr>
          <p:cNvPr id="234505" name="Rectangle 9"/>
          <p:cNvSpPr>
            <a:spLocks noChangeArrowheads="1"/>
          </p:cNvSpPr>
          <p:nvPr/>
        </p:nvSpPr>
        <p:spPr bwMode="auto">
          <a:xfrm>
            <a:off x="5245100" y="2852738"/>
            <a:ext cx="3898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sz="2400">
                <a:solidFill>
                  <a:srgbClr val="FF0000"/>
                </a:solidFill>
                <a:ea typeface="ＭＳ ゴシック" panose="020B0609070205080204" pitchFamily="49" charset="-128"/>
              </a:rPr>
              <a:t>Practical energy generation</a:t>
            </a:r>
          </a:p>
          <a:p>
            <a:r>
              <a:rPr kumimoji="0" lang="en-US" altLang="ja-JP" sz="2400">
                <a:solidFill>
                  <a:srgbClr val="FF0000"/>
                </a:solidFill>
                <a:ea typeface="ＭＳ ゴシック" panose="020B0609070205080204" pitchFamily="49" charset="-128"/>
              </a:rPr>
              <a:t>Larger than electricity</a:t>
            </a:r>
          </a:p>
        </p:txBody>
      </p:sp>
      <p:sp>
        <p:nvSpPr>
          <p:cNvPr id="234506" name="Line 10"/>
          <p:cNvSpPr>
            <a:spLocks noChangeShapeType="1"/>
          </p:cNvSpPr>
          <p:nvPr/>
        </p:nvSpPr>
        <p:spPr bwMode="auto">
          <a:xfrm>
            <a:off x="4135438" y="1096963"/>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07" name="Line 11"/>
          <p:cNvSpPr>
            <a:spLocks noChangeShapeType="1"/>
          </p:cNvSpPr>
          <p:nvPr/>
        </p:nvSpPr>
        <p:spPr bwMode="auto">
          <a:xfrm>
            <a:off x="4135438" y="4999038"/>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08" name="Line 12"/>
          <p:cNvSpPr>
            <a:spLocks noChangeShapeType="1"/>
          </p:cNvSpPr>
          <p:nvPr/>
        </p:nvSpPr>
        <p:spPr bwMode="auto">
          <a:xfrm>
            <a:off x="1182688" y="4999038"/>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09" name="Line 13"/>
          <p:cNvSpPr>
            <a:spLocks noChangeShapeType="1"/>
          </p:cNvSpPr>
          <p:nvPr/>
        </p:nvSpPr>
        <p:spPr bwMode="auto">
          <a:xfrm>
            <a:off x="1182688" y="1096963"/>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0" name="Line 14"/>
          <p:cNvSpPr>
            <a:spLocks noChangeShapeType="1"/>
          </p:cNvSpPr>
          <p:nvPr/>
        </p:nvSpPr>
        <p:spPr bwMode="auto">
          <a:xfrm>
            <a:off x="1182688" y="4683125"/>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1" name="Line 15"/>
          <p:cNvSpPr>
            <a:spLocks noChangeShapeType="1"/>
          </p:cNvSpPr>
          <p:nvPr/>
        </p:nvSpPr>
        <p:spPr bwMode="auto">
          <a:xfrm>
            <a:off x="1182688" y="1247775"/>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2" name="Line 16"/>
          <p:cNvSpPr>
            <a:spLocks noChangeShapeType="1"/>
          </p:cNvSpPr>
          <p:nvPr/>
        </p:nvSpPr>
        <p:spPr bwMode="auto">
          <a:xfrm>
            <a:off x="1182688" y="1314450"/>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3" name="Line 17"/>
          <p:cNvSpPr>
            <a:spLocks noChangeShapeType="1"/>
          </p:cNvSpPr>
          <p:nvPr/>
        </p:nvSpPr>
        <p:spPr bwMode="auto">
          <a:xfrm>
            <a:off x="1182688" y="1196975"/>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4" name="Line 18"/>
          <p:cNvSpPr>
            <a:spLocks noChangeShapeType="1"/>
          </p:cNvSpPr>
          <p:nvPr/>
        </p:nvSpPr>
        <p:spPr bwMode="auto">
          <a:xfrm>
            <a:off x="1182688" y="1130300"/>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5" name="Line 19"/>
          <p:cNvSpPr>
            <a:spLocks noChangeShapeType="1"/>
          </p:cNvSpPr>
          <p:nvPr/>
        </p:nvSpPr>
        <p:spPr bwMode="auto">
          <a:xfrm flipH="1">
            <a:off x="4051300" y="4683125"/>
            <a:ext cx="841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6" name="Line 20"/>
          <p:cNvSpPr>
            <a:spLocks noChangeShapeType="1"/>
          </p:cNvSpPr>
          <p:nvPr/>
        </p:nvSpPr>
        <p:spPr bwMode="auto">
          <a:xfrm flipH="1">
            <a:off x="4051300" y="1247775"/>
            <a:ext cx="841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7" name="Line 21"/>
          <p:cNvSpPr>
            <a:spLocks noChangeShapeType="1"/>
          </p:cNvSpPr>
          <p:nvPr/>
        </p:nvSpPr>
        <p:spPr bwMode="auto">
          <a:xfrm flipH="1">
            <a:off x="4051300" y="1314450"/>
            <a:ext cx="841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8" name="Line 22"/>
          <p:cNvSpPr>
            <a:spLocks noChangeShapeType="1"/>
          </p:cNvSpPr>
          <p:nvPr/>
        </p:nvSpPr>
        <p:spPr bwMode="auto">
          <a:xfrm flipH="1">
            <a:off x="4051300" y="1196975"/>
            <a:ext cx="841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19" name="Line 23"/>
          <p:cNvSpPr>
            <a:spLocks noChangeShapeType="1"/>
          </p:cNvSpPr>
          <p:nvPr/>
        </p:nvSpPr>
        <p:spPr bwMode="auto">
          <a:xfrm flipH="1">
            <a:off x="4051300" y="1130300"/>
            <a:ext cx="841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0" name="Line 24"/>
          <p:cNvSpPr>
            <a:spLocks noChangeShapeType="1"/>
          </p:cNvSpPr>
          <p:nvPr/>
        </p:nvSpPr>
        <p:spPr bwMode="auto">
          <a:xfrm flipV="1">
            <a:off x="4017963" y="1096963"/>
            <a:ext cx="0" cy="666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1" name="Line 25"/>
          <p:cNvSpPr>
            <a:spLocks noChangeShapeType="1"/>
          </p:cNvSpPr>
          <p:nvPr/>
        </p:nvSpPr>
        <p:spPr bwMode="auto">
          <a:xfrm flipV="1">
            <a:off x="3968750" y="1096963"/>
            <a:ext cx="0" cy="666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2" name="Line 26"/>
          <p:cNvSpPr>
            <a:spLocks noChangeShapeType="1"/>
          </p:cNvSpPr>
          <p:nvPr/>
        </p:nvSpPr>
        <p:spPr bwMode="auto">
          <a:xfrm flipV="1">
            <a:off x="4084638" y="1096963"/>
            <a:ext cx="0" cy="666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3" name="Line 27"/>
          <p:cNvSpPr>
            <a:spLocks noChangeShapeType="1"/>
          </p:cNvSpPr>
          <p:nvPr/>
        </p:nvSpPr>
        <p:spPr bwMode="auto">
          <a:xfrm>
            <a:off x="4017963" y="4916488"/>
            <a:ext cx="0" cy="825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4" name="Line 28"/>
          <p:cNvSpPr>
            <a:spLocks noChangeShapeType="1"/>
          </p:cNvSpPr>
          <p:nvPr/>
        </p:nvSpPr>
        <p:spPr bwMode="auto">
          <a:xfrm>
            <a:off x="3968750" y="4916488"/>
            <a:ext cx="0" cy="825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5" name="Line 29"/>
          <p:cNvSpPr>
            <a:spLocks noChangeShapeType="1"/>
          </p:cNvSpPr>
          <p:nvPr/>
        </p:nvSpPr>
        <p:spPr bwMode="auto">
          <a:xfrm>
            <a:off x="4084638" y="4916488"/>
            <a:ext cx="0" cy="825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6" name="Rectangle 30"/>
          <p:cNvSpPr>
            <a:spLocks noChangeArrowheads="1"/>
          </p:cNvSpPr>
          <p:nvPr/>
        </p:nvSpPr>
        <p:spPr bwMode="auto">
          <a:xfrm>
            <a:off x="882650" y="486568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sz="1300">
                <a:latin typeface="Helvetica" panose="020B0604020202020204" pitchFamily="34" charset="0"/>
              </a:rPr>
              <a:t>18</a:t>
            </a:r>
            <a:endParaRPr lang="en-US" altLang="ja-JP"/>
          </a:p>
        </p:txBody>
      </p:sp>
      <p:sp>
        <p:nvSpPr>
          <p:cNvPr id="234527" name="Line 31"/>
          <p:cNvSpPr>
            <a:spLocks noChangeShapeType="1"/>
          </p:cNvSpPr>
          <p:nvPr/>
        </p:nvSpPr>
        <p:spPr bwMode="auto">
          <a:xfrm>
            <a:off x="1182688" y="1447800"/>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8" name="Line 32"/>
          <p:cNvSpPr>
            <a:spLocks noChangeShapeType="1"/>
          </p:cNvSpPr>
          <p:nvPr/>
        </p:nvSpPr>
        <p:spPr bwMode="auto">
          <a:xfrm>
            <a:off x="1182688" y="1363663"/>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29" name="Line 33"/>
          <p:cNvSpPr>
            <a:spLocks noChangeShapeType="1"/>
          </p:cNvSpPr>
          <p:nvPr/>
        </p:nvSpPr>
        <p:spPr bwMode="auto">
          <a:xfrm flipH="1">
            <a:off x="4051300" y="1447800"/>
            <a:ext cx="841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30" name="Line 34"/>
          <p:cNvSpPr>
            <a:spLocks noChangeShapeType="1"/>
          </p:cNvSpPr>
          <p:nvPr/>
        </p:nvSpPr>
        <p:spPr bwMode="auto">
          <a:xfrm flipH="1">
            <a:off x="4051300" y="1363663"/>
            <a:ext cx="841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31" name="Line 35"/>
          <p:cNvSpPr>
            <a:spLocks noChangeShapeType="1"/>
          </p:cNvSpPr>
          <p:nvPr/>
        </p:nvSpPr>
        <p:spPr bwMode="auto">
          <a:xfrm flipV="1">
            <a:off x="1517650" y="1096963"/>
            <a:ext cx="0" cy="666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32" name="Line 36"/>
          <p:cNvSpPr>
            <a:spLocks noChangeShapeType="1"/>
          </p:cNvSpPr>
          <p:nvPr/>
        </p:nvSpPr>
        <p:spPr bwMode="auto">
          <a:xfrm>
            <a:off x="1517650" y="4916488"/>
            <a:ext cx="0" cy="825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33" name="Rectangle 37"/>
          <p:cNvSpPr>
            <a:spLocks noChangeArrowheads="1"/>
          </p:cNvSpPr>
          <p:nvPr/>
        </p:nvSpPr>
        <p:spPr bwMode="auto">
          <a:xfrm>
            <a:off x="633413" y="48815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a:latin typeface="Helvetica" panose="020B0604020202020204" pitchFamily="34" charset="0"/>
              </a:rPr>
              <a:t>10</a:t>
            </a:r>
            <a:endParaRPr lang="en-US" altLang="ja-JP"/>
          </a:p>
        </p:txBody>
      </p:sp>
      <p:grpSp>
        <p:nvGrpSpPr>
          <p:cNvPr id="234534" name="Group 38"/>
          <p:cNvGrpSpPr>
            <a:grpSpLocks/>
          </p:cNvGrpSpPr>
          <p:nvPr/>
        </p:nvGrpSpPr>
        <p:grpSpPr bwMode="auto">
          <a:xfrm>
            <a:off x="133350" y="2647950"/>
            <a:ext cx="233363" cy="500063"/>
            <a:chOff x="236" y="2168"/>
            <a:chExt cx="147" cy="315"/>
          </a:xfrm>
        </p:grpSpPr>
        <p:sp>
          <p:nvSpPr>
            <p:cNvPr id="234535" name="Line 39"/>
            <p:cNvSpPr>
              <a:spLocks noChangeShapeType="1"/>
            </p:cNvSpPr>
            <p:nvPr/>
          </p:nvSpPr>
          <p:spPr bwMode="auto">
            <a:xfrm>
              <a:off x="383"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36" name="Line 40"/>
            <p:cNvSpPr>
              <a:spLocks noChangeShapeType="1"/>
            </p:cNvSpPr>
            <p:nvPr/>
          </p:nvSpPr>
          <p:spPr bwMode="auto">
            <a:xfrm flipH="1">
              <a:off x="299" y="2483"/>
              <a:ext cx="84"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37" name="Line 41"/>
            <p:cNvSpPr>
              <a:spLocks noChangeShapeType="1"/>
            </p:cNvSpPr>
            <p:nvPr/>
          </p:nvSpPr>
          <p:spPr bwMode="auto">
            <a:xfrm>
              <a:off x="299"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38" name="Line 42"/>
            <p:cNvSpPr>
              <a:spLocks noChangeShapeType="1"/>
            </p:cNvSpPr>
            <p:nvPr/>
          </p:nvSpPr>
          <p:spPr bwMode="auto">
            <a:xfrm>
              <a:off x="299"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39" name="Line 43"/>
            <p:cNvSpPr>
              <a:spLocks noChangeShapeType="1"/>
            </p:cNvSpPr>
            <p:nvPr/>
          </p:nvSpPr>
          <p:spPr bwMode="auto">
            <a:xfrm>
              <a:off x="299"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0" name="Line 44"/>
            <p:cNvSpPr>
              <a:spLocks noChangeShapeType="1"/>
            </p:cNvSpPr>
            <p:nvPr/>
          </p:nvSpPr>
          <p:spPr bwMode="auto">
            <a:xfrm flipV="1">
              <a:off x="299" y="2441"/>
              <a:ext cx="0" cy="4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1" name="Line 45"/>
            <p:cNvSpPr>
              <a:spLocks noChangeShapeType="1"/>
            </p:cNvSpPr>
            <p:nvPr/>
          </p:nvSpPr>
          <p:spPr bwMode="auto">
            <a:xfrm>
              <a:off x="29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2" name="Line 46"/>
            <p:cNvSpPr>
              <a:spLocks noChangeShapeType="1"/>
            </p:cNvSpPr>
            <p:nvPr/>
          </p:nvSpPr>
          <p:spPr bwMode="auto">
            <a:xfrm>
              <a:off x="29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3" name="Line 47"/>
            <p:cNvSpPr>
              <a:spLocks noChangeShapeType="1"/>
            </p:cNvSpPr>
            <p:nvPr/>
          </p:nvSpPr>
          <p:spPr bwMode="auto">
            <a:xfrm>
              <a:off x="29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4" name="Line 48"/>
            <p:cNvSpPr>
              <a:spLocks noChangeShapeType="1"/>
            </p:cNvSpPr>
            <p:nvPr/>
          </p:nvSpPr>
          <p:spPr bwMode="auto">
            <a:xfrm>
              <a:off x="299" y="2441"/>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5" name="Line 49"/>
            <p:cNvSpPr>
              <a:spLocks noChangeShapeType="1"/>
            </p:cNvSpPr>
            <p:nvPr/>
          </p:nvSpPr>
          <p:spPr bwMode="auto">
            <a:xfrm>
              <a:off x="30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6" name="Line 50"/>
            <p:cNvSpPr>
              <a:spLocks noChangeShapeType="1"/>
            </p:cNvSpPr>
            <p:nvPr/>
          </p:nvSpPr>
          <p:spPr bwMode="auto">
            <a:xfrm>
              <a:off x="30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7" name="Line 51"/>
            <p:cNvSpPr>
              <a:spLocks noChangeShapeType="1"/>
            </p:cNvSpPr>
            <p:nvPr/>
          </p:nvSpPr>
          <p:spPr bwMode="auto">
            <a:xfrm>
              <a:off x="30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8" name="Line 52"/>
            <p:cNvSpPr>
              <a:spLocks noChangeShapeType="1"/>
            </p:cNvSpPr>
            <p:nvPr/>
          </p:nvSpPr>
          <p:spPr bwMode="auto">
            <a:xfrm>
              <a:off x="309" y="2441"/>
              <a:ext cx="0" cy="3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49" name="Line 53"/>
            <p:cNvSpPr>
              <a:spLocks noChangeShapeType="1"/>
            </p:cNvSpPr>
            <p:nvPr/>
          </p:nvSpPr>
          <p:spPr bwMode="auto">
            <a:xfrm>
              <a:off x="309"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0" name="Line 54"/>
            <p:cNvSpPr>
              <a:spLocks noChangeShapeType="1"/>
            </p:cNvSpPr>
            <p:nvPr/>
          </p:nvSpPr>
          <p:spPr bwMode="auto">
            <a:xfrm>
              <a:off x="309"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1" name="Line 55"/>
            <p:cNvSpPr>
              <a:spLocks noChangeShapeType="1"/>
            </p:cNvSpPr>
            <p:nvPr/>
          </p:nvSpPr>
          <p:spPr bwMode="auto">
            <a:xfrm>
              <a:off x="309"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2" name="Line 56"/>
            <p:cNvSpPr>
              <a:spLocks noChangeShapeType="1"/>
            </p:cNvSpPr>
            <p:nvPr/>
          </p:nvSpPr>
          <p:spPr bwMode="auto">
            <a:xfrm>
              <a:off x="309" y="2473"/>
              <a:ext cx="3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3" name="Line 57"/>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4" name="Line 58"/>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5" name="Line 59"/>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6" name="Line 60"/>
            <p:cNvSpPr>
              <a:spLocks noChangeShapeType="1"/>
            </p:cNvSpPr>
            <p:nvPr/>
          </p:nvSpPr>
          <p:spPr bwMode="auto">
            <a:xfrm flipV="1">
              <a:off x="341" y="2441"/>
              <a:ext cx="0" cy="3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7" name="Line 61"/>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8" name="Line 62"/>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59" name="Line 63"/>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0" name="Line 64"/>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1" name="Line 65"/>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2" name="Line 66"/>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3" name="Line 67"/>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4" name="Line 68"/>
            <p:cNvSpPr>
              <a:spLocks noChangeShapeType="1"/>
            </p:cNvSpPr>
            <p:nvPr/>
          </p:nvSpPr>
          <p:spPr bwMode="auto">
            <a:xfrm>
              <a:off x="341" y="2441"/>
              <a:ext cx="0" cy="3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5" name="Line 69"/>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6" name="Line 70"/>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7" name="Line 71"/>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8" name="Line 72"/>
            <p:cNvSpPr>
              <a:spLocks noChangeShapeType="1"/>
            </p:cNvSpPr>
            <p:nvPr/>
          </p:nvSpPr>
          <p:spPr bwMode="auto">
            <a:xfrm>
              <a:off x="341" y="2473"/>
              <a:ext cx="3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69" name="Line 73"/>
            <p:cNvSpPr>
              <a:spLocks noChangeShapeType="1"/>
            </p:cNvSpPr>
            <p:nvPr/>
          </p:nvSpPr>
          <p:spPr bwMode="auto">
            <a:xfrm>
              <a:off x="372"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0" name="Freeform 74"/>
            <p:cNvSpPr>
              <a:spLocks/>
            </p:cNvSpPr>
            <p:nvPr/>
          </p:nvSpPr>
          <p:spPr bwMode="auto">
            <a:xfrm>
              <a:off x="299" y="2431"/>
              <a:ext cx="84" cy="52"/>
            </a:xfrm>
            <a:custGeom>
              <a:avLst/>
              <a:gdLst>
                <a:gd name="T0" fmla="*/ 73 w 84"/>
                <a:gd name="T1" fmla="*/ 42 h 52"/>
                <a:gd name="T2" fmla="*/ 73 w 84"/>
                <a:gd name="T3" fmla="*/ 0 h 52"/>
                <a:gd name="T4" fmla="*/ 73 w 84"/>
                <a:gd name="T5" fmla="*/ 0 h 52"/>
                <a:gd name="T6" fmla="*/ 84 w 84"/>
                <a:gd name="T7" fmla="*/ 0 h 52"/>
                <a:gd name="T8" fmla="*/ 84 w 84"/>
                <a:gd name="T9" fmla="*/ 0 h 52"/>
                <a:gd name="T10" fmla="*/ 84 w 84"/>
                <a:gd name="T11" fmla="*/ 52 h 52"/>
                <a:gd name="T12" fmla="*/ 84 w 84"/>
                <a:gd name="T13" fmla="*/ 52 h 52"/>
                <a:gd name="T14" fmla="*/ 0 w 84"/>
                <a:gd name="T15" fmla="*/ 52 h 52"/>
                <a:gd name="T16" fmla="*/ 0 w 84"/>
                <a:gd name="T17" fmla="*/ 52 h 52"/>
                <a:gd name="T18" fmla="*/ 0 w 84"/>
                <a:gd name="T19" fmla="*/ 10 h 52"/>
                <a:gd name="T20" fmla="*/ 0 w 84"/>
                <a:gd name="T21" fmla="*/ 10 h 52"/>
                <a:gd name="T22" fmla="*/ 10 w 84"/>
                <a:gd name="T23" fmla="*/ 10 h 52"/>
                <a:gd name="T24" fmla="*/ 10 w 84"/>
                <a:gd name="T25" fmla="*/ 10 h 52"/>
                <a:gd name="T26" fmla="*/ 10 w 84"/>
                <a:gd name="T27" fmla="*/ 42 h 52"/>
                <a:gd name="T28" fmla="*/ 10 w 84"/>
                <a:gd name="T29" fmla="*/ 42 h 52"/>
                <a:gd name="T30" fmla="*/ 42 w 84"/>
                <a:gd name="T31" fmla="*/ 42 h 52"/>
                <a:gd name="T32" fmla="*/ 42 w 84"/>
                <a:gd name="T33" fmla="*/ 42 h 52"/>
                <a:gd name="T34" fmla="*/ 42 w 84"/>
                <a:gd name="T35" fmla="*/ 10 h 52"/>
                <a:gd name="T36" fmla="*/ 42 w 84"/>
                <a:gd name="T37" fmla="*/ 10 h 52"/>
                <a:gd name="T38" fmla="*/ 42 w 84"/>
                <a:gd name="T39" fmla="*/ 10 h 52"/>
                <a:gd name="T40" fmla="*/ 42 w 84"/>
                <a:gd name="T41" fmla="*/ 10 h 52"/>
                <a:gd name="T42" fmla="*/ 42 w 84"/>
                <a:gd name="T43" fmla="*/ 42 h 52"/>
                <a:gd name="T44" fmla="*/ 42 w 84"/>
                <a:gd name="T45" fmla="*/ 42 h 52"/>
                <a:gd name="T46" fmla="*/ 73 w 84"/>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52">
                  <a:moveTo>
                    <a:pt x="73" y="42"/>
                  </a:moveTo>
                  <a:lnTo>
                    <a:pt x="73" y="0"/>
                  </a:lnTo>
                  <a:lnTo>
                    <a:pt x="73" y="0"/>
                  </a:lnTo>
                  <a:lnTo>
                    <a:pt x="84" y="0"/>
                  </a:lnTo>
                  <a:lnTo>
                    <a:pt x="84" y="0"/>
                  </a:lnTo>
                  <a:lnTo>
                    <a:pt x="84" y="52"/>
                  </a:lnTo>
                  <a:lnTo>
                    <a:pt x="84" y="52"/>
                  </a:lnTo>
                  <a:lnTo>
                    <a:pt x="0" y="52"/>
                  </a:lnTo>
                  <a:lnTo>
                    <a:pt x="0" y="52"/>
                  </a:lnTo>
                  <a:lnTo>
                    <a:pt x="0" y="10"/>
                  </a:lnTo>
                  <a:lnTo>
                    <a:pt x="0" y="10"/>
                  </a:lnTo>
                  <a:lnTo>
                    <a:pt x="10" y="10"/>
                  </a:lnTo>
                  <a:lnTo>
                    <a:pt x="10" y="10"/>
                  </a:lnTo>
                  <a:lnTo>
                    <a:pt x="10" y="42"/>
                  </a:lnTo>
                  <a:lnTo>
                    <a:pt x="10" y="42"/>
                  </a:lnTo>
                  <a:lnTo>
                    <a:pt x="42" y="42"/>
                  </a:lnTo>
                  <a:lnTo>
                    <a:pt x="42" y="42"/>
                  </a:lnTo>
                  <a:lnTo>
                    <a:pt x="42" y="10"/>
                  </a:lnTo>
                  <a:lnTo>
                    <a:pt x="42" y="10"/>
                  </a:lnTo>
                  <a:lnTo>
                    <a:pt x="42" y="10"/>
                  </a:lnTo>
                  <a:lnTo>
                    <a:pt x="42" y="10"/>
                  </a:lnTo>
                  <a:lnTo>
                    <a:pt x="42" y="42"/>
                  </a:lnTo>
                  <a:lnTo>
                    <a:pt x="42" y="42"/>
                  </a:ln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4571" name="Line 75"/>
            <p:cNvSpPr>
              <a:spLocks noChangeShapeType="1"/>
            </p:cNvSpPr>
            <p:nvPr/>
          </p:nvSpPr>
          <p:spPr bwMode="auto">
            <a:xfrm flipV="1">
              <a:off x="236" y="2305"/>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2" name="Line 76"/>
            <p:cNvSpPr>
              <a:spLocks noChangeShapeType="1"/>
            </p:cNvSpPr>
            <p:nvPr/>
          </p:nvSpPr>
          <p:spPr bwMode="auto">
            <a:xfrm>
              <a:off x="236"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3" name="Line 77"/>
            <p:cNvSpPr>
              <a:spLocks noChangeShapeType="1"/>
            </p:cNvSpPr>
            <p:nvPr/>
          </p:nvSpPr>
          <p:spPr bwMode="auto">
            <a:xfrm>
              <a:off x="236"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4" name="Line 78"/>
            <p:cNvSpPr>
              <a:spLocks noChangeShapeType="1"/>
            </p:cNvSpPr>
            <p:nvPr/>
          </p:nvSpPr>
          <p:spPr bwMode="auto">
            <a:xfrm>
              <a:off x="236"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5" name="Line 79"/>
            <p:cNvSpPr>
              <a:spLocks noChangeShapeType="1"/>
            </p:cNvSpPr>
            <p:nvPr/>
          </p:nvSpPr>
          <p:spPr bwMode="auto">
            <a:xfrm>
              <a:off x="236" y="2305"/>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6" name="Line 80"/>
            <p:cNvSpPr>
              <a:spLocks noChangeShapeType="1"/>
            </p:cNvSpPr>
            <p:nvPr/>
          </p:nvSpPr>
          <p:spPr bwMode="auto">
            <a:xfrm>
              <a:off x="246"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7" name="Line 81"/>
            <p:cNvSpPr>
              <a:spLocks noChangeShapeType="1"/>
            </p:cNvSpPr>
            <p:nvPr/>
          </p:nvSpPr>
          <p:spPr bwMode="auto">
            <a:xfrm>
              <a:off x="246" y="2315"/>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8" name="Line 82"/>
            <p:cNvSpPr>
              <a:spLocks noChangeShapeType="1"/>
            </p:cNvSpPr>
            <p:nvPr/>
          </p:nvSpPr>
          <p:spPr bwMode="auto">
            <a:xfrm>
              <a:off x="267"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79" name="Line 83"/>
            <p:cNvSpPr>
              <a:spLocks noChangeShapeType="1"/>
            </p:cNvSpPr>
            <p:nvPr/>
          </p:nvSpPr>
          <p:spPr bwMode="auto">
            <a:xfrm>
              <a:off x="267"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0" name="Line 84"/>
            <p:cNvSpPr>
              <a:spLocks noChangeShapeType="1"/>
            </p:cNvSpPr>
            <p:nvPr/>
          </p:nvSpPr>
          <p:spPr bwMode="auto">
            <a:xfrm>
              <a:off x="267"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1" name="Line 85"/>
            <p:cNvSpPr>
              <a:spLocks noChangeShapeType="1"/>
            </p:cNvSpPr>
            <p:nvPr/>
          </p:nvSpPr>
          <p:spPr bwMode="auto">
            <a:xfrm>
              <a:off x="267" y="2326"/>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2" name="Line 86"/>
            <p:cNvSpPr>
              <a:spLocks noChangeShapeType="1"/>
            </p:cNvSpPr>
            <p:nvPr/>
          </p:nvSpPr>
          <p:spPr bwMode="auto">
            <a:xfrm>
              <a:off x="288"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3" name="Line 87"/>
            <p:cNvSpPr>
              <a:spLocks noChangeShapeType="1"/>
            </p:cNvSpPr>
            <p:nvPr/>
          </p:nvSpPr>
          <p:spPr bwMode="auto">
            <a:xfrm>
              <a:off x="288" y="2336"/>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4" name="Line 88"/>
            <p:cNvSpPr>
              <a:spLocks noChangeShapeType="1"/>
            </p:cNvSpPr>
            <p:nvPr/>
          </p:nvSpPr>
          <p:spPr bwMode="auto">
            <a:xfrm>
              <a:off x="309"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5" name="Line 89"/>
            <p:cNvSpPr>
              <a:spLocks noChangeShapeType="1"/>
            </p:cNvSpPr>
            <p:nvPr/>
          </p:nvSpPr>
          <p:spPr bwMode="auto">
            <a:xfrm>
              <a:off x="309"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6" name="Line 90"/>
            <p:cNvSpPr>
              <a:spLocks noChangeShapeType="1"/>
            </p:cNvSpPr>
            <p:nvPr/>
          </p:nvSpPr>
          <p:spPr bwMode="auto">
            <a:xfrm>
              <a:off x="309"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7" name="Line 91"/>
            <p:cNvSpPr>
              <a:spLocks noChangeShapeType="1"/>
            </p:cNvSpPr>
            <p:nvPr/>
          </p:nvSpPr>
          <p:spPr bwMode="auto">
            <a:xfrm>
              <a:off x="309" y="2336"/>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8" name="Line 92"/>
            <p:cNvSpPr>
              <a:spLocks noChangeShapeType="1"/>
            </p:cNvSpPr>
            <p:nvPr/>
          </p:nvSpPr>
          <p:spPr bwMode="auto">
            <a:xfrm>
              <a:off x="330"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89" name="Line 93"/>
            <p:cNvSpPr>
              <a:spLocks noChangeShapeType="1"/>
            </p:cNvSpPr>
            <p:nvPr/>
          </p:nvSpPr>
          <p:spPr bwMode="auto">
            <a:xfrm flipV="1">
              <a:off x="330" y="2326"/>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0" name="Line 94"/>
            <p:cNvSpPr>
              <a:spLocks noChangeShapeType="1"/>
            </p:cNvSpPr>
            <p:nvPr/>
          </p:nvSpPr>
          <p:spPr bwMode="auto">
            <a:xfrm>
              <a:off x="351"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1" name="Line 95"/>
            <p:cNvSpPr>
              <a:spLocks noChangeShapeType="1"/>
            </p:cNvSpPr>
            <p:nvPr/>
          </p:nvSpPr>
          <p:spPr bwMode="auto">
            <a:xfrm>
              <a:off x="351"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2" name="Line 96"/>
            <p:cNvSpPr>
              <a:spLocks noChangeShapeType="1"/>
            </p:cNvSpPr>
            <p:nvPr/>
          </p:nvSpPr>
          <p:spPr bwMode="auto">
            <a:xfrm>
              <a:off x="351"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3" name="Line 97"/>
            <p:cNvSpPr>
              <a:spLocks noChangeShapeType="1"/>
            </p:cNvSpPr>
            <p:nvPr/>
          </p:nvSpPr>
          <p:spPr bwMode="auto">
            <a:xfrm flipV="1">
              <a:off x="351" y="2315"/>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4" name="Line 98"/>
            <p:cNvSpPr>
              <a:spLocks noChangeShapeType="1"/>
            </p:cNvSpPr>
            <p:nvPr/>
          </p:nvSpPr>
          <p:spPr bwMode="auto">
            <a:xfrm>
              <a:off x="362"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5" name="Line 99"/>
            <p:cNvSpPr>
              <a:spLocks noChangeShapeType="1"/>
            </p:cNvSpPr>
            <p:nvPr/>
          </p:nvSpPr>
          <p:spPr bwMode="auto">
            <a:xfrm flipV="1">
              <a:off x="362" y="2305"/>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6" name="Line 100"/>
            <p:cNvSpPr>
              <a:spLocks noChangeShapeType="1"/>
            </p:cNvSpPr>
            <p:nvPr/>
          </p:nvSpPr>
          <p:spPr bwMode="auto">
            <a:xfrm>
              <a:off x="383"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7" name="Line 101"/>
            <p:cNvSpPr>
              <a:spLocks noChangeShapeType="1"/>
            </p:cNvSpPr>
            <p:nvPr/>
          </p:nvSpPr>
          <p:spPr bwMode="auto">
            <a:xfrm>
              <a:off x="383"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8" name="Line 102"/>
            <p:cNvSpPr>
              <a:spLocks noChangeShapeType="1"/>
            </p:cNvSpPr>
            <p:nvPr/>
          </p:nvSpPr>
          <p:spPr bwMode="auto">
            <a:xfrm>
              <a:off x="383"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599" name="Line 103"/>
            <p:cNvSpPr>
              <a:spLocks noChangeShapeType="1"/>
            </p:cNvSpPr>
            <p:nvPr/>
          </p:nvSpPr>
          <p:spPr bwMode="auto">
            <a:xfrm>
              <a:off x="383" y="2305"/>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0" name="Line 104"/>
            <p:cNvSpPr>
              <a:spLocks noChangeShapeType="1"/>
            </p:cNvSpPr>
            <p:nvPr/>
          </p:nvSpPr>
          <p:spPr bwMode="auto">
            <a:xfrm>
              <a:off x="383"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1" name="Line 105"/>
            <p:cNvSpPr>
              <a:spLocks noChangeShapeType="1"/>
            </p:cNvSpPr>
            <p:nvPr/>
          </p:nvSpPr>
          <p:spPr bwMode="auto">
            <a:xfrm>
              <a:off x="383"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2" name="Line 106"/>
            <p:cNvSpPr>
              <a:spLocks noChangeShapeType="1"/>
            </p:cNvSpPr>
            <p:nvPr/>
          </p:nvSpPr>
          <p:spPr bwMode="auto">
            <a:xfrm>
              <a:off x="383"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3" name="Line 107"/>
            <p:cNvSpPr>
              <a:spLocks noChangeShapeType="1"/>
            </p:cNvSpPr>
            <p:nvPr/>
          </p:nvSpPr>
          <p:spPr bwMode="auto">
            <a:xfrm flipH="1">
              <a:off x="362" y="2315"/>
              <a:ext cx="2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4" name="Line 108"/>
            <p:cNvSpPr>
              <a:spLocks noChangeShapeType="1"/>
            </p:cNvSpPr>
            <p:nvPr/>
          </p:nvSpPr>
          <p:spPr bwMode="auto">
            <a:xfrm>
              <a:off x="362"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5" name="Line 109"/>
            <p:cNvSpPr>
              <a:spLocks noChangeShapeType="1"/>
            </p:cNvSpPr>
            <p:nvPr/>
          </p:nvSpPr>
          <p:spPr bwMode="auto">
            <a:xfrm flipH="1">
              <a:off x="351" y="2336"/>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6" name="Line 110"/>
            <p:cNvSpPr>
              <a:spLocks noChangeShapeType="1"/>
            </p:cNvSpPr>
            <p:nvPr/>
          </p:nvSpPr>
          <p:spPr bwMode="auto">
            <a:xfrm>
              <a:off x="351"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7" name="Line 111"/>
            <p:cNvSpPr>
              <a:spLocks noChangeShapeType="1"/>
            </p:cNvSpPr>
            <p:nvPr/>
          </p:nvSpPr>
          <p:spPr bwMode="auto">
            <a:xfrm>
              <a:off x="351"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8" name="Line 112"/>
            <p:cNvSpPr>
              <a:spLocks noChangeShapeType="1"/>
            </p:cNvSpPr>
            <p:nvPr/>
          </p:nvSpPr>
          <p:spPr bwMode="auto">
            <a:xfrm>
              <a:off x="351"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09" name="Line 113"/>
            <p:cNvSpPr>
              <a:spLocks noChangeShapeType="1"/>
            </p:cNvSpPr>
            <p:nvPr/>
          </p:nvSpPr>
          <p:spPr bwMode="auto">
            <a:xfrm flipH="1">
              <a:off x="330" y="2347"/>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0" name="Line 114"/>
            <p:cNvSpPr>
              <a:spLocks noChangeShapeType="1"/>
            </p:cNvSpPr>
            <p:nvPr/>
          </p:nvSpPr>
          <p:spPr bwMode="auto">
            <a:xfrm>
              <a:off x="330"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1" name="Line 115"/>
            <p:cNvSpPr>
              <a:spLocks noChangeShapeType="1"/>
            </p:cNvSpPr>
            <p:nvPr/>
          </p:nvSpPr>
          <p:spPr bwMode="auto">
            <a:xfrm flipH="1">
              <a:off x="309" y="2347"/>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2" name="Line 116"/>
            <p:cNvSpPr>
              <a:spLocks noChangeShapeType="1"/>
            </p:cNvSpPr>
            <p:nvPr/>
          </p:nvSpPr>
          <p:spPr bwMode="auto">
            <a:xfrm>
              <a:off x="309"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3" name="Line 117"/>
            <p:cNvSpPr>
              <a:spLocks noChangeShapeType="1"/>
            </p:cNvSpPr>
            <p:nvPr/>
          </p:nvSpPr>
          <p:spPr bwMode="auto">
            <a:xfrm>
              <a:off x="309"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4" name="Line 118"/>
            <p:cNvSpPr>
              <a:spLocks noChangeShapeType="1"/>
            </p:cNvSpPr>
            <p:nvPr/>
          </p:nvSpPr>
          <p:spPr bwMode="auto">
            <a:xfrm>
              <a:off x="309"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5" name="Line 119"/>
            <p:cNvSpPr>
              <a:spLocks noChangeShapeType="1"/>
            </p:cNvSpPr>
            <p:nvPr/>
          </p:nvSpPr>
          <p:spPr bwMode="auto">
            <a:xfrm flipH="1">
              <a:off x="288" y="2347"/>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6" name="Line 120"/>
            <p:cNvSpPr>
              <a:spLocks noChangeShapeType="1"/>
            </p:cNvSpPr>
            <p:nvPr/>
          </p:nvSpPr>
          <p:spPr bwMode="auto">
            <a:xfrm>
              <a:off x="288"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7" name="Line 121"/>
            <p:cNvSpPr>
              <a:spLocks noChangeShapeType="1"/>
            </p:cNvSpPr>
            <p:nvPr/>
          </p:nvSpPr>
          <p:spPr bwMode="auto">
            <a:xfrm flipH="1">
              <a:off x="267" y="2347"/>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8" name="Line 122"/>
            <p:cNvSpPr>
              <a:spLocks noChangeShapeType="1"/>
            </p:cNvSpPr>
            <p:nvPr/>
          </p:nvSpPr>
          <p:spPr bwMode="auto">
            <a:xfrm>
              <a:off x="267"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19" name="Line 123"/>
            <p:cNvSpPr>
              <a:spLocks noChangeShapeType="1"/>
            </p:cNvSpPr>
            <p:nvPr/>
          </p:nvSpPr>
          <p:spPr bwMode="auto">
            <a:xfrm>
              <a:off x="267"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0" name="Line 124"/>
            <p:cNvSpPr>
              <a:spLocks noChangeShapeType="1"/>
            </p:cNvSpPr>
            <p:nvPr/>
          </p:nvSpPr>
          <p:spPr bwMode="auto">
            <a:xfrm>
              <a:off x="267"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1" name="Line 125"/>
            <p:cNvSpPr>
              <a:spLocks noChangeShapeType="1"/>
            </p:cNvSpPr>
            <p:nvPr/>
          </p:nvSpPr>
          <p:spPr bwMode="auto">
            <a:xfrm flipH="1" flipV="1">
              <a:off x="246" y="2336"/>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2" name="Line 126"/>
            <p:cNvSpPr>
              <a:spLocks noChangeShapeType="1"/>
            </p:cNvSpPr>
            <p:nvPr/>
          </p:nvSpPr>
          <p:spPr bwMode="auto">
            <a:xfrm>
              <a:off x="246"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3" name="Line 127"/>
            <p:cNvSpPr>
              <a:spLocks noChangeShapeType="1"/>
            </p:cNvSpPr>
            <p:nvPr/>
          </p:nvSpPr>
          <p:spPr bwMode="auto">
            <a:xfrm flipH="1" flipV="1">
              <a:off x="236" y="2315"/>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4" name="Line 128"/>
            <p:cNvSpPr>
              <a:spLocks noChangeShapeType="1"/>
            </p:cNvSpPr>
            <p:nvPr/>
          </p:nvSpPr>
          <p:spPr bwMode="auto">
            <a:xfrm>
              <a:off x="236"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5" name="Freeform 129"/>
            <p:cNvSpPr>
              <a:spLocks/>
            </p:cNvSpPr>
            <p:nvPr/>
          </p:nvSpPr>
          <p:spPr bwMode="auto">
            <a:xfrm>
              <a:off x="236" y="2305"/>
              <a:ext cx="147" cy="42"/>
            </a:xfrm>
            <a:custGeom>
              <a:avLst/>
              <a:gdLst>
                <a:gd name="T0" fmla="*/ 0 w 147"/>
                <a:gd name="T1" fmla="*/ 10 h 42"/>
                <a:gd name="T2" fmla="*/ 0 w 147"/>
                <a:gd name="T3" fmla="*/ 0 h 42"/>
                <a:gd name="T4" fmla="*/ 0 w 147"/>
                <a:gd name="T5" fmla="*/ 0 h 42"/>
                <a:gd name="T6" fmla="*/ 10 w 147"/>
                <a:gd name="T7" fmla="*/ 10 h 42"/>
                <a:gd name="T8" fmla="*/ 31 w 147"/>
                <a:gd name="T9" fmla="*/ 21 h 42"/>
                <a:gd name="T10" fmla="*/ 31 w 147"/>
                <a:gd name="T11" fmla="*/ 21 h 42"/>
                <a:gd name="T12" fmla="*/ 52 w 147"/>
                <a:gd name="T13" fmla="*/ 31 h 42"/>
                <a:gd name="T14" fmla="*/ 73 w 147"/>
                <a:gd name="T15" fmla="*/ 31 h 42"/>
                <a:gd name="T16" fmla="*/ 73 w 147"/>
                <a:gd name="T17" fmla="*/ 31 h 42"/>
                <a:gd name="T18" fmla="*/ 94 w 147"/>
                <a:gd name="T19" fmla="*/ 31 h 42"/>
                <a:gd name="T20" fmla="*/ 115 w 147"/>
                <a:gd name="T21" fmla="*/ 21 h 42"/>
                <a:gd name="T22" fmla="*/ 115 w 147"/>
                <a:gd name="T23" fmla="*/ 21 h 42"/>
                <a:gd name="T24" fmla="*/ 126 w 147"/>
                <a:gd name="T25" fmla="*/ 10 h 42"/>
                <a:gd name="T26" fmla="*/ 147 w 147"/>
                <a:gd name="T27" fmla="*/ 0 h 42"/>
                <a:gd name="T28" fmla="*/ 147 w 147"/>
                <a:gd name="T29" fmla="*/ 0 h 42"/>
                <a:gd name="T30" fmla="*/ 147 w 147"/>
                <a:gd name="T31" fmla="*/ 10 h 42"/>
                <a:gd name="T32" fmla="*/ 147 w 147"/>
                <a:gd name="T33" fmla="*/ 10 h 42"/>
                <a:gd name="T34" fmla="*/ 126 w 147"/>
                <a:gd name="T35" fmla="*/ 31 h 42"/>
                <a:gd name="T36" fmla="*/ 115 w 147"/>
                <a:gd name="T37" fmla="*/ 42 h 42"/>
                <a:gd name="T38" fmla="*/ 115 w 147"/>
                <a:gd name="T39" fmla="*/ 42 h 42"/>
                <a:gd name="T40" fmla="*/ 94 w 147"/>
                <a:gd name="T41" fmla="*/ 42 h 42"/>
                <a:gd name="T42" fmla="*/ 73 w 147"/>
                <a:gd name="T43" fmla="*/ 42 h 42"/>
                <a:gd name="T44" fmla="*/ 73 w 147"/>
                <a:gd name="T45" fmla="*/ 42 h 42"/>
                <a:gd name="T46" fmla="*/ 52 w 147"/>
                <a:gd name="T47" fmla="*/ 42 h 42"/>
                <a:gd name="T48" fmla="*/ 31 w 147"/>
                <a:gd name="T49" fmla="*/ 42 h 42"/>
                <a:gd name="T50" fmla="*/ 31 w 147"/>
                <a:gd name="T51" fmla="*/ 42 h 42"/>
                <a:gd name="T52" fmla="*/ 10 w 147"/>
                <a:gd name="T53" fmla="*/ 31 h 42"/>
                <a:gd name="T54" fmla="*/ 0 w 147"/>
                <a:gd name="T55"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42">
                  <a:moveTo>
                    <a:pt x="0" y="10"/>
                  </a:moveTo>
                  <a:lnTo>
                    <a:pt x="0" y="0"/>
                  </a:lnTo>
                  <a:lnTo>
                    <a:pt x="0" y="0"/>
                  </a:lnTo>
                  <a:lnTo>
                    <a:pt x="10" y="10"/>
                  </a:lnTo>
                  <a:lnTo>
                    <a:pt x="31" y="21"/>
                  </a:lnTo>
                  <a:lnTo>
                    <a:pt x="31" y="21"/>
                  </a:lnTo>
                  <a:lnTo>
                    <a:pt x="52" y="31"/>
                  </a:lnTo>
                  <a:lnTo>
                    <a:pt x="73" y="31"/>
                  </a:lnTo>
                  <a:lnTo>
                    <a:pt x="73" y="31"/>
                  </a:lnTo>
                  <a:lnTo>
                    <a:pt x="94" y="31"/>
                  </a:lnTo>
                  <a:lnTo>
                    <a:pt x="115" y="21"/>
                  </a:lnTo>
                  <a:lnTo>
                    <a:pt x="115" y="21"/>
                  </a:lnTo>
                  <a:lnTo>
                    <a:pt x="126" y="10"/>
                  </a:lnTo>
                  <a:lnTo>
                    <a:pt x="147" y="0"/>
                  </a:lnTo>
                  <a:lnTo>
                    <a:pt x="147" y="0"/>
                  </a:lnTo>
                  <a:lnTo>
                    <a:pt x="147" y="10"/>
                  </a:lnTo>
                  <a:lnTo>
                    <a:pt x="147" y="10"/>
                  </a:lnTo>
                  <a:lnTo>
                    <a:pt x="126" y="31"/>
                  </a:lnTo>
                  <a:lnTo>
                    <a:pt x="115" y="42"/>
                  </a:lnTo>
                  <a:lnTo>
                    <a:pt x="115" y="42"/>
                  </a:lnTo>
                  <a:lnTo>
                    <a:pt x="94" y="42"/>
                  </a:lnTo>
                  <a:lnTo>
                    <a:pt x="73" y="42"/>
                  </a:lnTo>
                  <a:lnTo>
                    <a:pt x="73" y="42"/>
                  </a:lnTo>
                  <a:lnTo>
                    <a:pt x="52" y="42"/>
                  </a:lnTo>
                  <a:lnTo>
                    <a:pt x="31" y="42"/>
                  </a:lnTo>
                  <a:lnTo>
                    <a:pt x="31" y="42"/>
                  </a:lnTo>
                  <a:lnTo>
                    <a:pt x="10" y="3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4626" name="Line 130"/>
            <p:cNvSpPr>
              <a:spLocks noChangeShapeType="1"/>
            </p:cNvSpPr>
            <p:nvPr/>
          </p:nvSpPr>
          <p:spPr bwMode="auto">
            <a:xfrm>
              <a:off x="309" y="2263"/>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7" name="Line 131"/>
            <p:cNvSpPr>
              <a:spLocks noChangeShapeType="1"/>
            </p:cNvSpPr>
            <p:nvPr/>
          </p:nvSpPr>
          <p:spPr bwMode="auto">
            <a:xfrm>
              <a:off x="351"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8" name="Line 132"/>
            <p:cNvSpPr>
              <a:spLocks noChangeShapeType="1"/>
            </p:cNvSpPr>
            <p:nvPr/>
          </p:nvSpPr>
          <p:spPr bwMode="auto">
            <a:xfrm>
              <a:off x="351"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29" name="Line 133"/>
            <p:cNvSpPr>
              <a:spLocks noChangeShapeType="1"/>
            </p:cNvSpPr>
            <p:nvPr/>
          </p:nvSpPr>
          <p:spPr bwMode="auto">
            <a:xfrm>
              <a:off x="351"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0" name="Line 134"/>
            <p:cNvSpPr>
              <a:spLocks noChangeShapeType="1"/>
            </p:cNvSpPr>
            <p:nvPr/>
          </p:nvSpPr>
          <p:spPr bwMode="auto">
            <a:xfrm>
              <a:off x="351" y="2263"/>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1" name="Line 135"/>
            <p:cNvSpPr>
              <a:spLocks noChangeShapeType="1"/>
            </p:cNvSpPr>
            <p:nvPr/>
          </p:nvSpPr>
          <p:spPr bwMode="auto">
            <a:xfrm>
              <a:off x="351"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2" name="Line 136"/>
            <p:cNvSpPr>
              <a:spLocks noChangeShapeType="1"/>
            </p:cNvSpPr>
            <p:nvPr/>
          </p:nvSpPr>
          <p:spPr bwMode="auto">
            <a:xfrm>
              <a:off x="351"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3" name="Line 137"/>
            <p:cNvSpPr>
              <a:spLocks noChangeShapeType="1"/>
            </p:cNvSpPr>
            <p:nvPr/>
          </p:nvSpPr>
          <p:spPr bwMode="auto">
            <a:xfrm>
              <a:off x="351"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4" name="Line 138"/>
            <p:cNvSpPr>
              <a:spLocks noChangeShapeType="1"/>
            </p:cNvSpPr>
            <p:nvPr/>
          </p:nvSpPr>
          <p:spPr bwMode="auto">
            <a:xfrm flipH="1">
              <a:off x="267" y="2284"/>
              <a:ext cx="84"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5" name="Line 139"/>
            <p:cNvSpPr>
              <a:spLocks noChangeShapeType="1"/>
            </p:cNvSpPr>
            <p:nvPr/>
          </p:nvSpPr>
          <p:spPr bwMode="auto">
            <a:xfrm>
              <a:off x="267"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6" name="Line 140"/>
            <p:cNvSpPr>
              <a:spLocks noChangeShapeType="1"/>
            </p:cNvSpPr>
            <p:nvPr/>
          </p:nvSpPr>
          <p:spPr bwMode="auto">
            <a:xfrm>
              <a:off x="267"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7" name="Line 141"/>
            <p:cNvSpPr>
              <a:spLocks noChangeShapeType="1"/>
            </p:cNvSpPr>
            <p:nvPr/>
          </p:nvSpPr>
          <p:spPr bwMode="auto">
            <a:xfrm>
              <a:off x="267"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8" name="Line 142"/>
            <p:cNvSpPr>
              <a:spLocks noChangeShapeType="1"/>
            </p:cNvSpPr>
            <p:nvPr/>
          </p:nvSpPr>
          <p:spPr bwMode="auto">
            <a:xfrm flipV="1">
              <a:off x="267" y="2263"/>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39" name="Line 143"/>
            <p:cNvSpPr>
              <a:spLocks noChangeShapeType="1"/>
            </p:cNvSpPr>
            <p:nvPr/>
          </p:nvSpPr>
          <p:spPr bwMode="auto">
            <a:xfrm>
              <a:off x="267"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0" name="Line 144"/>
            <p:cNvSpPr>
              <a:spLocks noChangeShapeType="1"/>
            </p:cNvSpPr>
            <p:nvPr/>
          </p:nvSpPr>
          <p:spPr bwMode="auto">
            <a:xfrm>
              <a:off x="267"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1" name="Line 145"/>
            <p:cNvSpPr>
              <a:spLocks noChangeShapeType="1"/>
            </p:cNvSpPr>
            <p:nvPr/>
          </p:nvSpPr>
          <p:spPr bwMode="auto">
            <a:xfrm>
              <a:off x="267"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2" name="Line 146"/>
            <p:cNvSpPr>
              <a:spLocks noChangeShapeType="1"/>
            </p:cNvSpPr>
            <p:nvPr/>
          </p:nvSpPr>
          <p:spPr bwMode="auto">
            <a:xfrm>
              <a:off x="267" y="2263"/>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3" name="Line 147"/>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4" name="Line 148"/>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5" name="Line 149"/>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6" name="Line 150"/>
            <p:cNvSpPr>
              <a:spLocks noChangeShapeType="1"/>
            </p:cNvSpPr>
            <p:nvPr/>
          </p:nvSpPr>
          <p:spPr bwMode="auto">
            <a:xfrm flipH="1">
              <a:off x="278" y="2263"/>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7" name="Line 151"/>
            <p:cNvSpPr>
              <a:spLocks noChangeShapeType="1"/>
            </p:cNvSpPr>
            <p:nvPr/>
          </p:nvSpPr>
          <p:spPr bwMode="auto">
            <a:xfrm>
              <a:off x="27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8" name="Line 152"/>
            <p:cNvSpPr>
              <a:spLocks noChangeShapeType="1"/>
            </p:cNvSpPr>
            <p:nvPr/>
          </p:nvSpPr>
          <p:spPr bwMode="auto">
            <a:xfrm flipV="1">
              <a:off x="278" y="225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49" name="Line 153"/>
            <p:cNvSpPr>
              <a:spLocks noChangeShapeType="1"/>
            </p:cNvSpPr>
            <p:nvPr/>
          </p:nvSpPr>
          <p:spPr bwMode="auto">
            <a:xfrm>
              <a:off x="278"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0" name="Line 154"/>
            <p:cNvSpPr>
              <a:spLocks noChangeShapeType="1"/>
            </p:cNvSpPr>
            <p:nvPr/>
          </p:nvSpPr>
          <p:spPr bwMode="auto">
            <a:xfrm>
              <a:off x="278"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1" name="Line 155"/>
            <p:cNvSpPr>
              <a:spLocks noChangeShapeType="1"/>
            </p:cNvSpPr>
            <p:nvPr/>
          </p:nvSpPr>
          <p:spPr bwMode="auto">
            <a:xfrm>
              <a:off x="278"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2" name="Line 156"/>
            <p:cNvSpPr>
              <a:spLocks noChangeShapeType="1"/>
            </p:cNvSpPr>
            <p:nvPr/>
          </p:nvSpPr>
          <p:spPr bwMode="auto">
            <a:xfrm flipH="1">
              <a:off x="267" y="225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3" name="Line 157"/>
            <p:cNvSpPr>
              <a:spLocks noChangeShapeType="1"/>
            </p:cNvSpPr>
            <p:nvPr/>
          </p:nvSpPr>
          <p:spPr bwMode="auto">
            <a:xfrm>
              <a:off x="267"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4" name="Line 158"/>
            <p:cNvSpPr>
              <a:spLocks noChangeShapeType="1"/>
            </p:cNvSpPr>
            <p:nvPr/>
          </p:nvSpPr>
          <p:spPr bwMode="auto">
            <a:xfrm flipV="1">
              <a:off x="267" y="2242"/>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5" name="Line 159"/>
            <p:cNvSpPr>
              <a:spLocks noChangeShapeType="1"/>
            </p:cNvSpPr>
            <p:nvPr/>
          </p:nvSpPr>
          <p:spPr bwMode="auto">
            <a:xfrm>
              <a:off x="267"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6" name="Line 160"/>
            <p:cNvSpPr>
              <a:spLocks noChangeShapeType="1"/>
            </p:cNvSpPr>
            <p:nvPr/>
          </p:nvSpPr>
          <p:spPr bwMode="auto">
            <a:xfrm>
              <a:off x="267"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7" name="Line 161"/>
            <p:cNvSpPr>
              <a:spLocks noChangeShapeType="1"/>
            </p:cNvSpPr>
            <p:nvPr/>
          </p:nvSpPr>
          <p:spPr bwMode="auto">
            <a:xfrm>
              <a:off x="267"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8" name="Line 162"/>
            <p:cNvSpPr>
              <a:spLocks noChangeShapeType="1"/>
            </p:cNvSpPr>
            <p:nvPr/>
          </p:nvSpPr>
          <p:spPr bwMode="auto">
            <a:xfrm flipV="1">
              <a:off x="267" y="2231"/>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59" name="Line 163"/>
            <p:cNvSpPr>
              <a:spLocks noChangeShapeType="1"/>
            </p:cNvSpPr>
            <p:nvPr/>
          </p:nvSpPr>
          <p:spPr bwMode="auto">
            <a:xfrm>
              <a:off x="267"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0" name="Line 164"/>
            <p:cNvSpPr>
              <a:spLocks noChangeShapeType="1"/>
            </p:cNvSpPr>
            <p:nvPr/>
          </p:nvSpPr>
          <p:spPr bwMode="auto">
            <a:xfrm flipV="1">
              <a:off x="267" y="2221"/>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1" name="Line 165"/>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2" name="Line 166"/>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3" name="Line 167"/>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4" name="Line 168"/>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5" name="Line 169"/>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6" name="Line 170"/>
            <p:cNvSpPr>
              <a:spLocks noChangeShapeType="1"/>
            </p:cNvSpPr>
            <p:nvPr/>
          </p:nvSpPr>
          <p:spPr bwMode="auto">
            <a:xfrm>
              <a:off x="278" y="2221"/>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7" name="Line 171"/>
            <p:cNvSpPr>
              <a:spLocks noChangeShapeType="1"/>
            </p:cNvSpPr>
            <p:nvPr/>
          </p:nvSpPr>
          <p:spPr bwMode="auto">
            <a:xfrm>
              <a:off x="28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8" name="Line 172"/>
            <p:cNvSpPr>
              <a:spLocks noChangeShapeType="1"/>
            </p:cNvSpPr>
            <p:nvPr/>
          </p:nvSpPr>
          <p:spPr bwMode="auto">
            <a:xfrm>
              <a:off x="28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69" name="Line 173"/>
            <p:cNvSpPr>
              <a:spLocks noChangeShapeType="1"/>
            </p:cNvSpPr>
            <p:nvPr/>
          </p:nvSpPr>
          <p:spPr bwMode="auto">
            <a:xfrm>
              <a:off x="28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0" name="Line 174"/>
            <p:cNvSpPr>
              <a:spLocks noChangeShapeType="1"/>
            </p:cNvSpPr>
            <p:nvPr/>
          </p:nvSpPr>
          <p:spPr bwMode="auto">
            <a:xfrm flipH="1" flipV="1">
              <a:off x="278" y="22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1" name="Line 175"/>
            <p:cNvSpPr>
              <a:spLocks noChangeShapeType="1"/>
            </p:cNvSpPr>
            <p:nvPr/>
          </p:nvSpPr>
          <p:spPr bwMode="auto">
            <a:xfrm>
              <a:off x="278"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2" name="Line 176"/>
            <p:cNvSpPr>
              <a:spLocks noChangeShapeType="1"/>
            </p:cNvSpPr>
            <p:nvPr/>
          </p:nvSpPr>
          <p:spPr bwMode="auto">
            <a:xfrm flipH="1" flipV="1">
              <a:off x="267" y="2189"/>
              <a:ext cx="1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3" name="Line 177"/>
            <p:cNvSpPr>
              <a:spLocks noChangeShapeType="1"/>
            </p:cNvSpPr>
            <p:nvPr/>
          </p:nvSpPr>
          <p:spPr bwMode="auto">
            <a:xfrm>
              <a:off x="267" y="21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4" name="Line 178"/>
            <p:cNvSpPr>
              <a:spLocks noChangeShapeType="1"/>
            </p:cNvSpPr>
            <p:nvPr/>
          </p:nvSpPr>
          <p:spPr bwMode="auto">
            <a:xfrm>
              <a:off x="267" y="21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5" name="Line 179"/>
            <p:cNvSpPr>
              <a:spLocks noChangeShapeType="1"/>
            </p:cNvSpPr>
            <p:nvPr/>
          </p:nvSpPr>
          <p:spPr bwMode="auto">
            <a:xfrm>
              <a:off x="267" y="21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6" name="Line 180"/>
            <p:cNvSpPr>
              <a:spLocks noChangeShapeType="1"/>
            </p:cNvSpPr>
            <p:nvPr/>
          </p:nvSpPr>
          <p:spPr bwMode="auto">
            <a:xfrm flipV="1">
              <a:off x="267" y="21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7" name="Line 181"/>
            <p:cNvSpPr>
              <a:spLocks noChangeShapeType="1"/>
            </p:cNvSpPr>
            <p:nvPr/>
          </p:nvSpPr>
          <p:spPr bwMode="auto">
            <a:xfrm>
              <a:off x="267"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8" name="Line 182"/>
            <p:cNvSpPr>
              <a:spLocks noChangeShapeType="1"/>
            </p:cNvSpPr>
            <p:nvPr/>
          </p:nvSpPr>
          <p:spPr bwMode="auto">
            <a:xfrm flipV="1">
              <a:off x="267" y="2168"/>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79" name="Line 183"/>
            <p:cNvSpPr>
              <a:spLocks noChangeShapeType="1"/>
            </p:cNvSpPr>
            <p:nvPr/>
          </p:nvSpPr>
          <p:spPr bwMode="auto">
            <a:xfrm>
              <a:off x="278"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0" name="Line 184"/>
            <p:cNvSpPr>
              <a:spLocks noChangeShapeType="1"/>
            </p:cNvSpPr>
            <p:nvPr/>
          </p:nvSpPr>
          <p:spPr bwMode="auto">
            <a:xfrm>
              <a:off x="278"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1" name="Line 185"/>
            <p:cNvSpPr>
              <a:spLocks noChangeShapeType="1"/>
            </p:cNvSpPr>
            <p:nvPr/>
          </p:nvSpPr>
          <p:spPr bwMode="auto">
            <a:xfrm>
              <a:off x="278"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2" name="Line 186"/>
            <p:cNvSpPr>
              <a:spLocks noChangeShapeType="1"/>
            </p:cNvSpPr>
            <p:nvPr/>
          </p:nvSpPr>
          <p:spPr bwMode="auto">
            <a:xfrm>
              <a:off x="278" y="2168"/>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3" name="Line 187"/>
            <p:cNvSpPr>
              <a:spLocks noChangeShapeType="1"/>
            </p:cNvSpPr>
            <p:nvPr/>
          </p:nvSpPr>
          <p:spPr bwMode="auto">
            <a:xfrm>
              <a:off x="288"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4" name="Line 188"/>
            <p:cNvSpPr>
              <a:spLocks noChangeShapeType="1"/>
            </p:cNvSpPr>
            <p:nvPr/>
          </p:nvSpPr>
          <p:spPr bwMode="auto">
            <a:xfrm>
              <a:off x="288" y="2168"/>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5" name="Line 189"/>
            <p:cNvSpPr>
              <a:spLocks noChangeShapeType="1"/>
            </p:cNvSpPr>
            <p:nvPr/>
          </p:nvSpPr>
          <p:spPr bwMode="auto">
            <a:xfrm>
              <a:off x="299"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6" name="Line 190"/>
            <p:cNvSpPr>
              <a:spLocks noChangeShapeType="1"/>
            </p:cNvSpPr>
            <p:nvPr/>
          </p:nvSpPr>
          <p:spPr bwMode="auto">
            <a:xfrm>
              <a:off x="299"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7" name="Line 191"/>
            <p:cNvSpPr>
              <a:spLocks noChangeShapeType="1"/>
            </p:cNvSpPr>
            <p:nvPr/>
          </p:nvSpPr>
          <p:spPr bwMode="auto">
            <a:xfrm>
              <a:off x="299"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8" name="Line 192"/>
            <p:cNvSpPr>
              <a:spLocks noChangeShapeType="1"/>
            </p:cNvSpPr>
            <p:nvPr/>
          </p:nvSpPr>
          <p:spPr bwMode="auto">
            <a:xfrm>
              <a:off x="299" y="2168"/>
              <a:ext cx="5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89" name="Line 193"/>
            <p:cNvSpPr>
              <a:spLocks noChangeShapeType="1"/>
            </p:cNvSpPr>
            <p:nvPr/>
          </p:nvSpPr>
          <p:spPr bwMode="auto">
            <a:xfrm>
              <a:off x="351"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0" name="Line 194"/>
            <p:cNvSpPr>
              <a:spLocks noChangeShapeType="1"/>
            </p:cNvSpPr>
            <p:nvPr/>
          </p:nvSpPr>
          <p:spPr bwMode="auto">
            <a:xfrm>
              <a:off x="351"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1" name="Line 195"/>
            <p:cNvSpPr>
              <a:spLocks noChangeShapeType="1"/>
            </p:cNvSpPr>
            <p:nvPr/>
          </p:nvSpPr>
          <p:spPr bwMode="auto">
            <a:xfrm>
              <a:off x="351"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2" name="Line 196"/>
            <p:cNvSpPr>
              <a:spLocks noChangeShapeType="1"/>
            </p:cNvSpPr>
            <p:nvPr/>
          </p:nvSpPr>
          <p:spPr bwMode="auto">
            <a:xfrm>
              <a:off x="351" y="2168"/>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3" name="Line 197"/>
            <p:cNvSpPr>
              <a:spLocks noChangeShapeType="1"/>
            </p:cNvSpPr>
            <p:nvPr/>
          </p:nvSpPr>
          <p:spPr bwMode="auto">
            <a:xfrm>
              <a:off x="351"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4" name="Line 198"/>
            <p:cNvSpPr>
              <a:spLocks noChangeShapeType="1"/>
            </p:cNvSpPr>
            <p:nvPr/>
          </p:nvSpPr>
          <p:spPr bwMode="auto">
            <a:xfrm>
              <a:off x="351"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5" name="Line 199"/>
            <p:cNvSpPr>
              <a:spLocks noChangeShapeType="1"/>
            </p:cNvSpPr>
            <p:nvPr/>
          </p:nvSpPr>
          <p:spPr bwMode="auto">
            <a:xfrm>
              <a:off x="351"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6" name="Line 200"/>
            <p:cNvSpPr>
              <a:spLocks noChangeShapeType="1"/>
            </p:cNvSpPr>
            <p:nvPr/>
          </p:nvSpPr>
          <p:spPr bwMode="auto">
            <a:xfrm flipH="1">
              <a:off x="309" y="2179"/>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7" name="Line 201"/>
            <p:cNvSpPr>
              <a:spLocks noChangeShapeType="1"/>
            </p:cNvSpPr>
            <p:nvPr/>
          </p:nvSpPr>
          <p:spPr bwMode="auto">
            <a:xfrm>
              <a:off x="309"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8" name="Line 202"/>
            <p:cNvSpPr>
              <a:spLocks noChangeShapeType="1"/>
            </p:cNvSpPr>
            <p:nvPr/>
          </p:nvSpPr>
          <p:spPr bwMode="auto">
            <a:xfrm>
              <a:off x="309"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699" name="Line 203"/>
            <p:cNvSpPr>
              <a:spLocks noChangeShapeType="1"/>
            </p:cNvSpPr>
            <p:nvPr/>
          </p:nvSpPr>
          <p:spPr bwMode="auto">
            <a:xfrm>
              <a:off x="309"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0" name="Line 204"/>
            <p:cNvSpPr>
              <a:spLocks noChangeShapeType="1"/>
            </p:cNvSpPr>
            <p:nvPr/>
          </p:nvSpPr>
          <p:spPr bwMode="auto">
            <a:xfrm flipH="1">
              <a:off x="299" y="2179"/>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1" name="Line 205"/>
            <p:cNvSpPr>
              <a:spLocks noChangeShapeType="1"/>
            </p:cNvSpPr>
            <p:nvPr/>
          </p:nvSpPr>
          <p:spPr bwMode="auto">
            <a:xfrm>
              <a:off x="299"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2" name="Line 206"/>
            <p:cNvSpPr>
              <a:spLocks noChangeShapeType="1"/>
            </p:cNvSpPr>
            <p:nvPr/>
          </p:nvSpPr>
          <p:spPr bwMode="auto">
            <a:xfrm flipH="1">
              <a:off x="288" y="2179"/>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3" name="Line 207"/>
            <p:cNvSpPr>
              <a:spLocks noChangeShapeType="1"/>
            </p:cNvSpPr>
            <p:nvPr/>
          </p:nvSpPr>
          <p:spPr bwMode="auto">
            <a:xfrm>
              <a:off x="288"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4" name="Line 208"/>
            <p:cNvSpPr>
              <a:spLocks noChangeShapeType="1"/>
            </p:cNvSpPr>
            <p:nvPr/>
          </p:nvSpPr>
          <p:spPr bwMode="auto">
            <a:xfrm>
              <a:off x="288"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5" name="Line 209"/>
            <p:cNvSpPr>
              <a:spLocks noChangeShapeType="1"/>
            </p:cNvSpPr>
            <p:nvPr/>
          </p:nvSpPr>
          <p:spPr bwMode="auto">
            <a:xfrm>
              <a:off x="288"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6" name="Line 210"/>
            <p:cNvSpPr>
              <a:spLocks noChangeShapeType="1"/>
            </p:cNvSpPr>
            <p:nvPr/>
          </p:nvSpPr>
          <p:spPr bwMode="auto">
            <a:xfrm flipH="1">
              <a:off x="278" y="2179"/>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7" name="Line 211"/>
            <p:cNvSpPr>
              <a:spLocks noChangeShapeType="1"/>
            </p:cNvSpPr>
            <p:nvPr/>
          </p:nvSpPr>
          <p:spPr bwMode="auto">
            <a:xfrm>
              <a:off x="278" y="21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8" name="Line 212"/>
            <p:cNvSpPr>
              <a:spLocks noChangeShapeType="1"/>
            </p:cNvSpPr>
            <p:nvPr/>
          </p:nvSpPr>
          <p:spPr bwMode="auto">
            <a:xfrm>
              <a:off x="278" y="21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09" name="Line 213"/>
            <p:cNvSpPr>
              <a:spLocks noChangeShapeType="1"/>
            </p:cNvSpPr>
            <p:nvPr/>
          </p:nvSpPr>
          <p:spPr bwMode="auto">
            <a:xfrm>
              <a:off x="278" y="22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0" name="Line 214"/>
            <p:cNvSpPr>
              <a:spLocks noChangeShapeType="1"/>
            </p:cNvSpPr>
            <p:nvPr/>
          </p:nvSpPr>
          <p:spPr bwMode="auto">
            <a:xfrm>
              <a:off x="278" y="22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1" name="Line 215"/>
            <p:cNvSpPr>
              <a:spLocks noChangeShapeType="1"/>
            </p:cNvSpPr>
            <p:nvPr/>
          </p:nvSpPr>
          <p:spPr bwMode="auto">
            <a:xfrm>
              <a:off x="278" y="22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2" name="Line 216"/>
            <p:cNvSpPr>
              <a:spLocks noChangeShapeType="1"/>
            </p:cNvSpPr>
            <p:nvPr/>
          </p:nvSpPr>
          <p:spPr bwMode="auto">
            <a:xfrm>
              <a:off x="278" y="2200"/>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3" name="Line 217"/>
            <p:cNvSpPr>
              <a:spLocks noChangeShapeType="1"/>
            </p:cNvSpPr>
            <p:nvPr/>
          </p:nvSpPr>
          <p:spPr bwMode="auto">
            <a:xfrm>
              <a:off x="288" y="22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4" name="Line 218"/>
            <p:cNvSpPr>
              <a:spLocks noChangeShapeType="1"/>
            </p:cNvSpPr>
            <p:nvPr/>
          </p:nvSpPr>
          <p:spPr bwMode="auto">
            <a:xfrm>
              <a:off x="288" y="2200"/>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5" name="Line 219"/>
            <p:cNvSpPr>
              <a:spLocks noChangeShapeType="1"/>
            </p:cNvSpPr>
            <p:nvPr/>
          </p:nvSpPr>
          <p:spPr bwMode="auto">
            <a:xfrm>
              <a:off x="288"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6" name="Line 220"/>
            <p:cNvSpPr>
              <a:spLocks noChangeShapeType="1"/>
            </p:cNvSpPr>
            <p:nvPr/>
          </p:nvSpPr>
          <p:spPr bwMode="auto">
            <a:xfrm>
              <a:off x="288"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7" name="Line 221"/>
            <p:cNvSpPr>
              <a:spLocks noChangeShapeType="1"/>
            </p:cNvSpPr>
            <p:nvPr/>
          </p:nvSpPr>
          <p:spPr bwMode="auto">
            <a:xfrm>
              <a:off x="288"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8" name="Line 222"/>
            <p:cNvSpPr>
              <a:spLocks noChangeShapeType="1"/>
            </p:cNvSpPr>
            <p:nvPr/>
          </p:nvSpPr>
          <p:spPr bwMode="auto">
            <a:xfrm>
              <a:off x="288" y="2210"/>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19" name="Line 223"/>
            <p:cNvSpPr>
              <a:spLocks noChangeShapeType="1"/>
            </p:cNvSpPr>
            <p:nvPr/>
          </p:nvSpPr>
          <p:spPr bwMode="auto">
            <a:xfrm>
              <a:off x="299"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0" name="Line 224"/>
            <p:cNvSpPr>
              <a:spLocks noChangeShapeType="1"/>
            </p:cNvSpPr>
            <p:nvPr/>
          </p:nvSpPr>
          <p:spPr bwMode="auto">
            <a:xfrm>
              <a:off x="299" y="22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1" name="Line 225"/>
            <p:cNvSpPr>
              <a:spLocks noChangeShapeType="1"/>
            </p:cNvSpPr>
            <p:nvPr/>
          </p:nvSpPr>
          <p:spPr bwMode="auto">
            <a:xfrm>
              <a:off x="309"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2" name="Line 226"/>
            <p:cNvSpPr>
              <a:spLocks noChangeShapeType="1"/>
            </p:cNvSpPr>
            <p:nvPr/>
          </p:nvSpPr>
          <p:spPr bwMode="auto">
            <a:xfrm>
              <a:off x="309"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3" name="Line 227"/>
            <p:cNvSpPr>
              <a:spLocks noChangeShapeType="1"/>
            </p:cNvSpPr>
            <p:nvPr/>
          </p:nvSpPr>
          <p:spPr bwMode="auto">
            <a:xfrm>
              <a:off x="309"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4" name="Line 228"/>
            <p:cNvSpPr>
              <a:spLocks noChangeShapeType="1"/>
            </p:cNvSpPr>
            <p:nvPr/>
          </p:nvSpPr>
          <p:spPr bwMode="auto">
            <a:xfrm>
              <a:off x="309" y="2221"/>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5" name="Line 229"/>
            <p:cNvSpPr>
              <a:spLocks noChangeShapeType="1"/>
            </p:cNvSpPr>
            <p:nvPr/>
          </p:nvSpPr>
          <p:spPr bwMode="auto">
            <a:xfrm>
              <a:off x="351"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6" name="Line 230"/>
            <p:cNvSpPr>
              <a:spLocks noChangeShapeType="1"/>
            </p:cNvSpPr>
            <p:nvPr/>
          </p:nvSpPr>
          <p:spPr bwMode="auto">
            <a:xfrm>
              <a:off x="351"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7" name="Line 231"/>
            <p:cNvSpPr>
              <a:spLocks noChangeShapeType="1"/>
            </p:cNvSpPr>
            <p:nvPr/>
          </p:nvSpPr>
          <p:spPr bwMode="auto">
            <a:xfrm>
              <a:off x="351"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8" name="Line 232"/>
            <p:cNvSpPr>
              <a:spLocks noChangeShapeType="1"/>
            </p:cNvSpPr>
            <p:nvPr/>
          </p:nvSpPr>
          <p:spPr bwMode="auto">
            <a:xfrm>
              <a:off x="351" y="2221"/>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29" name="Line 233"/>
            <p:cNvSpPr>
              <a:spLocks noChangeShapeType="1"/>
            </p:cNvSpPr>
            <p:nvPr/>
          </p:nvSpPr>
          <p:spPr bwMode="auto">
            <a:xfrm>
              <a:off x="351"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30" name="Line 234"/>
            <p:cNvSpPr>
              <a:spLocks noChangeShapeType="1"/>
            </p:cNvSpPr>
            <p:nvPr/>
          </p:nvSpPr>
          <p:spPr bwMode="auto">
            <a:xfrm>
              <a:off x="351"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31" name="Line 235"/>
            <p:cNvSpPr>
              <a:spLocks noChangeShapeType="1"/>
            </p:cNvSpPr>
            <p:nvPr/>
          </p:nvSpPr>
          <p:spPr bwMode="auto">
            <a:xfrm>
              <a:off x="351"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32" name="Line 236"/>
            <p:cNvSpPr>
              <a:spLocks noChangeShapeType="1"/>
            </p:cNvSpPr>
            <p:nvPr/>
          </p:nvSpPr>
          <p:spPr bwMode="auto">
            <a:xfrm flipH="1">
              <a:off x="309" y="2231"/>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33" name="Line 237"/>
            <p:cNvSpPr>
              <a:spLocks noChangeShapeType="1"/>
            </p:cNvSpPr>
            <p:nvPr/>
          </p:nvSpPr>
          <p:spPr bwMode="auto">
            <a:xfrm>
              <a:off x="309"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34" name="Line 238"/>
            <p:cNvSpPr>
              <a:spLocks noChangeShapeType="1"/>
            </p:cNvSpPr>
            <p:nvPr/>
          </p:nvSpPr>
          <p:spPr bwMode="auto">
            <a:xfrm>
              <a:off x="309"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34735" name="Group 239"/>
          <p:cNvGrpSpPr>
            <a:grpSpLocks/>
          </p:cNvGrpSpPr>
          <p:nvPr/>
        </p:nvGrpSpPr>
        <p:grpSpPr bwMode="auto">
          <a:xfrm>
            <a:off x="115888" y="2447925"/>
            <a:ext cx="200025" cy="384175"/>
            <a:chOff x="225" y="2042"/>
            <a:chExt cx="126" cy="242"/>
          </a:xfrm>
        </p:grpSpPr>
        <p:sp>
          <p:nvSpPr>
            <p:cNvPr id="234736" name="Line 240"/>
            <p:cNvSpPr>
              <a:spLocks noChangeShapeType="1"/>
            </p:cNvSpPr>
            <p:nvPr/>
          </p:nvSpPr>
          <p:spPr bwMode="auto">
            <a:xfrm>
              <a:off x="309"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37" name="Line 241"/>
            <p:cNvSpPr>
              <a:spLocks noChangeShapeType="1"/>
            </p:cNvSpPr>
            <p:nvPr/>
          </p:nvSpPr>
          <p:spPr bwMode="auto">
            <a:xfrm flipH="1">
              <a:off x="299" y="2231"/>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38" name="Line 242"/>
            <p:cNvSpPr>
              <a:spLocks noChangeShapeType="1"/>
            </p:cNvSpPr>
            <p:nvPr/>
          </p:nvSpPr>
          <p:spPr bwMode="auto">
            <a:xfrm>
              <a:off x="299"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39" name="Line 243"/>
            <p:cNvSpPr>
              <a:spLocks noChangeShapeType="1"/>
            </p:cNvSpPr>
            <p:nvPr/>
          </p:nvSpPr>
          <p:spPr bwMode="auto">
            <a:xfrm flipH="1">
              <a:off x="288" y="223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0" name="Line 244"/>
            <p:cNvSpPr>
              <a:spLocks noChangeShapeType="1"/>
            </p:cNvSpPr>
            <p:nvPr/>
          </p:nvSpPr>
          <p:spPr bwMode="auto">
            <a:xfrm>
              <a:off x="288"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1" name="Line 245"/>
            <p:cNvSpPr>
              <a:spLocks noChangeShapeType="1"/>
            </p:cNvSpPr>
            <p:nvPr/>
          </p:nvSpPr>
          <p:spPr bwMode="auto">
            <a:xfrm>
              <a:off x="288"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2" name="Line 246"/>
            <p:cNvSpPr>
              <a:spLocks noChangeShapeType="1"/>
            </p:cNvSpPr>
            <p:nvPr/>
          </p:nvSpPr>
          <p:spPr bwMode="auto">
            <a:xfrm>
              <a:off x="288"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3" name="Line 247"/>
            <p:cNvSpPr>
              <a:spLocks noChangeShapeType="1"/>
            </p:cNvSpPr>
            <p:nvPr/>
          </p:nvSpPr>
          <p:spPr bwMode="auto">
            <a:xfrm flipH="1">
              <a:off x="278" y="2231"/>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4" name="Line 248"/>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5" name="Line 249"/>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6" name="Line 250"/>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7" name="Line 251"/>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8" name="Line 252"/>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49" name="Line 253"/>
            <p:cNvSpPr>
              <a:spLocks noChangeShapeType="1"/>
            </p:cNvSpPr>
            <p:nvPr/>
          </p:nvSpPr>
          <p:spPr bwMode="auto">
            <a:xfrm>
              <a:off x="278" y="2242"/>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0" name="Line 254"/>
            <p:cNvSpPr>
              <a:spLocks noChangeShapeType="1"/>
            </p:cNvSpPr>
            <p:nvPr/>
          </p:nvSpPr>
          <p:spPr bwMode="auto">
            <a:xfrm>
              <a:off x="288"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1" name="Line 255"/>
            <p:cNvSpPr>
              <a:spLocks noChangeShapeType="1"/>
            </p:cNvSpPr>
            <p:nvPr/>
          </p:nvSpPr>
          <p:spPr bwMode="auto">
            <a:xfrm>
              <a:off x="288" y="225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2" name="Line 256"/>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3" name="Line 257"/>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4" name="Line 258"/>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5" name="Line 259"/>
            <p:cNvSpPr>
              <a:spLocks noChangeShapeType="1"/>
            </p:cNvSpPr>
            <p:nvPr/>
          </p:nvSpPr>
          <p:spPr bwMode="auto">
            <a:xfrm>
              <a:off x="288" y="2263"/>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6" name="Line 260"/>
            <p:cNvSpPr>
              <a:spLocks noChangeShapeType="1"/>
            </p:cNvSpPr>
            <p:nvPr/>
          </p:nvSpPr>
          <p:spPr bwMode="auto">
            <a:xfrm>
              <a:off x="299"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7" name="Line 261"/>
            <p:cNvSpPr>
              <a:spLocks noChangeShapeType="1"/>
            </p:cNvSpPr>
            <p:nvPr/>
          </p:nvSpPr>
          <p:spPr bwMode="auto">
            <a:xfrm>
              <a:off x="299" y="2263"/>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8" name="Line 262"/>
            <p:cNvSpPr>
              <a:spLocks noChangeShapeType="1"/>
            </p:cNvSpPr>
            <p:nvPr/>
          </p:nvSpPr>
          <p:spPr bwMode="auto">
            <a:xfrm>
              <a:off x="309"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59" name="Freeform 263"/>
            <p:cNvSpPr>
              <a:spLocks/>
            </p:cNvSpPr>
            <p:nvPr/>
          </p:nvSpPr>
          <p:spPr bwMode="auto">
            <a:xfrm>
              <a:off x="267" y="2168"/>
              <a:ext cx="84" cy="116"/>
            </a:xfrm>
            <a:custGeom>
              <a:avLst/>
              <a:gdLst>
                <a:gd name="T0" fmla="*/ 84 w 84"/>
                <a:gd name="T1" fmla="*/ 95 h 116"/>
                <a:gd name="T2" fmla="*/ 84 w 84"/>
                <a:gd name="T3" fmla="*/ 116 h 116"/>
                <a:gd name="T4" fmla="*/ 0 w 84"/>
                <a:gd name="T5" fmla="*/ 116 h 116"/>
                <a:gd name="T6" fmla="*/ 0 w 84"/>
                <a:gd name="T7" fmla="*/ 95 h 116"/>
                <a:gd name="T8" fmla="*/ 21 w 84"/>
                <a:gd name="T9" fmla="*/ 95 h 116"/>
                <a:gd name="T10" fmla="*/ 11 w 84"/>
                <a:gd name="T11" fmla="*/ 95 h 116"/>
                <a:gd name="T12" fmla="*/ 11 w 84"/>
                <a:gd name="T13" fmla="*/ 84 h 116"/>
                <a:gd name="T14" fmla="*/ 0 w 84"/>
                <a:gd name="T15" fmla="*/ 74 h 116"/>
                <a:gd name="T16" fmla="*/ 0 w 84"/>
                <a:gd name="T17" fmla="*/ 63 h 116"/>
                <a:gd name="T18" fmla="*/ 11 w 84"/>
                <a:gd name="T19" fmla="*/ 53 h 116"/>
                <a:gd name="T20" fmla="*/ 21 w 84"/>
                <a:gd name="T21" fmla="*/ 53 h 116"/>
                <a:gd name="T22" fmla="*/ 11 w 84"/>
                <a:gd name="T23" fmla="*/ 42 h 116"/>
                <a:gd name="T24" fmla="*/ 0 w 84"/>
                <a:gd name="T25" fmla="*/ 21 h 116"/>
                <a:gd name="T26" fmla="*/ 11 w 84"/>
                <a:gd name="T27" fmla="*/ 0 h 116"/>
                <a:gd name="T28" fmla="*/ 21 w 84"/>
                <a:gd name="T29" fmla="*/ 0 h 116"/>
                <a:gd name="T30" fmla="*/ 32 w 84"/>
                <a:gd name="T31" fmla="*/ 0 h 116"/>
                <a:gd name="T32" fmla="*/ 84 w 84"/>
                <a:gd name="T33" fmla="*/ 0 h 116"/>
                <a:gd name="T34" fmla="*/ 84 w 84"/>
                <a:gd name="T35" fmla="*/ 11 h 116"/>
                <a:gd name="T36" fmla="*/ 42 w 84"/>
                <a:gd name="T37" fmla="*/ 11 h 116"/>
                <a:gd name="T38" fmla="*/ 21 w 84"/>
                <a:gd name="T39" fmla="*/ 11 h 116"/>
                <a:gd name="T40" fmla="*/ 11 w 84"/>
                <a:gd name="T41" fmla="*/ 21 h 116"/>
                <a:gd name="T42" fmla="*/ 11 w 84"/>
                <a:gd name="T43" fmla="*/ 32 h 116"/>
                <a:gd name="T44" fmla="*/ 21 w 84"/>
                <a:gd name="T45" fmla="*/ 42 h 116"/>
                <a:gd name="T46" fmla="*/ 32 w 84"/>
                <a:gd name="T47" fmla="*/ 42 h 116"/>
                <a:gd name="T48" fmla="*/ 42 w 84"/>
                <a:gd name="T49" fmla="*/ 53 h 116"/>
                <a:gd name="T50" fmla="*/ 84 w 84"/>
                <a:gd name="T51" fmla="*/ 53 h 116"/>
                <a:gd name="T52" fmla="*/ 84 w 84"/>
                <a:gd name="T53" fmla="*/ 63 h 116"/>
                <a:gd name="T54" fmla="*/ 42 w 84"/>
                <a:gd name="T55" fmla="*/ 63 h 116"/>
                <a:gd name="T56" fmla="*/ 21 w 84"/>
                <a:gd name="T57" fmla="*/ 63 h 116"/>
                <a:gd name="T58" fmla="*/ 11 w 84"/>
                <a:gd name="T59" fmla="*/ 74 h 116"/>
                <a:gd name="T60" fmla="*/ 11 w 84"/>
                <a:gd name="T61" fmla="*/ 74 h 116"/>
                <a:gd name="T62" fmla="*/ 21 w 84"/>
                <a:gd name="T63" fmla="*/ 95 h 116"/>
                <a:gd name="T64" fmla="*/ 32 w 84"/>
                <a:gd name="T65" fmla="*/ 9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16">
                  <a:moveTo>
                    <a:pt x="42" y="95"/>
                  </a:moveTo>
                  <a:lnTo>
                    <a:pt x="84" y="95"/>
                  </a:lnTo>
                  <a:lnTo>
                    <a:pt x="84" y="95"/>
                  </a:lnTo>
                  <a:lnTo>
                    <a:pt x="84" y="116"/>
                  </a:lnTo>
                  <a:lnTo>
                    <a:pt x="84" y="116"/>
                  </a:lnTo>
                  <a:lnTo>
                    <a:pt x="0" y="116"/>
                  </a:lnTo>
                  <a:lnTo>
                    <a:pt x="0" y="116"/>
                  </a:lnTo>
                  <a:lnTo>
                    <a:pt x="0" y="95"/>
                  </a:lnTo>
                  <a:lnTo>
                    <a:pt x="0" y="95"/>
                  </a:lnTo>
                  <a:lnTo>
                    <a:pt x="21" y="95"/>
                  </a:lnTo>
                  <a:lnTo>
                    <a:pt x="21" y="95"/>
                  </a:lnTo>
                  <a:lnTo>
                    <a:pt x="11" y="95"/>
                  </a:lnTo>
                  <a:lnTo>
                    <a:pt x="11" y="84"/>
                  </a:lnTo>
                  <a:lnTo>
                    <a:pt x="11" y="84"/>
                  </a:lnTo>
                  <a:lnTo>
                    <a:pt x="0" y="84"/>
                  </a:lnTo>
                  <a:lnTo>
                    <a:pt x="0" y="74"/>
                  </a:lnTo>
                  <a:lnTo>
                    <a:pt x="0" y="74"/>
                  </a:lnTo>
                  <a:lnTo>
                    <a:pt x="0" y="63"/>
                  </a:lnTo>
                  <a:lnTo>
                    <a:pt x="11" y="53"/>
                  </a:lnTo>
                  <a:lnTo>
                    <a:pt x="11" y="53"/>
                  </a:lnTo>
                  <a:lnTo>
                    <a:pt x="11" y="53"/>
                  </a:lnTo>
                  <a:lnTo>
                    <a:pt x="21" y="53"/>
                  </a:lnTo>
                  <a:lnTo>
                    <a:pt x="21" y="53"/>
                  </a:lnTo>
                  <a:lnTo>
                    <a:pt x="11" y="42"/>
                  </a:lnTo>
                  <a:lnTo>
                    <a:pt x="0" y="21"/>
                  </a:lnTo>
                  <a:lnTo>
                    <a:pt x="0" y="21"/>
                  </a:lnTo>
                  <a:lnTo>
                    <a:pt x="0" y="11"/>
                  </a:lnTo>
                  <a:lnTo>
                    <a:pt x="11" y="0"/>
                  </a:lnTo>
                  <a:lnTo>
                    <a:pt x="11" y="0"/>
                  </a:lnTo>
                  <a:lnTo>
                    <a:pt x="21" y="0"/>
                  </a:lnTo>
                  <a:lnTo>
                    <a:pt x="32" y="0"/>
                  </a:lnTo>
                  <a:lnTo>
                    <a:pt x="32" y="0"/>
                  </a:lnTo>
                  <a:lnTo>
                    <a:pt x="84" y="0"/>
                  </a:lnTo>
                  <a:lnTo>
                    <a:pt x="84" y="0"/>
                  </a:lnTo>
                  <a:lnTo>
                    <a:pt x="84" y="11"/>
                  </a:lnTo>
                  <a:lnTo>
                    <a:pt x="84" y="11"/>
                  </a:lnTo>
                  <a:lnTo>
                    <a:pt x="42" y="11"/>
                  </a:lnTo>
                  <a:lnTo>
                    <a:pt x="42" y="11"/>
                  </a:lnTo>
                  <a:lnTo>
                    <a:pt x="32" y="11"/>
                  </a:lnTo>
                  <a:lnTo>
                    <a:pt x="21" y="11"/>
                  </a:lnTo>
                  <a:lnTo>
                    <a:pt x="21" y="11"/>
                  </a:lnTo>
                  <a:lnTo>
                    <a:pt x="11" y="21"/>
                  </a:lnTo>
                  <a:lnTo>
                    <a:pt x="11" y="32"/>
                  </a:lnTo>
                  <a:lnTo>
                    <a:pt x="11" y="32"/>
                  </a:lnTo>
                  <a:lnTo>
                    <a:pt x="21" y="32"/>
                  </a:lnTo>
                  <a:lnTo>
                    <a:pt x="21" y="42"/>
                  </a:lnTo>
                  <a:lnTo>
                    <a:pt x="21" y="42"/>
                  </a:lnTo>
                  <a:lnTo>
                    <a:pt x="32" y="42"/>
                  </a:lnTo>
                  <a:lnTo>
                    <a:pt x="42" y="53"/>
                  </a:lnTo>
                  <a:lnTo>
                    <a:pt x="42" y="53"/>
                  </a:lnTo>
                  <a:lnTo>
                    <a:pt x="84" y="53"/>
                  </a:lnTo>
                  <a:lnTo>
                    <a:pt x="84" y="53"/>
                  </a:lnTo>
                  <a:lnTo>
                    <a:pt x="84" y="63"/>
                  </a:lnTo>
                  <a:lnTo>
                    <a:pt x="84" y="63"/>
                  </a:lnTo>
                  <a:lnTo>
                    <a:pt x="42" y="63"/>
                  </a:lnTo>
                  <a:lnTo>
                    <a:pt x="42" y="63"/>
                  </a:lnTo>
                  <a:lnTo>
                    <a:pt x="32" y="63"/>
                  </a:lnTo>
                  <a:lnTo>
                    <a:pt x="21" y="63"/>
                  </a:lnTo>
                  <a:lnTo>
                    <a:pt x="21" y="63"/>
                  </a:lnTo>
                  <a:lnTo>
                    <a:pt x="11" y="74"/>
                  </a:lnTo>
                  <a:lnTo>
                    <a:pt x="11" y="74"/>
                  </a:lnTo>
                  <a:lnTo>
                    <a:pt x="11" y="74"/>
                  </a:lnTo>
                  <a:lnTo>
                    <a:pt x="21" y="84"/>
                  </a:lnTo>
                  <a:lnTo>
                    <a:pt x="21" y="95"/>
                  </a:lnTo>
                  <a:lnTo>
                    <a:pt x="21" y="95"/>
                  </a:lnTo>
                  <a:lnTo>
                    <a:pt x="32"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4760" name="Line 264"/>
            <p:cNvSpPr>
              <a:spLocks noChangeShapeType="1"/>
            </p:cNvSpPr>
            <p:nvPr/>
          </p:nvSpPr>
          <p:spPr bwMode="auto">
            <a:xfrm flipV="1">
              <a:off x="278" y="2116"/>
              <a:ext cx="0" cy="3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1" name="Line 265"/>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2" name="Line 266"/>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3" name="Line 267"/>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4" name="Line 268"/>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5" name="Line 269"/>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6" name="Line 270"/>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7" name="Line 271"/>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8" name="Line 272"/>
            <p:cNvSpPr>
              <a:spLocks noChangeShapeType="1"/>
            </p:cNvSpPr>
            <p:nvPr/>
          </p:nvSpPr>
          <p:spPr bwMode="auto">
            <a:xfrm>
              <a:off x="278" y="2116"/>
              <a:ext cx="0" cy="3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69" name="Line 273"/>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0" name="Line 274"/>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1" name="Line 275"/>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2" name="Line 276"/>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3" name="Line 277"/>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4" name="Freeform 278"/>
            <p:cNvSpPr>
              <a:spLocks/>
            </p:cNvSpPr>
            <p:nvPr/>
          </p:nvSpPr>
          <p:spPr bwMode="auto">
            <a:xfrm>
              <a:off x="278" y="2116"/>
              <a:ext cx="0" cy="31"/>
            </a:xfrm>
            <a:custGeom>
              <a:avLst/>
              <a:gdLst>
                <a:gd name="T0" fmla="*/ 31 h 31"/>
                <a:gd name="T1" fmla="*/ 0 h 31"/>
                <a:gd name="T2" fmla="*/ 0 h 31"/>
                <a:gd name="T3" fmla="*/ 0 h 31"/>
                <a:gd name="T4" fmla="*/ 0 h 31"/>
                <a:gd name="T5" fmla="*/ 31 h 31"/>
                <a:gd name="T6" fmla="*/ 31 h 31"/>
                <a:gd name="T7" fmla="*/ 31 h 3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1">
                  <a:moveTo>
                    <a:pt x="0" y="31"/>
                  </a:moveTo>
                  <a:lnTo>
                    <a:pt x="0" y="0"/>
                  </a:lnTo>
                  <a:lnTo>
                    <a:pt x="0" y="0"/>
                  </a:lnTo>
                  <a:lnTo>
                    <a:pt x="0" y="0"/>
                  </a:lnTo>
                  <a:lnTo>
                    <a:pt x="0" y="0"/>
                  </a:lnTo>
                  <a:lnTo>
                    <a:pt x="0" y="31"/>
                  </a:lnTo>
                  <a:lnTo>
                    <a:pt x="0" y="31"/>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4775" name="Line 279"/>
            <p:cNvSpPr>
              <a:spLocks noChangeShapeType="1"/>
            </p:cNvSpPr>
            <p:nvPr/>
          </p:nvSpPr>
          <p:spPr bwMode="auto">
            <a:xfrm>
              <a:off x="267"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6" name="Line 280"/>
            <p:cNvSpPr>
              <a:spLocks noChangeShapeType="1"/>
            </p:cNvSpPr>
            <p:nvPr/>
          </p:nvSpPr>
          <p:spPr bwMode="auto">
            <a:xfrm>
              <a:off x="26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7" name="Line 281"/>
            <p:cNvSpPr>
              <a:spLocks noChangeShapeType="1"/>
            </p:cNvSpPr>
            <p:nvPr/>
          </p:nvSpPr>
          <p:spPr bwMode="auto">
            <a:xfrm>
              <a:off x="26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8" name="Line 282"/>
            <p:cNvSpPr>
              <a:spLocks noChangeShapeType="1"/>
            </p:cNvSpPr>
            <p:nvPr/>
          </p:nvSpPr>
          <p:spPr bwMode="auto">
            <a:xfrm>
              <a:off x="26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79" name="Line 283"/>
            <p:cNvSpPr>
              <a:spLocks noChangeShapeType="1"/>
            </p:cNvSpPr>
            <p:nvPr/>
          </p:nvSpPr>
          <p:spPr bwMode="auto">
            <a:xfrm flipH="1">
              <a:off x="257" y="2084"/>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0" name="Line 284"/>
            <p:cNvSpPr>
              <a:spLocks noChangeShapeType="1"/>
            </p:cNvSpPr>
            <p:nvPr/>
          </p:nvSpPr>
          <p:spPr bwMode="auto">
            <a:xfrm>
              <a:off x="25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1" name="Line 285"/>
            <p:cNvSpPr>
              <a:spLocks noChangeShapeType="1"/>
            </p:cNvSpPr>
            <p:nvPr/>
          </p:nvSpPr>
          <p:spPr bwMode="auto">
            <a:xfrm>
              <a:off x="25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2" name="Line 286"/>
            <p:cNvSpPr>
              <a:spLocks noChangeShapeType="1"/>
            </p:cNvSpPr>
            <p:nvPr/>
          </p:nvSpPr>
          <p:spPr bwMode="auto">
            <a:xfrm>
              <a:off x="25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3" name="Line 287"/>
            <p:cNvSpPr>
              <a:spLocks noChangeShapeType="1"/>
            </p:cNvSpPr>
            <p:nvPr/>
          </p:nvSpPr>
          <p:spPr bwMode="auto">
            <a:xfrm flipV="1">
              <a:off x="257"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4" name="Line 288"/>
            <p:cNvSpPr>
              <a:spLocks noChangeShapeType="1"/>
            </p:cNvSpPr>
            <p:nvPr/>
          </p:nvSpPr>
          <p:spPr bwMode="auto">
            <a:xfrm>
              <a:off x="257"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5" name="Line 289"/>
            <p:cNvSpPr>
              <a:spLocks noChangeShapeType="1"/>
            </p:cNvSpPr>
            <p:nvPr/>
          </p:nvSpPr>
          <p:spPr bwMode="auto">
            <a:xfrm>
              <a:off x="257"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6" name="Line 290"/>
            <p:cNvSpPr>
              <a:spLocks noChangeShapeType="1"/>
            </p:cNvSpPr>
            <p:nvPr/>
          </p:nvSpPr>
          <p:spPr bwMode="auto">
            <a:xfrm>
              <a:off x="257"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7" name="Line 291"/>
            <p:cNvSpPr>
              <a:spLocks noChangeShapeType="1"/>
            </p:cNvSpPr>
            <p:nvPr/>
          </p:nvSpPr>
          <p:spPr bwMode="auto">
            <a:xfrm flipV="1">
              <a:off x="257"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8" name="Line 292"/>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89" name="Line 293"/>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0" name="Line 294"/>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1" name="Line 295"/>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2" name="Line 296"/>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3" name="Line 297"/>
            <p:cNvSpPr>
              <a:spLocks noChangeShapeType="1"/>
            </p:cNvSpPr>
            <p:nvPr/>
          </p:nvSpPr>
          <p:spPr bwMode="auto">
            <a:xfrm flipV="1">
              <a:off x="257" y="2053"/>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4" name="Line 298"/>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5" name="Line 299"/>
            <p:cNvSpPr>
              <a:spLocks noChangeShapeType="1"/>
            </p:cNvSpPr>
            <p:nvPr/>
          </p:nvSpPr>
          <p:spPr bwMode="auto">
            <a:xfrm flipH="1">
              <a:off x="246" y="2053"/>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6" name="Line 300"/>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7" name="Line 301"/>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8" name="Line 302"/>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799" name="Line 303"/>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0" name="Line 304"/>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1" name="Line 305"/>
            <p:cNvSpPr>
              <a:spLocks noChangeShapeType="1"/>
            </p:cNvSpPr>
            <p:nvPr/>
          </p:nvSpPr>
          <p:spPr bwMode="auto">
            <a:xfrm flipH="1">
              <a:off x="236" y="2053"/>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2" name="Line 306"/>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3" name="Line 307"/>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4" name="Line 308"/>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5" name="Line 309"/>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6" name="Line 310"/>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7" name="Line 311"/>
            <p:cNvSpPr>
              <a:spLocks noChangeShapeType="1"/>
            </p:cNvSpPr>
            <p:nvPr/>
          </p:nvSpPr>
          <p:spPr bwMode="auto">
            <a:xfrm>
              <a:off x="236"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8" name="Line 312"/>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09" name="Line 313"/>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0" name="Line 314"/>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1" name="Line 315"/>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2" name="Line 316"/>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3" name="Line 317"/>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4" name="Line 318"/>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5" name="Line 319"/>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6" name="Line 320"/>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7" name="Line 321"/>
            <p:cNvSpPr>
              <a:spLocks noChangeShapeType="1"/>
            </p:cNvSpPr>
            <p:nvPr/>
          </p:nvSpPr>
          <p:spPr bwMode="auto">
            <a:xfrm>
              <a:off x="236"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8" name="Line 322"/>
            <p:cNvSpPr>
              <a:spLocks noChangeShapeType="1"/>
            </p:cNvSpPr>
            <p:nvPr/>
          </p:nvSpPr>
          <p:spPr bwMode="auto">
            <a:xfrm>
              <a:off x="23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19" name="Line 323"/>
            <p:cNvSpPr>
              <a:spLocks noChangeShapeType="1"/>
            </p:cNvSpPr>
            <p:nvPr/>
          </p:nvSpPr>
          <p:spPr bwMode="auto">
            <a:xfrm>
              <a:off x="236" y="2084"/>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0" name="Line 324"/>
            <p:cNvSpPr>
              <a:spLocks noChangeShapeType="1"/>
            </p:cNvSpPr>
            <p:nvPr/>
          </p:nvSpPr>
          <p:spPr bwMode="auto">
            <a:xfrm>
              <a:off x="24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1" name="Line 325"/>
            <p:cNvSpPr>
              <a:spLocks noChangeShapeType="1"/>
            </p:cNvSpPr>
            <p:nvPr/>
          </p:nvSpPr>
          <p:spPr bwMode="auto">
            <a:xfrm>
              <a:off x="24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2" name="Line 326"/>
            <p:cNvSpPr>
              <a:spLocks noChangeShapeType="1"/>
            </p:cNvSpPr>
            <p:nvPr/>
          </p:nvSpPr>
          <p:spPr bwMode="auto">
            <a:xfrm>
              <a:off x="24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3" name="Line 327"/>
            <p:cNvSpPr>
              <a:spLocks noChangeShapeType="1"/>
            </p:cNvSpPr>
            <p:nvPr/>
          </p:nvSpPr>
          <p:spPr bwMode="auto">
            <a:xfrm>
              <a:off x="246" y="2084"/>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4" name="Line 328"/>
            <p:cNvSpPr>
              <a:spLocks noChangeShapeType="1"/>
            </p:cNvSpPr>
            <p:nvPr/>
          </p:nvSpPr>
          <p:spPr bwMode="auto">
            <a:xfrm>
              <a:off x="246"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5" name="Line 329"/>
            <p:cNvSpPr>
              <a:spLocks noChangeShapeType="1"/>
            </p:cNvSpPr>
            <p:nvPr/>
          </p:nvSpPr>
          <p:spPr bwMode="auto">
            <a:xfrm>
              <a:off x="246"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6" name="Line 330"/>
            <p:cNvSpPr>
              <a:spLocks noChangeShapeType="1"/>
            </p:cNvSpPr>
            <p:nvPr/>
          </p:nvSpPr>
          <p:spPr bwMode="auto">
            <a:xfrm>
              <a:off x="246"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7" name="Line 331"/>
            <p:cNvSpPr>
              <a:spLocks noChangeShapeType="1"/>
            </p:cNvSpPr>
            <p:nvPr/>
          </p:nvSpPr>
          <p:spPr bwMode="auto">
            <a:xfrm flipH="1">
              <a:off x="236" y="2095"/>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8" name="Line 332"/>
            <p:cNvSpPr>
              <a:spLocks noChangeShapeType="1"/>
            </p:cNvSpPr>
            <p:nvPr/>
          </p:nvSpPr>
          <p:spPr bwMode="auto">
            <a:xfrm>
              <a:off x="236"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29" name="Line 333"/>
            <p:cNvSpPr>
              <a:spLocks noChangeShapeType="1"/>
            </p:cNvSpPr>
            <p:nvPr/>
          </p:nvSpPr>
          <p:spPr bwMode="auto">
            <a:xfrm flipV="1">
              <a:off x="236" y="2084"/>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0" name="Line 334"/>
            <p:cNvSpPr>
              <a:spLocks noChangeShapeType="1"/>
            </p:cNvSpPr>
            <p:nvPr/>
          </p:nvSpPr>
          <p:spPr bwMode="auto">
            <a:xfrm>
              <a:off x="23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1" name="Line 335"/>
            <p:cNvSpPr>
              <a:spLocks noChangeShapeType="1"/>
            </p:cNvSpPr>
            <p:nvPr/>
          </p:nvSpPr>
          <p:spPr bwMode="auto">
            <a:xfrm>
              <a:off x="23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2" name="Line 336"/>
            <p:cNvSpPr>
              <a:spLocks noChangeShapeType="1"/>
            </p:cNvSpPr>
            <p:nvPr/>
          </p:nvSpPr>
          <p:spPr bwMode="auto">
            <a:xfrm>
              <a:off x="23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3" name="Line 337"/>
            <p:cNvSpPr>
              <a:spLocks noChangeShapeType="1"/>
            </p:cNvSpPr>
            <p:nvPr/>
          </p:nvSpPr>
          <p:spPr bwMode="auto">
            <a:xfrm flipH="1" flipV="1">
              <a:off x="225" y="2074"/>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4" name="Line 338"/>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5" name="Line 339"/>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6" name="Line 340"/>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7" name="Line 341"/>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8" name="Line 342"/>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39" name="Line 343"/>
            <p:cNvSpPr>
              <a:spLocks noChangeShapeType="1"/>
            </p:cNvSpPr>
            <p:nvPr/>
          </p:nvSpPr>
          <p:spPr bwMode="auto">
            <a:xfrm flipV="1">
              <a:off x="225"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0" name="Line 344"/>
            <p:cNvSpPr>
              <a:spLocks noChangeShapeType="1"/>
            </p:cNvSpPr>
            <p:nvPr/>
          </p:nvSpPr>
          <p:spPr bwMode="auto">
            <a:xfrm>
              <a:off x="225"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1" name="Line 345"/>
            <p:cNvSpPr>
              <a:spLocks noChangeShapeType="1"/>
            </p:cNvSpPr>
            <p:nvPr/>
          </p:nvSpPr>
          <p:spPr bwMode="auto">
            <a:xfrm flipV="1">
              <a:off x="225" y="2053"/>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2" name="Line 346"/>
            <p:cNvSpPr>
              <a:spLocks noChangeShapeType="1"/>
            </p:cNvSpPr>
            <p:nvPr/>
          </p:nvSpPr>
          <p:spPr bwMode="auto">
            <a:xfrm>
              <a:off x="23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3" name="Line 347"/>
            <p:cNvSpPr>
              <a:spLocks noChangeShapeType="1"/>
            </p:cNvSpPr>
            <p:nvPr/>
          </p:nvSpPr>
          <p:spPr bwMode="auto">
            <a:xfrm>
              <a:off x="23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4" name="Line 348"/>
            <p:cNvSpPr>
              <a:spLocks noChangeShapeType="1"/>
            </p:cNvSpPr>
            <p:nvPr/>
          </p:nvSpPr>
          <p:spPr bwMode="auto">
            <a:xfrm>
              <a:off x="23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5" name="Line 349"/>
            <p:cNvSpPr>
              <a:spLocks noChangeShapeType="1"/>
            </p:cNvSpPr>
            <p:nvPr/>
          </p:nvSpPr>
          <p:spPr bwMode="auto">
            <a:xfrm flipV="1">
              <a:off x="236" y="204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6" name="Line 350"/>
            <p:cNvSpPr>
              <a:spLocks noChangeShapeType="1"/>
            </p:cNvSpPr>
            <p:nvPr/>
          </p:nvSpPr>
          <p:spPr bwMode="auto">
            <a:xfrm>
              <a:off x="236"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7" name="Line 351"/>
            <p:cNvSpPr>
              <a:spLocks noChangeShapeType="1"/>
            </p:cNvSpPr>
            <p:nvPr/>
          </p:nvSpPr>
          <p:spPr bwMode="auto">
            <a:xfrm>
              <a:off x="236" y="2042"/>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8" name="Line 352"/>
            <p:cNvSpPr>
              <a:spLocks noChangeShapeType="1"/>
            </p:cNvSpPr>
            <p:nvPr/>
          </p:nvSpPr>
          <p:spPr bwMode="auto">
            <a:xfrm>
              <a:off x="246"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49" name="Line 353"/>
            <p:cNvSpPr>
              <a:spLocks noChangeShapeType="1"/>
            </p:cNvSpPr>
            <p:nvPr/>
          </p:nvSpPr>
          <p:spPr bwMode="auto">
            <a:xfrm>
              <a:off x="246"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0" name="Line 354"/>
            <p:cNvSpPr>
              <a:spLocks noChangeShapeType="1"/>
            </p:cNvSpPr>
            <p:nvPr/>
          </p:nvSpPr>
          <p:spPr bwMode="auto">
            <a:xfrm>
              <a:off x="246"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1" name="Line 355"/>
            <p:cNvSpPr>
              <a:spLocks noChangeShapeType="1"/>
            </p:cNvSpPr>
            <p:nvPr/>
          </p:nvSpPr>
          <p:spPr bwMode="auto">
            <a:xfrm>
              <a:off x="246" y="204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2" name="Line 356"/>
            <p:cNvSpPr>
              <a:spLocks noChangeShapeType="1"/>
            </p:cNvSpPr>
            <p:nvPr/>
          </p:nvSpPr>
          <p:spPr bwMode="auto">
            <a:xfrm>
              <a:off x="257"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3" name="Line 357"/>
            <p:cNvSpPr>
              <a:spLocks noChangeShapeType="1"/>
            </p:cNvSpPr>
            <p:nvPr/>
          </p:nvSpPr>
          <p:spPr bwMode="auto">
            <a:xfrm>
              <a:off x="257" y="204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4" name="Line 358"/>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5" name="Line 359"/>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6" name="Line 360"/>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7" name="Line 361"/>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8" name="Line 362"/>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59" name="Line 363"/>
            <p:cNvSpPr>
              <a:spLocks noChangeShapeType="1"/>
            </p:cNvSpPr>
            <p:nvPr/>
          </p:nvSpPr>
          <p:spPr bwMode="auto">
            <a:xfrm>
              <a:off x="257" y="2053"/>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0" name="Line 364"/>
            <p:cNvSpPr>
              <a:spLocks noChangeShapeType="1"/>
            </p:cNvSpPr>
            <p:nvPr/>
          </p:nvSpPr>
          <p:spPr bwMode="auto">
            <a:xfrm>
              <a:off x="26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1" name="Line 365"/>
            <p:cNvSpPr>
              <a:spLocks noChangeShapeType="1"/>
            </p:cNvSpPr>
            <p:nvPr/>
          </p:nvSpPr>
          <p:spPr bwMode="auto">
            <a:xfrm>
              <a:off x="26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2" name="Line 366"/>
            <p:cNvSpPr>
              <a:spLocks noChangeShapeType="1"/>
            </p:cNvSpPr>
            <p:nvPr/>
          </p:nvSpPr>
          <p:spPr bwMode="auto">
            <a:xfrm>
              <a:off x="26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3" name="Line 367"/>
            <p:cNvSpPr>
              <a:spLocks noChangeShapeType="1"/>
            </p:cNvSpPr>
            <p:nvPr/>
          </p:nvSpPr>
          <p:spPr bwMode="auto">
            <a:xfrm flipV="1">
              <a:off x="267" y="2053"/>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4" name="Line 368"/>
            <p:cNvSpPr>
              <a:spLocks noChangeShapeType="1"/>
            </p:cNvSpPr>
            <p:nvPr/>
          </p:nvSpPr>
          <p:spPr bwMode="auto">
            <a:xfrm>
              <a:off x="26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5" name="Line 369"/>
            <p:cNvSpPr>
              <a:spLocks noChangeShapeType="1"/>
            </p:cNvSpPr>
            <p:nvPr/>
          </p:nvSpPr>
          <p:spPr bwMode="auto">
            <a:xfrm flipV="1">
              <a:off x="267" y="2042"/>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6" name="Line 370"/>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7" name="Line 371"/>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8" name="Line 372"/>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69" name="Line 373"/>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0" name="Line 374"/>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1" name="Line 375"/>
            <p:cNvSpPr>
              <a:spLocks noChangeShapeType="1"/>
            </p:cNvSpPr>
            <p:nvPr/>
          </p:nvSpPr>
          <p:spPr bwMode="auto">
            <a:xfrm>
              <a:off x="278" y="2042"/>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2" name="Line 376"/>
            <p:cNvSpPr>
              <a:spLocks noChangeShapeType="1"/>
            </p:cNvSpPr>
            <p:nvPr/>
          </p:nvSpPr>
          <p:spPr bwMode="auto">
            <a:xfrm>
              <a:off x="28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3" name="Line 377"/>
            <p:cNvSpPr>
              <a:spLocks noChangeShapeType="1"/>
            </p:cNvSpPr>
            <p:nvPr/>
          </p:nvSpPr>
          <p:spPr bwMode="auto">
            <a:xfrm>
              <a:off x="28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4" name="Line 378"/>
            <p:cNvSpPr>
              <a:spLocks noChangeShapeType="1"/>
            </p:cNvSpPr>
            <p:nvPr/>
          </p:nvSpPr>
          <p:spPr bwMode="auto">
            <a:xfrm>
              <a:off x="28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5" name="Line 379"/>
            <p:cNvSpPr>
              <a:spLocks noChangeShapeType="1"/>
            </p:cNvSpPr>
            <p:nvPr/>
          </p:nvSpPr>
          <p:spPr bwMode="auto">
            <a:xfrm>
              <a:off x="288" y="204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6" name="Line 380"/>
            <p:cNvSpPr>
              <a:spLocks noChangeShapeType="1"/>
            </p:cNvSpPr>
            <p:nvPr/>
          </p:nvSpPr>
          <p:spPr bwMode="auto">
            <a:xfrm>
              <a:off x="299"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7" name="Line 381"/>
            <p:cNvSpPr>
              <a:spLocks noChangeShapeType="1"/>
            </p:cNvSpPr>
            <p:nvPr/>
          </p:nvSpPr>
          <p:spPr bwMode="auto">
            <a:xfrm>
              <a:off x="299" y="2042"/>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8" name="Line 382"/>
            <p:cNvSpPr>
              <a:spLocks noChangeShapeType="1"/>
            </p:cNvSpPr>
            <p:nvPr/>
          </p:nvSpPr>
          <p:spPr bwMode="auto">
            <a:xfrm>
              <a:off x="30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79" name="Line 383"/>
            <p:cNvSpPr>
              <a:spLocks noChangeShapeType="1"/>
            </p:cNvSpPr>
            <p:nvPr/>
          </p:nvSpPr>
          <p:spPr bwMode="auto">
            <a:xfrm>
              <a:off x="30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0" name="Line 384"/>
            <p:cNvSpPr>
              <a:spLocks noChangeShapeType="1"/>
            </p:cNvSpPr>
            <p:nvPr/>
          </p:nvSpPr>
          <p:spPr bwMode="auto">
            <a:xfrm>
              <a:off x="30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1" name="Line 385"/>
            <p:cNvSpPr>
              <a:spLocks noChangeShapeType="1"/>
            </p:cNvSpPr>
            <p:nvPr/>
          </p:nvSpPr>
          <p:spPr bwMode="auto">
            <a:xfrm>
              <a:off x="309" y="2053"/>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2" name="Line 386"/>
            <p:cNvSpPr>
              <a:spLocks noChangeShapeType="1"/>
            </p:cNvSpPr>
            <p:nvPr/>
          </p:nvSpPr>
          <p:spPr bwMode="auto">
            <a:xfrm>
              <a:off x="30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3" name="Line 387"/>
            <p:cNvSpPr>
              <a:spLocks noChangeShapeType="1"/>
            </p:cNvSpPr>
            <p:nvPr/>
          </p:nvSpPr>
          <p:spPr bwMode="auto">
            <a:xfrm>
              <a:off x="309"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4" name="Line 388"/>
            <p:cNvSpPr>
              <a:spLocks noChangeShapeType="1"/>
            </p:cNvSpPr>
            <p:nvPr/>
          </p:nvSpPr>
          <p:spPr bwMode="auto">
            <a:xfrm>
              <a:off x="309"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5" name="Line 389"/>
            <p:cNvSpPr>
              <a:spLocks noChangeShapeType="1"/>
            </p:cNvSpPr>
            <p:nvPr/>
          </p:nvSpPr>
          <p:spPr bwMode="auto">
            <a:xfrm>
              <a:off x="309"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6" name="Line 390"/>
            <p:cNvSpPr>
              <a:spLocks noChangeShapeType="1"/>
            </p:cNvSpPr>
            <p:nvPr/>
          </p:nvSpPr>
          <p:spPr bwMode="auto">
            <a:xfrm>
              <a:off x="309"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7" name="Line 391"/>
            <p:cNvSpPr>
              <a:spLocks noChangeShapeType="1"/>
            </p:cNvSpPr>
            <p:nvPr/>
          </p:nvSpPr>
          <p:spPr bwMode="auto">
            <a:xfrm>
              <a:off x="309"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8" name="Line 392"/>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89" name="Line 393"/>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0" name="Line 394"/>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1" name="Line 395"/>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2" name="Line 396"/>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3" name="Line 397"/>
            <p:cNvSpPr>
              <a:spLocks noChangeShapeType="1"/>
            </p:cNvSpPr>
            <p:nvPr/>
          </p:nvSpPr>
          <p:spPr bwMode="auto">
            <a:xfrm flipH="1">
              <a:off x="299" y="2084"/>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4" name="Line 398"/>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5" name="Line 399"/>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6" name="Line 400"/>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7" name="Line 401"/>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8" name="Line 402"/>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899" name="Line 403"/>
            <p:cNvSpPr>
              <a:spLocks noChangeShapeType="1"/>
            </p:cNvSpPr>
            <p:nvPr/>
          </p:nvSpPr>
          <p:spPr bwMode="auto">
            <a:xfrm flipV="1">
              <a:off x="299" y="2084"/>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0" name="Line 404"/>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1" name="Line 405"/>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2" name="Line 406"/>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3" name="Line 407"/>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4" name="Line 408"/>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5" name="Line 409"/>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6" name="Line 410"/>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7" name="Line 411"/>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8" name="Line 412"/>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09" name="Line 413"/>
            <p:cNvSpPr>
              <a:spLocks noChangeShapeType="1"/>
            </p:cNvSpPr>
            <p:nvPr/>
          </p:nvSpPr>
          <p:spPr bwMode="auto">
            <a:xfrm flipV="1">
              <a:off x="299"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0" name="Line 414"/>
            <p:cNvSpPr>
              <a:spLocks noChangeShapeType="1"/>
            </p:cNvSpPr>
            <p:nvPr/>
          </p:nvSpPr>
          <p:spPr bwMode="auto">
            <a:xfrm>
              <a:off x="299"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1" name="Line 415"/>
            <p:cNvSpPr>
              <a:spLocks noChangeShapeType="1"/>
            </p:cNvSpPr>
            <p:nvPr/>
          </p:nvSpPr>
          <p:spPr bwMode="auto">
            <a:xfrm flipV="1">
              <a:off x="299"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2" name="Line 416"/>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3" name="Line 417"/>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4" name="Line 418"/>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5" name="Line 419"/>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6" name="Line 420"/>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7" name="Line 421"/>
            <p:cNvSpPr>
              <a:spLocks noChangeShapeType="1"/>
            </p:cNvSpPr>
            <p:nvPr/>
          </p:nvSpPr>
          <p:spPr bwMode="auto">
            <a:xfrm flipV="1">
              <a:off x="299" y="2053"/>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8" name="Line 422"/>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19" name="Line 423"/>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0" name="Line 424"/>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1" name="Line 425"/>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2" name="Line 426"/>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3" name="Line 427"/>
            <p:cNvSpPr>
              <a:spLocks noChangeShapeType="1"/>
            </p:cNvSpPr>
            <p:nvPr/>
          </p:nvSpPr>
          <p:spPr bwMode="auto">
            <a:xfrm flipH="1">
              <a:off x="288" y="2053"/>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4" name="Line 428"/>
            <p:cNvSpPr>
              <a:spLocks noChangeShapeType="1"/>
            </p:cNvSpPr>
            <p:nvPr/>
          </p:nvSpPr>
          <p:spPr bwMode="auto">
            <a:xfrm>
              <a:off x="28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5" name="Line 429"/>
            <p:cNvSpPr>
              <a:spLocks noChangeShapeType="1"/>
            </p:cNvSpPr>
            <p:nvPr/>
          </p:nvSpPr>
          <p:spPr bwMode="auto">
            <a:xfrm>
              <a:off x="28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6" name="Line 430"/>
            <p:cNvSpPr>
              <a:spLocks noChangeShapeType="1"/>
            </p:cNvSpPr>
            <p:nvPr/>
          </p:nvSpPr>
          <p:spPr bwMode="auto">
            <a:xfrm>
              <a:off x="28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7" name="Line 431"/>
            <p:cNvSpPr>
              <a:spLocks noChangeShapeType="1"/>
            </p:cNvSpPr>
            <p:nvPr/>
          </p:nvSpPr>
          <p:spPr bwMode="auto">
            <a:xfrm flipH="1">
              <a:off x="278" y="2053"/>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8" name="Line 432"/>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29" name="Line 433"/>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30" name="Line 434"/>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31" name="Line 435"/>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32" name="Line 436"/>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33" name="Line 437"/>
            <p:cNvSpPr>
              <a:spLocks noChangeShapeType="1"/>
            </p:cNvSpPr>
            <p:nvPr/>
          </p:nvSpPr>
          <p:spPr bwMode="auto">
            <a:xfrm flipH="1">
              <a:off x="267" y="2053"/>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34" name="Line 438"/>
            <p:cNvSpPr>
              <a:spLocks noChangeShapeType="1"/>
            </p:cNvSpPr>
            <p:nvPr/>
          </p:nvSpPr>
          <p:spPr bwMode="auto">
            <a:xfrm>
              <a:off x="26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35" name="Line 439"/>
            <p:cNvSpPr>
              <a:spLocks noChangeShapeType="1"/>
            </p:cNvSpPr>
            <p:nvPr/>
          </p:nvSpPr>
          <p:spPr bwMode="auto">
            <a:xfrm>
              <a:off x="267"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34936" name="Group 440"/>
          <p:cNvGrpSpPr>
            <a:grpSpLocks/>
          </p:cNvGrpSpPr>
          <p:nvPr/>
        </p:nvGrpSpPr>
        <p:grpSpPr bwMode="auto">
          <a:xfrm>
            <a:off x="115888" y="2214563"/>
            <a:ext cx="250825" cy="317500"/>
            <a:chOff x="225" y="1895"/>
            <a:chExt cx="158" cy="200"/>
          </a:xfrm>
        </p:grpSpPr>
        <p:sp>
          <p:nvSpPr>
            <p:cNvPr id="234937" name="Line 441"/>
            <p:cNvSpPr>
              <a:spLocks noChangeShapeType="1"/>
            </p:cNvSpPr>
            <p:nvPr/>
          </p:nvSpPr>
          <p:spPr bwMode="auto">
            <a:xfrm>
              <a:off x="267"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38" name="Freeform 442"/>
            <p:cNvSpPr>
              <a:spLocks/>
            </p:cNvSpPr>
            <p:nvPr/>
          </p:nvSpPr>
          <p:spPr bwMode="auto">
            <a:xfrm>
              <a:off x="225" y="2042"/>
              <a:ext cx="84" cy="53"/>
            </a:xfrm>
            <a:custGeom>
              <a:avLst/>
              <a:gdLst>
                <a:gd name="T0" fmla="*/ 42 w 84"/>
                <a:gd name="T1" fmla="*/ 42 h 53"/>
                <a:gd name="T2" fmla="*/ 32 w 84"/>
                <a:gd name="T3" fmla="*/ 42 h 53"/>
                <a:gd name="T4" fmla="*/ 32 w 84"/>
                <a:gd name="T5" fmla="*/ 32 h 53"/>
                <a:gd name="T6" fmla="*/ 32 w 84"/>
                <a:gd name="T7" fmla="*/ 21 h 53"/>
                <a:gd name="T8" fmla="*/ 32 w 84"/>
                <a:gd name="T9" fmla="*/ 21 h 53"/>
                <a:gd name="T10" fmla="*/ 21 w 84"/>
                <a:gd name="T11" fmla="*/ 11 h 53"/>
                <a:gd name="T12" fmla="*/ 21 w 84"/>
                <a:gd name="T13" fmla="*/ 11 h 53"/>
                <a:gd name="T14" fmla="*/ 11 w 84"/>
                <a:gd name="T15" fmla="*/ 21 h 53"/>
                <a:gd name="T16" fmla="*/ 11 w 84"/>
                <a:gd name="T17" fmla="*/ 32 h 53"/>
                <a:gd name="T18" fmla="*/ 11 w 84"/>
                <a:gd name="T19" fmla="*/ 32 h 53"/>
                <a:gd name="T20" fmla="*/ 11 w 84"/>
                <a:gd name="T21" fmla="*/ 32 h 53"/>
                <a:gd name="T22" fmla="*/ 21 w 84"/>
                <a:gd name="T23" fmla="*/ 42 h 53"/>
                <a:gd name="T24" fmla="*/ 21 w 84"/>
                <a:gd name="T25" fmla="*/ 53 h 53"/>
                <a:gd name="T26" fmla="*/ 11 w 84"/>
                <a:gd name="T27" fmla="*/ 53 h 53"/>
                <a:gd name="T28" fmla="*/ 11 w 84"/>
                <a:gd name="T29" fmla="*/ 42 h 53"/>
                <a:gd name="T30" fmla="*/ 0 w 84"/>
                <a:gd name="T31" fmla="*/ 32 h 53"/>
                <a:gd name="T32" fmla="*/ 0 w 84"/>
                <a:gd name="T33" fmla="*/ 21 h 53"/>
                <a:gd name="T34" fmla="*/ 11 w 84"/>
                <a:gd name="T35" fmla="*/ 11 h 53"/>
                <a:gd name="T36" fmla="*/ 21 w 84"/>
                <a:gd name="T37" fmla="*/ 0 h 53"/>
                <a:gd name="T38" fmla="*/ 32 w 84"/>
                <a:gd name="T39" fmla="*/ 0 h 53"/>
                <a:gd name="T40" fmla="*/ 32 w 84"/>
                <a:gd name="T41" fmla="*/ 11 h 53"/>
                <a:gd name="T42" fmla="*/ 42 w 84"/>
                <a:gd name="T43" fmla="*/ 21 h 53"/>
                <a:gd name="T44" fmla="*/ 42 w 84"/>
                <a:gd name="T45" fmla="*/ 11 h 53"/>
                <a:gd name="T46" fmla="*/ 53 w 84"/>
                <a:gd name="T47" fmla="*/ 0 h 53"/>
                <a:gd name="T48" fmla="*/ 63 w 84"/>
                <a:gd name="T49" fmla="*/ 0 h 53"/>
                <a:gd name="T50" fmla="*/ 74 w 84"/>
                <a:gd name="T51" fmla="*/ 0 h 53"/>
                <a:gd name="T52" fmla="*/ 84 w 84"/>
                <a:gd name="T53" fmla="*/ 11 h 53"/>
                <a:gd name="T54" fmla="*/ 84 w 84"/>
                <a:gd name="T55" fmla="*/ 32 h 53"/>
                <a:gd name="T56" fmla="*/ 84 w 84"/>
                <a:gd name="T57" fmla="*/ 42 h 53"/>
                <a:gd name="T58" fmla="*/ 84 w 84"/>
                <a:gd name="T59" fmla="*/ 42 h 53"/>
                <a:gd name="T60" fmla="*/ 74 w 84"/>
                <a:gd name="T61" fmla="*/ 53 h 53"/>
                <a:gd name="T62" fmla="*/ 74 w 84"/>
                <a:gd name="T63" fmla="*/ 42 h 53"/>
                <a:gd name="T64" fmla="*/ 74 w 84"/>
                <a:gd name="T65" fmla="*/ 42 h 53"/>
                <a:gd name="T66" fmla="*/ 74 w 84"/>
                <a:gd name="T67" fmla="*/ 42 h 53"/>
                <a:gd name="T68" fmla="*/ 74 w 84"/>
                <a:gd name="T69" fmla="*/ 21 h 53"/>
                <a:gd name="T70" fmla="*/ 74 w 84"/>
                <a:gd name="T71" fmla="*/ 21 h 53"/>
                <a:gd name="T72" fmla="*/ 74 w 84"/>
                <a:gd name="T73" fmla="*/ 11 h 53"/>
                <a:gd name="T74" fmla="*/ 63 w 84"/>
                <a:gd name="T75" fmla="*/ 11 h 53"/>
                <a:gd name="T76" fmla="*/ 53 w 84"/>
                <a:gd name="T77" fmla="*/ 11 h 53"/>
                <a:gd name="T78" fmla="*/ 53 w 84"/>
                <a:gd name="T79" fmla="*/ 11 h 53"/>
                <a:gd name="T80" fmla="*/ 42 w 84"/>
                <a:gd name="T81"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53">
                  <a:moveTo>
                    <a:pt x="42" y="32"/>
                  </a:moveTo>
                  <a:lnTo>
                    <a:pt x="42" y="42"/>
                  </a:lnTo>
                  <a:lnTo>
                    <a:pt x="42" y="42"/>
                  </a:lnTo>
                  <a:lnTo>
                    <a:pt x="32" y="42"/>
                  </a:lnTo>
                  <a:lnTo>
                    <a:pt x="32" y="42"/>
                  </a:lnTo>
                  <a:lnTo>
                    <a:pt x="32" y="32"/>
                  </a:lnTo>
                  <a:lnTo>
                    <a:pt x="32" y="32"/>
                  </a:lnTo>
                  <a:lnTo>
                    <a:pt x="32" y="21"/>
                  </a:lnTo>
                  <a:lnTo>
                    <a:pt x="32" y="21"/>
                  </a:lnTo>
                  <a:lnTo>
                    <a:pt x="32" y="21"/>
                  </a:lnTo>
                  <a:lnTo>
                    <a:pt x="32" y="11"/>
                  </a:lnTo>
                  <a:lnTo>
                    <a:pt x="21" y="11"/>
                  </a:lnTo>
                  <a:lnTo>
                    <a:pt x="21" y="11"/>
                  </a:lnTo>
                  <a:lnTo>
                    <a:pt x="21" y="11"/>
                  </a:lnTo>
                  <a:lnTo>
                    <a:pt x="11" y="21"/>
                  </a:lnTo>
                  <a:lnTo>
                    <a:pt x="11" y="21"/>
                  </a:lnTo>
                  <a:lnTo>
                    <a:pt x="11" y="21"/>
                  </a:lnTo>
                  <a:lnTo>
                    <a:pt x="11" y="32"/>
                  </a:lnTo>
                  <a:lnTo>
                    <a:pt x="11" y="32"/>
                  </a:lnTo>
                  <a:lnTo>
                    <a:pt x="11" y="32"/>
                  </a:lnTo>
                  <a:lnTo>
                    <a:pt x="11" y="32"/>
                  </a:lnTo>
                  <a:lnTo>
                    <a:pt x="11" y="32"/>
                  </a:lnTo>
                  <a:lnTo>
                    <a:pt x="11" y="42"/>
                  </a:lnTo>
                  <a:lnTo>
                    <a:pt x="21" y="42"/>
                  </a:lnTo>
                  <a:lnTo>
                    <a:pt x="21" y="42"/>
                  </a:lnTo>
                  <a:lnTo>
                    <a:pt x="21" y="53"/>
                  </a:lnTo>
                  <a:lnTo>
                    <a:pt x="21" y="53"/>
                  </a:lnTo>
                  <a:lnTo>
                    <a:pt x="11" y="53"/>
                  </a:lnTo>
                  <a:lnTo>
                    <a:pt x="11" y="42"/>
                  </a:lnTo>
                  <a:lnTo>
                    <a:pt x="11" y="42"/>
                  </a:lnTo>
                  <a:lnTo>
                    <a:pt x="0" y="32"/>
                  </a:lnTo>
                  <a:lnTo>
                    <a:pt x="0" y="32"/>
                  </a:lnTo>
                  <a:lnTo>
                    <a:pt x="0" y="32"/>
                  </a:lnTo>
                  <a:lnTo>
                    <a:pt x="0" y="21"/>
                  </a:lnTo>
                  <a:lnTo>
                    <a:pt x="11" y="11"/>
                  </a:lnTo>
                  <a:lnTo>
                    <a:pt x="11" y="11"/>
                  </a:lnTo>
                  <a:lnTo>
                    <a:pt x="11" y="0"/>
                  </a:lnTo>
                  <a:lnTo>
                    <a:pt x="21" y="0"/>
                  </a:lnTo>
                  <a:lnTo>
                    <a:pt x="21" y="0"/>
                  </a:lnTo>
                  <a:lnTo>
                    <a:pt x="32" y="0"/>
                  </a:lnTo>
                  <a:lnTo>
                    <a:pt x="32" y="11"/>
                  </a:lnTo>
                  <a:lnTo>
                    <a:pt x="32" y="11"/>
                  </a:lnTo>
                  <a:lnTo>
                    <a:pt x="32" y="11"/>
                  </a:lnTo>
                  <a:lnTo>
                    <a:pt x="42" y="21"/>
                  </a:lnTo>
                  <a:lnTo>
                    <a:pt x="42" y="21"/>
                  </a:lnTo>
                  <a:lnTo>
                    <a:pt x="42" y="11"/>
                  </a:lnTo>
                  <a:lnTo>
                    <a:pt x="53" y="0"/>
                  </a:lnTo>
                  <a:lnTo>
                    <a:pt x="53" y="0"/>
                  </a:lnTo>
                  <a:lnTo>
                    <a:pt x="53" y="0"/>
                  </a:lnTo>
                  <a:lnTo>
                    <a:pt x="63" y="0"/>
                  </a:lnTo>
                  <a:lnTo>
                    <a:pt x="63" y="0"/>
                  </a:lnTo>
                  <a:lnTo>
                    <a:pt x="74" y="0"/>
                  </a:lnTo>
                  <a:lnTo>
                    <a:pt x="84" y="11"/>
                  </a:lnTo>
                  <a:lnTo>
                    <a:pt x="84" y="11"/>
                  </a:lnTo>
                  <a:lnTo>
                    <a:pt x="84" y="21"/>
                  </a:lnTo>
                  <a:lnTo>
                    <a:pt x="84" y="32"/>
                  </a:lnTo>
                  <a:lnTo>
                    <a:pt x="84" y="32"/>
                  </a:lnTo>
                  <a:lnTo>
                    <a:pt x="84" y="42"/>
                  </a:lnTo>
                  <a:lnTo>
                    <a:pt x="84" y="42"/>
                  </a:lnTo>
                  <a:lnTo>
                    <a:pt x="84" y="42"/>
                  </a:lnTo>
                  <a:lnTo>
                    <a:pt x="74" y="53"/>
                  </a:lnTo>
                  <a:lnTo>
                    <a:pt x="74" y="53"/>
                  </a:lnTo>
                  <a:lnTo>
                    <a:pt x="74" y="53"/>
                  </a:lnTo>
                  <a:lnTo>
                    <a:pt x="74" y="42"/>
                  </a:lnTo>
                  <a:lnTo>
                    <a:pt x="74" y="42"/>
                  </a:lnTo>
                  <a:lnTo>
                    <a:pt x="74" y="42"/>
                  </a:lnTo>
                  <a:lnTo>
                    <a:pt x="74" y="42"/>
                  </a:lnTo>
                  <a:lnTo>
                    <a:pt x="74" y="42"/>
                  </a:lnTo>
                  <a:lnTo>
                    <a:pt x="74" y="32"/>
                  </a:lnTo>
                  <a:lnTo>
                    <a:pt x="74" y="21"/>
                  </a:lnTo>
                  <a:lnTo>
                    <a:pt x="74" y="21"/>
                  </a:lnTo>
                  <a:lnTo>
                    <a:pt x="74" y="21"/>
                  </a:lnTo>
                  <a:lnTo>
                    <a:pt x="74" y="11"/>
                  </a:lnTo>
                  <a:lnTo>
                    <a:pt x="74" y="11"/>
                  </a:lnTo>
                  <a:lnTo>
                    <a:pt x="74" y="11"/>
                  </a:lnTo>
                  <a:lnTo>
                    <a:pt x="63" y="11"/>
                  </a:lnTo>
                  <a:lnTo>
                    <a:pt x="63" y="11"/>
                  </a:lnTo>
                  <a:lnTo>
                    <a:pt x="53" y="11"/>
                  </a:lnTo>
                  <a:lnTo>
                    <a:pt x="53" y="11"/>
                  </a:lnTo>
                  <a:lnTo>
                    <a:pt x="53" y="11"/>
                  </a:lnTo>
                  <a:lnTo>
                    <a:pt x="42" y="21"/>
                  </a:lnTo>
                  <a:lnTo>
                    <a:pt x="4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4939" name="Line 443"/>
            <p:cNvSpPr>
              <a:spLocks noChangeShapeType="1"/>
            </p:cNvSpPr>
            <p:nvPr/>
          </p:nvSpPr>
          <p:spPr bwMode="auto">
            <a:xfrm flipV="1">
              <a:off x="330" y="2010"/>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0" name="Line 444"/>
            <p:cNvSpPr>
              <a:spLocks noChangeShapeType="1"/>
            </p:cNvSpPr>
            <p:nvPr/>
          </p:nvSpPr>
          <p:spPr bwMode="auto">
            <a:xfrm>
              <a:off x="330"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1" name="Line 445"/>
            <p:cNvSpPr>
              <a:spLocks noChangeShapeType="1"/>
            </p:cNvSpPr>
            <p:nvPr/>
          </p:nvSpPr>
          <p:spPr bwMode="auto">
            <a:xfrm>
              <a:off x="330"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2" name="Line 446"/>
            <p:cNvSpPr>
              <a:spLocks noChangeShapeType="1"/>
            </p:cNvSpPr>
            <p:nvPr/>
          </p:nvSpPr>
          <p:spPr bwMode="auto">
            <a:xfrm>
              <a:off x="330"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3" name="Line 447"/>
            <p:cNvSpPr>
              <a:spLocks noChangeShapeType="1"/>
            </p:cNvSpPr>
            <p:nvPr/>
          </p:nvSpPr>
          <p:spPr bwMode="auto">
            <a:xfrm>
              <a:off x="330" y="2010"/>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4" name="Line 448"/>
            <p:cNvSpPr>
              <a:spLocks noChangeShapeType="1"/>
            </p:cNvSpPr>
            <p:nvPr/>
          </p:nvSpPr>
          <p:spPr bwMode="auto">
            <a:xfrm>
              <a:off x="341"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5" name="Line 449"/>
            <p:cNvSpPr>
              <a:spLocks noChangeShapeType="1"/>
            </p:cNvSpPr>
            <p:nvPr/>
          </p:nvSpPr>
          <p:spPr bwMode="auto">
            <a:xfrm flipV="1">
              <a:off x="341" y="2000"/>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6" name="Line 450"/>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7" name="Line 451"/>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8" name="Line 452"/>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49" name="Line 453"/>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0" name="Line 454"/>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1" name="Line 455"/>
            <p:cNvSpPr>
              <a:spLocks noChangeShapeType="1"/>
            </p:cNvSpPr>
            <p:nvPr/>
          </p:nvSpPr>
          <p:spPr bwMode="auto">
            <a:xfrm flipV="1">
              <a:off x="341"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2" name="Line 456"/>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3" name="Line 457"/>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4" name="Line 458"/>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5" name="Line 459"/>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6" name="Line 460"/>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7" name="Line 461"/>
            <p:cNvSpPr>
              <a:spLocks noChangeShapeType="1"/>
            </p:cNvSpPr>
            <p:nvPr/>
          </p:nvSpPr>
          <p:spPr bwMode="auto">
            <a:xfrm flipV="1">
              <a:off x="341"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8" name="Line 462"/>
            <p:cNvSpPr>
              <a:spLocks noChangeShapeType="1"/>
            </p:cNvSpPr>
            <p:nvPr/>
          </p:nvSpPr>
          <p:spPr bwMode="auto">
            <a:xfrm>
              <a:off x="341"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59" name="Line 463"/>
            <p:cNvSpPr>
              <a:spLocks noChangeShapeType="1"/>
            </p:cNvSpPr>
            <p:nvPr/>
          </p:nvSpPr>
          <p:spPr bwMode="auto">
            <a:xfrm>
              <a:off x="341"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0" name="Line 464"/>
            <p:cNvSpPr>
              <a:spLocks noChangeShapeType="1"/>
            </p:cNvSpPr>
            <p:nvPr/>
          </p:nvSpPr>
          <p:spPr bwMode="auto">
            <a:xfrm>
              <a:off x="341"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1" name="Line 465"/>
            <p:cNvSpPr>
              <a:spLocks noChangeShapeType="1"/>
            </p:cNvSpPr>
            <p:nvPr/>
          </p:nvSpPr>
          <p:spPr bwMode="auto">
            <a:xfrm flipH="1">
              <a:off x="330" y="1979"/>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2" name="Line 466"/>
            <p:cNvSpPr>
              <a:spLocks noChangeShapeType="1"/>
            </p:cNvSpPr>
            <p:nvPr/>
          </p:nvSpPr>
          <p:spPr bwMode="auto">
            <a:xfrm>
              <a:off x="33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3" name="Line 467"/>
            <p:cNvSpPr>
              <a:spLocks noChangeShapeType="1"/>
            </p:cNvSpPr>
            <p:nvPr/>
          </p:nvSpPr>
          <p:spPr bwMode="auto">
            <a:xfrm flipV="1">
              <a:off x="330" y="1968"/>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4" name="Line 468"/>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5" name="Line 469"/>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6" name="Line 470"/>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7" name="Line 471"/>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8" name="Line 472"/>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69" name="Line 473"/>
            <p:cNvSpPr>
              <a:spLocks noChangeShapeType="1"/>
            </p:cNvSpPr>
            <p:nvPr/>
          </p:nvSpPr>
          <p:spPr bwMode="auto">
            <a:xfrm flipH="1">
              <a:off x="320" y="1968"/>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0" name="Line 474"/>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1" name="Line 475"/>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2" name="Line 476"/>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3" name="Line 477"/>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4" name="Line 478"/>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5" name="Line 479"/>
            <p:cNvSpPr>
              <a:spLocks noChangeShapeType="1"/>
            </p:cNvSpPr>
            <p:nvPr/>
          </p:nvSpPr>
          <p:spPr bwMode="auto">
            <a:xfrm>
              <a:off x="320"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6" name="Line 480"/>
            <p:cNvSpPr>
              <a:spLocks noChangeShapeType="1"/>
            </p:cNvSpPr>
            <p:nvPr/>
          </p:nvSpPr>
          <p:spPr bwMode="auto">
            <a:xfrm>
              <a:off x="320"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7" name="Line 481"/>
            <p:cNvSpPr>
              <a:spLocks noChangeShapeType="1"/>
            </p:cNvSpPr>
            <p:nvPr/>
          </p:nvSpPr>
          <p:spPr bwMode="auto">
            <a:xfrm>
              <a:off x="320"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8" name="Line 482"/>
            <p:cNvSpPr>
              <a:spLocks noChangeShapeType="1"/>
            </p:cNvSpPr>
            <p:nvPr/>
          </p:nvSpPr>
          <p:spPr bwMode="auto">
            <a:xfrm>
              <a:off x="320"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79" name="Line 483"/>
            <p:cNvSpPr>
              <a:spLocks noChangeShapeType="1"/>
            </p:cNvSpPr>
            <p:nvPr/>
          </p:nvSpPr>
          <p:spPr bwMode="auto">
            <a:xfrm flipH="1">
              <a:off x="309" y="1989"/>
              <a:ext cx="1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0" name="Line 484"/>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1" name="Line 485"/>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2" name="Line 486"/>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3" name="Line 487"/>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4" name="Line 488"/>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5" name="Line 489"/>
            <p:cNvSpPr>
              <a:spLocks noChangeShapeType="1"/>
            </p:cNvSpPr>
            <p:nvPr/>
          </p:nvSpPr>
          <p:spPr bwMode="auto">
            <a:xfrm flipH="1">
              <a:off x="299" y="20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6" name="Line 490"/>
            <p:cNvSpPr>
              <a:spLocks noChangeShapeType="1"/>
            </p:cNvSpPr>
            <p:nvPr/>
          </p:nvSpPr>
          <p:spPr bwMode="auto">
            <a:xfrm>
              <a:off x="299"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7" name="Line 491"/>
            <p:cNvSpPr>
              <a:spLocks noChangeShapeType="1"/>
            </p:cNvSpPr>
            <p:nvPr/>
          </p:nvSpPr>
          <p:spPr bwMode="auto">
            <a:xfrm flipH="1">
              <a:off x="288" y="202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8" name="Line 492"/>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89" name="Line 493"/>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0" name="Line 494"/>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1" name="Line 495"/>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2" name="Line 496"/>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3" name="Line 497"/>
            <p:cNvSpPr>
              <a:spLocks noChangeShapeType="1"/>
            </p:cNvSpPr>
            <p:nvPr/>
          </p:nvSpPr>
          <p:spPr bwMode="auto">
            <a:xfrm flipH="1" flipV="1">
              <a:off x="278" y="20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4" name="Line 498"/>
            <p:cNvSpPr>
              <a:spLocks noChangeShapeType="1"/>
            </p:cNvSpPr>
            <p:nvPr/>
          </p:nvSpPr>
          <p:spPr bwMode="auto">
            <a:xfrm>
              <a:off x="27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5" name="Line 499"/>
            <p:cNvSpPr>
              <a:spLocks noChangeShapeType="1"/>
            </p:cNvSpPr>
            <p:nvPr/>
          </p:nvSpPr>
          <p:spPr bwMode="auto">
            <a:xfrm>
              <a:off x="27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6" name="Line 500"/>
            <p:cNvSpPr>
              <a:spLocks noChangeShapeType="1"/>
            </p:cNvSpPr>
            <p:nvPr/>
          </p:nvSpPr>
          <p:spPr bwMode="auto">
            <a:xfrm>
              <a:off x="27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7" name="Line 501"/>
            <p:cNvSpPr>
              <a:spLocks noChangeShapeType="1"/>
            </p:cNvSpPr>
            <p:nvPr/>
          </p:nvSpPr>
          <p:spPr bwMode="auto">
            <a:xfrm flipH="1" flipV="1">
              <a:off x="267" y="2000"/>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8" name="Line 502"/>
            <p:cNvSpPr>
              <a:spLocks noChangeShapeType="1"/>
            </p:cNvSpPr>
            <p:nvPr/>
          </p:nvSpPr>
          <p:spPr bwMode="auto">
            <a:xfrm>
              <a:off x="267"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999" name="Line 503"/>
            <p:cNvSpPr>
              <a:spLocks noChangeShapeType="1"/>
            </p:cNvSpPr>
            <p:nvPr/>
          </p:nvSpPr>
          <p:spPr bwMode="auto">
            <a:xfrm flipV="1">
              <a:off x="267"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0" name="Line 504"/>
            <p:cNvSpPr>
              <a:spLocks noChangeShapeType="1"/>
            </p:cNvSpPr>
            <p:nvPr/>
          </p:nvSpPr>
          <p:spPr bwMode="auto">
            <a:xfrm>
              <a:off x="267"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1" name="Line 505"/>
            <p:cNvSpPr>
              <a:spLocks noChangeShapeType="1"/>
            </p:cNvSpPr>
            <p:nvPr/>
          </p:nvSpPr>
          <p:spPr bwMode="auto">
            <a:xfrm>
              <a:off x="267"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2" name="Line 506"/>
            <p:cNvSpPr>
              <a:spLocks noChangeShapeType="1"/>
            </p:cNvSpPr>
            <p:nvPr/>
          </p:nvSpPr>
          <p:spPr bwMode="auto">
            <a:xfrm>
              <a:off x="267"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3" name="Line 507"/>
            <p:cNvSpPr>
              <a:spLocks noChangeShapeType="1"/>
            </p:cNvSpPr>
            <p:nvPr/>
          </p:nvSpPr>
          <p:spPr bwMode="auto">
            <a:xfrm flipV="1">
              <a:off x="267"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4" name="Line 508"/>
            <p:cNvSpPr>
              <a:spLocks noChangeShapeType="1"/>
            </p:cNvSpPr>
            <p:nvPr/>
          </p:nvSpPr>
          <p:spPr bwMode="auto">
            <a:xfrm>
              <a:off x="267"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5" name="Line 509"/>
            <p:cNvSpPr>
              <a:spLocks noChangeShapeType="1"/>
            </p:cNvSpPr>
            <p:nvPr/>
          </p:nvSpPr>
          <p:spPr bwMode="auto">
            <a:xfrm flipV="1">
              <a:off x="267" y="1968"/>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6" name="Line 510"/>
            <p:cNvSpPr>
              <a:spLocks noChangeShapeType="1"/>
            </p:cNvSpPr>
            <p:nvPr/>
          </p:nvSpPr>
          <p:spPr bwMode="auto">
            <a:xfrm>
              <a:off x="278"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7" name="Line 511"/>
            <p:cNvSpPr>
              <a:spLocks noChangeShapeType="1"/>
            </p:cNvSpPr>
            <p:nvPr/>
          </p:nvSpPr>
          <p:spPr bwMode="auto">
            <a:xfrm>
              <a:off x="278"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8" name="Line 512"/>
            <p:cNvSpPr>
              <a:spLocks noChangeShapeType="1"/>
            </p:cNvSpPr>
            <p:nvPr/>
          </p:nvSpPr>
          <p:spPr bwMode="auto">
            <a:xfrm>
              <a:off x="278"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09" name="Line 513"/>
            <p:cNvSpPr>
              <a:spLocks noChangeShapeType="1"/>
            </p:cNvSpPr>
            <p:nvPr/>
          </p:nvSpPr>
          <p:spPr bwMode="auto">
            <a:xfrm flipV="1">
              <a:off x="278" y="1958"/>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0" name="Line 514"/>
            <p:cNvSpPr>
              <a:spLocks noChangeShapeType="1"/>
            </p:cNvSpPr>
            <p:nvPr/>
          </p:nvSpPr>
          <p:spPr bwMode="auto">
            <a:xfrm>
              <a:off x="278"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1" name="Line 515"/>
            <p:cNvSpPr>
              <a:spLocks noChangeShapeType="1"/>
            </p:cNvSpPr>
            <p:nvPr/>
          </p:nvSpPr>
          <p:spPr bwMode="auto">
            <a:xfrm>
              <a:off x="278" y="1958"/>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2" name="Line 516"/>
            <p:cNvSpPr>
              <a:spLocks noChangeShapeType="1"/>
            </p:cNvSpPr>
            <p:nvPr/>
          </p:nvSpPr>
          <p:spPr bwMode="auto">
            <a:xfrm>
              <a:off x="288"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3" name="Line 517"/>
            <p:cNvSpPr>
              <a:spLocks noChangeShapeType="1"/>
            </p:cNvSpPr>
            <p:nvPr/>
          </p:nvSpPr>
          <p:spPr bwMode="auto">
            <a:xfrm>
              <a:off x="288"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4" name="Line 518"/>
            <p:cNvSpPr>
              <a:spLocks noChangeShapeType="1"/>
            </p:cNvSpPr>
            <p:nvPr/>
          </p:nvSpPr>
          <p:spPr bwMode="auto">
            <a:xfrm>
              <a:off x="288"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5" name="Line 519"/>
            <p:cNvSpPr>
              <a:spLocks noChangeShapeType="1"/>
            </p:cNvSpPr>
            <p:nvPr/>
          </p:nvSpPr>
          <p:spPr bwMode="auto">
            <a:xfrm>
              <a:off x="288" y="1958"/>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6" name="Line 520"/>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7" name="Line 521"/>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8" name="Line 522"/>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19" name="Line 523"/>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0" name="Line 524"/>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1" name="Line 525"/>
            <p:cNvSpPr>
              <a:spLocks noChangeShapeType="1"/>
            </p:cNvSpPr>
            <p:nvPr/>
          </p:nvSpPr>
          <p:spPr bwMode="auto">
            <a:xfrm flipH="1">
              <a:off x="278" y="1979"/>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2" name="Line 526"/>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3" name="Line 527"/>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4" name="Line 528"/>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5" name="Line 529"/>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6" name="Line 530"/>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7" name="Line 531"/>
            <p:cNvSpPr>
              <a:spLocks noChangeShapeType="1"/>
            </p:cNvSpPr>
            <p:nvPr/>
          </p:nvSpPr>
          <p:spPr bwMode="auto">
            <a:xfrm>
              <a:off x="278"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8" name="Line 532"/>
            <p:cNvSpPr>
              <a:spLocks noChangeShapeType="1"/>
            </p:cNvSpPr>
            <p:nvPr/>
          </p:nvSpPr>
          <p:spPr bwMode="auto">
            <a:xfrm>
              <a:off x="278"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29" name="Line 533"/>
            <p:cNvSpPr>
              <a:spLocks noChangeShapeType="1"/>
            </p:cNvSpPr>
            <p:nvPr/>
          </p:nvSpPr>
          <p:spPr bwMode="auto">
            <a:xfrm>
              <a:off x="278"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0" name="Line 534"/>
            <p:cNvSpPr>
              <a:spLocks noChangeShapeType="1"/>
            </p:cNvSpPr>
            <p:nvPr/>
          </p:nvSpPr>
          <p:spPr bwMode="auto">
            <a:xfrm>
              <a:off x="278"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1" name="Line 535"/>
            <p:cNvSpPr>
              <a:spLocks noChangeShapeType="1"/>
            </p:cNvSpPr>
            <p:nvPr/>
          </p:nvSpPr>
          <p:spPr bwMode="auto">
            <a:xfrm>
              <a:off x="278"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2" name="Line 536"/>
            <p:cNvSpPr>
              <a:spLocks noChangeShapeType="1"/>
            </p:cNvSpPr>
            <p:nvPr/>
          </p:nvSpPr>
          <p:spPr bwMode="auto">
            <a:xfrm>
              <a:off x="27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3" name="Line 537"/>
            <p:cNvSpPr>
              <a:spLocks noChangeShapeType="1"/>
            </p:cNvSpPr>
            <p:nvPr/>
          </p:nvSpPr>
          <p:spPr bwMode="auto">
            <a:xfrm>
              <a:off x="278" y="2000"/>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4" name="Line 538"/>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5" name="Line 539"/>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6" name="Line 540"/>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7" name="Line 541"/>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8" name="Line 542"/>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39" name="Line 543"/>
            <p:cNvSpPr>
              <a:spLocks noChangeShapeType="1"/>
            </p:cNvSpPr>
            <p:nvPr/>
          </p:nvSpPr>
          <p:spPr bwMode="auto">
            <a:xfrm>
              <a:off x="288" y="2000"/>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0" name="Line 544"/>
            <p:cNvSpPr>
              <a:spLocks noChangeShapeType="1"/>
            </p:cNvSpPr>
            <p:nvPr/>
          </p:nvSpPr>
          <p:spPr bwMode="auto">
            <a:xfrm>
              <a:off x="28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1" name="Line 545"/>
            <p:cNvSpPr>
              <a:spLocks noChangeShapeType="1"/>
            </p:cNvSpPr>
            <p:nvPr/>
          </p:nvSpPr>
          <p:spPr bwMode="auto">
            <a:xfrm>
              <a:off x="28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2" name="Line 546"/>
            <p:cNvSpPr>
              <a:spLocks noChangeShapeType="1"/>
            </p:cNvSpPr>
            <p:nvPr/>
          </p:nvSpPr>
          <p:spPr bwMode="auto">
            <a:xfrm>
              <a:off x="28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3" name="Line 547"/>
            <p:cNvSpPr>
              <a:spLocks noChangeShapeType="1"/>
            </p:cNvSpPr>
            <p:nvPr/>
          </p:nvSpPr>
          <p:spPr bwMode="auto">
            <a:xfrm flipV="1">
              <a:off x="288" y="2000"/>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4" name="Line 548"/>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5" name="Line 549"/>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6" name="Line 550"/>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7" name="Line 551"/>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8" name="Line 552"/>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49" name="Line 553"/>
            <p:cNvSpPr>
              <a:spLocks noChangeShapeType="1"/>
            </p:cNvSpPr>
            <p:nvPr/>
          </p:nvSpPr>
          <p:spPr bwMode="auto">
            <a:xfrm flipV="1">
              <a:off x="299"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0" name="Line 554"/>
            <p:cNvSpPr>
              <a:spLocks noChangeShapeType="1"/>
            </p:cNvSpPr>
            <p:nvPr/>
          </p:nvSpPr>
          <p:spPr bwMode="auto">
            <a:xfrm>
              <a:off x="299"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1" name="Line 555"/>
            <p:cNvSpPr>
              <a:spLocks noChangeShapeType="1"/>
            </p:cNvSpPr>
            <p:nvPr/>
          </p:nvSpPr>
          <p:spPr bwMode="auto">
            <a:xfrm flipV="1">
              <a:off x="299" y="1979"/>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2" name="Line 556"/>
            <p:cNvSpPr>
              <a:spLocks noChangeShapeType="1"/>
            </p:cNvSpPr>
            <p:nvPr/>
          </p:nvSpPr>
          <p:spPr bwMode="auto">
            <a:xfrm>
              <a:off x="309"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3" name="Line 557"/>
            <p:cNvSpPr>
              <a:spLocks noChangeShapeType="1"/>
            </p:cNvSpPr>
            <p:nvPr/>
          </p:nvSpPr>
          <p:spPr bwMode="auto">
            <a:xfrm>
              <a:off x="309"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4" name="Line 558"/>
            <p:cNvSpPr>
              <a:spLocks noChangeShapeType="1"/>
            </p:cNvSpPr>
            <p:nvPr/>
          </p:nvSpPr>
          <p:spPr bwMode="auto">
            <a:xfrm>
              <a:off x="309"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5" name="Line 559"/>
            <p:cNvSpPr>
              <a:spLocks noChangeShapeType="1"/>
            </p:cNvSpPr>
            <p:nvPr/>
          </p:nvSpPr>
          <p:spPr bwMode="auto">
            <a:xfrm flipV="1">
              <a:off x="309" y="1968"/>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6" name="Line 560"/>
            <p:cNvSpPr>
              <a:spLocks noChangeShapeType="1"/>
            </p:cNvSpPr>
            <p:nvPr/>
          </p:nvSpPr>
          <p:spPr bwMode="auto">
            <a:xfrm>
              <a:off x="309"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7" name="Line 561"/>
            <p:cNvSpPr>
              <a:spLocks noChangeShapeType="1"/>
            </p:cNvSpPr>
            <p:nvPr/>
          </p:nvSpPr>
          <p:spPr bwMode="auto">
            <a:xfrm>
              <a:off x="309" y="1968"/>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8" name="Line 562"/>
            <p:cNvSpPr>
              <a:spLocks noChangeShapeType="1"/>
            </p:cNvSpPr>
            <p:nvPr/>
          </p:nvSpPr>
          <p:spPr bwMode="auto">
            <a:xfrm>
              <a:off x="32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59" name="Line 563"/>
            <p:cNvSpPr>
              <a:spLocks noChangeShapeType="1"/>
            </p:cNvSpPr>
            <p:nvPr/>
          </p:nvSpPr>
          <p:spPr bwMode="auto">
            <a:xfrm>
              <a:off x="32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0" name="Line 564"/>
            <p:cNvSpPr>
              <a:spLocks noChangeShapeType="1"/>
            </p:cNvSpPr>
            <p:nvPr/>
          </p:nvSpPr>
          <p:spPr bwMode="auto">
            <a:xfrm>
              <a:off x="32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1" name="Line 565"/>
            <p:cNvSpPr>
              <a:spLocks noChangeShapeType="1"/>
            </p:cNvSpPr>
            <p:nvPr/>
          </p:nvSpPr>
          <p:spPr bwMode="auto">
            <a:xfrm flipV="1">
              <a:off x="320" y="1958"/>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2" name="Line 566"/>
            <p:cNvSpPr>
              <a:spLocks noChangeShapeType="1"/>
            </p:cNvSpPr>
            <p:nvPr/>
          </p:nvSpPr>
          <p:spPr bwMode="auto">
            <a:xfrm>
              <a:off x="320"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3" name="Line 567"/>
            <p:cNvSpPr>
              <a:spLocks noChangeShapeType="1"/>
            </p:cNvSpPr>
            <p:nvPr/>
          </p:nvSpPr>
          <p:spPr bwMode="auto">
            <a:xfrm>
              <a:off x="320" y="1958"/>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4" name="Line 568"/>
            <p:cNvSpPr>
              <a:spLocks noChangeShapeType="1"/>
            </p:cNvSpPr>
            <p:nvPr/>
          </p:nvSpPr>
          <p:spPr bwMode="auto">
            <a:xfrm>
              <a:off x="330"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5" name="Line 569"/>
            <p:cNvSpPr>
              <a:spLocks noChangeShapeType="1"/>
            </p:cNvSpPr>
            <p:nvPr/>
          </p:nvSpPr>
          <p:spPr bwMode="auto">
            <a:xfrm>
              <a:off x="330"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6" name="Line 570"/>
            <p:cNvSpPr>
              <a:spLocks noChangeShapeType="1"/>
            </p:cNvSpPr>
            <p:nvPr/>
          </p:nvSpPr>
          <p:spPr bwMode="auto">
            <a:xfrm>
              <a:off x="330"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7" name="Line 571"/>
            <p:cNvSpPr>
              <a:spLocks noChangeShapeType="1"/>
            </p:cNvSpPr>
            <p:nvPr/>
          </p:nvSpPr>
          <p:spPr bwMode="auto">
            <a:xfrm>
              <a:off x="330" y="1958"/>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8" name="Line 572"/>
            <p:cNvSpPr>
              <a:spLocks noChangeShapeType="1"/>
            </p:cNvSpPr>
            <p:nvPr/>
          </p:nvSpPr>
          <p:spPr bwMode="auto">
            <a:xfrm>
              <a:off x="341"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69" name="Line 573"/>
            <p:cNvSpPr>
              <a:spLocks noChangeShapeType="1"/>
            </p:cNvSpPr>
            <p:nvPr/>
          </p:nvSpPr>
          <p:spPr bwMode="auto">
            <a:xfrm>
              <a:off x="341" y="1958"/>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0" name="Line 574"/>
            <p:cNvSpPr>
              <a:spLocks noChangeShapeType="1"/>
            </p:cNvSpPr>
            <p:nvPr/>
          </p:nvSpPr>
          <p:spPr bwMode="auto">
            <a:xfrm>
              <a:off x="351"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1" name="Line 575"/>
            <p:cNvSpPr>
              <a:spLocks noChangeShapeType="1"/>
            </p:cNvSpPr>
            <p:nvPr/>
          </p:nvSpPr>
          <p:spPr bwMode="auto">
            <a:xfrm>
              <a:off x="351"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2" name="Line 576"/>
            <p:cNvSpPr>
              <a:spLocks noChangeShapeType="1"/>
            </p:cNvSpPr>
            <p:nvPr/>
          </p:nvSpPr>
          <p:spPr bwMode="auto">
            <a:xfrm>
              <a:off x="351"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3" name="Line 577"/>
            <p:cNvSpPr>
              <a:spLocks noChangeShapeType="1"/>
            </p:cNvSpPr>
            <p:nvPr/>
          </p:nvSpPr>
          <p:spPr bwMode="auto">
            <a:xfrm>
              <a:off x="351" y="1968"/>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4" name="Line 578"/>
            <p:cNvSpPr>
              <a:spLocks noChangeShapeType="1"/>
            </p:cNvSpPr>
            <p:nvPr/>
          </p:nvSpPr>
          <p:spPr bwMode="auto">
            <a:xfrm>
              <a:off x="351"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5" name="Line 579"/>
            <p:cNvSpPr>
              <a:spLocks noChangeShapeType="1"/>
            </p:cNvSpPr>
            <p:nvPr/>
          </p:nvSpPr>
          <p:spPr bwMode="auto">
            <a:xfrm>
              <a:off x="351"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6" name="Line 580"/>
            <p:cNvSpPr>
              <a:spLocks noChangeShapeType="1"/>
            </p:cNvSpPr>
            <p:nvPr/>
          </p:nvSpPr>
          <p:spPr bwMode="auto">
            <a:xfrm>
              <a:off x="35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7" name="Line 581"/>
            <p:cNvSpPr>
              <a:spLocks noChangeShapeType="1"/>
            </p:cNvSpPr>
            <p:nvPr/>
          </p:nvSpPr>
          <p:spPr bwMode="auto">
            <a:xfrm>
              <a:off x="35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8" name="Line 582"/>
            <p:cNvSpPr>
              <a:spLocks noChangeShapeType="1"/>
            </p:cNvSpPr>
            <p:nvPr/>
          </p:nvSpPr>
          <p:spPr bwMode="auto">
            <a:xfrm>
              <a:off x="35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79" name="Line 583"/>
            <p:cNvSpPr>
              <a:spLocks noChangeShapeType="1"/>
            </p:cNvSpPr>
            <p:nvPr/>
          </p:nvSpPr>
          <p:spPr bwMode="auto">
            <a:xfrm>
              <a:off x="351"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0" name="Line 584"/>
            <p:cNvSpPr>
              <a:spLocks noChangeShapeType="1"/>
            </p:cNvSpPr>
            <p:nvPr/>
          </p:nvSpPr>
          <p:spPr bwMode="auto">
            <a:xfrm>
              <a:off x="35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1" name="Line 585"/>
            <p:cNvSpPr>
              <a:spLocks noChangeShapeType="1"/>
            </p:cNvSpPr>
            <p:nvPr/>
          </p:nvSpPr>
          <p:spPr bwMode="auto">
            <a:xfrm>
              <a:off x="351" y="2000"/>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2" name="Line 586"/>
            <p:cNvSpPr>
              <a:spLocks noChangeShapeType="1"/>
            </p:cNvSpPr>
            <p:nvPr/>
          </p:nvSpPr>
          <p:spPr bwMode="auto">
            <a:xfrm>
              <a:off x="351"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3" name="Line 587"/>
            <p:cNvSpPr>
              <a:spLocks noChangeShapeType="1"/>
            </p:cNvSpPr>
            <p:nvPr/>
          </p:nvSpPr>
          <p:spPr bwMode="auto">
            <a:xfrm>
              <a:off x="351"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4" name="Line 588"/>
            <p:cNvSpPr>
              <a:spLocks noChangeShapeType="1"/>
            </p:cNvSpPr>
            <p:nvPr/>
          </p:nvSpPr>
          <p:spPr bwMode="auto">
            <a:xfrm>
              <a:off x="351"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5" name="Line 589"/>
            <p:cNvSpPr>
              <a:spLocks noChangeShapeType="1"/>
            </p:cNvSpPr>
            <p:nvPr/>
          </p:nvSpPr>
          <p:spPr bwMode="auto">
            <a:xfrm flipH="1">
              <a:off x="341" y="20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6" name="Line 590"/>
            <p:cNvSpPr>
              <a:spLocks noChangeShapeType="1"/>
            </p:cNvSpPr>
            <p:nvPr/>
          </p:nvSpPr>
          <p:spPr bwMode="auto">
            <a:xfrm>
              <a:off x="341"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7" name="Line 591"/>
            <p:cNvSpPr>
              <a:spLocks noChangeShapeType="1"/>
            </p:cNvSpPr>
            <p:nvPr/>
          </p:nvSpPr>
          <p:spPr bwMode="auto">
            <a:xfrm flipH="1">
              <a:off x="330" y="202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8" name="Line 592"/>
            <p:cNvSpPr>
              <a:spLocks noChangeShapeType="1"/>
            </p:cNvSpPr>
            <p:nvPr/>
          </p:nvSpPr>
          <p:spPr bwMode="auto">
            <a:xfrm>
              <a:off x="330"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89" name="Freeform 593"/>
            <p:cNvSpPr>
              <a:spLocks/>
            </p:cNvSpPr>
            <p:nvPr/>
          </p:nvSpPr>
          <p:spPr bwMode="auto">
            <a:xfrm>
              <a:off x="267" y="1958"/>
              <a:ext cx="84" cy="63"/>
            </a:xfrm>
            <a:custGeom>
              <a:avLst/>
              <a:gdLst>
                <a:gd name="T0" fmla="*/ 63 w 84"/>
                <a:gd name="T1" fmla="*/ 52 h 63"/>
                <a:gd name="T2" fmla="*/ 74 w 84"/>
                <a:gd name="T3" fmla="*/ 52 h 63"/>
                <a:gd name="T4" fmla="*/ 74 w 84"/>
                <a:gd name="T5" fmla="*/ 42 h 63"/>
                <a:gd name="T6" fmla="*/ 74 w 84"/>
                <a:gd name="T7" fmla="*/ 31 h 63"/>
                <a:gd name="T8" fmla="*/ 74 w 84"/>
                <a:gd name="T9" fmla="*/ 31 h 63"/>
                <a:gd name="T10" fmla="*/ 74 w 84"/>
                <a:gd name="T11" fmla="*/ 21 h 63"/>
                <a:gd name="T12" fmla="*/ 63 w 84"/>
                <a:gd name="T13" fmla="*/ 10 h 63"/>
                <a:gd name="T14" fmla="*/ 63 w 84"/>
                <a:gd name="T15" fmla="*/ 10 h 63"/>
                <a:gd name="T16" fmla="*/ 53 w 84"/>
                <a:gd name="T17" fmla="*/ 21 h 63"/>
                <a:gd name="T18" fmla="*/ 53 w 84"/>
                <a:gd name="T19" fmla="*/ 31 h 63"/>
                <a:gd name="T20" fmla="*/ 42 w 84"/>
                <a:gd name="T21" fmla="*/ 52 h 63"/>
                <a:gd name="T22" fmla="*/ 42 w 84"/>
                <a:gd name="T23" fmla="*/ 52 h 63"/>
                <a:gd name="T24" fmla="*/ 21 w 84"/>
                <a:gd name="T25" fmla="*/ 63 h 63"/>
                <a:gd name="T26" fmla="*/ 21 w 84"/>
                <a:gd name="T27" fmla="*/ 63 h 63"/>
                <a:gd name="T28" fmla="*/ 11 w 84"/>
                <a:gd name="T29" fmla="*/ 52 h 63"/>
                <a:gd name="T30" fmla="*/ 0 w 84"/>
                <a:gd name="T31" fmla="*/ 31 h 63"/>
                <a:gd name="T32" fmla="*/ 0 w 84"/>
                <a:gd name="T33" fmla="*/ 21 h 63"/>
                <a:gd name="T34" fmla="*/ 11 w 84"/>
                <a:gd name="T35" fmla="*/ 10 h 63"/>
                <a:gd name="T36" fmla="*/ 21 w 84"/>
                <a:gd name="T37" fmla="*/ 0 h 63"/>
                <a:gd name="T38" fmla="*/ 21 w 84"/>
                <a:gd name="T39" fmla="*/ 21 h 63"/>
                <a:gd name="T40" fmla="*/ 21 w 84"/>
                <a:gd name="T41" fmla="*/ 21 h 63"/>
                <a:gd name="T42" fmla="*/ 11 w 84"/>
                <a:gd name="T43" fmla="*/ 21 h 63"/>
                <a:gd name="T44" fmla="*/ 11 w 84"/>
                <a:gd name="T45" fmla="*/ 31 h 63"/>
                <a:gd name="T46" fmla="*/ 11 w 84"/>
                <a:gd name="T47" fmla="*/ 42 h 63"/>
                <a:gd name="T48" fmla="*/ 21 w 84"/>
                <a:gd name="T49" fmla="*/ 42 h 63"/>
                <a:gd name="T50" fmla="*/ 21 w 84"/>
                <a:gd name="T51" fmla="*/ 52 h 63"/>
                <a:gd name="T52" fmla="*/ 32 w 84"/>
                <a:gd name="T53" fmla="*/ 42 h 63"/>
                <a:gd name="T54" fmla="*/ 32 w 84"/>
                <a:gd name="T55" fmla="*/ 42 h 63"/>
                <a:gd name="T56" fmla="*/ 42 w 84"/>
                <a:gd name="T57" fmla="*/ 21 h 63"/>
                <a:gd name="T58" fmla="*/ 42 w 84"/>
                <a:gd name="T59" fmla="*/ 10 h 63"/>
                <a:gd name="T60" fmla="*/ 53 w 84"/>
                <a:gd name="T61" fmla="*/ 10 h 63"/>
                <a:gd name="T62" fmla="*/ 63 w 84"/>
                <a:gd name="T63" fmla="*/ 0 h 63"/>
                <a:gd name="T64" fmla="*/ 74 w 84"/>
                <a:gd name="T65" fmla="*/ 0 h 63"/>
                <a:gd name="T66" fmla="*/ 84 w 84"/>
                <a:gd name="T67" fmla="*/ 10 h 63"/>
                <a:gd name="T68" fmla="*/ 84 w 84"/>
                <a:gd name="T69" fmla="*/ 31 h 63"/>
                <a:gd name="T70" fmla="*/ 84 w 84"/>
                <a:gd name="T71" fmla="*/ 42 h 63"/>
                <a:gd name="T72" fmla="*/ 84 w 84"/>
                <a:gd name="T73" fmla="*/ 52 h 63"/>
                <a:gd name="T74" fmla="*/ 63 w 84"/>
                <a:gd name="T7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63">
                  <a:moveTo>
                    <a:pt x="63" y="63"/>
                  </a:moveTo>
                  <a:lnTo>
                    <a:pt x="63" y="52"/>
                  </a:lnTo>
                  <a:lnTo>
                    <a:pt x="63" y="52"/>
                  </a:lnTo>
                  <a:lnTo>
                    <a:pt x="74" y="52"/>
                  </a:lnTo>
                  <a:lnTo>
                    <a:pt x="74" y="42"/>
                  </a:lnTo>
                  <a:lnTo>
                    <a:pt x="74" y="42"/>
                  </a:lnTo>
                  <a:lnTo>
                    <a:pt x="74" y="42"/>
                  </a:lnTo>
                  <a:lnTo>
                    <a:pt x="74" y="31"/>
                  </a:lnTo>
                  <a:lnTo>
                    <a:pt x="74" y="31"/>
                  </a:lnTo>
                  <a:lnTo>
                    <a:pt x="74" y="31"/>
                  </a:lnTo>
                  <a:lnTo>
                    <a:pt x="74" y="21"/>
                  </a:lnTo>
                  <a:lnTo>
                    <a:pt x="74" y="21"/>
                  </a:lnTo>
                  <a:lnTo>
                    <a:pt x="63" y="21"/>
                  </a:lnTo>
                  <a:lnTo>
                    <a:pt x="63" y="10"/>
                  </a:lnTo>
                  <a:lnTo>
                    <a:pt x="63" y="10"/>
                  </a:lnTo>
                  <a:lnTo>
                    <a:pt x="63" y="10"/>
                  </a:lnTo>
                  <a:lnTo>
                    <a:pt x="53" y="21"/>
                  </a:lnTo>
                  <a:lnTo>
                    <a:pt x="53" y="21"/>
                  </a:lnTo>
                  <a:lnTo>
                    <a:pt x="53" y="21"/>
                  </a:lnTo>
                  <a:lnTo>
                    <a:pt x="53" y="31"/>
                  </a:lnTo>
                  <a:lnTo>
                    <a:pt x="53" y="31"/>
                  </a:lnTo>
                  <a:lnTo>
                    <a:pt x="42" y="52"/>
                  </a:lnTo>
                  <a:lnTo>
                    <a:pt x="42" y="52"/>
                  </a:lnTo>
                  <a:lnTo>
                    <a:pt x="42" y="52"/>
                  </a:lnTo>
                  <a:lnTo>
                    <a:pt x="32" y="63"/>
                  </a:lnTo>
                  <a:lnTo>
                    <a:pt x="21" y="63"/>
                  </a:lnTo>
                  <a:lnTo>
                    <a:pt x="21" y="63"/>
                  </a:lnTo>
                  <a:lnTo>
                    <a:pt x="21" y="63"/>
                  </a:lnTo>
                  <a:lnTo>
                    <a:pt x="11" y="52"/>
                  </a:lnTo>
                  <a:lnTo>
                    <a:pt x="11" y="52"/>
                  </a:lnTo>
                  <a:lnTo>
                    <a:pt x="0" y="42"/>
                  </a:lnTo>
                  <a:lnTo>
                    <a:pt x="0" y="31"/>
                  </a:lnTo>
                  <a:lnTo>
                    <a:pt x="0" y="31"/>
                  </a:lnTo>
                  <a:lnTo>
                    <a:pt x="0" y="21"/>
                  </a:lnTo>
                  <a:lnTo>
                    <a:pt x="11" y="10"/>
                  </a:lnTo>
                  <a:lnTo>
                    <a:pt x="11" y="10"/>
                  </a:lnTo>
                  <a:lnTo>
                    <a:pt x="11" y="0"/>
                  </a:lnTo>
                  <a:lnTo>
                    <a:pt x="21" y="0"/>
                  </a:lnTo>
                  <a:lnTo>
                    <a:pt x="21" y="0"/>
                  </a:lnTo>
                  <a:lnTo>
                    <a:pt x="21" y="21"/>
                  </a:lnTo>
                  <a:lnTo>
                    <a:pt x="21" y="21"/>
                  </a:lnTo>
                  <a:lnTo>
                    <a:pt x="21" y="21"/>
                  </a:lnTo>
                  <a:lnTo>
                    <a:pt x="11" y="21"/>
                  </a:lnTo>
                  <a:lnTo>
                    <a:pt x="11" y="21"/>
                  </a:lnTo>
                  <a:lnTo>
                    <a:pt x="11" y="21"/>
                  </a:lnTo>
                  <a:lnTo>
                    <a:pt x="11" y="31"/>
                  </a:lnTo>
                  <a:lnTo>
                    <a:pt x="11" y="31"/>
                  </a:lnTo>
                  <a:lnTo>
                    <a:pt x="11" y="42"/>
                  </a:lnTo>
                  <a:lnTo>
                    <a:pt x="21" y="42"/>
                  </a:lnTo>
                  <a:lnTo>
                    <a:pt x="21" y="42"/>
                  </a:lnTo>
                  <a:lnTo>
                    <a:pt x="21" y="42"/>
                  </a:lnTo>
                  <a:lnTo>
                    <a:pt x="21" y="52"/>
                  </a:lnTo>
                  <a:lnTo>
                    <a:pt x="21" y="52"/>
                  </a:lnTo>
                  <a:lnTo>
                    <a:pt x="32" y="42"/>
                  </a:lnTo>
                  <a:lnTo>
                    <a:pt x="32" y="42"/>
                  </a:lnTo>
                  <a:lnTo>
                    <a:pt x="32" y="42"/>
                  </a:lnTo>
                  <a:lnTo>
                    <a:pt x="32" y="31"/>
                  </a:lnTo>
                  <a:lnTo>
                    <a:pt x="42" y="21"/>
                  </a:lnTo>
                  <a:lnTo>
                    <a:pt x="42" y="21"/>
                  </a:lnTo>
                  <a:lnTo>
                    <a:pt x="42" y="10"/>
                  </a:lnTo>
                  <a:lnTo>
                    <a:pt x="53" y="10"/>
                  </a:lnTo>
                  <a:lnTo>
                    <a:pt x="53" y="10"/>
                  </a:lnTo>
                  <a:lnTo>
                    <a:pt x="53" y="0"/>
                  </a:lnTo>
                  <a:lnTo>
                    <a:pt x="63" y="0"/>
                  </a:lnTo>
                  <a:lnTo>
                    <a:pt x="63" y="0"/>
                  </a:lnTo>
                  <a:lnTo>
                    <a:pt x="74" y="0"/>
                  </a:lnTo>
                  <a:lnTo>
                    <a:pt x="84" y="10"/>
                  </a:lnTo>
                  <a:lnTo>
                    <a:pt x="84" y="10"/>
                  </a:lnTo>
                  <a:lnTo>
                    <a:pt x="84" y="21"/>
                  </a:lnTo>
                  <a:lnTo>
                    <a:pt x="84" y="31"/>
                  </a:lnTo>
                  <a:lnTo>
                    <a:pt x="84" y="31"/>
                  </a:lnTo>
                  <a:lnTo>
                    <a:pt x="84" y="42"/>
                  </a:lnTo>
                  <a:lnTo>
                    <a:pt x="84" y="52"/>
                  </a:lnTo>
                  <a:lnTo>
                    <a:pt x="84" y="52"/>
                  </a:lnTo>
                  <a:lnTo>
                    <a:pt x="74" y="63"/>
                  </a:lnTo>
                  <a:lnTo>
                    <a:pt x="6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5090" name="Line 594"/>
            <p:cNvSpPr>
              <a:spLocks noChangeShapeType="1"/>
            </p:cNvSpPr>
            <p:nvPr/>
          </p:nvSpPr>
          <p:spPr bwMode="auto">
            <a:xfrm>
              <a:off x="383" y="1926"/>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1" name="Line 595"/>
            <p:cNvSpPr>
              <a:spLocks noChangeShapeType="1"/>
            </p:cNvSpPr>
            <p:nvPr/>
          </p:nvSpPr>
          <p:spPr bwMode="auto">
            <a:xfrm>
              <a:off x="383"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2" name="Line 596"/>
            <p:cNvSpPr>
              <a:spLocks noChangeShapeType="1"/>
            </p:cNvSpPr>
            <p:nvPr/>
          </p:nvSpPr>
          <p:spPr bwMode="auto">
            <a:xfrm>
              <a:off x="383"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3" name="Line 597"/>
            <p:cNvSpPr>
              <a:spLocks noChangeShapeType="1"/>
            </p:cNvSpPr>
            <p:nvPr/>
          </p:nvSpPr>
          <p:spPr bwMode="auto">
            <a:xfrm>
              <a:off x="383"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4" name="Line 598"/>
            <p:cNvSpPr>
              <a:spLocks noChangeShapeType="1"/>
            </p:cNvSpPr>
            <p:nvPr/>
          </p:nvSpPr>
          <p:spPr bwMode="auto">
            <a:xfrm flipH="1" flipV="1">
              <a:off x="362" y="1926"/>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5" name="Line 599"/>
            <p:cNvSpPr>
              <a:spLocks noChangeShapeType="1"/>
            </p:cNvSpPr>
            <p:nvPr/>
          </p:nvSpPr>
          <p:spPr bwMode="auto">
            <a:xfrm>
              <a:off x="362"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6" name="Line 600"/>
            <p:cNvSpPr>
              <a:spLocks noChangeShapeType="1"/>
            </p:cNvSpPr>
            <p:nvPr/>
          </p:nvSpPr>
          <p:spPr bwMode="auto">
            <a:xfrm flipH="1" flipV="1">
              <a:off x="351" y="1916"/>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7" name="Line 601"/>
            <p:cNvSpPr>
              <a:spLocks noChangeShapeType="1"/>
            </p:cNvSpPr>
            <p:nvPr/>
          </p:nvSpPr>
          <p:spPr bwMode="auto">
            <a:xfrm>
              <a:off x="351"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8" name="Line 602"/>
            <p:cNvSpPr>
              <a:spLocks noChangeShapeType="1"/>
            </p:cNvSpPr>
            <p:nvPr/>
          </p:nvSpPr>
          <p:spPr bwMode="auto">
            <a:xfrm>
              <a:off x="351"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099" name="Line 603"/>
            <p:cNvSpPr>
              <a:spLocks noChangeShapeType="1"/>
            </p:cNvSpPr>
            <p:nvPr/>
          </p:nvSpPr>
          <p:spPr bwMode="auto">
            <a:xfrm>
              <a:off x="351"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0" name="Line 604"/>
            <p:cNvSpPr>
              <a:spLocks noChangeShapeType="1"/>
            </p:cNvSpPr>
            <p:nvPr/>
          </p:nvSpPr>
          <p:spPr bwMode="auto">
            <a:xfrm flipH="1" flipV="1">
              <a:off x="330" y="1905"/>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1" name="Line 605"/>
            <p:cNvSpPr>
              <a:spLocks noChangeShapeType="1"/>
            </p:cNvSpPr>
            <p:nvPr/>
          </p:nvSpPr>
          <p:spPr bwMode="auto">
            <a:xfrm>
              <a:off x="330"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2" name="Line 606"/>
            <p:cNvSpPr>
              <a:spLocks noChangeShapeType="1"/>
            </p:cNvSpPr>
            <p:nvPr/>
          </p:nvSpPr>
          <p:spPr bwMode="auto">
            <a:xfrm flipH="1">
              <a:off x="309" y="190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3" name="Line 607"/>
            <p:cNvSpPr>
              <a:spLocks noChangeShapeType="1"/>
            </p:cNvSpPr>
            <p:nvPr/>
          </p:nvSpPr>
          <p:spPr bwMode="auto">
            <a:xfrm>
              <a:off x="309"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4" name="Line 608"/>
            <p:cNvSpPr>
              <a:spLocks noChangeShapeType="1"/>
            </p:cNvSpPr>
            <p:nvPr/>
          </p:nvSpPr>
          <p:spPr bwMode="auto">
            <a:xfrm>
              <a:off x="309"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5" name="Line 609"/>
            <p:cNvSpPr>
              <a:spLocks noChangeShapeType="1"/>
            </p:cNvSpPr>
            <p:nvPr/>
          </p:nvSpPr>
          <p:spPr bwMode="auto">
            <a:xfrm>
              <a:off x="309"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6" name="Line 610"/>
            <p:cNvSpPr>
              <a:spLocks noChangeShapeType="1"/>
            </p:cNvSpPr>
            <p:nvPr/>
          </p:nvSpPr>
          <p:spPr bwMode="auto">
            <a:xfrm flipH="1">
              <a:off x="278" y="1905"/>
              <a:ext cx="3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7" name="Line 611"/>
            <p:cNvSpPr>
              <a:spLocks noChangeShapeType="1"/>
            </p:cNvSpPr>
            <p:nvPr/>
          </p:nvSpPr>
          <p:spPr bwMode="auto">
            <a:xfrm>
              <a:off x="278"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8" name="Line 612"/>
            <p:cNvSpPr>
              <a:spLocks noChangeShapeType="1"/>
            </p:cNvSpPr>
            <p:nvPr/>
          </p:nvSpPr>
          <p:spPr bwMode="auto">
            <a:xfrm flipH="1">
              <a:off x="257" y="1905"/>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09" name="Line 613"/>
            <p:cNvSpPr>
              <a:spLocks noChangeShapeType="1"/>
            </p:cNvSpPr>
            <p:nvPr/>
          </p:nvSpPr>
          <p:spPr bwMode="auto">
            <a:xfrm>
              <a:off x="257"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0" name="Line 614"/>
            <p:cNvSpPr>
              <a:spLocks noChangeShapeType="1"/>
            </p:cNvSpPr>
            <p:nvPr/>
          </p:nvSpPr>
          <p:spPr bwMode="auto">
            <a:xfrm>
              <a:off x="257"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1" name="Line 615"/>
            <p:cNvSpPr>
              <a:spLocks noChangeShapeType="1"/>
            </p:cNvSpPr>
            <p:nvPr/>
          </p:nvSpPr>
          <p:spPr bwMode="auto">
            <a:xfrm>
              <a:off x="257"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2" name="Line 616"/>
            <p:cNvSpPr>
              <a:spLocks noChangeShapeType="1"/>
            </p:cNvSpPr>
            <p:nvPr/>
          </p:nvSpPr>
          <p:spPr bwMode="auto">
            <a:xfrm flipH="1">
              <a:off x="246" y="1916"/>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3" name="Line 617"/>
            <p:cNvSpPr>
              <a:spLocks noChangeShapeType="1"/>
            </p:cNvSpPr>
            <p:nvPr/>
          </p:nvSpPr>
          <p:spPr bwMode="auto">
            <a:xfrm>
              <a:off x="246"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4" name="Line 618"/>
            <p:cNvSpPr>
              <a:spLocks noChangeShapeType="1"/>
            </p:cNvSpPr>
            <p:nvPr/>
          </p:nvSpPr>
          <p:spPr bwMode="auto">
            <a:xfrm flipH="1">
              <a:off x="236" y="1926"/>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5" name="Line 619"/>
            <p:cNvSpPr>
              <a:spLocks noChangeShapeType="1"/>
            </p:cNvSpPr>
            <p:nvPr/>
          </p:nvSpPr>
          <p:spPr bwMode="auto">
            <a:xfrm>
              <a:off x="236"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6" name="Line 620"/>
            <p:cNvSpPr>
              <a:spLocks noChangeShapeType="1"/>
            </p:cNvSpPr>
            <p:nvPr/>
          </p:nvSpPr>
          <p:spPr bwMode="auto">
            <a:xfrm>
              <a:off x="236"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7" name="Line 621"/>
            <p:cNvSpPr>
              <a:spLocks noChangeShapeType="1"/>
            </p:cNvSpPr>
            <p:nvPr/>
          </p:nvSpPr>
          <p:spPr bwMode="auto">
            <a:xfrm>
              <a:off x="236"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8" name="Line 622"/>
            <p:cNvSpPr>
              <a:spLocks noChangeShapeType="1"/>
            </p:cNvSpPr>
            <p:nvPr/>
          </p:nvSpPr>
          <p:spPr bwMode="auto">
            <a:xfrm flipV="1">
              <a:off x="236" y="1926"/>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19" name="Line 623"/>
            <p:cNvSpPr>
              <a:spLocks noChangeShapeType="1"/>
            </p:cNvSpPr>
            <p:nvPr/>
          </p:nvSpPr>
          <p:spPr bwMode="auto">
            <a:xfrm>
              <a:off x="236"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0" name="Line 624"/>
            <p:cNvSpPr>
              <a:spLocks noChangeShapeType="1"/>
            </p:cNvSpPr>
            <p:nvPr/>
          </p:nvSpPr>
          <p:spPr bwMode="auto">
            <a:xfrm>
              <a:off x="236"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1" name="Line 625"/>
            <p:cNvSpPr>
              <a:spLocks noChangeShapeType="1"/>
            </p:cNvSpPr>
            <p:nvPr/>
          </p:nvSpPr>
          <p:spPr bwMode="auto">
            <a:xfrm>
              <a:off x="236"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2" name="Line 626"/>
            <p:cNvSpPr>
              <a:spLocks noChangeShapeType="1"/>
            </p:cNvSpPr>
            <p:nvPr/>
          </p:nvSpPr>
          <p:spPr bwMode="auto">
            <a:xfrm flipV="1">
              <a:off x="236" y="1905"/>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3" name="Line 627"/>
            <p:cNvSpPr>
              <a:spLocks noChangeShapeType="1"/>
            </p:cNvSpPr>
            <p:nvPr/>
          </p:nvSpPr>
          <p:spPr bwMode="auto">
            <a:xfrm>
              <a:off x="246"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4" name="Line 628"/>
            <p:cNvSpPr>
              <a:spLocks noChangeShapeType="1"/>
            </p:cNvSpPr>
            <p:nvPr/>
          </p:nvSpPr>
          <p:spPr bwMode="auto">
            <a:xfrm flipV="1">
              <a:off x="246" y="1895"/>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5" name="Line 629"/>
            <p:cNvSpPr>
              <a:spLocks noChangeShapeType="1"/>
            </p:cNvSpPr>
            <p:nvPr/>
          </p:nvSpPr>
          <p:spPr bwMode="auto">
            <a:xfrm>
              <a:off x="267"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6" name="Line 630"/>
            <p:cNvSpPr>
              <a:spLocks noChangeShapeType="1"/>
            </p:cNvSpPr>
            <p:nvPr/>
          </p:nvSpPr>
          <p:spPr bwMode="auto">
            <a:xfrm>
              <a:off x="267"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7" name="Line 631"/>
            <p:cNvSpPr>
              <a:spLocks noChangeShapeType="1"/>
            </p:cNvSpPr>
            <p:nvPr/>
          </p:nvSpPr>
          <p:spPr bwMode="auto">
            <a:xfrm>
              <a:off x="267"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8" name="Line 632"/>
            <p:cNvSpPr>
              <a:spLocks noChangeShapeType="1"/>
            </p:cNvSpPr>
            <p:nvPr/>
          </p:nvSpPr>
          <p:spPr bwMode="auto">
            <a:xfrm>
              <a:off x="267" y="189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29" name="Line 633"/>
            <p:cNvSpPr>
              <a:spLocks noChangeShapeType="1"/>
            </p:cNvSpPr>
            <p:nvPr/>
          </p:nvSpPr>
          <p:spPr bwMode="auto">
            <a:xfrm>
              <a:off x="288"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30" name="Line 634"/>
            <p:cNvSpPr>
              <a:spLocks noChangeShapeType="1"/>
            </p:cNvSpPr>
            <p:nvPr/>
          </p:nvSpPr>
          <p:spPr bwMode="auto">
            <a:xfrm>
              <a:off x="288" y="189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31" name="Line 635"/>
            <p:cNvSpPr>
              <a:spLocks noChangeShapeType="1"/>
            </p:cNvSpPr>
            <p:nvPr/>
          </p:nvSpPr>
          <p:spPr bwMode="auto">
            <a:xfrm>
              <a:off x="309"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32" name="Line 636"/>
            <p:cNvSpPr>
              <a:spLocks noChangeShapeType="1"/>
            </p:cNvSpPr>
            <p:nvPr/>
          </p:nvSpPr>
          <p:spPr bwMode="auto">
            <a:xfrm>
              <a:off x="309"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33" name="Line 637"/>
            <p:cNvSpPr>
              <a:spLocks noChangeShapeType="1"/>
            </p:cNvSpPr>
            <p:nvPr/>
          </p:nvSpPr>
          <p:spPr bwMode="auto">
            <a:xfrm>
              <a:off x="309"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34" name="Line 638"/>
            <p:cNvSpPr>
              <a:spLocks noChangeShapeType="1"/>
            </p:cNvSpPr>
            <p:nvPr/>
          </p:nvSpPr>
          <p:spPr bwMode="auto">
            <a:xfrm>
              <a:off x="309" y="189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35" name="Line 639"/>
            <p:cNvSpPr>
              <a:spLocks noChangeShapeType="1"/>
            </p:cNvSpPr>
            <p:nvPr/>
          </p:nvSpPr>
          <p:spPr bwMode="auto">
            <a:xfrm>
              <a:off x="330"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36" name="Line 640"/>
            <p:cNvSpPr>
              <a:spLocks noChangeShapeType="1"/>
            </p:cNvSpPr>
            <p:nvPr/>
          </p:nvSpPr>
          <p:spPr bwMode="auto">
            <a:xfrm>
              <a:off x="330" y="189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35137" name="Line 641"/>
          <p:cNvSpPr>
            <a:spLocks noChangeShapeType="1"/>
          </p:cNvSpPr>
          <p:nvPr/>
        </p:nvSpPr>
        <p:spPr bwMode="auto">
          <a:xfrm>
            <a:off x="315913" y="2214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FFFFFF"/>
                </a:solidFill>
                <a:round/>
                <a:headEnd/>
                <a:tailEnd/>
              </a14:hiddenLine>
            </a:ext>
          </a:extLst>
        </p:spPr>
        <p:txBody>
          <a:bodyPr/>
          <a:lstStyle/>
          <a:p>
            <a:endParaRPr lang="ja-JP" altLang="en-US"/>
          </a:p>
        </p:txBody>
      </p:sp>
      <p:sp>
        <p:nvSpPr>
          <p:cNvPr id="235138" name="Line 642"/>
          <p:cNvSpPr>
            <a:spLocks noChangeShapeType="1"/>
          </p:cNvSpPr>
          <p:nvPr/>
        </p:nvSpPr>
        <p:spPr bwMode="auto">
          <a:xfrm>
            <a:off x="315913" y="2214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FFFFFF"/>
                </a:solidFill>
                <a:round/>
                <a:headEnd/>
                <a:tailEnd/>
              </a14:hiddenLine>
            </a:ext>
          </a:extLst>
        </p:spPr>
        <p:txBody>
          <a:bodyPr/>
          <a:lstStyle/>
          <a:p>
            <a:endParaRPr lang="ja-JP" altLang="en-US"/>
          </a:p>
        </p:txBody>
      </p:sp>
      <p:sp>
        <p:nvSpPr>
          <p:cNvPr id="235139" name="Line 643"/>
          <p:cNvSpPr>
            <a:spLocks noChangeShapeType="1"/>
          </p:cNvSpPr>
          <p:nvPr/>
        </p:nvSpPr>
        <p:spPr bwMode="auto">
          <a:xfrm>
            <a:off x="315913" y="2214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FFFFFF"/>
                </a:solidFill>
                <a:round/>
                <a:headEnd/>
                <a:tailEnd/>
              </a14:hiddenLine>
            </a:ext>
          </a:extLst>
        </p:spPr>
        <p:txBody>
          <a:bodyPr/>
          <a:lstStyle/>
          <a:p>
            <a:endParaRPr lang="ja-JP" altLang="en-US"/>
          </a:p>
        </p:txBody>
      </p:sp>
      <p:sp>
        <p:nvSpPr>
          <p:cNvPr id="235140" name="Line 644"/>
          <p:cNvSpPr>
            <a:spLocks noChangeShapeType="1"/>
          </p:cNvSpPr>
          <p:nvPr/>
        </p:nvSpPr>
        <p:spPr bwMode="auto">
          <a:xfrm>
            <a:off x="315913" y="2214563"/>
            <a:ext cx="17462"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FFFFFF"/>
                </a:solidFill>
                <a:round/>
                <a:headEnd/>
                <a:tailEnd/>
              </a14:hiddenLine>
            </a:ext>
          </a:extLst>
        </p:spPr>
        <p:txBody>
          <a:bodyPr/>
          <a:lstStyle/>
          <a:p>
            <a:endParaRPr lang="ja-JP" altLang="en-US"/>
          </a:p>
        </p:txBody>
      </p:sp>
      <p:sp>
        <p:nvSpPr>
          <p:cNvPr id="235141" name="Line 645"/>
          <p:cNvSpPr>
            <a:spLocks noChangeShapeType="1"/>
          </p:cNvSpPr>
          <p:nvPr/>
        </p:nvSpPr>
        <p:spPr bwMode="auto">
          <a:xfrm>
            <a:off x="333375" y="2230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FFFFFF"/>
                </a:solidFill>
                <a:round/>
                <a:headEnd/>
                <a:tailEnd/>
              </a14:hiddenLine>
            </a:ext>
          </a:extLst>
        </p:spPr>
        <p:txBody>
          <a:bodyPr/>
          <a:lstStyle/>
          <a:p>
            <a:endParaRPr lang="ja-JP" altLang="en-US"/>
          </a:p>
        </p:txBody>
      </p:sp>
      <p:sp>
        <p:nvSpPr>
          <p:cNvPr id="235142" name="Line 646"/>
          <p:cNvSpPr>
            <a:spLocks noChangeShapeType="1"/>
          </p:cNvSpPr>
          <p:nvPr/>
        </p:nvSpPr>
        <p:spPr bwMode="auto">
          <a:xfrm>
            <a:off x="333375" y="2230438"/>
            <a:ext cx="33338" cy="33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FFFFFF"/>
                </a:solidFill>
                <a:round/>
                <a:headEnd/>
                <a:tailEnd/>
              </a14:hiddenLine>
            </a:ext>
          </a:extLst>
        </p:spPr>
        <p:txBody>
          <a:bodyPr/>
          <a:lstStyle/>
          <a:p>
            <a:endParaRPr lang="ja-JP" altLang="en-US"/>
          </a:p>
        </p:txBody>
      </p:sp>
      <p:sp>
        <p:nvSpPr>
          <p:cNvPr id="235143" name="Line 647"/>
          <p:cNvSpPr>
            <a:spLocks noChangeShapeType="1"/>
          </p:cNvSpPr>
          <p:nvPr/>
        </p:nvSpPr>
        <p:spPr bwMode="auto">
          <a:xfrm>
            <a:off x="366713" y="22637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FFFFFF"/>
                </a:solidFill>
                <a:round/>
                <a:headEnd/>
                <a:tailEnd/>
              </a14:hiddenLine>
            </a:ext>
          </a:extLst>
        </p:spPr>
        <p:txBody>
          <a:bodyPr/>
          <a:lstStyle/>
          <a:p>
            <a:endParaRPr lang="ja-JP" altLang="en-US"/>
          </a:p>
        </p:txBody>
      </p:sp>
      <p:sp>
        <p:nvSpPr>
          <p:cNvPr id="235144" name="Freeform 648"/>
          <p:cNvSpPr>
            <a:spLocks/>
          </p:cNvSpPr>
          <p:nvPr/>
        </p:nvSpPr>
        <p:spPr bwMode="auto">
          <a:xfrm>
            <a:off x="133350" y="2214563"/>
            <a:ext cx="233363" cy="66675"/>
          </a:xfrm>
          <a:custGeom>
            <a:avLst/>
            <a:gdLst>
              <a:gd name="T0" fmla="*/ 147 w 147"/>
              <a:gd name="T1" fmla="*/ 31 h 42"/>
              <a:gd name="T2" fmla="*/ 147 w 147"/>
              <a:gd name="T3" fmla="*/ 42 h 42"/>
              <a:gd name="T4" fmla="*/ 147 w 147"/>
              <a:gd name="T5" fmla="*/ 42 h 42"/>
              <a:gd name="T6" fmla="*/ 126 w 147"/>
              <a:gd name="T7" fmla="*/ 31 h 42"/>
              <a:gd name="T8" fmla="*/ 115 w 147"/>
              <a:gd name="T9" fmla="*/ 21 h 42"/>
              <a:gd name="T10" fmla="*/ 115 w 147"/>
              <a:gd name="T11" fmla="*/ 21 h 42"/>
              <a:gd name="T12" fmla="*/ 94 w 147"/>
              <a:gd name="T13" fmla="*/ 10 h 42"/>
              <a:gd name="T14" fmla="*/ 73 w 147"/>
              <a:gd name="T15" fmla="*/ 10 h 42"/>
              <a:gd name="T16" fmla="*/ 73 w 147"/>
              <a:gd name="T17" fmla="*/ 10 h 42"/>
              <a:gd name="T18" fmla="*/ 42 w 147"/>
              <a:gd name="T19" fmla="*/ 10 h 42"/>
              <a:gd name="T20" fmla="*/ 21 w 147"/>
              <a:gd name="T21" fmla="*/ 21 h 42"/>
              <a:gd name="T22" fmla="*/ 21 w 147"/>
              <a:gd name="T23" fmla="*/ 21 h 42"/>
              <a:gd name="T24" fmla="*/ 10 w 147"/>
              <a:gd name="T25" fmla="*/ 31 h 42"/>
              <a:gd name="T26" fmla="*/ 0 w 147"/>
              <a:gd name="T27" fmla="*/ 42 h 42"/>
              <a:gd name="T28" fmla="*/ 0 w 147"/>
              <a:gd name="T29" fmla="*/ 42 h 42"/>
              <a:gd name="T30" fmla="*/ 0 w 147"/>
              <a:gd name="T31" fmla="*/ 31 h 42"/>
              <a:gd name="T32" fmla="*/ 0 w 147"/>
              <a:gd name="T33" fmla="*/ 31 h 42"/>
              <a:gd name="T34" fmla="*/ 10 w 147"/>
              <a:gd name="T35" fmla="*/ 10 h 42"/>
              <a:gd name="T36" fmla="*/ 31 w 147"/>
              <a:gd name="T37" fmla="*/ 0 h 42"/>
              <a:gd name="T38" fmla="*/ 31 w 147"/>
              <a:gd name="T39" fmla="*/ 0 h 42"/>
              <a:gd name="T40" fmla="*/ 52 w 147"/>
              <a:gd name="T41" fmla="*/ 0 h 42"/>
              <a:gd name="T42" fmla="*/ 73 w 147"/>
              <a:gd name="T43" fmla="*/ 0 h 42"/>
              <a:gd name="T44" fmla="*/ 73 w 147"/>
              <a:gd name="T45" fmla="*/ 0 h 42"/>
              <a:gd name="T46" fmla="*/ 94 w 147"/>
              <a:gd name="T47" fmla="*/ 0 h 42"/>
              <a:gd name="T48" fmla="*/ 115 w 147"/>
              <a:gd name="T49" fmla="*/ 0 h 42"/>
              <a:gd name="T50" fmla="*/ 115 w 147"/>
              <a:gd name="T51" fmla="*/ 0 h 42"/>
              <a:gd name="T52" fmla="*/ 126 w 147"/>
              <a:gd name="T53" fmla="*/ 10 h 42"/>
              <a:gd name="T54" fmla="*/ 147 w 147"/>
              <a:gd name="T5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42">
                <a:moveTo>
                  <a:pt x="147" y="31"/>
                </a:moveTo>
                <a:lnTo>
                  <a:pt x="147" y="42"/>
                </a:lnTo>
                <a:lnTo>
                  <a:pt x="147" y="42"/>
                </a:lnTo>
                <a:lnTo>
                  <a:pt x="126" y="31"/>
                </a:lnTo>
                <a:lnTo>
                  <a:pt x="115" y="21"/>
                </a:lnTo>
                <a:lnTo>
                  <a:pt x="115" y="21"/>
                </a:lnTo>
                <a:lnTo>
                  <a:pt x="94" y="10"/>
                </a:lnTo>
                <a:lnTo>
                  <a:pt x="73" y="10"/>
                </a:lnTo>
                <a:lnTo>
                  <a:pt x="73" y="10"/>
                </a:lnTo>
                <a:lnTo>
                  <a:pt x="42" y="10"/>
                </a:lnTo>
                <a:lnTo>
                  <a:pt x="21" y="21"/>
                </a:lnTo>
                <a:lnTo>
                  <a:pt x="21" y="21"/>
                </a:lnTo>
                <a:lnTo>
                  <a:pt x="10" y="31"/>
                </a:lnTo>
                <a:lnTo>
                  <a:pt x="0" y="42"/>
                </a:lnTo>
                <a:lnTo>
                  <a:pt x="0" y="42"/>
                </a:lnTo>
                <a:lnTo>
                  <a:pt x="0" y="31"/>
                </a:lnTo>
                <a:lnTo>
                  <a:pt x="0" y="31"/>
                </a:lnTo>
                <a:lnTo>
                  <a:pt x="10" y="10"/>
                </a:lnTo>
                <a:lnTo>
                  <a:pt x="31" y="0"/>
                </a:lnTo>
                <a:lnTo>
                  <a:pt x="31" y="0"/>
                </a:lnTo>
                <a:lnTo>
                  <a:pt x="52" y="0"/>
                </a:lnTo>
                <a:lnTo>
                  <a:pt x="73" y="0"/>
                </a:lnTo>
                <a:lnTo>
                  <a:pt x="73" y="0"/>
                </a:lnTo>
                <a:lnTo>
                  <a:pt x="94" y="0"/>
                </a:lnTo>
                <a:lnTo>
                  <a:pt x="115" y="0"/>
                </a:lnTo>
                <a:lnTo>
                  <a:pt x="115" y="0"/>
                </a:lnTo>
                <a:lnTo>
                  <a:pt x="126" y="10"/>
                </a:lnTo>
                <a:lnTo>
                  <a:pt x="14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35145" name="Group 649"/>
          <p:cNvGrpSpPr>
            <a:grpSpLocks/>
          </p:cNvGrpSpPr>
          <p:nvPr/>
        </p:nvGrpSpPr>
        <p:grpSpPr bwMode="auto">
          <a:xfrm>
            <a:off x="-1588" y="981075"/>
            <a:ext cx="3884613" cy="4808538"/>
            <a:chOff x="151" y="1118"/>
            <a:chExt cx="2606" cy="3029"/>
          </a:xfrm>
        </p:grpSpPr>
        <p:sp>
          <p:nvSpPr>
            <p:cNvPr id="235146" name="Line 650"/>
            <p:cNvSpPr>
              <a:spLocks noChangeShapeType="1"/>
            </p:cNvSpPr>
            <p:nvPr/>
          </p:nvSpPr>
          <p:spPr bwMode="auto">
            <a:xfrm flipV="1">
              <a:off x="2526"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47" name="Line 651"/>
            <p:cNvSpPr>
              <a:spLocks noChangeShapeType="1"/>
            </p:cNvSpPr>
            <p:nvPr/>
          </p:nvSpPr>
          <p:spPr bwMode="auto">
            <a:xfrm flipV="1">
              <a:off x="2610"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48" name="Line 652"/>
            <p:cNvSpPr>
              <a:spLocks noChangeShapeType="1"/>
            </p:cNvSpPr>
            <p:nvPr/>
          </p:nvSpPr>
          <p:spPr bwMode="auto">
            <a:xfrm flipV="1">
              <a:off x="2578"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49" name="Line 653"/>
            <p:cNvSpPr>
              <a:spLocks noChangeShapeType="1"/>
            </p:cNvSpPr>
            <p:nvPr/>
          </p:nvSpPr>
          <p:spPr bwMode="auto">
            <a:xfrm>
              <a:off x="2526"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50" name="Line 654"/>
            <p:cNvSpPr>
              <a:spLocks noChangeShapeType="1"/>
            </p:cNvSpPr>
            <p:nvPr/>
          </p:nvSpPr>
          <p:spPr bwMode="auto">
            <a:xfrm>
              <a:off x="2610"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51" name="Line 655"/>
            <p:cNvSpPr>
              <a:spLocks noChangeShapeType="1"/>
            </p:cNvSpPr>
            <p:nvPr/>
          </p:nvSpPr>
          <p:spPr bwMode="auto">
            <a:xfrm>
              <a:off x="2578"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52" name="Rectangle 656"/>
            <p:cNvSpPr>
              <a:spLocks noChangeArrowheads="1"/>
            </p:cNvSpPr>
            <p:nvPr/>
          </p:nvSpPr>
          <p:spPr bwMode="auto">
            <a:xfrm>
              <a:off x="551" y="1128"/>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a:latin typeface="Helvetica" panose="020B0604020202020204" pitchFamily="34" charset="0"/>
                </a:rPr>
                <a:t>10</a:t>
              </a:r>
              <a:endParaRPr lang="en-US" altLang="ja-JP"/>
            </a:p>
          </p:txBody>
        </p:sp>
        <p:sp>
          <p:nvSpPr>
            <p:cNvPr id="235153" name="Rectangle 657"/>
            <p:cNvSpPr>
              <a:spLocks noChangeArrowheads="1"/>
            </p:cNvSpPr>
            <p:nvPr/>
          </p:nvSpPr>
          <p:spPr bwMode="auto">
            <a:xfrm>
              <a:off x="708" y="1118"/>
              <a:ext cx="1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sz="1300">
                  <a:latin typeface="Helvetica" panose="020B0604020202020204" pitchFamily="34" charset="0"/>
                </a:rPr>
                <a:t>22</a:t>
              </a:r>
              <a:endParaRPr lang="en-US" altLang="ja-JP"/>
            </a:p>
          </p:txBody>
        </p:sp>
        <p:sp>
          <p:nvSpPr>
            <p:cNvPr id="235154" name="Line 658"/>
            <p:cNvSpPr>
              <a:spLocks noChangeShapeType="1"/>
            </p:cNvSpPr>
            <p:nvPr/>
          </p:nvSpPr>
          <p:spPr bwMode="auto">
            <a:xfrm>
              <a:off x="1601"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55" name="Line 659"/>
            <p:cNvSpPr>
              <a:spLocks noChangeShapeType="1"/>
            </p:cNvSpPr>
            <p:nvPr/>
          </p:nvSpPr>
          <p:spPr bwMode="auto">
            <a:xfrm>
              <a:off x="1601"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56" name="Line 660"/>
            <p:cNvSpPr>
              <a:spLocks noChangeShapeType="1"/>
            </p:cNvSpPr>
            <p:nvPr/>
          </p:nvSpPr>
          <p:spPr bwMode="auto">
            <a:xfrm>
              <a:off x="1601"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57" name="Line 661"/>
            <p:cNvSpPr>
              <a:spLocks noChangeShapeType="1"/>
            </p:cNvSpPr>
            <p:nvPr/>
          </p:nvSpPr>
          <p:spPr bwMode="auto">
            <a:xfrm flipH="1">
              <a:off x="1580" y="4027"/>
              <a:ext cx="21"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58" name="Line 662"/>
            <p:cNvSpPr>
              <a:spLocks noChangeShapeType="1"/>
            </p:cNvSpPr>
            <p:nvPr/>
          </p:nvSpPr>
          <p:spPr bwMode="auto">
            <a:xfrm>
              <a:off x="1580"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59" name="Line 663"/>
            <p:cNvSpPr>
              <a:spLocks noChangeShapeType="1"/>
            </p:cNvSpPr>
            <p:nvPr/>
          </p:nvSpPr>
          <p:spPr bwMode="auto">
            <a:xfrm>
              <a:off x="1580"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0" name="Line 664"/>
            <p:cNvSpPr>
              <a:spLocks noChangeShapeType="1"/>
            </p:cNvSpPr>
            <p:nvPr/>
          </p:nvSpPr>
          <p:spPr bwMode="auto">
            <a:xfrm>
              <a:off x="1580"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1" name="Line 665"/>
            <p:cNvSpPr>
              <a:spLocks noChangeShapeType="1"/>
            </p:cNvSpPr>
            <p:nvPr/>
          </p:nvSpPr>
          <p:spPr bwMode="auto">
            <a:xfrm>
              <a:off x="897" y="1191"/>
              <a:ext cx="186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2" name="Line 666"/>
            <p:cNvSpPr>
              <a:spLocks noChangeShapeType="1"/>
            </p:cNvSpPr>
            <p:nvPr/>
          </p:nvSpPr>
          <p:spPr bwMode="auto">
            <a:xfrm>
              <a:off x="2757" y="1191"/>
              <a:ext cx="0" cy="245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3" name="Line 667"/>
            <p:cNvSpPr>
              <a:spLocks noChangeShapeType="1"/>
            </p:cNvSpPr>
            <p:nvPr/>
          </p:nvSpPr>
          <p:spPr bwMode="auto">
            <a:xfrm flipV="1">
              <a:off x="897" y="1191"/>
              <a:ext cx="0" cy="245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4" name="Line 668"/>
            <p:cNvSpPr>
              <a:spLocks noChangeShapeType="1"/>
            </p:cNvSpPr>
            <p:nvPr/>
          </p:nvSpPr>
          <p:spPr bwMode="auto">
            <a:xfrm>
              <a:off x="897" y="242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5" name="Line 669"/>
            <p:cNvSpPr>
              <a:spLocks noChangeShapeType="1"/>
            </p:cNvSpPr>
            <p:nvPr/>
          </p:nvSpPr>
          <p:spPr bwMode="auto">
            <a:xfrm>
              <a:off x="897" y="2830"/>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6" name="Line 670"/>
            <p:cNvSpPr>
              <a:spLocks noChangeShapeType="1"/>
            </p:cNvSpPr>
            <p:nvPr/>
          </p:nvSpPr>
          <p:spPr bwMode="auto">
            <a:xfrm>
              <a:off x="897" y="251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7" name="Line 671"/>
            <p:cNvSpPr>
              <a:spLocks noChangeShapeType="1"/>
            </p:cNvSpPr>
            <p:nvPr/>
          </p:nvSpPr>
          <p:spPr bwMode="auto">
            <a:xfrm>
              <a:off x="897" y="264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8" name="Line 672"/>
            <p:cNvSpPr>
              <a:spLocks noChangeShapeType="1"/>
            </p:cNvSpPr>
            <p:nvPr/>
          </p:nvSpPr>
          <p:spPr bwMode="auto">
            <a:xfrm>
              <a:off x="897" y="255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69" name="Line 673"/>
            <p:cNvSpPr>
              <a:spLocks noChangeShapeType="1"/>
            </p:cNvSpPr>
            <p:nvPr/>
          </p:nvSpPr>
          <p:spPr bwMode="auto">
            <a:xfrm>
              <a:off x="897" y="248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0" name="Line 674"/>
            <p:cNvSpPr>
              <a:spLocks noChangeShapeType="1"/>
            </p:cNvSpPr>
            <p:nvPr/>
          </p:nvSpPr>
          <p:spPr bwMode="auto">
            <a:xfrm>
              <a:off x="897" y="2704"/>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1" name="Line 675"/>
            <p:cNvSpPr>
              <a:spLocks noChangeShapeType="1"/>
            </p:cNvSpPr>
            <p:nvPr/>
          </p:nvSpPr>
          <p:spPr bwMode="auto">
            <a:xfrm>
              <a:off x="897" y="259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2" name="Line 676"/>
            <p:cNvSpPr>
              <a:spLocks noChangeShapeType="1"/>
            </p:cNvSpPr>
            <p:nvPr/>
          </p:nvSpPr>
          <p:spPr bwMode="auto">
            <a:xfrm>
              <a:off x="897" y="245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3" name="Line 677"/>
            <p:cNvSpPr>
              <a:spLocks noChangeShapeType="1"/>
            </p:cNvSpPr>
            <p:nvPr/>
          </p:nvSpPr>
          <p:spPr bwMode="auto">
            <a:xfrm>
              <a:off x="897" y="304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4" name="Line 678"/>
            <p:cNvSpPr>
              <a:spLocks noChangeShapeType="1"/>
            </p:cNvSpPr>
            <p:nvPr/>
          </p:nvSpPr>
          <p:spPr bwMode="auto">
            <a:xfrm>
              <a:off x="897" y="313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5" name="Line 679"/>
            <p:cNvSpPr>
              <a:spLocks noChangeShapeType="1"/>
            </p:cNvSpPr>
            <p:nvPr/>
          </p:nvSpPr>
          <p:spPr bwMode="auto">
            <a:xfrm>
              <a:off x="897" y="326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6" name="Line 680"/>
            <p:cNvSpPr>
              <a:spLocks noChangeShapeType="1"/>
            </p:cNvSpPr>
            <p:nvPr/>
          </p:nvSpPr>
          <p:spPr bwMode="auto">
            <a:xfrm>
              <a:off x="897" y="317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7" name="Line 681"/>
            <p:cNvSpPr>
              <a:spLocks noChangeShapeType="1"/>
            </p:cNvSpPr>
            <p:nvPr/>
          </p:nvSpPr>
          <p:spPr bwMode="auto">
            <a:xfrm>
              <a:off x="897" y="310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8" name="Line 682"/>
            <p:cNvSpPr>
              <a:spLocks noChangeShapeType="1"/>
            </p:cNvSpPr>
            <p:nvPr/>
          </p:nvSpPr>
          <p:spPr bwMode="auto">
            <a:xfrm>
              <a:off x="897" y="3334"/>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79" name="Line 683"/>
            <p:cNvSpPr>
              <a:spLocks noChangeShapeType="1"/>
            </p:cNvSpPr>
            <p:nvPr/>
          </p:nvSpPr>
          <p:spPr bwMode="auto">
            <a:xfrm>
              <a:off x="897" y="321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0" name="Line 684"/>
            <p:cNvSpPr>
              <a:spLocks noChangeShapeType="1"/>
            </p:cNvSpPr>
            <p:nvPr/>
          </p:nvSpPr>
          <p:spPr bwMode="auto">
            <a:xfrm>
              <a:off x="897" y="307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1" name="Line 685"/>
            <p:cNvSpPr>
              <a:spLocks noChangeShapeType="1"/>
            </p:cNvSpPr>
            <p:nvPr/>
          </p:nvSpPr>
          <p:spPr bwMode="auto">
            <a:xfrm>
              <a:off x="897" y="180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2" name="Line 686"/>
            <p:cNvSpPr>
              <a:spLocks noChangeShapeType="1"/>
            </p:cNvSpPr>
            <p:nvPr/>
          </p:nvSpPr>
          <p:spPr bwMode="auto">
            <a:xfrm>
              <a:off x="897" y="222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3" name="Line 687"/>
            <p:cNvSpPr>
              <a:spLocks noChangeShapeType="1"/>
            </p:cNvSpPr>
            <p:nvPr/>
          </p:nvSpPr>
          <p:spPr bwMode="auto">
            <a:xfrm>
              <a:off x="897" y="189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4" name="Line 688"/>
            <p:cNvSpPr>
              <a:spLocks noChangeShapeType="1"/>
            </p:cNvSpPr>
            <p:nvPr/>
          </p:nvSpPr>
          <p:spPr bwMode="auto">
            <a:xfrm>
              <a:off x="897" y="203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5" name="Line 689"/>
            <p:cNvSpPr>
              <a:spLocks noChangeShapeType="1"/>
            </p:cNvSpPr>
            <p:nvPr/>
          </p:nvSpPr>
          <p:spPr bwMode="auto">
            <a:xfrm>
              <a:off x="897" y="193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6" name="Line 690"/>
            <p:cNvSpPr>
              <a:spLocks noChangeShapeType="1"/>
            </p:cNvSpPr>
            <p:nvPr/>
          </p:nvSpPr>
          <p:spPr bwMode="auto">
            <a:xfrm>
              <a:off x="897" y="186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7" name="Line 691"/>
            <p:cNvSpPr>
              <a:spLocks noChangeShapeType="1"/>
            </p:cNvSpPr>
            <p:nvPr/>
          </p:nvSpPr>
          <p:spPr bwMode="auto">
            <a:xfrm>
              <a:off x="897" y="209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8" name="Line 692"/>
            <p:cNvSpPr>
              <a:spLocks noChangeShapeType="1"/>
            </p:cNvSpPr>
            <p:nvPr/>
          </p:nvSpPr>
          <p:spPr bwMode="auto">
            <a:xfrm>
              <a:off x="897" y="197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89" name="Line 693"/>
            <p:cNvSpPr>
              <a:spLocks noChangeShapeType="1"/>
            </p:cNvSpPr>
            <p:nvPr/>
          </p:nvSpPr>
          <p:spPr bwMode="auto">
            <a:xfrm>
              <a:off x="897" y="183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0" name="Line 694"/>
            <p:cNvSpPr>
              <a:spLocks noChangeShapeType="1"/>
            </p:cNvSpPr>
            <p:nvPr/>
          </p:nvSpPr>
          <p:spPr bwMode="auto">
            <a:xfrm>
              <a:off x="897" y="160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1" name="Line 695"/>
            <p:cNvSpPr>
              <a:spLocks noChangeShapeType="1"/>
            </p:cNvSpPr>
            <p:nvPr/>
          </p:nvSpPr>
          <p:spPr bwMode="auto">
            <a:xfrm>
              <a:off x="897" y="147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2" name="Line 696"/>
            <p:cNvSpPr>
              <a:spLocks noChangeShapeType="1"/>
            </p:cNvSpPr>
            <p:nvPr/>
          </p:nvSpPr>
          <p:spPr bwMode="auto">
            <a:xfrm flipH="1">
              <a:off x="2673" y="242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3" name="Line 697"/>
            <p:cNvSpPr>
              <a:spLocks noChangeShapeType="1"/>
            </p:cNvSpPr>
            <p:nvPr/>
          </p:nvSpPr>
          <p:spPr bwMode="auto">
            <a:xfrm flipH="1">
              <a:off x="2704" y="2830"/>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4" name="Line 698"/>
            <p:cNvSpPr>
              <a:spLocks noChangeShapeType="1"/>
            </p:cNvSpPr>
            <p:nvPr/>
          </p:nvSpPr>
          <p:spPr bwMode="auto">
            <a:xfrm flipH="1">
              <a:off x="2704" y="251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5" name="Line 699"/>
            <p:cNvSpPr>
              <a:spLocks noChangeShapeType="1"/>
            </p:cNvSpPr>
            <p:nvPr/>
          </p:nvSpPr>
          <p:spPr bwMode="auto">
            <a:xfrm flipH="1">
              <a:off x="2704" y="264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6" name="Line 700"/>
            <p:cNvSpPr>
              <a:spLocks noChangeShapeType="1"/>
            </p:cNvSpPr>
            <p:nvPr/>
          </p:nvSpPr>
          <p:spPr bwMode="auto">
            <a:xfrm flipH="1">
              <a:off x="2704" y="255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7" name="Line 701"/>
            <p:cNvSpPr>
              <a:spLocks noChangeShapeType="1"/>
            </p:cNvSpPr>
            <p:nvPr/>
          </p:nvSpPr>
          <p:spPr bwMode="auto">
            <a:xfrm flipH="1">
              <a:off x="2704" y="248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8" name="Line 702"/>
            <p:cNvSpPr>
              <a:spLocks noChangeShapeType="1"/>
            </p:cNvSpPr>
            <p:nvPr/>
          </p:nvSpPr>
          <p:spPr bwMode="auto">
            <a:xfrm flipH="1">
              <a:off x="2704" y="2704"/>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199" name="Line 703"/>
            <p:cNvSpPr>
              <a:spLocks noChangeShapeType="1"/>
            </p:cNvSpPr>
            <p:nvPr/>
          </p:nvSpPr>
          <p:spPr bwMode="auto">
            <a:xfrm flipH="1">
              <a:off x="2704" y="259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0" name="Line 704"/>
            <p:cNvSpPr>
              <a:spLocks noChangeShapeType="1"/>
            </p:cNvSpPr>
            <p:nvPr/>
          </p:nvSpPr>
          <p:spPr bwMode="auto">
            <a:xfrm flipH="1">
              <a:off x="2704" y="245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1" name="Line 705"/>
            <p:cNvSpPr>
              <a:spLocks noChangeShapeType="1"/>
            </p:cNvSpPr>
            <p:nvPr/>
          </p:nvSpPr>
          <p:spPr bwMode="auto">
            <a:xfrm flipH="1">
              <a:off x="2673" y="304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2" name="Line 706"/>
            <p:cNvSpPr>
              <a:spLocks noChangeShapeType="1"/>
            </p:cNvSpPr>
            <p:nvPr/>
          </p:nvSpPr>
          <p:spPr bwMode="auto">
            <a:xfrm flipH="1">
              <a:off x="2704" y="313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3" name="Line 707"/>
            <p:cNvSpPr>
              <a:spLocks noChangeShapeType="1"/>
            </p:cNvSpPr>
            <p:nvPr/>
          </p:nvSpPr>
          <p:spPr bwMode="auto">
            <a:xfrm flipH="1">
              <a:off x="2704" y="326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4" name="Line 708"/>
            <p:cNvSpPr>
              <a:spLocks noChangeShapeType="1"/>
            </p:cNvSpPr>
            <p:nvPr/>
          </p:nvSpPr>
          <p:spPr bwMode="auto">
            <a:xfrm flipH="1">
              <a:off x="2704" y="317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5" name="Line 709"/>
            <p:cNvSpPr>
              <a:spLocks noChangeShapeType="1"/>
            </p:cNvSpPr>
            <p:nvPr/>
          </p:nvSpPr>
          <p:spPr bwMode="auto">
            <a:xfrm flipH="1">
              <a:off x="2704" y="310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6" name="Line 710"/>
            <p:cNvSpPr>
              <a:spLocks noChangeShapeType="1"/>
            </p:cNvSpPr>
            <p:nvPr/>
          </p:nvSpPr>
          <p:spPr bwMode="auto">
            <a:xfrm flipH="1">
              <a:off x="2704" y="3334"/>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7" name="Line 711"/>
            <p:cNvSpPr>
              <a:spLocks noChangeShapeType="1"/>
            </p:cNvSpPr>
            <p:nvPr/>
          </p:nvSpPr>
          <p:spPr bwMode="auto">
            <a:xfrm flipH="1">
              <a:off x="2704" y="321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8" name="Line 712"/>
            <p:cNvSpPr>
              <a:spLocks noChangeShapeType="1"/>
            </p:cNvSpPr>
            <p:nvPr/>
          </p:nvSpPr>
          <p:spPr bwMode="auto">
            <a:xfrm flipH="1">
              <a:off x="2704" y="307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09" name="Line 713"/>
            <p:cNvSpPr>
              <a:spLocks noChangeShapeType="1"/>
            </p:cNvSpPr>
            <p:nvPr/>
          </p:nvSpPr>
          <p:spPr bwMode="auto">
            <a:xfrm flipH="1">
              <a:off x="2673" y="180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0" name="Line 714"/>
            <p:cNvSpPr>
              <a:spLocks noChangeShapeType="1"/>
            </p:cNvSpPr>
            <p:nvPr/>
          </p:nvSpPr>
          <p:spPr bwMode="auto">
            <a:xfrm flipH="1">
              <a:off x="2704" y="222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1" name="Line 715"/>
            <p:cNvSpPr>
              <a:spLocks noChangeShapeType="1"/>
            </p:cNvSpPr>
            <p:nvPr/>
          </p:nvSpPr>
          <p:spPr bwMode="auto">
            <a:xfrm flipH="1">
              <a:off x="2704" y="189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2" name="Line 716"/>
            <p:cNvSpPr>
              <a:spLocks noChangeShapeType="1"/>
            </p:cNvSpPr>
            <p:nvPr/>
          </p:nvSpPr>
          <p:spPr bwMode="auto">
            <a:xfrm flipH="1">
              <a:off x="2704" y="203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3" name="Line 717"/>
            <p:cNvSpPr>
              <a:spLocks noChangeShapeType="1"/>
            </p:cNvSpPr>
            <p:nvPr/>
          </p:nvSpPr>
          <p:spPr bwMode="auto">
            <a:xfrm flipH="1">
              <a:off x="2704" y="193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4" name="Line 718"/>
            <p:cNvSpPr>
              <a:spLocks noChangeShapeType="1"/>
            </p:cNvSpPr>
            <p:nvPr/>
          </p:nvSpPr>
          <p:spPr bwMode="auto">
            <a:xfrm flipH="1">
              <a:off x="2704" y="186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5" name="Line 719"/>
            <p:cNvSpPr>
              <a:spLocks noChangeShapeType="1"/>
            </p:cNvSpPr>
            <p:nvPr/>
          </p:nvSpPr>
          <p:spPr bwMode="auto">
            <a:xfrm flipH="1">
              <a:off x="2704" y="209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6" name="Line 720"/>
            <p:cNvSpPr>
              <a:spLocks noChangeShapeType="1"/>
            </p:cNvSpPr>
            <p:nvPr/>
          </p:nvSpPr>
          <p:spPr bwMode="auto">
            <a:xfrm flipH="1">
              <a:off x="2704" y="197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7" name="Line 721"/>
            <p:cNvSpPr>
              <a:spLocks noChangeShapeType="1"/>
            </p:cNvSpPr>
            <p:nvPr/>
          </p:nvSpPr>
          <p:spPr bwMode="auto">
            <a:xfrm flipH="1">
              <a:off x="2704" y="183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8" name="Line 722"/>
            <p:cNvSpPr>
              <a:spLocks noChangeShapeType="1"/>
            </p:cNvSpPr>
            <p:nvPr/>
          </p:nvSpPr>
          <p:spPr bwMode="auto">
            <a:xfrm flipH="1">
              <a:off x="2704" y="160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19" name="Line 723"/>
            <p:cNvSpPr>
              <a:spLocks noChangeShapeType="1"/>
            </p:cNvSpPr>
            <p:nvPr/>
          </p:nvSpPr>
          <p:spPr bwMode="auto">
            <a:xfrm flipH="1">
              <a:off x="2704" y="147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0" name="Line 724"/>
            <p:cNvSpPr>
              <a:spLocks noChangeShapeType="1"/>
            </p:cNvSpPr>
            <p:nvPr/>
          </p:nvSpPr>
          <p:spPr bwMode="auto">
            <a:xfrm flipV="1">
              <a:off x="2127" y="1191"/>
              <a:ext cx="0" cy="7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1" name="Line 725"/>
            <p:cNvSpPr>
              <a:spLocks noChangeShapeType="1"/>
            </p:cNvSpPr>
            <p:nvPr/>
          </p:nvSpPr>
          <p:spPr bwMode="auto">
            <a:xfrm flipV="1">
              <a:off x="2337"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2" name="Line 726"/>
            <p:cNvSpPr>
              <a:spLocks noChangeShapeType="1"/>
            </p:cNvSpPr>
            <p:nvPr/>
          </p:nvSpPr>
          <p:spPr bwMode="auto">
            <a:xfrm flipV="1">
              <a:off x="2442"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3" name="Line 727"/>
            <p:cNvSpPr>
              <a:spLocks noChangeShapeType="1"/>
            </p:cNvSpPr>
            <p:nvPr/>
          </p:nvSpPr>
          <p:spPr bwMode="auto">
            <a:xfrm flipV="1">
              <a:off x="1517" y="1191"/>
              <a:ext cx="0" cy="7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4" name="Line 728"/>
            <p:cNvSpPr>
              <a:spLocks noChangeShapeType="1"/>
            </p:cNvSpPr>
            <p:nvPr/>
          </p:nvSpPr>
          <p:spPr bwMode="auto">
            <a:xfrm flipV="1">
              <a:off x="1717"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5" name="Line 729"/>
            <p:cNvSpPr>
              <a:spLocks noChangeShapeType="1"/>
            </p:cNvSpPr>
            <p:nvPr/>
          </p:nvSpPr>
          <p:spPr bwMode="auto">
            <a:xfrm flipV="1">
              <a:off x="1906"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6" name="Line 730"/>
            <p:cNvSpPr>
              <a:spLocks noChangeShapeType="1"/>
            </p:cNvSpPr>
            <p:nvPr/>
          </p:nvSpPr>
          <p:spPr bwMode="auto">
            <a:xfrm flipV="1">
              <a:off x="2001"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7" name="Line 731"/>
            <p:cNvSpPr>
              <a:spLocks noChangeShapeType="1"/>
            </p:cNvSpPr>
            <p:nvPr/>
          </p:nvSpPr>
          <p:spPr bwMode="auto">
            <a:xfrm flipV="1">
              <a:off x="2064"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8" name="Line 732"/>
            <p:cNvSpPr>
              <a:spLocks noChangeShapeType="1"/>
            </p:cNvSpPr>
            <p:nvPr/>
          </p:nvSpPr>
          <p:spPr bwMode="auto">
            <a:xfrm flipV="1">
              <a:off x="1822"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29" name="Line 733"/>
            <p:cNvSpPr>
              <a:spLocks noChangeShapeType="1"/>
            </p:cNvSpPr>
            <p:nvPr/>
          </p:nvSpPr>
          <p:spPr bwMode="auto">
            <a:xfrm flipV="1">
              <a:off x="1959"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0" name="Line 734"/>
            <p:cNvSpPr>
              <a:spLocks noChangeShapeType="1"/>
            </p:cNvSpPr>
            <p:nvPr/>
          </p:nvSpPr>
          <p:spPr bwMode="auto">
            <a:xfrm flipV="1">
              <a:off x="2032"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1" name="Line 735"/>
            <p:cNvSpPr>
              <a:spLocks noChangeShapeType="1"/>
            </p:cNvSpPr>
            <p:nvPr/>
          </p:nvSpPr>
          <p:spPr bwMode="auto">
            <a:xfrm flipV="1">
              <a:off x="2095"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2" name="Line 736"/>
            <p:cNvSpPr>
              <a:spLocks noChangeShapeType="1"/>
            </p:cNvSpPr>
            <p:nvPr/>
          </p:nvSpPr>
          <p:spPr bwMode="auto">
            <a:xfrm flipV="1">
              <a:off x="1297"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3" name="Line 737"/>
            <p:cNvSpPr>
              <a:spLocks noChangeShapeType="1"/>
            </p:cNvSpPr>
            <p:nvPr/>
          </p:nvSpPr>
          <p:spPr bwMode="auto">
            <a:xfrm flipV="1">
              <a:off x="1381"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4" name="Line 738"/>
            <p:cNvSpPr>
              <a:spLocks noChangeShapeType="1"/>
            </p:cNvSpPr>
            <p:nvPr/>
          </p:nvSpPr>
          <p:spPr bwMode="auto">
            <a:xfrm flipV="1">
              <a:off x="1454"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5" name="Line 739"/>
            <p:cNvSpPr>
              <a:spLocks noChangeShapeType="1"/>
            </p:cNvSpPr>
            <p:nvPr/>
          </p:nvSpPr>
          <p:spPr bwMode="auto">
            <a:xfrm flipV="1">
              <a:off x="1213"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6" name="Line 740"/>
            <p:cNvSpPr>
              <a:spLocks noChangeShapeType="1"/>
            </p:cNvSpPr>
            <p:nvPr/>
          </p:nvSpPr>
          <p:spPr bwMode="auto">
            <a:xfrm flipV="1">
              <a:off x="1339"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7" name="Line 741"/>
            <p:cNvSpPr>
              <a:spLocks noChangeShapeType="1"/>
            </p:cNvSpPr>
            <p:nvPr/>
          </p:nvSpPr>
          <p:spPr bwMode="auto">
            <a:xfrm flipV="1">
              <a:off x="1412"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8" name="Line 742"/>
            <p:cNvSpPr>
              <a:spLocks noChangeShapeType="1"/>
            </p:cNvSpPr>
            <p:nvPr/>
          </p:nvSpPr>
          <p:spPr bwMode="auto">
            <a:xfrm flipV="1">
              <a:off x="1486"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39" name="Line 743"/>
            <p:cNvSpPr>
              <a:spLocks noChangeShapeType="1"/>
            </p:cNvSpPr>
            <p:nvPr/>
          </p:nvSpPr>
          <p:spPr bwMode="auto">
            <a:xfrm>
              <a:off x="2127" y="3576"/>
              <a:ext cx="0" cy="7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0" name="Line 744"/>
            <p:cNvSpPr>
              <a:spLocks noChangeShapeType="1"/>
            </p:cNvSpPr>
            <p:nvPr/>
          </p:nvSpPr>
          <p:spPr bwMode="auto">
            <a:xfrm>
              <a:off x="2337"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1" name="Line 745"/>
            <p:cNvSpPr>
              <a:spLocks noChangeShapeType="1"/>
            </p:cNvSpPr>
            <p:nvPr/>
          </p:nvSpPr>
          <p:spPr bwMode="auto">
            <a:xfrm>
              <a:off x="2442"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2" name="Line 746"/>
            <p:cNvSpPr>
              <a:spLocks noChangeShapeType="1"/>
            </p:cNvSpPr>
            <p:nvPr/>
          </p:nvSpPr>
          <p:spPr bwMode="auto">
            <a:xfrm>
              <a:off x="1517" y="3576"/>
              <a:ext cx="0" cy="7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3" name="Line 747"/>
            <p:cNvSpPr>
              <a:spLocks noChangeShapeType="1"/>
            </p:cNvSpPr>
            <p:nvPr/>
          </p:nvSpPr>
          <p:spPr bwMode="auto">
            <a:xfrm>
              <a:off x="1717"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4" name="Line 748"/>
            <p:cNvSpPr>
              <a:spLocks noChangeShapeType="1"/>
            </p:cNvSpPr>
            <p:nvPr/>
          </p:nvSpPr>
          <p:spPr bwMode="auto">
            <a:xfrm>
              <a:off x="1906"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5" name="Line 749"/>
            <p:cNvSpPr>
              <a:spLocks noChangeShapeType="1"/>
            </p:cNvSpPr>
            <p:nvPr/>
          </p:nvSpPr>
          <p:spPr bwMode="auto">
            <a:xfrm>
              <a:off x="2001"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6" name="Line 750"/>
            <p:cNvSpPr>
              <a:spLocks noChangeShapeType="1"/>
            </p:cNvSpPr>
            <p:nvPr/>
          </p:nvSpPr>
          <p:spPr bwMode="auto">
            <a:xfrm>
              <a:off x="2064"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7" name="Line 751"/>
            <p:cNvSpPr>
              <a:spLocks noChangeShapeType="1"/>
            </p:cNvSpPr>
            <p:nvPr/>
          </p:nvSpPr>
          <p:spPr bwMode="auto">
            <a:xfrm>
              <a:off x="1822"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8" name="Line 752"/>
            <p:cNvSpPr>
              <a:spLocks noChangeShapeType="1"/>
            </p:cNvSpPr>
            <p:nvPr/>
          </p:nvSpPr>
          <p:spPr bwMode="auto">
            <a:xfrm>
              <a:off x="1959"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49" name="Line 753"/>
            <p:cNvSpPr>
              <a:spLocks noChangeShapeType="1"/>
            </p:cNvSpPr>
            <p:nvPr/>
          </p:nvSpPr>
          <p:spPr bwMode="auto">
            <a:xfrm>
              <a:off x="2032"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0" name="Line 754"/>
            <p:cNvSpPr>
              <a:spLocks noChangeShapeType="1"/>
            </p:cNvSpPr>
            <p:nvPr/>
          </p:nvSpPr>
          <p:spPr bwMode="auto">
            <a:xfrm>
              <a:off x="2095"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1" name="Line 755"/>
            <p:cNvSpPr>
              <a:spLocks noChangeShapeType="1"/>
            </p:cNvSpPr>
            <p:nvPr/>
          </p:nvSpPr>
          <p:spPr bwMode="auto">
            <a:xfrm>
              <a:off x="1297"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2" name="Line 756"/>
            <p:cNvSpPr>
              <a:spLocks noChangeShapeType="1"/>
            </p:cNvSpPr>
            <p:nvPr/>
          </p:nvSpPr>
          <p:spPr bwMode="auto">
            <a:xfrm>
              <a:off x="1381"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3" name="Line 757"/>
            <p:cNvSpPr>
              <a:spLocks noChangeShapeType="1"/>
            </p:cNvSpPr>
            <p:nvPr/>
          </p:nvSpPr>
          <p:spPr bwMode="auto">
            <a:xfrm>
              <a:off x="1454"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4" name="Line 758"/>
            <p:cNvSpPr>
              <a:spLocks noChangeShapeType="1"/>
            </p:cNvSpPr>
            <p:nvPr/>
          </p:nvSpPr>
          <p:spPr bwMode="auto">
            <a:xfrm>
              <a:off x="1213"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5" name="Line 759"/>
            <p:cNvSpPr>
              <a:spLocks noChangeShapeType="1"/>
            </p:cNvSpPr>
            <p:nvPr/>
          </p:nvSpPr>
          <p:spPr bwMode="auto">
            <a:xfrm>
              <a:off x="1339"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6" name="Line 760"/>
            <p:cNvSpPr>
              <a:spLocks noChangeShapeType="1"/>
            </p:cNvSpPr>
            <p:nvPr/>
          </p:nvSpPr>
          <p:spPr bwMode="auto">
            <a:xfrm>
              <a:off x="1412"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7" name="Line 761"/>
            <p:cNvSpPr>
              <a:spLocks noChangeShapeType="1"/>
            </p:cNvSpPr>
            <p:nvPr/>
          </p:nvSpPr>
          <p:spPr bwMode="auto">
            <a:xfrm>
              <a:off x="1486"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58" name="Rectangle 762"/>
            <p:cNvSpPr>
              <a:spLocks noChangeArrowheads="1"/>
            </p:cNvSpPr>
            <p:nvPr/>
          </p:nvSpPr>
          <p:spPr bwMode="auto">
            <a:xfrm>
              <a:off x="551" y="1726"/>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a:latin typeface="Helvetica" panose="020B0604020202020204" pitchFamily="34" charset="0"/>
                </a:rPr>
                <a:t>10</a:t>
              </a:r>
              <a:endParaRPr lang="en-US" altLang="ja-JP"/>
            </a:p>
          </p:txBody>
        </p:sp>
        <p:sp>
          <p:nvSpPr>
            <p:cNvPr id="235259" name="Rectangle 763"/>
            <p:cNvSpPr>
              <a:spLocks noChangeArrowheads="1"/>
            </p:cNvSpPr>
            <p:nvPr/>
          </p:nvSpPr>
          <p:spPr bwMode="auto">
            <a:xfrm>
              <a:off x="708" y="1716"/>
              <a:ext cx="1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sz="1300">
                  <a:latin typeface="Helvetica" panose="020B0604020202020204" pitchFamily="34" charset="0"/>
                </a:rPr>
                <a:t>21</a:t>
              </a:r>
              <a:endParaRPr lang="en-US" altLang="ja-JP"/>
            </a:p>
          </p:txBody>
        </p:sp>
        <p:sp>
          <p:nvSpPr>
            <p:cNvPr id="235260" name="Rectangle 764"/>
            <p:cNvSpPr>
              <a:spLocks noChangeArrowheads="1"/>
            </p:cNvSpPr>
            <p:nvPr/>
          </p:nvSpPr>
          <p:spPr bwMode="auto">
            <a:xfrm>
              <a:off x="551" y="2367"/>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a:latin typeface="Helvetica" panose="020B0604020202020204" pitchFamily="34" charset="0"/>
                </a:rPr>
                <a:t>10</a:t>
              </a:r>
              <a:endParaRPr lang="en-US" altLang="ja-JP"/>
            </a:p>
          </p:txBody>
        </p:sp>
        <p:sp>
          <p:nvSpPr>
            <p:cNvPr id="235261" name="Rectangle 765"/>
            <p:cNvSpPr>
              <a:spLocks noChangeArrowheads="1"/>
            </p:cNvSpPr>
            <p:nvPr/>
          </p:nvSpPr>
          <p:spPr bwMode="auto">
            <a:xfrm>
              <a:off x="708" y="2357"/>
              <a:ext cx="1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sz="1300">
                  <a:latin typeface="Helvetica" panose="020B0604020202020204" pitchFamily="34" charset="0"/>
                </a:rPr>
                <a:t>20</a:t>
              </a:r>
              <a:endParaRPr lang="en-US" altLang="ja-JP"/>
            </a:p>
          </p:txBody>
        </p:sp>
        <p:sp>
          <p:nvSpPr>
            <p:cNvPr id="235262" name="Rectangle 766"/>
            <p:cNvSpPr>
              <a:spLocks noChangeArrowheads="1"/>
            </p:cNvSpPr>
            <p:nvPr/>
          </p:nvSpPr>
          <p:spPr bwMode="auto">
            <a:xfrm>
              <a:off x="551" y="2977"/>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a:latin typeface="Helvetica" panose="020B0604020202020204" pitchFamily="34" charset="0"/>
                </a:rPr>
                <a:t>10</a:t>
              </a:r>
              <a:endParaRPr lang="en-US" altLang="ja-JP"/>
            </a:p>
          </p:txBody>
        </p:sp>
        <p:sp>
          <p:nvSpPr>
            <p:cNvPr id="235263" name="Rectangle 767"/>
            <p:cNvSpPr>
              <a:spLocks noChangeArrowheads="1"/>
            </p:cNvSpPr>
            <p:nvPr/>
          </p:nvSpPr>
          <p:spPr bwMode="auto">
            <a:xfrm>
              <a:off x="708" y="2967"/>
              <a:ext cx="1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sz="1300">
                  <a:latin typeface="Helvetica" panose="020B0604020202020204" pitchFamily="34" charset="0"/>
                </a:rPr>
                <a:t>19</a:t>
              </a:r>
              <a:endParaRPr lang="en-US" altLang="ja-JP"/>
            </a:p>
          </p:txBody>
        </p:sp>
        <p:grpSp>
          <p:nvGrpSpPr>
            <p:cNvPr id="235264" name="Group 768"/>
            <p:cNvGrpSpPr>
              <a:grpSpLocks/>
            </p:cNvGrpSpPr>
            <p:nvPr/>
          </p:nvGrpSpPr>
          <p:grpSpPr bwMode="auto">
            <a:xfrm>
              <a:off x="876" y="3649"/>
              <a:ext cx="1881" cy="215"/>
              <a:chOff x="876" y="3649"/>
              <a:chExt cx="1881" cy="215"/>
            </a:xfrm>
          </p:grpSpPr>
          <p:sp>
            <p:nvSpPr>
              <p:cNvPr id="235265" name="Line 769"/>
              <p:cNvSpPr>
                <a:spLocks noChangeShapeType="1"/>
              </p:cNvSpPr>
              <p:nvPr/>
            </p:nvSpPr>
            <p:spPr bwMode="auto">
              <a:xfrm flipH="1">
                <a:off x="897" y="3649"/>
                <a:ext cx="186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66" name="Rectangle 770"/>
              <p:cNvSpPr>
                <a:spLocks noChangeArrowheads="1"/>
              </p:cNvSpPr>
              <p:nvPr/>
            </p:nvSpPr>
            <p:spPr bwMode="auto">
              <a:xfrm>
                <a:off x="876" y="3691"/>
                <a:ext cx="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a:latin typeface="Helvetica" panose="020B0604020202020204" pitchFamily="34" charset="0"/>
                  </a:rPr>
                  <a:t>1</a:t>
                </a:r>
                <a:endParaRPr lang="en-US" altLang="ja-JP"/>
              </a:p>
            </p:txBody>
          </p:sp>
          <p:sp>
            <p:nvSpPr>
              <p:cNvPr id="235267" name="Rectangle 771"/>
              <p:cNvSpPr>
                <a:spLocks noChangeArrowheads="1"/>
              </p:cNvSpPr>
              <p:nvPr/>
            </p:nvSpPr>
            <p:spPr bwMode="auto">
              <a:xfrm>
                <a:off x="1444" y="3691"/>
                <a:ext cx="1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a:latin typeface="Helvetica" panose="020B0604020202020204" pitchFamily="34" charset="0"/>
                  </a:rPr>
                  <a:t>10</a:t>
                </a:r>
                <a:endParaRPr lang="en-US" altLang="ja-JP"/>
              </a:p>
            </p:txBody>
          </p:sp>
          <p:sp>
            <p:nvSpPr>
              <p:cNvPr id="235268" name="Rectangle 772"/>
              <p:cNvSpPr>
                <a:spLocks noChangeArrowheads="1"/>
              </p:cNvSpPr>
              <p:nvPr/>
            </p:nvSpPr>
            <p:spPr bwMode="auto">
              <a:xfrm>
                <a:off x="2011" y="3691"/>
                <a:ext cx="2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ja-JP">
                    <a:latin typeface="Helvetica" panose="020B0604020202020204" pitchFamily="34" charset="0"/>
                  </a:rPr>
                  <a:t>100</a:t>
                </a:r>
                <a:endParaRPr lang="en-US" altLang="ja-JP"/>
              </a:p>
            </p:txBody>
          </p:sp>
        </p:grpSp>
        <p:sp>
          <p:nvSpPr>
            <p:cNvPr id="235269" name="Line 773"/>
            <p:cNvSpPr>
              <a:spLocks noChangeShapeType="1"/>
            </p:cNvSpPr>
            <p:nvPr/>
          </p:nvSpPr>
          <p:spPr bwMode="auto">
            <a:xfrm flipH="1">
              <a:off x="1601" y="3922"/>
              <a:ext cx="3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70" name="Line 774"/>
            <p:cNvSpPr>
              <a:spLocks noChangeShapeType="1"/>
            </p:cNvSpPr>
            <p:nvPr/>
          </p:nvSpPr>
          <p:spPr bwMode="auto">
            <a:xfrm>
              <a:off x="1601"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71" name="Line 775"/>
            <p:cNvSpPr>
              <a:spLocks noChangeShapeType="1"/>
            </p:cNvSpPr>
            <p:nvPr/>
          </p:nvSpPr>
          <p:spPr bwMode="auto">
            <a:xfrm>
              <a:off x="1601"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72" name="Line 776"/>
            <p:cNvSpPr>
              <a:spLocks noChangeShapeType="1"/>
            </p:cNvSpPr>
            <p:nvPr/>
          </p:nvSpPr>
          <p:spPr bwMode="auto">
            <a:xfrm>
              <a:off x="1601"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73" name="Line 777"/>
            <p:cNvSpPr>
              <a:spLocks noChangeShapeType="1"/>
            </p:cNvSpPr>
            <p:nvPr/>
          </p:nvSpPr>
          <p:spPr bwMode="auto">
            <a:xfrm>
              <a:off x="1580"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74" name="Line 778"/>
            <p:cNvSpPr>
              <a:spLocks noChangeShapeType="1"/>
            </p:cNvSpPr>
            <p:nvPr/>
          </p:nvSpPr>
          <p:spPr bwMode="auto">
            <a:xfrm>
              <a:off x="1580"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235275" name="Group 779"/>
            <p:cNvGrpSpPr>
              <a:grpSpLocks/>
            </p:cNvGrpSpPr>
            <p:nvPr/>
          </p:nvGrpSpPr>
          <p:grpSpPr bwMode="auto">
            <a:xfrm>
              <a:off x="151" y="2371"/>
              <a:ext cx="1965" cy="1688"/>
              <a:chOff x="151" y="2371"/>
              <a:chExt cx="1965" cy="1688"/>
            </a:xfrm>
          </p:grpSpPr>
          <p:sp>
            <p:nvSpPr>
              <p:cNvPr id="235276" name="Line 780"/>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77" name="Line 781"/>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78" name="Line 782"/>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79" name="Line 783"/>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0" name="Line 784"/>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1" name="Line 785"/>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2" name="Line 786"/>
              <p:cNvSpPr>
                <a:spLocks noChangeShapeType="1"/>
              </p:cNvSpPr>
              <p:nvPr/>
            </p:nvSpPr>
            <p:spPr bwMode="auto">
              <a:xfrm flipH="1" flipV="1">
                <a:off x="1906" y="3964"/>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3" name="Line 787"/>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4" name="Line 788"/>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5" name="Line 789"/>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6" name="Line 790"/>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7" name="Line 791"/>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8" name="Line 792"/>
              <p:cNvSpPr>
                <a:spLocks noChangeShapeType="1"/>
              </p:cNvSpPr>
              <p:nvPr/>
            </p:nvSpPr>
            <p:spPr bwMode="auto">
              <a:xfrm flipV="1">
                <a:off x="1906" y="395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89" name="Line 793"/>
              <p:cNvSpPr>
                <a:spLocks noChangeShapeType="1"/>
              </p:cNvSpPr>
              <p:nvPr/>
            </p:nvSpPr>
            <p:spPr bwMode="auto">
              <a:xfrm>
                <a:off x="1906"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0" name="Line 794"/>
              <p:cNvSpPr>
                <a:spLocks noChangeShapeType="1"/>
              </p:cNvSpPr>
              <p:nvPr/>
            </p:nvSpPr>
            <p:spPr bwMode="auto">
              <a:xfrm>
                <a:off x="1906"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1" name="Line 795"/>
              <p:cNvSpPr>
                <a:spLocks noChangeShapeType="1"/>
              </p:cNvSpPr>
              <p:nvPr/>
            </p:nvSpPr>
            <p:spPr bwMode="auto">
              <a:xfrm>
                <a:off x="1906"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2" name="Line 796"/>
              <p:cNvSpPr>
                <a:spLocks noChangeShapeType="1"/>
              </p:cNvSpPr>
              <p:nvPr/>
            </p:nvSpPr>
            <p:spPr bwMode="auto">
              <a:xfrm flipH="1">
                <a:off x="1895" y="3954"/>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3" name="Line 797"/>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4" name="Line 798"/>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5" name="Line 799"/>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6" name="Line 800"/>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7" name="Line 801"/>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8" name="Line 802"/>
              <p:cNvSpPr>
                <a:spLocks noChangeShapeType="1"/>
              </p:cNvSpPr>
              <p:nvPr/>
            </p:nvSpPr>
            <p:spPr bwMode="auto">
              <a:xfrm flipH="1">
                <a:off x="1885" y="3954"/>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299" name="Line 803"/>
              <p:cNvSpPr>
                <a:spLocks noChangeShapeType="1"/>
              </p:cNvSpPr>
              <p:nvPr/>
            </p:nvSpPr>
            <p:spPr bwMode="auto">
              <a:xfrm>
                <a:off x="188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0" name="Line 804"/>
              <p:cNvSpPr>
                <a:spLocks noChangeShapeType="1"/>
              </p:cNvSpPr>
              <p:nvPr/>
            </p:nvSpPr>
            <p:spPr bwMode="auto">
              <a:xfrm flipH="1">
                <a:off x="1874" y="3954"/>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1" name="Line 805"/>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2" name="Line 806"/>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3" name="Line 807"/>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4" name="Line 808"/>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5" name="Line 809"/>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6" name="Line 810"/>
              <p:cNvSpPr>
                <a:spLocks noChangeShapeType="1"/>
              </p:cNvSpPr>
              <p:nvPr/>
            </p:nvSpPr>
            <p:spPr bwMode="auto">
              <a:xfrm flipH="1">
                <a:off x="1864" y="3964"/>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7" name="Line 811"/>
              <p:cNvSpPr>
                <a:spLocks noChangeShapeType="1"/>
              </p:cNvSpPr>
              <p:nvPr/>
            </p:nvSpPr>
            <p:spPr bwMode="auto">
              <a:xfrm>
                <a:off x="1864"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08" name="Freeform 812"/>
              <p:cNvSpPr>
                <a:spLocks/>
              </p:cNvSpPr>
              <p:nvPr/>
            </p:nvSpPr>
            <p:spPr bwMode="auto">
              <a:xfrm>
                <a:off x="1853" y="3943"/>
                <a:ext cx="74" cy="84"/>
              </a:xfrm>
              <a:custGeom>
                <a:avLst/>
                <a:gdLst>
                  <a:gd name="T0" fmla="*/ 63 w 74"/>
                  <a:gd name="T1" fmla="*/ 63 h 84"/>
                  <a:gd name="T2" fmla="*/ 74 w 74"/>
                  <a:gd name="T3" fmla="*/ 63 h 84"/>
                  <a:gd name="T4" fmla="*/ 63 w 74"/>
                  <a:gd name="T5" fmla="*/ 84 h 84"/>
                  <a:gd name="T6" fmla="*/ 53 w 74"/>
                  <a:gd name="T7" fmla="*/ 84 h 84"/>
                  <a:gd name="T8" fmla="*/ 42 w 74"/>
                  <a:gd name="T9" fmla="*/ 84 h 84"/>
                  <a:gd name="T10" fmla="*/ 11 w 74"/>
                  <a:gd name="T11" fmla="*/ 74 h 84"/>
                  <a:gd name="T12" fmla="*/ 0 w 74"/>
                  <a:gd name="T13" fmla="*/ 63 h 84"/>
                  <a:gd name="T14" fmla="*/ 0 w 74"/>
                  <a:gd name="T15" fmla="*/ 42 h 84"/>
                  <a:gd name="T16" fmla="*/ 11 w 74"/>
                  <a:gd name="T17" fmla="*/ 11 h 84"/>
                  <a:gd name="T18" fmla="*/ 21 w 74"/>
                  <a:gd name="T19" fmla="*/ 0 h 84"/>
                  <a:gd name="T20" fmla="*/ 42 w 74"/>
                  <a:gd name="T21" fmla="*/ 0 h 84"/>
                  <a:gd name="T22" fmla="*/ 63 w 74"/>
                  <a:gd name="T23" fmla="*/ 11 h 84"/>
                  <a:gd name="T24" fmla="*/ 74 w 74"/>
                  <a:gd name="T25" fmla="*/ 21 h 84"/>
                  <a:gd name="T26" fmla="*/ 74 w 74"/>
                  <a:gd name="T27" fmla="*/ 42 h 84"/>
                  <a:gd name="T28" fmla="*/ 74 w 74"/>
                  <a:gd name="T29" fmla="*/ 42 h 84"/>
                  <a:gd name="T30" fmla="*/ 11 w 74"/>
                  <a:gd name="T31" fmla="*/ 42 h 84"/>
                  <a:gd name="T32" fmla="*/ 21 w 74"/>
                  <a:gd name="T33" fmla="*/ 63 h 84"/>
                  <a:gd name="T34" fmla="*/ 32 w 74"/>
                  <a:gd name="T35" fmla="*/ 74 h 84"/>
                  <a:gd name="T36" fmla="*/ 42 w 74"/>
                  <a:gd name="T37" fmla="*/ 74 h 84"/>
                  <a:gd name="T38" fmla="*/ 53 w 74"/>
                  <a:gd name="T39" fmla="*/ 74 h 84"/>
                  <a:gd name="T40" fmla="*/ 53 w 74"/>
                  <a:gd name="T41" fmla="*/ 63 h 84"/>
                  <a:gd name="T42" fmla="*/ 63 w 74"/>
                  <a:gd name="T43" fmla="*/ 63 h 84"/>
                  <a:gd name="T44" fmla="*/ 11 w 74"/>
                  <a:gd name="T45" fmla="*/ 32 h 84"/>
                  <a:gd name="T46" fmla="*/ 63 w 74"/>
                  <a:gd name="T47" fmla="*/ 32 h 84"/>
                  <a:gd name="T48" fmla="*/ 63 w 74"/>
                  <a:gd name="T49" fmla="*/ 32 h 84"/>
                  <a:gd name="T50" fmla="*/ 53 w 74"/>
                  <a:gd name="T51" fmla="*/ 21 h 84"/>
                  <a:gd name="T52" fmla="*/ 53 w 74"/>
                  <a:gd name="T53" fmla="*/ 21 h 84"/>
                  <a:gd name="T54" fmla="*/ 53 w 74"/>
                  <a:gd name="T55" fmla="*/ 11 h 84"/>
                  <a:gd name="T56" fmla="*/ 42 w 74"/>
                  <a:gd name="T57" fmla="*/ 11 h 84"/>
                  <a:gd name="T58" fmla="*/ 32 w 74"/>
                  <a:gd name="T59" fmla="*/ 11 h 84"/>
                  <a:gd name="T60" fmla="*/ 21 w 74"/>
                  <a:gd name="T61" fmla="*/ 21 h 84"/>
                  <a:gd name="T62" fmla="*/ 11 w 74"/>
                  <a:gd name="T63" fmla="*/ 32 h 84"/>
                  <a:gd name="T64" fmla="*/ 63 w 74"/>
                  <a:gd name="T65"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4">
                    <a:moveTo>
                      <a:pt x="63" y="63"/>
                    </a:moveTo>
                    <a:lnTo>
                      <a:pt x="63" y="63"/>
                    </a:lnTo>
                    <a:lnTo>
                      <a:pt x="74" y="63"/>
                    </a:lnTo>
                    <a:lnTo>
                      <a:pt x="74" y="63"/>
                    </a:lnTo>
                    <a:lnTo>
                      <a:pt x="74" y="74"/>
                    </a:lnTo>
                    <a:lnTo>
                      <a:pt x="63" y="84"/>
                    </a:lnTo>
                    <a:lnTo>
                      <a:pt x="63" y="84"/>
                    </a:lnTo>
                    <a:lnTo>
                      <a:pt x="53" y="84"/>
                    </a:lnTo>
                    <a:lnTo>
                      <a:pt x="42" y="84"/>
                    </a:lnTo>
                    <a:lnTo>
                      <a:pt x="42" y="84"/>
                    </a:lnTo>
                    <a:lnTo>
                      <a:pt x="21" y="84"/>
                    </a:lnTo>
                    <a:lnTo>
                      <a:pt x="11" y="74"/>
                    </a:lnTo>
                    <a:lnTo>
                      <a:pt x="11" y="74"/>
                    </a:lnTo>
                    <a:lnTo>
                      <a:pt x="0" y="63"/>
                    </a:lnTo>
                    <a:lnTo>
                      <a:pt x="0" y="42"/>
                    </a:lnTo>
                    <a:lnTo>
                      <a:pt x="0" y="42"/>
                    </a:lnTo>
                    <a:lnTo>
                      <a:pt x="0" y="32"/>
                    </a:lnTo>
                    <a:lnTo>
                      <a:pt x="11" y="11"/>
                    </a:lnTo>
                    <a:lnTo>
                      <a:pt x="11" y="11"/>
                    </a:lnTo>
                    <a:lnTo>
                      <a:pt x="21" y="0"/>
                    </a:lnTo>
                    <a:lnTo>
                      <a:pt x="42" y="0"/>
                    </a:lnTo>
                    <a:lnTo>
                      <a:pt x="42" y="0"/>
                    </a:lnTo>
                    <a:lnTo>
                      <a:pt x="53" y="0"/>
                    </a:lnTo>
                    <a:lnTo>
                      <a:pt x="63" y="11"/>
                    </a:lnTo>
                    <a:lnTo>
                      <a:pt x="63" y="11"/>
                    </a:lnTo>
                    <a:lnTo>
                      <a:pt x="74" y="21"/>
                    </a:lnTo>
                    <a:lnTo>
                      <a:pt x="74" y="42"/>
                    </a:lnTo>
                    <a:lnTo>
                      <a:pt x="74" y="42"/>
                    </a:lnTo>
                    <a:lnTo>
                      <a:pt x="74" y="42"/>
                    </a:lnTo>
                    <a:lnTo>
                      <a:pt x="74" y="42"/>
                    </a:lnTo>
                    <a:lnTo>
                      <a:pt x="11" y="42"/>
                    </a:lnTo>
                    <a:lnTo>
                      <a:pt x="11" y="42"/>
                    </a:lnTo>
                    <a:lnTo>
                      <a:pt x="21" y="63"/>
                    </a:lnTo>
                    <a:lnTo>
                      <a:pt x="21" y="63"/>
                    </a:lnTo>
                    <a:lnTo>
                      <a:pt x="21" y="63"/>
                    </a:lnTo>
                    <a:lnTo>
                      <a:pt x="32" y="74"/>
                    </a:lnTo>
                    <a:lnTo>
                      <a:pt x="42" y="74"/>
                    </a:lnTo>
                    <a:lnTo>
                      <a:pt x="42" y="74"/>
                    </a:lnTo>
                    <a:lnTo>
                      <a:pt x="53" y="74"/>
                    </a:lnTo>
                    <a:lnTo>
                      <a:pt x="53" y="74"/>
                    </a:lnTo>
                    <a:lnTo>
                      <a:pt x="53" y="74"/>
                    </a:lnTo>
                    <a:lnTo>
                      <a:pt x="53" y="63"/>
                    </a:lnTo>
                    <a:lnTo>
                      <a:pt x="63" y="63"/>
                    </a:lnTo>
                    <a:lnTo>
                      <a:pt x="63" y="63"/>
                    </a:lnTo>
                    <a:lnTo>
                      <a:pt x="63" y="63"/>
                    </a:lnTo>
                    <a:lnTo>
                      <a:pt x="11" y="32"/>
                    </a:lnTo>
                    <a:lnTo>
                      <a:pt x="63" y="32"/>
                    </a:lnTo>
                    <a:lnTo>
                      <a:pt x="63" y="32"/>
                    </a:lnTo>
                    <a:lnTo>
                      <a:pt x="63" y="32"/>
                    </a:lnTo>
                    <a:lnTo>
                      <a:pt x="63" y="32"/>
                    </a:lnTo>
                    <a:lnTo>
                      <a:pt x="63" y="32"/>
                    </a:lnTo>
                    <a:lnTo>
                      <a:pt x="53" y="21"/>
                    </a:lnTo>
                    <a:lnTo>
                      <a:pt x="53" y="21"/>
                    </a:lnTo>
                    <a:lnTo>
                      <a:pt x="53" y="21"/>
                    </a:lnTo>
                    <a:lnTo>
                      <a:pt x="53" y="11"/>
                    </a:lnTo>
                    <a:lnTo>
                      <a:pt x="53" y="11"/>
                    </a:lnTo>
                    <a:lnTo>
                      <a:pt x="42" y="11"/>
                    </a:lnTo>
                    <a:lnTo>
                      <a:pt x="42" y="11"/>
                    </a:lnTo>
                    <a:lnTo>
                      <a:pt x="42" y="11"/>
                    </a:lnTo>
                    <a:lnTo>
                      <a:pt x="32" y="11"/>
                    </a:lnTo>
                    <a:lnTo>
                      <a:pt x="21" y="21"/>
                    </a:lnTo>
                    <a:lnTo>
                      <a:pt x="21" y="21"/>
                    </a:lnTo>
                    <a:lnTo>
                      <a:pt x="21" y="21"/>
                    </a:lnTo>
                    <a:lnTo>
                      <a:pt x="11" y="32"/>
                    </a:lnTo>
                    <a:lnTo>
                      <a:pt x="11" y="32"/>
                    </a:lnTo>
                    <a:lnTo>
                      <a:pt x="6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5309" name="Line 813"/>
              <p:cNvSpPr>
                <a:spLocks noChangeShapeType="1"/>
              </p:cNvSpPr>
              <p:nvPr/>
            </p:nvSpPr>
            <p:spPr bwMode="auto">
              <a:xfrm>
                <a:off x="1948" y="391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0" name="Line 814"/>
              <p:cNvSpPr>
                <a:spLocks noChangeShapeType="1"/>
              </p:cNvSpPr>
              <p:nvPr/>
            </p:nvSpPr>
            <p:spPr bwMode="auto">
              <a:xfrm>
                <a:off x="1959"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1" name="Line 815"/>
              <p:cNvSpPr>
                <a:spLocks noChangeShapeType="1"/>
              </p:cNvSpPr>
              <p:nvPr/>
            </p:nvSpPr>
            <p:spPr bwMode="auto">
              <a:xfrm>
                <a:off x="1959"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2" name="Line 816"/>
              <p:cNvSpPr>
                <a:spLocks noChangeShapeType="1"/>
              </p:cNvSpPr>
              <p:nvPr/>
            </p:nvSpPr>
            <p:spPr bwMode="auto">
              <a:xfrm>
                <a:off x="1959"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3" name="Line 817"/>
              <p:cNvSpPr>
                <a:spLocks noChangeShapeType="1"/>
              </p:cNvSpPr>
              <p:nvPr/>
            </p:nvSpPr>
            <p:spPr bwMode="auto">
              <a:xfrm>
                <a:off x="1959" y="3912"/>
                <a:ext cx="42" cy="94"/>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4" name="Line 818"/>
              <p:cNvSpPr>
                <a:spLocks noChangeShapeType="1"/>
              </p:cNvSpPr>
              <p:nvPr/>
            </p:nvSpPr>
            <p:spPr bwMode="auto">
              <a:xfrm>
                <a:off x="2001"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5" name="Line 819"/>
              <p:cNvSpPr>
                <a:spLocks noChangeShapeType="1"/>
              </p:cNvSpPr>
              <p:nvPr/>
            </p:nvSpPr>
            <p:spPr bwMode="auto">
              <a:xfrm>
                <a:off x="2001"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6" name="Line 820"/>
              <p:cNvSpPr>
                <a:spLocks noChangeShapeType="1"/>
              </p:cNvSpPr>
              <p:nvPr/>
            </p:nvSpPr>
            <p:spPr bwMode="auto">
              <a:xfrm>
                <a:off x="2001"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7" name="Line 821"/>
              <p:cNvSpPr>
                <a:spLocks noChangeShapeType="1"/>
              </p:cNvSpPr>
              <p:nvPr/>
            </p:nvSpPr>
            <p:spPr bwMode="auto">
              <a:xfrm flipV="1">
                <a:off x="2001" y="3912"/>
                <a:ext cx="31" cy="94"/>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8" name="Line 822"/>
              <p:cNvSpPr>
                <a:spLocks noChangeShapeType="1"/>
              </p:cNvSpPr>
              <p:nvPr/>
            </p:nvSpPr>
            <p:spPr bwMode="auto">
              <a:xfrm>
                <a:off x="2032"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19" name="Line 823"/>
              <p:cNvSpPr>
                <a:spLocks noChangeShapeType="1"/>
              </p:cNvSpPr>
              <p:nvPr/>
            </p:nvSpPr>
            <p:spPr bwMode="auto">
              <a:xfrm>
                <a:off x="2032"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0" name="Line 824"/>
              <p:cNvSpPr>
                <a:spLocks noChangeShapeType="1"/>
              </p:cNvSpPr>
              <p:nvPr/>
            </p:nvSpPr>
            <p:spPr bwMode="auto">
              <a:xfrm>
                <a:off x="2032"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1" name="Line 825"/>
              <p:cNvSpPr>
                <a:spLocks noChangeShapeType="1"/>
              </p:cNvSpPr>
              <p:nvPr/>
            </p:nvSpPr>
            <p:spPr bwMode="auto">
              <a:xfrm>
                <a:off x="2032" y="391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2" name="Line 826"/>
              <p:cNvSpPr>
                <a:spLocks noChangeShapeType="1"/>
              </p:cNvSpPr>
              <p:nvPr/>
            </p:nvSpPr>
            <p:spPr bwMode="auto">
              <a:xfrm>
                <a:off x="2043"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3" name="Line 827"/>
              <p:cNvSpPr>
                <a:spLocks noChangeShapeType="1"/>
              </p:cNvSpPr>
              <p:nvPr/>
            </p:nvSpPr>
            <p:spPr bwMode="auto">
              <a:xfrm>
                <a:off x="2043"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4" name="Line 828"/>
              <p:cNvSpPr>
                <a:spLocks noChangeShapeType="1"/>
              </p:cNvSpPr>
              <p:nvPr/>
            </p:nvSpPr>
            <p:spPr bwMode="auto">
              <a:xfrm>
                <a:off x="2043"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5" name="Line 829"/>
              <p:cNvSpPr>
                <a:spLocks noChangeShapeType="1"/>
              </p:cNvSpPr>
              <p:nvPr/>
            </p:nvSpPr>
            <p:spPr bwMode="auto">
              <a:xfrm flipH="1">
                <a:off x="2001" y="3912"/>
                <a:ext cx="42" cy="115"/>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6" name="Line 830"/>
              <p:cNvSpPr>
                <a:spLocks noChangeShapeType="1"/>
              </p:cNvSpPr>
              <p:nvPr/>
            </p:nvSpPr>
            <p:spPr bwMode="auto">
              <a:xfrm>
                <a:off x="2001"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7" name="Line 831"/>
              <p:cNvSpPr>
                <a:spLocks noChangeShapeType="1"/>
              </p:cNvSpPr>
              <p:nvPr/>
            </p:nvSpPr>
            <p:spPr bwMode="auto">
              <a:xfrm>
                <a:off x="2001"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8" name="Line 832"/>
              <p:cNvSpPr>
                <a:spLocks noChangeShapeType="1"/>
              </p:cNvSpPr>
              <p:nvPr/>
            </p:nvSpPr>
            <p:spPr bwMode="auto">
              <a:xfrm>
                <a:off x="2001"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29" name="Line 833"/>
              <p:cNvSpPr>
                <a:spLocks noChangeShapeType="1"/>
              </p:cNvSpPr>
              <p:nvPr/>
            </p:nvSpPr>
            <p:spPr bwMode="auto">
              <a:xfrm flipH="1">
                <a:off x="1990" y="4027"/>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0" name="Line 834"/>
              <p:cNvSpPr>
                <a:spLocks noChangeShapeType="1"/>
              </p:cNvSpPr>
              <p:nvPr/>
            </p:nvSpPr>
            <p:spPr bwMode="auto">
              <a:xfrm>
                <a:off x="1990"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1" name="Line 835"/>
              <p:cNvSpPr>
                <a:spLocks noChangeShapeType="1"/>
              </p:cNvSpPr>
              <p:nvPr/>
            </p:nvSpPr>
            <p:spPr bwMode="auto">
              <a:xfrm>
                <a:off x="1990"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2" name="Line 836"/>
              <p:cNvSpPr>
                <a:spLocks noChangeShapeType="1"/>
              </p:cNvSpPr>
              <p:nvPr/>
            </p:nvSpPr>
            <p:spPr bwMode="auto">
              <a:xfrm>
                <a:off x="1990"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3" name="Line 837"/>
              <p:cNvSpPr>
                <a:spLocks noChangeShapeType="1"/>
              </p:cNvSpPr>
              <p:nvPr/>
            </p:nvSpPr>
            <p:spPr bwMode="auto">
              <a:xfrm flipH="1" flipV="1">
                <a:off x="1948" y="3912"/>
                <a:ext cx="42" cy="115"/>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4" name="Line 838"/>
              <p:cNvSpPr>
                <a:spLocks noChangeShapeType="1"/>
              </p:cNvSpPr>
              <p:nvPr/>
            </p:nvSpPr>
            <p:spPr bwMode="auto">
              <a:xfrm>
                <a:off x="1948"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5" name="Freeform 839"/>
              <p:cNvSpPr>
                <a:spLocks/>
              </p:cNvSpPr>
              <p:nvPr/>
            </p:nvSpPr>
            <p:spPr bwMode="auto">
              <a:xfrm>
                <a:off x="1948" y="3912"/>
                <a:ext cx="95" cy="115"/>
              </a:xfrm>
              <a:custGeom>
                <a:avLst/>
                <a:gdLst>
                  <a:gd name="T0" fmla="*/ 0 w 95"/>
                  <a:gd name="T1" fmla="*/ 0 h 115"/>
                  <a:gd name="T2" fmla="*/ 11 w 95"/>
                  <a:gd name="T3" fmla="*/ 0 h 115"/>
                  <a:gd name="T4" fmla="*/ 11 w 95"/>
                  <a:gd name="T5" fmla="*/ 0 h 115"/>
                  <a:gd name="T6" fmla="*/ 53 w 95"/>
                  <a:gd name="T7" fmla="*/ 94 h 115"/>
                  <a:gd name="T8" fmla="*/ 53 w 95"/>
                  <a:gd name="T9" fmla="*/ 94 h 115"/>
                  <a:gd name="T10" fmla="*/ 84 w 95"/>
                  <a:gd name="T11" fmla="*/ 0 h 115"/>
                  <a:gd name="T12" fmla="*/ 84 w 95"/>
                  <a:gd name="T13" fmla="*/ 0 h 115"/>
                  <a:gd name="T14" fmla="*/ 95 w 95"/>
                  <a:gd name="T15" fmla="*/ 0 h 115"/>
                  <a:gd name="T16" fmla="*/ 95 w 95"/>
                  <a:gd name="T17" fmla="*/ 0 h 115"/>
                  <a:gd name="T18" fmla="*/ 53 w 95"/>
                  <a:gd name="T19" fmla="*/ 115 h 115"/>
                  <a:gd name="T20" fmla="*/ 53 w 95"/>
                  <a:gd name="T21" fmla="*/ 115 h 115"/>
                  <a:gd name="T22" fmla="*/ 42 w 95"/>
                  <a:gd name="T23" fmla="*/ 115 h 115"/>
                  <a:gd name="T24" fmla="*/ 42 w 95"/>
                  <a:gd name="T25" fmla="*/ 115 h 115"/>
                  <a:gd name="T26" fmla="*/ 0 w 95"/>
                  <a:gd name="T2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15">
                    <a:moveTo>
                      <a:pt x="0" y="0"/>
                    </a:moveTo>
                    <a:lnTo>
                      <a:pt x="11" y="0"/>
                    </a:lnTo>
                    <a:lnTo>
                      <a:pt x="11" y="0"/>
                    </a:lnTo>
                    <a:lnTo>
                      <a:pt x="53" y="94"/>
                    </a:lnTo>
                    <a:lnTo>
                      <a:pt x="53" y="94"/>
                    </a:lnTo>
                    <a:lnTo>
                      <a:pt x="84" y="0"/>
                    </a:lnTo>
                    <a:lnTo>
                      <a:pt x="84" y="0"/>
                    </a:lnTo>
                    <a:lnTo>
                      <a:pt x="95" y="0"/>
                    </a:lnTo>
                    <a:lnTo>
                      <a:pt x="95" y="0"/>
                    </a:lnTo>
                    <a:lnTo>
                      <a:pt x="53" y="115"/>
                    </a:lnTo>
                    <a:lnTo>
                      <a:pt x="53" y="115"/>
                    </a:lnTo>
                    <a:lnTo>
                      <a:pt x="42" y="115"/>
                    </a:lnTo>
                    <a:lnTo>
                      <a:pt x="42" y="1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5336" name="Line 840"/>
              <p:cNvSpPr>
                <a:spLocks noChangeShapeType="1"/>
              </p:cNvSpPr>
              <p:nvPr/>
            </p:nvSpPr>
            <p:spPr bwMode="auto">
              <a:xfrm flipH="1">
                <a:off x="2064" y="4059"/>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7" name="Line 841"/>
              <p:cNvSpPr>
                <a:spLocks noChangeShapeType="1"/>
              </p:cNvSpPr>
              <p:nvPr/>
            </p:nvSpPr>
            <p:spPr bwMode="auto">
              <a:xfrm>
                <a:off x="2064" y="405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8" name="Line 842"/>
              <p:cNvSpPr>
                <a:spLocks noChangeShapeType="1"/>
              </p:cNvSpPr>
              <p:nvPr/>
            </p:nvSpPr>
            <p:spPr bwMode="auto">
              <a:xfrm>
                <a:off x="2064" y="405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39" name="Line 843"/>
              <p:cNvSpPr>
                <a:spLocks noChangeShapeType="1"/>
              </p:cNvSpPr>
              <p:nvPr/>
            </p:nvSpPr>
            <p:spPr bwMode="auto">
              <a:xfrm>
                <a:off x="2064" y="405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0" name="Line 844"/>
              <p:cNvSpPr>
                <a:spLocks noChangeShapeType="1"/>
              </p:cNvSpPr>
              <p:nvPr/>
            </p:nvSpPr>
            <p:spPr bwMode="auto">
              <a:xfrm flipV="1">
                <a:off x="2064" y="4038"/>
                <a:ext cx="2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1" name="Line 845"/>
              <p:cNvSpPr>
                <a:spLocks noChangeShapeType="1"/>
              </p:cNvSpPr>
              <p:nvPr/>
            </p:nvSpPr>
            <p:spPr bwMode="auto">
              <a:xfrm>
                <a:off x="2085" y="403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2" name="Line 846"/>
              <p:cNvSpPr>
                <a:spLocks noChangeShapeType="1"/>
              </p:cNvSpPr>
              <p:nvPr/>
            </p:nvSpPr>
            <p:spPr bwMode="auto">
              <a:xfrm flipV="1">
                <a:off x="2085" y="4027"/>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3" name="Line 847"/>
              <p:cNvSpPr>
                <a:spLocks noChangeShapeType="1"/>
              </p:cNvSpPr>
              <p:nvPr/>
            </p:nvSpPr>
            <p:spPr bwMode="auto">
              <a:xfrm>
                <a:off x="2085"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4" name="Line 848"/>
              <p:cNvSpPr>
                <a:spLocks noChangeShapeType="1"/>
              </p:cNvSpPr>
              <p:nvPr/>
            </p:nvSpPr>
            <p:spPr bwMode="auto">
              <a:xfrm>
                <a:off x="2085"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5" name="Line 849"/>
              <p:cNvSpPr>
                <a:spLocks noChangeShapeType="1"/>
              </p:cNvSpPr>
              <p:nvPr/>
            </p:nvSpPr>
            <p:spPr bwMode="auto">
              <a:xfrm>
                <a:off x="2085"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6" name="Line 850"/>
              <p:cNvSpPr>
                <a:spLocks noChangeShapeType="1"/>
              </p:cNvSpPr>
              <p:nvPr/>
            </p:nvSpPr>
            <p:spPr bwMode="auto">
              <a:xfrm flipV="1">
                <a:off x="2085" y="4006"/>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7" name="Line 851"/>
              <p:cNvSpPr>
                <a:spLocks noChangeShapeType="1"/>
              </p:cNvSpPr>
              <p:nvPr/>
            </p:nvSpPr>
            <p:spPr bwMode="auto">
              <a:xfrm>
                <a:off x="2095"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8" name="Line 852"/>
              <p:cNvSpPr>
                <a:spLocks noChangeShapeType="1"/>
              </p:cNvSpPr>
              <p:nvPr/>
            </p:nvSpPr>
            <p:spPr bwMode="auto">
              <a:xfrm flipV="1">
                <a:off x="2095" y="3985"/>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49" name="Line 853"/>
              <p:cNvSpPr>
                <a:spLocks noChangeShapeType="1"/>
              </p:cNvSpPr>
              <p:nvPr/>
            </p:nvSpPr>
            <p:spPr bwMode="auto">
              <a:xfrm>
                <a:off x="2095"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0" name="Line 854"/>
              <p:cNvSpPr>
                <a:spLocks noChangeShapeType="1"/>
              </p:cNvSpPr>
              <p:nvPr/>
            </p:nvSpPr>
            <p:spPr bwMode="auto">
              <a:xfrm>
                <a:off x="2095"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1" name="Line 855"/>
              <p:cNvSpPr>
                <a:spLocks noChangeShapeType="1"/>
              </p:cNvSpPr>
              <p:nvPr/>
            </p:nvSpPr>
            <p:spPr bwMode="auto">
              <a:xfrm>
                <a:off x="2095"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2" name="Line 856"/>
              <p:cNvSpPr>
                <a:spLocks noChangeShapeType="1"/>
              </p:cNvSpPr>
              <p:nvPr/>
            </p:nvSpPr>
            <p:spPr bwMode="auto">
              <a:xfrm flipV="1">
                <a:off x="2095" y="3954"/>
                <a:ext cx="0" cy="3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3" name="Line 857"/>
              <p:cNvSpPr>
                <a:spLocks noChangeShapeType="1"/>
              </p:cNvSpPr>
              <p:nvPr/>
            </p:nvSpPr>
            <p:spPr bwMode="auto">
              <a:xfrm>
                <a:off x="20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4" name="Line 858"/>
              <p:cNvSpPr>
                <a:spLocks noChangeShapeType="1"/>
              </p:cNvSpPr>
              <p:nvPr/>
            </p:nvSpPr>
            <p:spPr bwMode="auto">
              <a:xfrm flipH="1" flipV="1">
                <a:off x="2085" y="3933"/>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5" name="Line 859"/>
              <p:cNvSpPr>
                <a:spLocks noChangeShapeType="1"/>
              </p:cNvSpPr>
              <p:nvPr/>
            </p:nvSpPr>
            <p:spPr bwMode="auto">
              <a:xfrm>
                <a:off x="2085" y="393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6" name="Line 860"/>
              <p:cNvSpPr>
                <a:spLocks noChangeShapeType="1"/>
              </p:cNvSpPr>
              <p:nvPr/>
            </p:nvSpPr>
            <p:spPr bwMode="auto">
              <a:xfrm>
                <a:off x="2085" y="393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7" name="Line 861"/>
              <p:cNvSpPr>
                <a:spLocks noChangeShapeType="1"/>
              </p:cNvSpPr>
              <p:nvPr/>
            </p:nvSpPr>
            <p:spPr bwMode="auto">
              <a:xfrm>
                <a:off x="2085" y="393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8" name="Line 862"/>
              <p:cNvSpPr>
                <a:spLocks noChangeShapeType="1"/>
              </p:cNvSpPr>
              <p:nvPr/>
            </p:nvSpPr>
            <p:spPr bwMode="auto">
              <a:xfrm flipV="1">
                <a:off x="2085" y="392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59" name="Line 863"/>
              <p:cNvSpPr>
                <a:spLocks noChangeShapeType="1"/>
              </p:cNvSpPr>
              <p:nvPr/>
            </p:nvSpPr>
            <p:spPr bwMode="auto">
              <a:xfrm>
                <a:off x="2085" y="392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0" name="Line 864"/>
              <p:cNvSpPr>
                <a:spLocks noChangeShapeType="1"/>
              </p:cNvSpPr>
              <p:nvPr/>
            </p:nvSpPr>
            <p:spPr bwMode="auto">
              <a:xfrm flipH="1" flipV="1">
                <a:off x="2064" y="3912"/>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1" name="Line 865"/>
              <p:cNvSpPr>
                <a:spLocks noChangeShapeType="1"/>
              </p:cNvSpPr>
              <p:nvPr/>
            </p:nvSpPr>
            <p:spPr bwMode="auto">
              <a:xfrm>
                <a:off x="206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2" name="Line 866"/>
              <p:cNvSpPr>
                <a:spLocks noChangeShapeType="1"/>
              </p:cNvSpPr>
              <p:nvPr/>
            </p:nvSpPr>
            <p:spPr bwMode="auto">
              <a:xfrm>
                <a:off x="206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3" name="Line 867"/>
              <p:cNvSpPr>
                <a:spLocks noChangeShapeType="1"/>
              </p:cNvSpPr>
              <p:nvPr/>
            </p:nvSpPr>
            <p:spPr bwMode="auto">
              <a:xfrm>
                <a:off x="206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4" name="Line 868"/>
              <p:cNvSpPr>
                <a:spLocks noChangeShapeType="1"/>
              </p:cNvSpPr>
              <p:nvPr/>
            </p:nvSpPr>
            <p:spPr bwMode="auto">
              <a:xfrm>
                <a:off x="2064" y="3912"/>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5" name="Line 869"/>
              <p:cNvSpPr>
                <a:spLocks noChangeShapeType="1"/>
              </p:cNvSpPr>
              <p:nvPr/>
            </p:nvSpPr>
            <p:spPr bwMode="auto">
              <a:xfrm>
                <a:off x="207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6" name="Line 870"/>
              <p:cNvSpPr>
                <a:spLocks noChangeShapeType="1"/>
              </p:cNvSpPr>
              <p:nvPr/>
            </p:nvSpPr>
            <p:spPr bwMode="auto">
              <a:xfrm>
                <a:off x="207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7" name="Line 871"/>
              <p:cNvSpPr>
                <a:spLocks noChangeShapeType="1"/>
              </p:cNvSpPr>
              <p:nvPr/>
            </p:nvSpPr>
            <p:spPr bwMode="auto">
              <a:xfrm>
                <a:off x="207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8" name="Line 872"/>
              <p:cNvSpPr>
                <a:spLocks noChangeShapeType="1"/>
              </p:cNvSpPr>
              <p:nvPr/>
            </p:nvSpPr>
            <p:spPr bwMode="auto">
              <a:xfrm>
                <a:off x="2074" y="3912"/>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69" name="Line 873"/>
              <p:cNvSpPr>
                <a:spLocks noChangeShapeType="1"/>
              </p:cNvSpPr>
              <p:nvPr/>
            </p:nvSpPr>
            <p:spPr bwMode="auto">
              <a:xfrm>
                <a:off x="2095" y="392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0" name="Line 874"/>
              <p:cNvSpPr>
                <a:spLocks noChangeShapeType="1"/>
              </p:cNvSpPr>
              <p:nvPr/>
            </p:nvSpPr>
            <p:spPr bwMode="auto">
              <a:xfrm>
                <a:off x="2095" y="3922"/>
                <a:ext cx="1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1" name="Line 875"/>
              <p:cNvSpPr>
                <a:spLocks noChangeShapeType="1"/>
              </p:cNvSpPr>
              <p:nvPr/>
            </p:nvSpPr>
            <p:spPr bwMode="auto">
              <a:xfrm>
                <a:off x="2106" y="394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2" name="Line 876"/>
              <p:cNvSpPr>
                <a:spLocks noChangeShapeType="1"/>
              </p:cNvSpPr>
              <p:nvPr/>
            </p:nvSpPr>
            <p:spPr bwMode="auto">
              <a:xfrm>
                <a:off x="2106" y="394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3" name="Line 877"/>
              <p:cNvSpPr>
                <a:spLocks noChangeShapeType="1"/>
              </p:cNvSpPr>
              <p:nvPr/>
            </p:nvSpPr>
            <p:spPr bwMode="auto">
              <a:xfrm>
                <a:off x="2106" y="394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4" name="Line 878"/>
              <p:cNvSpPr>
                <a:spLocks noChangeShapeType="1"/>
              </p:cNvSpPr>
              <p:nvPr/>
            </p:nvSpPr>
            <p:spPr bwMode="auto">
              <a:xfrm>
                <a:off x="2106" y="3943"/>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5" name="Line 879"/>
              <p:cNvSpPr>
                <a:spLocks noChangeShapeType="1"/>
              </p:cNvSpPr>
              <p:nvPr/>
            </p:nvSpPr>
            <p:spPr bwMode="auto">
              <a:xfrm>
                <a:off x="21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6" name="Line 880"/>
              <p:cNvSpPr>
                <a:spLocks noChangeShapeType="1"/>
              </p:cNvSpPr>
              <p:nvPr/>
            </p:nvSpPr>
            <p:spPr bwMode="auto">
              <a:xfrm>
                <a:off x="2106" y="3964"/>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7" name="Line 881"/>
              <p:cNvSpPr>
                <a:spLocks noChangeShapeType="1"/>
              </p:cNvSpPr>
              <p:nvPr/>
            </p:nvSpPr>
            <p:spPr bwMode="auto">
              <a:xfrm>
                <a:off x="2116"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8" name="Line 882"/>
              <p:cNvSpPr>
                <a:spLocks noChangeShapeType="1"/>
              </p:cNvSpPr>
              <p:nvPr/>
            </p:nvSpPr>
            <p:spPr bwMode="auto">
              <a:xfrm>
                <a:off x="2116"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79" name="Line 883"/>
              <p:cNvSpPr>
                <a:spLocks noChangeShapeType="1"/>
              </p:cNvSpPr>
              <p:nvPr/>
            </p:nvSpPr>
            <p:spPr bwMode="auto">
              <a:xfrm>
                <a:off x="2116"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0" name="Line 884"/>
              <p:cNvSpPr>
                <a:spLocks noChangeShapeType="1"/>
              </p:cNvSpPr>
              <p:nvPr/>
            </p:nvSpPr>
            <p:spPr bwMode="auto">
              <a:xfrm flipH="1">
                <a:off x="2106" y="3985"/>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1" name="Line 885"/>
              <p:cNvSpPr>
                <a:spLocks noChangeShapeType="1"/>
              </p:cNvSpPr>
              <p:nvPr/>
            </p:nvSpPr>
            <p:spPr bwMode="auto">
              <a:xfrm>
                <a:off x="2106"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2" name="Line 886"/>
              <p:cNvSpPr>
                <a:spLocks noChangeShapeType="1"/>
              </p:cNvSpPr>
              <p:nvPr/>
            </p:nvSpPr>
            <p:spPr bwMode="auto">
              <a:xfrm>
                <a:off x="2106" y="4006"/>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3" name="Line 887"/>
              <p:cNvSpPr>
                <a:spLocks noChangeShapeType="1"/>
              </p:cNvSpPr>
              <p:nvPr/>
            </p:nvSpPr>
            <p:spPr bwMode="auto">
              <a:xfrm>
                <a:off x="2106"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4" name="Line 888"/>
              <p:cNvSpPr>
                <a:spLocks noChangeShapeType="1"/>
              </p:cNvSpPr>
              <p:nvPr/>
            </p:nvSpPr>
            <p:spPr bwMode="auto">
              <a:xfrm>
                <a:off x="2106"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5" name="Line 889"/>
              <p:cNvSpPr>
                <a:spLocks noChangeShapeType="1"/>
              </p:cNvSpPr>
              <p:nvPr/>
            </p:nvSpPr>
            <p:spPr bwMode="auto">
              <a:xfrm>
                <a:off x="2106"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6" name="Line 890"/>
              <p:cNvSpPr>
                <a:spLocks noChangeShapeType="1"/>
              </p:cNvSpPr>
              <p:nvPr/>
            </p:nvSpPr>
            <p:spPr bwMode="auto">
              <a:xfrm flipH="1">
                <a:off x="2095" y="4027"/>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7" name="Line 891"/>
              <p:cNvSpPr>
                <a:spLocks noChangeShapeType="1"/>
              </p:cNvSpPr>
              <p:nvPr/>
            </p:nvSpPr>
            <p:spPr bwMode="auto">
              <a:xfrm>
                <a:off x="2095" y="403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8" name="Line 892"/>
              <p:cNvSpPr>
                <a:spLocks noChangeShapeType="1"/>
              </p:cNvSpPr>
              <p:nvPr/>
            </p:nvSpPr>
            <p:spPr bwMode="auto">
              <a:xfrm flipH="1">
                <a:off x="2074" y="4038"/>
                <a:ext cx="2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89" name="Line 893"/>
              <p:cNvSpPr>
                <a:spLocks noChangeShapeType="1"/>
              </p:cNvSpPr>
              <p:nvPr/>
            </p:nvSpPr>
            <p:spPr bwMode="auto">
              <a:xfrm>
                <a:off x="2074" y="405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0" name="Freeform 894"/>
              <p:cNvSpPr>
                <a:spLocks/>
              </p:cNvSpPr>
              <p:nvPr/>
            </p:nvSpPr>
            <p:spPr bwMode="auto">
              <a:xfrm>
                <a:off x="2064" y="3912"/>
                <a:ext cx="52" cy="147"/>
              </a:xfrm>
              <a:custGeom>
                <a:avLst/>
                <a:gdLst>
                  <a:gd name="T0" fmla="*/ 10 w 52"/>
                  <a:gd name="T1" fmla="*/ 147 h 147"/>
                  <a:gd name="T2" fmla="*/ 0 w 52"/>
                  <a:gd name="T3" fmla="*/ 147 h 147"/>
                  <a:gd name="T4" fmla="*/ 0 w 52"/>
                  <a:gd name="T5" fmla="*/ 147 h 147"/>
                  <a:gd name="T6" fmla="*/ 21 w 52"/>
                  <a:gd name="T7" fmla="*/ 126 h 147"/>
                  <a:gd name="T8" fmla="*/ 21 w 52"/>
                  <a:gd name="T9" fmla="*/ 115 h 147"/>
                  <a:gd name="T10" fmla="*/ 21 w 52"/>
                  <a:gd name="T11" fmla="*/ 115 h 147"/>
                  <a:gd name="T12" fmla="*/ 31 w 52"/>
                  <a:gd name="T13" fmla="*/ 94 h 147"/>
                  <a:gd name="T14" fmla="*/ 31 w 52"/>
                  <a:gd name="T15" fmla="*/ 73 h 147"/>
                  <a:gd name="T16" fmla="*/ 31 w 52"/>
                  <a:gd name="T17" fmla="*/ 73 h 147"/>
                  <a:gd name="T18" fmla="*/ 31 w 52"/>
                  <a:gd name="T19" fmla="*/ 42 h 147"/>
                  <a:gd name="T20" fmla="*/ 21 w 52"/>
                  <a:gd name="T21" fmla="*/ 21 h 147"/>
                  <a:gd name="T22" fmla="*/ 21 w 52"/>
                  <a:gd name="T23" fmla="*/ 21 h 147"/>
                  <a:gd name="T24" fmla="*/ 21 w 52"/>
                  <a:gd name="T25" fmla="*/ 10 h 147"/>
                  <a:gd name="T26" fmla="*/ 0 w 52"/>
                  <a:gd name="T27" fmla="*/ 0 h 147"/>
                  <a:gd name="T28" fmla="*/ 0 w 52"/>
                  <a:gd name="T29" fmla="*/ 0 h 147"/>
                  <a:gd name="T30" fmla="*/ 10 w 52"/>
                  <a:gd name="T31" fmla="*/ 0 h 147"/>
                  <a:gd name="T32" fmla="*/ 10 w 52"/>
                  <a:gd name="T33" fmla="*/ 0 h 147"/>
                  <a:gd name="T34" fmla="*/ 31 w 52"/>
                  <a:gd name="T35" fmla="*/ 10 h 147"/>
                  <a:gd name="T36" fmla="*/ 42 w 52"/>
                  <a:gd name="T37" fmla="*/ 31 h 147"/>
                  <a:gd name="T38" fmla="*/ 42 w 52"/>
                  <a:gd name="T39" fmla="*/ 31 h 147"/>
                  <a:gd name="T40" fmla="*/ 42 w 52"/>
                  <a:gd name="T41" fmla="*/ 52 h 147"/>
                  <a:gd name="T42" fmla="*/ 52 w 52"/>
                  <a:gd name="T43" fmla="*/ 73 h 147"/>
                  <a:gd name="T44" fmla="*/ 52 w 52"/>
                  <a:gd name="T45" fmla="*/ 73 h 147"/>
                  <a:gd name="T46" fmla="*/ 42 w 52"/>
                  <a:gd name="T47" fmla="*/ 94 h 147"/>
                  <a:gd name="T48" fmla="*/ 42 w 52"/>
                  <a:gd name="T49" fmla="*/ 115 h 147"/>
                  <a:gd name="T50" fmla="*/ 42 w 52"/>
                  <a:gd name="T51" fmla="*/ 115 h 147"/>
                  <a:gd name="T52" fmla="*/ 31 w 52"/>
                  <a:gd name="T53" fmla="*/ 126 h 147"/>
                  <a:gd name="T54" fmla="*/ 10 w 52"/>
                  <a:gd name="T5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47">
                    <a:moveTo>
                      <a:pt x="10" y="147"/>
                    </a:moveTo>
                    <a:lnTo>
                      <a:pt x="0" y="147"/>
                    </a:lnTo>
                    <a:lnTo>
                      <a:pt x="0" y="147"/>
                    </a:lnTo>
                    <a:lnTo>
                      <a:pt x="21" y="126"/>
                    </a:lnTo>
                    <a:lnTo>
                      <a:pt x="21" y="115"/>
                    </a:lnTo>
                    <a:lnTo>
                      <a:pt x="21" y="115"/>
                    </a:lnTo>
                    <a:lnTo>
                      <a:pt x="31" y="94"/>
                    </a:lnTo>
                    <a:lnTo>
                      <a:pt x="31" y="73"/>
                    </a:lnTo>
                    <a:lnTo>
                      <a:pt x="31" y="73"/>
                    </a:lnTo>
                    <a:lnTo>
                      <a:pt x="31" y="42"/>
                    </a:lnTo>
                    <a:lnTo>
                      <a:pt x="21" y="21"/>
                    </a:lnTo>
                    <a:lnTo>
                      <a:pt x="21" y="21"/>
                    </a:lnTo>
                    <a:lnTo>
                      <a:pt x="21" y="10"/>
                    </a:lnTo>
                    <a:lnTo>
                      <a:pt x="0" y="0"/>
                    </a:lnTo>
                    <a:lnTo>
                      <a:pt x="0" y="0"/>
                    </a:lnTo>
                    <a:lnTo>
                      <a:pt x="10" y="0"/>
                    </a:lnTo>
                    <a:lnTo>
                      <a:pt x="10" y="0"/>
                    </a:lnTo>
                    <a:lnTo>
                      <a:pt x="31" y="10"/>
                    </a:lnTo>
                    <a:lnTo>
                      <a:pt x="42" y="31"/>
                    </a:lnTo>
                    <a:lnTo>
                      <a:pt x="42" y="31"/>
                    </a:lnTo>
                    <a:lnTo>
                      <a:pt x="42" y="52"/>
                    </a:lnTo>
                    <a:lnTo>
                      <a:pt x="52" y="73"/>
                    </a:lnTo>
                    <a:lnTo>
                      <a:pt x="52" y="73"/>
                    </a:lnTo>
                    <a:lnTo>
                      <a:pt x="42" y="94"/>
                    </a:lnTo>
                    <a:lnTo>
                      <a:pt x="42" y="115"/>
                    </a:lnTo>
                    <a:lnTo>
                      <a:pt x="42" y="115"/>
                    </a:lnTo>
                    <a:lnTo>
                      <a:pt x="31" y="126"/>
                    </a:lnTo>
                    <a:lnTo>
                      <a:pt x="10"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5391" name="Line 895"/>
              <p:cNvSpPr>
                <a:spLocks noChangeShapeType="1"/>
              </p:cNvSpPr>
              <p:nvPr/>
            </p:nvSpPr>
            <p:spPr bwMode="auto">
              <a:xfrm>
                <a:off x="309" y="2641"/>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2" name="Line 896"/>
              <p:cNvSpPr>
                <a:spLocks noChangeShapeType="1"/>
              </p:cNvSpPr>
              <p:nvPr/>
            </p:nvSpPr>
            <p:spPr bwMode="auto">
              <a:xfrm>
                <a:off x="351"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3" name="Line 897"/>
              <p:cNvSpPr>
                <a:spLocks noChangeShapeType="1"/>
              </p:cNvSpPr>
              <p:nvPr/>
            </p:nvSpPr>
            <p:spPr bwMode="auto">
              <a:xfrm>
                <a:off x="351"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4" name="Line 898"/>
              <p:cNvSpPr>
                <a:spLocks noChangeShapeType="1"/>
              </p:cNvSpPr>
              <p:nvPr/>
            </p:nvSpPr>
            <p:spPr bwMode="auto">
              <a:xfrm>
                <a:off x="351"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5" name="Line 899"/>
              <p:cNvSpPr>
                <a:spLocks noChangeShapeType="1"/>
              </p:cNvSpPr>
              <p:nvPr/>
            </p:nvSpPr>
            <p:spPr bwMode="auto">
              <a:xfrm>
                <a:off x="351" y="2641"/>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6" name="Line 900"/>
              <p:cNvSpPr>
                <a:spLocks noChangeShapeType="1"/>
              </p:cNvSpPr>
              <p:nvPr/>
            </p:nvSpPr>
            <p:spPr bwMode="auto">
              <a:xfrm>
                <a:off x="351"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7" name="Line 901"/>
              <p:cNvSpPr>
                <a:spLocks noChangeShapeType="1"/>
              </p:cNvSpPr>
              <p:nvPr/>
            </p:nvSpPr>
            <p:spPr bwMode="auto">
              <a:xfrm>
                <a:off x="351"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8" name="Line 902"/>
              <p:cNvSpPr>
                <a:spLocks noChangeShapeType="1"/>
              </p:cNvSpPr>
              <p:nvPr/>
            </p:nvSpPr>
            <p:spPr bwMode="auto">
              <a:xfrm>
                <a:off x="351"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399" name="Line 903"/>
              <p:cNvSpPr>
                <a:spLocks noChangeShapeType="1"/>
              </p:cNvSpPr>
              <p:nvPr/>
            </p:nvSpPr>
            <p:spPr bwMode="auto">
              <a:xfrm flipH="1">
                <a:off x="267" y="2662"/>
                <a:ext cx="84"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0" name="Line 904"/>
              <p:cNvSpPr>
                <a:spLocks noChangeShapeType="1"/>
              </p:cNvSpPr>
              <p:nvPr/>
            </p:nvSpPr>
            <p:spPr bwMode="auto">
              <a:xfrm>
                <a:off x="267"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1" name="Line 905"/>
              <p:cNvSpPr>
                <a:spLocks noChangeShapeType="1"/>
              </p:cNvSpPr>
              <p:nvPr/>
            </p:nvSpPr>
            <p:spPr bwMode="auto">
              <a:xfrm>
                <a:off x="267"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2" name="Line 906"/>
              <p:cNvSpPr>
                <a:spLocks noChangeShapeType="1"/>
              </p:cNvSpPr>
              <p:nvPr/>
            </p:nvSpPr>
            <p:spPr bwMode="auto">
              <a:xfrm>
                <a:off x="267"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3" name="Line 907"/>
              <p:cNvSpPr>
                <a:spLocks noChangeShapeType="1"/>
              </p:cNvSpPr>
              <p:nvPr/>
            </p:nvSpPr>
            <p:spPr bwMode="auto">
              <a:xfrm flipV="1">
                <a:off x="267" y="2641"/>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4" name="Line 908"/>
              <p:cNvSpPr>
                <a:spLocks noChangeShapeType="1"/>
              </p:cNvSpPr>
              <p:nvPr/>
            </p:nvSpPr>
            <p:spPr bwMode="auto">
              <a:xfrm>
                <a:off x="267"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5" name="Line 909"/>
              <p:cNvSpPr>
                <a:spLocks noChangeShapeType="1"/>
              </p:cNvSpPr>
              <p:nvPr/>
            </p:nvSpPr>
            <p:spPr bwMode="auto">
              <a:xfrm>
                <a:off x="267"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6" name="Line 910"/>
              <p:cNvSpPr>
                <a:spLocks noChangeShapeType="1"/>
              </p:cNvSpPr>
              <p:nvPr/>
            </p:nvSpPr>
            <p:spPr bwMode="auto">
              <a:xfrm>
                <a:off x="267"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7" name="Line 911"/>
              <p:cNvSpPr>
                <a:spLocks noChangeShapeType="1"/>
              </p:cNvSpPr>
              <p:nvPr/>
            </p:nvSpPr>
            <p:spPr bwMode="auto">
              <a:xfrm>
                <a:off x="267" y="2641"/>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8" name="Line 912"/>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09" name="Line 913"/>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0" name="Line 914"/>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1" name="Line 915"/>
              <p:cNvSpPr>
                <a:spLocks noChangeShapeType="1"/>
              </p:cNvSpPr>
              <p:nvPr/>
            </p:nvSpPr>
            <p:spPr bwMode="auto">
              <a:xfrm flipH="1" flipV="1">
                <a:off x="278" y="263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2" name="Line 916"/>
              <p:cNvSpPr>
                <a:spLocks noChangeShapeType="1"/>
              </p:cNvSpPr>
              <p:nvPr/>
            </p:nvSpPr>
            <p:spPr bwMode="auto">
              <a:xfrm>
                <a:off x="278" y="263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3" name="Line 917"/>
              <p:cNvSpPr>
                <a:spLocks noChangeShapeType="1"/>
              </p:cNvSpPr>
              <p:nvPr/>
            </p:nvSpPr>
            <p:spPr bwMode="auto">
              <a:xfrm flipH="1" flipV="1">
                <a:off x="267" y="2620"/>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4" name="Line 918"/>
              <p:cNvSpPr>
                <a:spLocks noChangeShapeType="1"/>
              </p:cNvSpPr>
              <p:nvPr/>
            </p:nvSpPr>
            <p:spPr bwMode="auto">
              <a:xfrm>
                <a:off x="267"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5" name="Line 919"/>
              <p:cNvSpPr>
                <a:spLocks noChangeShapeType="1"/>
              </p:cNvSpPr>
              <p:nvPr/>
            </p:nvSpPr>
            <p:spPr bwMode="auto">
              <a:xfrm>
                <a:off x="267"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6" name="Line 920"/>
              <p:cNvSpPr>
                <a:spLocks noChangeShapeType="1"/>
              </p:cNvSpPr>
              <p:nvPr/>
            </p:nvSpPr>
            <p:spPr bwMode="auto">
              <a:xfrm>
                <a:off x="267"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7" name="Line 921"/>
              <p:cNvSpPr>
                <a:spLocks noChangeShapeType="1"/>
              </p:cNvSpPr>
              <p:nvPr/>
            </p:nvSpPr>
            <p:spPr bwMode="auto">
              <a:xfrm flipV="1">
                <a:off x="267" y="260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8" name="Line 922"/>
              <p:cNvSpPr>
                <a:spLocks noChangeShapeType="1"/>
              </p:cNvSpPr>
              <p:nvPr/>
            </p:nvSpPr>
            <p:spPr bwMode="auto">
              <a:xfrm>
                <a:off x="267"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19" name="Line 923"/>
              <p:cNvSpPr>
                <a:spLocks noChangeShapeType="1"/>
              </p:cNvSpPr>
              <p:nvPr/>
            </p:nvSpPr>
            <p:spPr bwMode="auto">
              <a:xfrm flipV="1">
                <a:off x="267" y="2599"/>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0" name="Line 924"/>
              <p:cNvSpPr>
                <a:spLocks noChangeShapeType="1"/>
              </p:cNvSpPr>
              <p:nvPr/>
            </p:nvSpPr>
            <p:spPr bwMode="auto">
              <a:xfrm>
                <a:off x="278" y="259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1" name="Line 925"/>
              <p:cNvSpPr>
                <a:spLocks noChangeShapeType="1"/>
              </p:cNvSpPr>
              <p:nvPr/>
            </p:nvSpPr>
            <p:spPr bwMode="auto">
              <a:xfrm>
                <a:off x="278" y="259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2" name="Line 926"/>
              <p:cNvSpPr>
                <a:spLocks noChangeShapeType="1"/>
              </p:cNvSpPr>
              <p:nvPr/>
            </p:nvSpPr>
            <p:spPr bwMode="auto">
              <a:xfrm>
                <a:off x="278" y="259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3" name="Line 927"/>
              <p:cNvSpPr>
                <a:spLocks noChangeShapeType="1"/>
              </p:cNvSpPr>
              <p:nvPr/>
            </p:nvSpPr>
            <p:spPr bwMode="auto">
              <a:xfrm flipV="1">
                <a:off x="278" y="2588"/>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4" name="Line 928"/>
              <p:cNvSpPr>
                <a:spLocks noChangeShapeType="1"/>
              </p:cNvSpPr>
              <p:nvPr/>
            </p:nvSpPr>
            <p:spPr bwMode="auto">
              <a:xfrm>
                <a:off x="288"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5" name="Line 929"/>
              <p:cNvSpPr>
                <a:spLocks noChangeShapeType="1"/>
              </p:cNvSpPr>
              <p:nvPr/>
            </p:nvSpPr>
            <p:spPr bwMode="auto">
              <a:xfrm>
                <a:off x="288" y="2588"/>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6" name="Line 930"/>
              <p:cNvSpPr>
                <a:spLocks noChangeShapeType="1"/>
              </p:cNvSpPr>
              <p:nvPr/>
            </p:nvSpPr>
            <p:spPr bwMode="auto">
              <a:xfrm>
                <a:off x="299"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7" name="Line 931"/>
              <p:cNvSpPr>
                <a:spLocks noChangeShapeType="1"/>
              </p:cNvSpPr>
              <p:nvPr/>
            </p:nvSpPr>
            <p:spPr bwMode="auto">
              <a:xfrm>
                <a:off x="299"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8" name="Line 932"/>
              <p:cNvSpPr>
                <a:spLocks noChangeShapeType="1"/>
              </p:cNvSpPr>
              <p:nvPr/>
            </p:nvSpPr>
            <p:spPr bwMode="auto">
              <a:xfrm>
                <a:off x="299"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29" name="Line 933"/>
              <p:cNvSpPr>
                <a:spLocks noChangeShapeType="1"/>
              </p:cNvSpPr>
              <p:nvPr/>
            </p:nvSpPr>
            <p:spPr bwMode="auto">
              <a:xfrm>
                <a:off x="299" y="2588"/>
                <a:ext cx="5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0" name="Line 934"/>
              <p:cNvSpPr>
                <a:spLocks noChangeShapeType="1"/>
              </p:cNvSpPr>
              <p:nvPr/>
            </p:nvSpPr>
            <p:spPr bwMode="auto">
              <a:xfrm>
                <a:off x="351"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1" name="Line 935"/>
              <p:cNvSpPr>
                <a:spLocks noChangeShapeType="1"/>
              </p:cNvSpPr>
              <p:nvPr/>
            </p:nvSpPr>
            <p:spPr bwMode="auto">
              <a:xfrm>
                <a:off x="351"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2" name="Line 936"/>
              <p:cNvSpPr>
                <a:spLocks noChangeShapeType="1"/>
              </p:cNvSpPr>
              <p:nvPr/>
            </p:nvSpPr>
            <p:spPr bwMode="auto">
              <a:xfrm>
                <a:off x="351"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3" name="Line 937"/>
              <p:cNvSpPr>
                <a:spLocks noChangeShapeType="1"/>
              </p:cNvSpPr>
              <p:nvPr/>
            </p:nvSpPr>
            <p:spPr bwMode="auto">
              <a:xfrm>
                <a:off x="351" y="2588"/>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4" name="Line 938"/>
              <p:cNvSpPr>
                <a:spLocks noChangeShapeType="1"/>
              </p:cNvSpPr>
              <p:nvPr/>
            </p:nvSpPr>
            <p:spPr bwMode="auto">
              <a:xfrm>
                <a:off x="351"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5" name="Line 939"/>
              <p:cNvSpPr>
                <a:spLocks noChangeShapeType="1"/>
              </p:cNvSpPr>
              <p:nvPr/>
            </p:nvSpPr>
            <p:spPr bwMode="auto">
              <a:xfrm>
                <a:off x="351"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6" name="Line 940"/>
              <p:cNvSpPr>
                <a:spLocks noChangeShapeType="1"/>
              </p:cNvSpPr>
              <p:nvPr/>
            </p:nvSpPr>
            <p:spPr bwMode="auto">
              <a:xfrm>
                <a:off x="351"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7" name="Line 941"/>
              <p:cNvSpPr>
                <a:spLocks noChangeShapeType="1"/>
              </p:cNvSpPr>
              <p:nvPr/>
            </p:nvSpPr>
            <p:spPr bwMode="auto">
              <a:xfrm flipH="1">
                <a:off x="309" y="2609"/>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8" name="Line 942"/>
              <p:cNvSpPr>
                <a:spLocks noChangeShapeType="1"/>
              </p:cNvSpPr>
              <p:nvPr/>
            </p:nvSpPr>
            <p:spPr bwMode="auto">
              <a:xfrm>
                <a:off x="309"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39" name="Line 943"/>
              <p:cNvSpPr>
                <a:spLocks noChangeShapeType="1"/>
              </p:cNvSpPr>
              <p:nvPr/>
            </p:nvSpPr>
            <p:spPr bwMode="auto">
              <a:xfrm>
                <a:off x="309"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0" name="Line 944"/>
              <p:cNvSpPr>
                <a:spLocks noChangeShapeType="1"/>
              </p:cNvSpPr>
              <p:nvPr/>
            </p:nvSpPr>
            <p:spPr bwMode="auto">
              <a:xfrm>
                <a:off x="309"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1" name="Line 945"/>
              <p:cNvSpPr>
                <a:spLocks noChangeShapeType="1"/>
              </p:cNvSpPr>
              <p:nvPr/>
            </p:nvSpPr>
            <p:spPr bwMode="auto">
              <a:xfrm flipH="1">
                <a:off x="288" y="2609"/>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2" name="Line 946"/>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3" name="Line 947"/>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4" name="Line 948"/>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5" name="Line 949"/>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6" name="Line 950"/>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7" name="Line 951"/>
              <p:cNvSpPr>
                <a:spLocks noChangeShapeType="1"/>
              </p:cNvSpPr>
              <p:nvPr/>
            </p:nvSpPr>
            <p:spPr bwMode="auto">
              <a:xfrm flipH="1">
                <a:off x="278" y="2609"/>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8" name="Line 952"/>
              <p:cNvSpPr>
                <a:spLocks noChangeShapeType="1"/>
              </p:cNvSpPr>
              <p:nvPr/>
            </p:nvSpPr>
            <p:spPr bwMode="auto">
              <a:xfrm>
                <a:off x="27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49" name="Line 953"/>
              <p:cNvSpPr>
                <a:spLocks noChangeShapeType="1"/>
              </p:cNvSpPr>
              <p:nvPr/>
            </p:nvSpPr>
            <p:spPr bwMode="auto">
              <a:xfrm>
                <a:off x="278" y="260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0" name="Line 954"/>
              <p:cNvSpPr>
                <a:spLocks noChangeShapeType="1"/>
              </p:cNvSpPr>
              <p:nvPr/>
            </p:nvSpPr>
            <p:spPr bwMode="auto">
              <a:xfrm>
                <a:off x="278"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1" name="Line 955"/>
              <p:cNvSpPr>
                <a:spLocks noChangeShapeType="1"/>
              </p:cNvSpPr>
              <p:nvPr/>
            </p:nvSpPr>
            <p:spPr bwMode="auto">
              <a:xfrm>
                <a:off x="278"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2" name="Line 956"/>
              <p:cNvSpPr>
                <a:spLocks noChangeShapeType="1"/>
              </p:cNvSpPr>
              <p:nvPr/>
            </p:nvSpPr>
            <p:spPr bwMode="auto">
              <a:xfrm>
                <a:off x="278"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3" name="Line 957"/>
              <p:cNvSpPr>
                <a:spLocks noChangeShapeType="1"/>
              </p:cNvSpPr>
              <p:nvPr/>
            </p:nvSpPr>
            <p:spPr bwMode="auto">
              <a:xfrm>
                <a:off x="278" y="2620"/>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4" name="Line 958"/>
              <p:cNvSpPr>
                <a:spLocks noChangeShapeType="1"/>
              </p:cNvSpPr>
              <p:nvPr/>
            </p:nvSpPr>
            <p:spPr bwMode="auto">
              <a:xfrm>
                <a:off x="288" y="263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5" name="Line 959"/>
              <p:cNvSpPr>
                <a:spLocks noChangeShapeType="1"/>
              </p:cNvSpPr>
              <p:nvPr/>
            </p:nvSpPr>
            <p:spPr bwMode="auto">
              <a:xfrm>
                <a:off x="288" y="2630"/>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6" name="Line 960"/>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7" name="Line 961"/>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8" name="Line 962"/>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59" name="Line 963"/>
              <p:cNvSpPr>
                <a:spLocks noChangeShapeType="1"/>
              </p:cNvSpPr>
              <p:nvPr/>
            </p:nvSpPr>
            <p:spPr bwMode="auto">
              <a:xfrm>
                <a:off x="288" y="264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60" name="Line 964"/>
              <p:cNvSpPr>
                <a:spLocks noChangeShapeType="1"/>
              </p:cNvSpPr>
              <p:nvPr/>
            </p:nvSpPr>
            <p:spPr bwMode="auto">
              <a:xfrm>
                <a:off x="299"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61" name="Line 965"/>
              <p:cNvSpPr>
                <a:spLocks noChangeShapeType="1"/>
              </p:cNvSpPr>
              <p:nvPr/>
            </p:nvSpPr>
            <p:spPr bwMode="auto">
              <a:xfrm>
                <a:off x="299" y="2641"/>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62" name="Line 966"/>
              <p:cNvSpPr>
                <a:spLocks noChangeShapeType="1"/>
              </p:cNvSpPr>
              <p:nvPr/>
            </p:nvSpPr>
            <p:spPr bwMode="auto">
              <a:xfrm>
                <a:off x="309"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63" name="Freeform 967"/>
              <p:cNvSpPr>
                <a:spLocks/>
              </p:cNvSpPr>
              <p:nvPr/>
            </p:nvSpPr>
            <p:spPr bwMode="auto">
              <a:xfrm>
                <a:off x="267" y="2588"/>
                <a:ext cx="84" cy="74"/>
              </a:xfrm>
              <a:custGeom>
                <a:avLst/>
                <a:gdLst>
                  <a:gd name="T0" fmla="*/ 42 w 84"/>
                  <a:gd name="T1" fmla="*/ 53 h 74"/>
                  <a:gd name="T2" fmla="*/ 84 w 84"/>
                  <a:gd name="T3" fmla="*/ 53 h 74"/>
                  <a:gd name="T4" fmla="*/ 84 w 84"/>
                  <a:gd name="T5" fmla="*/ 53 h 74"/>
                  <a:gd name="T6" fmla="*/ 84 w 84"/>
                  <a:gd name="T7" fmla="*/ 74 h 74"/>
                  <a:gd name="T8" fmla="*/ 84 w 84"/>
                  <a:gd name="T9" fmla="*/ 74 h 74"/>
                  <a:gd name="T10" fmla="*/ 0 w 84"/>
                  <a:gd name="T11" fmla="*/ 74 h 74"/>
                  <a:gd name="T12" fmla="*/ 0 w 84"/>
                  <a:gd name="T13" fmla="*/ 74 h 74"/>
                  <a:gd name="T14" fmla="*/ 0 w 84"/>
                  <a:gd name="T15" fmla="*/ 53 h 74"/>
                  <a:gd name="T16" fmla="*/ 0 w 84"/>
                  <a:gd name="T17" fmla="*/ 53 h 74"/>
                  <a:gd name="T18" fmla="*/ 21 w 84"/>
                  <a:gd name="T19" fmla="*/ 53 h 74"/>
                  <a:gd name="T20" fmla="*/ 21 w 84"/>
                  <a:gd name="T21" fmla="*/ 53 h 74"/>
                  <a:gd name="T22" fmla="*/ 11 w 84"/>
                  <a:gd name="T23" fmla="*/ 42 h 74"/>
                  <a:gd name="T24" fmla="*/ 0 w 84"/>
                  <a:gd name="T25" fmla="*/ 32 h 74"/>
                  <a:gd name="T26" fmla="*/ 0 w 84"/>
                  <a:gd name="T27" fmla="*/ 32 h 74"/>
                  <a:gd name="T28" fmla="*/ 0 w 84"/>
                  <a:gd name="T29" fmla="*/ 21 h 74"/>
                  <a:gd name="T30" fmla="*/ 11 w 84"/>
                  <a:gd name="T31" fmla="*/ 11 h 74"/>
                  <a:gd name="T32" fmla="*/ 11 w 84"/>
                  <a:gd name="T33" fmla="*/ 11 h 74"/>
                  <a:gd name="T34" fmla="*/ 21 w 84"/>
                  <a:gd name="T35" fmla="*/ 0 h 74"/>
                  <a:gd name="T36" fmla="*/ 32 w 84"/>
                  <a:gd name="T37" fmla="*/ 0 h 74"/>
                  <a:gd name="T38" fmla="*/ 32 w 84"/>
                  <a:gd name="T39" fmla="*/ 0 h 74"/>
                  <a:gd name="T40" fmla="*/ 84 w 84"/>
                  <a:gd name="T41" fmla="*/ 0 h 74"/>
                  <a:gd name="T42" fmla="*/ 84 w 84"/>
                  <a:gd name="T43" fmla="*/ 0 h 74"/>
                  <a:gd name="T44" fmla="*/ 84 w 84"/>
                  <a:gd name="T45" fmla="*/ 21 h 74"/>
                  <a:gd name="T46" fmla="*/ 84 w 84"/>
                  <a:gd name="T47" fmla="*/ 21 h 74"/>
                  <a:gd name="T48" fmla="*/ 42 w 84"/>
                  <a:gd name="T49" fmla="*/ 21 h 74"/>
                  <a:gd name="T50" fmla="*/ 42 w 84"/>
                  <a:gd name="T51" fmla="*/ 21 h 74"/>
                  <a:gd name="T52" fmla="*/ 21 w 84"/>
                  <a:gd name="T53" fmla="*/ 21 h 74"/>
                  <a:gd name="T54" fmla="*/ 21 w 84"/>
                  <a:gd name="T55" fmla="*/ 21 h 74"/>
                  <a:gd name="T56" fmla="*/ 21 w 84"/>
                  <a:gd name="T57" fmla="*/ 21 h 74"/>
                  <a:gd name="T58" fmla="*/ 11 w 84"/>
                  <a:gd name="T59" fmla="*/ 21 h 74"/>
                  <a:gd name="T60" fmla="*/ 11 w 84"/>
                  <a:gd name="T61" fmla="*/ 32 h 74"/>
                  <a:gd name="T62" fmla="*/ 11 w 84"/>
                  <a:gd name="T63" fmla="*/ 32 h 74"/>
                  <a:gd name="T64" fmla="*/ 21 w 84"/>
                  <a:gd name="T65" fmla="*/ 42 h 74"/>
                  <a:gd name="T66" fmla="*/ 21 w 84"/>
                  <a:gd name="T67" fmla="*/ 53 h 74"/>
                  <a:gd name="T68" fmla="*/ 21 w 84"/>
                  <a:gd name="T69" fmla="*/ 53 h 74"/>
                  <a:gd name="T70" fmla="*/ 32 w 84"/>
                  <a:gd name="T71" fmla="*/ 53 h 74"/>
                  <a:gd name="T72" fmla="*/ 42 w 84"/>
                  <a:gd name="T7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74">
                    <a:moveTo>
                      <a:pt x="42" y="53"/>
                    </a:moveTo>
                    <a:lnTo>
                      <a:pt x="84" y="53"/>
                    </a:lnTo>
                    <a:lnTo>
                      <a:pt x="84" y="53"/>
                    </a:lnTo>
                    <a:lnTo>
                      <a:pt x="84" y="74"/>
                    </a:lnTo>
                    <a:lnTo>
                      <a:pt x="84" y="74"/>
                    </a:lnTo>
                    <a:lnTo>
                      <a:pt x="0" y="74"/>
                    </a:lnTo>
                    <a:lnTo>
                      <a:pt x="0" y="74"/>
                    </a:lnTo>
                    <a:lnTo>
                      <a:pt x="0" y="53"/>
                    </a:lnTo>
                    <a:lnTo>
                      <a:pt x="0" y="53"/>
                    </a:lnTo>
                    <a:lnTo>
                      <a:pt x="21" y="53"/>
                    </a:lnTo>
                    <a:lnTo>
                      <a:pt x="21" y="53"/>
                    </a:lnTo>
                    <a:lnTo>
                      <a:pt x="11" y="42"/>
                    </a:lnTo>
                    <a:lnTo>
                      <a:pt x="0" y="32"/>
                    </a:lnTo>
                    <a:lnTo>
                      <a:pt x="0" y="32"/>
                    </a:lnTo>
                    <a:lnTo>
                      <a:pt x="0" y="21"/>
                    </a:lnTo>
                    <a:lnTo>
                      <a:pt x="11" y="11"/>
                    </a:lnTo>
                    <a:lnTo>
                      <a:pt x="11" y="11"/>
                    </a:lnTo>
                    <a:lnTo>
                      <a:pt x="21" y="0"/>
                    </a:lnTo>
                    <a:lnTo>
                      <a:pt x="32" y="0"/>
                    </a:lnTo>
                    <a:lnTo>
                      <a:pt x="32" y="0"/>
                    </a:lnTo>
                    <a:lnTo>
                      <a:pt x="84" y="0"/>
                    </a:lnTo>
                    <a:lnTo>
                      <a:pt x="84" y="0"/>
                    </a:lnTo>
                    <a:lnTo>
                      <a:pt x="84" y="21"/>
                    </a:lnTo>
                    <a:lnTo>
                      <a:pt x="84" y="21"/>
                    </a:lnTo>
                    <a:lnTo>
                      <a:pt x="42" y="21"/>
                    </a:lnTo>
                    <a:lnTo>
                      <a:pt x="42" y="21"/>
                    </a:lnTo>
                    <a:lnTo>
                      <a:pt x="21" y="21"/>
                    </a:lnTo>
                    <a:lnTo>
                      <a:pt x="21" y="21"/>
                    </a:lnTo>
                    <a:lnTo>
                      <a:pt x="21" y="21"/>
                    </a:lnTo>
                    <a:lnTo>
                      <a:pt x="11" y="21"/>
                    </a:lnTo>
                    <a:lnTo>
                      <a:pt x="11" y="32"/>
                    </a:lnTo>
                    <a:lnTo>
                      <a:pt x="11" y="32"/>
                    </a:lnTo>
                    <a:lnTo>
                      <a:pt x="21" y="42"/>
                    </a:lnTo>
                    <a:lnTo>
                      <a:pt x="21" y="53"/>
                    </a:lnTo>
                    <a:lnTo>
                      <a:pt x="21" y="53"/>
                    </a:lnTo>
                    <a:lnTo>
                      <a:pt x="32" y="53"/>
                    </a:lnTo>
                    <a:lnTo>
                      <a:pt x="4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5464" name="Rectangle 968"/>
              <p:cNvSpPr>
                <a:spLocks noChangeArrowheads="1"/>
              </p:cNvSpPr>
              <p:nvPr/>
            </p:nvSpPr>
            <p:spPr bwMode="auto">
              <a:xfrm rot="16260000">
                <a:off x="172" y="2350"/>
                <a:ext cx="20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2400" b="1">
                    <a:latin typeface="Symbol" panose="05050102010706020507" pitchFamily="18" charset="2"/>
                  </a:rPr>
                  <a:t>ｎ</a:t>
                </a:r>
                <a:r>
                  <a:rPr lang="en-US" altLang="ja-JP" sz="2400" b="1">
                    <a:latin typeface="Symbol" panose="05050102010706020507" pitchFamily="18" charset="2"/>
                  </a:rPr>
                  <a:t>t</a:t>
                </a:r>
                <a:endParaRPr lang="en-US" altLang="ja-JP"/>
              </a:p>
            </p:txBody>
          </p:sp>
          <p:sp>
            <p:nvSpPr>
              <p:cNvPr id="235465" name="Line 969"/>
              <p:cNvSpPr>
                <a:spLocks noChangeShapeType="1"/>
              </p:cNvSpPr>
              <p:nvPr/>
            </p:nvSpPr>
            <p:spPr bwMode="auto">
              <a:xfrm flipV="1">
                <a:off x="372" y="2431"/>
                <a:ext cx="0" cy="4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66" name="Line 970"/>
              <p:cNvSpPr>
                <a:spLocks noChangeShapeType="1"/>
              </p:cNvSpPr>
              <p:nvPr/>
            </p:nvSpPr>
            <p:spPr bwMode="auto">
              <a:xfrm>
                <a:off x="372"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67" name="Line 971"/>
              <p:cNvSpPr>
                <a:spLocks noChangeShapeType="1"/>
              </p:cNvSpPr>
              <p:nvPr/>
            </p:nvSpPr>
            <p:spPr bwMode="auto">
              <a:xfrm>
                <a:off x="372"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68" name="Line 972"/>
              <p:cNvSpPr>
                <a:spLocks noChangeShapeType="1"/>
              </p:cNvSpPr>
              <p:nvPr/>
            </p:nvSpPr>
            <p:spPr bwMode="auto">
              <a:xfrm>
                <a:off x="372"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69" name="Line 973"/>
              <p:cNvSpPr>
                <a:spLocks noChangeShapeType="1"/>
              </p:cNvSpPr>
              <p:nvPr/>
            </p:nvSpPr>
            <p:spPr bwMode="auto">
              <a:xfrm>
                <a:off x="372" y="243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70" name="Line 974"/>
              <p:cNvSpPr>
                <a:spLocks noChangeShapeType="1"/>
              </p:cNvSpPr>
              <p:nvPr/>
            </p:nvSpPr>
            <p:spPr bwMode="auto">
              <a:xfrm>
                <a:off x="383"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71" name="Line 975"/>
              <p:cNvSpPr>
                <a:spLocks noChangeShapeType="1"/>
              </p:cNvSpPr>
              <p:nvPr/>
            </p:nvSpPr>
            <p:spPr bwMode="auto">
              <a:xfrm>
                <a:off x="383"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72" name="Line 976"/>
              <p:cNvSpPr>
                <a:spLocks noChangeShapeType="1"/>
              </p:cNvSpPr>
              <p:nvPr/>
            </p:nvSpPr>
            <p:spPr bwMode="auto">
              <a:xfrm>
                <a:off x="383"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73" name="Line 977"/>
              <p:cNvSpPr>
                <a:spLocks noChangeShapeType="1"/>
              </p:cNvSpPr>
              <p:nvPr/>
            </p:nvSpPr>
            <p:spPr bwMode="auto">
              <a:xfrm>
                <a:off x="383" y="2431"/>
                <a:ext cx="0" cy="5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74" name="Line 978"/>
              <p:cNvSpPr>
                <a:spLocks noChangeShapeType="1"/>
              </p:cNvSpPr>
              <p:nvPr/>
            </p:nvSpPr>
            <p:spPr bwMode="auto">
              <a:xfrm>
                <a:off x="383"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475" name="Line 979"/>
              <p:cNvSpPr>
                <a:spLocks noChangeShapeType="1"/>
              </p:cNvSpPr>
              <p:nvPr/>
            </p:nvSpPr>
            <p:spPr bwMode="auto">
              <a:xfrm>
                <a:off x="383"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35476" name="Rectangle 980"/>
            <p:cNvSpPr>
              <a:spLocks noChangeArrowheads="1"/>
            </p:cNvSpPr>
            <p:nvPr/>
          </p:nvSpPr>
          <p:spPr bwMode="auto">
            <a:xfrm>
              <a:off x="1519" y="3974"/>
              <a:ext cx="5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b="1">
                  <a:latin typeface="Helvetica" panose="020B0604020202020204" pitchFamily="34" charset="0"/>
                </a:rPr>
                <a:t>Ｔ（ｋｅｖ）</a:t>
              </a:r>
              <a:endParaRPr lang="ja-JP" altLang="en-US"/>
            </a:p>
          </p:txBody>
        </p:sp>
      </p:grpSp>
      <p:grpSp>
        <p:nvGrpSpPr>
          <p:cNvPr id="235477" name="Group 981"/>
          <p:cNvGrpSpPr>
            <a:grpSpLocks/>
          </p:cNvGrpSpPr>
          <p:nvPr/>
        </p:nvGrpSpPr>
        <p:grpSpPr bwMode="auto">
          <a:xfrm>
            <a:off x="1666875" y="1122363"/>
            <a:ext cx="1651000" cy="2552700"/>
            <a:chOff x="1192" y="1821"/>
            <a:chExt cx="1040" cy="1608"/>
          </a:xfrm>
        </p:grpSpPr>
        <p:sp>
          <p:nvSpPr>
            <p:cNvPr id="235478" name="Freeform 982"/>
            <p:cNvSpPr>
              <a:spLocks/>
            </p:cNvSpPr>
            <p:nvPr/>
          </p:nvSpPr>
          <p:spPr bwMode="auto">
            <a:xfrm>
              <a:off x="2169" y="2924"/>
              <a:ext cx="63" cy="105"/>
            </a:xfrm>
            <a:custGeom>
              <a:avLst/>
              <a:gdLst>
                <a:gd name="T0" fmla="*/ 31 w 63"/>
                <a:gd name="T1" fmla="*/ 0 h 105"/>
                <a:gd name="T2" fmla="*/ 63 w 63"/>
                <a:gd name="T3" fmla="*/ 11 h 105"/>
                <a:gd name="T4" fmla="*/ 31 w 63"/>
                <a:gd name="T5" fmla="*/ 105 h 105"/>
                <a:gd name="T6" fmla="*/ 0 w 63"/>
                <a:gd name="T7" fmla="*/ 95 h 105"/>
                <a:gd name="T8" fmla="*/ 31 w 63"/>
                <a:gd name="T9" fmla="*/ 0 h 105"/>
              </a:gdLst>
              <a:ahLst/>
              <a:cxnLst>
                <a:cxn ang="0">
                  <a:pos x="T0" y="T1"/>
                </a:cxn>
                <a:cxn ang="0">
                  <a:pos x="T2" y="T3"/>
                </a:cxn>
                <a:cxn ang="0">
                  <a:pos x="T4" y="T5"/>
                </a:cxn>
                <a:cxn ang="0">
                  <a:pos x="T6" y="T7"/>
                </a:cxn>
                <a:cxn ang="0">
                  <a:pos x="T8" y="T9"/>
                </a:cxn>
              </a:cxnLst>
              <a:rect l="0" t="0" r="r" b="b"/>
              <a:pathLst>
                <a:path w="63" h="105">
                  <a:moveTo>
                    <a:pt x="31" y="0"/>
                  </a:moveTo>
                  <a:lnTo>
                    <a:pt x="63" y="11"/>
                  </a:lnTo>
                  <a:lnTo>
                    <a:pt x="31" y="105"/>
                  </a:lnTo>
                  <a:lnTo>
                    <a:pt x="0" y="95"/>
                  </a:lnTo>
                  <a:lnTo>
                    <a:pt x="31" y="0"/>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79" name="Freeform 983"/>
            <p:cNvSpPr>
              <a:spLocks/>
            </p:cNvSpPr>
            <p:nvPr/>
          </p:nvSpPr>
          <p:spPr bwMode="auto">
            <a:xfrm>
              <a:off x="2127" y="3019"/>
              <a:ext cx="73" cy="105"/>
            </a:xfrm>
            <a:custGeom>
              <a:avLst/>
              <a:gdLst>
                <a:gd name="T0" fmla="*/ 73 w 73"/>
                <a:gd name="T1" fmla="*/ 10 h 105"/>
                <a:gd name="T2" fmla="*/ 73 w 73"/>
                <a:gd name="T3" fmla="*/ 10 h 105"/>
                <a:gd name="T4" fmla="*/ 31 w 73"/>
                <a:gd name="T5" fmla="*/ 105 h 105"/>
                <a:gd name="T6" fmla="*/ 0 w 73"/>
                <a:gd name="T7" fmla="*/ 95 h 105"/>
                <a:gd name="T8" fmla="*/ 42 w 73"/>
                <a:gd name="T9" fmla="*/ 0 h 105"/>
                <a:gd name="T10" fmla="*/ 73 w 73"/>
                <a:gd name="T11" fmla="*/ 10 h 105"/>
                <a:gd name="T12" fmla="*/ 73 w 73"/>
                <a:gd name="T13" fmla="*/ 10 h 105"/>
              </a:gdLst>
              <a:ahLst/>
              <a:cxnLst>
                <a:cxn ang="0">
                  <a:pos x="T0" y="T1"/>
                </a:cxn>
                <a:cxn ang="0">
                  <a:pos x="T2" y="T3"/>
                </a:cxn>
                <a:cxn ang="0">
                  <a:pos x="T4" y="T5"/>
                </a:cxn>
                <a:cxn ang="0">
                  <a:pos x="T6" y="T7"/>
                </a:cxn>
                <a:cxn ang="0">
                  <a:pos x="T8" y="T9"/>
                </a:cxn>
                <a:cxn ang="0">
                  <a:pos x="T10" y="T11"/>
                </a:cxn>
                <a:cxn ang="0">
                  <a:pos x="T12" y="T13"/>
                </a:cxn>
              </a:cxnLst>
              <a:rect l="0" t="0" r="r" b="b"/>
              <a:pathLst>
                <a:path w="73" h="105">
                  <a:moveTo>
                    <a:pt x="73" y="10"/>
                  </a:moveTo>
                  <a:lnTo>
                    <a:pt x="73" y="10"/>
                  </a:lnTo>
                  <a:lnTo>
                    <a:pt x="31" y="105"/>
                  </a:lnTo>
                  <a:lnTo>
                    <a:pt x="0" y="95"/>
                  </a:lnTo>
                  <a:lnTo>
                    <a:pt x="42" y="0"/>
                  </a:lnTo>
                  <a:lnTo>
                    <a:pt x="73" y="10"/>
                  </a:lnTo>
                  <a:lnTo>
                    <a:pt x="73" y="10"/>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0" name="Freeform 984"/>
            <p:cNvSpPr>
              <a:spLocks/>
            </p:cNvSpPr>
            <p:nvPr/>
          </p:nvSpPr>
          <p:spPr bwMode="auto">
            <a:xfrm>
              <a:off x="2074" y="3103"/>
              <a:ext cx="84" cy="105"/>
            </a:xfrm>
            <a:custGeom>
              <a:avLst/>
              <a:gdLst>
                <a:gd name="T0" fmla="*/ 74 w 84"/>
                <a:gd name="T1" fmla="*/ 21 h 105"/>
                <a:gd name="T2" fmla="*/ 74 w 84"/>
                <a:gd name="T3" fmla="*/ 21 h 105"/>
                <a:gd name="T4" fmla="*/ 32 w 84"/>
                <a:gd name="T5" fmla="*/ 105 h 105"/>
                <a:gd name="T6" fmla="*/ 0 w 84"/>
                <a:gd name="T7" fmla="*/ 95 h 105"/>
                <a:gd name="T8" fmla="*/ 53 w 84"/>
                <a:gd name="T9" fmla="*/ 0 h 105"/>
                <a:gd name="T10" fmla="*/ 84 w 84"/>
                <a:gd name="T11" fmla="*/ 21 h 105"/>
                <a:gd name="T12" fmla="*/ 74 w 84"/>
                <a:gd name="T13" fmla="*/ 21 h 105"/>
              </a:gdLst>
              <a:ahLst/>
              <a:cxnLst>
                <a:cxn ang="0">
                  <a:pos x="T0" y="T1"/>
                </a:cxn>
                <a:cxn ang="0">
                  <a:pos x="T2" y="T3"/>
                </a:cxn>
                <a:cxn ang="0">
                  <a:pos x="T4" y="T5"/>
                </a:cxn>
                <a:cxn ang="0">
                  <a:pos x="T6" y="T7"/>
                </a:cxn>
                <a:cxn ang="0">
                  <a:pos x="T8" y="T9"/>
                </a:cxn>
                <a:cxn ang="0">
                  <a:pos x="T10" y="T11"/>
                </a:cxn>
                <a:cxn ang="0">
                  <a:pos x="T12" y="T13"/>
                </a:cxn>
              </a:cxnLst>
              <a:rect l="0" t="0" r="r" b="b"/>
              <a:pathLst>
                <a:path w="84" h="105">
                  <a:moveTo>
                    <a:pt x="74" y="21"/>
                  </a:moveTo>
                  <a:lnTo>
                    <a:pt x="74" y="21"/>
                  </a:lnTo>
                  <a:lnTo>
                    <a:pt x="32" y="105"/>
                  </a:lnTo>
                  <a:lnTo>
                    <a:pt x="0" y="95"/>
                  </a:lnTo>
                  <a:lnTo>
                    <a:pt x="53" y="0"/>
                  </a:lnTo>
                  <a:lnTo>
                    <a:pt x="84" y="21"/>
                  </a:lnTo>
                  <a:lnTo>
                    <a:pt x="74" y="21"/>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1" name="Freeform 985"/>
            <p:cNvSpPr>
              <a:spLocks/>
            </p:cNvSpPr>
            <p:nvPr/>
          </p:nvSpPr>
          <p:spPr bwMode="auto">
            <a:xfrm>
              <a:off x="2022" y="3187"/>
              <a:ext cx="84" cy="95"/>
            </a:xfrm>
            <a:custGeom>
              <a:avLst/>
              <a:gdLst>
                <a:gd name="T0" fmla="*/ 84 w 84"/>
                <a:gd name="T1" fmla="*/ 21 h 95"/>
                <a:gd name="T2" fmla="*/ 84 w 84"/>
                <a:gd name="T3" fmla="*/ 21 h 95"/>
                <a:gd name="T4" fmla="*/ 31 w 84"/>
                <a:gd name="T5" fmla="*/ 95 h 95"/>
                <a:gd name="T6" fmla="*/ 0 w 84"/>
                <a:gd name="T7" fmla="*/ 74 h 95"/>
                <a:gd name="T8" fmla="*/ 52 w 84"/>
                <a:gd name="T9" fmla="*/ 0 h 95"/>
                <a:gd name="T10" fmla="*/ 84 w 84"/>
                <a:gd name="T11" fmla="*/ 21 h 95"/>
                <a:gd name="T12" fmla="*/ 84 w 84"/>
                <a:gd name="T13" fmla="*/ 21 h 95"/>
              </a:gdLst>
              <a:ahLst/>
              <a:cxnLst>
                <a:cxn ang="0">
                  <a:pos x="T0" y="T1"/>
                </a:cxn>
                <a:cxn ang="0">
                  <a:pos x="T2" y="T3"/>
                </a:cxn>
                <a:cxn ang="0">
                  <a:pos x="T4" y="T5"/>
                </a:cxn>
                <a:cxn ang="0">
                  <a:pos x="T6" y="T7"/>
                </a:cxn>
                <a:cxn ang="0">
                  <a:pos x="T8" y="T9"/>
                </a:cxn>
                <a:cxn ang="0">
                  <a:pos x="T10" y="T11"/>
                </a:cxn>
                <a:cxn ang="0">
                  <a:pos x="T12" y="T13"/>
                </a:cxn>
              </a:cxnLst>
              <a:rect l="0" t="0" r="r" b="b"/>
              <a:pathLst>
                <a:path w="84" h="95">
                  <a:moveTo>
                    <a:pt x="84" y="21"/>
                  </a:moveTo>
                  <a:lnTo>
                    <a:pt x="84" y="21"/>
                  </a:lnTo>
                  <a:lnTo>
                    <a:pt x="31" y="95"/>
                  </a:lnTo>
                  <a:lnTo>
                    <a:pt x="0" y="74"/>
                  </a:lnTo>
                  <a:lnTo>
                    <a:pt x="52" y="0"/>
                  </a:lnTo>
                  <a:lnTo>
                    <a:pt x="84" y="21"/>
                  </a:lnTo>
                  <a:lnTo>
                    <a:pt x="84" y="21"/>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2" name="Freeform 986"/>
            <p:cNvSpPr>
              <a:spLocks/>
            </p:cNvSpPr>
            <p:nvPr/>
          </p:nvSpPr>
          <p:spPr bwMode="auto">
            <a:xfrm>
              <a:off x="1980" y="3261"/>
              <a:ext cx="73" cy="63"/>
            </a:xfrm>
            <a:custGeom>
              <a:avLst/>
              <a:gdLst>
                <a:gd name="T0" fmla="*/ 73 w 73"/>
                <a:gd name="T1" fmla="*/ 21 h 63"/>
                <a:gd name="T2" fmla="*/ 73 w 73"/>
                <a:gd name="T3" fmla="*/ 21 h 63"/>
                <a:gd name="T4" fmla="*/ 31 w 73"/>
                <a:gd name="T5" fmla="*/ 63 h 63"/>
                <a:gd name="T6" fmla="*/ 0 w 73"/>
                <a:gd name="T7" fmla="*/ 42 h 63"/>
                <a:gd name="T8" fmla="*/ 52 w 73"/>
                <a:gd name="T9" fmla="*/ 0 h 63"/>
                <a:gd name="T10" fmla="*/ 73 w 73"/>
                <a:gd name="T11" fmla="*/ 21 h 63"/>
                <a:gd name="T12" fmla="*/ 73 w 73"/>
                <a:gd name="T13" fmla="*/ 21 h 63"/>
              </a:gdLst>
              <a:ahLst/>
              <a:cxnLst>
                <a:cxn ang="0">
                  <a:pos x="T0" y="T1"/>
                </a:cxn>
                <a:cxn ang="0">
                  <a:pos x="T2" y="T3"/>
                </a:cxn>
                <a:cxn ang="0">
                  <a:pos x="T4" y="T5"/>
                </a:cxn>
                <a:cxn ang="0">
                  <a:pos x="T6" y="T7"/>
                </a:cxn>
                <a:cxn ang="0">
                  <a:pos x="T8" y="T9"/>
                </a:cxn>
                <a:cxn ang="0">
                  <a:pos x="T10" y="T11"/>
                </a:cxn>
                <a:cxn ang="0">
                  <a:pos x="T12" y="T13"/>
                </a:cxn>
              </a:cxnLst>
              <a:rect l="0" t="0" r="r" b="b"/>
              <a:pathLst>
                <a:path w="73" h="63">
                  <a:moveTo>
                    <a:pt x="73" y="21"/>
                  </a:moveTo>
                  <a:lnTo>
                    <a:pt x="73" y="21"/>
                  </a:lnTo>
                  <a:lnTo>
                    <a:pt x="31" y="63"/>
                  </a:lnTo>
                  <a:lnTo>
                    <a:pt x="0" y="42"/>
                  </a:lnTo>
                  <a:lnTo>
                    <a:pt x="52" y="0"/>
                  </a:lnTo>
                  <a:lnTo>
                    <a:pt x="73" y="21"/>
                  </a:lnTo>
                  <a:lnTo>
                    <a:pt x="73" y="21"/>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3" name="Freeform 987"/>
            <p:cNvSpPr>
              <a:spLocks/>
            </p:cNvSpPr>
            <p:nvPr/>
          </p:nvSpPr>
          <p:spPr bwMode="auto">
            <a:xfrm>
              <a:off x="1938" y="3303"/>
              <a:ext cx="73" cy="73"/>
            </a:xfrm>
            <a:custGeom>
              <a:avLst/>
              <a:gdLst>
                <a:gd name="T0" fmla="*/ 73 w 73"/>
                <a:gd name="T1" fmla="*/ 31 h 73"/>
                <a:gd name="T2" fmla="*/ 73 w 73"/>
                <a:gd name="T3" fmla="*/ 31 h 73"/>
                <a:gd name="T4" fmla="*/ 21 w 73"/>
                <a:gd name="T5" fmla="*/ 73 h 73"/>
                <a:gd name="T6" fmla="*/ 0 w 73"/>
                <a:gd name="T7" fmla="*/ 42 h 73"/>
                <a:gd name="T8" fmla="*/ 52 w 73"/>
                <a:gd name="T9" fmla="*/ 0 h 73"/>
                <a:gd name="T10" fmla="*/ 73 w 73"/>
                <a:gd name="T11" fmla="*/ 21 h 73"/>
                <a:gd name="T12" fmla="*/ 73 w 73"/>
                <a:gd name="T13" fmla="*/ 31 h 73"/>
              </a:gdLst>
              <a:ahLst/>
              <a:cxnLst>
                <a:cxn ang="0">
                  <a:pos x="T0" y="T1"/>
                </a:cxn>
                <a:cxn ang="0">
                  <a:pos x="T2" y="T3"/>
                </a:cxn>
                <a:cxn ang="0">
                  <a:pos x="T4" y="T5"/>
                </a:cxn>
                <a:cxn ang="0">
                  <a:pos x="T6" y="T7"/>
                </a:cxn>
                <a:cxn ang="0">
                  <a:pos x="T8" y="T9"/>
                </a:cxn>
                <a:cxn ang="0">
                  <a:pos x="T10" y="T11"/>
                </a:cxn>
                <a:cxn ang="0">
                  <a:pos x="T12" y="T13"/>
                </a:cxn>
              </a:cxnLst>
              <a:rect l="0" t="0" r="r" b="b"/>
              <a:pathLst>
                <a:path w="73" h="73">
                  <a:moveTo>
                    <a:pt x="73" y="31"/>
                  </a:moveTo>
                  <a:lnTo>
                    <a:pt x="73" y="31"/>
                  </a:lnTo>
                  <a:lnTo>
                    <a:pt x="21" y="73"/>
                  </a:lnTo>
                  <a:lnTo>
                    <a:pt x="0" y="42"/>
                  </a:lnTo>
                  <a:lnTo>
                    <a:pt x="52" y="0"/>
                  </a:lnTo>
                  <a:lnTo>
                    <a:pt x="73" y="21"/>
                  </a:lnTo>
                  <a:lnTo>
                    <a:pt x="73" y="31"/>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4" name="Freeform 988"/>
            <p:cNvSpPr>
              <a:spLocks/>
            </p:cNvSpPr>
            <p:nvPr/>
          </p:nvSpPr>
          <p:spPr bwMode="auto">
            <a:xfrm>
              <a:off x="1895" y="3345"/>
              <a:ext cx="64" cy="63"/>
            </a:xfrm>
            <a:custGeom>
              <a:avLst/>
              <a:gdLst>
                <a:gd name="T0" fmla="*/ 64 w 64"/>
                <a:gd name="T1" fmla="*/ 31 h 63"/>
                <a:gd name="T2" fmla="*/ 64 w 64"/>
                <a:gd name="T3" fmla="*/ 31 h 63"/>
                <a:gd name="T4" fmla="*/ 11 w 64"/>
                <a:gd name="T5" fmla="*/ 63 h 63"/>
                <a:gd name="T6" fmla="*/ 0 w 64"/>
                <a:gd name="T7" fmla="*/ 31 h 63"/>
                <a:gd name="T8" fmla="*/ 43 w 64"/>
                <a:gd name="T9" fmla="*/ 0 h 63"/>
                <a:gd name="T10" fmla="*/ 64 w 64"/>
                <a:gd name="T11" fmla="*/ 31 h 63"/>
                <a:gd name="T12" fmla="*/ 64 w 64"/>
                <a:gd name="T13" fmla="*/ 31 h 63"/>
              </a:gdLst>
              <a:ahLst/>
              <a:cxnLst>
                <a:cxn ang="0">
                  <a:pos x="T0" y="T1"/>
                </a:cxn>
                <a:cxn ang="0">
                  <a:pos x="T2" y="T3"/>
                </a:cxn>
                <a:cxn ang="0">
                  <a:pos x="T4" y="T5"/>
                </a:cxn>
                <a:cxn ang="0">
                  <a:pos x="T6" y="T7"/>
                </a:cxn>
                <a:cxn ang="0">
                  <a:pos x="T8" y="T9"/>
                </a:cxn>
                <a:cxn ang="0">
                  <a:pos x="T10" y="T11"/>
                </a:cxn>
                <a:cxn ang="0">
                  <a:pos x="T12" y="T13"/>
                </a:cxn>
              </a:cxnLst>
              <a:rect l="0" t="0" r="r" b="b"/>
              <a:pathLst>
                <a:path w="64" h="63">
                  <a:moveTo>
                    <a:pt x="64" y="31"/>
                  </a:moveTo>
                  <a:lnTo>
                    <a:pt x="64" y="31"/>
                  </a:lnTo>
                  <a:lnTo>
                    <a:pt x="11" y="63"/>
                  </a:lnTo>
                  <a:lnTo>
                    <a:pt x="0" y="31"/>
                  </a:lnTo>
                  <a:lnTo>
                    <a:pt x="43" y="0"/>
                  </a:lnTo>
                  <a:lnTo>
                    <a:pt x="64" y="31"/>
                  </a:lnTo>
                  <a:lnTo>
                    <a:pt x="64" y="31"/>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5" name="Freeform 989"/>
            <p:cNvSpPr>
              <a:spLocks/>
            </p:cNvSpPr>
            <p:nvPr/>
          </p:nvSpPr>
          <p:spPr bwMode="auto">
            <a:xfrm>
              <a:off x="1853" y="3376"/>
              <a:ext cx="53" cy="53"/>
            </a:xfrm>
            <a:custGeom>
              <a:avLst/>
              <a:gdLst>
                <a:gd name="T0" fmla="*/ 53 w 53"/>
                <a:gd name="T1" fmla="*/ 32 h 53"/>
                <a:gd name="T2" fmla="*/ 53 w 53"/>
                <a:gd name="T3" fmla="*/ 32 h 53"/>
                <a:gd name="T4" fmla="*/ 21 w 53"/>
                <a:gd name="T5" fmla="*/ 53 h 53"/>
                <a:gd name="T6" fmla="*/ 0 w 53"/>
                <a:gd name="T7" fmla="*/ 21 h 53"/>
                <a:gd name="T8" fmla="*/ 42 w 53"/>
                <a:gd name="T9" fmla="*/ 0 h 53"/>
                <a:gd name="T10" fmla="*/ 53 w 53"/>
                <a:gd name="T11" fmla="*/ 32 h 53"/>
                <a:gd name="T12" fmla="*/ 53 w 53"/>
                <a:gd name="T13" fmla="*/ 32 h 53"/>
              </a:gdLst>
              <a:ahLst/>
              <a:cxnLst>
                <a:cxn ang="0">
                  <a:pos x="T0" y="T1"/>
                </a:cxn>
                <a:cxn ang="0">
                  <a:pos x="T2" y="T3"/>
                </a:cxn>
                <a:cxn ang="0">
                  <a:pos x="T4" y="T5"/>
                </a:cxn>
                <a:cxn ang="0">
                  <a:pos x="T6" y="T7"/>
                </a:cxn>
                <a:cxn ang="0">
                  <a:pos x="T8" y="T9"/>
                </a:cxn>
                <a:cxn ang="0">
                  <a:pos x="T10" y="T11"/>
                </a:cxn>
                <a:cxn ang="0">
                  <a:pos x="T12" y="T13"/>
                </a:cxn>
              </a:cxnLst>
              <a:rect l="0" t="0" r="r" b="b"/>
              <a:pathLst>
                <a:path w="53" h="53">
                  <a:moveTo>
                    <a:pt x="53" y="32"/>
                  </a:moveTo>
                  <a:lnTo>
                    <a:pt x="53" y="32"/>
                  </a:lnTo>
                  <a:lnTo>
                    <a:pt x="21" y="53"/>
                  </a:lnTo>
                  <a:lnTo>
                    <a:pt x="0" y="21"/>
                  </a:lnTo>
                  <a:lnTo>
                    <a:pt x="42" y="0"/>
                  </a:lnTo>
                  <a:lnTo>
                    <a:pt x="53" y="32"/>
                  </a:lnTo>
                  <a:lnTo>
                    <a:pt x="53" y="32"/>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6" name="Freeform 990"/>
            <p:cNvSpPr>
              <a:spLocks/>
            </p:cNvSpPr>
            <p:nvPr/>
          </p:nvSpPr>
          <p:spPr bwMode="auto">
            <a:xfrm>
              <a:off x="1822" y="3397"/>
              <a:ext cx="52" cy="32"/>
            </a:xfrm>
            <a:custGeom>
              <a:avLst/>
              <a:gdLst>
                <a:gd name="T0" fmla="*/ 42 w 52"/>
                <a:gd name="T1" fmla="*/ 32 h 32"/>
                <a:gd name="T2" fmla="*/ 42 w 52"/>
                <a:gd name="T3" fmla="*/ 32 h 32"/>
                <a:gd name="T4" fmla="*/ 10 w 52"/>
                <a:gd name="T5" fmla="*/ 32 h 32"/>
                <a:gd name="T6" fmla="*/ 0 w 52"/>
                <a:gd name="T7" fmla="*/ 0 h 32"/>
                <a:gd name="T8" fmla="*/ 42 w 52"/>
                <a:gd name="T9" fmla="*/ 0 h 32"/>
                <a:gd name="T10" fmla="*/ 52 w 52"/>
                <a:gd name="T11" fmla="*/ 32 h 32"/>
                <a:gd name="T12" fmla="*/ 42 w 5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2" h="32">
                  <a:moveTo>
                    <a:pt x="42" y="32"/>
                  </a:moveTo>
                  <a:lnTo>
                    <a:pt x="42" y="32"/>
                  </a:lnTo>
                  <a:lnTo>
                    <a:pt x="10" y="32"/>
                  </a:lnTo>
                  <a:lnTo>
                    <a:pt x="0" y="0"/>
                  </a:lnTo>
                  <a:lnTo>
                    <a:pt x="42" y="0"/>
                  </a:lnTo>
                  <a:lnTo>
                    <a:pt x="52" y="32"/>
                  </a:lnTo>
                  <a:lnTo>
                    <a:pt x="42" y="32"/>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7" name="Freeform 991"/>
            <p:cNvSpPr>
              <a:spLocks/>
            </p:cNvSpPr>
            <p:nvPr/>
          </p:nvSpPr>
          <p:spPr bwMode="auto">
            <a:xfrm>
              <a:off x="1780" y="3397"/>
              <a:ext cx="52" cy="32"/>
            </a:xfrm>
            <a:custGeom>
              <a:avLst/>
              <a:gdLst>
                <a:gd name="T0" fmla="*/ 52 w 52"/>
                <a:gd name="T1" fmla="*/ 32 h 32"/>
                <a:gd name="T2" fmla="*/ 42 w 52"/>
                <a:gd name="T3" fmla="*/ 32 h 32"/>
                <a:gd name="T4" fmla="*/ 0 w 52"/>
                <a:gd name="T5" fmla="*/ 32 h 32"/>
                <a:gd name="T6" fmla="*/ 0 w 52"/>
                <a:gd name="T7" fmla="*/ 0 h 32"/>
                <a:gd name="T8" fmla="*/ 52 w 52"/>
                <a:gd name="T9" fmla="*/ 0 h 32"/>
                <a:gd name="T10" fmla="*/ 52 w 52"/>
                <a:gd name="T11" fmla="*/ 32 h 32"/>
                <a:gd name="T12" fmla="*/ 52 w 5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2" h="32">
                  <a:moveTo>
                    <a:pt x="52" y="32"/>
                  </a:moveTo>
                  <a:lnTo>
                    <a:pt x="42" y="32"/>
                  </a:lnTo>
                  <a:lnTo>
                    <a:pt x="0" y="32"/>
                  </a:lnTo>
                  <a:lnTo>
                    <a:pt x="0" y="0"/>
                  </a:lnTo>
                  <a:lnTo>
                    <a:pt x="52" y="0"/>
                  </a:lnTo>
                  <a:lnTo>
                    <a:pt x="52" y="32"/>
                  </a:lnTo>
                  <a:lnTo>
                    <a:pt x="52" y="32"/>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8" name="Freeform 992"/>
            <p:cNvSpPr>
              <a:spLocks/>
            </p:cNvSpPr>
            <p:nvPr/>
          </p:nvSpPr>
          <p:spPr bwMode="auto">
            <a:xfrm>
              <a:off x="1727" y="3376"/>
              <a:ext cx="63" cy="53"/>
            </a:xfrm>
            <a:custGeom>
              <a:avLst/>
              <a:gdLst>
                <a:gd name="T0" fmla="*/ 53 w 63"/>
                <a:gd name="T1" fmla="*/ 53 h 53"/>
                <a:gd name="T2" fmla="*/ 53 w 63"/>
                <a:gd name="T3" fmla="*/ 42 h 53"/>
                <a:gd name="T4" fmla="*/ 0 w 63"/>
                <a:gd name="T5" fmla="*/ 32 h 53"/>
                <a:gd name="T6" fmla="*/ 11 w 63"/>
                <a:gd name="T7" fmla="*/ 0 h 53"/>
                <a:gd name="T8" fmla="*/ 63 w 63"/>
                <a:gd name="T9" fmla="*/ 21 h 53"/>
                <a:gd name="T10" fmla="*/ 53 w 63"/>
                <a:gd name="T11" fmla="*/ 53 h 53"/>
                <a:gd name="T12" fmla="*/ 53 w 6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63" h="53">
                  <a:moveTo>
                    <a:pt x="53" y="53"/>
                  </a:moveTo>
                  <a:lnTo>
                    <a:pt x="53" y="42"/>
                  </a:lnTo>
                  <a:lnTo>
                    <a:pt x="0" y="32"/>
                  </a:lnTo>
                  <a:lnTo>
                    <a:pt x="11" y="0"/>
                  </a:lnTo>
                  <a:lnTo>
                    <a:pt x="63" y="21"/>
                  </a:lnTo>
                  <a:lnTo>
                    <a:pt x="53" y="53"/>
                  </a:lnTo>
                  <a:lnTo>
                    <a:pt x="53" y="53"/>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89" name="Freeform 993"/>
            <p:cNvSpPr>
              <a:spLocks/>
            </p:cNvSpPr>
            <p:nvPr/>
          </p:nvSpPr>
          <p:spPr bwMode="auto">
            <a:xfrm>
              <a:off x="1675" y="3345"/>
              <a:ext cx="73" cy="63"/>
            </a:xfrm>
            <a:custGeom>
              <a:avLst/>
              <a:gdLst>
                <a:gd name="T0" fmla="*/ 52 w 73"/>
                <a:gd name="T1" fmla="*/ 63 h 63"/>
                <a:gd name="T2" fmla="*/ 52 w 73"/>
                <a:gd name="T3" fmla="*/ 52 h 63"/>
                <a:gd name="T4" fmla="*/ 0 w 73"/>
                <a:gd name="T5" fmla="*/ 21 h 63"/>
                <a:gd name="T6" fmla="*/ 21 w 73"/>
                <a:gd name="T7" fmla="*/ 0 h 63"/>
                <a:gd name="T8" fmla="*/ 73 w 73"/>
                <a:gd name="T9" fmla="*/ 31 h 63"/>
                <a:gd name="T10" fmla="*/ 52 w 73"/>
                <a:gd name="T11" fmla="*/ 63 h 63"/>
                <a:gd name="T12" fmla="*/ 52 w 73"/>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3" h="63">
                  <a:moveTo>
                    <a:pt x="52" y="63"/>
                  </a:moveTo>
                  <a:lnTo>
                    <a:pt x="52" y="52"/>
                  </a:lnTo>
                  <a:lnTo>
                    <a:pt x="0" y="21"/>
                  </a:lnTo>
                  <a:lnTo>
                    <a:pt x="21" y="0"/>
                  </a:lnTo>
                  <a:lnTo>
                    <a:pt x="73" y="31"/>
                  </a:lnTo>
                  <a:lnTo>
                    <a:pt x="52" y="63"/>
                  </a:lnTo>
                  <a:lnTo>
                    <a:pt x="52" y="63"/>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0" name="Freeform 994"/>
            <p:cNvSpPr>
              <a:spLocks/>
            </p:cNvSpPr>
            <p:nvPr/>
          </p:nvSpPr>
          <p:spPr bwMode="auto">
            <a:xfrm>
              <a:off x="1643" y="3303"/>
              <a:ext cx="53" cy="63"/>
            </a:xfrm>
            <a:custGeom>
              <a:avLst/>
              <a:gdLst>
                <a:gd name="T0" fmla="*/ 32 w 53"/>
                <a:gd name="T1" fmla="*/ 63 h 63"/>
                <a:gd name="T2" fmla="*/ 32 w 53"/>
                <a:gd name="T3" fmla="*/ 63 h 63"/>
                <a:gd name="T4" fmla="*/ 0 w 53"/>
                <a:gd name="T5" fmla="*/ 21 h 63"/>
                <a:gd name="T6" fmla="*/ 21 w 53"/>
                <a:gd name="T7" fmla="*/ 0 h 63"/>
                <a:gd name="T8" fmla="*/ 53 w 53"/>
                <a:gd name="T9" fmla="*/ 42 h 63"/>
                <a:gd name="T10" fmla="*/ 32 w 53"/>
                <a:gd name="T11" fmla="*/ 63 h 63"/>
                <a:gd name="T12" fmla="*/ 32 w 53"/>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53" h="63">
                  <a:moveTo>
                    <a:pt x="32" y="63"/>
                  </a:moveTo>
                  <a:lnTo>
                    <a:pt x="32" y="63"/>
                  </a:lnTo>
                  <a:lnTo>
                    <a:pt x="0" y="21"/>
                  </a:lnTo>
                  <a:lnTo>
                    <a:pt x="21" y="0"/>
                  </a:lnTo>
                  <a:lnTo>
                    <a:pt x="53" y="42"/>
                  </a:lnTo>
                  <a:lnTo>
                    <a:pt x="32" y="63"/>
                  </a:lnTo>
                  <a:lnTo>
                    <a:pt x="32" y="63"/>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1" name="Freeform 995"/>
            <p:cNvSpPr>
              <a:spLocks/>
            </p:cNvSpPr>
            <p:nvPr/>
          </p:nvSpPr>
          <p:spPr bwMode="auto">
            <a:xfrm>
              <a:off x="1591" y="3240"/>
              <a:ext cx="73" cy="84"/>
            </a:xfrm>
            <a:custGeom>
              <a:avLst/>
              <a:gdLst>
                <a:gd name="T0" fmla="*/ 52 w 73"/>
                <a:gd name="T1" fmla="*/ 84 h 84"/>
                <a:gd name="T2" fmla="*/ 52 w 73"/>
                <a:gd name="T3" fmla="*/ 84 h 84"/>
                <a:gd name="T4" fmla="*/ 0 w 73"/>
                <a:gd name="T5" fmla="*/ 21 h 84"/>
                <a:gd name="T6" fmla="*/ 21 w 73"/>
                <a:gd name="T7" fmla="*/ 0 h 84"/>
                <a:gd name="T8" fmla="*/ 73 w 73"/>
                <a:gd name="T9" fmla="*/ 63 h 84"/>
                <a:gd name="T10" fmla="*/ 52 w 73"/>
                <a:gd name="T11" fmla="*/ 84 h 84"/>
                <a:gd name="T12" fmla="*/ 52 w 73"/>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3" h="84">
                  <a:moveTo>
                    <a:pt x="52" y="84"/>
                  </a:moveTo>
                  <a:lnTo>
                    <a:pt x="52" y="84"/>
                  </a:lnTo>
                  <a:lnTo>
                    <a:pt x="0" y="21"/>
                  </a:lnTo>
                  <a:lnTo>
                    <a:pt x="21" y="0"/>
                  </a:lnTo>
                  <a:lnTo>
                    <a:pt x="73" y="63"/>
                  </a:lnTo>
                  <a:lnTo>
                    <a:pt x="52" y="84"/>
                  </a:lnTo>
                  <a:lnTo>
                    <a:pt x="52" y="84"/>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2" name="Freeform 996"/>
            <p:cNvSpPr>
              <a:spLocks/>
            </p:cNvSpPr>
            <p:nvPr/>
          </p:nvSpPr>
          <p:spPr bwMode="auto">
            <a:xfrm>
              <a:off x="1538" y="3166"/>
              <a:ext cx="74" cy="95"/>
            </a:xfrm>
            <a:custGeom>
              <a:avLst/>
              <a:gdLst>
                <a:gd name="T0" fmla="*/ 53 w 74"/>
                <a:gd name="T1" fmla="*/ 95 h 95"/>
                <a:gd name="T2" fmla="*/ 53 w 74"/>
                <a:gd name="T3" fmla="*/ 95 h 95"/>
                <a:gd name="T4" fmla="*/ 0 w 74"/>
                <a:gd name="T5" fmla="*/ 11 h 95"/>
                <a:gd name="T6" fmla="*/ 32 w 74"/>
                <a:gd name="T7" fmla="*/ 0 h 95"/>
                <a:gd name="T8" fmla="*/ 74 w 74"/>
                <a:gd name="T9" fmla="*/ 74 h 95"/>
                <a:gd name="T10" fmla="*/ 53 w 74"/>
                <a:gd name="T11" fmla="*/ 95 h 95"/>
                <a:gd name="T12" fmla="*/ 53 w 74"/>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74" h="95">
                  <a:moveTo>
                    <a:pt x="53" y="95"/>
                  </a:moveTo>
                  <a:lnTo>
                    <a:pt x="53" y="95"/>
                  </a:lnTo>
                  <a:lnTo>
                    <a:pt x="0" y="11"/>
                  </a:lnTo>
                  <a:lnTo>
                    <a:pt x="32" y="0"/>
                  </a:lnTo>
                  <a:lnTo>
                    <a:pt x="74" y="74"/>
                  </a:lnTo>
                  <a:lnTo>
                    <a:pt x="53" y="95"/>
                  </a:lnTo>
                  <a:lnTo>
                    <a:pt x="53" y="95"/>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3" name="Freeform 997"/>
            <p:cNvSpPr>
              <a:spLocks/>
            </p:cNvSpPr>
            <p:nvPr/>
          </p:nvSpPr>
          <p:spPr bwMode="auto">
            <a:xfrm>
              <a:off x="1496" y="3093"/>
              <a:ext cx="74" cy="84"/>
            </a:xfrm>
            <a:custGeom>
              <a:avLst/>
              <a:gdLst>
                <a:gd name="T0" fmla="*/ 42 w 74"/>
                <a:gd name="T1" fmla="*/ 84 h 84"/>
                <a:gd name="T2" fmla="*/ 42 w 74"/>
                <a:gd name="T3" fmla="*/ 84 h 84"/>
                <a:gd name="T4" fmla="*/ 0 w 74"/>
                <a:gd name="T5" fmla="*/ 10 h 84"/>
                <a:gd name="T6" fmla="*/ 32 w 74"/>
                <a:gd name="T7" fmla="*/ 0 h 84"/>
                <a:gd name="T8" fmla="*/ 74 w 74"/>
                <a:gd name="T9" fmla="*/ 73 h 84"/>
                <a:gd name="T10" fmla="*/ 42 w 74"/>
                <a:gd name="T11" fmla="*/ 84 h 84"/>
                <a:gd name="T12" fmla="*/ 42 w 7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4" h="84">
                  <a:moveTo>
                    <a:pt x="42" y="84"/>
                  </a:moveTo>
                  <a:lnTo>
                    <a:pt x="42" y="84"/>
                  </a:lnTo>
                  <a:lnTo>
                    <a:pt x="0" y="10"/>
                  </a:lnTo>
                  <a:lnTo>
                    <a:pt x="32" y="0"/>
                  </a:lnTo>
                  <a:lnTo>
                    <a:pt x="74" y="73"/>
                  </a:lnTo>
                  <a:lnTo>
                    <a:pt x="42" y="84"/>
                  </a:lnTo>
                  <a:lnTo>
                    <a:pt x="42" y="84"/>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4" name="Freeform 998"/>
            <p:cNvSpPr>
              <a:spLocks/>
            </p:cNvSpPr>
            <p:nvPr/>
          </p:nvSpPr>
          <p:spPr bwMode="auto">
            <a:xfrm>
              <a:off x="1454" y="2987"/>
              <a:ext cx="74" cy="116"/>
            </a:xfrm>
            <a:custGeom>
              <a:avLst/>
              <a:gdLst>
                <a:gd name="T0" fmla="*/ 42 w 74"/>
                <a:gd name="T1" fmla="*/ 116 h 116"/>
                <a:gd name="T2" fmla="*/ 42 w 74"/>
                <a:gd name="T3" fmla="*/ 116 h 116"/>
                <a:gd name="T4" fmla="*/ 0 w 74"/>
                <a:gd name="T5" fmla="*/ 11 h 116"/>
                <a:gd name="T6" fmla="*/ 32 w 74"/>
                <a:gd name="T7" fmla="*/ 0 h 116"/>
                <a:gd name="T8" fmla="*/ 74 w 74"/>
                <a:gd name="T9" fmla="*/ 106 h 116"/>
                <a:gd name="T10" fmla="*/ 42 w 74"/>
                <a:gd name="T11" fmla="*/ 116 h 116"/>
                <a:gd name="T12" fmla="*/ 42 w 7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74" h="116">
                  <a:moveTo>
                    <a:pt x="42" y="116"/>
                  </a:moveTo>
                  <a:lnTo>
                    <a:pt x="42" y="116"/>
                  </a:lnTo>
                  <a:lnTo>
                    <a:pt x="0" y="11"/>
                  </a:lnTo>
                  <a:lnTo>
                    <a:pt x="32" y="0"/>
                  </a:lnTo>
                  <a:lnTo>
                    <a:pt x="74" y="106"/>
                  </a:lnTo>
                  <a:lnTo>
                    <a:pt x="42" y="116"/>
                  </a:lnTo>
                  <a:lnTo>
                    <a:pt x="42" y="116"/>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5" name="Freeform 999"/>
            <p:cNvSpPr>
              <a:spLocks/>
            </p:cNvSpPr>
            <p:nvPr/>
          </p:nvSpPr>
          <p:spPr bwMode="auto">
            <a:xfrm>
              <a:off x="1402" y="2861"/>
              <a:ext cx="84" cy="137"/>
            </a:xfrm>
            <a:custGeom>
              <a:avLst/>
              <a:gdLst>
                <a:gd name="T0" fmla="*/ 52 w 84"/>
                <a:gd name="T1" fmla="*/ 137 h 137"/>
                <a:gd name="T2" fmla="*/ 52 w 84"/>
                <a:gd name="T3" fmla="*/ 137 h 137"/>
                <a:gd name="T4" fmla="*/ 0 w 84"/>
                <a:gd name="T5" fmla="*/ 11 h 137"/>
                <a:gd name="T6" fmla="*/ 31 w 84"/>
                <a:gd name="T7" fmla="*/ 0 h 137"/>
                <a:gd name="T8" fmla="*/ 84 w 84"/>
                <a:gd name="T9" fmla="*/ 126 h 137"/>
                <a:gd name="T10" fmla="*/ 52 w 84"/>
                <a:gd name="T11" fmla="*/ 137 h 137"/>
                <a:gd name="T12" fmla="*/ 52 w 8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84" h="137">
                  <a:moveTo>
                    <a:pt x="52" y="137"/>
                  </a:moveTo>
                  <a:lnTo>
                    <a:pt x="52" y="137"/>
                  </a:lnTo>
                  <a:lnTo>
                    <a:pt x="0" y="11"/>
                  </a:lnTo>
                  <a:lnTo>
                    <a:pt x="31" y="0"/>
                  </a:lnTo>
                  <a:lnTo>
                    <a:pt x="84" y="126"/>
                  </a:lnTo>
                  <a:lnTo>
                    <a:pt x="52" y="137"/>
                  </a:lnTo>
                  <a:lnTo>
                    <a:pt x="52" y="137"/>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6" name="Freeform 1000"/>
            <p:cNvSpPr>
              <a:spLocks/>
            </p:cNvSpPr>
            <p:nvPr/>
          </p:nvSpPr>
          <p:spPr bwMode="auto">
            <a:xfrm>
              <a:off x="1349" y="2714"/>
              <a:ext cx="84" cy="158"/>
            </a:xfrm>
            <a:custGeom>
              <a:avLst/>
              <a:gdLst>
                <a:gd name="T0" fmla="*/ 53 w 84"/>
                <a:gd name="T1" fmla="*/ 158 h 158"/>
                <a:gd name="T2" fmla="*/ 53 w 84"/>
                <a:gd name="T3" fmla="*/ 158 h 158"/>
                <a:gd name="T4" fmla="*/ 0 w 84"/>
                <a:gd name="T5" fmla="*/ 11 h 158"/>
                <a:gd name="T6" fmla="*/ 32 w 84"/>
                <a:gd name="T7" fmla="*/ 0 h 158"/>
                <a:gd name="T8" fmla="*/ 84 w 84"/>
                <a:gd name="T9" fmla="*/ 147 h 158"/>
                <a:gd name="T10" fmla="*/ 53 w 84"/>
                <a:gd name="T11" fmla="*/ 158 h 158"/>
                <a:gd name="T12" fmla="*/ 53 w 8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84" h="158">
                  <a:moveTo>
                    <a:pt x="53" y="158"/>
                  </a:moveTo>
                  <a:lnTo>
                    <a:pt x="53" y="158"/>
                  </a:lnTo>
                  <a:lnTo>
                    <a:pt x="0" y="11"/>
                  </a:lnTo>
                  <a:lnTo>
                    <a:pt x="32" y="0"/>
                  </a:lnTo>
                  <a:lnTo>
                    <a:pt x="84" y="147"/>
                  </a:lnTo>
                  <a:lnTo>
                    <a:pt x="53" y="158"/>
                  </a:lnTo>
                  <a:lnTo>
                    <a:pt x="53" y="158"/>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7" name="Freeform 1001"/>
            <p:cNvSpPr>
              <a:spLocks/>
            </p:cNvSpPr>
            <p:nvPr/>
          </p:nvSpPr>
          <p:spPr bwMode="auto">
            <a:xfrm>
              <a:off x="1297" y="2567"/>
              <a:ext cx="84" cy="158"/>
            </a:xfrm>
            <a:custGeom>
              <a:avLst/>
              <a:gdLst>
                <a:gd name="T0" fmla="*/ 52 w 84"/>
                <a:gd name="T1" fmla="*/ 158 h 158"/>
                <a:gd name="T2" fmla="*/ 52 w 84"/>
                <a:gd name="T3" fmla="*/ 158 h 158"/>
                <a:gd name="T4" fmla="*/ 0 w 84"/>
                <a:gd name="T5" fmla="*/ 11 h 158"/>
                <a:gd name="T6" fmla="*/ 31 w 84"/>
                <a:gd name="T7" fmla="*/ 0 h 158"/>
                <a:gd name="T8" fmla="*/ 84 w 84"/>
                <a:gd name="T9" fmla="*/ 147 h 158"/>
                <a:gd name="T10" fmla="*/ 52 w 84"/>
                <a:gd name="T11" fmla="*/ 158 h 158"/>
                <a:gd name="T12" fmla="*/ 52 w 8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84" h="158">
                  <a:moveTo>
                    <a:pt x="52" y="158"/>
                  </a:moveTo>
                  <a:lnTo>
                    <a:pt x="52" y="158"/>
                  </a:lnTo>
                  <a:lnTo>
                    <a:pt x="0" y="11"/>
                  </a:lnTo>
                  <a:lnTo>
                    <a:pt x="31" y="0"/>
                  </a:lnTo>
                  <a:lnTo>
                    <a:pt x="84" y="147"/>
                  </a:lnTo>
                  <a:lnTo>
                    <a:pt x="52" y="158"/>
                  </a:lnTo>
                  <a:lnTo>
                    <a:pt x="52" y="158"/>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8" name="Freeform 1002"/>
            <p:cNvSpPr>
              <a:spLocks/>
            </p:cNvSpPr>
            <p:nvPr/>
          </p:nvSpPr>
          <p:spPr bwMode="auto">
            <a:xfrm>
              <a:off x="1286" y="2515"/>
              <a:ext cx="42" cy="63"/>
            </a:xfrm>
            <a:custGeom>
              <a:avLst/>
              <a:gdLst>
                <a:gd name="T0" fmla="*/ 11 w 42"/>
                <a:gd name="T1" fmla="*/ 63 h 63"/>
                <a:gd name="T2" fmla="*/ 11 w 42"/>
                <a:gd name="T3" fmla="*/ 63 h 63"/>
                <a:gd name="T4" fmla="*/ 0 w 42"/>
                <a:gd name="T5" fmla="*/ 0 h 63"/>
                <a:gd name="T6" fmla="*/ 32 w 42"/>
                <a:gd name="T7" fmla="*/ 0 h 63"/>
                <a:gd name="T8" fmla="*/ 42 w 42"/>
                <a:gd name="T9" fmla="*/ 52 h 63"/>
                <a:gd name="T10" fmla="*/ 11 w 42"/>
                <a:gd name="T11" fmla="*/ 63 h 63"/>
                <a:gd name="T12" fmla="*/ 11 w 42"/>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42" h="63">
                  <a:moveTo>
                    <a:pt x="11" y="63"/>
                  </a:moveTo>
                  <a:lnTo>
                    <a:pt x="11" y="63"/>
                  </a:lnTo>
                  <a:lnTo>
                    <a:pt x="0" y="0"/>
                  </a:lnTo>
                  <a:lnTo>
                    <a:pt x="32" y="0"/>
                  </a:lnTo>
                  <a:lnTo>
                    <a:pt x="42" y="52"/>
                  </a:lnTo>
                  <a:lnTo>
                    <a:pt x="11" y="63"/>
                  </a:lnTo>
                  <a:lnTo>
                    <a:pt x="11" y="63"/>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499" name="Freeform 1003"/>
            <p:cNvSpPr>
              <a:spLocks/>
            </p:cNvSpPr>
            <p:nvPr/>
          </p:nvSpPr>
          <p:spPr bwMode="auto">
            <a:xfrm>
              <a:off x="1276" y="2441"/>
              <a:ext cx="42" cy="74"/>
            </a:xfrm>
            <a:custGeom>
              <a:avLst/>
              <a:gdLst>
                <a:gd name="T0" fmla="*/ 10 w 42"/>
                <a:gd name="T1" fmla="*/ 74 h 74"/>
                <a:gd name="T2" fmla="*/ 10 w 42"/>
                <a:gd name="T3" fmla="*/ 74 h 74"/>
                <a:gd name="T4" fmla="*/ 0 w 42"/>
                <a:gd name="T5" fmla="*/ 0 h 74"/>
                <a:gd name="T6" fmla="*/ 31 w 42"/>
                <a:gd name="T7" fmla="*/ 0 h 74"/>
                <a:gd name="T8" fmla="*/ 42 w 42"/>
                <a:gd name="T9" fmla="*/ 74 h 74"/>
                <a:gd name="T10" fmla="*/ 10 w 42"/>
                <a:gd name="T11" fmla="*/ 74 h 74"/>
                <a:gd name="T12" fmla="*/ 10 w 42"/>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2" h="74">
                  <a:moveTo>
                    <a:pt x="10" y="74"/>
                  </a:moveTo>
                  <a:lnTo>
                    <a:pt x="10" y="74"/>
                  </a:lnTo>
                  <a:lnTo>
                    <a:pt x="0" y="0"/>
                  </a:lnTo>
                  <a:lnTo>
                    <a:pt x="31" y="0"/>
                  </a:lnTo>
                  <a:lnTo>
                    <a:pt x="42" y="74"/>
                  </a:lnTo>
                  <a:lnTo>
                    <a:pt x="10" y="74"/>
                  </a:lnTo>
                  <a:lnTo>
                    <a:pt x="10" y="74"/>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00" name="Freeform 1004"/>
            <p:cNvSpPr>
              <a:spLocks/>
            </p:cNvSpPr>
            <p:nvPr/>
          </p:nvSpPr>
          <p:spPr bwMode="auto">
            <a:xfrm>
              <a:off x="1255" y="2347"/>
              <a:ext cx="52" cy="94"/>
            </a:xfrm>
            <a:custGeom>
              <a:avLst/>
              <a:gdLst>
                <a:gd name="T0" fmla="*/ 21 w 52"/>
                <a:gd name="T1" fmla="*/ 94 h 94"/>
                <a:gd name="T2" fmla="*/ 21 w 52"/>
                <a:gd name="T3" fmla="*/ 94 h 94"/>
                <a:gd name="T4" fmla="*/ 0 w 52"/>
                <a:gd name="T5" fmla="*/ 10 h 94"/>
                <a:gd name="T6" fmla="*/ 31 w 52"/>
                <a:gd name="T7" fmla="*/ 0 h 94"/>
                <a:gd name="T8" fmla="*/ 52 w 52"/>
                <a:gd name="T9" fmla="*/ 94 h 94"/>
                <a:gd name="T10" fmla="*/ 21 w 52"/>
                <a:gd name="T11" fmla="*/ 94 h 94"/>
                <a:gd name="T12" fmla="*/ 21 w 5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52" h="94">
                  <a:moveTo>
                    <a:pt x="21" y="94"/>
                  </a:moveTo>
                  <a:lnTo>
                    <a:pt x="21" y="94"/>
                  </a:lnTo>
                  <a:lnTo>
                    <a:pt x="0" y="10"/>
                  </a:lnTo>
                  <a:lnTo>
                    <a:pt x="31" y="0"/>
                  </a:lnTo>
                  <a:lnTo>
                    <a:pt x="52" y="94"/>
                  </a:lnTo>
                  <a:lnTo>
                    <a:pt x="21" y="94"/>
                  </a:lnTo>
                  <a:lnTo>
                    <a:pt x="21" y="94"/>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01" name="Freeform 1005"/>
            <p:cNvSpPr>
              <a:spLocks/>
            </p:cNvSpPr>
            <p:nvPr/>
          </p:nvSpPr>
          <p:spPr bwMode="auto">
            <a:xfrm>
              <a:off x="1234" y="2252"/>
              <a:ext cx="52" cy="105"/>
            </a:xfrm>
            <a:custGeom>
              <a:avLst/>
              <a:gdLst>
                <a:gd name="T0" fmla="*/ 21 w 52"/>
                <a:gd name="T1" fmla="*/ 105 h 105"/>
                <a:gd name="T2" fmla="*/ 21 w 52"/>
                <a:gd name="T3" fmla="*/ 105 h 105"/>
                <a:gd name="T4" fmla="*/ 0 w 52"/>
                <a:gd name="T5" fmla="*/ 11 h 105"/>
                <a:gd name="T6" fmla="*/ 31 w 52"/>
                <a:gd name="T7" fmla="*/ 0 h 105"/>
                <a:gd name="T8" fmla="*/ 52 w 52"/>
                <a:gd name="T9" fmla="*/ 95 h 105"/>
                <a:gd name="T10" fmla="*/ 21 w 52"/>
                <a:gd name="T11" fmla="*/ 105 h 105"/>
                <a:gd name="T12" fmla="*/ 21 w 52"/>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52" h="105">
                  <a:moveTo>
                    <a:pt x="21" y="105"/>
                  </a:moveTo>
                  <a:lnTo>
                    <a:pt x="21" y="105"/>
                  </a:lnTo>
                  <a:lnTo>
                    <a:pt x="0" y="11"/>
                  </a:lnTo>
                  <a:lnTo>
                    <a:pt x="31" y="0"/>
                  </a:lnTo>
                  <a:lnTo>
                    <a:pt x="52" y="95"/>
                  </a:lnTo>
                  <a:lnTo>
                    <a:pt x="21" y="105"/>
                  </a:lnTo>
                  <a:lnTo>
                    <a:pt x="21" y="105"/>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02" name="Freeform 1006"/>
            <p:cNvSpPr>
              <a:spLocks/>
            </p:cNvSpPr>
            <p:nvPr/>
          </p:nvSpPr>
          <p:spPr bwMode="auto">
            <a:xfrm>
              <a:off x="1202" y="2042"/>
              <a:ext cx="63" cy="221"/>
            </a:xfrm>
            <a:custGeom>
              <a:avLst/>
              <a:gdLst>
                <a:gd name="T0" fmla="*/ 32 w 63"/>
                <a:gd name="T1" fmla="*/ 221 h 221"/>
                <a:gd name="T2" fmla="*/ 32 w 63"/>
                <a:gd name="T3" fmla="*/ 221 h 221"/>
                <a:gd name="T4" fmla="*/ 0 w 63"/>
                <a:gd name="T5" fmla="*/ 0 h 221"/>
                <a:gd name="T6" fmla="*/ 32 w 63"/>
                <a:gd name="T7" fmla="*/ 0 h 221"/>
                <a:gd name="T8" fmla="*/ 63 w 63"/>
                <a:gd name="T9" fmla="*/ 210 h 221"/>
                <a:gd name="T10" fmla="*/ 32 w 63"/>
                <a:gd name="T11" fmla="*/ 221 h 221"/>
                <a:gd name="T12" fmla="*/ 32 w 63"/>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63" h="221">
                  <a:moveTo>
                    <a:pt x="32" y="221"/>
                  </a:moveTo>
                  <a:lnTo>
                    <a:pt x="32" y="221"/>
                  </a:lnTo>
                  <a:lnTo>
                    <a:pt x="0" y="0"/>
                  </a:lnTo>
                  <a:lnTo>
                    <a:pt x="32" y="0"/>
                  </a:lnTo>
                  <a:lnTo>
                    <a:pt x="63" y="210"/>
                  </a:lnTo>
                  <a:lnTo>
                    <a:pt x="32" y="221"/>
                  </a:lnTo>
                  <a:lnTo>
                    <a:pt x="32" y="221"/>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03" name="Freeform 1007"/>
            <p:cNvSpPr>
              <a:spLocks/>
            </p:cNvSpPr>
            <p:nvPr/>
          </p:nvSpPr>
          <p:spPr bwMode="auto">
            <a:xfrm>
              <a:off x="1192" y="1821"/>
              <a:ext cx="42" cy="221"/>
            </a:xfrm>
            <a:custGeom>
              <a:avLst/>
              <a:gdLst>
                <a:gd name="T0" fmla="*/ 10 w 42"/>
                <a:gd name="T1" fmla="*/ 221 h 221"/>
                <a:gd name="T2" fmla="*/ 10 w 42"/>
                <a:gd name="T3" fmla="*/ 221 h 221"/>
                <a:gd name="T4" fmla="*/ 0 w 42"/>
                <a:gd name="T5" fmla="*/ 0 h 221"/>
                <a:gd name="T6" fmla="*/ 31 w 42"/>
                <a:gd name="T7" fmla="*/ 0 h 221"/>
                <a:gd name="T8" fmla="*/ 42 w 42"/>
                <a:gd name="T9" fmla="*/ 221 h 221"/>
                <a:gd name="T10" fmla="*/ 10 w 42"/>
                <a:gd name="T11" fmla="*/ 221 h 221"/>
                <a:gd name="T12" fmla="*/ 10 w 42"/>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42" h="221">
                  <a:moveTo>
                    <a:pt x="10" y="221"/>
                  </a:moveTo>
                  <a:lnTo>
                    <a:pt x="10" y="221"/>
                  </a:lnTo>
                  <a:lnTo>
                    <a:pt x="0" y="0"/>
                  </a:lnTo>
                  <a:lnTo>
                    <a:pt x="31" y="0"/>
                  </a:lnTo>
                  <a:lnTo>
                    <a:pt x="42" y="221"/>
                  </a:lnTo>
                  <a:lnTo>
                    <a:pt x="10" y="221"/>
                  </a:lnTo>
                  <a:lnTo>
                    <a:pt x="10" y="221"/>
                  </a:lnTo>
                  <a:close/>
                </a:path>
              </a:pathLst>
            </a:custGeom>
            <a:solidFill>
              <a:srgbClr val="38FFFF"/>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grpSp>
      <p:grpSp>
        <p:nvGrpSpPr>
          <p:cNvPr id="235504" name="Group 1008"/>
          <p:cNvGrpSpPr>
            <a:grpSpLocks/>
          </p:cNvGrpSpPr>
          <p:nvPr/>
        </p:nvGrpSpPr>
        <p:grpSpPr bwMode="auto">
          <a:xfrm>
            <a:off x="2098675" y="1122363"/>
            <a:ext cx="1152525" cy="1655762"/>
            <a:chOff x="1706" y="1590"/>
            <a:chExt cx="631" cy="820"/>
          </a:xfrm>
        </p:grpSpPr>
        <p:sp>
          <p:nvSpPr>
            <p:cNvPr id="235505" name="Freeform 1009"/>
            <p:cNvSpPr>
              <a:spLocks/>
            </p:cNvSpPr>
            <p:nvPr/>
          </p:nvSpPr>
          <p:spPr bwMode="auto">
            <a:xfrm>
              <a:off x="2263" y="2252"/>
              <a:ext cx="74" cy="74"/>
            </a:xfrm>
            <a:custGeom>
              <a:avLst/>
              <a:gdLst>
                <a:gd name="T0" fmla="*/ 53 w 74"/>
                <a:gd name="T1" fmla="*/ 0 h 74"/>
                <a:gd name="T2" fmla="*/ 74 w 74"/>
                <a:gd name="T3" fmla="*/ 21 h 74"/>
                <a:gd name="T4" fmla="*/ 21 w 74"/>
                <a:gd name="T5" fmla="*/ 74 h 74"/>
                <a:gd name="T6" fmla="*/ 0 w 74"/>
                <a:gd name="T7" fmla="*/ 53 h 74"/>
                <a:gd name="T8" fmla="*/ 53 w 74"/>
                <a:gd name="T9" fmla="*/ 0 h 74"/>
              </a:gdLst>
              <a:ahLst/>
              <a:cxnLst>
                <a:cxn ang="0">
                  <a:pos x="T0" y="T1"/>
                </a:cxn>
                <a:cxn ang="0">
                  <a:pos x="T2" y="T3"/>
                </a:cxn>
                <a:cxn ang="0">
                  <a:pos x="T4" y="T5"/>
                </a:cxn>
                <a:cxn ang="0">
                  <a:pos x="T6" y="T7"/>
                </a:cxn>
                <a:cxn ang="0">
                  <a:pos x="T8" y="T9"/>
                </a:cxn>
              </a:cxnLst>
              <a:rect l="0" t="0" r="r" b="b"/>
              <a:pathLst>
                <a:path w="74" h="74">
                  <a:moveTo>
                    <a:pt x="53" y="0"/>
                  </a:moveTo>
                  <a:lnTo>
                    <a:pt x="74" y="21"/>
                  </a:lnTo>
                  <a:lnTo>
                    <a:pt x="21" y="74"/>
                  </a:lnTo>
                  <a:lnTo>
                    <a:pt x="0" y="53"/>
                  </a:lnTo>
                  <a:lnTo>
                    <a:pt x="53" y="0"/>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06" name="Freeform 1010"/>
            <p:cNvSpPr>
              <a:spLocks/>
            </p:cNvSpPr>
            <p:nvPr/>
          </p:nvSpPr>
          <p:spPr bwMode="auto">
            <a:xfrm>
              <a:off x="2211" y="2294"/>
              <a:ext cx="73" cy="74"/>
            </a:xfrm>
            <a:custGeom>
              <a:avLst/>
              <a:gdLst>
                <a:gd name="T0" fmla="*/ 73 w 73"/>
                <a:gd name="T1" fmla="*/ 32 h 74"/>
                <a:gd name="T2" fmla="*/ 73 w 73"/>
                <a:gd name="T3" fmla="*/ 32 h 74"/>
                <a:gd name="T4" fmla="*/ 10 w 73"/>
                <a:gd name="T5" fmla="*/ 74 h 74"/>
                <a:gd name="T6" fmla="*/ 0 w 73"/>
                <a:gd name="T7" fmla="*/ 42 h 74"/>
                <a:gd name="T8" fmla="*/ 52 w 73"/>
                <a:gd name="T9" fmla="*/ 0 h 74"/>
                <a:gd name="T10" fmla="*/ 73 w 73"/>
                <a:gd name="T11" fmla="*/ 32 h 74"/>
                <a:gd name="T12" fmla="*/ 73 w 73"/>
                <a:gd name="T13" fmla="*/ 32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73" y="32"/>
                  </a:moveTo>
                  <a:lnTo>
                    <a:pt x="73" y="32"/>
                  </a:lnTo>
                  <a:lnTo>
                    <a:pt x="10" y="74"/>
                  </a:lnTo>
                  <a:lnTo>
                    <a:pt x="0" y="42"/>
                  </a:lnTo>
                  <a:lnTo>
                    <a:pt x="52" y="0"/>
                  </a:lnTo>
                  <a:lnTo>
                    <a:pt x="73" y="32"/>
                  </a:lnTo>
                  <a:lnTo>
                    <a:pt x="73" y="32"/>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07" name="Freeform 1011"/>
            <p:cNvSpPr>
              <a:spLocks/>
            </p:cNvSpPr>
            <p:nvPr/>
          </p:nvSpPr>
          <p:spPr bwMode="auto">
            <a:xfrm>
              <a:off x="2148" y="2336"/>
              <a:ext cx="73" cy="63"/>
            </a:xfrm>
            <a:custGeom>
              <a:avLst/>
              <a:gdLst>
                <a:gd name="T0" fmla="*/ 73 w 73"/>
                <a:gd name="T1" fmla="*/ 32 h 63"/>
                <a:gd name="T2" fmla="*/ 73 w 73"/>
                <a:gd name="T3" fmla="*/ 32 h 63"/>
                <a:gd name="T4" fmla="*/ 10 w 73"/>
                <a:gd name="T5" fmla="*/ 63 h 63"/>
                <a:gd name="T6" fmla="*/ 0 w 73"/>
                <a:gd name="T7" fmla="*/ 32 h 63"/>
                <a:gd name="T8" fmla="*/ 63 w 73"/>
                <a:gd name="T9" fmla="*/ 0 h 63"/>
                <a:gd name="T10" fmla="*/ 73 w 73"/>
                <a:gd name="T11" fmla="*/ 32 h 63"/>
                <a:gd name="T12" fmla="*/ 73 w 73"/>
                <a:gd name="T13" fmla="*/ 32 h 63"/>
              </a:gdLst>
              <a:ahLst/>
              <a:cxnLst>
                <a:cxn ang="0">
                  <a:pos x="T0" y="T1"/>
                </a:cxn>
                <a:cxn ang="0">
                  <a:pos x="T2" y="T3"/>
                </a:cxn>
                <a:cxn ang="0">
                  <a:pos x="T4" y="T5"/>
                </a:cxn>
                <a:cxn ang="0">
                  <a:pos x="T6" y="T7"/>
                </a:cxn>
                <a:cxn ang="0">
                  <a:pos x="T8" y="T9"/>
                </a:cxn>
                <a:cxn ang="0">
                  <a:pos x="T10" y="T11"/>
                </a:cxn>
                <a:cxn ang="0">
                  <a:pos x="T12" y="T13"/>
                </a:cxn>
              </a:cxnLst>
              <a:rect l="0" t="0" r="r" b="b"/>
              <a:pathLst>
                <a:path w="73" h="63">
                  <a:moveTo>
                    <a:pt x="73" y="32"/>
                  </a:moveTo>
                  <a:lnTo>
                    <a:pt x="73" y="32"/>
                  </a:lnTo>
                  <a:lnTo>
                    <a:pt x="10" y="63"/>
                  </a:lnTo>
                  <a:lnTo>
                    <a:pt x="0" y="32"/>
                  </a:lnTo>
                  <a:lnTo>
                    <a:pt x="63" y="0"/>
                  </a:lnTo>
                  <a:lnTo>
                    <a:pt x="73" y="32"/>
                  </a:lnTo>
                  <a:lnTo>
                    <a:pt x="73" y="32"/>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08" name="Freeform 1012"/>
            <p:cNvSpPr>
              <a:spLocks/>
            </p:cNvSpPr>
            <p:nvPr/>
          </p:nvSpPr>
          <p:spPr bwMode="auto">
            <a:xfrm>
              <a:off x="2085" y="2368"/>
              <a:ext cx="73" cy="42"/>
            </a:xfrm>
            <a:custGeom>
              <a:avLst/>
              <a:gdLst>
                <a:gd name="T0" fmla="*/ 73 w 73"/>
                <a:gd name="T1" fmla="*/ 31 h 42"/>
                <a:gd name="T2" fmla="*/ 73 w 73"/>
                <a:gd name="T3" fmla="*/ 31 h 42"/>
                <a:gd name="T4" fmla="*/ 10 w 73"/>
                <a:gd name="T5" fmla="*/ 42 h 42"/>
                <a:gd name="T6" fmla="*/ 0 w 73"/>
                <a:gd name="T7" fmla="*/ 10 h 42"/>
                <a:gd name="T8" fmla="*/ 73 w 73"/>
                <a:gd name="T9" fmla="*/ 0 h 42"/>
                <a:gd name="T10" fmla="*/ 73 w 73"/>
                <a:gd name="T11" fmla="*/ 31 h 42"/>
                <a:gd name="T12" fmla="*/ 73 w 73"/>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73" h="42">
                  <a:moveTo>
                    <a:pt x="73" y="31"/>
                  </a:moveTo>
                  <a:lnTo>
                    <a:pt x="73" y="31"/>
                  </a:lnTo>
                  <a:lnTo>
                    <a:pt x="10" y="42"/>
                  </a:lnTo>
                  <a:lnTo>
                    <a:pt x="0" y="10"/>
                  </a:lnTo>
                  <a:lnTo>
                    <a:pt x="73" y="0"/>
                  </a:lnTo>
                  <a:lnTo>
                    <a:pt x="73" y="31"/>
                  </a:lnTo>
                  <a:lnTo>
                    <a:pt x="73" y="31"/>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09" name="Freeform 1013"/>
            <p:cNvSpPr>
              <a:spLocks/>
            </p:cNvSpPr>
            <p:nvPr/>
          </p:nvSpPr>
          <p:spPr bwMode="auto">
            <a:xfrm>
              <a:off x="2053" y="2368"/>
              <a:ext cx="42" cy="42"/>
            </a:xfrm>
            <a:custGeom>
              <a:avLst/>
              <a:gdLst>
                <a:gd name="T0" fmla="*/ 32 w 42"/>
                <a:gd name="T1" fmla="*/ 42 h 42"/>
                <a:gd name="T2" fmla="*/ 32 w 42"/>
                <a:gd name="T3" fmla="*/ 42 h 42"/>
                <a:gd name="T4" fmla="*/ 0 w 42"/>
                <a:gd name="T5" fmla="*/ 31 h 42"/>
                <a:gd name="T6" fmla="*/ 0 w 42"/>
                <a:gd name="T7" fmla="*/ 0 h 42"/>
                <a:gd name="T8" fmla="*/ 42 w 42"/>
                <a:gd name="T9" fmla="*/ 10 h 42"/>
                <a:gd name="T10" fmla="*/ 42 w 42"/>
                <a:gd name="T11" fmla="*/ 42 h 42"/>
                <a:gd name="T12" fmla="*/ 32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32" y="42"/>
                  </a:moveTo>
                  <a:lnTo>
                    <a:pt x="32" y="42"/>
                  </a:lnTo>
                  <a:lnTo>
                    <a:pt x="0" y="31"/>
                  </a:lnTo>
                  <a:lnTo>
                    <a:pt x="0" y="0"/>
                  </a:lnTo>
                  <a:lnTo>
                    <a:pt x="42" y="10"/>
                  </a:lnTo>
                  <a:lnTo>
                    <a:pt x="42" y="42"/>
                  </a:lnTo>
                  <a:lnTo>
                    <a:pt x="32" y="42"/>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0" name="Freeform 1014"/>
            <p:cNvSpPr>
              <a:spLocks/>
            </p:cNvSpPr>
            <p:nvPr/>
          </p:nvSpPr>
          <p:spPr bwMode="auto">
            <a:xfrm>
              <a:off x="2011" y="2347"/>
              <a:ext cx="53" cy="52"/>
            </a:xfrm>
            <a:custGeom>
              <a:avLst/>
              <a:gdLst>
                <a:gd name="T0" fmla="*/ 42 w 53"/>
                <a:gd name="T1" fmla="*/ 52 h 52"/>
                <a:gd name="T2" fmla="*/ 32 w 53"/>
                <a:gd name="T3" fmla="*/ 52 h 52"/>
                <a:gd name="T4" fmla="*/ 0 w 53"/>
                <a:gd name="T5" fmla="*/ 31 h 52"/>
                <a:gd name="T6" fmla="*/ 11 w 53"/>
                <a:gd name="T7" fmla="*/ 0 h 52"/>
                <a:gd name="T8" fmla="*/ 53 w 53"/>
                <a:gd name="T9" fmla="*/ 21 h 52"/>
                <a:gd name="T10" fmla="*/ 42 w 53"/>
                <a:gd name="T11" fmla="*/ 52 h 52"/>
                <a:gd name="T12" fmla="*/ 42 w 53"/>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3" h="52">
                  <a:moveTo>
                    <a:pt x="42" y="52"/>
                  </a:moveTo>
                  <a:lnTo>
                    <a:pt x="32" y="52"/>
                  </a:lnTo>
                  <a:lnTo>
                    <a:pt x="0" y="31"/>
                  </a:lnTo>
                  <a:lnTo>
                    <a:pt x="11" y="0"/>
                  </a:lnTo>
                  <a:lnTo>
                    <a:pt x="53" y="21"/>
                  </a:lnTo>
                  <a:lnTo>
                    <a:pt x="42" y="52"/>
                  </a:lnTo>
                  <a:lnTo>
                    <a:pt x="42" y="52"/>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1" name="Freeform 1015"/>
            <p:cNvSpPr>
              <a:spLocks/>
            </p:cNvSpPr>
            <p:nvPr/>
          </p:nvSpPr>
          <p:spPr bwMode="auto">
            <a:xfrm>
              <a:off x="1969" y="2326"/>
              <a:ext cx="53" cy="52"/>
            </a:xfrm>
            <a:custGeom>
              <a:avLst/>
              <a:gdLst>
                <a:gd name="T0" fmla="*/ 42 w 53"/>
                <a:gd name="T1" fmla="*/ 52 h 52"/>
                <a:gd name="T2" fmla="*/ 42 w 53"/>
                <a:gd name="T3" fmla="*/ 52 h 52"/>
                <a:gd name="T4" fmla="*/ 0 w 53"/>
                <a:gd name="T5" fmla="*/ 31 h 52"/>
                <a:gd name="T6" fmla="*/ 21 w 53"/>
                <a:gd name="T7" fmla="*/ 0 h 52"/>
                <a:gd name="T8" fmla="*/ 53 w 53"/>
                <a:gd name="T9" fmla="*/ 31 h 52"/>
                <a:gd name="T10" fmla="*/ 42 w 53"/>
                <a:gd name="T11" fmla="*/ 52 h 52"/>
                <a:gd name="T12" fmla="*/ 42 w 53"/>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3" h="52">
                  <a:moveTo>
                    <a:pt x="42" y="52"/>
                  </a:moveTo>
                  <a:lnTo>
                    <a:pt x="42" y="52"/>
                  </a:lnTo>
                  <a:lnTo>
                    <a:pt x="0" y="31"/>
                  </a:lnTo>
                  <a:lnTo>
                    <a:pt x="21" y="0"/>
                  </a:lnTo>
                  <a:lnTo>
                    <a:pt x="53" y="31"/>
                  </a:lnTo>
                  <a:lnTo>
                    <a:pt x="42" y="52"/>
                  </a:lnTo>
                  <a:lnTo>
                    <a:pt x="42" y="52"/>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2" name="Freeform 1016"/>
            <p:cNvSpPr>
              <a:spLocks/>
            </p:cNvSpPr>
            <p:nvPr/>
          </p:nvSpPr>
          <p:spPr bwMode="auto">
            <a:xfrm>
              <a:off x="1948" y="2305"/>
              <a:ext cx="42" cy="52"/>
            </a:xfrm>
            <a:custGeom>
              <a:avLst/>
              <a:gdLst>
                <a:gd name="T0" fmla="*/ 21 w 42"/>
                <a:gd name="T1" fmla="*/ 52 h 52"/>
                <a:gd name="T2" fmla="*/ 21 w 42"/>
                <a:gd name="T3" fmla="*/ 52 h 52"/>
                <a:gd name="T4" fmla="*/ 0 w 42"/>
                <a:gd name="T5" fmla="*/ 21 h 52"/>
                <a:gd name="T6" fmla="*/ 21 w 42"/>
                <a:gd name="T7" fmla="*/ 0 h 52"/>
                <a:gd name="T8" fmla="*/ 42 w 42"/>
                <a:gd name="T9" fmla="*/ 31 h 52"/>
                <a:gd name="T10" fmla="*/ 21 w 42"/>
                <a:gd name="T11" fmla="*/ 52 h 52"/>
                <a:gd name="T12" fmla="*/ 21 w 42"/>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42" h="52">
                  <a:moveTo>
                    <a:pt x="21" y="52"/>
                  </a:moveTo>
                  <a:lnTo>
                    <a:pt x="21" y="52"/>
                  </a:lnTo>
                  <a:lnTo>
                    <a:pt x="0" y="21"/>
                  </a:lnTo>
                  <a:lnTo>
                    <a:pt x="21" y="0"/>
                  </a:lnTo>
                  <a:lnTo>
                    <a:pt x="42" y="31"/>
                  </a:lnTo>
                  <a:lnTo>
                    <a:pt x="21" y="52"/>
                  </a:lnTo>
                  <a:lnTo>
                    <a:pt x="21" y="52"/>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3" name="Freeform 1017"/>
            <p:cNvSpPr>
              <a:spLocks/>
            </p:cNvSpPr>
            <p:nvPr/>
          </p:nvSpPr>
          <p:spPr bwMode="auto">
            <a:xfrm>
              <a:off x="1906" y="2252"/>
              <a:ext cx="63" cy="74"/>
            </a:xfrm>
            <a:custGeom>
              <a:avLst/>
              <a:gdLst>
                <a:gd name="T0" fmla="*/ 42 w 63"/>
                <a:gd name="T1" fmla="*/ 74 h 74"/>
                <a:gd name="T2" fmla="*/ 42 w 63"/>
                <a:gd name="T3" fmla="*/ 74 h 74"/>
                <a:gd name="T4" fmla="*/ 0 w 63"/>
                <a:gd name="T5" fmla="*/ 21 h 74"/>
                <a:gd name="T6" fmla="*/ 32 w 63"/>
                <a:gd name="T7" fmla="*/ 0 h 74"/>
                <a:gd name="T8" fmla="*/ 63 w 63"/>
                <a:gd name="T9" fmla="*/ 53 h 74"/>
                <a:gd name="T10" fmla="*/ 42 w 63"/>
                <a:gd name="T11" fmla="*/ 74 h 74"/>
                <a:gd name="T12" fmla="*/ 42 w 6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63" h="74">
                  <a:moveTo>
                    <a:pt x="42" y="74"/>
                  </a:moveTo>
                  <a:lnTo>
                    <a:pt x="42" y="74"/>
                  </a:lnTo>
                  <a:lnTo>
                    <a:pt x="0" y="21"/>
                  </a:lnTo>
                  <a:lnTo>
                    <a:pt x="32" y="0"/>
                  </a:lnTo>
                  <a:lnTo>
                    <a:pt x="63" y="53"/>
                  </a:lnTo>
                  <a:lnTo>
                    <a:pt x="42" y="74"/>
                  </a:lnTo>
                  <a:lnTo>
                    <a:pt x="42" y="74"/>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4" name="Freeform 1018"/>
            <p:cNvSpPr>
              <a:spLocks/>
            </p:cNvSpPr>
            <p:nvPr/>
          </p:nvSpPr>
          <p:spPr bwMode="auto">
            <a:xfrm>
              <a:off x="1874" y="2189"/>
              <a:ext cx="64" cy="84"/>
            </a:xfrm>
            <a:custGeom>
              <a:avLst/>
              <a:gdLst>
                <a:gd name="T0" fmla="*/ 32 w 64"/>
                <a:gd name="T1" fmla="*/ 84 h 84"/>
                <a:gd name="T2" fmla="*/ 32 w 64"/>
                <a:gd name="T3" fmla="*/ 84 h 84"/>
                <a:gd name="T4" fmla="*/ 0 w 64"/>
                <a:gd name="T5" fmla="*/ 21 h 84"/>
                <a:gd name="T6" fmla="*/ 21 w 64"/>
                <a:gd name="T7" fmla="*/ 0 h 84"/>
                <a:gd name="T8" fmla="*/ 64 w 64"/>
                <a:gd name="T9" fmla="*/ 63 h 84"/>
                <a:gd name="T10" fmla="*/ 32 w 64"/>
                <a:gd name="T11" fmla="*/ 84 h 84"/>
                <a:gd name="T12" fmla="*/ 32 w 6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64" h="84">
                  <a:moveTo>
                    <a:pt x="32" y="84"/>
                  </a:moveTo>
                  <a:lnTo>
                    <a:pt x="32" y="84"/>
                  </a:lnTo>
                  <a:lnTo>
                    <a:pt x="0" y="21"/>
                  </a:lnTo>
                  <a:lnTo>
                    <a:pt x="21" y="0"/>
                  </a:lnTo>
                  <a:lnTo>
                    <a:pt x="64" y="63"/>
                  </a:lnTo>
                  <a:lnTo>
                    <a:pt x="32" y="84"/>
                  </a:lnTo>
                  <a:lnTo>
                    <a:pt x="32" y="84"/>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5" name="Freeform 1019"/>
            <p:cNvSpPr>
              <a:spLocks/>
            </p:cNvSpPr>
            <p:nvPr/>
          </p:nvSpPr>
          <p:spPr bwMode="auto">
            <a:xfrm>
              <a:off x="1832" y="2126"/>
              <a:ext cx="63" cy="84"/>
            </a:xfrm>
            <a:custGeom>
              <a:avLst/>
              <a:gdLst>
                <a:gd name="T0" fmla="*/ 42 w 63"/>
                <a:gd name="T1" fmla="*/ 84 h 84"/>
                <a:gd name="T2" fmla="*/ 42 w 63"/>
                <a:gd name="T3" fmla="*/ 84 h 84"/>
                <a:gd name="T4" fmla="*/ 0 w 63"/>
                <a:gd name="T5" fmla="*/ 11 h 84"/>
                <a:gd name="T6" fmla="*/ 32 w 63"/>
                <a:gd name="T7" fmla="*/ 0 h 84"/>
                <a:gd name="T8" fmla="*/ 63 w 63"/>
                <a:gd name="T9" fmla="*/ 63 h 84"/>
                <a:gd name="T10" fmla="*/ 42 w 63"/>
                <a:gd name="T11" fmla="*/ 84 h 84"/>
                <a:gd name="T12" fmla="*/ 42 w 63"/>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63" h="84">
                  <a:moveTo>
                    <a:pt x="42" y="84"/>
                  </a:moveTo>
                  <a:lnTo>
                    <a:pt x="42" y="84"/>
                  </a:lnTo>
                  <a:lnTo>
                    <a:pt x="0" y="11"/>
                  </a:lnTo>
                  <a:lnTo>
                    <a:pt x="32" y="0"/>
                  </a:lnTo>
                  <a:lnTo>
                    <a:pt x="63" y="63"/>
                  </a:lnTo>
                  <a:lnTo>
                    <a:pt x="42" y="84"/>
                  </a:lnTo>
                  <a:lnTo>
                    <a:pt x="42" y="84"/>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6" name="Freeform 1020"/>
            <p:cNvSpPr>
              <a:spLocks/>
            </p:cNvSpPr>
            <p:nvPr/>
          </p:nvSpPr>
          <p:spPr bwMode="auto">
            <a:xfrm>
              <a:off x="1811" y="2074"/>
              <a:ext cx="53" cy="63"/>
            </a:xfrm>
            <a:custGeom>
              <a:avLst/>
              <a:gdLst>
                <a:gd name="T0" fmla="*/ 21 w 53"/>
                <a:gd name="T1" fmla="*/ 63 h 63"/>
                <a:gd name="T2" fmla="*/ 21 w 53"/>
                <a:gd name="T3" fmla="*/ 63 h 63"/>
                <a:gd name="T4" fmla="*/ 0 w 53"/>
                <a:gd name="T5" fmla="*/ 10 h 63"/>
                <a:gd name="T6" fmla="*/ 32 w 53"/>
                <a:gd name="T7" fmla="*/ 0 h 63"/>
                <a:gd name="T8" fmla="*/ 53 w 53"/>
                <a:gd name="T9" fmla="*/ 52 h 63"/>
                <a:gd name="T10" fmla="*/ 21 w 53"/>
                <a:gd name="T11" fmla="*/ 63 h 63"/>
                <a:gd name="T12" fmla="*/ 21 w 53"/>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53" h="63">
                  <a:moveTo>
                    <a:pt x="21" y="63"/>
                  </a:moveTo>
                  <a:lnTo>
                    <a:pt x="21" y="63"/>
                  </a:lnTo>
                  <a:lnTo>
                    <a:pt x="0" y="10"/>
                  </a:lnTo>
                  <a:lnTo>
                    <a:pt x="32" y="0"/>
                  </a:lnTo>
                  <a:lnTo>
                    <a:pt x="53" y="52"/>
                  </a:lnTo>
                  <a:lnTo>
                    <a:pt x="21" y="63"/>
                  </a:lnTo>
                  <a:lnTo>
                    <a:pt x="21" y="63"/>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7" name="Freeform 1021"/>
            <p:cNvSpPr>
              <a:spLocks/>
            </p:cNvSpPr>
            <p:nvPr/>
          </p:nvSpPr>
          <p:spPr bwMode="auto">
            <a:xfrm>
              <a:off x="1790" y="2000"/>
              <a:ext cx="53" cy="84"/>
            </a:xfrm>
            <a:custGeom>
              <a:avLst/>
              <a:gdLst>
                <a:gd name="T0" fmla="*/ 21 w 53"/>
                <a:gd name="T1" fmla="*/ 84 h 84"/>
                <a:gd name="T2" fmla="*/ 21 w 53"/>
                <a:gd name="T3" fmla="*/ 74 h 84"/>
                <a:gd name="T4" fmla="*/ 0 w 53"/>
                <a:gd name="T5" fmla="*/ 10 h 84"/>
                <a:gd name="T6" fmla="*/ 32 w 53"/>
                <a:gd name="T7" fmla="*/ 0 h 84"/>
                <a:gd name="T8" fmla="*/ 53 w 53"/>
                <a:gd name="T9" fmla="*/ 74 h 84"/>
                <a:gd name="T10" fmla="*/ 21 w 53"/>
                <a:gd name="T11" fmla="*/ 84 h 84"/>
                <a:gd name="T12" fmla="*/ 21 w 53"/>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3" h="84">
                  <a:moveTo>
                    <a:pt x="21" y="84"/>
                  </a:moveTo>
                  <a:lnTo>
                    <a:pt x="21" y="74"/>
                  </a:lnTo>
                  <a:lnTo>
                    <a:pt x="0" y="10"/>
                  </a:lnTo>
                  <a:lnTo>
                    <a:pt x="32" y="0"/>
                  </a:lnTo>
                  <a:lnTo>
                    <a:pt x="53" y="74"/>
                  </a:lnTo>
                  <a:lnTo>
                    <a:pt x="21" y="84"/>
                  </a:lnTo>
                  <a:lnTo>
                    <a:pt x="21" y="84"/>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8" name="Freeform 1022"/>
            <p:cNvSpPr>
              <a:spLocks/>
            </p:cNvSpPr>
            <p:nvPr/>
          </p:nvSpPr>
          <p:spPr bwMode="auto">
            <a:xfrm>
              <a:off x="1769" y="1895"/>
              <a:ext cx="53" cy="115"/>
            </a:xfrm>
            <a:custGeom>
              <a:avLst/>
              <a:gdLst>
                <a:gd name="T0" fmla="*/ 21 w 53"/>
                <a:gd name="T1" fmla="*/ 115 h 115"/>
                <a:gd name="T2" fmla="*/ 21 w 53"/>
                <a:gd name="T3" fmla="*/ 115 h 115"/>
                <a:gd name="T4" fmla="*/ 0 w 53"/>
                <a:gd name="T5" fmla="*/ 0 h 115"/>
                <a:gd name="T6" fmla="*/ 32 w 53"/>
                <a:gd name="T7" fmla="*/ 0 h 115"/>
                <a:gd name="T8" fmla="*/ 53 w 53"/>
                <a:gd name="T9" fmla="*/ 105 h 115"/>
                <a:gd name="T10" fmla="*/ 21 w 53"/>
                <a:gd name="T11" fmla="*/ 115 h 115"/>
                <a:gd name="T12" fmla="*/ 21 w 53"/>
                <a:gd name="T13" fmla="*/ 115 h 115"/>
              </a:gdLst>
              <a:ahLst/>
              <a:cxnLst>
                <a:cxn ang="0">
                  <a:pos x="T0" y="T1"/>
                </a:cxn>
                <a:cxn ang="0">
                  <a:pos x="T2" y="T3"/>
                </a:cxn>
                <a:cxn ang="0">
                  <a:pos x="T4" y="T5"/>
                </a:cxn>
                <a:cxn ang="0">
                  <a:pos x="T6" y="T7"/>
                </a:cxn>
                <a:cxn ang="0">
                  <a:pos x="T8" y="T9"/>
                </a:cxn>
                <a:cxn ang="0">
                  <a:pos x="T10" y="T11"/>
                </a:cxn>
                <a:cxn ang="0">
                  <a:pos x="T12" y="T13"/>
                </a:cxn>
              </a:cxnLst>
              <a:rect l="0" t="0" r="r" b="b"/>
              <a:pathLst>
                <a:path w="53" h="115">
                  <a:moveTo>
                    <a:pt x="21" y="115"/>
                  </a:moveTo>
                  <a:lnTo>
                    <a:pt x="21" y="115"/>
                  </a:lnTo>
                  <a:lnTo>
                    <a:pt x="0" y="0"/>
                  </a:lnTo>
                  <a:lnTo>
                    <a:pt x="32" y="0"/>
                  </a:lnTo>
                  <a:lnTo>
                    <a:pt x="53" y="105"/>
                  </a:lnTo>
                  <a:lnTo>
                    <a:pt x="21" y="115"/>
                  </a:lnTo>
                  <a:lnTo>
                    <a:pt x="21" y="115"/>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19" name="Freeform 1023"/>
            <p:cNvSpPr>
              <a:spLocks/>
            </p:cNvSpPr>
            <p:nvPr/>
          </p:nvSpPr>
          <p:spPr bwMode="auto">
            <a:xfrm>
              <a:off x="1738" y="1748"/>
              <a:ext cx="63" cy="147"/>
            </a:xfrm>
            <a:custGeom>
              <a:avLst/>
              <a:gdLst>
                <a:gd name="T0" fmla="*/ 31 w 63"/>
                <a:gd name="T1" fmla="*/ 147 h 147"/>
                <a:gd name="T2" fmla="*/ 31 w 63"/>
                <a:gd name="T3" fmla="*/ 147 h 147"/>
                <a:gd name="T4" fmla="*/ 0 w 63"/>
                <a:gd name="T5" fmla="*/ 10 h 147"/>
                <a:gd name="T6" fmla="*/ 31 w 63"/>
                <a:gd name="T7" fmla="*/ 0 h 147"/>
                <a:gd name="T8" fmla="*/ 63 w 63"/>
                <a:gd name="T9" fmla="*/ 147 h 147"/>
                <a:gd name="T10" fmla="*/ 31 w 63"/>
                <a:gd name="T11" fmla="*/ 147 h 147"/>
                <a:gd name="T12" fmla="*/ 31 w 63"/>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63" h="147">
                  <a:moveTo>
                    <a:pt x="31" y="147"/>
                  </a:moveTo>
                  <a:lnTo>
                    <a:pt x="31" y="147"/>
                  </a:lnTo>
                  <a:lnTo>
                    <a:pt x="0" y="10"/>
                  </a:lnTo>
                  <a:lnTo>
                    <a:pt x="31" y="0"/>
                  </a:lnTo>
                  <a:lnTo>
                    <a:pt x="63" y="147"/>
                  </a:lnTo>
                  <a:lnTo>
                    <a:pt x="31" y="147"/>
                  </a:lnTo>
                  <a:lnTo>
                    <a:pt x="31" y="147"/>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20" name="Freeform 1024"/>
            <p:cNvSpPr>
              <a:spLocks/>
            </p:cNvSpPr>
            <p:nvPr/>
          </p:nvSpPr>
          <p:spPr bwMode="auto">
            <a:xfrm>
              <a:off x="1706" y="1590"/>
              <a:ext cx="63" cy="168"/>
            </a:xfrm>
            <a:custGeom>
              <a:avLst/>
              <a:gdLst>
                <a:gd name="T0" fmla="*/ 32 w 63"/>
                <a:gd name="T1" fmla="*/ 168 h 168"/>
                <a:gd name="T2" fmla="*/ 32 w 63"/>
                <a:gd name="T3" fmla="*/ 168 h 168"/>
                <a:gd name="T4" fmla="*/ 0 w 63"/>
                <a:gd name="T5" fmla="*/ 0 h 168"/>
                <a:gd name="T6" fmla="*/ 32 w 63"/>
                <a:gd name="T7" fmla="*/ 0 h 168"/>
                <a:gd name="T8" fmla="*/ 63 w 63"/>
                <a:gd name="T9" fmla="*/ 168 h 168"/>
                <a:gd name="T10" fmla="*/ 32 w 63"/>
                <a:gd name="T11" fmla="*/ 168 h 168"/>
                <a:gd name="T12" fmla="*/ 32 w 63"/>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63" h="168">
                  <a:moveTo>
                    <a:pt x="32" y="168"/>
                  </a:moveTo>
                  <a:lnTo>
                    <a:pt x="32" y="168"/>
                  </a:lnTo>
                  <a:lnTo>
                    <a:pt x="0" y="0"/>
                  </a:lnTo>
                  <a:lnTo>
                    <a:pt x="32" y="0"/>
                  </a:lnTo>
                  <a:lnTo>
                    <a:pt x="63" y="168"/>
                  </a:lnTo>
                  <a:lnTo>
                    <a:pt x="32" y="168"/>
                  </a:lnTo>
                  <a:lnTo>
                    <a:pt x="32" y="168"/>
                  </a:lnTo>
                  <a:close/>
                </a:path>
              </a:pathLst>
            </a:custGeom>
            <a:solidFill>
              <a:srgbClr val="FFCE38"/>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grpSp>
      <p:sp>
        <p:nvSpPr>
          <p:cNvPr id="235521" name="Rectangle 1025"/>
          <p:cNvSpPr>
            <a:spLocks noChangeArrowheads="1"/>
          </p:cNvSpPr>
          <p:nvPr/>
        </p:nvSpPr>
        <p:spPr bwMode="auto">
          <a:xfrm>
            <a:off x="1377950" y="3714750"/>
            <a:ext cx="1341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b="1">
                <a:latin typeface="Helvetica" panose="020B0604020202020204" pitchFamily="34" charset="0"/>
              </a:rPr>
              <a:t>Break-even</a:t>
            </a:r>
          </a:p>
          <a:p>
            <a:r>
              <a:rPr lang="ja-JP" altLang="en-US" b="1">
                <a:latin typeface="Helvetica" panose="020B0604020202020204" pitchFamily="34" charset="0"/>
              </a:rPr>
              <a:t>Ｑ＝１，</a:t>
            </a:r>
            <a:r>
              <a:rPr lang="en-US" altLang="ja-JP" b="1">
                <a:latin typeface="Helvetica" panose="020B0604020202020204" pitchFamily="34" charset="0"/>
              </a:rPr>
              <a:t>η</a:t>
            </a:r>
            <a:r>
              <a:rPr lang="ja-JP" altLang="en-US" b="1">
                <a:latin typeface="Helvetica" panose="020B0604020202020204" pitchFamily="34" charset="0"/>
              </a:rPr>
              <a:t>＝１</a:t>
            </a:r>
            <a:endParaRPr lang="ja-JP" altLang="en-US"/>
          </a:p>
        </p:txBody>
      </p:sp>
      <p:sp>
        <p:nvSpPr>
          <p:cNvPr id="235522" name="Rectangle 1026"/>
          <p:cNvSpPr>
            <a:spLocks noChangeArrowheads="1"/>
          </p:cNvSpPr>
          <p:nvPr/>
        </p:nvSpPr>
        <p:spPr bwMode="auto">
          <a:xfrm>
            <a:off x="2555875" y="1196975"/>
            <a:ext cx="1168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b="1">
                <a:latin typeface="Helvetica" panose="020B0604020202020204" pitchFamily="34" charset="0"/>
              </a:rPr>
              <a:t>Electricity</a:t>
            </a:r>
          </a:p>
          <a:p>
            <a:r>
              <a:rPr lang="en-US" altLang="ja-JP" b="1">
                <a:latin typeface="Helvetica" panose="020B0604020202020204" pitchFamily="34" charset="0"/>
              </a:rPr>
              <a:t>generation</a:t>
            </a:r>
          </a:p>
          <a:p>
            <a:r>
              <a:rPr lang="ja-JP" altLang="en-US" b="1">
                <a:latin typeface="Helvetica" panose="020B0604020202020204" pitchFamily="34" charset="0"/>
              </a:rPr>
              <a:t>Ｑ＝</a:t>
            </a:r>
            <a:r>
              <a:rPr lang="en-US" altLang="ja-JP" b="1">
                <a:latin typeface="Helvetica" panose="020B0604020202020204" pitchFamily="34" charset="0"/>
              </a:rPr>
              <a:t>20</a:t>
            </a:r>
            <a:r>
              <a:rPr lang="ja-JP" altLang="en-US" b="1">
                <a:latin typeface="Helvetica" panose="020B0604020202020204" pitchFamily="34" charset="0"/>
              </a:rPr>
              <a:t>，</a:t>
            </a:r>
          </a:p>
          <a:p>
            <a:r>
              <a:rPr lang="en-US" altLang="ja-JP" b="1">
                <a:latin typeface="Helvetica" panose="020B0604020202020204" pitchFamily="34" charset="0"/>
              </a:rPr>
              <a:t>η</a:t>
            </a:r>
            <a:r>
              <a:rPr lang="en-US" altLang="ja-JP" b="1" baseline="-25000">
                <a:latin typeface=""/>
              </a:rPr>
              <a:t>e</a:t>
            </a:r>
            <a:r>
              <a:rPr lang="ja-JP" altLang="en-US" b="1">
                <a:latin typeface="Helvetica" panose="020B0604020202020204" pitchFamily="34" charset="0"/>
              </a:rPr>
              <a:t>＝</a:t>
            </a:r>
            <a:r>
              <a:rPr lang="en-US" altLang="ja-JP" b="1">
                <a:latin typeface="Helvetica" panose="020B0604020202020204" pitchFamily="34" charset="0"/>
              </a:rPr>
              <a:t>0.33</a:t>
            </a:r>
            <a:endParaRPr lang="en-US" altLang="ja-JP"/>
          </a:p>
        </p:txBody>
      </p:sp>
      <p:grpSp>
        <p:nvGrpSpPr>
          <p:cNvPr id="235523" name="Group 1027"/>
          <p:cNvGrpSpPr>
            <a:grpSpLocks/>
          </p:cNvGrpSpPr>
          <p:nvPr/>
        </p:nvGrpSpPr>
        <p:grpSpPr bwMode="auto">
          <a:xfrm>
            <a:off x="1763713" y="1050925"/>
            <a:ext cx="1520825" cy="2376488"/>
            <a:chOff x="1192" y="1821"/>
            <a:chExt cx="1040" cy="1608"/>
          </a:xfrm>
        </p:grpSpPr>
        <p:sp>
          <p:nvSpPr>
            <p:cNvPr id="235524" name="Freeform 1028"/>
            <p:cNvSpPr>
              <a:spLocks/>
            </p:cNvSpPr>
            <p:nvPr/>
          </p:nvSpPr>
          <p:spPr bwMode="auto">
            <a:xfrm>
              <a:off x="2169" y="2924"/>
              <a:ext cx="63" cy="105"/>
            </a:xfrm>
            <a:custGeom>
              <a:avLst/>
              <a:gdLst>
                <a:gd name="T0" fmla="*/ 31 w 63"/>
                <a:gd name="T1" fmla="*/ 0 h 105"/>
                <a:gd name="T2" fmla="*/ 63 w 63"/>
                <a:gd name="T3" fmla="*/ 11 h 105"/>
                <a:gd name="T4" fmla="*/ 31 w 63"/>
                <a:gd name="T5" fmla="*/ 105 h 105"/>
                <a:gd name="T6" fmla="*/ 0 w 63"/>
                <a:gd name="T7" fmla="*/ 95 h 105"/>
                <a:gd name="T8" fmla="*/ 31 w 63"/>
                <a:gd name="T9" fmla="*/ 0 h 105"/>
              </a:gdLst>
              <a:ahLst/>
              <a:cxnLst>
                <a:cxn ang="0">
                  <a:pos x="T0" y="T1"/>
                </a:cxn>
                <a:cxn ang="0">
                  <a:pos x="T2" y="T3"/>
                </a:cxn>
                <a:cxn ang="0">
                  <a:pos x="T4" y="T5"/>
                </a:cxn>
                <a:cxn ang="0">
                  <a:pos x="T6" y="T7"/>
                </a:cxn>
                <a:cxn ang="0">
                  <a:pos x="T8" y="T9"/>
                </a:cxn>
              </a:cxnLst>
              <a:rect l="0" t="0" r="r" b="b"/>
              <a:pathLst>
                <a:path w="63" h="105">
                  <a:moveTo>
                    <a:pt x="31" y="0"/>
                  </a:moveTo>
                  <a:lnTo>
                    <a:pt x="63" y="11"/>
                  </a:lnTo>
                  <a:lnTo>
                    <a:pt x="31" y="105"/>
                  </a:lnTo>
                  <a:lnTo>
                    <a:pt x="0" y="95"/>
                  </a:lnTo>
                  <a:lnTo>
                    <a:pt x="31" y="0"/>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25" name="Freeform 1029"/>
            <p:cNvSpPr>
              <a:spLocks/>
            </p:cNvSpPr>
            <p:nvPr/>
          </p:nvSpPr>
          <p:spPr bwMode="auto">
            <a:xfrm>
              <a:off x="2127" y="3019"/>
              <a:ext cx="73" cy="105"/>
            </a:xfrm>
            <a:custGeom>
              <a:avLst/>
              <a:gdLst>
                <a:gd name="T0" fmla="*/ 73 w 73"/>
                <a:gd name="T1" fmla="*/ 10 h 105"/>
                <a:gd name="T2" fmla="*/ 73 w 73"/>
                <a:gd name="T3" fmla="*/ 10 h 105"/>
                <a:gd name="T4" fmla="*/ 31 w 73"/>
                <a:gd name="T5" fmla="*/ 105 h 105"/>
                <a:gd name="T6" fmla="*/ 0 w 73"/>
                <a:gd name="T7" fmla="*/ 95 h 105"/>
                <a:gd name="T8" fmla="*/ 42 w 73"/>
                <a:gd name="T9" fmla="*/ 0 h 105"/>
                <a:gd name="T10" fmla="*/ 73 w 73"/>
                <a:gd name="T11" fmla="*/ 10 h 105"/>
                <a:gd name="T12" fmla="*/ 73 w 73"/>
                <a:gd name="T13" fmla="*/ 10 h 105"/>
              </a:gdLst>
              <a:ahLst/>
              <a:cxnLst>
                <a:cxn ang="0">
                  <a:pos x="T0" y="T1"/>
                </a:cxn>
                <a:cxn ang="0">
                  <a:pos x="T2" y="T3"/>
                </a:cxn>
                <a:cxn ang="0">
                  <a:pos x="T4" y="T5"/>
                </a:cxn>
                <a:cxn ang="0">
                  <a:pos x="T6" y="T7"/>
                </a:cxn>
                <a:cxn ang="0">
                  <a:pos x="T8" y="T9"/>
                </a:cxn>
                <a:cxn ang="0">
                  <a:pos x="T10" y="T11"/>
                </a:cxn>
                <a:cxn ang="0">
                  <a:pos x="T12" y="T13"/>
                </a:cxn>
              </a:cxnLst>
              <a:rect l="0" t="0" r="r" b="b"/>
              <a:pathLst>
                <a:path w="73" h="105">
                  <a:moveTo>
                    <a:pt x="73" y="10"/>
                  </a:moveTo>
                  <a:lnTo>
                    <a:pt x="73" y="10"/>
                  </a:lnTo>
                  <a:lnTo>
                    <a:pt x="31" y="105"/>
                  </a:lnTo>
                  <a:lnTo>
                    <a:pt x="0" y="95"/>
                  </a:lnTo>
                  <a:lnTo>
                    <a:pt x="42" y="0"/>
                  </a:lnTo>
                  <a:lnTo>
                    <a:pt x="73" y="10"/>
                  </a:lnTo>
                  <a:lnTo>
                    <a:pt x="73" y="10"/>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26" name="Freeform 1030"/>
            <p:cNvSpPr>
              <a:spLocks/>
            </p:cNvSpPr>
            <p:nvPr/>
          </p:nvSpPr>
          <p:spPr bwMode="auto">
            <a:xfrm>
              <a:off x="2074" y="3103"/>
              <a:ext cx="84" cy="105"/>
            </a:xfrm>
            <a:custGeom>
              <a:avLst/>
              <a:gdLst>
                <a:gd name="T0" fmla="*/ 74 w 84"/>
                <a:gd name="T1" fmla="*/ 21 h 105"/>
                <a:gd name="T2" fmla="*/ 74 w 84"/>
                <a:gd name="T3" fmla="*/ 21 h 105"/>
                <a:gd name="T4" fmla="*/ 32 w 84"/>
                <a:gd name="T5" fmla="*/ 105 h 105"/>
                <a:gd name="T6" fmla="*/ 0 w 84"/>
                <a:gd name="T7" fmla="*/ 95 h 105"/>
                <a:gd name="T8" fmla="*/ 53 w 84"/>
                <a:gd name="T9" fmla="*/ 0 h 105"/>
                <a:gd name="T10" fmla="*/ 84 w 84"/>
                <a:gd name="T11" fmla="*/ 21 h 105"/>
                <a:gd name="T12" fmla="*/ 74 w 84"/>
                <a:gd name="T13" fmla="*/ 21 h 105"/>
              </a:gdLst>
              <a:ahLst/>
              <a:cxnLst>
                <a:cxn ang="0">
                  <a:pos x="T0" y="T1"/>
                </a:cxn>
                <a:cxn ang="0">
                  <a:pos x="T2" y="T3"/>
                </a:cxn>
                <a:cxn ang="0">
                  <a:pos x="T4" y="T5"/>
                </a:cxn>
                <a:cxn ang="0">
                  <a:pos x="T6" y="T7"/>
                </a:cxn>
                <a:cxn ang="0">
                  <a:pos x="T8" y="T9"/>
                </a:cxn>
                <a:cxn ang="0">
                  <a:pos x="T10" y="T11"/>
                </a:cxn>
                <a:cxn ang="0">
                  <a:pos x="T12" y="T13"/>
                </a:cxn>
              </a:cxnLst>
              <a:rect l="0" t="0" r="r" b="b"/>
              <a:pathLst>
                <a:path w="84" h="105">
                  <a:moveTo>
                    <a:pt x="74" y="21"/>
                  </a:moveTo>
                  <a:lnTo>
                    <a:pt x="74" y="21"/>
                  </a:lnTo>
                  <a:lnTo>
                    <a:pt x="32" y="105"/>
                  </a:lnTo>
                  <a:lnTo>
                    <a:pt x="0" y="95"/>
                  </a:lnTo>
                  <a:lnTo>
                    <a:pt x="53" y="0"/>
                  </a:lnTo>
                  <a:lnTo>
                    <a:pt x="84" y="21"/>
                  </a:lnTo>
                  <a:lnTo>
                    <a:pt x="74" y="21"/>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27" name="Freeform 1031"/>
            <p:cNvSpPr>
              <a:spLocks/>
            </p:cNvSpPr>
            <p:nvPr/>
          </p:nvSpPr>
          <p:spPr bwMode="auto">
            <a:xfrm>
              <a:off x="2022" y="3187"/>
              <a:ext cx="84" cy="95"/>
            </a:xfrm>
            <a:custGeom>
              <a:avLst/>
              <a:gdLst>
                <a:gd name="T0" fmla="*/ 84 w 84"/>
                <a:gd name="T1" fmla="*/ 21 h 95"/>
                <a:gd name="T2" fmla="*/ 84 w 84"/>
                <a:gd name="T3" fmla="*/ 21 h 95"/>
                <a:gd name="T4" fmla="*/ 31 w 84"/>
                <a:gd name="T5" fmla="*/ 95 h 95"/>
                <a:gd name="T6" fmla="*/ 0 w 84"/>
                <a:gd name="T7" fmla="*/ 74 h 95"/>
                <a:gd name="T8" fmla="*/ 52 w 84"/>
                <a:gd name="T9" fmla="*/ 0 h 95"/>
                <a:gd name="T10" fmla="*/ 84 w 84"/>
                <a:gd name="T11" fmla="*/ 21 h 95"/>
                <a:gd name="T12" fmla="*/ 84 w 84"/>
                <a:gd name="T13" fmla="*/ 21 h 95"/>
              </a:gdLst>
              <a:ahLst/>
              <a:cxnLst>
                <a:cxn ang="0">
                  <a:pos x="T0" y="T1"/>
                </a:cxn>
                <a:cxn ang="0">
                  <a:pos x="T2" y="T3"/>
                </a:cxn>
                <a:cxn ang="0">
                  <a:pos x="T4" y="T5"/>
                </a:cxn>
                <a:cxn ang="0">
                  <a:pos x="T6" y="T7"/>
                </a:cxn>
                <a:cxn ang="0">
                  <a:pos x="T8" y="T9"/>
                </a:cxn>
                <a:cxn ang="0">
                  <a:pos x="T10" y="T11"/>
                </a:cxn>
                <a:cxn ang="0">
                  <a:pos x="T12" y="T13"/>
                </a:cxn>
              </a:cxnLst>
              <a:rect l="0" t="0" r="r" b="b"/>
              <a:pathLst>
                <a:path w="84" h="95">
                  <a:moveTo>
                    <a:pt x="84" y="21"/>
                  </a:moveTo>
                  <a:lnTo>
                    <a:pt x="84" y="21"/>
                  </a:lnTo>
                  <a:lnTo>
                    <a:pt x="31" y="95"/>
                  </a:lnTo>
                  <a:lnTo>
                    <a:pt x="0" y="74"/>
                  </a:lnTo>
                  <a:lnTo>
                    <a:pt x="52" y="0"/>
                  </a:lnTo>
                  <a:lnTo>
                    <a:pt x="84" y="21"/>
                  </a:lnTo>
                  <a:lnTo>
                    <a:pt x="84" y="21"/>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28" name="Freeform 1032"/>
            <p:cNvSpPr>
              <a:spLocks/>
            </p:cNvSpPr>
            <p:nvPr/>
          </p:nvSpPr>
          <p:spPr bwMode="auto">
            <a:xfrm>
              <a:off x="1980" y="3261"/>
              <a:ext cx="73" cy="63"/>
            </a:xfrm>
            <a:custGeom>
              <a:avLst/>
              <a:gdLst>
                <a:gd name="T0" fmla="*/ 73 w 73"/>
                <a:gd name="T1" fmla="*/ 21 h 63"/>
                <a:gd name="T2" fmla="*/ 73 w 73"/>
                <a:gd name="T3" fmla="*/ 21 h 63"/>
                <a:gd name="T4" fmla="*/ 31 w 73"/>
                <a:gd name="T5" fmla="*/ 63 h 63"/>
                <a:gd name="T6" fmla="*/ 0 w 73"/>
                <a:gd name="T7" fmla="*/ 42 h 63"/>
                <a:gd name="T8" fmla="*/ 52 w 73"/>
                <a:gd name="T9" fmla="*/ 0 h 63"/>
                <a:gd name="T10" fmla="*/ 73 w 73"/>
                <a:gd name="T11" fmla="*/ 21 h 63"/>
                <a:gd name="T12" fmla="*/ 73 w 73"/>
                <a:gd name="T13" fmla="*/ 21 h 63"/>
              </a:gdLst>
              <a:ahLst/>
              <a:cxnLst>
                <a:cxn ang="0">
                  <a:pos x="T0" y="T1"/>
                </a:cxn>
                <a:cxn ang="0">
                  <a:pos x="T2" y="T3"/>
                </a:cxn>
                <a:cxn ang="0">
                  <a:pos x="T4" y="T5"/>
                </a:cxn>
                <a:cxn ang="0">
                  <a:pos x="T6" y="T7"/>
                </a:cxn>
                <a:cxn ang="0">
                  <a:pos x="T8" y="T9"/>
                </a:cxn>
                <a:cxn ang="0">
                  <a:pos x="T10" y="T11"/>
                </a:cxn>
                <a:cxn ang="0">
                  <a:pos x="T12" y="T13"/>
                </a:cxn>
              </a:cxnLst>
              <a:rect l="0" t="0" r="r" b="b"/>
              <a:pathLst>
                <a:path w="73" h="63">
                  <a:moveTo>
                    <a:pt x="73" y="21"/>
                  </a:moveTo>
                  <a:lnTo>
                    <a:pt x="73" y="21"/>
                  </a:lnTo>
                  <a:lnTo>
                    <a:pt x="31" y="63"/>
                  </a:lnTo>
                  <a:lnTo>
                    <a:pt x="0" y="42"/>
                  </a:lnTo>
                  <a:lnTo>
                    <a:pt x="52" y="0"/>
                  </a:lnTo>
                  <a:lnTo>
                    <a:pt x="73" y="21"/>
                  </a:lnTo>
                  <a:lnTo>
                    <a:pt x="73" y="21"/>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29" name="Freeform 1033"/>
            <p:cNvSpPr>
              <a:spLocks/>
            </p:cNvSpPr>
            <p:nvPr/>
          </p:nvSpPr>
          <p:spPr bwMode="auto">
            <a:xfrm>
              <a:off x="1938" y="3303"/>
              <a:ext cx="73" cy="73"/>
            </a:xfrm>
            <a:custGeom>
              <a:avLst/>
              <a:gdLst>
                <a:gd name="T0" fmla="*/ 73 w 73"/>
                <a:gd name="T1" fmla="*/ 31 h 73"/>
                <a:gd name="T2" fmla="*/ 73 w 73"/>
                <a:gd name="T3" fmla="*/ 31 h 73"/>
                <a:gd name="T4" fmla="*/ 21 w 73"/>
                <a:gd name="T5" fmla="*/ 73 h 73"/>
                <a:gd name="T6" fmla="*/ 0 w 73"/>
                <a:gd name="T7" fmla="*/ 42 h 73"/>
                <a:gd name="T8" fmla="*/ 52 w 73"/>
                <a:gd name="T9" fmla="*/ 0 h 73"/>
                <a:gd name="T10" fmla="*/ 73 w 73"/>
                <a:gd name="T11" fmla="*/ 21 h 73"/>
                <a:gd name="T12" fmla="*/ 73 w 73"/>
                <a:gd name="T13" fmla="*/ 31 h 73"/>
              </a:gdLst>
              <a:ahLst/>
              <a:cxnLst>
                <a:cxn ang="0">
                  <a:pos x="T0" y="T1"/>
                </a:cxn>
                <a:cxn ang="0">
                  <a:pos x="T2" y="T3"/>
                </a:cxn>
                <a:cxn ang="0">
                  <a:pos x="T4" y="T5"/>
                </a:cxn>
                <a:cxn ang="0">
                  <a:pos x="T6" y="T7"/>
                </a:cxn>
                <a:cxn ang="0">
                  <a:pos x="T8" y="T9"/>
                </a:cxn>
                <a:cxn ang="0">
                  <a:pos x="T10" y="T11"/>
                </a:cxn>
                <a:cxn ang="0">
                  <a:pos x="T12" y="T13"/>
                </a:cxn>
              </a:cxnLst>
              <a:rect l="0" t="0" r="r" b="b"/>
              <a:pathLst>
                <a:path w="73" h="73">
                  <a:moveTo>
                    <a:pt x="73" y="31"/>
                  </a:moveTo>
                  <a:lnTo>
                    <a:pt x="73" y="31"/>
                  </a:lnTo>
                  <a:lnTo>
                    <a:pt x="21" y="73"/>
                  </a:lnTo>
                  <a:lnTo>
                    <a:pt x="0" y="42"/>
                  </a:lnTo>
                  <a:lnTo>
                    <a:pt x="52" y="0"/>
                  </a:lnTo>
                  <a:lnTo>
                    <a:pt x="73" y="21"/>
                  </a:lnTo>
                  <a:lnTo>
                    <a:pt x="73" y="31"/>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0" name="Freeform 1034"/>
            <p:cNvSpPr>
              <a:spLocks/>
            </p:cNvSpPr>
            <p:nvPr/>
          </p:nvSpPr>
          <p:spPr bwMode="auto">
            <a:xfrm>
              <a:off x="1895" y="3345"/>
              <a:ext cx="64" cy="63"/>
            </a:xfrm>
            <a:custGeom>
              <a:avLst/>
              <a:gdLst>
                <a:gd name="T0" fmla="*/ 64 w 64"/>
                <a:gd name="T1" fmla="*/ 31 h 63"/>
                <a:gd name="T2" fmla="*/ 64 w 64"/>
                <a:gd name="T3" fmla="*/ 31 h 63"/>
                <a:gd name="T4" fmla="*/ 11 w 64"/>
                <a:gd name="T5" fmla="*/ 63 h 63"/>
                <a:gd name="T6" fmla="*/ 0 w 64"/>
                <a:gd name="T7" fmla="*/ 31 h 63"/>
                <a:gd name="T8" fmla="*/ 43 w 64"/>
                <a:gd name="T9" fmla="*/ 0 h 63"/>
                <a:gd name="T10" fmla="*/ 64 w 64"/>
                <a:gd name="T11" fmla="*/ 31 h 63"/>
                <a:gd name="T12" fmla="*/ 64 w 64"/>
                <a:gd name="T13" fmla="*/ 31 h 63"/>
              </a:gdLst>
              <a:ahLst/>
              <a:cxnLst>
                <a:cxn ang="0">
                  <a:pos x="T0" y="T1"/>
                </a:cxn>
                <a:cxn ang="0">
                  <a:pos x="T2" y="T3"/>
                </a:cxn>
                <a:cxn ang="0">
                  <a:pos x="T4" y="T5"/>
                </a:cxn>
                <a:cxn ang="0">
                  <a:pos x="T6" y="T7"/>
                </a:cxn>
                <a:cxn ang="0">
                  <a:pos x="T8" y="T9"/>
                </a:cxn>
                <a:cxn ang="0">
                  <a:pos x="T10" y="T11"/>
                </a:cxn>
                <a:cxn ang="0">
                  <a:pos x="T12" y="T13"/>
                </a:cxn>
              </a:cxnLst>
              <a:rect l="0" t="0" r="r" b="b"/>
              <a:pathLst>
                <a:path w="64" h="63">
                  <a:moveTo>
                    <a:pt x="64" y="31"/>
                  </a:moveTo>
                  <a:lnTo>
                    <a:pt x="64" y="31"/>
                  </a:lnTo>
                  <a:lnTo>
                    <a:pt x="11" y="63"/>
                  </a:lnTo>
                  <a:lnTo>
                    <a:pt x="0" y="31"/>
                  </a:lnTo>
                  <a:lnTo>
                    <a:pt x="43" y="0"/>
                  </a:lnTo>
                  <a:lnTo>
                    <a:pt x="64" y="31"/>
                  </a:lnTo>
                  <a:lnTo>
                    <a:pt x="64" y="31"/>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1" name="Freeform 1035"/>
            <p:cNvSpPr>
              <a:spLocks/>
            </p:cNvSpPr>
            <p:nvPr/>
          </p:nvSpPr>
          <p:spPr bwMode="auto">
            <a:xfrm>
              <a:off x="1853" y="3376"/>
              <a:ext cx="53" cy="53"/>
            </a:xfrm>
            <a:custGeom>
              <a:avLst/>
              <a:gdLst>
                <a:gd name="T0" fmla="*/ 53 w 53"/>
                <a:gd name="T1" fmla="*/ 32 h 53"/>
                <a:gd name="T2" fmla="*/ 53 w 53"/>
                <a:gd name="T3" fmla="*/ 32 h 53"/>
                <a:gd name="T4" fmla="*/ 21 w 53"/>
                <a:gd name="T5" fmla="*/ 53 h 53"/>
                <a:gd name="T6" fmla="*/ 0 w 53"/>
                <a:gd name="T7" fmla="*/ 21 h 53"/>
                <a:gd name="T8" fmla="*/ 42 w 53"/>
                <a:gd name="T9" fmla="*/ 0 h 53"/>
                <a:gd name="T10" fmla="*/ 53 w 53"/>
                <a:gd name="T11" fmla="*/ 32 h 53"/>
                <a:gd name="T12" fmla="*/ 53 w 53"/>
                <a:gd name="T13" fmla="*/ 32 h 53"/>
              </a:gdLst>
              <a:ahLst/>
              <a:cxnLst>
                <a:cxn ang="0">
                  <a:pos x="T0" y="T1"/>
                </a:cxn>
                <a:cxn ang="0">
                  <a:pos x="T2" y="T3"/>
                </a:cxn>
                <a:cxn ang="0">
                  <a:pos x="T4" y="T5"/>
                </a:cxn>
                <a:cxn ang="0">
                  <a:pos x="T6" y="T7"/>
                </a:cxn>
                <a:cxn ang="0">
                  <a:pos x="T8" y="T9"/>
                </a:cxn>
                <a:cxn ang="0">
                  <a:pos x="T10" y="T11"/>
                </a:cxn>
                <a:cxn ang="0">
                  <a:pos x="T12" y="T13"/>
                </a:cxn>
              </a:cxnLst>
              <a:rect l="0" t="0" r="r" b="b"/>
              <a:pathLst>
                <a:path w="53" h="53">
                  <a:moveTo>
                    <a:pt x="53" y="32"/>
                  </a:moveTo>
                  <a:lnTo>
                    <a:pt x="53" y="32"/>
                  </a:lnTo>
                  <a:lnTo>
                    <a:pt x="21" y="53"/>
                  </a:lnTo>
                  <a:lnTo>
                    <a:pt x="0" y="21"/>
                  </a:lnTo>
                  <a:lnTo>
                    <a:pt x="42" y="0"/>
                  </a:lnTo>
                  <a:lnTo>
                    <a:pt x="53" y="32"/>
                  </a:lnTo>
                  <a:lnTo>
                    <a:pt x="53" y="32"/>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2" name="Freeform 1036"/>
            <p:cNvSpPr>
              <a:spLocks/>
            </p:cNvSpPr>
            <p:nvPr/>
          </p:nvSpPr>
          <p:spPr bwMode="auto">
            <a:xfrm>
              <a:off x="1822" y="3397"/>
              <a:ext cx="52" cy="32"/>
            </a:xfrm>
            <a:custGeom>
              <a:avLst/>
              <a:gdLst>
                <a:gd name="T0" fmla="*/ 42 w 52"/>
                <a:gd name="T1" fmla="*/ 32 h 32"/>
                <a:gd name="T2" fmla="*/ 42 w 52"/>
                <a:gd name="T3" fmla="*/ 32 h 32"/>
                <a:gd name="T4" fmla="*/ 10 w 52"/>
                <a:gd name="T5" fmla="*/ 32 h 32"/>
                <a:gd name="T6" fmla="*/ 0 w 52"/>
                <a:gd name="T7" fmla="*/ 0 h 32"/>
                <a:gd name="T8" fmla="*/ 42 w 52"/>
                <a:gd name="T9" fmla="*/ 0 h 32"/>
                <a:gd name="T10" fmla="*/ 52 w 52"/>
                <a:gd name="T11" fmla="*/ 32 h 32"/>
                <a:gd name="T12" fmla="*/ 42 w 5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2" h="32">
                  <a:moveTo>
                    <a:pt x="42" y="32"/>
                  </a:moveTo>
                  <a:lnTo>
                    <a:pt x="42" y="32"/>
                  </a:lnTo>
                  <a:lnTo>
                    <a:pt x="10" y="32"/>
                  </a:lnTo>
                  <a:lnTo>
                    <a:pt x="0" y="0"/>
                  </a:lnTo>
                  <a:lnTo>
                    <a:pt x="42" y="0"/>
                  </a:lnTo>
                  <a:lnTo>
                    <a:pt x="52" y="32"/>
                  </a:lnTo>
                  <a:lnTo>
                    <a:pt x="42" y="32"/>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3" name="Freeform 1037"/>
            <p:cNvSpPr>
              <a:spLocks/>
            </p:cNvSpPr>
            <p:nvPr/>
          </p:nvSpPr>
          <p:spPr bwMode="auto">
            <a:xfrm>
              <a:off x="1780" y="3397"/>
              <a:ext cx="52" cy="32"/>
            </a:xfrm>
            <a:custGeom>
              <a:avLst/>
              <a:gdLst>
                <a:gd name="T0" fmla="*/ 52 w 52"/>
                <a:gd name="T1" fmla="*/ 32 h 32"/>
                <a:gd name="T2" fmla="*/ 42 w 52"/>
                <a:gd name="T3" fmla="*/ 32 h 32"/>
                <a:gd name="T4" fmla="*/ 0 w 52"/>
                <a:gd name="T5" fmla="*/ 32 h 32"/>
                <a:gd name="T6" fmla="*/ 0 w 52"/>
                <a:gd name="T7" fmla="*/ 0 h 32"/>
                <a:gd name="T8" fmla="*/ 52 w 52"/>
                <a:gd name="T9" fmla="*/ 0 h 32"/>
                <a:gd name="T10" fmla="*/ 52 w 52"/>
                <a:gd name="T11" fmla="*/ 32 h 32"/>
                <a:gd name="T12" fmla="*/ 52 w 5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2" h="32">
                  <a:moveTo>
                    <a:pt x="52" y="32"/>
                  </a:moveTo>
                  <a:lnTo>
                    <a:pt x="42" y="32"/>
                  </a:lnTo>
                  <a:lnTo>
                    <a:pt x="0" y="32"/>
                  </a:lnTo>
                  <a:lnTo>
                    <a:pt x="0" y="0"/>
                  </a:lnTo>
                  <a:lnTo>
                    <a:pt x="52" y="0"/>
                  </a:lnTo>
                  <a:lnTo>
                    <a:pt x="52" y="32"/>
                  </a:lnTo>
                  <a:lnTo>
                    <a:pt x="52" y="32"/>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4" name="Freeform 1038"/>
            <p:cNvSpPr>
              <a:spLocks/>
            </p:cNvSpPr>
            <p:nvPr/>
          </p:nvSpPr>
          <p:spPr bwMode="auto">
            <a:xfrm>
              <a:off x="1727" y="3376"/>
              <a:ext cx="63" cy="53"/>
            </a:xfrm>
            <a:custGeom>
              <a:avLst/>
              <a:gdLst>
                <a:gd name="T0" fmla="*/ 53 w 63"/>
                <a:gd name="T1" fmla="*/ 53 h 53"/>
                <a:gd name="T2" fmla="*/ 53 w 63"/>
                <a:gd name="T3" fmla="*/ 42 h 53"/>
                <a:gd name="T4" fmla="*/ 0 w 63"/>
                <a:gd name="T5" fmla="*/ 32 h 53"/>
                <a:gd name="T6" fmla="*/ 11 w 63"/>
                <a:gd name="T7" fmla="*/ 0 h 53"/>
                <a:gd name="T8" fmla="*/ 63 w 63"/>
                <a:gd name="T9" fmla="*/ 21 h 53"/>
                <a:gd name="T10" fmla="*/ 53 w 63"/>
                <a:gd name="T11" fmla="*/ 53 h 53"/>
                <a:gd name="T12" fmla="*/ 53 w 6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63" h="53">
                  <a:moveTo>
                    <a:pt x="53" y="53"/>
                  </a:moveTo>
                  <a:lnTo>
                    <a:pt x="53" y="42"/>
                  </a:lnTo>
                  <a:lnTo>
                    <a:pt x="0" y="32"/>
                  </a:lnTo>
                  <a:lnTo>
                    <a:pt x="11" y="0"/>
                  </a:lnTo>
                  <a:lnTo>
                    <a:pt x="63" y="21"/>
                  </a:lnTo>
                  <a:lnTo>
                    <a:pt x="53" y="53"/>
                  </a:lnTo>
                  <a:lnTo>
                    <a:pt x="53" y="53"/>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5" name="Freeform 1039"/>
            <p:cNvSpPr>
              <a:spLocks/>
            </p:cNvSpPr>
            <p:nvPr/>
          </p:nvSpPr>
          <p:spPr bwMode="auto">
            <a:xfrm>
              <a:off x="1675" y="3345"/>
              <a:ext cx="73" cy="63"/>
            </a:xfrm>
            <a:custGeom>
              <a:avLst/>
              <a:gdLst>
                <a:gd name="T0" fmla="*/ 52 w 73"/>
                <a:gd name="T1" fmla="*/ 63 h 63"/>
                <a:gd name="T2" fmla="*/ 52 w 73"/>
                <a:gd name="T3" fmla="*/ 52 h 63"/>
                <a:gd name="T4" fmla="*/ 0 w 73"/>
                <a:gd name="T5" fmla="*/ 21 h 63"/>
                <a:gd name="T6" fmla="*/ 21 w 73"/>
                <a:gd name="T7" fmla="*/ 0 h 63"/>
                <a:gd name="T8" fmla="*/ 73 w 73"/>
                <a:gd name="T9" fmla="*/ 31 h 63"/>
                <a:gd name="T10" fmla="*/ 52 w 73"/>
                <a:gd name="T11" fmla="*/ 63 h 63"/>
                <a:gd name="T12" fmla="*/ 52 w 73"/>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3" h="63">
                  <a:moveTo>
                    <a:pt x="52" y="63"/>
                  </a:moveTo>
                  <a:lnTo>
                    <a:pt x="52" y="52"/>
                  </a:lnTo>
                  <a:lnTo>
                    <a:pt x="0" y="21"/>
                  </a:lnTo>
                  <a:lnTo>
                    <a:pt x="21" y="0"/>
                  </a:lnTo>
                  <a:lnTo>
                    <a:pt x="73" y="31"/>
                  </a:lnTo>
                  <a:lnTo>
                    <a:pt x="52" y="63"/>
                  </a:lnTo>
                  <a:lnTo>
                    <a:pt x="52" y="63"/>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6" name="Freeform 1040"/>
            <p:cNvSpPr>
              <a:spLocks/>
            </p:cNvSpPr>
            <p:nvPr/>
          </p:nvSpPr>
          <p:spPr bwMode="auto">
            <a:xfrm>
              <a:off x="1643" y="3303"/>
              <a:ext cx="53" cy="63"/>
            </a:xfrm>
            <a:custGeom>
              <a:avLst/>
              <a:gdLst>
                <a:gd name="T0" fmla="*/ 32 w 53"/>
                <a:gd name="T1" fmla="*/ 63 h 63"/>
                <a:gd name="T2" fmla="*/ 32 w 53"/>
                <a:gd name="T3" fmla="*/ 63 h 63"/>
                <a:gd name="T4" fmla="*/ 0 w 53"/>
                <a:gd name="T5" fmla="*/ 21 h 63"/>
                <a:gd name="T6" fmla="*/ 21 w 53"/>
                <a:gd name="T7" fmla="*/ 0 h 63"/>
                <a:gd name="T8" fmla="*/ 53 w 53"/>
                <a:gd name="T9" fmla="*/ 42 h 63"/>
                <a:gd name="T10" fmla="*/ 32 w 53"/>
                <a:gd name="T11" fmla="*/ 63 h 63"/>
                <a:gd name="T12" fmla="*/ 32 w 53"/>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53" h="63">
                  <a:moveTo>
                    <a:pt x="32" y="63"/>
                  </a:moveTo>
                  <a:lnTo>
                    <a:pt x="32" y="63"/>
                  </a:lnTo>
                  <a:lnTo>
                    <a:pt x="0" y="21"/>
                  </a:lnTo>
                  <a:lnTo>
                    <a:pt x="21" y="0"/>
                  </a:lnTo>
                  <a:lnTo>
                    <a:pt x="53" y="42"/>
                  </a:lnTo>
                  <a:lnTo>
                    <a:pt x="32" y="63"/>
                  </a:lnTo>
                  <a:lnTo>
                    <a:pt x="32" y="63"/>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7" name="Freeform 1041"/>
            <p:cNvSpPr>
              <a:spLocks/>
            </p:cNvSpPr>
            <p:nvPr/>
          </p:nvSpPr>
          <p:spPr bwMode="auto">
            <a:xfrm>
              <a:off x="1591" y="3240"/>
              <a:ext cx="73" cy="84"/>
            </a:xfrm>
            <a:custGeom>
              <a:avLst/>
              <a:gdLst>
                <a:gd name="T0" fmla="*/ 52 w 73"/>
                <a:gd name="T1" fmla="*/ 84 h 84"/>
                <a:gd name="T2" fmla="*/ 52 w 73"/>
                <a:gd name="T3" fmla="*/ 84 h 84"/>
                <a:gd name="T4" fmla="*/ 0 w 73"/>
                <a:gd name="T5" fmla="*/ 21 h 84"/>
                <a:gd name="T6" fmla="*/ 21 w 73"/>
                <a:gd name="T7" fmla="*/ 0 h 84"/>
                <a:gd name="T8" fmla="*/ 73 w 73"/>
                <a:gd name="T9" fmla="*/ 63 h 84"/>
                <a:gd name="T10" fmla="*/ 52 w 73"/>
                <a:gd name="T11" fmla="*/ 84 h 84"/>
                <a:gd name="T12" fmla="*/ 52 w 73"/>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3" h="84">
                  <a:moveTo>
                    <a:pt x="52" y="84"/>
                  </a:moveTo>
                  <a:lnTo>
                    <a:pt x="52" y="84"/>
                  </a:lnTo>
                  <a:lnTo>
                    <a:pt x="0" y="21"/>
                  </a:lnTo>
                  <a:lnTo>
                    <a:pt x="21" y="0"/>
                  </a:lnTo>
                  <a:lnTo>
                    <a:pt x="73" y="63"/>
                  </a:lnTo>
                  <a:lnTo>
                    <a:pt x="52" y="84"/>
                  </a:lnTo>
                  <a:lnTo>
                    <a:pt x="52" y="84"/>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8" name="Freeform 1042"/>
            <p:cNvSpPr>
              <a:spLocks/>
            </p:cNvSpPr>
            <p:nvPr/>
          </p:nvSpPr>
          <p:spPr bwMode="auto">
            <a:xfrm>
              <a:off x="1538" y="3166"/>
              <a:ext cx="74" cy="95"/>
            </a:xfrm>
            <a:custGeom>
              <a:avLst/>
              <a:gdLst>
                <a:gd name="T0" fmla="*/ 53 w 74"/>
                <a:gd name="T1" fmla="*/ 95 h 95"/>
                <a:gd name="T2" fmla="*/ 53 w 74"/>
                <a:gd name="T3" fmla="*/ 95 h 95"/>
                <a:gd name="T4" fmla="*/ 0 w 74"/>
                <a:gd name="T5" fmla="*/ 11 h 95"/>
                <a:gd name="T6" fmla="*/ 32 w 74"/>
                <a:gd name="T7" fmla="*/ 0 h 95"/>
                <a:gd name="T8" fmla="*/ 74 w 74"/>
                <a:gd name="T9" fmla="*/ 74 h 95"/>
                <a:gd name="T10" fmla="*/ 53 w 74"/>
                <a:gd name="T11" fmla="*/ 95 h 95"/>
                <a:gd name="T12" fmla="*/ 53 w 74"/>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74" h="95">
                  <a:moveTo>
                    <a:pt x="53" y="95"/>
                  </a:moveTo>
                  <a:lnTo>
                    <a:pt x="53" y="95"/>
                  </a:lnTo>
                  <a:lnTo>
                    <a:pt x="0" y="11"/>
                  </a:lnTo>
                  <a:lnTo>
                    <a:pt x="32" y="0"/>
                  </a:lnTo>
                  <a:lnTo>
                    <a:pt x="74" y="74"/>
                  </a:lnTo>
                  <a:lnTo>
                    <a:pt x="53" y="95"/>
                  </a:lnTo>
                  <a:lnTo>
                    <a:pt x="53" y="95"/>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39" name="Freeform 1043"/>
            <p:cNvSpPr>
              <a:spLocks/>
            </p:cNvSpPr>
            <p:nvPr/>
          </p:nvSpPr>
          <p:spPr bwMode="auto">
            <a:xfrm>
              <a:off x="1496" y="3093"/>
              <a:ext cx="74" cy="84"/>
            </a:xfrm>
            <a:custGeom>
              <a:avLst/>
              <a:gdLst>
                <a:gd name="T0" fmla="*/ 42 w 74"/>
                <a:gd name="T1" fmla="*/ 84 h 84"/>
                <a:gd name="T2" fmla="*/ 42 w 74"/>
                <a:gd name="T3" fmla="*/ 84 h 84"/>
                <a:gd name="T4" fmla="*/ 0 w 74"/>
                <a:gd name="T5" fmla="*/ 10 h 84"/>
                <a:gd name="T6" fmla="*/ 32 w 74"/>
                <a:gd name="T7" fmla="*/ 0 h 84"/>
                <a:gd name="T8" fmla="*/ 74 w 74"/>
                <a:gd name="T9" fmla="*/ 73 h 84"/>
                <a:gd name="T10" fmla="*/ 42 w 74"/>
                <a:gd name="T11" fmla="*/ 84 h 84"/>
                <a:gd name="T12" fmla="*/ 42 w 7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4" h="84">
                  <a:moveTo>
                    <a:pt x="42" y="84"/>
                  </a:moveTo>
                  <a:lnTo>
                    <a:pt x="42" y="84"/>
                  </a:lnTo>
                  <a:lnTo>
                    <a:pt x="0" y="10"/>
                  </a:lnTo>
                  <a:lnTo>
                    <a:pt x="32" y="0"/>
                  </a:lnTo>
                  <a:lnTo>
                    <a:pt x="74" y="73"/>
                  </a:lnTo>
                  <a:lnTo>
                    <a:pt x="42" y="84"/>
                  </a:lnTo>
                  <a:lnTo>
                    <a:pt x="42" y="84"/>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0" name="Freeform 1044"/>
            <p:cNvSpPr>
              <a:spLocks/>
            </p:cNvSpPr>
            <p:nvPr/>
          </p:nvSpPr>
          <p:spPr bwMode="auto">
            <a:xfrm>
              <a:off x="1454" y="2987"/>
              <a:ext cx="74" cy="116"/>
            </a:xfrm>
            <a:custGeom>
              <a:avLst/>
              <a:gdLst>
                <a:gd name="T0" fmla="*/ 42 w 74"/>
                <a:gd name="T1" fmla="*/ 116 h 116"/>
                <a:gd name="T2" fmla="*/ 42 w 74"/>
                <a:gd name="T3" fmla="*/ 116 h 116"/>
                <a:gd name="T4" fmla="*/ 0 w 74"/>
                <a:gd name="T5" fmla="*/ 11 h 116"/>
                <a:gd name="T6" fmla="*/ 32 w 74"/>
                <a:gd name="T7" fmla="*/ 0 h 116"/>
                <a:gd name="T8" fmla="*/ 74 w 74"/>
                <a:gd name="T9" fmla="*/ 106 h 116"/>
                <a:gd name="T10" fmla="*/ 42 w 74"/>
                <a:gd name="T11" fmla="*/ 116 h 116"/>
                <a:gd name="T12" fmla="*/ 42 w 7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74" h="116">
                  <a:moveTo>
                    <a:pt x="42" y="116"/>
                  </a:moveTo>
                  <a:lnTo>
                    <a:pt x="42" y="116"/>
                  </a:lnTo>
                  <a:lnTo>
                    <a:pt x="0" y="11"/>
                  </a:lnTo>
                  <a:lnTo>
                    <a:pt x="32" y="0"/>
                  </a:lnTo>
                  <a:lnTo>
                    <a:pt x="74" y="106"/>
                  </a:lnTo>
                  <a:lnTo>
                    <a:pt x="42" y="116"/>
                  </a:lnTo>
                  <a:lnTo>
                    <a:pt x="42" y="116"/>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1" name="Freeform 1045"/>
            <p:cNvSpPr>
              <a:spLocks/>
            </p:cNvSpPr>
            <p:nvPr/>
          </p:nvSpPr>
          <p:spPr bwMode="auto">
            <a:xfrm>
              <a:off x="1402" y="2861"/>
              <a:ext cx="84" cy="137"/>
            </a:xfrm>
            <a:custGeom>
              <a:avLst/>
              <a:gdLst>
                <a:gd name="T0" fmla="*/ 52 w 84"/>
                <a:gd name="T1" fmla="*/ 137 h 137"/>
                <a:gd name="T2" fmla="*/ 52 w 84"/>
                <a:gd name="T3" fmla="*/ 137 h 137"/>
                <a:gd name="T4" fmla="*/ 0 w 84"/>
                <a:gd name="T5" fmla="*/ 11 h 137"/>
                <a:gd name="T6" fmla="*/ 31 w 84"/>
                <a:gd name="T7" fmla="*/ 0 h 137"/>
                <a:gd name="T8" fmla="*/ 84 w 84"/>
                <a:gd name="T9" fmla="*/ 126 h 137"/>
                <a:gd name="T10" fmla="*/ 52 w 84"/>
                <a:gd name="T11" fmla="*/ 137 h 137"/>
                <a:gd name="T12" fmla="*/ 52 w 8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84" h="137">
                  <a:moveTo>
                    <a:pt x="52" y="137"/>
                  </a:moveTo>
                  <a:lnTo>
                    <a:pt x="52" y="137"/>
                  </a:lnTo>
                  <a:lnTo>
                    <a:pt x="0" y="11"/>
                  </a:lnTo>
                  <a:lnTo>
                    <a:pt x="31" y="0"/>
                  </a:lnTo>
                  <a:lnTo>
                    <a:pt x="84" y="126"/>
                  </a:lnTo>
                  <a:lnTo>
                    <a:pt x="52" y="137"/>
                  </a:lnTo>
                  <a:lnTo>
                    <a:pt x="52" y="137"/>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2" name="Freeform 1046"/>
            <p:cNvSpPr>
              <a:spLocks/>
            </p:cNvSpPr>
            <p:nvPr/>
          </p:nvSpPr>
          <p:spPr bwMode="auto">
            <a:xfrm>
              <a:off x="1349" y="2714"/>
              <a:ext cx="84" cy="158"/>
            </a:xfrm>
            <a:custGeom>
              <a:avLst/>
              <a:gdLst>
                <a:gd name="T0" fmla="*/ 53 w 84"/>
                <a:gd name="T1" fmla="*/ 158 h 158"/>
                <a:gd name="T2" fmla="*/ 53 w 84"/>
                <a:gd name="T3" fmla="*/ 158 h 158"/>
                <a:gd name="T4" fmla="*/ 0 w 84"/>
                <a:gd name="T5" fmla="*/ 11 h 158"/>
                <a:gd name="T6" fmla="*/ 32 w 84"/>
                <a:gd name="T7" fmla="*/ 0 h 158"/>
                <a:gd name="T8" fmla="*/ 84 w 84"/>
                <a:gd name="T9" fmla="*/ 147 h 158"/>
                <a:gd name="T10" fmla="*/ 53 w 84"/>
                <a:gd name="T11" fmla="*/ 158 h 158"/>
                <a:gd name="T12" fmla="*/ 53 w 8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84" h="158">
                  <a:moveTo>
                    <a:pt x="53" y="158"/>
                  </a:moveTo>
                  <a:lnTo>
                    <a:pt x="53" y="158"/>
                  </a:lnTo>
                  <a:lnTo>
                    <a:pt x="0" y="11"/>
                  </a:lnTo>
                  <a:lnTo>
                    <a:pt x="32" y="0"/>
                  </a:lnTo>
                  <a:lnTo>
                    <a:pt x="84" y="147"/>
                  </a:lnTo>
                  <a:lnTo>
                    <a:pt x="53" y="158"/>
                  </a:lnTo>
                  <a:lnTo>
                    <a:pt x="53" y="158"/>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3" name="Freeform 1047"/>
            <p:cNvSpPr>
              <a:spLocks/>
            </p:cNvSpPr>
            <p:nvPr/>
          </p:nvSpPr>
          <p:spPr bwMode="auto">
            <a:xfrm>
              <a:off x="1297" y="2567"/>
              <a:ext cx="84" cy="158"/>
            </a:xfrm>
            <a:custGeom>
              <a:avLst/>
              <a:gdLst>
                <a:gd name="T0" fmla="*/ 52 w 84"/>
                <a:gd name="T1" fmla="*/ 158 h 158"/>
                <a:gd name="T2" fmla="*/ 52 w 84"/>
                <a:gd name="T3" fmla="*/ 158 h 158"/>
                <a:gd name="T4" fmla="*/ 0 w 84"/>
                <a:gd name="T5" fmla="*/ 11 h 158"/>
                <a:gd name="T6" fmla="*/ 31 w 84"/>
                <a:gd name="T7" fmla="*/ 0 h 158"/>
                <a:gd name="T8" fmla="*/ 84 w 84"/>
                <a:gd name="T9" fmla="*/ 147 h 158"/>
                <a:gd name="T10" fmla="*/ 52 w 84"/>
                <a:gd name="T11" fmla="*/ 158 h 158"/>
                <a:gd name="T12" fmla="*/ 52 w 8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84" h="158">
                  <a:moveTo>
                    <a:pt x="52" y="158"/>
                  </a:moveTo>
                  <a:lnTo>
                    <a:pt x="52" y="158"/>
                  </a:lnTo>
                  <a:lnTo>
                    <a:pt x="0" y="11"/>
                  </a:lnTo>
                  <a:lnTo>
                    <a:pt x="31" y="0"/>
                  </a:lnTo>
                  <a:lnTo>
                    <a:pt x="84" y="147"/>
                  </a:lnTo>
                  <a:lnTo>
                    <a:pt x="52" y="158"/>
                  </a:lnTo>
                  <a:lnTo>
                    <a:pt x="52" y="158"/>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4" name="Freeform 1048"/>
            <p:cNvSpPr>
              <a:spLocks/>
            </p:cNvSpPr>
            <p:nvPr/>
          </p:nvSpPr>
          <p:spPr bwMode="auto">
            <a:xfrm>
              <a:off x="1286" y="2515"/>
              <a:ext cx="42" cy="63"/>
            </a:xfrm>
            <a:custGeom>
              <a:avLst/>
              <a:gdLst>
                <a:gd name="T0" fmla="*/ 11 w 42"/>
                <a:gd name="T1" fmla="*/ 63 h 63"/>
                <a:gd name="T2" fmla="*/ 11 w 42"/>
                <a:gd name="T3" fmla="*/ 63 h 63"/>
                <a:gd name="T4" fmla="*/ 0 w 42"/>
                <a:gd name="T5" fmla="*/ 0 h 63"/>
                <a:gd name="T6" fmla="*/ 32 w 42"/>
                <a:gd name="T7" fmla="*/ 0 h 63"/>
                <a:gd name="T8" fmla="*/ 42 w 42"/>
                <a:gd name="T9" fmla="*/ 52 h 63"/>
                <a:gd name="T10" fmla="*/ 11 w 42"/>
                <a:gd name="T11" fmla="*/ 63 h 63"/>
                <a:gd name="T12" fmla="*/ 11 w 42"/>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42" h="63">
                  <a:moveTo>
                    <a:pt x="11" y="63"/>
                  </a:moveTo>
                  <a:lnTo>
                    <a:pt x="11" y="63"/>
                  </a:lnTo>
                  <a:lnTo>
                    <a:pt x="0" y="0"/>
                  </a:lnTo>
                  <a:lnTo>
                    <a:pt x="32" y="0"/>
                  </a:lnTo>
                  <a:lnTo>
                    <a:pt x="42" y="52"/>
                  </a:lnTo>
                  <a:lnTo>
                    <a:pt x="11" y="63"/>
                  </a:lnTo>
                  <a:lnTo>
                    <a:pt x="11" y="63"/>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5" name="Freeform 1049"/>
            <p:cNvSpPr>
              <a:spLocks/>
            </p:cNvSpPr>
            <p:nvPr/>
          </p:nvSpPr>
          <p:spPr bwMode="auto">
            <a:xfrm>
              <a:off x="1276" y="2441"/>
              <a:ext cx="42" cy="74"/>
            </a:xfrm>
            <a:custGeom>
              <a:avLst/>
              <a:gdLst>
                <a:gd name="T0" fmla="*/ 10 w 42"/>
                <a:gd name="T1" fmla="*/ 74 h 74"/>
                <a:gd name="T2" fmla="*/ 10 w 42"/>
                <a:gd name="T3" fmla="*/ 74 h 74"/>
                <a:gd name="T4" fmla="*/ 0 w 42"/>
                <a:gd name="T5" fmla="*/ 0 h 74"/>
                <a:gd name="T6" fmla="*/ 31 w 42"/>
                <a:gd name="T7" fmla="*/ 0 h 74"/>
                <a:gd name="T8" fmla="*/ 42 w 42"/>
                <a:gd name="T9" fmla="*/ 74 h 74"/>
                <a:gd name="T10" fmla="*/ 10 w 42"/>
                <a:gd name="T11" fmla="*/ 74 h 74"/>
                <a:gd name="T12" fmla="*/ 10 w 42"/>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2" h="74">
                  <a:moveTo>
                    <a:pt x="10" y="74"/>
                  </a:moveTo>
                  <a:lnTo>
                    <a:pt x="10" y="74"/>
                  </a:lnTo>
                  <a:lnTo>
                    <a:pt x="0" y="0"/>
                  </a:lnTo>
                  <a:lnTo>
                    <a:pt x="31" y="0"/>
                  </a:lnTo>
                  <a:lnTo>
                    <a:pt x="42" y="74"/>
                  </a:lnTo>
                  <a:lnTo>
                    <a:pt x="10" y="74"/>
                  </a:lnTo>
                  <a:lnTo>
                    <a:pt x="10" y="74"/>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6" name="Freeform 1050"/>
            <p:cNvSpPr>
              <a:spLocks/>
            </p:cNvSpPr>
            <p:nvPr/>
          </p:nvSpPr>
          <p:spPr bwMode="auto">
            <a:xfrm>
              <a:off x="1255" y="2347"/>
              <a:ext cx="52" cy="94"/>
            </a:xfrm>
            <a:custGeom>
              <a:avLst/>
              <a:gdLst>
                <a:gd name="T0" fmla="*/ 21 w 52"/>
                <a:gd name="T1" fmla="*/ 94 h 94"/>
                <a:gd name="T2" fmla="*/ 21 w 52"/>
                <a:gd name="T3" fmla="*/ 94 h 94"/>
                <a:gd name="T4" fmla="*/ 0 w 52"/>
                <a:gd name="T5" fmla="*/ 10 h 94"/>
                <a:gd name="T6" fmla="*/ 31 w 52"/>
                <a:gd name="T7" fmla="*/ 0 h 94"/>
                <a:gd name="T8" fmla="*/ 52 w 52"/>
                <a:gd name="T9" fmla="*/ 94 h 94"/>
                <a:gd name="T10" fmla="*/ 21 w 52"/>
                <a:gd name="T11" fmla="*/ 94 h 94"/>
                <a:gd name="T12" fmla="*/ 21 w 5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52" h="94">
                  <a:moveTo>
                    <a:pt x="21" y="94"/>
                  </a:moveTo>
                  <a:lnTo>
                    <a:pt x="21" y="94"/>
                  </a:lnTo>
                  <a:lnTo>
                    <a:pt x="0" y="10"/>
                  </a:lnTo>
                  <a:lnTo>
                    <a:pt x="31" y="0"/>
                  </a:lnTo>
                  <a:lnTo>
                    <a:pt x="52" y="94"/>
                  </a:lnTo>
                  <a:lnTo>
                    <a:pt x="21" y="94"/>
                  </a:lnTo>
                  <a:lnTo>
                    <a:pt x="21" y="94"/>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7" name="Freeform 1051"/>
            <p:cNvSpPr>
              <a:spLocks/>
            </p:cNvSpPr>
            <p:nvPr/>
          </p:nvSpPr>
          <p:spPr bwMode="auto">
            <a:xfrm>
              <a:off x="1234" y="2252"/>
              <a:ext cx="52" cy="105"/>
            </a:xfrm>
            <a:custGeom>
              <a:avLst/>
              <a:gdLst>
                <a:gd name="T0" fmla="*/ 21 w 52"/>
                <a:gd name="T1" fmla="*/ 105 h 105"/>
                <a:gd name="T2" fmla="*/ 21 w 52"/>
                <a:gd name="T3" fmla="*/ 105 h 105"/>
                <a:gd name="T4" fmla="*/ 0 w 52"/>
                <a:gd name="T5" fmla="*/ 11 h 105"/>
                <a:gd name="T6" fmla="*/ 31 w 52"/>
                <a:gd name="T7" fmla="*/ 0 h 105"/>
                <a:gd name="T8" fmla="*/ 52 w 52"/>
                <a:gd name="T9" fmla="*/ 95 h 105"/>
                <a:gd name="T10" fmla="*/ 21 w 52"/>
                <a:gd name="T11" fmla="*/ 105 h 105"/>
                <a:gd name="T12" fmla="*/ 21 w 52"/>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52" h="105">
                  <a:moveTo>
                    <a:pt x="21" y="105"/>
                  </a:moveTo>
                  <a:lnTo>
                    <a:pt x="21" y="105"/>
                  </a:lnTo>
                  <a:lnTo>
                    <a:pt x="0" y="11"/>
                  </a:lnTo>
                  <a:lnTo>
                    <a:pt x="31" y="0"/>
                  </a:lnTo>
                  <a:lnTo>
                    <a:pt x="52" y="95"/>
                  </a:lnTo>
                  <a:lnTo>
                    <a:pt x="21" y="105"/>
                  </a:lnTo>
                  <a:lnTo>
                    <a:pt x="21" y="105"/>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8" name="Freeform 1052"/>
            <p:cNvSpPr>
              <a:spLocks/>
            </p:cNvSpPr>
            <p:nvPr/>
          </p:nvSpPr>
          <p:spPr bwMode="auto">
            <a:xfrm>
              <a:off x="1202" y="2042"/>
              <a:ext cx="63" cy="221"/>
            </a:xfrm>
            <a:custGeom>
              <a:avLst/>
              <a:gdLst>
                <a:gd name="T0" fmla="*/ 32 w 63"/>
                <a:gd name="T1" fmla="*/ 221 h 221"/>
                <a:gd name="T2" fmla="*/ 32 w 63"/>
                <a:gd name="T3" fmla="*/ 221 h 221"/>
                <a:gd name="T4" fmla="*/ 0 w 63"/>
                <a:gd name="T5" fmla="*/ 0 h 221"/>
                <a:gd name="T6" fmla="*/ 32 w 63"/>
                <a:gd name="T7" fmla="*/ 0 h 221"/>
                <a:gd name="T8" fmla="*/ 63 w 63"/>
                <a:gd name="T9" fmla="*/ 210 h 221"/>
                <a:gd name="T10" fmla="*/ 32 w 63"/>
                <a:gd name="T11" fmla="*/ 221 h 221"/>
                <a:gd name="T12" fmla="*/ 32 w 63"/>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63" h="221">
                  <a:moveTo>
                    <a:pt x="32" y="221"/>
                  </a:moveTo>
                  <a:lnTo>
                    <a:pt x="32" y="221"/>
                  </a:lnTo>
                  <a:lnTo>
                    <a:pt x="0" y="0"/>
                  </a:lnTo>
                  <a:lnTo>
                    <a:pt x="32" y="0"/>
                  </a:lnTo>
                  <a:lnTo>
                    <a:pt x="63" y="210"/>
                  </a:lnTo>
                  <a:lnTo>
                    <a:pt x="32" y="221"/>
                  </a:lnTo>
                  <a:lnTo>
                    <a:pt x="32" y="221"/>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sp>
          <p:nvSpPr>
            <p:cNvPr id="235549" name="Freeform 1053"/>
            <p:cNvSpPr>
              <a:spLocks/>
            </p:cNvSpPr>
            <p:nvPr/>
          </p:nvSpPr>
          <p:spPr bwMode="auto">
            <a:xfrm>
              <a:off x="1192" y="1821"/>
              <a:ext cx="42" cy="221"/>
            </a:xfrm>
            <a:custGeom>
              <a:avLst/>
              <a:gdLst>
                <a:gd name="T0" fmla="*/ 10 w 42"/>
                <a:gd name="T1" fmla="*/ 221 h 221"/>
                <a:gd name="T2" fmla="*/ 10 w 42"/>
                <a:gd name="T3" fmla="*/ 221 h 221"/>
                <a:gd name="T4" fmla="*/ 0 w 42"/>
                <a:gd name="T5" fmla="*/ 0 h 221"/>
                <a:gd name="T6" fmla="*/ 31 w 42"/>
                <a:gd name="T7" fmla="*/ 0 h 221"/>
                <a:gd name="T8" fmla="*/ 42 w 42"/>
                <a:gd name="T9" fmla="*/ 221 h 221"/>
                <a:gd name="T10" fmla="*/ 10 w 42"/>
                <a:gd name="T11" fmla="*/ 221 h 221"/>
                <a:gd name="T12" fmla="*/ 10 w 42"/>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42" h="221">
                  <a:moveTo>
                    <a:pt x="10" y="221"/>
                  </a:moveTo>
                  <a:lnTo>
                    <a:pt x="10" y="221"/>
                  </a:lnTo>
                  <a:lnTo>
                    <a:pt x="0" y="0"/>
                  </a:lnTo>
                  <a:lnTo>
                    <a:pt x="31" y="0"/>
                  </a:lnTo>
                  <a:lnTo>
                    <a:pt x="42" y="221"/>
                  </a:lnTo>
                  <a:lnTo>
                    <a:pt x="10" y="221"/>
                  </a:lnTo>
                  <a:lnTo>
                    <a:pt x="10" y="221"/>
                  </a:lnTo>
                  <a:close/>
                </a:path>
              </a:pathLst>
            </a:custGeom>
            <a:solidFill>
              <a:srgbClr val="FF33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ja-JP" altLang="en-US"/>
            </a:p>
          </p:txBody>
        </p:sp>
      </p:grpSp>
      <p:sp>
        <p:nvSpPr>
          <p:cNvPr id="235550" name="Rectangle 1054"/>
          <p:cNvSpPr>
            <a:spLocks noChangeArrowheads="1"/>
          </p:cNvSpPr>
          <p:nvPr/>
        </p:nvSpPr>
        <p:spPr bwMode="auto">
          <a:xfrm>
            <a:off x="2746375" y="3140075"/>
            <a:ext cx="982663" cy="833438"/>
          </a:xfrm>
          <a:prstGeom prst="rect">
            <a:avLst/>
          </a:prstGeom>
          <a:solidFill>
            <a:srgbClr val="FFCCCC"/>
          </a:solidFill>
          <a:ln w="9525">
            <a:solidFill>
              <a:srgbClr val="FF0000"/>
            </a:solidFill>
            <a:miter lim="800000"/>
            <a:headEnd/>
            <a:tailEnd/>
          </a:ln>
        </p:spPr>
        <p:txBody>
          <a:bodyPr wrap="none" lIns="0" tIns="0" rIns="0" bIns="0">
            <a:spAutoFit/>
          </a:bodyPr>
          <a:lstStyle/>
          <a:p>
            <a:r>
              <a:rPr lang="en-US" altLang="ja-JP" b="1">
                <a:latin typeface="Helvetica" panose="020B0604020202020204" pitchFamily="34" charset="0"/>
              </a:rPr>
              <a:t>biofuel</a:t>
            </a:r>
          </a:p>
          <a:p>
            <a:r>
              <a:rPr lang="ja-JP" altLang="en-US" b="1">
                <a:latin typeface="Helvetica" panose="020B0604020202020204" pitchFamily="34" charset="0"/>
              </a:rPr>
              <a:t>Ｑ＝５，</a:t>
            </a:r>
          </a:p>
          <a:p>
            <a:r>
              <a:rPr lang="en-US" altLang="ja-JP" b="1">
                <a:latin typeface="Helvetica" panose="020B0604020202020204" pitchFamily="34" charset="0"/>
              </a:rPr>
              <a:t>η</a:t>
            </a:r>
            <a:r>
              <a:rPr lang="ja-JP" altLang="en-US" b="1" baseline="-25000">
                <a:latin typeface="Helvetica" panose="020B0604020202020204" pitchFamily="34" charset="0"/>
              </a:rPr>
              <a:t>ｆ</a:t>
            </a:r>
            <a:r>
              <a:rPr lang="ja-JP" altLang="en-US" b="1">
                <a:latin typeface="Helvetica" panose="020B0604020202020204" pitchFamily="34" charset="0"/>
              </a:rPr>
              <a:t>＝２．７</a:t>
            </a:r>
            <a:endParaRPr lang="ja-JP" altLang="en-US"/>
          </a:p>
        </p:txBody>
      </p:sp>
      <p:sp>
        <p:nvSpPr>
          <p:cNvPr id="235551" name="Oval 1055"/>
          <p:cNvSpPr>
            <a:spLocks noChangeArrowheads="1"/>
          </p:cNvSpPr>
          <p:nvPr/>
        </p:nvSpPr>
        <p:spPr bwMode="auto">
          <a:xfrm>
            <a:off x="3059113" y="1700213"/>
            <a:ext cx="863600" cy="57626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5552" name="Oval 1056"/>
          <p:cNvSpPr>
            <a:spLocks noChangeArrowheads="1"/>
          </p:cNvSpPr>
          <p:nvPr/>
        </p:nvSpPr>
        <p:spPr bwMode="auto">
          <a:xfrm>
            <a:off x="3059113" y="3354388"/>
            <a:ext cx="865187" cy="7207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5553" name="Line 1057"/>
          <p:cNvSpPr>
            <a:spLocks noChangeShapeType="1"/>
          </p:cNvSpPr>
          <p:nvPr/>
        </p:nvSpPr>
        <p:spPr bwMode="auto">
          <a:xfrm>
            <a:off x="3924300" y="2276475"/>
            <a:ext cx="792163" cy="717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54" name="Line 1058"/>
          <p:cNvSpPr>
            <a:spLocks noChangeShapeType="1"/>
          </p:cNvSpPr>
          <p:nvPr/>
        </p:nvSpPr>
        <p:spPr bwMode="auto">
          <a:xfrm flipV="1">
            <a:off x="3995738" y="3573463"/>
            <a:ext cx="72072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55" name="Rectangle 1059"/>
          <p:cNvSpPr>
            <a:spLocks noChangeArrowheads="1"/>
          </p:cNvSpPr>
          <p:nvPr/>
        </p:nvSpPr>
        <p:spPr bwMode="auto">
          <a:xfrm>
            <a:off x="4140200" y="4005263"/>
            <a:ext cx="51498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ja-JP" sz="2400" dirty="0">
                <a:ea typeface="ＭＳ ゴシック" panose="020B0609070205080204" pitchFamily="49" charset="-128"/>
              </a:rPr>
              <a:t>◯Low Q plasma can be competitive</a:t>
            </a:r>
          </a:p>
          <a:p>
            <a:r>
              <a:rPr kumimoji="0" lang="ja-JP" altLang="en-US" sz="2400" dirty="0">
                <a:ea typeface="ＭＳ ゴシック" panose="020B0609070205080204" pitchFamily="49" charset="-128"/>
              </a:rPr>
              <a:t>・</a:t>
            </a:r>
            <a:r>
              <a:rPr kumimoji="0" lang="en-US" altLang="ja-JP" sz="2400" dirty="0">
                <a:ea typeface="ＭＳ ゴシック" panose="020B0609070205080204" pitchFamily="49" charset="-128"/>
              </a:rPr>
              <a:t>possible marketing as oil fuel</a:t>
            </a:r>
          </a:p>
          <a:p>
            <a:r>
              <a:rPr kumimoji="0" lang="ja-JP" altLang="en-US" sz="2400" dirty="0">
                <a:ea typeface="ＭＳ ゴシック" panose="020B0609070205080204" pitchFamily="49" charset="-128"/>
              </a:rPr>
              <a:t>・</a:t>
            </a:r>
            <a:r>
              <a:rPr kumimoji="0" lang="en-US" altLang="ja-JP" sz="2400" dirty="0">
                <a:ea typeface="ＭＳ ゴシック" panose="020B0609070205080204" pitchFamily="49" charset="-128"/>
              </a:rPr>
              <a:t>earlier introduction</a:t>
            </a:r>
          </a:p>
          <a:p>
            <a:r>
              <a:rPr kumimoji="0" lang="ja-JP" altLang="en-US" sz="2400" dirty="0">
                <a:ea typeface="ＭＳ ゴシック" panose="020B0609070205080204" pitchFamily="49" charset="-128"/>
              </a:rPr>
              <a:t>・</a:t>
            </a:r>
            <a:r>
              <a:rPr kumimoji="0" lang="en-US" altLang="ja-JP" sz="2400" dirty="0">
                <a:ea typeface="ＭＳ ゴシック" panose="020B0609070205080204" pitchFamily="49" charset="-128"/>
              </a:rPr>
              <a:t>easier plasma requirements</a:t>
            </a:r>
          </a:p>
          <a:p>
            <a:r>
              <a:rPr kumimoji="0" lang="en-US" altLang="ja-JP" sz="2400" dirty="0">
                <a:ea typeface="ＭＳ ゴシック" panose="020B0609070205080204" pitchFamily="49" charset="-128"/>
              </a:rPr>
              <a:t>○</a:t>
            </a:r>
            <a:r>
              <a:rPr kumimoji="0" lang="en-US" altLang="ja-JP" sz="2400" dirty="0">
                <a:solidFill>
                  <a:srgbClr val="FF0000"/>
                </a:solidFill>
                <a:ea typeface="ＭＳ ゴシック" panose="020B0609070205080204" pitchFamily="49" charset="-128"/>
              </a:rPr>
              <a:t>smaller plant</a:t>
            </a:r>
            <a:r>
              <a:rPr kumimoji="0" lang="en-US" altLang="ja-JP" sz="2400" dirty="0">
                <a:ea typeface="ＭＳ ゴシック" panose="020B0609070205080204" pitchFamily="49" charset="-128"/>
              </a:rPr>
              <a:t>→</a:t>
            </a:r>
          </a:p>
          <a:p>
            <a:r>
              <a:rPr kumimoji="0" lang="ja-JP" altLang="en-US" sz="2400" dirty="0">
                <a:ea typeface="ＭＳ ゴシック" panose="020B0609070205080204" pitchFamily="49" charset="-128"/>
              </a:rPr>
              <a:t>　Ｑ＞５，</a:t>
            </a:r>
            <a:r>
              <a:rPr kumimoji="0" lang="ja-JP" altLang="en-US" sz="2400" dirty="0" smtClean="0">
                <a:ea typeface="ＭＳ ゴシック" panose="020B0609070205080204" pitchFamily="49" charset="-128"/>
              </a:rPr>
              <a:t>Ｒ</a:t>
            </a:r>
            <a:r>
              <a:rPr kumimoji="0" lang="en-US" altLang="ja-JP" sz="2400" dirty="0">
                <a:ea typeface="ＭＳ ゴシック" panose="020B0609070205080204" pitchFamily="49" charset="-128"/>
              </a:rPr>
              <a:t>&lt;</a:t>
            </a:r>
            <a:r>
              <a:rPr kumimoji="0" lang="en-US" altLang="ja-JP" sz="2400" dirty="0" smtClean="0">
                <a:ea typeface="ＭＳ ゴシック" panose="020B0609070205080204" pitchFamily="49" charset="-128"/>
              </a:rPr>
              <a:t>5 </a:t>
            </a:r>
            <a:r>
              <a:rPr kumimoji="0" lang="en-US" altLang="ja-JP" sz="2400" dirty="0" smtClean="0">
                <a:ea typeface="ＭＳ ゴシック" panose="020B0609070205080204" pitchFamily="49" charset="-128"/>
              </a:rPr>
              <a:t>m </a:t>
            </a:r>
            <a:r>
              <a:rPr kumimoji="0" lang="en-US" altLang="ja-JP" sz="2400" dirty="0" smtClean="0">
                <a:ea typeface="ＭＳ ゴシック" panose="020B0609070205080204" pitchFamily="49" charset="-128"/>
              </a:rPr>
              <a:t>is sufficient</a:t>
            </a:r>
            <a:r>
              <a:rPr kumimoji="0" lang="en-US" altLang="ja-JP" sz="2400" dirty="0" smtClean="0">
                <a:latin typeface="ＭＳ ゴシック" panose="020B0609070205080204" pitchFamily="49" charset="-128"/>
                <a:ea typeface="ＭＳ ゴシック" panose="020B0609070205080204" pitchFamily="49" charset="-128"/>
              </a:rPr>
              <a:t>!</a:t>
            </a:r>
            <a:endParaRPr kumimoji="0" lang="en-US" altLang="ja-JP" sz="2400" dirty="0" smtClean="0">
              <a:latin typeface="ＭＳ ゴシック" panose="020B0609070205080204" pitchFamily="49" charset="-128"/>
              <a:ea typeface="ＭＳ ゴシック" panose="020B0609070205080204" pitchFamily="49" charset="-128"/>
            </a:endParaRPr>
          </a:p>
          <a:p>
            <a:r>
              <a:rPr kumimoji="0" lang="ja-JP" altLang="en-US" sz="2400" dirty="0">
                <a:solidFill>
                  <a:srgbClr val="FF0000"/>
                </a:solidFill>
                <a:latin typeface="ＭＳ ゴシック" panose="020B0609070205080204" pitchFamily="49" charset="-128"/>
                <a:ea typeface="ＭＳ ゴシック" panose="020B0609070205080204" pitchFamily="49" charset="-128"/>
              </a:rPr>
              <a:t>　</a:t>
            </a:r>
            <a:r>
              <a:rPr kumimoji="0" lang="ja-JP" altLang="en-US" sz="2400" dirty="0">
                <a:latin typeface="ＭＳ ゴシック" panose="020B0609070205080204" pitchFamily="49" charset="-128"/>
                <a:ea typeface="ＭＳ ゴシック" panose="020B0609070205080204" pitchFamily="49" charset="-128"/>
              </a:rPr>
              <a:t>　</a:t>
            </a:r>
          </a:p>
        </p:txBody>
      </p:sp>
      <p:sp>
        <p:nvSpPr>
          <p:cNvPr id="235556" name="Rectangle 1060"/>
          <p:cNvSpPr>
            <a:spLocks noChangeArrowheads="1"/>
          </p:cNvSpPr>
          <p:nvPr/>
        </p:nvSpPr>
        <p:spPr bwMode="auto">
          <a:xfrm>
            <a:off x="614761" y="5932042"/>
            <a:ext cx="33622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sz="2400" dirty="0" smtClean="0">
                <a:solidFill>
                  <a:srgbClr val="FF0000"/>
                </a:solidFill>
                <a:ea typeface="ＭＳ ゴシック" panose="020B0609070205080204" pitchFamily="49" charset="-128"/>
              </a:rPr>
              <a:t>Fusion Target is easier </a:t>
            </a:r>
          </a:p>
          <a:p>
            <a:r>
              <a:rPr kumimoji="0" lang="en-US" altLang="ja-JP" sz="2400" dirty="0" smtClean="0">
                <a:solidFill>
                  <a:srgbClr val="FF0000"/>
                </a:solidFill>
                <a:ea typeface="ＭＳ ゴシック" panose="020B0609070205080204" pitchFamily="49" charset="-128"/>
              </a:rPr>
              <a:t>By “Hybrid Effect”.</a:t>
            </a:r>
            <a:endParaRPr kumimoji="0" lang="en-US" altLang="ja-JP" sz="2400" dirty="0">
              <a:solidFill>
                <a:srgbClr val="FF0000"/>
              </a:solidFill>
              <a:ea typeface="ＭＳ ゴシック" panose="020B0609070205080204" pitchFamily="49" charset="-128"/>
            </a:endParaRPr>
          </a:p>
        </p:txBody>
      </p:sp>
      <p:sp>
        <p:nvSpPr>
          <p:cNvPr id="235557" name="Rectangle 1061"/>
          <p:cNvSpPr>
            <a:spLocks noChangeArrowheads="1"/>
          </p:cNvSpPr>
          <p:nvPr/>
        </p:nvSpPr>
        <p:spPr bwMode="auto">
          <a:xfrm>
            <a:off x="4716463" y="28527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u="sng">
                <a:solidFill>
                  <a:srgbClr val="FF0000"/>
                </a:solidFill>
              </a:rPr>
              <a:t>6</a:t>
            </a:r>
          </a:p>
        </p:txBody>
      </p:sp>
      <p:sp>
        <p:nvSpPr>
          <p:cNvPr id="235558" name="Rectangle 1062"/>
          <p:cNvSpPr>
            <a:spLocks noChangeArrowheads="1"/>
          </p:cNvSpPr>
          <p:nvPr/>
        </p:nvSpPr>
        <p:spPr bwMode="auto">
          <a:xfrm>
            <a:off x="4716463" y="335756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u="sng">
                <a:solidFill>
                  <a:srgbClr val="FF0000"/>
                </a:solidFill>
              </a:rPr>
              <a:t>10</a:t>
            </a:r>
          </a:p>
        </p:txBody>
      </p:sp>
      <p:sp>
        <p:nvSpPr>
          <p:cNvPr id="235559" name="Oval 1063"/>
          <p:cNvSpPr>
            <a:spLocks noChangeArrowheads="1"/>
          </p:cNvSpPr>
          <p:nvPr/>
        </p:nvSpPr>
        <p:spPr bwMode="auto">
          <a:xfrm>
            <a:off x="1258888" y="3933825"/>
            <a:ext cx="1657350" cy="503238"/>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5560" name="Line 1064"/>
          <p:cNvSpPr>
            <a:spLocks noChangeShapeType="1"/>
          </p:cNvSpPr>
          <p:nvPr/>
        </p:nvSpPr>
        <p:spPr bwMode="auto">
          <a:xfrm>
            <a:off x="2843213" y="4294188"/>
            <a:ext cx="288925"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61" name="Rectangle 1065"/>
          <p:cNvSpPr>
            <a:spLocks noChangeArrowheads="1"/>
          </p:cNvSpPr>
          <p:nvPr/>
        </p:nvSpPr>
        <p:spPr bwMode="auto">
          <a:xfrm>
            <a:off x="2411413" y="4365625"/>
            <a:ext cx="177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a:solidFill>
                  <a:srgbClr val="FF0000"/>
                </a:solidFill>
              </a:rPr>
              <a:t>-0.6</a:t>
            </a:r>
          </a:p>
          <a:p>
            <a:r>
              <a:rPr kumimoji="0" lang="en-US" altLang="ja-JP">
                <a:solidFill>
                  <a:srgbClr val="FF0000"/>
                </a:solidFill>
              </a:rPr>
              <a:t>Negative power</a:t>
            </a:r>
          </a:p>
        </p:txBody>
      </p:sp>
      <p:sp>
        <p:nvSpPr>
          <p:cNvPr id="235563" name="Oval 1067"/>
          <p:cNvSpPr>
            <a:spLocks noChangeArrowheads="1"/>
          </p:cNvSpPr>
          <p:nvPr/>
        </p:nvSpPr>
        <p:spPr bwMode="auto">
          <a:xfrm>
            <a:off x="2051050" y="3429000"/>
            <a:ext cx="433388"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5564" name="Oval 1068"/>
          <p:cNvSpPr>
            <a:spLocks noChangeArrowheads="1"/>
          </p:cNvSpPr>
          <p:nvPr/>
        </p:nvSpPr>
        <p:spPr bwMode="auto">
          <a:xfrm>
            <a:off x="2484438" y="2852738"/>
            <a:ext cx="5746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5565" name="Oval 1069"/>
          <p:cNvSpPr>
            <a:spLocks noChangeArrowheads="1"/>
          </p:cNvSpPr>
          <p:nvPr/>
        </p:nvSpPr>
        <p:spPr bwMode="auto">
          <a:xfrm>
            <a:off x="2700338" y="2349500"/>
            <a:ext cx="6477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5566" name="Rectangle 1070"/>
          <p:cNvSpPr>
            <a:spLocks noChangeArrowheads="1"/>
          </p:cNvSpPr>
          <p:nvPr/>
        </p:nvSpPr>
        <p:spPr bwMode="auto">
          <a:xfrm>
            <a:off x="2411413" y="285273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a:solidFill>
                  <a:srgbClr val="FF0000"/>
                </a:solidFill>
              </a:rPr>
              <a:t>ITER</a:t>
            </a:r>
          </a:p>
        </p:txBody>
      </p:sp>
      <p:sp>
        <p:nvSpPr>
          <p:cNvPr id="235567" name="Rectangle 1071"/>
          <p:cNvSpPr>
            <a:spLocks noChangeArrowheads="1"/>
          </p:cNvSpPr>
          <p:nvPr/>
        </p:nvSpPr>
        <p:spPr bwMode="auto">
          <a:xfrm>
            <a:off x="2627313" y="23495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a:solidFill>
                  <a:srgbClr val="FF0000"/>
                </a:solidFill>
              </a:rPr>
              <a:t>DEMO</a:t>
            </a:r>
          </a:p>
        </p:txBody>
      </p:sp>
      <p:sp>
        <p:nvSpPr>
          <p:cNvPr id="235573" name="Oval 1077"/>
          <p:cNvSpPr>
            <a:spLocks noChangeArrowheads="1"/>
          </p:cNvSpPr>
          <p:nvPr/>
        </p:nvSpPr>
        <p:spPr bwMode="auto">
          <a:xfrm>
            <a:off x="2268538" y="3213100"/>
            <a:ext cx="433387"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5574" name="Rectangle 1078"/>
          <p:cNvSpPr>
            <a:spLocks noChangeArrowheads="1"/>
          </p:cNvSpPr>
          <p:nvPr/>
        </p:nvSpPr>
        <p:spPr bwMode="auto">
          <a:xfrm>
            <a:off x="4356100" y="2205038"/>
            <a:ext cx="255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a:solidFill>
                  <a:srgbClr val="FF0000"/>
                </a:solidFill>
              </a:rPr>
              <a:t>Net plant energy output</a:t>
            </a:r>
          </a:p>
        </p:txBody>
      </p:sp>
      <p:grpSp>
        <p:nvGrpSpPr>
          <p:cNvPr id="1073" name="グループ化 1072"/>
          <p:cNvGrpSpPr/>
          <p:nvPr/>
        </p:nvGrpSpPr>
        <p:grpSpPr>
          <a:xfrm>
            <a:off x="-143536" y="36344"/>
            <a:ext cx="9154097" cy="846306"/>
            <a:chOff x="-143536" y="36344"/>
            <a:chExt cx="9154097" cy="846306"/>
          </a:xfrm>
        </p:grpSpPr>
        <p:grpSp>
          <p:nvGrpSpPr>
            <p:cNvPr id="1074" name="Group 4"/>
            <p:cNvGrpSpPr>
              <a:grpSpLocks/>
            </p:cNvGrpSpPr>
            <p:nvPr/>
          </p:nvGrpSpPr>
          <p:grpSpPr bwMode="auto">
            <a:xfrm>
              <a:off x="-143536" y="544512"/>
              <a:ext cx="9144000" cy="338138"/>
              <a:chOff x="0" y="322"/>
              <a:chExt cx="5760" cy="213"/>
            </a:xfrm>
          </p:grpSpPr>
          <p:sp>
            <p:nvSpPr>
              <p:cNvPr id="1076"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1077" name="Group 8"/>
              <p:cNvGrpSpPr>
                <a:grpSpLocks/>
              </p:cNvGrpSpPr>
              <p:nvPr/>
            </p:nvGrpSpPr>
            <p:grpSpPr bwMode="auto">
              <a:xfrm>
                <a:off x="0" y="482"/>
                <a:ext cx="5760" cy="45"/>
                <a:chOff x="839" y="2523"/>
                <a:chExt cx="4416" cy="52"/>
              </a:xfrm>
            </p:grpSpPr>
            <p:sp>
              <p:nvSpPr>
                <p:cNvPr id="1078"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79"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80"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1075" name="Picture 8">
              <a:extLst>
                <a:ext uri="{FF2B5EF4-FFF2-40B4-BE49-F238E27FC236}">
                  <a16:creationId xmlns:a16="http://schemas.microsoft.com/office/drawing/2014/main" xmlns="" id="{B9F6BDF5-46F0-204E-BFA7-FABC78B88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3046278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bwMode="auto">
          <a:xfrm>
            <a:off x="54782" y="1084262"/>
            <a:ext cx="2807323" cy="4018756"/>
          </a:xfrm>
          <a:prstGeom prst="roundRect">
            <a:avLst/>
          </a:prstGeom>
          <a:solidFill>
            <a:srgbClr val="FFFF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pic>
        <p:nvPicPr>
          <p:cNvPr id="63" name="Picture 27" descr="MPj04023000000[1]"/>
          <p:cNvPicPr preferRelativeResize="0">
            <a:picLocks noChangeAspect="1" noChangeArrowheads="1"/>
          </p:cNvPicPr>
          <p:nvPr/>
        </p:nvPicPr>
        <p:blipFill>
          <a:blip r:embed="rId2" cstate="print"/>
          <a:srcRect/>
          <a:stretch>
            <a:fillRect/>
          </a:stretch>
        </p:blipFill>
        <p:spPr bwMode="auto">
          <a:xfrm>
            <a:off x="2656418" y="5524310"/>
            <a:ext cx="1570566" cy="1255889"/>
          </a:xfrm>
          <a:prstGeom prst="rect">
            <a:avLst/>
          </a:prstGeom>
          <a:noFill/>
          <a:ln w="38100">
            <a:solidFill>
              <a:schemeClr val="hlink"/>
            </a:solidFill>
            <a:miter lim="800000"/>
            <a:headEnd/>
            <a:tailEnd/>
          </a:ln>
        </p:spPr>
      </p:pic>
      <p:cxnSp>
        <p:nvCxnSpPr>
          <p:cNvPr id="44" name="直線矢印コネクタ 43"/>
          <p:cNvCxnSpPr/>
          <p:nvPr/>
        </p:nvCxnSpPr>
        <p:spPr>
          <a:xfrm flipV="1">
            <a:off x="6762750" y="4187825"/>
            <a:ext cx="689570" cy="1274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100131" y="2326936"/>
            <a:ext cx="2324891" cy="96513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altLang="ja-JP" sz="4000" b="1" dirty="0" smtClean="0">
                <a:solidFill>
                  <a:prstClr val="black"/>
                </a:solidFill>
              </a:rPr>
              <a:t>FUSION</a:t>
            </a:r>
            <a:endParaRPr lang="ja-JP" altLang="en-US" sz="4000" b="1" dirty="0">
              <a:solidFill>
                <a:prstClr val="black"/>
              </a:solidFill>
            </a:endParaRPr>
          </a:p>
        </p:txBody>
      </p:sp>
      <p:sp>
        <p:nvSpPr>
          <p:cNvPr id="13" name="角丸四角形 12"/>
          <p:cNvSpPr/>
          <p:nvPr/>
        </p:nvSpPr>
        <p:spPr>
          <a:xfrm>
            <a:off x="7023100" y="1584325"/>
            <a:ext cx="1800225" cy="9350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altLang="ja-JP" sz="2400" b="1" dirty="0">
                <a:solidFill>
                  <a:prstClr val="black"/>
                </a:solidFill>
              </a:rPr>
              <a:t>Local</a:t>
            </a:r>
          </a:p>
          <a:p>
            <a:pPr algn="ctr" fontAlgn="auto">
              <a:spcBef>
                <a:spcPts val="0"/>
              </a:spcBef>
              <a:spcAft>
                <a:spcPts val="0"/>
              </a:spcAft>
              <a:defRPr/>
            </a:pPr>
            <a:r>
              <a:rPr lang="en-US" altLang="ja-JP" sz="2400" b="1" dirty="0">
                <a:solidFill>
                  <a:srgbClr val="FF0000"/>
                </a:solidFill>
              </a:rPr>
              <a:t>Electricity</a:t>
            </a:r>
            <a:endParaRPr lang="ja-JP" altLang="en-US" sz="2400" b="1" dirty="0">
              <a:solidFill>
                <a:srgbClr val="FF0000"/>
              </a:solidFill>
            </a:endParaRPr>
          </a:p>
        </p:txBody>
      </p:sp>
      <p:sp>
        <p:nvSpPr>
          <p:cNvPr id="14" name="角丸四角形 13"/>
          <p:cNvSpPr/>
          <p:nvPr/>
        </p:nvSpPr>
        <p:spPr>
          <a:xfrm>
            <a:off x="348452" y="4166887"/>
            <a:ext cx="1997075" cy="6477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altLang="ja-JP" sz="2400" b="1" dirty="0">
                <a:solidFill>
                  <a:prstClr val="black"/>
                </a:solidFill>
              </a:rPr>
              <a:t>Gasification </a:t>
            </a:r>
            <a:r>
              <a:rPr lang="en-US" altLang="ja-JP" sz="2400" b="1" dirty="0" smtClean="0">
                <a:solidFill>
                  <a:prstClr val="black"/>
                </a:solidFill>
              </a:rPr>
              <a:t>reactor</a:t>
            </a:r>
            <a:endParaRPr lang="ja-JP" altLang="en-US" sz="2400" b="1" dirty="0">
              <a:solidFill>
                <a:prstClr val="black"/>
              </a:solidFill>
            </a:endParaRPr>
          </a:p>
        </p:txBody>
      </p:sp>
      <p:sp>
        <p:nvSpPr>
          <p:cNvPr id="15" name="角丸四角形 14"/>
          <p:cNvSpPr/>
          <p:nvPr/>
        </p:nvSpPr>
        <p:spPr>
          <a:xfrm>
            <a:off x="2906713" y="4581525"/>
            <a:ext cx="1439862"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a:solidFill>
                  <a:srgbClr val="FF0000"/>
                </a:solidFill>
              </a:rPr>
              <a:t>H2+CO</a:t>
            </a:r>
            <a:endParaRPr lang="ja-JP" altLang="en-US" sz="2400" b="1" dirty="0">
              <a:solidFill>
                <a:srgbClr val="FF0000"/>
              </a:solidFill>
            </a:endParaRPr>
          </a:p>
        </p:txBody>
      </p:sp>
      <p:sp>
        <p:nvSpPr>
          <p:cNvPr id="17" name="角丸四角形 16"/>
          <p:cNvSpPr/>
          <p:nvPr/>
        </p:nvSpPr>
        <p:spPr>
          <a:xfrm>
            <a:off x="7125882" y="5506424"/>
            <a:ext cx="1747004" cy="8435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ja-JP" sz="2400" b="1" dirty="0">
                <a:solidFill>
                  <a:srgbClr val="FF0000"/>
                </a:solidFill>
              </a:rPr>
              <a:t>Liquid </a:t>
            </a:r>
          </a:p>
          <a:p>
            <a:pPr algn="ctr" fontAlgn="auto">
              <a:spcBef>
                <a:spcPts val="0"/>
              </a:spcBef>
              <a:spcAft>
                <a:spcPts val="0"/>
              </a:spcAft>
              <a:defRPr/>
            </a:pPr>
            <a:r>
              <a:rPr lang="en-US" altLang="ja-JP" sz="2400" b="1" dirty="0">
                <a:solidFill>
                  <a:srgbClr val="FF0000"/>
                </a:solidFill>
              </a:rPr>
              <a:t>Fuel</a:t>
            </a:r>
            <a:endParaRPr lang="ja-JP" altLang="en-US" sz="2400" b="1" dirty="0">
              <a:solidFill>
                <a:srgbClr val="FF0000"/>
              </a:solidFill>
            </a:endParaRPr>
          </a:p>
        </p:txBody>
      </p:sp>
      <p:sp>
        <p:nvSpPr>
          <p:cNvPr id="18" name="角丸四角形 17"/>
          <p:cNvSpPr/>
          <p:nvPr/>
        </p:nvSpPr>
        <p:spPr>
          <a:xfrm>
            <a:off x="7121525" y="3165475"/>
            <a:ext cx="1800225" cy="9318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altLang="ja-JP" sz="2400" b="1" dirty="0">
                <a:solidFill>
                  <a:prstClr val="black"/>
                </a:solidFill>
              </a:rPr>
              <a:t>Grid</a:t>
            </a:r>
          </a:p>
          <a:p>
            <a:pPr algn="ctr" fontAlgn="auto">
              <a:spcBef>
                <a:spcPts val="0"/>
              </a:spcBef>
              <a:spcAft>
                <a:spcPts val="0"/>
              </a:spcAft>
              <a:defRPr/>
            </a:pPr>
            <a:r>
              <a:rPr lang="en-US" altLang="ja-JP" sz="2400" b="1" dirty="0">
                <a:solidFill>
                  <a:srgbClr val="FF0000"/>
                </a:solidFill>
              </a:rPr>
              <a:t>Electricity</a:t>
            </a:r>
            <a:endParaRPr lang="ja-JP" altLang="en-US" sz="2400" b="1" dirty="0">
              <a:solidFill>
                <a:srgbClr val="FF0000"/>
              </a:solidFill>
            </a:endParaRPr>
          </a:p>
        </p:txBody>
      </p:sp>
      <p:sp>
        <p:nvSpPr>
          <p:cNvPr id="19" name="角丸四角形 18"/>
          <p:cNvSpPr/>
          <p:nvPr/>
        </p:nvSpPr>
        <p:spPr>
          <a:xfrm>
            <a:off x="5007867" y="1550741"/>
            <a:ext cx="1690688" cy="1008063"/>
          </a:xfrm>
          <a:prstGeom prst="roundRect">
            <a:avLst/>
          </a:prstGeom>
          <a:solidFill>
            <a:srgbClr val="00B050"/>
          </a:solid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altLang="ja-JP" sz="2800" b="1" dirty="0">
                <a:solidFill>
                  <a:prstClr val="black"/>
                </a:solidFill>
              </a:rPr>
              <a:t>Fuel Cell</a:t>
            </a:r>
            <a:endParaRPr lang="ja-JP" altLang="en-US" sz="2800" b="1" dirty="0">
              <a:solidFill>
                <a:prstClr val="black"/>
              </a:solidFill>
            </a:endParaRPr>
          </a:p>
        </p:txBody>
      </p:sp>
      <p:sp>
        <p:nvSpPr>
          <p:cNvPr id="20" name="角丸四角形 19"/>
          <p:cNvSpPr/>
          <p:nvPr/>
        </p:nvSpPr>
        <p:spPr>
          <a:xfrm>
            <a:off x="4986338" y="5373688"/>
            <a:ext cx="1781175" cy="11509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altLang="ja-JP" sz="2400" b="1" dirty="0">
                <a:solidFill>
                  <a:prstClr val="black"/>
                </a:solidFill>
              </a:rPr>
              <a:t>Fischer </a:t>
            </a:r>
            <a:r>
              <a:rPr lang="en-US" altLang="ja-JP" sz="2400" b="1" dirty="0" err="1">
                <a:solidFill>
                  <a:prstClr val="black"/>
                </a:solidFill>
              </a:rPr>
              <a:t>Tropsch</a:t>
            </a:r>
            <a:r>
              <a:rPr lang="en-US" altLang="ja-JP" sz="2400" b="1" dirty="0">
                <a:solidFill>
                  <a:prstClr val="black"/>
                </a:solidFill>
              </a:rPr>
              <a:t> process</a:t>
            </a:r>
            <a:endParaRPr lang="ja-JP" altLang="en-US" sz="2400" b="1" dirty="0">
              <a:solidFill>
                <a:prstClr val="black"/>
              </a:solidFill>
            </a:endParaRPr>
          </a:p>
        </p:txBody>
      </p:sp>
      <p:cxnSp>
        <p:nvCxnSpPr>
          <p:cNvPr id="31" name="直線矢印コネクタ 30"/>
          <p:cNvCxnSpPr/>
          <p:nvPr/>
        </p:nvCxnSpPr>
        <p:spPr>
          <a:xfrm>
            <a:off x="4418013" y="4878388"/>
            <a:ext cx="477837" cy="7794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4516043" y="3859810"/>
            <a:ext cx="769143" cy="7137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946604" y="5506244"/>
            <a:ext cx="2679246" cy="647700"/>
          </a:xfrm>
          <a:prstGeom prst="roundRect">
            <a:avLst/>
          </a:prstGeom>
          <a:solidFill>
            <a:srgbClr val="FFCC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4000" b="1" dirty="0" smtClean="0">
                <a:solidFill>
                  <a:srgbClr val="FF0000"/>
                </a:solidFill>
              </a:rPr>
              <a:t>BIOMASS</a:t>
            </a:r>
            <a:endParaRPr lang="ja-JP" altLang="en-US" sz="4000" b="1" dirty="0">
              <a:solidFill>
                <a:srgbClr val="FF0000"/>
              </a:solidFill>
            </a:endParaRPr>
          </a:p>
        </p:txBody>
      </p:sp>
      <p:cxnSp>
        <p:nvCxnSpPr>
          <p:cNvPr id="49" name="直線矢印コネクタ 48"/>
          <p:cNvCxnSpPr/>
          <p:nvPr/>
        </p:nvCxnSpPr>
        <p:spPr>
          <a:xfrm>
            <a:off x="2571750" y="4894263"/>
            <a:ext cx="2508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6767513" y="5657850"/>
            <a:ext cx="2555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6718300" y="3773488"/>
            <a:ext cx="2555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下カーブ矢印 4"/>
          <p:cNvSpPr/>
          <p:nvPr/>
        </p:nvSpPr>
        <p:spPr>
          <a:xfrm>
            <a:off x="2366963" y="4097338"/>
            <a:ext cx="836612" cy="339725"/>
          </a:xfrm>
          <a:prstGeom prst="curved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solidFill>
                <a:prstClr val="black"/>
              </a:solidFill>
            </a:endParaRPr>
          </a:p>
        </p:txBody>
      </p:sp>
      <p:sp>
        <p:nvSpPr>
          <p:cNvPr id="81943" name="テキスト ボックス 8"/>
          <p:cNvSpPr txBox="1">
            <a:spLocks noChangeArrowheads="1"/>
          </p:cNvSpPr>
          <p:nvPr/>
        </p:nvSpPr>
        <p:spPr bwMode="auto">
          <a:xfrm>
            <a:off x="1553168" y="3203575"/>
            <a:ext cx="3079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0" dirty="0">
                <a:solidFill>
                  <a:srgbClr val="000000"/>
                </a:solidFill>
              </a:rPr>
              <a:t>“apparent”</a:t>
            </a:r>
            <a:r>
              <a:rPr lang="ja-JP" altLang="en-US" b="0" dirty="0">
                <a:solidFill>
                  <a:srgbClr val="000000"/>
                </a:solidFill>
              </a:rPr>
              <a:t> </a:t>
            </a:r>
            <a:endParaRPr lang="en-US" altLang="ja-JP" b="0" dirty="0">
              <a:solidFill>
                <a:srgbClr val="000000"/>
              </a:solidFill>
            </a:endParaRPr>
          </a:p>
          <a:p>
            <a:pPr algn="ctr" eaLnBrk="1" hangingPunct="1"/>
            <a:r>
              <a:rPr lang="en-US" altLang="ja-JP" b="0" dirty="0">
                <a:solidFill>
                  <a:srgbClr val="000000"/>
                </a:solidFill>
              </a:rPr>
              <a:t>energy multiplication </a:t>
            </a:r>
            <a:endParaRPr lang="ja-JP" altLang="en-US" b="0" dirty="0">
              <a:solidFill>
                <a:srgbClr val="000000"/>
              </a:solidFill>
            </a:endParaRPr>
          </a:p>
        </p:txBody>
      </p:sp>
      <p:cxnSp>
        <p:nvCxnSpPr>
          <p:cNvPr id="37" name="直線矢印コネクタ 36"/>
          <p:cNvCxnSpPr/>
          <p:nvPr/>
        </p:nvCxnSpPr>
        <p:spPr>
          <a:xfrm>
            <a:off x="6648450" y="2195513"/>
            <a:ext cx="2555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784644" y="2649139"/>
            <a:ext cx="365528" cy="1277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右矢印 38"/>
          <p:cNvSpPr/>
          <p:nvPr/>
        </p:nvSpPr>
        <p:spPr>
          <a:xfrm rot="18027930">
            <a:off x="3833813" y="3398838"/>
            <a:ext cx="2084387" cy="376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b="1">
              <a:solidFill>
                <a:prstClr val="white"/>
              </a:solidFill>
            </a:endParaRPr>
          </a:p>
        </p:txBody>
      </p:sp>
      <p:sp>
        <p:nvSpPr>
          <p:cNvPr id="54" name="下カーブ矢印 53"/>
          <p:cNvSpPr/>
          <p:nvPr/>
        </p:nvSpPr>
        <p:spPr>
          <a:xfrm flipH="1">
            <a:off x="1466850" y="1225550"/>
            <a:ext cx="5618163" cy="550863"/>
          </a:xfrm>
          <a:prstGeom prst="curved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solidFill>
                <a:prstClr val="black"/>
              </a:solidFill>
            </a:endParaRPr>
          </a:p>
        </p:txBody>
      </p:sp>
      <p:cxnSp>
        <p:nvCxnSpPr>
          <p:cNvPr id="53" name="直線コネクタ 52"/>
          <p:cNvCxnSpPr/>
          <p:nvPr/>
        </p:nvCxnSpPr>
        <p:spPr>
          <a:xfrm>
            <a:off x="3625850" y="2924175"/>
            <a:ext cx="5197475"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上下矢印 54"/>
          <p:cNvSpPr/>
          <p:nvPr/>
        </p:nvSpPr>
        <p:spPr>
          <a:xfrm>
            <a:off x="7740650" y="2519363"/>
            <a:ext cx="280988" cy="646112"/>
          </a:xfrm>
          <a:prstGeom prst="up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b="1">
              <a:solidFill>
                <a:prstClr val="white"/>
              </a:solidFill>
            </a:endParaRPr>
          </a:p>
        </p:txBody>
      </p:sp>
      <p:sp>
        <p:nvSpPr>
          <p:cNvPr id="81954" name="Rectangle 4"/>
          <p:cNvSpPr>
            <a:spLocks noChangeArrowheads="1"/>
          </p:cNvSpPr>
          <p:nvPr/>
        </p:nvSpPr>
        <p:spPr bwMode="auto">
          <a:xfrm>
            <a:off x="1926431" y="113876"/>
            <a:ext cx="496887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3600" dirty="0" smtClean="0">
                <a:solidFill>
                  <a:srgbClr val="000000"/>
                </a:solidFill>
                <a:latin typeface="Impact" panose="020B0806030902050204" pitchFamily="34" charset="0"/>
              </a:rPr>
              <a:t>Fusion-Biomass energy flow</a:t>
            </a:r>
            <a:endParaRPr lang="en-US" altLang="ja-JP" sz="3600" dirty="0">
              <a:solidFill>
                <a:srgbClr val="000000"/>
              </a:solidFill>
              <a:latin typeface="Impact" panose="020B0806030902050204" pitchFamily="34" charset="0"/>
            </a:endParaRPr>
          </a:p>
        </p:txBody>
      </p:sp>
      <p:sp>
        <p:nvSpPr>
          <p:cNvPr id="81955" name="テキスト ボックス 65"/>
          <p:cNvSpPr txBox="1">
            <a:spLocks noChangeArrowheads="1"/>
          </p:cNvSpPr>
          <p:nvPr/>
        </p:nvSpPr>
        <p:spPr bwMode="auto">
          <a:xfrm>
            <a:off x="2160693" y="1383197"/>
            <a:ext cx="187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0" dirty="0">
                <a:solidFill>
                  <a:srgbClr val="000000"/>
                </a:solidFill>
              </a:rPr>
              <a:t>Start-up and</a:t>
            </a:r>
          </a:p>
          <a:p>
            <a:pPr algn="ctr" eaLnBrk="1" hangingPunct="1"/>
            <a:r>
              <a:rPr lang="en-US" altLang="ja-JP" b="0" dirty="0">
                <a:solidFill>
                  <a:srgbClr val="000000"/>
                </a:solidFill>
              </a:rPr>
              <a:t>driving </a:t>
            </a:r>
            <a:endParaRPr lang="ja-JP" altLang="en-US" b="0" dirty="0">
              <a:solidFill>
                <a:srgbClr val="000000"/>
              </a:solidFill>
            </a:endParaRPr>
          </a:p>
        </p:txBody>
      </p:sp>
      <p:sp>
        <p:nvSpPr>
          <p:cNvPr id="40" name="角丸四角形 39"/>
          <p:cNvSpPr/>
          <p:nvPr/>
        </p:nvSpPr>
        <p:spPr>
          <a:xfrm>
            <a:off x="5336385" y="3363782"/>
            <a:ext cx="1322585" cy="720460"/>
          </a:xfrm>
          <a:prstGeom prst="roundRect">
            <a:avLst/>
          </a:prstGeom>
          <a:solidFill>
            <a:srgbClr val="00B050"/>
          </a:solid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altLang="ja-JP" sz="2800" b="1" dirty="0">
                <a:solidFill>
                  <a:prstClr val="black"/>
                </a:solidFill>
              </a:rPr>
              <a:t>Fuel Cell</a:t>
            </a:r>
            <a:endParaRPr lang="ja-JP" altLang="en-US" sz="2800" b="1" dirty="0">
              <a:solidFill>
                <a:prstClr val="black"/>
              </a:solidFill>
            </a:endParaRPr>
          </a:p>
        </p:txBody>
      </p:sp>
      <p:sp>
        <p:nvSpPr>
          <p:cNvPr id="7" name="正方形/長方形 6"/>
          <p:cNvSpPr/>
          <p:nvPr/>
        </p:nvSpPr>
        <p:spPr>
          <a:xfrm>
            <a:off x="5557544" y="2774647"/>
            <a:ext cx="1954381" cy="369332"/>
          </a:xfrm>
          <a:prstGeom prst="rect">
            <a:avLst/>
          </a:prstGeom>
        </p:spPr>
        <p:txBody>
          <a:bodyPr wrap="none">
            <a:spAutoFit/>
          </a:bodyPr>
          <a:lstStyle/>
          <a:p>
            <a:r>
              <a:rPr lang="en-US" altLang="ja-JP" b="1" dirty="0" smtClean="0">
                <a:solidFill>
                  <a:srgbClr val="FF0000"/>
                </a:solidFill>
              </a:rPr>
              <a:t>Residential heat</a:t>
            </a:r>
            <a:endParaRPr lang="ja-JP" altLang="en-US" dirty="0"/>
          </a:p>
        </p:txBody>
      </p:sp>
      <p:sp>
        <p:nvSpPr>
          <p:cNvPr id="41" name="正方形/長方形 40"/>
          <p:cNvSpPr/>
          <p:nvPr/>
        </p:nvSpPr>
        <p:spPr>
          <a:xfrm>
            <a:off x="2486934" y="2633147"/>
            <a:ext cx="1685077" cy="369332"/>
          </a:xfrm>
          <a:prstGeom prst="rect">
            <a:avLst/>
          </a:prstGeom>
        </p:spPr>
        <p:txBody>
          <a:bodyPr wrap="none">
            <a:spAutoFit/>
          </a:bodyPr>
          <a:lstStyle/>
          <a:p>
            <a:r>
              <a:rPr lang="en-US" altLang="ja-JP" b="1" dirty="0" smtClean="0">
                <a:solidFill>
                  <a:srgbClr val="FF0000"/>
                </a:solidFill>
              </a:rPr>
              <a:t>Process heat</a:t>
            </a:r>
            <a:endParaRPr lang="ja-JP" altLang="en-US" dirty="0"/>
          </a:p>
        </p:txBody>
      </p:sp>
      <p:grpSp>
        <p:nvGrpSpPr>
          <p:cNvPr id="42" name="グループ化 41"/>
          <p:cNvGrpSpPr/>
          <p:nvPr/>
        </p:nvGrpSpPr>
        <p:grpSpPr>
          <a:xfrm>
            <a:off x="-143536" y="36344"/>
            <a:ext cx="9154097" cy="846306"/>
            <a:chOff x="-143536" y="36344"/>
            <a:chExt cx="9154097" cy="846306"/>
          </a:xfrm>
        </p:grpSpPr>
        <p:grpSp>
          <p:nvGrpSpPr>
            <p:cNvPr id="43" name="Group 4"/>
            <p:cNvGrpSpPr>
              <a:grpSpLocks/>
            </p:cNvGrpSpPr>
            <p:nvPr/>
          </p:nvGrpSpPr>
          <p:grpSpPr bwMode="auto">
            <a:xfrm>
              <a:off x="-143536" y="544512"/>
              <a:ext cx="9144000" cy="338138"/>
              <a:chOff x="0" y="322"/>
              <a:chExt cx="5760" cy="213"/>
            </a:xfrm>
          </p:grpSpPr>
          <p:sp>
            <p:nvSpPr>
              <p:cNvPr id="52"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56" name="Group 8"/>
              <p:cNvGrpSpPr>
                <a:grpSpLocks/>
              </p:cNvGrpSpPr>
              <p:nvPr/>
            </p:nvGrpSpPr>
            <p:grpSpPr bwMode="auto">
              <a:xfrm>
                <a:off x="0" y="482"/>
                <a:ext cx="5760" cy="45"/>
                <a:chOff x="839" y="2523"/>
                <a:chExt cx="4416" cy="52"/>
              </a:xfrm>
            </p:grpSpPr>
            <p:sp>
              <p:nvSpPr>
                <p:cNvPr id="57"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8"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0"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51" name="Picture 8">
              <a:extLst>
                <a:ext uri="{FF2B5EF4-FFF2-40B4-BE49-F238E27FC236}">
                  <a16:creationId xmlns:a16="http://schemas.microsoft.com/office/drawing/2014/main" xmlns="" id="{B9F6BDF5-46F0-204E-BFA7-FABC78B88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
        <p:nvSpPr>
          <p:cNvPr id="8" name="下矢印 7"/>
          <p:cNvSpPr/>
          <p:nvPr/>
        </p:nvSpPr>
        <p:spPr bwMode="auto">
          <a:xfrm rot="20044713">
            <a:off x="901379" y="3322855"/>
            <a:ext cx="684225" cy="942182"/>
          </a:xfrm>
          <a:prstGeom prst="downArrow">
            <a:avLst/>
          </a:prstGeom>
          <a:solidFill>
            <a:srgbClr val="FF0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62" name="正方形/長方形 61"/>
          <p:cNvSpPr/>
          <p:nvPr/>
        </p:nvSpPr>
        <p:spPr>
          <a:xfrm>
            <a:off x="6793241" y="998069"/>
            <a:ext cx="2097049" cy="461665"/>
          </a:xfrm>
          <a:prstGeom prst="rect">
            <a:avLst/>
          </a:prstGeom>
        </p:spPr>
        <p:txBody>
          <a:bodyPr wrap="none">
            <a:spAutoFit/>
          </a:bodyPr>
          <a:lstStyle/>
          <a:p>
            <a:r>
              <a:rPr lang="en-US" altLang="ja-JP" sz="2400" b="1" dirty="0" smtClean="0">
                <a:solidFill>
                  <a:srgbClr val="FF0000"/>
                </a:solidFill>
              </a:rPr>
              <a:t>Grid Stability</a:t>
            </a:r>
            <a:endParaRPr lang="ja-JP" altLang="en-US" sz="2400" dirty="0"/>
          </a:p>
        </p:txBody>
      </p:sp>
      <p:pic>
        <p:nvPicPr>
          <p:cNvPr id="64" name="Picture 28" descr="MPj04021110000[1]"/>
          <p:cNvPicPr preferRelativeResize="0">
            <a:picLocks noChangeAspect="1" noChangeArrowheads="1"/>
          </p:cNvPicPr>
          <p:nvPr/>
        </p:nvPicPr>
        <p:blipFill>
          <a:blip r:embed="rId4" cstate="print"/>
          <a:srcRect/>
          <a:stretch>
            <a:fillRect/>
          </a:stretch>
        </p:blipFill>
        <p:spPr bwMode="auto">
          <a:xfrm>
            <a:off x="54782" y="5280994"/>
            <a:ext cx="891822" cy="1336323"/>
          </a:xfrm>
          <a:prstGeom prst="rect">
            <a:avLst/>
          </a:prstGeom>
          <a:noFill/>
          <a:ln w="38100">
            <a:solidFill>
              <a:schemeClr val="hlink"/>
            </a:solidFill>
            <a:miter lim="800000"/>
            <a:headEnd/>
            <a:tailEnd/>
          </a:ln>
        </p:spPr>
      </p:pic>
      <p:pic>
        <p:nvPicPr>
          <p:cNvPr id="65" name="Picture 2" descr="C:\Documents and Settings\yasushi\My Documents\file\炉設計\機構実習まとめ\CAD\本体_180度_プラズマあり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93" y="1452121"/>
            <a:ext cx="1214089" cy="100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2055" y="1575406"/>
            <a:ext cx="1153709" cy="140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下矢印 10"/>
          <p:cNvSpPr/>
          <p:nvPr/>
        </p:nvSpPr>
        <p:spPr bwMode="auto">
          <a:xfrm rot="10800000">
            <a:off x="1262576" y="5150833"/>
            <a:ext cx="494542" cy="295085"/>
          </a:xfrm>
          <a:prstGeom prst="downArrow">
            <a:avLst/>
          </a:prstGeom>
          <a:solidFill>
            <a:srgbClr val="FF0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159382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97" descr="鳥瞰図(熱交換器なしドラフ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2051050"/>
            <a:ext cx="85248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C:\Documents and Settings\yasushi\My Documents\file\炉設計\機構実習まとめ\CAD\本体_180度_プラズマあり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915988"/>
            <a:ext cx="4341813"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52"/>
          <p:cNvSpPr>
            <a:spLocks noChangeArrowheads="1"/>
          </p:cNvSpPr>
          <p:nvPr/>
        </p:nvSpPr>
        <p:spPr bwMode="auto">
          <a:xfrm>
            <a:off x="665163" y="96838"/>
            <a:ext cx="8416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smtClean="0">
                <a:solidFill>
                  <a:srgbClr val="000000"/>
                </a:solidFill>
                <a:latin typeface="Impact" panose="020B0806030902050204" pitchFamily="34" charset="0"/>
              </a:rPr>
              <a:t>Biomass Hybrid  fusion plant</a:t>
            </a:r>
            <a:r>
              <a:rPr lang="ja-JP" altLang="en-US" sz="4000" smtClean="0">
                <a:solidFill>
                  <a:srgbClr val="000000"/>
                </a:solidFill>
                <a:latin typeface="Impact" panose="020B0806030902050204" pitchFamily="34" charset="0"/>
              </a:rPr>
              <a:t>　</a:t>
            </a:r>
          </a:p>
        </p:txBody>
      </p:sp>
      <p:sp>
        <p:nvSpPr>
          <p:cNvPr id="15365" name="Text Box 42"/>
          <p:cNvSpPr txBox="1">
            <a:spLocks noChangeArrowheads="1"/>
          </p:cNvSpPr>
          <p:nvPr/>
        </p:nvSpPr>
        <p:spPr bwMode="auto">
          <a:xfrm>
            <a:off x="361950" y="4440238"/>
            <a:ext cx="4338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dirty="0" smtClean="0">
                <a:solidFill>
                  <a:srgbClr val="FF3300"/>
                </a:solidFill>
                <a:ea typeface="Osaka" charset="-128"/>
              </a:rPr>
              <a:t>Liquid blanket</a:t>
            </a:r>
            <a:endParaRPr lang="en-US" altLang="ja-JP" sz="2800" dirty="0" smtClean="0">
              <a:solidFill>
                <a:srgbClr val="FF3300"/>
              </a:solidFill>
              <a:ea typeface="Osaka" charset="-128"/>
            </a:endParaRPr>
          </a:p>
        </p:txBody>
      </p:sp>
      <p:sp>
        <p:nvSpPr>
          <p:cNvPr id="15366" name="Line 22"/>
          <p:cNvSpPr>
            <a:spLocks noChangeShapeType="1"/>
          </p:cNvSpPr>
          <p:nvPr/>
        </p:nvSpPr>
        <p:spPr bwMode="auto">
          <a:xfrm flipV="1">
            <a:off x="5892800" y="2266950"/>
            <a:ext cx="3175" cy="11334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ja-JP" altLang="en-US" smtClean="0">
              <a:solidFill>
                <a:srgbClr val="000000"/>
              </a:solidFill>
            </a:endParaRPr>
          </a:p>
        </p:txBody>
      </p:sp>
      <p:sp>
        <p:nvSpPr>
          <p:cNvPr id="15367" name="Rectangle 8"/>
          <p:cNvSpPr>
            <a:spLocks noChangeArrowheads="1"/>
          </p:cNvSpPr>
          <p:nvPr/>
        </p:nvSpPr>
        <p:spPr bwMode="auto">
          <a:xfrm>
            <a:off x="1985963" y="1700213"/>
            <a:ext cx="182562" cy="2547937"/>
          </a:xfrm>
          <a:prstGeom prst="rect">
            <a:avLst/>
          </a:prstGeom>
          <a:solidFill>
            <a:srgbClr val="FF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368" name="Line 9"/>
          <p:cNvSpPr>
            <a:spLocks noChangeShapeType="1"/>
          </p:cNvSpPr>
          <p:nvPr/>
        </p:nvSpPr>
        <p:spPr bwMode="auto">
          <a:xfrm>
            <a:off x="1978025" y="1477963"/>
            <a:ext cx="3175" cy="3040062"/>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nchor="ctr"/>
          <a:lstStyle/>
          <a:p>
            <a:endParaRPr lang="ja-JP" altLang="en-US" smtClean="0">
              <a:solidFill>
                <a:srgbClr val="000000"/>
              </a:solidFill>
            </a:endParaRPr>
          </a:p>
        </p:txBody>
      </p:sp>
      <p:grpSp>
        <p:nvGrpSpPr>
          <p:cNvPr id="15369" name="Group 10"/>
          <p:cNvGrpSpPr>
            <a:grpSpLocks noChangeAspect="1"/>
          </p:cNvGrpSpPr>
          <p:nvPr/>
        </p:nvGrpSpPr>
        <p:grpSpPr bwMode="auto">
          <a:xfrm>
            <a:off x="2152650" y="1657350"/>
            <a:ext cx="1851025" cy="2641600"/>
            <a:chOff x="-1066" y="618"/>
            <a:chExt cx="1924" cy="2449"/>
          </a:xfrm>
        </p:grpSpPr>
        <p:sp>
          <p:nvSpPr>
            <p:cNvPr id="15483" name="Freeform 11"/>
            <p:cNvSpPr>
              <a:spLocks noChangeAspect="1"/>
            </p:cNvSpPr>
            <p:nvPr/>
          </p:nvSpPr>
          <p:spPr bwMode="auto">
            <a:xfrm>
              <a:off x="-1066" y="618"/>
              <a:ext cx="1924" cy="2449"/>
            </a:xfrm>
            <a:custGeom>
              <a:avLst/>
              <a:gdLst>
                <a:gd name="T0" fmla="*/ 0 w 1924"/>
                <a:gd name="T1" fmla="*/ 2192 h 2449"/>
                <a:gd name="T2" fmla="*/ 10 w 1924"/>
                <a:gd name="T3" fmla="*/ 272 h 2449"/>
                <a:gd name="T4" fmla="*/ 304 w 1924"/>
                <a:gd name="T5" fmla="*/ 80 h 2449"/>
                <a:gd name="T6" fmla="*/ 592 w 1924"/>
                <a:gd name="T7" fmla="*/ 8 h 2449"/>
                <a:gd name="T8" fmla="*/ 728 w 1924"/>
                <a:gd name="T9" fmla="*/ 0 h 2449"/>
                <a:gd name="T10" fmla="*/ 1054 w 1924"/>
                <a:gd name="T11" fmla="*/ 45 h 2449"/>
                <a:gd name="T12" fmla="*/ 1424 w 1924"/>
                <a:gd name="T13" fmla="*/ 224 h 2449"/>
                <a:gd name="T14" fmla="*/ 1816 w 1924"/>
                <a:gd name="T15" fmla="*/ 712 h 2449"/>
                <a:gd name="T16" fmla="*/ 1912 w 1924"/>
                <a:gd name="T17" fmla="*/ 1232 h 2449"/>
                <a:gd name="T18" fmla="*/ 1888 w 1924"/>
                <a:gd name="T19" fmla="*/ 1504 h 2449"/>
                <a:gd name="T20" fmla="*/ 1728 w 1924"/>
                <a:gd name="T21" fmla="*/ 1856 h 2449"/>
                <a:gd name="T22" fmla="*/ 1464 w 1924"/>
                <a:gd name="T23" fmla="*/ 2192 h 2449"/>
                <a:gd name="T24" fmla="*/ 1144 w 1924"/>
                <a:gd name="T25" fmla="*/ 2376 h 2449"/>
                <a:gd name="T26" fmla="*/ 880 w 1924"/>
                <a:gd name="T27" fmla="*/ 2440 h 2449"/>
                <a:gd name="T28" fmla="*/ 624 w 1924"/>
                <a:gd name="T29" fmla="*/ 2432 h 2449"/>
                <a:gd name="T30" fmla="*/ 336 w 1924"/>
                <a:gd name="T31" fmla="*/ 2360 h 2449"/>
                <a:gd name="T32" fmla="*/ 0 w 1924"/>
                <a:gd name="T33" fmla="*/ 2192 h 2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4"/>
                <a:gd name="T52" fmla="*/ 0 h 2449"/>
                <a:gd name="T53" fmla="*/ 1924 w 1924"/>
                <a:gd name="T54" fmla="*/ 2449 h 24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4" h="2449">
                  <a:moveTo>
                    <a:pt x="0" y="2192"/>
                  </a:moveTo>
                  <a:lnTo>
                    <a:pt x="10" y="272"/>
                  </a:lnTo>
                  <a:lnTo>
                    <a:pt x="304" y="80"/>
                  </a:lnTo>
                  <a:lnTo>
                    <a:pt x="592" y="8"/>
                  </a:lnTo>
                  <a:lnTo>
                    <a:pt x="728" y="0"/>
                  </a:lnTo>
                  <a:cubicBezTo>
                    <a:pt x="805" y="6"/>
                    <a:pt x="938" y="8"/>
                    <a:pt x="1054" y="45"/>
                  </a:cubicBezTo>
                  <a:cubicBezTo>
                    <a:pt x="1170" y="82"/>
                    <a:pt x="1297" y="113"/>
                    <a:pt x="1424" y="224"/>
                  </a:cubicBezTo>
                  <a:cubicBezTo>
                    <a:pt x="1551" y="335"/>
                    <a:pt x="1735" y="544"/>
                    <a:pt x="1816" y="712"/>
                  </a:cubicBezTo>
                  <a:cubicBezTo>
                    <a:pt x="1897" y="880"/>
                    <a:pt x="1900" y="1100"/>
                    <a:pt x="1912" y="1232"/>
                  </a:cubicBezTo>
                  <a:cubicBezTo>
                    <a:pt x="1924" y="1364"/>
                    <a:pt x="1919" y="1400"/>
                    <a:pt x="1888" y="1504"/>
                  </a:cubicBezTo>
                  <a:cubicBezTo>
                    <a:pt x="1857" y="1608"/>
                    <a:pt x="1799" y="1741"/>
                    <a:pt x="1728" y="1856"/>
                  </a:cubicBezTo>
                  <a:cubicBezTo>
                    <a:pt x="1657" y="1971"/>
                    <a:pt x="1561" y="2105"/>
                    <a:pt x="1464" y="2192"/>
                  </a:cubicBezTo>
                  <a:cubicBezTo>
                    <a:pt x="1367" y="2279"/>
                    <a:pt x="1241" y="2335"/>
                    <a:pt x="1144" y="2376"/>
                  </a:cubicBezTo>
                  <a:cubicBezTo>
                    <a:pt x="1047" y="2417"/>
                    <a:pt x="967" y="2431"/>
                    <a:pt x="880" y="2440"/>
                  </a:cubicBezTo>
                  <a:cubicBezTo>
                    <a:pt x="793" y="2449"/>
                    <a:pt x="715" y="2445"/>
                    <a:pt x="624" y="2432"/>
                  </a:cubicBezTo>
                  <a:cubicBezTo>
                    <a:pt x="533" y="2419"/>
                    <a:pt x="440" y="2400"/>
                    <a:pt x="336" y="2360"/>
                  </a:cubicBezTo>
                  <a:cubicBezTo>
                    <a:pt x="232" y="2320"/>
                    <a:pt x="70" y="2227"/>
                    <a:pt x="0" y="2192"/>
                  </a:cubicBezTo>
                  <a:close/>
                </a:path>
              </a:pathLst>
            </a:custGeom>
            <a:solidFill>
              <a:srgbClr val="00FFFF"/>
            </a:solidFill>
            <a:ln>
              <a:noFill/>
            </a:ln>
            <a:extLst>
              <a:ext uri="{91240B29-F687-4F45-9708-019B960494DF}">
                <a14:hiddenLine xmlns:a14="http://schemas.microsoft.com/office/drawing/2010/main" w="28575" cap="flat" cmpd="sng">
                  <a:solidFill>
                    <a:srgbClr val="000000"/>
                  </a:solidFill>
                  <a:prstDash val="solid"/>
                  <a:round/>
                  <a:headEnd/>
                  <a:tailEnd/>
                </a14:hiddenLine>
              </a:ext>
            </a:extLst>
          </p:spPr>
          <p:txBody>
            <a:bodyPr anchor="ctr"/>
            <a:lstStyle/>
            <a:p>
              <a:endParaRPr lang="ja-JP" altLang="en-US" smtClean="0">
                <a:solidFill>
                  <a:srgbClr val="000000"/>
                </a:solidFill>
              </a:endParaRPr>
            </a:p>
          </p:txBody>
        </p:sp>
        <p:sp>
          <p:nvSpPr>
            <p:cNvPr id="15484" name="Freeform 12"/>
            <p:cNvSpPr>
              <a:spLocks noChangeAspect="1"/>
            </p:cNvSpPr>
            <p:nvPr/>
          </p:nvSpPr>
          <p:spPr bwMode="auto">
            <a:xfrm>
              <a:off x="-905" y="822"/>
              <a:ext cx="1603" cy="2040"/>
            </a:xfrm>
            <a:custGeom>
              <a:avLst/>
              <a:gdLst>
                <a:gd name="T0" fmla="*/ 0 w 1924"/>
                <a:gd name="T1" fmla="*/ 169 h 2449"/>
                <a:gd name="T2" fmla="*/ 2 w 1924"/>
                <a:gd name="T3" fmla="*/ 21 h 2449"/>
                <a:gd name="T4" fmla="*/ 23 w 1924"/>
                <a:gd name="T5" fmla="*/ 6 h 2449"/>
                <a:gd name="T6" fmla="*/ 46 w 1924"/>
                <a:gd name="T7" fmla="*/ 2 h 2449"/>
                <a:gd name="T8" fmla="*/ 56 w 1924"/>
                <a:gd name="T9" fmla="*/ 0 h 2449"/>
                <a:gd name="T10" fmla="*/ 81 w 1924"/>
                <a:gd name="T11" fmla="*/ 3 h 2449"/>
                <a:gd name="T12" fmla="*/ 111 w 1924"/>
                <a:gd name="T13" fmla="*/ 17 h 2449"/>
                <a:gd name="T14" fmla="*/ 141 w 1924"/>
                <a:gd name="T15" fmla="*/ 55 h 2449"/>
                <a:gd name="T16" fmla="*/ 147 w 1924"/>
                <a:gd name="T17" fmla="*/ 95 h 2449"/>
                <a:gd name="T18" fmla="*/ 147 w 1924"/>
                <a:gd name="T19" fmla="*/ 117 h 2449"/>
                <a:gd name="T20" fmla="*/ 134 w 1924"/>
                <a:gd name="T21" fmla="*/ 143 h 2449"/>
                <a:gd name="T22" fmla="*/ 113 w 1924"/>
                <a:gd name="T23" fmla="*/ 169 h 2449"/>
                <a:gd name="T24" fmla="*/ 89 w 1924"/>
                <a:gd name="T25" fmla="*/ 184 h 2449"/>
                <a:gd name="T26" fmla="*/ 68 w 1924"/>
                <a:gd name="T27" fmla="*/ 189 h 2449"/>
                <a:gd name="T28" fmla="*/ 48 w 1924"/>
                <a:gd name="T29" fmla="*/ 189 h 2449"/>
                <a:gd name="T30" fmla="*/ 26 w 1924"/>
                <a:gd name="T31" fmla="*/ 182 h 2449"/>
                <a:gd name="T32" fmla="*/ 0 w 1924"/>
                <a:gd name="T33" fmla="*/ 169 h 2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4"/>
                <a:gd name="T52" fmla="*/ 0 h 2449"/>
                <a:gd name="T53" fmla="*/ 1924 w 1924"/>
                <a:gd name="T54" fmla="*/ 2449 h 24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4" h="2449">
                  <a:moveTo>
                    <a:pt x="0" y="2192"/>
                  </a:moveTo>
                  <a:lnTo>
                    <a:pt x="10" y="272"/>
                  </a:lnTo>
                  <a:lnTo>
                    <a:pt x="304" y="80"/>
                  </a:lnTo>
                  <a:lnTo>
                    <a:pt x="592" y="8"/>
                  </a:lnTo>
                  <a:lnTo>
                    <a:pt x="728" y="0"/>
                  </a:lnTo>
                  <a:cubicBezTo>
                    <a:pt x="805" y="6"/>
                    <a:pt x="938" y="8"/>
                    <a:pt x="1054" y="45"/>
                  </a:cubicBezTo>
                  <a:cubicBezTo>
                    <a:pt x="1170" y="82"/>
                    <a:pt x="1297" y="113"/>
                    <a:pt x="1424" y="224"/>
                  </a:cubicBezTo>
                  <a:cubicBezTo>
                    <a:pt x="1551" y="335"/>
                    <a:pt x="1735" y="544"/>
                    <a:pt x="1816" y="712"/>
                  </a:cubicBezTo>
                  <a:cubicBezTo>
                    <a:pt x="1897" y="880"/>
                    <a:pt x="1900" y="1100"/>
                    <a:pt x="1912" y="1232"/>
                  </a:cubicBezTo>
                  <a:cubicBezTo>
                    <a:pt x="1924" y="1364"/>
                    <a:pt x="1919" y="1400"/>
                    <a:pt x="1888" y="1504"/>
                  </a:cubicBezTo>
                  <a:cubicBezTo>
                    <a:pt x="1857" y="1608"/>
                    <a:pt x="1799" y="1741"/>
                    <a:pt x="1728" y="1856"/>
                  </a:cubicBezTo>
                  <a:cubicBezTo>
                    <a:pt x="1657" y="1971"/>
                    <a:pt x="1561" y="2105"/>
                    <a:pt x="1464" y="2192"/>
                  </a:cubicBezTo>
                  <a:cubicBezTo>
                    <a:pt x="1367" y="2279"/>
                    <a:pt x="1241" y="2335"/>
                    <a:pt x="1144" y="2376"/>
                  </a:cubicBezTo>
                  <a:cubicBezTo>
                    <a:pt x="1047" y="2417"/>
                    <a:pt x="967" y="2431"/>
                    <a:pt x="880" y="2440"/>
                  </a:cubicBezTo>
                  <a:cubicBezTo>
                    <a:pt x="793" y="2449"/>
                    <a:pt x="715" y="2445"/>
                    <a:pt x="624" y="2432"/>
                  </a:cubicBezTo>
                  <a:cubicBezTo>
                    <a:pt x="533" y="2419"/>
                    <a:pt x="440" y="2400"/>
                    <a:pt x="336" y="2360"/>
                  </a:cubicBezTo>
                  <a:cubicBezTo>
                    <a:pt x="232" y="2320"/>
                    <a:pt x="70" y="2227"/>
                    <a:pt x="0" y="2192"/>
                  </a:cubicBezTo>
                  <a:close/>
                </a:path>
              </a:pathLst>
            </a:custGeom>
            <a:solidFill>
              <a:schemeClr val="bg1"/>
            </a:solidFill>
            <a:ln>
              <a:noFill/>
            </a:ln>
            <a:extLst>
              <a:ext uri="{91240B29-F687-4F45-9708-019B960494DF}">
                <a14:hiddenLine xmlns:a14="http://schemas.microsoft.com/office/drawing/2010/main" w="28575" cap="flat" cmpd="sng">
                  <a:solidFill>
                    <a:srgbClr val="000000"/>
                  </a:solidFill>
                  <a:prstDash val="solid"/>
                  <a:round/>
                  <a:headEnd/>
                  <a:tailEnd/>
                </a14:hiddenLine>
              </a:ext>
            </a:extLst>
          </p:spPr>
          <p:txBody>
            <a:bodyPr anchor="ctr"/>
            <a:lstStyle/>
            <a:p>
              <a:endParaRPr lang="ja-JP" altLang="en-US" smtClean="0">
                <a:solidFill>
                  <a:srgbClr val="000000"/>
                </a:solidFill>
              </a:endParaRPr>
            </a:p>
          </p:txBody>
        </p:sp>
        <p:grpSp>
          <p:nvGrpSpPr>
            <p:cNvPr id="15485" name="Group 13"/>
            <p:cNvGrpSpPr>
              <a:grpSpLocks noChangeAspect="1"/>
            </p:cNvGrpSpPr>
            <p:nvPr/>
          </p:nvGrpSpPr>
          <p:grpSpPr bwMode="auto">
            <a:xfrm>
              <a:off x="-897" y="946"/>
              <a:ext cx="1426" cy="1814"/>
              <a:chOff x="-897" y="946"/>
              <a:chExt cx="1426" cy="1814"/>
            </a:xfrm>
          </p:grpSpPr>
          <p:sp>
            <p:nvSpPr>
              <p:cNvPr id="15487" name="Freeform 14"/>
              <p:cNvSpPr>
                <a:spLocks noChangeAspect="1"/>
              </p:cNvSpPr>
              <p:nvPr/>
            </p:nvSpPr>
            <p:spPr bwMode="auto">
              <a:xfrm>
                <a:off x="-897" y="946"/>
                <a:ext cx="1426" cy="1814"/>
              </a:xfrm>
              <a:custGeom>
                <a:avLst/>
                <a:gdLst>
                  <a:gd name="T0" fmla="*/ 0 w 1924"/>
                  <a:gd name="T1" fmla="*/ 33 h 2449"/>
                  <a:gd name="T2" fmla="*/ 1 w 1924"/>
                  <a:gd name="T3" fmla="*/ 4 h 2449"/>
                  <a:gd name="T4" fmla="*/ 4 w 1924"/>
                  <a:gd name="T5" fmla="*/ 1 h 2449"/>
                  <a:gd name="T6" fmla="*/ 9 w 1924"/>
                  <a:gd name="T7" fmla="*/ 1 h 2449"/>
                  <a:gd name="T8" fmla="*/ 11 w 1924"/>
                  <a:gd name="T9" fmla="*/ 0 h 2449"/>
                  <a:gd name="T10" fmla="*/ 16 w 1924"/>
                  <a:gd name="T11" fmla="*/ 1 h 2449"/>
                  <a:gd name="T12" fmla="*/ 21 w 1924"/>
                  <a:gd name="T13" fmla="*/ 3 h 2449"/>
                  <a:gd name="T14" fmla="*/ 27 w 1924"/>
                  <a:gd name="T15" fmla="*/ 10 h 2449"/>
                  <a:gd name="T16" fmla="*/ 29 w 1924"/>
                  <a:gd name="T17" fmla="*/ 18 h 2449"/>
                  <a:gd name="T18" fmla="*/ 29 w 1924"/>
                  <a:gd name="T19" fmla="*/ 22 h 2449"/>
                  <a:gd name="T20" fmla="*/ 26 w 1924"/>
                  <a:gd name="T21" fmla="*/ 27 h 2449"/>
                  <a:gd name="T22" fmla="*/ 22 w 1924"/>
                  <a:gd name="T23" fmla="*/ 33 h 2449"/>
                  <a:gd name="T24" fmla="*/ 18 w 1924"/>
                  <a:gd name="T25" fmla="*/ 36 h 2449"/>
                  <a:gd name="T26" fmla="*/ 13 w 1924"/>
                  <a:gd name="T27" fmla="*/ 37 h 2449"/>
                  <a:gd name="T28" fmla="*/ 10 w 1924"/>
                  <a:gd name="T29" fmla="*/ 37 h 2449"/>
                  <a:gd name="T30" fmla="*/ 5 w 1924"/>
                  <a:gd name="T31" fmla="*/ 35 h 2449"/>
                  <a:gd name="T32" fmla="*/ 0 w 1924"/>
                  <a:gd name="T33" fmla="*/ 33 h 2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4"/>
                  <a:gd name="T52" fmla="*/ 0 h 2449"/>
                  <a:gd name="T53" fmla="*/ 1924 w 1924"/>
                  <a:gd name="T54" fmla="*/ 2449 h 24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4" h="2449">
                    <a:moveTo>
                      <a:pt x="0" y="2192"/>
                    </a:moveTo>
                    <a:lnTo>
                      <a:pt x="10" y="272"/>
                    </a:lnTo>
                    <a:lnTo>
                      <a:pt x="304" y="80"/>
                    </a:lnTo>
                    <a:lnTo>
                      <a:pt x="592" y="8"/>
                    </a:lnTo>
                    <a:lnTo>
                      <a:pt x="728" y="0"/>
                    </a:lnTo>
                    <a:cubicBezTo>
                      <a:pt x="805" y="6"/>
                      <a:pt x="938" y="8"/>
                      <a:pt x="1054" y="45"/>
                    </a:cubicBezTo>
                    <a:cubicBezTo>
                      <a:pt x="1170" y="82"/>
                      <a:pt x="1297" y="113"/>
                      <a:pt x="1424" y="224"/>
                    </a:cubicBezTo>
                    <a:cubicBezTo>
                      <a:pt x="1551" y="335"/>
                      <a:pt x="1735" y="544"/>
                      <a:pt x="1816" y="712"/>
                    </a:cubicBezTo>
                    <a:cubicBezTo>
                      <a:pt x="1897" y="880"/>
                      <a:pt x="1900" y="1100"/>
                      <a:pt x="1912" y="1232"/>
                    </a:cubicBezTo>
                    <a:cubicBezTo>
                      <a:pt x="1924" y="1364"/>
                      <a:pt x="1919" y="1400"/>
                      <a:pt x="1888" y="1504"/>
                    </a:cubicBezTo>
                    <a:cubicBezTo>
                      <a:pt x="1857" y="1608"/>
                      <a:pt x="1799" y="1741"/>
                      <a:pt x="1728" y="1856"/>
                    </a:cubicBezTo>
                    <a:cubicBezTo>
                      <a:pt x="1657" y="1971"/>
                      <a:pt x="1561" y="2105"/>
                      <a:pt x="1464" y="2192"/>
                    </a:cubicBezTo>
                    <a:cubicBezTo>
                      <a:pt x="1367" y="2279"/>
                      <a:pt x="1241" y="2335"/>
                      <a:pt x="1144" y="2376"/>
                    </a:cubicBezTo>
                    <a:cubicBezTo>
                      <a:pt x="1047" y="2417"/>
                      <a:pt x="967" y="2431"/>
                      <a:pt x="880" y="2440"/>
                    </a:cubicBezTo>
                    <a:cubicBezTo>
                      <a:pt x="793" y="2449"/>
                      <a:pt x="715" y="2445"/>
                      <a:pt x="624" y="2432"/>
                    </a:cubicBezTo>
                    <a:cubicBezTo>
                      <a:pt x="533" y="2419"/>
                      <a:pt x="440" y="2400"/>
                      <a:pt x="336" y="2360"/>
                    </a:cubicBezTo>
                    <a:cubicBezTo>
                      <a:pt x="232" y="2320"/>
                      <a:pt x="70" y="2227"/>
                      <a:pt x="0" y="2192"/>
                    </a:cubicBezTo>
                    <a:close/>
                  </a:path>
                </a:pathLst>
              </a:custGeom>
              <a:solidFill>
                <a:srgbClr val="FF6600"/>
              </a:solidFill>
              <a:ln>
                <a:noFill/>
              </a:ln>
              <a:extLst>
                <a:ext uri="{91240B29-F687-4F45-9708-019B960494DF}">
                  <a14:hiddenLine xmlns:a14="http://schemas.microsoft.com/office/drawing/2010/main" w="28575" cap="flat" cmpd="sng">
                    <a:solidFill>
                      <a:srgbClr val="000000"/>
                    </a:solidFill>
                    <a:prstDash val="solid"/>
                    <a:round/>
                    <a:headEnd/>
                    <a:tailEnd/>
                  </a14:hiddenLine>
                </a:ext>
              </a:extLst>
            </p:spPr>
            <p:txBody>
              <a:bodyPr anchor="ctr"/>
              <a:lstStyle/>
              <a:p>
                <a:endParaRPr lang="ja-JP" altLang="en-US" smtClean="0">
                  <a:solidFill>
                    <a:srgbClr val="000000"/>
                  </a:solidFill>
                </a:endParaRPr>
              </a:p>
            </p:txBody>
          </p:sp>
          <p:sp>
            <p:nvSpPr>
              <p:cNvPr id="15488" name="Freeform 15"/>
              <p:cNvSpPr>
                <a:spLocks noChangeAspect="1"/>
              </p:cNvSpPr>
              <p:nvPr/>
            </p:nvSpPr>
            <p:spPr bwMode="auto">
              <a:xfrm>
                <a:off x="-778" y="1097"/>
                <a:ext cx="1188" cy="1511"/>
              </a:xfrm>
              <a:custGeom>
                <a:avLst/>
                <a:gdLst>
                  <a:gd name="T0" fmla="*/ 0 w 1924"/>
                  <a:gd name="T1" fmla="*/ 2 h 2449"/>
                  <a:gd name="T2" fmla="*/ 1 w 1924"/>
                  <a:gd name="T3" fmla="*/ 1 h 2449"/>
                  <a:gd name="T4" fmla="*/ 1 w 1924"/>
                  <a:gd name="T5" fmla="*/ 1 h 2449"/>
                  <a:gd name="T6" fmla="*/ 1 w 1924"/>
                  <a:gd name="T7" fmla="*/ 1 h 2449"/>
                  <a:gd name="T8" fmla="*/ 1 w 1924"/>
                  <a:gd name="T9" fmla="*/ 0 h 2449"/>
                  <a:gd name="T10" fmla="*/ 1 w 1924"/>
                  <a:gd name="T11" fmla="*/ 1 h 2449"/>
                  <a:gd name="T12" fmla="*/ 1 w 1924"/>
                  <a:gd name="T13" fmla="*/ 1 h 2449"/>
                  <a:gd name="T14" fmla="*/ 2 w 1924"/>
                  <a:gd name="T15" fmla="*/ 1 h 2449"/>
                  <a:gd name="T16" fmla="*/ 2 w 1924"/>
                  <a:gd name="T17" fmla="*/ 1 h 2449"/>
                  <a:gd name="T18" fmla="*/ 2 w 1924"/>
                  <a:gd name="T19" fmla="*/ 1 h 2449"/>
                  <a:gd name="T20" fmla="*/ 2 w 1924"/>
                  <a:gd name="T21" fmla="*/ 2 h 2449"/>
                  <a:gd name="T22" fmla="*/ 1 w 1924"/>
                  <a:gd name="T23" fmla="*/ 2 h 2449"/>
                  <a:gd name="T24" fmla="*/ 1 w 1924"/>
                  <a:gd name="T25" fmla="*/ 2 h 2449"/>
                  <a:gd name="T26" fmla="*/ 1 w 1924"/>
                  <a:gd name="T27" fmla="*/ 2 h 2449"/>
                  <a:gd name="T28" fmla="*/ 1 w 1924"/>
                  <a:gd name="T29" fmla="*/ 2 h 2449"/>
                  <a:gd name="T30" fmla="*/ 1 w 1924"/>
                  <a:gd name="T31" fmla="*/ 2 h 2449"/>
                  <a:gd name="T32" fmla="*/ 0 w 1924"/>
                  <a:gd name="T33" fmla="*/ 2 h 2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4"/>
                  <a:gd name="T52" fmla="*/ 0 h 2449"/>
                  <a:gd name="T53" fmla="*/ 1924 w 1924"/>
                  <a:gd name="T54" fmla="*/ 2449 h 24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4" h="2449">
                    <a:moveTo>
                      <a:pt x="0" y="2192"/>
                    </a:moveTo>
                    <a:lnTo>
                      <a:pt x="10" y="272"/>
                    </a:lnTo>
                    <a:lnTo>
                      <a:pt x="304" y="80"/>
                    </a:lnTo>
                    <a:lnTo>
                      <a:pt x="592" y="8"/>
                    </a:lnTo>
                    <a:lnTo>
                      <a:pt x="728" y="0"/>
                    </a:lnTo>
                    <a:cubicBezTo>
                      <a:pt x="805" y="6"/>
                      <a:pt x="938" y="8"/>
                      <a:pt x="1054" y="45"/>
                    </a:cubicBezTo>
                    <a:cubicBezTo>
                      <a:pt x="1170" y="82"/>
                      <a:pt x="1297" y="113"/>
                      <a:pt x="1424" y="224"/>
                    </a:cubicBezTo>
                    <a:cubicBezTo>
                      <a:pt x="1551" y="335"/>
                      <a:pt x="1735" y="544"/>
                      <a:pt x="1816" y="712"/>
                    </a:cubicBezTo>
                    <a:cubicBezTo>
                      <a:pt x="1897" y="880"/>
                      <a:pt x="1900" y="1100"/>
                      <a:pt x="1912" y="1232"/>
                    </a:cubicBezTo>
                    <a:cubicBezTo>
                      <a:pt x="1924" y="1364"/>
                      <a:pt x="1919" y="1400"/>
                      <a:pt x="1888" y="1504"/>
                    </a:cubicBezTo>
                    <a:cubicBezTo>
                      <a:pt x="1857" y="1608"/>
                      <a:pt x="1799" y="1741"/>
                      <a:pt x="1728" y="1856"/>
                    </a:cubicBezTo>
                    <a:cubicBezTo>
                      <a:pt x="1657" y="1971"/>
                      <a:pt x="1561" y="2105"/>
                      <a:pt x="1464" y="2192"/>
                    </a:cubicBezTo>
                    <a:cubicBezTo>
                      <a:pt x="1367" y="2279"/>
                      <a:pt x="1241" y="2335"/>
                      <a:pt x="1144" y="2376"/>
                    </a:cubicBezTo>
                    <a:cubicBezTo>
                      <a:pt x="1047" y="2417"/>
                      <a:pt x="967" y="2431"/>
                      <a:pt x="880" y="2440"/>
                    </a:cubicBezTo>
                    <a:cubicBezTo>
                      <a:pt x="793" y="2449"/>
                      <a:pt x="715" y="2445"/>
                      <a:pt x="624" y="2432"/>
                    </a:cubicBezTo>
                    <a:cubicBezTo>
                      <a:pt x="533" y="2419"/>
                      <a:pt x="440" y="2400"/>
                      <a:pt x="336" y="2360"/>
                    </a:cubicBezTo>
                    <a:cubicBezTo>
                      <a:pt x="232" y="2320"/>
                      <a:pt x="70" y="2227"/>
                      <a:pt x="0" y="2192"/>
                    </a:cubicBezTo>
                    <a:close/>
                  </a:path>
                </a:pathLst>
              </a:custGeom>
              <a:solidFill>
                <a:schemeClr val="bg1"/>
              </a:solidFill>
              <a:ln>
                <a:noFill/>
              </a:ln>
              <a:extLst>
                <a:ext uri="{91240B29-F687-4F45-9708-019B960494DF}">
                  <a14:hiddenLine xmlns:a14="http://schemas.microsoft.com/office/drawing/2010/main" w="28575" cap="flat" cmpd="sng">
                    <a:solidFill>
                      <a:srgbClr val="000000"/>
                    </a:solidFill>
                    <a:prstDash val="solid"/>
                    <a:round/>
                    <a:headEnd/>
                    <a:tailEnd/>
                  </a14:hiddenLine>
                </a:ext>
              </a:extLst>
            </p:spPr>
            <p:txBody>
              <a:bodyPr anchor="ctr"/>
              <a:lstStyle/>
              <a:p>
                <a:endParaRPr lang="ja-JP" altLang="en-US" smtClean="0">
                  <a:solidFill>
                    <a:srgbClr val="000000"/>
                  </a:solidFill>
                </a:endParaRPr>
              </a:p>
            </p:txBody>
          </p:sp>
        </p:grpSp>
        <p:sp>
          <p:nvSpPr>
            <p:cNvPr id="15486" name="Oval 16"/>
            <p:cNvSpPr>
              <a:spLocks noChangeAspect="1" noChangeArrowheads="1"/>
            </p:cNvSpPr>
            <p:nvPr/>
          </p:nvSpPr>
          <p:spPr bwMode="auto">
            <a:xfrm>
              <a:off x="-717" y="1253"/>
              <a:ext cx="952" cy="1194"/>
            </a:xfrm>
            <a:prstGeom prst="ellipse">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grpSp>
      <p:sp>
        <p:nvSpPr>
          <p:cNvPr id="15370" name="Line 17"/>
          <p:cNvSpPr>
            <a:spLocks noChangeShapeType="1"/>
          </p:cNvSpPr>
          <p:nvPr/>
        </p:nvSpPr>
        <p:spPr bwMode="auto">
          <a:xfrm>
            <a:off x="1985963" y="3078163"/>
            <a:ext cx="11144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ja-JP" altLang="en-US" smtClean="0">
              <a:solidFill>
                <a:srgbClr val="000000"/>
              </a:solidFill>
            </a:endParaRPr>
          </a:p>
        </p:txBody>
      </p:sp>
      <p:sp>
        <p:nvSpPr>
          <p:cNvPr id="15371" name="Text Box 18"/>
          <p:cNvSpPr txBox="1">
            <a:spLocks noChangeArrowheads="1"/>
          </p:cNvSpPr>
          <p:nvPr/>
        </p:nvSpPr>
        <p:spPr bwMode="auto">
          <a:xfrm>
            <a:off x="2292350" y="3013075"/>
            <a:ext cx="140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400" b="1" smtClean="0">
                <a:solidFill>
                  <a:srgbClr val="000000"/>
                </a:solidFill>
                <a:ea typeface="Osaka" charset="-128"/>
              </a:rPr>
              <a:t>R</a:t>
            </a:r>
            <a:r>
              <a:rPr lang="en-US" altLang="ja-JP" sz="2400" b="1" baseline="-25000" smtClean="0">
                <a:solidFill>
                  <a:srgbClr val="000000"/>
                </a:solidFill>
                <a:ea typeface="Osaka" charset="-128"/>
              </a:rPr>
              <a:t>p</a:t>
            </a:r>
            <a:r>
              <a:rPr lang="en-US" altLang="ja-JP" sz="2400" b="1" smtClean="0">
                <a:solidFill>
                  <a:srgbClr val="000000"/>
                </a:solidFill>
                <a:ea typeface="Osaka" charset="-128"/>
              </a:rPr>
              <a:t>=5.2m</a:t>
            </a:r>
          </a:p>
        </p:txBody>
      </p:sp>
      <p:sp>
        <p:nvSpPr>
          <p:cNvPr id="15372" name="AutoShape 24"/>
          <p:cNvSpPr>
            <a:spLocks noChangeArrowheads="1"/>
          </p:cNvSpPr>
          <p:nvPr/>
        </p:nvSpPr>
        <p:spPr bwMode="auto">
          <a:xfrm>
            <a:off x="6084888" y="2011363"/>
            <a:ext cx="314325" cy="441325"/>
          </a:xfrm>
          <a:prstGeom prst="downArrow">
            <a:avLst>
              <a:gd name="adj1" fmla="val 50000"/>
              <a:gd name="adj2" fmla="val 71762"/>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373" name="AutoShape 25"/>
          <p:cNvSpPr>
            <a:spLocks noChangeArrowheads="1"/>
          </p:cNvSpPr>
          <p:nvPr/>
        </p:nvSpPr>
        <p:spPr bwMode="auto">
          <a:xfrm>
            <a:off x="6069013" y="3475038"/>
            <a:ext cx="309562" cy="463550"/>
          </a:xfrm>
          <a:prstGeom prst="downArrow">
            <a:avLst>
              <a:gd name="adj1" fmla="val 50000"/>
              <a:gd name="adj2" fmla="val 35079"/>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374" name="Text Box 26"/>
          <p:cNvSpPr txBox="1">
            <a:spLocks noChangeArrowheads="1"/>
          </p:cNvSpPr>
          <p:nvPr/>
        </p:nvSpPr>
        <p:spPr bwMode="auto">
          <a:xfrm>
            <a:off x="5286375" y="838200"/>
            <a:ext cx="2913063" cy="523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smtClean="0">
                <a:solidFill>
                  <a:srgbClr val="FF0000"/>
                </a:solidFill>
                <a:ea typeface="Osaka" charset="-128"/>
              </a:rPr>
              <a:t>Biomass:180t/h </a:t>
            </a:r>
          </a:p>
        </p:txBody>
      </p:sp>
      <p:sp>
        <p:nvSpPr>
          <p:cNvPr id="15375" name="Text Box 28"/>
          <p:cNvSpPr txBox="1">
            <a:spLocks noChangeArrowheads="1"/>
          </p:cNvSpPr>
          <p:nvPr/>
        </p:nvSpPr>
        <p:spPr bwMode="auto">
          <a:xfrm>
            <a:off x="1608138" y="4962525"/>
            <a:ext cx="224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b="1" smtClean="0">
                <a:solidFill>
                  <a:srgbClr val="000000"/>
                </a:solidFill>
                <a:ea typeface="Osaka" charset="-128"/>
              </a:rPr>
              <a:t>P</a:t>
            </a:r>
            <a:r>
              <a:rPr lang="en-US" altLang="ja-JP" sz="2400" b="1" baseline="-25000" smtClean="0">
                <a:solidFill>
                  <a:srgbClr val="000000"/>
                </a:solidFill>
                <a:ea typeface="Osaka" charset="-128"/>
              </a:rPr>
              <a:t>n</a:t>
            </a:r>
            <a:r>
              <a:rPr lang="en-US" altLang="ja-JP" sz="2400" b="1" smtClean="0">
                <a:solidFill>
                  <a:srgbClr val="000000"/>
                </a:solidFill>
                <a:ea typeface="Osaka" charset="-128"/>
              </a:rPr>
              <a:t> ~0.5MW/m</a:t>
            </a:r>
            <a:r>
              <a:rPr lang="en-US" altLang="ja-JP" sz="2400" b="1" baseline="30000" smtClean="0">
                <a:solidFill>
                  <a:srgbClr val="000000"/>
                </a:solidFill>
                <a:ea typeface="Osaka" charset="-128"/>
              </a:rPr>
              <a:t>2</a:t>
            </a:r>
          </a:p>
        </p:txBody>
      </p:sp>
      <p:sp>
        <p:nvSpPr>
          <p:cNvPr id="15376" name="Line 29"/>
          <p:cNvSpPr>
            <a:spLocks noChangeShapeType="1"/>
          </p:cNvSpPr>
          <p:nvPr/>
        </p:nvSpPr>
        <p:spPr bwMode="auto">
          <a:xfrm>
            <a:off x="2967038" y="3416300"/>
            <a:ext cx="185737" cy="4397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ja-JP" altLang="en-US" smtClean="0">
              <a:solidFill>
                <a:srgbClr val="000000"/>
              </a:solidFill>
            </a:endParaRPr>
          </a:p>
        </p:txBody>
      </p:sp>
      <p:sp>
        <p:nvSpPr>
          <p:cNvPr id="15377" name="Line 22"/>
          <p:cNvSpPr>
            <a:spLocks noChangeShapeType="1"/>
          </p:cNvSpPr>
          <p:nvPr/>
        </p:nvSpPr>
        <p:spPr bwMode="auto">
          <a:xfrm flipH="1">
            <a:off x="5070475" y="2343150"/>
            <a:ext cx="704850" cy="19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ja-JP" altLang="en-US" smtClean="0">
              <a:solidFill>
                <a:srgbClr val="000000"/>
              </a:solidFill>
            </a:endParaRPr>
          </a:p>
        </p:txBody>
      </p:sp>
      <p:sp>
        <p:nvSpPr>
          <p:cNvPr id="15378" name="Line 22"/>
          <p:cNvSpPr>
            <a:spLocks noChangeShapeType="1"/>
          </p:cNvSpPr>
          <p:nvPr/>
        </p:nvSpPr>
        <p:spPr bwMode="auto">
          <a:xfrm flipH="1">
            <a:off x="4902200" y="3278188"/>
            <a:ext cx="690563" cy="111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ja-JP" altLang="en-US" smtClean="0">
              <a:solidFill>
                <a:srgbClr val="000000"/>
              </a:solidFill>
            </a:endParaRPr>
          </a:p>
        </p:txBody>
      </p:sp>
      <p:sp>
        <p:nvSpPr>
          <p:cNvPr id="15379" name="Text Box 27"/>
          <p:cNvSpPr txBox="1">
            <a:spLocks noChangeArrowheads="1"/>
          </p:cNvSpPr>
          <p:nvPr/>
        </p:nvSpPr>
        <p:spPr bwMode="auto">
          <a:xfrm>
            <a:off x="4198938" y="1611313"/>
            <a:ext cx="8715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b="1" smtClean="0">
                <a:solidFill>
                  <a:srgbClr val="FF0000"/>
                </a:solidFill>
                <a:ea typeface="Osaka" charset="-128"/>
              </a:rPr>
              <a:t>IHX </a:t>
            </a:r>
          </a:p>
        </p:txBody>
      </p:sp>
      <p:grpSp>
        <p:nvGrpSpPr>
          <p:cNvPr id="15380" name="グループ化 4"/>
          <p:cNvGrpSpPr>
            <a:grpSpLocks/>
          </p:cNvGrpSpPr>
          <p:nvPr/>
        </p:nvGrpSpPr>
        <p:grpSpPr bwMode="auto">
          <a:xfrm>
            <a:off x="4152900" y="3670300"/>
            <a:ext cx="644525" cy="847725"/>
            <a:chOff x="6191225" y="3411377"/>
            <a:chExt cx="752006" cy="777555"/>
          </a:xfrm>
        </p:grpSpPr>
        <p:sp>
          <p:nvSpPr>
            <p:cNvPr id="15433" name="Rectangle 84"/>
            <p:cNvSpPr>
              <a:spLocks noChangeArrowheads="1"/>
            </p:cNvSpPr>
            <p:nvPr/>
          </p:nvSpPr>
          <p:spPr bwMode="auto">
            <a:xfrm>
              <a:off x="6199546" y="3667349"/>
              <a:ext cx="732764" cy="85145"/>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34" name="Rectangle 85"/>
            <p:cNvSpPr>
              <a:spLocks noChangeArrowheads="1"/>
            </p:cNvSpPr>
            <p:nvPr/>
          </p:nvSpPr>
          <p:spPr bwMode="auto">
            <a:xfrm>
              <a:off x="6198506" y="3411377"/>
              <a:ext cx="732764" cy="5215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35" name="Rectangle 86"/>
            <p:cNvSpPr>
              <a:spLocks noChangeArrowheads="1"/>
            </p:cNvSpPr>
            <p:nvPr/>
          </p:nvSpPr>
          <p:spPr bwMode="auto">
            <a:xfrm>
              <a:off x="6450215" y="3411377"/>
              <a:ext cx="229346" cy="567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36" name="AutoShape 87"/>
            <p:cNvSpPr>
              <a:spLocks noChangeArrowheads="1"/>
            </p:cNvSpPr>
            <p:nvPr/>
          </p:nvSpPr>
          <p:spPr bwMode="auto">
            <a:xfrm rot="10800000">
              <a:off x="6211507" y="3468676"/>
              <a:ext cx="707801" cy="4819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2928 w 21600"/>
                <a:gd name="T13" fmla="*/ 2928 h 21600"/>
                <a:gd name="T14" fmla="*/ 18672 w 21600"/>
                <a:gd name="T15" fmla="*/ 18672 h 21600"/>
              </a:gdLst>
              <a:ahLst/>
              <a:cxnLst>
                <a:cxn ang="T8">
                  <a:pos x="T0" y="T1"/>
                </a:cxn>
                <a:cxn ang="T9">
                  <a:pos x="T2" y="T3"/>
                </a:cxn>
                <a:cxn ang="T10">
                  <a:pos x="T4" y="T5"/>
                </a:cxn>
                <a:cxn ang="T11">
                  <a:pos x="T6" y="T7"/>
                </a:cxn>
              </a:cxnLst>
              <a:rect l="T12" t="T13" r="T14" b="T15"/>
              <a:pathLst>
                <a:path w="21600" h="21600">
                  <a:moveTo>
                    <a:pt x="0" y="0"/>
                  </a:moveTo>
                  <a:lnTo>
                    <a:pt x="2256" y="21600"/>
                  </a:lnTo>
                  <a:lnTo>
                    <a:pt x="1934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mtClean="0">
                <a:solidFill>
                  <a:srgbClr val="000000"/>
                </a:solidFill>
              </a:endParaRPr>
            </a:p>
          </p:txBody>
        </p:sp>
        <p:sp>
          <p:nvSpPr>
            <p:cNvPr id="15437" name="Rectangle 89"/>
            <p:cNvSpPr>
              <a:spLocks noChangeArrowheads="1"/>
            </p:cNvSpPr>
            <p:nvPr/>
          </p:nvSpPr>
          <p:spPr bwMode="auto">
            <a:xfrm>
              <a:off x="6907867" y="3523297"/>
              <a:ext cx="35364" cy="40163"/>
            </a:xfrm>
            <a:prstGeom prst="rect">
              <a:avLst/>
            </a:prstGeom>
            <a:solidFill>
              <a:srgbClr val="0070C0"/>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38" name="Oval 92"/>
            <p:cNvSpPr>
              <a:spLocks noChangeArrowheads="1"/>
            </p:cNvSpPr>
            <p:nvPr/>
          </p:nvSpPr>
          <p:spPr bwMode="auto">
            <a:xfrm>
              <a:off x="6313439" y="3753030"/>
              <a:ext cx="39005"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39" name="Oval 93"/>
            <p:cNvSpPr>
              <a:spLocks noChangeArrowheads="1"/>
            </p:cNvSpPr>
            <p:nvPr/>
          </p:nvSpPr>
          <p:spPr bwMode="auto">
            <a:xfrm>
              <a:off x="6236470" y="3753030"/>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0" name="Oval 95"/>
            <p:cNvSpPr>
              <a:spLocks noChangeArrowheads="1"/>
            </p:cNvSpPr>
            <p:nvPr/>
          </p:nvSpPr>
          <p:spPr bwMode="auto">
            <a:xfrm>
              <a:off x="6390928" y="3753030"/>
              <a:ext cx="3900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1" name="Oval 96"/>
            <p:cNvSpPr>
              <a:spLocks noChangeArrowheads="1"/>
            </p:cNvSpPr>
            <p:nvPr/>
          </p:nvSpPr>
          <p:spPr bwMode="auto">
            <a:xfrm>
              <a:off x="6469457" y="3753030"/>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2" name="Oval 97"/>
            <p:cNvSpPr>
              <a:spLocks noChangeArrowheads="1"/>
            </p:cNvSpPr>
            <p:nvPr/>
          </p:nvSpPr>
          <p:spPr bwMode="auto">
            <a:xfrm>
              <a:off x="6546946" y="3753030"/>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3" name="Oval 98"/>
            <p:cNvSpPr>
              <a:spLocks noChangeArrowheads="1"/>
            </p:cNvSpPr>
            <p:nvPr/>
          </p:nvSpPr>
          <p:spPr bwMode="auto">
            <a:xfrm>
              <a:off x="6623915" y="3753030"/>
              <a:ext cx="3900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4" name="Oval 99"/>
            <p:cNvSpPr>
              <a:spLocks noChangeArrowheads="1"/>
            </p:cNvSpPr>
            <p:nvPr/>
          </p:nvSpPr>
          <p:spPr bwMode="auto">
            <a:xfrm>
              <a:off x="6701924" y="3753030"/>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5" name="Oval 100"/>
            <p:cNvSpPr>
              <a:spLocks noChangeArrowheads="1"/>
            </p:cNvSpPr>
            <p:nvPr/>
          </p:nvSpPr>
          <p:spPr bwMode="auto">
            <a:xfrm>
              <a:off x="6779412" y="3753030"/>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6" name="Oval 101"/>
            <p:cNvSpPr>
              <a:spLocks noChangeArrowheads="1"/>
            </p:cNvSpPr>
            <p:nvPr/>
          </p:nvSpPr>
          <p:spPr bwMode="auto">
            <a:xfrm>
              <a:off x="6856901" y="3753030"/>
              <a:ext cx="39525"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7" name="Oval 102"/>
            <p:cNvSpPr>
              <a:spLocks noChangeArrowheads="1"/>
            </p:cNvSpPr>
            <p:nvPr/>
          </p:nvSpPr>
          <p:spPr bwMode="auto">
            <a:xfrm>
              <a:off x="6313439" y="3845672"/>
              <a:ext cx="39005"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8" name="Oval 103"/>
            <p:cNvSpPr>
              <a:spLocks noChangeArrowheads="1"/>
            </p:cNvSpPr>
            <p:nvPr/>
          </p:nvSpPr>
          <p:spPr bwMode="auto">
            <a:xfrm>
              <a:off x="6236470" y="3845672"/>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49" name="Oval 104"/>
            <p:cNvSpPr>
              <a:spLocks noChangeArrowheads="1"/>
            </p:cNvSpPr>
            <p:nvPr/>
          </p:nvSpPr>
          <p:spPr bwMode="auto">
            <a:xfrm>
              <a:off x="6390928" y="3845672"/>
              <a:ext cx="3900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50" name="Oval 105"/>
            <p:cNvSpPr>
              <a:spLocks noChangeArrowheads="1"/>
            </p:cNvSpPr>
            <p:nvPr/>
          </p:nvSpPr>
          <p:spPr bwMode="auto">
            <a:xfrm>
              <a:off x="6469457" y="3845672"/>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51" name="Oval 106"/>
            <p:cNvSpPr>
              <a:spLocks noChangeArrowheads="1"/>
            </p:cNvSpPr>
            <p:nvPr/>
          </p:nvSpPr>
          <p:spPr bwMode="auto">
            <a:xfrm>
              <a:off x="6546946" y="3845672"/>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52" name="Oval 107"/>
            <p:cNvSpPr>
              <a:spLocks noChangeArrowheads="1"/>
            </p:cNvSpPr>
            <p:nvPr/>
          </p:nvSpPr>
          <p:spPr bwMode="auto">
            <a:xfrm>
              <a:off x="6623915" y="3845672"/>
              <a:ext cx="3900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53" name="Oval 108"/>
            <p:cNvSpPr>
              <a:spLocks noChangeArrowheads="1"/>
            </p:cNvSpPr>
            <p:nvPr/>
          </p:nvSpPr>
          <p:spPr bwMode="auto">
            <a:xfrm>
              <a:off x="6701924" y="3845672"/>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54" name="Oval 109"/>
            <p:cNvSpPr>
              <a:spLocks noChangeArrowheads="1"/>
            </p:cNvSpPr>
            <p:nvPr/>
          </p:nvSpPr>
          <p:spPr bwMode="auto">
            <a:xfrm>
              <a:off x="6779412" y="3845672"/>
              <a:ext cx="38484"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55" name="Oval 110"/>
            <p:cNvSpPr>
              <a:spLocks noChangeArrowheads="1"/>
            </p:cNvSpPr>
            <p:nvPr/>
          </p:nvSpPr>
          <p:spPr bwMode="auto">
            <a:xfrm>
              <a:off x="6856901" y="3845672"/>
              <a:ext cx="39525" cy="46589"/>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56" name="Rectangle 112"/>
            <p:cNvSpPr>
              <a:spLocks noChangeArrowheads="1"/>
            </p:cNvSpPr>
            <p:nvPr/>
          </p:nvSpPr>
          <p:spPr bwMode="auto">
            <a:xfrm>
              <a:off x="6907867" y="3830143"/>
              <a:ext cx="35364" cy="40163"/>
            </a:xfrm>
            <a:prstGeom prst="rect">
              <a:avLst/>
            </a:prstGeom>
            <a:solidFill>
              <a:srgbClr val="0070C0"/>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57" name="Freeform 114"/>
            <p:cNvSpPr>
              <a:spLocks/>
            </p:cNvSpPr>
            <p:nvPr/>
          </p:nvSpPr>
          <p:spPr bwMode="auto">
            <a:xfrm>
              <a:off x="6191745" y="3936173"/>
              <a:ext cx="726523" cy="251152"/>
            </a:xfrm>
            <a:custGeom>
              <a:avLst/>
              <a:gdLst>
                <a:gd name="T0" fmla="*/ 2147483646 w 1397"/>
                <a:gd name="T1" fmla="*/ 0 h 469"/>
                <a:gd name="T2" fmla="*/ 2147483646 w 1397"/>
                <a:gd name="T3" fmla="*/ 2147483646 h 469"/>
                <a:gd name="T4" fmla="*/ 2147483646 w 1397"/>
                <a:gd name="T5" fmla="*/ 2147483646 h 469"/>
                <a:gd name="T6" fmla="*/ 2147483646 w 1397"/>
                <a:gd name="T7" fmla="*/ 2147483646 h 469"/>
                <a:gd name="T8" fmla="*/ 2147483646 w 1397"/>
                <a:gd name="T9" fmla="*/ 2147483646 h 469"/>
                <a:gd name="T10" fmla="*/ 2147483646 w 1397"/>
                <a:gd name="T11" fmla="*/ 2147483646 h 469"/>
                <a:gd name="T12" fmla="*/ 2147483646 w 1397"/>
                <a:gd name="T13" fmla="*/ 2147483646 h 469"/>
                <a:gd name="T14" fmla="*/ 2147483646 w 1397"/>
                <a:gd name="T15" fmla="*/ 2147483646 h 469"/>
                <a:gd name="T16" fmla="*/ 0 w 1397"/>
                <a:gd name="T17" fmla="*/ 0 h 469"/>
                <a:gd name="T18" fmla="*/ 2147483646 w 1397"/>
                <a:gd name="T19" fmla="*/ 0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7"/>
                <a:gd name="T31" fmla="*/ 0 h 469"/>
                <a:gd name="T32" fmla="*/ 1397 w 1397"/>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7" h="469">
                  <a:moveTo>
                    <a:pt x="1397" y="0"/>
                  </a:moveTo>
                  <a:cubicBezTo>
                    <a:pt x="1388" y="4"/>
                    <a:pt x="1379" y="8"/>
                    <a:pt x="1371" y="12"/>
                  </a:cubicBezTo>
                  <a:lnTo>
                    <a:pt x="933" y="175"/>
                  </a:lnTo>
                  <a:lnTo>
                    <a:pt x="922" y="468"/>
                  </a:lnTo>
                  <a:lnTo>
                    <a:pt x="63" y="469"/>
                  </a:lnTo>
                  <a:lnTo>
                    <a:pt x="71" y="309"/>
                  </a:lnTo>
                  <a:lnTo>
                    <a:pt x="496" y="309"/>
                  </a:lnTo>
                  <a:lnTo>
                    <a:pt x="496" y="195"/>
                  </a:lnTo>
                  <a:lnTo>
                    <a:pt x="0" y="0"/>
                  </a:lnTo>
                  <a:lnTo>
                    <a:pt x="1397" y="0"/>
                  </a:lnTo>
                  <a:close/>
                </a:path>
              </a:pathLst>
            </a:custGeom>
            <a:solidFill>
              <a:srgbClr val="0070C0"/>
            </a:solidFill>
            <a:ln w="9525">
              <a:solidFill>
                <a:schemeClr val="tx1"/>
              </a:solidFill>
              <a:round/>
              <a:headEnd/>
              <a:tailEnd/>
            </a:ln>
          </p:spPr>
          <p:txBody>
            <a:bodyPr/>
            <a:lstStyle/>
            <a:p>
              <a:endParaRPr lang="ja-JP" altLang="en-US" smtClean="0">
                <a:solidFill>
                  <a:srgbClr val="000000"/>
                </a:solidFill>
              </a:endParaRPr>
            </a:p>
          </p:txBody>
        </p:sp>
        <p:sp>
          <p:nvSpPr>
            <p:cNvPr id="15458" name="Line 115"/>
            <p:cNvSpPr>
              <a:spLocks noChangeShapeType="1"/>
            </p:cNvSpPr>
            <p:nvPr/>
          </p:nvSpPr>
          <p:spPr bwMode="auto">
            <a:xfrm flipH="1">
              <a:off x="6371166" y="3953309"/>
              <a:ext cx="1055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solidFill>
                  <a:srgbClr val="000000"/>
                </a:solidFill>
              </a:endParaRPr>
            </a:p>
          </p:txBody>
        </p:sp>
        <p:sp>
          <p:nvSpPr>
            <p:cNvPr id="15459" name="Line 116"/>
            <p:cNvSpPr>
              <a:spLocks noChangeShapeType="1"/>
            </p:cNvSpPr>
            <p:nvPr/>
          </p:nvSpPr>
          <p:spPr bwMode="auto">
            <a:xfrm flipH="1">
              <a:off x="6371166" y="3970445"/>
              <a:ext cx="8477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solidFill>
                  <a:srgbClr val="000000"/>
                </a:solidFill>
              </a:endParaRPr>
            </a:p>
          </p:txBody>
        </p:sp>
        <p:sp>
          <p:nvSpPr>
            <p:cNvPr id="15460" name="Line 117"/>
            <p:cNvSpPr>
              <a:spLocks noChangeShapeType="1"/>
            </p:cNvSpPr>
            <p:nvPr/>
          </p:nvSpPr>
          <p:spPr bwMode="auto">
            <a:xfrm flipH="1">
              <a:off x="6371166" y="3988117"/>
              <a:ext cx="546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solidFill>
                  <a:srgbClr val="000000"/>
                </a:solidFill>
              </a:endParaRPr>
            </a:p>
          </p:txBody>
        </p:sp>
        <p:sp>
          <p:nvSpPr>
            <p:cNvPr id="15461" name="Line 118"/>
            <p:cNvSpPr>
              <a:spLocks noChangeShapeType="1"/>
            </p:cNvSpPr>
            <p:nvPr/>
          </p:nvSpPr>
          <p:spPr bwMode="auto">
            <a:xfrm flipH="1">
              <a:off x="6669680" y="4037384"/>
              <a:ext cx="0" cy="1515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solidFill>
                  <a:srgbClr val="000000"/>
                </a:solidFill>
              </a:endParaRPr>
            </a:p>
          </p:txBody>
        </p:sp>
        <p:sp>
          <p:nvSpPr>
            <p:cNvPr id="15462" name="Line 119"/>
            <p:cNvSpPr>
              <a:spLocks noChangeShapeType="1"/>
            </p:cNvSpPr>
            <p:nvPr/>
          </p:nvSpPr>
          <p:spPr bwMode="auto">
            <a:xfrm flipH="1">
              <a:off x="6449694" y="4037384"/>
              <a:ext cx="0" cy="66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solidFill>
                  <a:srgbClr val="000000"/>
                </a:solidFill>
              </a:endParaRPr>
            </a:p>
          </p:txBody>
        </p:sp>
        <p:sp>
          <p:nvSpPr>
            <p:cNvPr id="15463" name="Line 120"/>
            <p:cNvSpPr>
              <a:spLocks noChangeShapeType="1"/>
            </p:cNvSpPr>
            <p:nvPr/>
          </p:nvSpPr>
          <p:spPr bwMode="auto">
            <a:xfrm flipH="1">
              <a:off x="6669680" y="3936708"/>
              <a:ext cx="256909" cy="10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solidFill>
                  <a:srgbClr val="000000"/>
                </a:solidFill>
              </a:endParaRPr>
            </a:p>
          </p:txBody>
        </p:sp>
        <p:sp>
          <p:nvSpPr>
            <p:cNvPr id="15464" name="Line 121"/>
            <p:cNvSpPr>
              <a:spLocks noChangeShapeType="1"/>
            </p:cNvSpPr>
            <p:nvPr/>
          </p:nvSpPr>
          <p:spPr bwMode="auto">
            <a:xfrm flipH="1" flipV="1">
              <a:off x="6191225" y="3936708"/>
              <a:ext cx="256909" cy="10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solidFill>
                  <a:srgbClr val="000000"/>
                </a:solidFill>
              </a:endParaRPr>
            </a:p>
          </p:txBody>
        </p:sp>
        <p:sp>
          <p:nvSpPr>
            <p:cNvPr id="15465" name="Oval 124"/>
            <p:cNvSpPr>
              <a:spLocks noChangeArrowheads="1"/>
            </p:cNvSpPr>
            <p:nvPr/>
          </p:nvSpPr>
          <p:spPr bwMode="auto">
            <a:xfrm>
              <a:off x="6313439" y="3516871"/>
              <a:ext cx="39005"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66" name="Oval 125"/>
            <p:cNvSpPr>
              <a:spLocks noChangeArrowheads="1"/>
            </p:cNvSpPr>
            <p:nvPr/>
          </p:nvSpPr>
          <p:spPr bwMode="auto">
            <a:xfrm>
              <a:off x="6236470" y="3516871"/>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67" name="Oval 126"/>
            <p:cNvSpPr>
              <a:spLocks noChangeArrowheads="1"/>
            </p:cNvSpPr>
            <p:nvPr/>
          </p:nvSpPr>
          <p:spPr bwMode="auto">
            <a:xfrm>
              <a:off x="6390928" y="3516871"/>
              <a:ext cx="3900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68" name="Oval 127"/>
            <p:cNvSpPr>
              <a:spLocks noChangeArrowheads="1"/>
            </p:cNvSpPr>
            <p:nvPr/>
          </p:nvSpPr>
          <p:spPr bwMode="auto">
            <a:xfrm>
              <a:off x="6469457" y="3516871"/>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69" name="Oval 128"/>
            <p:cNvSpPr>
              <a:spLocks noChangeArrowheads="1"/>
            </p:cNvSpPr>
            <p:nvPr/>
          </p:nvSpPr>
          <p:spPr bwMode="auto">
            <a:xfrm>
              <a:off x="6546946" y="3516871"/>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0" name="Oval 129"/>
            <p:cNvSpPr>
              <a:spLocks noChangeArrowheads="1"/>
            </p:cNvSpPr>
            <p:nvPr/>
          </p:nvSpPr>
          <p:spPr bwMode="auto">
            <a:xfrm>
              <a:off x="6623915" y="3516871"/>
              <a:ext cx="3900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1" name="Oval 130"/>
            <p:cNvSpPr>
              <a:spLocks noChangeArrowheads="1"/>
            </p:cNvSpPr>
            <p:nvPr/>
          </p:nvSpPr>
          <p:spPr bwMode="auto">
            <a:xfrm>
              <a:off x="6701924" y="3516871"/>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2" name="Oval 131"/>
            <p:cNvSpPr>
              <a:spLocks noChangeArrowheads="1"/>
            </p:cNvSpPr>
            <p:nvPr/>
          </p:nvSpPr>
          <p:spPr bwMode="auto">
            <a:xfrm>
              <a:off x="6779412" y="3516871"/>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3" name="Oval 132"/>
            <p:cNvSpPr>
              <a:spLocks noChangeArrowheads="1"/>
            </p:cNvSpPr>
            <p:nvPr/>
          </p:nvSpPr>
          <p:spPr bwMode="auto">
            <a:xfrm>
              <a:off x="6856901" y="3516871"/>
              <a:ext cx="39525"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4" name="Oval 133"/>
            <p:cNvSpPr>
              <a:spLocks noChangeArrowheads="1"/>
            </p:cNvSpPr>
            <p:nvPr/>
          </p:nvSpPr>
          <p:spPr bwMode="auto">
            <a:xfrm>
              <a:off x="6313439" y="3609514"/>
              <a:ext cx="39005"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5" name="Oval 134"/>
            <p:cNvSpPr>
              <a:spLocks noChangeArrowheads="1"/>
            </p:cNvSpPr>
            <p:nvPr/>
          </p:nvSpPr>
          <p:spPr bwMode="auto">
            <a:xfrm>
              <a:off x="6236470" y="3609514"/>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6" name="Oval 135"/>
            <p:cNvSpPr>
              <a:spLocks noChangeArrowheads="1"/>
            </p:cNvSpPr>
            <p:nvPr/>
          </p:nvSpPr>
          <p:spPr bwMode="auto">
            <a:xfrm>
              <a:off x="6390928" y="3609514"/>
              <a:ext cx="3900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7" name="Oval 136"/>
            <p:cNvSpPr>
              <a:spLocks noChangeArrowheads="1"/>
            </p:cNvSpPr>
            <p:nvPr/>
          </p:nvSpPr>
          <p:spPr bwMode="auto">
            <a:xfrm>
              <a:off x="6469457" y="3609514"/>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8" name="Oval 137"/>
            <p:cNvSpPr>
              <a:spLocks noChangeArrowheads="1"/>
            </p:cNvSpPr>
            <p:nvPr/>
          </p:nvSpPr>
          <p:spPr bwMode="auto">
            <a:xfrm>
              <a:off x="6546946" y="3609514"/>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79" name="Oval 138"/>
            <p:cNvSpPr>
              <a:spLocks noChangeArrowheads="1"/>
            </p:cNvSpPr>
            <p:nvPr/>
          </p:nvSpPr>
          <p:spPr bwMode="auto">
            <a:xfrm>
              <a:off x="6623915" y="3609514"/>
              <a:ext cx="3900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80" name="Oval 139"/>
            <p:cNvSpPr>
              <a:spLocks noChangeArrowheads="1"/>
            </p:cNvSpPr>
            <p:nvPr/>
          </p:nvSpPr>
          <p:spPr bwMode="auto">
            <a:xfrm>
              <a:off x="6701924" y="3609514"/>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81" name="Oval 140"/>
            <p:cNvSpPr>
              <a:spLocks noChangeArrowheads="1"/>
            </p:cNvSpPr>
            <p:nvPr/>
          </p:nvSpPr>
          <p:spPr bwMode="auto">
            <a:xfrm>
              <a:off x="6779412" y="3609514"/>
              <a:ext cx="38484"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82" name="Oval 141"/>
            <p:cNvSpPr>
              <a:spLocks noChangeArrowheads="1"/>
            </p:cNvSpPr>
            <p:nvPr/>
          </p:nvSpPr>
          <p:spPr bwMode="auto">
            <a:xfrm>
              <a:off x="6856901" y="3609514"/>
              <a:ext cx="39525" cy="47125"/>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grpSp>
      <p:sp>
        <p:nvSpPr>
          <p:cNvPr id="85" name="Freeform 19"/>
          <p:cNvSpPr>
            <a:spLocks/>
          </p:cNvSpPr>
          <p:nvPr/>
        </p:nvSpPr>
        <p:spPr bwMode="auto">
          <a:xfrm>
            <a:off x="3403600" y="2241550"/>
            <a:ext cx="311150" cy="1163638"/>
          </a:xfrm>
          <a:custGeom>
            <a:avLst/>
            <a:gdLst>
              <a:gd name="T0" fmla="*/ 2147483647 w 175"/>
              <a:gd name="T1" fmla="*/ 0 h 456"/>
              <a:gd name="T2" fmla="*/ 2147483647 w 175"/>
              <a:gd name="T3" fmla="*/ 2147483647 h 456"/>
              <a:gd name="T4" fmla="*/ 2147483647 w 175"/>
              <a:gd name="T5" fmla="*/ 2147483647 h 456"/>
              <a:gd name="T6" fmla="*/ 2147483647 w 175"/>
              <a:gd name="T7" fmla="*/ 2147483647 h 456"/>
              <a:gd name="T8" fmla="*/ 2147483647 w 175"/>
              <a:gd name="T9" fmla="*/ 2147483647 h 456"/>
              <a:gd name="T10" fmla="*/ 2147483647 w 175"/>
              <a:gd name="T11" fmla="*/ 2147483647 h 456"/>
              <a:gd name="T12" fmla="*/ 0 w 175"/>
              <a:gd name="T13" fmla="*/ 2147483647 h 456"/>
              <a:gd name="T14" fmla="*/ 0 60000 65536"/>
              <a:gd name="T15" fmla="*/ 0 60000 65536"/>
              <a:gd name="T16" fmla="*/ 0 60000 65536"/>
              <a:gd name="T17" fmla="*/ 0 60000 65536"/>
              <a:gd name="T18" fmla="*/ 0 60000 65536"/>
              <a:gd name="T19" fmla="*/ 0 60000 65536"/>
              <a:gd name="T20" fmla="*/ 0 60000 65536"/>
              <a:gd name="T21" fmla="*/ 0 w 175"/>
              <a:gd name="T22" fmla="*/ 0 h 456"/>
              <a:gd name="T23" fmla="*/ 175 w 175"/>
              <a:gd name="T24" fmla="*/ 456 h 4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456">
                <a:moveTo>
                  <a:pt x="32" y="0"/>
                </a:moveTo>
                <a:cubicBezTo>
                  <a:pt x="56" y="18"/>
                  <a:pt x="173" y="87"/>
                  <a:pt x="174" y="114"/>
                </a:cubicBezTo>
                <a:cubicBezTo>
                  <a:pt x="175" y="141"/>
                  <a:pt x="39" y="140"/>
                  <a:pt x="38" y="160"/>
                </a:cubicBezTo>
                <a:cubicBezTo>
                  <a:pt x="37" y="180"/>
                  <a:pt x="168" y="208"/>
                  <a:pt x="168" y="232"/>
                </a:cubicBezTo>
                <a:cubicBezTo>
                  <a:pt x="168" y="256"/>
                  <a:pt x="41" y="280"/>
                  <a:pt x="40" y="304"/>
                </a:cubicBezTo>
                <a:cubicBezTo>
                  <a:pt x="39" y="328"/>
                  <a:pt x="167" y="351"/>
                  <a:pt x="160" y="376"/>
                </a:cubicBezTo>
                <a:cubicBezTo>
                  <a:pt x="153" y="401"/>
                  <a:pt x="33" y="439"/>
                  <a:pt x="0" y="456"/>
                </a:cubicBezTo>
              </a:path>
            </a:pathLst>
          </a:custGeom>
          <a:noFill/>
          <a:ln w="57150"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defRPr/>
            </a:pPr>
            <a:endParaRPr lang="ja-JP" altLang="en-US">
              <a:ln>
                <a:solidFill>
                  <a:srgbClr val="000000"/>
                </a:solidFill>
              </a:ln>
              <a:solidFill>
                <a:srgbClr val="000000"/>
              </a:solidFill>
            </a:endParaRPr>
          </a:p>
        </p:txBody>
      </p:sp>
      <p:sp>
        <p:nvSpPr>
          <p:cNvPr id="86" name="Line 22"/>
          <p:cNvSpPr>
            <a:spLocks noChangeShapeType="1"/>
          </p:cNvSpPr>
          <p:nvPr/>
        </p:nvSpPr>
        <p:spPr bwMode="auto">
          <a:xfrm flipH="1" flipV="1">
            <a:off x="3443288" y="2241550"/>
            <a:ext cx="1017587" cy="3175"/>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nchor="ctr"/>
          <a:lstStyle/>
          <a:p>
            <a:pPr>
              <a:defRPr/>
            </a:pPr>
            <a:endParaRPr lang="ja-JP" altLang="en-US">
              <a:ln>
                <a:solidFill>
                  <a:srgbClr val="000000"/>
                </a:solidFill>
              </a:ln>
              <a:solidFill>
                <a:srgbClr val="000000"/>
              </a:solidFill>
            </a:endParaRPr>
          </a:p>
        </p:txBody>
      </p:sp>
      <p:sp>
        <p:nvSpPr>
          <p:cNvPr id="87" name="Line 23"/>
          <p:cNvSpPr>
            <a:spLocks noChangeShapeType="1"/>
          </p:cNvSpPr>
          <p:nvPr/>
        </p:nvSpPr>
        <p:spPr bwMode="auto">
          <a:xfrm flipH="1" flipV="1">
            <a:off x="3451225" y="3400425"/>
            <a:ext cx="1069975" cy="9525"/>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nchor="ctr"/>
          <a:lstStyle/>
          <a:p>
            <a:pPr>
              <a:defRPr/>
            </a:pPr>
            <a:endParaRPr lang="ja-JP" altLang="en-US">
              <a:ln>
                <a:solidFill>
                  <a:srgbClr val="000000"/>
                </a:solidFill>
              </a:ln>
              <a:solidFill>
                <a:srgbClr val="000000"/>
              </a:solidFill>
            </a:endParaRPr>
          </a:p>
        </p:txBody>
      </p:sp>
      <p:sp>
        <p:nvSpPr>
          <p:cNvPr id="80" name="下矢印 79"/>
          <p:cNvSpPr/>
          <p:nvPr/>
        </p:nvSpPr>
        <p:spPr bwMode="auto">
          <a:xfrm>
            <a:off x="4446588" y="3416300"/>
            <a:ext cx="69850" cy="254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1" name="下矢印 80"/>
          <p:cNvSpPr/>
          <p:nvPr/>
        </p:nvSpPr>
        <p:spPr bwMode="auto">
          <a:xfrm flipV="1">
            <a:off x="4057650" y="3435350"/>
            <a:ext cx="153988" cy="107315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4" name="テキスト ボックス 83"/>
          <p:cNvSpPr txBox="1"/>
          <p:nvPr/>
        </p:nvSpPr>
        <p:spPr bwMode="auto">
          <a:xfrm>
            <a:off x="665163" y="5243513"/>
            <a:ext cx="184150" cy="769937"/>
          </a:xfrm>
          <a:prstGeom prst="rect">
            <a:avLst/>
          </a:prstGeom>
          <a:noFill/>
        </p:spPr>
        <p:txBody>
          <a:bodyPr wrap="none">
            <a:spAutoFit/>
          </a:bodyPr>
          <a:lstStyle/>
          <a:p>
            <a:pPr>
              <a:defRPr/>
            </a:pPr>
            <a:endParaRPr lang="ja-JP" altLang="en-US" sz="4400" dirty="0">
              <a:ln w="31550" cmpd="sng">
                <a:solidFill>
                  <a:srgbClr val="FFFFFF"/>
                </a:solidFill>
                <a:prstDash val="solid"/>
              </a:ln>
              <a:blipFill>
                <a:blip r:embed="rId5"/>
                <a:tile tx="0" ty="0" sx="100000" sy="100000" flip="none" algn="tl"/>
              </a:blipFill>
              <a:effectLst>
                <a:outerShdw blurRad="50800" dist="40000" dir="5400000" algn="tl" rotWithShape="0">
                  <a:srgbClr val="000000">
                    <a:shade val="5000"/>
                    <a:satMod val="120000"/>
                    <a:alpha val="33000"/>
                  </a:srgbClr>
                </a:outerShdw>
              </a:effectLst>
              <a:latin typeface="Bookman Old Style" pitchFamily="18" charset="0"/>
            </a:endParaRPr>
          </a:p>
        </p:txBody>
      </p:sp>
      <p:grpSp>
        <p:nvGrpSpPr>
          <p:cNvPr id="15387" name="グループ化 1"/>
          <p:cNvGrpSpPr>
            <a:grpSpLocks/>
          </p:cNvGrpSpPr>
          <p:nvPr/>
        </p:nvGrpSpPr>
        <p:grpSpPr bwMode="auto">
          <a:xfrm>
            <a:off x="5551488" y="2274888"/>
            <a:ext cx="1133475" cy="1169987"/>
            <a:chOff x="1693863" y="3241675"/>
            <a:chExt cx="2727325" cy="2581275"/>
          </a:xfrm>
        </p:grpSpPr>
        <p:grpSp>
          <p:nvGrpSpPr>
            <p:cNvPr id="15405" name="Group 93"/>
            <p:cNvGrpSpPr>
              <a:grpSpLocks/>
            </p:cNvGrpSpPr>
            <p:nvPr/>
          </p:nvGrpSpPr>
          <p:grpSpPr bwMode="auto">
            <a:xfrm flipH="1">
              <a:off x="3703638" y="3378200"/>
              <a:ext cx="638175" cy="193675"/>
              <a:chOff x="3817" y="621"/>
              <a:chExt cx="765" cy="237"/>
            </a:xfrm>
          </p:grpSpPr>
          <p:sp>
            <p:nvSpPr>
              <p:cNvPr id="15431" name="Rectangle 94"/>
              <p:cNvSpPr>
                <a:spLocks noChangeArrowheads="1"/>
              </p:cNvSpPr>
              <p:nvPr/>
            </p:nvSpPr>
            <p:spPr bwMode="auto">
              <a:xfrm rot="-5400000">
                <a:off x="4043" y="395"/>
                <a:ext cx="134" cy="58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32" name="Rectangle 95"/>
              <p:cNvSpPr>
                <a:spLocks noChangeArrowheads="1"/>
              </p:cNvSpPr>
              <p:nvPr/>
            </p:nvSpPr>
            <p:spPr bwMode="auto">
              <a:xfrm rot="-2918053">
                <a:off x="4360" y="635"/>
                <a:ext cx="172" cy="27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grpSp>
        <p:sp>
          <p:nvSpPr>
            <p:cNvPr id="15406" name="Rectangle 96"/>
            <p:cNvSpPr>
              <a:spLocks noChangeArrowheads="1"/>
            </p:cNvSpPr>
            <p:nvPr/>
          </p:nvSpPr>
          <p:spPr bwMode="auto">
            <a:xfrm rot="5400000" flipV="1">
              <a:off x="2003426" y="4995862"/>
              <a:ext cx="165100" cy="78422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07" name="Rectangle 97"/>
            <p:cNvSpPr>
              <a:spLocks noChangeArrowheads="1"/>
            </p:cNvSpPr>
            <p:nvPr/>
          </p:nvSpPr>
          <p:spPr bwMode="auto">
            <a:xfrm rot="2918053" flipV="1">
              <a:off x="2442369" y="5093494"/>
              <a:ext cx="209550" cy="36671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08" name="Rectangle 98"/>
            <p:cNvSpPr>
              <a:spLocks noChangeArrowheads="1"/>
            </p:cNvSpPr>
            <p:nvPr/>
          </p:nvSpPr>
          <p:spPr bwMode="auto">
            <a:xfrm rot="-5400000">
              <a:off x="2105025" y="2974975"/>
              <a:ext cx="163513" cy="7858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09" name="Rectangle 99"/>
            <p:cNvSpPr>
              <a:spLocks noChangeArrowheads="1"/>
            </p:cNvSpPr>
            <p:nvPr/>
          </p:nvSpPr>
          <p:spPr bwMode="auto">
            <a:xfrm rot="-2918053">
              <a:off x="2532857" y="3286918"/>
              <a:ext cx="209550" cy="3667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10" name="Rectangle 101"/>
            <p:cNvSpPr>
              <a:spLocks noChangeArrowheads="1"/>
            </p:cNvSpPr>
            <p:nvPr/>
          </p:nvSpPr>
          <p:spPr bwMode="auto">
            <a:xfrm>
              <a:off x="2052638" y="3719513"/>
              <a:ext cx="2360612" cy="1350962"/>
            </a:xfrm>
            <a:prstGeom prst="rect">
              <a:avLst/>
            </a:prstGeom>
            <a:gradFill rotWithShape="1">
              <a:gsLst>
                <a:gs pos="0">
                  <a:srgbClr val="00FF00"/>
                </a:gs>
                <a:gs pos="100000">
                  <a:srgbClr val="CC6600"/>
                </a:gs>
              </a:gsLst>
              <a:lin ang="5400000" scaled="1"/>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12" name="Rectangle 102"/>
            <p:cNvSpPr>
              <a:spLocks noChangeArrowheads="1"/>
            </p:cNvSpPr>
            <p:nvPr/>
          </p:nvSpPr>
          <p:spPr bwMode="auto">
            <a:xfrm>
              <a:off x="2232451" y="3725008"/>
              <a:ext cx="106954"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13" name="Rectangle 103"/>
            <p:cNvSpPr>
              <a:spLocks noChangeArrowheads="1"/>
            </p:cNvSpPr>
            <p:nvPr/>
          </p:nvSpPr>
          <p:spPr bwMode="auto">
            <a:xfrm>
              <a:off x="2415801" y="3725008"/>
              <a:ext cx="103135"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14" name="Rectangle 104"/>
            <p:cNvSpPr>
              <a:spLocks noChangeArrowheads="1"/>
            </p:cNvSpPr>
            <p:nvPr/>
          </p:nvSpPr>
          <p:spPr bwMode="auto">
            <a:xfrm>
              <a:off x="2595332" y="3725008"/>
              <a:ext cx="103133"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15" name="Rectangle 105"/>
            <p:cNvSpPr>
              <a:spLocks noChangeArrowheads="1"/>
            </p:cNvSpPr>
            <p:nvPr/>
          </p:nvSpPr>
          <p:spPr bwMode="auto">
            <a:xfrm>
              <a:off x="2759581" y="3725008"/>
              <a:ext cx="103135"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16" name="Rectangle 106"/>
            <p:cNvSpPr>
              <a:spLocks noChangeArrowheads="1"/>
            </p:cNvSpPr>
            <p:nvPr/>
          </p:nvSpPr>
          <p:spPr bwMode="auto">
            <a:xfrm>
              <a:off x="3630492" y="3742519"/>
              <a:ext cx="103135"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17" name="Rectangle 107"/>
            <p:cNvSpPr>
              <a:spLocks noChangeArrowheads="1"/>
            </p:cNvSpPr>
            <p:nvPr/>
          </p:nvSpPr>
          <p:spPr bwMode="auto">
            <a:xfrm>
              <a:off x="3810023" y="3742519"/>
              <a:ext cx="103133"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18" name="Rectangle 108"/>
            <p:cNvSpPr>
              <a:spLocks noChangeArrowheads="1"/>
            </p:cNvSpPr>
            <p:nvPr/>
          </p:nvSpPr>
          <p:spPr bwMode="auto">
            <a:xfrm>
              <a:off x="3989551" y="3742519"/>
              <a:ext cx="103135"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19" name="Rectangle 109"/>
            <p:cNvSpPr>
              <a:spLocks noChangeArrowheads="1"/>
            </p:cNvSpPr>
            <p:nvPr/>
          </p:nvSpPr>
          <p:spPr bwMode="auto">
            <a:xfrm>
              <a:off x="4153803" y="3742519"/>
              <a:ext cx="103133"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5419" name="Line 110"/>
            <p:cNvSpPr>
              <a:spLocks noChangeShapeType="1"/>
            </p:cNvSpPr>
            <p:nvPr/>
          </p:nvSpPr>
          <p:spPr bwMode="auto">
            <a:xfrm>
              <a:off x="2052638" y="3719513"/>
              <a:ext cx="0" cy="134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mtClean="0">
                <a:solidFill>
                  <a:srgbClr val="000000"/>
                </a:solidFill>
              </a:endParaRPr>
            </a:p>
          </p:txBody>
        </p:sp>
        <p:sp>
          <p:nvSpPr>
            <p:cNvPr id="15420" name="Line 111"/>
            <p:cNvSpPr>
              <a:spLocks noChangeShapeType="1"/>
            </p:cNvSpPr>
            <p:nvPr/>
          </p:nvSpPr>
          <p:spPr bwMode="auto">
            <a:xfrm flipH="1">
              <a:off x="4411663" y="3738563"/>
              <a:ext cx="1587" cy="133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mtClean="0">
                <a:solidFill>
                  <a:srgbClr val="000000"/>
                </a:solidFill>
              </a:endParaRPr>
            </a:p>
          </p:txBody>
        </p:sp>
        <p:sp>
          <p:nvSpPr>
            <p:cNvPr id="15421" name="Freeform 112"/>
            <p:cNvSpPr>
              <a:spLocks/>
            </p:cNvSpPr>
            <p:nvPr/>
          </p:nvSpPr>
          <p:spPr bwMode="auto">
            <a:xfrm>
              <a:off x="2052638" y="5070475"/>
              <a:ext cx="2360612" cy="684213"/>
            </a:xfrm>
            <a:custGeom>
              <a:avLst/>
              <a:gdLst>
                <a:gd name="T0" fmla="*/ 0 w 2064"/>
                <a:gd name="T1" fmla="*/ 0 h 907"/>
                <a:gd name="T2" fmla="*/ 2147483646 w 2064"/>
                <a:gd name="T3" fmla="*/ 2147483646 h 907"/>
                <a:gd name="T4" fmla="*/ 2147483646 w 2064"/>
                <a:gd name="T5" fmla="*/ 2147483646 h 907"/>
                <a:gd name="T6" fmla="*/ 2147483646 w 2064"/>
                <a:gd name="T7" fmla="*/ 2147483646 h 907"/>
                <a:gd name="T8" fmla="*/ 2147483646 w 2064"/>
                <a:gd name="T9" fmla="*/ 2147483646 h 907"/>
                <a:gd name="T10" fmla="*/ 2147483646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mtClean="0">
                <a:solidFill>
                  <a:srgbClr val="000000"/>
                </a:solidFill>
              </a:endParaRPr>
            </a:p>
          </p:txBody>
        </p:sp>
        <p:sp>
          <p:nvSpPr>
            <p:cNvPr id="15422" name="AutoShape 114"/>
            <p:cNvSpPr>
              <a:spLocks noChangeArrowheads="1"/>
            </p:cNvSpPr>
            <p:nvPr/>
          </p:nvSpPr>
          <p:spPr bwMode="auto">
            <a:xfrm>
              <a:off x="3082925" y="3241675"/>
              <a:ext cx="350838" cy="292100"/>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23" name="AutoShape 115"/>
            <p:cNvSpPr>
              <a:spLocks noChangeArrowheads="1"/>
            </p:cNvSpPr>
            <p:nvPr/>
          </p:nvSpPr>
          <p:spPr bwMode="auto">
            <a:xfrm>
              <a:off x="2987675" y="5456238"/>
              <a:ext cx="180975" cy="360362"/>
            </a:xfrm>
            <a:prstGeom prst="downArrow">
              <a:avLst>
                <a:gd name="adj1" fmla="val 50000"/>
                <a:gd name="adj2" fmla="val 49781"/>
              </a:avLst>
            </a:prstGeom>
            <a:gradFill rotWithShape="1">
              <a:gsLst>
                <a:gs pos="0">
                  <a:srgbClr val="FFFFFF"/>
                </a:gs>
                <a:gs pos="100000">
                  <a:srgbClr val="CC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24" name="AutoShape 116"/>
            <p:cNvSpPr>
              <a:spLocks noChangeArrowheads="1"/>
            </p:cNvSpPr>
            <p:nvPr/>
          </p:nvSpPr>
          <p:spPr bwMode="auto">
            <a:xfrm>
              <a:off x="3270250" y="5464175"/>
              <a:ext cx="184150" cy="358775"/>
            </a:xfrm>
            <a:prstGeom prst="downArrow">
              <a:avLst>
                <a:gd name="adj1" fmla="val 50000"/>
                <a:gd name="adj2" fmla="val 48707"/>
              </a:avLst>
            </a:prstGeom>
            <a:gradFill rotWithShape="1">
              <a:gsLst>
                <a:gs pos="0">
                  <a:srgbClr val="FFFFFF"/>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26" name="Rectangle 124"/>
            <p:cNvSpPr>
              <a:spLocks noChangeArrowheads="1"/>
            </p:cNvSpPr>
            <p:nvPr/>
          </p:nvSpPr>
          <p:spPr bwMode="auto">
            <a:xfrm>
              <a:off x="2927652" y="3735514"/>
              <a:ext cx="122233"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27" name="Rectangle 125"/>
            <p:cNvSpPr>
              <a:spLocks noChangeArrowheads="1"/>
            </p:cNvSpPr>
            <p:nvPr/>
          </p:nvSpPr>
          <p:spPr bwMode="auto">
            <a:xfrm>
              <a:off x="3111001" y="3735514"/>
              <a:ext cx="118414"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28" name="Rectangle 126"/>
            <p:cNvSpPr>
              <a:spLocks noChangeArrowheads="1"/>
            </p:cNvSpPr>
            <p:nvPr/>
          </p:nvSpPr>
          <p:spPr bwMode="auto">
            <a:xfrm>
              <a:off x="3290532" y="3735514"/>
              <a:ext cx="114593" cy="13484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29" name="Rectangle 127"/>
            <p:cNvSpPr>
              <a:spLocks noChangeArrowheads="1"/>
            </p:cNvSpPr>
            <p:nvPr/>
          </p:nvSpPr>
          <p:spPr bwMode="auto">
            <a:xfrm>
              <a:off x="3450963" y="3735514"/>
              <a:ext cx="122233"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5429" name="Rectangle 136"/>
            <p:cNvSpPr>
              <a:spLocks noChangeArrowheads="1"/>
            </p:cNvSpPr>
            <p:nvPr/>
          </p:nvSpPr>
          <p:spPr bwMode="auto">
            <a:xfrm>
              <a:off x="3783013" y="3736975"/>
              <a:ext cx="638175" cy="1333500"/>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sp>
          <p:nvSpPr>
            <p:cNvPr id="15430" name="Rectangle 138"/>
            <p:cNvSpPr>
              <a:spLocks noChangeArrowheads="1"/>
            </p:cNvSpPr>
            <p:nvPr/>
          </p:nvSpPr>
          <p:spPr bwMode="auto">
            <a:xfrm rot="10800000">
              <a:off x="2044700" y="3738563"/>
              <a:ext cx="639763" cy="1335087"/>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smtClean="0">
                <a:solidFill>
                  <a:srgbClr val="000000"/>
                </a:solidFill>
              </a:endParaRPr>
            </a:p>
          </p:txBody>
        </p:sp>
      </p:grpSp>
      <p:sp>
        <p:nvSpPr>
          <p:cNvPr id="15388" name="Rectangle 5"/>
          <p:cNvSpPr>
            <a:spLocks noChangeArrowheads="1"/>
          </p:cNvSpPr>
          <p:nvPr/>
        </p:nvSpPr>
        <p:spPr bwMode="auto">
          <a:xfrm>
            <a:off x="5078413" y="1257300"/>
            <a:ext cx="4316412"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smtClean="0">
                <a:solidFill>
                  <a:srgbClr val="0000CC"/>
                </a:solidFill>
              </a:rPr>
              <a:t>cellulose</a:t>
            </a:r>
            <a:r>
              <a:rPr lang="ja-JP" altLang="en-US" sz="2000" b="1" smtClean="0">
                <a:solidFill>
                  <a:srgbClr val="000000"/>
                </a:solidFill>
              </a:rPr>
              <a:t>：（</a:t>
            </a:r>
            <a:r>
              <a:rPr lang="en-US" altLang="ko-KR" sz="2000" b="1" smtClean="0">
                <a:solidFill>
                  <a:srgbClr val="000000"/>
                </a:solidFill>
              </a:rPr>
              <a:t>C</a:t>
            </a:r>
            <a:r>
              <a:rPr lang="en-US" altLang="ko-KR" sz="2000" b="1" baseline="-25000" smtClean="0">
                <a:solidFill>
                  <a:srgbClr val="000000"/>
                </a:solidFill>
              </a:rPr>
              <a:t>6</a:t>
            </a:r>
            <a:r>
              <a:rPr lang="en-US" altLang="ko-KR" sz="2000" b="1" smtClean="0">
                <a:solidFill>
                  <a:srgbClr val="000000"/>
                </a:solidFill>
              </a:rPr>
              <a:t>H</a:t>
            </a:r>
            <a:r>
              <a:rPr lang="en-US" altLang="ko-KR" sz="2000" b="1" baseline="-25000" smtClean="0">
                <a:solidFill>
                  <a:srgbClr val="000000"/>
                </a:solidFill>
              </a:rPr>
              <a:t>10</a:t>
            </a:r>
            <a:r>
              <a:rPr lang="en-US" altLang="ko-KR" sz="2000" b="1" smtClean="0">
                <a:solidFill>
                  <a:srgbClr val="000000"/>
                </a:solidFill>
              </a:rPr>
              <a:t>O</a:t>
            </a:r>
            <a:r>
              <a:rPr lang="en-US" altLang="ko-KR" sz="2000" b="1" baseline="-25000" smtClean="0">
                <a:solidFill>
                  <a:srgbClr val="000000"/>
                </a:solidFill>
              </a:rPr>
              <a:t>5</a:t>
            </a:r>
            <a:r>
              <a:rPr lang="ja-JP" altLang="en-US" sz="2000" b="1" smtClean="0">
                <a:solidFill>
                  <a:srgbClr val="000000"/>
                </a:solidFill>
              </a:rPr>
              <a:t>）</a:t>
            </a:r>
            <a:r>
              <a:rPr lang="en-US" altLang="ja-JP" sz="2000" b="1" baseline="-25000" smtClean="0">
                <a:solidFill>
                  <a:srgbClr val="000000"/>
                </a:solidFill>
              </a:rPr>
              <a:t>n/6</a:t>
            </a:r>
            <a:r>
              <a:rPr lang="en-US" altLang="ko-KR" sz="2000" b="1" smtClean="0">
                <a:solidFill>
                  <a:srgbClr val="000000"/>
                </a:solidFill>
              </a:rPr>
              <a:t>+ </a:t>
            </a:r>
            <a:r>
              <a:rPr lang="en-US" altLang="ja-JP" sz="2000" b="1" smtClean="0">
                <a:solidFill>
                  <a:srgbClr val="000000"/>
                </a:solidFill>
              </a:rPr>
              <a:t>n/6</a:t>
            </a:r>
            <a:r>
              <a:rPr lang="en-US" altLang="ko-KR" sz="2000" b="1" smtClean="0">
                <a:solidFill>
                  <a:srgbClr val="000000"/>
                </a:solidFill>
              </a:rPr>
              <a:t>H</a:t>
            </a:r>
            <a:r>
              <a:rPr lang="en-US" altLang="ko-KR" sz="2000" b="1" baseline="-25000" smtClean="0">
                <a:solidFill>
                  <a:srgbClr val="000000"/>
                </a:solidFill>
              </a:rPr>
              <a:t>2</a:t>
            </a:r>
            <a:r>
              <a:rPr lang="en-US" altLang="ko-KR" sz="2000" b="1" smtClean="0">
                <a:solidFill>
                  <a:srgbClr val="000000"/>
                </a:solidFill>
              </a:rPr>
              <a:t>O </a:t>
            </a:r>
          </a:p>
          <a:p>
            <a:pPr eaLnBrk="1" hangingPunct="1">
              <a:spcBef>
                <a:spcPct val="0"/>
              </a:spcBef>
              <a:buFontTx/>
              <a:buNone/>
            </a:pPr>
            <a:r>
              <a:rPr lang="en-US" altLang="ja-JP" sz="2000" b="1" smtClean="0">
                <a:solidFill>
                  <a:srgbClr val="000000"/>
                </a:solidFill>
              </a:rPr>
              <a:t>→</a:t>
            </a:r>
            <a:r>
              <a:rPr lang="en-US" altLang="ko-KR" sz="2000" b="1" smtClean="0">
                <a:solidFill>
                  <a:srgbClr val="000000"/>
                </a:solidFill>
              </a:rPr>
              <a:t> </a:t>
            </a:r>
            <a:r>
              <a:rPr lang="en-US" altLang="ja-JP" sz="2000" b="1" smtClean="0">
                <a:solidFill>
                  <a:srgbClr val="334EFF"/>
                </a:solidFill>
              </a:rPr>
              <a:t>n</a:t>
            </a:r>
            <a:r>
              <a:rPr lang="en-US" altLang="ko-KR" sz="2000" b="1" smtClean="0">
                <a:solidFill>
                  <a:srgbClr val="334EFF"/>
                </a:solidFill>
              </a:rPr>
              <a:t>H</a:t>
            </a:r>
            <a:r>
              <a:rPr lang="en-US" altLang="ko-KR" sz="2000" b="1" baseline="-25000" smtClean="0">
                <a:solidFill>
                  <a:srgbClr val="334EFF"/>
                </a:solidFill>
              </a:rPr>
              <a:t>2</a:t>
            </a:r>
            <a:r>
              <a:rPr lang="en-US" altLang="ko-KR" sz="2000" b="1" smtClean="0">
                <a:solidFill>
                  <a:srgbClr val="334EFF"/>
                </a:solidFill>
              </a:rPr>
              <a:t> + </a:t>
            </a:r>
            <a:r>
              <a:rPr lang="en-US" altLang="ja-JP" sz="2000" b="1" smtClean="0">
                <a:solidFill>
                  <a:srgbClr val="334EFF"/>
                </a:solidFill>
              </a:rPr>
              <a:t>n</a:t>
            </a:r>
            <a:r>
              <a:rPr lang="en-US" altLang="ko-KR" sz="2000" b="1" smtClean="0">
                <a:solidFill>
                  <a:srgbClr val="334EFF"/>
                </a:solidFill>
              </a:rPr>
              <a:t>CO </a:t>
            </a:r>
            <a:r>
              <a:rPr lang="en-US" altLang="ja-JP" sz="2000" b="1" smtClean="0">
                <a:solidFill>
                  <a:srgbClr val="FF0000"/>
                </a:solidFill>
              </a:rPr>
              <a:t>– 136n [kJ]</a:t>
            </a:r>
          </a:p>
        </p:txBody>
      </p:sp>
      <p:sp>
        <p:nvSpPr>
          <p:cNvPr id="15389" name="Text Box 28"/>
          <p:cNvSpPr txBox="1">
            <a:spLocks noChangeArrowheads="1"/>
          </p:cNvSpPr>
          <p:nvPr/>
        </p:nvSpPr>
        <p:spPr bwMode="auto">
          <a:xfrm>
            <a:off x="538163" y="1712913"/>
            <a:ext cx="16827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b="1" smtClean="0">
                <a:solidFill>
                  <a:srgbClr val="FF0000"/>
                </a:solidFill>
                <a:ea typeface="Osaka" charset="-128"/>
              </a:rPr>
              <a:t>P</a:t>
            </a:r>
            <a:r>
              <a:rPr lang="en-US" altLang="ja-JP" sz="2400" b="1" baseline="-25000" smtClean="0">
                <a:solidFill>
                  <a:srgbClr val="FF0000"/>
                </a:solidFill>
                <a:ea typeface="Osaka" charset="-128"/>
              </a:rPr>
              <a:t>f</a:t>
            </a:r>
            <a:r>
              <a:rPr lang="en-US" altLang="ja-JP" sz="2400" b="1" smtClean="0">
                <a:solidFill>
                  <a:srgbClr val="FF0000"/>
                </a:solidFill>
                <a:ea typeface="Osaka" charset="-128"/>
              </a:rPr>
              <a:t>  320MW</a:t>
            </a:r>
            <a:endParaRPr lang="en-US" altLang="ja-JP" sz="2400" b="1" baseline="30000" smtClean="0">
              <a:solidFill>
                <a:srgbClr val="FF0000"/>
              </a:solidFill>
              <a:ea typeface="Osaka" charset="-128"/>
            </a:endParaRPr>
          </a:p>
        </p:txBody>
      </p:sp>
      <p:sp>
        <p:nvSpPr>
          <p:cNvPr id="15390" name="Rectangle 13"/>
          <p:cNvSpPr>
            <a:spLocks noChangeArrowheads="1"/>
          </p:cNvSpPr>
          <p:nvPr/>
        </p:nvSpPr>
        <p:spPr bwMode="auto">
          <a:xfrm>
            <a:off x="6551613" y="2751138"/>
            <a:ext cx="2641600" cy="101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smtClean="0">
                <a:solidFill>
                  <a:srgbClr val="000000"/>
                </a:solidFill>
              </a:rPr>
              <a:t>2H</a:t>
            </a:r>
            <a:r>
              <a:rPr lang="en-US" altLang="ja-JP" sz="2000" b="1" baseline="-25000" smtClean="0">
                <a:solidFill>
                  <a:srgbClr val="000000"/>
                </a:solidFill>
              </a:rPr>
              <a:t>2 </a:t>
            </a:r>
            <a:r>
              <a:rPr lang="ja-JP" altLang="en-US" sz="2000" b="1" baseline="-25000" smtClean="0">
                <a:solidFill>
                  <a:srgbClr val="000000"/>
                </a:solidFill>
              </a:rPr>
              <a:t>　</a:t>
            </a:r>
            <a:r>
              <a:rPr lang="en-US" altLang="ja-JP" sz="2000" b="1" smtClean="0">
                <a:solidFill>
                  <a:srgbClr val="000000"/>
                </a:solidFill>
              </a:rPr>
              <a:t>+</a:t>
            </a:r>
            <a:r>
              <a:rPr lang="ja-JP" altLang="en-US" sz="2000" b="1" i="1" smtClean="0">
                <a:solidFill>
                  <a:srgbClr val="000000"/>
                </a:solidFill>
              </a:rPr>
              <a:t>　</a:t>
            </a:r>
            <a:r>
              <a:rPr lang="en-US" altLang="ja-JP" sz="2000" b="1" smtClean="0">
                <a:solidFill>
                  <a:srgbClr val="000000"/>
                </a:solidFill>
              </a:rPr>
              <a:t>CO </a:t>
            </a:r>
            <a:r>
              <a:rPr lang="ja-JP" altLang="en-US" sz="2000" b="1" smtClean="0">
                <a:solidFill>
                  <a:srgbClr val="000000"/>
                </a:solidFill>
              </a:rPr>
              <a:t>　→ 　</a:t>
            </a:r>
            <a:r>
              <a:rPr lang="en-US" altLang="ja-JP" sz="2000" b="1" smtClean="0">
                <a:solidFill>
                  <a:srgbClr val="0000CC"/>
                </a:solidFill>
              </a:rPr>
              <a:t>-CH</a:t>
            </a:r>
            <a:r>
              <a:rPr lang="en-US" altLang="ja-JP" sz="2000" b="1" baseline="-25000" smtClean="0">
                <a:solidFill>
                  <a:srgbClr val="0000CC"/>
                </a:solidFill>
              </a:rPr>
              <a:t>2</a:t>
            </a:r>
            <a:r>
              <a:rPr lang="en-US" altLang="ja-JP" sz="2000" b="1" smtClean="0">
                <a:solidFill>
                  <a:srgbClr val="0000CC"/>
                </a:solidFill>
              </a:rPr>
              <a:t>-</a:t>
            </a:r>
            <a:r>
              <a:rPr lang="en-US" altLang="ja-JP" sz="2000" b="1" smtClean="0">
                <a:solidFill>
                  <a:srgbClr val="000000"/>
                </a:solidFill>
              </a:rPr>
              <a:t> +</a:t>
            </a:r>
            <a:r>
              <a:rPr lang="ja-JP" altLang="en-US" sz="2000" b="1" smtClean="0">
                <a:solidFill>
                  <a:srgbClr val="000000"/>
                </a:solidFill>
              </a:rPr>
              <a:t>　</a:t>
            </a:r>
            <a:r>
              <a:rPr lang="en-US" altLang="ja-JP" sz="2000" b="1" smtClean="0">
                <a:solidFill>
                  <a:srgbClr val="000000"/>
                </a:solidFill>
              </a:rPr>
              <a:t>H</a:t>
            </a:r>
            <a:r>
              <a:rPr lang="en-US" altLang="ja-JP" sz="2000" b="1" baseline="-25000" smtClean="0">
                <a:solidFill>
                  <a:srgbClr val="000000"/>
                </a:solidFill>
              </a:rPr>
              <a:t>2</a:t>
            </a:r>
            <a:r>
              <a:rPr lang="en-US" altLang="ja-JP" sz="2000" b="1" smtClean="0">
                <a:solidFill>
                  <a:srgbClr val="000000"/>
                </a:solidFill>
              </a:rPr>
              <a:t>O  </a:t>
            </a:r>
            <a:r>
              <a:rPr lang="en-US" altLang="ja-JP" sz="2000" b="1" smtClean="0">
                <a:solidFill>
                  <a:srgbClr val="FF0000"/>
                </a:solidFill>
              </a:rPr>
              <a:t>+</a:t>
            </a:r>
            <a:r>
              <a:rPr lang="ja-JP" altLang="en-US" sz="2000" b="1" smtClean="0">
                <a:solidFill>
                  <a:srgbClr val="FF0000"/>
                </a:solidFill>
              </a:rPr>
              <a:t>　</a:t>
            </a:r>
            <a:r>
              <a:rPr lang="en-US" altLang="ja-JP" sz="2000" b="1" smtClean="0">
                <a:solidFill>
                  <a:srgbClr val="FF0000"/>
                </a:solidFill>
              </a:rPr>
              <a:t>160</a:t>
            </a:r>
            <a:r>
              <a:rPr lang="ja-JP" altLang="en-US" sz="2000" b="1" smtClean="0">
                <a:solidFill>
                  <a:srgbClr val="FF0000"/>
                </a:solidFill>
              </a:rPr>
              <a:t>　</a:t>
            </a:r>
            <a:r>
              <a:rPr lang="en-US" altLang="ja-JP" sz="2000" b="1" smtClean="0">
                <a:solidFill>
                  <a:srgbClr val="FF0000"/>
                </a:solidFill>
              </a:rPr>
              <a:t>[kJ]</a:t>
            </a:r>
          </a:p>
        </p:txBody>
      </p:sp>
      <p:sp>
        <p:nvSpPr>
          <p:cNvPr id="15391" name="Rectangle 14"/>
          <p:cNvSpPr>
            <a:spLocks noChangeArrowheads="1"/>
          </p:cNvSpPr>
          <p:nvPr/>
        </p:nvSpPr>
        <p:spPr bwMode="auto">
          <a:xfrm>
            <a:off x="6689725" y="2089150"/>
            <a:ext cx="2386013" cy="70802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smtClean="0">
                <a:solidFill>
                  <a:srgbClr val="000000"/>
                </a:solidFill>
              </a:rPr>
              <a:t>Fischer-Tropsch reaction</a:t>
            </a:r>
          </a:p>
        </p:txBody>
      </p:sp>
      <p:sp>
        <p:nvSpPr>
          <p:cNvPr id="15392" name="Text Box 26"/>
          <p:cNvSpPr txBox="1">
            <a:spLocks noChangeArrowheads="1"/>
          </p:cNvSpPr>
          <p:nvPr/>
        </p:nvSpPr>
        <p:spPr bwMode="auto">
          <a:xfrm>
            <a:off x="5286375" y="3913188"/>
            <a:ext cx="2381250" cy="5222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smtClean="0">
                <a:solidFill>
                  <a:srgbClr val="FF0000"/>
                </a:solidFill>
                <a:ea typeface="Osaka" charset="-128"/>
              </a:rPr>
              <a:t>Diesel:90kl/h</a:t>
            </a:r>
          </a:p>
        </p:txBody>
      </p:sp>
      <p:sp>
        <p:nvSpPr>
          <p:cNvPr id="15393" name="正方形/長方形 2"/>
          <p:cNvSpPr>
            <a:spLocks noChangeArrowheads="1"/>
          </p:cNvSpPr>
          <p:nvPr/>
        </p:nvSpPr>
        <p:spPr bwMode="auto">
          <a:xfrm>
            <a:off x="6959600" y="4402138"/>
            <a:ext cx="223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smtClean="0">
                <a:solidFill>
                  <a:srgbClr val="FF0000"/>
                </a:solidFill>
                <a:ea typeface="Osaka" charset="-128"/>
              </a:rPr>
              <a:t>~760MW eq.</a:t>
            </a:r>
          </a:p>
        </p:txBody>
      </p:sp>
      <p:sp>
        <p:nvSpPr>
          <p:cNvPr id="15394" name="Rectangle 7"/>
          <p:cNvSpPr>
            <a:spLocks noChangeArrowheads="1"/>
          </p:cNvSpPr>
          <p:nvPr/>
        </p:nvSpPr>
        <p:spPr bwMode="auto">
          <a:xfrm>
            <a:off x="515938" y="5424488"/>
            <a:ext cx="81295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b="1" dirty="0" smtClean="0">
                <a:solidFill>
                  <a:srgbClr val="000000"/>
                </a:solidFill>
                <a:ea typeface="ＭＳ ゴシック" panose="020B0609070205080204" pitchFamily="49" charset="-128"/>
              </a:rPr>
              <a:t>Fusion </a:t>
            </a:r>
            <a:r>
              <a:rPr kumimoji="0" lang="en-US" altLang="ja-JP" sz="2400" b="1" dirty="0" smtClean="0">
                <a:solidFill>
                  <a:srgbClr val="000000"/>
                </a:solidFill>
                <a:ea typeface="ＭＳ ゴシック" panose="020B0609070205080204" pitchFamily="49" charset="-128"/>
              </a:rPr>
              <a:t>reactor </a:t>
            </a:r>
            <a:r>
              <a:rPr kumimoji="0" lang="en-US" altLang="ja-JP" sz="2400" b="1" dirty="0" smtClean="0">
                <a:solidFill>
                  <a:srgbClr val="FF0000"/>
                </a:solidFill>
                <a:ea typeface="ＭＳ ゴシック" panose="020B0609070205080204" pitchFamily="49" charset="-128"/>
              </a:rPr>
              <a:t>smaller </a:t>
            </a:r>
            <a:r>
              <a:rPr kumimoji="0" lang="en-US" altLang="ja-JP" sz="2400" b="1" dirty="0" smtClean="0">
                <a:solidFill>
                  <a:srgbClr val="FF0000"/>
                </a:solidFill>
                <a:ea typeface="ＭＳ ゴシック" panose="020B0609070205080204" pitchFamily="49" charset="-128"/>
              </a:rPr>
              <a:t>than ITER </a:t>
            </a:r>
            <a:r>
              <a:rPr kumimoji="0" lang="en-US" altLang="ja-JP" sz="2400" b="1" dirty="0" smtClean="0">
                <a:solidFill>
                  <a:srgbClr val="000000"/>
                </a:solidFill>
                <a:ea typeface="ＭＳ ゴシック" panose="020B0609070205080204" pitchFamily="49" charset="-128"/>
              </a:rPr>
              <a:t>with same physics</a:t>
            </a:r>
            <a:endParaRPr kumimoji="0" lang="en-US" altLang="ja-JP" sz="2400" b="1" dirty="0" smtClean="0">
              <a:solidFill>
                <a:srgbClr val="000000"/>
              </a:solidFill>
              <a:ea typeface="ＭＳ ゴシック" panose="020B0609070205080204" pitchFamily="49" charset="-128"/>
            </a:endParaRPr>
          </a:p>
          <a:p>
            <a:pPr eaLnBrk="1" hangingPunct="1">
              <a:spcBef>
                <a:spcPct val="0"/>
              </a:spcBef>
              <a:buFontTx/>
              <a:buNone/>
            </a:pPr>
            <a:r>
              <a:rPr kumimoji="0" lang="en-US" altLang="ja-JP" sz="2400" b="1" dirty="0" smtClean="0">
                <a:solidFill>
                  <a:srgbClr val="000000"/>
                </a:solidFill>
                <a:ea typeface="ＭＳ ゴシック" panose="020B0609070205080204" pitchFamily="49" charset="-128"/>
              </a:rPr>
              <a:t>Used for </a:t>
            </a:r>
            <a:r>
              <a:rPr kumimoji="0" lang="en-US" altLang="ja-JP" sz="2400" b="1" dirty="0" smtClean="0">
                <a:solidFill>
                  <a:srgbClr val="FF0000"/>
                </a:solidFill>
                <a:ea typeface="ＭＳ ゴシック" panose="020B0609070205080204" pitchFamily="49" charset="-128"/>
              </a:rPr>
              <a:t>endo-thermic</a:t>
            </a:r>
            <a:r>
              <a:rPr kumimoji="0" lang="en-US" altLang="ja-JP" sz="2400" b="1" dirty="0" smtClean="0">
                <a:solidFill>
                  <a:srgbClr val="000000"/>
                </a:solidFill>
                <a:ea typeface="ＭＳ ゴシック" panose="020B0609070205080204" pitchFamily="49" charset="-128"/>
              </a:rPr>
              <a:t> reaction for </a:t>
            </a:r>
            <a:r>
              <a:rPr kumimoji="0" lang="en-US" altLang="ja-JP" sz="2400" b="1" dirty="0" smtClean="0">
                <a:solidFill>
                  <a:srgbClr val="FF0000"/>
                </a:solidFill>
                <a:ea typeface="ＭＳ ゴシック" panose="020B0609070205080204" pitchFamily="49" charset="-128"/>
              </a:rPr>
              <a:t>bio-fuel</a:t>
            </a:r>
            <a:r>
              <a:rPr kumimoji="0" lang="en-US" altLang="ja-JP" sz="2400" b="1" dirty="0" smtClean="0">
                <a:solidFill>
                  <a:srgbClr val="000000"/>
                </a:solidFill>
                <a:ea typeface="ＭＳ ゴシック" panose="020B0609070205080204" pitchFamily="49" charset="-128"/>
              </a:rPr>
              <a:t> production</a:t>
            </a:r>
          </a:p>
          <a:p>
            <a:pPr eaLnBrk="1" hangingPunct="1">
              <a:spcBef>
                <a:spcPct val="0"/>
              </a:spcBef>
              <a:buFontTx/>
              <a:buNone/>
            </a:pPr>
            <a:r>
              <a:rPr kumimoji="0" lang="en-US" altLang="ja-JP" sz="2400" b="1" dirty="0" smtClean="0">
                <a:solidFill>
                  <a:srgbClr val="000000"/>
                </a:solidFill>
                <a:ea typeface="ＭＳ ゴシック" panose="020B0609070205080204" pitchFamily="49" charset="-128"/>
              </a:rPr>
              <a:t>Energy output larger than </a:t>
            </a:r>
            <a:r>
              <a:rPr kumimoji="0" lang="en-US" altLang="ja-JP" sz="2400" b="1" dirty="0" smtClean="0">
                <a:solidFill>
                  <a:srgbClr val="000000"/>
                </a:solidFill>
                <a:ea typeface="ＭＳ ゴシック" panose="020B0609070205080204" pitchFamily="49" charset="-128"/>
              </a:rPr>
              <a:t>pure fusion</a:t>
            </a:r>
            <a:r>
              <a:rPr kumimoji="0" lang="en-US" altLang="ja-JP" sz="2400" b="1" dirty="0" smtClean="0">
                <a:solidFill>
                  <a:srgbClr val="000000"/>
                </a:solidFill>
                <a:ea typeface="ＭＳ ゴシック" panose="020B0609070205080204" pitchFamily="49" charset="-128"/>
              </a:rPr>
              <a:t>.  </a:t>
            </a:r>
          </a:p>
        </p:txBody>
      </p:sp>
      <p:grpSp>
        <p:nvGrpSpPr>
          <p:cNvPr id="131" name="グループ化 130"/>
          <p:cNvGrpSpPr/>
          <p:nvPr/>
        </p:nvGrpSpPr>
        <p:grpSpPr>
          <a:xfrm>
            <a:off x="-143536" y="36344"/>
            <a:ext cx="9154097" cy="846306"/>
            <a:chOff x="-143536" y="36344"/>
            <a:chExt cx="9154097" cy="846306"/>
          </a:xfrm>
        </p:grpSpPr>
        <p:grpSp>
          <p:nvGrpSpPr>
            <p:cNvPr id="132" name="Group 4"/>
            <p:cNvGrpSpPr>
              <a:grpSpLocks/>
            </p:cNvGrpSpPr>
            <p:nvPr/>
          </p:nvGrpSpPr>
          <p:grpSpPr bwMode="auto">
            <a:xfrm>
              <a:off x="-143536" y="544512"/>
              <a:ext cx="9144000" cy="338138"/>
              <a:chOff x="0" y="322"/>
              <a:chExt cx="5760" cy="213"/>
            </a:xfrm>
          </p:grpSpPr>
          <p:sp>
            <p:nvSpPr>
              <p:cNvPr id="134"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135" name="Group 8"/>
              <p:cNvGrpSpPr>
                <a:grpSpLocks/>
              </p:cNvGrpSpPr>
              <p:nvPr/>
            </p:nvGrpSpPr>
            <p:grpSpPr bwMode="auto">
              <a:xfrm>
                <a:off x="0" y="482"/>
                <a:ext cx="5760" cy="45"/>
                <a:chOff x="839" y="2523"/>
                <a:chExt cx="4416" cy="52"/>
              </a:xfrm>
            </p:grpSpPr>
            <p:sp>
              <p:nvSpPr>
                <p:cNvPr id="136"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7"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8"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133" name="Picture 8">
              <a:extLst>
                <a:ext uri="{FF2B5EF4-FFF2-40B4-BE49-F238E27FC236}">
                  <a16:creationId xmlns:a16="http://schemas.microsoft.com/office/drawing/2014/main" xmlns="" id="{B9F6BDF5-46F0-204E-BFA7-FABC78B88D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1882854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ChangeArrowheads="1"/>
          </p:cNvSpPr>
          <p:nvPr/>
        </p:nvSpPr>
        <p:spPr bwMode="auto">
          <a:xfrm>
            <a:off x="425829" y="3296864"/>
            <a:ext cx="7782229" cy="77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dirty="0" smtClean="0"/>
              <a:t>Cellulose/lignin</a:t>
            </a:r>
            <a:r>
              <a:rPr lang="ja-JP" altLang="en-US" sz="2400" b="1" dirty="0" smtClean="0"/>
              <a:t>：</a:t>
            </a:r>
            <a:endParaRPr lang="en-US" altLang="ja-JP" sz="2400" b="1" dirty="0" smtClean="0"/>
          </a:p>
          <a:p>
            <a:pPr eaLnBrk="1" hangingPunct="1">
              <a:spcBef>
                <a:spcPct val="0"/>
              </a:spcBef>
              <a:buFontTx/>
              <a:buNone/>
            </a:pPr>
            <a:r>
              <a:rPr lang="en-US" altLang="ja-JP" sz="2000" dirty="0" smtClean="0"/>
              <a:t>(</a:t>
            </a:r>
            <a:r>
              <a:rPr lang="en-US" altLang="ja-JP" sz="2000" dirty="0"/>
              <a:t>CH</a:t>
            </a:r>
            <a:r>
              <a:rPr lang="en-US" altLang="ja-JP" sz="2000" baseline="-25000" dirty="0"/>
              <a:t>1.6</a:t>
            </a:r>
            <a:r>
              <a:rPr lang="en-US" altLang="ja-JP" sz="2000" dirty="0"/>
              <a:t>O</a:t>
            </a:r>
            <a:r>
              <a:rPr lang="en-US" altLang="ja-JP" sz="2000" baseline="-25000" dirty="0"/>
              <a:t>0.6</a:t>
            </a:r>
            <a:r>
              <a:rPr lang="en-US" altLang="ja-JP" sz="2000" dirty="0"/>
              <a:t>)n = n</a:t>
            </a:r>
            <a:r>
              <a:rPr lang="en-US" altLang="ja-JP" sz="2000" dirty="0">
                <a:solidFill>
                  <a:srgbClr val="FF0000"/>
                </a:solidFill>
              </a:rPr>
              <a:t>C</a:t>
            </a:r>
            <a:r>
              <a:rPr lang="en-US" altLang="ja-JP" sz="2000" dirty="0"/>
              <a:t>+0.4nH</a:t>
            </a:r>
            <a:r>
              <a:rPr lang="en-US" altLang="ja-JP" sz="2000" baseline="-25000" dirty="0"/>
              <a:t>2</a:t>
            </a:r>
            <a:r>
              <a:rPr lang="en-US" altLang="ja-JP" sz="2000" dirty="0"/>
              <a:t>+0.6n H</a:t>
            </a:r>
            <a:r>
              <a:rPr lang="en-US" altLang="ja-JP" sz="2000" baseline="-25000" dirty="0"/>
              <a:t>2</a:t>
            </a:r>
            <a:r>
              <a:rPr lang="en-US" altLang="ja-JP" sz="2000" dirty="0"/>
              <a:t>O-451n kJ </a:t>
            </a:r>
            <a:endParaRPr lang="en-US" altLang="ja-JP" sz="2000" b="1" dirty="0">
              <a:solidFill>
                <a:srgbClr val="FF0000"/>
              </a:solidFill>
            </a:endParaRPr>
          </a:p>
        </p:txBody>
      </p:sp>
      <p:sp>
        <p:nvSpPr>
          <p:cNvPr id="547847" name="Rectangle 7"/>
          <p:cNvSpPr>
            <a:spLocks noChangeArrowheads="1"/>
          </p:cNvSpPr>
          <p:nvPr/>
        </p:nvSpPr>
        <p:spPr bwMode="auto">
          <a:xfrm>
            <a:off x="378718" y="2362753"/>
            <a:ext cx="1683474"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ja-JP" sz="2800" b="1" dirty="0" smtClean="0">
                <a:latin typeface="Arial"/>
                <a:ea typeface="Osaka" charset="-128"/>
              </a:rPr>
              <a:t>Biomass</a:t>
            </a:r>
            <a:endParaRPr lang="en-US" altLang="ja-JP" sz="2800" b="1" dirty="0">
              <a:latin typeface="Arial"/>
              <a:ea typeface="Osaka" charset="-128"/>
            </a:endParaRPr>
          </a:p>
        </p:txBody>
      </p:sp>
      <p:sp>
        <p:nvSpPr>
          <p:cNvPr id="57355" name="AutoShape 11"/>
          <p:cNvSpPr>
            <a:spLocks noChangeArrowheads="1"/>
          </p:cNvSpPr>
          <p:nvPr/>
        </p:nvSpPr>
        <p:spPr bwMode="auto">
          <a:xfrm>
            <a:off x="4413437" y="2044614"/>
            <a:ext cx="576262" cy="504825"/>
          </a:xfrm>
          <a:prstGeom prst="down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57356" name="Rectangle 12"/>
          <p:cNvSpPr>
            <a:spLocks noChangeArrowheads="1"/>
          </p:cNvSpPr>
          <p:nvPr/>
        </p:nvSpPr>
        <p:spPr bwMode="auto">
          <a:xfrm>
            <a:off x="5385069" y="2857298"/>
            <a:ext cx="1988467"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800" b="1" dirty="0">
                <a:solidFill>
                  <a:srgbClr val="FF0000"/>
                </a:solidFill>
                <a:ea typeface="Osaka" charset="-128"/>
              </a:rPr>
              <a:t>C</a:t>
            </a:r>
            <a:r>
              <a:rPr lang="en-US" altLang="ja-JP" sz="2800" b="1" dirty="0">
                <a:solidFill>
                  <a:srgbClr val="000000"/>
                </a:solidFill>
                <a:ea typeface="Osaka" charset="-128"/>
              </a:rPr>
              <a:t>, </a:t>
            </a:r>
            <a:r>
              <a:rPr lang="en-US" altLang="ja-JP" sz="2800" b="1" dirty="0" smtClean="0">
                <a:solidFill>
                  <a:srgbClr val="000000"/>
                </a:solidFill>
                <a:ea typeface="Osaka" charset="-128"/>
              </a:rPr>
              <a:t>H</a:t>
            </a:r>
            <a:r>
              <a:rPr lang="en-US" altLang="ja-JP" sz="2800" b="1" baseline="-25000" dirty="0" smtClean="0">
                <a:solidFill>
                  <a:srgbClr val="000000"/>
                </a:solidFill>
                <a:ea typeface="Osaka" charset="-128"/>
              </a:rPr>
              <a:t>2</a:t>
            </a:r>
            <a:r>
              <a:rPr lang="en-US" altLang="ja-JP" sz="2800" b="1" dirty="0" smtClean="0">
                <a:solidFill>
                  <a:srgbClr val="000000"/>
                </a:solidFill>
                <a:ea typeface="Osaka" charset="-128"/>
              </a:rPr>
              <a:t>O,</a:t>
            </a:r>
            <a:r>
              <a:rPr lang="en-US" altLang="ja-JP" sz="2800" b="1" dirty="0" smtClean="0">
                <a:solidFill>
                  <a:srgbClr val="FF0000"/>
                </a:solidFill>
                <a:ea typeface="Osaka" charset="-128"/>
              </a:rPr>
              <a:t> </a:t>
            </a:r>
            <a:r>
              <a:rPr lang="en-US" altLang="ja-JP" sz="2800" b="1" dirty="0" smtClean="0">
                <a:solidFill>
                  <a:srgbClr val="000000"/>
                </a:solidFill>
                <a:ea typeface="Osaka" charset="-128"/>
              </a:rPr>
              <a:t>H</a:t>
            </a:r>
            <a:r>
              <a:rPr lang="en-US" altLang="ja-JP" sz="2800" b="1" baseline="-25000" dirty="0" smtClean="0">
                <a:solidFill>
                  <a:srgbClr val="000000"/>
                </a:solidFill>
                <a:ea typeface="Osaka" charset="-128"/>
              </a:rPr>
              <a:t>2</a:t>
            </a:r>
            <a:endParaRPr lang="en-US" altLang="ja-JP" sz="2800" b="1" dirty="0">
              <a:solidFill>
                <a:srgbClr val="000000"/>
              </a:solidFill>
              <a:ea typeface="Osaka" charset="-128"/>
            </a:endParaRPr>
          </a:p>
        </p:txBody>
      </p:sp>
      <p:sp>
        <p:nvSpPr>
          <p:cNvPr id="57361" name="Rectangle 17"/>
          <p:cNvSpPr>
            <a:spLocks noChangeArrowheads="1"/>
          </p:cNvSpPr>
          <p:nvPr/>
        </p:nvSpPr>
        <p:spPr bwMode="auto">
          <a:xfrm>
            <a:off x="6389529" y="3495376"/>
            <a:ext cx="2530373" cy="46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dirty="0" smtClean="0">
                <a:solidFill>
                  <a:srgbClr val="0000CC"/>
                </a:solidFill>
                <a:ea typeface="Osaka" charset="-128"/>
              </a:rPr>
              <a:t>Hydrogen fuel</a:t>
            </a:r>
            <a:endParaRPr lang="en-US" altLang="ja-JP" sz="2400" b="1" dirty="0">
              <a:solidFill>
                <a:srgbClr val="0000CC"/>
              </a:solidFill>
              <a:ea typeface="Osaka" charset="-128"/>
            </a:endParaRPr>
          </a:p>
        </p:txBody>
      </p:sp>
      <p:sp>
        <p:nvSpPr>
          <p:cNvPr id="57362" name="AutoShape 18"/>
          <p:cNvSpPr>
            <a:spLocks noChangeArrowheads="1"/>
          </p:cNvSpPr>
          <p:nvPr/>
        </p:nvSpPr>
        <p:spPr bwMode="auto">
          <a:xfrm flipV="1">
            <a:off x="5929054" y="3530706"/>
            <a:ext cx="360362" cy="2873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334EFF"/>
          </a:solidFill>
          <a:ln w="9525">
            <a:solidFill>
              <a:schemeClr val="tx1"/>
            </a:solidFill>
            <a:miter lim="800000"/>
            <a:headEnd/>
            <a:tailEnd/>
          </a:ln>
          <a:effectLst/>
          <a:extLst/>
        </p:spPr>
        <p:txBody>
          <a:bodyPr wrap="none" anchor="ctr"/>
          <a:lstStyle/>
          <a:p>
            <a:endParaRPr lang="ja-JP" altLang="en-US"/>
          </a:p>
        </p:txBody>
      </p:sp>
      <p:sp>
        <p:nvSpPr>
          <p:cNvPr id="57363" name="AutoShape 21"/>
          <p:cNvSpPr>
            <a:spLocks noChangeArrowheads="1"/>
          </p:cNvSpPr>
          <p:nvPr/>
        </p:nvSpPr>
        <p:spPr bwMode="auto">
          <a:xfrm flipH="1" flipV="1">
            <a:off x="3174248" y="4028221"/>
            <a:ext cx="1031269" cy="67869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64" name="AutoShape 22"/>
          <p:cNvSpPr>
            <a:spLocks noChangeArrowheads="1"/>
          </p:cNvSpPr>
          <p:nvPr/>
        </p:nvSpPr>
        <p:spPr bwMode="auto">
          <a:xfrm>
            <a:off x="2701346" y="2906635"/>
            <a:ext cx="2588350" cy="282384"/>
          </a:xfrm>
          <a:prstGeom prst="rightArrow">
            <a:avLst>
              <a:gd name="adj1" fmla="val 50000"/>
              <a:gd name="adj2" fmla="val 75124"/>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57366" name="Text Box 56"/>
          <p:cNvSpPr txBox="1">
            <a:spLocks noChangeArrowheads="1"/>
          </p:cNvSpPr>
          <p:nvPr/>
        </p:nvSpPr>
        <p:spPr bwMode="auto">
          <a:xfrm>
            <a:off x="5904754" y="855637"/>
            <a:ext cx="3098204" cy="75575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400" b="1" dirty="0" smtClean="0">
                <a:solidFill>
                  <a:srgbClr val="FF0000"/>
                </a:solidFill>
              </a:rPr>
              <a:t>1 GW electricity equivalent</a:t>
            </a:r>
            <a:endParaRPr lang="en-US" altLang="ja-JP" sz="2400" b="1" dirty="0">
              <a:solidFill>
                <a:srgbClr val="FF0000"/>
              </a:solidFill>
            </a:endParaRPr>
          </a:p>
        </p:txBody>
      </p:sp>
      <p:sp>
        <p:nvSpPr>
          <p:cNvPr id="57369" name="Text Box 19"/>
          <p:cNvSpPr txBox="1">
            <a:spLocks noChangeArrowheads="1"/>
          </p:cNvSpPr>
          <p:nvPr/>
        </p:nvSpPr>
        <p:spPr bwMode="auto">
          <a:xfrm>
            <a:off x="0" y="5154135"/>
            <a:ext cx="4574022" cy="38642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en-US" altLang="ja-JP" sz="2400" b="1" dirty="0" smtClean="0">
                <a:solidFill>
                  <a:srgbClr val="FF0000"/>
                </a:solidFill>
              </a:rPr>
              <a:t>2.5Mt/</a:t>
            </a:r>
            <a:r>
              <a:rPr lang="en-US" altLang="ja-JP" sz="2400" b="1" dirty="0" err="1" smtClean="0">
                <a:solidFill>
                  <a:srgbClr val="FF0000"/>
                </a:solidFill>
              </a:rPr>
              <a:t>ycarbon</a:t>
            </a:r>
            <a:r>
              <a:rPr lang="en-US" altLang="ja-JP" sz="2400" b="1" dirty="0" smtClean="0">
                <a:solidFill>
                  <a:srgbClr val="FF0000"/>
                </a:solidFill>
              </a:rPr>
              <a:t>=9.3MtCO</a:t>
            </a:r>
            <a:r>
              <a:rPr lang="en-US" altLang="ja-JP" sz="2400" b="1" baseline="-25000" dirty="0" smtClean="0">
                <a:solidFill>
                  <a:srgbClr val="FF0000"/>
                </a:solidFill>
              </a:rPr>
              <a:t>2</a:t>
            </a:r>
            <a:r>
              <a:rPr lang="en-US" altLang="ja-JP" sz="2400" b="1" dirty="0" smtClean="0">
                <a:solidFill>
                  <a:srgbClr val="FF0000"/>
                </a:solidFill>
              </a:rPr>
              <a:t>/y</a:t>
            </a:r>
            <a:endParaRPr lang="en-US" altLang="ja-JP" sz="2400" b="1" dirty="0">
              <a:solidFill>
                <a:srgbClr val="FF0000"/>
              </a:solidFill>
            </a:endParaRPr>
          </a:p>
        </p:txBody>
      </p:sp>
      <p:pic>
        <p:nvPicPr>
          <p:cNvPr id="57372" name="Picture 2" descr="C:\Documents and Settings\yasushi\My Documents\file\炉設計\機構実習まとめ\CAD\本体_180度_プラズマあり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394" y="1104687"/>
            <a:ext cx="1082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75" name="グループ化 1"/>
          <p:cNvGrpSpPr>
            <a:grpSpLocks/>
          </p:cNvGrpSpPr>
          <p:nvPr/>
        </p:nvGrpSpPr>
        <p:grpSpPr bwMode="auto">
          <a:xfrm>
            <a:off x="3491100" y="2483488"/>
            <a:ext cx="1133475" cy="1169988"/>
            <a:chOff x="1693863" y="3241675"/>
            <a:chExt cx="2727325" cy="2581275"/>
          </a:xfrm>
        </p:grpSpPr>
        <p:grpSp>
          <p:nvGrpSpPr>
            <p:cNvPr id="57390" name="Group 93"/>
            <p:cNvGrpSpPr>
              <a:grpSpLocks/>
            </p:cNvGrpSpPr>
            <p:nvPr/>
          </p:nvGrpSpPr>
          <p:grpSpPr bwMode="auto">
            <a:xfrm flipH="1">
              <a:off x="3703638" y="3378200"/>
              <a:ext cx="638175" cy="193675"/>
              <a:chOff x="3817" y="621"/>
              <a:chExt cx="765" cy="237"/>
            </a:xfrm>
          </p:grpSpPr>
          <p:sp>
            <p:nvSpPr>
              <p:cNvPr id="57416" name="Rectangle 94"/>
              <p:cNvSpPr>
                <a:spLocks noChangeArrowheads="1"/>
              </p:cNvSpPr>
              <p:nvPr/>
            </p:nvSpPr>
            <p:spPr bwMode="auto">
              <a:xfrm rot="-5400000">
                <a:off x="4043" y="395"/>
                <a:ext cx="134" cy="58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7417" name="Rectangle 95"/>
              <p:cNvSpPr>
                <a:spLocks noChangeArrowheads="1"/>
              </p:cNvSpPr>
              <p:nvPr/>
            </p:nvSpPr>
            <p:spPr bwMode="auto">
              <a:xfrm rot="-2918053">
                <a:off x="4360" y="635"/>
                <a:ext cx="172" cy="27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grpSp>
        <p:sp>
          <p:nvSpPr>
            <p:cNvPr id="57391" name="Rectangle 96"/>
            <p:cNvSpPr>
              <a:spLocks noChangeArrowheads="1"/>
            </p:cNvSpPr>
            <p:nvPr/>
          </p:nvSpPr>
          <p:spPr bwMode="auto">
            <a:xfrm rot="5400000" flipV="1">
              <a:off x="2003426" y="4995862"/>
              <a:ext cx="165100" cy="78422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7392" name="Rectangle 97"/>
            <p:cNvSpPr>
              <a:spLocks noChangeArrowheads="1"/>
            </p:cNvSpPr>
            <p:nvPr/>
          </p:nvSpPr>
          <p:spPr bwMode="auto">
            <a:xfrm rot="2918053" flipV="1">
              <a:off x="2442369" y="5093494"/>
              <a:ext cx="209550" cy="36671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7393" name="Rectangle 98"/>
            <p:cNvSpPr>
              <a:spLocks noChangeArrowheads="1"/>
            </p:cNvSpPr>
            <p:nvPr/>
          </p:nvSpPr>
          <p:spPr bwMode="auto">
            <a:xfrm rot="-5400000">
              <a:off x="2105025" y="2974975"/>
              <a:ext cx="163513" cy="7858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7394" name="Rectangle 99"/>
            <p:cNvSpPr>
              <a:spLocks noChangeArrowheads="1"/>
            </p:cNvSpPr>
            <p:nvPr/>
          </p:nvSpPr>
          <p:spPr bwMode="auto">
            <a:xfrm rot="-2918053">
              <a:off x="2532857" y="3286918"/>
              <a:ext cx="209550" cy="3667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7395" name="Rectangle 101"/>
            <p:cNvSpPr>
              <a:spLocks noChangeArrowheads="1"/>
            </p:cNvSpPr>
            <p:nvPr/>
          </p:nvSpPr>
          <p:spPr bwMode="auto">
            <a:xfrm>
              <a:off x="2052638" y="3719513"/>
              <a:ext cx="2360612" cy="1350962"/>
            </a:xfrm>
            <a:prstGeom prst="rect">
              <a:avLst/>
            </a:prstGeom>
            <a:gradFill rotWithShape="1">
              <a:gsLst>
                <a:gs pos="0">
                  <a:srgbClr val="00FF00"/>
                </a:gs>
                <a:gs pos="100000">
                  <a:srgbClr val="CC6600"/>
                </a:gs>
              </a:gsLst>
              <a:lin ang="5400000" scaled="1"/>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9" name="Rectangle 102"/>
            <p:cNvSpPr>
              <a:spLocks noChangeArrowheads="1"/>
            </p:cNvSpPr>
            <p:nvPr/>
          </p:nvSpPr>
          <p:spPr bwMode="auto">
            <a:xfrm>
              <a:off x="2232451" y="3725007"/>
              <a:ext cx="106954"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0" name="Rectangle 103"/>
            <p:cNvSpPr>
              <a:spLocks noChangeArrowheads="1"/>
            </p:cNvSpPr>
            <p:nvPr/>
          </p:nvSpPr>
          <p:spPr bwMode="auto">
            <a:xfrm>
              <a:off x="2415801" y="3725007"/>
              <a:ext cx="103135"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1" name="Rectangle 104"/>
            <p:cNvSpPr>
              <a:spLocks noChangeArrowheads="1"/>
            </p:cNvSpPr>
            <p:nvPr/>
          </p:nvSpPr>
          <p:spPr bwMode="auto">
            <a:xfrm>
              <a:off x="2595332" y="3725007"/>
              <a:ext cx="103133"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2" name="Rectangle 105"/>
            <p:cNvSpPr>
              <a:spLocks noChangeArrowheads="1"/>
            </p:cNvSpPr>
            <p:nvPr/>
          </p:nvSpPr>
          <p:spPr bwMode="auto">
            <a:xfrm>
              <a:off x="2759581" y="3725007"/>
              <a:ext cx="103135"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3" name="Rectangle 106"/>
            <p:cNvSpPr>
              <a:spLocks noChangeArrowheads="1"/>
            </p:cNvSpPr>
            <p:nvPr/>
          </p:nvSpPr>
          <p:spPr bwMode="auto">
            <a:xfrm>
              <a:off x="3630492" y="3742520"/>
              <a:ext cx="103135"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4" name="Rectangle 107"/>
            <p:cNvSpPr>
              <a:spLocks noChangeArrowheads="1"/>
            </p:cNvSpPr>
            <p:nvPr/>
          </p:nvSpPr>
          <p:spPr bwMode="auto">
            <a:xfrm>
              <a:off x="3810023" y="3742520"/>
              <a:ext cx="103133"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5" name="Rectangle 108"/>
            <p:cNvSpPr>
              <a:spLocks noChangeArrowheads="1"/>
            </p:cNvSpPr>
            <p:nvPr/>
          </p:nvSpPr>
          <p:spPr bwMode="auto">
            <a:xfrm>
              <a:off x="3989551" y="3742520"/>
              <a:ext cx="103135"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6" name="Rectangle 109"/>
            <p:cNvSpPr>
              <a:spLocks noChangeArrowheads="1"/>
            </p:cNvSpPr>
            <p:nvPr/>
          </p:nvSpPr>
          <p:spPr bwMode="auto">
            <a:xfrm>
              <a:off x="4153803" y="3742520"/>
              <a:ext cx="103133"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57404" name="Line 110"/>
            <p:cNvSpPr>
              <a:spLocks noChangeShapeType="1"/>
            </p:cNvSpPr>
            <p:nvPr/>
          </p:nvSpPr>
          <p:spPr bwMode="auto">
            <a:xfrm>
              <a:off x="2052638" y="3719513"/>
              <a:ext cx="0" cy="134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7405" name="Line 111"/>
            <p:cNvSpPr>
              <a:spLocks noChangeShapeType="1"/>
            </p:cNvSpPr>
            <p:nvPr/>
          </p:nvSpPr>
          <p:spPr bwMode="auto">
            <a:xfrm flipH="1">
              <a:off x="4411663" y="3738563"/>
              <a:ext cx="1587" cy="133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7406" name="Freeform 112"/>
            <p:cNvSpPr>
              <a:spLocks/>
            </p:cNvSpPr>
            <p:nvPr/>
          </p:nvSpPr>
          <p:spPr bwMode="auto">
            <a:xfrm>
              <a:off x="2052638" y="5070475"/>
              <a:ext cx="2360612" cy="684213"/>
            </a:xfrm>
            <a:custGeom>
              <a:avLst/>
              <a:gdLst>
                <a:gd name="T0" fmla="*/ 0 w 2064"/>
                <a:gd name="T1" fmla="*/ 0 h 907"/>
                <a:gd name="T2" fmla="*/ 2147483646 w 2064"/>
                <a:gd name="T3" fmla="*/ 2147483646 h 907"/>
                <a:gd name="T4" fmla="*/ 2147483646 w 2064"/>
                <a:gd name="T5" fmla="*/ 2147483646 h 907"/>
                <a:gd name="T6" fmla="*/ 2147483646 w 2064"/>
                <a:gd name="T7" fmla="*/ 2147483646 h 907"/>
                <a:gd name="T8" fmla="*/ 2147483646 w 2064"/>
                <a:gd name="T9" fmla="*/ 2147483646 h 907"/>
                <a:gd name="T10" fmla="*/ 2147483646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7407" name="AutoShape 114"/>
            <p:cNvSpPr>
              <a:spLocks noChangeArrowheads="1"/>
            </p:cNvSpPr>
            <p:nvPr/>
          </p:nvSpPr>
          <p:spPr bwMode="auto">
            <a:xfrm>
              <a:off x="3082925" y="3241675"/>
              <a:ext cx="350838" cy="292100"/>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7408" name="AutoShape 115"/>
            <p:cNvSpPr>
              <a:spLocks noChangeArrowheads="1"/>
            </p:cNvSpPr>
            <p:nvPr/>
          </p:nvSpPr>
          <p:spPr bwMode="auto">
            <a:xfrm>
              <a:off x="2987675" y="5456238"/>
              <a:ext cx="180975" cy="360362"/>
            </a:xfrm>
            <a:prstGeom prst="downArrow">
              <a:avLst>
                <a:gd name="adj1" fmla="val 50000"/>
                <a:gd name="adj2" fmla="val 49781"/>
              </a:avLst>
            </a:prstGeom>
            <a:gradFill rotWithShape="1">
              <a:gsLst>
                <a:gs pos="0">
                  <a:srgbClr val="FFFFFF"/>
                </a:gs>
                <a:gs pos="100000">
                  <a:srgbClr val="CC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7409" name="AutoShape 116"/>
            <p:cNvSpPr>
              <a:spLocks noChangeArrowheads="1"/>
            </p:cNvSpPr>
            <p:nvPr/>
          </p:nvSpPr>
          <p:spPr bwMode="auto">
            <a:xfrm>
              <a:off x="3270250" y="5464175"/>
              <a:ext cx="184150" cy="358775"/>
            </a:xfrm>
            <a:prstGeom prst="downArrow">
              <a:avLst>
                <a:gd name="adj1" fmla="val 50000"/>
                <a:gd name="adj2" fmla="val 48707"/>
              </a:avLst>
            </a:prstGeom>
            <a:gradFill rotWithShape="1">
              <a:gsLst>
                <a:gs pos="0">
                  <a:srgbClr val="FFFFFF"/>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73" name="Rectangle 124"/>
            <p:cNvSpPr>
              <a:spLocks noChangeArrowheads="1"/>
            </p:cNvSpPr>
            <p:nvPr/>
          </p:nvSpPr>
          <p:spPr bwMode="auto">
            <a:xfrm>
              <a:off x="2927652" y="3735515"/>
              <a:ext cx="122233"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74" name="Rectangle 125"/>
            <p:cNvSpPr>
              <a:spLocks noChangeArrowheads="1"/>
            </p:cNvSpPr>
            <p:nvPr/>
          </p:nvSpPr>
          <p:spPr bwMode="auto">
            <a:xfrm>
              <a:off x="3111001" y="3735515"/>
              <a:ext cx="118414"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75" name="Rectangle 126"/>
            <p:cNvSpPr>
              <a:spLocks noChangeArrowheads="1"/>
            </p:cNvSpPr>
            <p:nvPr/>
          </p:nvSpPr>
          <p:spPr bwMode="auto">
            <a:xfrm>
              <a:off x="3290532" y="3735515"/>
              <a:ext cx="114593" cy="134842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76" name="Rectangle 127"/>
            <p:cNvSpPr>
              <a:spLocks noChangeArrowheads="1"/>
            </p:cNvSpPr>
            <p:nvPr/>
          </p:nvSpPr>
          <p:spPr bwMode="auto">
            <a:xfrm>
              <a:off x="3450963" y="3735515"/>
              <a:ext cx="122233"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57414" name="Rectangle 136"/>
            <p:cNvSpPr>
              <a:spLocks noChangeArrowheads="1"/>
            </p:cNvSpPr>
            <p:nvPr/>
          </p:nvSpPr>
          <p:spPr bwMode="auto">
            <a:xfrm>
              <a:off x="3783013" y="3736975"/>
              <a:ext cx="638175" cy="1333500"/>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7415" name="Rectangle 138"/>
            <p:cNvSpPr>
              <a:spLocks noChangeArrowheads="1"/>
            </p:cNvSpPr>
            <p:nvPr/>
          </p:nvSpPr>
          <p:spPr bwMode="auto">
            <a:xfrm rot="10800000">
              <a:off x="2044700" y="3738563"/>
              <a:ext cx="639763" cy="1335087"/>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grpSp>
      <p:sp>
        <p:nvSpPr>
          <p:cNvPr id="57377" name="Rectangle 57"/>
          <p:cNvSpPr>
            <a:spLocks noChangeArrowheads="1"/>
          </p:cNvSpPr>
          <p:nvPr/>
        </p:nvSpPr>
        <p:spPr bwMode="auto">
          <a:xfrm>
            <a:off x="4178487" y="5165016"/>
            <a:ext cx="4865416" cy="890875"/>
          </a:xfrm>
          <a:prstGeom prst="rect">
            <a:avLst/>
          </a:prstGeom>
          <a:solidFill>
            <a:schemeClr val="bg1"/>
          </a:solidFill>
          <a:ln w="9525">
            <a:solidFill>
              <a:schemeClr val="tx1"/>
            </a:solidFill>
            <a:miter lim="800000"/>
            <a:headEnd/>
            <a:tailEnd/>
          </a:ln>
        </p:spPr>
        <p:txBody>
          <a:bodyPr wrap="none" lIns="16926" tIns="8463" rIns="16926" bIns="8463" anchor="ct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smtClean="0">
                <a:solidFill>
                  <a:srgbClr val="0000CC"/>
                </a:solidFill>
              </a:rPr>
              <a:t>Emission reduction credit</a:t>
            </a:r>
          </a:p>
          <a:p>
            <a:pPr algn="ctr">
              <a:spcBef>
                <a:spcPct val="0"/>
              </a:spcBef>
              <a:buNone/>
            </a:pPr>
            <a:r>
              <a:rPr lang="en-US" altLang="ja-JP" sz="2400" b="1" dirty="0" smtClean="0">
                <a:solidFill>
                  <a:srgbClr val="0000CC"/>
                </a:solidFill>
                <a:ea typeface="Osaka" charset="-128"/>
              </a:rPr>
              <a:t>450M</a:t>
            </a:r>
            <a:r>
              <a:rPr lang="en-US" altLang="ja-JP" sz="2400" b="1" dirty="0">
                <a:solidFill>
                  <a:srgbClr val="0000CC"/>
                </a:solidFill>
                <a:ea typeface="Osaka" charset="-128"/>
              </a:rPr>
              <a:t>$/y </a:t>
            </a:r>
            <a:r>
              <a:rPr lang="en-US" altLang="ja-JP" sz="2400" b="1" dirty="0" smtClean="0">
                <a:solidFill>
                  <a:srgbClr val="0000CC"/>
                </a:solidFill>
                <a:ea typeface="Osaka" charset="-128"/>
              </a:rPr>
              <a:t>assuming </a:t>
            </a:r>
            <a:r>
              <a:rPr lang="en-US" altLang="ja-JP" sz="2400" b="1" dirty="0">
                <a:solidFill>
                  <a:srgbClr val="0000CC"/>
                </a:solidFill>
                <a:ea typeface="Osaka" charset="-128"/>
              </a:rPr>
              <a:t>50$/</a:t>
            </a:r>
            <a:r>
              <a:rPr lang="en-US" altLang="ja-JP" sz="2400" b="1" dirty="0" smtClean="0">
                <a:solidFill>
                  <a:srgbClr val="0000CC"/>
                </a:solidFill>
                <a:ea typeface="Osaka" charset="-128"/>
              </a:rPr>
              <a:t>tonCO</a:t>
            </a:r>
            <a:r>
              <a:rPr lang="en-US" altLang="ja-JP" sz="2400" b="1" baseline="-25000" dirty="0">
                <a:solidFill>
                  <a:srgbClr val="002060"/>
                </a:solidFill>
                <a:ea typeface="Osaka" charset="-128"/>
              </a:rPr>
              <a:t>2</a:t>
            </a:r>
            <a:endParaRPr lang="en-US" altLang="ja-JP" sz="2400" b="1" dirty="0">
              <a:solidFill>
                <a:srgbClr val="002060"/>
              </a:solidFill>
              <a:ea typeface="Osaka" charset="-128"/>
            </a:endParaRPr>
          </a:p>
        </p:txBody>
      </p:sp>
      <p:sp>
        <p:nvSpPr>
          <p:cNvPr id="57380" name="Rectangle 16"/>
          <p:cNvSpPr>
            <a:spLocks noChangeArrowheads="1"/>
          </p:cNvSpPr>
          <p:nvPr/>
        </p:nvSpPr>
        <p:spPr bwMode="auto">
          <a:xfrm>
            <a:off x="85670" y="4076898"/>
            <a:ext cx="2392743" cy="646331"/>
          </a:xfrm>
          <a:prstGeom prst="rect">
            <a:avLst/>
          </a:prstGeom>
          <a:solidFill>
            <a:schemeClr val="tx1"/>
          </a:solidFill>
          <a:ln w="38100">
            <a:solidFill>
              <a:srgbClr val="FF0000"/>
            </a:solidFill>
            <a:miter lim="800000"/>
            <a:headEnd/>
            <a:tailEnd/>
          </a:ln>
          <a:effectLst/>
          <a:extLst/>
        </p:spPr>
        <p:txBody>
          <a:bodyPr wrap="squar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3600" b="1" dirty="0">
                <a:solidFill>
                  <a:schemeClr val="bg1"/>
                </a:solidFill>
              </a:rPr>
              <a:t>C</a:t>
            </a:r>
            <a:r>
              <a:rPr kumimoji="0" lang="pt-BR" altLang="ja-JP" sz="3600" b="1" dirty="0" smtClean="0">
                <a:solidFill>
                  <a:schemeClr val="bg1"/>
                </a:solidFill>
              </a:rPr>
              <a:t>harcoal</a:t>
            </a:r>
            <a:endParaRPr kumimoji="0" lang="en-US" altLang="ja-JP" sz="3600" b="1" dirty="0">
              <a:solidFill>
                <a:schemeClr val="bg1"/>
              </a:solidFill>
            </a:endParaRPr>
          </a:p>
        </p:txBody>
      </p:sp>
      <p:sp>
        <p:nvSpPr>
          <p:cNvPr id="81" name="Rectangle 9"/>
          <p:cNvSpPr>
            <a:spLocks noChangeArrowheads="1"/>
          </p:cNvSpPr>
          <p:nvPr/>
        </p:nvSpPr>
        <p:spPr bwMode="auto">
          <a:xfrm>
            <a:off x="892950" y="788755"/>
            <a:ext cx="856325"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smtClean="0">
                <a:solidFill>
                  <a:srgbClr val="000000"/>
                </a:solidFill>
                <a:ea typeface="Osaka" charset="-128"/>
              </a:rPr>
              <a:t>CO</a:t>
            </a:r>
            <a:r>
              <a:rPr lang="en-US" altLang="ja-JP" sz="2800" b="1" baseline="-25000" dirty="0" smtClean="0">
                <a:solidFill>
                  <a:srgbClr val="000000"/>
                </a:solidFill>
                <a:ea typeface="Osaka" charset="-128"/>
              </a:rPr>
              <a:t>2</a:t>
            </a:r>
            <a:endParaRPr lang="en-US" altLang="ja-JP" sz="2800" b="1" dirty="0">
              <a:solidFill>
                <a:srgbClr val="000000"/>
              </a:solidFill>
              <a:ea typeface="Osaka" charset="-128"/>
            </a:endParaRPr>
          </a:p>
        </p:txBody>
      </p:sp>
      <p:sp>
        <p:nvSpPr>
          <p:cNvPr id="2" name="下矢印 1"/>
          <p:cNvSpPr/>
          <p:nvPr/>
        </p:nvSpPr>
        <p:spPr>
          <a:xfrm>
            <a:off x="989037" y="1345167"/>
            <a:ext cx="400833" cy="101335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左矢印 2"/>
          <p:cNvSpPr/>
          <p:nvPr/>
        </p:nvSpPr>
        <p:spPr>
          <a:xfrm rot="20492370">
            <a:off x="2081696" y="1342225"/>
            <a:ext cx="595982" cy="13240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Rectangle 16"/>
          <p:cNvSpPr>
            <a:spLocks noChangeArrowheads="1"/>
          </p:cNvSpPr>
          <p:nvPr/>
        </p:nvSpPr>
        <p:spPr bwMode="auto">
          <a:xfrm>
            <a:off x="283085" y="1490379"/>
            <a:ext cx="2081019" cy="400110"/>
          </a:xfrm>
          <a:prstGeom prst="rect">
            <a:avLst/>
          </a:prstGeom>
          <a:solidFill>
            <a:schemeClr val="bg1"/>
          </a:solidFill>
          <a:ln w="38100">
            <a:solidFill>
              <a:srgbClr val="FF0000"/>
            </a:solidFill>
            <a:miter lim="800000"/>
            <a:headEnd/>
            <a:tailEnd/>
          </a:ln>
          <a:effec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000" b="1" dirty="0" smtClean="0">
                <a:solidFill>
                  <a:srgbClr val="000000"/>
                </a:solidFill>
              </a:rPr>
              <a:t>photosynthesis</a:t>
            </a:r>
            <a:endParaRPr kumimoji="0" lang="en-US" altLang="ja-JP" sz="2000" b="1" dirty="0">
              <a:solidFill>
                <a:srgbClr val="000000"/>
              </a:solidFill>
            </a:endParaRPr>
          </a:p>
        </p:txBody>
      </p:sp>
      <p:sp>
        <p:nvSpPr>
          <p:cNvPr id="86" name="Text Box 19"/>
          <p:cNvSpPr txBox="1">
            <a:spLocks noChangeArrowheads="1"/>
          </p:cNvSpPr>
          <p:nvPr/>
        </p:nvSpPr>
        <p:spPr bwMode="auto">
          <a:xfrm>
            <a:off x="1978624" y="998159"/>
            <a:ext cx="1409365" cy="2633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dirty="0" smtClean="0">
                <a:solidFill>
                  <a:srgbClr val="FF0000"/>
                </a:solidFill>
              </a:rPr>
              <a:t>Solar energy</a:t>
            </a:r>
            <a:endParaRPr lang="en-US" altLang="ja-JP" sz="1600" b="1" dirty="0">
              <a:solidFill>
                <a:srgbClr val="FF0000"/>
              </a:solidFill>
            </a:endParaRPr>
          </a:p>
        </p:txBody>
      </p:sp>
      <p:sp>
        <p:nvSpPr>
          <p:cNvPr id="87" name="Rectangle 9"/>
          <p:cNvSpPr>
            <a:spLocks noChangeArrowheads="1"/>
          </p:cNvSpPr>
          <p:nvPr/>
        </p:nvSpPr>
        <p:spPr bwMode="auto">
          <a:xfrm>
            <a:off x="2587687" y="4165522"/>
            <a:ext cx="6380998" cy="95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smtClean="0">
                <a:solidFill>
                  <a:srgbClr val="FF0000"/>
                </a:solidFill>
                <a:ea typeface="Osaka" charset="-128"/>
              </a:rPr>
              <a:t>Carbon stored as solid charcoal at ambient temperature and pressure</a:t>
            </a:r>
            <a:endParaRPr lang="en-US" altLang="ja-JP" sz="2800" b="1" dirty="0">
              <a:solidFill>
                <a:srgbClr val="FF0000"/>
              </a:solidFill>
              <a:ea typeface="Osaka" charset="-128"/>
            </a:endParaRPr>
          </a:p>
        </p:txBody>
      </p:sp>
      <p:sp>
        <p:nvSpPr>
          <p:cNvPr id="4" name="上矢印 3"/>
          <p:cNvSpPr/>
          <p:nvPr/>
        </p:nvSpPr>
        <p:spPr>
          <a:xfrm flipV="1">
            <a:off x="7085505" y="1624431"/>
            <a:ext cx="288031" cy="36984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Text Box 56"/>
          <p:cNvSpPr txBox="1">
            <a:spLocks noChangeArrowheads="1"/>
          </p:cNvSpPr>
          <p:nvPr/>
        </p:nvSpPr>
        <p:spPr bwMode="auto">
          <a:xfrm>
            <a:off x="2491868" y="1488810"/>
            <a:ext cx="1714783" cy="75575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buFontTx/>
              <a:buNone/>
            </a:pPr>
            <a:r>
              <a:rPr lang="en-US" altLang="ja-JP" sz="2400" b="1" dirty="0" smtClean="0">
                <a:solidFill>
                  <a:srgbClr val="FF0000"/>
                </a:solidFill>
              </a:rPr>
              <a:t>Fusion</a:t>
            </a:r>
          </a:p>
          <a:p>
            <a:pPr algn="ctr" eaLnBrk="1" hangingPunct="1">
              <a:spcBef>
                <a:spcPts val="0"/>
              </a:spcBef>
              <a:buFontTx/>
              <a:buNone/>
            </a:pPr>
            <a:r>
              <a:rPr lang="en-US" altLang="ja-JP" sz="2400" b="1" dirty="0" smtClean="0">
                <a:solidFill>
                  <a:srgbClr val="FF0000"/>
                </a:solidFill>
              </a:rPr>
              <a:t>3GW heat</a:t>
            </a:r>
            <a:endParaRPr lang="en-US" altLang="ja-JP" sz="2400" b="1" dirty="0">
              <a:solidFill>
                <a:srgbClr val="FF0000"/>
              </a:solidFill>
            </a:endParaRPr>
          </a:p>
        </p:txBody>
      </p:sp>
      <p:sp>
        <p:nvSpPr>
          <p:cNvPr id="93" name="AutoShape 11"/>
          <p:cNvSpPr>
            <a:spLocks noChangeArrowheads="1"/>
          </p:cNvSpPr>
          <p:nvPr/>
        </p:nvSpPr>
        <p:spPr bwMode="auto">
          <a:xfrm rot="14682299">
            <a:off x="5491777" y="1152207"/>
            <a:ext cx="292957" cy="504825"/>
          </a:xfrm>
          <a:prstGeom prst="down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94" name="Rectangle 17"/>
          <p:cNvSpPr>
            <a:spLocks noChangeArrowheads="1"/>
          </p:cNvSpPr>
          <p:nvPr/>
        </p:nvSpPr>
        <p:spPr bwMode="auto">
          <a:xfrm>
            <a:off x="5546477" y="1951207"/>
            <a:ext cx="3553763"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dirty="0" smtClean="0">
                <a:solidFill>
                  <a:srgbClr val="0000CC"/>
                </a:solidFill>
                <a:ea typeface="Osaka" charset="-128"/>
              </a:rPr>
              <a:t>440M$/y assuming</a:t>
            </a:r>
          </a:p>
          <a:p>
            <a:pPr eaLnBrk="1" hangingPunct="1">
              <a:spcBef>
                <a:spcPct val="0"/>
              </a:spcBef>
              <a:buFontTx/>
              <a:buNone/>
            </a:pPr>
            <a:r>
              <a:rPr lang="en-US" altLang="ja-JP" sz="2400" b="1" dirty="0" smtClean="0">
                <a:solidFill>
                  <a:srgbClr val="0000CC"/>
                </a:solidFill>
                <a:ea typeface="Osaka" charset="-128"/>
              </a:rPr>
              <a:t> 5 cent/kwh</a:t>
            </a:r>
            <a:endParaRPr lang="en-US" altLang="ja-JP" sz="2400" b="1" dirty="0">
              <a:solidFill>
                <a:srgbClr val="0000CC"/>
              </a:solidFill>
              <a:ea typeface="Osaka" charset="-128"/>
            </a:endParaRPr>
          </a:p>
        </p:txBody>
      </p:sp>
      <p:sp>
        <p:nvSpPr>
          <p:cNvPr id="56" name="Rectangle 1052"/>
          <p:cNvSpPr>
            <a:spLocks noChangeArrowheads="1"/>
          </p:cNvSpPr>
          <p:nvPr/>
        </p:nvSpPr>
        <p:spPr bwMode="auto">
          <a:xfrm>
            <a:off x="781236" y="-116361"/>
            <a:ext cx="8416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smtClean="0">
                <a:solidFill>
                  <a:schemeClr val="tx2"/>
                </a:solidFill>
                <a:latin typeface="Impact" panose="020B0806030902050204" pitchFamily="34" charset="0"/>
              </a:rPr>
              <a:t>Carbon</a:t>
            </a:r>
            <a:r>
              <a:rPr lang="ja-JP" altLang="en-US" sz="4000" dirty="0" smtClean="0">
                <a:solidFill>
                  <a:schemeClr val="tx2"/>
                </a:solidFill>
                <a:latin typeface="Impact" panose="020B0806030902050204" pitchFamily="34" charset="0"/>
              </a:rPr>
              <a:t> </a:t>
            </a:r>
            <a:r>
              <a:rPr lang="en-US" altLang="ja-JP" sz="4000" dirty="0" smtClean="0">
                <a:solidFill>
                  <a:schemeClr val="tx2"/>
                </a:solidFill>
                <a:latin typeface="Impact" panose="020B0806030902050204" pitchFamily="34" charset="0"/>
              </a:rPr>
              <a:t>negative</a:t>
            </a:r>
            <a:r>
              <a:rPr lang="ja-JP" altLang="en-US" sz="4000" dirty="0" smtClean="0">
                <a:solidFill>
                  <a:schemeClr val="tx2"/>
                </a:solidFill>
                <a:latin typeface="Impact" panose="020B0806030902050204" pitchFamily="34" charset="0"/>
              </a:rPr>
              <a:t> </a:t>
            </a:r>
            <a:r>
              <a:rPr lang="en-US" altLang="ja-JP" sz="4000" dirty="0" smtClean="0">
                <a:solidFill>
                  <a:schemeClr val="tx2"/>
                </a:solidFill>
                <a:latin typeface="Impact" panose="020B0806030902050204" pitchFamily="34" charset="0"/>
              </a:rPr>
              <a:t>energy</a:t>
            </a:r>
            <a:r>
              <a:rPr lang="ja-JP" altLang="en-US" sz="4000" dirty="0" smtClean="0">
                <a:solidFill>
                  <a:schemeClr val="tx2"/>
                </a:solidFill>
                <a:latin typeface="Impact" panose="020B0806030902050204" pitchFamily="34" charset="0"/>
              </a:rPr>
              <a:t> </a:t>
            </a:r>
            <a:r>
              <a:rPr lang="en-US" altLang="ja-JP" sz="4000" dirty="0" smtClean="0">
                <a:solidFill>
                  <a:schemeClr val="tx2"/>
                </a:solidFill>
                <a:latin typeface="Impact" panose="020B0806030902050204" pitchFamily="34" charset="0"/>
              </a:rPr>
              <a:t>system</a:t>
            </a:r>
            <a:endParaRPr lang="ja-JP" altLang="en-US" sz="4000" dirty="0">
              <a:solidFill>
                <a:schemeClr val="tx2"/>
              </a:solidFill>
              <a:latin typeface="Impact" panose="020B0806030902050204" pitchFamily="34" charset="0"/>
            </a:endParaRPr>
          </a:p>
        </p:txBody>
      </p:sp>
      <p:sp>
        <p:nvSpPr>
          <p:cNvPr id="79" name="AutoShape 18"/>
          <p:cNvSpPr>
            <a:spLocks noChangeArrowheads="1"/>
          </p:cNvSpPr>
          <p:nvPr/>
        </p:nvSpPr>
        <p:spPr bwMode="auto">
          <a:xfrm flipV="1">
            <a:off x="3231149" y="5573258"/>
            <a:ext cx="797659" cy="51697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a:effectLst/>
          <a:extLst/>
        </p:spPr>
        <p:txBody>
          <a:bodyPr wrap="none" anchor="ctr"/>
          <a:lstStyle/>
          <a:p>
            <a:endParaRPr lang="ja-JP" altLang="en-US"/>
          </a:p>
        </p:txBody>
      </p:sp>
      <p:grpSp>
        <p:nvGrpSpPr>
          <p:cNvPr id="68" name="グループ化 67"/>
          <p:cNvGrpSpPr/>
          <p:nvPr/>
        </p:nvGrpSpPr>
        <p:grpSpPr>
          <a:xfrm>
            <a:off x="-140114" y="-62834"/>
            <a:ext cx="9154097" cy="846306"/>
            <a:chOff x="-143536" y="36344"/>
            <a:chExt cx="9154097" cy="846306"/>
          </a:xfrm>
        </p:grpSpPr>
        <p:grpSp>
          <p:nvGrpSpPr>
            <p:cNvPr id="69" name="Group 4"/>
            <p:cNvGrpSpPr>
              <a:grpSpLocks/>
            </p:cNvGrpSpPr>
            <p:nvPr/>
          </p:nvGrpSpPr>
          <p:grpSpPr bwMode="auto">
            <a:xfrm>
              <a:off x="-143536" y="544512"/>
              <a:ext cx="9144000" cy="338138"/>
              <a:chOff x="0" y="322"/>
              <a:chExt cx="5760" cy="213"/>
            </a:xfrm>
          </p:grpSpPr>
          <p:sp>
            <p:nvSpPr>
              <p:cNvPr id="80"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82" name="Group 8"/>
              <p:cNvGrpSpPr>
                <a:grpSpLocks/>
              </p:cNvGrpSpPr>
              <p:nvPr/>
            </p:nvGrpSpPr>
            <p:grpSpPr bwMode="auto">
              <a:xfrm>
                <a:off x="0" y="482"/>
                <a:ext cx="5760" cy="45"/>
                <a:chOff x="839" y="2523"/>
                <a:chExt cx="4416" cy="52"/>
              </a:xfrm>
            </p:grpSpPr>
            <p:sp>
              <p:nvSpPr>
                <p:cNvPr id="83"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4"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8"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70" name="Picture 8">
              <a:extLst>
                <a:ext uri="{FF2B5EF4-FFF2-40B4-BE49-F238E27FC236}">
                  <a16:creationId xmlns:a16="http://schemas.microsoft.com/office/drawing/2014/main" xmlns="" id="{B9F6BDF5-46F0-204E-BFA7-FABC78B88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
        <p:nvSpPr>
          <p:cNvPr id="5" name="正方形/長方形 4"/>
          <p:cNvSpPr/>
          <p:nvPr/>
        </p:nvSpPr>
        <p:spPr>
          <a:xfrm>
            <a:off x="37191" y="6088329"/>
            <a:ext cx="9166850" cy="830997"/>
          </a:xfrm>
          <a:prstGeom prst="rect">
            <a:avLst/>
          </a:prstGeom>
          <a:solidFill>
            <a:srgbClr val="FFFF00"/>
          </a:solidFill>
        </p:spPr>
        <p:txBody>
          <a:bodyPr wrap="square">
            <a:spAutoFit/>
          </a:bodyPr>
          <a:lstStyle/>
          <a:p>
            <a:pPr eaLnBrk="1" hangingPunct="1"/>
            <a:r>
              <a:rPr lang="ja-JP" altLang="en-US" sz="2400" dirty="0">
                <a:solidFill>
                  <a:srgbClr val="FF0000"/>
                </a:solidFill>
                <a:latin typeface="Arial Narrow" panose="020B0606020202030204" pitchFamily="34" charset="0"/>
              </a:rPr>
              <a:t>→</a:t>
            </a:r>
            <a:r>
              <a:rPr lang="en-US" altLang="ja-JP" sz="2400" dirty="0">
                <a:solidFill>
                  <a:srgbClr val="FF0000"/>
                </a:solidFill>
                <a:latin typeface="Arial Narrow" panose="020B0606020202030204" pitchFamily="34" charset="0"/>
              </a:rPr>
              <a:t>Fusion has unlimited market chance of “negative carbon” by abundant energy.</a:t>
            </a:r>
          </a:p>
          <a:p>
            <a:pPr eaLnBrk="1" hangingPunct="1"/>
            <a:r>
              <a:rPr lang="en-GB" altLang="ja-JP" sz="2400" i="1" dirty="0">
                <a:solidFill>
                  <a:schemeClr val="bg2"/>
                </a:solidFill>
                <a:latin typeface="Arial Narrow" panose="020B0606020202030204" pitchFamily="34" charset="0"/>
              </a:rPr>
              <a:t>100,000 unit-operation year of 3GW fusion plant market.(7.4 TtonCO2 to solidify) </a:t>
            </a:r>
            <a:endParaRPr lang="en-US" altLang="ja-JP" sz="2400" i="1" dirty="0">
              <a:solidFill>
                <a:schemeClr val="bg2"/>
              </a:solidFill>
              <a:latin typeface="Arial Narrow" panose="020B0606020202030204" pitchFamily="34" charset="0"/>
            </a:endParaRPr>
          </a:p>
        </p:txBody>
      </p:sp>
    </p:spTree>
    <p:extLst>
      <p:ext uri="{BB962C8B-B14F-4D97-AF65-F5344CB8AC3E}">
        <p14:creationId xmlns:p14="http://schemas.microsoft.com/office/powerpoint/2010/main" val="343714282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545" y="758974"/>
            <a:ext cx="7199313" cy="581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8"/>
          <p:cNvSpPr>
            <a:spLocks noChangeArrowheads="1"/>
          </p:cNvSpPr>
          <p:nvPr/>
        </p:nvSpPr>
        <p:spPr bwMode="auto">
          <a:xfrm>
            <a:off x="1908175" y="6126163"/>
            <a:ext cx="66230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From </a:t>
            </a:r>
            <a:r>
              <a:rPr lang="ja-JP" altLang="en-US" sz="1800" b="1"/>
              <a:t>：</a:t>
            </a:r>
            <a:r>
              <a:rPr lang="en-US" altLang="ja-JP" sz="1800" b="1"/>
              <a:t>Mollersten, </a:t>
            </a:r>
            <a:r>
              <a:rPr lang="en-US" altLang="ja-JP" sz="1800" b="1" i="1"/>
              <a:t>Biomass and Bioenergy </a:t>
            </a:r>
            <a:r>
              <a:rPr lang="en-US" altLang="ja-JP" sz="1800" b="1"/>
              <a:t>25(2003)273-285</a:t>
            </a:r>
          </a:p>
        </p:txBody>
      </p:sp>
      <p:sp>
        <p:nvSpPr>
          <p:cNvPr id="23557" name="Text Box 9"/>
          <p:cNvSpPr txBox="1">
            <a:spLocks noChangeArrowheads="1"/>
          </p:cNvSpPr>
          <p:nvPr/>
        </p:nvSpPr>
        <p:spPr bwMode="auto">
          <a:xfrm>
            <a:off x="34925" y="1484313"/>
            <a:ext cx="187325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99"/>
                </a:solidFill>
              </a:rPr>
              <a:t>CO2 absoption</a:t>
            </a:r>
          </a:p>
          <a:p>
            <a:pPr algn="ctr" eaLnBrk="1" hangingPunct="1">
              <a:spcBef>
                <a:spcPct val="0"/>
              </a:spcBef>
              <a:buFontTx/>
              <a:buNone/>
            </a:pPr>
            <a:r>
              <a:rPr lang="en-US" altLang="ja-JP" sz="1800" b="1">
                <a:solidFill>
                  <a:srgbClr val="000099"/>
                </a:solidFill>
              </a:rPr>
              <a:t>and sequestration by photosynthesis</a:t>
            </a:r>
            <a:endParaRPr lang="ja-JP" altLang="en-US" sz="1800" b="1">
              <a:solidFill>
                <a:srgbClr val="000099"/>
              </a:solidFill>
            </a:endParaRPr>
          </a:p>
        </p:txBody>
      </p:sp>
      <p:sp>
        <p:nvSpPr>
          <p:cNvPr id="23558" name="Text Box 10"/>
          <p:cNvSpPr txBox="1">
            <a:spLocks noChangeArrowheads="1"/>
          </p:cNvSpPr>
          <p:nvPr/>
        </p:nvSpPr>
        <p:spPr bwMode="auto">
          <a:xfrm>
            <a:off x="6948488" y="2082800"/>
            <a:ext cx="1512887"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99"/>
                </a:solidFill>
              </a:rPr>
              <a:t>Regular CCS:</a:t>
            </a:r>
          </a:p>
          <a:p>
            <a:pPr eaLnBrk="1" hangingPunct="1">
              <a:spcBef>
                <a:spcPct val="0"/>
              </a:spcBef>
              <a:buFontTx/>
              <a:buNone/>
            </a:pPr>
            <a:r>
              <a:rPr lang="en-US" altLang="ja-JP" sz="1800" b="1">
                <a:solidFill>
                  <a:srgbClr val="000099"/>
                </a:solidFill>
              </a:rPr>
              <a:t>Biomass combustion</a:t>
            </a:r>
          </a:p>
          <a:p>
            <a:pPr eaLnBrk="1" hangingPunct="1">
              <a:spcBef>
                <a:spcPct val="0"/>
              </a:spcBef>
              <a:buFontTx/>
              <a:buNone/>
            </a:pPr>
            <a:r>
              <a:rPr lang="en-US" altLang="ja-JP" sz="1800" b="1">
                <a:solidFill>
                  <a:srgbClr val="000099"/>
                </a:solidFill>
              </a:rPr>
              <a:t>Followed by </a:t>
            </a:r>
          </a:p>
          <a:p>
            <a:pPr eaLnBrk="1" hangingPunct="1">
              <a:spcBef>
                <a:spcPct val="0"/>
              </a:spcBef>
              <a:buFontTx/>
              <a:buNone/>
            </a:pPr>
            <a:endParaRPr lang="ja-JP" altLang="en-US" sz="1800" b="1">
              <a:solidFill>
                <a:srgbClr val="000099"/>
              </a:solidFill>
            </a:endParaRPr>
          </a:p>
        </p:txBody>
      </p:sp>
      <p:sp>
        <p:nvSpPr>
          <p:cNvPr id="23559" name="正方形/長方形 1"/>
          <p:cNvSpPr>
            <a:spLocks noChangeArrowheads="1"/>
          </p:cNvSpPr>
          <p:nvPr/>
        </p:nvSpPr>
        <p:spPr bwMode="auto">
          <a:xfrm>
            <a:off x="4611688" y="5894388"/>
            <a:ext cx="393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99"/>
                </a:solidFill>
              </a:rPr>
              <a:t>Limited site, capacity and stability</a:t>
            </a:r>
          </a:p>
        </p:txBody>
      </p:sp>
      <p:sp>
        <p:nvSpPr>
          <p:cNvPr id="23560" name="下矢印 2"/>
          <p:cNvSpPr>
            <a:spLocks noChangeArrowheads="1"/>
          </p:cNvSpPr>
          <p:nvPr/>
        </p:nvSpPr>
        <p:spPr bwMode="auto">
          <a:xfrm>
            <a:off x="3000375" y="3346450"/>
            <a:ext cx="354013" cy="412750"/>
          </a:xfrm>
          <a:prstGeom prst="downArrow">
            <a:avLst>
              <a:gd name="adj1" fmla="val 35491"/>
              <a:gd name="adj2" fmla="val 50097"/>
            </a:avLst>
          </a:prstGeom>
          <a:solidFill>
            <a:srgbClr val="FF0000"/>
          </a:solidFill>
          <a:ln w="9525" algn="ctr">
            <a:solidFill>
              <a:schemeClr val="tx1"/>
            </a:solidFill>
            <a:miter lim="800000"/>
            <a:headEnd/>
            <a:tailEnd/>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23561" name="Picture 2" descr="C:\Documents and Settings\yasushi\My Documents\file\炉設計\機構実習まとめ\CAD\本体_180度_プラズマあり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3597275"/>
            <a:ext cx="13827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正方形/長方形 9"/>
          <p:cNvSpPr>
            <a:spLocks noChangeArrowheads="1"/>
          </p:cNvSpPr>
          <p:nvPr/>
        </p:nvSpPr>
        <p:spPr bwMode="auto">
          <a:xfrm>
            <a:off x="781050" y="4754563"/>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FF0000"/>
                </a:solidFill>
              </a:rPr>
              <a:t>Energy supply</a:t>
            </a:r>
          </a:p>
        </p:txBody>
      </p:sp>
      <p:grpSp>
        <p:nvGrpSpPr>
          <p:cNvPr id="23563" name="グループ化 1"/>
          <p:cNvGrpSpPr>
            <a:grpSpLocks/>
          </p:cNvGrpSpPr>
          <p:nvPr/>
        </p:nvGrpSpPr>
        <p:grpSpPr bwMode="auto">
          <a:xfrm>
            <a:off x="2587625" y="3741738"/>
            <a:ext cx="1133475" cy="1169987"/>
            <a:chOff x="1693863" y="3241675"/>
            <a:chExt cx="2727325" cy="2581275"/>
          </a:xfrm>
        </p:grpSpPr>
        <p:grpSp>
          <p:nvGrpSpPr>
            <p:cNvPr id="23581" name="Group 93"/>
            <p:cNvGrpSpPr>
              <a:grpSpLocks/>
            </p:cNvGrpSpPr>
            <p:nvPr/>
          </p:nvGrpSpPr>
          <p:grpSpPr bwMode="auto">
            <a:xfrm flipH="1">
              <a:off x="3703638" y="3378200"/>
              <a:ext cx="638175" cy="193675"/>
              <a:chOff x="3817" y="621"/>
              <a:chExt cx="765" cy="237"/>
            </a:xfrm>
          </p:grpSpPr>
          <p:sp>
            <p:nvSpPr>
              <p:cNvPr id="23607" name="Rectangle 94"/>
              <p:cNvSpPr>
                <a:spLocks noChangeArrowheads="1"/>
              </p:cNvSpPr>
              <p:nvPr/>
            </p:nvSpPr>
            <p:spPr bwMode="auto">
              <a:xfrm rot="-5400000">
                <a:off x="4043" y="395"/>
                <a:ext cx="134" cy="58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23608" name="Rectangle 95"/>
              <p:cNvSpPr>
                <a:spLocks noChangeArrowheads="1"/>
              </p:cNvSpPr>
              <p:nvPr/>
            </p:nvSpPr>
            <p:spPr bwMode="auto">
              <a:xfrm rot="-2918053">
                <a:off x="4360" y="635"/>
                <a:ext cx="172" cy="27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grpSp>
        <p:sp>
          <p:nvSpPr>
            <p:cNvPr id="23582" name="Rectangle 96"/>
            <p:cNvSpPr>
              <a:spLocks noChangeArrowheads="1"/>
            </p:cNvSpPr>
            <p:nvPr/>
          </p:nvSpPr>
          <p:spPr bwMode="auto">
            <a:xfrm rot="5400000" flipV="1">
              <a:off x="2003426" y="4995862"/>
              <a:ext cx="165100" cy="78422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23583" name="Rectangle 97"/>
            <p:cNvSpPr>
              <a:spLocks noChangeArrowheads="1"/>
            </p:cNvSpPr>
            <p:nvPr/>
          </p:nvSpPr>
          <p:spPr bwMode="auto">
            <a:xfrm rot="2918053" flipV="1">
              <a:off x="2442369" y="5093494"/>
              <a:ext cx="209550" cy="36671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23584" name="Rectangle 98"/>
            <p:cNvSpPr>
              <a:spLocks noChangeArrowheads="1"/>
            </p:cNvSpPr>
            <p:nvPr/>
          </p:nvSpPr>
          <p:spPr bwMode="auto">
            <a:xfrm rot="-5400000">
              <a:off x="2105025" y="2974975"/>
              <a:ext cx="163513" cy="7858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23585" name="Rectangle 99"/>
            <p:cNvSpPr>
              <a:spLocks noChangeArrowheads="1"/>
            </p:cNvSpPr>
            <p:nvPr/>
          </p:nvSpPr>
          <p:spPr bwMode="auto">
            <a:xfrm rot="-2918053">
              <a:off x="2532857" y="3286918"/>
              <a:ext cx="209550" cy="3667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23586" name="Rectangle 101"/>
            <p:cNvSpPr>
              <a:spLocks noChangeArrowheads="1"/>
            </p:cNvSpPr>
            <p:nvPr/>
          </p:nvSpPr>
          <p:spPr bwMode="auto">
            <a:xfrm>
              <a:off x="2052638" y="3719513"/>
              <a:ext cx="2360612" cy="1350962"/>
            </a:xfrm>
            <a:prstGeom prst="rect">
              <a:avLst/>
            </a:prstGeom>
            <a:gradFill rotWithShape="1">
              <a:gsLst>
                <a:gs pos="0">
                  <a:srgbClr val="00FF00"/>
                </a:gs>
                <a:gs pos="100000">
                  <a:srgbClr val="CC6600"/>
                </a:gs>
              </a:gsLst>
              <a:lin ang="5400000" scaled="1"/>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18" name="Rectangle 102"/>
            <p:cNvSpPr>
              <a:spLocks noChangeArrowheads="1"/>
            </p:cNvSpPr>
            <p:nvPr/>
          </p:nvSpPr>
          <p:spPr bwMode="auto">
            <a:xfrm>
              <a:off x="2232454" y="3725008"/>
              <a:ext cx="106954"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19" name="Rectangle 103"/>
            <p:cNvSpPr>
              <a:spLocks noChangeArrowheads="1"/>
            </p:cNvSpPr>
            <p:nvPr/>
          </p:nvSpPr>
          <p:spPr bwMode="auto">
            <a:xfrm>
              <a:off x="2415803" y="3725008"/>
              <a:ext cx="103133"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20" name="Rectangle 104"/>
            <p:cNvSpPr>
              <a:spLocks noChangeArrowheads="1"/>
            </p:cNvSpPr>
            <p:nvPr/>
          </p:nvSpPr>
          <p:spPr bwMode="auto">
            <a:xfrm>
              <a:off x="2595332" y="3725008"/>
              <a:ext cx="103135"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21" name="Rectangle 105"/>
            <p:cNvSpPr>
              <a:spLocks noChangeArrowheads="1"/>
            </p:cNvSpPr>
            <p:nvPr/>
          </p:nvSpPr>
          <p:spPr bwMode="auto">
            <a:xfrm>
              <a:off x="2759584" y="3725008"/>
              <a:ext cx="103133"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22" name="Rectangle 106"/>
            <p:cNvSpPr>
              <a:spLocks noChangeArrowheads="1"/>
            </p:cNvSpPr>
            <p:nvPr/>
          </p:nvSpPr>
          <p:spPr bwMode="auto">
            <a:xfrm>
              <a:off x="3630494" y="3742519"/>
              <a:ext cx="103133"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23" name="Rectangle 107"/>
            <p:cNvSpPr>
              <a:spLocks noChangeArrowheads="1"/>
            </p:cNvSpPr>
            <p:nvPr/>
          </p:nvSpPr>
          <p:spPr bwMode="auto">
            <a:xfrm>
              <a:off x="3810023" y="3742519"/>
              <a:ext cx="103135"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24" name="Rectangle 108"/>
            <p:cNvSpPr>
              <a:spLocks noChangeArrowheads="1"/>
            </p:cNvSpPr>
            <p:nvPr/>
          </p:nvSpPr>
          <p:spPr bwMode="auto">
            <a:xfrm>
              <a:off x="3989554" y="3742519"/>
              <a:ext cx="103133"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25" name="Rectangle 109"/>
            <p:cNvSpPr>
              <a:spLocks noChangeArrowheads="1"/>
            </p:cNvSpPr>
            <p:nvPr/>
          </p:nvSpPr>
          <p:spPr bwMode="auto">
            <a:xfrm>
              <a:off x="4153803" y="3742519"/>
              <a:ext cx="103135"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23595" name="Line 110"/>
            <p:cNvSpPr>
              <a:spLocks noChangeShapeType="1"/>
            </p:cNvSpPr>
            <p:nvPr/>
          </p:nvSpPr>
          <p:spPr bwMode="auto">
            <a:xfrm>
              <a:off x="2052638" y="3719513"/>
              <a:ext cx="0" cy="134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3596" name="Line 111"/>
            <p:cNvSpPr>
              <a:spLocks noChangeShapeType="1"/>
            </p:cNvSpPr>
            <p:nvPr/>
          </p:nvSpPr>
          <p:spPr bwMode="auto">
            <a:xfrm flipH="1">
              <a:off x="4411663" y="3738563"/>
              <a:ext cx="1587" cy="133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3597" name="Freeform 112"/>
            <p:cNvSpPr>
              <a:spLocks/>
            </p:cNvSpPr>
            <p:nvPr/>
          </p:nvSpPr>
          <p:spPr bwMode="auto">
            <a:xfrm>
              <a:off x="2052638" y="5070475"/>
              <a:ext cx="2360612" cy="684213"/>
            </a:xfrm>
            <a:custGeom>
              <a:avLst/>
              <a:gdLst>
                <a:gd name="T0" fmla="*/ 0 w 2064"/>
                <a:gd name="T1" fmla="*/ 0 h 907"/>
                <a:gd name="T2" fmla="*/ 2147483646 w 2064"/>
                <a:gd name="T3" fmla="*/ 2147483646 h 907"/>
                <a:gd name="T4" fmla="*/ 2147483646 w 2064"/>
                <a:gd name="T5" fmla="*/ 2147483646 h 907"/>
                <a:gd name="T6" fmla="*/ 2147483646 w 2064"/>
                <a:gd name="T7" fmla="*/ 2147483646 h 907"/>
                <a:gd name="T8" fmla="*/ 2147483646 w 2064"/>
                <a:gd name="T9" fmla="*/ 2147483646 h 907"/>
                <a:gd name="T10" fmla="*/ 2147483646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3598" name="AutoShape 114"/>
            <p:cNvSpPr>
              <a:spLocks noChangeArrowheads="1"/>
            </p:cNvSpPr>
            <p:nvPr/>
          </p:nvSpPr>
          <p:spPr bwMode="auto">
            <a:xfrm>
              <a:off x="3082925" y="3241675"/>
              <a:ext cx="350838" cy="292100"/>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23599" name="AutoShape 115"/>
            <p:cNvSpPr>
              <a:spLocks noChangeArrowheads="1"/>
            </p:cNvSpPr>
            <p:nvPr/>
          </p:nvSpPr>
          <p:spPr bwMode="auto">
            <a:xfrm>
              <a:off x="2987675" y="5456238"/>
              <a:ext cx="180975" cy="360362"/>
            </a:xfrm>
            <a:prstGeom prst="downArrow">
              <a:avLst>
                <a:gd name="adj1" fmla="val 50000"/>
                <a:gd name="adj2" fmla="val 49781"/>
              </a:avLst>
            </a:prstGeom>
            <a:gradFill rotWithShape="1">
              <a:gsLst>
                <a:gs pos="0">
                  <a:srgbClr val="FFFFFF"/>
                </a:gs>
                <a:gs pos="100000">
                  <a:srgbClr val="CC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23600" name="AutoShape 116"/>
            <p:cNvSpPr>
              <a:spLocks noChangeArrowheads="1"/>
            </p:cNvSpPr>
            <p:nvPr/>
          </p:nvSpPr>
          <p:spPr bwMode="auto">
            <a:xfrm>
              <a:off x="3270250" y="5464175"/>
              <a:ext cx="184150" cy="358775"/>
            </a:xfrm>
            <a:prstGeom prst="downArrow">
              <a:avLst>
                <a:gd name="adj1" fmla="val 50000"/>
                <a:gd name="adj2" fmla="val 48707"/>
              </a:avLst>
            </a:prstGeom>
            <a:gradFill rotWithShape="1">
              <a:gsLst>
                <a:gs pos="0">
                  <a:srgbClr val="FFFFFF"/>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32" name="Rectangle 124"/>
            <p:cNvSpPr>
              <a:spLocks noChangeArrowheads="1"/>
            </p:cNvSpPr>
            <p:nvPr/>
          </p:nvSpPr>
          <p:spPr bwMode="auto">
            <a:xfrm>
              <a:off x="2927654" y="3735514"/>
              <a:ext cx="122233"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33" name="Rectangle 125"/>
            <p:cNvSpPr>
              <a:spLocks noChangeArrowheads="1"/>
            </p:cNvSpPr>
            <p:nvPr/>
          </p:nvSpPr>
          <p:spPr bwMode="auto">
            <a:xfrm>
              <a:off x="3111004" y="3735514"/>
              <a:ext cx="118412"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34" name="Rectangle 126"/>
            <p:cNvSpPr>
              <a:spLocks noChangeArrowheads="1"/>
            </p:cNvSpPr>
            <p:nvPr/>
          </p:nvSpPr>
          <p:spPr bwMode="auto">
            <a:xfrm>
              <a:off x="3290532" y="3735514"/>
              <a:ext cx="114593" cy="13484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35" name="Rectangle 127"/>
            <p:cNvSpPr>
              <a:spLocks noChangeArrowheads="1"/>
            </p:cNvSpPr>
            <p:nvPr/>
          </p:nvSpPr>
          <p:spPr bwMode="auto">
            <a:xfrm>
              <a:off x="3450963" y="3735514"/>
              <a:ext cx="122233"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23605" name="Rectangle 136"/>
            <p:cNvSpPr>
              <a:spLocks noChangeArrowheads="1"/>
            </p:cNvSpPr>
            <p:nvPr/>
          </p:nvSpPr>
          <p:spPr bwMode="auto">
            <a:xfrm>
              <a:off x="3783013" y="3736975"/>
              <a:ext cx="638175" cy="1333500"/>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23606" name="Rectangle 138"/>
            <p:cNvSpPr>
              <a:spLocks noChangeArrowheads="1"/>
            </p:cNvSpPr>
            <p:nvPr/>
          </p:nvSpPr>
          <p:spPr bwMode="auto">
            <a:xfrm rot="10800000">
              <a:off x="2044700" y="3738563"/>
              <a:ext cx="639763" cy="1335087"/>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grpSp>
      <p:sp>
        <p:nvSpPr>
          <p:cNvPr id="23564" name="右矢印 3"/>
          <p:cNvSpPr>
            <a:spLocks noChangeArrowheads="1"/>
          </p:cNvSpPr>
          <p:nvPr/>
        </p:nvSpPr>
        <p:spPr bwMode="auto">
          <a:xfrm>
            <a:off x="2286000" y="4232275"/>
            <a:ext cx="379413" cy="244475"/>
          </a:xfrm>
          <a:prstGeom prst="rightArrow">
            <a:avLst>
              <a:gd name="adj1" fmla="val 50000"/>
              <a:gd name="adj2" fmla="val 49979"/>
            </a:avLst>
          </a:prstGeom>
          <a:solidFill>
            <a:srgbClr val="FF0000"/>
          </a:solidFill>
          <a:ln w="9525" algn="ctr">
            <a:solidFill>
              <a:schemeClr val="tx1"/>
            </a:solidFill>
            <a:miter lim="800000"/>
            <a:headEnd/>
            <a:tailEnd/>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5" name="下矢印 4"/>
          <p:cNvSpPr>
            <a:spLocks noChangeArrowheads="1"/>
          </p:cNvSpPr>
          <p:nvPr/>
        </p:nvSpPr>
        <p:spPr bwMode="auto">
          <a:xfrm>
            <a:off x="3055938" y="4946650"/>
            <a:ext cx="365125" cy="274638"/>
          </a:xfrm>
          <a:prstGeom prst="downArrow">
            <a:avLst>
              <a:gd name="adj1" fmla="val 50000"/>
              <a:gd name="adj2" fmla="val 50000"/>
            </a:avLst>
          </a:prstGeom>
          <a:solidFill>
            <a:srgbClr val="FF0000"/>
          </a:solidFill>
          <a:ln w="9525" algn="ctr">
            <a:solidFill>
              <a:schemeClr val="tx1"/>
            </a:solidFill>
            <a:miter lim="800000"/>
            <a:headEnd/>
            <a:tailEnd/>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1" name="雲 70"/>
          <p:cNvSpPr/>
          <p:nvPr/>
        </p:nvSpPr>
        <p:spPr>
          <a:xfrm>
            <a:off x="2592388" y="5221288"/>
            <a:ext cx="887412" cy="77946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67" name="正方形/長方形 71"/>
          <p:cNvSpPr>
            <a:spLocks noChangeArrowheads="1"/>
          </p:cNvSpPr>
          <p:nvPr/>
        </p:nvSpPr>
        <p:spPr bwMode="auto">
          <a:xfrm>
            <a:off x="3467100" y="4981575"/>
            <a:ext cx="1173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FF0000"/>
                </a:solidFill>
              </a:rPr>
              <a:t>Charcoal</a:t>
            </a:r>
          </a:p>
        </p:txBody>
      </p:sp>
      <p:sp>
        <p:nvSpPr>
          <p:cNvPr id="23568" name="左矢印 5"/>
          <p:cNvSpPr>
            <a:spLocks noChangeArrowheads="1"/>
          </p:cNvSpPr>
          <p:nvPr/>
        </p:nvSpPr>
        <p:spPr bwMode="auto">
          <a:xfrm>
            <a:off x="1843088" y="5389563"/>
            <a:ext cx="647700" cy="220662"/>
          </a:xfrm>
          <a:prstGeom prst="leftArrow">
            <a:avLst>
              <a:gd name="adj1" fmla="val 50000"/>
              <a:gd name="adj2" fmla="val 49995"/>
            </a:avLst>
          </a:prstGeom>
          <a:solidFill>
            <a:srgbClr val="FF0000"/>
          </a:solidFill>
          <a:ln w="9525" algn="ctr">
            <a:solidFill>
              <a:schemeClr val="tx1"/>
            </a:solidFill>
            <a:miter lim="800000"/>
            <a:headEnd/>
            <a:tailEnd/>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9" name="正方形/長方形 73"/>
          <p:cNvSpPr>
            <a:spLocks noChangeArrowheads="1"/>
          </p:cNvSpPr>
          <p:nvPr/>
        </p:nvSpPr>
        <p:spPr bwMode="auto">
          <a:xfrm>
            <a:off x="917575" y="5565775"/>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FF0000"/>
                </a:solidFill>
              </a:rPr>
              <a:t>storage</a:t>
            </a:r>
          </a:p>
        </p:txBody>
      </p:sp>
      <p:sp>
        <p:nvSpPr>
          <p:cNvPr id="23570" name="正方形/長方形 74"/>
          <p:cNvSpPr>
            <a:spLocks noChangeArrowheads="1"/>
          </p:cNvSpPr>
          <p:nvPr/>
        </p:nvSpPr>
        <p:spPr bwMode="auto">
          <a:xfrm>
            <a:off x="304800" y="6032500"/>
            <a:ext cx="176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99"/>
                </a:solidFill>
              </a:rPr>
              <a:t>Unlimited site,</a:t>
            </a:r>
          </a:p>
          <a:p>
            <a:pPr eaLnBrk="1" hangingPunct="1">
              <a:spcBef>
                <a:spcPct val="0"/>
              </a:spcBef>
              <a:buFontTx/>
              <a:buNone/>
            </a:pPr>
            <a:r>
              <a:rPr lang="en-US" altLang="ja-JP" sz="1800" b="1">
                <a:solidFill>
                  <a:srgbClr val="000099"/>
                </a:solidFill>
              </a:rPr>
              <a:t>Capacity</a:t>
            </a:r>
          </a:p>
        </p:txBody>
      </p:sp>
      <p:sp>
        <p:nvSpPr>
          <p:cNvPr id="57" name="Tree"/>
          <p:cNvSpPr>
            <a:spLocks noEditPoints="1" noChangeArrowheads="1"/>
          </p:cNvSpPr>
          <p:nvPr/>
        </p:nvSpPr>
        <p:spPr bwMode="auto">
          <a:xfrm>
            <a:off x="1916182" y="1781411"/>
            <a:ext cx="876300" cy="1182481"/>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58" name="Tree"/>
          <p:cNvSpPr>
            <a:spLocks noEditPoints="1" noChangeArrowheads="1"/>
          </p:cNvSpPr>
          <p:nvPr/>
        </p:nvSpPr>
        <p:spPr bwMode="auto">
          <a:xfrm>
            <a:off x="2295282" y="1789572"/>
            <a:ext cx="876300" cy="1182481"/>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59" name="Tree"/>
          <p:cNvSpPr>
            <a:spLocks noEditPoints="1" noChangeArrowheads="1"/>
          </p:cNvSpPr>
          <p:nvPr/>
        </p:nvSpPr>
        <p:spPr bwMode="auto">
          <a:xfrm>
            <a:off x="2668588" y="1753350"/>
            <a:ext cx="876300" cy="1182481"/>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60" name="Tree"/>
          <p:cNvSpPr>
            <a:spLocks noEditPoints="1" noChangeArrowheads="1"/>
          </p:cNvSpPr>
          <p:nvPr/>
        </p:nvSpPr>
        <p:spPr bwMode="auto">
          <a:xfrm>
            <a:off x="3041650" y="1761511"/>
            <a:ext cx="876300" cy="1182481"/>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61" name="Tree"/>
          <p:cNvSpPr>
            <a:spLocks noEditPoints="1" noChangeArrowheads="1"/>
          </p:cNvSpPr>
          <p:nvPr/>
        </p:nvSpPr>
        <p:spPr bwMode="auto">
          <a:xfrm>
            <a:off x="3450834" y="1761510"/>
            <a:ext cx="876300" cy="1182481"/>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62" name="Tree"/>
          <p:cNvSpPr>
            <a:spLocks noEditPoints="1" noChangeArrowheads="1"/>
          </p:cNvSpPr>
          <p:nvPr/>
        </p:nvSpPr>
        <p:spPr bwMode="auto">
          <a:xfrm>
            <a:off x="3892090" y="1771960"/>
            <a:ext cx="876300" cy="1182481"/>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3" name="星 32 2"/>
          <p:cNvSpPr/>
          <p:nvPr/>
        </p:nvSpPr>
        <p:spPr bwMode="auto">
          <a:xfrm>
            <a:off x="3717141" y="858701"/>
            <a:ext cx="566827" cy="482067"/>
          </a:xfrm>
          <a:prstGeom prst="star32">
            <a:avLst/>
          </a:prstGeom>
          <a:solidFill>
            <a:srgbClr val="FF0000"/>
          </a:solidFill>
          <a:ln w="95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nvGrpSpPr>
          <p:cNvPr id="65" name="Group 4"/>
          <p:cNvGrpSpPr>
            <a:grpSpLocks/>
          </p:cNvGrpSpPr>
          <p:nvPr/>
        </p:nvGrpSpPr>
        <p:grpSpPr bwMode="auto">
          <a:xfrm>
            <a:off x="33728" y="577739"/>
            <a:ext cx="9144000" cy="338138"/>
            <a:chOff x="0" y="322"/>
            <a:chExt cx="5760" cy="213"/>
          </a:xfrm>
        </p:grpSpPr>
        <p:sp>
          <p:nvSpPr>
            <p:cNvPr id="67"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68" name="Group 8"/>
            <p:cNvGrpSpPr>
              <a:grpSpLocks/>
            </p:cNvGrpSpPr>
            <p:nvPr/>
          </p:nvGrpSpPr>
          <p:grpSpPr bwMode="auto">
            <a:xfrm>
              <a:off x="0" y="482"/>
              <a:ext cx="5760" cy="45"/>
              <a:chOff x="839" y="2523"/>
              <a:chExt cx="4416" cy="52"/>
            </a:xfrm>
          </p:grpSpPr>
          <p:sp>
            <p:nvSpPr>
              <p:cNvPr id="69"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0"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73" name="Picture 8">
            <a:extLst>
              <a:ext uri="{FF2B5EF4-FFF2-40B4-BE49-F238E27FC236}">
                <a16:creationId xmlns:a16="http://schemas.microsoft.com/office/drawing/2014/main" xmlns="" id="{B9F6BDF5-46F0-204E-BFA7-FABC78B88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0744" y="91039"/>
            <a:ext cx="1477417" cy="772728"/>
          </a:xfrm>
          <a:prstGeom prst="rect">
            <a:avLst/>
          </a:prstGeom>
        </p:spPr>
      </p:pic>
      <p:sp>
        <p:nvSpPr>
          <p:cNvPr id="74" name="Rectangle 5"/>
          <p:cNvSpPr>
            <a:spLocks noChangeArrowheads="1"/>
          </p:cNvSpPr>
          <p:nvPr/>
        </p:nvSpPr>
        <p:spPr bwMode="auto">
          <a:xfrm>
            <a:off x="-241458" y="5236"/>
            <a:ext cx="859027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nchor="ctr"/>
          <a:lstStyle/>
          <a:p>
            <a:pPr algn="ctr">
              <a:defRPr/>
            </a:pPr>
            <a:r>
              <a:rPr lang="en-US" altLang="ja-JP" sz="4000" b="1" dirty="0" err="1" smtClean="0">
                <a:solidFill>
                  <a:srgbClr val="000099"/>
                </a:solidFill>
                <a:latin typeface="Impact" panose="020B0806030902050204" pitchFamily="34" charset="0"/>
                <a:ea typeface="+mj-ea"/>
              </a:rPr>
              <a:t>BECCS:biomass</a:t>
            </a:r>
            <a:r>
              <a:rPr lang="en-US" altLang="ja-JP" sz="4000" b="1" dirty="0" smtClean="0">
                <a:solidFill>
                  <a:srgbClr val="000099"/>
                </a:solidFill>
                <a:latin typeface="Impact" panose="020B0806030902050204" pitchFamily="34" charset="0"/>
                <a:ea typeface="+mj-ea"/>
              </a:rPr>
              <a:t> +CCS </a:t>
            </a:r>
            <a:r>
              <a:rPr lang="en-US" altLang="ja-JP" sz="4000" b="1" dirty="0">
                <a:solidFill>
                  <a:srgbClr val="000099"/>
                </a:solidFill>
                <a:latin typeface="Impact" panose="020B0806030902050204" pitchFamily="34" charset="0"/>
                <a:ea typeface="+mj-ea"/>
              </a:rPr>
              <a:t>for CO</a:t>
            </a:r>
            <a:r>
              <a:rPr lang="en-US" altLang="ja-JP" sz="4000" b="1" baseline="-25000" dirty="0">
                <a:solidFill>
                  <a:srgbClr val="000099"/>
                </a:solidFill>
                <a:latin typeface="Impact" panose="020B0806030902050204" pitchFamily="34" charset="0"/>
                <a:ea typeface="+mj-ea"/>
              </a:rPr>
              <a:t>2</a:t>
            </a:r>
            <a:r>
              <a:rPr lang="en-US" altLang="ja-JP" sz="4000" b="1" dirty="0">
                <a:solidFill>
                  <a:srgbClr val="000099"/>
                </a:solidFill>
                <a:latin typeface="Impact" panose="020B0806030902050204" pitchFamily="34" charset="0"/>
                <a:ea typeface="+mj-ea"/>
              </a:rPr>
              <a:t> isolation </a:t>
            </a:r>
            <a:endParaRPr lang="ja-JP" altLang="en-US" sz="4000" b="1" dirty="0">
              <a:solidFill>
                <a:srgbClr val="000099"/>
              </a:solidFill>
              <a:latin typeface="Impact" panose="020B0806030902050204" pitchFamily="34" charset="0"/>
              <a:ea typeface="+mj-ea"/>
            </a:endParaRPr>
          </a:p>
        </p:txBody>
      </p:sp>
    </p:spTree>
    <p:extLst>
      <p:ext uri="{BB962C8B-B14F-4D97-AF65-F5344CB8AC3E}">
        <p14:creationId xmlns:p14="http://schemas.microsoft.com/office/powerpoint/2010/main" val="2311233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4"/>
          <p:cNvSpPr>
            <a:spLocks noChangeArrowheads="1"/>
          </p:cNvSpPr>
          <p:nvPr/>
        </p:nvSpPr>
        <p:spPr bwMode="auto">
          <a:xfrm>
            <a:off x="452590" y="56491"/>
            <a:ext cx="7074785" cy="50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3600" dirty="0">
                <a:solidFill>
                  <a:srgbClr val="000000"/>
                </a:solidFill>
                <a:latin typeface="Impact" panose="020B0806030902050204" pitchFamily="34" charset="0"/>
              </a:rPr>
              <a:t>Sustainable </a:t>
            </a:r>
            <a:r>
              <a:rPr lang="en-US" altLang="ja-JP" sz="3600" dirty="0" smtClean="0">
                <a:solidFill>
                  <a:srgbClr val="000000"/>
                </a:solidFill>
                <a:latin typeface="Impact" panose="020B0806030902050204" pitchFamily="34" charset="0"/>
              </a:rPr>
              <a:t>world with </a:t>
            </a:r>
            <a:r>
              <a:rPr lang="en-US" altLang="ja-JP" sz="3600" dirty="0" smtClean="0">
                <a:solidFill>
                  <a:srgbClr val="FF0000"/>
                </a:solidFill>
                <a:latin typeface="Impact" panose="020B0806030902050204" pitchFamily="34" charset="0"/>
              </a:rPr>
              <a:t> </a:t>
            </a:r>
            <a:r>
              <a:rPr lang="en-US" altLang="ja-JP" sz="3600" dirty="0">
                <a:solidFill>
                  <a:srgbClr val="FF0000"/>
                </a:solidFill>
                <a:latin typeface="Impact" panose="020B0806030902050204" pitchFamily="34" charset="0"/>
              </a:rPr>
              <a:t>fusion-biomass</a:t>
            </a:r>
            <a:r>
              <a:rPr lang="ja-JP" altLang="en-US" sz="3600" dirty="0">
                <a:solidFill>
                  <a:srgbClr val="000000"/>
                </a:solidFill>
                <a:latin typeface="Impact" panose="020B0806030902050204" pitchFamily="34" charset="0"/>
              </a:rPr>
              <a:t>　</a:t>
            </a:r>
            <a:endParaRPr lang="en-US" altLang="ja-JP" sz="3600" dirty="0">
              <a:solidFill>
                <a:srgbClr val="000000"/>
              </a:solidFill>
              <a:latin typeface="Impact" panose="020B0806030902050204" pitchFamily="34" charset="0"/>
            </a:endParaRPr>
          </a:p>
        </p:txBody>
      </p:sp>
      <p:grpSp>
        <p:nvGrpSpPr>
          <p:cNvPr id="2" name="グループ化 1"/>
          <p:cNvGrpSpPr/>
          <p:nvPr/>
        </p:nvGrpSpPr>
        <p:grpSpPr>
          <a:xfrm>
            <a:off x="222731" y="1124744"/>
            <a:ext cx="8808904" cy="5112568"/>
            <a:chOff x="447016" y="955627"/>
            <a:chExt cx="11252588" cy="6066644"/>
          </a:xfrm>
        </p:grpSpPr>
        <p:grpSp>
          <p:nvGrpSpPr>
            <p:cNvPr id="87042" name="グループ化 12"/>
            <p:cNvGrpSpPr>
              <a:grpSpLocks/>
            </p:cNvGrpSpPr>
            <p:nvPr/>
          </p:nvGrpSpPr>
          <p:grpSpPr bwMode="auto">
            <a:xfrm>
              <a:off x="799197" y="972726"/>
              <a:ext cx="10900407" cy="6049545"/>
              <a:chOff x="-1695662" y="217397"/>
              <a:chExt cx="11198279" cy="6825802"/>
            </a:xfrm>
          </p:grpSpPr>
          <p:grpSp>
            <p:nvGrpSpPr>
              <p:cNvPr id="87043" name="グループ化 15"/>
              <p:cNvGrpSpPr>
                <a:grpSpLocks/>
              </p:cNvGrpSpPr>
              <p:nvPr/>
            </p:nvGrpSpPr>
            <p:grpSpPr bwMode="auto">
              <a:xfrm>
                <a:off x="-1695662" y="276133"/>
                <a:ext cx="8004846" cy="6767066"/>
                <a:chOff x="-1767670" y="293870"/>
                <a:chExt cx="8004846" cy="6767066"/>
              </a:xfrm>
            </p:grpSpPr>
            <p:pic>
              <p:nvPicPr>
                <p:cNvPr id="87052" name="図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642" y="1728586"/>
                  <a:ext cx="659212" cy="59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053" name="グループ化 1"/>
                <p:cNvGrpSpPr>
                  <a:grpSpLocks/>
                </p:cNvGrpSpPr>
                <p:nvPr/>
              </p:nvGrpSpPr>
              <p:grpSpPr bwMode="auto">
                <a:xfrm>
                  <a:off x="2400528" y="3223851"/>
                  <a:ext cx="1564442" cy="1478084"/>
                  <a:chOff x="1693863" y="3048000"/>
                  <a:chExt cx="2727325" cy="2706688"/>
                </a:xfrm>
              </p:grpSpPr>
              <p:grpSp>
                <p:nvGrpSpPr>
                  <p:cNvPr id="87091" name="Group 93"/>
                  <p:cNvGrpSpPr>
                    <a:grpSpLocks/>
                  </p:cNvGrpSpPr>
                  <p:nvPr/>
                </p:nvGrpSpPr>
                <p:grpSpPr bwMode="auto">
                  <a:xfrm flipH="1">
                    <a:off x="3703638" y="3378200"/>
                    <a:ext cx="638175" cy="193675"/>
                    <a:chOff x="3817" y="621"/>
                    <a:chExt cx="765" cy="237"/>
                  </a:xfrm>
                </p:grpSpPr>
                <p:sp>
                  <p:nvSpPr>
                    <p:cNvPr id="33933" name="Rectangle 94"/>
                    <p:cNvSpPr>
                      <a:spLocks noChangeArrowheads="1"/>
                    </p:cNvSpPr>
                    <p:nvPr/>
                  </p:nvSpPr>
                  <p:spPr bwMode="auto">
                    <a:xfrm rot="-5400000">
                      <a:off x="4045" y="403"/>
                      <a:ext cx="128" cy="584"/>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934" name="Rectangle 95"/>
                    <p:cNvSpPr>
                      <a:spLocks noChangeArrowheads="1"/>
                    </p:cNvSpPr>
                    <p:nvPr/>
                  </p:nvSpPr>
                  <p:spPr bwMode="auto">
                    <a:xfrm rot="-2918053">
                      <a:off x="4359" y="637"/>
                      <a:ext cx="171" cy="27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grpSp>
              <p:sp>
                <p:nvSpPr>
                  <p:cNvPr id="33852" name="Rectangle 96"/>
                  <p:cNvSpPr>
                    <a:spLocks noChangeArrowheads="1"/>
                  </p:cNvSpPr>
                  <p:nvPr/>
                </p:nvSpPr>
                <p:spPr bwMode="auto">
                  <a:xfrm rot="5400000" flipV="1">
                    <a:off x="2003122" y="4994666"/>
                    <a:ext cx="165701" cy="785969"/>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53" name="Rectangle 97"/>
                  <p:cNvSpPr>
                    <a:spLocks noChangeArrowheads="1"/>
                  </p:cNvSpPr>
                  <p:nvPr/>
                </p:nvSpPr>
                <p:spPr bwMode="auto">
                  <a:xfrm rot="2918053" flipV="1">
                    <a:off x="2442108" y="5094598"/>
                    <a:ext cx="209306" cy="368076"/>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54" name="Rectangle 98"/>
                  <p:cNvSpPr>
                    <a:spLocks noChangeArrowheads="1"/>
                  </p:cNvSpPr>
                  <p:nvPr/>
                </p:nvSpPr>
                <p:spPr bwMode="auto">
                  <a:xfrm rot="-5400000">
                    <a:off x="2104205" y="2975735"/>
                    <a:ext cx="162793" cy="785969"/>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55" name="Rectangle 99"/>
                  <p:cNvSpPr>
                    <a:spLocks noChangeArrowheads="1"/>
                  </p:cNvSpPr>
                  <p:nvPr/>
                </p:nvSpPr>
                <p:spPr bwMode="auto">
                  <a:xfrm rot="-2918053">
                    <a:off x="2532050" y="3287812"/>
                    <a:ext cx="209306" cy="365309"/>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57" name="Rectangle 101"/>
                  <p:cNvSpPr>
                    <a:spLocks noChangeArrowheads="1"/>
                  </p:cNvSpPr>
                  <p:nvPr/>
                </p:nvSpPr>
                <p:spPr bwMode="auto">
                  <a:xfrm>
                    <a:off x="2052762" y="3720471"/>
                    <a:ext cx="2360673" cy="1351766"/>
                  </a:xfrm>
                  <a:prstGeom prst="rect">
                    <a:avLst/>
                  </a:prstGeom>
                  <a:gradFill rotWithShape="1">
                    <a:gsLst>
                      <a:gs pos="0">
                        <a:srgbClr val="00FF00"/>
                      </a:gs>
                      <a:gs pos="100000">
                        <a:srgbClr val="CC6600"/>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297062" name="Rectangle 102"/>
                  <p:cNvSpPr>
                    <a:spLocks noChangeArrowheads="1"/>
                  </p:cNvSpPr>
                  <p:nvPr/>
                </p:nvSpPr>
                <p:spPr bwMode="auto">
                  <a:xfrm>
                    <a:off x="2232649" y="3726285"/>
                    <a:ext cx="107933" cy="134304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63" name="Rectangle 103"/>
                  <p:cNvSpPr>
                    <a:spLocks noChangeArrowheads="1"/>
                  </p:cNvSpPr>
                  <p:nvPr/>
                </p:nvSpPr>
                <p:spPr bwMode="auto">
                  <a:xfrm>
                    <a:off x="2415303" y="3726285"/>
                    <a:ext cx="102398" cy="134304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64" name="Rectangle 104"/>
                  <p:cNvSpPr>
                    <a:spLocks noChangeArrowheads="1"/>
                  </p:cNvSpPr>
                  <p:nvPr/>
                </p:nvSpPr>
                <p:spPr bwMode="auto">
                  <a:xfrm>
                    <a:off x="2595192" y="3726285"/>
                    <a:ext cx="105165" cy="134013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65" name="Rectangle 105"/>
                  <p:cNvSpPr>
                    <a:spLocks noChangeArrowheads="1"/>
                  </p:cNvSpPr>
                  <p:nvPr/>
                </p:nvSpPr>
                <p:spPr bwMode="auto">
                  <a:xfrm>
                    <a:off x="2758473" y="3726285"/>
                    <a:ext cx="102398" cy="134304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66" name="Rectangle 106"/>
                  <p:cNvSpPr>
                    <a:spLocks noChangeArrowheads="1"/>
                  </p:cNvSpPr>
                  <p:nvPr/>
                </p:nvSpPr>
                <p:spPr bwMode="auto">
                  <a:xfrm>
                    <a:off x="3630235" y="3743727"/>
                    <a:ext cx="102396" cy="134013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67" name="Rectangle 107"/>
                  <p:cNvSpPr>
                    <a:spLocks noChangeArrowheads="1"/>
                  </p:cNvSpPr>
                  <p:nvPr/>
                </p:nvSpPr>
                <p:spPr bwMode="auto">
                  <a:xfrm>
                    <a:off x="3810121" y="3743727"/>
                    <a:ext cx="102398" cy="134304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68" name="Rectangle 108"/>
                  <p:cNvSpPr>
                    <a:spLocks noChangeArrowheads="1"/>
                  </p:cNvSpPr>
                  <p:nvPr/>
                </p:nvSpPr>
                <p:spPr bwMode="auto">
                  <a:xfrm>
                    <a:off x="3990010" y="3743727"/>
                    <a:ext cx="102396" cy="134013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69" name="Rectangle 109"/>
                  <p:cNvSpPr>
                    <a:spLocks noChangeArrowheads="1"/>
                  </p:cNvSpPr>
                  <p:nvPr/>
                </p:nvSpPr>
                <p:spPr bwMode="auto">
                  <a:xfrm>
                    <a:off x="4153291" y="3743727"/>
                    <a:ext cx="105165" cy="134013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33866" name="Line 110"/>
                  <p:cNvSpPr>
                    <a:spLocks noChangeShapeType="1"/>
                  </p:cNvSpPr>
                  <p:nvPr/>
                </p:nvSpPr>
                <p:spPr bwMode="auto">
                  <a:xfrm>
                    <a:off x="2052762" y="3720471"/>
                    <a:ext cx="0" cy="13459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67500" tIns="35100" rIns="67500" bIns="35100" anchor="ctr"/>
                  <a:lstStyle/>
                  <a:p>
                    <a:pPr>
                      <a:defRPr/>
                    </a:pPr>
                    <a:endParaRPr lang="ja-JP" altLang="en-US">
                      <a:latin typeface="+mn-lt"/>
                    </a:endParaRPr>
                  </a:p>
                </p:txBody>
              </p:sp>
              <p:sp>
                <p:nvSpPr>
                  <p:cNvPr id="33867" name="Line 111"/>
                  <p:cNvSpPr>
                    <a:spLocks noChangeShapeType="1"/>
                  </p:cNvSpPr>
                  <p:nvPr/>
                </p:nvSpPr>
                <p:spPr bwMode="auto">
                  <a:xfrm flipH="1">
                    <a:off x="4413436" y="3740819"/>
                    <a:ext cx="0" cy="13314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67500" tIns="35100" rIns="67500" bIns="35100" anchor="ctr"/>
                  <a:lstStyle/>
                  <a:p>
                    <a:pPr>
                      <a:defRPr/>
                    </a:pPr>
                    <a:endParaRPr lang="ja-JP" altLang="en-US">
                      <a:latin typeface="+mn-lt"/>
                    </a:endParaRPr>
                  </a:p>
                </p:txBody>
              </p:sp>
              <p:sp>
                <p:nvSpPr>
                  <p:cNvPr id="33868" name="Freeform 112"/>
                  <p:cNvSpPr>
                    <a:spLocks/>
                  </p:cNvSpPr>
                  <p:nvPr/>
                </p:nvSpPr>
                <p:spPr bwMode="auto">
                  <a:xfrm>
                    <a:off x="2052762" y="5072237"/>
                    <a:ext cx="2360673" cy="683152"/>
                  </a:xfrm>
                  <a:custGeom>
                    <a:avLst/>
                    <a:gdLst>
                      <a:gd name="T0" fmla="*/ 0 w 2064"/>
                      <a:gd name="T1" fmla="*/ 0 h 907"/>
                      <a:gd name="T2" fmla="*/ 703 w 2064"/>
                      <a:gd name="T3" fmla="*/ 340 h 907"/>
                      <a:gd name="T4" fmla="*/ 703 w 2064"/>
                      <a:gd name="T5" fmla="*/ 907 h 907"/>
                      <a:gd name="T6" fmla="*/ 1338 w 2064"/>
                      <a:gd name="T7" fmla="*/ 907 h 907"/>
                      <a:gd name="T8" fmla="*/ 1338 w 2064"/>
                      <a:gd name="T9" fmla="*/ 363 h 907"/>
                      <a:gd name="T10" fmla="*/ 2064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 name="T21" fmla="*/ 0 w 2064"/>
                      <a:gd name="T22" fmla="*/ 0 h 907"/>
                      <a:gd name="T23" fmla="*/ 2064 w 2064"/>
                      <a:gd name="T24" fmla="*/ 907 h 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p:spPr>
                <p:txBody>
                  <a:bodyPr wrap="none" lIns="67500" tIns="35100" rIns="67500" bIns="35100" anchor="ctr"/>
                  <a:lstStyle/>
                  <a:p>
                    <a:pPr>
                      <a:defRPr/>
                    </a:pPr>
                    <a:endParaRPr lang="ja-JP" altLang="en-US">
                      <a:latin typeface="+mn-lt"/>
                    </a:endParaRPr>
                  </a:p>
                </p:txBody>
              </p:sp>
              <p:sp>
                <p:nvSpPr>
                  <p:cNvPr id="33869" name="Freeform 113"/>
                  <p:cNvSpPr>
                    <a:spLocks/>
                  </p:cNvSpPr>
                  <p:nvPr/>
                </p:nvSpPr>
                <p:spPr bwMode="auto">
                  <a:xfrm flipV="1">
                    <a:off x="2044459" y="3048947"/>
                    <a:ext cx="2363442" cy="683152"/>
                  </a:xfrm>
                  <a:custGeom>
                    <a:avLst/>
                    <a:gdLst>
                      <a:gd name="T0" fmla="*/ 0 w 2064"/>
                      <a:gd name="T1" fmla="*/ 0 h 907"/>
                      <a:gd name="T2" fmla="*/ 703 w 2064"/>
                      <a:gd name="T3" fmla="*/ 340 h 907"/>
                      <a:gd name="T4" fmla="*/ 703 w 2064"/>
                      <a:gd name="T5" fmla="*/ 907 h 907"/>
                      <a:gd name="T6" fmla="*/ 1338 w 2064"/>
                      <a:gd name="T7" fmla="*/ 907 h 907"/>
                      <a:gd name="T8" fmla="*/ 1338 w 2064"/>
                      <a:gd name="T9" fmla="*/ 363 h 907"/>
                      <a:gd name="T10" fmla="*/ 2064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 name="T21" fmla="*/ 0 w 2064"/>
                      <a:gd name="T22" fmla="*/ 0 h 907"/>
                      <a:gd name="T23" fmla="*/ 2064 w 2064"/>
                      <a:gd name="T24" fmla="*/ 907 h 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p:spPr>
                <p:txBody>
                  <a:bodyPr wrap="none" lIns="67500" tIns="35100" rIns="67500" bIns="35100" anchor="ctr"/>
                  <a:lstStyle/>
                  <a:p>
                    <a:pPr>
                      <a:defRPr/>
                    </a:pPr>
                    <a:endParaRPr lang="ja-JP" altLang="en-US">
                      <a:latin typeface="+mn-lt"/>
                    </a:endParaRPr>
                  </a:p>
                </p:txBody>
              </p:sp>
              <p:sp>
                <p:nvSpPr>
                  <p:cNvPr id="33870" name="AutoShape 114"/>
                  <p:cNvSpPr>
                    <a:spLocks noChangeArrowheads="1"/>
                  </p:cNvSpPr>
                  <p:nvPr/>
                </p:nvSpPr>
                <p:spPr bwMode="auto">
                  <a:xfrm>
                    <a:off x="3082271" y="3243718"/>
                    <a:ext cx="351471" cy="290703"/>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77" name="Line 121"/>
                  <p:cNvSpPr>
                    <a:spLocks noChangeShapeType="1"/>
                  </p:cNvSpPr>
                  <p:nvPr/>
                </p:nvSpPr>
                <p:spPr bwMode="auto">
                  <a:xfrm flipV="1">
                    <a:off x="2647773" y="4188501"/>
                    <a:ext cx="0" cy="44186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7500" tIns="35100" rIns="67500" bIns="35100" anchor="ctr"/>
                  <a:lstStyle/>
                  <a:p>
                    <a:pPr>
                      <a:defRPr/>
                    </a:pPr>
                    <a:endParaRPr lang="ja-JP" altLang="en-US">
                      <a:latin typeface="+mn-lt"/>
                    </a:endParaRPr>
                  </a:p>
                </p:txBody>
              </p:sp>
              <p:sp>
                <p:nvSpPr>
                  <p:cNvPr id="33878" name="Line 122"/>
                  <p:cNvSpPr>
                    <a:spLocks noChangeShapeType="1"/>
                  </p:cNvSpPr>
                  <p:nvPr/>
                </p:nvSpPr>
                <p:spPr bwMode="auto">
                  <a:xfrm flipV="1">
                    <a:off x="2808288" y="4176873"/>
                    <a:ext cx="0" cy="4447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7500" tIns="35100" rIns="67500" bIns="35100" anchor="ctr"/>
                  <a:lstStyle/>
                  <a:p>
                    <a:pPr>
                      <a:defRPr/>
                    </a:pPr>
                    <a:endParaRPr lang="ja-JP" altLang="en-US">
                      <a:latin typeface="+mn-lt"/>
                    </a:endParaRPr>
                  </a:p>
                </p:txBody>
              </p:sp>
              <p:sp>
                <p:nvSpPr>
                  <p:cNvPr id="33879" name="AutoShape 123"/>
                  <p:cNvSpPr>
                    <a:spLocks noChangeArrowheads="1"/>
                  </p:cNvSpPr>
                  <p:nvPr/>
                </p:nvSpPr>
                <p:spPr bwMode="auto">
                  <a:xfrm>
                    <a:off x="2871941" y="4307690"/>
                    <a:ext cx="160515" cy="276167"/>
                  </a:xfrm>
                  <a:custGeom>
                    <a:avLst/>
                    <a:gdLst>
                      <a:gd name="T0" fmla="*/ 121444 w 21600"/>
                      <a:gd name="T1" fmla="*/ 0 h 21600"/>
                      <a:gd name="T2" fmla="*/ 0 w 21600"/>
                      <a:gd name="T3" fmla="*/ 138113 h 21600"/>
                      <a:gd name="T4" fmla="*/ 121444 w 21600"/>
                      <a:gd name="T5" fmla="*/ 276225 h 21600"/>
                      <a:gd name="T6" fmla="*/ 161925 w 21600"/>
                      <a:gd name="T7" fmla="*/ 1381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lgn="ctr">
                    <a:solidFill>
                      <a:schemeClr val="tx1"/>
                    </a:solidFill>
                    <a:miter lim="800000"/>
                    <a:headEnd/>
                    <a:tailEnd/>
                  </a:ln>
                </p:spPr>
                <p:txBody>
                  <a:bodyPr wrap="none" lIns="67500" tIns="35100" rIns="67500" bIns="35100" anchor="ctr"/>
                  <a:lstStyle/>
                  <a:p>
                    <a:pPr>
                      <a:defRPr/>
                    </a:pPr>
                    <a:endParaRPr lang="ja-JP" altLang="en-US">
                      <a:latin typeface="+mn-lt"/>
                    </a:endParaRPr>
                  </a:p>
                </p:txBody>
              </p:sp>
              <p:sp>
                <p:nvSpPr>
                  <p:cNvPr id="297084" name="Rectangle 124"/>
                  <p:cNvSpPr>
                    <a:spLocks noChangeArrowheads="1"/>
                  </p:cNvSpPr>
                  <p:nvPr/>
                </p:nvSpPr>
                <p:spPr bwMode="auto">
                  <a:xfrm>
                    <a:off x="2930058" y="3737913"/>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85" name="Rectangle 125"/>
                  <p:cNvSpPr>
                    <a:spLocks noChangeArrowheads="1"/>
                  </p:cNvSpPr>
                  <p:nvPr/>
                </p:nvSpPr>
                <p:spPr bwMode="auto">
                  <a:xfrm>
                    <a:off x="3109946" y="3737913"/>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86" name="Rectangle 126"/>
                  <p:cNvSpPr>
                    <a:spLocks noChangeArrowheads="1"/>
                  </p:cNvSpPr>
                  <p:nvPr/>
                </p:nvSpPr>
                <p:spPr bwMode="auto">
                  <a:xfrm>
                    <a:off x="3289832" y="3735005"/>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87" name="Rectangle 127"/>
                  <p:cNvSpPr>
                    <a:spLocks noChangeArrowheads="1"/>
                  </p:cNvSpPr>
                  <p:nvPr/>
                </p:nvSpPr>
                <p:spPr bwMode="auto">
                  <a:xfrm>
                    <a:off x="3453115" y="3737913"/>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88" name="Rectangle 128"/>
                  <p:cNvSpPr>
                    <a:spLocks noChangeArrowheads="1"/>
                  </p:cNvSpPr>
                  <p:nvPr/>
                </p:nvSpPr>
                <p:spPr bwMode="auto">
                  <a:xfrm>
                    <a:off x="2930058" y="4630369"/>
                    <a:ext cx="107933"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89" name="Rectangle 129"/>
                  <p:cNvSpPr>
                    <a:spLocks noChangeArrowheads="1"/>
                  </p:cNvSpPr>
                  <p:nvPr/>
                </p:nvSpPr>
                <p:spPr bwMode="auto">
                  <a:xfrm>
                    <a:off x="3109946" y="4630369"/>
                    <a:ext cx="107931"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90" name="Rectangle 130"/>
                  <p:cNvSpPr>
                    <a:spLocks noChangeArrowheads="1"/>
                  </p:cNvSpPr>
                  <p:nvPr/>
                </p:nvSpPr>
                <p:spPr bwMode="auto">
                  <a:xfrm>
                    <a:off x="3289832" y="4630369"/>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297091" name="Rectangle 131"/>
                  <p:cNvSpPr>
                    <a:spLocks noChangeArrowheads="1"/>
                  </p:cNvSpPr>
                  <p:nvPr/>
                </p:nvSpPr>
                <p:spPr bwMode="auto">
                  <a:xfrm>
                    <a:off x="3453115" y="4630369"/>
                    <a:ext cx="107931"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67500" tIns="35100" rIns="67500" bIns="35100" anchor="ctr"/>
                  <a:lstStyle/>
                  <a:p>
                    <a:pPr>
                      <a:defRPr/>
                    </a:pPr>
                    <a:endParaRPr lang="ja-JP" altLang="en-US">
                      <a:latin typeface="+mn-lt"/>
                    </a:endParaRPr>
                  </a:p>
                </p:txBody>
              </p:sp>
              <p:sp>
                <p:nvSpPr>
                  <p:cNvPr id="33888" name="AutoShape 132"/>
                  <p:cNvSpPr>
                    <a:spLocks noChangeArrowheads="1"/>
                  </p:cNvSpPr>
                  <p:nvPr/>
                </p:nvSpPr>
                <p:spPr bwMode="auto">
                  <a:xfrm flipH="1">
                    <a:off x="3447580" y="4307690"/>
                    <a:ext cx="163281" cy="276167"/>
                  </a:xfrm>
                  <a:custGeom>
                    <a:avLst/>
                    <a:gdLst>
                      <a:gd name="T0" fmla="*/ 121444 w 21600"/>
                      <a:gd name="T1" fmla="*/ 0 h 21600"/>
                      <a:gd name="T2" fmla="*/ 0 w 21600"/>
                      <a:gd name="T3" fmla="*/ 138113 h 21600"/>
                      <a:gd name="T4" fmla="*/ 121444 w 21600"/>
                      <a:gd name="T5" fmla="*/ 276225 h 21600"/>
                      <a:gd name="T6" fmla="*/ 161925 w 21600"/>
                      <a:gd name="T7" fmla="*/ 1381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lgn="ctr">
                    <a:solidFill>
                      <a:schemeClr val="tx1"/>
                    </a:solidFill>
                    <a:miter lim="800000"/>
                    <a:headEnd/>
                    <a:tailEnd/>
                  </a:ln>
                </p:spPr>
                <p:txBody>
                  <a:bodyPr wrap="none" lIns="67500" tIns="35100" rIns="67500" bIns="35100" anchor="ctr"/>
                  <a:lstStyle/>
                  <a:p>
                    <a:pPr>
                      <a:defRPr/>
                    </a:pPr>
                    <a:endParaRPr lang="ja-JP" altLang="en-US">
                      <a:latin typeface="+mn-lt"/>
                    </a:endParaRPr>
                  </a:p>
                </p:txBody>
              </p:sp>
              <p:sp>
                <p:nvSpPr>
                  <p:cNvPr id="33889" name="Rectangle 133"/>
                  <p:cNvSpPr>
                    <a:spLocks noChangeArrowheads="1"/>
                  </p:cNvSpPr>
                  <p:nvPr/>
                </p:nvSpPr>
                <p:spPr bwMode="auto">
                  <a:xfrm>
                    <a:off x="3162527" y="4397807"/>
                    <a:ext cx="113468" cy="7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dirty="0" smtClean="0">
                        <a:solidFill>
                          <a:schemeClr val="bg1"/>
                        </a:solidFill>
                        <a:latin typeface="+mn-lt"/>
                      </a:rPr>
                      <a:t>熱</a:t>
                    </a:r>
                    <a:endParaRPr lang="ja-JP" altLang="en-US" dirty="0">
                      <a:solidFill>
                        <a:schemeClr val="bg1"/>
                      </a:solidFill>
                      <a:latin typeface="+mn-lt"/>
                    </a:endParaRPr>
                  </a:p>
                </p:txBody>
              </p:sp>
              <p:sp>
                <p:nvSpPr>
                  <p:cNvPr id="33892" name="Rectangle 136"/>
                  <p:cNvSpPr>
                    <a:spLocks noChangeArrowheads="1"/>
                  </p:cNvSpPr>
                  <p:nvPr/>
                </p:nvSpPr>
                <p:spPr bwMode="auto">
                  <a:xfrm>
                    <a:off x="3782446" y="3737913"/>
                    <a:ext cx="639292" cy="1334324"/>
                  </a:xfrm>
                  <a:prstGeom prst="rect">
                    <a:avLst/>
                  </a:prstGeom>
                  <a:gradFill rotWithShape="1">
                    <a:gsLst>
                      <a:gs pos="0">
                        <a:srgbClr val="FFFFFF"/>
                      </a:gs>
                      <a:gs pos="100000">
                        <a:srgbClr val="C0C0C0"/>
                      </a:gs>
                    </a:gsLst>
                    <a:lin ang="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94" name="Rectangle 138"/>
                  <p:cNvSpPr>
                    <a:spLocks noChangeArrowheads="1"/>
                  </p:cNvSpPr>
                  <p:nvPr/>
                </p:nvSpPr>
                <p:spPr bwMode="auto">
                  <a:xfrm rot="10800000">
                    <a:off x="2044459" y="3740819"/>
                    <a:ext cx="639292" cy="1334326"/>
                  </a:xfrm>
                  <a:prstGeom prst="rect">
                    <a:avLst/>
                  </a:prstGeom>
                  <a:gradFill rotWithShape="1">
                    <a:gsLst>
                      <a:gs pos="0">
                        <a:srgbClr val="FFFFFF"/>
                      </a:gs>
                      <a:gs pos="100000">
                        <a:srgbClr val="C0C0C0"/>
                      </a:gs>
                    </a:gsLst>
                    <a:lin ang="0" scaled="1"/>
                  </a:gradFill>
                  <a:ln w="12700" algn="ctr">
                    <a:solidFill>
                      <a:schemeClr val="tx1"/>
                    </a:solidFill>
                    <a:miter lim="800000"/>
                    <a:headEnd/>
                    <a:tailEnd/>
                  </a:ln>
                </p:spPr>
                <p:txBody>
                  <a:bodyPr wrap="none" lIns="67500" tIns="35100" rIns="67500" bIns="351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grpSp>
            <p:pic>
              <p:nvPicPr>
                <p:cNvPr id="87054" name="Picture 2" descr="C:\Documents and Settings\yasushi\My Documents\file\炉設計\機構実習まとめ\CAD\本体_180度_プラズマあり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74" y="2764372"/>
                  <a:ext cx="2132795" cy="177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Tree"/>
                <p:cNvSpPr>
                  <a:spLocks noEditPoints="1" noChangeArrowheads="1"/>
                </p:cNvSpPr>
                <p:nvPr/>
              </p:nvSpPr>
              <p:spPr bwMode="auto">
                <a:xfrm>
                  <a:off x="4433594" y="293870"/>
                  <a:ext cx="936616" cy="935029"/>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pic>
              <p:nvPicPr>
                <p:cNvPr id="870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1" y="4808328"/>
                  <a:ext cx="1272577" cy="11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7"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942" y="5351689"/>
                  <a:ext cx="1370192" cy="95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8"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509" y="853764"/>
                  <a:ext cx="2527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973109" y="2282990"/>
                  <a:ext cx="1869017" cy="972355"/>
                </a:xfrm>
                <a:prstGeom prst="rect">
                  <a:avLst/>
                </a:prstGeom>
                <a:solidFill>
                  <a:schemeClr val="bg1"/>
                </a:solidFill>
                <a:ln>
                  <a:solidFill>
                    <a:schemeClr val="accent4"/>
                  </a:solidFill>
                </a:ln>
              </p:spPr>
              <p:txBody>
                <a:bodyPr wrap="none">
                  <a:spAutoFit/>
                </a:bodyPr>
                <a:lstStyle/>
                <a:p>
                  <a:pPr>
                    <a:defRPr/>
                  </a:pPr>
                  <a:r>
                    <a:rPr lang="en-US" altLang="ja-JP" b="1" dirty="0">
                      <a:solidFill>
                        <a:srgbClr val="00B050"/>
                      </a:solidFill>
                      <a:latin typeface="+mn-lt"/>
                    </a:rPr>
                    <a:t>biomass</a:t>
                  </a:r>
                </a:p>
                <a:p>
                  <a:pPr>
                    <a:defRPr/>
                  </a:pPr>
                  <a:r>
                    <a:rPr lang="en-US" altLang="ja-JP" b="1" dirty="0">
                      <a:solidFill>
                        <a:srgbClr val="00B050"/>
                      </a:solidFill>
                      <a:latin typeface="+mn-lt"/>
                    </a:rPr>
                    <a:t>(</a:t>
                  </a:r>
                  <a:r>
                    <a:rPr lang="en-US" altLang="ja-JP" b="1" dirty="0" err="1">
                      <a:solidFill>
                        <a:srgbClr val="00B050"/>
                      </a:solidFill>
                      <a:latin typeface="+mn-lt"/>
                    </a:rPr>
                    <a:t>CxHyOz</a:t>
                  </a:r>
                  <a:r>
                    <a:rPr lang="en-US" altLang="ja-JP" b="1" dirty="0">
                      <a:solidFill>
                        <a:srgbClr val="00B050"/>
                      </a:solidFill>
                      <a:latin typeface="+mn-lt"/>
                    </a:rPr>
                    <a:t>)n</a:t>
                  </a:r>
                  <a:endParaRPr lang="ja-JP" altLang="en-US" dirty="0">
                    <a:solidFill>
                      <a:srgbClr val="00B050"/>
                    </a:solidFill>
                    <a:latin typeface="+mn-lt"/>
                  </a:endParaRPr>
                </a:p>
              </p:txBody>
            </p:sp>
            <p:sp>
              <p:nvSpPr>
                <p:cNvPr id="4" name="正方形/長方形 3"/>
                <p:cNvSpPr/>
                <p:nvPr/>
              </p:nvSpPr>
              <p:spPr>
                <a:xfrm>
                  <a:off x="2169840" y="2678273"/>
                  <a:ext cx="902890" cy="555631"/>
                </a:xfrm>
                <a:prstGeom prst="rect">
                  <a:avLst/>
                </a:prstGeom>
              </p:spPr>
              <p:txBody>
                <a:bodyPr wrap="none">
                  <a:spAutoFit/>
                </a:bodyPr>
                <a:lstStyle/>
                <a:p>
                  <a:pPr>
                    <a:defRPr/>
                  </a:pPr>
                  <a:r>
                    <a:rPr lang="en-US" altLang="ja-JP" b="1" dirty="0">
                      <a:solidFill>
                        <a:srgbClr val="FF0000"/>
                      </a:solidFill>
                      <a:latin typeface="+mn-lt"/>
                    </a:rPr>
                    <a:t>heat</a:t>
                  </a:r>
                  <a:endParaRPr lang="ja-JP" altLang="en-US" dirty="0">
                    <a:latin typeface="+mn-lt"/>
                  </a:endParaRPr>
                </a:p>
              </p:txBody>
            </p:sp>
            <p:sp>
              <p:nvSpPr>
                <p:cNvPr id="59" name="正方形/長方形 58"/>
                <p:cNvSpPr/>
                <p:nvPr/>
              </p:nvSpPr>
              <p:spPr>
                <a:xfrm>
                  <a:off x="329969" y="2357705"/>
                  <a:ext cx="902891" cy="555631"/>
                </a:xfrm>
                <a:prstGeom prst="rect">
                  <a:avLst/>
                </a:prstGeom>
              </p:spPr>
              <p:txBody>
                <a:bodyPr wrap="none">
                  <a:spAutoFit/>
                </a:bodyPr>
                <a:lstStyle/>
                <a:p>
                  <a:pPr>
                    <a:defRPr/>
                  </a:pPr>
                  <a:r>
                    <a:rPr lang="en-US" altLang="ja-JP" b="1" dirty="0">
                      <a:solidFill>
                        <a:srgbClr val="FF0000"/>
                      </a:solidFill>
                      <a:latin typeface="+mn-lt"/>
                    </a:rPr>
                    <a:t>heat</a:t>
                  </a:r>
                  <a:endParaRPr lang="ja-JP" altLang="en-US" dirty="0">
                    <a:solidFill>
                      <a:srgbClr val="FF0000"/>
                    </a:solidFill>
                    <a:latin typeface="+mn-lt"/>
                  </a:endParaRPr>
                </a:p>
              </p:txBody>
            </p:sp>
            <p:sp>
              <p:nvSpPr>
                <p:cNvPr id="60" name="正方形/長方形 59"/>
                <p:cNvSpPr/>
                <p:nvPr/>
              </p:nvSpPr>
              <p:spPr>
                <a:xfrm>
                  <a:off x="-1767670" y="1714542"/>
                  <a:ext cx="2606788" cy="972355"/>
                </a:xfrm>
                <a:prstGeom prst="rect">
                  <a:avLst/>
                </a:prstGeom>
              </p:spPr>
              <p:txBody>
                <a:bodyPr wrap="none">
                  <a:spAutoFit/>
                </a:bodyPr>
                <a:lstStyle/>
                <a:p>
                  <a:pPr>
                    <a:defRPr/>
                  </a:pPr>
                  <a:r>
                    <a:rPr lang="en-US" altLang="ja-JP" b="1" dirty="0">
                      <a:latin typeface="+mn-lt"/>
                    </a:rPr>
                    <a:t>Desalination of </a:t>
                  </a:r>
                </a:p>
                <a:p>
                  <a:pPr>
                    <a:defRPr/>
                  </a:pPr>
                  <a:r>
                    <a:rPr lang="en-US" altLang="ja-JP" b="1" dirty="0">
                      <a:latin typeface="+mn-lt"/>
                    </a:rPr>
                    <a:t>Sea water</a:t>
                  </a:r>
                  <a:endParaRPr lang="ja-JP" altLang="en-US" dirty="0">
                    <a:latin typeface="+mn-lt"/>
                  </a:endParaRPr>
                </a:p>
              </p:txBody>
            </p:sp>
            <p:sp>
              <p:nvSpPr>
                <p:cNvPr id="61" name="正方形/長方形 60"/>
                <p:cNvSpPr/>
                <p:nvPr/>
              </p:nvSpPr>
              <p:spPr>
                <a:xfrm>
                  <a:off x="636331" y="489130"/>
                  <a:ext cx="1623094" cy="555631"/>
                </a:xfrm>
                <a:prstGeom prst="rect">
                  <a:avLst/>
                </a:prstGeom>
              </p:spPr>
              <p:txBody>
                <a:bodyPr wrap="none">
                  <a:spAutoFit/>
                </a:bodyPr>
                <a:lstStyle/>
                <a:p>
                  <a:pPr>
                    <a:defRPr/>
                  </a:pPr>
                  <a:r>
                    <a:rPr lang="en-US" altLang="ja-JP" b="1" dirty="0">
                      <a:latin typeface="+mn-lt"/>
                    </a:rPr>
                    <a:t>irrigation</a:t>
                  </a:r>
                  <a:endParaRPr lang="ja-JP" altLang="en-US" dirty="0">
                    <a:latin typeface="+mn-lt"/>
                  </a:endParaRPr>
                </a:p>
              </p:txBody>
            </p:sp>
            <p:sp>
              <p:nvSpPr>
                <p:cNvPr id="63" name="正方形/長方形 62"/>
                <p:cNvSpPr/>
                <p:nvPr/>
              </p:nvSpPr>
              <p:spPr>
                <a:xfrm>
                  <a:off x="4251034" y="4187971"/>
                  <a:ext cx="1552830" cy="555631"/>
                </a:xfrm>
                <a:prstGeom prst="rect">
                  <a:avLst/>
                </a:prstGeom>
              </p:spPr>
              <p:txBody>
                <a:bodyPr wrap="none">
                  <a:spAutoFit/>
                </a:bodyPr>
                <a:lstStyle/>
                <a:p>
                  <a:pPr>
                    <a:defRPr/>
                  </a:pPr>
                  <a:r>
                    <a:rPr lang="en-US" altLang="ja-JP" b="1" dirty="0">
                      <a:solidFill>
                        <a:srgbClr val="00B0F0"/>
                      </a:solidFill>
                      <a:latin typeface="+mn-lt"/>
                    </a:rPr>
                    <a:t>charcoal</a:t>
                  </a:r>
                  <a:endParaRPr lang="ja-JP" altLang="en-US" dirty="0">
                    <a:solidFill>
                      <a:srgbClr val="00B0F0"/>
                    </a:solidFill>
                    <a:latin typeface="+mn-lt"/>
                  </a:endParaRPr>
                </a:p>
              </p:txBody>
            </p:sp>
            <p:sp>
              <p:nvSpPr>
                <p:cNvPr id="64" name="正方形/長方形 63"/>
                <p:cNvSpPr/>
                <p:nvPr/>
              </p:nvSpPr>
              <p:spPr>
                <a:xfrm>
                  <a:off x="3565833" y="1280435"/>
                  <a:ext cx="2671343" cy="555631"/>
                </a:xfrm>
                <a:prstGeom prst="rect">
                  <a:avLst/>
                </a:prstGeom>
              </p:spPr>
              <p:txBody>
                <a:bodyPr wrap="none">
                  <a:spAutoFit/>
                </a:bodyPr>
                <a:lstStyle/>
                <a:p>
                  <a:pPr>
                    <a:defRPr/>
                  </a:pPr>
                  <a:r>
                    <a:rPr lang="en-US" altLang="ja-JP" b="1" dirty="0">
                      <a:latin typeface="+mn-lt"/>
                    </a:rPr>
                    <a:t>Woody biomass</a:t>
                  </a:r>
                  <a:endParaRPr lang="ja-JP" altLang="en-US" dirty="0">
                    <a:latin typeface="+mn-lt"/>
                  </a:endParaRPr>
                </a:p>
              </p:txBody>
            </p:sp>
            <p:sp>
              <p:nvSpPr>
                <p:cNvPr id="5" name="下カーブ矢印 4"/>
                <p:cNvSpPr/>
                <p:nvPr/>
              </p:nvSpPr>
              <p:spPr>
                <a:xfrm rot="1261988">
                  <a:off x="1869806" y="2284577"/>
                  <a:ext cx="1406512" cy="728656"/>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77" name="正方形/長方形 76"/>
                <p:cNvSpPr/>
                <p:nvPr/>
              </p:nvSpPr>
              <p:spPr>
                <a:xfrm>
                  <a:off x="1974580" y="1424160"/>
                  <a:ext cx="938022" cy="555631"/>
                </a:xfrm>
                <a:prstGeom prst="rect">
                  <a:avLst/>
                </a:prstGeom>
              </p:spPr>
              <p:txBody>
                <a:bodyPr wrap="none">
                  <a:spAutoFit/>
                </a:bodyPr>
                <a:lstStyle/>
                <a:p>
                  <a:pPr>
                    <a:defRPr/>
                  </a:pPr>
                  <a:r>
                    <a:rPr lang="en-US" altLang="ja-JP" b="1" dirty="0">
                      <a:latin typeface="+mn-lt"/>
                    </a:rPr>
                    <a:t>farm</a:t>
                  </a:r>
                  <a:endParaRPr lang="ja-JP" altLang="en-US" dirty="0">
                    <a:latin typeface="+mn-lt"/>
                  </a:endParaRPr>
                </a:p>
              </p:txBody>
            </p:sp>
            <p:sp>
              <p:nvSpPr>
                <p:cNvPr id="79" name="正方形/長方形 78"/>
                <p:cNvSpPr/>
                <p:nvPr/>
              </p:nvSpPr>
              <p:spPr>
                <a:xfrm>
                  <a:off x="3768437" y="516118"/>
                  <a:ext cx="1306906" cy="555631"/>
                </a:xfrm>
                <a:prstGeom prst="rect">
                  <a:avLst/>
                </a:prstGeom>
              </p:spPr>
              <p:txBody>
                <a:bodyPr wrap="none">
                  <a:spAutoFit/>
                </a:bodyPr>
                <a:lstStyle/>
                <a:p>
                  <a:pPr>
                    <a:defRPr/>
                  </a:pPr>
                  <a:r>
                    <a:rPr lang="en-US" altLang="ja-JP" b="1" dirty="0">
                      <a:latin typeface="+mn-lt"/>
                    </a:rPr>
                    <a:t>forests</a:t>
                  </a:r>
                  <a:endParaRPr lang="ja-JP" altLang="en-US" dirty="0">
                    <a:latin typeface="+mn-lt"/>
                  </a:endParaRPr>
                </a:p>
              </p:txBody>
            </p:sp>
            <p:sp>
              <p:nvSpPr>
                <p:cNvPr id="6" name="下矢印 5"/>
                <p:cNvSpPr/>
                <p:nvPr/>
              </p:nvSpPr>
              <p:spPr>
                <a:xfrm rot="9545442">
                  <a:off x="1188774" y="2098842"/>
                  <a:ext cx="385759" cy="5492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7070" name="Picture 4" descr="C:\Documents and Settings\Eriko\Local Settings\Temporary Internet Files\Content.IE5\B3ELIL7G\MC90035424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461" y="6245348"/>
                  <a:ext cx="9826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1" name="図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1203" y="5755734"/>
                  <a:ext cx="399872" cy="66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下矢印 86"/>
                <p:cNvSpPr/>
                <p:nvPr/>
              </p:nvSpPr>
              <p:spPr>
                <a:xfrm rot="15679835">
                  <a:off x="3125506" y="-298261"/>
                  <a:ext cx="179386" cy="2811436"/>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下矢印 92"/>
                <p:cNvSpPr/>
                <p:nvPr/>
              </p:nvSpPr>
              <p:spPr>
                <a:xfrm rot="2147574">
                  <a:off x="2931833" y="5415098"/>
                  <a:ext cx="384171" cy="806443"/>
                </a:xfrm>
                <a:prstGeom prst="downArrow">
                  <a:avLst>
                    <a:gd name="adj1" fmla="val 5267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下カーブ矢印 93"/>
                <p:cNvSpPr/>
                <p:nvPr/>
              </p:nvSpPr>
              <p:spPr>
                <a:xfrm rot="1212597" flipH="1">
                  <a:off x="4235159" y="2259177"/>
                  <a:ext cx="1373174" cy="582608"/>
                </a:xfrm>
                <a:prstGeom prst="curved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87075" name="図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68814" y="2111862"/>
                  <a:ext cx="571897" cy="71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正方形/長方形 94"/>
                <p:cNvSpPr/>
                <p:nvPr/>
              </p:nvSpPr>
              <p:spPr>
                <a:xfrm>
                  <a:off x="2428601" y="6435852"/>
                  <a:ext cx="1831691" cy="625084"/>
                </a:xfrm>
                <a:prstGeom prst="rect">
                  <a:avLst/>
                </a:prstGeom>
              </p:spPr>
              <p:txBody>
                <a:bodyPr wrap="none">
                  <a:spAutoFit/>
                </a:bodyPr>
                <a:lstStyle/>
                <a:p>
                  <a:pPr>
                    <a:defRPr/>
                  </a:pPr>
                  <a:r>
                    <a:rPr lang="en-US" altLang="ja-JP" sz="2100" b="1" dirty="0">
                      <a:solidFill>
                        <a:srgbClr val="FF0000"/>
                      </a:solidFill>
                      <a:latin typeface="+mn-lt"/>
                    </a:rPr>
                    <a:t>Bio-fuels</a:t>
                  </a:r>
                  <a:endParaRPr lang="ja-JP" altLang="en-US" sz="2100" dirty="0">
                    <a:latin typeface="+mn-lt"/>
                  </a:endParaRPr>
                </a:p>
              </p:txBody>
            </p:sp>
            <p:sp>
              <p:nvSpPr>
                <p:cNvPr id="96" name="下矢印 95"/>
                <p:cNvSpPr/>
                <p:nvPr/>
              </p:nvSpPr>
              <p:spPr>
                <a:xfrm rot="2347101">
                  <a:off x="4022436" y="1497184"/>
                  <a:ext cx="385758" cy="804856"/>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下矢印 96"/>
                <p:cNvSpPr/>
                <p:nvPr/>
              </p:nvSpPr>
              <p:spPr>
                <a:xfrm rot="20976462">
                  <a:off x="3254093" y="1592433"/>
                  <a:ext cx="384171" cy="622294"/>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1" name="正方形/長方形 100"/>
                <p:cNvSpPr/>
                <p:nvPr/>
              </p:nvSpPr>
              <p:spPr>
                <a:xfrm>
                  <a:off x="-1213101" y="5934696"/>
                  <a:ext cx="2202771" cy="972355"/>
                </a:xfrm>
                <a:prstGeom prst="rect">
                  <a:avLst/>
                </a:prstGeom>
              </p:spPr>
              <p:txBody>
                <a:bodyPr wrap="none">
                  <a:spAutoFit/>
                </a:bodyPr>
                <a:lstStyle/>
                <a:p>
                  <a:pPr>
                    <a:defRPr/>
                  </a:pPr>
                  <a:r>
                    <a:rPr lang="en-US" altLang="ja-JP" b="1" dirty="0" smtClean="0">
                      <a:solidFill>
                        <a:srgbClr val="00B0F0"/>
                      </a:solidFill>
                      <a:latin typeface="+mn-lt"/>
                    </a:rPr>
                    <a:t>Electricity</a:t>
                  </a:r>
                </a:p>
                <a:p>
                  <a:pPr>
                    <a:defRPr/>
                  </a:pPr>
                  <a:r>
                    <a:rPr lang="en-US" altLang="ja-JP" b="1" dirty="0" smtClean="0">
                      <a:solidFill>
                        <a:srgbClr val="00B0F0"/>
                      </a:solidFill>
                      <a:latin typeface="+mn-lt"/>
                    </a:rPr>
                    <a:t>In future grid</a:t>
                  </a:r>
                  <a:endParaRPr lang="ja-JP" altLang="en-US" dirty="0">
                    <a:solidFill>
                      <a:srgbClr val="00B0F0"/>
                    </a:solidFill>
                    <a:latin typeface="+mn-lt"/>
                  </a:endParaRPr>
                </a:p>
              </p:txBody>
            </p:sp>
            <p:sp>
              <p:nvSpPr>
                <p:cNvPr id="76" name="正方形/長方形 75"/>
                <p:cNvSpPr/>
                <p:nvPr/>
              </p:nvSpPr>
              <p:spPr>
                <a:xfrm>
                  <a:off x="-1731115" y="3257706"/>
                  <a:ext cx="2132506" cy="555631"/>
                </a:xfrm>
                <a:prstGeom prst="rect">
                  <a:avLst/>
                </a:prstGeom>
                <a:ln>
                  <a:solidFill>
                    <a:schemeClr val="tx1"/>
                  </a:solidFill>
                </a:ln>
              </p:spPr>
              <p:txBody>
                <a:bodyPr wrap="none">
                  <a:spAutoFit/>
                </a:bodyPr>
                <a:lstStyle/>
                <a:p>
                  <a:pPr>
                    <a:defRPr/>
                  </a:pPr>
                  <a:r>
                    <a:rPr lang="en-US" altLang="ja-JP" b="1" dirty="0">
                      <a:latin typeface="+mn-lt"/>
                    </a:rPr>
                    <a:t>Fusion plant</a:t>
                  </a:r>
                  <a:endParaRPr lang="ja-JP" altLang="en-US" dirty="0">
                    <a:latin typeface="+mn-lt"/>
                  </a:endParaRPr>
                </a:p>
              </p:txBody>
            </p:sp>
            <p:sp>
              <p:nvSpPr>
                <p:cNvPr id="8" name="フローチャート: 複数書類 7"/>
                <p:cNvSpPr/>
                <p:nvPr/>
              </p:nvSpPr>
              <p:spPr>
                <a:xfrm>
                  <a:off x="1603109" y="6185029"/>
                  <a:ext cx="701668" cy="330197"/>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平行四辺形 11"/>
                <p:cNvSpPr/>
                <p:nvPr/>
              </p:nvSpPr>
              <p:spPr>
                <a:xfrm rot="2153770">
                  <a:off x="2007917" y="5503998"/>
                  <a:ext cx="669919" cy="46038"/>
                </a:xfrm>
                <a:prstGeom prst="parallelogram">
                  <a:avLst/>
                </a:prstGeom>
                <a:solidFill>
                  <a:srgbClr val="F4AA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a:xfrm>
                  <a:off x="3884324" y="3064033"/>
                  <a:ext cx="1131247" cy="555631"/>
                </a:xfrm>
                <a:prstGeom prst="rect">
                  <a:avLst/>
                </a:prstGeom>
              </p:spPr>
              <p:txBody>
                <a:bodyPr wrap="none">
                  <a:spAutoFit/>
                </a:bodyPr>
                <a:lstStyle/>
                <a:p>
                  <a:pPr>
                    <a:defRPr/>
                  </a:pPr>
                  <a:r>
                    <a:rPr lang="en-US" altLang="ja-JP" b="1" dirty="0">
                      <a:latin typeface="+mn-lt"/>
                    </a:rPr>
                    <a:t>waste</a:t>
                  </a:r>
                  <a:endParaRPr lang="ja-JP" altLang="en-US" dirty="0">
                    <a:latin typeface="+mn-lt"/>
                  </a:endParaRPr>
                </a:p>
              </p:txBody>
            </p:sp>
            <p:sp>
              <p:nvSpPr>
                <p:cNvPr id="83" name="下矢印 82"/>
                <p:cNvSpPr/>
                <p:nvPr/>
              </p:nvSpPr>
              <p:spPr>
                <a:xfrm rot="16200000">
                  <a:off x="4471694" y="4476894"/>
                  <a:ext cx="690556" cy="89375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下矢印 83"/>
                <p:cNvSpPr/>
                <p:nvPr/>
              </p:nvSpPr>
              <p:spPr>
                <a:xfrm rot="15696252">
                  <a:off x="1895206" y="779641"/>
                  <a:ext cx="247648" cy="54927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7086" name="Picture 7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04975" y="738051"/>
                  <a:ext cx="1135023" cy="78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2347976" y="1755945"/>
                  <a:ext cx="1291537" cy="555631"/>
                </a:xfrm>
                <a:prstGeom prst="rect">
                  <a:avLst/>
                </a:prstGeom>
              </p:spPr>
              <p:txBody>
                <a:bodyPr wrap="none">
                  <a:spAutoFit/>
                </a:bodyPr>
                <a:lstStyle/>
                <a:p>
                  <a:pPr algn="ctr">
                    <a:defRPr/>
                  </a:pPr>
                  <a:r>
                    <a:rPr lang="en-US" altLang="ja-JP" b="1" dirty="0">
                      <a:latin typeface="+mn-lt"/>
                    </a:rPr>
                    <a:t>waste</a:t>
                  </a:r>
                  <a:r>
                    <a:rPr lang="ja-JP" altLang="en-US" b="1" dirty="0">
                      <a:solidFill>
                        <a:srgbClr val="FF0000"/>
                      </a:solidFill>
                      <a:latin typeface="+mn-lt"/>
                    </a:rPr>
                    <a:t>：</a:t>
                  </a:r>
                  <a:endParaRPr lang="en-US" altLang="ja-JP" b="1" dirty="0">
                    <a:solidFill>
                      <a:srgbClr val="FF0000"/>
                    </a:solidFill>
                    <a:latin typeface="+mn-lt"/>
                  </a:endParaRPr>
                </a:p>
              </p:txBody>
            </p:sp>
            <p:sp>
              <p:nvSpPr>
                <p:cNvPr id="85" name="正方形/長方形 84"/>
                <p:cNvSpPr/>
                <p:nvPr/>
              </p:nvSpPr>
              <p:spPr>
                <a:xfrm>
                  <a:off x="1726932" y="6115180"/>
                  <a:ext cx="674533" cy="555631"/>
                </a:xfrm>
                <a:prstGeom prst="rect">
                  <a:avLst/>
                </a:prstGeom>
              </p:spPr>
              <p:txBody>
                <a:bodyPr wrap="none">
                  <a:spAutoFit/>
                </a:bodyPr>
                <a:lstStyle/>
                <a:p>
                  <a:pPr>
                    <a:defRPr/>
                  </a:pPr>
                  <a:r>
                    <a:rPr lang="en-US" altLang="ja-JP" b="1" dirty="0">
                      <a:solidFill>
                        <a:srgbClr val="0070C0"/>
                      </a:solidFill>
                      <a:latin typeface="+mn-lt"/>
                    </a:rPr>
                    <a:t>FC</a:t>
                  </a:r>
                  <a:endParaRPr lang="ja-JP" altLang="en-US" dirty="0">
                    <a:solidFill>
                      <a:srgbClr val="0070C0"/>
                    </a:solidFill>
                    <a:latin typeface="+mn-lt"/>
                  </a:endParaRPr>
                </a:p>
              </p:txBody>
            </p:sp>
            <p:sp>
              <p:nvSpPr>
                <p:cNvPr id="86" name="正方形/長方形 85"/>
                <p:cNvSpPr/>
                <p:nvPr/>
              </p:nvSpPr>
              <p:spPr>
                <a:xfrm>
                  <a:off x="2342876" y="5240476"/>
                  <a:ext cx="674533" cy="555631"/>
                </a:xfrm>
                <a:prstGeom prst="rect">
                  <a:avLst/>
                </a:prstGeom>
              </p:spPr>
              <p:txBody>
                <a:bodyPr wrap="none">
                  <a:spAutoFit/>
                </a:bodyPr>
                <a:lstStyle/>
                <a:p>
                  <a:pPr>
                    <a:defRPr/>
                  </a:pPr>
                  <a:r>
                    <a:rPr lang="en-US" altLang="ja-JP" b="1" dirty="0">
                      <a:solidFill>
                        <a:srgbClr val="0070C0"/>
                      </a:solidFill>
                      <a:latin typeface="+mn-lt"/>
                    </a:rPr>
                    <a:t>PV</a:t>
                  </a:r>
                  <a:endParaRPr lang="ja-JP" altLang="en-US" dirty="0">
                    <a:solidFill>
                      <a:srgbClr val="0070C0"/>
                    </a:solidFill>
                    <a:latin typeface="+mn-lt"/>
                  </a:endParaRPr>
                </a:p>
              </p:txBody>
            </p:sp>
            <p:sp>
              <p:nvSpPr>
                <p:cNvPr id="89" name="正方形/長方形 88"/>
                <p:cNvSpPr/>
                <p:nvPr/>
              </p:nvSpPr>
              <p:spPr>
                <a:xfrm>
                  <a:off x="2444476" y="4737242"/>
                  <a:ext cx="2009544" cy="555631"/>
                </a:xfrm>
                <a:prstGeom prst="rect">
                  <a:avLst/>
                </a:prstGeom>
                <a:ln>
                  <a:solidFill>
                    <a:schemeClr val="tx1"/>
                  </a:solidFill>
                </a:ln>
              </p:spPr>
              <p:txBody>
                <a:bodyPr wrap="none">
                  <a:spAutoFit/>
                </a:bodyPr>
                <a:lstStyle/>
                <a:p>
                  <a:pPr>
                    <a:defRPr/>
                  </a:pPr>
                  <a:r>
                    <a:rPr lang="en-US" altLang="ja-JP" b="1" dirty="0">
                      <a:latin typeface="+mn-lt"/>
                    </a:rPr>
                    <a:t>gasification</a:t>
                  </a:r>
                  <a:endParaRPr lang="ja-JP" altLang="en-US" dirty="0">
                    <a:latin typeface="+mn-lt"/>
                  </a:endParaRPr>
                </a:p>
              </p:txBody>
            </p:sp>
          </p:grpSp>
          <p:sp>
            <p:nvSpPr>
              <p:cNvPr id="103" name="下矢印 102"/>
              <p:cNvSpPr/>
              <p:nvPr/>
            </p:nvSpPr>
            <p:spPr>
              <a:xfrm rot="6846162">
                <a:off x="5769239" y="1098451"/>
                <a:ext cx="690557" cy="89375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 name="正方形/長方形 103"/>
              <p:cNvSpPr/>
              <p:nvPr/>
            </p:nvSpPr>
            <p:spPr>
              <a:xfrm>
                <a:off x="5745428" y="1982681"/>
                <a:ext cx="1886583" cy="972355"/>
              </a:xfrm>
              <a:prstGeom prst="rect">
                <a:avLst/>
              </a:prstGeom>
            </p:spPr>
            <p:txBody>
              <a:bodyPr wrap="none">
                <a:spAutoFit/>
              </a:bodyPr>
              <a:lstStyle/>
              <a:p>
                <a:pPr>
                  <a:defRPr/>
                </a:pPr>
                <a:r>
                  <a:rPr lang="en-US" altLang="ja-JP" b="1" dirty="0">
                    <a:solidFill>
                      <a:srgbClr val="00B0F0"/>
                    </a:solidFill>
                    <a:latin typeface="+mn-lt"/>
                  </a:rPr>
                  <a:t>CO2</a:t>
                </a:r>
              </a:p>
              <a:p>
                <a:pPr>
                  <a:defRPr/>
                </a:pPr>
                <a:r>
                  <a:rPr lang="en-US" altLang="ja-JP" b="1" dirty="0">
                    <a:solidFill>
                      <a:srgbClr val="00B0F0"/>
                    </a:solidFill>
                    <a:latin typeface="+mn-lt"/>
                  </a:rPr>
                  <a:t>absorption</a:t>
                </a:r>
                <a:endParaRPr lang="ja-JP" altLang="en-US" b="1" dirty="0">
                  <a:solidFill>
                    <a:srgbClr val="00B0F0"/>
                  </a:solidFill>
                  <a:latin typeface="+mn-lt"/>
                </a:endParaRPr>
              </a:p>
            </p:txBody>
          </p:sp>
          <p:sp>
            <p:nvSpPr>
              <p:cNvPr id="7" name="雲 6"/>
              <p:cNvSpPr/>
              <p:nvPr/>
            </p:nvSpPr>
            <p:spPr>
              <a:xfrm>
                <a:off x="5302519" y="4606794"/>
                <a:ext cx="885817" cy="77945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5" name="下矢印 104"/>
              <p:cNvSpPr/>
              <p:nvPr/>
            </p:nvSpPr>
            <p:spPr>
              <a:xfrm rot="16905442">
                <a:off x="6313663" y="4540014"/>
                <a:ext cx="756696" cy="81375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Tree"/>
              <p:cNvSpPr>
                <a:spLocks noEditPoints="1" noChangeArrowheads="1"/>
              </p:cNvSpPr>
              <p:nvPr/>
            </p:nvSpPr>
            <p:spPr bwMode="auto">
              <a:xfrm>
                <a:off x="4658000" y="428532"/>
                <a:ext cx="936616" cy="935029"/>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107" name="Tree"/>
              <p:cNvSpPr>
                <a:spLocks noEditPoints="1" noChangeArrowheads="1"/>
              </p:cNvSpPr>
              <p:nvPr/>
            </p:nvSpPr>
            <p:spPr bwMode="auto">
              <a:xfrm>
                <a:off x="5059634" y="217397"/>
                <a:ext cx="936616" cy="935028"/>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108" name="正方形/長方形 107"/>
              <p:cNvSpPr/>
              <p:nvPr/>
            </p:nvSpPr>
            <p:spPr>
              <a:xfrm>
                <a:off x="7107102" y="4438519"/>
                <a:ext cx="2395515" cy="972355"/>
              </a:xfrm>
              <a:prstGeom prst="rect">
                <a:avLst/>
              </a:prstGeom>
            </p:spPr>
            <p:txBody>
              <a:bodyPr>
                <a:spAutoFit/>
              </a:bodyPr>
              <a:lstStyle/>
              <a:p>
                <a:pPr>
                  <a:defRPr/>
                </a:pPr>
                <a:r>
                  <a:rPr lang="en-US" altLang="ja-JP" b="1" dirty="0">
                    <a:solidFill>
                      <a:srgbClr val="00B0F0"/>
                    </a:solidFill>
                    <a:latin typeface="+mn-lt"/>
                  </a:rPr>
                  <a:t>Carbon sequestration</a:t>
                </a:r>
                <a:endParaRPr lang="ja-JP" altLang="en-US" dirty="0">
                  <a:solidFill>
                    <a:srgbClr val="00B0F0"/>
                  </a:solidFill>
                  <a:latin typeface="+mn-lt"/>
                </a:endParaRPr>
              </a:p>
            </p:txBody>
          </p:sp>
          <p:sp>
            <p:nvSpPr>
              <p:cNvPr id="111" name="正方形/長方形 110"/>
              <p:cNvSpPr/>
              <p:nvPr/>
            </p:nvSpPr>
            <p:spPr>
              <a:xfrm>
                <a:off x="5613358" y="2997682"/>
                <a:ext cx="3310575" cy="1389078"/>
              </a:xfrm>
              <a:prstGeom prst="rect">
                <a:avLst/>
              </a:prstGeom>
              <a:ln>
                <a:solidFill>
                  <a:schemeClr val="tx1"/>
                </a:solidFill>
              </a:ln>
            </p:spPr>
            <p:txBody>
              <a:bodyPr wrap="square">
                <a:spAutoFit/>
              </a:bodyPr>
              <a:lstStyle/>
              <a:p>
                <a:pPr algn="ctr">
                  <a:defRPr/>
                </a:pPr>
                <a:r>
                  <a:rPr lang="en-US" altLang="ja-JP" b="1" dirty="0">
                    <a:latin typeface="+mn-lt"/>
                  </a:rPr>
                  <a:t>Atmosphere CO2</a:t>
                </a:r>
              </a:p>
              <a:p>
                <a:pPr algn="ctr">
                  <a:defRPr/>
                </a:pPr>
                <a:r>
                  <a:rPr lang="en-US" altLang="ja-JP" b="1" dirty="0">
                    <a:latin typeface="+mn-lt"/>
                  </a:rPr>
                  <a:t>Capture and reduction</a:t>
                </a:r>
                <a:endParaRPr lang="ja-JP" altLang="en-US" dirty="0">
                  <a:latin typeface="+mn-lt"/>
                </a:endParaRPr>
              </a:p>
            </p:txBody>
          </p:sp>
        </p:grpSp>
        <p:sp>
          <p:nvSpPr>
            <p:cNvPr id="100" name="正方形/長方形 99"/>
            <p:cNvSpPr/>
            <p:nvPr/>
          </p:nvSpPr>
          <p:spPr bwMode="auto">
            <a:xfrm>
              <a:off x="447016" y="4241008"/>
              <a:ext cx="2024485" cy="1600439"/>
            </a:xfrm>
            <a:prstGeom prst="rect">
              <a:avLst/>
            </a:prstGeom>
            <a:solidFill>
              <a:srgbClr val="CCFFFF"/>
            </a:solidFill>
            <a:ln>
              <a:solidFill>
                <a:schemeClr val="tx1"/>
              </a:solidFill>
            </a:ln>
          </p:spPr>
          <p:txBody>
            <a:bodyPr wrap="none">
              <a:spAutoFit/>
            </a:bodyPr>
            <a:lstStyle/>
            <a:p>
              <a:pPr>
                <a:defRPr/>
              </a:pPr>
              <a:r>
                <a:rPr lang="en-US" altLang="ja-JP" b="1" dirty="0">
                  <a:latin typeface="+mn-lt"/>
                </a:rPr>
                <a:t>Grid parity </a:t>
              </a:r>
            </a:p>
            <a:p>
              <a:pPr>
                <a:defRPr/>
              </a:pPr>
              <a:r>
                <a:rPr lang="en-US" altLang="ja-JP" b="1" dirty="0">
                  <a:latin typeface="+mn-lt"/>
                </a:rPr>
                <a:t>Electricity</a:t>
              </a:r>
            </a:p>
            <a:p>
              <a:pPr>
                <a:defRPr/>
              </a:pPr>
              <a:r>
                <a:rPr lang="en-US" altLang="ja-JP" b="1" dirty="0">
                  <a:latin typeface="+mn-lt"/>
                </a:rPr>
                <a:t>And</a:t>
              </a:r>
            </a:p>
            <a:p>
              <a:pPr>
                <a:defRPr/>
              </a:pPr>
              <a:r>
                <a:rPr lang="en-US" altLang="ja-JP" b="1" dirty="0">
                  <a:latin typeface="+mn-lt"/>
                </a:rPr>
                <a:t>stabilization</a:t>
              </a:r>
              <a:endParaRPr lang="ja-JP" altLang="en-US" dirty="0">
                <a:latin typeface="+mn-lt"/>
              </a:endParaRPr>
            </a:p>
          </p:txBody>
        </p:sp>
        <p:sp>
          <p:nvSpPr>
            <p:cNvPr id="102" name="正方形/長方形 101"/>
            <p:cNvSpPr/>
            <p:nvPr/>
          </p:nvSpPr>
          <p:spPr bwMode="auto">
            <a:xfrm>
              <a:off x="8881431" y="955627"/>
              <a:ext cx="2525253" cy="1600439"/>
            </a:xfrm>
            <a:prstGeom prst="rect">
              <a:avLst/>
            </a:prstGeom>
            <a:solidFill>
              <a:srgbClr val="CCFFFF"/>
            </a:solidFill>
            <a:ln>
              <a:solidFill>
                <a:schemeClr val="tx1"/>
              </a:solidFill>
            </a:ln>
          </p:spPr>
          <p:txBody>
            <a:bodyPr wrap="square">
              <a:spAutoFit/>
            </a:bodyPr>
            <a:lstStyle/>
            <a:p>
              <a:pPr algn="ctr">
                <a:defRPr/>
              </a:pPr>
              <a:r>
                <a:rPr lang="en-US" altLang="ja-JP" b="1" dirty="0">
                  <a:latin typeface="+mn-lt"/>
                </a:rPr>
                <a:t>Restoration of</a:t>
              </a:r>
            </a:p>
            <a:p>
              <a:pPr algn="ctr">
                <a:defRPr/>
              </a:pPr>
              <a:r>
                <a:rPr lang="en-US" altLang="ja-JP" b="1" dirty="0">
                  <a:latin typeface="+mn-lt"/>
                </a:rPr>
                <a:t>Environment,</a:t>
              </a:r>
            </a:p>
            <a:p>
              <a:pPr algn="ctr">
                <a:defRPr/>
              </a:pPr>
              <a:r>
                <a:rPr lang="en-US" altLang="ja-JP" b="1" dirty="0">
                  <a:latin typeface="+mn-lt"/>
                </a:rPr>
                <a:t>Forest and </a:t>
              </a:r>
            </a:p>
            <a:p>
              <a:pPr algn="ctr">
                <a:defRPr/>
              </a:pPr>
              <a:r>
                <a:rPr lang="en-US" altLang="ja-JP" b="1" dirty="0">
                  <a:latin typeface="+mn-lt"/>
                </a:rPr>
                <a:t>farmland</a:t>
              </a:r>
              <a:endParaRPr lang="ja-JP" altLang="en-US" dirty="0">
                <a:latin typeface="+mn-lt"/>
              </a:endParaRPr>
            </a:p>
          </p:txBody>
        </p:sp>
        <p:sp>
          <p:nvSpPr>
            <p:cNvPr id="109" name="正方形/長方形 108"/>
            <p:cNvSpPr/>
            <p:nvPr/>
          </p:nvSpPr>
          <p:spPr bwMode="auto">
            <a:xfrm>
              <a:off x="7643680" y="5741638"/>
              <a:ext cx="3889665" cy="861775"/>
            </a:xfrm>
            <a:prstGeom prst="rect">
              <a:avLst/>
            </a:prstGeom>
            <a:solidFill>
              <a:srgbClr val="CCFFFF"/>
            </a:solidFill>
            <a:ln>
              <a:solidFill>
                <a:schemeClr val="tx1"/>
              </a:solidFill>
            </a:ln>
          </p:spPr>
          <p:txBody>
            <a:bodyPr wrap="square">
              <a:spAutoFit/>
            </a:bodyPr>
            <a:lstStyle/>
            <a:p>
              <a:pPr algn="ctr">
                <a:defRPr/>
              </a:pPr>
              <a:r>
                <a:rPr lang="en-US" altLang="ja-JP" b="1" dirty="0">
                  <a:latin typeface="+mn-lt"/>
                </a:rPr>
                <a:t>Returning the carbon from air to coal mines.</a:t>
              </a:r>
              <a:endParaRPr lang="ja-JP" altLang="en-US" dirty="0">
                <a:latin typeface="+mn-lt"/>
              </a:endParaRPr>
            </a:p>
          </p:txBody>
        </p:sp>
      </p:grpSp>
      <p:grpSp>
        <p:nvGrpSpPr>
          <p:cNvPr id="110" name="グループ化 109"/>
          <p:cNvGrpSpPr/>
          <p:nvPr/>
        </p:nvGrpSpPr>
        <p:grpSpPr>
          <a:xfrm>
            <a:off x="-143536" y="36344"/>
            <a:ext cx="9154097" cy="846306"/>
            <a:chOff x="-143536" y="36344"/>
            <a:chExt cx="9154097" cy="846306"/>
          </a:xfrm>
        </p:grpSpPr>
        <p:grpSp>
          <p:nvGrpSpPr>
            <p:cNvPr id="112" name="Group 4"/>
            <p:cNvGrpSpPr>
              <a:grpSpLocks/>
            </p:cNvGrpSpPr>
            <p:nvPr/>
          </p:nvGrpSpPr>
          <p:grpSpPr bwMode="auto">
            <a:xfrm>
              <a:off x="-143536" y="544512"/>
              <a:ext cx="9144000" cy="338138"/>
              <a:chOff x="0" y="322"/>
              <a:chExt cx="5760" cy="213"/>
            </a:xfrm>
          </p:grpSpPr>
          <p:sp>
            <p:nvSpPr>
              <p:cNvPr id="114"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115" name="Group 8"/>
              <p:cNvGrpSpPr>
                <a:grpSpLocks/>
              </p:cNvGrpSpPr>
              <p:nvPr/>
            </p:nvGrpSpPr>
            <p:grpSpPr bwMode="auto">
              <a:xfrm>
                <a:off x="0" y="482"/>
                <a:ext cx="5760" cy="45"/>
                <a:chOff x="839" y="2523"/>
                <a:chExt cx="4416" cy="52"/>
              </a:xfrm>
            </p:grpSpPr>
            <p:sp>
              <p:nvSpPr>
                <p:cNvPr id="116"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7"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8"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113" name="Picture 8">
              <a:extLst>
                <a:ext uri="{FF2B5EF4-FFF2-40B4-BE49-F238E27FC236}">
                  <a16:creationId xmlns:a16="http://schemas.microsoft.com/office/drawing/2014/main" xmlns="" id="{B9F6BDF5-46F0-204E-BFA7-FABC78B88D9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4212989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1" descr="Fig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548680"/>
            <a:ext cx="5137392" cy="2376263"/>
          </a:xfrm>
          <a:prstGeom prst="rect">
            <a:avLst/>
          </a:prstGeom>
          <a:noFill/>
          <a:ln>
            <a:noFill/>
          </a:ln>
        </p:spPr>
      </p:pic>
      <p:sp>
        <p:nvSpPr>
          <p:cNvPr id="8" name="직사각형 7"/>
          <p:cNvSpPr/>
          <p:nvPr/>
        </p:nvSpPr>
        <p:spPr>
          <a:xfrm>
            <a:off x="251520" y="836712"/>
            <a:ext cx="3888432" cy="1938992"/>
          </a:xfrm>
          <a:prstGeom prst="rect">
            <a:avLst/>
          </a:prstGeom>
        </p:spPr>
        <p:txBody>
          <a:bodyPr wrap="square">
            <a:spAutoFit/>
          </a:bodyPr>
          <a:lstStyle/>
          <a:p>
            <a:r>
              <a:rPr lang="en-US" altLang="ja-JP" sz="2000" dirty="0" smtClean="0">
                <a:latin typeface="MS PGothic" panose="020B0600070205080204" pitchFamily="34" charset="-128"/>
                <a:ea typeface="MS PGothic" panose="020B0600070205080204" pitchFamily="34" charset="-128"/>
              </a:rPr>
              <a:t>&gt;&gt;</a:t>
            </a:r>
            <a:r>
              <a:rPr lang="ja-JP" altLang="en-US" sz="2000" dirty="0" smtClean="0">
                <a:latin typeface="MS PGothic" panose="020B0600070205080204" pitchFamily="34" charset="-128"/>
                <a:ea typeface="MS PGothic" panose="020B0600070205080204" pitchFamily="34" charset="-128"/>
              </a:rPr>
              <a:t>　</a:t>
            </a:r>
            <a:r>
              <a:rPr lang="en-US" altLang="ko-KR" sz="2000" dirty="0" smtClean="0">
                <a:latin typeface="MS PGothic" panose="020B0600070205080204" pitchFamily="34" charset="-128"/>
                <a:ea typeface="MS PGothic" panose="020B0600070205080204" pitchFamily="34" charset="-128"/>
              </a:rPr>
              <a:t>Monte </a:t>
            </a:r>
            <a:r>
              <a:rPr lang="en-US" altLang="ko-KR" sz="2000" dirty="0">
                <a:latin typeface="MS PGothic" panose="020B0600070205080204" pitchFamily="34" charset="-128"/>
                <a:ea typeface="MS PGothic" panose="020B0600070205080204" pitchFamily="34" charset="-128"/>
              </a:rPr>
              <a:t>Carlo neutron transport code, MCNP-5.14</a:t>
            </a:r>
          </a:p>
          <a:p>
            <a:r>
              <a:rPr lang="en-US" altLang="ja-JP" sz="2000" dirty="0" smtClean="0">
                <a:latin typeface="MS PGothic" panose="020B0600070205080204" pitchFamily="34" charset="-128"/>
                <a:ea typeface="MS PGothic" panose="020B0600070205080204" pitchFamily="34" charset="-128"/>
              </a:rPr>
              <a:t>&gt;&gt;</a:t>
            </a:r>
            <a:r>
              <a:rPr lang="ja-JP" altLang="en-US" sz="2000" dirty="0" smtClean="0">
                <a:latin typeface="MS PGothic" panose="020B0600070205080204" pitchFamily="34" charset="-128"/>
                <a:ea typeface="MS PGothic" panose="020B0600070205080204" pitchFamily="34" charset="-128"/>
              </a:rPr>
              <a:t>　</a:t>
            </a:r>
            <a:r>
              <a:rPr lang="en-US" altLang="ko-KR" sz="2000" dirty="0" smtClean="0">
                <a:latin typeface="MS PGothic" panose="020B0600070205080204" pitchFamily="34" charset="-128"/>
                <a:ea typeface="MS PGothic" panose="020B0600070205080204" pitchFamily="34" charset="-128"/>
              </a:rPr>
              <a:t>FENDL-2.1</a:t>
            </a:r>
            <a:endParaRPr lang="en-US" altLang="ko-KR" sz="2000" dirty="0">
              <a:latin typeface="MS PGothic" panose="020B0600070205080204" pitchFamily="34" charset="-128"/>
              <a:ea typeface="MS PGothic" panose="020B0600070205080204" pitchFamily="34" charset="-128"/>
            </a:endParaRPr>
          </a:p>
          <a:p>
            <a:r>
              <a:rPr lang="en-US" altLang="ja-JP" sz="2000" dirty="0" smtClean="0">
                <a:latin typeface="MS PGothic" panose="020B0600070205080204" pitchFamily="34" charset="-128"/>
                <a:ea typeface="MS PGothic" panose="020B0600070205080204" pitchFamily="34" charset="-128"/>
              </a:rPr>
              <a:t>&gt;&gt;</a:t>
            </a:r>
            <a:r>
              <a:rPr lang="ja-JP" altLang="en-US" sz="2000" dirty="0" smtClean="0">
                <a:latin typeface="MS PGothic" panose="020B0600070205080204" pitchFamily="34" charset="-128"/>
                <a:ea typeface="MS PGothic" panose="020B0600070205080204" pitchFamily="34" charset="-128"/>
              </a:rPr>
              <a:t>　</a:t>
            </a:r>
            <a:r>
              <a:rPr lang="en-US" altLang="ko-KR" sz="2000" dirty="0" err="1" smtClean="0">
                <a:latin typeface="MS PGothic" panose="020B0600070205080204" pitchFamily="34" charset="-128"/>
                <a:ea typeface="MS PGothic" panose="020B0600070205080204" pitchFamily="34" charset="-128"/>
              </a:rPr>
              <a:t>Toroidal</a:t>
            </a:r>
            <a:r>
              <a:rPr lang="en-US" altLang="ko-KR" sz="2000" dirty="0" smtClean="0">
                <a:latin typeface="MS PGothic" panose="020B0600070205080204" pitchFamily="34" charset="-128"/>
                <a:ea typeface="MS PGothic" panose="020B0600070205080204" pitchFamily="34" charset="-128"/>
              </a:rPr>
              <a:t> </a:t>
            </a:r>
            <a:r>
              <a:rPr lang="en-US" altLang="ko-KR" sz="2000" dirty="0">
                <a:latin typeface="MS PGothic" panose="020B0600070205080204" pitchFamily="34" charset="-128"/>
                <a:ea typeface="MS PGothic" panose="020B0600070205080204" pitchFamily="34" charset="-128"/>
              </a:rPr>
              <a:t>(y-axis) – 48 cm</a:t>
            </a:r>
          </a:p>
          <a:p>
            <a:r>
              <a:rPr lang="en-US" altLang="ja-JP" sz="2000" dirty="0" smtClean="0">
                <a:latin typeface="MS PGothic" panose="020B0600070205080204" pitchFamily="34" charset="-128"/>
                <a:ea typeface="MS PGothic" panose="020B0600070205080204" pitchFamily="34" charset="-128"/>
              </a:rPr>
              <a:t>&gt;&gt;</a:t>
            </a:r>
            <a:r>
              <a:rPr lang="ja-JP" altLang="en-US" sz="2000" dirty="0" smtClean="0">
                <a:latin typeface="MS PGothic" panose="020B0600070205080204" pitchFamily="34" charset="-128"/>
                <a:ea typeface="MS PGothic" panose="020B0600070205080204" pitchFamily="34" charset="-128"/>
              </a:rPr>
              <a:t>　</a:t>
            </a:r>
            <a:r>
              <a:rPr lang="en-US" altLang="ko-KR" sz="2000" dirty="0" err="1" smtClean="0">
                <a:latin typeface="MS PGothic" panose="020B0600070205080204" pitchFamily="34" charset="-128"/>
                <a:ea typeface="MS PGothic" panose="020B0600070205080204" pitchFamily="34" charset="-128"/>
              </a:rPr>
              <a:t>Poloidal</a:t>
            </a:r>
            <a:r>
              <a:rPr lang="en-US" altLang="ko-KR" sz="2000" dirty="0" smtClean="0">
                <a:latin typeface="MS PGothic" panose="020B0600070205080204" pitchFamily="34" charset="-128"/>
                <a:ea typeface="MS PGothic" panose="020B0600070205080204" pitchFamily="34" charset="-128"/>
              </a:rPr>
              <a:t> </a:t>
            </a:r>
            <a:r>
              <a:rPr lang="en-US" altLang="ko-KR" sz="2000" dirty="0">
                <a:latin typeface="MS PGothic" panose="020B0600070205080204" pitchFamily="34" charset="-128"/>
                <a:ea typeface="MS PGothic" panose="020B0600070205080204" pitchFamily="34" charset="-128"/>
              </a:rPr>
              <a:t>(z-axis)– 166 </a:t>
            </a:r>
            <a:r>
              <a:rPr lang="en-US" altLang="ko-KR" sz="2000" dirty="0" smtClean="0">
                <a:latin typeface="MS PGothic" panose="020B0600070205080204" pitchFamily="34" charset="-128"/>
                <a:ea typeface="MS PGothic" panose="020B0600070205080204" pitchFamily="34" charset="-128"/>
              </a:rPr>
              <a:t>cm</a:t>
            </a:r>
          </a:p>
          <a:p>
            <a:endParaRPr lang="en-US" altLang="ko-KR" sz="2000" dirty="0">
              <a:latin typeface="MS PGothic" panose="020B0600070205080204" pitchFamily="34" charset="-128"/>
              <a:ea typeface="MS PGothic" panose="020B0600070205080204" pitchFamily="34" charset="-128"/>
            </a:endParaRPr>
          </a:p>
        </p:txBody>
      </p:sp>
      <p:sp>
        <p:nvSpPr>
          <p:cNvPr id="9" name="TextBox 8"/>
          <p:cNvSpPr txBox="1"/>
          <p:nvPr/>
        </p:nvSpPr>
        <p:spPr>
          <a:xfrm>
            <a:off x="5004048" y="3429000"/>
            <a:ext cx="4139952" cy="1015663"/>
          </a:xfrm>
          <a:prstGeom prst="rect">
            <a:avLst/>
          </a:prstGeom>
          <a:noFill/>
        </p:spPr>
        <p:txBody>
          <a:bodyPr wrap="square" rtlCol="0">
            <a:spAutoFit/>
          </a:bodyPr>
          <a:lstStyle/>
          <a:p>
            <a:r>
              <a:rPr lang="en-US" altLang="ja-JP" sz="2000" dirty="0" smtClean="0">
                <a:solidFill>
                  <a:srgbClr val="C00000"/>
                </a:solidFill>
                <a:latin typeface="MS PGothic" panose="020B0600070205080204" pitchFamily="34" charset="-128"/>
                <a:ea typeface="MS PGothic" panose="020B0600070205080204" pitchFamily="34" charset="-128"/>
              </a:rPr>
              <a:t>&gt;&gt;</a:t>
            </a:r>
            <a:r>
              <a:rPr lang="ja-JP" altLang="en-US" sz="2000" dirty="0" smtClean="0">
                <a:solidFill>
                  <a:srgbClr val="C00000"/>
                </a:solidFill>
                <a:latin typeface="MS PGothic" panose="020B0600070205080204" pitchFamily="34" charset="-128"/>
                <a:ea typeface="MS PGothic" panose="020B0600070205080204" pitchFamily="34" charset="-128"/>
              </a:rPr>
              <a:t>　</a:t>
            </a:r>
            <a:r>
              <a:rPr lang="en-US" altLang="ja-JP" sz="2000" dirty="0" smtClean="0">
                <a:solidFill>
                  <a:srgbClr val="C00000"/>
                </a:solidFill>
                <a:latin typeface="MS PGothic" panose="020B0600070205080204" pitchFamily="34" charset="-128"/>
                <a:ea typeface="MS PGothic" panose="020B0600070205080204" pitchFamily="34" charset="-128"/>
              </a:rPr>
              <a:t>1</a:t>
            </a:r>
            <a:r>
              <a:rPr lang="en-US" altLang="ja-JP" sz="2000" baseline="30000" dirty="0" smtClean="0">
                <a:solidFill>
                  <a:srgbClr val="C00000"/>
                </a:solidFill>
                <a:latin typeface="MS PGothic" panose="020B0600070205080204" pitchFamily="34" charset="-128"/>
                <a:ea typeface="MS PGothic" panose="020B0600070205080204" pitchFamily="34" charset="-128"/>
              </a:rPr>
              <a:t>st</a:t>
            </a:r>
            <a:r>
              <a:rPr lang="en-US" altLang="ja-JP" sz="2000" dirty="0" smtClean="0">
                <a:solidFill>
                  <a:srgbClr val="C00000"/>
                </a:solidFill>
                <a:latin typeface="MS PGothic" panose="020B0600070205080204" pitchFamily="34" charset="-128"/>
                <a:ea typeface="MS PGothic" panose="020B0600070205080204" pitchFamily="34" charset="-128"/>
              </a:rPr>
              <a:t> wall</a:t>
            </a:r>
            <a:r>
              <a:rPr lang="ja-JP" altLang="en-US" sz="2000" dirty="0" smtClean="0">
                <a:solidFill>
                  <a:srgbClr val="C00000"/>
                </a:solidFill>
                <a:latin typeface="MS PGothic" panose="020B0600070205080204" pitchFamily="34" charset="-128"/>
                <a:ea typeface="MS PGothic" panose="020B0600070205080204" pitchFamily="34" charset="-128"/>
              </a:rPr>
              <a:t>（</a:t>
            </a:r>
            <a:r>
              <a:rPr lang="en-US" altLang="ja-JP" sz="2000" dirty="0" smtClean="0">
                <a:solidFill>
                  <a:srgbClr val="C00000"/>
                </a:solidFill>
                <a:latin typeface="MS PGothic" panose="020B0600070205080204" pitchFamily="34" charset="-128"/>
                <a:ea typeface="MS PGothic" panose="020B0600070205080204" pitchFamily="34" charset="-128"/>
              </a:rPr>
              <a:t>F82H</a:t>
            </a:r>
            <a:r>
              <a:rPr lang="ja-JP" altLang="en-US" sz="2000" dirty="0" smtClean="0">
                <a:solidFill>
                  <a:srgbClr val="C00000"/>
                </a:solidFill>
                <a:latin typeface="MS PGothic" panose="020B0600070205080204" pitchFamily="34" charset="-128"/>
                <a:ea typeface="MS PGothic" panose="020B0600070205080204" pitchFamily="34" charset="-128"/>
              </a:rPr>
              <a:t>・</a:t>
            </a:r>
            <a:r>
              <a:rPr lang="en-US" altLang="ja-JP" sz="2000" dirty="0" err="1" smtClean="0">
                <a:solidFill>
                  <a:srgbClr val="C00000"/>
                </a:solidFill>
                <a:latin typeface="MS PGothic" panose="020B0600070205080204" pitchFamily="34" charset="-128"/>
                <a:ea typeface="MS PGothic" panose="020B0600070205080204" pitchFamily="34" charset="-128"/>
              </a:rPr>
              <a:t>SiC</a:t>
            </a:r>
            <a:r>
              <a:rPr lang="ja-JP" altLang="en-US" sz="2000" dirty="0" smtClean="0">
                <a:solidFill>
                  <a:srgbClr val="C00000"/>
                </a:solidFill>
                <a:latin typeface="MS PGothic" panose="020B0600070205080204" pitchFamily="34" charset="-128"/>
                <a:ea typeface="MS PGothic" panose="020B0600070205080204" pitchFamily="34" charset="-128"/>
              </a:rPr>
              <a:t>）</a:t>
            </a:r>
            <a:endParaRPr lang="en-US" altLang="ja-JP" sz="2000" dirty="0" smtClean="0">
              <a:solidFill>
                <a:srgbClr val="C00000"/>
              </a:solidFill>
              <a:latin typeface="MS PGothic" panose="020B0600070205080204" pitchFamily="34" charset="-128"/>
              <a:ea typeface="MS PGothic" panose="020B0600070205080204" pitchFamily="34" charset="-128"/>
            </a:endParaRPr>
          </a:p>
          <a:p>
            <a:r>
              <a:rPr lang="en-US" altLang="ja-JP" sz="2000" dirty="0" smtClean="0">
                <a:solidFill>
                  <a:srgbClr val="C00000"/>
                </a:solidFill>
                <a:latin typeface="MS PGothic" panose="020B0600070205080204" pitchFamily="34" charset="-128"/>
                <a:ea typeface="MS PGothic" panose="020B0600070205080204" pitchFamily="34" charset="-128"/>
              </a:rPr>
              <a:t>&gt;&gt;</a:t>
            </a:r>
            <a:r>
              <a:rPr lang="ja-JP" altLang="en-US" sz="2000" dirty="0" smtClean="0">
                <a:solidFill>
                  <a:srgbClr val="C00000"/>
                </a:solidFill>
                <a:latin typeface="MS PGothic" panose="020B0600070205080204" pitchFamily="34" charset="-128"/>
                <a:ea typeface="MS PGothic" panose="020B0600070205080204" pitchFamily="34" charset="-128"/>
              </a:rPr>
              <a:t>　</a:t>
            </a:r>
            <a:r>
              <a:rPr lang="en-US" altLang="ja-JP" sz="2000" dirty="0" smtClean="0">
                <a:solidFill>
                  <a:srgbClr val="C00000"/>
                </a:solidFill>
                <a:latin typeface="MS PGothic" panose="020B0600070205080204" pitchFamily="34" charset="-128"/>
                <a:ea typeface="MS PGothic" panose="020B0600070205080204" pitchFamily="34" charset="-128"/>
              </a:rPr>
              <a:t>coolants</a:t>
            </a:r>
            <a:r>
              <a:rPr lang="ja-JP" altLang="en-US" sz="2000" dirty="0" smtClean="0">
                <a:solidFill>
                  <a:srgbClr val="C00000"/>
                </a:solidFill>
                <a:latin typeface="MS PGothic" panose="020B0600070205080204" pitchFamily="34" charset="-128"/>
                <a:ea typeface="MS PGothic" panose="020B0600070205080204" pitchFamily="34" charset="-128"/>
              </a:rPr>
              <a:t>（</a:t>
            </a:r>
            <a:r>
              <a:rPr lang="en-US" altLang="ja-JP" sz="2000" dirty="0" smtClean="0">
                <a:solidFill>
                  <a:srgbClr val="C00000"/>
                </a:solidFill>
                <a:latin typeface="MS PGothic" panose="020B0600070205080204" pitchFamily="34" charset="-128"/>
                <a:ea typeface="MS PGothic" panose="020B0600070205080204" pitchFamily="34" charset="-128"/>
              </a:rPr>
              <a:t>water</a:t>
            </a:r>
            <a:r>
              <a:rPr lang="ja-JP" altLang="en-US" sz="2000" dirty="0" smtClean="0">
                <a:solidFill>
                  <a:srgbClr val="C00000"/>
                </a:solidFill>
                <a:latin typeface="MS PGothic" panose="020B0600070205080204" pitchFamily="34" charset="-128"/>
                <a:ea typeface="MS PGothic" panose="020B0600070205080204" pitchFamily="34" charset="-128"/>
              </a:rPr>
              <a:t>・</a:t>
            </a:r>
            <a:r>
              <a:rPr lang="en-US" altLang="ja-JP" sz="2000" dirty="0" smtClean="0">
                <a:solidFill>
                  <a:srgbClr val="C00000"/>
                </a:solidFill>
                <a:latin typeface="MS PGothic" panose="020B0600070205080204" pitchFamily="34" charset="-128"/>
                <a:ea typeface="MS PGothic" panose="020B0600070205080204" pitchFamily="34" charset="-128"/>
              </a:rPr>
              <a:t>He</a:t>
            </a:r>
            <a:r>
              <a:rPr lang="ja-JP" altLang="en-US" sz="2000" dirty="0" smtClean="0">
                <a:solidFill>
                  <a:srgbClr val="C00000"/>
                </a:solidFill>
                <a:latin typeface="MS PGothic" panose="020B0600070205080204" pitchFamily="34" charset="-128"/>
                <a:ea typeface="MS PGothic" panose="020B0600070205080204" pitchFamily="34" charset="-128"/>
              </a:rPr>
              <a:t>）</a:t>
            </a:r>
            <a:endParaRPr lang="en-US" altLang="ja-JP" sz="2000" dirty="0" smtClean="0">
              <a:solidFill>
                <a:srgbClr val="C00000"/>
              </a:solidFill>
              <a:latin typeface="MS PGothic" panose="020B0600070205080204" pitchFamily="34" charset="-128"/>
              <a:ea typeface="MS PGothic" panose="020B0600070205080204" pitchFamily="34" charset="-128"/>
            </a:endParaRPr>
          </a:p>
          <a:p>
            <a:r>
              <a:rPr lang="en-US" altLang="ja-JP" sz="2000" dirty="0" smtClean="0">
                <a:solidFill>
                  <a:srgbClr val="C00000"/>
                </a:solidFill>
                <a:latin typeface="MS PGothic" panose="020B0600070205080204" pitchFamily="34" charset="-128"/>
                <a:ea typeface="MS PGothic" panose="020B0600070205080204" pitchFamily="34" charset="-128"/>
              </a:rPr>
              <a:t>&gt;&gt;</a:t>
            </a:r>
            <a:r>
              <a:rPr lang="ja-JP" altLang="en-US" sz="2000" dirty="0" smtClean="0">
                <a:solidFill>
                  <a:srgbClr val="C00000"/>
                </a:solidFill>
                <a:latin typeface="MS PGothic" panose="020B0600070205080204" pitchFamily="34" charset="-128"/>
                <a:ea typeface="MS PGothic" panose="020B0600070205080204" pitchFamily="34" charset="-128"/>
              </a:rPr>
              <a:t>　</a:t>
            </a:r>
            <a:r>
              <a:rPr lang="en-US" altLang="ja-JP" sz="2000" dirty="0" smtClean="0">
                <a:solidFill>
                  <a:srgbClr val="C00000"/>
                </a:solidFill>
                <a:latin typeface="MS PGothic" panose="020B0600070205080204" pitchFamily="34" charset="-128"/>
                <a:ea typeface="MS PGothic" panose="020B0600070205080204" pitchFamily="34" charset="-128"/>
              </a:rPr>
              <a:t>natural </a:t>
            </a:r>
            <a:r>
              <a:rPr lang="en-US" altLang="ja-JP" sz="2000" dirty="0" err="1" smtClean="0">
                <a:solidFill>
                  <a:srgbClr val="C00000"/>
                </a:solidFill>
                <a:latin typeface="MS PGothic" panose="020B0600070205080204" pitchFamily="34" charset="-128"/>
                <a:ea typeface="MS PGothic" panose="020B0600070205080204" pitchFamily="34" charset="-128"/>
              </a:rPr>
              <a:t>LiPb</a:t>
            </a:r>
            <a:r>
              <a:rPr lang="en-US" altLang="ja-JP" sz="2000" dirty="0" smtClean="0">
                <a:solidFill>
                  <a:srgbClr val="C00000"/>
                </a:solidFill>
                <a:latin typeface="MS PGothic" panose="020B0600070205080204" pitchFamily="34" charset="-128"/>
                <a:ea typeface="MS PGothic" panose="020B0600070205080204" pitchFamily="34" charset="-128"/>
              </a:rPr>
              <a:t> +Be, enriched </a:t>
            </a:r>
            <a:r>
              <a:rPr lang="en-US" altLang="ja-JP" sz="2000" dirty="0" err="1" smtClean="0">
                <a:solidFill>
                  <a:srgbClr val="C00000"/>
                </a:solidFill>
                <a:latin typeface="MS PGothic" panose="020B0600070205080204" pitchFamily="34" charset="-128"/>
                <a:ea typeface="MS PGothic" panose="020B0600070205080204" pitchFamily="34" charset="-128"/>
              </a:rPr>
              <a:t>LiPb</a:t>
            </a:r>
            <a:endParaRPr lang="en-US" altLang="ja-JP" sz="2000" dirty="0" smtClean="0">
              <a:solidFill>
                <a:srgbClr val="C00000"/>
              </a:solidFill>
              <a:latin typeface="MS PGothic" panose="020B0600070205080204" pitchFamily="34" charset="-128"/>
              <a:ea typeface="MS PGothic" panose="020B0600070205080204" pitchFamily="34" charset="-128"/>
            </a:endParaRPr>
          </a:p>
        </p:txBody>
      </p:sp>
      <p:sp>
        <p:nvSpPr>
          <p:cNvPr id="10" name="아래쪽 화살표 9"/>
          <p:cNvSpPr/>
          <p:nvPr/>
        </p:nvSpPr>
        <p:spPr>
          <a:xfrm>
            <a:off x="6228184" y="4752439"/>
            <a:ext cx="1728192" cy="1052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11" name="TextBox 10"/>
          <p:cNvSpPr txBox="1"/>
          <p:nvPr/>
        </p:nvSpPr>
        <p:spPr>
          <a:xfrm>
            <a:off x="5076056" y="5805264"/>
            <a:ext cx="4057272" cy="707886"/>
          </a:xfrm>
          <a:prstGeom prst="rect">
            <a:avLst/>
          </a:prstGeom>
          <a:noFill/>
        </p:spPr>
        <p:txBody>
          <a:bodyPr wrap="square" rtlCol="0">
            <a:spAutoFit/>
          </a:bodyPr>
          <a:lstStyle/>
          <a:p>
            <a:r>
              <a:rPr lang="en-US" altLang="ja-JP" sz="2000" b="1" u="sng" dirty="0" smtClean="0">
                <a:solidFill>
                  <a:srgbClr val="000000"/>
                </a:solidFill>
                <a:latin typeface="MS PGothic" panose="020B0600070205080204" pitchFamily="34" charset="-128"/>
                <a:ea typeface="MS PGothic" panose="020B0600070205080204" pitchFamily="34" charset="-128"/>
              </a:rPr>
              <a:t>Investigated a possibility of </a:t>
            </a:r>
            <a:r>
              <a:rPr lang="en-US" altLang="ja-JP" sz="2000" b="1" u="sng" dirty="0" err="1" smtClean="0">
                <a:solidFill>
                  <a:srgbClr val="000000"/>
                </a:solidFill>
                <a:latin typeface="MS PGothic" panose="020B0600070205080204" pitchFamily="34" charset="-128"/>
                <a:ea typeface="MS PGothic" panose="020B0600070205080204" pitchFamily="34" charset="-128"/>
              </a:rPr>
              <a:t>LiPb</a:t>
            </a:r>
            <a:r>
              <a:rPr lang="en-US" altLang="ja-JP" sz="2000" b="1" u="sng" dirty="0" smtClean="0">
                <a:solidFill>
                  <a:srgbClr val="000000"/>
                </a:solidFill>
                <a:latin typeface="MS PGothic" panose="020B0600070205080204" pitchFamily="34" charset="-128"/>
                <a:ea typeface="MS PGothic" panose="020B0600070205080204" pitchFamily="34" charset="-128"/>
              </a:rPr>
              <a:t> without enrichment.</a:t>
            </a:r>
            <a:endParaRPr lang="ko-KR" altLang="en-US" sz="2000" b="1" u="sng" dirty="0">
              <a:solidFill>
                <a:srgbClr val="000000"/>
              </a:solidFill>
              <a:latin typeface="MS PGothic" panose="020B0600070205080204" pitchFamily="34" charset="-128"/>
            </a:endParaRPr>
          </a:p>
        </p:txBody>
      </p:sp>
      <p:sp>
        <p:nvSpPr>
          <p:cNvPr id="7" name="직사각형 6"/>
          <p:cNvSpPr/>
          <p:nvPr/>
        </p:nvSpPr>
        <p:spPr>
          <a:xfrm>
            <a:off x="257066" y="2893586"/>
            <a:ext cx="8886933" cy="369332"/>
          </a:xfrm>
          <a:prstGeom prst="rect">
            <a:avLst/>
          </a:prstGeom>
        </p:spPr>
        <p:txBody>
          <a:bodyPr wrap="square">
            <a:spAutoFit/>
          </a:bodyPr>
          <a:lstStyle/>
          <a:p>
            <a:r>
              <a:rPr lang="ja-JP" altLang="en-US" b="1" u="sng" dirty="0">
                <a:solidFill>
                  <a:srgbClr val="000000"/>
                </a:solidFill>
                <a:latin typeface="MS PGothic" panose="020B0600070205080204" pitchFamily="34" charset="-128"/>
                <a:ea typeface="MS PGothic" panose="020B0600070205080204" pitchFamily="34" charset="-128"/>
              </a:rPr>
              <a:t>→</a:t>
            </a:r>
            <a:r>
              <a:rPr lang="en-US" altLang="ja-JP" b="1" u="sng" dirty="0" smtClean="0">
                <a:solidFill>
                  <a:srgbClr val="000000"/>
                </a:solidFill>
                <a:latin typeface="MS PGothic" panose="020B0600070205080204" pitchFamily="34" charset="-128"/>
                <a:ea typeface="MS PGothic" panose="020B0600070205080204" pitchFamily="34" charset="-128"/>
              </a:rPr>
              <a:t>Armor</a:t>
            </a:r>
            <a:r>
              <a:rPr lang="ja-JP" altLang="en-US" b="1" u="sng" dirty="0" smtClean="0">
                <a:solidFill>
                  <a:srgbClr val="000000"/>
                </a:solidFill>
                <a:latin typeface="MS PGothic" panose="020B0600070205080204" pitchFamily="34" charset="-128"/>
                <a:ea typeface="MS PGothic" panose="020B0600070205080204" pitchFamily="34" charset="-128"/>
              </a:rPr>
              <a:t>・</a:t>
            </a:r>
            <a:r>
              <a:rPr lang="en-US" altLang="ja-JP" b="1" u="sng" dirty="0" smtClean="0">
                <a:solidFill>
                  <a:srgbClr val="000000"/>
                </a:solidFill>
                <a:latin typeface="MS PGothic" panose="020B0600070205080204" pitchFamily="34" charset="-128"/>
                <a:ea typeface="MS PGothic" panose="020B0600070205080204" pitchFamily="34" charset="-128"/>
              </a:rPr>
              <a:t>first </a:t>
            </a:r>
            <a:r>
              <a:rPr lang="en-US" altLang="ja-JP" b="1" u="sng" dirty="0" smtClean="0">
                <a:solidFill>
                  <a:srgbClr val="000000"/>
                </a:solidFill>
                <a:latin typeface="MS PGothic" panose="020B0600070205080204" pitchFamily="34" charset="-128"/>
                <a:ea typeface="MS PGothic" panose="020B0600070205080204" pitchFamily="34" charset="-128"/>
              </a:rPr>
              <a:t>wall</a:t>
            </a:r>
            <a:r>
              <a:rPr lang="ja-JP" altLang="en-US" b="1" u="sng" dirty="0" smtClean="0">
                <a:solidFill>
                  <a:srgbClr val="000000"/>
                </a:solidFill>
                <a:latin typeface="MS PGothic" panose="020B0600070205080204" pitchFamily="34" charset="-128"/>
                <a:ea typeface="MS PGothic" panose="020B0600070205080204" pitchFamily="34" charset="-128"/>
              </a:rPr>
              <a:t>・</a:t>
            </a:r>
            <a:r>
              <a:rPr lang="en-US" altLang="ja-JP" b="1" u="sng" dirty="0" smtClean="0">
                <a:solidFill>
                  <a:srgbClr val="000000"/>
                </a:solidFill>
                <a:latin typeface="MS PGothic" panose="020B0600070205080204" pitchFamily="34" charset="-128"/>
                <a:ea typeface="MS PGothic" panose="020B0600070205080204" pitchFamily="34" charset="-128"/>
              </a:rPr>
              <a:t>configuration of modules are considered</a:t>
            </a:r>
            <a:r>
              <a:rPr lang="ja-JP" altLang="en-US" b="1" u="sng" dirty="0" smtClean="0">
                <a:solidFill>
                  <a:srgbClr val="000000"/>
                </a:solidFill>
                <a:latin typeface="MS PGothic" panose="020B0600070205080204" pitchFamily="34" charset="-128"/>
                <a:ea typeface="MS PGothic" panose="020B0600070205080204" pitchFamily="34" charset="-128"/>
              </a:rPr>
              <a:t>・</a:t>
            </a:r>
            <a:endParaRPr lang="en-US" altLang="ko-KR" b="1" u="sng" dirty="0">
              <a:solidFill>
                <a:srgbClr val="000000"/>
              </a:solidFill>
              <a:latin typeface="MS PGothic" panose="020B0600070205080204" pitchFamily="34" charset="-128"/>
              <a:ea typeface="MS PGothic" panose="020B0600070205080204" pitchFamily="34" charset="-128"/>
            </a:endParaRPr>
          </a:p>
        </p:txBody>
      </p:sp>
      <p:sp>
        <p:nvSpPr>
          <p:cNvPr id="13" name="タイトル 1"/>
          <p:cNvSpPr>
            <a:spLocks noGrp="1"/>
          </p:cNvSpPr>
          <p:nvPr>
            <p:ph type="title"/>
          </p:nvPr>
        </p:nvSpPr>
        <p:spPr>
          <a:xfrm>
            <a:off x="25152" y="-306288"/>
            <a:ext cx="8229600" cy="1143000"/>
          </a:xfrm>
        </p:spPr>
        <p:txBody>
          <a:bodyPr/>
          <a:lstStyle/>
          <a:p>
            <a:r>
              <a:rPr kumimoji="1" lang="en-US" altLang="ja-JP" dirty="0" smtClean="0">
                <a:latin typeface="Impact" panose="020B0806030902050204" pitchFamily="34" charset="0"/>
              </a:rPr>
              <a:t>Blanket </a:t>
            </a:r>
            <a:r>
              <a:rPr kumimoji="1" lang="en-US" altLang="ja-JP" dirty="0" err="1" smtClean="0">
                <a:latin typeface="Impact" panose="020B0806030902050204" pitchFamily="34" charset="0"/>
              </a:rPr>
              <a:t>neutronics</a:t>
            </a:r>
            <a:endParaRPr kumimoji="1" lang="ja-JP" altLang="en-US" dirty="0">
              <a:latin typeface="Impact" panose="020B0806030902050204" pitchFamily="34" charset="0"/>
            </a:endParaRPr>
          </a:p>
        </p:txBody>
      </p:sp>
      <p:pic>
        <p:nvPicPr>
          <p:cNvPr id="2" name="図 1"/>
          <p:cNvPicPr>
            <a:picLocks noChangeAspect="1"/>
          </p:cNvPicPr>
          <p:nvPr/>
        </p:nvPicPr>
        <p:blipFill>
          <a:blip r:embed="rId4"/>
          <a:stretch>
            <a:fillRect/>
          </a:stretch>
        </p:blipFill>
        <p:spPr>
          <a:xfrm>
            <a:off x="-64553" y="3429000"/>
            <a:ext cx="5229576" cy="3655618"/>
          </a:xfrm>
          <a:prstGeom prst="rect">
            <a:avLst/>
          </a:prstGeom>
        </p:spPr>
      </p:pic>
      <p:grpSp>
        <p:nvGrpSpPr>
          <p:cNvPr id="18" name="グループ化 17"/>
          <p:cNvGrpSpPr/>
          <p:nvPr/>
        </p:nvGrpSpPr>
        <p:grpSpPr>
          <a:xfrm>
            <a:off x="-180528" y="0"/>
            <a:ext cx="9154097" cy="846306"/>
            <a:chOff x="-143536" y="36344"/>
            <a:chExt cx="9154097" cy="846306"/>
          </a:xfrm>
        </p:grpSpPr>
        <p:grpSp>
          <p:nvGrpSpPr>
            <p:cNvPr id="19" name="Group 4"/>
            <p:cNvGrpSpPr>
              <a:grpSpLocks/>
            </p:cNvGrpSpPr>
            <p:nvPr/>
          </p:nvGrpSpPr>
          <p:grpSpPr bwMode="auto">
            <a:xfrm>
              <a:off x="-143536" y="544512"/>
              <a:ext cx="9144000" cy="338138"/>
              <a:chOff x="0" y="322"/>
              <a:chExt cx="5760" cy="213"/>
            </a:xfrm>
          </p:grpSpPr>
          <p:sp>
            <p:nvSpPr>
              <p:cNvPr id="21"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22" name="Group 8"/>
              <p:cNvGrpSpPr>
                <a:grpSpLocks/>
              </p:cNvGrpSpPr>
              <p:nvPr/>
            </p:nvGrpSpPr>
            <p:grpSpPr bwMode="auto">
              <a:xfrm>
                <a:off x="0" y="482"/>
                <a:ext cx="5760" cy="45"/>
                <a:chOff x="839" y="2523"/>
                <a:chExt cx="4416" cy="52"/>
              </a:xfrm>
            </p:grpSpPr>
            <p:sp>
              <p:nvSpPr>
                <p:cNvPr id="23"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4"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5"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20" name="Picture 8">
              <a:extLst>
                <a:ext uri="{FF2B5EF4-FFF2-40B4-BE49-F238E27FC236}">
                  <a16:creationId xmlns:a16="http://schemas.microsoft.com/office/drawing/2014/main" xmlns="" id="{B9F6BDF5-46F0-204E-BFA7-FABC78B88D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1985486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5167074" y="2157413"/>
            <a:ext cx="2491026" cy="3143250"/>
          </a:xfrm>
          <a:prstGeom prst="rect">
            <a:avLst/>
          </a:prstGeom>
        </p:spPr>
      </p:pic>
      <p:grpSp>
        <p:nvGrpSpPr>
          <p:cNvPr id="18" name="グループ化 17"/>
          <p:cNvGrpSpPr/>
          <p:nvPr/>
        </p:nvGrpSpPr>
        <p:grpSpPr>
          <a:xfrm>
            <a:off x="5770496" y="3943349"/>
            <a:ext cx="1028700" cy="757282"/>
            <a:chOff x="1143000" y="4343400"/>
            <a:chExt cx="1371600" cy="1009709"/>
          </a:xfrm>
        </p:grpSpPr>
        <p:cxnSp>
          <p:nvCxnSpPr>
            <p:cNvPr id="11" name="直線矢印コネクタ 10"/>
            <p:cNvCxnSpPr/>
            <p:nvPr/>
          </p:nvCxnSpPr>
          <p:spPr>
            <a:xfrm>
              <a:off x="1295400" y="51816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319676" y="472440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905000" y="4953000"/>
              <a:ext cx="609600" cy="400109"/>
            </a:xfrm>
            <a:prstGeom prst="rect">
              <a:avLst/>
            </a:prstGeom>
            <a:noFill/>
          </p:spPr>
          <p:txBody>
            <a:bodyPr wrap="square" rtlCol="0">
              <a:spAutoFit/>
            </a:bodyPr>
            <a:lstStyle/>
            <a:p>
              <a:r>
                <a:rPr lang="en-US" altLang="ja-JP" sz="1350" i="1" dirty="0"/>
                <a:t>y</a:t>
              </a:r>
              <a:endParaRPr lang="ja-JP" altLang="en-US" sz="1350" i="1" dirty="0"/>
            </a:p>
          </p:txBody>
        </p:sp>
        <p:sp>
          <p:nvSpPr>
            <p:cNvPr id="17" name="テキスト ボックス 16"/>
            <p:cNvSpPr txBox="1"/>
            <p:nvPr/>
          </p:nvSpPr>
          <p:spPr>
            <a:xfrm>
              <a:off x="1143000" y="4343400"/>
              <a:ext cx="609600" cy="400109"/>
            </a:xfrm>
            <a:prstGeom prst="rect">
              <a:avLst/>
            </a:prstGeom>
            <a:noFill/>
          </p:spPr>
          <p:txBody>
            <a:bodyPr wrap="square" rtlCol="0">
              <a:spAutoFit/>
            </a:bodyPr>
            <a:lstStyle/>
            <a:p>
              <a:r>
                <a:rPr lang="en-US" altLang="ja-JP" sz="1350" i="1" dirty="0"/>
                <a:t>z</a:t>
              </a:r>
              <a:endParaRPr lang="ja-JP" altLang="en-US" sz="1350" i="1" dirty="0"/>
            </a:p>
          </p:txBody>
        </p:sp>
      </p:grpSp>
      <p:sp>
        <p:nvSpPr>
          <p:cNvPr id="25" name="テキスト ボックス 24"/>
          <p:cNvSpPr txBox="1"/>
          <p:nvPr/>
        </p:nvSpPr>
        <p:spPr>
          <a:xfrm>
            <a:off x="5656196" y="2286000"/>
            <a:ext cx="857250" cy="300082"/>
          </a:xfrm>
          <a:prstGeom prst="rect">
            <a:avLst/>
          </a:prstGeom>
          <a:noFill/>
        </p:spPr>
        <p:txBody>
          <a:bodyPr wrap="square" rtlCol="0">
            <a:spAutoFit/>
          </a:bodyPr>
          <a:lstStyle/>
          <a:p>
            <a:pPr algn="ctr"/>
            <a:r>
              <a:rPr lang="en-US" altLang="ja-JP" sz="1350" dirty="0"/>
              <a:t>PE</a:t>
            </a:r>
            <a:endParaRPr lang="ja-JP" altLang="en-US" sz="1350" dirty="0"/>
          </a:p>
        </p:txBody>
      </p:sp>
      <p:sp>
        <p:nvSpPr>
          <p:cNvPr id="27" name="テキスト ボックス 26"/>
          <p:cNvSpPr txBox="1"/>
          <p:nvPr/>
        </p:nvSpPr>
        <p:spPr>
          <a:xfrm>
            <a:off x="5691263" y="2589678"/>
            <a:ext cx="857250" cy="715581"/>
          </a:xfrm>
          <a:prstGeom prst="rect">
            <a:avLst/>
          </a:prstGeom>
          <a:noFill/>
        </p:spPr>
        <p:txBody>
          <a:bodyPr wrap="square" rtlCol="0">
            <a:spAutoFit/>
          </a:bodyPr>
          <a:lstStyle/>
          <a:p>
            <a:r>
              <a:rPr lang="en-US" altLang="ja-JP" sz="1350" dirty="0" err="1"/>
              <a:t>Entron</a:t>
            </a:r>
            <a:endParaRPr lang="en-US" altLang="ja-JP" sz="1350" dirty="0"/>
          </a:p>
          <a:p>
            <a:r>
              <a:rPr lang="en-US" altLang="ja-JP" sz="1350" dirty="0"/>
              <a:t>Source</a:t>
            </a:r>
          </a:p>
          <a:p>
            <a:endParaRPr lang="ja-JP" altLang="en-US" sz="1350" dirty="0"/>
          </a:p>
        </p:txBody>
      </p:sp>
      <p:sp>
        <p:nvSpPr>
          <p:cNvPr id="29" name="テキスト ボックス 28"/>
          <p:cNvSpPr txBox="1"/>
          <p:nvPr/>
        </p:nvSpPr>
        <p:spPr>
          <a:xfrm>
            <a:off x="5886450" y="4857750"/>
            <a:ext cx="1257300" cy="300082"/>
          </a:xfrm>
          <a:prstGeom prst="rect">
            <a:avLst/>
          </a:prstGeom>
          <a:noFill/>
        </p:spPr>
        <p:txBody>
          <a:bodyPr wrap="square" rtlCol="0">
            <a:spAutoFit/>
          </a:bodyPr>
          <a:lstStyle/>
          <a:p>
            <a:r>
              <a:rPr lang="en-US" altLang="ja-JP" sz="1350" dirty="0"/>
              <a:t>Borate water</a:t>
            </a:r>
            <a:endParaRPr lang="ja-JP" altLang="en-US" sz="1350" dirty="0"/>
          </a:p>
        </p:txBody>
      </p:sp>
      <p:sp>
        <p:nvSpPr>
          <p:cNvPr id="30" name="テキスト ボックス 29"/>
          <p:cNvSpPr txBox="1"/>
          <p:nvPr/>
        </p:nvSpPr>
        <p:spPr>
          <a:xfrm>
            <a:off x="4972050" y="3486150"/>
            <a:ext cx="857250" cy="300082"/>
          </a:xfrm>
          <a:prstGeom prst="rect">
            <a:avLst/>
          </a:prstGeom>
          <a:noFill/>
        </p:spPr>
        <p:txBody>
          <a:bodyPr wrap="square" rtlCol="0">
            <a:spAutoFit/>
          </a:bodyPr>
          <a:lstStyle/>
          <a:p>
            <a:pPr algn="ctr"/>
            <a:r>
              <a:rPr lang="en-US" altLang="ja-JP" sz="1350" dirty="0"/>
              <a:t>PE</a:t>
            </a:r>
            <a:endParaRPr lang="ja-JP" altLang="en-US" sz="1350" dirty="0"/>
          </a:p>
        </p:txBody>
      </p:sp>
      <p:sp>
        <p:nvSpPr>
          <p:cNvPr id="31" name="テキスト ボックス 30"/>
          <p:cNvSpPr txBox="1"/>
          <p:nvPr/>
        </p:nvSpPr>
        <p:spPr>
          <a:xfrm>
            <a:off x="5999096" y="3486150"/>
            <a:ext cx="857250" cy="300082"/>
          </a:xfrm>
          <a:prstGeom prst="rect">
            <a:avLst/>
          </a:prstGeom>
          <a:noFill/>
        </p:spPr>
        <p:txBody>
          <a:bodyPr wrap="square" rtlCol="0">
            <a:spAutoFit/>
          </a:bodyPr>
          <a:lstStyle/>
          <a:p>
            <a:pPr algn="ctr"/>
            <a:r>
              <a:rPr lang="en-US" altLang="ja-JP" sz="1350" dirty="0"/>
              <a:t>PE</a:t>
            </a:r>
            <a:endParaRPr lang="ja-JP" altLang="en-US" sz="1350" dirty="0"/>
          </a:p>
        </p:txBody>
      </p:sp>
      <p:sp>
        <p:nvSpPr>
          <p:cNvPr id="32" name="テキスト ボックス 31"/>
          <p:cNvSpPr txBox="1"/>
          <p:nvPr/>
        </p:nvSpPr>
        <p:spPr>
          <a:xfrm>
            <a:off x="5657850" y="3886200"/>
            <a:ext cx="857250" cy="300082"/>
          </a:xfrm>
          <a:prstGeom prst="rect">
            <a:avLst/>
          </a:prstGeom>
          <a:noFill/>
        </p:spPr>
        <p:txBody>
          <a:bodyPr wrap="square" rtlCol="0">
            <a:spAutoFit/>
          </a:bodyPr>
          <a:lstStyle/>
          <a:p>
            <a:pPr algn="ctr"/>
            <a:r>
              <a:rPr lang="en-US" altLang="ja-JP" sz="1350" dirty="0"/>
              <a:t>C</a:t>
            </a:r>
            <a:endParaRPr lang="ja-JP" altLang="en-US" sz="1350" dirty="0"/>
          </a:p>
        </p:txBody>
      </p:sp>
      <p:sp>
        <p:nvSpPr>
          <p:cNvPr id="33" name="テキスト ボックス 32"/>
          <p:cNvSpPr txBox="1"/>
          <p:nvPr/>
        </p:nvSpPr>
        <p:spPr>
          <a:xfrm>
            <a:off x="6218087" y="2602095"/>
            <a:ext cx="857250" cy="300082"/>
          </a:xfrm>
          <a:prstGeom prst="rect">
            <a:avLst/>
          </a:prstGeom>
          <a:noFill/>
        </p:spPr>
        <p:txBody>
          <a:bodyPr wrap="square" rtlCol="0">
            <a:spAutoFit/>
          </a:bodyPr>
          <a:lstStyle/>
          <a:p>
            <a:pPr algn="ctr"/>
            <a:r>
              <a:rPr lang="en-US" altLang="ja-JP" sz="1350" dirty="0" err="1"/>
              <a:t>LiPb</a:t>
            </a:r>
            <a:endParaRPr lang="ja-JP" altLang="en-US" sz="1350" dirty="0"/>
          </a:p>
        </p:txBody>
      </p:sp>
      <p:sp>
        <p:nvSpPr>
          <p:cNvPr id="34" name="楕円 33"/>
          <p:cNvSpPr/>
          <p:nvPr/>
        </p:nvSpPr>
        <p:spPr>
          <a:xfrm>
            <a:off x="6697033" y="2806147"/>
            <a:ext cx="158471" cy="765621"/>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35" name="直線コネクタ 34"/>
          <p:cNvCxnSpPr>
            <a:endCxn id="37" idx="3"/>
          </p:cNvCxnSpPr>
          <p:nvPr/>
        </p:nvCxnSpPr>
        <p:spPr>
          <a:xfrm flipH="1" flipV="1">
            <a:off x="5429250" y="2330492"/>
            <a:ext cx="1402820" cy="584158"/>
          </a:xfrm>
          <a:prstGeom prst="line">
            <a:avLst/>
          </a:prstGeom>
        </p:spPr>
        <p:style>
          <a:lnRef idx="1">
            <a:schemeClr val="accent4"/>
          </a:lnRef>
          <a:fillRef idx="0">
            <a:schemeClr val="accent4"/>
          </a:fillRef>
          <a:effectRef idx="0">
            <a:schemeClr val="accent4"/>
          </a:effectRef>
          <a:fontRef idx="minor">
            <a:schemeClr val="tx1"/>
          </a:fontRef>
        </p:style>
      </p:cxnSp>
      <p:sp>
        <p:nvSpPr>
          <p:cNvPr id="37" name="テキスト ボックス 36"/>
          <p:cNvSpPr txBox="1"/>
          <p:nvPr/>
        </p:nvSpPr>
        <p:spPr>
          <a:xfrm>
            <a:off x="4343400" y="2180451"/>
            <a:ext cx="1085850" cy="300082"/>
          </a:xfrm>
          <a:prstGeom prst="rect">
            <a:avLst/>
          </a:prstGeom>
          <a:noFill/>
        </p:spPr>
        <p:txBody>
          <a:bodyPr wrap="square" rtlCol="0">
            <a:spAutoFit/>
          </a:bodyPr>
          <a:lstStyle/>
          <a:p>
            <a:pPr algn="ctr"/>
            <a:r>
              <a:rPr lang="en-US" altLang="ja-JP" sz="1350" dirty="0">
                <a:solidFill>
                  <a:srgbClr val="FF0000"/>
                </a:solidFill>
              </a:rPr>
              <a:t>Neutron IP</a:t>
            </a:r>
            <a:endParaRPr lang="ja-JP" altLang="en-US" sz="1350" dirty="0">
              <a:solidFill>
                <a:srgbClr val="FF0000"/>
              </a:solidFill>
            </a:endParaRPr>
          </a:p>
        </p:txBody>
      </p:sp>
      <p:sp>
        <p:nvSpPr>
          <p:cNvPr id="38" name="テキスト ボックス 37"/>
          <p:cNvSpPr txBox="1"/>
          <p:nvPr/>
        </p:nvSpPr>
        <p:spPr>
          <a:xfrm>
            <a:off x="6115050" y="3952102"/>
            <a:ext cx="1143000" cy="300082"/>
          </a:xfrm>
          <a:prstGeom prst="rect">
            <a:avLst/>
          </a:prstGeom>
          <a:noFill/>
        </p:spPr>
        <p:txBody>
          <a:bodyPr wrap="square" rtlCol="0">
            <a:spAutoFit/>
          </a:bodyPr>
          <a:lstStyle/>
          <a:p>
            <a:pPr algn="ctr"/>
            <a:r>
              <a:rPr lang="en-US" altLang="ja-JP" sz="1350" dirty="0" err="1">
                <a:solidFill>
                  <a:srgbClr val="0070C0"/>
                </a:solidFill>
              </a:rPr>
              <a:t>Boronized</a:t>
            </a:r>
            <a:r>
              <a:rPr lang="en-US" altLang="ja-JP" sz="1350" dirty="0">
                <a:solidFill>
                  <a:srgbClr val="0070C0"/>
                </a:solidFill>
              </a:rPr>
              <a:t> PE</a:t>
            </a:r>
            <a:endParaRPr lang="ja-JP" altLang="en-US" sz="1350" dirty="0">
              <a:solidFill>
                <a:srgbClr val="0070C0"/>
              </a:solidFill>
            </a:endParaRPr>
          </a:p>
        </p:txBody>
      </p:sp>
      <p:pic>
        <p:nvPicPr>
          <p:cNvPr id="36" name="図 35"/>
          <p:cNvPicPr>
            <a:picLocks noChangeAspect="1"/>
          </p:cNvPicPr>
          <p:nvPr/>
        </p:nvPicPr>
        <p:blipFill>
          <a:blip r:embed="rId3"/>
          <a:stretch>
            <a:fillRect/>
          </a:stretch>
        </p:blipFill>
        <p:spPr>
          <a:xfrm>
            <a:off x="1943100" y="2628900"/>
            <a:ext cx="2936082" cy="2400300"/>
          </a:xfrm>
          <a:prstGeom prst="rect">
            <a:avLst/>
          </a:prstGeom>
        </p:spPr>
      </p:pic>
      <p:grpSp>
        <p:nvGrpSpPr>
          <p:cNvPr id="42" name="グループ化 41"/>
          <p:cNvGrpSpPr/>
          <p:nvPr/>
        </p:nvGrpSpPr>
        <p:grpSpPr>
          <a:xfrm>
            <a:off x="3086100" y="4743449"/>
            <a:ext cx="1028700" cy="757282"/>
            <a:chOff x="1143000" y="4343400"/>
            <a:chExt cx="1371600" cy="1009709"/>
          </a:xfrm>
        </p:grpSpPr>
        <p:cxnSp>
          <p:nvCxnSpPr>
            <p:cNvPr id="43" name="直線矢印コネクタ 42"/>
            <p:cNvCxnSpPr/>
            <p:nvPr/>
          </p:nvCxnSpPr>
          <p:spPr>
            <a:xfrm>
              <a:off x="1295400" y="51816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1319676" y="472440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905000" y="4953000"/>
              <a:ext cx="609600" cy="400109"/>
            </a:xfrm>
            <a:prstGeom prst="rect">
              <a:avLst/>
            </a:prstGeom>
            <a:noFill/>
          </p:spPr>
          <p:txBody>
            <a:bodyPr wrap="square" rtlCol="0">
              <a:spAutoFit/>
            </a:bodyPr>
            <a:lstStyle/>
            <a:p>
              <a:r>
                <a:rPr lang="en-US" altLang="ja-JP" sz="1350" i="1" dirty="0"/>
                <a:t>x</a:t>
              </a:r>
              <a:endParaRPr lang="ja-JP" altLang="en-US" sz="1350" i="1" dirty="0"/>
            </a:p>
          </p:txBody>
        </p:sp>
        <p:sp>
          <p:nvSpPr>
            <p:cNvPr id="46" name="テキスト ボックス 45"/>
            <p:cNvSpPr txBox="1"/>
            <p:nvPr/>
          </p:nvSpPr>
          <p:spPr>
            <a:xfrm>
              <a:off x="1143000" y="4343400"/>
              <a:ext cx="609600" cy="400109"/>
            </a:xfrm>
            <a:prstGeom prst="rect">
              <a:avLst/>
            </a:prstGeom>
            <a:noFill/>
          </p:spPr>
          <p:txBody>
            <a:bodyPr wrap="square" rtlCol="0">
              <a:spAutoFit/>
            </a:bodyPr>
            <a:lstStyle/>
            <a:p>
              <a:r>
                <a:rPr lang="en-US" altLang="ja-JP" sz="1350" i="1" dirty="0"/>
                <a:t>y</a:t>
              </a:r>
              <a:endParaRPr lang="ja-JP" altLang="en-US" sz="1350" i="1" dirty="0"/>
            </a:p>
          </p:txBody>
        </p:sp>
      </p:grpSp>
      <p:sp>
        <p:nvSpPr>
          <p:cNvPr id="47" name="テキスト ボックス 46"/>
          <p:cNvSpPr txBox="1"/>
          <p:nvPr/>
        </p:nvSpPr>
        <p:spPr>
          <a:xfrm>
            <a:off x="3600450" y="3429000"/>
            <a:ext cx="857250" cy="300082"/>
          </a:xfrm>
          <a:prstGeom prst="rect">
            <a:avLst/>
          </a:prstGeom>
          <a:noFill/>
        </p:spPr>
        <p:txBody>
          <a:bodyPr wrap="square" rtlCol="0">
            <a:spAutoFit/>
          </a:bodyPr>
          <a:lstStyle/>
          <a:p>
            <a:r>
              <a:rPr lang="en-US" altLang="ja-JP" sz="1350" dirty="0" err="1"/>
              <a:t>Pb</a:t>
            </a:r>
            <a:endParaRPr lang="ja-JP" altLang="en-US" sz="1350" dirty="0"/>
          </a:p>
        </p:txBody>
      </p:sp>
      <p:sp>
        <p:nvSpPr>
          <p:cNvPr id="48" name="テキスト ボックス 47"/>
          <p:cNvSpPr txBox="1"/>
          <p:nvPr/>
        </p:nvSpPr>
        <p:spPr>
          <a:xfrm>
            <a:off x="2971800" y="4229100"/>
            <a:ext cx="857250" cy="300082"/>
          </a:xfrm>
          <a:prstGeom prst="rect">
            <a:avLst/>
          </a:prstGeom>
          <a:noFill/>
        </p:spPr>
        <p:txBody>
          <a:bodyPr wrap="square" rtlCol="0">
            <a:spAutoFit/>
          </a:bodyPr>
          <a:lstStyle/>
          <a:p>
            <a:r>
              <a:rPr lang="en-US" altLang="ja-JP" sz="1350" dirty="0"/>
              <a:t>source</a:t>
            </a:r>
            <a:endParaRPr lang="ja-JP" altLang="en-US" sz="1350" dirty="0"/>
          </a:p>
        </p:txBody>
      </p:sp>
      <p:sp>
        <p:nvSpPr>
          <p:cNvPr id="49" name="テキスト ボックス 48"/>
          <p:cNvSpPr txBox="1"/>
          <p:nvPr/>
        </p:nvSpPr>
        <p:spPr>
          <a:xfrm>
            <a:off x="3900867" y="4325193"/>
            <a:ext cx="1143000" cy="300082"/>
          </a:xfrm>
          <a:prstGeom prst="rect">
            <a:avLst/>
          </a:prstGeom>
          <a:noFill/>
        </p:spPr>
        <p:txBody>
          <a:bodyPr wrap="square" rtlCol="0">
            <a:spAutoFit/>
          </a:bodyPr>
          <a:lstStyle/>
          <a:p>
            <a:r>
              <a:rPr lang="en-US" altLang="ja-JP" sz="1350" baseline="30000" dirty="0"/>
              <a:t>3</a:t>
            </a:r>
            <a:r>
              <a:rPr lang="en-US" altLang="ja-JP" sz="1350" dirty="0"/>
              <a:t>He</a:t>
            </a:r>
            <a:r>
              <a:rPr lang="ja-JP" altLang="en-US" sz="1350" dirty="0"/>
              <a:t> </a:t>
            </a:r>
            <a:r>
              <a:rPr lang="en-US" altLang="ja-JP" sz="1350" dirty="0"/>
              <a:t>detector</a:t>
            </a:r>
            <a:endParaRPr lang="ja-JP" altLang="en-US" sz="1350" dirty="0"/>
          </a:p>
        </p:txBody>
      </p:sp>
      <p:sp>
        <p:nvSpPr>
          <p:cNvPr id="50" name="楕円 49"/>
          <p:cNvSpPr/>
          <p:nvPr/>
        </p:nvSpPr>
        <p:spPr>
          <a:xfrm>
            <a:off x="3116445" y="3444506"/>
            <a:ext cx="559362" cy="8058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41" name="直線コネクタ 40"/>
          <p:cNvCxnSpPr>
            <a:stCxn id="50" idx="7"/>
            <a:endCxn id="37" idx="1"/>
          </p:cNvCxnSpPr>
          <p:nvPr/>
        </p:nvCxnSpPr>
        <p:spPr>
          <a:xfrm flipV="1">
            <a:off x="3593890" y="2330492"/>
            <a:ext cx="749510" cy="1125816"/>
          </a:xfrm>
          <a:prstGeom prst="line">
            <a:avLst/>
          </a:prstGeom>
        </p:spPr>
        <p:style>
          <a:lnRef idx="1">
            <a:schemeClr val="accent4"/>
          </a:lnRef>
          <a:fillRef idx="0">
            <a:schemeClr val="accent4"/>
          </a:fillRef>
          <a:effectRef idx="0">
            <a:schemeClr val="accent4"/>
          </a:effectRef>
          <a:fontRef idx="minor">
            <a:schemeClr val="tx1"/>
          </a:fontRef>
        </p:style>
      </p:cxnSp>
      <p:pic>
        <p:nvPicPr>
          <p:cNvPr id="39" name="図 38"/>
          <p:cNvPicPr>
            <a:picLocks noChangeAspect="1"/>
          </p:cNvPicPr>
          <p:nvPr/>
        </p:nvPicPr>
        <p:blipFill rotWithShape="1">
          <a:blip r:embed="rId4" cstate="print">
            <a:extLst>
              <a:ext uri="{28A0092B-C50C-407E-A947-70E740481C1C}">
                <a14:useLocalDpi xmlns:a14="http://schemas.microsoft.com/office/drawing/2010/main" val="0"/>
              </a:ext>
            </a:extLst>
          </a:blip>
          <a:srcRect t="18053" b="13293"/>
          <a:stretch/>
        </p:blipFill>
        <p:spPr>
          <a:xfrm>
            <a:off x="2185049" y="2029526"/>
            <a:ext cx="1314450" cy="599374"/>
          </a:xfrm>
          <a:prstGeom prst="rect">
            <a:avLst/>
          </a:prstGeom>
        </p:spPr>
      </p:pic>
      <p:pic>
        <p:nvPicPr>
          <p:cNvPr id="51" name="図 50"/>
          <p:cNvPicPr>
            <a:picLocks noChangeAspect="1"/>
          </p:cNvPicPr>
          <p:nvPr/>
        </p:nvPicPr>
        <p:blipFill rotWithShape="1">
          <a:blip r:embed="rId5" cstate="print">
            <a:extLst>
              <a:ext uri="{28A0092B-C50C-407E-A947-70E740481C1C}">
                <a14:useLocalDpi xmlns:a14="http://schemas.microsoft.com/office/drawing/2010/main" val="0"/>
              </a:ext>
            </a:extLst>
          </a:blip>
          <a:srcRect t="11404" r="34644" b="38183"/>
          <a:stretch/>
        </p:blipFill>
        <p:spPr>
          <a:xfrm>
            <a:off x="533026" y="2182781"/>
            <a:ext cx="1325177" cy="1817226"/>
          </a:xfrm>
          <a:prstGeom prst="rect">
            <a:avLst/>
          </a:prstGeom>
        </p:spPr>
      </p:pic>
      <p:sp>
        <p:nvSpPr>
          <p:cNvPr id="40" name="Rectangle 4"/>
          <p:cNvSpPr>
            <a:spLocks noChangeArrowheads="1"/>
          </p:cNvSpPr>
          <p:nvPr/>
        </p:nvSpPr>
        <p:spPr bwMode="auto">
          <a:xfrm>
            <a:off x="474155" y="63704"/>
            <a:ext cx="7074785" cy="50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4000" dirty="0" err="1" smtClean="0">
                <a:solidFill>
                  <a:srgbClr val="000000"/>
                </a:solidFill>
                <a:latin typeface="Impact" panose="020B0806030902050204" pitchFamily="34" charset="0"/>
              </a:rPr>
              <a:t>neutronics</a:t>
            </a:r>
            <a:r>
              <a:rPr lang="en-US" altLang="ja-JP" sz="4000" dirty="0" smtClean="0">
                <a:solidFill>
                  <a:srgbClr val="000000"/>
                </a:solidFill>
                <a:latin typeface="Impact" panose="020B0806030902050204" pitchFamily="34" charset="0"/>
              </a:rPr>
              <a:t> </a:t>
            </a:r>
            <a:r>
              <a:rPr lang="en-US" altLang="ja-JP" sz="4000" dirty="0">
                <a:solidFill>
                  <a:srgbClr val="000000"/>
                </a:solidFill>
                <a:latin typeface="Impact" panose="020B0806030902050204" pitchFamily="34" charset="0"/>
              </a:rPr>
              <a:t>experiment </a:t>
            </a:r>
            <a:r>
              <a:rPr lang="ja-JP" altLang="en-US" sz="4000" b="1" dirty="0">
                <a:solidFill>
                  <a:srgbClr val="000000"/>
                </a:solidFill>
                <a:latin typeface="Impact" panose="020B0806030902050204" pitchFamily="34" charset="0"/>
              </a:rPr>
              <a:t>　</a:t>
            </a:r>
            <a:endParaRPr lang="en-US" altLang="ja-JP" sz="4000" b="1" dirty="0">
              <a:solidFill>
                <a:srgbClr val="000000"/>
              </a:solidFill>
              <a:latin typeface="Impact" panose="020B0806030902050204" pitchFamily="34" charset="0"/>
            </a:endParaRPr>
          </a:p>
        </p:txBody>
      </p:sp>
      <p:sp>
        <p:nvSpPr>
          <p:cNvPr id="5" name="正方形/長方形 4"/>
          <p:cNvSpPr/>
          <p:nvPr/>
        </p:nvSpPr>
        <p:spPr>
          <a:xfrm>
            <a:off x="90427" y="978977"/>
            <a:ext cx="8781657" cy="830997"/>
          </a:xfrm>
          <a:prstGeom prst="rect">
            <a:avLst/>
          </a:prstGeom>
          <a:ln>
            <a:solidFill>
              <a:schemeClr val="tx1"/>
            </a:solidFill>
          </a:ln>
        </p:spPr>
        <p:txBody>
          <a:bodyPr wrap="square">
            <a:spAutoFit/>
          </a:bodyPr>
          <a:lstStyle/>
          <a:p>
            <a:r>
              <a:rPr lang="en-US" altLang="ja-JP" sz="2400" dirty="0">
                <a:latin typeface="+mj-lt"/>
              </a:rPr>
              <a:t>blanket  assembly and small neutron source for transport </a:t>
            </a:r>
            <a:r>
              <a:rPr lang="en-US" altLang="ja-JP" sz="2400" dirty="0" smtClean="0">
                <a:latin typeface="+mj-lt"/>
              </a:rPr>
              <a:t>measurement for actual measurement of tritium self sufficiency</a:t>
            </a:r>
            <a:endParaRPr lang="ja-JP" altLang="en-US" sz="2400" dirty="0">
              <a:latin typeface="+mj-lt"/>
            </a:endParaRPr>
          </a:p>
        </p:txBody>
      </p:sp>
      <p:pic>
        <p:nvPicPr>
          <p:cNvPr id="5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0097" y="1692545"/>
            <a:ext cx="2183401" cy="23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グループ化 57"/>
          <p:cNvGrpSpPr/>
          <p:nvPr/>
        </p:nvGrpSpPr>
        <p:grpSpPr>
          <a:xfrm>
            <a:off x="413538" y="4135638"/>
            <a:ext cx="2649236" cy="1758799"/>
            <a:chOff x="0" y="1731301"/>
            <a:chExt cx="4034644" cy="3069299"/>
          </a:xfrm>
        </p:grpSpPr>
        <p:pic>
          <p:nvPicPr>
            <p:cNvPr id="59" name="コンテンツ プレースホルダー 5"/>
            <p:cNvPicPr>
              <a:picLocks noChangeAspect="1"/>
            </p:cNvPicPr>
            <p:nvPr/>
          </p:nvPicPr>
          <p:blipFill rotWithShape="1">
            <a:blip r:embed="rId7"/>
            <a:srcRect l="18350" t="6521" r="12643" b="6521"/>
            <a:stretch/>
          </p:blipFill>
          <p:spPr bwMode="auto">
            <a:xfrm>
              <a:off x="533400" y="1752600"/>
              <a:ext cx="3276600" cy="3048000"/>
            </a:xfrm>
            <a:prstGeom prst="rect">
              <a:avLst/>
            </a:prstGeom>
            <a:noFill/>
            <a:ln w="9525">
              <a:noFill/>
              <a:miter lim="800000"/>
              <a:headEnd/>
              <a:tailEnd/>
            </a:ln>
          </p:spPr>
        </p:pic>
        <p:sp>
          <p:nvSpPr>
            <p:cNvPr id="60" name="楕円 5"/>
            <p:cNvSpPr/>
            <p:nvPr/>
          </p:nvSpPr>
          <p:spPr>
            <a:xfrm>
              <a:off x="3267456" y="2763774"/>
              <a:ext cx="211294" cy="123520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61" name="直線コネクタ 60"/>
            <p:cNvCxnSpPr/>
            <p:nvPr/>
          </p:nvCxnSpPr>
          <p:spPr>
            <a:xfrm flipV="1">
              <a:off x="3429000" y="1905000"/>
              <a:ext cx="533400" cy="990600"/>
            </a:xfrm>
            <a:prstGeom prst="line">
              <a:avLst/>
            </a:prstGeom>
          </p:spPr>
          <p:style>
            <a:lnRef idx="1">
              <a:schemeClr val="accent4"/>
            </a:lnRef>
            <a:fillRef idx="0">
              <a:schemeClr val="accent4"/>
            </a:fillRef>
            <a:effectRef idx="0">
              <a:schemeClr val="accent4"/>
            </a:effectRef>
            <a:fontRef idx="minor">
              <a:schemeClr val="tx1"/>
            </a:fontRef>
          </p:style>
        </p:cxnSp>
        <p:sp>
          <p:nvSpPr>
            <p:cNvPr id="62" name="テキスト ボックス 61"/>
            <p:cNvSpPr txBox="1"/>
            <p:nvPr/>
          </p:nvSpPr>
          <p:spPr>
            <a:xfrm>
              <a:off x="2606984" y="3124201"/>
              <a:ext cx="1219201" cy="443112"/>
            </a:xfrm>
            <a:prstGeom prst="rect">
              <a:avLst/>
            </a:prstGeom>
            <a:noFill/>
          </p:spPr>
          <p:txBody>
            <a:bodyPr wrap="square" rtlCol="0">
              <a:spAutoFit/>
            </a:bodyPr>
            <a:lstStyle/>
            <a:p>
              <a:r>
                <a:rPr lang="en-US" altLang="ja-JP" sz="1050" dirty="0"/>
                <a:t>PE</a:t>
              </a:r>
              <a:endParaRPr lang="ja-JP" altLang="en-US" sz="1050" dirty="0"/>
            </a:p>
          </p:txBody>
        </p:sp>
        <p:sp>
          <p:nvSpPr>
            <p:cNvPr id="63" name="テキスト ボックス 62"/>
            <p:cNvSpPr txBox="1"/>
            <p:nvPr/>
          </p:nvSpPr>
          <p:spPr>
            <a:xfrm>
              <a:off x="1752600" y="2819400"/>
              <a:ext cx="1219201" cy="443112"/>
            </a:xfrm>
            <a:prstGeom prst="rect">
              <a:avLst/>
            </a:prstGeom>
            <a:noFill/>
          </p:spPr>
          <p:txBody>
            <a:bodyPr wrap="square" rtlCol="0">
              <a:spAutoFit/>
            </a:bodyPr>
            <a:lstStyle/>
            <a:p>
              <a:r>
                <a:rPr lang="en-US" altLang="ja-JP" sz="1050" dirty="0"/>
                <a:t>NS</a:t>
              </a:r>
              <a:endParaRPr lang="ja-JP" altLang="en-US" sz="1050" dirty="0"/>
            </a:p>
          </p:txBody>
        </p:sp>
        <p:sp>
          <p:nvSpPr>
            <p:cNvPr id="64" name="テキスト ボックス 63"/>
            <p:cNvSpPr txBox="1"/>
            <p:nvPr/>
          </p:nvSpPr>
          <p:spPr>
            <a:xfrm>
              <a:off x="304799" y="3886199"/>
              <a:ext cx="1219201" cy="443112"/>
            </a:xfrm>
            <a:prstGeom prst="rect">
              <a:avLst/>
            </a:prstGeom>
            <a:noFill/>
          </p:spPr>
          <p:txBody>
            <a:bodyPr wrap="square" rtlCol="0">
              <a:spAutoFit/>
            </a:bodyPr>
            <a:lstStyle/>
            <a:p>
              <a:pPr algn="ctr"/>
              <a:r>
                <a:rPr lang="en-US" altLang="ja-JP" sz="1050" dirty="0"/>
                <a:t>PE</a:t>
              </a:r>
              <a:endParaRPr lang="ja-JP" altLang="en-US" sz="1050" dirty="0"/>
            </a:p>
          </p:txBody>
        </p:sp>
        <p:sp>
          <p:nvSpPr>
            <p:cNvPr id="65" name="テキスト ボックス 64"/>
            <p:cNvSpPr txBox="1"/>
            <p:nvPr/>
          </p:nvSpPr>
          <p:spPr>
            <a:xfrm>
              <a:off x="2843676" y="3443836"/>
              <a:ext cx="509124" cy="443112"/>
            </a:xfrm>
            <a:prstGeom prst="rect">
              <a:avLst/>
            </a:prstGeom>
            <a:noFill/>
          </p:spPr>
          <p:txBody>
            <a:bodyPr wrap="square" rtlCol="0">
              <a:spAutoFit/>
            </a:bodyPr>
            <a:lstStyle/>
            <a:p>
              <a:r>
                <a:rPr lang="ja-JP" altLang="en-US" sz="1050" dirty="0"/>
                <a:t>鉛</a:t>
              </a:r>
            </a:p>
          </p:txBody>
        </p:sp>
        <p:sp>
          <p:nvSpPr>
            <p:cNvPr id="66" name="テキスト ボックス 65"/>
            <p:cNvSpPr txBox="1"/>
            <p:nvPr/>
          </p:nvSpPr>
          <p:spPr>
            <a:xfrm>
              <a:off x="3525520" y="3449321"/>
              <a:ext cx="509124" cy="443112"/>
            </a:xfrm>
            <a:prstGeom prst="rect">
              <a:avLst/>
            </a:prstGeom>
            <a:noFill/>
          </p:spPr>
          <p:txBody>
            <a:bodyPr wrap="square" rtlCol="0">
              <a:spAutoFit/>
            </a:bodyPr>
            <a:lstStyle/>
            <a:p>
              <a:r>
                <a:rPr lang="ja-JP" altLang="en-US" sz="1050" dirty="0"/>
                <a:t>鉛</a:t>
              </a:r>
            </a:p>
          </p:txBody>
        </p:sp>
        <p:sp>
          <p:nvSpPr>
            <p:cNvPr id="67" name="テキスト ボックス 66"/>
            <p:cNvSpPr txBox="1"/>
            <p:nvPr/>
          </p:nvSpPr>
          <p:spPr>
            <a:xfrm>
              <a:off x="3168796" y="3954342"/>
              <a:ext cx="509124" cy="443112"/>
            </a:xfrm>
            <a:prstGeom prst="rect">
              <a:avLst/>
            </a:prstGeom>
            <a:noFill/>
          </p:spPr>
          <p:txBody>
            <a:bodyPr wrap="square" rtlCol="0">
              <a:spAutoFit/>
            </a:bodyPr>
            <a:lstStyle/>
            <a:p>
              <a:r>
                <a:rPr lang="ja-JP" altLang="en-US" sz="1050" dirty="0"/>
                <a:t>鉛</a:t>
              </a:r>
            </a:p>
          </p:txBody>
        </p:sp>
        <p:sp>
          <p:nvSpPr>
            <p:cNvPr id="68" name="正方形/長方形 67"/>
            <p:cNvSpPr/>
            <p:nvPr/>
          </p:nvSpPr>
          <p:spPr>
            <a:xfrm>
              <a:off x="228600" y="1755577"/>
              <a:ext cx="990600" cy="14478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69" name="グループ化 68"/>
            <p:cNvGrpSpPr/>
            <p:nvPr/>
          </p:nvGrpSpPr>
          <p:grpSpPr>
            <a:xfrm>
              <a:off x="304800" y="1731301"/>
              <a:ext cx="1371600" cy="1662311"/>
              <a:chOff x="457200" y="4873823"/>
              <a:chExt cx="1371600" cy="1662311"/>
            </a:xfrm>
          </p:grpSpPr>
          <p:pic>
            <p:nvPicPr>
              <p:cNvPr id="71" name="図 70"/>
              <p:cNvPicPr>
                <a:picLocks noChangeAspect="1"/>
              </p:cNvPicPr>
              <p:nvPr/>
            </p:nvPicPr>
            <p:blipFill>
              <a:blip r:embed="rId8"/>
              <a:stretch>
                <a:fillRect/>
              </a:stretch>
            </p:blipFill>
            <p:spPr>
              <a:xfrm>
                <a:off x="1082984" y="4925747"/>
                <a:ext cx="91369" cy="1409700"/>
              </a:xfrm>
              <a:prstGeom prst="rect">
                <a:avLst/>
              </a:prstGeom>
            </p:spPr>
          </p:pic>
          <p:sp>
            <p:nvSpPr>
              <p:cNvPr id="72" name="テキスト ボックス 71"/>
              <p:cNvSpPr txBox="1"/>
              <p:nvPr/>
            </p:nvSpPr>
            <p:spPr>
              <a:xfrm>
                <a:off x="457200" y="4873823"/>
                <a:ext cx="1371600" cy="443111"/>
              </a:xfrm>
              <a:prstGeom prst="rect">
                <a:avLst/>
              </a:prstGeom>
              <a:noFill/>
            </p:spPr>
            <p:txBody>
              <a:bodyPr wrap="square" rtlCol="0">
                <a:spAutoFit/>
              </a:bodyPr>
              <a:lstStyle/>
              <a:p>
                <a:r>
                  <a:rPr lang="en-US" altLang="ja-JP" sz="1050" dirty="0"/>
                  <a:t>1×10</a:t>
                </a:r>
                <a:r>
                  <a:rPr lang="en-US" altLang="ja-JP" sz="1050" baseline="30000" dirty="0"/>
                  <a:t>9</a:t>
                </a:r>
                <a:endParaRPr lang="ja-JP" altLang="en-US" sz="1050" baseline="30000" dirty="0"/>
              </a:p>
            </p:txBody>
          </p:sp>
          <p:sp>
            <p:nvSpPr>
              <p:cNvPr id="73" name="テキスト ボックス 72"/>
              <p:cNvSpPr txBox="1"/>
              <p:nvPr/>
            </p:nvSpPr>
            <p:spPr>
              <a:xfrm>
                <a:off x="457200" y="5178622"/>
                <a:ext cx="1371600" cy="443111"/>
              </a:xfrm>
              <a:prstGeom prst="rect">
                <a:avLst/>
              </a:prstGeom>
              <a:noFill/>
            </p:spPr>
            <p:txBody>
              <a:bodyPr wrap="square" rtlCol="0">
                <a:spAutoFit/>
              </a:bodyPr>
              <a:lstStyle/>
              <a:p>
                <a:r>
                  <a:rPr lang="en-US" altLang="ja-JP" sz="1050" dirty="0"/>
                  <a:t>1×10</a:t>
                </a:r>
                <a:r>
                  <a:rPr lang="en-US" altLang="ja-JP" sz="1050" baseline="30000" dirty="0"/>
                  <a:t>8</a:t>
                </a:r>
                <a:endParaRPr lang="ja-JP" altLang="en-US" sz="1050" baseline="30000" dirty="0"/>
              </a:p>
            </p:txBody>
          </p:sp>
          <p:sp>
            <p:nvSpPr>
              <p:cNvPr id="74" name="テキスト ボックス 73"/>
              <p:cNvSpPr txBox="1"/>
              <p:nvPr/>
            </p:nvSpPr>
            <p:spPr>
              <a:xfrm>
                <a:off x="457200" y="5508094"/>
                <a:ext cx="1371600" cy="443111"/>
              </a:xfrm>
              <a:prstGeom prst="rect">
                <a:avLst/>
              </a:prstGeom>
              <a:noFill/>
            </p:spPr>
            <p:txBody>
              <a:bodyPr wrap="square" rtlCol="0">
                <a:spAutoFit/>
              </a:bodyPr>
              <a:lstStyle/>
              <a:p>
                <a:r>
                  <a:rPr lang="en-US" altLang="ja-JP" sz="1050" dirty="0"/>
                  <a:t>2×10</a:t>
                </a:r>
                <a:r>
                  <a:rPr lang="en-US" altLang="ja-JP" sz="1050" baseline="30000" dirty="0"/>
                  <a:t>7</a:t>
                </a:r>
                <a:endParaRPr lang="ja-JP" altLang="en-US" sz="1050" baseline="30000" dirty="0"/>
              </a:p>
            </p:txBody>
          </p:sp>
          <p:sp>
            <p:nvSpPr>
              <p:cNvPr id="75" name="テキスト ボックス 74"/>
              <p:cNvSpPr txBox="1"/>
              <p:nvPr/>
            </p:nvSpPr>
            <p:spPr>
              <a:xfrm>
                <a:off x="457200" y="5804407"/>
                <a:ext cx="1371600" cy="443111"/>
              </a:xfrm>
              <a:prstGeom prst="rect">
                <a:avLst/>
              </a:prstGeom>
              <a:noFill/>
            </p:spPr>
            <p:txBody>
              <a:bodyPr wrap="square" rtlCol="0">
                <a:spAutoFit/>
              </a:bodyPr>
              <a:lstStyle/>
              <a:p>
                <a:r>
                  <a:rPr lang="en-US" altLang="ja-JP" sz="1050" dirty="0"/>
                  <a:t>3×10</a:t>
                </a:r>
                <a:r>
                  <a:rPr lang="en-US" altLang="ja-JP" sz="1050" baseline="30000" dirty="0"/>
                  <a:t>6</a:t>
                </a:r>
                <a:endParaRPr lang="ja-JP" altLang="en-US" sz="1050" baseline="30000" dirty="0"/>
              </a:p>
            </p:txBody>
          </p:sp>
          <p:sp>
            <p:nvSpPr>
              <p:cNvPr id="76" name="テキスト ボックス 75"/>
              <p:cNvSpPr txBox="1"/>
              <p:nvPr/>
            </p:nvSpPr>
            <p:spPr>
              <a:xfrm>
                <a:off x="457200" y="6093023"/>
                <a:ext cx="1371600" cy="443111"/>
              </a:xfrm>
              <a:prstGeom prst="rect">
                <a:avLst/>
              </a:prstGeom>
              <a:noFill/>
            </p:spPr>
            <p:txBody>
              <a:bodyPr wrap="square" rtlCol="0">
                <a:spAutoFit/>
              </a:bodyPr>
              <a:lstStyle/>
              <a:p>
                <a:r>
                  <a:rPr lang="en-US" altLang="ja-JP" sz="1050" dirty="0"/>
                  <a:t>4×10</a:t>
                </a:r>
                <a:r>
                  <a:rPr lang="en-US" altLang="ja-JP" sz="1050" baseline="30000" dirty="0"/>
                  <a:t>5</a:t>
                </a:r>
                <a:endParaRPr lang="ja-JP" altLang="en-US" sz="1050" baseline="30000" dirty="0"/>
              </a:p>
            </p:txBody>
          </p:sp>
        </p:grpSp>
        <p:sp>
          <p:nvSpPr>
            <p:cNvPr id="70" name="テキスト ボックス 69"/>
            <p:cNvSpPr txBox="1"/>
            <p:nvPr/>
          </p:nvSpPr>
          <p:spPr>
            <a:xfrm>
              <a:off x="0" y="3886199"/>
              <a:ext cx="1219201" cy="443112"/>
            </a:xfrm>
            <a:prstGeom prst="rect">
              <a:avLst/>
            </a:prstGeom>
            <a:noFill/>
          </p:spPr>
          <p:txBody>
            <a:bodyPr wrap="square" rtlCol="0">
              <a:spAutoFit/>
            </a:bodyPr>
            <a:lstStyle/>
            <a:p>
              <a:pPr algn="ctr"/>
              <a:r>
                <a:rPr lang="en-US" altLang="ja-JP" sz="1050" dirty="0"/>
                <a:t>PE</a:t>
              </a:r>
              <a:endParaRPr lang="ja-JP" altLang="en-US" sz="1050" dirty="0"/>
            </a:p>
          </p:txBody>
        </p:sp>
      </p:grpSp>
      <p:grpSp>
        <p:nvGrpSpPr>
          <p:cNvPr id="77" name="グループ化 76"/>
          <p:cNvGrpSpPr/>
          <p:nvPr/>
        </p:nvGrpSpPr>
        <p:grpSpPr>
          <a:xfrm>
            <a:off x="-143536" y="36344"/>
            <a:ext cx="9154097" cy="846306"/>
            <a:chOff x="-143536" y="36344"/>
            <a:chExt cx="9154097" cy="846306"/>
          </a:xfrm>
        </p:grpSpPr>
        <p:grpSp>
          <p:nvGrpSpPr>
            <p:cNvPr id="78" name="Group 4"/>
            <p:cNvGrpSpPr>
              <a:grpSpLocks/>
            </p:cNvGrpSpPr>
            <p:nvPr/>
          </p:nvGrpSpPr>
          <p:grpSpPr bwMode="auto">
            <a:xfrm>
              <a:off x="-143536" y="544512"/>
              <a:ext cx="9144000" cy="338138"/>
              <a:chOff x="0" y="322"/>
              <a:chExt cx="5760" cy="213"/>
            </a:xfrm>
          </p:grpSpPr>
          <p:sp>
            <p:nvSpPr>
              <p:cNvPr id="80"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81" name="Group 8"/>
              <p:cNvGrpSpPr>
                <a:grpSpLocks/>
              </p:cNvGrpSpPr>
              <p:nvPr/>
            </p:nvGrpSpPr>
            <p:grpSpPr bwMode="auto">
              <a:xfrm>
                <a:off x="0" y="482"/>
                <a:ext cx="5760" cy="45"/>
                <a:chOff x="839" y="2523"/>
                <a:chExt cx="4416" cy="52"/>
              </a:xfrm>
            </p:grpSpPr>
            <p:sp>
              <p:nvSpPr>
                <p:cNvPr id="82"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3"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4"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79" name="Picture 8">
              <a:extLst>
                <a:ext uri="{FF2B5EF4-FFF2-40B4-BE49-F238E27FC236}">
                  <a16:creationId xmlns:a16="http://schemas.microsoft.com/office/drawing/2014/main" xmlns="" id="{B9F6BDF5-46F0-204E-BFA7-FABC78B88D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272402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Users\note\Desktop\CO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678406"/>
            <a:ext cx="6123384" cy="427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テキスト ボックス 5"/>
          <p:cNvSpPr txBox="1">
            <a:spLocks noChangeArrowheads="1"/>
          </p:cNvSpPr>
          <p:nvPr/>
        </p:nvSpPr>
        <p:spPr bwMode="auto">
          <a:xfrm>
            <a:off x="2578373" y="3433388"/>
            <a:ext cx="10417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100">
                <a:solidFill>
                  <a:srgbClr val="000000"/>
                </a:solidFill>
              </a:rPr>
              <a:t>FCs</a:t>
            </a:r>
            <a:endParaRPr lang="ja-JP" altLang="en-US" sz="2100">
              <a:solidFill>
                <a:srgbClr val="000000"/>
              </a:solidFill>
            </a:endParaRPr>
          </a:p>
        </p:txBody>
      </p:sp>
      <p:sp>
        <p:nvSpPr>
          <p:cNvPr id="112644" name="テキスト ボックス 6"/>
          <p:cNvSpPr txBox="1">
            <a:spLocks noChangeArrowheads="1"/>
          </p:cNvSpPr>
          <p:nvPr/>
        </p:nvSpPr>
        <p:spPr bwMode="auto">
          <a:xfrm>
            <a:off x="2192611" y="4662113"/>
            <a:ext cx="10429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100">
                <a:solidFill>
                  <a:srgbClr val="000000"/>
                </a:solidFill>
              </a:rPr>
              <a:t>Oil</a:t>
            </a:r>
            <a:endParaRPr lang="ja-JP" altLang="en-US" sz="2100">
              <a:solidFill>
                <a:srgbClr val="000000"/>
              </a:solidFill>
            </a:endParaRPr>
          </a:p>
        </p:txBody>
      </p:sp>
      <p:sp>
        <p:nvSpPr>
          <p:cNvPr id="112645" name="テキスト ボックス 19"/>
          <p:cNvSpPr txBox="1">
            <a:spLocks noChangeArrowheads="1"/>
          </p:cNvSpPr>
          <p:nvPr/>
        </p:nvSpPr>
        <p:spPr bwMode="auto">
          <a:xfrm>
            <a:off x="3351087" y="4066801"/>
            <a:ext cx="135017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100" dirty="0">
                <a:solidFill>
                  <a:srgbClr val="000000"/>
                </a:solidFill>
              </a:rPr>
              <a:t>Turbine</a:t>
            </a:r>
            <a:endParaRPr lang="ja-JP" altLang="en-US" sz="2100" dirty="0">
              <a:solidFill>
                <a:srgbClr val="000000"/>
              </a:solidFill>
            </a:endParaRPr>
          </a:p>
        </p:txBody>
      </p:sp>
      <p:cxnSp>
        <p:nvCxnSpPr>
          <p:cNvPr id="21" name="直線矢印コネクタ 20"/>
          <p:cNvCxnSpPr/>
          <p:nvPr/>
        </p:nvCxnSpPr>
        <p:spPr>
          <a:xfrm flipV="1">
            <a:off x="3811861" y="3629840"/>
            <a:ext cx="60722" cy="4726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2583136" y="3832247"/>
            <a:ext cx="227409" cy="1619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2753395" y="3832247"/>
            <a:ext cx="57150" cy="276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2421212" y="4332310"/>
            <a:ext cx="48815" cy="3976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50" name="テキスト ボックス 10"/>
          <p:cNvSpPr txBox="1">
            <a:spLocks noChangeArrowheads="1"/>
          </p:cNvSpPr>
          <p:nvPr/>
        </p:nvSpPr>
        <p:spPr bwMode="auto">
          <a:xfrm>
            <a:off x="4863183" y="3166687"/>
            <a:ext cx="19978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FT plant case, </a:t>
            </a:r>
            <a:r>
              <a:rPr lang="en-US" altLang="ja-JP" sz="1800" i="1" dirty="0">
                <a:solidFill>
                  <a:srgbClr val="000000"/>
                </a:solidFill>
              </a:rPr>
              <a:t>P</a:t>
            </a:r>
            <a:r>
              <a:rPr lang="en-US" altLang="ja-JP" sz="1800" baseline="-25000" dirty="0">
                <a:solidFill>
                  <a:srgbClr val="000000"/>
                </a:solidFill>
              </a:rPr>
              <a:t>CD</a:t>
            </a:r>
            <a:r>
              <a:rPr lang="en-US" altLang="ja-JP" sz="1800" dirty="0">
                <a:solidFill>
                  <a:srgbClr val="000000"/>
                </a:solidFill>
              </a:rPr>
              <a:t> is supplied by 100 mills/kWh </a:t>
            </a:r>
            <a:endParaRPr lang="ja-JP" altLang="en-US" sz="1800" dirty="0">
              <a:solidFill>
                <a:srgbClr val="000000"/>
              </a:solidFill>
            </a:endParaRPr>
          </a:p>
        </p:txBody>
      </p:sp>
      <p:sp>
        <p:nvSpPr>
          <p:cNvPr id="112651" name="Rectangle 6"/>
          <p:cNvSpPr>
            <a:spLocks noChangeArrowheads="1"/>
          </p:cNvSpPr>
          <p:nvPr/>
        </p:nvSpPr>
        <p:spPr bwMode="auto">
          <a:xfrm>
            <a:off x="246038" y="1193837"/>
            <a:ext cx="5761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eaLnBrk="1" hangingPunct="1">
              <a:spcBef>
                <a:spcPct val="0"/>
              </a:spcBef>
              <a:buFontTx/>
              <a:buNone/>
            </a:pPr>
            <a:r>
              <a:rPr lang="en-US" altLang="ja-JP" b="1" dirty="0">
                <a:latin typeface="+mj-lt"/>
                <a:ea typeface="Osaka" charset="-128"/>
              </a:rPr>
              <a:t>Fusion electricity by fuel cells</a:t>
            </a:r>
          </a:p>
        </p:txBody>
      </p:sp>
      <p:sp>
        <p:nvSpPr>
          <p:cNvPr id="30" name="Text Box 17"/>
          <p:cNvSpPr txBox="1">
            <a:spLocks noChangeArrowheads="1"/>
          </p:cNvSpPr>
          <p:nvPr/>
        </p:nvSpPr>
        <p:spPr bwMode="auto">
          <a:xfrm>
            <a:off x="648444" y="14584"/>
            <a:ext cx="66256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000" dirty="0">
                <a:solidFill>
                  <a:srgbClr val="000000"/>
                </a:solidFill>
                <a:latin typeface="Impact" panose="020B0806030902050204" pitchFamily="34" charset="0"/>
                <a:ea typeface="ＭＳ 明朝" panose="02020609040205080304" pitchFamily="17" charset="-128"/>
              </a:rPr>
              <a:t>Cost analysis of energy plant</a:t>
            </a:r>
          </a:p>
        </p:txBody>
      </p:sp>
      <p:grpSp>
        <p:nvGrpSpPr>
          <p:cNvPr id="18" name="グループ化 17"/>
          <p:cNvGrpSpPr/>
          <p:nvPr/>
        </p:nvGrpSpPr>
        <p:grpSpPr>
          <a:xfrm>
            <a:off x="-143536" y="36344"/>
            <a:ext cx="9154097" cy="846306"/>
            <a:chOff x="-143536" y="36344"/>
            <a:chExt cx="9154097" cy="846306"/>
          </a:xfrm>
        </p:grpSpPr>
        <p:grpSp>
          <p:nvGrpSpPr>
            <p:cNvPr id="19" name="Group 4"/>
            <p:cNvGrpSpPr>
              <a:grpSpLocks/>
            </p:cNvGrpSpPr>
            <p:nvPr/>
          </p:nvGrpSpPr>
          <p:grpSpPr bwMode="auto">
            <a:xfrm>
              <a:off x="-143536" y="544512"/>
              <a:ext cx="9144000" cy="338138"/>
              <a:chOff x="0" y="322"/>
              <a:chExt cx="5760" cy="213"/>
            </a:xfrm>
          </p:grpSpPr>
          <p:sp>
            <p:nvSpPr>
              <p:cNvPr id="31"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32" name="Group 8"/>
              <p:cNvGrpSpPr>
                <a:grpSpLocks/>
              </p:cNvGrpSpPr>
              <p:nvPr/>
            </p:nvGrpSpPr>
            <p:grpSpPr bwMode="auto">
              <a:xfrm>
                <a:off x="0" y="482"/>
                <a:ext cx="5760" cy="45"/>
                <a:chOff x="839" y="2523"/>
                <a:chExt cx="4416" cy="52"/>
              </a:xfrm>
            </p:grpSpPr>
            <p:sp>
              <p:nvSpPr>
                <p:cNvPr id="33"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20" name="Picture 8">
              <a:extLst>
                <a:ext uri="{FF2B5EF4-FFF2-40B4-BE49-F238E27FC236}">
                  <a16:creationId xmlns:a16="http://schemas.microsoft.com/office/drawing/2014/main" xmlns="" id="{B9F6BDF5-46F0-204E-BFA7-FABC78B88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
        <p:nvSpPr>
          <p:cNvPr id="36" name="Rectangle 6"/>
          <p:cNvSpPr>
            <a:spLocks noChangeArrowheads="1"/>
          </p:cNvSpPr>
          <p:nvPr/>
        </p:nvSpPr>
        <p:spPr bwMode="auto">
          <a:xfrm>
            <a:off x="354842" y="6002800"/>
            <a:ext cx="8375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eaLnBrk="1" hangingPunct="1">
              <a:spcBef>
                <a:spcPct val="0"/>
              </a:spcBef>
              <a:buFontTx/>
              <a:buNone/>
            </a:pPr>
            <a:r>
              <a:rPr lang="en-US" altLang="ja-JP" b="1" dirty="0" smtClean="0">
                <a:latin typeface="+mj-lt"/>
                <a:ea typeface="Osaka" charset="-128"/>
              </a:rPr>
              <a:t>For smaller reactor, Fuel cell is more efficient</a:t>
            </a:r>
            <a:endParaRPr lang="en-US" altLang="ja-JP" b="1" dirty="0">
              <a:latin typeface="+mj-lt"/>
              <a:ea typeface="Osaka" charset="-128"/>
            </a:endParaRPr>
          </a:p>
        </p:txBody>
      </p:sp>
    </p:spTree>
    <p:extLst>
      <p:ext uri="{BB962C8B-B14F-4D97-AF65-F5344CB8AC3E}">
        <p14:creationId xmlns:p14="http://schemas.microsoft.com/office/powerpoint/2010/main" val="764323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
          <p:cNvGrpSpPr>
            <a:grpSpLocks/>
          </p:cNvGrpSpPr>
          <p:nvPr/>
        </p:nvGrpSpPr>
        <p:grpSpPr bwMode="auto">
          <a:xfrm>
            <a:off x="3779912" y="2308323"/>
            <a:ext cx="5464102" cy="2524635"/>
            <a:chOff x="293688" y="908050"/>
            <a:chExt cx="9137650" cy="5400675"/>
          </a:xfrm>
        </p:grpSpPr>
        <p:sp>
          <p:nvSpPr>
            <p:cNvPr id="24" name="AutoShape 9" descr="切り込み"/>
            <p:cNvSpPr>
              <a:spLocks noChangeArrowheads="1"/>
            </p:cNvSpPr>
            <p:nvPr/>
          </p:nvSpPr>
          <p:spPr bwMode="auto">
            <a:xfrm>
              <a:off x="5940425" y="2205038"/>
              <a:ext cx="503238" cy="1655762"/>
            </a:xfrm>
            <a:prstGeom prst="roundRect">
              <a:avLst>
                <a:gd name="adj" fmla="val 16667"/>
              </a:avLst>
            </a:prstGeom>
            <a:pattFill prst="divot">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25" name="AutoShape 10" descr="切り込み"/>
            <p:cNvSpPr>
              <a:spLocks noChangeArrowheads="1"/>
            </p:cNvSpPr>
            <p:nvPr/>
          </p:nvSpPr>
          <p:spPr bwMode="auto">
            <a:xfrm>
              <a:off x="4787900" y="3644900"/>
              <a:ext cx="288925" cy="215900"/>
            </a:xfrm>
            <a:prstGeom prst="roundRect">
              <a:avLst>
                <a:gd name="adj" fmla="val 16667"/>
              </a:avLst>
            </a:prstGeom>
            <a:pattFill prst="divot">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26" name="AutoShape 11" descr="切り込み"/>
            <p:cNvSpPr>
              <a:spLocks noChangeArrowheads="1"/>
            </p:cNvSpPr>
            <p:nvPr/>
          </p:nvSpPr>
          <p:spPr bwMode="auto">
            <a:xfrm>
              <a:off x="4859338" y="2205038"/>
              <a:ext cx="288925" cy="215900"/>
            </a:xfrm>
            <a:prstGeom prst="roundRect">
              <a:avLst>
                <a:gd name="adj" fmla="val 16667"/>
              </a:avLst>
            </a:prstGeom>
            <a:pattFill prst="divot">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27" name="Line 12"/>
            <p:cNvSpPr>
              <a:spLocks noChangeShapeType="1"/>
            </p:cNvSpPr>
            <p:nvPr/>
          </p:nvSpPr>
          <p:spPr bwMode="auto">
            <a:xfrm>
              <a:off x="7451725" y="3644900"/>
              <a:ext cx="0" cy="2376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28" name="Line 13"/>
            <p:cNvSpPr>
              <a:spLocks noChangeShapeType="1"/>
            </p:cNvSpPr>
            <p:nvPr/>
          </p:nvSpPr>
          <p:spPr bwMode="auto">
            <a:xfrm flipV="1">
              <a:off x="7524750" y="1989138"/>
              <a:ext cx="447675" cy="571500"/>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29" name="AutoShape 14" descr="5%"/>
            <p:cNvSpPr>
              <a:spLocks noChangeArrowheads="1"/>
            </p:cNvSpPr>
            <p:nvPr/>
          </p:nvSpPr>
          <p:spPr bwMode="auto">
            <a:xfrm>
              <a:off x="6372225" y="2205038"/>
              <a:ext cx="720725" cy="503237"/>
            </a:xfrm>
            <a:prstGeom prst="roundRect">
              <a:avLst>
                <a:gd name="adj" fmla="val 16667"/>
              </a:avLst>
            </a:prstGeom>
            <a:pattFill prst="pct5">
              <a:fgClr>
                <a:schemeClr val="tx1"/>
              </a:fgClr>
              <a:bgClr>
                <a:schemeClr val="bg1"/>
              </a:bgClr>
            </a:patt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30" name="Line 15"/>
            <p:cNvSpPr>
              <a:spLocks noChangeShapeType="1"/>
            </p:cNvSpPr>
            <p:nvPr/>
          </p:nvSpPr>
          <p:spPr bwMode="auto">
            <a:xfrm>
              <a:off x="4716463" y="2349500"/>
              <a:ext cx="3240087" cy="0"/>
            </a:xfrm>
            <a:prstGeom prst="line">
              <a:avLst/>
            </a:prstGeom>
            <a:noFill/>
            <a:ln w="57150">
              <a:pattFill prst="trellis">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31" name="Line 16"/>
            <p:cNvSpPr>
              <a:spLocks noChangeShapeType="1"/>
            </p:cNvSpPr>
            <p:nvPr/>
          </p:nvSpPr>
          <p:spPr bwMode="auto">
            <a:xfrm>
              <a:off x="4787900" y="3789363"/>
              <a:ext cx="1368425" cy="0"/>
            </a:xfrm>
            <a:prstGeom prst="line">
              <a:avLst/>
            </a:prstGeom>
            <a:noFill/>
            <a:ln w="57150">
              <a:pattFill prst="trellis">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32" name="AutoShape 17" descr="切り込み"/>
            <p:cNvSpPr>
              <a:spLocks noChangeArrowheads="1"/>
            </p:cNvSpPr>
            <p:nvPr/>
          </p:nvSpPr>
          <p:spPr bwMode="auto">
            <a:xfrm>
              <a:off x="1403350" y="2205038"/>
              <a:ext cx="2232025" cy="287337"/>
            </a:xfrm>
            <a:prstGeom prst="roundRect">
              <a:avLst>
                <a:gd name="adj" fmla="val 16667"/>
              </a:avLst>
            </a:prstGeom>
            <a:pattFill prst="divot">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33" name="AutoShape 18" descr="切り込み"/>
            <p:cNvSpPr>
              <a:spLocks noChangeArrowheads="1"/>
            </p:cNvSpPr>
            <p:nvPr/>
          </p:nvSpPr>
          <p:spPr bwMode="auto">
            <a:xfrm>
              <a:off x="1476375" y="3573463"/>
              <a:ext cx="2232025" cy="287337"/>
            </a:xfrm>
            <a:prstGeom prst="roundRect">
              <a:avLst>
                <a:gd name="adj" fmla="val 16667"/>
              </a:avLst>
            </a:prstGeom>
            <a:pattFill prst="divot">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34" name="AutoShape 19" descr="切り込み"/>
            <p:cNvSpPr>
              <a:spLocks noChangeArrowheads="1"/>
            </p:cNvSpPr>
            <p:nvPr/>
          </p:nvSpPr>
          <p:spPr bwMode="auto">
            <a:xfrm>
              <a:off x="1614488" y="2414588"/>
              <a:ext cx="571500" cy="1371600"/>
            </a:xfrm>
            <a:prstGeom prst="roundRect">
              <a:avLst>
                <a:gd name="adj" fmla="val 16667"/>
              </a:avLst>
            </a:prstGeom>
            <a:pattFill prst="divot">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35" name="AutoShape 20"/>
            <p:cNvSpPr>
              <a:spLocks noChangeArrowheads="1"/>
            </p:cNvSpPr>
            <p:nvPr/>
          </p:nvSpPr>
          <p:spPr bwMode="auto">
            <a:xfrm>
              <a:off x="463550" y="1546225"/>
              <a:ext cx="868363" cy="3181350"/>
            </a:xfrm>
            <a:prstGeom prst="roundRect">
              <a:avLst>
                <a:gd name="adj" fmla="val 16667"/>
              </a:avLst>
            </a:prstGeom>
            <a:solidFill>
              <a:srgbClr val="FFFFFF"/>
            </a:solidFill>
            <a:ln w="2857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36" name="AutoShape 21"/>
            <p:cNvSpPr>
              <a:spLocks noChangeArrowheads="1"/>
            </p:cNvSpPr>
            <p:nvPr/>
          </p:nvSpPr>
          <p:spPr bwMode="auto">
            <a:xfrm rot="16200000" flipV="1">
              <a:off x="701675" y="3916363"/>
              <a:ext cx="611188" cy="6461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506 h 21600"/>
                <a:gd name="T14" fmla="*/ 19927 w 21600"/>
                <a:gd name="T15" fmla="*/ 7652 h 21600"/>
              </a:gdLst>
              <a:ahLst/>
              <a:cxnLst>
                <a:cxn ang="T8">
                  <a:pos x="T0" y="T1"/>
                </a:cxn>
                <a:cxn ang="T9">
                  <a:pos x="T2" y="T3"/>
                </a:cxn>
                <a:cxn ang="T10">
                  <a:pos x="T4" y="T5"/>
                </a:cxn>
                <a:cxn ang="T11">
                  <a:pos x="T6" y="T7"/>
                </a:cxn>
              </a:cxnLst>
              <a:rect l="T12" t="T13" r="T14" b="T15"/>
              <a:pathLst>
                <a:path w="21600" h="21600">
                  <a:moveTo>
                    <a:pt x="21600" y="6079"/>
                  </a:moveTo>
                  <a:lnTo>
                    <a:pt x="15136" y="0"/>
                  </a:lnTo>
                  <a:lnTo>
                    <a:pt x="15136" y="4506"/>
                  </a:lnTo>
                  <a:lnTo>
                    <a:pt x="12427" y="4506"/>
                  </a:lnTo>
                  <a:cubicBezTo>
                    <a:pt x="5564" y="4506"/>
                    <a:pt x="0" y="7932"/>
                    <a:pt x="0" y="12158"/>
                  </a:cubicBezTo>
                  <a:lnTo>
                    <a:pt x="0" y="21600"/>
                  </a:lnTo>
                  <a:lnTo>
                    <a:pt x="3216" y="21600"/>
                  </a:lnTo>
                  <a:lnTo>
                    <a:pt x="3216" y="12158"/>
                  </a:lnTo>
                  <a:cubicBezTo>
                    <a:pt x="3216" y="9669"/>
                    <a:pt x="7340" y="7652"/>
                    <a:pt x="12427" y="7652"/>
                  </a:cubicBezTo>
                  <a:lnTo>
                    <a:pt x="15136" y="7652"/>
                  </a:lnTo>
                  <a:lnTo>
                    <a:pt x="15136" y="12158"/>
                  </a:lnTo>
                  <a:lnTo>
                    <a:pt x="21600" y="6079"/>
                  </a:lnTo>
                  <a:close/>
                </a:path>
              </a:pathLst>
            </a:custGeom>
            <a:solidFill>
              <a:srgbClr val="FFFFFF"/>
            </a:solidFill>
            <a:ln w="9525">
              <a:solidFill>
                <a:srgbClr val="000000"/>
              </a:solidFill>
              <a:miter lim="800000"/>
              <a:headEnd/>
              <a:tailEnd/>
            </a:ln>
          </p:spPr>
          <p:txBody>
            <a:bodyPr lIns="55721" tIns="6668" rIns="55721" bIns="6668"/>
            <a:lstStyle/>
            <a:p>
              <a:endParaRPr lang="ja-JP" altLang="en-US" sz="1350"/>
            </a:p>
          </p:txBody>
        </p:sp>
        <p:grpSp>
          <p:nvGrpSpPr>
            <p:cNvPr id="37" name="Group 22"/>
            <p:cNvGrpSpPr>
              <a:grpSpLocks/>
            </p:cNvGrpSpPr>
            <p:nvPr/>
          </p:nvGrpSpPr>
          <p:grpSpPr bwMode="auto">
            <a:xfrm>
              <a:off x="293688" y="3789363"/>
              <a:ext cx="342900" cy="331787"/>
              <a:chOff x="3015" y="7396"/>
              <a:chExt cx="540" cy="524"/>
            </a:xfrm>
          </p:grpSpPr>
          <p:sp>
            <p:nvSpPr>
              <p:cNvPr id="198" name="AutoShape 23"/>
              <p:cNvSpPr>
                <a:spLocks noChangeArrowheads="1"/>
              </p:cNvSpPr>
              <p:nvPr/>
            </p:nvSpPr>
            <p:spPr bwMode="auto">
              <a:xfrm>
                <a:off x="3015" y="7605"/>
                <a:ext cx="540" cy="315"/>
              </a:xfrm>
              <a:prstGeom prst="triangle">
                <a:avLst>
                  <a:gd name="adj" fmla="val 50000"/>
                </a:avLst>
              </a:prstGeom>
              <a:solidFill>
                <a:srgbClr val="FFFFFF"/>
              </a:solidFill>
              <a:ln w="19050">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99" name="Oval 24"/>
              <p:cNvSpPr>
                <a:spLocks noChangeArrowheads="1"/>
              </p:cNvSpPr>
              <p:nvPr/>
            </p:nvSpPr>
            <p:spPr bwMode="auto">
              <a:xfrm>
                <a:off x="3076" y="7396"/>
                <a:ext cx="435" cy="434"/>
              </a:xfrm>
              <a:prstGeom prst="ellipse">
                <a:avLst/>
              </a:prstGeom>
              <a:solidFill>
                <a:srgbClr val="FFFFFF"/>
              </a:solidFill>
              <a:ln w="19050">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nvGrpSpPr>
            <p:cNvPr id="38" name="Group 25"/>
            <p:cNvGrpSpPr>
              <a:grpSpLocks/>
            </p:cNvGrpSpPr>
            <p:nvPr/>
          </p:nvGrpSpPr>
          <p:grpSpPr bwMode="auto">
            <a:xfrm>
              <a:off x="611188" y="4724400"/>
              <a:ext cx="438150" cy="809625"/>
              <a:chOff x="930" y="2978"/>
              <a:chExt cx="276" cy="510"/>
            </a:xfrm>
          </p:grpSpPr>
          <p:sp>
            <p:nvSpPr>
              <p:cNvPr id="193" name="AutoShape 26"/>
              <p:cNvSpPr>
                <a:spLocks noChangeArrowheads="1"/>
              </p:cNvSpPr>
              <p:nvPr/>
            </p:nvSpPr>
            <p:spPr bwMode="auto">
              <a:xfrm>
                <a:off x="930" y="3158"/>
                <a:ext cx="276" cy="330"/>
              </a:xfrm>
              <a:prstGeom prst="roundRect">
                <a:avLst>
                  <a:gd name="adj" fmla="val 16667"/>
                </a:avLst>
              </a:prstGeom>
              <a:solidFill>
                <a:srgbClr val="FFFFFF"/>
              </a:solidFill>
              <a:ln w="19050">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94" name="Line 27"/>
              <p:cNvSpPr>
                <a:spLocks noChangeShapeType="1"/>
              </p:cNvSpPr>
              <p:nvPr/>
            </p:nvSpPr>
            <p:spPr bwMode="auto">
              <a:xfrm>
                <a:off x="1071" y="2978"/>
                <a:ext cx="0" cy="1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grpSp>
            <p:nvGrpSpPr>
              <p:cNvPr id="195" name="Group 28"/>
              <p:cNvGrpSpPr>
                <a:grpSpLocks/>
              </p:cNvGrpSpPr>
              <p:nvPr/>
            </p:nvGrpSpPr>
            <p:grpSpPr bwMode="auto">
              <a:xfrm>
                <a:off x="981" y="3008"/>
                <a:ext cx="192" cy="117"/>
                <a:chOff x="5565" y="7755"/>
                <a:chExt cx="480" cy="293"/>
              </a:xfrm>
            </p:grpSpPr>
            <p:sp>
              <p:nvSpPr>
                <p:cNvPr id="196" name="AutoShape 29"/>
                <p:cNvSpPr>
                  <a:spLocks noChangeArrowheads="1"/>
                </p:cNvSpPr>
                <p:nvPr/>
              </p:nvSpPr>
              <p:spPr bwMode="auto">
                <a:xfrm>
                  <a:off x="5565" y="790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97" name="AutoShape 30"/>
                <p:cNvSpPr>
                  <a:spLocks noChangeArrowheads="1"/>
                </p:cNvSpPr>
                <p:nvPr/>
              </p:nvSpPr>
              <p:spPr bwMode="auto">
                <a:xfrm flipV="1">
                  <a:off x="5565" y="775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sp>
          <p:nvSpPr>
            <p:cNvPr id="39" name="Text Box 31"/>
            <p:cNvSpPr txBox="1">
              <a:spLocks noChangeArrowheads="1"/>
            </p:cNvSpPr>
            <p:nvPr/>
          </p:nvSpPr>
          <p:spPr bwMode="auto">
            <a:xfrm>
              <a:off x="468313" y="3500438"/>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350">
                  <a:solidFill>
                    <a:srgbClr val="000000"/>
                  </a:solidFill>
                </a:rPr>
                <a:t>ＥＭＰ</a:t>
              </a:r>
              <a:endParaRPr lang="ja-JP" altLang="en-US" sz="1350" u="sng">
                <a:solidFill>
                  <a:srgbClr val="000000"/>
                </a:solidFill>
              </a:endParaRPr>
            </a:p>
          </p:txBody>
        </p:sp>
        <p:sp>
          <p:nvSpPr>
            <p:cNvPr id="40" name="Rectangle 32"/>
            <p:cNvSpPr>
              <a:spLocks noChangeArrowheads="1"/>
            </p:cNvSpPr>
            <p:nvPr/>
          </p:nvSpPr>
          <p:spPr bwMode="auto">
            <a:xfrm>
              <a:off x="1333500" y="2293938"/>
              <a:ext cx="142875" cy="123825"/>
            </a:xfrm>
            <a:prstGeom prst="rect">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41" name="Rectangle 33"/>
            <p:cNvSpPr>
              <a:spLocks noChangeArrowheads="1"/>
            </p:cNvSpPr>
            <p:nvPr/>
          </p:nvSpPr>
          <p:spPr bwMode="auto">
            <a:xfrm>
              <a:off x="1333500" y="3713163"/>
              <a:ext cx="142875" cy="123825"/>
            </a:xfrm>
            <a:prstGeom prst="rect">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42" name="Line 34"/>
            <p:cNvSpPr>
              <a:spLocks noChangeShapeType="1"/>
            </p:cNvSpPr>
            <p:nvPr/>
          </p:nvSpPr>
          <p:spPr bwMode="auto">
            <a:xfrm flipV="1">
              <a:off x="1485900" y="2349500"/>
              <a:ext cx="2581275" cy="111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3" name="Line 35"/>
            <p:cNvSpPr>
              <a:spLocks noChangeShapeType="1"/>
            </p:cNvSpPr>
            <p:nvPr/>
          </p:nvSpPr>
          <p:spPr bwMode="auto">
            <a:xfrm>
              <a:off x="1485900" y="3779838"/>
              <a:ext cx="2581275"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4" name="Oval 36"/>
            <p:cNvSpPr>
              <a:spLocks noChangeArrowheads="1"/>
            </p:cNvSpPr>
            <p:nvPr/>
          </p:nvSpPr>
          <p:spPr bwMode="auto">
            <a:xfrm>
              <a:off x="2001838" y="1627188"/>
              <a:ext cx="296862"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45" name="Line 37"/>
            <p:cNvSpPr>
              <a:spLocks noChangeShapeType="1"/>
            </p:cNvSpPr>
            <p:nvPr/>
          </p:nvSpPr>
          <p:spPr bwMode="auto">
            <a:xfrm>
              <a:off x="2135188" y="1893888"/>
              <a:ext cx="0" cy="466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6" name="Oval 38"/>
            <p:cNvSpPr>
              <a:spLocks noChangeArrowheads="1"/>
            </p:cNvSpPr>
            <p:nvPr/>
          </p:nvSpPr>
          <p:spPr bwMode="auto">
            <a:xfrm>
              <a:off x="1973263" y="4256088"/>
              <a:ext cx="296862"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47" name="Line 39"/>
            <p:cNvSpPr>
              <a:spLocks noChangeShapeType="1"/>
            </p:cNvSpPr>
            <p:nvPr/>
          </p:nvSpPr>
          <p:spPr bwMode="auto">
            <a:xfrm>
              <a:off x="2125663" y="3789363"/>
              <a:ext cx="0" cy="466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8" name="Rectangle 40"/>
            <p:cNvSpPr>
              <a:spLocks noChangeArrowheads="1"/>
            </p:cNvSpPr>
            <p:nvPr/>
          </p:nvSpPr>
          <p:spPr bwMode="auto">
            <a:xfrm>
              <a:off x="2006600" y="2527300"/>
              <a:ext cx="361950" cy="1117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49" name="Line 41"/>
            <p:cNvSpPr>
              <a:spLocks noChangeShapeType="1"/>
            </p:cNvSpPr>
            <p:nvPr/>
          </p:nvSpPr>
          <p:spPr bwMode="auto">
            <a:xfrm>
              <a:off x="1400175" y="2408238"/>
              <a:ext cx="0" cy="130492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50" name="Text Box 42"/>
            <p:cNvSpPr txBox="1">
              <a:spLocks noChangeArrowheads="1"/>
            </p:cNvSpPr>
            <p:nvPr/>
          </p:nvSpPr>
          <p:spPr bwMode="auto">
            <a:xfrm>
              <a:off x="611188" y="5589588"/>
              <a:ext cx="1081087"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2000"/>
                </a:lnSpc>
                <a:spcBef>
                  <a:spcPct val="0"/>
                </a:spcBef>
                <a:buFontTx/>
                <a:buNone/>
              </a:pPr>
              <a:r>
                <a:rPr lang="en-US" altLang="ja-JP" sz="1350">
                  <a:solidFill>
                    <a:srgbClr val="000000"/>
                  </a:solidFill>
                  <a:ea typeface="ＭＳ 明朝" panose="02020609040205080304" pitchFamily="17" charset="-128"/>
                </a:rPr>
                <a:t>Dump tank</a:t>
              </a:r>
              <a:endParaRPr lang="en-US" altLang="ja-JP" sz="1350" u="sng">
                <a:solidFill>
                  <a:srgbClr val="000000"/>
                </a:solidFill>
              </a:endParaRPr>
            </a:p>
          </p:txBody>
        </p:sp>
        <p:sp>
          <p:nvSpPr>
            <p:cNvPr id="51" name="AutoShape 43"/>
            <p:cNvSpPr>
              <a:spLocks noChangeArrowheads="1"/>
            </p:cNvSpPr>
            <p:nvPr/>
          </p:nvSpPr>
          <p:spPr bwMode="auto">
            <a:xfrm>
              <a:off x="1476375" y="1052513"/>
              <a:ext cx="2879725" cy="4032250"/>
            </a:xfrm>
            <a:prstGeom prst="roundRect">
              <a:avLst>
                <a:gd name="adj" fmla="val 16667"/>
              </a:avLst>
            </a:prstGeom>
            <a:noFill/>
            <a:ln w="952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52" name="Line 54"/>
            <p:cNvSpPr>
              <a:spLocks noChangeShapeType="1"/>
            </p:cNvSpPr>
            <p:nvPr/>
          </p:nvSpPr>
          <p:spPr bwMode="auto">
            <a:xfrm flipH="1">
              <a:off x="903288" y="1371600"/>
              <a:ext cx="11112" cy="195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53" name="AutoShape 55" descr="5%"/>
            <p:cNvSpPr>
              <a:spLocks noChangeArrowheads="1"/>
            </p:cNvSpPr>
            <p:nvPr/>
          </p:nvSpPr>
          <p:spPr bwMode="auto">
            <a:xfrm>
              <a:off x="3635375" y="2133600"/>
              <a:ext cx="1223963" cy="19431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54" name="Line 56"/>
            <p:cNvSpPr>
              <a:spLocks noChangeShapeType="1"/>
            </p:cNvSpPr>
            <p:nvPr/>
          </p:nvSpPr>
          <p:spPr bwMode="auto">
            <a:xfrm>
              <a:off x="7885113" y="4652963"/>
              <a:ext cx="2159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grpSp>
          <p:nvGrpSpPr>
            <p:cNvPr id="55" name="Group 57"/>
            <p:cNvGrpSpPr>
              <a:grpSpLocks/>
            </p:cNvGrpSpPr>
            <p:nvPr/>
          </p:nvGrpSpPr>
          <p:grpSpPr bwMode="auto">
            <a:xfrm rot="-5400000">
              <a:off x="3072607" y="2264569"/>
              <a:ext cx="304800" cy="185737"/>
              <a:chOff x="5565" y="7755"/>
              <a:chExt cx="480" cy="293"/>
            </a:xfrm>
          </p:grpSpPr>
          <p:sp>
            <p:nvSpPr>
              <p:cNvPr id="191" name="AutoShape 58"/>
              <p:cNvSpPr>
                <a:spLocks noChangeArrowheads="1"/>
              </p:cNvSpPr>
              <p:nvPr/>
            </p:nvSpPr>
            <p:spPr bwMode="auto">
              <a:xfrm>
                <a:off x="5565" y="790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92" name="AutoShape 59"/>
              <p:cNvSpPr>
                <a:spLocks noChangeArrowheads="1"/>
              </p:cNvSpPr>
              <p:nvPr/>
            </p:nvSpPr>
            <p:spPr bwMode="auto">
              <a:xfrm flipV="1">
                <a:off x="5565" y="775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nvGrpSpPr>
            <p:cNvPr id="56" name="Group 60"/>
            <p:cNvGrpSpPr>
              <a:grpSpLocks/>
            </p:cNvGrpSpPr>
            <p:nvPr/>
          </p:nvGrpSpPr>
          <p:grpSpPr bwMode="auto">
            <a:xfrm rot="-5400000">
              <a:off x="3104357" y="3694906"/>
              <a:ext cx="304800" cy="185737"/>
              <a:chOff x="5565" y="7755"/>
              <a:chExt cx="480" cy="293"/>
            </a:xfrm>
          </p:grpSpPr>
          <p:sp>
            <p:nvSpPr>
              <p:cNvPr id="189" name="AutoShape 61"/>
              <p:cNvSpPr>
                <a:spLocks noChangeArrowheads="1"/>
              </p:cNvSpPr>
              <p:nvPr/>
            </p:nvSpPr>
            <p:spPr bwMode="auto">
              <a:xfrm>
                <a:off x="5565" y="790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90" name="AutoShape 62"/>
              <p:cNvSpPr>
                <a:spLocks noChangeArrowheads="1"/>
              </p:cNvSpPr>
              <p:nvPr/>
            </p:nvSpPr>
            <p:spPr bwMode="auto">
              <a:xfrm flipV="1">
                <a:off x="5565" y="775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sp>
          <p:nvSpPr>
            <p:cNvPr id="57" name="Rectangle 63"/>
            <p:cNvSpPr>
              <a:spLocks noChangeArrowheads="1"/>
            </p:cNvSpPr>
            <p:nvPr/>
          </p:nvSpPr>
          <p:spPr bwMode="auto">
            <a:xfrm>
              <a:off x="3348038" y="2276475"/>
              <a:ext cx="142875" cy="142875"/>
            </a:xfrm>
            <a:prstGeom prst="rect">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58" name="Rectangle 64"/>
            <p:cNvSpPr>
              <a:spLocks noChangeArrowheads="1"/>
            </p:cNvSpPr>
            <p:nvPr/>
          </p:nvSpPr>
          <p:spPr bwMode="auto">
            <a:xfrm>
              <a:off x="3419475" y="3716338"/>
              <a:ext cx="142875" cy="142875"/>
            </a:xfrm>
            <a:prstGeom prst="rect">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59" name="Oval 65"/>
            <p:cNvSpPr>
              <a:spLocks noChangeArrowheads="1"/>
            </p:cNvSpPr>
            <p:nvPr/>
          </p:nvSpPr>
          <p:spPr bwMode="auto">
            <a:xfrm>
              <a:off x="5292725" y="1700213"/>
              <a:ext cx="298450"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60" name="Line 66"/>
            <p:cNvSpPr>
              <a:spLocks noChangeShapeType="1"/>
            </p:cNvSpPr>
            <p:nvPr/>
          </p:nvSpPr>
          <p:spPr bwMode="auto">
            <a:xfrm>
              <a:off x="5435600" y="1916113"/>
              <a:ext cx="0" cy="323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61" name="Oval 67"/>
            <p:cNvSpPr>
              <a:spLocks noChangeArrowheads="1"/>
            </p:cNvSpPr>
            <p:nvPr/>
          </p:nvSpPr>
          <p:spPr bwMode="auto">
            <a:xfrm>
              <a:off x="5508625" y="4221163"/>
              <a:ext cx="298450"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62" name="Line 68"/>
            <p:cNvSpPr>
              <a:spLocks noChangeShapeType="1"/>
            </p:cNvSpPr>
            <p:nvPr/>
          </p:nvSpPr>
          <p:spPr bwMode="auto">
            <a:xfrm>
              <a:off x="5651500" y="3933825"/>
              <a:ext cx="0" cy="287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63" name="Rectangle 69"/>
            <p:cNvSpPr>
              <a:spLocks noChangeArrowheads="1"/>
            </p:cNvSpPr>
            <p:nvPr/>
          </p:nvSpPr>
          <p:spPr bwMode="auto">
            <a:xfrm>
              <a:off x="5148263" y="2133600"/>
              <a:ext cx="809625" cy="361950"/>
            </a:xfrm>
            <a:prstGeom prst="rect">
              <a:avLst/>
            </a:prstGeom>
            <a:solidFill>
              <a:srgbClr val="C0C0C0"/>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64" name="Rectangle 70"/>
            <p:cNvSpPr>
              <a:spLocks noChangeArrowheads="1"/>
            </p:cNvSpPr>
            <p:nvPr/>
          </p:nvSpPr>
          <p:spPr bwMode="auto">
            <a:xfrm>
              <a:off x="5146675" y="3595688"/>
              <a:ext cx="809625" cy="361950"/>
            </a:xfrm>
            <a:prstGeom prst="rect">
              <a:avLst/>
            </a:prstGeom>
            <a:solidFill>
              <a:srgbClr val="C0C0C0"/>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65" name="Oval 71"/>
            <p:cNvSpPr>
              <a:spLocks noChangeArrowheads="1"/>
            </p:cNvSpPr>
            <p:nvPr/>
          </p:nvSpPr>
          <p:spPr bwMode="auto">
            <a:xfrm>
              <a:off x="7451725" y="2646363"/>
              <a:ext cx="298450"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66" name="Line 72"/>
            <p:cNvSpPr>
              <a:spLocks noChangeShapeType="1"/>
            </p:cNvSpPr>
            <p:nvPr/>
          </p:nvSpPr>
          <p:spPr bwMode="auto">
            <a:xfrm>
              <a:off x="7164388" y="2770188"/>
              <a:ext cx="32702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67" name="Line 73"/>
            <p:cNvSpPr>
              <a:spLocks noChangeShapeType="1"/>
            </p:cNvSpPr>
            <p:nvPr/>
          </p:nvSpPr>
          <p:spPr bwMode="auto">
            <a:xfrm>
              <a:off x="3924300" y="1268413"/>
              <a:ext cx="71438" cy="936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68" name="Line 74"/>
            <p:cNvSpPr>
              <a:spLocks noChangeShapeType="1"/>
            </p:cNvSpPr>
            <p:nvPr/>
          </p:nvSpPr>
          <p:spPr bwMode="auto">
            <a:xfrm>
              <a:off x="4859338" y="3624263"/>
              <a:ext cx="277812" cy="47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grpSp>
          <p:nvGrpSpPr>
            <p:cNvPr id="69" name="Group 75"/>
            <p:cNvGrpSpPr>
              <a:grpSpLocks/>
            </p:cNvGrpSpPr>
            <p:nvPr/>
          </p:nvGrpSpPr>
          <p:grpSpPr bwMode="auto">
            <a:xfrm rot="10800000">
              <a:off x="7318375" y="3819525"/>
              <a:ext cx="288925" cy="176213"/>
              <a:chOff x="5565" y="7755"/>
              <a:chExt cx="480" cy="293"/>
            </a:xfrm>
          </p:grpSpPr>
          <p:sp>
            <p:nvSpPr>
              <p:cNvPr id="187" name="AutoShape 76"/>
              <p:cNvSpPr>
                <a:spLocks noChangeArrowheads="1"/>
              </p:cNvSpPr>
              <p:nvPr/>
            </p:nvSpPr>
            <p:spPr bwMode="auto">
              <a:xfrm>
                <a:off x="5565" y="790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88" name="AutoShape 77"/>
              <p:cNvSpPr>
                <a:spLocks noChangeArrowheads="1"/>
              </p:cNvSpPr>
              <p:nvPr/>
            </p:nvSpPr>
            <p:spPr bwMode="auto">
              <a:xfrm flipV="1">
                <a:off x="5565" y="775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sp>
          <p:nvSpPr>
            <p:cNvPr id="70" name="Text Box 78"/>
            <p:cNvSpPr txBox="1">
              <a:spLocks noChangeArrowheads="1"/>
            </p:cNvSpPr>
            <p:nvPr/>
          </p:nvSpPr>
          <p:spPr bwMode="auto">
            <a:xfrm>
              <a:off x="8027988" y="3068638"/>
              <a:ext cx="140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350">
                  <a:solidFill>
                    <a:srgbClr val="000000"/>
                  </a:solidFill>
                </a:rPr>
                <a:t>Gas</a:t>
              </a:r>
            </a:p>
            <a:p>
              <a:pPr algn="just" eaLnBrk="1" hangingPunct="1">
                <a:spcBef>
                  <a:spcPct val="0"/>
                </a:spcBef>
                <a:buFontTx/>
                <a:buNone/>
              </a:pPr>
              <a:r>
                <a:rPr lang="en-US" altLang="ja-JP" sz="1350">
                  <a:solidFill>
                    <a:srgbClr val="000000"/>
                  </a:solidFill>
                </a:rPr>
                <a:t>Chromato-graph</a:t>
              </a:r>
              <a:endParaRPr lang="en-US" altLang="ja-JP" sz="1350" u="sng">
                <a:solidFill>
                  <a:srgbClr val="000000"/>
                </a:solidFill>
              </a:endParaRPr>
            </a:p>
          </p:txBody>
        </p:sp>
        <p:sp>
          <p:nvSpPr>
            <p:cNvPr id="71" name="Oval 79"/>
            <p:cNvSpPr>
              <a:spLocks noChangeArrowheads="1"/>
            </p:cNvSpPr>
            <p:nvPr/>
          </p:nvSpPr>
          <p:spPr bwMode="auto">
            <a:xfrm>
              <a:off x="8027988" y="4508500"/>
              <a:ext cx="1116012" cy="360363"/>
            </a:xfrm>
            <a:prstGeom prst="ellipse">
              <a:avLst/>
            </a:prstGeom>
            <a:solidFill>
              <a:schemeClr val="bg1"/>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350">
                  <a:solidFill>
                    <a:srgbClr val="000000"/>
                  </a:solidFill>
                  <a:ea typeface="ＭＳ 明朝" panose="02020609040205080304" pitchFamily="17" charset="-128"/>
                </a:rPr>
                <a:t>hygrometer</a:t>
              </a:r>
              <a:endParaRPr lang="en-US" altLang="ja-JP" sz="1350" u="sng">
                <a:solidFill>
                  <a:srgbClr val="000000"/>
                </a:solidFill>
              </a:endParaRPr>
            </a:p>
          </p:txBody>
        </p:sp>
        <p:sp>
          <p:nvSpPr>
            <p:cNvPr id="72" name="Text Box 80"/>
            <p:cNvSpPr txBox="1">
              <a:spLocks noChangeArrowheads="1"/>
            </p:cNvSpPr>
            <p:nvPr/>
          </p:nvSpPr>
          <p:spPr bwMode="auto">
            <a:xfrm>
              <a:off x="5219700" y="2205038"/>
              <a:ext cx="936625"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350">
                  <a:solidFill>
                    <a:srgbClr val="000000"/>
                  </a:solidFill>
                </a:rPr>
                <a:t>cooler</a:t>
              </a:r>
              <a:endParaRPr lang="en-US" altLang="ja-JP" sz="1350" u="sng">
                <a:solidFill>
                  <a:srgbClr val="000000"/>
                </a:solidFill>
              </a:endParaRPr>
            </a:p>
          </p:txBody>
        </p:sp>
        <p:sp>
          <p:nvSpPr>
            <p:cNvPr id="73" name="Text Box 81"/>
            <p:cNvSpPr txBox="1">
              <a:spLocks noChangeArrowheads="1"/>
            </p:cNvSpPr>
            <p:nvPr/>
          </p:nvSpPr>
          <p:spPr bwMode="auto">
            <a:xfrm>
              <a:off x="5148263" y="3644900"/>
              <a:ext cx="863600"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350">
                  <a:solidFill>
                    <a:srgbClr val="000000"/>
                  </a:solidFill>
                </a:rPr>
                <a:t>heater</a:t>
              </a:r>
              <a:endParaRPr lang="en-US" altLang="ja-JP" sz="1350" u="sng">
                <a:solidFill>
                  <a:srgbClr val="000000"/>
                </a:solidFill>
              </a:endParaRPr>
            </a:p>
          </p:txBody>
        </p:sp>
        <p:grpSp>
          <p:nvGrpSpPr>
            <p:cNvPr id="74" name="Group 82"/>
            <p:cNvGrpSpPr>
              <a:grpSpLocks/>
            </p:cNvGrpSpPr>
            <p:nvPr/>
          </p:nvGrpSpPr>
          <p:grpSpPr bwMode="auto">
            <a:xfrm>
              <a:off x="7885113" y="4005263"/>
              <a:ext cx="1079500" cy="352425"/>
              <a:chOff x="4967" y="2523"/>
              <a:chExt cx="510" cy="222"/>
            </a:xfrm>
          </p:grpSpPr>
          <p:sp>
            <p:nvSpPr>
              <p:cNvPr id="185" name="Oval 83"/>
              <p:cNvSpPr>
                <a:spLocks noChangeArrowheads="1"/>
              </p:cNvSpPr>
              <p:nvPr/>
            </p:nvSpPr>
            <p:spPr bwMode="auto">
              <a:xfrm>
                <a:off x="5057" y="2523"/>
                <a:ext cx="420" cy="22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350">
                    <a:solidFill>
                      <a:srgbClr val="000000"/>
                    </a:solidFill>
                    <a:ea typeface="ＭＳ 明朝" panose="02020609040205080304" pitchFamily="17" charset="-128"/>
                  </a:rPr>
                  <a:t>GC</a:t>
                </a:r>
                <a:endParaRPr lang="en-US" altLang="ja-JP" sz="1350" u="sng">
                  <a:solidFill>
                    <a:srgbClr val="000000"/>
                  </a:solidFill>
                </a:endParaRPr>
              </a:p>
            </p:txBody>
          </p:sp>
          <p:sp>
            <p:nvSpPr>
              <p:cNvPr id="186" name="Line 84"/>
              <p:cNvSpPr>
                <a:spLocks noChangeShapeType="1"/>
              </p:cNvSpPr>
              <p:nvPr/>
            </p:nvSpPr>
            <p:spPr bwMode="auto">
              <a:xfrm flipH="1">
                <a:off x="4967" y="2659"/>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grpSp>
        <p:sp>
          <p:nvSpPr>
            <p:cNvPr id="75" name="Line 85"/>
            <p:cNvSpPr>
              <a:spLocks noChangeShapeType="1"/>
            </p:cNvSpPr>
            <p:nvPr/>
          </p:nvSpPr>
          <p:spPr bwMode="auto">
            <a:xfrm>
              <a:off x="7105650" y="4087813"/>
              <a:ext cx="3460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76" name="Line 86"/>
            <p:cNvSpPr>
              <a:spLocks noChangeShapeType="1"/>
            </p:cNvSpPr>
            <p:nvPr/>
          </p:nvSpPr>
          <p:spPr bwMode="auto">
            <a:xfrm>
              <a:off x="7885113" y="3644900"/>
              <a:ext cx="0" cy="2376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77" name="Line 87"/>
            <p:cNvSpPr>
              <a:spLocks noChangeShapeType="1"/>
            </p:cNvSpPr>
            <p:nvPr/>
          </p:nvSpPr>
          <p:spPr bwMode="auto">
            <a:xfrm flipV="1">
              <a:off x="1908175" y="2708275"/>
              <a:ext cx="287338" cy="85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78" name="AutoShape 89" descr="20%"/>
            <p:cNvSpPr>
              <a:spLocks noChangeArrowheads="1"/>
            </p:cNvSpPr>
            <p:nvPr/>
          </p:nvSpPr>
          <p:spPr bwMode="auto">
            <a:xfrm>
              <a:off x="2484438" y="2679700"/>
              <a:ext cx="792162" cy="677863"/>
            </a:xfrm>
            <a:prstGeom prst="roundRect">
              <a:avLst>
                <a:gd name="adj" fmla="val 16667"/>
              </a:avLst>
            </a:prstGeom>
            <a:pattFill prst="pct20">
              <a:fgClr>
                <a:schemeClr val="tx1"/>
              </a:fgClr>
              <a:bgClr>
                <a:schemeClr val="bg1"/>
              </a:bgClr>
            </a:patt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79" name="Line 90"/>
            <p:cNvSpPr>
              <a:spLocks noChangeShapeType="1"/>
            </p:cNvSpPr>
            <p:nvPr/>
          </p:nvSpPr>
          <p:spPr bwMode="auto">
            <a:xfrm>
              <a:off x="2828925" y="2333625"/>
              <a:ext cx="0" cy="14398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350"/>
            </a:p>
          </p:txBody>
        </p:sp>
        <p:grpSp>
          <p:nvGrpSpPr>
            <p:cNvPr id="80" name="Group 91"/>
            <p:cNvGrpSpPr>
              <a:grpSpLocks/>
            </p:cNvGrpSpPr>
            <p:nvPr/>
          </p:nvGrpSpPr>
          <p:grpSpPr bwMode="auto">
            <a:xfrm>
              <a:off x="2755900" y="2392363"/>
              <a:ext cx="142875" cy="230187"/>
              <a:chOff x="2064" y="3294"/>
              <a:chExt cx="181" cy="272"/>
            </a:xfrm>
          </p:grpSpPr>
          <p:sp>
            <p:nvSpPr>
              <p:cNvPr id="183" name="AutoShape 92"/>
              <p:cNvSpPr>
                <a:spLocks noChangeArrowheads="1"/>
              </p:cNvSpPr>
              <p:nvPr/>
            </p:nvSpPr>
            <p:spPr bwMode="auto">
              <a:xfrm>
                <a:off x="2064" y="3430"/>
                <a:ext cx="181" cy="136"/>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84" name="AutoShape 93"/>
              <p:cNvSpPr>
                <a:spLocks noChangeArrowheads="1"/>
              </p:cNvSpPr>
              <p:nvPr/>
            </p:nvSpPr>
            <p:spPr bwMode="auto">
              <a:xfrm flipV="1">
                <a:off x="2064" y="3294"/>
                <a:ext cx="181" cy="136"/>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nvGrpSpPr>
            <p:cNvPr id="81" name="Group 94"/>
            <p:cNvGrpSpPr>
              <a:grpSpLocks/>
            </p:cNvGrpSpPr>
            <p:nvPr/>
          </p:nvGrpSpPr>
          <p:grpSpPr bwMode="auto">
            <a:xfrm>
              <a:off x="2755900" y="3427413"/>
              <a:ext cx="142875" cy="231775"/>
              <a:chOff x="2064" y="3294"/>
              <a:chExt cx="181" cy="272"/>
            </a:xfrm>
          </p:grpSpPr>
          <p:sp>
            <p:nvSpPr>
              <p:cNvPr id="181" name="AutoShape 95"/>
              <p:cNvSpPr>
                <a:spLocks noChangeArrowheads="1"/>
              </p:cNvSpPr>
              <p:nvPr/>
            </p:nvSpPr>
            <p:spPr bwMode="auto">
              <a:xfrm>
                <a:off x="2064" y="3430"/>
                <a:ext cx="181" cy="136"/>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82" name="AutoShape 96"/>
              <p:cNvSpPr>
                <a:spLocks noChangeArrowheads="1"/>
              </p:cNvSpPr>
              <p:nvPr/>
            </p:nvSpPr>
            <p:spPr bwMode="auto">
              <a:xfrm flipV="1">
                <a:off x="2064" y="3294"/>
                <a:ext cx="181" cy="136"/>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nvGrpSpPr>
            <p:cNvPr id="82" name="Group 97"/>
            <p:cNvGrpSpPr>
              <a:grpSpLocks/>
            </p:cNvGrpSpPr>
            <p:nvPr/>
          </p:nvGrpSpPr>
          <p:grpSpPr bwMode="auto">
            <a:xfrm>
              <a:off x="2693988" y="2706688"/>
              <a:ext cx="327025" cy="579437"/>
              <a:chOff x="1739" y="1705"/>
              <a:chExt cx="87" cy="357"/>
            </a:xfrm>
          </p:grpSpPr>
          <p:sp>
            <p:nvSpPr>
              <p:cNvPr id="178" name="AutoShape 98"/>
              <p:cNvSpPr>
                <a:spLocks noChangeArrowheads="1"/>
              </p:cNvSpPr>
              <p:nvPr/>
            </p:nvSpPr>
            <p:spPr bwMode="auto">
              <a:xfrm>
                <a:off x="1745" y="1760"/>
                <a:ext cx="81" cy="269"/>
              </a:xfrm>
              <a:prstGeom prst="can">
                <a:avLst>
                  <a:gd name="adj" fmla="val 36577"/>
                </a:avLst>
              </a:prstGeom>
              <a:solidFill>
                <a:srgbClr val="F1ADE7"/>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79" name="Rectangle 99"/>
              <p:cNvSpPr>
                <a:spLocks noChangeArrowheads="1"/>
              </p:cNvSpPr>
              <p:nvPr/>
            </p:nvSpPr>
            <p:spPr bwMode="auto">
              <a:xfrm>
                <a:off x="1747" y="1705"/>
                <a:ext cx="79" cy="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80" name="Rectangle 100"/>
              <p:cNvSpPr>
                <a:spLocks noChangeArrowheads="1"/>
              </p:cNvSpPr>
              <p:nvPr/>
            </p:nvSpPr>
            <p:spPr bwMode="auto">
              <a:xfrm>
                <a:off x="1739" y="1999"/>
                <a:ext cx="79" cy="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sp>
          <p:nvSpPr>
            <p:cNvPr id="83" name="Oval 101"/>
            <p:cNvSpPr>
              <a:spLocks noChangeArrowheads="1"/>
            </p:cNvSpPr>
            <p:nvPr/>
          </p:nvSpPr>
          <p:spPr bwMode="auto">
            <a:xfrm>
              <a:off x="2124075" y="2565400"/>
              <a:ext cx="296863"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84" name="Line 102"/>
            <p:cNvSpPr>
              <a:spLocks noChangeShapeType="1"/>
            </p:cNvSpPr>
            <p:nvPr/>
          </p:nvSpPr>
          <p:spPr bwMode="auto">
            <a:xfrm flipV="1">
              <a:off x="2484438" y="3284538"/>
              <a:ext cx="215900"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85" name="Text Box 103"/>
            <p:cNvSpPr txBox="1">
              <a:spLocks noChangeArrowheads="1"/>
            </p:cNvSpPr>
            <p:nvPr/>
          </p:nvSpPr>
          <p:spPr bwMode="auto">
            <a:xfrm>
              <a:off x="2382838" y="1773238"/>
              <a:ext cx="885825"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endParaRPr lang="ja-JP" altLang="ja-JP" sz="1350" u="sng">
                <a:solidFill>
                  <a:srgbClr val="000000"/>
                </a:solidFill>
              </a:endParaRPr>
            </a:p>
          </p:txBody>
        </p:sp>
        <p:sp>
          <p:nvSpPr>
            <p:cNvPr id="86" name="Line 104"/>
            <p:cNvSpPr>
              <a:spLocks noChangeShapeType="1"/>
            </p:cNvSpPr>
            <p:nvPr/>
          </p:nvSpPr>
          <p:spPr bwMode="auto">
            <a:xfrm>
              <a:off x="2598738" y="2060575"/>
              <a:ext cx="71437"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350"/>
            </a:p>
          </p:txBody>
        </p:sp>
        <p:sp>
          <p:nvSpPr>
            <p:cNvPr id="87" name="Text Box 105"/>
            <p:cNvSpPr txBox="1">
              <a:spLocks noChangeArrowheads="1"/>
            </p:cNvSpPr>
            <p:nvPr/>
          </p:nvSpPr>
          <p:spPr bwMode="auto">
            <a:xfrm>
              <a:off x="1908175" y="5106988"/>
              <a:ext cx="1541448"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350" u="sng">
                  <a:solidFill>
                    <a:srgbClr val="000000"/>
                  </a:solidFill>
                </a:rPr>
                <a:t>Primary loop</a:t>
              </a:r>
            </a:p>
          </p:txBody>
        </p:sp>
        <p:sp>
          <p:nvSpPr>
            <p:cNvPr id="88" name="Text Box 106"/>
            <p:cNvSpPr txBox="1">
              <a:spLocks noChangeArrowheads="1"/>
            </p:cNvSpPr>
            <p:nvPr/>
          </p:nvSpPr>
          <p:spPr bwMode="auto">
            <a:xfrm>
              <a:off x="4643438" y="5610225"/>
              <a:ext cx="1849224"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350" u="sng">
                  <a:solidFill>
                    <a:srgbClr val="000000"/>
                  </a:solidFill>
                </a:rPr>
                <a:t>Secondary loop</a:t>
              </a:r>
            </a:p>
          </p:txBody>
        </p:sp>
        <p:grpSp>
          <p:nvGrpSpPr>
            <p:cNvPr id="89" name="Group 107"/>
            <p:cNvGrpSpPr>
              <a:grpSpLocks/>
            </p:cNvGrpSpPr>
            <p:nvPr/>
          </p:nvGrpSpPr>
          <p:grpSpPr bwMode="auto">
            <a:xfrm>
              <a:off x="1625600" y="2320925"/>
              <a:ext cx="431800" cy="1439863"/>
              <a:chOff x="2699" y="1706"/>
              <a:chExt cx="272" cy="1134"/>
            </a:xfrm>
          </p:grpSpPr>
          <p:sp>
            <p:nvSpPr>
              <p:cNvPr id="167" name="AutoShape 108" descr="20%"/>
              <p:cNvSpPr>
                <a:spLocks noChangeArrowheads="1"/>
              </p:cNvSpPr>
              <p:nvPr/>
            </p:nvSpPr>
            <p:spPr bwMode="auto">
              <a:xfrm>
                <a:off x="2699" y="1979"/>
                <a:ext cx="272" cy="544"/>
              </a:xfrm>
              <a:prstGeom prst="roundRect">
                <a:avLst>
                  <a:gd name="adj" fmla="val 16667"/>
                </a:avLst>
              </a:prstGeom>
              <a:pattFill prst="pct20">
                <a:fgClr>
                  <a:schemeClr val="tx1"/>
                </a:fgClr>
                <a:bgClr>
                  <a:schemeClr val="bg1"/>
                </a:bgClr>
              </a:patt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68" name="Line 109"/>
              <p:cNvSpPr>
                <a:spLocks noChangeShapeType="1"/>
              </p:cNvSpPr>
              <p:nvPr/>
            </p:nvSpPr>
            <p:spPr bwMode="auto">
              <a:xfrm>
                <a:off x="2835" y="1706"/>
                <a:ext cx="0" cy="11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350"/>
              </a:p>
            </p:txBody>
          </p:sp>
          <p:grpSp>
            <p:nvGrpSpPr>
              <p:cNvPr id="169" name="Group 110"/>
              <p:cNvGrpSpPr>
                <a:grpSpLocks/>
              </p:cNvGrpSpPr>
              <p:nvPr/>
            </p:nvGrpSpPr>
            <p:grpSpPr bwMode="auto">
              <a:xfrm>
                <a:off x="2789" y="1752"/>
                <a:ext cx="90" cy="182"/>
                <a:chOff x="2064" y="3294"/>
                <a:chExt cx="181" cy="272"/>
              </a:xfrm>
            </p:grpSpPr>
            <p:sp>
              <p:nvSpPr>
                <p:cNvPr id="176" name="AutoShape 111"/>
                <p:cNvSpPr>
                  <a:spLocks noChangeArrowheads="1"/>
                </p:cNvSpPr>
                <p:nvPr/>
              </p:nvSpPr>
              <p:spPr bwMode="auto">
                <a:xfrm>
                  <a:off x="2064" y="3430"/>
                  <a:ext cx="181" cy="136"/>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77" name="AutoShape 112"/>
                <p:cNvSpPr>
                  <a:spLocks noChangeArrowheads="1"/>
                </p:cNvSpPr>
                <p:nvPr/>
              </p:nvSpPr>
              <p:spPr bwMode="auto">
                <a:xfrm flipV="1">
                  <a:off x="2064" y="3294"/>
                  <a:ext cx="181" cy="136"/>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nvGrpSpPr>
              <p:cNvPr id="170" name="Group 113"/>
              <p:cNvGrpSpPr>
                <a:grpSpLocks/>
              </p:cNvGrpSpPr>
              <p:nvPr/>
            </p:nvGrpSpPr>
            <p:grpSpPr bwMode="auto">
              <a:xfrm>
                <a:off x="2789" y="2568"/>
                <a:ext cx="90" cy="182"/>
                <a:chOff x="2064" y="3294"/>
                <a:chExt cx="181" cy="272"/>
              </a:xfrm>
            </p:grpSpPr>
            <p:sp>
              <p:nvSpPr>
                <p:cNvPr id="174" name="AutoShape 114"/>
                <p:cNvSpPr>
                  <a:spLocks noChangeArrowheads="1"/>
                </p:cNvSpPr>
                <p:nvPr/>
              </p:nvSpPr>
              <p:spPr bwMode="auto">
                <a:xfrm>
                  <a:off x="2064" y="3430"/>
                  <a:ext cx="181" cy="136"/>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75" name="AutoShape 115"/>
                <p:cNvSpPr>
                  <a:spLocks noChangeArrowheads="1"/>
                </p:cNvSpPr>
                <p:nvPr/>
              </p:nvSpPr>
              <p:spPr bwMode="auto">
                <a:xfrm flipV="1">
                  <a:off x="2064" y="3294"/>
                  <a:ext cx="181" cy="136"/>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sp>
            <p:nvSpPr>
              <p:cNvPr id="171" name="AutoShape 116"/>
              <p:cNvSpPr>
                <a:spLocks noChangeArrowheads="1"/>
              </p:cNvSpPr>
              <p:nvPr/>
            </p:nvSpPr>
            <p:spPr bwMode="auto">
              <a:xfrm>
                <a:off x="2798" y="2069"/>
                <a:ext cx="81" cy="336"/>
              </a:xfrm>
              <a:prstGeom prst="can">
                <a:avLst>
                  <a:gd name="adj" fmla="val 45687"/>
                </a:avLst>
              </a:prstGeom>
              <a:solidFill>
                <a:srgbClr val="F1ADE7"/>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72" name="Rectangle 117"/>
              <p:cNvSpPr>
                <a:spLocks noChangeArrowheads="1"/>
              </p:cNvSpPr>
              <p:nvPr/>
            </p:nvSpPr>
            <p:spPr bwMode="auto">
              <a:xfrm>
                <a:off x="2800" y="2000"/>
                <a:ext cx="79" cy="7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73" name="Rectangle 118"/>
              <p:cNvSpPr>
                <a:spLocks noChangeArrowheads="1"/>
              </p:cNvSpPr>
              <p:nvPr/>
            </p:nvSpPr>
            <p:spPr bwMode="auto">
              <a:xfrm>
                <a:off x="2792" y="2368"/>
                <a:ext cx="79" cy="7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sp>
          <p:nvSpPr>
            <p:cNvPr id="90" name="Text Box 119"/>
            <p:cNvSpPr txBox="1">
              <a:spLocks noChangeArrowheads="1"/>
            </p:cNvSpPr>
            <p:nvPr/>
          </p:nvSpPr>
          <p:spPr bwMode="auto">
            <a:xfrm>
              <a:off x="323850" y="981075"/>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2000"/>
                </a:lnSpc>
                <a:spcBef>
                  <a:spcPct val="0"/>
                </a:spcBef>
                <a:buFontTx/>
                <a:buNone/>
              </a:pPr>
              <a:r>
                <a:rPr lang="en-US" altLang="ja-JP" sz="1350">
                  <a:solidFill>
                    <a:srgbClr val="000000"/>
                  </a:solidFill>
                </a:rPr>
                <a:t>Expansion</a:t>
              </a:r>
            </a:p>
            <a:p>
              <a:pPr algn="just" eaLnBrk="1" hangingPunct="1">
                <a:lnSpc>
                  <a:spcPct val="112000"/>
                </a:lnSpc>
                <a:spcBef>
                  <a:spcPct val="0"/>
                </a:spcBef>
                <a:buFontTx/>
                <a:buNone/>
              </a:pPr>
              <a:r>
                <a:rPr lang="en-US" altLang="ja-JP" sz="1350">
                  <a:solidFill>
                    <a:srgbClr val="000000"/>
                  </a:solidFill>
                </a:rPr>
                <a:t>tank</a:t>
              </a:r>
              <a:endParaRPr lang="en-US" altLang="ja-JP" sz="1350" u="sng">
                <a:solidFill>
                  <a:srgbClr val="000000"/>
                </a:solidFill>
              </a:endParaRPr>
            </a:p>
          </p:txBody>
        </p:sp>
        <p:sp>
          <p:nvSpPr>
            <p:cNvPr id="91" name="Rectangle 120"/>
            <p:cNvSpPr>
              <a:spLocks noChangeArrowheads="1"/>
            </p:cNvSpPr>
            <p:nvPr/>
          </p:nvSpPr>
          <p:spPr bwMode="auto">
            <a:xfrm>
              <a:off x="3708400" y="2255838"/>
              <a:ext cx="142875" cy="142875"/>
            </a:xfrm>
            <a:prstGeom prst="rect">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92" name="Line 121"/>
            <p:cNvSpPr>
              <a:spLocks noChangeShapeType="1"/>
            </p:cNvSpPr>
            <p:nvPr/>
          </p:nvSpPr>
          <p:spPr bwMode="auto">
            <a:xfrm>
              <a:off x="3851275" y="2349500"/>
              <a:ext cx="504825" cy="0"/>
            </a:xfrm>
            <a:prstGeom prst="line">
              <a:avLst/>
            </a:prstGeom>
            <a:noFill/>
            <a:ln w="76200">
              <a:pattFill prst="pct80">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93" name="Line 122"/>
            <p:cNvSpPr>
              <a:spLocks noChangeShapeType="1"/>
            </p:cNvSpPr>
            <p:nvPr/>
          </p:nvSpPr>
          <p:spPr bwMode="auto">
            <a:xfrm>
              <a:off x="4067175" y="3789363"/>
              <a:ext cx="215900" cy="0"/>
            </a:xfrm>
            <a:prstGeom prst="line">
              <a:avLst/>
            </a:prstGeom>
            <a:noFill/>
            <a:ln w="76200">
              <a:pattFill prst="pct80">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94" name="Line 123"/>
            <p:cNvSpPr>
              <a:spLocks noChangeShapeType="1"/>
            </p:cNvSpPr>
            <p:nvPr/>
          </p:nvSpPr>
          <p:spPr bwMode="auto">
            <a:xfrm flipV="1">
              <a:off x="4314825" y="2370138"/>
              <a:ext cx="0" cy="1439862"/>
            </a:xfrm>
            <a:prstGeom prst="line">
              <a:avLst/>
            </a:prstGeom>
            <a:noFill/>
            <a:ln w="76200">
              <a:pattFill prst="pct80">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95" name="Rectangle 124"/>
            <p:cNvSpPr>
              <a:spLocks noChangeArrowheads="1"/>
            </p:cNvSpPr>
            <p:nvPr/>
          </p:nvSpPr>
          <p:spPr bwMode="auto">
            <a:xfrm>
              <a:off x="3995738" y="3716338"/>
              <a:ext cx="142875" cy="142875"/>
            </a:xfrm>
            <a:prstGeom prst="rect">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nvGrpSpPr>
            <p:cNvPr id="96" name="Group 125"/>
            <p:cNvGrpSpPr>
              <a:grpSpLocks/>
            </p:cNvGrpSpPr>
            <p:nvPr/>
          </p:nvGrpSpPr>
          <p:grpSpPr bwMode="auto">
            <a:xfrm flipH="1">
              <a:off x="4427538" y="2349500"/>
              <a:ext cx="288925" cy="1460500"/>
              <a:chOff x="2562" y="1480"/>
              <a:chExt cx="182" cy="920"/>
            </a:xfrm>
          </p:grpSpPr>
          <p:sp>
            <p:nvSpPr>
              <p:cNvPr id="164" name="Line 126"/>
              <p:cNvSpPr>
                <a:spLocks noChangeShapeType="1"/>
              </p:cNvSpPr>
              <p:nvPr/>
            </p:nvSpPr>
            <p:spPr bwMode="auto">
              <a:xfrm>
                <a:off x="2608" y="1480"/>
                <a:ext cx="136" cy="0"/>
              </a:xfrm>
              <a:prstGeom prst="line">
                <a:avLst/>
              </a:prstGeom>
              <a:noFill/>
              <a:ln w="76200">
                <a:pattFill prst="pct80">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165" name="Line 127"/>
              <p:cNvSpPr>
                <a:spLocks noChangeShapeType="1"/>
              </p:cNvSpPr>
              <p:nvPr/>
            </p:nvSpPr>
            <p:spPr bwMode="auto">
              <a:xfrm>
                <a:off x="2562" y="2387"/>
                <a:ext cx="136" cy="0"/>
              </a:xfrm>
              <a:prstGeom prst="line">
                <a:avLst/>
              </a:prstGeom>
              <a:noFill/>
              <a:ln w="76200">
                <a:pattFill prst="pct80">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166" name="Line 128"/>
              <p:cNvSpPr>
                <a:spLocks noChangeShapeType="1"/>
              </p:cNvSpPr>
              <p:nvPr/>
            </p:nvSpPr>
            <p:spPr bwMode="auto">
              <a:xfrm flipV="1">
                <a:off x="2718" y="1493"/>
                <a:ext cx="0" cy="907"/>
              </a:xfrm>
              <a:prstGeom prst="line">
                <a:avLst/>
              </a:prstGeom>
              <a:noFill/>
              <a:ln w="76200">
                <a:pattFill prst="pct80">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grpSp>
        <p:sp>
          <p:nvSpPr>
            <p:cNvPr id="97" name="Rectangle 129"/>
            <p:cNvSpPr>
              <a:spLocks noChangeArrowheads="1"/>
            </p:cNvSpPr>
            <p:nvPr/>
          </p:nvSpPr>
          <p:spPr bwMode="auto">
            <a:xfrm>
              <a:off x="4643438" y="3716338"/>
              <a:ext cx="142875" cy="142875"/>
            </a:xfrm>
            <a:prstGeom prst="rect">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98" name="Rectangle 130"/>
            <p:cNvSpPr>
              <a:spLocks noChangeArrowheads="1"/>
            </p:cNvSpPr>
            <p:nvPr/>
          </p:nvSpPr>
          <p:spPr bwMode="auto">
            <a:xfrm>
              <a:off x="4572000" y="2276475"/>
              <a:ext cx="142875" cy="142875"/>
            </a:xfrm>
            <a:prstGeom prst="rect">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99" name="Rectangle 131" descr="縦線 (太)"/>
            <p:cNvSpPr>
              <a:spLocks noChangeArrowheads="1"/>
            </p:cNvSpPr>
            <p:nvPr/>
          </p:nvSpPr>
          <p:spPr bwMode="auto">
            <a:xfrm>
              <a:off x="4211638" y="2565400"/>
              <a:ext cx="360362" cy="863600"/>
            </a:xfrm>
            <a:prstGeom prst="rect">
              <a:avLst/>
            </a:prstGeom>
            <a:pattFill prst="dkVert">
              <a:fgClr>
                <a:schemeClr val="tx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00" name="Line 132"/>
            <p:cNvSpPr>
              <a:spLocks noChangeShapeType="1"/>
            </p:cNvSpPr>
            <p:nvPr/>
          </p:nvSpPr>
          <p:spPr bwMode="auto">
            <a:xfrm flipV="1">
              <a:off x="6156325" y="2565400"/>
              <a:ext cx="0" cy="1223963"/>
            </a:xfrm>
            <a:prstGeom prst="line">
              <a:avLst/>
            </a:prstGeom>
            <a:noFill/>
            <a:ln w="57150">
              <a:pattFill prst="trellis">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101" name="Line 133"/>
            <p:cNvSpPr>
              <a:spLocks noChangeShapeType="1"/>
            </p:cNvSpPr>
            <p:nvPr/>
          </p:nvSpPr>
          <p:spPr bwMode="auto">
            <a:xfrm flipV="1">
              <a:off x="6156325" y="2565400"/>
              <a:ext cx="1008063" cy="0"/>
            </a:xfrm>
            <a:prstGeom prst="line">
              <a:avLst/>
            </a:prstGeom>
            <a:noFill/>
            <a:ln w="57150">
              <a:pattFill prst="trellis">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102" name="Line 134"/>
            <p:cNvSpPr>
              <a:spLocks noChangeShapeType="1"/>
            </p:cNvSpPr>
            <p:nvPr/>
          </p:nvSpPr>
          <p:spPr bwMode="auto">
            <a:xfrm>
              <a:off x="7164388" y="2565400"/>
              <a:ext cx="0" cy="1008063"/>
            </a:xfrm>
            <a:prstGeom prst="line">
              <a:avLst/>
            </a:prstGeom>
            <a:noFill/>
            <a:ln w="57150">
              <a:pattFill prst="trellis">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103" name="Line 135"/>
            <p:cNvSpPr>
              <a:spLocks noChangeShapeType="1"/>
            </p:cNvSpPr>
            <p:nvPr/>
          </p:nvSpPr>
          <p:spPr bwMode="auto">
            <a:xfrm>
              <a:off x="7451725" y="2060575"/>
              <a:ext cx="0" cy="287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04" name="Oval 136"/>
            <p:cNvSpPr>
              <a:spLocks noChangeArrowheads="1"/>
            </p:cNvSpPr>
            <p:nvPr/>
          </p:nvSpPr>
          <p:spPr bwMode="auto">
            <a:xfrm>
              <a:off x="7308850" y="1844675"/>
              <a:ext cx="298450"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P</a:t>
              </a:r>
              <a:endParaRPr lang="en-US" altLang="ja-JP" sz="1350" u="sng">
                <a:solidFill>
                  <a:srgbClr val="000000"/>
                </a:solidFill>
              </a:endParaRPr>
            </a:p>
          </p:txBody>
        </p:sp>
        <p:sp>
          <p:nvSpPr>
            <p:cNvPr id="105" name="Oval 137"/>
            <p:cNvSpPr>
              <a:spLocks noChangeArrowheads="1"/>
            </p:cNvSpPr>
            <p:nvPr/>
          </p:nvSpPr>
          <p:spPr bwMode="auto">
            <a:xfrm>
              <a:off x="7596188" y="2205038"/>
              <a:ext cx="298450"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F</a:t>
              </a:r>
              <a:endParaRPr lang="en-US" altLang="ja-JP" sz="1350" u="sng">
                <a:solidFill>
                  <a:srgbClr val="000000"/>
                </a:solidFill>
              </a:endParaRPr>
            </a:p>
          </p:txBody>
        </p:sp>
        <p:grpSp>
          <p:nvGrpSpPr>
            <p:cNvPr id="106" name="Group 138"/>
            <p:cNvGrpSpPr>
              <a:grpSpLocks/>
            </p:cNvGrpSpPr>
            <p:nvPr/>
          </p:nvGrpSpPr>
          <p:grpSpPr bwMode="auto">
            <a:xfrm rot="-5400000">
              <a:off x="7142957" y="2247106"/>
              <a:ext cx="304800" cy="185737"/>
              <a:chOff x="5565" y="7755"/>
              <a:chExt cx="480" cy="293"/>
            </a:xfrm>
          </p:grpSpPr>
          <p:sp>
            <p:nvSpPr>
              <p:cNvPr id="162" name="AutoShape 139"/>
              <p:cNvSpPr>
                <a:spLocks noChangeArrowheads="1"/>
              </p:cNvSpPr>
              <p:nvPr/>
            </p:nvSpPr>
            <p:spPr bwMode="auto">
              <a:xfrm>
                <a:off x="5565" y="790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63" name="AutoShape 140"/>
              <p:cNvSpPr>
                <a:spLocks noChangeArrowheads="1"/>
              </p:cNvSpPr>
              <p:nvPr/>
            </p:nvSpPr>
            <p:spPr bwMode="auto">
              <a:xfrm flipV="1">
                <a:off x="5565" y="775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sp>
          <p:nvSpPr>
            <p:cNvPr id="107" name="Line 141"/>
            <p:cNvSpPr>
              <a:spLocks noChangeShapeType="1"/>
            </p:cNvSpPr>
            <p:nvPr/>
          </p:nvSpPr>
          <p:spPr bwMode="auto">
            <a:xfrm>
              <a:off x="7308850" y="3644900"/>
              <a:ext cx="647700" cy="0"/>
            </a:xfrm>
            <a:prstGeom prst="line">
              <a:avLst/>
            </a:prstGeom>
            <a:noFill/>
            <a:ln w="57150">
              <a:pattFill prst="trellis">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sp>
          <p:nvSpPr>
            <p:cNvPr id="108" name="Line 142"/>
            <p:cNvSpPr>
              <a:spLocks noChangeShapeType="1"/>
            </p:cNvSpPr>
            <p:nvPr/>
          </p:nvSpPr>
          <p:spPr bwMode="auto">
            <a:xfrm>
              <a:off x="7956550" y="2349500"/>
              <a:ext cx="6350" cy="1298575"/>
            </a:xfrm>
            <a:prstGeom prst="line">
              <a:avLst/>
            </a:prstGeom>
            <a:noFill/>
            <a:ln w="57150">
              <a:pattFill prst="trellis">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ja-JP" altLang="en-US" sz="1350"/>
            </a:p>
          </p:txBody>
        </p:sp>
        <p:grpSp>
          <p:nvGrpSpPr>
            <p:cNvPr id="109" name="Group 143"/>
            <p:cNvGrpSpPr>
              <a:grpSpLocks/>
            </p:cNvGrpSpPr>
            <p:nvPr/>
          </p:nvGrpSpPr>
          <p:grpSpPr bwMode="auto">
            <a:xfrm rot="10800000">
              <a:off x="7740650" y="3860800"/>
              <a:ext cx="288925" cy="176213"/>
              <a:chOff x="5565" y="7755"/>
              <a:chExt cx="480" cy="293"/>
            </a:xfrm>
          </p:grpSpPr>
          <p:sp>
            <p:nvSpPr>
              <p:cNvPr id="160" name="AutoShape 144"/>
              <p:cNvSpPr>
                <a:spLocks noChangeArrowheads="1"/>
              </p:cNvSpPr>
              <p:nvPr/>
            </p:nvSpPr>
            <p:spPr bwMode="auto">
              <a:xfrm>
                <a:off x="5565" y="790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61" name="AutoShape 145"/>
              <p:cNvSpPr>
                <a:spLocks noChangeArrowheads="1"/>
              </p:cNvSpPr>
              <p:nvPr/>
            </p:nvSpPr>
            <p:spPr bwMode="auto">
              <a:xfrm flipV="1">
                <a:off x="5565" y="775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nvGrpSpPr>
            <p:cNvPr id="110" name="Group 146"/>
            <p:cNvGrpSpPr>
              <a:grpSpLocks/>
            </p:cNvGrpSpPr>
            <p:nvPr/>
          </p:nvGrpSpPr>
          <p:grpSpPr bwMode="auto">
            <a:xfrm rot="10800000">
              <a:off x="7019925" y="2997200"/>
              <a:ext cx="288925" cy="176213"/>
              <a:chOff x="5565" y="7755"/>
              <a:chExt cx="480" cy="293"/>
            </a:xfrm>
          </p:grpSpPr>
          <p:sp>
            <p:nvSpPr>
              <p:cNvPr id="158" name="AutoShape 147"/>
              <p:cNvSpPr>
                <a:spLocks noChangeArrowheads="1"/>
              </p:cNvSpPr>
              <p:nvPr/>
            </p:nvSpPr>
            <p:spPr bwMode="auto">
              <a:xfrm>
                <a:off x="5565" y="790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59" name="AutoShape 148"/>
              <p:cNvSpPr>
                <a:spLocks noChangeArrowheads="1"/>
              </p:cNvSpPr>
              <p:nvPr/>
            </p:nvSpPr>
            <p:spPr bwMode="auto">
              <a:xfrm flipV="1">
                <a:off x="5565" y="7755"/>
                <a:ext cx="480" cy="143"/>
              </a:xfrm>
              <a:prstGeom prst="triangle">
                <a:avLst>
                  <a:gd name="adj" fmla="val 50000"/>
                </a:avLst>
              </a:prstGeom>
              <a:solidFill>
                <a:srgbClr val="FFFFFF"/>
              </a:solidFill>
              <a:ln w="9525">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nvGrpSpPr>
            <p:cNvPr id="111" name="Group 149"/>
            <p:cNvGrpSpPr>
              <a:grpSpLocks/>
            </p:cNvGrpSpPr>
            <p:nvPr/>
          </p:nvGrpSpPr>
          <p:grpSpPr bwMode="auto">
            <a:xfrm>
              <a:off x="7235825" y="4508500"/>
              <a:ext cx="447675" cy="571500"/>
              <a:chOff x="4698" y="3609"/>
              <a:chExt cx="282" cy="360"/>
            </a:xfrm>
          </p:grpSpPr>
          <p:sp>
            <p:nvSpPr>
              <p:cNvPr id="156" name="Line 150"/>
              <p:cNvSpPr>
                <a:spLocks noChangeShapeType="1"/>
              </p:cNvSpPr>
              <p:nvPr/>
            </p:nvSpPr>
            <p:spPr bwMode="auto">
              <a:xfrm flipV="1">
                <a:off x="4698" y="3609"/>
                <a:ext cx="282" cy="360"/>
              </a:xfrm>
              <a:prstGeom prst="line">
                <a:avLst/>
              </a:prstGeom>
              <a:noFill/>
              <a:ln w="12700">
                <a:solidFill>
                  <a:srgbClr val="000000"/>
                </a:solidFill>
                <a:round/>
                <a:headEnd/>
                <a:tailEnd type="triangle" w="lg" len="lg"/>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57" name="Oval 151"/>
              <p:cNvSpPr>
                <a:spLocks noChangeArrowheads="1"/>
              </p:cNvSpPr>
              <p:nvPr/>
            </p:nvSpPr>
            <p:spPr bwMode="auto">
              <a:xfrm>
                <a:off x="4740" y="3699"/>
                <a:ext cx="198" cy="198"/>
              </a:xfrm>
              <a:prstGeom prst="ellipse">
                <a:avLst/>
              </a:prstGeom>
              <a:solidFill>
                <a:srgbClr val="FFFFFF"/>
              </a:solidFill>
              <a:ln w="12700">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2000"/>
                  </a:lnSpc>
                  <a:spcBef>
                    <a:spcPct val="0"/>
                  </a:spcBef>
                  <a:buFontTx/>
                  <a:buNone/>
                </a:pPr>
                <a:r>
                  <a:rPr lang="en-US" altLang="ja-JP" sz="1350">
                    <a:solidFill>
                      <a:srgbClr val="000000"/>
                    </a:solidFill>
                    <a:ea typeface="ＭＳ 明朝" panose="02020609040205080304" pitchFamily="17" charset="-128"/>
                  </a:rPr>
                  <a:t>F</a:t>
                </a:r>
                <a:endParaRPr lang="en-US" altLang="ja-JP" sz="1350" u="sng">
                  <a:solidFill>
                    <a:srgbClr val="000000"/>
                  </a:solidFill>
                </a:endParaRPr>
              </a:p>
            </p:txBody>
          </p:sp>
        </p:grpSp>
        <p:grpSp>
          <p:nvGrpSpPr>
            <p:cNvPr id="112" name="Group 152"/>
            <p:cNvGrpSpPr>
              <a:grpSpLocks/>
            </p:cNvGrpSpPr>
            <p:nvPr/>
          </p:nvGrpSpPr>
          <p:grpSpPr bwMode="auto">
            <a:xfrm>
              <a:off x="6989763" y="3335338"/>
              <a:ext cx="342900" cy="331787"/>
              <a:chOff x="3015" y="7396"/>
              <a:chExt cx="540" cy="524"/>
            </a:xfrm>
          </p:grpSpPr>
          <p:sp>
            <p:nvSpPr>
              <p:cNvPr id="154" name="AutoShape 153"/>
              <p:cNvSpPr>
                <a:spLocks noChangeArrowheads="1"/>
              </p:cNvSpPr>
              <p:nvPr/>
            </p:nvSpPr>
            <p:spPr bwMode="auto">
              <a:xfrm>
                <a:off x="3015" y="7605"/>
                <a:ext cx="540" cy="315"/>
              </a:xfrm>
              <a:prstGeom prst="triangle">
                <a:avLst>
                  <a:gd name="adj" fmla="val 50000"/>
                </a:avLst>
              </a:prstGeom>
              <a:solidFill>
                <a:srgbClr val="FFFFFF"/>
              </a:solidFill>
              <a:ln w="19050">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55" name="Oval 154"/>
              <p:cNvSpPr>
                <a:spLocks noChangeArrowheads="1"/>
              </p:cNvSpPr>
              <p:nvPr/>
            </p:nvSpPr>
            <p:spPr bwMode="auto">
              <a:xfrm>
                <a:off x="3076" y="7396"/>
                <a:ext cx="435" cy="434"/>
              </a:xfrm>
              <a:prstGeom prst="ellipse">
                <a:avLst/>
              </a:prstGeom>
              <a:solidFill>
                <a:srgbClr val="FFFFFF"/>
              </a:solidFill>
              <a:ln w="19050">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grpSp>
          <p:nvGrpSpPr>
            <p:cNvPr id="113" name="Group 155"/>
            <p:cNvGrpSpPr>
              <a:grpSpLocks/>
            </p:cNvGrpSpPr>
            <p:nvPr/>
          </p:nvGrpSpPr>
          <p:grpSpPr bwMode="auto">
            <a:xfrm>
              <a:off x="7256463" y="4170363"/>
              <a:ext cx="342900" cy="331787"/>
              <a:chOff x="3015" y="7396"/>
              <a:chExt cx="540" cy="524"/>
            </a:xfrm>
          </p:grpSpPr>
          <p:sp>
            <p:nvSpPr>
              <p:cNvPr id="152" name="AutoShape 156"/>
              <p:cNvSpPr>
                <a:spLocks noChangeArrowheads="1"/>
              </p:cNvSpPr>
              <p:nvPr/>
            </p:nvSpPr>
            <p:spPr bwMode="auto">
              <a:xfrm>
                <a:off x="3015" y="7605"/>
                <a:ext cx="540" cy="315"/>
              </a:xfrm>
              <a:prstGeom prst="triangle">
                <a:avLst>
                  <a:gd name="adj" fmla="val 50000"/>
                </a:avLst>
              </a:prstGeom>
              <a:solidFill>
                <a:srgbClr val="FFFFFF"/>
              </a:solidFill>
              <a:ln w="12700">
                <a:solidFill>
                  <a:srgbClr val="000000"/>
                </a:solidFill>
                <a:miter lim="800000"/>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53" name="Oval 157"/>
              <p:cNvSpPr>
                <a:spLocks noChangeArrowheads="1"/>
              </p:cNvSpPr>
              <p:nvPr/>
            </p:nvSpPr>
            <p:spPr bwMode="auto">
              <a:xfrm>
                <a:off x="3076" y="7396"/>
                <a:ext cx="435" cy="434"/>
              </a:xfrm>
              <a:prstGeom prst="ellipse">
                <a:avLst/>
              </a:prstGeom>
              <a:solidFill>
                <a:srgbClr val="FFFFFF"/>
              </a:solidFill>
              <a:ln w="12700">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grpSp>
        <p:sp>
          <p:nvSpPr>
            <p:cNvPr id="114" name="Oval 158"/>
            <p:cNvSpPr>
              <a:spLocks noChangeArrowheads="1"/>
            </p:cNvSpPr>
            <p:nvPr/>
          </p:nvSpPr>
          <p:spPr bwMode="auto">
            <a:xfrm>
              <a:off x="6783388" y="3933825"/>
              <a:ext cx="298450"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P</a:t>
              </a:r>
              <a:endParaRPr lang="en-US" altLang="ja-JP" sz="1350" u="sng">
                <a:solidFill>
                  <a:srgbClr val="000000"/>
                </a:solidFill>
              </a:endParaRPr>
            </a:p>
          </p:txBody>
        </p:sp>
        <p:sp>
          <p:nvSpPr>
            <p:cNvPr id="115" name="Oval 159"/>
            <p:cNvSpPr>
              <a:spLocks noChangeArrowheads="1"/>
            </p:cNvSpPr>
            <p:nvPr/>
          </p:nvSpPr>
          <p:spPr bwMode="auto">
            <a:xfrm>
              <a:off x="7596188" y="4868863"/>
              <a:ext cx="792162" cy="352425"/>
            </a:xfrm>
            <a:prstGeom prst="ellipse">
              <a:avLst/>
            </a:prstGeom>
            <a:solidFill>
              <a:schemeClr val="bg1"/>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350">
                  <a:solidFill>
                    <a:srgbClr val="000000"/>
                  </a:solidFill>
                  <a:ea typeface="ＭＳ 明朝" panose="02020609040205080304" pitchFamily="17" charset="-128"/>
                </a:rPr>
                <a:t>MSB</a:t>
              </a:r>
              <a:endParaRPr lang="en-US" altLang="ja-JP" sz="1350" u="sng">
                <a:solidFill>
                  <a:srgbClr val="000000"/>
                </a:solidFill>
              </a:endParaRPr>
            </a:p>
          </p:txBody>
        </p:sp>
        <p:sp>
          <p:nvSpPr>
            <p:cNvPr id="116" name="Oval 160"/>
            <p:cNvSpPr>
              <a:spLocks noChangeArrowheads="1"/>
            </p:cNvSpPr>
            <p:nvPr/>
          </p:nvSpPr>
          <p:spPr bwMode="auto">
            <a:xfrm>
              <a:off x="7596188" y="5229225"/>
              <a:ext cx="792162" cy="352425"/>
            </a:xfrm>
            <a:prstGeom prst="ellipse">
              <a:avLst/>
            </a:prstGeom>
            <a:solidFill>
              <a:schemeClr val="bg1"/>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350">
                  <a:solidFill>
                    <a:srgbClr val="000000"/>
                  </a:solidFill>
                  <a:ea typeface="ＭＳ 明朝" panose="02020609040205080304" pitchFamily="17" charset="-128"/>
                </a:rPr>
                <a:t>Zr</a:t>
              </a:r>
              <a:endParaRPr lang="en-US" altLang="ja-JP" sz="1350" u="sng">
                <a:solidFill>
                  <a:srgbClr val="000000"/>
                </a:solidFill>
              </a:endParaRPr>
            </a:p>
          </p:txBody>
        </p:sp>
        <p:grpSp>
          <p:nvGrpSpPr>
            <p:cNvPr id="117" name="Group 161"/>
            <p:cNvGrpSpPr>
              <a:grpSpLocks/>
            </p:cNvGrpSpPr>
            <p:nvPr/>
          </p:nvGrpSpPr>
          <p:grpSpPr bwMode="auto">
            <a:xfrm>
              <a:off x="7885113" y="5589588"/>
              <a:ext cx="1079500" cy="352425"/>
              <a:chOff x="4967" y="2523"/>
              <a:chExt cx="680" cy="222"/>
            </a:xfrm>
          </p:grpSpPr>
          <p:sp>
            <p:nvSpPr>
              <p:cNvPr id="150" name="Oval 162"/>
              <p:cNvSpPr>
                <a:spLocks noChangeArrowheads="1"/>
              </p:cNvSpPr>
              <p:nvPr/>
            </p:nvSpPr>
            <p:spPr bwMode="auto">
              <a:xfrm>
                <a:off x="5057" y="2523"/>
                <a:ext cx="590" cy="22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350">
                    <a:solidFill>
                      <a:srgbClr val="000000"/>
                    </a:solidFill>
                    <a:ea typeface="ＭＳ 明朝" panose="02020609040205080304" pitchFamily="17" charset="-128"/>
                  </a:rPr>
                  <a:t>GC</a:t>
                </a:r>
                <a:endParaRPr lang="en-US" altLang="ja-JP" sz="1350" u="sng">
                  <a:solidFill>
                    <a:srgbClr val="000000"/>
                  </a:solidFill>
                </a:endParaRPr>
              </a:p>
            </p:txBody>
          </p:sp>
          <p:sp>
            <p:nvSpPr>
              <p:cNvPr id="151" name="Line 163"/>
              <p:cNvSpPr>
                <a:spLocks noChangeShapeType="1"/>
              </p:cNvSpPr>
              <p:nvPr/>
            </p:nvSpPr>
            <p:spPr bwMode="auto">
              <a:xfrm flipH="1">
                <a:off x="4967" y="2659"/>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grpSp>
        <p:sp>
          <p:nvSpPr>
            <p:cNvPr id="118" name="Line 164"/>
            <p:cNvSpPr>
              <a:spLocks noChangeShapeType="1"/>
            </p:cNvSpPr>
            <p:nvPr/>
          </p:nvSpPr>
          <p:spPr bwMode="auto">
            <a:xfrm>
              <a:off x="7451725" y="6021388"/>
              <a:ext cx="4333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19" name="Line 165"/>
            <p:cNvSpPr>
              <a:spLocks noChangeShapeType="1"/>
            </p:cNvSpPr>
            <p:nvPr/>
          </p:nvSpPr>
          <p:spPr bwMode="auto">
            <a:xfrm>
              <a:off x="4859338" y="3890963"/>
              <a:ext cx="277812" cy="47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20" name="Oval 166"/>
            <p:cNvSpPr>
              <a:spLocks noChangeArrowheads="1"/>
            </p:cNvSpPr>
            <p:nvPr/>
          </p:nvSpPr>
          <p:spPr bwMode="auto">
            <a:xfrm>
              <a:off x="4859338" y="1700213"/>
              <a:ext cx="298450"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121" name="Line 167"/>
            <p:cNvSpPr>
              <a:spLocks noChangeShapeType="1"/>
            </p:cNvSpPr>
            <p:nvPr/>
          </p:nvSpPr>
          <p:spPr bwMode="auto">
            <a:xfrm>
              <a:off x="5003800" y="1916113"/>
              <a:ext cx="0" cy="433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22" name="Line 168"/>
            <p:cNvSpPr>
              <a:spLocks noChangeShapeType="1"/>
            </p:cNvSpPr>
            <p:nvPr/>
          </p:nvSpPr>
          <p:spPr bwMode="auto">
            <a:xfrm>
              <a:off x="4787900" y="2205038"/>
              <a:ext cx="349250" cy="47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23" name="Line 169"/>
            <p:cNvSpPr>
              <a:spLocks noChangeShapeType="1"/>
            </p:cNvSpPr>
            <p:nvPr/>
          </p:nvSpPr>
          <p:spPr bwMode="auto">
            <a:xfrm>
              <a:off x="4859338" y="2420938"/>
              <a:ext cx="277812" cy="47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24" name="Oval 170"/>
            <p:cNvSpPr>
              <a:spLocks noChangeArrowheads="1"/>
            </p:cNvSpPr>
            <p:nvPr/>
          </p:nvSpPr>
          <p:spPr bwMode="auto">
            <a:xfrm>
              <a:off x="4881563" y="4067175"/>
              <a:ext cx="298450"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125" name="Line 171"/>
            <p:cNvSpPr>
              <a:spLocks noChangeShapeType="1"/>
            </p:cNvSpPr>
            <p:nvPr/>
          </p:nvSpPr>
          <p:spPr bwMode="auto">
            <a:xfrm>
              <a:off x="5035550" y="3779838"/>
              <a:ext cx="0" cy="287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26" name="AutoShape 173"/>
            <p:cNvSpPr>
              <a:spLocks noChangeArrowheads="1"/>
            </p:cNvSpPr>
            <p:nvPr/>
          </p:nvSpPr>
          <p:spPr bwMode="auto">
            <a:xfrm>
              <a:off x="4356100" y="1557338"/>
              <a:ext cx="4608513" cy="4751387"/>
            </a:xfrm>
            <a:prstGeom prst="roundRect">
              <a:avLst>
                <a:gd name="adj" fmla="val 16667"/>
              </a:avLst>
            </a:prstGeom>
            <a:noFill/>
            <a:ln w="952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27" name="Text Box 174"/>
            <p:cNvSpPr txBox="1">
              <a:spLocks noChangeArrowheads="1"/>
            </p:cNvSpPr>
            <p:nvPr/>
          </p:nvSpPr>
          <p:spPr bwMode="auto">
            <a:xfrm>
              <a:off x="6084888" y="1628775"/>
              <a:ext cx="1439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350" dirty="0">
                  <a:solidFill>
                    <a:srgbClr val="000000"/>
                  </a:solidFill>
                </a:rPr>
                <a:t>economizer</a:t>
              </a:r>
              <a:endParaRPr lang="en-US" altLang="ja-JP" sz="1350" u="sng" dirty="0">
                <a:solidFill>
                  <a:srgbClr val="000000"/>
                </a:solidFill>
              </a:endParaRPr>
            </a:p>
          </p:txBody>
        </p:sp>
        <p:sp>
          <p:nvSpPr>
            <p:cNvPr id="128" name="Rectangle 175"/>
            <p:cNvSpPr>
              <a:spLocks noChangeArrowheads="1"/>
            </p:cNvSpPr>
            <p:nvPr/>
          </p:nvSpPr>
          <p:spPr bwMode="auto">
            <a:xfrm>
              <a:off x="3924300" y="2205038"/>
              <a:ext cx="287338" cy="2159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29" name="Text Box 176"/>
            <p:cNvSpPr txBox="1">
              <a:spLocks noChangeArrowheads="1"/>
            </p:cNvSpPr>
            <p:nvPr/>
          </p:nvSpPr>
          <p:spPr bwMode="auto">
            <a:xfrm>
              <a:off x="4067175" y="908050"/>
              <a:ext cx="9366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350">
                  <a:solidFill>
                    <a:srgbClr val="000000"/>
                  </a:solidFill>
                </a:rPr>
                <a:t>heater</a:t>
              </a:r>
              <a:endParaRPr lang="en-US" altLang="ja-JP" sz="1350" u="sng">
                <a:solidFill>
                  <a:srgbClr val="000000"/>
                </a:solidFill>
              </a:endParaRPr>
            </a:p>
          </p:txBody>
        </p:sp>
        <p:sp>
          <p:nvSpPr>
            <p:cNvPr id="130" name="Text Box 177"/>
            <p:cNvSpPr txBox="1">
              <a:spLocks noChangeArrowheads="1"/>
            </p:cNvSpPr>
            <p:nvPr/>
          </p:nvSpPr>
          <p:spPr bwMode="auto">
            <a:xfrm>
              <a:off x="4067175" y="1844675"/>
              <a:ext cx="695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350">
                  <a:solidFill>
                    <a:srgbClr val="000000"/>
                  </a:solidFill>
                </a:rPr>
                <a:t>９００℃</a:t>
              </a:r>
              <a:endParaRPr lang="ja-JP" altLang="en-US" sz="1350" u="sng">
                <a:solidFill>
                  <a:srgbClr val="000000"/>
                </a:solidFill>
              </a:endParaRPr>
            </a:p>
          </p:txBody>
        </p:sp>
        <p:sp>
          <p:nvSpPr>
            <p:cNvPr id="131" name="Text Box 178"/>
            <p:cNvSpPr txBox="1">
              <a:spLocks noChangeArrowheads="1"/>
            </p:cNvSpPr>
            <p:nvPr/>
          </p:nvSpPr>
          <p:spPr bwMode="auto">
            <a:xfrm>
              <a:off x="3995738" y="3860800"/>
              <a:ext cx="1081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350">
                  <a:solidFill>
                    <a:srgbClr val="FF0000"/>
                  </a:solidFill>
                </a:rPr>
                <a:t>９００℃</a:t>
              </a:r>
              <a:endParaRPr lang="ja-JP" altLang="en-US" sz="1350" u="sng">
                <a:solidFill>
                  <a:srgbClr val="FF0000"/>
                </a:solidFill>
              </a:endParaRPr>
            </a:p>
          </p:txBody>
        </p:sp>
        <p:sp>
          <p:nvSpPr>
            <p:cNvPr id="132" name="Text Box 179"/>
            <p:cNvSpPr txBox="1">
              <a:spLocks noChangeArrowheads="1"/>
            </p:cNvSpPr>
            <p:nvPr/>
          </p:nvSpPr>
          <p:spPr bwMode="auto">
            <a:xfrm>
              <a:off x="5940425" y="3860800"/>
              <a:ext cx="107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350">
                  <a:solidFill>
                    <a:srgbClr val="000000"/>
                  </a:solidFill>
                </a:rPr>
                <a:t>７００℃</a:t>
              </a:r>
              <a:endParaRPr lang="ja-JP" altLang="en-US" sz="1350" u="sng">
                <a:solidFill>
                  <a:srgbClr val="000000"/>
                </a:solidFill>
              </a:endParaRPr>
            </a:p>
          </p:txBody>
        </p:sp>
        <p:sp>
          <p:nvSpPr>
            <p:cNvPr id="133" name="Text Box 180"/>
            <p:cNvSpPr txBox="1">
              <a:spLocks noChangeArrowheads="1"/>
            </p:cNvSpPr>
            <p:nvPr/>
          </p:nvSpPr>
          <p:spPr bwMode="auto">
            <a:xfrm>
              <a:off x="5724525" y="1844675"/>
              <a:ext cx="1081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350">
                  <a:solidFill>
                    <a:srgbClr val="000000"/>
                  </a:solidFill>
                </a:rPr>
                <a:t>７００℃</a:t>
              </a:r>
              <a:endParaRPr lang="ja-JP" altLang="en-US" sz="1350" u="sng">
                <a:solidFill>
                  <a:srgbClr val="000000"/>
                </a:solidFill>
              </a:endParaRPr>
            </a:p>
          </p:txBody>
        </p:sp>
        <p:sp>
          <p:nvSpPr>
            <p:cNvPr id="134" name="AutoShape 181"/>
            <p:cNvSpPr>
              <a:spLocks noChangeArrowheads="1"/>
            </p:cNvSpPr>
            <p:nvPr/>
          </p:nvSpPr>
          <p:spPr bwMode="auto">
            <a:xfrm>
              <a:off x="6948488" y="3284538"/>
              <a:ext cx="438150" cy="43497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35" name="Text Box 182"/>
            <p:cNvSpPr txBox="1">
              <a:spLocks noChangeArrowheads="1"/>
            </p:cNvSpPr>
            <p:nvPr/>
          </p:nvSpPr>
          <p:spPr bwMode="auto">
            <a:xfrm>
              <a:off x="8027988" y="2636838"/>
              <a:ext cx="11160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350">
                  <a:solidFill>
                    <a:srgbClr val="000000"/>
                  </a:solidFill>
                </a:rPr>
                <a:t>～</a:t>
              </a:r>
              <a:r>
                <a:rPr lang="en-US" altLang="ja-JP" sz="1350">
                  <a:solidFill>
                    <a:srgbClr val="000000"/>
                  </a:solidFill>
                </a:rPr>
                <a:t>200℃</a:t>
              </a:r>
              <a:endParaRPr lang="en-US" altLang="ja-JP" sz="1350" u="sng">
                <a:solidFill>
                  <a:srgbClr val="000000"/>
                </a:solidFill>
              </a:endParaRPr>
            </a:p>
          </p:txBody>
        </p:sp>
        <p:sp>
          <p:nvSpPr>
            <p:cNvPr id="136" name="Text Box 183"/>
            <p:cNvSpPr txBox="1">
              <a:spLocks noChangeArrowheads="1"/>
            </p:cNvSpPr>
            <p:nvPr/>
          </p:nvSpPr>
          <p:spPr bwMode="auto">
            <a:xfrm>
              <a:off x="4427538" y="1196975"/>
              <a:ext cx="695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350">
                  <a:solidFill>
                    <a:srgbClr val="000000"/>
                  </a:solidFill>
                </a:rPr>
                <a:t>SiC tube</a:t>
              </a:r>
              <a:endParaRPr lang="en-US" altLang="ja-JP" sz="1350" u="sng">
                <a:solidFill>
                  <a:srgbClr val="000000"/>
                </a:solidFill>
              </a:endParaRPr>
            </a:p>
          </p:txBody>
        </p:sp>
        <p:sp>
          <p:nvSpPr>
            <p:cNvPr id="137" name="Line 184"/>
            <p:cNvSpPr>
              <a:spLocks noChangeShapeType="1"/>
            </p:cNvSpPr>
            <p:nvPr/>
          </p:nvSpPr>
          <p:spPr bwMode="auto">
            <a:xfrm flipH="1">
              <a:off x="4500563" y="1412875"/>
              <a:ext cx="287337" cy="863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38" name="Line 185"/>
            <p:cNvSpPr>
              <a:spLocks noChangeShapeType="1"/>
            </p:cNvSpPr>
            <p:nvPr/>
          </p:nvSpPr>
          <p:spPr bwMode="auto">
            <a:xfrm>
              <a:off x="4643438" y="5229225"/>
              <a:ext cx="28098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39" name="Line 186"/>
            <p:cNvSpPr>
              <a:spLocks noChangeShapeType="1"/>
            </p:cNvSpPr>
            <p:nvPr/>
          </p:nvSpPr>
          <p:spPr bwMode="auto">
            <a:xfrm flipH="1" flipV="1">
              <a:off x="4643438" y="4076700"/>
              <a:ext cx="0" cy="1152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140" name="Text Box 187"/>
            <p:cNvSpPr txBox="1">
              <a:spLocks noChangeArrowheads="1"/>
            </p:cNvSpPr>
            <p:nvPr/>
          </p:nvSpPr>
          <p:spPr bwMode="auto">
            <a:xfrm>
              <a:off x="3419475" y="2781300"/>
              <a:ext cx="1198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350">
                  <a:solidFill>
                    <a:srgbClr val="FF0000"/>
                  </a:solidFill>
                  <a:ea typeface="ＭＳ ゴシック" panose="020B0609070205080204" pitchFamily="49" charset="-128"/>
                </a:rPr>
                <a:t>IHX</a:t>
              </a:r>
            </a:p>
            <a:p>
              <a:pPr algn="just" eaLnBrk="1" hangingPunct="1">
                <a:spcBef>
                  <a:spcPct val="0"/>
                </a:spcBef>
                <a:buFontTx/>
                <a:buNone/>
              </a:pPr>
              <a:r>
                <a:rPr lang="en-US" altLang="ja-JP" sz="1350">
                  <a:solidFill>
                    <a:srgbClr val="FF0000"/>
                  </a:solidFill>
                  <a:ea typeface="ＭＳ ゴシック" panose="020B0609070205080204" pitchFamily="49" charset="-128"/>
                </a:rPr>
                <a:t>module</a:t>
              </a:r>
              <a:endParaRPr lang="en-US" altLang="ja-JP" sz="1350" u="sng">
                <a:solidFill>
                  <a:srgbClr val="FF0000"/>
                </a:solidFill>
                <a:ea typeface="ＭＳ ゴシック" panose="020B0609070205080204" pitchFamily="49" charset="-128"/>
              </a:endParaRPr>
            </a:p>
          </p:txBody>
        </p:sp>
        <p:sp>
          <p:nvSpPr>
            <p:cNvPr id="141" name="Text Box 188"/>
            <p:cNvSpPr txBox="1">
              <a:spLocks noChangeArrowheads="1"/>
            </p:cNvSpPr>
            <p:nvPr/>
          </p:nvSpPr>
          <p:spPr bwMode="auto">
            <a:xfrm>
              <a:off x="2700338" y="4149725"/>
              <a:ext cx="18716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350">
                  <a:solidFill>
                    <a:srgbClr val="000000"/>
                  </a:solidFill>
                </a:rPr>
                <a:t>Test vessel</a:t>
              </a:r>
              <a:endParaRPr lang="en-US" altLang="ja-JP" sz="1350" u="sng">
                <a:solidFill>
                  <a:srgbClr val="000000"/>
                </a:solidFill>
              </a:endParaRPr>
            </a:p>
          </p:txBody>
        </p:sp>
        <p:sp>
          <p:nvSpPr>
            <p:cNvPr id="142" name="Rectangle 189"/>
            <p:cNvSpPr>
              <a:spLocks noChangeArrowheads="1"/>
            </p:cNvSpPr>
            <p:nvPr/>
          </p:nvSpPr>
          <p:spPr bwMode="auto">
            <a:xfrm>
              <a:off x="2733675" y="2876550"/>
              <a:ext cx="73025" cy="217488"/>
            </a:xfrm>
            <a:prstGeom prst="rect">
              <a:avLst/>
            </a:prstGeom>
            <a:solidFill>
              <a:srgbClr val="FF0066"/>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43" name="Oval 190"/>
            <p:cNvSpPr>
              <a:spLocks noChangeArrowheads="1"/>
            </p:cNvSpPr>
            <p:nvPr/>
          </p:nvSpPr>
          <p:spPr bwMode="auto">
            <a:xfrm>
              <a:off x="2268538" y="3284538"/>
              <a:ext cx="296862" cy="2635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2000"/>
                </a:lnSpc>
                <a:spcBef>
                  <a:spcPct val="0"/>
                </a:spcBef>
                <a:buFontTx/>
                <a:buNone/>
              </a:pPr>
              <a:r>
                <a:rPr lang="en-US" altLang="ja-JP" sz="1350">
                  <a:solidFill>
                    <a:srgbClr val="000000"/>
                  </a:solidFill>
                  <a:ea typeface="ＭＳ 明朝" panose="02020609040205080304" pitchFamily="17" charset="-128"/>
                </a:rPr>
                <a:t>T</a:t>
              </a:r>
              <a:endParaRPr lang="en-US" altLang="ja-JP" sz="1350" u="sng">
                <a:solidFill>
                  <a:srgbClr val="000000"/>
                </a:solidFill>
              </a:endParaRPr>
            </a:p>
          </p:txBody>
        </p:sp>
        <p:sp>
          <p:nvSpPr>
            <p:cNvPr id="144" name="Rectangle 191"/>
            <p:cNvSpPr>
              <a:spLocks noChangeArrowheads="1"/>
            </p:cNvSpPr>
            <p:nvPr/>
          </p:nvSpPr>
          <p:spPr bwMode="auto">
            <a:xfrm>
              <a:off x="2854325" y="2882900"/>
              <a:ext cx="73025" cy="217488"/>
            </a:xfrm>
            <a:prstGeom prst="rect">
              <a:avLst/>
            </a:prstGeom>
            <a:solidFill>
              <a:srgbClr val="FF0066"/>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solidFill>
                  <a:srgbClr val="000000"/>
                </a:solidFill>
              </a:endParaRPr>
            </a:p>
          </p:txBody>
        </p:sp>
        <p:sp>
          <p:nvSpPr>
            <p:cNvPr id="145" name="Line 192"/>
            <p:cNvSpPr>
              <a:spLocks noChangeShapeType="1"/>
            </p:cNvSpPr>
            <p:nvPr/>
          </p:nvSpPr>
          <p:spPr bwMode="auto">
            <a:xfrm flipH="1">
              <a:off x="2051050" y="2924175"/>
              <a:ext cx="2174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350"/>
            </a:p>
          </p:txBody>
        </p:sp>
        <p:sp>
          <p:nvSpPr>
            <p:cNvPr id="146" name="Line 193"/>
            <p:cNvSpPr>
              <a:spLocks noChangeShapeType="1"/>
            </p:cNvSpPr>
            <p:nvPr/>
          </p:nvSpPr>
          <p:spPr bwMode="auto">
            <a:xfrm>
              <a:off x="2051050" y="3213100"/>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350"/>
            </a:p>
          </p:txBody>
        </p:sp>
        <p:sp>
          <p:nvSpPr>
            <p:cNvPr id="147" name="Text Box 194"/>
            <p:cNvSpPr txBox="1">
              <a:spLocks noChangeArrowheads="1"/>
            </p:cNvSpPr>
            <p:nvPr/>
          </p:nvSpPr>
          <p:spPr bwMode="auto">
            <a:xfrm>
              <a:off x="1547813" y="4581525"/>
              <a:ext cx="1081087"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2000"/>
                </a:lnSpc>
                <a:spcBef>
                  <a:spcPct val="0"/>
                </a:spcBef>
                <a:buFontTx/>
                <a:buNone/>
              </a:pPr>
              <a:r>
                <a:rPr lang="en-US" altLang="ja-JP" sz="1350">
                  <a:solidFill>
                    <a:srgbClr val="FF0000"/>
                  </a:solidFill>
                </a:rPr>
                <a:t>Test section1</a:t>
              </a:r>
              <a:endParaRPr lang="en-US" altLang="ja-JP" sz="1350" u="sng">
                <a:solidFill>
                  <a:srgbClr val="FF0000"/>
                </a:solidFill>
              </a:endParaRPr>
            </a:p>
          </p:txBody>
        </p:sp>
        <p:sp>
          <p:nvSpPr>
            <p:cNvPr id="148" name="Text Box 195"/>
            <p:cNvSpPr txBox="1">
              <a:spLocks noChangeArrowheads="1"/>
            </p:cNvSpPr>
            <p:nvPr/>
          </p:nvSpPr>
          <p:spPr bwMode="auto">
            <a:xfrm>
              <a:off x="2411413" y="1628775"/>
              <a:ext cx="1081087"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2000"/>
                </a:lnSpc>
                <a:spcBef>
                  <a:spcPct val="0"/>
                </a:spcBef>
                <a:buFontTx/>
                <a:buNone/>
              </a:pPr>
              <a:r>
                <a:rPr lang="en-US" altLang="ja-JP" sz="1350">
                  <a:solidFill>
                    <a:srgbClr val="FF0000"/>
                  </a:solidFill>
                </a:rPr>
                <a:t>Test section2</a:t>
              </a:r>
              <a:endParaRPr lang="en-US" altLang="ja-JP" sz="1350" u="sng">
                <a:solidFill>
                  <a:srgbClr val="FF0000"/>
                </a:solidFill>
              </a:endParaRPr>
            </a:p>
          </p:txBody>
        </p:sp>
        <p:sp>
          <p:nvSpPr>
            <p:cNvPr id="149" name="Text Box 196"/>
            <p:cNvSpPr txBox="1">
              <a:spLocks noChangeArrowheads="1"/>
            </p:cNvSpPr>
            <p:nvPr/>
          </p:nvSpPr>
          <p:spPr bwMode="auto">
            <a:xfrm>
              <a:off x="3492500" y="4365625"/>
              <a:ext cx="1081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2000"/>
                </a:lnSpc>
                <a:spcBef>
                  <a:spcPct val="0"/>
                </a:spcBef>
                <a:buFontTx/>
                <a:buNone/>
              </a:pPr>
              <a:r>
                <a:rPr lang="en-US" altLang="ja-JP" sz="1350">
                  <a:solidFill>
                    <a:srgbClr val="FF0000"/>
                  </a:solidFill>
                </a:rPr>
                <a:t>Test section3</a:t>
              </a:r>
              <a:endParaRPr lang="en-US" altLang="ja-JP" sz="1350" u="sng">
                <a:solidFill>
                  <a:srgbClr val="FF0000"/>
                </a:solidFill>
              </a:endParaRPr>
            </a:p>
          </p:txBody>
        </p:sp>
      </p:grpSp>
      <p:sp>
        <p:nvSpPr>
          <p:cNvPr id="105477" name="Rectangle 5"/>
          <p:cNvSpPr>
            <a:spLocks noGrp="1" noChangeArrowheads="1"/>
          </p:cNvSpPr>
          <p:nvPr>
            <p:ph sz="half" idx="1"/>
          </p:nvPr>
        </p:nvSpPr>
        <p:spPr>
          <a:xfrm>
            <a:off x="54650" y="1413534"/>
            <a:ext cx="6846094" cy="2992040"/>
          </a:xfrm>
        </p:spPr>
        <p:txBody>
          <a:bodyPr/>
          <a:lstStyle/>
          <a:p>
            <a:pPr eaLnBrk="1" hangingPunct="1">
              <a:defRPr/>
            </a:pPr>
            <a:r>
              <a:rPr lang="en-US" altLang="ja-JP" sz="1800" dirty="0">
                <a:cs typeface="Arial" pitchFamily="34" charset="0"/>
              </a:rPr>
              <a:t>High temperature heat exchanger made of ceramics desired. </a:t>
            </a:r>
          </a:p>
          <a:p>
            <a:pPr eaLnBrk="1" hangingPunct="1">
              <a:defRPr/>
            </a:pPr>
            <a:r>
              <a:rPr lang="en-US" altLang="ja-JP" sz="1800" dirty="0">
                <a:cs typeface="Arial" pitchFamily="34" charset="0"/>
              </a:rPr>
              <a:t>Hydrogen production needs special isolation between</a:t>
            </a:r>
          </a:p>
          <a:p>
            <a:pPr marL="0" indent="0">
              <a:buNone/>
              <a:defRPr/>
            </a:pPr>
            <a:r>
              <a:rPr lang="en-US" altLang="ja-JP" sz="1800" dirty="0">
                <a:cs typeface="Arial" pitchFamily="34" charset="0"/>
              </a:rPr>
              <a:t>   primary and secondary coolants.</a:t>
            </a:r>
          </a:p>
          <a:p>
            <a:pPr marL="0" indent="0">
              <a:buNone/>
              <a:defRPr/>
            </a:pPr>
            <a:r>
              <a:rPr lang="ja-JP" altLang="en-US" sz="1800" dirty="0">
                <a:solidFill>
                  <a:srgbClr val="FF0000"/>
                </a:solidFill>
                <a:cs typeface="Arial" pitchFamily="34" charset="0"/>
              </a:rPr>
              <a:t>→</a:t>
            </a:r>
            <a:r>
              <a:rPr lang="en-US" altLang="ja-JP" sz="1800" dirty="0">
                <a:solidFill>
                  <a:srgbClr val="FF0000"/>
                </a:solidFill>
                <a:cs typeface="Arial" pitchFamily="34" charset="0"/>
              </a:rPr>
              <a:t>IHX transfers heat but prevent</a:t>
            </a:r>
          </a:p>
          <a:p>
            <a:pPr marL="0" indent="0">
              <a:buNone/>
              <a:defRPr/>
            </a:pPr>
            <a:r>
              <a:rPr lang="en-US" altLang="ja-JP" sz="1800" dirty="0">
                <a:solidFill>
                  <a:srgbClr val="FF0000"/>
                </a:solidFill>
                <a:cs typeface="Arial" pitchFamily="34" charset="0"/>
              </a:rPr>
              <a:t>   tritium permeation between</a:t>
            </a:r>
          </a:p>
          <a:p>
            <a:pPr marL="0" indent="0">
              <a:buNone/>
              <a:defRPr/>
            </a:pPr>
            <a:r>
              <a:rPr lang="en-US" altLang="ja-JP" sz="1800" dirty="0">
                <a:solidFill>
                  <a:srgbClr val="FF0000"/>
                </a:solidFill>
                <a:cs typeface="Arial" pitchFamily="34" charset="0"/>
              </a:rPr>
              <a:t>   primary </a:t>
            </a:r>
            <a:r>
              <a:rPr lang="en-US" altLang="ja-JP" sz="1800" dirty="0" err="1">
                <a:solidFill>
                  <a:srgbClr val="FF0000"/>
                </a:solidFill>
                <a:cs typeface="Arial" pitchFamily="34" charset="0"/>
              </a:rPr>
              <a:t>LiPb</a:t>
            </a:r>
            <a:r>
              <a:rPr lang="en-US" altLang="ja-JP" sz="1800" dirty="0">
                <a:solidFill>
                  <a:srgbClr val="FF0000"/>
                </a:solidFill>
                <a:cs typeface="Arial" pitchFamily="34" charset="0"/>
              </a:rPr>
              <a:t> or He and secondary.</a:t>
            </a:r>
          </a:p>
          <a:p>
            <a:pPr eaLnBrk="1" hangingPunct="1">
              <a:buFont typeface="Wingdings" pitchFamily="2" charset="2"/>
              <a:buNone/>
              <a:defRPr/>
            </a:pPr>
            <a:endParaRPr lang="ja-JP" altLang="en-US" dirty="0"/>
          </a:p>
        </p:txBody>
      </p:sp>
      <p:sp>
        <p:nvSpPr>
          <p:cNvPr id="99332" name="Rectangle 17"/>
          <p:cNvSpPr>
            <a:spLocks noChangeArrowheads="1"/>
          </p:cNvSpPr>
          <p:nvPr/>
        </p:nvSpPr>
        <p:spPr bwMode="auto">
          <a:xfrm>
            <a:off x="2169318" y="1246783"/>
            <a:ext cx="2538413"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fontAlgn="ctr" hangingPunct="1">
              <a:spcBef>
                <a:spcPct val="0"/>
              </a:spcBef>
              <a:buFontTx/>
              <a:buNone/>
            </a:pPr>
            <a:endParaRPr lang="en-US" altLang="ja-JP" sz="1050">
              <a:solidFill>
                <a:schemeClr val="bg2"/>
              </a:solidFill>
              <a:latin typeface="Impact" panose="020B0806030902050204" pitchFamily="34" charset="0"/>
              <a:ea typeface="HG行書体" panose="03000609000000000000" pitchFamily="65" charset="-128"/>
            </a:endParaRPr>
          </a:p>
        </p:txBody>
      </p:sp>
      <p:sp>
        <p:nvSpPr>
          <p:cNvPr id="99334" name="Rectangle 2"/>
          <p:cNvSpPr>
            <a:spLocks noChangeArrowheads="1"/>
          </p:cNvSpPr>
          <p:nvPr/>
        </p:nvSpPr>
        <p:spPr bwMode="auto">
          <a:xfrm>
            <a:off x="1767243" y="-122168"/>
            <a:ext cx="50642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dirty="0">
                <a:latin typeface="Impact" panose="020B0806030902050204" pitchFamily="34" charset="0"/>
              </a:rPr>
              <a:t>Energy utilization study</a:t>
            </a:r>
          </a:p>
        </p:txBody>
      </p:sp>
      <p:sp>
        <p:nvSpPr>
          <p:cNvPr id="99335" name="正方形/長方形 1"/>
          <p:cNvSpPr>
            <a:spLocks noChangeArrowheads="1"/>
          </p:cNvSpPr>
          <p:nvPr/>
        </p:nvSpPr>
        <p:spPr bwMode="auto">
          <a:xfrm>
            <a:off x="1385888" y="5219701"/>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cs typeface="Arial" panose="020B0604020202020204" pitchFamily="34" charset="0"/>
              </a:rPr>
              <a:t>.</a:t>
            </a:r>
          </a:p>
        </p:txBody>
      </p:sp>
      <p:pic>
        <p:nvPicPr>
          <p:cNvPr id="993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28" y="5326901"/>
            <a:ext cx="2937272" cy="117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2" descr="E:\works\原子力システム（小西先生）\H21年度\実験\複合材スケールモデル\091207\SNV31102.JPG"/>
          <p:cNvPicPr>
            <a:picLocks noChangeAspect="1" noChangeArrowheads="1"/>
          </p:cNvPicPr>
          <p:nvPr/>
        </p:nvPicPr>
        <p:blipFill>
          <a:blip r:embed="rId5" cstate="print">
            <a:extLst>
              <a:ext uri="{28A0092B-C50C-407E-A947-70E740481C1C}">
                <a14:useLocalDpi xmlns:a14="http://schemas.microsoft.com/office/drawing/2010/main" val="0"/>
              </a:ext>
            </a:extLst>
          </a:blip>
          <a:srcRect l="14883" t="5952" r="22609" b="4749"/>
          <a:stretch>
            <a:fillRect/>
          </a:stretch>
        </p:blipFill>
        <p:spPr bwMode="auto">
          <a:xfrm>
            <a:off x="5703893" y="5187616"/>
            <a:ext cx="1196608" cy="128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3" descr="SA3A02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1507" y="5200152"/>
            <a:ext cx="1627750" cy="12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9" name="Picture 5" descr="P10408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321" y="3603609"/>
            <a:ext cx="1251347" cy="167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0" name="正方形/長方形 3"/>
          <p:cNvSpPr>
            <a:spLocks noChangeArrowheads="1"/>
          </p:cNvSpPr>
          <p:nvPr/>
        </p:nvSpPr>
        <p:spPr bwMode="auto">
          <a:xfrm>
            <a:off x="1511596" y="4279088"/>
            <a:ext cx="16601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err="1">
                <a:cs typeface="Arial" panose="020B0604020202020204" pitchFamily="34" charset="0"/>
              </a:rPr>
              <a:t>SiC</a:t>
            </a:r>
            <a:r>
              <a:rPr lang="en-US" altLang="ja-JP" sz="1800" dirty="0">
                <a:cs typeface="Arial" panose="020B0604020202020204" pitchFamily="34" charset="0"/>
              </a:rPr>
              <a:t> compact IHX test model</a:t>
            </a:r>
            <a:endParaRPr lang="ja-JP" altLang="en-US" sz="1800" dirty="0"/>
          </a:p>
        </p:txBody>
      </p:sp>
      <p:sp>
        <p:nvSpPr>
          <p:cNvPr id="99341" name="正方形/長方形 37"/>
          <p:cNvSpPr>
            <a:spLocks noChangeArrowheads="1"/>
          </p:cNvSpPr>
          <p:nvPr/>
        </p:nvSpPr>
        <p:spPr bwMode="auto">
          <a:xfrm>
            <a:off x="158966" y="6530320"/>
            <a:ext cx="840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cs typeface="Arial" panose="020B0604020202020204" pitchFamily="34" charset="0"/>
              </a:rPr>
              <a:t>10kw</a:t>
            </a:r>
            <a:r>
              <a:rPr lang="en-US" altLang="ja-JP" sz="2400" dirty="0">
                <a:cs typeface="Arial" panose="020B0604020202020204" pitchFamily="34" charset="0"/>
              </a:rPr>
              <a:t> heat exchanger demonstrated with </a:t>
            </a:r>
            <a:r>
              <a:rPr lang="en-US" altLang="ja-JP" sz="2400" dirty="0" err="1">
                <a:cs typeface="Arial" panose="020B0604020202020204" pitchFamily="34" charset="0"/>
              </a:rPr>
              <a:t>PbLi</a:t>
            </a:r>
            <a:r>
              <a:rPr lang="en-US" altLang="ja-JP" sz="2400" dirty="0">
                <a:cs typeface="Arial" panose="020B0604020202020204" pitchFamily="34" charset="0"/>
              </a:rPr>
              <a:t>/He at 1000 </a:t>
            </a:r>
            <a:r>
              <a:rPr lang="ja-JP" altLang="en-US" sz="2400" b="1" dirty="0">
                <a:cs typeface="Arial" panose="020B0604020202020204" pitchFamily="34" charset="0"/>
              </a:rPr>
              <a:t>℃</a:t>
            </a:r>
            <a:endParaRPr lang="ja-JP" altLang="en-US" sz="2400" b="1" dirty="0"/>
          </a:p>
        </p:txBody>
      </p:sp>
      <p:sp>
        <p:nvSpPr>
          <p:cNvPr id="2" name="正方形/長方形 1"/>
          <p:cNvSpPr/>
          <p:nvPr/>
        </p:nvSpPr>
        <p:spPr>
          <a:xfrm>
            <a:off x="164316" y="951538"/>
            <a:ext cx="5676890" cy="415498"/>
          </a:xfrm>
          <a:prstGeom prst="rect">
            <a:avLst/>
          </a:prstGeom>
          <a:ln>
            <a:solidFill>
              <a:schemeClr val="tx1"/>
            </a:solidFill>
          </a:ln>
        </p:spPr>
        <p:txBody>
          <a:bodyPr wrap="square">
            <a:spAutoFit/>
          </a:bodyPr>
          <a:lstStyle/>
          <a:p>
            <a:pPr eaLnBrk="1" hangingPunct="1"/>
            <a:r>
              <a:rPr lang="en-US" altLang="ja-JP" sz="2100" b="1" dirty="0" err="1">
                <a:latin typeface="+mj-lt"/>
              </a:rPr>
              <a:t>LiPb-SiC</a:t>
            </a:r>
            <a:r>
              <a:rPr lang="en-US" altLang="ja-JP" sz="2100" b="1" dirty="0">
                <a:latin typeface="+mj-lt"/>
              </a:rPr>
              <a:t> heat exchanger development</a:t>
            </a:r>
          </a:p>
        </p:txBody>
      </p:sp>
      <p:grpSp>
        <p:nvGrpSpPr>
          <p:cNvPr id="200" name="グループ化 199"/>
          <p:cNvGrpSpPr/>
          <p:nvPr/>
        </p:nvGrpSpPr>
        <p:grpSpPr>
          <a:xfrm>
            <a:off x="-143536" y="36344"/>
            <a:ext cx="9154097" cy="846306"/>
            <a:chOff x="-143536" y="36344"/>
            <a:chExt cx="9154097" cy="846306"/>
          </a:xfrm>
        </p:grpSpPr>
        <p:grpSp>
          <p:nvGrpSpPr>
            <p:cNvPr id="201" name="Group 4"/>
            <p:cNvGrpSpPr>
              <a:grpSpLocks/>
            </p:cNvGrpSpPr>
            <p:nvPr/>
          </p:nvGrpSpPr>
          <p:grpSpPr bwMode="auto">
            <a:xfrm>
              <a:off x="-143536" y="544512"/>
              <a:ext cx="9144000" cy="338138"/>
              <a:chOff x="0" y="322"/>
              <a:chExt cx="5760" cy="213"/>
            </a:xfrm>
          </p:grpSpPr>
          <p:sp>
            <p:nvSpPr>
              <p:cNvPr id="203"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204" name="Group 8"/>
              <p:cNvGrpSpPr>
                <a:grpSpLocks/>
              </p:cNvGrpSpPr>
              <p:nvPr/>
            </p:nvGrpSpPr>
            <p:grpSpPr bwMode="auto">
              <a:xfrm>
                <a:off x="0" y="482"/>
                <a:ext cx="5760" cy="45"/>
                <a:chOff x="839" y="2523"/>
                <a:chExt cx="4416" cy="52"/>
              </a:xfrm>
            </p:grpSpPr>
            <p:sp>
              <p:nvSpPr>
                <p:cNvPr id="205"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6"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7"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202" name="Picture 8">
              <a:extLst>
                <a:ext uri="{FF2B5EF4-FFF2-40B4-BE49-F238E27FC236}">
                  <a16:creationId xmlns:a16="http://schemas.microsoft.com/office/drawing/2014/main" xmlns="" id="{B9F6BDF5-46F0-204E-BFA7-FABC78B88D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custDataLst>
      <p:tags r:id="rId1"/>
    </p:custDataLst>
    <p:extLst>
      <p:ext uri="{BB962C8B-B14F-4D97-AF65-F5344CB8AC3E}">
        <p14:creationId xmlns:p14="http://schemas.microsoft.com/office/powerpoint/2010/main" val="24124548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329608"/>
            <a:ext cx="3419872" cy="3528392"/>
          </a:xfrm>
          <a:prstGeom prst="rect">
            <a:avLst/>
          </a:prstGeom>
          <a:solidFill>
            <a:srgbClr val="FFCCFF"/>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1266" name="Text Box 2"/>
          <p:cNvSpPr txBox="1">
            <a:spLocks noChangeArrowheads="1"/>
          </p:cNvSpPr>
          <p:nvPr/>
        </p:nvSpPr>
        <p:spPr bwMode="auto">
          <a:xfrm>
            <a:off x="2146" y="835605"/>
            <a:ext cx="932238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2800" dirty="0" smtClean="0"/>
              <a:t>Kyoto </a:t>
            </a:r>
            <a:r>
              <a:rPr lang="en-US" altLang="ja-JP" sz="2800" dirty="0" err="1" smtClean="0"/>
              <a:t>Fusioneering</a:t>
            </a:r>
            <a:r>
              <a:rPr lang="en-US" altLang="ja-JP" sz="2800" dirty="0" smtClean="0"/>
              <a:t>  Ltd. was founded in 2019 to provide </a:t>
            </a:r>
            <a:r>
              <a:rPr lang="en-US" altLang="ja-JP" sz="2800" dirty="0" smtClean="0">
                <a:solidFill>
                  <a:srgbClr val="FF0000"/>
                </a:solidFill>
              </a:rPr>
              <a:t>B2B technical assistance for fusion challengers.</a:t>
            </a:r>
          </a:p>
          <a:p>
            <a:pPr eaLnBrk="1" hangingPunct="1">
              <a:defRPr/>
            </a:pPr>
            <a:endParaRPr lang="en-US" altLang="ja-JP" sz="2800" dirty="0"/>
          </a:p>
          <a:p>
            <a:pPr eaLnBrk="1" hangingPunct="1">
              <a:defRPr/>
            </a:pPr>
            <a:r>
              <a:rPr lang="en-US" altLang="ja-JP" sz="2400" dirty="0" smtClean="0"/>
              <a:t>Private Fusion Developers are </a:t>
            </a:r>
            <a:r>
              <a:rPr lang="en-US" altLang="ja-JP" sz="2400" dirty="0" smtClean="0">
                <a:solidFill>
                  <a:srgbClr val="FF0000"/>
                </a:solidFill>
              </a:rPr>
              <a:t>physics driven.</a:t>
            </a:r>
          </a:p>
          <a:p>
            <a:pPr eaLnBrk="1" hangingPunct="1">
              <a:defRPr/>
            </a:pPr>
            <a:r>
              <a:rPr lang="en-US" altLang="ja-JP" sz="2400" dirty="0" smtClean="0"/>
              <a:t>However their </a:t>
            </a:r>
            <a:r>
              <a:rPr lang="en-US" altLang="ja-JP" sz="2400" dirty="0" smtClean="0">
                <a:solidFill>
                  <a:srgbClr val="FF0000"/>
                </a:solidFill>
              </a:rPr>
              <a:t>investors expect </a:t>
            </a:r>
            <a:r>
              <a:rPr lang="en-US" altLang="ja-JP" sz="2400" dirty="0" smtClean="0"/>
              <a:t>clear and compelling demonstration</a:t>
            </a:r>
            <a:endParaRPr lang="en-US" altLang="ja-JP" sz="2400" dirty="0" smtClean="0"/>
          </a:p>
          <a:p>
            <a:pPr eaLnBrk="1" hangingPunct="1">
              <a:defRPr/>
            </a:pPr>
            <a:r>
              <a:rPr lang="en-US" altLang="ja-JP" sz="2400" dirty="0" smtClean="0"/>
              <a:t>   </a:t>
            </a:r>
            <a:r>
              <a:rPr lang="en-US" altLang="ja-JP" sz="2400" dirty="0" smtClean="0">
                <a:solidFill>
                  <a:srgbClr val="FF0000"/>
                </a:solidFill>
              </a:rPr>
              <a:t>- How fusion makes money?</a:t>
            </a:r>
          </a:p>
          <a:p>
            <a:pPr eaLnBrk="1" hangingPunct="1">
              <a:defRPr/>
            </a:pPr>
            <a:endParaRPr lang="en-US" altLang="ja-JP" sz="2400" dirty="0"/>
          </a:p>
          <a:p>
            <a:pPr eaLnBrk="1" hangingPunct="1">
              <a:defRPr/>
            </a:pPr>
            <a:r>
              <a:rPr lang="en-US" altLang="ja-JP" sz="2400" dirty="0" smtClean="0"/>
              <a:t>We can provide</a:t>
            </a:r>
          </a:p>
          <a:p>
            <a:pPr eaLnBrk="1" hangingPunct="1">
              <a:defRPr/>
            </a:pPr>
            <a:r>
              <a:rPr lang="en-US" altLang="ja-JP" sz="2400" dirty="0"/>
              <a:t> </a:t>
            </a:r>
            <a:r>
              <a:rPr lang="en-US" altLang="ja-JP" sz="2400" dirty="0" smtClean="0"/>
              <a:t>-blanket</a:t>
            </a:r>
          </a:p>
          <a:p>
            <a:pPr eaLnBrk="1" hangingPunct="1">
              <a:defRPr/>
            </a:pPr>
            <a:r>
              <a:rPr lang="en-US" altLang="ja-JP" sz="2400" dirty="0" smtClean="0"/>
              <a:t> -reactor components</a:t>
            </a:r>
          </a:p>
          <a:p>
            <a:pPr eaLnBrk="1" hangingPunct="1">
              <a:defRPr/>
            </a:pPr>
            <a:r>
              <a:rPr lang="en-US" altLang="ja-JP" sz="2400" dirty="0"/>
              <a:t> </a:t>
            </a:r>
            <a:r>
              <a:rPr lang="en-US" altLang="ja-JP" sz="2400" dirty="0" smtClean="0"/>
              <a:t>-fuel cycle</a:t>
            </a:r>
          </a:p>
          <a:p>
            <a:pPr eaLnBrk="1" hangingPunct="1">
              <a:defRPr/>
            </a:pPr>
            <a:r>
              <a:rPr lang="en-US" altLang="ja-JP" sz="2400" dirty="0" smtClean="0"/>
              <a:t> -</a:t>
            </a:r>
            <a:r>
              <a:rPr lang="en-US" altLang="ja-JP" sz="2400" dirty="0" err="1" smtClean="0"/>
              <a:t>BoP</a:t>
            </a:r>
            <a:endParaRPr lang="en-US" altLang="ja-JP" sz="2400" dirty="0" smtClean="0"/>
          </a:p>
          <a:p>
            <a:pPr eaLnBrk="1" hangingPunct="1">
              <a:defRPr/>
            </a:pPr>
            <a:r>
              <a:rPr lang="en-US" altLang="ja-JP" sz="2400" dirty="0"/>
              <a:t> </a:t>
            </a:r>
            <a:r>
              <a:rPr lang="en-US" altLang="ja-JP" sz="2400" dirty="0" smtClean="0"/>
              <a:t>-reactor engineering</a:t>
            </a:r>
          </a:p>
          <a:p>
            <a:pPr eaLnBrk="1" hangingPunct="1">
              <a:defRPr/>
            </a:pPr>
            <a:r>
              <a:rPr lang="en-US" altLang="ja-JP" sz="2400" dirty="0"/>
              <a:t> </a:t>
            </a:r>
            <a:r>
              <a:rPr lang="en-US" altLang="ja-JP" sz="2400" dirty="0" smtClean="0"/>
              <a:t>-plant design</a:t>
            </a:r>
          </a:p>
          <a:p>
            <a:pPr eaLnBrk="1" hangingPunct="1">
              <a:defRPr/>
            </a:pPr>
            <a:r>
              <a:rPr lang="en-US" altLang="ja-JP" sz="2400" dirty="0"/>
              <a:t> </a:t>
            </a:r>
            <a:r>
              <a:rPr lang="en-US" altLang="ja-JP" sz="2400" dirty="0" smtClean="0"/>
              <a:t>-economic assessment</a:t>
            </a:r>
          </a:p>
          <a:p>
            <a:pPr eaLnBrk="1" hangingPunct="1">
              <a:defRPr/>
            </a:pPr>
            <a:r>
              <a:rPr lang="en-US" altLang="ja-JP" sz="2400" dirty="0"/>
              <a:t> </a:t>
            </a:r>
            <a:r>
              <a:rPr lang="en-US" altLang="ja-JP" sz="2400" dirty="0" smtClean="0"/>
              <a:t>-strategy planning…</a:t>
            </a:r>
            <a:endParaRPr lang="en-US" altLang="ja-JP" sz="2400" dirty="0" smtClean="0"/>
          </a:p>
        </p:txBody>
      </p:sp>
      <p:sp>
        <p:nvSpPr>
          <p:cNvPr id="11267" name="Text Box 17"/>
          <p:cNvSpPr txBox="1">
            <a:spLocks noChangeArrowheads="1"/>
          </p:cNvSpPr>
          <p:nvPr/>
        </p:nvSpPr>
        <p:spPr bwMode="auto">
          <a:xfrm>
            <a:off x="179512" y="40483"/>
            <a:ext cx="7889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3600" dirty="0" smtClean="0">
                <a:solidFill>
                  <a:srgbClr val="000000"/>
                </a:solidFill>
                <a:latin typeface="Impact" panose="020B0806030902050204" pitchFamily="34" charset="0"/>
                <a:ea typeface="+mn-ea"/>
              </a:rPr>
              <a:t>What We will Provide</a:t>
            </a:r>
            <a:endParaRPr lang="en-US" altLang="ja-JP" sz="3600" dirty="0" smtClean="0">
              <a:solidFill>
                <a:srgbClr val="000000"/>
              </a:solidFill>
              <a:latin typeface="Impact" panose="020B0806030902050204" pitchFamily="34" charset="0"/>
              <a:ea typeface="+mn-ea"/>
            </a:endParaRPr>
          </a:p>
        </p:txBody>
      </p:sp>
      <p:grpSp>
        <p:nvGrpSpPr>
          <p:cNvPr id="3" name="グループ化 2"/>
          <p:cNvGrpSpPr/>
          <p:nvPr/>
        </p:nvGrpSpPr>
        <p:grpSpPr>
          <a:xfrm>
            <a:off x="-143536" y="36344"/>
            <a:ext cx="9154097" cy="846306"/>
            <a:chOff x="-143536" y="36344"/>
            <a:chExt cx="9154097" cy="846306"/>
          </a:xfrm>
        </p:grpSpPr>
        <p:grpSp>
          <p:nvGrpSpPr>
            <p:cNvPr id="6148" name="Group 4"/>
            <p:cNvGrpSpPr>
              <a:grpSpLocks/>
            </p:cNvGrpSpPr>
            <p:nvPr/>
          </p:nvGrpSpPr>
          <p:grpSpPr bwMode="auto">
            <a:xfrm>
              <a:off x="-143536" y="544512"/>
              <a:ext cx="9144000" cy="338138"/>
              <a:chOff x="0" y="322"/>
              <a:chExt cx="5760" cy="213"/>
            </a:xfrm>
          </p:grpSpPr>
          <p:sp>
            <p:nvSpPr>
              <p:cNvPr id="6150"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6152" name="Group 8"/>
              <p:cNvGrpSpPr>
                <a:grpSpLocks/>
              </p:cNvGrpSpPr>
              <p:nvPr/>
            </p:nvGrpSpPr>
            <p:grpSpPr bwMode="auto">
              <a:xfrm>
                <a:off x="0" y="482"/>
                <a:ext cx="5760" cy="45"/>
                <a:chOff x="839" y="2523"/>
                <a:chExt cx="4416" cy="52"/>
              </a:xfrm>
            </p:grpSpPr>
            <p:sp>
              <p:nvSpPr>
                <p:cNvPr id="6153"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154"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155"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11" name="Picture 8">
              <a:extLst>
                <a:ext uri="{FF2B5EF4-FFF2-40B4-BE49-F238E27FC236}">
                  <a16:creationId xmlns:a16="http://schemas.microsoft.com/office/drawing/2014/main" xmlns="" id="{B9F6BDF5-46F0-204E-BFA7-FABC78B88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pic>
        <p:nvPicPr>
          <p:cNvPr id="2" name="図 1"/>
          <p:cNvPicPr>
            <a:picLocks noChangeAspect="1"/>
          </p:cNvPicPr>
          <p:nvPr/>
        </p:nvPicPr>
        <p:blipFill>
          <a:blip r:embed="rId4"/>
          <a:stretch>
            <a:fillRect/>
          </a:stretch>
        </p:blipFill>
        <p:spPr>
          <a:xfrm>
            <a:off x="3602922" y="3580133"/>
            <a:ext cx="5436096" cy="3254409"/>
          </a:xfrm>
          <a:prstGeom prst="rect">
            <a:avLst/>
          </a:prstGeom>
        </p:spPr>
      </p:pic>
    </p:spTree>
    <p:extLst>
      <p:ext uri="{BB962C8B-B14F-4D97-AF65-F5344CB8AC3E}">
        <p14:creationId xmlns:p14="http://schemas.microsoft.com/office/powerpoint/2010/main" val="209791553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3276600" y="1700213"/>
            <a:ext cx="5040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ja-JP"/>
          </a:p>
        </p:txBody>
      </p:sp>
      <p:sp>
        <p:nvSpPr>
          <p:cNvPr id="2969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1" name="Rectangle 11"/>
          <p:cNvSpPr>
            <a:spLocks noChangeArrowheads="1"/>
          </p:cNvSpPr>
          <p:nvPr/>
        </p:nvSpPr>
        <p:spPr bwMode="auto">
          <a:xfrm>
            <a:off x="0" y="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2" name="Rectangle 12"/>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3" name="Rectangle 1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4" name="Rectangle 1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5" name="Rectangle 16"/>
          <p:cNvSpPr>
            <a:spLocks noChangeArrowheads="1"/>
          </p:cNvSpPr>
          <p:nvPr/>
        </p:nvSpPr>
        <p:spPr bwMode="auto">
          <a:xfrm>
            <a:off x="1187450" y="184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6" name="Rectangle 17"/>
          <p:cNvSpPr>
            <a:spLocks noChangeArrowheads="1"/>
          </p:cNvSpPr>
          <p:nvPr/>
        </p:nvSpPr>
        <p:spPr bwMode="auto">
          <a:xfrm>
            <a:off x="0" y="3341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7" name="Rectangle 19"/>
          <p:cNvSpPr>
            <a:spLocks noChangeArrowheads="1"/>
          </p:cNvSpPr>
          <p:nvPr/>
        </p:nvSpPr>
        <p:spPr bwMode="auto">
          <a:xfrm>
            <a:off x="0" y="328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8" name="Rectangle 20"/>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09" name="Rectangle 32"/>
          <p:cNvSpPr>
            <a:spLocks noChangeArrowheads="1"/>
          </p:cNvSpPr>
          <p:nvPr/>
        </p:nvSpPr>
        <p:spPr bwMode="auto">
          <a:xfrm>
            <a:off x="0" y="3341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10" name="Text Box 46"/>
          <p:cNvSpPr txBox="1">
            <a:spLocks noChangeArrowheads="1"/>
          </p:cNvSpPr>
          <p:nvPr/>
        </p:nvSpPr>
        <p:spPr bwMode="auto">
          <a:xfrm>
            <a:off x="5184775" y="5095875"/>
            <a:ext cx="36718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a:t>Tritium extraction from LiPb by vacuum sieve tray is developed.</a:t>
            </a:r>
          </a:p>
        </p:txBody>
      </p:sp>
      <p:pic>
        <p:nvPicPr>
          <p:cNvPr id="29714" name="Picture 2" descr="F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188" y="1076325"/>
            <a:ext cx="4160837"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3"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558925"/>
            <a:ext cx="460216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3" descr="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1412875"/>
            <a:ext cx="168751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4" descr="F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4410075"/>
            <a:ext cx="29337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C:\F. Okino\IAE\Thesis\figures\droplet motion picture 4shot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6069" y="4522167"/>
            <a:ext cx="1027109" cy="22571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F. Okino\IAE\Thesis\figures\D10DSC_0027 Droplet D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7708" y="4522168"/>
            <a:ext cx="850236" cy="229258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p:cNvGrpSpPr/>
          <p:nvPr/>
        </p:nvGrpSpPr>
        <p:grpSpPr>
          <a:xfrm>
            <a:off x="-143536" y="36344"/>
            <a:ext cx="9154097" cy="846306"/>
            <a:chOff x="-143536" y="36344"/>
            <a:chExt cx="9154097" cy="846306"/>
          </a:xfrm>
        </p:grpSpPr>
        <p:grpSp>
          <p:nvGrpSpPr>
            <p:cNvPr id="27" name="Group 4"/>
            <p:cNvGrpSpPr>
              <a:grpSpLocks/>
            </p:cNvGrpSpPr>
            <p:nvPr/>
          </p:nvGrpSpPr>
          <p:grpSpPr bwMode="auto">
            <a:xfrm>
              <a:off x="-143536" y="544512"/>
              <a:ext cx="9144000" cy="338138"/>
              <a:chOff x="0" y="322"/>
              <a:chExt cx="5760" cy="213"/>
            </a:xfrm>
          </p:grpSpPr>
          <p:sp>
            <p:nvSpPr>
              <p:cNvPr id="35"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36" name="Group 8"/>
              <p:cNvGrpSpPr>
                <a:grpSpLocks/>
              </p:cNvGrpSpPr>
              <p:nvPr/>
            </p:nvGrpSpPr>
            <p:grpSpPr bwMode="auto">
              <a:xfrm>
                <a:off x="0" y="482"/>
                <a:ext cx="5760" cy="45"/>
                <a:chOff x="839" y="2523"/>
                <a:chExt cx="4416" cy="52"/>
              </a:xfrm>
            </p:grpSpPr>
            <p:sp>
              <p:nvSpPr>
                <p:cNvPr id="37"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8"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9"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34" name="Picture 8">
              <a:extLst>
                <a:ext uri="{FF2B5EF4-FFF2-40B4-BE49-F238E27FC236}">
                  <a16:creationId xmlns:a16="http://schemas.microsoft.com/office/drawing/2014/main" xmlns="" id="{B9F6BDF5-46F0-204E-BFA7-FABC78B88D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
        <p:nvSpPr>
          <p:cNvPr id="40" name="Rectangle 36"/>
          <p:cNvSpPr>
            <a:spLocks noChangeArrowheads="1"/>
          </p:cNvSpPr>
          <p:nvPr/>
        </p:nvSpPr>
        <p:spPr bwMode="auto">
          <a:xfrm>
            <a:off x="49055" y="39102"/>
            <a:ext cx="80377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0" dirty="0">
                <a:latin typeface="Impact" panose="020B0806030902050204" pitchFamily="34" charset="0"/>
              </a:rPr>
              <a:t>Extraction of </a:t>
            </a:r>
            <a:r>
              <a:rPr lang="en-US" altLang="ja-JP" sz="4000" dirty="0" smtClean="0">
                <a:latin typeface="Impact" panose="020B0806030902050204" pitchFamily="34" charset="0"/>
              </a:rPr>
              <a:t>tritium </a:t>
            </a:r>
            <a:r>
              <a:rPr lang="en-US" altLang="ja-JP" sz="4000" dirty="0">
                <a:latin typeface="Impact" panose="020B0806030902050204" pitchFamily="34" charset="0"/>
              </a:rPr>
              <a:t>from </a:t>
            </a:r>
            <a:r>
              <a:rPr lang="en-US" altLang="ja-JP" sz="4000" dirty="0" smtClean="0">
                <a:latin typeface="Impact" panose="020B0806030902050204" pitchFamily="34" charset="0"/>
              </a:rPr>
              <a:t>liquid metal</a:t>
            </a:r>
            <a:endParaRPr lang="en-US" altLang="ja-JP" sz="4000" dirty="0">
              <a:latin typeface="Impact" panose="020B0806030902050204" pitchFamily="34" charset="0"/>
            </a:endParaRPr>
          </a:p>
        </p:txBody>
      </p:sp>
    </p:spTree>
    <p:extLst>
      <p:ext uri="{BB962C8B-B14F-4D97-AF65-F5344CB8AC3E}">
        <p14:creationId xmlns:p14="http://schemas.microsoft.com/office/powerpoint/2010/main" val="3736984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グループ化 1"/>
          <p:cNvGrpSpPr>
            <a:grpSpLocks/>
          </p:cNvGrpSpPr>
          <p:nvPr/>
        </p:nvGrpSpPr>
        <p:grpSpPr bwMode="auto">
          <a:xfrm>
            <a:off x="2809876" y="3150394"/>
            <a:ext cx="4513660" cy="2575028"/>
            <a:chOff x="2411413" y="1920875"/>
            <a:chExt cx="6018212" cy="3433370"/>
          </a:xfrm>
        </p:grpSpPr>
        <p:pic>
          <p:nvPicPr>
            <p:cNvPr id="106511" name="図 48" descr="20090313-부식설계도 조립.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975" y="1920875"/>
              <a:ext cx="2773363"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2" name="Text Box 8"/>
            <p:cNvSpPr txBox="1">
              <a:spLocks noChangeArrowheads="1"/>
            </p:cNvSpPr>
            <p:nvPr/>
          </p:nvSpPr>
          <p:spPr bwMode="auto">
            <a:xfrm>
              <a:off x="3689350" y="2095500"/>
              <a:ext cx="1504950" cy="3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Electric Motor</a:t>
              </a:r>
            </a:p>
          </p:txBody>
        </p:sp>
        <p:cxnSp>
          <p:nvCxnSpPr>
            <p:cNvPr id="10" name="直線矢印コネクタ 9"/>
            <p:cNvCxnSpPr/>
            <p:nvPr/>
          </p:nvCxnSpPr>
          <p:spPr>
            <a:xfrm flipV="1">
              <a:off x="5008563" y="4843463"/>
              <a:ext cx="1301750" cy="358775"/>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sp>
          <p:nvSpPr>
            <p:cNvPr id="106514" name="Text Box 8"/>
            <p:cNvSpPr txBox="1">
              <a:spLocks noChangeArrowheads="1"/>
            </p:cNvSpPr>
            <p:nvPr/>
          </p:nvSpPr>
          <p:spPr bwMode="auto">
            <a:xfrm>
              <a:off x="3895725" y="3887788"/>
              <a:ext cx="1146174" cy="3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Specimen</a:t>
              </a:r>
            </a:p>
          </p:txBody>
        </p:sp>
        <p:sp>
          <p:nvSpPr>
            <p:cNvPr id="106515" name="Text Box 8"/>
            <p:cNvSpPr txBox="1">
              <a:spLocks noChangeArrowheads="1"/>
            </p:cNvSpPr>
            <p:nvPr/>
          </p:nvSpPr>
          <p:spPr bwMode="auto">
            <a:xfrm>
              <a:off x="3602038" y="3440113"/>
              <a:ext cx="1693862" cy="3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Electric Furnace</a:t>
              </a:r>
            </a:p>
          </p:txBody>
        </p:sp>
        <p:sp>
          <p:nvSpPr>
            <p:cNvPr id="106516" name="Text Box 8"/>
            <p:cNvSpPr txBox="1">
              <a:spLocks noChangeArrowheads="1"/>
            </p:cNvSpPr>
            <p:nvPr/>
          </p:nvSpPr>
          <p:spPr bwMode="auto">
            <a:xfrm>
              <a:off x="3643313" y="2992437"/>
              <a:ext cx="1587500" cy="3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Mo Support bar</a:t>
              </a:r>
            </a:p>
          </p:txBody>
        </p:sp>
        <p:sp>
          <p:nvSpPr>
            <p:cNvPr id="106517" name="Text Box 8"/>
            <p:cNvSpPr txBox="1">
              <a:spLocks noChangeArrowheads="1"/>
            </p:cNvSpPr>
            <p:nvPr/>
          </p:nvSpPr>
          <p:spPr bwMode="auto">
            <a:xfrm>
              <a:off x="3644899" y="2547938"/>
              <a:ext cx="1587500" cy="3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Thermocouple</a:t>
              </a:r>
            </a:p>
          </p:txBody>
        </p:sp>
        <p:sp>
          <p:nvSpPr>
            <p:cNvPr id="106518" name="Text Box 8"/>
            <p:cNvSpPr txBox="1">
              <a:spLocks noChangeArrowheads="1"/>
            </p:cNvSpPr>
            <p:nvPr/>
          </p:nvSpPr>
          <p:spPr bwMode="auto">
            <a:xfrm>
              <a:off x="3852863" y="5018088"/>
              <a:ext cx="1235074" cy="3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Mo Crucible</a:t>
              </a:r>
            </a:p>
          </p:txBody>
        </p:sp>
        <p:sp>
          <p:nvSpPr>
            <p:cNvPr id="106519" name="Text Box 8"/>
            <p:cNvSpPr txBox="1">
              <a:spLocks noChangeArrowheads="1"/>
            </p:cNvSpPr>
            <p:nvPr/>
          </p:nvSpPr>
          <p:spPr bwMode="auto">
            <a:xfrm>
              <a:off x="3817938" y="4340225"/>
              <a:ext cx="1300162" cy="56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Liquid LiPb or Na</a:t>
              </a:r>
            </a:p>
          </p:txBody>
        </p:sp>
        <p:cxnSp>
          <p:nvCxnSpPr>
            <p:cNvPr id="17" name="直線矢印コネクタ 16"/>
            <p:cNvCxnSpPr/>
            <p:nvPr/>
          </p:nvCxnSpPr>
          <p:spPr>
            <a:xfrm>
              <a:off x="4948238" y="4613275"/>
              <a:ext cx="1628775" cy="96838"/>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18" name="直線矢印コネクタ 17"/>
            <p:cNvCxnSpPr/>
            <p:nvPr/>
          </p:nvCxnSpPr>
          <p:spPr>
            <a:xfrm>
              <a:off x="4913313" y="4052888"/>
              <a:ext cx="1574800" cy="531812"/>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19" name="直線矢印コネクタ 18"/>
            <p:cNvCxnSpPr/>
            <p:nvPr/>
          </p:nvCxnSpPr>
          <p:spPr>
            <a:xfrm>
              <a:off x="5180013" y="3611563"/>
              <a:ext cx="525463" cy="346075"/>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20" name="直線矢印コネクタ 19"/>
            <p:cNvCxnSpPr/>
            <p:nvPr/>
          </p:nvCxnSpPr>
          <p:spPr>
            <a:xfrm>
              <a:off x="5129213" y="3163888"/>
              <a:ext cx="1595438" cy="665162"/>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21" name="直線矢印コネクタ 20"/>
            <p:cNvCxnSpPr/>
            <p:nvPr/>
          </p:nvCxnSpPr>
          <p:spPr>
            <a:xfrm>
              <a:off x="5132388" y="2724150"/>
              <a:ext cx="598488" cy="312738"/>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22" name="直線矢印コネクタ 21"/>
            <p:cNvCxnSpPr/>
            <p:nvPr/>
          </p:nvCxnSpPr>
          <p:spPr>
            <a:xfrm rot="16200000" flipH="1">
              <a:off x="5028407" y="2844007"/>
              <a:ext cx="371475" cy="141287"/>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23" name="直線矢印コネクタ 22"/>
            <p:cNvCxnSpPr/>
            <p:nvPr/>
          </p:nvCxnSpPr>
          <p:spPr>
            <a:xfrm>
              <a:off x="5091113" y="2266950"/>
              <a:ext cx="1389063" cy="14288"/>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24" name="直線矢印コネクタ 23"/>
            <p:cNvCxnSpPr/>
            <p:nvPr/>
          </p:nvCxnSpPr>
          <p:spPr>
            <a:xfrm rot="10800000">
              <a:off x="2647951" y="2001838"/>
              <a:ext cx="1147762" cy="265112"/>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25" name="直線矢印コネクタ 24"/>
            <p:cNvCxnSpPr/>
            <p:nvPr/>
          </p:nvCxnSpPr>
          <p:spPr>
            <a:xfrm rot="5400000">
              <a:off x="2767807" y="2988469"/>
              <a:ext cx="1254125" cy="706437"/>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26" name="直線矢印コネクタ 25"/>
            <p:cNvCxnSpPr/>
            <p:nvPr/>
          </p:nvCxnSpPr>
          <p:spPr>
            <a:xfrm rot="10800000" flipV="1">
              <a:off x="2411413" y="3149600"/>
              <a:ext cx="1328738" cy="714375"/>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27" name="直線矢印コネクタ 26"/>
            <p:cNvCxnSpPr/>
            <p:nvPr/>
          </p:nvCxnSpPr>
          <p:spPr>
            <a:xfrm rot="5400000">
              <a:off x="3067051" y="3660775"/>
              <a:ext cx="685800" cy="587375"/>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sp>
          <p:nvSpPr>
            <p:cNvPr id="106531" name="Text Box 8"/>
            <p:cNvSpPr txBox="1">
              <a:spLocks noChangeArrowheads="1"/>
            </p:cNvSpPr>
            <p:nvPr/>
          </p:nvSpPr>
          <p:spPr bwMode="auto">
            <a:xfrm>
              <a:off x="7081839" y="2855913"/>
              <a:ext cx="1347786" cy="56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Mo Support  bar guide</a:t>
              </a:r>
            </a:p>
          </p:txBody>
        </p:sp>
        <p:sp>
          <p:nvSpPr>
            <p:cNvPr id="106532" name="Text Box 8"/>
            <p:cNvSpPr txBox="1">
              <a:spLocks noChangeArrowheads="1"/>
            </p:cNvSpPr>
            <p:nvPr/>
          </p:nvSpPr>
          <p:spPr bwMode="auto">
            <a:xfrm>
              <a:off x="7059613" y="1984375"/>
              <a:ext cx="1230312" cy="79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FontTx/>
                <a:buNone/>
              </a:pPr>
              <a:r>
                <a:rPr kumimoji="0" lang="en-US" altLang="ko-KR" sz="1125">
                  <a:latin typeface="Tahoma" panose="020B0604030504040204" pitchFamily="34" charset="0"/>
                  <a:ea typeface="Malgun Gothic" panose="020B0503020000020004" pitchFamily="34" charset="-127"/>
                  <a:cs typeface="Tahoma" panose="020B0604030504040204" pitchFamily="34" charset="0"/>
                </a:rPr>
                <a:t>Mo TC protection tube</a:t>
              </a:r>
            </a:p>
          </p:txBody>
        </p:sp>
        <p:cxnSp>
          <p:nvCxnSpPr>
            <p:cNvPr id="30" name="直線矢印コネクタ 29"/>
            <p:cNvCxnSpPr/>
            <p:nvPr/>
          </p:nvCxnSpPr>
          <p:spPr>
            <a:xfrm rot="5400000">
              <a:off x="6645275" y="3500438"/>
              <a:ext cx="835025" cy="561975"/>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cxnSp>
          <p:nvCxnSpPr>
            <p:cNvPr id="31" name="直線矢印コネクタ 30"/>
            <p:cNvCxnSpPr/>
            <p:nvPr/>
          </p:nvCxnSpPr>
          <p:spPr>
            <a:xfrm rot="10800000" flipV="1">
              <a:off x="6530975" y="2692400"/>
              <a:ext cx="795337" cy="750888"/>
            </a:xfrm>
            <a:prstGeom prst="straightConnector1">
              <a:avLst/>
            </a:prstGeom>
            <a:ln>
              <a:tailEnd type="triangle" w="med" len="med"/>
            </a:ln>
          </p:spPr>
          <p:style>
            <a:lnRef idx="2">
              <a:schemeClr val="accent2"/>
            </a:lnRef>
            <a:fillRef idx="0">
              <a:schemeClr val="accent2"/>
            </a:fillRef>
            <a:effectRef idx="1">
              <a:schemeClr val="accent2"/>
            </a:effectRef>
            <a:fontRef idx="minor">
              <a:schemeClr val="tx1"/>
            </a:fontRef>
          </p:style>
        </p:cxnSp>
      </p:grpSp>
      <p:sp>
        <p:nvSpPr>
          <p:cNvPr id="106499" name="Text Box 10"/>
          <p:cNvSpPr txBox="1">
            <a:spLocks noChangeArrowheads="1"/>
          </p:cNvSpPr>
          <p:nvPr/>
        </p:nvSpPr>
        <p:spPr bwMode="auto">
          <a:xfrm>
            <a:off x="-324544" y="-33459"/>
            <a:ext cx="9000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3600" dirty="0">
                <a:latin typeface="Impact" panose="020B0806030902050204" pitchFamily="34" charset="0"/>
              </a:rPr>
              <a:t>Material </a:t>
            </a:r>
            <a:r>
              <a:rPr lang="en-US" altLang="ja-JP" sz="3600" dirty="0" smtClean="0">
                <a:latin typeface="Impact" panose="020B0806030902050204" pitchFamily="34" charset="0"/>
              </a:rPr>
              <a:t>compatibility assessment</a:t>
            </a:r>
            <a:endParaRPr lang="en-US" altLang="ja-JP" sz="3600" dirty="0">
              <a:latin typeface="Impact" panose="020B0806030902050204" pitchFamily="34" charset="0"/>
            </a:endParaRPr>
          </a:p>
        </p:txBody>
      </p:sp>
      <p:pic>
        <p:nvPicPr>
          <p:cNvPr id="1065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329" y="1950244"/>
            <a:ext cx="1371600" cy="116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662" y="1865710"/>
            <a:ext cx="1731169" cy="129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011" y="1615680"/>
            <a:ext cx="2526506" cy="146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668" y="3015351"/>
            <a:ext cx="2451497" cy="298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 Box 10"/>
          <p:cNvSpPr txBox="1">
            <a:spLocks noChangeArrowheads="1"/>
          </p:cNvSpPr>
          <p:nvPr/>
        </p:nvSpPr>
        <p:spPr bwMode="auto">
          <a:xfrm>
            <a:off x="89306" y="1419639"/>
            <a:ext cx="5183981" cy="415498"/>
          </a:xfrm>
          <a:prstGeom prst="rect">
            <a:avLst/>
          </a:prstGeom>
          <a:solidFill>
            <a:schemeClr val="accent1"/>
          </a:solidFill>
          <a:ln w="9525">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100" dirty="0" err="1">
                <a:latin typeface="+mj-lt"/>
              </a:rPr>
              <a:t>LiPb</a:t>
            </a:r>
            <a:r>
              <a:rPr lang="en-US" altLang="ja-JP" sz="2100" dirty="0">
                <a:latin typeface="+mj-lt"/>
              </a:rPr>
              <a:t>/</a:t>
            </a:r>
            <a:r>
              <a:rPr lang="en-US" altLang="ja-JP" sz="2100" dirty="0" err="1">
                <a:latin typeface="+mj-lt"/>
              </a:rPr>
              <a:t>SiC</a:t>
            </a:r>
            <a:r>
              <a:rPr lang="en-US" altLang="ja-JP" sz="2100" dirty="0">
                <a:latin typeface="+mj-lt"/>
              </a:rPr>
              <a:t>/RAFM  Compatibility study </a:t>
            </a:r>
          </a:p>
        </p:txBody>
      </p:sp>
      <p:grpSp>
        <p:nvGrpSpPr>
          <p:cNvPr id="44" name="グループ化 43"/>
          <p:cNvGrpSpPr/>
          <p:nvPr/>
        </p:nvGrpSpPr>
        <p:grpSpPr>
          <a:xfrm>
            <a:off x="-143536" y="36344"/>
            <a:ext cx="9154097" cy="846306"/>
            <a:chOff x="-143536" y="36344"/>
            <a:chExt cx="9154097" cy="846306"/>
          </a:xfrm>
        </p:grpSpPr>
        <p:grpSp>
          <p:nvGrpSpPr>
            <p:cNvPr id="45" name="Group 4"/>
            <p:cNvGrpSpPr>
              <a:grpSpLocks/>
            </p:cNvGrpSpPr>
            <p:nvPr/>
          </p:nvGrpSpPr>
          <p:grpSpPr bwMode="auto">
            <a:xfrm>
              <a:off x="-143536" y="544512"/>
              <a:ext cx="9144000" cy="338138"/>
              <a:chOff x="0" y="322"/>
              <a:chExt cx="5760" cy="213"/>
            </a:xfrm>
          </p:grpSpPr>
          <p:sp>
            <p:nvSpPr>
              <p:cNvPr id="47"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48" name="Group 8"/>
              <p:cNvGrpSpPr>
                <a:grpSpLocks/>
              </p:cNvGrpSpPr>
              <p:nvPr/>
            </p:nvGrpSpPr>
            <p:grpSpPr bwMode="auto">
              <a:xfrm>
                <a:off x="0" y="482"/>
                <a:ext cx="5760" cy="45"/>
                <a:chOff x="839" y="2523"/>
                <a:chExt cx="4416" cy="52"/>
              </a:xfrm>
            </p:grpSpPr>
            <p:sp>
              <p:nvSpPr>
                <p:cNvPr id="49"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0"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1"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46" name="Picture 8">
              <a:extLst>
                <a:ext uri="{FF2B5EF4-FFF2-40B4-BE49-F238E27FC236}">
                  <a16:creationId xmlns:a16="http://schemas.microsoft.com/office/drawing/2014/main" xmlns="" id="{B9F6BDF5-46F0-204E-BFA7-FABC78B88D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67607580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807" y="-32025"/>
            <a:ext cx="7886700" cy="736452"/>
          </a:xfrm>
        </p:spPr>
        <p:txBody>
          <a:bodyPr>
            <a:normAutofit fontScale="90000"/>
          </a:bodyPr>
          <a:lstStyle/>
          <a:p>
            <a:r>
              <a:rPr lang="en-US" altLang="ja-JP" sz="3600" dirty="0" smtClean="0">
                <a:latin typeface="Impact" panose="020B0806030902050204" pitchFamily="34" charset="0"/>
              </a:rPr>
              <a:t>Modelling of Fuel System for self sufficiency</a:t>
            </a:r>
            <a:endParaRPr kumimoji="1" lang="ja-JP" altLang="en-US" sz="3600" dirty="0">
              <a:latin typeface="Impact" panose="020B0806030902050204" pitchFamily="34" charset="0"/>
            </a:endParaRPr>
          </a:p>
        </p:txBody>
      </p:sp>
      <p:sp>
        <p:nvSpPr>
          <p:cNvPr id="4" name="正方形/長方形 3"/>
          <p:cNvSpPr/>
          <p:nvPr/>
        </p:nvSpPr>
        <p:spPr>
          <a:xfrm>
            <a:off x="5857656" y="1634787"/>
            <a:ext cx="1810688" cy="1533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983106" y="3452570"/>
            <a:ext cx="737559" cy="624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324244" y="6186316"/>
            <a:ext cx="737559" cy="624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11412" y="6164002"/>
            <a:ext cx="737559" cy="624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301094" y="2436689"/>
            <a:ext cx="737559" cy="624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73130" y="5277681"/>
            <a:ext cx="1810688" cy="1533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536969" y="3436949"/>
            <a:ext cx="1810688" cy="1533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857656" y="5277681"/>
            <a:ext cx="1810688" cy="1533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563212" y="1634787"/>
            <a:ext cx="1810688" cy="1533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564292" y="1988840"/>
            <a:ext cx="1707520" cy="738664"/>
          </a:xfrm>
          <a:prstGeom prst="rect">
            <a:avLst/>
          </a:prstGeom>
          <a:noFill/>
        </p:spPr>
        <p:txBody>
          <a:bodyPr wrap="none" rtlCol="0">
            <a:spAutoFit/>
          </a:bodyPr>
          <a:lstStyle/>
          <a:p>
            <a:pPr algn="ctr"/>
            <a:r>
              <a:rPr kumimoji="1" lang="en-US" altLang="ja-JP" sz="2400" dirty="0" smtClean="0">
                <a:solidFill>
                  <a:srgbClr val="FF0000"/>
                </a:solidFill>
                <a:latin typeface="+mj-lt"/>
                <a:cs typeface="Times New Roman" pitchFamily="18" charset="0"/>
              </a:rPr>
              <a:t>Plasma/VV</a:t>
            </a:r>
          </a:p>
          <a:p>
            <a:pPr algn="ctr"/>
            <a:r>
              <a:rPr lang="en-US" altLang="ja-JP" i="1" dirty="0" err="1" smtClean="0">
                <a:latin typeface="Times New Roman" pitchFamily="18" charset="0"/>
                <a:cs typeface="Times New Roman" pitchFamily="18" charset="0"/>
              </a:rPr>
              <a:t>N</a:t>
            </a:r>
            <a:r>
              <a:rPr lang="en-US" altLang="ja-JP" i="1" baseline="-25000" dirty="0" err="1" smtClean="0">
                <a:latin typeface="Times New Roman" pitchFamily="18" charset="0"/>
                <a:cs typeface="Times New Roman" pitchFamily="18" charset="0"/>
              </a:rPr>
              <a:t>p</a:t>
            </a:r>
            <a:endParaRPr lang="ja-JP" altLang="en-US" i="1" baseline="-25000" dirty="0">
              <a:latin typeface="Times New Roman" pitchFamily="18" charset="0"/>
              <a:cs typeface="Times New Roman" pitchFamily="18" charset="0"/>
            </a:endParaRPr>
          </a:p>
        </p:txBody>
      </p:sp>
      <p:sp>
        <p:nvSpPr>
          <p:cNvPr id="15" name="テキスト ボックス 14"/>
          <p:cNvSpPr txBox="1"/>
          <p:nvPr/>
        </p:nvSpPr>
        <p:spPr>
          <a:xfrm>
            <a:off x="6038178" y="1810359"/>
            <a:ext cx="1418978" cy="1107996"/>
          </a:xfrm>
          <a:prstGeom prst="rect">
            <a:avLst/>
          </a:prstGeom>
          <a:noFill/>
        </p:spPr>
        <p:txBody>
          <a:bodyPr wrap="none" rtlCol="0">
            <a:spAutoFit/>
          </a:bodyPr>
          <a:lstStyle/>
          <a:p>
            <a:pPr algn="ctr"/>
            <a:r>
              <a:rPr lang="en-US" altLang="ja-JP" sz="2400" dirty="0" smtClean="0">
                <a:solidFill>
                  <a:srgbClr val="FF0000"/>
                </a:solidFill>
                <a:latin typeface="+mj-lt"/>
                <a:cs typeface="Times New Roman" pitchFamily="18" charset="0"/>
              </a:rPr>
              <a:t>Breeding</a:t>
            </a:r>
          </a:p>
          <a:p>
            <a:pPr algn="ctr"/>
            <a:r>
              <a:rPr kumimoji="1" lang="en-US" altLang="ja-JP" sz="2400" dirty="0" smtClean="0">
                <a:solidFill>
                  <a:srgbClr val="FF0000"/>
                </a:solidFill>
                <a:latin typeface="+mj-lt"/>
                <a:cs typeface="Times New Roman" pitchFamily="18" charset="0"/>
              </a:rPr>
              <a:t>Blanket</a:t>
            </a:r>
          </a:p>
          <a:p>
            <a:pPr algn="ctr"/>
            <a:r>
              <a:rPr lang="en-US" altLang="ja-JP" i="1" dirty="0" err="1" smtClean="0">
                <a:latin typeface="Times New Roman" pitchFamily="18" charset="0"/>
                <a:cs typeface="Times New Roman" pitchFamily="18" charset="0"/>
              </a:rPr>
              <a:t>N</a:t>
            </a:r>
            <a:r>
              <a:rPr lang="en-US" altLang="ja-JP" i="1" baseline="-25000" dirty="0" err="1" smtClean="0">
                <a:latin typeface="Times New Roman" pitchFamily="18" charset="0"/>
                <a:cs typeface="Times New Roman" pitchFamily="18" charset="0"/>
              </a:rPr>
              <a:t>bk</a:t>
            </a:r>
            <a:endParaRPr kumimoji="1" lang="ja-JP" altLang="en-US" i="1" baseline="-25000" dirty="0">
              <a:latin typeface="Times New Roman" pitchFamily="18" charset="0"/>
              <a:cs typeface="Times New Roman" pitchFamily="18" charset="0"/>
            </a:endParaRPr>
          </a:p>
        </p:txBody>
      </p:sp>
      <p:sp>
        <p:nvSpPr>
          <p:cNvPr id="16" name="テキスト ボックス 15"/>
          <p:cNvSpPr txBox="1"/>
          <p:nvPr/>
        </p:nvSpPr>
        <p:spPr>
          <a:xfrm>
            <a:off x="3726378" y="4098436"/>
            <a:ext cx="1497720" cy="646331"/>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Fuel </a:t>
            </a:r>
            <a:r>
              <a:rPr lang="en-US" altLang="ja-JP" dirty="0">
                <a:latin typeface="Times New Roman" pitchFamily="18" charset="0"/>
                <a:cs typeface="Times New Roman" pitchFamily="18" charset="0"/>
              </a:rPr>
              <a:t>c</a:t>
            </a:r>
            <a:r>
              <a:rPr kumimoji="1" lang="en-US" altLang="ja-JP" dirty="0" smtClean="0">
                <a:latin typeface="Times New Roman" pitchFamily="18" charset="0"/>
                <a:cs typeface="Times New Roman" pitchFamily="18" charset="0"/>
              </a:rPr>
              <a:t>lean up</a:t>
            </a:r>
          </a:p>
          <a:p>
            <a:pPr algn="ctr"/>
            <a:r>
              <a:rPr lang="en-US" altLang="ja-JP" i="1" dirty="0" err="1" smtClean="0">
                <a:latin typeface="Times New Roman" pitchFamily="18" charset="0"/>
                <a:cs typeface="Times New Roman" pitchFamily="18" charset="0"/>
              </a:rPr>
              <a:t>N</a:t>
            </a:r>
            <a:r>
              <a:rPr lang="en-US" altLang="ja-JP" i="1" baseline="-25000" dirty="0" err="1" smtClean="0">
                <a:latin typeface="Times New Roman" pitchFamily="18" charset="0"/>
                <a:cs typeface="Times New Roman" pitchFamily="18" charset="0"/>
              </a:rPr>
              <a:t>ex</a:t>
            </a:r>
            <a:endParaRPr lang="ja-JP" altLang="en-US" i="1" baseline="-25000" dirty="0">
              <a:latin typeface="Times New Roman" pitchFamily="18" charset="0"/>
              <a:cs typeface="Times New Roman" pitchFamily="18" charset="0"/>
            </a:endParaRPr>
          </a:p>
        </p:txBody>
      </p:sp>
      <p:sp>
        <p:nvSpPr>
          <p:cNvPr id="17" name="テキスト ボックス 16"/>
          <p:cNvSpPr txBox="1"/>
          <p:nvPr/>
        </p:nvSpPr>
        <p:spPr>
          <a:xfrm>
            <a:off x="1464387" y="5523749"/>
            <a:ext cx="2016224" cy="1107996"/>
          </a:xfrm>
          <a:prstGeom prst="rect">
            <a:avLst/>
          </a:prstGeom>
          <a:noFill/>
        </p:spPr>
        <p:txBody>
          <a:bodyPr wrap="square" rtlCol="0">
            <a:spAutoFit/>
          </a:bodyPr>
          <a:lstStyle/>
          <a:p>
            <a:pPr algn="ctr"/>
            <a:r>
              <a:rPr lang="en-US" altLang="ja-JP" sz="2400" dirty="0" smtClean="0">
                <a:solidFill>
                  <a:srgbClr val="FF0000"/>
                </a:solidFill>
                <a:latin typeface="+mj-lt"/>
                <a:cs typeface="Times New Roman" pitchFamily="18" charset="0"/>
              </a:rPr>
              <a:t>Fueling</a:t>
            </a:r>
            <a:r>
              <a:rPr lang="ja-JP" altLang="en-US" sz="2400" dirty="0">
                <a:solidFill>
                  <a:srgbClr val="FF0000"/>
                </a:solidFill>
                <a:latin typeface="+mj-lt"/>
                <a:cs typeface="Times New Roman" pitchFamily="18" charset="0"/>
              </a:rPr>
              <a:t> </a:t>
            </a:r>
            <a:r>
              <a:rPr lang="en-US" altLang="ja-JP" sz="2400" dirty="0" smtClean="0">
                <a:solidFill>
                  <a:srgbClr val="FF0000"/>
                </a:solidFill>
                <a:latin typeface="+mj-lt"/>
                <a:cs typeface="Times New Roman" pitchFamily="18" charset="0"/>
              </a:rPr>
              <a:t>&amp; Storage</a:t>
            </a:r>
          </a:p>
          <a:p>
            <a:pPr algn="ctr"/>
            <a:r>
              <a:rPr lang="en-US" altLang="ja-JP" i="1" dirty="0" err="1" smtClean="0">
                <a:latin typeface="Times New Roman" pitchFamily="18" charset="0"/>
                <a:cs typeface="Times New Roman" pitchFamily="18" charset="0"/>
              </a:rPr>
              <a:t>N</a:t>
            </a:r>
            <a:r>
              <a:rPr lang="en-US" altLang="ja-JP" i="1" baseline="-25000" dirty="0" err="1" smtClean="0">
                <a:latin typeface="Times New Roman" pitchFamily="18" charset="0"/>
                <a:cs typeface="Times New Roman" pitchFamily="18" charset="0"/>
              </a:rPr>
              <a:t>fu</a:t>
            </a:r>
            <a:r>
              <a:rPr kumimoji="1" lang="en-US" altLang="ja-JP" dirty="0" smtClean="0">
                <a:latin typeface="Times New Roman" pitchFamily="18" charset="0"/>
                <a:cs typeface="Times New Roman" pitchFamily="18" charset="0"/>
              </a:rPr>
              <a:t> </a:t>
            </a:r>
            <a:endParaRPr kumimoji="1" lang="ja-JP" altLang="en-US" dirty="0">
              <a:latin typeface="Times New Roman" pitchFamily="18" charset="0"/>
              <a:cs typeface="Times New Roman" pitchFamily="18" charset="0"/>
            </a:endParaRPr>
          </a:p>
        </p:txBody>
      </p:sp>
      <p:sp>
        <p:nvSpPr>
          <p:cNvPr id="18" name="テキスト ボックス 17"/>
          <p:cNvSpPr txBox="1"/>
          <p:nvPr/>
        </p:nvSpPr>
        <p:spPr>
          <a:xfrm>
            <a:off x="5784561" y="5661248"/>
            <a:ext cx="2016224" cy="923330"/>
          </a:xfrm>
          <a:prstGeom prst="rect">
            <a:avLst/>
          </a:prstGeom>
          <a:noFill/>
        </p:spPr>
        <p:txBody>
          <a:bodyPr wrap="square" rtlCol="0">
            <a:spAutoFit/>
          </a:bodyPr>
          <a:lstStyle/>
          <a:p>
            <a:pPr algn="ctr"/>
            <a:r>
              <a:rPr lang="en-US" altLang="ja-JP" dirty="0" smtClean="0">
                <a:latin typeface="Times New Roman" pitchFamily="18" charset="0"/>
                <a:cs typeface="Times New Roman" pitchFamily="18" charset="0"/>
              </a:rPr>
              <a:t>Is</a:t>
            </a:r>
            <a:r>
              <a:rPr kumimoji="1" lang="en-US" altLang="ja-JP" dirty="0" smtClean="0">
                <a:latin typeface="Times New Roman" pitchFamily="18" charset="0"/>
                <a:cs typeface="Times New Roman" pitchFamily="18" charset="0"/>
              </a:rPr>
              <a:t>otope separation </a:t>
            </a:r>
            <a:r>
              <a:rPr lang="en-US" altLang="ja-JP" dirty="0" smtClean="0">
                <a:latin typeface="Times New Roman" pitchFamily="18" charset="0"/>
                <a:cs typeface="Times New Roman" pitchFamily="18" charset="0"/>
              </a:rPr>
              <a:t>s</a:t>
            </a:r>
            <a:r>
              <a:rPr kumimoji="1" lang="en-US" altLang="ja-JP" dirty="0" smtClean="0">
                <a:latin typeface="Times New Roman" pitchFamily="18" charset="0"/>
                <a:cs typeface="Times New Roman" pitchFamily="18" charset="0"/>
              </a:rPr>
              <a:t>ystem</a:t>
            </a:r>
          </a:p>
          <a:p>
            <a:pPr algn="ctr"/>
            <a:r>
              <a:rPr lang="en-US" altLang="ja-JP" i="1" dirty="0" smtClean="0">
                <a:latin typeface="Times New Roman" pitchFamily="18" charset="0"/>
                <a:cs typeface="Times New Roman" pitchFamily="18" charset="0"/>
              </a:rPr>
              <a:t>N</a:t>
            </a:r>
            <a:r>
              <a:rPr lang="en-US" altLang="ja-JP" i="1" baseline="-25000" dirty="0" smtClean="0">
                <a:latin typeface="Times New Roman" pitchFamily="18" charset="0"/>
                <a:cs typeface="Times New Roman" pitchFamily="18" charset="0"/>
              </a:rPr>
              <a:t>is</a:t>
            </a:r>
            <a:endParaRPr lang="ja-JP" altLang="en-US" i="1" baseline="-25000" dirty="0">
              <a:latin typeface="Times New Roman" pitchFamily="18" charset="0"/>
              <a:cs typeface="Times New Roman" pitchFamily="18" charset="0"/>
            </a:endParaRPr>
          </a:p>
        </p:txBody>
      </p:sp>
      <p:sp>
        <p:nvSpPr>
          <p:cNvPr id="19" name="テキスト ボックス 18"/>
          <p:cNvSpPr txBox="1"/>
          <p:nvPr/>
        </p:nvSpPr>
        <p:spPr>
          <a:xfrm>
            <a:off x="4644008" y="6441486"/>
            <a:ext cx="1223412"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a:t>
            </a:r>
            <a:r>
              <a:rPr kumimoji="1" lang="en-US" altLang="ja-JP" dirty="0" smtClean="0">
                <a:latin typeface="Symbol" pitchFamily="18" charset="2"/>
                <a:cs typeface="Times New Roman" pitchFamily="18" charset="0"/>
              </a:rPr>
              <a:t>t</a:t>
            </a:r>
            <a:r>
              <a:rPr kumimoji="1" lang="en-US" altLang="ja-JP" baseline="-25000" dirty="0" smtClean="0">
                <a:latin typeface="Times New Roman" pitchFamily="18" charset="0"/>
                <a:cs typeface="Times New Roman" pitchFamily="18" charset="0"/>
              </a:rPr>
              <a:t>is</a:t>
            </a:r>
            <a:r>
              <a:rPr kumimoji="1" lang="en-US" altLang="ja-JP" dirty="0" smtClean="0">
                <a:latin typeface="Times New Roman" pitchFamily="18" charset="0"/>
                <a:cs typeface="Times New Roman" pitchFamily="18" charset="0"/>
              </a:rPr>
              <a:t>=1800s)</a:t>
            </a:r>
            <a:endParaRPr kumimoji="1" lang="ja-JP" altLang="en-US" dirty="0">
              <a:latin typeface="Times New Roman" pitchFamily="18" charset="0"/>
              <a:cs typeface="Times New Roman" pitchFamily="18" charset="0"/>
            </a:endParaRPr>
          </a:p>
        </p:txBody>
      </p:sp>
      <p:sp>
        <p:nvSpPr>
          <p:cNvPr id="20" name="テキスト ボックス 19"/>
          <p:cNvSpPr txBox="1"/>
          <p:nvPr/>
        </p:nvSpPr>
        <p:spPr>
          <a:xfrm>
            <a:off x="4155837" y="4925110"/>
            <a:ext cx="1249060"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a:t>
            </a:r>
            <a:r>
              <a:rPr kumimoji="1" lang="en-US" altLang="ja-JP" dirty="0" err="1" smtClean="0">
                <a:latin typeface="Symbol" pitchFamily="18" charset="2"/>
                <a:cs typeface="Times New Roman" pitchFamily="18" charset="0"/>
              </a:rPr>
              <a:t>t</a:t>
            </a:r>
            <a:r>
              <a:rPr lang="en-US" altLang="ja-JP" baseline="-25000" dirty="0" err="1" smtClean="0">
                <a:latin typeface="Times New Roman" pitchFamily="18" charset="0"/>
                <a:cs typeface="Times New Roman" pitchFamily="18" charset="0"/>
              </a:rPr>
              <a:t>fu</a:t>
            </a:r>
            <a:r>
              <a:rPr kumimoji="1" lang="en-US" altLang="ja-JP" dirty="0" smtClean="0">
                <a:latin typeface="Times New Roman" pitchFamily="18" charset="0"/>
                <a:cs typeface="Times New Roman" pitchFamily="18" charset="0"/>
              </a:rPr>
              <a:t>=1200s)</a:t>
            </a:r>
            <a:endParaRPr kumimoji="1" lang="ja-JP" altLang="en-US" dirty="0">
              <a:latin typeface="Times New Roman" pitchFamily="18" charset="0"/>
              <a:cs typeface="Times New Roman" pitchFamily="18" charset="0"/>
            </a:endParaRPr>
          </a:p>
        </p:txBody>
      </p:sp>
      <p:sp>
        <p:nvSpPr>
          <p:cNvPr id="21" name="テキスト ボックス 20"/>
          <p:cNvSpPr txBox="1"/>
          <p:nvPr/>
        </p:nvSpPr>
        <p:spPr>
          <a:xfrm>
            <a:off x="539552" y="4908349"/>
            <a:ext cx="1231427"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a:t>
            </a:r>
            <a:r>
              <a:rPr kumimoji="1" lang="en-US" altLang="ja-JP" dirty="0" err="1" smtClean="0">
                <a:latin typeface="Symbol" pitchFamily="18" charset="2"/>
                <a:cs typeface="Times New Roman" pitchFamily="18" charset="0"/>
              </a:rPr>
              <a:t>t</a:t>
            </a:r>
            <a:r>
              <a:rPr lang="en-US" altLang="ja-JP" baseline="-25000" dirty="0" err="1" smtClean="0">
                <a:latin typeface="Times New Roman" pitchFamily="18" charset="0"/>
                <a:cs typeface="Times New Roman" pitchFamily="18" charset="0"/>
              </a:rPr>
              <a:t>fs</a:t>
            </a:r>
            <a:r>
              <a:rPr kumimoji="1" lang="en-US" altLang="ja-JP" dirty="0" smtClean="0">
                <a:latin typeface="Times New Roman" pitchFamily="18" charset="0"/>
                <a:cs typeface="Times New Roman" pitchFamily="18" charset="0"/>
              </a:rPr>
              <a:t>=1800s)</a:t>
            </a:r>
            <a:endParaRPr kumimoji="1" lang="ja-JP" altLang="en-US" dirty="0">
              <a:latin typeface="Times New Roman" pitchFamily="18" charset="0"/>
              <a:cs typeface="Times New Roman" pitchFamily="18" charset="0"/>
            </a:endParaRPr>
          </a:p>
        </p:txBody>
      </p:sp>
      <p:sp>
        <p:nvSpPr>
          <p:cNvPr id="22" name="テキスト ボックス 21"/>
          <p:cNvSpPr txBox="1"/>
          <p:nvPr/>
        </p:nvSpPr>
        <p:spPr>
          <a:xfrm>
            <a:off x="2123728" y="3112047"/>
            <a:ext cx="966931"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a:t>
            </a:r>
            <a:r>
              <a:rPr kumimoji="1" lang="en-US" altLang="ja-JP" dirty="0" err="1" smtClean="0">
                <a:latin typeface="Symbol" pitchFamily="18" charset="2"/>
                <a:cs typeface="Times New Roman" pitchFamily="18" charset="0"/>
              </a:rPr>
              <a:t>t</a:t>
            </a:r>
            <a:r>
              <a:rPr lang="en-US" altLang="ja-JP" baseline="-25000" dirty="0" err="1" smtClean="0">
                <a:latin typeface="Times New Roman" pitchFamily="18" charset="0"/>
                <a:cs typeface="Times New Roman" pitchFamily="18" charset="0"/>
              </a:rPr>
              <a:t>p</a:t>
            </a:r>
            <a:r>
              <a:rPr kumimoji="1" lang="en-US" altLang="ja-JP" dirty="0" smtClean="0">
                <a:latin typeface="Times New Roman" pitchFamily="18" charset="0"/>
                <a:cs typeface="Times New Roman" pitchFamily="18" charset="0"/>
              </a:rPr>
              <a:t>=20s)</a:t>
            </a:r>
            <a:endParaRPr kumimoji="1" lang="ja-JP" altLang="en-US" dirty="0">
              <a:latin typeface="Times New Roman" pitchFamily="18" charset="0"/>
              <a:cs typeface="Times New Roman" pitchFamily="18" charset="0"/>
            </a:endParaRPr>
          </a:p>
        </p:txBody>
      </p:sp>
      <p:sp>
        <p:nvSpPr>
          <p:cNvPr id="23" name="テキスト ボックス 22"/>
          <p:cNvSpPr txBox="1"/>
          <p:nvPr/>
        </p:nvSpPr>
        <p:spPr>
          <a:xfrm>
            <a:off x="6930334" y="3085988"/>
            <a:ext cx="1890138" cy="369332"/>
          </a:xfrm>
          <a:prstGeom prst="rect">
            <a:avLst/>
          </a:prstGeom>
          <a:noFill/>
        </p:spPr>
        <p:txBody>
          <a:bodyPr wrap="square" rtlCol="0">
            <a:spAutoFit/>
          </a:bodyPr>
          <a:lstStyle/>
          <a:p>
            <a:r>
              <a:rPr lang="en-US" altLang="ja-JP" dirty="0" smtClean="0">
                <a:latin typeface="Times New Roman" pitchFamily="18" charset="0"/>
                <a:cs typeface="Times New Roman" pitchFamily="18" charset="0"/>
              </a:rPr>
              <a:t>(</a:t>
            </a:r>
            <a:r>
              <a:rPr kumimoji="1" lang="en-US" altLang="ja-JP" dirty="0" err="1" smtClean="0">
                <a:latin typeface="Symbol" pitchFamily="18" charset="2"/>
                <a:cs typeface="Times New Roman" pitchFamily="18" charset="0"/>
              </a:rPr>
              <a:t>t</a:t>
            </a:r>
            <a:r>
              <a:rPr lang="en-US" altLang="ja-JP" baseline="-25000" dirty="0" err="1" smtClean="0">
                <a:latin typeface="Times New Roman" pitchFamily="18" charset="0"/>
                <a:cs typeface="Times New Roman" pitchFamily="18" charset="0"/>
              </a:rPr>
              <a:t>bk</a:t>
            </a:r>
            <a:r>
              <a:rPr kumimoji="1" lang="en-US" altLang="ja-JP" dirty="0" smtClean="0">
                <a:latin typeface="Times New Roman" pitchFamily="18" charset="0"/>
                <a:cs typeface="Times New Roman" pitchFamily="18" charset="0"/>
              </a:rPr>
              <a:t>=</a:t>
            </a:r>
            <a:r>
              <a:rPr lang="en-US" altLang="ja-JP" dirty="0" smtClean="0"/>
              <a:t>1.73 </a:t>
            </a:r>
            <a:r>
              <a:rPr lang="en-US" altLang="ja-JP" dirty="0"/>
              <a:t>× </a:t>
            </a:r>
            <a:r>
              <a:rPr lang="en-US" altLang="ja-JP" dirty="0" smtClean="0"/>
              <a:t>10</a:t>
            </a:r>
            <a:r>
              <a:rPr lang="en-US" altLang="ja-JP" baseline="30000" dirty="0" smtClean="0"/>
              <a:t>5</a:t>
            </a:r>
            <a:r>
              <a:rPr kumimoji="1" lang="en-US" altLang="ja-JP" dirty="0" smtClean="0">
                <a:latin typeface="Times New Roman" pitchFamily="18" charset="0"/>
                <a:cs typeface="Times New Roman" pitchFamily="18" charset="0"/>
              </a:rPr>
              <a:t>)</a:t>
            </a:r>
            <a:endParaRPr kumimoji="1" lang="ja-JP" altLang="en-US" dirty="0">
              <a:latin typeface="Times New Roman" pitchFamily="18" charset="0"/>
              <a:cs typeface="Times New Roman" pitchFamily="18" charset="0"/>
            </a:endParaRPr>
          </a:p>
        </p:txBody>
      </p:sp>
      <p:graphicFrame>
        <p:nvGraphicFramePr>
          <p:cNvPr id="24" name="オブジェクト 23"/>
          <p:cNvGraphicFramePr>
            <a:graphicFrameLocks noChangeAspect="1"/>
          </p:cNvGraphicFramePr>
          <p:nvPr>
            <p:extLst/>
          </p:nvPr>
        </p:nvGraphicFramePr>
        <p:xfrm>
          <a:off x="8474075" y="2536825"/>
          <a:ext cx="438150" cy="412750"/>
        </p:xfrm>
        <a:graphic>
          <a:graphicData uri="http://schemas.openxmlformats.org/presentationml/2006/ole">
            <mc:AlternateContent xmlns:mc="http://schemas.openxmlformats.org/markup-compatibility/2006">
              <mc:Choice xmlns:v="urn:schemas-microsoft-com:vml" Requires="v">
                <p:oleObj spid="_x0000_s335934" name="数式" r:id="rId3" imgW="228600" imgH="215640" progId="Equation.3">
                  <p:embed/>
                </p:oleObj>
              </mc:Choice>
              <mc:Fallback>
                <p:oleObj name="数式" r:id="rId3" imgW="228600" imgH="215640" progId="Equation.3">
                  <p:embed/>
                  <p:pic>
                    <p:nvPicPr>
                      <p:cNvPr id="0" name=""/>
                      <p:cNvPicPr/>
                      <p:nvPr/>
                    </p:nvPicPr>
                    <p:blipFill>
                      <a:blip r:embed="rId4"/>
                      <a:stretch>
                        <a:fillRect/>
                      </a:stretch>
                    </p:blipFill>
                    <p:spPr>
                      <a:xfrm>
                        <a:off x="8474075" y="2536825"/>
                        <a:ext cx="438150" cy="412750"/>
                      </a:xfrm>
                      <a:prstGeom prst="rect">
                        <a:avLst/>
                      </a:prstGeom>
                    </p:spPr>
                  </p:pic>
                </p:oleObj>
              </mc:Fallback>
            </mc:AlternateContent>
          </a:graphicData>
        </a:graphic>
      </p:graphicFrame>
      <p:grpSp>
        <p:nvGrpSpPr>
          <p:cNvPr id="25" name="グループ化 24"/>
          <p:cNvGrpSpPr/>
          <p:nvPr/>
        </p:nvGrpSpPr>
        <p:grpSpPr>
          <a:xfrm>
            <a:off x="1403648" y="3167924"/>
            <a:ext cx="554735" cy="2109637"/>
            <a:chOff x="1775263" y="2896915"/>
            <a:chExt cx="554735" cy="2109637"/>
          </a:xfrm>
          <a:solidFill>
            <a:srgbClr val="FF0000"/>
          </a:solidFill>
        </p:grpSpPr>
        <p:sp>
          <p:nvSpPr>
            <p:cNvPr id="26" name="上矢印 25"/>
            <p:cNvSpPr/>
            <p:nvPr/>
          </p:nvSpPr>
          <p:spPr>
            <a:xfrm>
              <a:off x="1934844" y="2896915"/>
              <a:ext cx="373296" cy="210963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912987" y="3743228"/>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775263" y="3767067"/>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1847271" y="3861048"/>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rot="10800000">
            <a:off x="6732241" y="3168044"/>
            <a:ext cx="554735" cy="2109637"/>
            <a:chOff x="1775263" y="2896915"/>
            <a:chExt cx="554735" cy="2109637"/>
          </a:xfrm>
          <a:solidFill>
            <a:srgbClr val="F4AAEF"/>
          </a:solidFill>
        </p:grpSpPr>
        <p:sp>
          <p:nvSpPr>
            <p:cNvPr id="31" name="上矢印 30"/>
            <p:cNvSpPr/>
            <p:nvPr/>
          </p:nvSpPr>
          <p:spPr>
            <a:xfrm>
              <a:off x="1934844" y="2896915"/>
              <a:ext cx="373296" cy="210963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912987" y="3743228"/>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1775263" y="3767067"/>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1847271" y="3861048"/>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3379804" y="6025594"/>
            <a:ext cx="2477854" cy="554735"/>
            <a:chOff x="3379804" y="5754585"/>
            <a:chExt cx="2477854" cy="554735"/>
          </a:xfrm>
          <a:solidFill>
            <a:srgbClr val="FF0000"/>
          </a:solidFill>
        </p:grpSpPr>
        <p:sp>
          <p:nvSpPr>
            <p:cNvPr id="36" name="上矢印 35"/>
            <p:cNvSpPr/>
            <p:nvPr/>
          </p:nvSpPr>
          <p:spPr>
            <a:xfrm rot="5400000" flipV="1">
              <a:off x="4432083" y="4861888"/>
              <a:ext cx="373296" cy="2477854"/>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rot="5400000" flipV="1">
              <a:off x="4427984" y="5892309"/>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rot="5400000" flipV="1">
              <a:off x="4600485" y="5605923"/>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rot="5400000" flipV="1">
              <a:off x="4599800" y="5772597"/>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上矢印 39"/>
          <p:cNvSpPr/>
          <p:nvPr/>
        </p:nvSpPr>
        <p:spPr>
          <a:xfrm rot="5400000" flipV="1">
            <a:off x="755443" y="2316945"/>
            <a:ext cx="373296" cy="123892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p:cNvGrpSpPr/>
          <p:nvPr/>
        </p:nvGrpSpPr>
        <p:grpSpPr>
          <a:xfrm>
            <a:off x="770613" y="2590179"/>
            <a:ext cx="417011" cy="554735"/>
            <a:chOff x="143456" y="2319170"/>
            <a:chExt cx="417011" cy="554735"/>
          </a:xfrm>
          <a:solidFill>
            <a:schemeClr val="bg1"/>
          </a:solidFill>
        </p:grpSpPr>
        <p:sp>
          <p:nvSpPr>
            <p:cNvPr id="42" name="円/楕円 41"/>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p:cNvSpPr txBox="1"/>
          <p:nvPr/>
        </p:nvSpPr>
        <p:spPr>
          <a:xfrm>
            <a:off x="611560" y="2276872"/>
            <a:ext cx="668855" cy="338554"/>
          </a:xfrm>
          <a:prstGeom prst="rect">
            <a:avLst/>
          </a:prstGeom>
          <a:noFill/>
        </p:spPr>
        <p:txBody>
          <a:bodyPr wrap="square" rtlCol="0">
            <a:spAutoFit/>
          </a:bodyPr>
          <a:lstStyle/>
          <a:p>
            <a:r>
              <a:rPr lang="en-US" altLang="ja-JP" sz="1600" dirty="0" smtClean="0">
                <a:latin typeface="Times New Roman" pitchFamily="18" charset="0"/>
                <a:cs typeface="Times New Roman" pitchFamily="18" charset="0"/>
              </a:rPr>
              <a:t>[D-T]</a:t>
            </a:r>
            <a:endParaRPr kumimoji="1" lang="ja-JP" altLang="en-US" sz="1600" dirty="0">
              <a:latin typeface="Times New Roman" pitchFamily="18" charset="0"/>
              <a:cs typeface="Times New Roman" pitchFamily="18" charset="0"/>
            </a:endParaRPr>
          </a:p>
        </p:txBody>
      </p:sp>
      <p:sp>
        <p:nvSpPr>
          <p:cNvPr id="46" name="上矢印 45"/>
          <p:cNvSpPr/>
          <p:nvPr/>
        </p:nvSpPr>
        <p:spPr>
          <a:xfrm rot="16200000" flipH="1" flipV="1">
            <a:off x="756344" y="1304887"/>
            <a:ext cx="373296" cy="123892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771514" y="1578121"/>
            <a:ext cx="417011" cy="554735"/>
            <a:chOff x="143456" y="2319170"/>
            <a:chExt cx="417011" cy="554735"/>
          </a:xfrm>
        </p:grpSpPr>
        <p:sp>
          <p:nvSpPr>
            <p:cNvPr id="48" name="円/楕円 47"/>
            <p:cNvSpPr/>
            <p:nvPr/>
          </p:nvSpPr>
          <p:spPr>
            <a:xfrm rot="5400000" flipV="1">
              <a:off x="143456" y="2456894"/>
              <a:ext cx="417011" cy="4170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rot="5400000" flipV="1">
              <a:off x="315957" y="2170508"/>
              <a:ext cx="72008" cy="3693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rot="5400000" flipV="1">
              <a:off x="315272" y="2337182"/>
              <a:ext cx="72008" cy="18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p:cNvSpPr txBox="1"/>
          <p:nvPr/>
        </p:nvSpPr>
        <p:spPr>
          <a:xfrm>
            <a:off x="323528" y="1252806"/>
            <a:ext cx="1188132" cy="338554"/>
          </a:xfrm>
          <a:prstGeom prst="rect">
            <a:avLst/>
          </a:prstGeom>
          <a:noFill/>
        </p:spPr>
        <p:txBody>
          <a:bodyPr wrap="square" rtlCol="0">
            <a:spAutoFit/>
          </a:bodyPr>
          <a:lstStyle/>
          <a:p>
            <a:pPr algn="ctr"/>
            <a:r>
              <a:rPr lang="en-US" altLang="ja-JP" sz="1600" dirty="0" smtClean="0">
                <a:latin typeface="Times New Roman" pitchFamily="18" charset="0"/>
                <a:cs typeface="Times New Roman" pitchFamily="18" charset="0"/>
              </a:rPr>
              <a:t>[D-D]×</a:t>
            </a:r>
            <a:r>
              <a:rPr lang="en-US" altLang="ja-JP" sz="1600" dirty="0">
                <a:latin typeface="Times New Roman" pitchFamily="18" charset="0"/>
                <a:cs typeface="Times New Roman" pitchFamily="18" charset="0"/>
              </a:rPr>
              <a:t>0.5</a:t>
            </a:r>
            <a:endParaRPr kumimoji="1" lang="ja-JP" altLang="en-US" sz="1600" dirty="0">
              <a:latin typeface="Times New Roman" pitchFamily="18" charset="0"/>
              <a:cs typeface="Times New Roman" pitchFamily="18" charset="0"/>
            </a:endParaRPr>
          </a:p>
        </p:txBody>
      </p:sp>
      <p:grpSp>
        <p:nvGrpSpPr>
          <p:cNvPr id="52" name="グループ化 51"/>
          <p:cNvGrpSpPr/>
          <p:nvPr/>
        </p:nvGrpSpPr>
        <p:grpSpPr>
          <a:xfrm rot="2598073">
            <a:off x="2907341" y="3011525"/>
            <a:ext cx="1238927" cy="554735"/>
            <a:chOff x="2555775" y="3029614"/>
            <a:chExt cx="1238927" cy="554735"/>
          </a:xfrm>
          <a:solidFill>
            <a:srgbClr val="FF0000"/>
          </a:solidFill>
        </p:grpSpPr>
        <p:sp>
          <p:nvSpPr>
            <p:cNvPr id="53" name="上矢印 52"/>
            <p:cNvSpPr/>
            <p:nvPr/>
          </p:nvSpPr>
          <p:spPr>
            <a:xfrm rot="16200000" flipH="1" flipV="1">
              <a:off x="2988591" y="2756380"/>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p:cNvGrpSpPr/>
            <p:nvPr/>
          </p:nvGrpSpPr>
          <p:grpSpPr>
            <a:xfrm>
              <a:off x="3003761" y="3029614"/>
              <a:ext cx="417011" cy="554735"/>
              <a:chOff x="143456" y="2319170"/>
              <a:chExt cx="417011" cy="554735"/>
            </a:xfrm>
            <a:grpFill/>
          </p:grpSpPr>
          <p:sp>
            <p:nvSpPr>
              <p:cNvPr id="55" name="円/楕円 54"/>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8" name="グループ化 57"/>
          <p:cNvGrpSpPr/>
          <p:nvPr/>
        </p:nvGrpSpPr>
        <p:grpSpPr>
          <a:xfrm rot="2598073">
            <a:off x="4978403" y="4803866"/>
            <a:ext cx="1238927" cy="554735"/>
            <a:chOff x="2555775" y="3029614"/>
            <a:chExt cx="1238927" cy="554735"/>
          </a:xfrm>
          <a:solidFill>
            <a:srgbClr val="FF0000"/>
          </a:solidFill>
        </p:grpSpPr>
        <p:sp>
          <p:nvSpPr>
            <p:cNvPr id="59" name="上矢印 58"/>
            <p:cNvSpPr/>
            <p:nvPr/>
          </p:nvSpPr>
          <p:spPr>
            <a:xfrm rot="16200000" flipH="1" flipV="1">
              <a:off x="2988591" y="2756380"/>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3003761" y="3029614"/>
              <a:ext cx="417011" cy="554735"/>
              <a:chOff x="143456" y="2319170"/>
              <a:chExt cx="417011" cy="554735"/>
            </a:xfrm>
            <a:grpFill/>
          </p:grpSpPr>
          <p:sp>
            <p:nvSpPr>
              <p:cNvPr id="61" name="円/楕円 60"/>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4" name="上矢印 63"/>
          <p:cNvSpPr/>
          <p:nvPr/>
        </p:nvSpPr>
        <p:spPr>
          <a:xfrm rot="16200000" flipH="1" flipV="1">
            <a:off x="5051545" y="1342871"/>
            <a:ext cx="373296" cy="123892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5066715" y="1616105"/>
            <a:ext cx="417011" cy="554735"/>
            <a:chOff x="143456" y="2319170"/>
            <a:chExt cx="417011" cy="554735"/>
          </a:xfrm>
        </p:grpSpPr>
        <p:sp>
          <p:nvSpPr>
            <p:cNvPr id="66" name="円/楕円 65"/>
            <p:cNvSpPr/>
            <p:nvPr/>
          </p:nvSpPr>
          <p:spPr>
            <a:xfrm rot="5400000" flipV="1">
              <a:off x="143456" y="2456894"/>
              <a:ext cx="417011" cy="4170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rot="5400000" flipV="1">
              <a:off x="315957" y="2170508"/>
              <a:ext cx="72008" cy="3693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rot="5400000" flipV="1">
              <a:off x="315272" y="2337182"/>
              <a:ext cx="72008" cy="18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上矢印 68"/>
          <p:cNvSpPr/>
          <p:nvPr/>
        </p:nvSpPr>
        <p:spPr>
          <a:xfrm rot="16200000" flipH="1" flipV="1">
            <a:off x="5051546" y="2283713"/>
            <a:ext cx="373296" cy="123892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p:nvGrpSpPr>
        <p:grpSpPr>
          <a:xfrm>
            <a:off x="5066716" y="2556947"/>
            <a:ext cx="417011" cy="554735"/>
            <a:chOff x="143456" y="2319170"/>
            <a:chExt cx="417011" cy="554735"/>
          </a:xfrm>
        </p:grpSpPr>
        <p:sp>
          <p:nvSpPr>
            <p:cNvPr id="71" name="円/楕円 70"/>
            <p:cNvSpPr/>
            <p:nvPr/>
          </p:nvSpPr>
          <p:spPr>
            <a:xfrm rot="5400000" flipV="1">
              <a:off x="143456" y="2456894"/>
              <a:ext cx="417011" cy="4170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rot="5400000" flipV="1">
              <a:off x="315957" y="2170508"/>
              <a:ext cx="72008" cy="3693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rot="5400000" flipV="1">
              <a:off x="315272" y="2337182"/>
              <a:ext cx="72008" cy="18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テキスト ボックス 73"/>
          <p:cNvSpPr txBox="1"/>
          <p:nvPr/>
        </p:nvSpPr>
        <p:spPr>
          <a:xfrm>
            <a:off x="4380236" y="2259849"/>
            <a:ext cx="1449436" cy="338554"/>
          </a:xfrm>
          <a:prstGeom prst="rect">
            <a:avLst/>
          </a:prstGeom>
          <a:noFill/>
        </p:spPr>
        <p:txBody>
          <a:bodyPr wrap="none" rtlCol="0">
            <a:spAutoFit/>
          </a:bodyPr>
          <a:lstStyle/>
          <a:p>
            <a:r>
              <a:rPr lang="en-US" altLang="ja-JP" sz="1600" dirty="0" smtClean="0">
                <a:latin typeface="Times New Roman" pitchFamily="18" charset="0"/>
                <a:cs typeface="Times New Roman" pitchFamily="18" charset="0"/>
              </a:rPr>
              <a:t>[D-T]×TBR</a:t>
            </a:r>
            <a:r>
              <a:rPr lang="en-US" altLang="ja-JP" sz="1600" baseline="-25000" dirty="0" smtClean="0">
                <a:latin typeface="Times New Roman" pitchFamily="18" charset="0"/>
                <a:cs typeface="Times New Roman" pitchFamily="18" charset="0"/>
              </a:rPr>
              <a:t>DT</a:t>
            </a:r>
            <a:endParaRPr lang="ja-JP" altLang="en-US" sz="1600" dirty="0">
              <a:latin typeface="Times New Roman" pitchFamily="18" charset="0"/>
              <a:cs typeface="Times New Roman" pitchFamily="18" charset="0"/>
            </a:endParaRPr>
          </a:p>
        </p:txBody>
      </p:sp>
      <p:sp>
        <p:nvSpPr>
          <p:cNvPr id="75" name="テキスト ボックス 74"/>
          <p:cNvSpPr txBox="1"/>
          <p:nvPr/>
        </p:nvSpPr>
        <p:spPr>
          <a:xfrm>
            <a:off x="4380236" y="1328918"/>
            <a:ext cx="1487908" cy="338554"/>
          </a:xfrm>
          <a:prstGeom prst="rect">
            <a:avLst/>
          </a:prstGeom>
          <a:noFill/>
        </p:spPr>
        <p:txBody>
          <a:bodyPr wrap="none" rtlCol="0">
            <a:spAutoFit/>
          </a:bodyPr>
          <a:lstStyle/>
          <a:p>
            <a:r>
              <a:rPr lang="en-US" altLang="ja-JP" sz="1600" dirty="0" smtClean="0">
                <a:latin typeface="Times New Roman" pitchFamily="18" charset="0"/>
                <a:cs typeface="Times New Roman" pitchFamily="18" charset="0"/>
              </a:rPr>
              <a:t>[D-D]×TBR</a:t>
            </a:r>
            <a:r>
              <a:rPr lang="en-US" altLang="ja-JP" sz="1600" baseline="-25000" dirty="0" smtClean="0">
                <a:latin typeface="Times New Roman" pitchFamily="18" charset="0"/>
                <a:cs typeface="Times New Roman" pitchFamily="18" charset="0"/>
              </a:rPr>
              <a:t>DD</a:t>
            </a:r>
            <a:endParaRPr lang="ja-JP" altLang="en-US" sz="1600" dirty="0">
              <a:latin typeface="Times New Roman" pitchFamily="18" charset="0"/>
              <a:cs typeface="Times New Roman" pitchFamily="18" charset="0"/>
            </a:endParaRPr>
          </a:p>
        </p:txBody>
      </p:sp>
      <p:grpSp>
        <p:nvGrpSpPr>
          <p:cNvPr id="76" name="グループ化 75"/>
          <p:cNvGrpSpPr/>
          <p:nvPr/>
        </p:nvGrpSpPr>
        <p:grpSpPr>
          <a:xfrm>
            <a:off x="7668345" y="1698476"/>
            <a:ext cx="619464" cy="277368"/>
            <a:chOff x="7668344" y="2024070"/>
            <a:chExt cx="1238927" cy="554735"/>
          </a:xfrm>
          <a:solidFill>
            <a:schemeClr val="bg1"/>
          </a:solidFill>
        </p:grpSpPr>
        <p:sp>
          <p:nvSpPr>
            <p:cNvPr id="77" name="上矢印 76"/>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8" name="グループ化 77"/>
            <p:cNvGrpSpPr/>
            <p:nvPr/>
          </p:nvGrpSpPr>
          <p:grpSpPr>
            <a:xfrm>
              <a:off x="8116330" y="2024070"/>
              <a:ext cx="417011" cy="554735"/>
              <a:chOff x="143456" y="2319170"/>
              <a:chExt cx="417011" cy="554735"/>
            </a:xfrm>
            <a:grpFill/>
          </p:grpSpPr>
          <p:sp>
            <p:nvSpPr>
              <p:cNvPr id="79" name="円/楕円 78"/>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2" name="グループ化 81"/>
          <p:cNvGrpSpPr/>
          <p:nvPr/>
        </p:nvGrpSpPr>
        <p:grpSpPr>
          <a:xfrm>
            <a:off x="7668345" y="5414665"/>
            <a:ext cx="619464" cy="277368"/>
            <a:chOff x="7668344" y="2024070"/>
            <a:chExt cx="1238927" cy="554735"/>
          </a:xfrm>
          <a:solidFill>
            <a:schemeClr val="bg1"/>
          </a:solidFill>
        </p:grpSpPr>
        <p:sp>
          <p:nvSpPr>
            <p:cNvPr id="83" name="上矢印 82"/>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p:cNvGrpSpPr/>
            <p:nvPr/>
          </p:nvGrpSpPr>
          <p:grpSpPr>
            <a:xfrm>
              <a:off x="8116330" y="2024070"/>
              <a:ext cx="417011" cy="554735"/>
              <a:chOff x="143456" y="2319170"/>
              <a:chExt cx="417011" cy="554735"/>
            </a:xfrm>
            <a:grpFill/>
          </p:grpSpPr>
          <p:sp>
            <p:nvSpPr>
              <p:cNvPr id="85" name="円/楕円 84"/>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8" name="グループ化 87"/>
          <p:cNvGrpSpPr/>
          <p:nvPr/>
        </p:nvGrpSpPr>
        <p:grpSpPr>
          <a:xfrm>
            <a:off x="5344072" y="4447776"/>
            <a:ext cx="619464" cy="277368"/>
            <a:chOff x="7668344" y="2024070"/>
            <a:chExt cx="1238927" cy="554735"/>
          </a:xfrm>
          <a:solidFill>
            <a:schemeClr val="bg1"/>
          </a:solidFill>
        </p:grpSpPr>
        <p:sp>
          <p:nvSpPr>
            <p:cNvPr id="89" name="上矢印 88"/>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p:cNvGrpSpPr/>
            <p:nvPr/>
          </p:nvGrpSpPr>
          <p:grpSpPr>
            <a:xfrm>
              <a:off x="8116330" y="2024070"/>
              <a:ext cx="417011" cy="554735"/>
              <a:chOff x="143456" y="2319170"/>
              <a:chExt cx="417011" cy="554735"/>
            </a:xfrm>
            <a:grpFill/>
          </p:grpSpPr>
          <p:sp>
            <p:nvSpPr>
              <p:cNvPr id="91" name="円/楕円 90"/>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4" name="グループ化 93"/>
          <p:cNvGrpSpPr/>
          <p:nvPr/>
        </p:nvGrpSpPr>
        <p:grpSpPr>
          <a:xfrm>
            <a:off x="3379804" y="5573853"/>
            <a:ext cx="619464" cy="277368"/>
            <a:chOff x="7668344" y="2024070"/>
            <a:chExt cx="1238927" cy="554735"/>
          </a:xfrm>
          <a:solidFill>
            <a:schemeClr val="bg1"/>
          </a:solidFill>
        </p:grpSpPr>
        <p:sp>
          <p:nvSpPr>
            <p:cNvPr id="95" name="上矢印 94"/>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8116330" y="2024070"/>
              <a:ext cx="417011" cy="554735"/>
              <a:chOff x="143456" y="2319170"/>
              <a:chExt cx="417011" cy="554735"/>
            </a:xfrm>
            <a:grpFill/>
          </p:grpSpPr>
          <p:sp>
            <p:nvSpPr>
              <p:cNvPr id="97" name="円/楕円 96"/>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00" name="グループ化 99"/>
          <p:cNvGrpSpPr/>
          <p:nvPr/>
        </p:nvGrpSpPr>
        <p:grpSpPr>
          <a:xfrm flipH="1">
            <a:off x="2927391" y="4663800"/>
            <a:ext cx="619464" cy="277368"/>
            <a:chOff x="7668344" y="2024070"/>
            <a:chExt cx="1238927" cy="554735"/>
          </a:xfrm>
          <a:solidFill>
            <a:schemeClr val="bg1"/>
          </a:solidFill>
        </p:grpSpPr>
        <p:sp>
          <p:nvSpPr>
            <p:cNvPr id="101" name="上矢印 100"/>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101"/>
            <p:cNvGrpSpPr/>
            <p:nvPr/>
          </p:nvGrpSpPr>
          <p:grpSpPr>
            <a:xfrm>
              <a:off x="8116330" y="2024070"/>
              <a:ext cx="417011" cy="554735"/>
              <a:chOff x="143456" y="2319170"/>
              <a:chExt cx="417011" cy="554735"/>
            </a:xfrm>
            <a:grpFill/>
          </p:grpSpPr>
          <p:sp>
            <p:nvSpPr>
              <p:cNvPr id="103" name="円/楕円 102"/>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角丸四角形 103"/>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角丸四角形 104"/>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6" name="テキスト ボックス 105"/>
          <p:cNvSpPr txBox="1"/>
          <p:nvPr/>
        </p:nvSpPr>
        <p:spPr>
          <a:xfrm>
            <a:off x="7740352" y="1412776"/>
            <a:ext cx="1382110"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 &amp; Leak</a:t>
            </a:r>
            <a:endParaRPr kumimoji="1" lang="ja-JP" altLang="en-US" sz="1600" dirty="0">
              <a:latin typeface="Times New Roman" pitchFamily="18" charset="0"/>
              <a:cs typeface="Times New Roman" pitchFamily="18" charset="0"/>
            </a:endParaRPr>
          </a:p>
        </p:txBody>
      </p:sp>
      <p:sp>
        <p:nvSpPr>
          <p:cNvPr id="107" name="テキスト ボックス 106"/>
          <p:cNvSpPr txBox="1"/>
          <p:nvPr/>
        </p:nvSpPr>
        <p:spPr>
          <a:xfrm>
            <a:off x="7733815" y="5106670"/>
            <a:ext cx="1382110"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 &amp; Leak</a:t>
            </a:r>
            <a:endParaRPr kumimoji="1" lang="ja-JP" altLang="en-US" sz="1600" dirty="0">
              <a:latin typeface="Times New Roman" pitchFamily="18" charset="0"/>
              <a:cs typeface="Times New Roman" pitchFamily="18" charset="0"/>
            </a:endParaRPr>
          </a:p>
        </p:txBody>
      </p:sp>
      <p:sp>
        <p:nvSpPr>
          <p:cNvPr id="108" name="テキスト ボックス 107"/>
          <p:cNvSpPr txBox="1"/>
          <p:nvPr/>
        </p:nvSpPr>
        <p:spPr>
          <a:xfrm>
            <a:off x="3373900" y="5275500"/>
            <a:ext cx="1382110" cy="409650"/>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 &amp; Leak</a:t>
            </a:r>
            <a:endParaRPr kumimoji="1" lang="ja-JP" altLang="en-US" sz="1600" dirty="0">
              <a:latin typeface="Times New Roman" pitchFamily="18" charset="0"/>
              <a:cs typeface="Times New Roman" pitchFamily="18" charset="0"/>
            </a:endParaRPr>
          </a:p>
        </p:txBody>
      </p:sp>
      <p:sp>
        <p:nvSpPr>
          <p:cNvPr id="110" name="テキスト ボックス 109"/>
          <p:cNvSpPr txBox="1"/>
          <p:nvPr/>
        </p:nvSpPr>
        <p:spPr>
          <a:xfrm>
            <a:off x="2253786" y="4394403"/>
            <a:ext cx="1382110"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 &amp; Leak</a:t>
            </a:r>
            <a:endParaRPr kumimoji="1" lang="ja-JP" altLang="en-US" sz="1600" dirty="0">
              <a:latin typeface="Times New Roman" pitchFamily="18" charset="0"/>
              <a:cs typeface="Times New Roman" pitchFamily="18" charset="0"/>
            </a:endParaRPr>
          </a:p>
        </p:txBody>
      </p:sp>
      <p:grpSp>
        <p:nvGrpSpPr>
          <p:cNvPr id="111" name="グループ化 110"/>
          <p:cNvGrpSpPr/>
          <p:nvPr/>
        </p:nvGrpSpPr>
        <p:grpSpPr>
          <a:xfrm>
            <a:off x="7668345" y="2541754"/>
            <a:ext cx="619464" cy="277368"/>
            <a:chOff x="7668344" y="2024070"/>
            <a:chExt cx="1238927" cy="554735"/>
          </a:xfrm>
          <a:solidFill>
            <a:schemeClr val="bg1"/>
          </a:solidFill>
        </p:grpSpPr>
        <p:sp>
          <p:nvSpPr>
            <p:cNvPr id="112" name="上矢印 111"/>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3" name="グループ化 112"/>
            <p:cNvGrpSpPr/>
            <p:nvPr/>
          </p:nvGrpSpPr>
          <p:grpSpPr>
            <a:xfrm>
              <a:off x="8116330" y="2024070"/>
              <a:ext cx="417011" cy="554735"/>
              <a:chOff x="143456" y="2319170"/>
              <a:chExt cx="417011" cy="554735"/>
            </a:xfrm>
            <a:grpFill/>
          </p:grpSpPr>
          <p:sp>
            <p:nvSpPr>
              <p:cNvPr id="114" name="円/楕円 113"/>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角丸四角形 114"/>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角丸四角形 115"/>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117" name="オブジェクト 116"/>
          <p:cNvGraphicFramePr>
            <a:graphicFrameLocks noChangeAspect="1"/>
          </p:cNvGraphicFramePr>
          <p:nvPr>
            <p:extLst/>
          </p:nvPr>
        </p:nvGraphicFramePr>
        <p:xfrm>
          <a:off x="8520113" y="6284913"/>
          <a:ext cx="390525" cy="414337"/>
        </p:xfrm>
        <a:graphic>
          <a:graphicData uri="http://schemas.openxmlformats.org/presentationml/2006/ole">
            <mc:AlternateContent xmlns:mc="http://schemas.openxmlformats.org/markup-compatibility/2006">
              <mc:Choice xmlns:v="urn:schemas-microsoft-com:vml" Requires="v">
                <p:oleObj spid="_x0000_s335935" name="数式" r:id="rId5" imgW="203040" imgH="215640" progId="Equation.3">
                  <p:embed/>
                </p:oleObj>
              </mc:Choice>
              <mc:Fallback>
                <p:oleObj name="数式" r:id="rId5" imgW="203040" imgH="215640" progId="Equation.3">
                  <p:embed/>
                  <p:pic>
                    <p:nvPicPr>
                      <p:cNvPr id="0" name=""/>
                      <p:cNvPicPr/>
                      <p:nvPr/>
                    </p:nvPicPr>
                    <p:blipFill>
                      <a:blip r:embed="rId6"/>
                      <a:stretch>
                        <a:fillRect/>
                      </a:stretch>
                    </p:blipFill>
                    <p:spPr>
                      <a:xfrm>
                        <a:off x="8520113" y="6284913"/>
                        <a:ext cx="390525" cy="414337"/>
                      </a:xfrm>
                      <a:prstGeom prst="rect">
                        <a:avLst/>
                      </a:prstGeom>
                    </p:spPr>
                  </p:pic>
                </p:oleObj>
              </mc:Fallback>
            </mc:AlternateContent>
          </a:graphicData>
        </a:graphic>
      </p:graphicFrame>
      <p:grpSp>
        <p:nvGrpSpPr>
          <p:cNvPr id="118" name="グループ化 117"/>
          <p:cNvGrpSpPr/>
          <p:nvPr/>
        </p:nvGrpSpPr>
        <p:grpSpPr>
          <a:xfrm>
            <a:off x="7668345" y="6165304"/>
            <a:ext cx="619464" cy="277368"/>
            <a:chOff x="7668344" y="2024070"/>
            <a:chExt cx="1238927" cy="554735"/>
          </a:xfrm>
          <a:solidFill>
            <a:schemeClr val="bg1"/>
          </a:solidFill>
        </p:grpSpPr>
        <p:sp>
          <p:nvSpPr>
            <p:cNvPr id="119" name="上矢印 118"/>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0" name="グループ化 119"/>
            <p:cNvGrpSpPr/>
            <p:nvPr/>
          </p:nvGrpSpPr>
          <p:grpSpPr>
            <a:xfrm>
              <a:off x="8116330" y="2024070"/>
              <a:ext cx="417011" cy="554735"/>
              <a:chOff x="143456" y="2319170"/>
              <a:chExt cx="417011" cy="554735"/>
            </a:xfrm>
            <a:grpFill/>
          </p:grpSpPr>
          <p:sp>
            <p:nvSpPr>
              <p:cNvPr id="121" name="円/楕円 120"/>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角丸四角形 121"/>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角丸四角形 122"/>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4" name="グループ化 123"/>
          <p:cNvGrpSpPr/>
          <p:nvPr/>
        </p:nvGrpSpPr>
        <p:grpSpPr>
          <a:xfrm flipH="1">
            <a:off x="953666" y="6174731"/>
            <a:ext cx="619464" cy="277368"/>
            <a:chOff x="7668344" y="2024070"/>
            <a:chExt cx="1238927" cy="554735"/>
          </a:xfrm>
          <a:solidFill>
            <a:schemeClr val="bg1"/>
          </a:solidFill>
        </p:grpSpPr>
        <p:sp>
          <p:nvSpPr>
            <p:cNvPr id="125" name="上矢印 124"/>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6" name="グループ化 125"/>
            <p:cNvGrpSpPr/>
            <p:nvPr/>
          </p:nvGrpSpPr>
          <p:grpSpPr>
            <a:xfrm>
              <a:off x="8116330" y="2024070"/>
              <a:ext cx="417011" cy="554735"/>
              <a:chOff x="143456" y="2319170"/>
              <a:chExt cx="417011" cy="554735"/>
            </a:xfrm>
            <a:grpFill/>
          </p:grpSpPr>
          <p:sp>
            <p:nvSpPr>
              <p:cNvPr id="127" name="円/楕円 126"/>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角丸四角形 127"/>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角丸四角形 128"/>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130" name="オブジェクト 129"/>
          <p:cNvGraphicFramePr>
            <a:graphicFrameLocks noChangeAspect="1"/>
          </p:cNvGraphicFramePr>
          <p:nvPr>
            <p:extLst/>
          </p:nvPr>
        </p:nvGraphicFramePr>
        <p:xfrm>
          <a:off x="360363" y="6251575"/>
          <a:ext cx="438150" cy="436563"/>
        </p:xfrm>
        <a:graphic>
          <a:graphicData uri="http://schemas.openxmlformats.org/presentationml/2006/ole">
            <mc:AlternateContent xmlns:mc="http://schemas.openxmlformats.org/markup-compatibility/2006">
              <mc:Choice xmlns:v="urn:schemas-microsoft-com:vml" Requires="v">
                <p:oleObj spid="_x0000_s335936" name="数式" r:id="rId7" imgW="228600" imgH="228600" progId="Equation.3">
                  <p:embed/>
                </p:oleObj>
              </mc:Choice>
              <mc:Fallback>
                <p:oleObj name="数式" r:id="rId7" imgW="228600" imgH="228600" progId="Equation.3">
                  <p:embed/>
                  <p:pic>
                    <p:nvPicPr>
                      <p:cNvPr id="0" name=""/>
                      <p:cNvPicPr/>
                      <p:nvPr/>
                    </p:nvPicPr>
                    <p:blipFill>
                      <a:blip r:embed="rId8"/>
                      <a:stretch>
                        <a:fillRect/>
                      </a:stretch>
                    </p:blipFill>
                    <p:spPr>
                      <a:xfrm>
                        <a:off x="360363" y="6251575"/>
                        <a:ext cx="438150" cy="436563"/>
                      </a:xfrm>
                      <a:prstGeom prst="rect">
                        <a:avLst/>
                      </a:prstGeom>
                    </p:spPr>
                  </p:pic>
                </p:oleObj>
              </mc:Fallback>
            </mc:AlternateContent>
          </a:graphicData>
        </a:graphic>
      </p:graphicFrame>
      <p:graphicFrame>
        <p:nvGraphicFramePr>
          <p:cNvPr id="131" name="オブジェクト 130"/>
          <p:cNvGraphicFramePr>
            <a:graphicFrameLocks noChangeAspect="1"/>
          </p:cNvGraphicFramePr>
          <p:nvPr>
            <p:extLst/>
          </p:nvPr>
        </p:nvGraphicFramePr>
        <p:xfrm>
          <a:off x="6169025" y="3551238"/>
          <a:ext cx="412750" cy="412750"/>
        </p:xfrm>
        <a:graphic>
          <a:graphicData uri="http://schemas.openxmlformats.org/presentationml/2006/ole">
            <mc:AlternateContent xmlns:mc="http://schemas.openxmlformats.org/markup-compatibility/2006">
              <mc:Choice xmlns:v="urn:schemas-microsoft-com:vml" Requires="v">
                <p:oleObj spid="_x0000_s335937" name="数式" r:id="rId9" imgW="215640" imgH="215640" progId="Equation.3">
                  <p:embed/>
                </p:oleObj>
              </mc:Choice>
              <mc:Fallback>
                <p:oleObj name="数式" r:id="rId9" imgW="215640" imgH="215640" progId="Equation.3">
                  <p:embed/>
                  <p:pic>
                    <p:nvPicPr>
                      <p:cNvPr id="0" name=""/>
                      <p:cNvPicPr/>
                      <p:nvPr/>
                    </p:nvPicPr>
                    <p:blipFill>
                      <a:blip r:embed="rId10"/>
                      <a:stretch>
                        <a:fillRect/>
                      </a:stretch>
                    </p:blipFill>
                    <p:spPr>
                      <a:xfrm>
                        <a:off x="6169025" y="3551238"/>
                        <a:ext cx="412750" cy="412750"/>
                      </a:xfrm>
                      <a:prstGeom prst="rect">
                        <a:avLst/>
                      </a:prstGeom>
                    </p:spPr>
                  </p:pic>
                </p:oleObj>
              </mc:Fallback>
            </mc:AlternateContent>
          </a:graphicData>
        </a:graphic>
      </p:graphicFrame>
      <p:grpSp>
        <p:nvGrpSpPr>
          <p:cNvPr id="132" name="グループ化 131"/>
          <p:cNvGrpSpPr/>
          <p:nvPr/>
        </p:nvGrpSpPr>
        <p:grpSpPr>
          <a:xfrm>
            <a:off x="5352513" y="3413619"/>
            <a:ext cx="619464" cy="277368"/>
            <a:chOff x="7668344" y="2024070"/>
            <a:chExt cx="1238927" cy="554735"/>
          </a:xfrm>
          <a:solidFill>
            <a:schemeClr val="bg1"/>
          </a:solidFill>
        </p:grpSpPr>
        <p:sp>
          <p:nvSpPr>
            <p:cNvPr id="133" name="上矢印 132"/>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4" name="グループ化 133"/>
            <p:cNvGrpSpPr/>
            <p:nvPr/>
          </p:nvGrpSpPr>
          <p:grpSpPr>
            <a:xfrm>
              <a:off x="8116330" y="2024070"/>
              <a:ext cx="417011" cy="554735"/>
              <a:chOff x="143456" y="2319170"/>
              <a:chExt cx="417011" cy="554735"/>
            </a:xfrm>
            <a:grpFill/>
          </p:grpSpPr>
          <p:sp>
            <p:nvSpPr>
              <p:cNvPr id="135" name="円/楕円 134"/>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角丸四角形 135"/>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角丸四角形 136"/>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38" name="テキスト ボックス 137"/>
          <p:cNvSpPr txBox="1"/>
          <p:nvPr/>
        </p:nvSpPr>
        <p:spPr>
          <a:xfrm>
            <a:off x="7720132" y="2132856"/>
            <a:ext cx="1457450" cy="338554"/>
          </a:xfrm>
          <a:prstGeom prst="rect">
            <a:avLst/>
          </a:prstGeom>
          <a:noFill/>
        </p:spPr>
        <p:txBody>
          <a:bodyPr wrap="none" rtlCol="0">
            <a:spAutoFit/>
          </a:bodyPr>
          <a:lstStyle/>
          <a:p>
            <a:r>
              <a:rPr lang="en-US" altLang="ja-JP" sz="1600" dirty="0" smtClean="0">
                <a:latin typeface="Times New Roman" pitchFamily="18" charset="0"/>
                <a:cs typeface="Times New Roman" pitchFamily="18" charset="0"/>
              </a:rPr>
              <a:t>Dead inventory</a:t>
            </a:r>
            <a:endParaRPr kumimoji="1" lang="ja-JP" altLang="en-US" sz="1600" dirty="0">
              <a:latin typeface="Times New Roman" pitchFamily="18" charset="0"/>
              <a:cs typeface="Times New Roman" pitchFamily="18" charset="0"/>
            </a:endParaRPr>
          </a:p>
        </p:txBody>
      </p:sp>
      <p:sp>
        <p:nvSpPr>
          <p:cNvPr id="139" name="テキスト ボックス 138"/>
          <p:cNvSpPr txBox="1"/>
          <p:nvPr/>
        </p:nvSpPr>
        <p:spPr>
          <a:xfrm>
            <a:off x="7717202" y="5865697"/>
            <a:ext cx="1457450" cy="338554"/>
          </a:xfrm>
          <a:prstGeom prst="rect">
            <a:avLst/>
          </a:prstGeom>
          <a:noFill/>
        </p:spPr>
        <p:txBody>
          <a:bodyPr wrap="none" rtlCol="0">
            <a:spAutoFit/>
          </a:bodyPr>
          <a:lstStyle/>
          <a:p>
            <a:r>
              <a:rPr lang="en-US" altLang="ja-JP" sz="1600" dirty="0" smtClean="0">
                <a:latin typeface="Times New Roman" pitchFamily="18" charset="0"/>
                <a:cs typeface="Times New Roman" pitchFamily="18" charset="0"/>
              </a:rPr>
              <a:t>Dead inventory</a:t>
            </a:r>
            <a:endParaRPr kumimoji="1" lang="ja-JP" altLang="en-US" sz="1600" dirty="0">
              <a:latin typeface="Times New Roman" pitchFamily="18" charset="0"/>
              <a:cs typeface="Times New Roman" pitchFamily="18" charset="0"/>
            </a:endParaRPr>
          </a:p>
        </p:txBody>
      </p:sp>
      <p:sp>
        <p:nvSpPr>
          <p:cNvPr id="140" name="テキスト ボックス 139"/>
          <p:cNvSpPr txBox="1"/>
          <p:nvPr/>
        </p:nvSpPr>
        <p:spPr>
          <a:xfrm>
            <a:off x="107504" y="5877272"/>
            <a:ext cx="1457450" cy="338554"/>
          </a:xfrm>
          <a:prstGeom prst="rect">
            <a:avLst/>
          </a:prstGeom>
          <a:noFill/>
        </p:spPr>
        <p:txBody>
          <a:bodyPr wrap="none" rtlCol="0">
            <a:spAutoFit/>
          </a:bodyPr>
          <a:lstStyle/>
          <a:p>
            <a:r>
              <a:rPr lang="en-US" altLang="ja-JP" sz="1600" dirty="0" smtClean="0">
                <a:latin typeface="Times New Roman" pitchFamily="18" charset="0"/>
                <a:cs typeface="Times New Roman" pitchFamily="18" charset="0"/>
              </a:rPr>
              <a:t>Dead inventory</a:t>
            </a:r>
            <a:endParaRPr kumimoji="1" lang="ja-JP" altLang="en-US" sz="1600" dirty="0">
              <a:latin typeface="Times New Roman" pitchFamily="18" charset="0"/>
              <a:cs typeface="Times New Roman" pitchFamily="18" charset="0"/>
            </a:endParaRPr>
          </a:p>
        </p:txBody>
      </p:sp>
      <p:sp>
        <p:nvSpPr>
          <p:cNvPr id="141" name="テキスト ボックス 140"/>
          <p:cNvSpPr txBox="1"/>
          <p:nvPr/>
        </p:nvSpPr>
        <p:spPr>
          <a:xfrm>
            <a:off x="5274790" y="3140968"/>
            <a:ext cx="1457450" cy="338554"/>
          </a:xfrm>
          <a:prstGeom prst="rect">
            <a:avLst/>
          </a:prstGeom>
          <a:noFill/>
        </p:spPr>
        <p:txBody>
          <a:bodyPr wrap="none" rtlCol="0">
            <a:spAutoFit/>
          </a:bodyPr>
          <a:lstStyle/>
          <a:p>
            <a:r>
              <a:rPr lang="en-US" altLang="ja-JP" sz="1600" dirty="0" smtClean="0">
                <a:latin typeface="Times New Roman" pitchFamily="18" charset="0"/>
                <a:cs typeface="Times New Roman" pitchFamily="18" charset="0"/>
              </a:rPr>
              <a:t>Dead inventory</a:t>
            </a:r>
            <a:endParaRPr kumimoji="1" lang="ja-JP" altLang="en-US" sz="1600" dirty="0">
              <a:latin typeface="Times New Roman" pitchFamily="18" charset="0"/>
              <a:cs typeface="Times New Roman" pitchFamily="18" charset="0"/>
            </a:endParaRPr>
          </a:p>
        </p:txBody>
      </p:sp>
      <p:sp>
        <p:nvSpPr>
          <p:cNvPr id="142" name="四角形吹き出し 141"/>
          <p:cNvSpPr/>
          <p:nvPr/>
        </p:nvSpPr>
        <p:spPr>
          <a:xfrm>
            <a:off x="7102010" y="4941168"/>
            <a:ext cx="2064028" cy="774726"/>
          </a:xfrm>
          <a:prstGeom prst="wedgeRectCallout">
            <a:avLst>
              <a:gd name="adj1" fmla="val -42975"/>
              <a:gd name="adj2" fmla="val 124989"/>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Return from 2ndary loops</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143" name="テキスト ボックス 142"/>
              <p:cNvSpPr txBox="1"/>
              <p:nvPr/>
            </p:nvSpPr>
            <p:spPr>
              <a:xfrm>
                <a:off x="486961" y="3978315"/>
                <a:ext cx="970009"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a:rPr>
                            <m:t>𝑁</m:t>
                          </m:r>
                        </m:e>
                        <m:sub>
                          <m:r>
                            <a:rPr kumimoji="1" lang="en-US" altLang="ja-JP" b="0" i="1" smtClean="0">
                              <a:latin typeface="Cambria Math"/>
                            </a:rPr>
                            <m:t>𝑓𝑠</m:t>
                          </m:r>
                        </m:sub>
                      </m:sSub>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ja-JP" altLang="en-US" b="0" i="1" smtClean="0">
                              <a:latin typeface="Cambria Math"/>
                            </a:rPr>
                            <m:t>𝜏</m:t>
                          </m:r>
                        </m:e>
                        <m:sub>
                          <m:r>
                            <a:rPr kumimoji="1" lang="en-US" altLang="ja-JP" b="0" i="1" smtClean="0">
                              <a:latin typeface="Cambria Math"/>
                            </a:rPr>
                            <m:t>𝑓𝑠</m:t>
                          </m:r>
                        </m:sub>
                      </m:sSub>
                    </m:oMath>
                  </m:oMathPara>
                </a14:m>
                <a:endParaRPr kumimoji="1" lang="ja-JP" altLang="en-US" dirty="0"/>
              </a:p>
            </p:txBody>
          </p:sp>
        </mc:Choice>
        <mc:Fallback xmlns="">
          <p:sp>
            <p:nvSpPr>
              <p:cNvPr id="143" name="テキスト ボックス 142"/>
              <p:cNvSpPr txBox="1">
                <a:spLocks noRot="1" noChangeAspect="1" noMove="1" noResize="1" noEditPoints="1" noAdjustHandles="1" noChangeArrowheads="1" noChangeShapeType="1" noTextEdit="1"/>
              </p:cNvSpPr>
              <p:nvPr/>
            </p:nvSpPr>
            <p:spPr>
              <a:xfrm>
                <a:off x="486961" y="3978315"/>
                <a:ext cx="970009" cy="391582"/>
              </a:xfrm>
              <a:prstGeom prst="rect">
                <a:avLst/>
              </a:prstGeom>
              <a:blipFill rotWithShape="0">
                <a:blip r:embed="rId11"/>
                <a:stretch>
                  <a:fillRect b="-9375"/>
                </a:stretch>
              </a:blipFill>
            </p:spPr>
            <p:txBody>
              <a:bodyPr/>
              <a:lstStyle/>
              <a:p>
                <a:r>
                  <a:rPr lang="ja-JP" altLang="en-US">
                    <a:noFill/>
                  </a:rPr>
                  <a:t> </a:t>
                </a:r>
              </a:p>
            </p:txBody>
          </p:sp>
        </mc:Fallback>
      </mc:AlternateContent>
      <p:sp>
        <p:nvSpPr>
          <p:cNvPr id="144" name="四角形吹き出し 143"/>
          <p:cNvSpPr/>
          <p:nvPr/>
        </p:nvSpPr>
        <p:spPr>
          <a:xfrm>
            <a:off x="3767125" y="2131873"/>
            <a:ext cx="1568803" cy="746594"/>
          </a:xfrm>
          <a:prstGeom prst="wedgeRectCallout">
            <a:avLst>
              <a:gd name="adj1" fmla="val 105600"/>
              <a:gd name="adj2" fmla="val 133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Exchange Reaction,</a:t>
            </a:r>
          </a:p>
          <a:p>
            <a:pPr algn="ctr"/>
            <a:r>
              <a:rPr kumimoji="1" lang="en-US" altLang="ja-JP" sz="1400" dirty="0" smtClean="0">
                <a:solidFill>
                  <a:schemeClr val="tx1"/>
                </a:solidFill>
              </a:rPr>
              <a:t>Accumulate and saturate</a:t>
            </a:r>
            <a:endParaRPr kumimoji="1" lang="ja-JP" altLang="en-US" sz="1400" dirty="0">
              <a:solidFill>
                <a:schemeClr val="tx1"/>
              </a:solidFill>
            </a:endParaRPr>
          </a:p>
        </p:txBody>
      </p:sp>
      <p:sp>
        <p:nvSpPr>
          <p:cNvPr id="145" name="四角形吹き出し 144"/>
          <p:cNvSpPr/>
          <p:nvPr/>
        </p:nvSpPr>
        <p:spPr>
          <a:xfrm>
            <a:off x="7513282" y="3810159"/>
            <a:ext cx="1434449" cy="852194"/>
          </a:xfrm>
          <a:prstGeom prst="wedgeRectCallout">
            <a:avLst>
              <a:gd name="adj1" fmla="val 30757"/>
              <a:gd name="adj2" fmla="val -98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Accumulate continuously,</a:t>
            </a:r>
          </a:p>
          <a:p>
            <a:pPr algn="ctr"/>
            <a:r>
              <a:rPr lang="en-US" altLang="ja-JP" sz="1400" dirty="0" smtClean="0">
                <a:solidFill>
                  <a:schemeClr val="tx1"/>
                </a:solidFill>
              </a:rPr>
              <a:t>(Same as decay)</a:t>
            </a:r>
            <a:endParaRPr kumimoji="1" lang="ja-JP" altLang="en-US" sz="1400" dirty="0">
              <a:solidFill>
                <a:schemeClr val="tx1"/>
              </a:solidFill>
            </a:endParaRPr>
          </a:p>
        </p:txBody>
      </p:sp>
      <p:grpSp>
        <p:nvGrpSpPr>
          <p:cNvPr id="147" name="グループ化 146"/>
          <p:cNvGrpSpPr/>
          <p:nvPr/>
        </p:nvGrpSpPr>
        <p:grpSpPr>
          <a:xfrm>
            <a:off x="952746" y="6473427"/>
            <a:ext cx="619464" cy="277368"/>
            <a:chOff x="7668344" y="2024070"/>
            <a:chExt cx="1238927" cy="554735"/>
          </a:xfrm>
          <a:solidFill>
            <a:schemeClr val="bg1"/>
          </a:solidFill>
        </p:grpSpPr>
        <p:sp>
          <p:nvSpPr>
            <p:cNvPr id="148" name="上矢印 147"/>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9" name="グループ化 148"/>
            <p:cNvGrpSpPr/>
            <p:nvPr/>
          </p:nvGrpSpPr>
          <p:grpSpPr>
            <a:xfrm>
              <a:off x="8116330" y="2024070"/>
              <a:ext cx="417011" cy="554735"/>
              <a:chOff x="143456" y="2319170"/>
              <a:chExt cx="417011" cy="554735"/>
            </a:xfrm>
            <a:grpFill/>
          </p:grpSpPr>
          <p:sp>
            <p:nvSpPr>
              <p:cNvPr id="150" name="円/楕円 149"/>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角丸四角形 150"/>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角丸四角形 151"/>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59" name="グループ化 158"/>
          <p:cNvGrpSpPr/>
          <p:nvPr/>
        </p:nvGrpSpPr>
        <p:grpSpPr>
          <a:xfrm flipH="1">
            <a:off x="7667806" y="6470394"/>
            <a:ext cx="619464" cy="277368"/>
            <a:chOff x="7668344" y="2024070"/>
            <a:chExt cx="1238927" cy="554735"/>
          </a:xfrm>
          <a:solidFill>
            <a:schemeClr val="bg1"/>
          </a:solidFill>
        </p:grpSpPr>
        <p:sp>
          <p:nvSpPr>
            <p:cNvPr id="160" name="上矢印 159"/>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1" name="グループ化 160"/>
            <p:cNvGrpSpPr/>
            <p:nvPr/>
          </p:nvGrpSpPr>
          <p:grpSpPr>
            <a:xfrm>
              <a:off x="8116330" y="2024070"/>
              <a:ext cx="417011" cy="554735"/>
              <a:chOff x="143456" y="2319170"/>
              <a:chExt cx="417011" cy="554735"/>
            </a:xfrm>
            <a:grpFill/>
          </p:grpSpPr>
          <p:sp>
            <p:nvSpPr>
              <p:cNvPr id="162" name="円/楕円 161"/>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角丸四角形 162"/>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角丸四角形 163"/>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5" name="グループ化 164"/>
          <p:cNvGrpSpPr/>
          <p:nvPr/>
        </p:nvGrpSpPr>
        <p:grpSpPr>
          <a:xfrm flipH="1">
            <a:off x="5359440" y="3746127"/>
            <a:ext cx="619464" cy="277368"/>
            <a:chOff x="7668344" y="2024070"/>
            <a:chExt cx="1238927" cy="554735"/>
          </a:xfrm>
          <a:solidFill>
            <a:schemeClr val="bg1"/>
          </a:solidFill>
        </p:grpSpPr>
        <p:sp>
          <p:nvSpPr>
            <p:cNvPr id="166" name="上矢印 165"/>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7" name="グループ化 166"/>
            <p:cNvGrpSpPr/>
            <p:nvPr/>
          </p:nvGrpSpPr>
          <p:grpSpPr>
            <a:xfrm>
              <a:off x="8116330" y="2024070"/>
              <a:ext cx="417011" cy="554735"/>
              <a:chOff x="143456" y="2319170"/>
              <a:chExt cx="417011" cy="554735"/>
            </a:xfrm>
            <a:grpFill/>
          </p:grpSpPr>
          <p:sp>
            <p:nvSpPr>
              <p:cNvPr id="168" name="円/楕円 167"/>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角丸四角形 168"/>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角丸四角形 169"/>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1" name="グループ化 170"/>
          <p:cNvGrpSpPr/>
          <p:nvPr/>
        </p:nvGrpSpPr>
        <p:grpSpPr>
          <a:xfrm flipH="1">
            <a:off x="7681298" y="2843173"/>
            <a:ext cx="619464" cy="277368"/>
            <a:chOff x="7668344" y="2024070"/>
            <a:chExt cx="1238927" cy="554735"/>
          </a:xfrm>
          <a:solidFill>
            <a:schemeClr val="bg1"/>
          </a:solidFill>
        </p:grpSpPr>
        <p:sp>
          <p:nvSpPr>
            <p:cNvPr id="172" name="上矢印 171"/>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3" name="グループ化 172"/>
            <p:cNvGrpSpPr/>
            <p:nvPr/>
          </p:nvGrpSpPr>
          <p:grpSpPr>
            <a:xfrm>
              <a:off x="8116330" y="2024070"/>
              <a:ext cx="417011" cy="554735"/>
              <a:chOff x="143456" y="2319170"/>
              <a:chExt cx="417011" cy="554735"/>
            </a:xfrm>
            <a:grpFill/>
          </p:grpSpPr>
          <p:sp>
            <p:nvSpPr>
              <p:cNvPr id="174" name="円/楕円 173"/>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角丸四角形 174"/>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角丸四角形 175"/>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7" name="グループ化 176"/>
          <p:cNvGrpSpPr/>
          <p:nvPr/>
        </p:nvGrpSpPr>
        <p:grpSpPr>
          <a:xfrm>
            <a:off x="9036505" y="2585261"/>
            <a:ext cx="619464" cy="277368"/>
            <a:chOff x="7668344" y="2024070"/>
            <a:chExt cx="1238927" cy="554735"/>
          </a:xfrm>
          <a:solidFill>
            <a:schemeClr val="bg1"/>
          </a:solidFill>
        </p:grpSpPr>
        <p:sp>
          <p:nvSpPr>
            <p:cNvPr id="178" name="上矢印 177"/>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9" name="グループ化 178"/>
            <p:cNvGrpSpPr/>
            <p:nvPr/>
          </p:nvGrpSpPr>
          <p:grpSpPr>
            <a:xfrm>
              <a:off x="8116330" y="2024070"/>
              <a:ext cx="417011" cy="554735"/>
              <a:chOff x="143456" y="2319170"/>
              <a:chExt cx="417011" cy="554735"/>
            </a:xfrm>
            <a:grpFill/>
          </p:grpSpPr>
          <p:sp>
            <p:nvSpPr>
              <p:cNvPr id="180" name="円/楕円 179"/>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角丸四角形 180"/>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3" name="グループ化 182"/>
          <p:cNvGrpSpPr/>
          <p:nvPr/>
        </p:nvGrpSpPr>
        <p:grpSpPr>
          <a:xfrm>
            <a:off x="9053002" y="6331172"/>
            <a:ext cx="619464" cy="277368"/>
            <a:chOff x="7668344" y="2024070"/>
            <a:chExt cx="1238927" cy="554735"/>
          </a:xfrm>
          <a:solidFill>
            <a:schemeClr val="bg1"/>
          </a:solidFill>
        </p:grpSpPr>
        <p:sp>
          <p:nvSpPr>
            <p:cNvPr id="184" name="上矢印 183"/>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5" name="グループ化 184"/>
            <p:cNvGrpSpPr/>
            <p:nvPr/>
          </p:nvGrpSpPr>
          <p:grpSpPr>
            <a:xfrm>
              <a:off x="8116330" y="2024070"/>
              <a:ext cx="417011" cy="554735"/>
              <a:chOff x="143456" y="2319170"/>
              <a:chExt cx="417011" cy="554735"/>
            </a:xfrm>
            <a:grpFill/>
          </p:grpSpPr>
          <p:sp>
            <p:nvSpPr>
              <p:cNvPr id="186" name="円/楕円 185"/>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角丸四角形 186"/>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角丸四角形 187"/>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9" name="グループ化 188"/>
          <p:cNvGrpSpPr/>
          <p:nvPr/>
        </p:nvGrpSpPr>
        <p:grpSpPr>
          <a:xfrm rot="5400000">
            <a:off x="6178829" y="4248192"/>
            <a:ext cx="619464" cy="277368"/>
            <a:chOff x="7668344" y="2024070"/>
            <a:chExt cx="1238927" cy="554735"/>
          </a:xfrm>
          <a:solidFill>
            <a:schemeClr val="bg1"/>
          </a:solidFill>
        </p:grpSpPr>
        <p:sp>
          <p:nvSpPr>
            <p:cNvPr id="190" name="上矢印 189"/>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1" name="グループ化 190"/>
            <p:cNvGrpSpPr/>
            <p:nvPr/>
          </p:nvGrpSpPr>
          <p:grpSpPr>
            <a:xfrm>
              <a:off x="8116330" y="2024070"/>
              <a:ext cx="417011" cy="554735"/>
              <a:chOff x="143456" y="2319170"/>
              <a:chExt cx="417011" cy="554735"/>
            </a:xfrm>
            <a:grpFill/>
          </p:grpSpPr>
          <p:sp>
            <p:nvSpPr>
              <p:cNvPr id="192" name="円/楕円 191"/>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角丸四角形 192"/>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角丸四角形 193"/>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9" name="テキスト ボックス 108"/>
          <p:cNvSpPr txBox="1"/>
          <p:nvPr/>
        </p:nvSpPr>
        <p:spPr>
          <a:xfrm>
            <a:off x="5319089" y="4152001"/>
            <a:ext cx="1382110"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 &amp; Leak</a:t>
            </a:r>
            <a:endParaRPr kumimoji="1" lang="ja-JP" altLang="en-US" sz="1600" dirty="0">
              <a:latin typeface="Times New Roman" pitchFamily="18" charset="0"/>
              <a:cs typeface="Times New Roman" pitchFamily="18" charset="0"/>
            </a:endParaRPr>
          </a:p>
        </p:txBody>
      </p:sp>
      <p:grpSp>
        <p:nvGrpSpPr>
          <p:cNvPr id="195" name="グループ化 194"/>
          <p:cNvGrpSpPr/>
          <p:nvPr/>
        </p:nvGrpSpPr>
        <p:grpSpPr>
          <a:xfrm flipH="1">
            <a:off x="-411998" y="6316672"/>
            <a:ext cx="619464" cy="277368"/>
            <a:chOff x="7668344" y="2024070"/>
            <a:chExt cx="1238927" cy="554735"/>
          </a:xfrm>
          <a:solidFill>
            <a:schemeClr val="bg1"/>
          </a:solidFill>
        </p:grpSpPr>
        <p:sp>
          <p:nvSpPr>
            <p:cNvPr id="196" name="上矢印 195"/>
            <p:cNvSpPr/>
            <p:nvPr/>
          </p:nvSpPr>
          <p:spPr>
            <a:xfrm rot="16200000" flipH="1" flipV="1">
              <a:off x="8101160" y="1750836"/>
              <a:ext cx="373296" cy="1238927"/>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7" name="グループ化 196"/>
            <p:cNvGrpSpPr/>
            <p:nvPr/>
          </p:nvGrpSpPr>
          <p:grpSpPr>
            <a:xfrm>
              <a:off x="8116330" y="2024070"/>
              <a:ext cx="417011" cy="554735"/>
              <a:chOff x="143456" y="2319170"/>
              <a:chExt cx="417011" cy="554735"/>
            </a:xfrm>
            <a:grpFill/>
          </p:grpSpPr>
          <p:sp>
            <p:nvSpPr>
              <p:cNvPr id="198" name="円/楕円 197"/>
              <p:cNvSpPr/>
              <p:nvPr/>
            </p:nvSpPr>
            <p:spPr>
              <a:xfrm rot="5400000" flipV="1">
                <a:off x="143456" y="2456894"/>
                <a:ext cx="417011" cy="4170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a:xfrm rot="5400000" flipV="1">
                <a:off x="315957" y="2170508"/>
                <a:ext cx="72008" cy="36933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rot="5400000" flipV="1">
                <a:off x="315272" y="2337182"/>
                <a:ext cx="72008" cy="18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1" name="テキスト ボックス 200"/>
          <p:cNvSpPr txBox="1"/>
          <p:nvPr/>
        </p:nvSpPr>
        <p:spPr>
          <a:xfrm>
            <a:off x="-506183" y="6524399"/>
            <a:ext cx="708848"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a:t>
            </a:r>
            <a:endParaRPr kumimoji="1" lang="ja-JP" altLang="en-US" sz="1600" dirty="0">
              <a:latin typeface="Times New Roman" pitchFamily="18" charset="0"/>
              <a:cs typeface="Times New Roman" pitchFamily="18" charset="0"/>
            </a:endParaRPr>
          </a:p>
        </p:txBody>
      </p:sp>
      <p:sp>
        <p:nvSpPr>
          <p:cNvPr id="202" name="テキスト ボックス 201"/>
          <p:cNvSpPr txBox="1"/>
          <p:nvPr/>
        </p:nvSpPr>
        <p:spPr>
          <a:xfrm>
            <a:off x="9064101" y="6534938"/>
            <a:ext cx="708848"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a:t>
            </a:r>
            <a:endParaRPr kumimoji="1" lang="ja-JP" altLang="en-US" sz="1600" dirty="0">
              <a:latin typeface="Times New Roman" pitchFamily="18" charset="0"/>
              <a:cs typeface="Times New Roman" pitchFamily="18" charset="0"/>
            </a:endParaRPr>
          </a:p>
        </p:txBody>
      </p:sp>
      <p:sp>
        <p:nvSpPr>
          <p:cNvPr id="203" name="テキスト ボックス 202"/>
          <p:cNvSpPr txBox="1"/>
          <p:nvPr/>
        </p:nvSpPr>
        <p:spPr>
          <a:xfrm>
            <a:off x="9018566" y="2841862"/>
            <a:ext cx="708848"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a:t>
            </a:r>
            <a:endParaRPr kumimoji="1" lang="ja-JP" altLang="en-US" sz="1600" dirty="0">
              <a:latin typeface="Times New Roman" pitchFamily="18" charset="0"/>
              <a:cs typeface="Times New Roman" pitchFamily="18" charset="0"/>
            </a:endParaRPr>
          </a:p>
        </p:txBody>
      </p:sp>
      <p:sp>
        <p:nvSpPr>
          <p:cNvPr id="204" name="テキスト ボックス 203"/>
          <p:cNvSpPr txBox="1"/>
          <p:nvPr/>
        </p:nvSpPr>
        <p:spPr>
          <a:xfrm>
            <a:off x="6115105" y="4635139"/>
            <a:ext cx="708848"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Decay</a:t>
            </a:r>
            <a:endParaRPr kumimoji="1" lang="ja-JP" altLang="en-US" sz="1600" dirty="0">
              <a:latin typeface="Times New Roman" pitchFamily="18" charset="0"/>
              <a:cs typeface="Times New Roman" pitchFamily="18" charset="0"/>
            </a:endParaRPr>
          </a:p>
        </p:txBody>
      </p:sp>
      <p:sp>
        <p:nvSpPr>
          <p:cNvPr id="205" name="上矢印 204"/>
          <p:cNvSpPr/>
          <p:nvPr/>
        </p:nvSpPr>
        <p:spPr>
          <a:xfrm rot="5400000">
            <a:off x="2552165" y="3421975"/>
            <a:ext cx="373296" cy="159631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756010" y="888754"/>
            <a:ext cx="2621230" cy="400110"/>
          </a:xfrm>
          <a:prstGeom prst="rect">
            <a:avLst/>
          </a:prstGeom>
        </p:spPr>
        <p:txBody>
          <a:bodyPr wrap="none">
            <a:spAutoFit/>
          </a:bodyPr>
          <a:lstStyle/>
          <a:p>
            <a:r>
              <a:rPr lang="ja-JP" altLang="en-US" sz="2000" dirty="0" smtClean="0"/>
              <a:t>（</a:t>
            </a:r>
            <a:r>
              <a:rPr lang="en-US" altLang="ja-JP" dirty="0" smtClean="0"/>
              <a:t>described with  Stella</a:t>
            </a:r>
            <a:r>
              <a:rPr lang="ja-JP" altLang="en-US" sz="2000" dirty="0" smtClean="0"/>
              <a:t>）</a:t>
            </a:r>
            <a:endParaRPr lang="ja-JP" altLang="en-US" dirty="0"/>
          </a:p>
        </p:txBody>
      </p:sp>
      <p:sp>
        <p:nvSpPr>
          <p:cNvPr id="13" name="正方形/長方形 12"/>
          <p:cNvSpPr/>
          <p:nvPr/>
        </p:nvSpPr>
        <p:spPr>
          <a:xfrm>
            <a:off x="1578894" y="5266752"/>
            <a:ext cx="1811608" cy="1494062"/>
          </a:xfrm>
          <a:prstGeom prst="rect">
            <a:avLst/>
          </a:prstGeom>
          <a:solidFill>
            <a:srgbClr val="F5BC9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1575741" y="1652562"/>
            <a:ext cx="1811608" cy="1494062"/>
          </a:xfrm>
          <a:prstGeom prst="rect">
            <a:avLst/>
          </a:prstGeom>
          <a:solidFill>
            <a:srgbClr val="F5BC9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p:cNvSpPr/>
          <p:nvPr/>
        </p:nvSpPr>
        <p:spPr>
          <a:xfrm>
            <a:off x="3543831" y="3468555"/>
            <a:ext cx="1811608" cy="1494062"/>
          </a:xfrm>
          <a:prstGeom prst="rect">
            <a:avLst/>
          </a:prstGeom>
          <a:solidFill>
            <a:srgbClr val="F5BC9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5854794" y="5322044"/>
            <a:ext cx="1811608" cy="1494062"/>
          </a:xfrm>
          <a:prstGeom prst="rect">
            <a:avLst/>
          </a:prstGeom>
          <a:solidFill>
            <a:srgbClr val="F5BC9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5869524" y="1639192"/>
            <a:ext cx="1811608" cy="1494062"/>
          </a:xfrm>
          <a:prstGeom prst="rect">
            <a:avLst/>
          </a:prstGeom>
          <a:solidFill>
            <a:srgbClr val="F5BC9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0" name="グループ化 209"/>
          <p:cNvGrpSpPr/>
          <p:nvPr/>
        </p:nvGrpSpPr>
        <p:grpSpPr>
          <a:xfrm>
            <a:off x="-143536" y="36344"/>
            <a:ext cx="9154097" cy="846306"/>
            <a:chOff x="-143536" y="36344"/>
            <a:chExt cx="9154097" cy="846306"/>
          </a:xfrm>
        </p:grpSpPr>
        <p:grpSp>
          <p:nvGrpSpPr>
            <p:cNvPr id="212" name="Group 4"/>
            <p:cNvGrpSpPr>
              <a:grpSpLocks/>
            </p:cNvGrpSpPr>
            <p:nvPr/>
          </p:nvGrpSpPr>
          <p:grpSpPr bwMode="auto">
            <a:xfrm>
              <a:off x="-143536" y="544512"/>
              <a:ext cx="9144000" cy="338138"/>
              <a:chOff x="0" y="322"/>
              <a:chExt cx="5760" cy="213"/>
            </a:xfrm>
          </p:grpSpPr>
          <p:sp>
            <p:nvSpPr>
              <p:cNvPr id="214"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215" name="Group 8"/>
              <p:cNvGrpSpPr>
                <a:grpSpLocks/>
              </p:cNvGrpSpPr>
              <p:nvPr/>
            </p:nvGrpSpPr>
            <p:grpSpPr bwMode="auto">
              <a:xfrm>
                <a:off x="0" y="482"/>
                <a:ext cx="5760" cy="45"/>
                <a:chOff x="839" y="2523"/>
                <a:chExt cx="4416" cy="52"/>
              </a:xfrm>
            </p:grpSpPr>
            <p:sp>
              <p:nvSpPr>
                <p:cNvPr id="216"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7"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8"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213" name="Picture 8">
              <a:extLst>
                <a:ext uri="{FF2B5EF4-FFF2-40B4-BE49-F238E27FC236}">
                  <a16:creationId xmlns:a16="http://schemas.microsoft.com/office/drawing/2014/main" xmlns="" id="{B9F6BDF5-46F0-204E-BFA7-FABC78B88D9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486118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338" y="882650"/>
            <a:ext cx="929119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smtClean="0">
                <a:solidFill>
                  <a:srgbClr val="FF0000"/>
                </a:solidFill>
              </a:rPr>
              <a:t>Kyoto </a:t>
            </a:r>
            <a:r>
              <a:rPr lang="en-US" altLang="ja-JP" sz="2800" dirty="0" err="1" smtClean="0">
                <a:solidFill>
                  <a:srgbClr val="FF0000"/>
                </a:solidFill>
              </a:rPr>
              <a:t>Fusioneering</a:t>
            </a:r>
            <a:r>
              <a:rPr lang="en-US" altLang="ja-JP" sz="2800" dirty="0" smtClean="0">
                <a:solidFill>
                  <a:srgbClr val="FF0000"/>
                </a:solidFill>
              </a:rPr>
              <a:t> </a:t>
            </a:r>
            <a:r>
              <a:rPr lang="en-US" altLang="ja-JP" sz="2800" dirty="0" smtClean="0">
                <a:solidFill>
                  <a:srgbClr val="FF0000"/>
                </a:solidFill>
              </a:rPr>
              <a:t>assists</a:t>
            </a:r>
            <a:r>
              <a:rPr lang="en-US" altLang="ja-JP" sz="2800" dirty="0" smtClean="0">
                <a:solidFill>
                  <a:srgbClr val="FF0000"/>
                </a:solidFill>
              </a:rPr>
              <a:t> fusion challengers </a:t>
            </a:r>
            <a:r>
              <a:rPr lang="en-US" altLang="ja-JP" sz="2800" dirty="0" smtClean="0">
                <a:solidFill>
                  <a:srgbClr val="000000"/>
                </a:solidFill>
              </a:rPr>
              <a:t>through</a:t>
            </a:r>
            <a:endParaRPr lang="en-US" altLang="ja-JP" sz="2800" dirty="0" smtClean="0">
              <a:solidFill>
                <a:srgbClr val="000000"/>
              </a:solidFill>
            </a:endParaRPr>
          </a:p>
          <a:p>
            <a:pPr eaLnBrk="1" hangingPunct="1">
              <a:spcBef>
                <a:spcPct val="0"/>
              </a:spcBef>
              <a:buFontTx/>
              <a:buNone/>
            </a:pPr>
            <a:r>
              <a:rPr lang="en-US" altLang="ja-JP" sz="2800" dirty="0" smtClean="0">
                <a:solidFill>
                  <a:srgbClr val="000000"/>
                </a:solidFill>
              </a:rPr>
              <a:t>  </a:t>
            </a:r>
            <a:r>
              <a:rPr lang="en-US" altLang="ja-JP" sz="2800" dirty="0" smtClean="0">
                <a:solidFill>
                  <a:srgbClr val="000000"/>
                </a:solidFill>
              </a:rPr>
              <a:t>engineering solutions for the energy demonstration.</a:t>
            </a:r>
            <a:endParaRPr lang="en-US" altLang="ja-JP" sz="2800" dirty="0" smtClean="0">
              <a:solidFill>
                <a:srgbClr val="000000"/>
              </a:solidFill>
            </a:endParaRPr>
          </a:p>
          <a:p>
            <a:pPr eaLnBrk="1" hangingPunct="1">
              <a:spcBef>
                <a:spcPct val="0"/>
              </a:spcBef>
              <a:buFontTx/>
              <a:buNone/>
            </a:pPr>
            <a:endParaRPr lang="en-US" altLang="ja-JP" sz="2800" dirty="0" smtClean="0">
              <a:solidFill>
                <a:srgbClr val="000000"/>
              </a:solidFill>
            </a:endParaRPr>
          </a:p>
          <a:p>
            <a:pPr eaLnBrk="1" hangingPunct="1">
              <a:spcBef>
                <a:spcPct val="0"/>
              </a:spcBef>
              <a:buFontTx/>
              <a:buNone/>
            </a:pPr>
            <a:r>
              <a:rPr lang="en-US" altLang="ja-JP" sz="2800" dirty="0" smtClean="0">
                <a:solidFill>
                  <a:srgbClr val="000000"/>
                </a:solidFill>
              </a:rPr>
              <a:t>We provide </a:t>
            </a:r>
            <a:r>
              <a:rPr lang="en-US" altLang="ja-JP" sz="2800" dirty="0" smtClean="0">
                <a:solidFill>
                  <a:srgbClr val="000000"/>
                </a:solidFill>
              </a:rPr>
              <a:t>not only device or design, but </a:t>
            </a:r>
            <a:r>
              <a:rPr lang="en-US" altLang="ja-JP" sz="2800" dirty="0" smtClean="0">
                <a:solidFill>
                  <a:srgbClr val="FF0000"/>
                </a:solidFill>
              </a:rPr>
              <a:t>integrated consultation </a:t>
            </a:r>
            <a:r>
              <a:rPr lang="en-US" altLang="ja-JP" sz="2800" dirty="0">
                <a:solidFill>
                  <a:srgbClr val="000000"/>
                </a:solidFill>
              </a:rPr>
              <a:t> </a:t>
            </a:r>
            <a:r>
              <a:rPr lang="en-US" altLang="ja-JP" sz="2800" dirty="0" smtClean="0">
                <a:solidFill>
                  <a:srgbClr val="000000"/>
                </a:solidFill>
              </a:rPr>
              <a:t>to assist efficient power  demonstration.</a:t>
            </a:r>
            <a:endParaRPr lang="en-US" altLang="ja-JP" sz="2800" dirty="0" smtClean="0">
              <a:solidFill>
                <a:srgbClr val="000000"/>
              </a:solidFill>
            </a:endParaRPr>
          </a:p>
          <a:p>
            <a:pPr eaLnBrk="1" hangingPunct="1">
              <a:spcBef>
                <a:spcPct val="0"/>
              </a:spcBef>
              <a:buFontTx/>
              <a:buNone/>
            </a:pPr>
            <a:r>
              <a:rPr lang="en-US" altLang="ja-JP" sz="2800" dirty="0" smtClean="0">
                <a:solidFill>
                  <a:srgbClr val="000000"/>
                </a:solidFill>
              </a:rPr>
              <a:t> </a:t>
            </a:r>
          </a:p>
          <a:p>
            <a:pPr eaLnBrk="1" hangingPunct="1">
              <a:spcBef>
                <a:spcPct val="0"/>
              </a:spcBef>
              <a:buFontTx/>
              <a:buNone/>
            </a:pPr>
            <a:r>
              <a:rPr lang="en-US" altLang="ja-JP" sz="2800" dirty="0" smtClean="0">
                <a:solidFill>
                  <a:srgbClr val="000000"/>
                </a:solidFill>
              </a:rPr>
              <a:t>Through the development, </a:t>
            </a:r>
            <a:r>
              <a:rPr lang="en-US" altLang="ja-JP" sz="2800" dirty="0" smtClean="0">
                <a:solidFill>
                  <a:srgbClr val="FF0000"/>
                </a:solidFill>
              </a:rPr>
              <a:t>transfer of skills and experience</a:t>
            </a:r>
            <a:r>
              <a:rPr lang="en-US" altLang="ja-JP" sz="2800" dirty="0" smtClean="0">
                <a:solidFill>
                  <a:srgbClr val="000000"/>
                </a:solidFill>
              </a:rPr>
              <a:t> from </a:t>
            </a:r>
            <a:r>
              <a:rPr lang="en-US" altLang="ja-JP" sz="2800" dirty="0" smtClean="0">
                <a:solidFill>
                  <a:srgbClr val="FF0000"/>
                </a:solidFill>
              </a:rPr>
              <a:t>senior to young </a:t>
            </a:r>
            <a:r>
              <a:rPr lang="en-US" altLang="ja-JP" sz="2800" dirty="0" smtClean="0">
                <a:solidFill>
                  <a:srgbClr val="000000"/>
                </a:solidFill>
              </a:rPr>
              <a:t>generation is intended.</a:t>
            </a:r>
            <a:endParaRPr lang="en-US" altLang="ja-JP" sz="2800" dirty="0" smtClean="0">
              <a:solidFill>
                <a:srgbClr val="000000"/>
              </a:solidFill>
            </a:endParaRPr>
          </a:p>
          <a:p>
            <a:pPr eaLnBrk="1" hangingPunct="1">
              <a:spcBef>
                <a:spcPct val="0"/>
              </a:spcBef>
              <a:buFontTx/>
              <a:buNone/>
            </a:pPr>
            <a:endParaRPr lang="en-US" altLang="ja-JP" sz="2800" dirty="0" smtClean="0">
              <a:solidFill>
                <a:srgbClr val="000000"/>
              </a:solidFill>
            </a:endParaRPr>
          </a:p>
          <a:p>
            <a:pPr eaLnBrk="1" hangingPunct="1">
              <a:spcBef>
                <a:spcPct val="0"/>
              </a:spcBef>
              <a:buFontTx/>
              <a:buNone/>
            </a:pPr>
            <a:r>
              <a:rPr lang="en-US" altLang="ja-JP" sz="2800" dirty="0" smtClean="0">
                <a:solidFill>
                  <a:srgbClr val="FF0000"/>
                </a:solidFill>
              </a:rPr>
              <a:t>Open Innovation </a:t>
            </a:r>
            <a:r>
              <a:rPr lang="en-US" altLang="ja-JP" sz="2800" dirty="0" smtClean="0">
                <a:solidFill>
                  <a:srgbClr val="000000"/>
                </a:solidFill>
              </a:rPr>
              <a:t>by the  combination of various industry and research facilities (some reused) are expected.</a:t>
            </a:r>
            <a:endParaRPr lang="en-US" altLang="ja-JP" sz="2800" dirty="0" smtClean="0">
              <a:solidFill>
                <a:srgbClr val="000000"/>
              </a:solidFill>
            </a:endParaRPr>
          </a:p>
          <a:p>
            <a:pPr eaLnBrk="1" hangingPunct="1">
              <a:spcBef>
                <a:spcPct val="0"/>
              </a:spcBef>
              <a:buFontTx/>
              <a:buNone/>
            </a:pPr>
            <a:r>
              <a:rPr lang="en-US" altLang="ja-JP" sz="2800" dirty="0" smtClean="0">
                <a:solidFill>
                  <a:srgbClr val="000000"/>
                </a:solidFill>
              </a:rPr>
              <a:t>   </a:t>
            </a:r>
            <a:endParaRPr lang="en-US" altLang="ja-JP" sz="2800" dirty="0" smtClean="0">
              <a:solidFill>
                <a:srgbClr val="000000"/>
              </a:solidFill>
            </a:endParaRPr>
          </a:p>
          <a:p>
            <a:pPr eaLnBrk="1" hangingPunct="1">
              <a:spcBef>
                <a:spcPct val="0"/>
              </a:spcBef>
              <a:buFontTx/>
              <a:buNone/>
            </a:pPr>
            <a:r>
              <a:rPr lang="en-US" altLang="ja-JP" sz="2800" dirty="0">
                <a:solidFill>
                  <a:srgbClr val="FF0000"/>
                </a:solidFill>
              </a:rPr>
              <a:t>Kyoto </a:t>
            </a:r>
            <a:r>
              <a:rPr lang="en-US" altLang="ja-JP" sz="2800" dirty="0" err="1">
                <a:solidFill>
                  <a:srgbClr val="FF0000"/>
                </a:solidFill>
              </a:rPr>
              <a:t>Fusioneering</a:t>
            </a:r>
            <a:r>
              <a:rPr lang="en-US" altLang="ja-JP" sz="2800" dirty="0">
                <a:solidFill>
                  <a:srgbClr val="FF0000"/>
                </a:solidFill>
              </a:rPr>
              <a:t> </a:t>
            </a:r>
            <a:r>
              <a:rPr lang="en-US" altLang="ja-JP" sz="2800" dirty="0">
                <a:solidFill>
                  <a:srgbClr val="000000"/>
                </a:solidFill>
              </a:rPr>
              <a:t>proposes fusion technology options</a:t>
            </a:r>
          </a:p>
          <a:p>
            <a:pPr eaLnBrk="1" hangingPunct="1">
              <a:spcBef>
                <a:spcPct val="0"/>
              </a:spcBef>
              <a:buFontTx/>
              <a:buNone/>
            </a:pPr>
            <a:r>
              <a:rPr lang="en-US" altLang="ja-JP" sz="2800" dirty="0">
                <a:solidFill>
                  <a:srgbClr val="000000"/>
                </a:solidFill>
              </a:rPr>
              <a:t>  </a:t>
            </a:r>
            <a:r>
              <a:rPr lang="en-US" altLang="ja-JP" sz="2800" dirty="0" smtClean="0">
                <a:solidFill>
                  <a:srgbClr val="000000"/>
                </a:solidFill>
              </a:rPr>
              <a:t>responding to future </a:t>
            </a:r>
            <a:r>
              <a:rPr lang="en-US" altLang="ja-JP" sz="2800" dirty="0">
                <a:solidFill>
                  <a:srgbClr val="FF0000"/>
                </a:solidFill>
              </a:rPr>
              <a:t>energy/environmental needs</a:t>
            </a:r>
            <a:r>
              <a:rPr lang="en-US" altLang="ja-JP" sz="2800" dirty="0">
                <a:solidFill>
                  <a:srgbClr val="000000"/>
                </a:solidFill>
              </a:rPr>
              <a:t>.</a:t>
            </a:r>
          </a:p>
          <a:p>
            <a:pPr eaLnBrk="1" hangingPunct="1">
              <a:spcBef>
                <a:spcPct val="0"/>
              </a:spcBef>
              <a:buFontTx/>
              <a:buNone/>
            </a:pPr>
            <a:endParaRPr lang="en-US" altLang="ja-JP" sz="2800" dirty="0" smtClean="0">
              <a:solidFill>
                <a:srgbClr val="000000"/>
              </a:solidFill>
            </a:endParaRPr>
          </a:p>
          <a:p>
            <a:pPr eaLnBrk="1" hangingPunct="1">
              <a:spcBef>
                <a:spcPct val="0"/>
              </a:spcBef>
              <a:buFontTx/>
              <a:buNone/>
            </a:pPr>
            <a:endParaRPr lang="en-US" altLang="ja-JP" sz="2800" dirty="0" smtClean="0">
              <a:solidFill>
                <a:srgbClr val="334EFF"/>
              </a:solidFill>
            </a:endParaRPr>
          </a:p>
        </p:txBody>
      </p:sp>
      <p:sp>
        <p:nvSpPr>
          <p:cNvPr id="11267" name="Text Box 17"/>
          <p:cNvSpPr txBox="1">
            <a:spLocks noChangeArrowheads="1"/>
          </p:cNvSpPr>
          <p:nvPr/>
        </p:nvSpPr>
        <p:spPr bwMode="auto">
          <a:xfrm>
            <a:off x="592138" y="28575"/>
            <a:ext cx="7889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3600" dirty="0" smtClean="0">
                <a:solidFill>
                  <a:srgbClr val="000000"/>
                </a:solidFill>
                <a:latin typeface="Impact" panose="020B0806030902050204" pitchFamily="34" charset="0"/>
                <a:ea typeface="ＭＳ Ｐゴシック"/>
              </a:rPr>
              <a:t>Conclusion</a:t>
            </a:r>
            <a:endParaRPr lang="en-US" altLang="ja-JP" sz="3600" dirty="0" smtClean="0">
              <a:solidFill>
                <a:srgbClr val="000000"/>
              </a:solidFill>
              <a:latin typeface="Impact" panose="020B0806030902050204" pitchFamily="34" charset="0"/>
              <a:ea typeface="ＭＳ Ｐゴシック"/>
            </a:endParaRPr>
          </a:p>
        </p:txBody>
      </p:sp>
      <p:grpSp>
        <p:nvGrpSpPr>
          <p:cNvPr id="10" name="グループ化 9"/>
          <p:cNvGrpSpPr/>
          <p:nvPr/>
        </p:nvGrpSpPr>
        <p:grpSpPr>
          <a:xfrm>
            <a:off x="-143536" y="36344"/>
            <a:ext cx="9154097" cy="846306"/>
            <a:chOff x="-143536" y="36344"/>
            <a:chExt cx="9154097" cy="846306"/>
          </a:xfrm>
        </p:grpSpPr>
        <p:grpSp>
          <p:nvGrpSpPr>
            <p:cNvPr id="11" name="Group 4"/>
            <p:cNvGrpSpPr>
              <a:grpSpLocks/>
            </p:cNvGrpSpPr>
            <p:nvPr/>
          </p:nvGrpSpPr>
          <p:grpSpPr bwMode="auto">
            <a:xfrm>
              <a:off x="-143536" y="544512"/>
              <a:ext cx="9144000" cy="338138"/>
              <a:chOff x="0" y="322"/>
              <a:chExt cx="5760" cy="213"/>
            </a:xfrm>
          </p:grpSpPr>
          <p:sp>
            <p:nvSpPr>
              <p:cNvPr id="13"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14" name="Group 8"/>
              <p:cNvGrpSpPr>
                <a:grpSpLocks/>
              </p:cNvGrpSpPr>
              <p:nvPr/>
            </p:nvGrpSpPr>
            <p:grpSpPr bwMode="auto">
              <a:xfrm>
                <a:off x="0" y="482"/>
                <a:ext cx="5760" cy="45"/>
                <a:chOff x="839" y="2523"/>
                <a:chExt cx="4416" cy="52"/>
              </a:xfrm>
            </p:grpSpPr>
            <p:sp>
              <p:nvSpPr>
                <p:cNvPr id="15"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12" name="Picture 8">
              <a:extLst>
                <a:ext uri="{FF2B5EF4-FFF2-40B4-BE49-F238E27FC236}">
                  <a16:creationId xmlns:a16="http://schemas.microsoft.com/office/drawing/2014/main" xmlns="" id="{B9F6BDF5-46F0-204E-BFA7-FABC78B88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375307604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338" y="882650"/>
            <a:ext cx="9612312"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FF0000"/>
                </a:solidFill>
              </a:rPr>
              <a:t>Carbon budget </a:t>
            </a:r>
            <a:r>
              <a:rPr lang="en-US" altLang="ja-JP" sz="2800" dirty="0"/>
              <a:t>of post-Paris agreement age will  </a:t>
            </a:r>
            <a:r>
              <a:rPr lang="en-US" altLang="ja-JP" sz="2800" dirty="0">
                <a:solidFill>
                  <a:srgbClr val="FF0000"/>
                </a:solidFill>
              </a:rPr>
              <a:t>run out after 2040</a:t>
            </a:r>
            <a:r>
              <a:rPr lang="en-US" altLang="ja-JP" sz="2800" dirty="0"/>
              <a:t>, if majority of the countries would be honest.</a:t>
            </a:r>
          </a:p>
          <a:p>
            <a:pPr eaLnBrk="1" hangingPunct="1">
              <a:spcBef>
                <a:spcPct val="0"/>
              </a:spcBef>
              <a:buFontTx/>
              <a:buNone/>
            </a:pPr>
            <a:endParaRPr lang="en-US" altLang="ja-JP" sz="2800" dirty="0"/>
          </a:p>
          <a:p>
            <a:pPr eaLnBrk="1" hangingPunct="1">
              <a:spcBef>
                <a:spcPct val="0"/>
              </a:spcBef>
              <a:buFontTx/>
              <a:buNone/>
            </a:pPr>
            <a:r>
              <a:rPr lang="en-US" altLang="ja-JP" sz="2800" dirty="0" smtClean="0">
                <a:solidFill>
                  <a:srgbClr val="FF0000"/>
                </a:solidFill>
              </a:rPr>
              <a:t>Carbon Removal is </a:t>
            </a:r>
            <a:r>
              <a:rPr lang="en-US" altLang="ja-JP" sz="2800" dirty="0">
                <a:solidFill>
                  <a:srgbClr val="FF0000"/>
                </a:solidFill>
              </a:rPr>
              <a:t>more critical </a:t>
            </a:r>
            <a:r>
              <a:rPr lang="en-US" altLang="ja-JP" sz="2800" dirty="0"/>
              <a:t>than fossil fuels.</a:t>
            </a:r>
          </a:p>
          <a:p>
            <a:pPr eaLnBrk="1" hangingPunct="1">
              <a:spcBef>
                <a:spcPct val="0"/>
              </a:spcBef>
              <a:buFontTx/>
              <a:buNone/>
            </a:pPr>
            <a:endParaRPr lang="en-US" altLang="ja-JP" sz="2800" dirty="0"/>
          </a:p>
          <a:p>
            <a:pPr eaLnBrk="1" hangingPunct="1">
              <a:spcBef>
                <a:spcPct val="0"/>
              </a:spcBef>
              <a:buFontTx/>
              <a:buNone/>
            </a:pPr>
            <a:r>
              <a:rPr lang="en-US" altLang="ja-JP" sz="2800" dirty="0"/>
              <a:t>While </a:t>
            </a:r>
            <a:r>
              <a:rPr lang="en-US" altLang="ja-JP" sz="2800" dirty="0">
                <a:solidFill>
                  <a:srgbClr val="FF0000"/>
                </a:solidFill>
              </a:rPr>
              <a:t>Clean electricity </a:t>
            </a:r>
            <a:r>
              <a:rPr lang="en-US" altLang="ja-JP" sz="2800" dirty="0"/>
              <a:t>can be supplied various options,</a:t>
            </a:r>
          </a:p>
          <a:p>
            <a:pPr eaLnBrk="1" hangingPunct="1">
              <a:spcBef>
                <a:spcPct val="0"/>
              </a:spcBef>
              <a:buFontTx/>
              <a:buNone/>
            </a:pPr>
            <a:r>
              <a:rPr lang="en-US" altLang="ja-JP" sz="2800" dirty="0"/>
              <a:t> very </a:t>
            </a:r>
            <a:r>
              <a:rPr lang="en-US" altLang="ja-JP" sz="2800" dirty="0">
                <a:solidFill>
                  <a:srgbClr val="FF0000"/>
                </a:solidFill>
              </a:rPr>
              <a:t>few </a:t>
            </a:r>
            <a:r>
              <a:rPr lang="en-US" altLang="ja-JP" sz="2800" dirty="0">
                <a:solidFill>
                  <a:srgbClr val="FF0000"/>
                </a:solidFill>
              </a:rPr>
              <a:t>Alternative Fuel </a:t>
            </a:r>
            <a:r>
              <a:rPr lang="en-US" altLang="ja-JP" sz="2800" dirty="0"/>
              <a:t>are </a:t>
            </a:r>
            <a:r>
              <a:rPr lang="en-US" altLang="ja-JP" sz="2800" dirty="0" smtClean="0"/>
              <a:t>known.</a:t>
            </a:r>
          </a:p>
          <a:p>
            <a:pPr eaLnBrk="1" hangingPunct="1">
              <a:spcBef>
                <a:spcPct val="0"/>
              </a:spcBef>
              <a:buFontTx/>
              <a:buNone/>
            </a:pPr>
            <a:r>
              <a:rPr lang="en-US" altLang="ja-JP" sz="2800" dirty="0" smtClean="0"/>
              <a:t>Further, Carbon Isolation is more serious, precious </a:t>
            </a:r>
          </a:p>
          <a:p>
            <a:pPr eaLnBrk="1" hangingPunct="1">
              <a:spcBef>
                <a:spcPct val="0"/>
              </a:spcBef>
              <a:buFontTx/>
              <a:buNone/>
            </a:pPr>
            <a:r>
              <a:rPr lang="en-US" altLang="ja-JP" sz="2800" dirty="0" smtClean="0"/>
              <a:t>Resource for future..</a:t>
            </a:r>
            <a:r>
              <a:rPr lang="en-US" altLang="ja-JP" sz="2800" dirty="0" smtClean="0">
                <a:solidFill>
                  <a:srgbClr val="FF0000"/>
                </a:solidFill>
              </a:rPr>
              <a:t>.</a:t>
            </a:r>
          </a:p>
          <a:p>
            <a:pPr eaLnBrk="1" hangingPunct="1">
              <a:spcBef>
                <a:spcPct val="0"/>
              </a:spcBef>
              <a:buFontTx/>
              <a:buNone/>
            </a:pPr>
            <a:endParaRPr lang="en-US" altLang="ja-JP" sz="2800" dirty="0"/>
          </a:p>
          <a:p>
            <a:pPr eaLnBrk="1" hangingPunct="1">
              <a:spcBef>
                <a:spcPct val="0"/>
              </a:spcBef>
              <a:buFontTx/>
              <a:buNone/>
            </a:pPr>
            <a:r>
              <a:rPr lang="en-US" altLang="ja-JP" sz="2800" dirty="0" smtClean="0"/>
              <a:t>Electricity may be sold, but cheap.</a:t>
            </a:r>
          </a:p>
          <a:p>
            <a:pPr eaLnBrk="1" hangingPunct="1">
              <a:spcBef>
                <a:spcPct val="0"/>
              </a:spcBef>
              <a:buFontTx/>
              <a:buNone/>
            </a:pPr>
            <a:r>
              <a:rPr lang="en-US" altLang="ja-JP" sz="2800" dirty="0" smtClean="0">
                <a:solidFill>
                  <a:srgbClr val="FF0000"/>
                </a:solidFill>
              </a:rPr>
              <a:t>Grid Parity/Stability</a:t>
            </a:r>
            <a:r>
              <a:rPr lang="en-US" altLang="ja-JP" sz="2800" dirty="0" smtClean="0"/>
              <a:t>, </a:t>
            </a:r>
            <a:r>
              <a:rPr lang="en-US" altLang="ja-JP" sz="2800" dirty="0" smtClean="0">
                <a:solidFill>
                  <a:srgbClr val="FF0000"/>
                </a:solidFill>
              </a:rPr>
              <a:t>Alternative Fuel</a:t>
            </a:r>
            <a:r>
              <a:rPr lang="en-US" altLang="ja-JP" sz="2800" dirty="0" smtClean="0"/>
              <a:t>, and</a:t>
            </a:r>
            <a:endParaRPr lang="en-US" altLang="ja-JP" sz="2800" dirty="0"/>
          </a:p>
          <a:p>
            <a:pPr eaLnBrk="1" hangingPunct="1">
              <a:spcBef>
                <a:spcPct val="0"/>
              </a:spcBef>
              <a:buFontTx/>
              <a:buNone/>
            </a:pPr>
            <a:r>
              <a:rPr lang="en-US" altLang="ja-JP" sz="2800" dirty="0" smtClean="0">
                <a:solidFill>
                  <a:srgbClr val="FF0000"/>
                </a:solidFill>
              </a:rPr>
              <a:t>Ultimate Disposal </a:t>
            </a:r>
            <a:r>
              <a:rPr lang="en-US" altLang="ja-JP" sz="2800" dirty="0">
                <a:solidFill>
                  <a:srgbClr val="FF0000"/>
                </a:solidFill>
              </a:rPr>
              <a:t>of </a:t>
            </a:r>
            <a:r>
              <a:rPr lang="en-US" altLang="ja-JP" sz="2800" dirty="0" smtClean="0">
                <a:solidFill>
                  <a:srgbClr val="FF0000"/>
                </a:solidFill>
              </a:rPr>
              <a:t>Carbon</a:t>
            </a:r>
            <a:r>
              <a:rPr lang="en-US" altLang="ja-JP" sz="2800" dirty="0"/>
              <a:t> </a:t>
            </a:r>
            <a:r>
              <a:rPr lang="en-US" altLang="ja-JP" sz="2800" dirty="0" smtClean="0"/>
              <a:t>have stronger demands.</a:t>
            </a:r>
            <a:endParaRPr lang="en-US" altLang="ja-JP" sz="2800" dirty="0"/>
          </a:p>
          <a:p>
            <a:pPr eaLnBrk="1" hangingPunct="1">
              <a:spcBef>
                <a:spcPct val="0"/>
              </a:spcBef>
              <a:buFontTx/>
              <a:buNone/>
            </a:pPr>
            <a:r>
              <a:rPr lang="en-US" altLang="ja-JP" sz="2800" dirty="0"/>
              <a:t> </a:t>
            </a:r>
            <a:r>
              <a:rPr lang="en-US" altLang="ja-JP" sz="2800" dirty="0" smtClean="0">
                <a:solidFill>
                  <a:srgbClr val="FF0000"/>
                </a:solidFill>
              </a:rPr>
              <a:t>Fusion </a:t>
            </a:r>
            <a:r>
              <a:rPr lang="en-US" altLang="ja-JP" sz="2800" dirty="0" smtClean="0"/>
              <a:t>may provide </a:t>
            </a:r>
            <a:r>
              <a:rPr lang="en-US" altLang="ja-JP" sz="2800" dirty="0"/>
              <a:t>a solution for this </a:t>
            </a:r>
            <a:r>
              <a:rPr lang="en-US" altLang="ja-JP" sz="2800" dirty="0" smtClean="0"/>
              <a:t>issue.</a:t>
            </a:r>
            <a:endParaRPr lang="en-US" altLang="ja-JP" sz="2800" dirty="0"/>
          </a:p>
          <a:p>
            <a:pPr eaLnBrk="1" hangingPunct="1">
              <a:spcBef>
                <a:spcPct val="0"/>
              </a:spcBef>
              <a:buFontTx/>
              <a:buNone/>
            </a:pPr>
            <a:endParaRPr lang="en-US" altLang="ja-JP" sz="2800" dirty="0"/>
          </a:p>
          <a:p>
            <a:pPr eaLnBrk="1" hangingPunct="1">
              <a:spcBef>
                <a:spcPct val="0"/>
              </a:spcBef>
              <a:buFontTx/>
              <a:buNone/>
            </a:pPr>
            <a:endParaRPr lang="en-US" altLang="ja-JP" sz="2800" dirty="0">
              <a:solidFill>
                <a:srgbClr val="334EFF"/>
              </a:solidFill>
            </a:endParaRPr>
          </a:p>
        </p:txBody>
      </p:sp>
      <p:sp>
        <p:nvSpPr>
          <p:cNvPr id="11267" name="Text Box 17"/>
          <p:cNvSpPr txBox="1">
            <a:spLocks noChangeArrowheads="1"/>
          </p:cNvSpPr>
          <p:nvPr/>
        </p:nvSpPr>
        <p:spPr bwMode="auto">
          <a:xfrm>
            <a:off x="592138" y="28575"/>
            <a:ext cx="7889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3600" dirty="0" smtClean="0">
                <a:solidFill>
                  <a:srgbClr val="000000"/>
                </a:solidFill>
                <a:latin typeface="Impact" panose="020B0806030902050204" pitchFamily="34" charset="0"/>
                <a:ea typeface="+mn-ea"/>
              </a:rPr>
              <a:t>Fusion Market Perspectives</a:t>
            </a:r>
            <a:endParaRPr lang="en-US" altLang="ja-JP" sz="3600" dirty="0" smtClean="0">
              <a:solidFill>
                <a:srgbClr val="000000"/>
              </a:solidFill>
              <a:latin typeface="Impact" panose="020B0806030902050204" pitchFamily="34" charset="0"/>
              <a:ea typeface="+mn-ea"/>
            </a:endParaRPr>
          </a:p>
        </p:txBody>
      </p:sp>
      <p:grpSp>
        <p:nvGrpSpPr>
          <p:cNvPr id="11" name="グループ化 10"/>
          <p:cNvGrpSpPr/>
          <p:nvPr/>
        </p:nvGrpSpPr>
        <p:grpSpPr>
          <a:xfrm>
            <a:off x="-143536" y="36344"/>
            <a:ext cx="9154097" cy="846306"/>
            <a:chOff x="-143536" y="36344"/>
            <a:chExt cx="9154097" cy="846306"/>
          </a:xfrm>
        </p:grpSpPr>
        <p:grpSp>
          <p:nvGrpSpPr>
            <p:cNvPr id="12" name="Group 4"/>
            <p:cNvGrpSpPr>
              <a:grpSpLocks/>
            </p:cNvGrpSpPr>
            <p:nvPr/>
          </p:nvGrpSpPr>
          <p:grpSpPr bwMode="auto">
            <a:xfrm>
              <a:off x="-143536" y="544512"/>
              <a:ext cx="9144000" cy="338138"/>
              <a:chOff x="0" y="322"/>
              <a:chExt cx="5760" cy="213"/>
            </a:xfrm>
          </p:grpSpPr>
          <p:sp>
            <p:nvSpPr>
              <p:cNvPr id="14"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15" name="Group 8"/>
              <p:cNvGrpSpPr>
                <a:grpSpLocks/>
              </p:cNvGrpSpPr>
              <p:nvPr/>
            </p:nvGrpSpPr>
            <p:grpSpPr bwMode="auto">
              <a:xfrm>
                <a:off x="0" y="482"/>
                <a:ext cx="5760" cy="45"/>
                <a:chOff x="839" y="2523"/>
                <a:chExt cx="4416" cy="52"/>
              </a:xfrm>
            </p:grpSpPr>
            <p:sp>
              <p:nvSpPr>
                <p:cNvPr id="16"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13" name="Picture 8">
              <a:extLst>
                <a:ext uri="{FF2B5EF4-FFF2-40B4-BE49-F238E27FC236}">
                  <a16:creationId xmlns:a16="http://schemas.microsoft.com/office/drawing/2014/main" xmlns="" id="{B9F6BDF5-46F0-204E-BFA7-FABC78B88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71578412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535" y="685537"/>
            <a:ext cx="8989544" cy="569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ChangeArrowheads="1"/>
          </p:cNvSpPr>
          <p:nvPr/>
        </p:nvSpPr>
        <p:spPr bwMode="auto">
          <a:xfrm>
            <a:off x="2358225" y="69276"/>
            <a:ext cx="568523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3300" dirty="0">
                <a:solidFill>
                  <a:srgbClr val="000000"/>
                </a:solidFill>
                <a:latin typeface="Impact" panose="020B0806030902050204" pitchFamily="34" charset="0"/>
              </a:rPr>
              <a:t>Carbon Budget    </a:t>
            </a:r>
            <a:r>
              <a:rPr kumimoji="0" lang="en-US" altLang="ja-JP" sz="2100" dirty="0">
                <a:solidFill>
                  <a:srgbClr val="000000"/>
                </a:solidFill>
                <a:latin typeface="Impact" panose="020B0806030902050204" pitchFamily="34" charset="0"/>
              </a:rPr>
              <a:t>(by IEA)</a:t>
            </a:r>
          </a:p>
        </p:txBody>
      </p:sp>
      <p:sp>
        <p:nvSpPr>
          <p:cNvPr id="77829" name="正方形/長方形 9"/>
          <p:cNvSpPr>
            <a:spLocks noChangeArrowheads="1"/>
          </p:cNvSpPr>
          <p:nvPr/>
        </p:nvSpPr>
        <p:spPr bwMode="auto">
          <a:xfrm>
            <a:off x="671521" y="1819166"/>
            <a:ext cx="2174227" cy="1569660"/>
          </a:xfrm>
          <a:prstGeom prst="rect">
            <a:avLst/>
          </a:prstGeom>
          <a:solidFill>
            <a:schemeClr val="accent1"/>
          </a:solidFill>
          <a:ln w="9525">
            <a:solidFill>
              <a:schemeClr val="tx1"/>
            </a:solidFill>
            <a:miter lim="800000"/>
            <a:headEnd/>
            <a:tailEnd/>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Arial Narrow" panose="020B0606020202030204" pitchFamily="34" charset="0"/>
              </a:rPr>
              <a:t>What we will run out is not fossil </a:t>
            </a:r>
            <a:r>
              <a:rPr lang="en-US" altLang="ja-JP" sz="2400" dirty="0" err="1" smtClean="0">
                <a:solidFill>
                  <a:srgbClr val="FF0000"/>
                </a:solidFill>
                <a:latin typeface="Arial Narrow" panose="020B0606020202030204" pitchFamily="34" charset="0"/>
              </a:rPr>
              <a:t>resource,but</a:t>
            </a:r>
            <a:r>
              <a:rPr lang="en-US" altLang="ja-JP" sz="2400" dirty="0" smtClean="0">
                <a:solidFill>
                  <a:srgbClr val="FF0000"/>
                </a:solidFill>
                <a:latin typeface="Arial Narrow" panose="020B0606020202030204" pitchFamily="34" charset="0"/>
              </a:rPr>
              <a:t> </a:t>
            </a:r>
            <a:r>
              <a:rPr lang="en-US" altLang="ja-JP" sz="2400" dirty="0">
                <a:solidFill>
                  <a:srgbClr val="FF0000"/>
                </a:solidFill>
                <a:latin typeface="Arial Narrow" panose="020B0606020202030204" pitchFamily="34" charset="0"/>
              </a:rPr>
              <a:t>carbon budget.</a:t>
            </a:r>
          </a:p>
        </p:txBody>
      </p:sp>
      <p:sp>
        <p:nvSpPr>
          <p:cNvPr id="77830" name="正方形/長方形 10"/>
          <p:cNvSpPr>
            <a:spLocks noChangeArrowheads="1"/>
          </p:cNvSpPr>
          <p:nvPr/>
        </p:nvSpPr>
        <p:spPr bwMode="auto">
          <a:xfrm>
            <a:off x="5835032" y="2933267"/>
            <a:ext cx="3130231"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Arial Narrow" panose="020B0606020202030204" pitchFamily="34" charset="0"/>
              </a:rPr>
              <a:t>“Negative Carbon” </a:t>
            </a:r>
            <a:r>
              <a:rPr lang="en-US" altLang="ja-JP" sz="2400" dirty="0">
                <a:solidFill>
                  <a:schemeClr val="bg2"/>
                </a:solidFill>
                <a:latin typeface="Arial Narrow" panose="020B0606020202030204" pitchFamily="34" charset="0"/>
              </a:rPr>
              <a:t>will be</a:t>
            </a:r>
          </a:p>
          <a:p>
            <a:pPr eaLnBrk="1" hangingPunct="1">
              <a:spcBef>
                <a:spcPct val="0"/>
              </a:spcBef>
              <a:buFontTx/>
              <a:buNone/>
            </a:pPr>
            <a:r>
              <a:rPr lang="en-US" altLang="ja-JP" sz="2400" dirty="0">
                <a:solidFill>
                  <a:srgbClr val="FF0000"/>
                </a:solidFill>
                <a:latin typeface="Arial Narrow" panose="020B0606020202030204" pitchFamily="34" charset="0"/>
              </a:rPr>
              <a:t>Most precious energy resource beyond 2040.</a:t>
            </a:r>
          </a:p>
        </p:txBody>
      </p:sp>
      <p:sp>
        <p:nvSpPr>
          <p:cNvPr id="2" name="右矢印 1"/>
          <p:cNvSpPr/>
          <p:nvPr/>
        </p:nvSpPr>
        <p:spPr>
          <a:xfrm rot="2901266">
            <a:off x="4877624" y="4692004"/>
            <a:ext cx="670104" cy="43204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Arial Narrow" panose="020B0606020202030204" pitchFamily="34" charset="0"/>
            </a:endParaRPr>
          </a:p>
        </p:txBody>
      </p:sp>
      <p:sp>
        <p:nvSpPr>
          <p:cNvPr id="18" name="正方形/長方形 10"/>
          <p:cNvSpPr>
            <a:spLocks noChangeArrowheads="1"/>
          </p:cNvSpPr>
          <p:nvPr/>
        </p:nvSpPr>
        <p:spPr bwMode="auto">
          <a:xfrm>
            <a:off x="686120" y="3516725"/>
            <a:ext cx="3181937" cy="1200329"/>
          </a:xfrm>
          <a:prstGeom prst="rect">
            <a:avLst/>
          </a:prstGeom>
          <a:solidFill>
            <a:schemeClr val="accent1"/>
          </a:solidFill>
          <a:ln w="9525">
            <a:solidFill>
              <a:schemeClr val="tx1"/>
            </a:solidFill>
            <a:miter lim="800000"/>
            <a:headEnd/>
            <a:tailEnd/>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Arial Narrow" panose="020B0606020202030204" pitchFamily="34" charset="0"/>
              </a:rPr>
              <a:t>Oil and coal </a:t>
            </a:r>
            <a:r>
              <a:rPr lang="en-US" altLang="ja-JP" sz="2400" dirty="0" err="1">
                <a:solidFill>
                  <a:srgbClr val="FF0000"/>
                </a:solidFill>
                <a:latin typeface="Arial Narrow" panose="020B0606020202030204" pitchFamily="34" charset="0"/>
              </a:rPr>
              <a:t>canont</a:t>
            </a:r>
            <a:r>
              <a:rPr lang="en-US" altLang="ja-JP" sz="2400" dirty="0">
                <a:solidFill>
                  <a:srgbClr val="FF0000"/>
                </a:solidFill>
                <a:latin typeface="Arial Narrow" panose="020B0606020202030204" pitchFamily="34" charset="0"/>
              </a:rPr>
              <a:t> be sold not because of high price, but </a:t>
            </a:r>
            <a:r>
              <a:rPr lang="en-US" altLang="ja-JP" sz="2400" dirty="0" smtClean="0">
                <a:solidFill>
                  <a:srgbClr val="FF0000"/>
                </a:solidFill>
                <a:latin typeface="Arial Narrow" panose="020B0606020202030204" pitchFamily="34" charset="0"/>
              </a:rPr>
              <a:t>High </a:t>
            </a:r>
            <a:r>
              <a:rPr lang="en-US" altLang="ja-JP" sz="2400" dirty="0">
                <a:solidFill>
                  <a:srgbClr val="FF0000"/>
                </a:solidFill>
                <a:latin typeface="Arial Narrow" panose="020B0606020202030204" pitchFamily="34" charset="0"/>
              </a:rPr>
              <a:t>penalty.</a:t>
            </a:r>
          </a:p>
        </p:txBody>
      </p:sp>
      <p:sp>
        <p:nvSpPr>
          <p:cNvPr id="3" name="正方形/長方形 2"/>
          <p:cNvSpPr/>
          <p:nvPr/>
        </p:nvSpPr>
        <p:spPr>
          <a:xfrm>
            <a:off x="2627784" y="887093"/>
            <a:ext cx="6788285" cy="461665"/>
          </a:xfrm>
          <a:prstGeom prst="rect">
            <a:avLst/>
          </a:prstGeom>
        </p:spPr>
        <p:txBody>
          <a:bodyPr wrap="square">
            <a:spAutoFit/>
          </a:bodyPr>
          <a:lstStyle/>
          <a:p>
            <a:r>
              <a:rPr lang="en-US" altLang="ja-JP" sz="2400" dirty="0">
                <a:solidFill>
                  <a:srgbClr val="FF0000"/>
                </a:solidFill>
                <a:latin typeface="Arial Narrow" panose="020B0606020202030204" pitchFamily="34" charset="0"/>
              </a:rPr>
              <a:t>Carbon budget of post-Paris </a:t>
            </a:r>
            <a:r>
              <a:rPr lang="en-US" altLang="ja-JP" sz="2400" dirty="0" err="1">
                <a:solidFill>
                  <a:srgbClr val="FF0000"/>
                </a:solidFill>
                <a:latin typeface="Arial Narrow" panose="020B0606020202030204" pitchFamily="34" charset="0"/>
              </a:rPr>
              <a:t>agrll</a:t>
            </a:r>
            <a:r>
              <a:rPr lang="en-US" altLang="ja-JP" sz="2400" dirty="0">
                <a:solidFill>
                  <a:srgbClr val="FF0000"/>
                </a:solidFill>
                <a:latin typeface="Arial Narrow" panose="020B0606020202030204" pitchFamily="34" charset="0"/>
              </a:rPr>
              <a:t>  run out after 2040</a:t>
            </a:r>
            <a:r>
              <a:rPr lang="en-US" altLang="ja-JP" sz="2400" dirty="0">
                <a:latin typeface="Arial Narrow" panose="020B0606020202030204" pitchFamily="34" charset="0"/>
              </a:rPr>
              <a:t>, </a:t>
            </a:r>
            <a:endParaRPr lang="ja-JP" altLang="en-US" sz="2400" dirty="0">
              <a:latin typeface="Arial Narrow" panose="020B0606020202030204" pitchFamily="34" charset="0"/>
            </a:endParaRPr>
          </a:p>
        </p:txBody>
      </p:sp>
      <p:sp>
        <p:nvSpPr>
          <p:cNvPr id="4" name="正方形/長方形 3"/>
          <p:cNvSpPr/>
          <p:nvPr/>
        </p:nvSpPr>
        <p:spPr>
          <a:xfrm>
            <a:off x="6882227" y="1831495"/>
            <a:ext cx="2083036" cy="1200329"/>
          </a:xfrm>
          <a:prstGeom prst="rect">
            <a:avLst/>
          </a:prstGeom>
        </p:spPr>
        <p:txBody>
          <a:bodyPr wrap="square">
            <a:spAutoFit/>
          </a:bodyPr>
          <a:lstStyle/>
          <a:p>
            <a:pPr eaLnBrk="1" hangingPunct="1"/>
            <a:r>
              <a:rPr lang="en-US" altLang="ja-JP" sz="2400" dirty="0">
                <a:solidFill>
                  <a:srgbClr val="FF0000"/>
                </a:solidFill>
                <a:latin typeface="Arial Narrow" panose="020B0606020202030204" pitchFamily="34" charset="0"/>
              </a:rPr>
              <a:t>CCS resource is more critical </a:t>
            </a:r>
            <a:r>
              <a:rPr lang="en-US" altLang="ja-JP" sz="2400" dirty="0">
                <a:latin typeface="Arial Narrow" panose="020B0606020202030204" pitchFamily="34" charset="0"/>
              </a:rPr>
              <a:t>than fossil fuels.</a:t>
            </a:r>
          </a:p>
        </p:txBody>
      </p:sp>
      <p:sp>
        <p:nvSpPr>
          <p:cNvPr id="17" name="正方形/長方形 10"/>
          <p:cNvSpPr>
            <a:spLocks noChangeArrowheads="1"/>
          </p:cNvSpPr>
          <p:nvPr/>
        </p:nvSpPr>
        <p:spPr bwMode="auto">
          <a:xfrm>
            <a:off x="6133728" y="4151357"/>
            <a:ext cx="2876834"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chemeClr val="bg2"/>
                </a:solidFill>
                <a:latin typeface="Arial Narrow" panose="020B0606020202030204" pitchFamily="34" charset="0"/>
              </a:rPr>
              <a:t>Fusion can provide </a:t>
            </a:r>
            <a:r>
              <a:rPr lang="en-US" altLang="ja-JP" sz="2400" dirty="0">
                <a:solidFill>
                  <a:srgbClr val="FF0000"/>
                </a:solidFill>
                <a:latin typeface="Arial Narrow" panose="020B0606020202030204" pitchFamily="34" charset="0"/>
              </a:rPr>
              <a:t>alternative </a:t>
            </a:r>
          </a:p>
          <a:p>
            <a:pPr eaLnBrk="1" hangingPunct="1">
              <a:spcBef>
                <a:spcPct val="0"/>
              </a:spcBef>
              <a:buFontTx/>
              <a:buNone/>
            </a:pPr>
            <a:r>
              <a:rPr lang="en-US" altLang="ja-JP" sz="2400" dirty="0">
                <a:solidFill>
                  <a:srgbClr val="FF0000"/>
                </a:solidFill>
                <a:latin typeface="Arial Narrow" panose="020B0606020202030204" pitchFamily="34" charset="0"/>
              </a:rPr>
              <a:t>CCS technology </a:t>
            </a:r>
          </a:p>
        </p:txBody>
      </p:sp>
      <p:grpSp>
        <p:nvGrpSpPr>
          <p:cNvPr id="14" name="グループ化 13"/>
          <p:cNvGrpSpPr/>
          <p:nvPr/>
        </p:nvGrpSpPr>
        <p:grpSpPr>
          <a:xfrm>
            <a:off x="-143535" y="-104135"/>
            <a:ext cx="9154097" cy="846306"/>
            <a:chOff x="-143536" y="36344"/>
            <a:chExt cx="9154097" cy="846306"/>
          </a:xfrm>
        </p:grpSpPr>
        <p:grpSp>
          <p:nvGrpSpPr>
            <p:cNvPr id="15" name="Group 4"/>
            <p:cNvGrpSpPr>
              <a:grpSpLocks/>
            </p:cNvGrpSpPr>
            <p:nvPr/>
          </p:nvGrpSpPr>
          <p:grpSpPr bwMode="auto">
            <a:xfrm>
              <a:off x="-143536" y="544512"/>
              <a:ext cx="9144000" cy="338138"/>
              <a:chOff x="0" y="322"/>
              <a:chExt cx="5760" cy="213"/>
            </a:xfrm>
          </p:grpSpPr>
          <p:sp>
            <p:nvSpPr>
              <p:cNvPr id="19"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21" name="Group 8"/>
              <p:cNvGrpSpPr>
                <a:grpSpLocks/>
              </p:cNvGrpSpPr>
              <p:nvPr/>
            </p:nvGrpSpPr>
            <p:grpSpPr bwMode="auto">
              <a:xfrm>
                <a:off x="0" y="482"/>
                <a:ext cx="5760" cy="45"/>
                <a:chOff x="839" y="2523"/>
                <a:chExt cx="4416" cy="52"/>
              </a:xfrm>
            </p:grpSpPr>
            <p:sp>
              <p:nvSpPr>
                <p:cNvPr id="24"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5"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6"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16" name="Picture 8">
              <a:extLst>
                <a:ext uri="{FF2B5EF4-FFF2-40B4-BE49-F238E27FC236}">
                  <a16:creationId xmlns:a16="http://schemas.microsoft.com/office/drawing/2014/main" xmlns="" id="{B9F6BDF5-46F0-204E-BFA7-FABC78B88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1952751374"/>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742" y="1536974"/>
            <a:ext cx="653534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正方形/長方形 2"/>
          <p:cNvSpPr>
            <a:spLocks noChangeArrowheads="1"/>
          </p:cNvSpPr>
          <p:nvPr/>
        </p:nvSpPr>
        <p:spPr bwMode="auto">
          <a:xfrm>
            <a:off x="6138030" y="1034268"/>
            <a:ext cx="27238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r>
              <a:rPr lang="en-US" altLang="ja-JP" sz="1800" dirty="0">
                <a:solidFill>
                  <a:srgbClr val="0000A4"/>
                </a:solidFill>
              </a:rPr>
              <a:t>California Independent </a:t>
            </a:r>
          </a:p>
          <a:p>
            <a:pPr>
              <a:spcBef>
                <a:spcPct val="0"/>
              </a:spcBef>
              <a:buClrTx/>
              <a:buFontTx/>
              <a:buNone/>
            </a:pPr>
            <a:r>
              <a:rPr lang="en-US" altLang="ja-JP" sz="1800" dirty="0">
                <a:solidFill>
                  <a:srgbClr val="0000A4"/>
                </a:solidFill>
              </a:rPr>
              <a:t>System </a:t>
            </a:r>
            <a:r>
              <a:rPr lang="en-US" altLang="ja-JP" sz="1800" dirty="0" err="1">
                <a:solidFill>
                  <a:srgbClr val="0000A4"/>
                </a:solidFill>
              </a:rPr>
              <a:t>OperatorCAISO</a:t>
            </a:r>
            <a:r>
              <a:rPr lang="en-US" altLang="ja-JP" sz="1800" dirty="0">
                <a:solidFill>
                  <a:srgbClr val="0000A4"/>
                </a:solidFill>
              </a:rPr>
              <a:t>)</a:t>
            </a:r>
            <a:endParaRPr lang="ja-JP" altLang="en-US" sz="1800" dirty="0">
              <a:solidFill>
                <a:srgbClr val="FFFFFF"/>
              </a:solidFill>
            </a:endParaRPr>
          </a:p>
        </p:txBody>
      </p:sp>
      <p:sp>
        <p:nvSpPr>
          <p:cNvPr id="76804" name="正方形/長方形 3"/>
          <p:cNvSpPr>
            <a:spLocks noChangeArrowheads="1"/>
          </p:cNvSpPr>
          <p:nvPr/>
        </p:nvSpPr>
        <p:spPr bwMode="auto">
          <a:xfrm>
            <a:off x="629563" y="5331694"/>
            <a:ext cx="66139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r>
              <a:rPr lang="en-US" altLang="ja-JP" sz="2400" dirty="0">
                <a:solidFill>
                  <a:schemeClr val="bg2"/>
                </a:solidFill>
                <a:latin typeface="Arial Narrow" panose="020B0606020202030204" pitchFamily="34" charset="0"/>
              </a:rPr>
              <a:t>Value of the electricity (even clean base load) can be negative.</a:t>
            </a:r>
          </a:p>
          <a:p>
            <a:pPr>
              <a:spcBef>
                <a:spcPct val="0"/>
              </a:spcBef>
              <a:buClrTx/>
              <a:buFontTx/>
              <a:buNone/>
            </a:pPr>
            <a:r>
              <a:rPr lang="ja-JP" altLang="en-US" sz="2400" dirty="0">
                <a:solidFill>
                  <a:schemeClr val="bg2"/>
                </a:solidFill>
                <a:latin typeface="Arial Narrow" panose="020B0606020202030204" pitchFamily="34" charset="0"/>
              </a:rPr>
              <a:t>→</a:t>
            </a:r>
            <a:r>
              <a:rPr lang="en-US" altLang="ja-JP" sz="2400" dirty="0">
                <a:solidFill>
                  <a:schemeClr val="bg2"/>
                </a:solidFill>
                <a:latin typeface="Arial Narrow" panose="020B0606020202030204" pitchFamily="34" charset="0"/>
              </a:rPr>
              <a:t>Fusion</a:t>
            </a:r>
            <a:r>
              <a:rPr lang="ja-JP" altLang="en-US" sz="2400" dirty="0">
                <a:solidFill>
                  <a:schemeClr val="bg2"/>
                </a:solidFill>
                <a:latin typeface="Arial Narrow" panose="020B0606020202030204" pitchFamily="34" charset="0"/>
              </a:rPr>
              <a:t> </a:t>
            </a:r>
            <a:r>
              <a:rPr lang="en-US" altLang="ja-JP" sz="2400" dirty="0">
                <a:solidFill>
                  <a:schemeClr val="bg2"/>
                </a:solidFill>
                <a:latin typeface="Arial Narrow" panose="020B0606020202030204" pitchFamily="34" charset="0"/>
              </a:rPr>
              <a:t>Electricity</a:t>
            </a:r>
            <a:r>
              <a:rPr lang="ja-JP" altLang="en-US" sz="2400" dirty="0">
                <a:solidFill>
                  <a:schemeClr val="bg2"/>
                </a:solidFill>
                <a:latin typeface="Arial Narrow" panose="020B0606020202030204" pitchFamily="34" charset="0"/>
              </a:rPr>
              <a:t> </a:t>
            </a:r>
            <a:r>
              <a:rPr lang="en-US" altLang="ja-JP" sz="2400" dirty="0">
                <a:solidFill>
                  <a:srgbClr val="FF0000"/>
                </a:solidFill>
                <a:latin typeface="Arial Narrow" panose="020B0606020202030204" pitchFamily="34" charset="0"/>
              </a:rPr>
              <a:t>may</a:t>
            </a:r>
            <a:r>
              <a:rPr lang="ja-JP" altLang="en-US" sz="2400" dirty="0">
                <a:solidFill>
                  <a:srgbClr val="FF0000"/>
                </a:solidFill>
                <a:latin typeface="Arial Narrow" panose="020B0606020202030204" pitchFamily="34" charset="0"/>
              </a:rPr>
              <a:t> </a:t>
            </a:r>
            <a:r>
              <a:rPr lang="en-US" altLang="ja-JP" sz="2400" dirty="0">
                <a:solidFill>
                  <a:srgbClr val="FF0000"/>
                </a:solidFill>
                <a:latin typeface="Arial Narrow" panose="020B0606020202030204" pitchFamily="34" charset="0"/>
              </a:rPr>
              <a:t>not</a:t>
            </a:r>
            <a:r>
              <a:rPr lang="ja-JP" altLang="en-US" sz="2400" dirty="0">
                <a:solidFill>
                  <a:srgbClr val="FF0000"/>
                </a:solidFill>
                <a:latin typeface="Arial Narrow" panose="020B0606020202030204" pitchFamily="34" charset="0"/>
              </a:rPr>
              <a:t> </a:t>
            </a:r>
            <a:r>
              <a:rPr lang="en-US" altLang="ja-JP" sz="2400" dirty="0">
                <a:solidFill>
                  <a:srgbClr val="FF0000"/>
                </a:solidFill>
                <a:latin typeface="Arial Narrow" panose="020B0606020202030204" pitchFamily="34" charset="0"/>
              </a:rPr>
              <a:t>recover</a:t>
            </a:r>
            <a:r>
              <a:rPr lang="ja-JP" altLang="en-US" sz="2400" dirty="0">
                <a:solidFill>
                  <a:srgbClr val="FF0000"/>
                </a:solidFill>
                <a:latin typeface="Arial Narrow" panose="020B0606020202030204" pitchFamily="34" charset="0"/>
              </a:rPr>
              <a:t> </a:t>
            </a:r>
            <a:r>
              <a:rPr lang="en-US" altLang="ja-JP" sz="2400" dirty="0">
                <a:solidFill>
                  <a:srgbClr val="FF0000"/>
                </a:solidFill>
                <a:latin typeface="Arial Narrow" panose="020B0606020202030204" pitchFamily="34" charset="0"/>
              </a:rPr>
              <a:t>investments!</a:t>
            </a:r>
            <a:endParaRPr lang="ja-JP" altLang="en-US" sz="2400" dirty="0">
              <a:solidFill>
                <a:srgbClr val="FF0000"/>
              </a:solidFill>
              <a:latin typeface="Arial Narrow" panose="020B0606020202030204" pitchFamily="34" charset="0"/>
            </a:endParaRPr>
          </a:p>
        </p:txBody>
      </p:sp>
      <p:sp>
        <p:nvSpPr>
          <p:cNvPr id="76805" name="Rectangle 2"/>
          <p:cNvSpPr>
            <a:spLocks noChangeArrowheads="1"/>
          </p:cNvSpPr>
          <p:nvPr/>
        </p:nvSpPr>
        <p:spPr bwMode="auto">
          <a:xfrm>
            <a:off x="1423079" y="69728"/>
            <a:ext cx="65936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3000" dirty="0">
                <a:solidFill>
                  <a:schemeClr val="bg1"/>
                </a:solidFill>
                <a:latin typeface="Impact" panose="020B0806030902050204" pitchFamily="34" charset="0"/>
              </a:rPr>
              <a:t>Value of the electricity (California duck)</a:t>
            </a:r>
            <a:endParaRPr lang="ja-JP" altLang="en-US" sz="3000" dirty="0">
              <a:solidFill>
                <a:schemeClr val="bg1"/>
              </a:solidFill>
              <a:latin typeface="Impact" panose="020B0806030902050204" pitchFamily="34" charset="0"/>
            </a:endParaRPr>
          </a:p>
        </p:txBody>
      </p:sp>
      <p:sp>
        <p:nvSpPr>
          <p:cNvPr id="2" name="正方形/長方形 1"/>
          <p:cNvSpPr/>
          <p:nvPr/>
        </p:nvSpPr>
        <p:spPr>
          <a:xfrm>
            <a:off x="5569765" y="1683197"/>
            <a:ext cx="3860352" cy="1938992"/>
          </a:xfrm>
          <a:prstGeom prst="rect">
            <a:avLst/>
          </a:prstGeom>
        </p:spPr>
        <p:txBody>
          <a:bodyPr wrap="none">
            <a:spAutoFit/>
          </a:bodyPr>
          <a:lstStyle/>
          <a:p>
            <a:r>
              <a:rPr lang="en-US" altLang="ja-JP" sz="2400" dirty="0">
                <a:solidFill>
                  <a:schemeClr val="bg2"/>
                </a:solidFill>
                <a:latin typeface="Arial Narrow" panose="020B0606020202030204" pitchFamily="34" charset="0"/>
              </a:rPr>
              <a:t>In the deregulated market,</a:t>
            </a:r>
          </a:p>
          <a:p>
            <a:r>
              <a:rPr lang="en-US" altLang="ja-JP" sz="2400" dirty="0">
                <a:solidFill>
                  <a:schemeClr val="bg2"/>
                </a:solidFill>
                <a:latin typeface="Arial Narrow" panose="020B0606020202030204" pitchFamily="34" charset="0"/>
              </a:rPr>
              <a:t>Price of electricity varies.</a:t>
            </a:r>
          </a:p>
          <a:p>
            <a:r>
              <a:rPr lang="en-US" altLang="ja-JP" sz="2400" dirty="0">
                <a:solidFill>
                  <a:schemeClr val="bg2"/>
                </a:solidFill>
                <a:latin typeface="Arial Narrow" panose="020B0606020202030204" pitchFamily="34" charset="0"/>
              </a:rPr>
              <a:t>Due to large share of renewable,</a:t>
            </a:r>
          </a:p>
          <a:p>
            <a:r>
              <a:rPr lang="en-US" altLang="ja-JP" sz="2400" dirty="0">
                <a:solidFill>
                  <a:schemeClr val="bg2"/>
                </a:solidFill>
                <a:latin typeface="Arial Narrow" panose="020B0606020202030204" pitchFamily="34" charset="0"/>
              </a:rPr>
              <a:t>electricity market price drops in</a:t>
            </a:r>
          </a:p>
          <a:p>
            <a:r>
              <a:rPr lang="en-US" altLang="ja-JP" sz="2400" dirty="0">
                <a:solidFill>
                  <a:schemeClr val="bg2"/>
                </a:solidFill>
                <a:latin typeface="Arial Narrow" panose="020B0606020202030204" pitchFamily="34" charset="0"/>
              </a:rPr>
              <a:t>day time.</a:t>
            </a:r>
            <a:endParaRPr lang="ja-JP" altLang="en-US" sz="2400" dirty="0">
              <a:solidFill>
                <a:schemeClr val="bg2"/>
              </a:solidFill>
              <a:latin typeface="Arial Narrow" panose="020B0606020202030204" pitchFamily="34" charset="0"/>
            </a:endParaRPr>
          </a:p>
        </p:txBody>
      </p:sp>
      <p:sp>
        <p:nvSpPr>
          <p:cNvPr id="3" name="正方形/長方形 2"/>
          <p:cNvSpPr/>
          <p:nvPr/>
        </p:nvSpPr>
        <p:spPr>
          <a:xfrm>
            <a:off x="147919" y="850269"/>
            <a:ext cx="5732490" cy="461665"/>
          </a:xfrm>
          <a:prstGeom prst="rect">
            <a:avLst/>
          </a:prstGeom>
          <a:solidFill>
            <a:schemeClr val="tx1"/>
          </a:solidFill>
        </p:spPr>
        <p:txBody>
          <a:bodyPr wrap="square">
            <a:spAutoFit/>
          </a:bodyPr>
          <a:lstStyle/>
          <a:p>
            <a:r>
              <a:rPr lang="en-US" altLang="ja-JP" sz="2400" dirty="0">
                <a:solidFill>
                  <a:schemeClr val="bg2"/>
                </a:solidFill>
                <a:latin typeface="Arial Narrow" panose="020B0606020202030204" pitchFamily="34" charset="0"/>
              </a:rPr>
              <a:t>Fig. Change of electricity demand in a sunny day</a:t>
            </a:r>
            <a:endParaRPr lang="ja-JP" altLang="en-US" sz="2400" dirty="0"/>
          </a:p>
        </p:txBody>
      </p:sp>
      <p:sp>
        <p:nvSpPr>
          <p:cNvPr id="13" name="正方形/長方形 12"/>
          <p:cNvSpPr/>
          <p:nvPr/>
        </p:nvSpPr>
        <p:spPr>
          <a:xfrm>
            <a:off x="6538791" y="4060038"/>
            <a:ext cx="2830762" cy="1938992"/>
          </a:xfrm>
          <a:prstGeom prst="rect">
            <a:avLst/>
          </a:prstGeom>
        </p:spPr>
        <p:txBody>
          <a:bodyPr wrap="square">
            <a:spAutoFit/>
          </a:bodyPr>
          <a:lstStyle/>
          <a:p>
            <a:r>
              <a:rPr lang="en-US" altLang="ja-JP" sz="2400" dirty="0">
                <a:solidFill>
                  <a:schemeClr val="bg2"/>
                </a:solidFill>
                <a:latin typeface="Arial Narrow" panose="020B0606020202030204" pitchFamily="34" charset="0"/>
              </a:rPr>
              <a:t>Instability of grid (frequency</a:t>
            </a:r>
          </a:p>
          <a:p>
            <a:r>
              <a:rPr lang="en-US" altLang="ja-JP" sz="2400" dirty="0">
                <a:solidFill>
                  <a:schemeClr val="bg2"/>
                </a:solidFill>
                <a:latin typeface="Arial Narrow" panose="020B0606020202030204" pitchFamily="34" charset="0"/>
              </a:rPr>
              <a:t>change and outage) is </a:t>
            </a:r>
          </a:p>
          <a:p>
            <a:r>
              <a:rPr lang="en-US" altLang="ja-JP" sz="2400" dirty="0">
                <a:solidFill>
                  <a:schemeClr val="bg2"/>
                </a:solidFill>
                <a:latin typeface="Arial Narrow" panose="020B0606020202030204" pitchFamily="34" charset="0"/>
              </a:rPr>
              <a:t>Serious when share  of</a:t>
            </a:r>
          </a:p>
          <a:p>
            <a:r>
              <a:rPr lang="en-US" altLang="ja-JP" sz="2400" dirty="0">
                <a:solidFill>
                  <a:schemeClr val="bg2"/>
                </a:solidFill>
                <a:latin typeface="Arial Narrow" panose="020B0606020202030204" pitchFamily="34" charset="0"/>
              </a:rPr>
              <a:t>Renewable increased.</a:t>
            </a:r>
            <a:endParaRPr lang="ja-JP" altLang="en-US" sz="2400" dirty="0">
              <a:solidFill>
                <a:schemeClr val="bg2"/>
              </a:solidFill>
              <a:latin typeface="Arial Narrow" panose="020B0606020202030204" pitchFamily="34" charset="0"/>
            </a:endParaRPr>
          </a:p>
        </p:txBody>
      </p:sp>
      <p:grpSp>
        <p:nvGrpSpPr>
          <p:cNvPr id="10" name="グループ化 9"/>
          <p:cNvGrpSpPr/>
          <p:nvPr/>
        </p:nvGrpSpPr>
        <p:grpSpPr>
          <a:xfrm>
            <a:off x="-143536" y="36344"/>
            <a:ext cx="9154097" cy="846306"/>
            <a:chOff x="-143536" y="36344"/>
            <a:chExt cx="9154097" cy="846306"/>
          </a:xfrm>
        </p:grpSpPr>
        <p:grpSp>
          <p:nvGrpSpPr>
            <p:cNvPr id="11" name="Group 4"/>
            <p:cNvGrpSpPr>
              <a:grpSpLocks/>
            </p:cNvGrpSpPr>
            <p:nvPr/>
          </p:nvGrpSpPr>
          <p:grpSpPr bwMode="auto">
            <a:xfrm>
              <a:off x="-143536" y="544512"/>
              <a:ext cx="9144000" cy="338138"/>
              <a:chOff x="0" y="322"/>
              <a:chExt cx="5760" cy="213"/>
            </a:xfrm>
          </p:grpSpPr>
          <p:sp>
            <p:nvSpPr>
              <p:cNvPr id="14"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15" name="Group 8"/>
              <p:cNvGrpSpPr>
                <a:grpSpLocks/>
              </p:cNvGrpSpPr>
              <p:nvPr/>
            </p:nvGrpSpPr>
            <p:grpSpPr bwMode="auto">
              <a:xfrm>
                <a:off x="0" y="482"/>
                <a:ext cx="5760" cy="45"/>
                <a:chOff x="839" y="2523"/>
                <a:chExt cx="4416" cy="52"/>
              </a:xfrm>
            </p:grpSpPr>
            <p:sp>
              <p:nvSpPr>
                <p:cNvPr id="16"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12" name="Picture 8">
              <a:extLst>
                <a:ext uri="{FF2B5EF4-FFF2-40B4-BE49-F238E27FC236}">
                  <a16:creationId xmlns:a16="http://schemas.microsoft.com/office/drawing/2014/main" xmlns="" id="{B9F6BDF5-46F0-204E-BFA7-FABC78B88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
        <p:nvSpPr>
          <p:cNvPr id="4" name="下矢印 3"/>
          <p:cNvSpPr/>
          <p:nvPr/>
        </p:nvSpPr>
        <p:spPr bwMode="auto">
          <a:xfrm>
            <a:off x="3014164" y="3177468"/>
            <a:ext cx="432048" cy="7555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sng" strike="noStrike" cap="none" normalizeH="0" baseline="0" smtClean="0">
              <a:ln>
                <a:noFill/>
              </a:ln>
              <a:solidFill>
                <a:schemeClr val="tx1"/>
              </a:solidFill>
              <a:effectLst/>
              <a:latin typeface="Arial" pitchFamily="34" charset="0"/>
              <a:ea typeface="HGｺﾞｼｯｸE" pitchFamily="49" charset="-128"/>
            </a:endParaRP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907704" y="-51523"/>
            <a:ext cx="5976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4000" b="1" dirty="0" smtClean="0">
                <a:solidFill>
                  <a:schemeClr val="bg1"/>
                </a:solidFill>
                <a:latin typeface="ＭＳ Ｐゴシック" panose="020B0600070205080204" pitchFamily="50" charset="-128"/>
              </a:rPr>
              <a:t>Stranded Assets</a:t>
            </a:r>
            <a:endParaRPr lang="ja-JP" altLang="en-US" sz="4000" b="1" dirty="0" smtClean="0">
              <a:solidFill>
                <a:schemeClr val="bg1"/>
              </a:solidFill>
              <a:latin typeface="ＭＳ Ｐゴシック" panose="020B0600070205080204" pitchFamily="50" charset="-128"/>
            </a:endParaRPr>
          </a:p>
        </p:txBody>
      </p:sp>
      <p:pic>
        <p:nvPicPr>
          <p:cNvPr id="3277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1019175"/>
            <a:ext cx="8850312"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図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1019175"/>
            <a:ext cx="2297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3"/>
          <p:cNvSpPr>
            <a:spLocks noChangeArrowheads="1"/>
          </p:cNvSpPr>
          <p:nvPr/>
        </p:nvSpPr>
        <p:spPr bwMode="auto">
          <a:xfrm>
            <a:off x="-44450" y="5303838"/>
            <a:ext cx="9369425" cy="15700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2400" smtClean="0">
                <a:solidFill>
                  <a:srgbClr val="0000A4"/>
                </a:solidFill>
                <a:latin typeface="Garamond" panose="02020404030301010803" pitchFamily="18" charset="0"/>
              </a:rPr>
              <a:t>・</a:t>
            </a:r>
            <a:r>
              <a:rPr lang="en-US" altLang="ja-JP" sz="2400" smtClean="0">
                <a:solidFill>
                  <a:srgbClr val="FF0000"/>
                </a:solidFill>
              </a:rPr>
              <a:t>Fossil resources  become “stranded”</a:t>
            </a:r>
            <a:r>
              <a:rPr lang="en-US" altLang="ja-JP" sz="2400" smtClean="0">
                <a:solidFill>
                  <a:srgbClr val="0000A4"/>
                </a:solidFill>
              </a:rPr>
              <a:t> because they cannot be sold</a:t>
            </a:r>
            <a:endParaRPr lang="en-US" altLang="ja-JP" sz="2400" smtClean="0">
              <a:solidFill>
                <a:srgbClr val="FF0000"/>
              </a:solidFill>
            </a:endParaRPr>
          </a:p>
          <a:p>
            <a:pPr eaLnBrk="1" hangingPunct="1">
              <a:spcBef>
                <a:spcPct val="0"/>
              </a:spcBef>
              <a:buClrTx/>
              <a:buFontTx/>
              <a:buNone/>
            </a:pPr>
            <a:r>
              <a:rPr lang="ja-JP" altLang="en-US" sz="2400" smtClean="0">
                <a:solidFill>
                  <a:srgbClr val="0000A4"/>
                </a:solidFill>
              </a:rPr>
              <a:t>・</a:t>
            </a:r>
            <a:r>
              <a:rPr lang="en-US" altLang="ja-JP" sz="2400" smtClean="0">
                <a:solidFill>
                  <a:srgbClr val="0000A4"/>
                </a:solidFill>
              </a:rPr>
              <a:t>Many of the large scale long terminvestment (bond)in the world, particularly </a:t>
            </a:r>
            <a:r>
              <a:rPr lang="en-US" altLang="ja-JP" sz="2400" smtClean="0">
                <a:solidFill>
                  <a:srgbClr val="FF0000"/>
                </a:solidFill>
              </a:rPr>
              <a:t>pension fund </a:t>
            </a:r>
            <a:r>
              <a:rPr lang="en-US" altLang="ja-JP" sz="2400" smtClean="0">
                <a:solidFill>
                  <a:srgbClr val="0000A4"/>
                </a:solidFill>
              </a:rPr>
              <a:t>is highly dependent on fossil assets</a:t>
            </a:r>
          </a:p>
          <a:p>
            <a:pPr eaLnBrk="1" hangingPunct="1">
              <a:spcBef>
                <a:spcPct val="0"/>
              </a:spcBef>
              <a:buClrTx/>
              <a:buFontTx/>
              <a:buNone/>
            </a:pPr>
            <a:r>
              <a:rPr lang="ja-JP" altLang="en-US" sz="2400" smtClean="0">
                <a:solidFill>
                  <a:srgbClr val="0000A4"/>
                </a:solidFill>
              </a:rPr>
              <a:t>・</a:t>
            </a:r>
            <a:r>
              <a:rPr lang="en-US" altLang="ja-JP" sz="2400" smtClean="0">
                <a:solidFill>
                  <a:srgbClr val="0000A4"/>
                </a:solidFill>
              </a:rPr>
              <a:t>Value of the fossil assets drops under low carbon economy</a:t>
            </a:r>
            <a:endParaRPr lang="ja-JP" altLang="en-US" sz="2400" smtClean="0">
              <a:solidFill>
                <a:srgbClr val="0000A4"/>
              </a:solidFill>
            </a:endParaRPr>
          </a:p>
        </p:txBody>
      </p:sp>
      <p:sp>
        <p:nvSpPr>
          <p:cNvPr id="6" name="Rectangle 2"/>
          <p:cNvSpPr>
            <a:spLocks noChangeArrowheads="1"/>
          </p:cNvSpPr>
          <p:nvPr/>
        </p:nvSpPr>
        <p:spPr bwMode="auto">
          <a:xfrm>
            <a:off x="971600" y="1235075"/>
            <a:ext cx="5400625" cy="954107"/>
          </a:xfrm>
          <a:prstGeom prst="rect">
            <a:avLst/>
          </a:prstGeom>
          <a:solidFill>
            <a:schemeClr val="tx1"/>
          </a:solidFill>
          <a:ln>
            <a:noFill/>
          </a:ln>
        </p:spPr>
        <p:txBody>
          <a:bodyPr wrap="square">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800" b="1" dirty="0" smtClean="0">
                <a:solidFill>
                  <a:srgbClr val="FF0066"/>
                </a:solidFill>
                <a:latin typeface="+mj-lt"/>
              </a:rPr>
              <a:t>“Divestment” from carbon to technology is happening.</a:t>
            </a:r>
            <a:endParaRPr lang="ja-JP" altLang="en-US" sz="2800" b="1" dirty="0" smtClean="0">
              <a:solidFill>
                <a:srgbClr val="FF0066"/>
              </a:solidFill>
              <a:latin typeface="+mj-lt"/>
            </a:endParaRPr>
          </a:p>
        </p:txBody>
      </p:sp>
      <p:grpSp>
        <p:nvGrpSpPr>
          <p:cNvPr id="7" name="グループ化 6"/>
          <p:cNvGrpSpPr/>
          <p:nvPr/>
        </p:nvGrpSpPr>
        <p:grpSpPr>
          <a:xfrm>
            <a:off x="-143536" y="36344"/>
            <a:ext cx="9154097" cy="846306"/>
            <a:chOff x="-143536" y="36344"/>
            <a:chExt cx="9154097" cy="846306"/>
          </a:xfrm>
        </p:grpSpPr>
        <p:grpSp>
          <p:nvGrpSpPr>
            <p:cNvPr id="8" name="Group 4"/>
            <p:cNvGrpSpPr>
              <a:grpSpLocks/>
            </p:cNvGrpSpPr>
            <p:nvPr/>
          </p:nvGrpSpPr>
          <p:grpSpPr bwMode="auto">
            <a:xfrm>
              <a:off x="-143536" y="544512"/>
              <a:ext cx="9144000" cy="338138"/>
              <a:chOff x="0" y="322"/>
              <a:chExt cx="5760" cy="213"/>
            </a:xfrm>
          </p:grpSpPr>
          <p:sp>
            <p:nvSpPr>
              <p:cNvPr id="10"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11" name="Group 8"/>
              <p:cNvGrpSpPr>
                <a:grpSpLocks/>
              </p:cNvGrpSpPr>
              <p:nvPr/>
            </p:nvGrpSpPr>
            <p:grpSpPr bwMode="auto">
              <a:xfrm>
                <a:off x="0" y="482"/>
                <a:ext cx="5760" cy="45"/>
                <a:chOff x="839" y="2523"/>
                <a:chExt cx="4416" cy="52"/>
              </a:xfrm>
            </p:grpSpPr>
            <p:sp>
              <p:nvSpPr>
                <p:cNvPr id="12"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9" name="Picture 8">
              <a:extLst>
                <a:ext uri="{FF2B5EF4-FFF2-40B4-BE49-F238E27FC236}">
                  <a16:creationId xmlns:a16="http://schemas.microsoft.com/office/drawing/2014/main" xmlns="" id="{B9F6BDF5-46F0-204E-BFA7-FABC78B88D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2878832678"/>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5037138" y="4451350"/>
            <a:ext cx="431800" cy="574675"/>
          </a:xfrm>
          <a:prstGeom prst="downArrow">
            <a:avLst>
              <a:gd name="adj1" fmla="val 50000"/>
              <a:gd name="adj2" fmla="val 33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3491" name="AutoShape 3"/>
          <p:cNvSpPr>
            <a:spLocks noChangeArrowheads="1"/>
          </p:cNvSpPr>
          <p:nvPr/>
        </p:nvSpPr>
        <p:spPr bwMode="auto">
          <a:xfrm>
            <a:off x="5003800" y="3643313"/>
            <a:ext cx="431800" cy="503237"/>
          </a:xfrm>
          <a:prstGeom prst="downArrow">
            <a:avLst>
              <a:gd name="adj1" fmla="val 50000"/>
              <a:gd name="adj2" fmla="val 291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3492" name="Rectangle 4"/>
          <p:cNvSpPr>
            <a:spLocks noChangeArrowheads="1"/>
          </p:cNvSpPr>
          <p:nvPr/>
        </p:nvSpPr>
        <p:spPr bwMode="auto">
          <a:xfrm>
            <a:off x="1074738" y="0"/>
            <a:ext cx="586581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600" b="1">
                <a:solidFill>
                  <a:srgbClr val="000000"/>
                </a:solidFill>
                <a:latin typeface="Impact" panose="020B0806030902050204" pitchFamily="34" charset="0"/>
              </a:rPr>
              <a:t>Chemistry of biomass conversion</a:t>
            </a:r>
          </a:p>
        </p:txBody>
      </p:sp>
      <p:sp>
        <p:nvSpPr>
          <p:cNvPr id="63493" name="Rectangle 5"/>
          <p:cNvSpPr>
            <a:spLocks noChangeArrowheads="1"/>
          </p:cNvSpPr>
          <p:nvPr/>
        </p:nvSpPr>
        <p:spPr bwMode="auto">
          <a:xfrm>
            <a:off x="279400" y="2852738"/>
            <a:ext cx="7129463"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solidFill>
                  <a:srgbClr val="0000CC"/>
                </a:solidFill>
              </a:rPr>
              <a:t>cellulose</a:t>
            </a:r>
            <a:r>
              <a:rPr lang="ja-JP" altLang="en-US" sz="2000" b="1">
                <a:solidFill>
                  <a:srgbClr val="000000"/>
                </a:solidFill>
              </a:rPr>
              <a:t>：（</a:t>
            </a:r>
            <a:r>
              <a:rPr lang="en-US" altLang="ko-KR" sz="2000" b="1">
                <a:solidFill>
                  <a:srgbClr val="000000"/>
                </a:solidFill>
              </a:rPr>
              <a:t>C</a:t>
            </a:r>
            <a:r>
              <a:rPr lang="en-US" altLang="ko-KR" sz="2000" b="1" baseline="-25000">
                <a:solidFill>
                  <a:srgbClr val="000000"/>
                </a:solidFill>
              </a:rPr>
              <a:t>6</a:t>
            </a:r>
            <a:r>
              <a:rPr lang="en-US" altLang="ko-KR" sz="2000" b="1">
                <a:solidFill>
                  <a:srgbClr val="000000"/>
                </a:solidFill>
              </a:rPr>
              <a:t>H</a:t>
            </a:r>
            <a:r>
              <a:rPr lang="en-US" altLang="ko-KR" sz="2000" b="1" baseline="-25000">
                <a:solidFill>
                  <a:srgbClr val="000000"/>
                </a:solidFill>
              </a:rPr>
              <a:t>10</a:t>
            </a:r>
            <a:r>
              <a:rPr lang="en-US" altLang="ko-KR" sz="2000" b="1">
                <a:solidFill>
                  <a:srgbClr val="000000"/>
                </a:solidFill>
              </a:rPr>
              <a:t>O</a:t>
            </a:r>
            <a:r>
              <a:rPr lang="en-US" altLang="ko-KR" sz="2000" b="1" baseline="-25000">
                <a:solidFill>
                  <a:srgbClr val="000000"/>
                </a:solidFill>
              </a:rPr>
              <a:t>5</a:t>
            </a:r>
            <a:r>
              <a:rPr lang="ja-JP" altLang="en-US" sz="2000" b="1">
                <a:solidFill>
                  <a:srgbClr val="000000"/>
                </a:solidFill>
              </a:rPr>
              <a:t>）</a:t>
            </a:r>
            <a:r>
              <a:rPr lang="en-US" altLang="ja-JP" sz="2000" b="1" baseline="-25000">
                <a:solidFill>
                  <a:srgbClr val="000000"/>
                </a:solidFill>
              </a:rPr>
              <a:t>n/6</a:t>
            </a:r>
            <a:r>
              <a:rPr lang="en-US" altLang="ko-KR" sz="2000" b="1">
                <a:solidFill>
                  <a:srgbClr val="000000"/>
                </a:solidFill>
              </a:rPr>
              <a:t>+ </a:t>
            </a:r>
            <a:r>
              <a:rPr lang="en-US" altLang="ja-JP" sz="2000" b="1">
                <a:solidFill>
                  <a:srgbClr val="000000"/>
                </a:solidFill>
              </a:rPr>
              <a:t>n/6</a:t>
            </a:r>
            <a:r>
              <a:rPr lang="en-US" altLang="ko-KR" sz="2000" b="1">
                <a:solidFill>
                  <a:srgbClr val="000000"/>
                </a:solidFill>
              </a:rPr>
              <a:t>H</a:t>
            </a:r>
            <a:r>
              <a:rPr lang="en-US" altLang="ko-KR" sz="2000" b="1" baseline="-25000">
                <a:solidFill>
                  <a:srgbClr val="000000"/>
                </a:solidFill>
              </a:rPr>
              <a:t>2</a:t>
            </a:r>
            <a:r>
              <a:rPr lang="en-US" altLang="ko-KR" sz="2000" b="1">
                <a:solidFill>
                  <a:srgbClr val="000000"/>
                </a:solidFill>
              </a:rPr>
              <a:t>O </a:t>
            </a:r>
            <a:r>
              <a:rPr lang="en-US" altLang="ja-JP" sz="2000" b="1">
                <a:solidFill>
                  <a:srgbClr val="000000"/>
                </a:solidFill>
              </a:rPr>
              <a:t>→</a:t>
            </a:r>
            <a:r>
              <a:rPr lang="en-US" altLang="ko-KR" sz="2000" b="1">
                <a:solidFill>
                  <a:srgbClr val="000000"/>
                </a:solidFill>
              </a:rPr>
              <a:t> </a:t>
            </a:r>
            <a:r>
              <a:rPr lang="en-US" altLang="ja-JP" sz="2000" b="1">
                <a:solidFill>
                  <a:srgbClr val="334EFF"/>
                </a:solidFill>
              </a:rPr>
              <a:t>n</a:t>
            </a:r>
            <a:r>
              <a:rPr lang="en-US" altLang="ko-KR" sz="2000" b="1">
                <a:solidFill>
                  <a:srgbClr val="334EFF"/>
                </a:solidFill>
              </a:rPr>
              <a:t>H</a:t>
            </a:r>
            <a:r>
              <a:rPr lang="en-US" altLang="ko-KR" sz="2000" b="1" baseline="-25000">
                <a:solidFill>
                  <a:srgbClr val="334EFF"/>
                </a:solidFill>
              </a:rPr>
              <a:t>2</a:t>
            </a:r>
            <a:r>
              <a:rPr lang="en-US" altLang="ko-KR" sz="2000" b="1">
                <a:solidFill>
                  <a:srgbClr val="334EFF"/>
                </a:solidFill>
              </a:rPr>
              <a:t> + </a:t>
            </a:r>
            <a:r>
              <a:rPr lang="en-US" altLang="ja-JP" sz="2000" b="1">
                <a:solidFill>
                  <a:srgbClr val="334EFF"/>
                </a:solidFill>
              </a:rPr>
              <a:t>n</a:t>
            </a:r>
            <a:r>
              <a:rPr lang="en-US" altLang="ko-KR" sz="2000" b="1">
                <a:solidFill>
                  <a:srgbClr val="334EFF"/>
                </a:solidFill>
              </a:rPr>
              <a:t>CO </a:t>
            </a:r>
            <a:r>
              <a:rPr lang="en-US" altLang="ja-JP" sz="2000" b="1">
                <a:solidFill>
                  <a:srgbClr val="FF0000"/>
                </a:solidFill>
              </a:rPr>
              <a:t>– 136n [kJ]</a:t>
            </a:r>
          </a:p>
        </p:txBody>
      </p:sp>
      <p:sp>
        <p:nvSpPr>
          <p:cNvPr id="63494" name="Rectangle 6"/>
          <p:cNvSpPr>
            <a:spLocks noChangeArrowheads="1"/>
          </p:cNvSpPr>
          <p:nvPr/>
        </p:nvSpPr>
        <p:spPr bwMode="auto">
          <a:xfrm>
            <a:off x="250825" y="3160713"/>
            <a:ext cx="734536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375" tIns="67275" rIns="129375" bIns="67275">
            <a:spAutoFit/>
          </a:bodyPr>
          <a:lstStyle>
            <a:lvl1pPr defTabSz="13144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3144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3144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3144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3144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314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314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314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314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solidFill>
                  <a:srgbClr val="0000CC"/>
                </a:solidFill>
              </a:rPr>
              <a:t>lignin</a:t>
            </a:r>
            <a:r>
              <a:rPr lang="en-US" altLang="ja-JP" sz="2000" b="1">
                <a:solidFill>
                  <a:srgbClr val="000000"/>
                </a:solidFill>
              </a:rPr>
              <a:t>: (CH</a:t>
            </a:r>
            <a:r>
              <a:rPr lang="en-US" altLang="ja-JP" sz="2000" b="1" baseline="-25000">
                <a:solidFill>
                  <a:srgbClr val="000000"/>
                </a:solidFill>
              </a:rPr>
              <a:t>1.4</a:t>
            </a:r>
            <a:r>
              <a:rPr lang="en-US" altLang="ja-JP" sz="2000" b="1">
                <a:solidFill>
                  <a:srgbClr val="000000"/>
                </a:solidFill>
              </a:rPr>
              <a:t>O</a:t>
            </a:r>
            <a:r>
              <a:rPr lang="en-US" altLang="ja-JP" sz="2000" b="1" baseline="-25000">
                <a:solidFill>
                  <a:srgbClr val="000000"/>
                </a:solidFill>
              </a:rPr>
              <a:t>0.3</a:t>
            </a:r>
            <a:r>
              <a:rPr lang="en-US" altLang="ja-JP" sz="2000" b="1">
                <a:solidFill>
                  <a:srgbClr val="000000"/>
                </a:solidFill>
              </a:rPr>
              <a:t>)n + 0.7nH</a:t>
            </a:r>
            <a:r>
              <a:rPr lang="en-US" altLang="ja-JP" sz="2000" b="1" baseline="-25000">
                <a:solidFill>
                  <a:srgbClr val="000000"/>
                </a:solidFill>
              </a:rPr>
              <a:t>2</a:t>
            </a:r>
            <a:r>
              <a:rPr lang="en-US" altLang="ja-JP" sz="2000" b="1">
                <a:solidFill>
                  <a:srgbClr val="000000"/>
                </a:solidFill>
              </a:rPr>
              <a:t>O → </a:t>
            </a:r>
            <a:r>
              <a:rPr lang="en-US" altLang="ja-JP" sz="2000" b="1">
                <a:solidFill>
                  <a:srgbClr val="334EFF"/>
                </a:solidFill>
              </a:rPr>
              <a:t>1.4nH</a:t>
            </a:r>
            <a:r>
              <a:rPr lang="en-US" altLang="ja-JP" sz="2000" b="1" baseline="-25000">
                <a:solidFill>
                  <a:srgbClr val="334EFF"/>
                </a:solidFill>
              </a:rPr>
              <a:t>2</a:t>
            </a:r>
            <a:r>
              <a:rPr lang="ja-JP" altLang="en-US" sz="2000" b="1" baseline="-25000">
                <a:solidFill>
                  <a:srgbClr val="334EFF"/>
                </a:solidFill>
              </a:rPr>
              <a:t>　</a:t>
            </a:r>
            <a:r>
              <a:rPr lang="en-US" altLang="ja-JP" sz="2000" b="1">
                <a:solidFill>
                  <a:srgbClr val="334EFF"/>
                </a:solidFill>
              </a:rPr>
              <a:t>+ </a:t>
            </a:r>
            <a:r>
              <a:rPr lang="en-US" altLang="ja-JP" sz="2000" b="1" baseline="-25000">
                <a:solidFill>
                  <a:srgbClr val="334EFF"/>
                </a:solidFill>
              </a:rPr>
              <a:t> </a:t>
            </a:r>
            <a:r>
              <a:rPr lang="en-US" altLang="ja-JP" sz="2000" b="1">
                <a:solidFill>
                  <a:srgbClr val="334EFF"/>
                </a:solidFill>
              </a:rPr>
              <a:t>nCO </a:t>
            </a:r>
            <a:r>
              <a:rPr lang="en-US" altLang="ja-JP" sz="2000" b="1">
                <a:solidFill>
                  <a:srgbClr val="FF0000"/>
                </a:solidFill>
              </a:rPr>
              <a:t>–136n[kJ]</a:t>
            </a:r>
          </a:p>
        </p:txBody>
      </p:sp>
      <p:sp>
        <p:nvSpPr>
          <p:cNvPr id="547847" name="Rectangle 7"/>
          <p:cNvSpPr>
            <a:spLocks noChangeArrowheads="1"/>
          </p:cNvSpPr>
          <p:nvPr/>
        </p:nvSpPr>
        <p:spPr bwMode="auto">
          <a:xfrm>
            <a:off x="68263" y="1308100"/>
            <a:ext cx="1682750"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ja-JP" sz="2800" b="1" dirty="0">
                <a:solidFill>
                  <a:srgbClr val="0000CC"/>
                </a:solidFill>
                <a:latin typeface="Arial"/>
                <a:ea typeface="Osaka" charset="-128"/>
              </a:rPr>
              <a:t>Biomass</a:t>
            </a:r>
          </a:p>
          <a:p>
            <a:pPr algn="ctr">
              <a:defRPr/>
            </a:pPr>
            <a:r>
              <a:rPr lang="en-US" altLang="ja-JP" sz="3200" b="1" dirty="0">
                <a:solidFill>
                  <a:srgbClr val="0000CC"/>
                </a:solidFill>
                <a:latin typeface="Arial"/>
                <a:ea typeface="Osaka" charset="-128"/>
              </a:rPr>
              <a:t>(</a:t>
            </a:r>
            <a:r>
              <a:rPr lang="en-US" altLang="ja-JP" sz="3200" b="1" dirty="0">
                <a:solidFill>
                  <a:srgbClr val="0000CC"/>
                </a:solidFill>
                <a:effectLst>
                  <a:outerShdw blurRad="38100" dist="38100" dir="2700000" algn="tl">
                    <a:srgbClr val="C0C0C0"/>
                  </a:outerShdw>
                </a:effectLst>
                <a:latin typeface="Arial"/>
              </a:rPr>
              <a:t>1kg)</a:t>
            </a:r>
          </a:p>
        </p:txBody>
      </p:sp>
      <p:sp>
        <p:nvSpPr>
          <p:cNvPr id="63496" name="Rectangle 8"/>
          <p:cNvSpPr>
            <a:spLocks noChangeArrowheads="1"/>
          </p:cNvSpPr>
          <p:nvPr/>
        </p:nvSpPr>
        <p:spPr bwMode="auto">
          <a:xfrm>
            <a:off x="2339975" y="1989138"/>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ko-KR" sz="2000" b="1">
                <a:solidFill>
                  <a:srgbClr val="000000"/>
                </a:solidFill>
              </a:rPr>
              <a:t>+</a:t>
            </a:r>
            <a:endParaRPr lang="en-US" altLang="ja-JP" sz="2000" b="1">
              <a:solidFill>
                <a:srgbClr val="000000"/>
              </a:solidFill>
            </a:endParaRPr>
          </a:p>
        </p:txBody>
      </p:sp>
      <p:sp>
        <p:nvSpPr>
          <p:cNvPr id="63497" name="Rectangle 9"/>
          <p:cNvSpPr>
            <a:spLocks noChangeArrowheads="1"/>
          </p:cNvSpPr>
          <p:nvPr/>
        </p:nvSpPr>
        <p:spPr bwMode="auto">
          <a:xfrm>
            <a:off x="2700338" y="1936750"/>
            <a:ext cx="862012"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000000"/>
                </a:solidFill>
                <a:ea typeface="Osaka" charset="-128"/>
              </a:rPr>
              <a:t>H</a:t>
            </a:r>
            <a:r>
              <a:rPr lang="en-US" altLang="ja-JP" sz="2800" b="1" baseline="-25000">
                <a:solidFill>
                  <a:srgbClr val="000000"/>
                </a:solidFill>
                <a:ea typeface="Osaka" charset="-128"/>
              </a:rPr>
              <a:t>2</a:t>
            </a:r>
            <a:r>
              <a:rPr lang="en-US" altLang="ja-JP" sz="2800" b="1">
                <a:solidFill>
                  <a:srgbClr val="000000"/>
                </a:solidFill>
                <a:ea typeface="Osaka" charset="-128"/>
              </a:rPr>
              <a:t>O</a:t>
            </a:r>
          </a:p>
        </p:txBody>
      </p:sp>
      <p:sp>
        <p:nvSpPr>
          <p:cNvPr id="63498" name="Rectangle 10"/>
          <p:cNvSpPr>
            <a:spLocks noChangeArrowheads="1"/>
          </p:cNvSpPr>
          <p:nvPr/>
        </p:nvSpPr>
        <p:spPr bwMode="auto">
          <a:xfrm>
            <a:off x="3267075" y="989013"/>
            <a:ext cx="3816350"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FF0000"/>
                </a:solidFill>
                <a:ea typeface="Osaka" charset="-128"/>
              </a:rPr>
              <a:t>External Heat</a:t>
            </a:r>
            <a:r>
              <a:rPr lang="ja-JP" altLang="en-US" sz="2800" b="1">
                <a:solidFill>
                  <a:srgbClr val="FF0000"/>
                </a:solidFill>
                <a:ea typeface="Osaka" charset="-128"/>
              </a:rPr>
              <a:t>，</a:t>
            </a:r>
            <a:r>
              <a:rPr lang="en-US" altLang="ja-JP" sz="2800" b="1">
                <a:solidFill>
                  <a:srgbClr val="FF0000"/>
                </a:solidFill>
                <a:ea typeface="Osaka" charset="-128"/>
              </a:rPr>
              <a:t>900℃</a:t>
            </a:r>
            <a:endParaRPr lang="ja-JP" altLang="en-US" sz="2800" b="1">
              <a:solidFill>
                <a:srgbClr val="FF0000"/>
              </a:solidFill>
              <a:ea typeface="Osaka" charset="-128"/>
            </a:endParaRPr>
          </a:p>
        </p:txBody>
      </p:sp>
      <p:sp>
        <p:nvSpPr>
          <p:cNvPr id="63499" name="AutoShape 11"/>
          <p:cNvSpPr>
            <a:spLocks noChangeArrowheads="1"/>
          </p:cNvSpPr>
          <p:nvPr/>
        </p:nvSpPr>
        <p:spPr bwMode="auto">
          <a:xfrm>
            <a:off x="4281488" y="1628775"/>
            <a:ext cx="576262" cy="504825"/>
          </a:xfrm>
          <a:prstGeom prst="down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3500" name="Rectangle 12"/>
          <p:cNvSpPr>
            <a:spLocks noChangeArrowheads="1"/>
          </p:cNvSpPr>
          <p:nvPr/>
        </p:nvSpPr>
        <p:spPr bwMode="auto">
          <a:xfrm>
            <a:off x="5964238" y="1955800"/>
            <a:ext cx="1217612"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000000"/>
                </a:solidFill>
                <a:ea typeface="Osaka" charset="-128"/>
              </a:rPr>
              <a:t>H</a:t>
            </a:r>
            <a:r>
              <a:rPr lang="en-US" altLang="ja-JP" sz="2800" b="1" baseline="-25000">
                <a:solidFill>
                  <a:srgbClr val="000000"/>
                </a:solidFill>
                <a:ea typeface="Osaka" charset="-128"/>
              </a:rPr>
              <a:t>2</a:t>
            </a:r>
            <a:r>
              <a:rPr lang="en-US" altLang="ja-JP" sz="2800" b="1">
                <a:solidFill>
                  <a:srgbClr val="000000"/>
                </a:solidFill>
                <a:ea typeface="Osaka" charset="-128"/>
              </a:rPr>
              <a:t>,CO</a:t>
            </a:r>
          </a:p>
        </p:txBody>
      </p:sp>
      <p:sp>
        <p:nvSpPr>
          <p:cNvPr id="63501" name="Rectangle 13"/>
          <p:cNvSpPr>
            <a:spLocks noChangeArrowheads="1"/>
          </p:cNvSpPr>
          <p:nvPr/>
        </p:nvSpPr>
        <p:spPr bwMode="auto">
          <a:xfrm>
            <a:off x="909638" y="5018088"/>
            <a:ext cx="57197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rgbClr val="000000"/>
                </a:solidFill>
              </a:rPr>
              <a:t>2H</a:t>
            </a:r>
            <a:r>
              <a:rPr lang="en-US" altLang="ja-JP" sz="2000" b="1" baseline="-25000">
                <a:solidFill>
                  <a:srgbClr val="000000"/>
                </a:solidFill>
              </a:rPr>
              <a:t>2 </a:t>
            </a:r>
            <a:r>
              <a:rPr lang="ja-JP" altLang="en-US" sz="2000" b="1" baseline="-25000">
                <a:solidFill>
                  <a:srgbClr val="000000"/>
                </a:solidFill>
              </a:rPr>
              <a:t>　</a:t>
            </a:r>
            <a:r>
              <a:rPr lang="en-US" altLang="ja-JP" sz="2000" b="1">
                <a:solidFill>
                  <a:srgbClr val="000000"/>
                </a:solidFill>
              </a:rPr>
              <a:t>+</a:t>
            </a:r>
            <a:r>
              <a:rPr lang="ja-JP" altLang="en-US" sz="2000" b="1" i="1">
                <a:solidFill>
                  <a:srgbClr val="000000"/>
                </a:solidFill>
              </a:rPr>
              <a:t>　</a:t>
            </a:r>
            <a:r>
              <a:rPr lang="en-US" altLang="ja-JP" sz="2000" b="1">
                <a:solidFill>
                  <a:srgbClr val="000000"/>
                </a:solidFill>
              </a:rPr>
              <a:t>CO </a:t>
            </a:r>
            <a:r>
              <a:rPr lang="ja-JP" altLang="en-US" sz="2000" b="1">
                <a:solidFill>
                  <a:srgbClr val="000000"/>
                </a:solidFill>
              </a:rPr>
              <a:t>　→ 　</a:t>
            </a:r>
            <a:r>
              <a:rPr lang="en-US" altLang="ja-JP" sz="2000" b="1">
                <a:solidFill>
                  <a:srgbClr val="0000CC"/>
                </a:solidFill>
              </a:rPr>
              <a:t>-CH</a:t>
            </a:r>
            <a:r>
              <a:rPr lang="en-US" altLang="ja-JP" sz="2000" b="1" baseline="-25000">
                <a:solidFill>
                  <a:srgbClr val="0000CC"/>
                </a:solidFill>
              </a:rPr>
              <a:t>2</a:t>
            </a:r>
            <a:r>
              <a:rPr lang="en-US" altLang="ja-JP" sz="2000" b="1">
                <a:solidFill>
                  <a:srgbClr val="0000CC"/>
                </a:solidFill>
              </a:rPr>
              <a:t>-</a:t>
            </a:r>
            <a:r>
              <a:rPr lang="en-US" altLang="ja-JP" sz="2000" b="1">
                <a:solidFill>
                  <a:srgbClr val="000000"/>
                </a:solidFill>
              </a:rPr>
              <a:t> +</a:t>
            </a:r>
            <a:r>
              <a:rPr lang="ja-JP" altLang="en-US" sz="2000" b="1">
                <a:solidFill>
                  <a:srgbClr val="000000"/>
                </a:solidFill>
              </a:rPr>
              <a:t>　</a:t>
            </a:r>
            <a:r>
              <a:rPr lang="en-US" altLang="ja-JP" sz="2000" b="1">
                <a:solidFill>
                  <a:srgbClr val="000000"/>
                </a:solidFill>
              </a:rPr>
              <a:t>H</a:t>
            </a:r>
            <a:r>
              <a:rPr lang="en-US" altLang="ja-JP" sz="2000" b="1" baseline="-25000">
                <a:solidFill>
                  <a:srgbClr val="000000"/>
                </a:solidFill>
              </a:rPr>
              <a:t>2</a:t>
            </a:r>
            <a:r>
              <a:rPr lang="en-US" altLang="ja-JP" sz="2000" b="1">
                <a:solidFill>
                  <a:srgbClr val="000000"/>
                </a:solidFill>
              </a:rPr>
              <a:t>O  </a:t>
            </a:r>
            <a:r>
              <a:rPr lang="en-US" altLang="ja-JP" sz="2000" b="1">
                <a:solidFill>
                  <a:srgbClr val="FF0000"/>
                </a:solidFill>
              </a:rPr>
              <a:t>+</a:t>
            </a:r>
            <a:r>
              <a:rPr lang="ja-JP" altLang="en-US" sz="2000" b="1">
                <a:solidFill>
                  <a:srgbClr val="FF0000"/>
                </a:solidFill>
              </a:rPr>
              <a:t>　</a:t>
            </a:r>
            <a:r>
              <a:rPr lang="en-US" altLang="ja-JP" sz="2000" b="1">
                <a:solidFill>
                  <a:srgbClr val="FF0000"/>
                </a:solidFill>
              </a:rPr>
              <a:t>160</a:t>
            </a:r>
            <a:r>
              <a:rPr lang="ja-JP" altLang="en-US" sz="2000" b="1">
                <a:solidFill>
                  <a:srgbClr val="FF0000"/>
                </a:solidFill>
              </a:rPr>
              <a:t>　</a:t>
            </a:r>
            <a:r>
              <a:rPr lang="en-US" altLang="ja-JP" sz="2000" b="1">
                <a:solidFill>
                  <a:srgbClr val="FF0000"/>
                </a:solidFill>
              </a:rPr>
              <a:t>[kJ]</a:t>
            </a:r>
          </a:p>
        </p:txBody>
      </p:sp>
      <p:sp>
        <p:nvSpPr>
          <p:cNvPr id="63502" name="Rectangle 14"/>
          <p:cNvSpPr>
            <a:spLocks noChangeArrowheads="1"/>
          </p:cNvSpPr>
          <p:nvPr/>
        </p:nvSpPr>
        <p:spPr bwMode="auto">
          <a:xfrm>
            <a:off x="630238" y="4584700"/>
            <a:ext cx="3348037" cy="40005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solidFill>
                  <a:srgbClr val="000000"/>
                </a:solidFill>
              </a:rPr>
              <a:t>Fischer-Tropsch reaction</a:t>
            </a:r>
          </a:p>
        </p:txBody>
      </p:sp>
      <p:sp>
        <p:nvSpPr>
          <p:cNvPr id="63503" name="Rectangle 15"/>
          <p:cNvSpPr>
            <a:spLocks noChangeArrowheads="1"/>
          </p:cNvSpPr>
          <p:nvPr/>
        </p:nvSpPr>
        <p:spPr bwMode="auto">
          <a:xfrm>
            <a:off x="1908175" y="4076700"/>
            <a:ext cx="540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53498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53498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53498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53498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53498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53498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53498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53498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53498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pt-BR" altLang="ja-JP" sz="2000" b="1">
                <a:solidFill>
                  <a:srgbClr val="000000"/>
                </a:solidFill>
              </a:rPr>
              <a:t>C</a:t>
            </a:r>
            <a:r>
              <a:rPr lang="pt-BR" altLang="ja-JP" sz="2000" b="1">
                <a:solidFill>
                  <a:srgbClr val="000000"/>
                </a:solidFill>
              </a:rPr>
              <a:t>O  + H</a:t>
            </a:r>
            <a:r>
              <a:rPr lang="pt-BR" altLang="ja-JP" sz="2000" b="1" baseline="-25000">
                <a:solidFill>
                  <a:srgbClr val="000000"/>
                </a:solidFill>
              </a:rPr>
              <a:t>2</a:t>
            </a:r>
            <a:r>
              <a:rPr lang="pt-BR" altLang="ja-JP" sz="2000" b="1">
                <a:solidFill>
                  <a:srgbClr val="000000"/>
                </a:solidFill>
              </a:rPr>
              <a:t>O   ⇔  </a:t>
            </a:r>
            <a:r>
              <a:rPr lang="pt-BR" altLang="ja-JP" sz="2000" b="1">
                <a:solidFill>
                  <a:srgbClr val="FF0000"/>
                </a:solidFill>
              </a:rPr>
              <a:t> </a:t>
            </a:r>
            <a:r>
              <a:rPr lang="pt-BR" altLang="ja-JP" sz="2000" b="1">
                <a:solidFill>
                  <a:srgbClr val="0000CC"/>
                </a:solidFill>
              </a:rPr>
              <a:t>H</a:t>
            </a:r>
            <a:r>
              <a:rPr lang="pt-BR" altLang="ja-JP" sz="2000" b="1" baseline="-25000">
                <a:solidFill>
                  <a:srgbClr val="0000CC"/>
                </a:solidFill>
              </a:rPr>
              <a:t>2</a:t>
            </a:r>
            <a:r>
              <a:rPr lang="pt-BR" altLang="ja-JP" sz="2000" b="1">
                <a:solidFill>
                  <a:srgbClr val="0000CC"/>
                </a:solidFill>
              </a:rPr>
              <a:t> </a:t>
            </a:r>
            <a:r>
              <a:rPr lang="pt-BR" altLang="ja-JP" sz="2000" b="1">
                <a:solidFill>
                  <a:srgbClr val="000000"/>
                </a:solidFill>
              </a:rPr>
              <a:t> +  CO</a:t>
            </a:r>
            <a:r>
              <a:rPr lang="pt-BR" altLang="ja-JP" sz="2000" b="1" baseline="-25000">
                <a:solidFill>
                  <a:srgbClr val="000000"/>
                </a:solidFill>
              </a:rPr>
              <a:t>2</a:t>
            </a:r>
            <a:r>
              <a:rPr lang="ja-JP" altLang="pt-BR" sz="2000" b="1">
                <a:solidFill>
                  <a:srgbClr val="000000"/>
                </a:solidFill>
              </a:rPr>
              <a:t>　</a:t>
            </a:r>
            <a:r>
              <a:rPr lang="pt-BR" altLang="ja-JP" sz="2000" b="1">
                <a:solidFill>
                  <a:srgbClr val="000000"/>
                </a:solidFill>
              </a:rPr>
              <a:t>+  </a:t>
            </a:r>
            <a:r>
              <a:rPr lang="pt-BR" altLang="ja-JP" sz="2000" b="1">
                <a:solidFill>
                  <a:srgbClr val="FF0000"/>
                </a:solidFill>
              </a:rPr>
              <a:t>32 [kJ]</a:t>
            </a:r>
            <a:r>
              <a:rPr lang="pt-BR" altLang="ja-JP" sz="2000" b="1">
                <a:solidFill>
                  <a:srgbClr val="000000"/>
                </a:solidFill>
              </a:rPr>
              <a:t> </a:t>
            </a:r>
            <a:r>
              <a:rPr lang="ja-JP" altLang="pt-BR" sz="2000" b="1">
                <a:solidFill>
                  <a:srgbClr val="000000"/>
                </a:solidFill>
              </a:rPr>
              <a:t>　</a:t>
            </a:r>
          </a:p>
        </p:txBody>
      </p:sp>
      <p:sp>
        <p:nvSpPr>
          <p:cNvPr id="63504" name="Rectangle 16"/>
          <p:cNvSpPr>
            <a:spLocks noChangeArrowheads="1"/>
          </p:cNvSpPr>
          <p:nvPr/>
        </p:nvSpPr>
        <p:spPr bwMode="auto">
          <a:xfrm>
            <a:off x="468313" y="4076700"/>
            <a:ext cx="1765300" cy="3968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000" b="1">
                <a:solidFill>
                  <a:srgbClr val="000000"/>
                </a:solidFill>
              </a:rPr>
              <a:t>Shift Reaction</a:t>
            </a:r>
            <a:endParaRPr kumimoji="0" lang="en-US" altLang="ja-JP" sz="2000" b="1">
              <a:solidFill>
                <a:srgbClr val="000000"/>
              </a:solidFill>
            </a:endParaRPr>
          </a:p>
        </p:txBody>
      </p:sp>
      <p:sp>
        <p:nvSpPr>
          <p:cNvPr id="63505" name="Rectangle 17"/>
          <p:cNvSpPr>
            <a:spLocks noChangeArrowheads="1"/>
          </p:cNvSpPr>
          <p:nvPr/>
        </p:nvSpPr>
        <p:spPr bwMode="auto">
          <a:xfrm>
            <a:off x="3394075" y="3665538"/>
            <a:ext cx="1616075" cy="46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CC"/>
                </a:solidFill>
                <a:ea typeface="Osaka" charset="-128"/>
              </a:rPr>
              <a:t>hydrogen</a:t>
            </a:r>
          </a:p>
        </p:txBody>
      </p:sp>
      <p:sp>
        <p:nvSpPr>
          <p:cNvPr id="63506" name="AutoShape 18"/>
          <p:cNvSpPr>
            <a:spLocks noChangeArrowheads="1"/>
          </p:cNvSpPr>
          <p:nvPr/>
        </p:nvSpPr>
        <p:spPr bwMode="auto">
          <a:xfrm flipV="1">
            <a:off x="5580063" y="4497388"/>
            <a:ext cx="360362" cy="2873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7" name="AutoShape 21"/>
          <p:cNvSpPr>
            <a:spLocks noChangeArrowheads="1"/>
          </p:cNvSpPr>
          <p:nvPr/>
        </p:nvSpPr>
        <p:spPr bwMode="auto">
          <a:xfrm flipH="1" flipV="1">
            <a:off x="4643438" y="5634038"/>
            <a:ext cx="627062" cy="431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8" name="AutoShape 22"/>
          <p:cNvSpPr>
            <a:spLocks noChangeArrowheads="1"/>
          </p:cNvSpPr>
          <p:nvPr/>
        </p:nvSpPr>
        <p:spPr bwMode="auto">
          <a:xfrm>
            <a:off x="3779838" y="2133600"/>
            <a:ext cx="2160587" cy="287338"/>
          </a:xfrm>
          <a:prstGeom prst="rightArrow">
            <a:avLst>
              <a:gd name="adj1" fmla="val 50000"/>
              <a:gd name="adj2" fmla="val 75124"/>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3509" name="Rectangle 26"/>
          <p:cNvSpPr>
            <a:spLocks noChangeArrowheads="1"/>
          </p:cNvSpPr>
          <p:nvPr/>
        </p:nvSpPr>
        <p:spPr bwMode="auto">
          <a:xfrm>
            <a:off x="6389688" y="4562475"/>
            <a:ext cx="2076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400" b="1">
                <a:solidFill>
                  <a:srgbClr val="0000CC"/>
                </a:solidFill>
                <a:latin typeface="Impact" panose="020B0806030902050204" pitchFamily="34" charset="0"/>
              </a:rPr>
              <a:t>Carbon Neutral</a:t>
            </a:r>
            <a:endParaRPr kumimoji="0" lang="en-US" altLang="ja-JP" sz="2400" b="1">
              <a:solidFill>
                <a:srgbClr val="0000CC"/>
              </a:solidFill>
              <a:latin typeface="Impact" panose="020B0806030902050204" pitchFamily="34" charset="0"/>
            </a:endParaRPr>
          </a:p>
        </p:txBody>
      </p:sp>
      <p:sp>
        <p:nvSpPr>
          <p:cNvPr id="63510" name="Text Box 56"/>
          <p:cNvSpPr txBox="1">
            <a:spLocks noChangeArrowheads="1"/>
          </p:cNvSpPr>
          <p:nvPr/>
        </p:nvSpPr>
        <p:spPr bwMode="auto">
          <a:xfrm>
            <a:off x="5224463" y="1597025"/>
            <a:ext cx="609600" cy="2619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8.2MJ</a:t>
            </a:r>
          </a:p>
        </p:txBody>
      </p:sp>
      <p:sp>
        <p:nvSpPr>
          <p:cNvPr id="63511" name="Text Box 57"/>
          <p:cNvSpPr txBox="1">
            <a:spLocks noChangeArrowheads="1"/>
          </p:cNvSpPr>
          <p:nvPr/>
        </p:nvSpPr>
        <p:spPr bwMode="auto">
          <a:xfrm>
            <a:off x="4549775" y="6370638"/>
            <a:ext cx="1441450" cy="452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a:solidFill>
                  <a:srgbClr val="FF0000"/>
                </a:solidFill>
              </a:rPr>
              <a:t>15.6MJ</a:t>
            </a:r>
          </a:p>
        </p:txBody>
      </p:sp>
      <p:sp>
        <p:nvSpPr>
          <p:cNvPr id="63512" name="Text Box 58"/>
          <p:cNvSpPr txBox="1">
            <a:spLocks noChangeArrowheads="1"/>
          </p:cNvSpPr>
          <p:nvPr/>
        </p:nvSpPr>
        <p:spPr bwMode="auto">
          <a:xfrm>
            <a:off x="7291388" y="2289175"/>
            <a:ext cx="777875" cy="2635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24.2MJ</a:t>
            </a:r>
          </a:p>
        </p:txBody>
      </p:sp>
      <p:sp>
        <p:nvSpPr>
          <p:cNvPr id="63513" name="Text Box 19"/>
          <p:cNvSpPr txBox="1">
            <a:spLocks noChangeArrowheads="1"/>
          </p:cNvSpPr>
          <p:nvPr/>
        </p:nvSpPr>
        <p:spPr bwMode="auto">
          <a:xfrm>
            <a:off x="1074738" y="973138"/>
            <a:ext cx="625475" cy="263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16MJ</a:t>
            </a:r>
          </a:p>
        </p:txBody>
      </p:sp>
      <p:sp>
        <p:nvSpPr>
          <p:cNvPr id="63514" name="Text Box 20"/>
          <p:cNvSpPr txBox="1">
            <a:spLocks noChangeArrowheads="1"/>
          </p:cNvSpPr>
          <p:nvPr/>
        </p:nvSpPr>
        <p:spPr bwMode="auto">
          <a:xfrm>
            <a:off x="7097713" y="5283200"/>
            <a:ext cx="600075" cy="263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a:solidFill>
                  <a:srgbClr val="FF0000"/>
                </a:solidFill>
              </a:rPr>
              <a:t>8.1MJ</a:t>
            </a:r>
          </a:p>
        </p:txBody>
      </p:sp>
      <p:sp>
        <p:nvSpPr>
          <p:cNvPr id="63515" name="Text Box 31"/>
          <p:cNvSpPr txBox="1">
            <a:spLocks noChangeArrowheads="1"/>
          </p:cNvSpPr>
          <p:nvPr/>
        </p:nvSpPr>
        <p:spPr bwMode="auto">
          <a:xfrm>
            <a:off x="7046913" y="5564188"/>
            <a:ext cx="2266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100">
                <a:solidFill>
                  <a:srgbClr val="FF0000"/>
                </a:solidFill>
              </a:rPr>
              <a:t>Heat for generation</a:t>
            </a:r>
          </a:p>
        </p:txBody>
      </p:sp>
      <p:pic>
        <p:nvPicPr>
          <p:cNvPr id="63518" name="図 51" descr="G:\実験装置\写真\RIMG0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922338"/>
            <a:ext cx="13922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19" name="グループ化 1"/>
          <p:cNvGrpSpPr>
            <a:grpSpLocks/>
          </p:cNvGrpSpPr>
          <p:nvPr/>
        </p:nvGrpSpPr>
        <p:grpSpPr bwMode="auto">
          <a:xfrm>
            <a:off x="3922713" y="1635125"/>
            <a:ext cx="1133475" cy="1169988"/>
            <a:chOff x="1693863" y="3241675"/>
            <a:chExt cx="2727325" cy="2581275"/>
          </a:xfrm>
        </p:grpSpPr>
        <p:grpSp>
          <p:nvGrpSpPr>
            <p:cNvPr id="63536" name="Group 93"/>
            <p:cNvGrpSpPr>
              <a:grpSpLocks/>
            </p:cNvGrpSpPr>
            <p:nvPr/>
          </p:nvGrpSpPr>
          <p:grpSpPr bwMode="auto">
            <a:xfrm flipH="1">
              <a:off x="3703638" y="3378200"/>
              <a:ext cx="638175" cy="193675"/>
              <a:chOff x="3817" y="621"/>
              <a:chExt cx="765" cy="237"/>
            </a:xfrm>
          </p:grpSpPr>
          <p:sp>
            <p:nvSpPr>
              <p:cNvPr id="63562" name="Rectangle 94"/>
              <p:cNvSpPr>
                <a:spLocks noChangeArrowheads="1"/>
              </p:cNvSpPr>
              <p:nvPr/>
            </p:nvSpPr>
            <p:spPr bwMode="auto">
              <a:xfrm rot="-5400000">
                <a:off x="4043" y="395"/>
                <a:ext cx="134" cy="58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63563" name="Rectangle 95"/>
              <p:cNvSpPr>
                <a:spLocks noChangeArrowheads="1"/>
              </p:cNvSpPr>
              <p:nvPr/>
            </p:nvSpPr>
            <p:spPr bwMode="auto">
              <a:xfrm rot="-2918053">
                <a:off x="4360" y="635"/>
                <a:ext cx="172" cy="27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grpSp>
        <p:sp>
          <p:nvSpPr>
            <p:cNvPr id="63537" name="Rectangle 96"/>
            <p:cNvSpPr>
              <a:spLocks noChangeArrowheads="1"/>
            </p:cNvSpPr>
            <p:nvPr/>
          </p:nvSpPr>
          <p:spPr bwMode="auto">
            <a:xfrm rot="5400000" flipV="1">
              <a:off x="2003426" y="4995862"/>
              <a:ext cx="165100" cy="78422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63538" name="Rectangle 97"/>
            <p:cNvSpPr>
              <a:spLocks noChangeArrowheads="1"/>
            </p:cNvSpPr>
            <p:nvPr/>
          </p:nvSpPr>
          <p:spPr bwMode="auto">
            <a:xfrm rot="2918053" flipV="1">
              <a:off x="2442369" y="5093494"/>
              <a:ext cx="209550" cy="36671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63539" name="Rectangle 98"/>
            <p:cNvSpPr>
              <a:spLocks noChangeArrowheads="1"/>
            </p:cNvSpPr>
            <p:nvPr/>
          </p:nvSpPr>
          <p:spPr bwMode="auto">
            <a:xfrm rot="-5400000">
              <a:off x="2105025" y="2974975"/>
              <a:ext cx="163513" cy="7858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63540" name="Rectangle 99"/>
            <p:cNvSpPr>
              <a:spLocks noChangeArrowheads="1"/>
            </p:cNvSpPr>
            <p:nvPr/>
          </p:nvSpPr>
          <p:spPr bwMode="auto">
            <a:xfrm rot="-2918053">
              <a:off x="2532857" y="3286918"/>
              <a:ext cx="209550" cy="3667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63541" name="Rectangle 101"/>
            <p:cNvSpPr>
              <a:spLocks noChangeArrowheads="1"/>
            </p:cNvSpPr>
            <p:nvPr/>
          </p:nvSpPr>
          <p:spPr bwMode="auto">
            <a:xfrm>
              <a:off x="2052638" y="3719513"/>
              <a:ext cx="2360612" cy="1350962"/>
            </a:xfrm>
            <a:prstGeom prst="rect">
              <a:avLst/>
            </a:prstGeom>
            <a:gradFill rotWithShape="1">
              <a:gsLst>
                <a:gs pos="0">
                  <a:srgbClr val="00FF00"/>
                </a:gs>
                <a:gs pos="100000">
                  <a:srgbClr val="CC6600"/>
                </a:gs>
              </a:gsLst>
              <a:lin ang="5400000" scaled="1"/>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9" name="Rectangle 102"/>
            <p:cNvSpPr>
              <a:spLocks noChangeArrowheads="1"/>
            </p:cNvSpPr>
            <p:nvPr/>
          </p:nvSpPr>
          <p:spPr bwMode="auto">
            <a:xfrm>
              <a:off x="2232451" y="3725007"/>
              <a:ext cx="106954"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0" name="Rectangle 103"/>
            <p:cNvSpPr>
              <a:spLocks noChangeArrowheads="1"/>
            </p:cNvSpPr>
            <p:nvPr/>
          </p:nvSpPr>
          <p:spPr bwMode="auto">
            <a:xfrm>
              <a:off x="2415801" y="3725007"/>
              <a:ext cx="103135"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1" name="Rectangle 104"/>
            <p:cNvSpPr>
              <a:spLocks noChangeArrowheads="1"/>
            </p:cNvSpPr>
            <p:nvPr/>
          </p:nvSpPr>
          <p:spPr bwMode="auto">
            <a:xfrm>
              <a:off x="2595332" y="3725007"/>
              <a:ext cx="103133"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2" name="Rectangle 105"/>
            <p:cNvSpPr>
              <a:spLocks noChangeArrowheads="1"/>
            </p:cNvSpPr>
            <p:nvPr/>
          </p:nvSpPr>
          <p:spPr bwMode="auto">
            <a:xfrm>
              <a:off x="2759581" y="3725007"/>
              <a:ext cx="103135"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3" name="Rectangle 106"/>
            <p:cNvSpPr>
              <a:spLocks noChangeArrowheads="1"/>
            </p:cNvSpPr>
            <p:nvPr/>
          </p:nvSpPr>
          <p:spPr bwMode="auto">
            <a:xfrm>
              <a:off x="3630492" y="3742520"/>
              <a:ext cx="103135"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4" name="Rectangle 107"/>
            <p:cNvSpPr>
              <a:spLocks noChangeArrowheads="1"/>
            </p:cNvSpPr>
            <p:nvPr/>
          </p:nvSpPr>
          <p:spPr bwMode="auto">
            <a:xfrm>
              <a:off x="3810023" y="3742520"/>
              <a:ext cx="103133"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5" name="Rectangle 108"/>
            <p:cNvSpPr>
              <a:spLocks noChangeArrowheads="1"/>
            </p:cNvSpPr>
            <p:nvPr/>
          </p:nvSpPr>
          <p:spPr bwMode="auto">
            <a:xfrm>
              <a:off x="3989551" y="3742520"/>
              <a:ext cx="103135"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6" name="Rectangle 109"/>
            <p:cNvSpPr>
              <a:spLocks noChangeArrowheads="1"/>
            </p:cNvSpPr>
            <p:nvPr/>
          </p:nvSpPr>
          <p:spPr bwMode="auto">
            <a:xfrm>
              <a:off x="4153803" y="3742520"/>
              <a:ext cx="103133"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3550" name="Line 110"/>
            <p:cNvSpPr>
              <a:spLocks noChangeShapeType="1"/>
            </p:cNvSpPr>
            <p:nvPr/>
          </p:nvSpPr>
          <p:spPr bwMode="auto">
            <a:xfrm>
              <a:off x="2052638" y="3719513"/>
              <a:ext cx="0" cy="134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3551" name="Line 111"/>
            <p:cNvSpPr>
              <a:spLocks noChangeShapeType="1"/>
            </p:cNvSpPr>
            <p:nvPr/>
          </p:nvSpPr>
          <p:spPr bwMode="auto">
            <a:xfrm flipH="1">
              <a:off x="4411663" y="3738563"/>
              <a:ext cx="1587" cy="133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3552" name="Freeform 112"/>
            <p:cNvSpPr>
              <a:spLocks/>
            </p:cNvSpPr>
            <p:nvPr/>
          </p:nvSpPr>
          <p:spPr bwMode="auto">
            <a:xfrm>
              <a:off x="2052638" y="5070475"/>
              <a:ext cx="2360612" cy="684213"/>
            </a:xfrm>
            <a:custGeom>
              <a:avLst/>
              <a:gdLst>
                <a:gd name="T0" fmla="*/ 0 w 2064"/>
                <a:gd name="T1" fmla="*/ 0 h 907"/>
                <a:gd name="T2" fmla="*/ 2147483646 w 2064"/>
                <a:gd name="T3" fmla="*/ 2147483646 h 907"/>
                <a:gd name="T4" fmla="*/ 2147483646 w 2064"/>
                <a:gd name="T5" fmla="*/ 2147483646 h 907"/>
                <a:gd name="T6" fmla="*/ 2147483646 w 2064"/>
                <a:gd name="T7" fmla="*/ 2147483646 h 907"/>
                <a:gd name="T8" fmla="*/ 2147483646 w 2064"/>
                <a:gd name="T9" fmla="*/ 2147483646 h 907"/>
                <a:gd name="T10" fmla="*/ 2147483646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3553" name="AutoShape 114"/>
            <p:cNvSpPr>
              <a:spLocks noChangeArrowheads="1"/>
            </p:cNvSpPr>
            <p:nvPr/>
          </p:nvSpPr>
          <p:spPr bwMode="auto">
            <a:xfrm>
              <a:off x="3082925" y="3241675"/>
              <a:ext cx="350838" cy="292100"/>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63554" name="AutoShape 115"/>
            <p:cNvSpPr>
              <a:spLocks noChangeArrowheads="1"/>
            </p:cNvSpPr>
            <p:nvPr/>
          </p:nvSpPr>
          <p:spPr bwMode="auto">
            <a:xfrm>
              <a:off x="2987675" y="5456238"/>
              <a:ext cx="180975" cy="360362"/>
            </a:xfrm>
            <a:prstGeom prst="downArrow">
              <a:avLst>
                <a:gd name="adj1" fmla="val 50000"/>
                <a:gd name="adj2" fmla="val 49781"/>
              </a:avLst>
            </a:prstGeom>
            <a:gradFill rotWithShape="1">
              <a:gsLst>
                <a:gs pos="0">
                  <a:srgbClr val="FFFFFF"/>
                </a:gs>
                <a:gs pos="100000">
                  <a:srgbClr val="CC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63555" name="AutoShape 116"/>
            <p:cNvSpPr>
              <a:spLocks noChangeArrowheads="1"/>
            </p:cNvSpPr>
            <p:nvPr/>
          </p:nvSpPr>
          <p:spPr bwMode="auto">
            <a:xfrm>
              <a:off x="3270250" y="5464175"/>
              <a:ext cx="184150" cy="358775"/>
            </a:xfrm>
            <a:prstGeom prst="downArrow">
              <a:avLst>
                <a:gd name="adj1" fmla="val 50000"/>
                <a:gd name="adj2" fmla="val 48707"/>
              </a:avLst>
            </a:prstGeom>
            <a:gradFill rotWithShape="1">
              <a:gsLst>
                <a:gs pos="0">
                  <a:srgbClr val="FFFFFF"/>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73" name="Rectangle 124"/>
            <p:cNvSpPr>
              <a:spLocks noChangeArrowheads="1"/>
            </p:cNvSpPr>
            <p:nvPr/>
          </p:nvSpPr>
          <p:spPr bwMode="auto">
            <a:xfrm>
              <a:off x="2927652" y="3735515"/>
              <a:ext cx="122233"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74" name="Rectangle 125"/>
            <p:cNvSpPr>
              <a:spLocks noChangeArrowheads="1"/>
            </p:cNvSpPr>
            <p:nvPr/>
          </p:nvSpPr>
          <p:spPr bwMode="auto">
            <a:xfrm>
              <a:off x="3111001" y="3735515"/>
              <a:ext cx="118414"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75" name="Rectangle 126"/>
            <p:cNvSpPr>
              <a:spLocks noChangeArrowheads="1"/>
            </p:cNvSpPr>
            <p:nvPr/>
          </p:nvSpPr>
          <p:spPr bwMode="auto">
            <a:xfrm>
              <a:off x="3290532" y="3735515"/>
              <a:ext cx="114593" cy="134842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76" name="Rectangle 127"/>
            <p:cNvSpPr>
              <a:spLocks noChangeArrowheads="1"/>
            </p:cNvSpPr>
            <p:nvPr/>
          </p:nvSpPr>
          <p:spPr bwMode="auto">
            <a:xfrm>
              <a:off x="3450963" y="3735515"/>
              <a:ext cx="122233"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endParaRPr>
            </a:p>
          </p:txBody>
        </p:sp>
        <p:sp>
          <p:nvSpPr>
            <p:cNvPr id="63560" name="Rectangle 136"/>
            <p:cNvSpPr>
              <a:spLocks noChangeArrowheads="1"/>
            </p:cNvSpPr>
            <p:nvPr/>
          </p:nvSpPr>
          <p:spPr bwMode="auto">
            <a:xfrm>
              <a:off x="3783013" y="3736975"/>
              <a:ext cx="638175" cy="1333500"/>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63561" name="Rectangle 138"/>
            <p:cNvSpPr>
              <a:spLocks noChangeArrowheads="1"/>
            </p:cNvSpPr>
            <p:nvPr/>
          </p:nvSpPr>
          <p:spPr bwMode="auto">
            <a:xfrm rot="10800000">
              <a:off x="2044700" y="3738563"/>
              <a:ext cx="639763" cy="1335087"/>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grpSp>
      <p:pic>
        <p:nvPicPr>
          <p:cNvPr id="63520" name="Picture 3" descr="G:\実験装置\写真\RIMG00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338" y="3571875"/>
            <a:ext cx="12668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1" name="Rectangle 57"/>
          <p:cNvSpPr>
            <a:spLocks noChangeArrowheads="1"/>
          </p:cNvSpPr>
          <p:nvPr/>
        </p:nvSpPr>
        <p:spPr bwMode="auto">
          <a:xfrm>
            <a:off x="1455738" y="5592763"/>
            <a:ext cx="3030537" cy="433387"/>
          </a:xfrm>
          <a:prstGeom prst="rect">
            <a:avLst/>
          </a:prstGeom>
          <a:solidFill>
            <a:schemeClr val="bg1"/>
          </a:solidFill>
          <a:ln w="9525">
            <a:solidFill>
              <a:schemeClr val="tx1"/>
            </a:solidFill>
            <a:miter lim="800000"/>
            <a:headEnd/>
            <a:tailEnd/>
          </a:ln>
        </p:spPr>
        <p:txBody>
          <a:bodyPr wrap="none" lIns="16926" tIns="8463" rIns="16926" bIns="8463" anchor="ct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CC"/>
                </a:solidFill>
              </a:rPr>
              <a:t>diesel(hydrocarbon)</a:t>
            </a:r>
          </a:p>
        </p:txBody>
      </p:sp>
      <p:sp>
        <p:nvSpPr>
          <p:cNvPr id="82" name="Rectangle 32"/>
          <p:cNvSpPr>
            <a:spLocks noChangeArrowheads="1"/>
          </p:cNvSpPr>
          <p:nvPr/>
        </p:nvSpPr>
        <p:spPr bwMode="auto">
          <a:xfrm>
            <a:off x="279400" y="6184900"/>
            <a:ext cx="3927475" cy="373063"/>
          </a:xfrm>
          <a:prstGeom prst="rect">
            <a:avLst/>
          </a:prstGeom>
          <a:noFill/>
          <a:ln w="9525">
            <a:noFill/>
            <a:miter lim="800000"/>
            <a:headEnd/>
            <a:tailEnd/>
          </a:ln>
          <a:effectLst/>
        </p:spPr>
        <p:txBody>
          <a:bodyPr wrap="none" lIns="16926" tIns="8463" rIns="16926" bIns="8463" anchor="ctr"/>
          <a:lstStyle/>
          <a:p>
            <a:pPr algn="ctr" defTabSz="1074738">
              <a:defRPr/>
            </a:pPr>
            <a:r>
              <a:rPr lang="en-US" altLang="ja-JP" sz="3200" b="1" dirty="0">
                <a:solidFill>
                  <a:srgbClr val="0000CC"/>
                </a:solidFill>
                <a:effectLst>
                  <a:outerShdw blurRad="38100" dist="38100" dir="2700000" algn="tl">
                    <a:srgbClr val="C0C0C0"/>
                  </a:outerShdw>
                </a:effectLst>
              </a:rPr>
              <a:t>Carbon free oil 0.5 liter</a:t>
            </a:r>
          </a:p>
        </p:txBody>
      </p:sp>
      <p:pic>
        <p:nvPicPr>
          <p:cNvPr id="63523" name="Picture 5" descr="DSC00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2852738"/>
            <a:ext cx="7937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4" name="Rectangle 16"/>
          <p:cNvSpPr>
            <a:spLocks noChangeArrowheads="1"/>
          </p:cNvSpPr>
          <p:nvPr/>
        </p:nvSpPr>
        <p:spPr bwMode="auto">
          <a:xfrm>
            <a:off x="598488" y="2522538"/>
            <a:ext cx="2746375" cy="4000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000" b="1">
                <a:solidFill>
                  <a:srgbClr val="000000"/>
                </a:solidFill>
              </a:rPr>
              <a:t>Biomass gasification</a:t>
            </a:r>
            <a:endParaRPr kumimoji="0" lang="en-US" altLang="ja-JP" sz="2000" b="1">
              <a:solidFill>
                <a:srgbClr val="000000"/>
              </a:solidFill>
            </a:endParaRPr>
          </a:p>
        </p:txBody>
      </p:sp>
      <p:pic>
        <p:nvPicPr>
          <p:cNvPr id="63525" name="Picture 4" descr="C:\Documents and Settings\Eriko\Local Settings\Temporary Internet Files\Content.IE5\B3ELIL7G\MC90035424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1225" y="6278563"/>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グループ化 71"/>
          <p:cNvGrpSpPr/>
          <p:nvPr/>
        </p:nvGrpSpPr>
        <p:grpSpPr>
          <a:xfrm>
            <a:off x="-143536" y="36344"/>
            <a:ext cx="9154097" cy="846306"/>
            <a:chOff x="-143536" y="36344"/>
            <a:chExt cx="9154097" cy="846306"/>
          </a:xfrm>
        </p:grpSpPr>
        <p:grpSp>
          <p:nvGrpSpPr>
            <p:cNvPr id="77" name="Group 4"/>
            <p:cNvGrpSpPr>
              <a:grpSpLocks/>
            </p:cNvGrpSpPr>
            <p:nvPr/>
          </p:nvGrpSpPr>
          <p:grpSpPr bwMode="auto">
            <a:xfrm>
              <a:off x="-143536" y="544512"/>
              <a:ext cx="9144000" cy="338138"/>
              <a:chOff x="0" y="322"/>
              <a:chExt cx="5760" cy="213"/>
            </a:xfrm>
          </p:grpSpPr>
          <p:sp>
            <p:nvSpPr>
              <p:cNvPr id="79"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80" name="Group 8"/>
              <p:cNvGrpSpPr>
                <a:grpSpLocks/>
              </p:cNvGrpSpPr>
              <p:nvPr/>
            </p:nvGrpSpPr>
            <p:grpSpPr bwMode="auto">
              <a:xfrm>
                <a:off x="0" y="482"/>
                <a:ext cx="5760" cy="45"/>
                <a:chOff x="839" y="2523"/>
                <a:chExt cx="4416" cy="52"/>
              </a:xfrm>
            </p:grpSpPr>
            <p:sp>
              <p:nvSpPr>
                <p:cNvPr id="81"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3"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4"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78" name="Picture 8">
              <a:extLst>
                <a:ext uri="{FF2B5EF4-FFF2-40B4-BE49-F238E27FC236}">
                  <a16:creationId xmlns:a16="http://schemas.microsoft.com/office/drawing/2014/main" xmlns="" id="{B9F6BDF5-46F0-204E-BFA7-FABC78B88D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Tree>
    <p:extLst>
      <p:ext uri="{BB962C8B-B14F-4D97-AF65-F5344CB8AC3E}">
        <p14:creationId xmlns:p14="http://schemas.microsoft.com/office/powerpoint/2010/main" val="254549711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1160206"/>
            <a:ext cx="6378669"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pPr>
            <a:r>
              <a:rPr lang="ja-JP" altLang="en-US" sz="2400" dirty="0" smtClean="0">
                <a:solidFill>
                  <a:srgbClr val="000000"/>
                </a:solidFill>
                <a:ea typeface="Osaka" charset="-128"/>
              </a:rPr>
              <a:t>・</a:t>
            </a:r>
            <a:r>
              <a:rPr lang="en-US" altLang="ja-JP" sz="2400" dirty="0" smtClean="0">
                <a:solidFill>
                  <a:srgbClr val="000000"/>
                </a:solidFill>
                <a:ea typeface="Osaka" charset="-128"/>
              </a:rPr>
              <a:t>Carbon-free fuels required</a:t>
            </a:r>
          </a:p>
          <a:p>
            <a:pPr eaLnBrk="1" hangingPunct="1">
              <a:lnSpc>
                <a:spcPct val="80000"/>
              </a:lnSpc>
            </a:pPr>
            <a:r>
              <a:rPr lang="en-US" altLang="ja-JP" sz="2400" dirty="0" smtClean="0">
                <a:solidFill>
                  <a:srgbClr val="000000"/>
                </a:solidFill>
                <a:ea typeface="Osaka" charset="-128"/>
              </a:rPr>
              <a:t>	</a:t>
            </a:r>
            <a:r>
              <a:rPr lang="en-US" altLang="ja-JP" sz="2400" dirty="0">
                <a:solidFill>
                  <a:srgbClr val="FF0000"/>
                </a:solidFill>
                <a:ea typeface="Osaka" charset="-128"/>
              </a:rPr>
              <a:t>Substitute fewer than electricity source</a:t>
            </a:r>
          </a:p>
          <a:p>
            <a:pPr eaLnBrk="1" hangingPunct="1">
              <a:lnSpc>
                <a:spcPct val="80000"/>
              </a:lnSpc>
            </a:pPr>
            <a:endParaRPr lang="en-US" altLang="ja-JP" sz="2400" dirty="0" smtClean="0">
              <a:solidFill>
                <a:srgbClr val="000000"/>
              </a:solidFill>
              <a:ea typeface="Osaka" charset="-128"/>
            </a:endParaRPr>
          </a:p>
          <a:p>
            <a:pPr eaLnBrk="1" hangingPunct="1">
              <a:lnSpc>
                <a:spcPct val="80000"/>
              </a:lnSpc>
            </a:pPr>
            <a:r>
              <a:rPr lang="ja-JP" altLang="en-US" sz="2400" dirty="0" smtClean="0">
                <a:solidFill>
                  <a:srgbClr val="000000"/>
                </a:solidFill>
                <a:ea typeface="Osaka" charset="-128"/>
              </a:rPr>
              <a:t>・</a:t>
            </a:r>
            <a:r>
              <a:rPr lang="en-US" altLang="ja-JP" sz="2400" dirty="0" smtClean="0">
                <a:solidFill>
                  <a:srgbClr val="000000"/>
                </a:solidFill>
                <a:ea typeface="Osaka" charset="-128"/>
              </a:rPr>
              <a:t>Competition in electricity market is tough</a:t>
            </a:r>
            <a:endParaRPr lang="en-US" altLang="ja-JP" sz="2400" dirty="0">
              <a:solidFill>
                <a:srgbClr val="000000"/>
              </a:solidFill>
              <a:ea typeface="Osaka" charset="-128"/>
            </a:endParaRPr>
          </a:p>
          <a:p>
            <a:pPr eaLnBrk="1" hangingPunct="1">
              <a:lnSpc>
                <a:spcPct val="80000"/>
              </a:lnSpc>
            </a:pPr>
            <a:endParaRPr lang="en-US" altLang="ja-JP" sz="2400" dirty="0" smtClean="0">
              <a:solidFill>
                <a:srgbClr val="000000"/>
              </a:solidFill>
              <a:ea typeface="Osaka" charset="-128"/>
            </a:endParaRPr>
          </a:p>
          <a:p>
            <a:pPr eaLnBrk="1" hangingPunct="1">
              <a:lnSpc>
                <a:spcPct val="80000"/>
              </a:lnSpc>
            </a:pPr>
            <a:endParaRPr lang="en-US" altLang="ja-JP" sz="2400" dirty="0" smtClean="0">
              <a:solidFill>
                <a:srgbClr val="000000"/>
              </a:solidFill>
              <a:ea typeface="Osaka" charset="-128"/>
            </a:endParaRPr>
          </a:p>
          <a:p>
            <a:pPr eaLnBrk="1" hangingPunct="1">
              <a:lnSpc>
                <a:spcPct val="80000"/>
              </a:lnSpc>
            </a:pPr>
            <a:r>
              <a:rPr lang="ja-JP" altLang="en-US" sz="2400" dirty="0" smtClean="0">
                <a:solidFill>
                  <a:srgbClr val="000000"/>
                </a:solidFill>
                <a:ea typeface="Osaka" charset="-128"/>
              </a:rPr>
              <a:t>・</a:t>
            </a:r>
            <a:r>
              <a:rPr lang="en-US" altLang="ja-JP" sz="2400" dirty="0" smtClean="0">
                <a:solidFill>
                  <a:srgbClr val="000000"/>
                </a:solidFill>
                <a:ea typeface="Osaka" charset="-128"/>
              </a:rPr>
              <a:t>Future fuel use</a:t>
            </a:r>
            <a:endParaRPr lang="en-US" altLang="ja-JP" sz="2400" dirty="0" smtClean="0">
              <a:solidFill>
                <a:srgbClr val="000000"/>
              </a:solidFill>
            </a:endParaRPr>
          </a:p>
          <a:p>
            <a:pPr eaLnBrk="1" hangingPunct="1">
              <a:lnSpc>
                <a:spcPct val="80000"/>
              </a:lnSpc>
            </a:pPr>
            <a:r>
              <a:rPr lang="ja-JP" altLang="en-US" sz="2400" dirty="0" smtClean="0">
                <a:solidFill>
                  <a:srgbClr val="000000"/>
                </a:solidFill>
                <a:ea typeface="Osaka" charset="-128"/>
              </a:rPr>
              <a:t>　　－　</a:t>
            </a:r>
            <a:r>
              <a:rPr lang="en-US" altLang="ja-JP" sz="2400" dirty="0" smtClean="0">
                <a:solidFill>
                  <a:srgbClr val="000000"/>
                </a:solidFill>
                <a:ea typeface="Osaka" charset="-128"/>
              </a:rPr>
              <a:t>Fuel cells , automobile</a:t>
            </a:r>
          </a:p>
          <a:p>
            <a:pPr eaLnBrk="1" hangingPunct="1">
              <a:lnSpc>
                <a:spcPct val="80000"/>
              </a:lnSpc>
            </a:pPr>
            <a:r>
              <a:rPr lang="ja-JP" altLang="en-US" sz="2400" dirty="0" smtClean="0">
                <a:solidFill>
                  <a:srgbClr val="000000"/>
                </a:solidFill>
                <a:ea typeface="Osaka" charset="-128"/>
              </a:rPr>
              <a:t>　　－　</a:t>
            </a:r>
            <a:r>
              <a:rPr lang="en-US" altLang="ja-JP" sz="2400" dirty="0" smtClean="0">
                <a:solidFill>
                  <a:srgbClr val="000000"/>
                </a:solidFill>
                <a:ea typeface="Osaka" charset="-128"/>
              </a:rPr>
              <a:t>aircrafts, ships</a:t>
            </a:r>
          </a:p>
          <a:p>
            <a:pPr eaLnBrk="1" hangingPunct="1">
              <a:lnSpc>
                <a:spcPct val="80000"/>
              </a:lnSpc>
            </a:pPr>
            <a:endParaRPr lang="en-US" altLang="ja-JP" sz="2400" dirty="0" smtClean="0">
              <a:solidFill>
                <a:srgbClr val="000000"/>
              </a:solidFill>
              <a:ea typeface="Osaka" charset="-128"/>
            </a:endParaRPr>
          </a:p>
          <a:p>
            <a:pPr eaLnBrk="1" hangingPunct="1">
              <a:lnSpc>
                <a:spcPct val="80000"/>
              </a:lnSpc>
            </a:pPr>
            <a:r>
              <a:rPr lang="ja-JP" altLang="en-US" sz="2400" dirty="0" smtClean="0">
                <a:solidFill>
                  <a:srgbClr val="000000"/>
                </a:solidFill>
                <a:ea typeface="Osaka" charset="-128"/>
              </a:rPr>
              <a:t>・</a:t>
            </a:r>
            <a:r>
              <a:rPr lang="en-US" altLang="ja-JP" sz="2400" dirty="0" smtClean="0">
                <a:solidFill>
                  <a:srgbClr val="000000"/>
                </a:solidFill>
                <a:ea typeface="Osaka" charset="-128"/>
              </a:rPr>
              <a:t>Grid parity/stability</a:t>
            </a:r>
          </a:p>
          <a:p>
            <a:pPr eaLnBrk="1" hangingPunct="1">
              <a:lnSpc>
                <a:spcPct val="80000"/>
              </a:lnSpc>
            </a:pPr>
            <a:r>
              <a:rPr lang="en-US" altLang="ja-JP" sz="2400" dirty="0">
                <a:solidFill>
                  <a:srgbClr val="000000"/>
                </a:solidFill>
                <a:ea typeface="Osaka" charset="-128"/>
              </a:rPr>
              <a:t> </a:t>
            </a:r>
            <a:r>
              <a:rPr lang="en-US" altLang="ja-JP" sz="2400" dirty="0" smtClean="0">
                <a:solidFill>
                  <a:srgbClr val="000000"/>
                </a:solidFill>
                <a:ea typeface="Osaka" charset="-128"/>
              </a:rPr>
              <a:t>   </a:t>
            </a:r>
            <a:r>
              <a:rPr lang="en-US" altLang="ja-JP" sz="2400" dirty="0" smtClean="0">
                <a:solidFill>
                  <a:srgbClr val="000000"/>
                </a:solidFill>
                <a:ea typeface="Osaka" charset="-128"/>
              </a:rPr>
              <a:t>Dispersed </a:t>
            </a:r>
            <a:r>
              <a:rPr lang="en-US" altLang="ja-JP" sz="2400" dirty="0" smtClean="0">
                <a:solidFill>
                  <a:srgbClr val="000000"/>
                </a:solidFill>
                <a:ea typeface="Osaka" charset="-128"/>
              </a:rPr>
              <a:t>electricity system</a:t>
            </a:r>
          </a:p>
          <a:p>
            <a:pPr eaLnBrk="1" hangingPunct="1">
              <a:lnSpc>
                <a:spcPct val="80000"/>
              </a:lnSpc>
            </a:pPr>
            <a:r>
              <a:rPr lang="ja-JP" altLang="en-US" sz="2400" dirty="0" smtClean="0">
                <a:solidFill>
                  <a:srgbClr val="000000"/>
                </a:solidFill>
                <a:ea typeface="Osaka" charset="-128"/>
              </a:rPr>
              <a:t>　　－　</a:t>
            </a:r>
            <a:r>
              <a:rPr lang="en-US" altLang="ja-JP" sz="2400" dirty="0" smtClean="0">
                <a:solidFill>
                  <a:srgbClr val="000000"/>
                </a:solidFill>
                <a:ea typeface="Osaka" charset="-128"/>
              </a:rPr>
              <a:t>Cogeneration</a:t>
            </a:r>
          </a:p>
          <a:p>
            <a:pPr eaLnBrk="1" hangingPunct="1">
              <a:lnSpc>
                <a:spcPct val="80000"/>
              </a:lnSpc>
            </a:pPr>
            <a:r>
              <a:rPr lang="ja-JP" altLang="en-US" sz="2400" dirty="0" smtClean="0">
                <a:solidFill>
                  <a:srgbClr val="000000"/>
                </a:solidFill>
                <a:ea typeface="Osaka" charset="-128"/>
              </a:rPr>
              <a:t>　　－　</a:t>
            </a:r>
            <a:r>
              <a:rPr lang="en-US" altLang="ja-JP" sz="2400" dirty="0" smtClean="0">
                <a:solidFill>
                  <a:srgbClr val="000000"/>
                </a:solidFill>
                <a:ea typeface="Osaka" charset="-128"/>
              </a:rPr>
              <a:t>Fuel cell, </a:t>
            </a:r>
          </a:p>
          <a:p>
            <a:pPr eaLnBrk="1" hangingPunct="1">
              <a:lnSpc>
                <a:spcPct val="80000"/>
              </a:lnSpc>
            </a:pPr>
            <a:r>
              <a:rPr lang="ja-JP" altLang="en-US" sz="2400" dirty="0" smtClean="0">
                <a:solidFill>
                  <a:srgbClr val="000000"/>
                </a:solidFill>
                <a:latin typeface="Times" panose="02020603050405020304" pitchFamily="18" charset="0"/>
                <a:ea typeface="Osaka" charset="-128"/>
              </a:rPr>
              <a:t>　　－　</a:t>
            </a:r>
            <a:r>
              <a:rPr lang="en-US" altLang="ja-JP" sz="2400" dirty="0" smtClean="0">
                <a:solidFill>
                  <a:srgbClr val="000000"/>
                </a:solidFill>
                <a:ea typeface="Osaka" charset="-128"/>
              </a:rPr>
              <a:t>micro gas turbine</a:t>
            </a:r>
          </a:p>
          <a:p>
            <a:pPr eaLnBrk="1" hangingPunct="1">
              <a:lnSpc>
                <a:spcPct val="80000"/>
              </a:lnSpc>
            </a:pPr>
            <a:endParaRPr lang="en-US" altLang="ja-JP" sz="2400" dirty="0" smtClean="0">
              <a:solidFill>
                <a:srgbClr val="000000"/>
              </a:solidFill>
              <a:ea typeface="Osaka" charset="-128"/>
            </a:endParaRPr>
          </a:p>
          <a:p>
            <a:pPr eaLnBrk="1" hangingPunct="1">
              <a:lnSpc>
                <a:spcPct val="80000"/>
              </a:lnSpc>
            </a:pPr>
            <a:r>
              <a:rPr lang="en-US" altLang="ja-JP" sz="2400" dirty="0" smtClean="0">
                <a:solidFill>
                  <a:srgbClr val="000000"/>
                </a:solidFill>
                <a:ea typeface="Osaka" charset="-128"/>
              </a:rPr>
              <a:t>(could be other synthetic fuels)</a:t>
            </a:r>
          </a:p>
          <a:p>
            <a:pPr eaLnBrk="1" hangingPunct="1">
              <a:lnSpc>
                <a:spcPct val="80000"/>
              </a:lnSpc>
            </a:pPr>
            <a:r>
              <a:rPr lang="ja-JP" altLang="en-US" sz="2400" dirty="0" smtClean="0">
                <a:solidFill>
                  <a:srgbClr val="000000"/>
                </a:solidFill>
                <a:ea typeface="Osaka" charset="-128"/>
              </a:rPr>
              <a:t>　</a:t>
            </a:r>
          </a:p>
        </p:txBody>
      </p:sp>
      <p:sp>
        <p:nvSpPr>
          <p:cNvPr id="76803" name="Rectangle 3"/>
          <p:cNvSpPr>
            <a:spLocks noChangeArrowheads="1"/>
          </p:cNvSpPr>
          <p:nvPr/>
        </p:nvSpPr>
        <p:spPr bwMode="auto">
          <a:xfrm>
            <a:off x="2484438" y="-50800"/>
            <a:ext cx="2749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1" eaLnBrk="1" hangingPunct="1"/>
            <a:r>
              <a:rPr lang="en-US" altLang="ja-JP" sz="3600" smtClean="0">
                <a:solidFill>
                  <a:srgbClr val="000000"/>
                </a:solidFill>
                <a:latin typeface="Impact" panose="020B0806030902050204" pitchFamily="34" charset="0"/>
                <a:ea typeface="Osaka" charset="-128"/>
              </a:rPr>
              <a:t>Why fuels?</a:t>
            </a:r>
          </a:p>
        </p:txBody>
      </p:sp>
      <p:pic>
        <p:nvPicPr>
          <p:cNvPr id="76804" name="Picture 4"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2073275"/>
            <a:ext cx="16764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ﾃﾞｭｱﾙﾉｰﾄ(Honda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908050"/>
            <a:ext cx="12192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a:off x="6989763" y="2911475"/>
            <a:ext cx="160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smtClean="0">
                <a:solidFill>
                  <a:srgbClr val="FF6600"/>
                </a:solidFill>
              </a:rPr>
              <a:t>Aircraft</a:t>
            </a:r>
          </a:p>
        </p:txBody>
      </p:sp>
      <p:sp>
        <p:nvSpPr>
          <p:cNvPr id="76807" name="Text Box 7"/>
          <p:cNvSpPr txBox="1">
            <a:spLocks noChangeArrowheads="1"/>
          </p:cNvSpPr>
          <p:nvPr/>
        </p:nvSpPr>
        <p:spPr bwMode="auto">
          <a:xfrm>
            <a:off x="7092950" y="1557338"/>
            <a:ext cx="139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smtClean="0">
                <a:solidFill>
                  <a:srgbClr val="660066"/>
                </a:solidFill>
              </a:rPr>
              <a:t>Automobile</a:t>
            </a:r>
          </a:p>
        </p:txBody>
      </p:sp>
      <p:sp>
        <p:nvSpPr>
          <p:cNvPr id="76808" name="AutoShape 13"/>
          <p:cNvSpPr>
            <a:spLocks noChangeAspect="1" noChangeArrowheads="1" noTextEdit="1"/>
          </p:cNvSpPr>
          <p:nvPr/>
        </p:nvSpPr>
        <p:spPr bwMode="auto">
          <a:xfrm>
            <a:off x="4572000" y="3213100"/>
            <a:ext cx="45021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grpSp>
        <p:nvGrpSpPr>
          <p:cNvPr id="76809" name="Group 14"/>
          <p:cNvGrpSpPr>
            <a:grpSpLocks/>
          </p:cNvGrpSpPr>
          <p:nvPr/>
        </p:nvGrpSpPr>
        <p:grpSpPr bwMode="auto">
          <a:xfrm>
            <a:off x="4629150" y="3268663"/>
            <a:ext cx="4359275" cy="3051175"/>
            <a:chOff x="2869" y="2149"/>
            <a:chExt cx="2568" cy="1841"/>
          </a:xfrm>
        </p:grpSpPr>
        <p:sp>
          <p:nvSpPr>
            <p:cNvPr id="77164" name="Rectangle 15"/>
            <p:cNvSpPr>
              <a:spLocks noChangeArrowheads="1"/>
            </p:cNvSpPr>
            <p:nvPr/>
          </p:nvSpPr>
          <p:spPr bwMode="auto">
            <a:xfrm>
              <a:off x="2869" y="2149"/>
              <a:ext cx="2568" cy="18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mtClean="0">
                <a:solidFill>
                  <a:srgbClr val="000000"/>
                </a:solidFill>
              </a:endParaRPr>
            </a:p>
          </p:txBody>
        </p:sp>
        <p:sp>
          <p:nvSpPr>
            <p:cNvPr id="77165" name="Line 16"/>
            <p:cNvSpPr>
              <a:spLocks noChangeShapeType="1"/>
            </p:cNvSpPr>
            <p:nvPr/>
          </p:nvSpPr>
          <p:spPr bwMode="auto">
            <a:xfrm>
              <a:off x="3246"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66" name="Line 17"/>
            <p:cNvSpPr>
              <a:spLocks noChangeShapeType="1"/>
            </p:cNvSpPr>
            <p:nvPr/>
          </p:nvSpPr>
          <p:spPr bwMode="auto">
            <a:xfrm>
              <a:off x="3280"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67" name="Line 18"/>
            <p:cNvSpPr>
              <a:spLocks noChangeShapeType="1"/>
            </p:cNvSpPr>
            <p:nvPr/>
          </p:nvSpPr>
          <p:spPr bwMode="auto">
            <a:xfrm>
              <a:off x="3306"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68" name="Line 19"/>
            <p:cNvSpPr>
              <a:spLocks noChangeShapeType="1"/>
            </p:cNvSpPr>
            <p:nvPr/>
          </p:nvSpPr>
          <p:spPr bwMode="auto">
            <a:xfrm>
              <a:off x="3331"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69" name="Line 20"/>
            <p:cNvSpPr>
              <a:spLocks noChangeShapeType="1"/>
            </p:cNvSpPr>
            <p:nvPr/>
          </p:nvSpPr>
          <p:spPr bwMode="auto">
            <a:xfrm>
              <a:off x="3357"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0" name="Line 21"/>
            <p:cNvSpPr>
              <a:spLocks noChangeShapeType="1"/>
            </p:cNvSpPr>
            <p:nvPr/>
          </p:nvSpPr>
          <p:spPr bwMode="auto">
            <a:xfrm>
              <a:off x="3383"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1" name="Line 22"/>
            <p:cNvSpPr>
              <a:spLocks noChangeShapeType="1"/>
            </p:cNvSpPr>
            <p:nvPr/>
          </p:nvSpPr>
          <p:spPr bwMode="auto">
            <a:xfrm>
              <a:off x="3408"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2" name="Line 23"/>
            <p:cNvSpPr>
              <a:spLocks noChangeShapeType="1"/>
            </p:cNvSpPr>
            <p:nvPr/>
          </p:nvSpPr>
          <p:spPr bwMode="auto">
            <a:xfrm>
              <a:off x="3434"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3" name="Line 24"/>
            <p:cNvSpPr>
              <a:spLocks noChangeShapeType="1"/>
            </p:cNvSpPr>
            <p:nvPr/>
          </p:nvSpPr>
          <p:spPr bwMode="auto">
            <a:xfrm>
              <a:off x="3468"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4" name="Line 25"/>
            <p:cNvSpPr>
              <a:spLocks noChangeShapeType="1"/>
            </p:cNvSpPr>
            <p:nvPr/>
          </p:nvSpPr>
          <p:spPr bwMode="auto">
            <a:xfrm>
              <a:off x="3494"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5" name="Line 26"/>
            <p:cNvSpPr>
              <a:spLocks noChangeShapeType="1"/>
            </p:cNvSpPr>
            <p:nvPr/>
          </p:nvSpPr>
          <p:spPr bwMode="auto">
            <a:xfrm>
              <a:off x="3520"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6" name="Line 27"/>
            <p:cNvSpPr>
              <a:spLocks noChangeShapeType="1"/>
            </p:cNvSpPr>
            <p:nvPr/>
          </p:nvSpPr>
          <p:spPr bwMode="auto">
            <a:xfrm>
              <a:off x="3545"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7" name="Line 28"/>
            <p:cNvSpPr>
              <a:spLocks noChangeShapeType="1"/>
            </p:cNvSpPr>
            <p:nvPr/>
          </p:nvSpPr>
          <p:spPr bwMode="auto">
            <a:xfrm>
              <a:off x="3571"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8" name="Line 29"/>
            <p:cNvSpPr>
              <a:spLocks noChangeShapeType="1"/>
            </p:cNvSpPr>
            <p:nvPr/>
          </p:nvSpPr>
          <p:spPr bwMode="auto">
            <a:xfrm>
              <a:off x="3597"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79" name="Line 30"/>
            <p:cNvSpPr>
              <a:spLocks noChangeShapeType="1"/>
            </p:cNvSpPr>
            <p:nvPr/>
          </p:nvSpPr>
          <p:spPr bwMode="auto">
            <a:xfrm>
              <a:off x="3631"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0" name="Line 31"/>
            <p:cNvSpPr>
              <a:spLocks noChangeShapeType="1"/>
            </p:cNvSpPr>
            <p:nvPr/>
          </p:nvSpPr>
          <p:spPr bwMode="auto">
            <a:xfrm>
              <a:off x="3657"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1" name="Line 32"/>
            <p:cNvSpPr>
              <a:spLocks noChangeShapeType="1"/>
            </p:cNvSpPr>
            <p:nvPr/>
          </p:nvSpPr>
          <p:spPr bwMode="auto">
            <a:xfrm>
              <a:off x="3682"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2" name="Line 33"/>
            <p:cNvSpPr>
              <a:spLocks noChangeShapeType="1"/>
            </p:cNvSpPr>
            <p:nvPr/>
          </p:nvSpPr>
          <p:spPr bwMode="auto">
            <a:xfrm>
              <a:off x="3708"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3" name="Line 34"/>
            <p:cNvSpPr>
              <a:spLocks noChangeShapeType="1"/>
            </p:cNvSpPr>
            <p:nvPr/>
          </p:nvSpPr>
          <p:spPr bwMode="auto">
            <a:xfrm>
              <a:off x="3734"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4" name="Line 35"/>
            <p:cNvSpPr>
              <a:spLocks noChangeShapeType="1"/>
            </p:cNvSpPr>
            <p:nvPr/>
          </p:nvSpPr>
          <p:spPr bwMode="auto">
            <a:xfrm>
              <a:off x="3759"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5" name="Line 36"/>
            <p:cNvSpPr>
              <a:spLocks noChangeShapeType="1"/>
            </p:cNvSpPr>
            <p:nvPr/>
          </p:nvSpPr>
          <p:spPr bwMode="auto">
            <a:xfrm>
              <a:off x="3785"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6" name="Line 37"/>
            <p:cNvSpPr>
              <a:spLocks noChangeShapeType="1"/>
            </p:cNvSpPr>
            <p:nvPr/>
          </p:nvSpPr>
          <p:spPr bwMode="auto">
            <a:xfrm>
              <a:off x="3819"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7" name="Line 38"/>
            <p:cNvSpPr>
              <a:spLocks noChangeShapeType="1"/>
            </p:cNvSpPr>
            <p:nvPr/>
          </p:nvSpPr>
          <p:spPr bwMode="auto">
            <a:xfrm>
              <a:off x="3845"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8" name="Line 39"/>
            <p:cNvSpPr>
              <a:spLocks noChangeShapeType="1"/>
            </p:cNvSpPr>
            <p:nvPr/>
          </p:nvSpPr>
          <p:spPr bwMode="auto">
            <a:xfrm>
              <a:off x="3871"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89" name="Line 40"/>
            <p:cNvSpPr>
              <a:spLocks noChangeShapeType="1"/>
            </p:cNvSpPr>
            <p:nvPr/>
          </p:nvSpPr>
          <p:spPr bwMode="auto">
            <a:xfrm>
              <a:off x="3896"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0" name="Line 41"/>
            <p:cNvSpPr>
              <a:spLocks noChangeShapeType="1"/>
            </p:cNvSpPr>
            <p:nvPr/>
          </p:nvSpPr>
          <p:spPr bwMode="auto">
            <a:xfrm>
              <a:off x="3922"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1" name="Line 42"/>
            <p:cNvSpPr>
              <a:spLocks noChangeShapeType="1"/>
            </p:cNvSpPr>
            <p:nvPr/>
          </p:nvSpPr>
          <p:spPr bwMode="auto">
            <a:xfrm>
              <a:off x="3948"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2" name="Line 43"/>
            <p:cNvSpPr>
              <a:spLocks noChangeShapeType="1"/>
            </p:cNvSpPr>
            <p:nvPr/>
          </p:nvSpPr>
          <p:spPr bwMode="auto">
            <a:xfrm>
              <a:off x="3982"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3" name="Line 44"/>
            <p:cNvSpPr>
              <a:spLocks noChangeShapeType="1"/>
            </p:cNvSpPr>
            <p:nvPr/>
          </p:nvSpPr>
          <p:spPr bwMode="auto">
            <a:xfrm>
              <a:off x="4007"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4" name="Line 45"/>
            <p:cNvSpPr>
              <a:spLocks noChangeShapeType="1"/>
            </p:cNvSpPr>
            <p:nvPr/>
          </p:nvSpPr>
          <p:spPr bwMode="auto">
            <a:xfrm>
              <a:off x="4033"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5" name="Line 46"/>
            <p:cNvSpPr>
              <a:spLocks noChangeShapeType="1"/>
            </p:cNvSpPr>
            <p:nvPr/>
          </p:nvSpPr>
          <p:spPr bwMode="auto">
            <a:xfrm>
              <a:off x="4059"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6" name="Line 47"/>
            <p:cNvSpPr>
              <a:spLocks noChangeShapeType="1"/>
            </p:cNvSpPr>
            <p:nvPr/>
          </p:nvSpPr>
          <p:spPr bwMode="auto">
            <a:xfrm>
              <a:off x="4084"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7" name="Line 48"/>
            <p:cNvSpPr>
              <a:spLocks noChangeShapeType="1"/>
            </p:cNvSpPr>
            <p:nvPr/>
          </p:nvSpPr>
          <p:spPr bwMode="auto">
            <a:xfrm>
              <a:off x="4110"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8" name="Line 49"/>
            <p:cNvSpPr>
              <a:spLocks noChangeShapeType="1"/>
            </p:cNvSpPr>
            <p:nvPr/>
          </p:nvSpPr>
          <p:spPr bwMode="auto">
            <a:xfrm>
              <a:off x="4136"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99" name="Line 50"/>
            <p:cNvSpPr>
              <a:spLocks noChangeShapeType="1"/>
            </p:cNvSpPr>
            <p:nvPr/>
          </p:nvSpPr>
          <p:spPr bwMode="auto">
            <a:xfrm>
              <a:off x="4170"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0" name="Line 51"/>
            <p:cNvSpPr>
              <a:spLocks noChangeShapeType="1"/>
            </p:cNvSpPr>
            <p:nvPr/>
          </p:nvSpPr>
          <p:spPr bwMode="auto">
            <a:xfrm>
              <a:off x="4196"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1" name="Line 52"/>
            <p:cNvSpPr>
              <a:spLocks noChangeShapeType="1"/>
            </p:cNvSpPr>
            <p:nvPr/>
          </p:nvSpPr>
          <p:spPr bwMode="auto">
            <a:xfrm>
              <a:off x="4221"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2" name="Line 53"/>
            <p:cNvSpPr>
              <a:spLocks noChangeShapeType="1"/>
            </p:cNvSpPr>
            <p:nvPr/>
          </p:nvSpPr>
          <p:spPr bwMode="auto">
            <a:xfrm>
              <a:off x="4247"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3" name="Line 54"/>
            <p:cNvSpPr>
              <a:spLocks noChangeShapeType="1"/>
            </p:cNvSpPr>
            <p:nvPr/>
          </p:nvSpPr>
          <p:spPr bwMode="auto">
            <a:xfrm>
              <a:off x="4273"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4" name="Line 55"/>
            <p:cNvSpPr>
              <a:spLocks noChangeShapeType="1"/>
            </p:cNvSpPr>
            <p:nvPr/>
          </p:nvSpPr>
          <p:spPr bwMode="auto">
            <a:xfrm>
              <a:off x="4298"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5" name="Line 56"/>
            <p:cNvSpPr>
              <a:spLocks noChangeShapeType="1"/>
            </p:cNvSpPr>
            <p:nvPr/>
          </p:nvSpPr>
          <p:spPr bwMode="auto">
            <a:xfrm>
              <a:off x="4324"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6" name="Line 57"/>
            <p:cNvSpPr>
              <a:spLocks noChangeShapeType="1"/>
            </p:cNvSpPr>
            <p:nvPr/>
          </p:nvSpPr>
          <p:spPr bwMode="auto">
            <a:xfrm>
              <a:off x="4358"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7" name="Line 58"/>
            <p:cNvSpPr>
              <a:spLocks noChangeShapeType="1"/>
            </p:cNvSpPr>
            <p:nvPr/>
          </p:nvSpPr>
          <p:spPr bwMode="auto">
            <a:xfrm>
              <a:off x="4384"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8" name="Line 59"/>
            <p:cNvSpPr>
              <a:spLocks noChangeShapeType="1"/>
            </p:cNvSpPr>
            <p:nvPr/>
          </p:nvSpPr>
          <p:spPr bwMode="auto">
            <a:xfrm>
              <a:off x="4410"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09" name="Line 60"/>
            <p:cNvSpPr>
              <a:spLocks noChangeShapeType="1"/>
            </p:cNvSpPr>
            <p:nvPr/>
          </p:nvSpPr>
          <p:spPr bwMode="auto">
            <a:xfrm>
              <a:off x="4435"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0" name="Line 61"/>
            <p:cNvSpPr>
              <a:spLocks noChangeShapeType="1"/>
            </p:cNvSpPr>
            <p:nvPr/>
          </p:nvSpPr>
          <p:spPr bwMode="auto">
            <a:xfrm>
              <a:off x="4461"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1" name="Line 62"/>
            <p:cNvSpPr>
              <a:spLocks noChangeShapeType="1"/>
            </p:cNvSpPr>
            <p:nvPr/>
          </p:nvSpPr>
          <p:spPr bwMode="auto">
            <a:xfrm>
              <a:off x="4487"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2" name="Line 63"/>
            <p:cNvSpPr>
              <a:spLocks noChangeShapeType="1"/>
            </p:cNvSpPr>
            <p:nvPr/>
          </p:nvSpPr>
          <p:spPr bwMode="auto">
            <a:xfrm>
              <a:off x="4521"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3" name="Line 64"/>
            <p:cNvSpPr>
              <a:spLocks noChangeShapeType="1"/>
            </p:cNvSpPr>
            <p:nvPr/>
          </p:nvSpPr>
          <p:spPr bwMode="auto">
            <a:xfrm>
              <a:off x="4547"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4" name="Line 65"/>
            <p:cNvSpPr>
              <a:spLocks noChangeShapeType="1"/>
            </p:cNvSpPr>
            <p:nvPr/>
          </p:nvSpPr>
          <p:spPr bwMode="auto">
            <a:xfrm>
              <a:off x="4572"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5" name="Line 66"/>
            <p:cNvSpPr>
              <a:spLocks noChangeShapeType="1"/>
            </p:cNvSpPr>
            <p:nvPr/>
          </p:nvSpPr>
          <p:spPr bwMode="auto">
            <a:xfrm>
              <a:off x="4598"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6" name="Line 67"/>
            <p:cNvSpPr>
              <a:spLocks noChangeShapeType="1"/>
            </p:cNvSpPr>
            <p:nvPr/>
          </p:nvSpPr>
          <p:spPr bwMode="auto">
            <a:xfrm>
              <a:off x="4624"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7" name="Line 68"/>
            <p:cNvSpPr>
              <a:spLocks noChangeShapeType="1"/>
            </p:cNvSpPr>
            <p:nvPr/>
          </p:nvSpPr>
          <p:spPr bwMode="auto">
            <a:xfrm>
              <a:off x="4649"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8" name="Line 69"/>
            <p:cNvSpPr>
              <a:spLocks noChangeShapeType="1"/>
            </p:cNvSpPr>
            <p:nvPr/>
          </p:nvSpPr>
          <p:spPr bwMode="auto">
            <a:xfrm>
              <a:off x="4675"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19" name="Line 70"/>
            <p:cNvSpPr>
              <a:spLocks noChangeShapeType="1"/>
            </p:cNvSpPr>
            <p:nvPr/>
          </p:nvSpPr>
          <p:spPr bwMode="auto">
            <a:xfrm>
              <a:off x="4709"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0" name="Line 71"/>
            <p:cNvSpPr>
              <a:spLocks noChangeShapeType="1"/>
            </p:cNvSpPr>
            <p:nvPr/>
          </p:nvSpPr>
          <p:spPr bwMode="auto">
            <a:xfrm>
              <a:off x="4735"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1" name="Line 72"/>
            <p:cNvSpPr>
              <a:spLocks noChangeShapeType="1"/>
            </p:cNvSpPr>
            <p:nvPr/>
          </p:nvSpPr>
          <p:spPr bwMode="auto">
            <a:xfrm>
              <a:off x="4761"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2" name="Line 73"/>
            <p:cNvSpPr>
              <a:spLocks noChangeShapeType="1"/>
            </p:cNvSpPr>
            <p:nvPr/>
          </p:nvSpPr>
          <p:spPr bwMode="auto">
            <a:xfrm>
              <a:off x="4786"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3" name="Line 74"/>
            <p:cNvSpPr>
              <a:spLocks noChangeShapeType="1"/>
            </p:cNvSpPr>
            <p:nvPr/>
          </p:nvSpPr>
          <p:spPr bwMode="auto">
            <a:xfrm>
              <a:off x="4812"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4" name="Line 75"/>
            <p:cNvSpPr>
              <a:spLocks noChangeShapeType="1"/>
            </p:cNvSpPr>
            <p:nvPr/>
          </p:nvSpPr>
          <p:spPr bwMode="auto">
            <a:xfrm>
              <a:off x="4838"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5" name="Line 76"/>
            <p:cNvSpPr>
              <a:spLocks noChangeShapeType="1"/>
            </p:cNvSpPr>
            <p:nvPr/>
          </p:nvSpPr>
          <p:spPr bwMode="auto">
            <a:xfrm>
              <a:off x="4872"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6" name="Line 77"/>
            <p:cNvSpPr>
              <a:spLocks noChangeShapeType="1"/>
            </p:cNvSpPr>
            <p:nvPr/>
          </p:nvSpPr>
          <p:spPr bwMode="auto">
            <a:xfrm>
              <a:off x="4897"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7" name="Line 78"/>
            <p:cNvSpPr>
              <a:spLocks noChangeShapeType="1"/>
            </p:cNvSpPr>
            <p:nvPr/>
          </p:nvSpPr>
          <p:spPr bwMode="auto">
            <a:xfrm>
              <a:off x="4923"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8" name="Line 79"/>
            <p:cNvSpPr>
              <a:spLocks noChangeShapeType="1"/>
            </p:cNvSpPr>
            <p:nvPr/>
          </p:nvSpPr>
          <p:spPr bwMode="auto">
            <a:xfrm>
              <a:off x="4949"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29" name="Line 80"/>
            <p:cNvSpPr>
              <a:spLocks noChangeShapeType="1"/>
            </p:cNvSpPr>
            <p:nvPr/>
          </p:nvSpPr>
          <p:spPr bwMode="auto">
            <a:xfrm>
              <a:off x="4975"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0" name="Line 81"/>
            <p:cNvSpPr>
              <a:spLocks noChangeShapeType="1"/>
            </p:cNvSpPr>
            <p:nvPr/>
          </p:nvSpPr>
          <p:spPr bwMode="auto">
            <a:xfrm>
              <a:off x="5000"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1" name="Line 82"/>
            <p:cNvSpPr>
              <a:spLocks noChangeShapeType="1"/>
            </p:cNvSpPr>
            <p:nvPr/>
          </p:nvSpPr>
          <p:spPr bwMode="auto">
            <a:xfrm>
              <a:off x="5026"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2" name="Line 83"/>
            <p:cNvSpPr>
              <a:spLocks noChangeShapeType="1"/>
            </p:cNvSpPr>
            <p:nvPr/>
          </p:nvSpPr>
          <p:spPr bwMode="auto">
            <a:xfrm>
              <a:off x="5060"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3" name="Line 84"/>
            <p:cNvSpPr>
              <a:spLocks noChangeShapeType="1"/>
            </p:cNvSpPr>
            <p:nvPr/>
          </p:nvSpPr>
          <p:spPr bwMode="auto">
            <a:xfrm>
              <a:off x="5086"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4" name="Line 85"/>
            <p:cNvSpPr>
              <a:spLocks noChangeShapeType="1"/>
            </p:cNvSpPr>
            <p:nvPr/>
          </p:nvSpPr>
          <p:spPr bwMode="auto">
            <a:xfrm>
              <a:off x="5111"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5" name="Line 86"/>
            <p:cNvSpPr>
              <a:spLocks noChangeShapeType="1"/>
            </p:cNvSpPr>
            <p:nvPr/>
          </p:nvSpPr>
          <p:spPr bwMode="auto">
            <a:xfrm>
              <a:off x="5137"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6" name="Line 87"/>
            <p:cNvSpPr>
              <a:spLocks noChangeShapeType="1"/>
            </p:cNvSpPr>
            <p:nvPr/>
          </p:nvSpPr>
          <p:spPr bwMode="auto">
            <a:xfrm>
              <a:off x="5163"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7" name="Line 88"/>
            <p:cNvSpPr>
              <a:spLocks noChangeShapeType="1"/>
            </p:cNvSpPr>
            <p:nvPr/>
          </p:nvSpPr>
          <p:spPr bwMode="auto">
            <a:xfrm>
              <a:off x="5188"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8" name="Line 89"/>
            <p:cNvSpPr>
              <a:spLocks noChangeShapeType="1"/>
            </p:cNvSpPr>
            <p:nvPr/>
          </p:nvSpPr>
          <p:spPr bwMode="auto">
            <a:xfrm>
              <a:off x="5223"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39" name="Line 90"/>
            <p:cNvSpPr>
              <a:spLocks noChangeShapeType="1"/>
            </p:cNvSpPr>
            <p:nvPr/>
          </p:nvSpPr>
          <p:spPr bwMode="auto">
            <a:xfrm>
              <a:off x="5248"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0" name="Line 91"/>
            <p:cNvSpPr>
              <a:spLocks noChangeShapeType="1"/>
            </p:cNvSpPr>
            <p:nvPr/>
          </p:nvSpPr>
          <p:spPr bwMode="auto">
            <a:xfrm>
              <a:off x="5274"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1" name="Line 92"/>
            <p:cNvSpPr>
              <a:spLocks noChangeShapeType="1"/>
            </p:cNvSpPr>
            <p:nvPr/>
          </p:nvSpPr>
          <p:spPr bwMode="auto">
            <a:xfrm>
              <a:off x="5300" y="3416"/>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2" name="Line 93"/>
            <p:cNvSpPr>
              <a:spLocks noChangeShapeType="1"/>
            </p:cNvSpPr>
            <p:nvPr/>
          </p:nvSpPr>
          <p:spPr bwMode="auto">
            <a:xfrm>
              <a:off x="5325" y="3416"/>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3" name="Line 94"/>
            <p:cNvSpPr>
              <a:spLocks noChangeShapeType="1"/>
            </p:cNvSpPr>
            <p:nvPr/>
          </p:nvSpPr>
          <p:spPr bwMode="auto">
            <a:xfrm>
              <a:off x="5343" y="3416"/>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4" name="Line 95"/>
            <p:cNvSpPr>
              <a:spLocks noChangeShapeType="1"/>
            </p:cNvSpPr>
            <p:nvPr/>
          </p:nvSpPr>
          <p:spPr bwMode="auto">
            <a:xfrm>
              <a:off x="3246"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5" name="Line 96"/>
            <p:cNvSpPr>
              <a:spLocks noChangeShapeType="1"/>
            </p:cNvSpPr>
            <p:nvPr/>
          </p:nvSpPr>
          <p:spPr bwMode="auto">
            <a:xfrm>
              <a:off x="3280"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6" name="Line 97"/>
            <p:cNvSpPr>
              <a:spLocks noChangeShapeType="1"/>
            </p:cNvSpPr>
            <p:nvPr/>
          </p:nvSpPr>
          <p:spPr bwMode="auto">
            <a:xfrm>
              <a:off x="3306"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7" name="Line 98"/>
            <p:cNvSpPr>
              <a:spLocks noChangeShapeType="1"/>
            </p:cNvSpPr>
            <p:nvPr/>
          </p:nvSpPr>
          <p:spPr bwMode="auto">
            <a:xfrm>
              <a:off x="3331"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8" name="Line 99"/>
            <p:cNvSpPr>
              <a:spLocks noChangeShapeType="1"/>
            </p:cNvSpPr>
            <p:nvPr/>
          </p:nvSpPr>
          <p:spPr bwMode="auto">
            <a:xfrm>
              <a:off x="3357"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49" name="Line 100"/>
            <p:cNvSpPr>
              <a:spLocks noChangeShapeType="1"/>
            </p:cNvSpPr>
            <p:nvPr/>
          </p:nvSpPr>
          <p:spPr bwMode="auto">
            <a:xfrm>
              <a:off x="3383"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0" name="Line 101"/>
            <p:cNvSpPr>
              <a:spLocks noChangeShapeType="1"/>
            </p:cNvSpPr>
            <p:nvPr/>
          </p:nvSpPr>
          <p:spPr bwMode="auto">
            <a:xfrm>
              <a:off x="3408"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1" name="Line 102"/>
            <p:cNvSpPr>
              <a:spLocks noChangeShapeType="1"/>
            </p:cNvSpPr>
            <p:nvPr/>
          </p:nvSpPr>
          <p:spPr bwMode="auto">
            <a:xfrm>
              <a:off x="3434"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2" name="Line 103"/>
            <p:cNvSpPr>
              <a:spLocks noChangeShapeType="1"/>
            </p:cNvSpPr>
            <p:nvPr/>
          </p:nvSpPr>
          <p:spPr bwMode="auto">
            <a:xfrm>
              <a:off x="3468"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3" name="Line 104"/>
            <p:cNvSpPr>
              <a:spLocks noChangeShapeType="1"/>
            </p:cNvSpPr>
            <p:nvPr/>
          </p:nvSpPr>
          <p:spPr bwMode="auto">
            <a:xfrm>
              <a:off x="3494"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4" name="Line 105"/>
            <p:cNvSpPr>
              <a:spLocks noChangeShapeType="1"/>
            </p:cNvSpPr>
            <p:nvPr/>
          </p:nvSpPr>
          <p:spPr bwMode="auto">
            <a:xfrm>
              <a:off x="3520"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5" name="Line 106"/>
            <p:cNvSpPr>
              <a:spLocks noChangeShapeType="1"/>
            </p:cNvSpPr>
            <p:nvPr/>
          </p:nvSpPr>
          <p:spPr bwMode="auto">
            <a:xfrm>
              <a:off x="3545"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6" name="Line 107"/>
            <p:cNvSpPr>
              <a:spLocks noChangeShapeType="1"/>
            </p:cNvSpPr>
            <p:nvPr/>
          </p:nvSpPr>
          <p:spPr bwMode="auto">
            <a:xfrm>
              <a:off x="3571"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7" name="Line 108"/>
            <p:cNvSpPr>
              <a:spLocks noChangeShapeType="1"/>
            </p:cNvSpPr>
            <p:nvPr/>
          </p:nvSpPr>
          <p:spPr bwMode="auto">
            <a:xfrm>
              <a:off x="3597"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8" name="Line 109"/>
            <p:cNvSpPr>
              <a:spLocks noChangeShapeType="1"/>
            </p:cNvSpPr>
            <p:nvPr/>
          </p:nvSpPr>
          <p:spPr bwMode="auto">
            <a:xfrm>
              <a:off x="3631"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59" name="Line 110"/>
            <p:cNvSpPr>
              <a:spLocks noChangeShapeType="1"/>
            </p:cNvSpPr>
            <p:nvPr/>
          </p:nvSpPr>
          <p:spPr bwMode="auto">
            <a:xfrm>
              <a:off x="3657"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0" name="Line 111"/>
            <p:cNvSpPr>
              <a:spLocks noChangeShapeType="1"/>
            </p:cNvSpPr>
            <p:nvPr/>
          </p:nvSpPr>
          <p:spPr bwMode="auto">
            <a:xfrm>
              <a:off x="3682"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1" name="Line 112"/>
            <p:cNvSpPr>
              <a:spLocks noChangeShapeType="1"/>
            </p:cNvSpPr>
            <p:nvPr/>
          </p:nvSpPr>
          <p:spPr bwMode="auto">
            <a:xfrm>
              <a:off x="3708"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2" name="Line 113"/>
            <p:cNvSpPr>
              <a:spLocks noChangeShapeType="1"/>
            </p:cNvSpPr>
            <p:nvPr/>
          </p:nvSpPr>
          <p:spPr bwMode="auto">
            <a:xfrm>
              <a:off x="3734"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3" name="Line 114"/>
            <p:cNvSpPr>
              <a:spLocks noChangeShapeType="1"/>
            </p:cNvSpPr>
            <p:nvPr/>
          </p:nvSpPr>
          <p:spPr bwMode="auto">
            <a:xfrm>
              <a:off x="3759"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4" name="Line 115"/>
            <p:cNvSpPr>
              <a:spLocks noChangeShapeType="1"/>
            </p:cNvSpPr>
            <p:nvPr/>
          </p:nvSpPr>
          <p:spPr bwMode="auto">
            <a:xfrm>
              <a:off x="3785"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5" name="Line 116"/>
            <p:cNvSpPr>
              <a:spLocks noChangeShapeType="1"/>
            </p:cNvSpPr>
            <p:nvPr/>
          </p:nvSpPr>
          <p:spPr bwMode="auto">
            <a:xfrm>
              <a:off x="3819"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6" name="Line 117"/>
            <p:cNvSpPr>
              <a:spLocks noChangeShapeType="1"/>
            </p:cNvSpPr>
            <p:nvPr/>
          </p:nvSpPr>
          <p:spPr bwMode="auto">
            <a:xfrm>
              <a:off x="3845"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7" name="Line 118"/>
            <p:cNvSpPr>
              <a:spLocks noChangeShapeType="1"/>
            </p:cNvSpPr>
            <p:nvPr/>
          </p:nvSpPr>
          <p:spPr bwMode="auto">
            <a:xfrm>
              <a:off x="3871"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8" name="Line 119"/>
            <p:cNvSpPr>
              <a:spLocks noChangeShapeType="1"/>
            </p:cNvSpPr>
            <p:nvPr/>
          </p:nvSpPr>
          <p:spPr bwMode="auto">
            <a:xfrm>
              <a:off x="3896"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69" name="Line 120"/>
            <p:cNvSpPr>
              <a:spLocks noChangeShapeType="1"/>
            </p:cNvSpPr>
            <p:nvPr/>
          </p:nvSpPr>
          <p:spPr bwMode="auto">
            <a:xfrm>
              <a:off x="3922"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0" name="Line 121"/>
            <p:cNvSpPr>
              <a:spLocks noChangeShapeType="1"/>
            </p:cNvSpPr>
            <p:nvPr/>
          </p:nvSpPr>
          <p:spPr bwMode="auto">
            <a:xfrm>
              <a:off x="3948"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1" name="Line 122"/>
            <p:cNvSpPr>
              <a:spLocks noChangeShapeType="1"/>
            </p:cNvSpPr>
            <p:nvPr/>
          </p:nvSpPr>
          <p:spPr bwMode="auto">
            <a:xfrm>
              <a:off x="3982"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2" name="Line 123"/>
            <p:cNvSpPr>
              <a:spLocks noChangeShapeType="1"/>
            </p:cNvSpPr>
            <p:nvPr/>
          </p:nvSpPr>
          <p:spPr bwMode="auto">
            <a:xfrm>
              <a:off x="4007"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3" name="Line 124"/>
            <p:cNvSpPr>
              <a:spLocks noChangeShapeType="1"/>
            </p:cNvSpPr>
            <p:nvPr/>
          </p:nvSpPr>
          <p:spPr bwMode="auto">
            <a:xfrm>
              <a:off x="4033"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4" name="Line 125"/>
            <p:cNvSpPr>
              <a:spLocks noChangeShapeType="1"/>
            </p:cNvSpPr>
            <p:nvPr/>
          </p:nvSpPr>
          <p:spPr bwMode="auto">
            <a:xfrm>
              <a:off x="4059"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5" name="Line 126"/>
            <p:cNvSpPr>
              <a:spLocks noChangeShapeType="1"/>
            </p:cNvSpPr>
            <p:nvPr/>
          </p:nvSpPr>
          <p:spPr bwMode="auto">
            <a:xfrm>
              <a:off x="4084"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6" name="Line 127"/>
            <p:cNvSpPr>
              <a:spLocks noChangeShapeType="1"/>
            </p:cNvSpPr>
            <p:nvPr/>
          </p:nvSpPr>
          <p:spPr bwMode="auto">
            <a:xfrm>
              <a:off x="4110"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7" name="Line 128"/>
            <p:cNvSpPr>
              <a:spLocks noChangeShapeType="1"/>
            </p:cNvSpPr>
            <p:nvPr/>
          </p:nvSpPr>
          <p:spPr bwMode="auto">
            <a:xfrm>
              <a:off x="4136"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8" name="Line 129"/>
            <p:cNvSpPr>
              <a:spLocks noChangeShapeType="1"/>
            </p:cNvSpPr>
            <p:nvPr/>
          </p:nvSpPr>
          <p:spPr bwMode="auto">
            <a:xfrm>
              <a:off x="4170"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79" name="Line 130"/>
            <p:cNvSpPr>
              <a:spLocks noChangeShapeType="1"/>
            </p:cNvSpPr>
            <p:nvPr/>
          </p:nvSpPr>
          <p:spPr bwMode="auto">
            <a:xfrm>
              <a:off x="4196"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0" name="Line 131"/>
            <p:cNvSpPr>
              <a:spLocks noChangeShapeType="1"/>
            </p:cNvSpPr>
            <p:nvPr/>
          </p:nvSpPr>
          <p:spPr bwMode="auto">
            <a:xfrm>
              <a:off x="4221"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1" name="Line 132"/>
            <p:cNvSpPr>
              <a:spLocks noChangeShapeType="1"/>
            </p:cNvSpPr>
            <p:nvPr/>
          </p:nvSpPr>
          <p:spPr bwMode="auto">
            <a:xfrm>
              <a:off x="4247"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2" name="Line 133"/>
            <p:cNvSpPr>
              <a:spLocks noChangeShapeType="1"/>
            </p:cNvSpPr>
            <p:nvPr/>
          </p:nvSpPr>
          <p:spPr bwMode="auto">
            <a:xfrm>
              <a:off x="4273"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3" name="Line 134"/>
            <p:cNvSpPr>
              <a:spLocks noChangeShapeType="1"/>
            </p:cNvSpPr>
            <p:nvPr/>
          </p:nvSpPr>
          <p:spPr bwMode="auto">
            <a:xfrm>
              <a:off x="4298"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4" name="Line 135"/>
            <p:cNvSpPr>
              <a:spLocks noChangeShapeType="1"/>
            </p:cNvSpPr>
            <p:nvPr/>
          </p:nvSpPr>
          <p:spPr bwMode="auto">
            <a:xfrm>
              <a:off x="4324"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5" name="Line 136"/>
            <p:cNvSpPr>
              <a:spLocks noChangeShapeType="1"/>
            </p:cNvSpPr>
            <p:nvPr/>
          </p:nvSpPr>
          <p:spPr bwMode="auto">
            <a:xfrm>
              <a:off x="4358"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6" name="Line 137"/>
            <p:cNvSpPr>
              <a:spLocks noChangeShapeType="1"/>
            </p:cNvSpPr>
            <p:nvPr/>
          </p:nvSpPr>
          <p:spPr bwMode="auto">
            <a:xfrm>
              <a:off x="4384"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7" name="Line 138"/>
            <p:cNvSpPr>
              <a:spLocks noChangeShapeType="1"/>
            </p:cNvSpPr>
            <p:nvPr/>
          </p:nvSpPr>
          <p:spPr bwMode="auto">
            <a:xfrm>
              <a:off x="4410"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8" name="Line 139"/>
            <p:cNvSpPr>
              <a:spLocks noChangeShapeType="1"/>
            </p:cNvSpPr>
            <p:nvPr/>
          </p:nvSpPr>
          <p:spPr bwMode="auto">
            <a:xfrm>
              <a:off x="4435"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89" name="Line 140"/>
            <p:cNvSpPr>
              <a:spLocks noChangeShapeType="1"/>
            </p:cNvSpPr>
            <p:nvPr/>
          </p:nvSpPr>
          <p:spPr bwMode="auto">
            <a:xfrm>
              <a:off x="4461"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0" name="Line 141"/>
            <p:cNvSpPr>
              <a:spLocks noChangeShapeType="1"/>
            </p:cNvSpPr>
            <p:nvPr/>
          </p:nvSpPr>
          <p:spPr bwMode="auto">
            <a:xfrm>
              <a:off x="4487"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1" name="Line 142"/>
            <p:cNvSpPr>
              <a:spLocks noChangeShapeType="1"/>
            </p:cNvSpPr>
            <p:nvPr/>
          </p:nvSpPr>
          <p:spPr bwMode="auto">
            <a:xfrm>
              <a:off x="4521"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2" name="Line 143"/>
            <p:cNvSpPr>
              <a:spLocks noChangeShapeType="1"/>
            </p:cNvSpPr>
            <p:nvPr/>
          </p:nvSpPr>
          <p:spPr bwMode="auto">
            <a:xfrm>
              <a:off x="4547"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3" name="Line 144"/>
            <p:cNvSpPr>
              <a:spLocks noChangeShapeType="1"/>
            </p:cNvSpPr>
            <p:nvPr/>
          </p:nvSpPr>
          <p:spPr bwMode="auto">
            <a:xfrm>
              <a:off x="4572"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4" name="Line 145"/>
            <p:cNvSpPr>
              <a:spLocks noChangeShapeType="1"/>
            </p:cNvSpPr>
            <p:nvPr/>
          </p:nvSpPr>
          <p:spPr bwMode="auto">
            <a:xfrm>
              <a:off x="4598"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5" name="Line 146"/>
            <p:cNvSpPr>
              <a:spLocks noChangeShapeType="1"/>
            </p:cNvSpPr>
            <p:nvPr/>
          </p:nvSpPr>
          <p:spPr bwMode="auto">
            <a:xfrm>
              <a:off x="4624"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6" name="Line 147"/>
            <p:cNvSpPr>
              <a:spLocks noChangeShapeType="1"/>
            </p:cNvSpPr>
            <p:nvPr/>
          </p:nvSpPr>
          <p:spPr bwMode="auto">
            <a:xfrm>
              <a:off x="4649"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7" name="Line 148"/>
            <p:cNvSpPr>
              <a:spLocks noChangeShapeType="1"/>
            </p:cNvSpPr>
            <p:nvPr/>
          </p:nvSpPr>
          <p:spPr bwMode="auto">
            <a:xfrm>
              <a:off x="4675"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8" name="Line 149"/>
            <p:cNvSpPr>
              <a:spLocks noChangeShapeType="1"/>
            </p:cNvSpPr>
            <p:nvPr/>
          </p:nvSpPr>
          <p:spPr bwMode="auto">
            <a:xfrm>
              <a:off x="4709"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299" name="Line 150"/>
            <p:cNvSpPr>
              <a:spLocks noChangeShapeType="1"/>
            </p:cNvSpPr>
            <p:nvPr/>
          </p:nvSpPr>
          <p:spPr bwMode="auto">
            <a:xfrm>
              <a:off x="4735"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0" name="Line 151"/>
            <p:cNvSpPr>
              <a:spLocks noChangeShapeType="1"/>
            </p:cNvSpPr>
            <p:nvPr/>
          </p:nvSpPr>
          <p:spPr bwMode="auto">
            <a:xfrm>
              <a:off x="4761"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1" name="Line 152"/>
            <p:cNvSpPr>
              <a:spLocks noChangeShapeType="1"/>
            </p:cNvSpPr>
            <p:nvPr/>
          </p:nvSpPr>
          <p:spPr bwMode="auto">
            <a:xfrm>
              <a:off x="4786"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2" name="Line 153"/>
            <p:cNvSpPr>
              <a:spLocks noChangeShapeType="1"/>
            </p:cNvSpPr>
            <p:nvPr/>
          </p:nvSpPr>
          <p:spPr bwMode="auto">
            <a:xfrm>
              <a:off x="4812"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3" name="Line 154"/>
            <p:cNvSpPr>
              <a:spLocks noChangeShapeType="1"/>
            </p:cNvSpPr>
            <p:nvPr/>
          </p:nvSpPr>
          <p:spPr bwMode="auto">
            <a:xfrm>
              <a:off x="4838"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4" name="Line 155"/>
            <p:cNvSpPr>
              <a:spLocks noChangeShapeType="1"/>
            </p:cNvSpPr>
            <p:nvPr/>
          </p:nvSpPr>
          <p:spPr bwMode="auto">
            <a:xfrm>
              <a:off x="4872"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5" name="Line 156"/>
            <p:cNvSpPr>
              <a:spLocks noChangeShapeType="1"/>
            </p:cNvSpPr>
            <p:nvPr/>
          </p:nvSpPr>
          <p:spPr bwMode="auto">
            <a:xfrm>
              <a:off x="4897"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6" name="Line 157"/>
            <p:cNvSpPr>
              <a:spLocks noChangeShapeType="1"/>
            </p:cNvSpPr>
            <p:nvPr/>
          </p:nvSpPr>
          <p:spPr bwMode="auto">
            <a:xfrm>
              <a:off x="4923"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7" name="Line 158"/>
            <p:cNvSpPr>
              <a:spLocks noChangeShapeType="1"/>
            </p:cNvSpPr>
            <p:nvPr/>
          </p:nvSpPr>
          <p:spPr bwMode="auto">
            <a:xfrm>
              <a:off x="4949"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8" name="Line 159"/>
            <p:cNvSpPr>
              <a:spLocks noChangeShapeType="1"/>
            </p:cNvSpPr>
            <p:nvPr/>
          </p:nvSpPr>
          <p:spPr bwMode="auto">
            <a:xfrm>
              <a:off x="4975"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09" name="Line 160"/>
            <p:cNvSpPr>
              <a:spLocks noChangeShapeType="1"/>
            </p:cNvSpPr>
            <p:nvPr/>
          </p:nvSpPr>
          <p:spPr bwMode="auto">
            <a:xfrm>
              <a:off x="5000"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0" name="Line 161"/>
            <p:cNvSpPr>
              <a:spLocks noChangeShapeType="1"/>
            </p:cNvSpPr>
            <p:nvPr/>
          </p:nvSpPr>
          <p:spPr bwMode="auto">
            <a:xfrm>
              <a:off x="5026"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1" name="Line 162"/>
            <p:cNvSpPr>
              <a:spLocks noChangeShapeType="1"/>
            </p:cNvSpPr>
            <p:nvPr/>
          </p:nvSpPr>
          <p:spPr bwMode="auto">
            <a:xfrm>
              <a:off x="5060"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2" name="Line 163"/>
            <p:cNvSpPr>
              <a:spLocks noChangeShapeType="1"/>
            </p:cNvSpPr>
            <p:nvPr/>
          </p:nvSpPr>
          <p:spPr bwMode="auto">
            <a:xfrm>
              <a:off x="5086"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3" name="Line 164"/>
            <p:cNvSpPr>
              <a:spLocks noChangeShapeType="1"/>
            </p:cNvSpPr>
            <p:nvPr/>
          </p:nvSpPr>
          <p:spPr bwMode="auto">
            <a:xfrm>
              <a:off x="5111"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4" name="Line 165"/>
            <p:cNvSpPr>
              <a:spLocks noChangeShapeType="1"/>
            </p:cNvSpPr>
            <p:nvPr/>
          </p:nvSpPr>
          <p:spPr bwMode="auto">
            <a:xfrm>
              <a:off x="5137"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5" name="Line 166"/>
            <p:cNvSpPr>
              <a:spLocks noChangeShapeType="1"/>
            </p:cNvSpPr>
            <p:nvPr/>
          </p:nvSpPr>
          <p:spPr bwMode="auto">
            <a:xfrm>
              <a:off x="5163"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6" name="Line 167"/>
            <p:cNvSpPr>
              <a:spLocks noChangeShapeType="1"/>
            </p:cNvSpPr>
            <p:nvPr/>
          </p:nvSpPr>
          <p:spPr bwMode="auto">
            <a:xfrm>
              <a:off x="5188"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7" name="Line 168"/>
            <p:cNvSpPr>
              <a:spLocks noChangeShapeType="1"/>
            </p:cNvSpPr>
            <p:nvPr/>
          </p:nvSpPr>
          <p:spPr bwMode="auto">
            <a:xfrm>
              <a:off x="5223"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8" name="Line 169"/>
            <p:cNvSpPr>
              <a:spLocks noChangeShapeType="1"/>
            </p:cNvSpPr>
            <p:nvPr/>
          </p:nvSpPr>
          <p:spPr bwMode="auto">
            <a:xfrm>
              <a:off x="5248"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19" name="Line 170"/>
            <p:cNvSpPr>
              <a:spLocks noChangeShapeType="1"/>
            </p:cNvSpPr>
            <p:nvPr/>
          </p:nvSpPr>
          <p:spPr bwMode="auto">
            <a:xfrm>
              <a:off x="5274"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0" name="Line 171"/>
            <p:cNvSpPr>
              <a:spLocks noChangeShapeType="1"/>
            </p:cNvSpPr>
            <p:nvPr/>
          </p:nvSpPr>
          <p:spPr bwMode="auto">
            <a:xfrm>
              <a:off x="5300" y="3117"/>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1" name="Line 172"/>
            <p:cNvSpPr>
              <a:spLocks noChangeShapeType="1"/>
            </p:cNvSpPr>
            <p:nvPr/>
          </p:nvSpPr>
          <p:spPr bwMode="auto">
            <a:xfrm>
              <a:off x="5325" y="3117"/>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2" name="Line 173"/>
            <p:cNvSpPr>
              <a:spLocks noChangeShapeType="1"/>
            </p:cNvSpPr>
            <p:nvPr/>
          </p:nvSpPr>
          <p:spPr bwMode="auto">
            <a:xfrm>
              <a:off x="5343" y="3117"/>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3" name="Line 174"/>
            <p:cNvSpPr>
              <a:spLocks noChangeShapeType="1"/>
            </p:cNvSpPr>
            <p:nvPr/>
          </p:nvSpPr>
          <p:spPr bwMode="auto">
            <a:xfrm>
              <a:off x="3246"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4" name="Line 175"/>
            <p:cNvSpPr>
              <a:spLocks noChangeShapeType="1"/>
            </p:cNvSpPr>
            <p:nvPr/>
          </p:nvSpPr>
          <p:spPr bwMode="auto">
            <a:xfrm>
              <a:off x="3280"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5" name="Line 176"/>
            <p:cNvSpPr>
              <a:spLocks noChangeShapeType="1"/>
            </p:cNvSpPr>
            <p:nvPr/>
          </p:nvSpPr>
          <p:spPr bwMode="auto">
            <a:xfrm>
              <a:off x="3306"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6" name="Line 177"/>
            <p:cNvSpPr>
              <a:spLocks noChangeShapeType="1"/>
            </p:cNvSpPr>
            <p:nvPr/>
          </p:nvSpPr>
          <p:spPr bwMode="auto">
            <a:xfrm>
              <a:off x="3331"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7" name="Line 178"/>
            <p:cNvSpPr>
              <a:spLocks noChangeShapeType="1"/>
            </p:cNvSpPr>
            <p:nvPr/>
          </p:nvSpPr>
          <p:spPr bwMode="auto">
            <a:xfrm>
              <a:off x="3357"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8" name="Line 179"/>
            <p:cNvSpPr>
              <a:spLocks noChangeShapeType="1"/>
            </p:cNvSpPr>
            <p:nvPr/>
          </p:nvSpPr>
          <p:spPr bwMode="auto">
            <a:xfrm>
              <a:off x="3383"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29" name="Line 180"/>
            <p:cNvSpPr>
              <a:spLocks noChangeShapeType="1"/>
            </p:cNvSpPr>
            <p:nvPr/>
          </p:nvSpPr>
          <p:spPr bwMode="auto">
            <a:xfrm>
              <a:off x="3408"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0" name="Line 181"/>
            <p:cNvSpPr>
              <a:spLocks noChangeShapeType="1"/>
            </p:cNvSpPr>
            <p:nvPr/>
          </p:nvSpPr>
          <p:spPr bwMode="auto">
            <a:xfrm>
              <a:off x="3434"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1" name="Line 182"/>
            <p:cNvSpPr>
              <a:spLocks noChangeShapeType="1"/>
            </p:cNvSpPr>
            <p:nvPr/>
          </p:nvSpPr>
          <p:spPr bwMode="auto">
            <a:xfrm>
              <a:off x="3468"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2" name="Line 183"/>
            <p:cNvSpPr>
              <a:spLocks noChangeShapeType="1"/>
            </p:cNvSpPr>
            <p:nvPr/>
          </p:nvSpPr>
          <p:spPr bwMode="auto">
            <a:xfrm>
              <a:off x="3494"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3" name="Line 184"/>
            <p:cNvSpPr>
              <a:spLocks noChangeShapeType="1"/>
            </p:cNvSpPr>
            <p:nvPr/>
          </p:nvSpPr>
          <p:spPr bwMode="auto">
            <a:xfrm>
              <a:off x="3520"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4" name="Line 185"/>
            <p:cNvSpPr>
              <a:spLocks noChangeShapeType="1"/>
            </p:cNvSpPr>
            <p:nvPr/>
          </p:nvSpPr>
          <p:spPr bwMode="auto">
            <a:xfrm>
              <a:off x="3545"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5" name="Line 186"/>
            <p:cNvSpPr>
              <a:spLocks noChangeShapeType="1"/>
            </p:cNvSpPr>
            <p:nvPr/>
          </p:nvSpPr>
          <p:spPr bwMode="auto">
            <a:xfrm>
              <a:off x="3571"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6" name="Line 187"/>
            <p:cNvSpPr>
              <a:spLocks noChangeShapeType="1"/>
            </p:cNvSpPr>
            <p:nvPr/>
          </p:nvSpPr>
          <p:spPr bwMode="auto">
            <a:xfrm>
              <a:off x="3597"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7" name="Line 188"/>
            <p:cNvSpPr>
              <a:spLocks noChangeShapeType="1"/>
            </p:cNvSpPr>
            <p:nvPr/>
          </p:nvSpPr>
          <p:spPr bwMode="auto">
            <a:xfrm>
              <a:off x="3631"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8" name="Line 189"/>
            <p:cNvSpPr>
              <a:spLocks noChangeShapeType="1"/>
            </p:cNvSpPr>
            <p:nvPr/>
          </p:nvSpPr>
          <p:spPr bwMode="auto">
            <a:xfrm>
              <a:off x="3657"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39" name="Line 190"/>
            <p:cNvSpPr>
              <a:spLocks noChangeShapeType="1"/>
            </p:cNvSpPr>
            <p:nvPr/>
          </p:nvSpPr>
          <p:spPr bwMode="auto">
            <a:xfrm>
              <a:off x="3682"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0" name="Line 191"/>
            <p:cNvSpPr>
              <a:spLocks noChangeShapeType="1"/>
            </p:cNvSpPr>
            <p:nvPr/>
          </p:nvSpPr>
          <p:spPr bwMode="auto">
            <a:xfrm>
              <a:off x="3708"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1" name="Line 192"/>
            <p:cNvSpPr>
              <a:spLocks noChangeShapeType="1"/>
            </p:cNvSpPr>
            <p:nvPr/>
          </p:nvSpPr>
          <p:spPr bwMode="auto">
            <a:xfrm>
              <a:off x="3734"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2" name="Line 193"/>
            <p:cNvSpPr>
              <a:spLocks noChangeShapeType="1"/>
            </p:cNvSpPr>
            <p:nvPr/>
          </p:nvSpPr>
          <p:spPr bwMode="auto">
            <a:xfrm>
              <a:off x="3759"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3" name="Line 194"/>
            <p:cNvSpPr>
              <a:spLocks noChangeShapeType="1"/>
            </p:cNvSpPr>
            <p:nvPr/>
          </p:nvSpPr>
          <p:spPr bwMode="auto">
            <a:xfrm>
              <a:off x="3785"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4" name="Line 195"/>
            <p:cNvSpPr>
              <a:spLocks noChangeShapeType="1"/>
            </p:cNvSpPr>
            <p:nvPr/>
          </p:nvSpPr>
          <p:spPr bwMode="auto">
            <a:xfrm>
              <a:off x="3819"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5" name="Line 196"/>
            <p:cNvSpPr>
              <a:spLocks noChangeShapeType="1"/>
            </p:cNvSpPr>
            <p:nvPr/>
          </p:nvSpPr>
          <p:spPr bwMode="auto">
            <a:xfrm>
              <a:off x="3845"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6" name="Line 197"/>
            <p:cNvSpPr>
              <a:spLocks noChangeShapeType="1"/>
            </p:cNvSpPr>
            <p:nvPr/>
          </p:nvSpPr>
          <p:spPr bwMode="auto">
            <a:xfrm>
              <a:off x="3871"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7" name="Line 198"/>
            <p:cNvSpPr>
              <a:spLocks noChangeShapeType="1"/>
            </p:cNvSpPr>
            <p:nvPr/>
          </p:nvSpPr>
          <p:spPr bwMode="auto">
            <a:xfrm>
              <a:off x="3896"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8" name="Line 199"/>
            <p:cNvSpPr>
              <a:spLocks noChangeShapeType="1"/>
            </p:cNvSpPr>
            <p:nvPr/>
          </p:nvSpPr>
          <p:spPr bwMode="auto">
            <a:xfrm>
              <a:off x="3922"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49" name="Line 200"/>
            <p:cNvSpPr>
              <a:spLocks noChangeShapeType="1"/>
            </p:cNvSpPr>
            <p:nvPr/>
          </p:nvSpPr>
          <p:spPr bwMode="auto">
            <a:xfrm>
              <a:off x="3948"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0" name="Line 201"/>
            <p:cNvSpPr>
              <a:spLocks noChangeShapeType="1"/>
            </p:cNvSpPr>
            <p:nvPr/>
          </p:nvSpPr>
          <p:spPr bwMode="auto">
            <a:xfrm>
              <a:off x="3982"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1" name="Line 202"/>
            <p:cNvSpPr>
              <a:spLocks noChangeShapeType="1"/>
            </p:cNvSpPr>
            <p:nvPr/>
          </p:nvSpPr>
          <p:spPr bwMode="auto">
            <a:xfrm>
              <a:off x="4007"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2" name="Line 203"/>
            <p:cNvSpPr>
              <a:spLocks noChangeShapeType="1"/>
            </p:cNvSpPr>
            <p:nvPr/>
          </p:nvSpPr>
          <p:spPr bwMode="auto">
            <a:xfrm>
              <a:off x="4033"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3" name="Line 204"/>
            <p:cNvSpPr>
              <a:spLocks noChangeShapeType="1"/>
            </p:cNvSpPr>
            <p:nvPr/>
          </p:nvSpPr>
          <p:spPr bwMode="auto">
            <a:xfrm>
              <a:off x="4059"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4" name="Line 205"/>
            <p:cNvSpPr>
              <a:spLocks noChangeShapeType="1"/>
            </p:cNvSpPr>
            <p:nvPr/>
          </p:nvSpPr>
          <p:spPr bwMode="auto">
            <a:xfrm>
              <a:off x="4084"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5" name="Line 206"/>
            <p:cNvSpPr>
              <a:spLocks noChangeShapeType="1"/>
            </p:cNvSpPr>
            <p:nvPr/>
          </p:nvSpPr>
          <p:spPr bwMode="auto">
            <a:xfrm>
              <a:off x="4110"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6" name="Line 207"/>
            <p:cNvSpPr>
              <a:spLocks noChangeShapeType="1"/>
            </p:cNvSpPr>
            <p:nvPr/>
          </p:nvSpPr>
          <p:spPr bwMode="auto">
            <a:xfrm>
              <a:off x="4136"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7" name="Line 208"/>
            <p:cNvSpPr>
              <a:spLocks noChangeShapeType="1"/>
            </p:cNvSpPr>
            <p:nvPr/>
          </p:nvSpPr>
          <p:spPr bwMode="auto">
            <a:xfrm>
              <a:off x="4170"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8" name="Line 209"/>
            <p:cNvSpPr>
              <a:spLocks noChangeShapeType="1"/>
            </p:cNvSpPr>
            <p:nvPr/>
          </p:nvSpPr>
          <p:spPr bwMode="auto">
            <a:xfrm>
              <a:off x="4196"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59" name="Line 210"/>
            <p:cNvSpPr>
              <a:spLocks noChangeShapeType="1"/>
            </p:cNvSpPr>
            <p:nvPr/>
          </p:nvSpPr>
          <p:spPr bwMode="auto">
            <a:xfrm>
              <a:off x="4221"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60" name="Line 211"/>
            <p:cNvSpPr>
              <a:spLocks noChangeShapeType="1"/>
            </p:cNvSpPr>
            <p:nvPr/>
          </p:nvSpPr>
          <p:spPr bwMode="auto">
            <a:xfrm>
              <a:off x="4247"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61" name="Line 212"/>
            <p:cNvSpPr>
              <a:spLocks noChangeShapeType="1"/>
            </p:cNvSpPr>
            <p:nvPr/>
          </p:nvSpPr>
          <p:spPr bwMode="auto">
            <a:xfrm>
              <a:off x="4273"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62" name="Line 213"/>
            <p:cNvSpPr>
              <a:spLocks noChangeShapeType="1"/>
            </p:cNvSpPr>
            <p:nvPr/>
          </p:nvSpPr>
          <p:spPr bwMode="auto">
            <a:xfrm>
              <a:off x="4298"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363" name="Line 214"/>
            <p:cNvSpPr>
              <a:spLocks noChangeShapeType="1"/>
            </p:cNvSpPr>
            <p:nvPr/>
          </p:nvSpPr>
          <p:spPr bwMode="auto">
            <a:xfrm>
              <a:off x="4324"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grpSp>
      <p:sp>
        <p:nvSpPr>
          <p:cNvPr id="76810" name="Rectangle 215"/>
          <p:cNvSpPr>
            <a:spLocks noChangeArrowheads="1"/>
          </p:cNvSpPr>
          <p:nvPr/>
        </p:nvSpPr>
        <p:spPr bwMode="auto">
          <a:xfrm>
            <a:off x="8696325" y="5951538"/>
            <a:ext cx="419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2100</a:t>
            </a:r>
          </a:p>
        </p:txBody>
      </p:sp>
      <p:grpSp>
        <p:nvGrpSpPr>
          <p:cNvPr id="76811" name="Group 216"/>
          <p:cNvGrpSpPr>
            <a:grpSpLocks/>
          </p:cNvGrpSpPr>
          <p:nvPr/>
        </p:nvGrpSpPr>
        <p:grpSpPr bwMode="auto">
          <a:xfrm>
            <a:off x="4278440" y="3301195"/>
            <a:ext cx="4402137" cy="3159125"/>
            <a:chOff x="2789" y="2078"/>
            <a:chExt cx="2773" cy="1990"/>
          </a:xfrm>
        </p:grpSpPr>
        <p:grpSp>
          <p:nvGrpSpPr>
            <p:cNvPr id="76821" name="Group 217"/>
            <p:cNvGrpSpPr>
              <a:grpSpLocks/>
            </p:cNvGrpSpPr>
            <p:nvPr/>
          </p:nvGrpSpPr>
          <p:grpSpPr bwMode="auto">
            <a:xfrm>
              <a:off x="3319" y="2122"/>
              <a:ext cx="2243" cy="1565"/>
              <a:chOff x="3246" y="2209"/>
              <a:chExt cx="2098" cy="1499"/>
            </a:xfrm>
          </p:grpSpPr>
          <p:sp>
            <p:nvSpPr>
              <p:cNvPr id="76964" name="Line 218"/>
              <p:cNvSpPr>
                <a:spLocks noChangeShapeType="1"/>
              </p:cNvSpPr>
              <p:nvPr/>
            </p:nvSpPr>
            <p:spPr bwMode="auto">
              <a:xfrm>
                <a:off x="4358"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65" name="Line 219"/>
              <p:cNvSpPr>
                <a:spLocks noChangeShapeType="1"/>
              </p:cNvSpPr>
              <p:nvPr/>
            </p:nvSpPr>
            <p:spPr bwMode="auto">
              <a:xfrm>
                <a:off x="4384"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66" name="Line 220"/>
              <p:cNvSpPr>
                <a:spLocks noChangeShapeType="1"/>
              </p:cNvSpPr>
              <p:nvPr/>
            </p:nvSpPr>
            <p:spPr bwMode="auto">
              <a:xfrm>
                <a:off x="4410"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67" name="Line 221"/>
              <p:cNvSpPr>
                <a:spLocks noChangeShapeType="1"/>
              </p:cNvSpPr>
              <p:nvPr/>
            </p:nvSpPr>
            <p:spPr bwMode="auto">
              <a:xfrm>
                <a:off x="4435"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68" name="Line 222"/>
              <p:cNvSpPr>
                <a:spLocks noChangeShapeType="1"/>
              </p:cNvSpPr>
              <p:nvPr/>
            </p:nvSpPr>
            <p:spPr bwMode="auto">
              <a:xfrm>
                <a:off x="4461"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69" name="Line 223"/>
              <p:cNvSpPr>
                <a:spLocks noChangeShapeType="1"/>
              </p:cNvSpPr>
              <p:nvPr/>
            </p:nvSpPr>
            <p:spPr bwMode="auto">
              <a:xfrm>
                <a:off x="4487"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0" name="Line 224"/>
              <p:cNvSpPr>
                <a:spLocks noChangeShapeType="1"/>
              </p:cNvSpPr>
              <p:nvPr/>
            </p:nvSpPr>
            <p:spPr bwMode="auto">
              <a:xfrm>
                <a:off x="4521"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1" name="Line 225"/>
              <p:cNvSpPr>
                <a:spLocks noChangeShapeType="1"/>
              </p:cNvSpPr>
              <p:nvPr/>
            </p:nvSpPr>
            <p:spPr bwMode="auto">
              <a:xfrm>
                <a:off x="4547"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2" name="Line 226"/>
              <p:cNvSpPr>
                <a:spLocks noChangeShapeType="1"/>
              </p:cNvSpPr>
              <p:nvPr/>
            </p:nvSpPr>
            <p:spPr bwMode="auto">
              <a:xfrm>
                <a:off x="4572"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3" name="Line 227"/>
              <p:cNvSpPr>
                <a:spLocks noChangeShapeType="1"/>
              </p:cNvSpPr>
              <p:nvPr/>
            </p:nvSpPr>
            <p:spPr bwMode="auto">
              <a:xfrm>
                <a:off x="4598"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4" name="Line 228"/>
              <p:cNvSpPr>
                <a:spLocks noChangeShapeType="1"/>
              </p:cNvSpPr>
              <p:nvPr/>
            </p:nvSpPr>
            <p:spPr bwMode="auto">
              <a:xfrm>
                <a:off x="4624"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5" name="Line 229"/>
              <p:cNvSpPr>
                <a:spLocks noChangeShapeType="1"/>
              </p:cNvSpPr>
              <p:nvPr/>
            </p:nvSpPr>
            <p:spPr bwMode="auto">
              <a:xfrm>
                <a:off x="4649"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6" name="Line 230"/>
              <p:cNvSpPr>
                <a:spLocks noChangeShapeType="1"/>
              </p:cNvSpPr>
              <p:nvPr/>
            </p:nvSpPr>
            <p:spPr bwMode="auto">
              <a:xfrm>
                <a:off x="4675"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7" name="Line 231"/>
              <p:cNvSpPr>
                <a:spLocks noChangeShapeType="1"/>
              </p:cNvSpPr>
              <p:nvPr/>
            </p:nvSpPr>
            <p:spPr bwMode="auto">
              <a:xfrm>
                <a:off x="4709"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8" name="Line 232"/>
              <p:cNvSpPr>
                <a:spLocks noChangeShapeType="1"/>
              </p:cNvSpPr>
              <p:nvPr/>
            </p:nvSpPr>
            <p:spPr bwMode="auto">
              <a:xfrm>
                <a:off x="4735"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79" name="Line 233"/>
              <p:cNvSpPr>
                <a:spLocks noChangeShapeType="1"/>
              </p:cNvSpPr>
              <p:nvPr/>
            </p:nvSpPr>
            <p:spPr bwMode="auto">
              <a:xfrm>
                <a:off x="4761"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0" name="Line 234"/>
              <p:cNvSpPr>
                <a:spLocks noChangeShapeType="1"/>
              </p:cNvSpPr>
              <p:nvPr/>
            </p:nvSpPr>
            <p:spPr bwMode="auto">
              <a:xfrm>
                <a:off x="4786"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1" name="Line 235"/>
              <p:cNvSpPr>
                <a:spLocks noChangeShapeType="1"/>
              </p:cNvSpPr>
              <p:nvPr/>
            </p:nvSpPr>
            <p:spPr bwMode="auto">
              <a:xfrm>
                <a:off x="4812"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2" name="Line 236"/>
              <p:cNvSpPr>
                <a:spLocks noChangeShapeType="1"/>
              </p:cNvSpPr>
              <p:nvPr/>
            </p:nvSpPr>
            <p:spPr bwMode="auto">
              <a:xfrm>
                <a:off x="4838"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3" name="Line 237"/>
              <p:cNvSpPr>
                <a:spLocks noChangeShapeType="1"/>
              </p:cNvSpPr>
              <p:nvPr/>
            </p:nvSpPr>
            <p:spPr bwMode="auto">
              <a:xfrm>
                <a:off x="4872"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4" name="Line 238"/>
              <p:cNvSpPr>
                <a:spLocks noChangeShapeType="1"/>
              </p:cNvSpPr>
              <p:nvPr/>
            </p:nvSpPr>
            <p:spPr bwMode="auto">
              <a:xfrm>
                <a:off x="4897"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5" name="Line 239"/>
              <p:cNvSpPr>
                <a:spLocks noChangeShapeType="1"/>
              </p:cNvSpPr>
              <p:nvPr/>
            </p:nvSpPr>
            <p:spPr bwMode="auto">
              <a:xfrm>
                <a:off x="4923"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6" name="Line 240"/>
              <p:cNvSpPr>
                <a:spLocks noChangeShapeType="1"/>
              </p:cNvSpPr>
              <p:nvPr/>
            </p:nvSpPr>
            <p:spPr bwMode="auto">
              <a:xfrm>
                <a:off x="4949"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7" name="Line 241"/>
              <p:cNvSpPr>
                <a:spLocks noChangeShapeType="1"/>
              </p:cNvSpPr>
              <p:nvPr/>
            </p:nvSpPr>
            <p:spPr bwMode="auto">
              <a:xfrm>
                <a:off x="4975"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8" name="Line 242"/>
              <p:cNvSpPr>
                <a:spLocks noChangeShapeType="1"/>
              </p:cNvSpPr>
              <p:nvPr/>
            </p:nvSpPr>
            <p:spPr bwMode="auto">
              <a:xfrm>
                <a:off x="5000"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89" name="Line 243"/>
              <p:cNvSpPr>
                <a:spLocks noChangeShapeType="1"/>
              </p:cNvSpPr>
              <p:nvPr/>
            </p:nvSpPr>
            <p:spPr bwMode="auto">
              <a:xfrm>
                <a:off x="5026"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0" name="Line 244"/>
              <p:cNvSpPr>
                <a:spLocks noChangeShapeType="1"/>
              </p:cNvSpPr>
              <p:nvPr/>
            </p:nvSpPr>
            <p:spPr bwMode="auto">
              <a:xfrm>
                <a:off x="5060"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1" name="Line 245"/>
              <p:cNvSpPr>
                <a:spLocks noChangeShapeType="1"/>
              </p:cNvSpPr>
              <p:nvPr/>
            </p:nvSpPr>
            <p:spPr bwMode="auto">
              <a:xfrm>
                <a:off x="5086"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2" name="Line 246"/>
              <p:cNvSpPr>
                <a:spLocks noChangeShapeType="1"/>
              </p:cNvSpPr>
              <p:nvPr/>
            </p:nvSpPr>
            <p:spPr bwMode="auto">
              <a:xfrm>
                <a:off x="5111"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3" name="Line 247"/>
              <p:cNvSpPr>
                <a:spLocks noChangeShapeType="1"/>
              </p:cNvSpPr>
              <p:nvPr/>
            </p:nvSpPr>
            <p:spPr bwMode="auto">
              <a:xfrm>
                <a:off x="5137"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4" name="Line 248"/>
              <p:cNvSpPr>
                <a:spLocks noChangeShapeType="1"/>
              </p:cNvSpPr>
              <p:nvPr/>
            </p:nvSpPr>
            <p:spPr bwMode="auto">
              <a:xfrm>
                <a:off x="5163"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5" name="Line 249"/>
              <p:cNvSpPr>
                <a:spLocks noChangeShapeType="1"/>
              </p:cNvSpPr>
              <p:nvPr/>
            </p:nvSpPr>
            <p:spPr bwMode="auto">
              <a:xfrm>
                <a:off x="5188"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6" name="Line 250"/>
              <p:cNvSpPr>
                <a:spLocks noChangeShapeType="1"/>
              </p:cNvSpPr>
              <p:nvPr/>
            </p:nvSpPr>
            <p:spPr bwMode="auto">
              <a:xfrm>
                <a:off x="5223"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7" name="Line 251"/>
              <p:cNvSpPr>
                <a:spLocks noChangeShapeType="1"/>
              </p:cNvSpPr>
              <p:nvPr/>
            </p:nvSpPr>
            <p:spPr bwMode="auto">
              <a:xfrm>
                <a:off x="5248"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8" name="Line 252"/>
              <p:cNvSpPr>
                <a:spLocks noChangeShapeType="1"/>
              </p:cNvSpPr>
              <p:nvPr/>
            </p:nvSpPr>
            <p:spPr bwMode="auto">
              <a:xfrm>
                <a:off x="5274"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99" name="Line 253"/>
              <p:cNvSpPr>
                <a:spLocks noChangeShapeType="1"/>
              </p:cNvSpPr>
              <p:nvPr/>
            </p:nvSpPr>
            <p:spPr bwMode="auto">
              <a:xfrm>
                <a:off x="5300"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0" name="Line 254"/>
              <p:cNvSpPr>
                <a:spLocks noChangeShapeType="1"/>
              </p:cNvSpPr>
              <p:nvPr/>
            </p:nvSpPr>
            <p:spPr bwMode="auto">
              <a:xfrm>
                <a:off x="5325"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1" name="Line 255"/>
              <p:cNvSpPr>
                <a:spLocks noChangeShapeType="1"/>
              </p:cNvSpPr>
              <p:nvPr/>
            </p:nvSpPr>
            <p:spPr bwMode="auto">
              <a:xfrm>
                <a:off x="5343"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2" name="Line 256"/>
              <p:cNvSpPr>
                <a:spLocks noChangeShapeType="1"/>
              </p:cNvSpPr>
              <p:nvPr/>
            </p:nvSpPr>
            <p:spPr bwMode="auto">
              <a:xfrm>
                <a:off x="3246"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3" name="Line 257"/>
              <p:cNvSpPr>
                <a:spLocks noChangeShapeType="1"/>
              </p:cNvSpPr>
              <p:nvPr/>
            </p:nvSpPr>
            <p:spPr bwMode="auto">
              <a:xfrm>
                <a:off x="3280"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4" name="Line 258"/>
              <p:cNvSpPr>
                <a:spLocks noChangeShapeType="1"/>
              </p:cNvSpPr>
              <p:nvPr/>
            </p:nvSpPr>
            <p:spPr bwMode="auto">
              <a:xfrm>
                <a:off x="3306"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5" name="Line 259"/>
              <p:cNvSpPr>
                <a:spLocks noChangeShapeType="1"/>
              </p:cNvSpPr>
              <p:nvPr/>
            </p:nvSpPr>
            <p:spPr bwMode="auto">
              <a:xfrm>
                <a:off x="3331"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6" name="Line 260"/>
              <p:cNvSpPr>
                <a:spLocks noChangeShapeType="1"/>
              </p:cNvSpPr>
              <p:nvPr/>
            </p:nvSpPr>
            <p:spPr bwMode="auto">
              <a:xfrm>
                <a:off x="3357"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7" name="Line 261"/>
              <p:cNvSpPr>
                <a:spLocks noChangeShapeType="1"/>
              </p:cNvSpPr>
              <p:nvPr/>
            </p:nvSpPr>
            <p:spPr bwMode="auto">
              <a:xfrm>
                <a:off x="3383"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8" name="Line 262"/>
              <p:cNvSpPr>
                <a:spLocks noChangeShapeType="1"/>
              </p:cNvSpPr>
              <p:nvPr/>
            </p:nvSpPr>
            <p:spPr bwMode="auto">
              <a:xfrm>
                <a:off x="3408"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09" name="Line 263"/>
              <p:cNvSpPr>
                <a:spLocks noChangeShapeType="1"/>
              </p:cNvSpPr>
              <p:nvPr/>
            </p:nvSpPr>
            <p:spPr bwMode="auto">
              <a:xfrm>
                <a:off x="3434"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0" name="Line 264"/>
              <p:cNvSpPr>
                <a:spLocks noChangeShapeType="1"/>
              </p:cNvSpPr>
              <p:nvPr/>
            </p:nvSpPr>
            <p:spPr bwMode="auto">
              <a:xfrm>
                <a:off x="3468"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1" name="Line 265"/>
              <p:cNvSpPr>
                <a:spLocks noChangeShapeType="1"/>
              </p:cNvSpPr>
              <p:nvPr/>
            </p:nvSpPr>
            <p:spPr bwMode="auto">
              <a:xfrm>
                <a:off x="3494"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2" name="Line 266"/>
              <p:cNvSpPr>
                <a:spLocks noChangeShapeType="1"/>
              </p:cNvSpPr>
              <p:nvPr/>
            </p:nvSpPr>
            <p:spPr bwMode="auto">
              <a:xfrm>
                <a:off x="3520"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3" name="Line 267"/>
              <p:cNvSpPr>
                <a:spLocks noChangeShapeType="1"/>
              </p:cNvSpPr>
              <p:nvPr/>
            </p:nvSpPr>
            <p:spPr bwMode="auto">
              <a:xfrm>
                <a:off x="354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4" name="Line 268"/>
              <p:cNvSpPr>
                <a:spLocks noChangeShapeType="1"/>
              </p:cNvSpPr>
              <p:nvPr/>
            </p:nvSpPr>
            <p:spPr bwMode="auto">
              <a:xfrm>
                <a:off x="3571"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5" name="Line 269"/>
              <p:cNvSpPr>
                <a:spLocks noChangeShapeType="1"/>
              </p:cNvSpPr>
              <p:nvPr/>
            </p:nvSpPr>
            <p:spPr bwMode="auto">
              <a:xfrm>
                <a:off x="3597"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6" name="Line 270"/>
              <p:cNvSpPr>
                <a:spLocks noChangeShapeType="1"/>
              </p:cNvSpPr>
              <p:nvPr/>
            </p:nvSpPr>
            <p:spPr bwMode="auto">
              <a:xfrm>
                <a:off x="3631"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7" name="Line 271"/>
              <p:cNvSpPr>
                <a:spLocks noChangeShapeType="1"/>
              </p:cNvSpPr>
              <p:nvPr/>
            </p:nvSpPr>
            <p:spPr bwMode="auto">
              <a:xfrm>
                <a:off x="3657"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8" name="Line 272"/>
              <p:cNvSpPr>
                <a:spLocks noChangeShapeType="1"/>
              </p:cNvSpPr>
              <p:nvPr/>
            </p:nvSpPr>
            <p:spPr bwMode="auto">
              <a:xfrm>
                <a:off x="3682"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19" name="Line 273"/>
              <p:cNvSpPr>
                <a:spLocks noChangeShapeType="1"/>
              </p:cNvSpPr>
              <p:nvPr/>
            </p:nvSpPr>
            <p:spPr bwMode="auto">
              <a:xfrm>
                <a:off x="3708"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0" name="Line 274"/>
              <p:cNvSpPr>
                <a:spLocks noChangeShapeType="1"/>
              </p:cNvSpPr>
              <p:nvPr/>
            </p:nvSpPr>
            <p:spPr bwMode="auto">
              <a:xfrm>
                <a:off x="3734"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1" name="Line 275"/>
              <p:cNvSpPr>
                <a:spLocks noChangeShapeType="1"/>
              </p:cNvSpPr>
              <p:nvPr/>
            </p:nvSpPr>
            <p:spPr bwMode="auto">
              <a:xfrm>
                <a:off x="3759"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2" name="Line 276"/>
              <p:cNvSpPr>
                <a:spLocks noChangeShapeType="1"/>
              </p:cNvSpPr>
              <p:nvPr/>
            </p:nvSpPr>
            <p:spPr bwMode="auto">
              <a:xfrm>
                <a:off x="378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3" name="Line 277"/>
              <p:cNvSpPr>
                <a:spLocks noChangeShapeType="1"/>
              </p:cNvSpPr>
              <p:nvPr/>
            </p:nvSpPr>
            <p:spPr bwMode="auto">
              <a:xfrm>
                <a:off x="3819"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4" name="Line 278"/>
              <p:cNvSpPr>
                <a:spLocks noChangeShapeType="1"/>
              </p:cNvSpPr>
              <p:nvPr/>
            </p:nvSpPr>
            <p:spPr bwMode="auto">
              <a:xfrm>
                <a:off x="3845"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5" name="Line 279"/>
              <p:cNvSpPr>
                <a:spLocks noChangeShapeType="1"/>
              </p:cNvSpPr>
              <p:nvPr/>
            </p:nvSpPr>
            <p:spPr bwMode="auto">
              <a:xfrm>
                <a:off x="3871"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6" name="Line 280"/>
              <p:cNvSpPr>
                <a:spLocks noChangeShapeType="1"/>
              </p:cNvSpPr>
              <p:nvPr/>
            </p:nvSpPr>
            <p:spPr bwMode="auto">
              <a:xfrm>
                <a:off x="3896"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7" name="Line 281"/>
              <p:cNvSpPr>
                <a:spLocks noChangeShapeType="1"/>
              </p:cNvSpPr>
              <p:nvPr/>
            </p:nvSpPr>
            <p:spPr bwMode="auto">
              <a:xfrm>
                <a:off x="3922"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8" name="Line 282"/>
              <p:cNvSpPr>
                <a:spLocks noChangeShapeType="1"/>
              </p:cNvSpPr>
              <p:nvPr/>
            </p:nvSpPr>
            <p:spPr bwMode="auto">
              <a:xfrm>
                <a:off x="3948"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29" name="Line 283"/>
              <p:cNvSpPr>
                <a:spLocks noChangeShapeType="1"/>
              </p:cNvSpPr>
              <p:nvPr/>
            </p:nvSpPr>
            <p:spPr bwMode="auto">
              <a:xfrm>
                <a:off x="3982"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0" name="Line 284"/>
              <p:cNvSpPr>
                <a:spLocks noChangeShapeType="1"/>
              </p:cNvSpPr>
              <p:nvPr/>
            </p:nvSpPr>
            <p:spPr bwMode="auto">
              <a:xfrm>
                <a:off x="4007"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1" name="Line 285"/>
              <p:cNvSpPr>
                <a:spLocks noChangeShapeType="1"/>
              </p:cNvSpPr>
              <p:nvPr/>
            </p:nvSpPr>
            <p:spPr bwMode="auto">
              <a:xfrm>
                <a:off x="4033"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2" name="Line 286"/>
              <p:cNvSpPr>
                <a:spLocks noChangeShapeType="1"/>
              </p:cNvSpPr>
              <p:nvPr/>
            </p:nvSpPr>
            <p:spPr bwMode="auto">
              <a:xfrm>
                <a:off x="4059"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3" name="Line 287"/>
              <p:cNvSpPr>
                <a:spLocks noChangeShapeType="1"/>
              </p:cNvSpPr>
              <p:nvPr/>
            </p:nvSpPr>
            <p:spPr bwMode="auto">
              <a:xfrm>
                <a:off x="4084"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4" name="Line 288"/>
              <p:cNvSpPr>
                <a:spLocks noChangeShapeType="1"/>
              </p:cNvSpPr>
              <p:nvPr/>
            </p:nvSpPr>
            <p:spPr bwMode="auto">
              <a:xfrm>
                <a:off x="4110"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5" name="Line 289"/>
              <p:cNvSpPr>
                <a:spLocks noChangeShapeType="1"/>
              </p:cNvSpPr>
              <p:nvPr/>
            </p:nvSpPr>
            <p:spPr bwMode="auto">
              <a:xfrm>
                <a:off x="4136"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6" name="Line 290"/>
              <p:cNvSpPr>
                <a:spLocks noChangeShapeType="1"/>
              </p:cNvSpPr>
              <p:nvPr/>
            </p:nvSpPr>
            <p:spPr bwMode="auto">
              <a:xfrm>
                <a:off x="4170"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7" name="Line 291"/>
              <p:cNvSpPr>
                <a:spLocks noChangeShapeType="1"/>
              </p:cNvSpPr>
              <p:nvPr/>
            </p:nvSpPr>
            <p:spPr bwMode="auto">
              <a:xfrm>
                <a:off x="4196"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8" name="Line 292"/>
              <p:cNvSpPr>
                <a:spLocks noChangeShapeType="1"/>
              </p:cNvSpPr>
              <p:nvPr/>
            </p:nvSpPr>
            <p:spPr bwMode="auto">
              <a:xfrm>
                <a:off x="4221"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39" name="Line 293"/>
              <p:cNvSpPr>
                <a:spLocks noChangeShapeType="1"/>
              </p:cNvSpPr>
              <p:nvPr/>
            </p:nvSpPr>
            <p:spPr bwMode="auto">
              <a:xfrm>
                <a:off x="4247"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0" name="Line 294"/>
              <p:cNvSpPr>
                <a:spLocks noChangeShapeType="1"/>
              </p:cNvSpPr>
              <p:nvPr/>
            </p:nvSpPr>
            <p:spPr bwMode="auto">
              <a:xfrm>
                <a:off x="4273"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1" name="Line 295"/>
              <p:cNvSpPr>
                <a:spLocks noChangeShapeType="1"/>
              </p:cNvSpPr>
              <p:nvPr/>
            </p:nvSpPr>
            <p:spPr bwMode="auto">
              <a:xfrm>
                <a:off x="4298"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2" name="Line 296"/>
              <p:cNvSpPr>
                <a:spLocks noChangeShapeType="1"/>
              </p:cNvSpPr>
              <p:nvPr/>
            </p:nvSpPr>
            <p:spPr bwMode="auto">
              <a:xfrm>
                <a:off x="4324"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3" name="Line 297"/>
              <p:cNvSpPr>
                <a:spLocks noChangeShapeType="1"/>
              </p:cNvSpPr>
              <p:nvPr/>
            </p:nvSpPr>
            <p:spPr bwMode="auto">
              <a:xfrm>
                <a:off x="4358"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4" name="Line 298"/>
              <p:cNvSpPr>
                <a:spLocks noChangeShapeType="1"/>
              </p:cNvSpPr>
              <p:nvPr/>
            </p:nvSpPr>
            <p:spPr bwMode="auto">
              <a:xfrm>
                <a:off x="4384"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5" name="Line 299"/>
              <p:cNvSpPr>
                <a:spLocks noChangeShapeType="1"/>
              </p:cNvSpPr>
              <p:nvPr/>
            </p:nvSpPr>
            <p:spPr bwMode="auto">
              <a:xfrm>
                <a:off x="4410"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6" name="Line 300"/>
              <p:cNvSpPr>
                <a:spLocks noChangeShapeType="1"/>
              </p:cNvSpPr>
              <p:nvPr/>
            </p:nvSpPr>
            <p:spPr bwMode="auto">
              <a:xfrm>
                <a:off x="443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7" name="Line 301"/>
              <p:cNvSpPr>
                <a:spLocks noChangeShapeType="1"/>
              </p:cNvSpPr>
              <p:nvPr/>
            </p:nvSpPr>
            <p:spPr bwMode="auto">
              <a:xfrm>
                <a:off x="4461"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8" name="Line 302"/>
              <p:cNvSpPr>
                <a:spLocks noChangeShapeType="1"/>
              </p:cNvSpPr>
              <p:nvPr/>
            </p:nvSpPr>
            <p:spPr bwMode="auto">
              <a:xfrm>
                <a:off x="4487"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49" name="Line 303"/>
              <p:cNvSpPr>
                <a:spLocks noChangeShapeType="1"/>
              </p:cNvSpPr>
              <p:nvPr/>
            </p:nvSpPr>
            <p:spPr bwMode="auto">
              <a:xfrm>
                <a:off x="4521"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0" name="Line 304"/>
              <p:cNvSpPr>
                <a:spLocks noChangeShapeType="1"/>
              </p:cNvSpPr>
              <p:nvPr/>
            </p:nvSpPr>
            <p:spPr bwMode="auto">
              <a:xfrm>
                <a:off x="4547"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1" name="Line 305"/>
              <p:cNvSpPr>
                <a:spLocks noChangeShapeType="1"/>
              </p:cNvSpPr>
              <p:nvPr/>
            </p:nvSpPr>
            <p:spPr bwMode="auto">
              <a:xfrm>
                <a:off x="4572"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2" name="Line 306"/>
              <p:cNvSpPr>
                <a:spLocks noChangeShapeType="1"/>
              </p:cNvSpPr>
              <p:nvPr/>
            </p:nvSpPr>
            <p:spPr bwMode="auto">
              <a:xfrm>
                <a:off x="4598"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3" name="Line 307"/>
              <p:cNvSpPr>
                <a:spLocks noChangeShapeType="1"/>
              </p:cNvSpPr>
              <p:nvPr/>
            </p:nvSpPr>
            <p:spPr bwMode="auto">
              <a:xfrm>
                <a:off x="4624"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4" name="Line 308"/>
              <p:cNvSpPr>
                <a:spLocks noChangeShapeType="1"/>
              </p:cNvSpPr>
              <p:nvPr/>
            </p:nvSpPr>
            <p:spPr bwMode="auto">
              <a:xfrm>
                <a:off x="4649"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5" name="Line 309"/>
              <p:cNvSpPr>
                <a:spLocks noChangeShapeType="1"/>
              </p:cNvSpPr>
              <p:nvPr/>
            </p:nvSpPr>
            <p:spPr bwMode="auto">
              <a:xfrm>
                <a:off x="467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6" name="Line 310"/>
              <p:cNvSpPr>
                <a:spLocks noChangeShapeType="1"/>
              </p:cNvSpPr>
              <p:nvPr/>
            </p:nvSpPr>
            <p:spPr bwMode="auto">
              <a:xfrm>
                <a:off x="4709"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7" name="Line 311"/>
              <p:cNvSpPr>
                <a:spLocks noChangeShapeType="1"/>
              </p:cNvSpPr>
              <p:nvPr/>
            </p:nvSpPr>
            <p:spPr bwMode="auto">
              <a:xfrm>
                <a:off x="4735"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8" name="Line 312"/>
              <p:cNvSpPr>
                <a:spLocks noChangeShapeType="1"/>
              </p:cNvSpPr>
              <p:nvPr/>
            </p:nvSpPr>
            <p:spPr bwMode="auto">
              <a:xfrm>
                <a:off x="4761"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59" name="Line 313"/>
              <p:cNvSpPr>
                <a:spLocks noChangeShapeType="1"/>
              </p:cNvSpPr>
              <p:nvPr/>
            </p:nvSpPr>
            <p:spPr bwMode="auto">
              <a:xfrm>
                <a:off x="4786"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0" name="Line 314"/>
              <p:cNvSpPr>
                <a:spLocks noChangeShapeType="1"/>
              </p:cNvSpPr>
              <p:nvPr/>
            </p:nvSpPr>
            <p:spPr bwMode="auto">
              <a:xfrm>
                <a:off x="4812"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1" name="Line 315"/>
              <p:cNvSpPr>
                <a:spLocks noChangeShapeType="1"/>
              </p:cNvSpPr>
              <p:nvPr/>
            </p:nvSpPr>
            <p:spPr bwMode="auto">
              <a:xfrm>
                <a:off x="4838"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2" name="Line 316"/>
              <p:cNvSpPr>
                <a:spLocks noChangeShapeType="1"/>
              </p:cNvSpPr>
              <p:nvPr/>
            </p:nvSpPr>
            <p:spPr bwMode="auto">
              <a:xfrm>
                <a:off x="4872"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3" name="Line 317"/>
              <p:cNvSpPr>
                <a:spLocks noChangeShapeType="1"/>
              </p:cNvSpPr>
              <p:nvPr/>
            </p:nvSpPr>
            <p:spPr bwMode="auto">
              <a:xfrm>
                <a:off x="4897"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4" name="Line 318"/>
              <p:cNvSpPr>
                <a:spLocks noChangeShapeType="1"/>
              </p:cNvSpPr>
              <p:nvPr/>
            </p:nvSpPr>
            <p:spPr bwMode="auto">
              <a:xfrm>
                <a:off x="4923"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5" name="Line 319"/>
              <p:cNvSpPr>
                <a:spLocks noChangeShapeType="1"/>
              </p:cNvSpPr>
              <p:nvPr/>
            </p:nvSpPr>
            <p:spPr bwMode="auto">
              <a:xfrm>
                <a:off x="4949"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6" name="Line 320"/>
              <p:cNvSpPr>
                <a:spLocks noChangeShapeType="1"/>
              </p:cNvSpPr>
              <p:nvPr/>
            </p:nvSpPr>
            <p:spPr bwMode="auto">
              <a:xfrm>
                <a:off x="4975"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7" name="Line 321"/>
              <p:cNvSpPr>
                <a:spLocks noChangeShapeType="1"/>
              </p:cNvSpPr>
              <p:nvPr/>
            </p:nvSpPr>
            <p:spPr bwMode="auto">
              <a:xfrm>
                <a:off x="5000"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8" name="Line 322"/>
              <p:cNvSpPr>
                <a:spLocks noChangeShapeType="1"/>
              </p:cNvSpPr>
              <p:nvPr/>
            </p:nvSpPr>
            <p:spPr bwMode="auto">
              <a:xfrm>
                <a:off x="5026"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69" name="Line 323"/>
              <p:cNvSpPr>
                <a:spLocks noChangeShapeType="1"/>
              </p:cNvSpPr>
              <p:nvPr/>
            </p:nvSpPr>
            <p:spPr bwMode="auto">
              <a:xfrm>
                <a:off x="5060"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0" name="Line 324"/>
              <p:cNvSpPr>
                <a:spLocks noChangeShapeType="1"/>
              </p:cNvSpPr>
              <p:nvPr/>
            </p:nvSpPr>
            <p:spPr bwMode="auto">
              <a:xfrm>
                <a:off x="5086"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1" name="Line 325"/>
              <p:cNvSpPr>
                <a:spLocks noChangeShapeType="1"/>
              </p:cNvSpPr>
              <p:nvPr/>
            </p:nvSpPr>
            <p:spPr bwMode="auto">
              <a:xfrm>
                <a:off x="5111"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2" name="Line 326"/>
              <p:cNvSpPr>
                <a:spLocks noChangeShapeType="1"/>
              </p:cNvSpPr>
              <p:nvPr/>
            </p:nvSpPr>
            <p:spPr bwMode="auto">
              <a:xfrm>
                <a:off x="5137"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3" name="Line 327"/>
              <p:cNvSpPr>
                <a:spLocks noChangeShapeType="1"/>
              </p:cNvSpPr>
              <p:nvPr/>
            </p:nvSpPr>
            <p:spPr bwMode="auto">
              <a:xfrm>
                <a:off x="5163"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4" name="Line 328"/>
              <p:cNvSpPr>
                <a:spLocks noChangeShapeType="1"/>
              </p:cNvSpPr>
              <p:nvPr/>
            </p:nvSpPr>
            <p:spPr bwMode="auto">
              <a:xfrm>
                <a:off x="5188"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5" name="Line 329"/>
              <p:cNvSpPr>
                <a:spLocks noChangeShapeType="1"/>
              </p:cNvSpPr>
              <p:nvPr/>
            </p:nvSpPr>
            <p:spPr bwMode="auto">
              <a:xfrm>
                <a:off x="5223"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6" name="Line 330"/>
              <p:cNvSpPr>
                <a:spLocks noChangeShapeType="1"/>
              </p:cNvSpPr>
              <p:nvPr/>
            </p:nvSpPr>
            <p:spPr bwMode="auto">
              <a:xfrm>
                <a:off x="5248"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7" name="Line 331"/>
              <p:cNvSpPr>
                <a:spLocks noChangeShapeType="1"/>
              </p:cNvSpPr>
              <p:nvPr/>
            </p:nvSpPr>
            <p:spPr bwMode="auto">
              <a:xfrm>
                <a:off x="5274"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8" name="Line 332"/>
              <p:cNvSpPr>
                <a:spLocks noChangeShapeType="1"/>
              </p:cNvSpPr>
              <p:nvPr/>
            </p:nvSpPr>
            <p:spPr bwMode="auto">
              <a:xfrm>
                <a:off x="5300"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79" name="Line 333"/>
              <p:cNvSpPr>
                <a:spLocks noChangeShapeType="1"/>
              </p:cNvSpPr>
              <p:nvPr/>
            </p:nvSpPr>
            <p:spPr bwMode="auto">
              <a:xfrm>
                <a:off x="532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0" name="Line 334"/>
              <p:cNvSpPr>
                <a:spLocks noChangeShapeType="1"/>
              </p:cNvSpPr>
              <p:nvPr/>
            </p:nvSpPr>
            <p:spPr bwMode="auto">
              <a:xfrm>
                <a:off x="5343"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1" name="Line 335"/>
              <p:cNvSpPr>
                <a:spLocks noChangeShapeType="1"/>
              </p:cNvSpPr>
              <p:nvPr/>
            </p:nvSpPr>
            <p:spPr bwMode="auto">
              <a:xfrm>
                <a:off x="3246"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2" name="Line 336"/>
              <p:cNvSpPr>
                <a:spLocks noChangeShapeType="1"/>
              </p:cNvSpPr>
              <p:nvPr/>
            </p:nvSpPr>
            <p:spPr bwMode="auto">
              <a:xfrm>
                <a:off x="3280"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3" name="Line 337"/>
              <p:cNvSpPr>
                <a:spLocks noChangeShapeType="1"/>
              </p:cNvSpPr>
              <p:nvPr/>
            </p:nvSpPr>
            <p:spPr bwMode="auto">
              <a:xfrm>
                <a:off x="3306"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4" name="Line 338"/>
              <p:cNvSpPr>
                <a:spLocks noChangeShapeType="1"/>
              </p:cNvSpPr>
              <p:nvPr/>
            </p:nvSpPr>
            <p:spPr bwMode="auto">
              <a:xfrm>
                <a:off x="3331"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5" name="Line 339"/>
              <p:cNvSpPr>
                <a:spLocks noChangeShapeType="1"/>
              </p:cNvSpPr>
              <p:nvPr/>
            </p:nvSpPr>
            <p:spPr bwMode="auto">
              <a:xfrm>
                <a:off x="3357"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6" name="Line 340"/>
              <p:cNvSpPr>
                <a:spLocks noChangeShapeType="1"/>
              </p:cNvSpPr>
              <p:nvPr/>
            </p:nvSpPr>
            <p:spPr bwMode="auto">
              <a:xfrm>
                <a:off x="3383"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7" name="Line 341"/>
              <p:cNvSpPr>
                <a:spLocks noChangeShapeType="1"/>
              </p:cNvSpPr>
              <p:nvPr/>
            </p:nvSpPr>
            <p:spPr bwMode="auto">
              <a:xfrm>
                <a:off x="3408"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8" name="Line 342"/>
              <p:cNvSpPr>
                <a:spLocks noChangeShapeType="1"/>
              </p:cNvSpPr>
              <p:nvPr/>
            </p:nvSpPr>
            <p:spPr bwMode="auto">
              <a:xfrm>
                <a:off x="3434"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89" name="Line 343"/>
              <p:cNvSpPr>
                <a:spLocks noChangeShapeType="1"/>
              </p:cNvSpPr>
              <p:nvPr/>
            </p:nvSpPr>
            <p:spPr bwMode="auto">
              <a:xfrm>
                <a:off x="3468"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0" name="Line 344"/>
              <p:cNvSpPr>
                <a:spLocks noChangeShapeType="1"/>
              </p:cNvSpPr>
              <p:nvPr/>
            </p:nvSpPr>
            <p:spPr bwMode="auto">
              <a:xfrm>
                <a:off x="3494"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1" name="Line 345"/>
              <p:cNvSpPr>
                <a:spLocks noChangeShapeType="1"/>
              </p:cNvSpPr>
              <p:nvPr/>
            </p:nvSpPr>
            <p:spPr bwMode="auto">
              <a:xfrm>
                <a:off x="3520"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2" name="Line 346"/>
              <p:cNvSpPr>
                <a:spLocks noChangeShapeType="1"/>
              </p:cNvSpPr>
              <p:nvPr/>
            </p:nvSpPr>
            <p:spPr bwMode="auto">
              <a:xfrm>
                <a:off x="354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3" name="Line 347"/>
              <p:cNvSpPr>
                <a:spLocks noChangeShapeType="1"/>
              </p:cNvSpPr>
              <p:nvPr/>
            </p:nvSpPr>
            <p:spPr bwMode="auto">
              <a:xfrm>
                <a:off x="3571"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4" name="Line 348"/>
              <p:cNvSpPr>
                <a:spLocks noChangeShapeType="1"/>
              </p:cNvSpPr>
              <p:nvPr/>
            </p:nvSpPr>
            <p:spPr bwMode="auto">
              <a:xfrm>
                <a:off x="3597"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5" name="Line 349"/>
              <p:cNvSpPr>
                <a:spLocks noChangeShapeType="1"/>
              </p:cNvSpPr>
              <p:nvPr/>
            </p:nvSpPr>
            <p:spPr bwMode="auto">
              <a:xfrm>
                <a:off x="3631"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6" name="Line 350"/>
              <p:cNvSpPr>
                <a:spLocks noChangeShapeType="1"/>
              </p:cNvSpPr>
              <p:nvPr/>
            </p:nvSpPr>
            <p:spPr bwMode="auto">
              <a:xfrm>
                <a:off x="3657"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7" name="Line 351"/>
              <p:cNvSpPr>
                <a:spLocks noChangeShapeType="1"/>
              </p:cNvSpPr>
              <p:nvPr/>
            </p:nvSpPr>
            <p:spPr bwMode="auto">
              <a:xfrm>
                <a:off x="3682"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8" name="Line 352"/>
              <p:cNvSpPr>
                <a:spLocks noChangeShapeType="1"/>
              </p:cNvSpPr>
              <p:nvPr/>
            </p:nvSpPr>
            <p:spPr bwMode="auto">
              <a:xfrm>
                <a:off x="3708"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099" name="Line 353"/>
              <p:cNvSpPr>
                <a:spLocks noChangeShapeType="1"/>
              </p:cNvSpPr>
              <p:nvPr/>
            </p:nvSpPr>
            <p:spPr bwMode="auto">
              <a:xfrm>
                <a:off x="3734"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0" name="Line 354"/>
              <p:cNvSpPr>
                <a:spLocks noChangeShapeType="1"/>
              </p:cNvSpPr>
              <p:nvPr/>
            </p:nvSpPr>
            <p:spPr bwMode="auto">
              <a:xfrm>
                <a:off x="3759"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1" name="Line 355"/>
              <p:cNvSpPr>
                <a:spLocks noChangeShapeType="1"/>
              </p:cNvSpPr>
              <p:nvPr/>
            </p:nvSpPr>
            <p:spPr bwMode="auto">
              <a:xfrm>
                <a:off x="378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2" name="Line 356"/>
              <p:cNvSpPr>
                <a:spLocks noChangeShapeType="1"/>
              </p:cNvSpPr>
              <p:nvPr/>
            </p:nvSpPr>
            <p:spPr bwMode="auto">
              <a:xfrm>
                <a:off x="3819"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3" name="Line 357"/>
              <p:cNvSpPr>
                <a:spLocks noChangeShapeType="1"/>
              </p:cNvSpPr>
              <p:nvPr/>
            </p:nvSpPr>
            <p:spPr bwMode="auto">
              <a:xfrm>
                <a:off x="3845"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4" name="Line 358"/>
              <p:cNvSpPr>
                <a:spLocks noChangeShapeType="1"/>
              </p:cNvSpPr>
              <p:nvPr/>
            </p:nvSpPr>
            <p:spPr bwMode="auto">
              <a:xfrm>
                <a:off x="3871"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5" name="Line 359"/>
              <p:cNvSpPr>
                <a:spLocks noChangeShapeType="1"/>
              </p:cNvSpPr>
              <p:nvPr/>
            </p:nvSpPr>
            <p:spPr bwMode="auto">
              <a:xfrm>
                <a:off x="3896"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6" name="Line 360"/>
              <p:cNvSpPr>
                <a:spLocks noChangeShapeType="1"/>
              </p:cNvSpPr>
              <p:nvPr/>
            </p:nvSpPr>
            <p:spPr bwMode="auto">
              <a:xfrm>
                <a:off x="3922"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7" name="Line 361"/>
              <p:cNvSpPr>
                <a:spLocks noChangeShapeType="1"/>
              </p:cNvSpPr>
              <p:nvPr/>
            </p:nvSpPr>
            <p:spPr bwMode="auto">
              <a:xfrm>
                <a:off x="3948"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8" name="Line 362"/>
              <p:cNvSpPr>
                <a:spLocks noChangeShapeType="1"/>
              </p:cNvSpPr>
              <p:nvPr/>
            </p:nvSpPr>
            <p:spPr bwMode="auto">
              <a:xfrm>
                <a:off x="3982"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09" name="Line 363"/>
              <p:cNvSpPr>
                <a:spLocks noChangeShapeType="1"/>
              </p:cNvSpPr>
              <p:nvPr/>
            </p:nvSpPr>
            <p:spPr bwMode="auto">
              <a:xfrm>
                <a:off x="4007"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0" name="Line 364"/>
              <p:cNvSpPr>
                <a:spLocks noChangeShapeType="1"/>
              </p:cNvSpPr>
              <p:nvPr/>
            </p:nvSpPr>
            <p:spPr bwMode="auto">
              <a:xfrm>
                <a:off x="4033"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1" name="Line 365"/>
              <p:cNvSpPr>
                <a:spLocks noChangeShapeType="1"/>
              </p:cNvSpPr>
              <p:nvPr/>
            </p:nvSpPr>
            <p:spPr bwMode="auto">
              <a:xfrm>
                <a:off x="4059"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2" name="Line 366"/>
              <p:cNvSpPr>
                <a:spLocks noChangeShapeType="1"/>
              </p:cNvSpPr>
              <p:nvPr/>
            </p:nvSpPr>
            <p:spPr bwMode="auto">
              <a:xfrm>
                <a:off x="4084"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3" name="Line 367"/>
              <p:cNvSpPr>
                <a:spLocks noChangeShapeType="1"/>
              </p:cNvSpPr>
              <p:nvPr/>
            </p:nvSpPr>
            <p:spPr bwMode="auto">
              <a:xfrm>
                <a:off x="4110"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4" name="Line 368"/>
              <p:cNvSpPr>
                <a:spLocks noChangeShapeType="1"/>
              </p:cNvSpPr>
              <p:nvPr/>
            </p:nvSpPr>
            <p:spPr bwMode="auto">
              <a:xfrm>
                <a:off x="4136"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5" name="Line 369"/>
              <p:cNvSpPr>
                <a:spLocks noChangeShapeType="1"/>
              </p:cNvSpPr>
              <p:nvPr/>
            </p:nvSpPr>
            <p:spPr bwMode="auto">
              <a:xfrm>
                <a:off x="4170"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6" name="Line 370"/>
              <p:cNvSpPr>
                <a:spLocks noChangeShapeType="1"/>
              </p:cNvSpPr>
              <p:nvPr/>
            </p:nvSpPr>
            <p:spPr bwMode="auto">
              <a:xfrm>
                <a:off x="4196"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7" name="Line 371"/>
              <p:cNvSpPr>
                <a:spLocks noChangeShapeType="1"/>
              </p:cNvSpPr>
              <p:nvPr/>
            </p:nvSpPr>
            <p:spPr bwMode="auto">
              <a:xfrm>
                <a:off x="4221"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8" name="Line 372"/>
              <p:cNvSpPr>
                <a:spLocks noChangeShapeType="1"/>
              </p:cNvSpPr>
              <p:nvPr/>
            </p:nvSpPr>
            <p:spPr bwMode="auto">
              <a:xfrm>
                <a:off x="4247"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19" name="Line 373"/>
              <p:cNvSpPr>
                <a:spLocks noChangeShapeType="1"/>
              </p:cNvSpPr>
              <p:nvPr/>
            </p:nvSpPr>
            <p:spPr bwMode="auto">
              <a:xfrm>
                <a:off x="4273"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0" name="Line 374"/>
              <p:cNvSpPr>
                <a:spLocks noChangeShapeType="1"/>
              </p:cNvSpPr>
              <p:nvPr/>
            </p:nvSpPr>
            <p:spPr bwMode="auto">
              <a:xfrm>
                <a:off x="4298"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1" name="Line 375"/>
              <p:cNvSpPr>
                <a:spLocks noChangeShapeType="1"/>
              </p:cNvSpPr>
              <p:nvPr/>
            </p:nvSpPr>
            <p:spPr bwMode="auto">
              <a:xfrm>
                <a:off x="4324"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2" name="Line 376"/>
              <p:cNvSpPr>
                <a:spLocks noChangeShapeType="1"/>
              </p:cNvSpPr>
              <p:nvPr/>
            </p:nvSpPr>
            <p:spPr bwMode="auto">
              <a:xfrm>
                <a:off x="4358"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3" name="Line 377"/>
              <p:cNvSpPr>
                <a:spLocks noChangeShapeType="1"/>
              </p:cNvSpPr>
              <p:nvPr/>
            </p:nvSpPr>
            <p:spPr bwMode="auto">
              <a:xfrm>
                <a:off x="4384"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4" name="Line 378"/>
              <p:cNvSpPr>
                <a:spLocks noChangeShapeType="1"/>
              </p:cNvSpPr>
              <p:nvPr/>
            </p:nvSpPr>
            <p:spPr bwMode="auto">
              <a:xfrm>
                <a:off x="4410"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5" name="Line 379"/>
              <p:cNvSpPr>
                <a:spLocks noChangeShapeType="1"/>
              </p:cNvSpPr>
              <p:nvPr/>
            </p:nvSpPr>
            <p:spPr bwMode="auto">
              <a:xfrm>
                <a:off x="443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6" name="Line 380"/>
              <p:cNvSpPr>
                <a:spLocks noChangeShapeType="1"/>
              </p:cNvSpPr>
              <p:nvPr/>
            </p:nvSpPr>
            <p:spPr bwMode="auto">
              <a:xfrm>
                <a:off x="4461"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7" name="Line 381"/>
              <p:cNvSpPr>
                <a:spLocks noChangeShapeType="1"/>
              </p:cNvSpPr>
              <p:nvPr/>
            </p:nvSpPr>
            <p:spPr bwMode="auto">
              <a:xfrm>
                <a:off x="4487"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8" name="Line 382"/>
              <p:cNvSpPr>
                <a:spLocks noChangeShapeType="1"/>
              </p:cNvSpPr>
              <p:nvPr/>
            </p:nvSpPr>
            <p:spPr bwMode="auto">
              <a:xfrm>
                <a:off x="4521"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29" name="Line 383"/>
              <p:cNvSpPr>
                <a:spLocks noChangeShapeType="1"/>
              </p:cNvSpPr>
              <p:nvPr/>
            </p:nvSpPr>
            <p:spPr bwMode="auto">
              <a:xfrm>
                <a:off x="4547"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0" name="Line 384"/>
              <p:cNvSpPr>
                <a:spLocks noChangeShapeType="1"/>
              </p:cNvSpPr>
              <p:nvPr/>
            </p:nvSpPr>
            <p:spPr bwMode="auto">
              <a:xfrm>
                <a:off x="4572"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1" name="Line 385"/>
              <p:cNvSpPr>
                <a:spLocks noChangeShapeType="1"/>
              </p:cNvSpPr>
              <p:nvPr/>
            </p:nvSpPr>
            <p:spPr bwMode="auto">
              <a:xfrm>
                <a:off x="4598"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2" name="Line 386"/>
              <p:cNvSpPr>
                <a:spLocks noChangeShapeType="1"/>
              </p:cNvSpPr>
              <p:nvPr/>
            </p:nvSpPr>
            <p:spPr bwMode="auto">
              <a:xfrm>
                <a:off x="4624"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3" name="Line 387"/>
              <p:cNvSpPr>
                <a:spLocks noChangeShapeType="1"/>
              </p:cNvSpPr>
              <p:nvPr/>
            </p:nvSpPr>
            <p:spPr bwMode="auto">
              <a:xfrm>
                <a:off x="4649"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4" name="Line 388"/>
              <p:cNvSpPr>
                <a:spLocks noChangeShapeType="1"/>
              </p:cNvSpPr>
              <p:nvPr/>
            </p:nvSpPr>
            <p:spPr bwMode="auto">
              <a:xfrm>
                <a:off x="467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5" name="Line 389"/>
              <p:cNvSpPr>
                <a:spLocks noChangeShapeType="1"/>
              </p:cNvSpPr>
              <p:nvPr/>
            </p:nvSpPr>
            <p:spPr bwMode="auto">
              <a:xfrm>
                <a:off x="4709"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6" name="Line 390"/>
              <p:cNvSpPr>
                <a:spLocks noChangeShapeType="1"/>
              </p:cNvSpPr>
              <p:nvPr/>
            </p:nvSpPr>
            <p:spPr bwMode="auto">
              <a:xfrm>
                <a:off x="4735"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7" name="Line 391"/>
              <p:cNvSpPr>
                <a:spLocks noChangeShapeType="1"/>
              </p:cNvSpPr>
              <p:nvPr/>
            </p:nvSpPr>
            <p:spPr bwMode="auto">
              <a:xfrm>
                <a:off x="4761"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8" name="Line 392"/>
              <p:cNvSpPr>
                <a:spLocks noChangeShapeType="1"/>
              </p:cNvSpPr>
              <p:nvPr/>
            </p:nvSpPr>
            <p:spPr bwMode="auto">
              <a:xfrm>
                <a:off x="4786"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39" name="Line 393"/>
              <p:cNvSpPr>
                <a:spLocks noChangeShapeType="1"/>
              </p:cNvSpPr>
              <p:nvPr/>
            </p:nvSpPr>
            <p:spPr bwMode="auto">
              <a:xfrm>
                <a:off x="4812"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0" name="Line 394"/>
              <p:cNvSpPr>
                <a:spLocks noChangeShapeType="1"/>
              </p:cNvSpPr>
              <p:nvPr/>
            </p:nvSpPr>
            <p:spPr bwMode="auto">
              <a:xfrm>
                <a:off x="4838"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1" name="Line 395"/>
              <p:cNvSpPr>
                <a:spLocks noChangeShapeType="1"/>
              </p:cNvSpPr>
              <p:nvPr/>
            </p:nvSpPr>
            <p:spPr bwMode="auto">
              <a:xfrm>
                <a:off x="4872"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2" name="Line 396"/>
              <p:cNvSpPr>
                <a:spLocks noChangeShapeType="1"/>
              </p:cNvSpPr>
              <p:nvPr/>
            </p:nvSpPr>
            <p:spPr bwMode="auto">
              <a:xfrm>
                <a:off x="4897"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3" name="Line 397"/>
              <p:cNvSpPr>
                <a:spLocks noChangeShapeType="1"/>
              </p:cNvSpPr>
              <p:nvPr/>
            </p:nvSpPr>
            <p:spPr bwMode="auto">
              <a:xfrm>
                <a:off x="4923"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4" name="Line 398"/>
              <p:cNvSpPr>
                <a:spLocks noChangeShapeType="1"/>
              </p:cNvSpPr>
              <p:nvPr/>
            </p:nvSpPr>
            <p:spPr bwMode="auto">
              <a:xfrm>
                <a:off x="4949"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5" name="Line 399"/>
              <p:cNvSpPr>
                <a:spLocks noChangeShapeType="1"/>
              </p:cNvSpPr>
              <p:nvPr/>
            </p:nvSpPr>
            <p:spPr bwMode="auto">
              <a:xfrm>
                <a:off x="4975"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6" name="Line 400"/>
              <p:cNvSpPr>
                <a:spLocks noChangeShapeType="1"/>
              </p:cNvSpPr>
              <p:nvPr/>
            </p:nvSpPr>
            <p:spPr bwMode="auto">
              <a:xfrm>
                <a:off x="5000"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7" name="Line 401"/>
              <p:cNvSpPr>
                <a:spLocks noChangeShapeType="1"/>
              </p:cNvSpPr>
              <p:nvPr/>
            </p:nvSpPr>
            <p:spPr bwMode="auto">
              <a:xfrm>
                <a:off x="5026"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8" name="Line 402"/>
              <p:cNvSpPr>
                <a:spLocks noChangeShapeType="1"/>
              </p:cNvSpPr>
              <p:nvPr/>
            </p:nvSpPr>
            <p:spPr bwMode="auto">
              <a:xfrm>
                <a:off x="5060"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49" name="Line 403"/>
              <p:cNvSpPr>
                <a:spLocks noChangeShapeType="1"/>
              </p:cNvSpPr>
              <p:nvPr/>
            </p:nvSpPr>
            <p:spPr bwMode="auto">
              <a:xfrm>
                <a:off x="5086"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0" name="Line 404"/>
              <p:cNvSpPr>
                <a:spLocks noChangeShapeType="1"/>
              </p:cNvSpPr>
              <p:nvPr/>
            </p:nvSpPr>
            <p:spPr bwMode="auto">
              <a:xfrm>
                <a:off x="5111"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1" name="Line 405"/>
              <p:cNvSpPr>
                <a:spLocks noChangeShapeType="1"/>
              </p:cNvSpPr>
              <p:nvPr/>
            </p:nvSpPr>
            <p:spPr bwMode="auto">
              <a:xfrm>
                <a:off x="5137"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2" name="Line 406"/>
              <p:cNvSpPr>
                <a:spLocks noChangeShapeType="1"/>
              </p:cNvSpPr>
              <p:nvPr/>
            </p:nvSpPr>
            <p:spPr bwMode="auto">
              <a:xfrm>
                <a:off x="5163"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3" name="Line 407"/>
              <p:cNvSpPr>
                <a:spLocks noChangeShapeType="1"/>
              </p:cNvSpPr>
              <p:nvPr/>
            </p:nvSpPr>
            <p:spPr bwMode="auto">
              <a:xfrm>
                <a:off x="5188"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4" name="Line 408"/>
              <p:cNvSpPr>
                <a:spLocks noChangeShapeType="1"/>
              </p:cNvSpPr>
              <p:nvPr/>
            </p:nvSpPr>
            <p:spPr bwMode="auto">
              <a:xfrm>
                <a:off x="5223"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5" name="Line 409"/>
              <p:cNvSpPr>
                <a:spLocks noChangeShapeType="1"/>
              </p:cNvSpPr>
              <p:nvPr/>
            </p:nvSpPr>
            <p:spPr bwMode="auto">
              <a:xfrm>
                <a:off x="5248"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6" name="Line 410"/>
              <p:cNvSpPr>
                <a:spLocks noChangeShapeType="1"/>
              </p:cNvSpPr>
              <p:nvPr/>
            </p:nvSpPr>
            <p:spPr bwMode="auto">
              <a:xfrm>
                <a:off x="5274"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7" name="Line 411"/>
              <p:cNvSpPr>
                <a:spLocks noChangeShapeType="1"/>
              </p:cNvSpPr>
              <p:nvPr/>
            </p:nvSpPr>
            <p:spPr bwMode="auto">
              <a:xfrm>
                <a:off x="5300"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8" name="Line 412"/>
              <p:cNvSpPr>
                <a:spLocks noChangeShapeType="1"/>
              </p:cNvSpPr>
              <p:nvPr/>
            </p:nvSpPr>
            <p:spPr bwMode="auto">
              <a:xfrm>
                <a:off x="532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59" name="Line 413"/>
              <p:cNvSpPr>
                <a:spLocks noChangeShapeType="1"/>
              </p:cNvSpPr>
              <p:nvPr/>
            </p:nvSpPr>
            <p:spPr bwMode="auto">
              <a:xfrm>
                <a:off x="5343"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60" name="Line 414"/>
              <p:cNvSpPr>
                <a:spLocks noChangeShapeType="1"/>
              </p:cNvSpPr>
              <p:nvPr/>
            </p:nvSpPr>
            <p:spPr bwMode="auto">
              <a:xfrm>
                <a:off x="3246" y="2209"/>
                <a:ext cx="209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61" name="Line 415"/>
              <p:cNvSpPr>
                <a:spLocks noChangeShapeType="1"/>
              </p:cNvSpPr>
              <p:nvPr/>
            </p:nvSpPr>
            <p:spPr bwMode="auto">
              <a:xfrm>
                <a:off x="5343" y="2209"/>
                <a:ext cx="1" cy="149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62" name="Line 416"/>
              <p:cNvSpPr>
                <a:spLocks noChangeShapeType="1"/>
              </p:cNvSpPr>
              <p:nvPr/>
            </p:nvSpPr>
            <p:spPr bwMode="auto">
              <a:xfrm flipH="1">
                <a:off x="3246" y="3707"/>
                <a:ext cx="209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7163" name="Line 417"/>
              <p:cNvSpPr>
                <a:spLocks noChangeShapeType="1"/>
              </p:cNvSpPr>
              <p:nvPr/>
            </p:nvSpPr>
            <p:spPr bwMode="auto">
              <a:xfrm flipV="1">
                <a:off x="3246" y="2209"/>
                <a:ext cx="1" cy="149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grpSp>
        <p:sp>
          <p:nvSpPr>
            <p:cNvPr id="76822" name="Freeform 418"/>
            <p:cNvSpPr>
              <a:spLocks/>
            </p:cNvSpPr>
            <p:nvPr/>
          </p:nvSpPr>
          <p:spPr bwMode="auto">
            <a:xfrm>
              <a:off x="3319" y="3543"/>
              <a:ext cx="2242" cy="143"/>
            </a:xfrm>
            <a:custGeom>
              <a:avLst/>
              <a:gdLst>
                <a:gd name="T0" fmla="*/ 0 w 2097"/>
                <a:gd name="T1" fmla="*/ 193 h 137"/>
                <a:gd name="T2" fmla="*/ 0 w 2097"/>
                <a:gd name="T3" fmla="*/ 109 h 137"/>
                <a:gd name="T4" fmla="*/ 321 w 2097"/>
                <a:gd name="T5" fmla="*/ 85 h 137"/>
                <a:gd name="T6" fmla="*/ 656 w 2097"/>
                <a:gd name="T7" fmla="*/ 59 h 137"/>
                <a:gd name="T8" fmla="*/ 977 w 2097"/>
                <a:gd name="T9" fmla="*/ 34 h 137"/>
                <a:gd name="T10" fmla="*/ 1300 w 2097"/>
                <a:gd name="T11" fmla="*/ 9 h 137"/>
                <a:gd name="T12" fmla="*/ 1622 w 2097"/>
                <a:gd name="T13" fmla="*/ 0 h 137"/>
                <a:gd name="T14" fmla="*/ 1960 w 2097"/>
                <a:gd name="T15" fmla="*/ 0 h 137"/>
                <a:gd name="T16" fmla="*/ 2280 w 2097"/>
                <a:gd name="T17" fmla="*/ 0 h 137"/>
                <a:gd name="T18" fmla="*/ 2600 w 2097"/>
                <a:gd name="T19" fmla="*/ 0 h 137"/>
                <a:gd name="T20" fmla="*/ 2921 w 2097"/>
                <a:gd name="T21" fmla="*/ 0 h 137"/>
                <a:gd name="T22" fmla="*/ 3257 w 2097"/>
                <a:gd name="T23" fmla="*/ 0 h 137"/>
                <a:gd name="T24" fmla="*/ 3581 w 2097"/>
                <a:gd name="T25" fmla="*/ 0 h 137"/>
                <a:gd name="T26" fmla="*/ 3581 w 2097"/>
                <a:gd name="T27" fmla="*/ 193 h 137"/>
                <a:gd name="T28" fmla="*/ 3257 w 2097"/>
                <a:gd name="T29" fmla="*/ 193 h 137"/>
                <a:gd name="T30" fmla="*/ 2921 w 2097"/>
                <a:gd name="T31" fmla="*/ 193 h 137"/>
                <a:gd name="T32" fmla="*/ 2600 w 2097"/>
                <a:gd name="T33" fmla="*/ 193 h 137"/>
                <a:gd name="T34" fmla="*/ 2280 w 2097"/>
                <a:gd name="T35" fmla="*/ 193 h 137"/>
                <a:gd name="T36" fmla="*/ 1960 w 2097"/>
                <a:gd name="T37" fmla="*/ 193 h 137"/>
                <a:gd name="T38" fmla="*/ 1622 w 2097"/>
                <a:gd name="T39" fmla="*/ 193 h 137"/>
                <a:gd name="T40" fmla="*/ 1300 w 2097"/>
                <a:gd name="T41" fmla="*/ 193 h 137"/>
                <a:gd name="T42" fmla="*/ 977 w 2097"/>
                <a:gd name="T43" fmla="*/ 193 h 137"/>
                <a:gd name="T44" fmla="*/ 656 w 2097"/>
                <a:gd name="T45" fmla="*/ 193 h 137"/>
                <a:gd name="T46" fmla="*/ 321 w 2097"/>
                <a:gd name="T47" fmla="*/ 193 h 137"/>
                <a:gd name="T48" fmla="*/ 0 w 2097"/>
                <a:gd name="T49" fmla="*/ 193 h 1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7"/>
                <a:gd name="T76" fmla="*/ 0 h 137"/>
                <a:gd name="T77" fmla="*/ 2097 w 2097"/>
                <a:gd name="T78" fmla="*/ 137 h 1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7" h="137">
                  <a:moveTo>
                    <a:pt x="0" y="137"/>
                  </a:moveTo>
                  <a:lnTo>
                    <a:pt x="0" y="77"/>
                  </a:lnTo>
                  <a:lnTo>
                    <a:pt x="188" y="60"/>
                  </a:lnTo>
                  <a:lnTo>
                    <a:pt x="385" y="43"/>
                  </a:lnTo>
                  <a:lnTo>
                    <a:pt x="573" y="26"/>
                  </a:lnTo>
                  <a:lnTo>
                    <a:pt x="761" y="9"/>
                  </a:lnTo>
                  <a:lnTo>
                    <a:pt x="950" y="0"/>
                  </a:lnTo>
                  <a:lnTo>
                    <a:pt x="1147" y="0"/>
                  </a:lnTo>
                  <a:lnTo>
                    <a:pt x="1335" y="0"/>
                  </a:lnTo>
                  <a:lnTo>
                    <a:pt x="1523" y="0"/>
                  </a:lnTo>
                  <a:lnTo>
                    <a:pt x="1711" y="0"/>
                  </a:lnTo>
                  <a:lnTo>
                    <a:pt x="1908" y="0"/>
                  </a:lnTo>
                  <a:lnTo>
                    <a:pt x="2097" y="0"/>
                  </a:lnTo>
                  <a:lnTo>
                    <a:pt x="2097" y="137"/>
                  </a:lnTo>
                  <a:lnTo>
                    <a:pt x="1908" y="137"/>
                  </a:lnTo>
                  <a:lnTo>
                    <a:pt x="1711" y="137"/>
                  </a:lnTo>
                  <a:lnTo>
                    <a:pt x="1523" y="137"/>
                  </a:lnTo>
                  <a:lnTo>
                    <a:pt x="1335" y="137"/>
                  </a:lnTo>
                  <a:lnTo>
                    <a:pt x="1147" y="137"/>
                  </a:lnTo>
                  <a:lnTo>
                    <a:pt x="950" y="137"/>
                  </a:lnTo>
                  <a:lnTo>
                    <a:pt x="761" y="137"/>
                  </a:lnTo>
                  <a:lnTo>
                    <a:pt x="573" y="137"/>
                  </a:lnTo>
                  <a:lnTo>
                    <a:pt x="385" y="137"/>
                  </a:lnTo>
                  <a:lnTo>
                    <a:pt x="188" y="137"/>
                  </a:lnTo>
                  <a:lnTo>
                    <a:pt x="0" y="13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6823" name="Freeform 419"/>
            <p:cNvSpPr>
              <a:spLocks/>
            </p:cNvSpPr>
            <p:nvPr/>
          </p:nvSpPr>
          <p:spPr bwMode="auto">
            <a:xfrm>
              <a:off x="3319" y="2988"/>
              <a:ext cx="2242" cy="635"/>
            </a:xfrm>
            <a:custGeom>
              <a:avLst/>
              <a:gdLst>
                <a:gd name="T0" fmla="*/ 0 w 2097"/>
                <a:gd name="T1" fmla="*/ 861 h 608"/>
                <a:gd name="T2" fmla="*/ 0 w 2097"/>
                <a:gd name="T3" fmla="*/ 642 h 608"/>
                <a:gd name="T4" fmla="*/ 321 w 2097"/>
                <a:gd name="T5" fmla="*/ 593 h 608"/>
                <a:gd name="T6" fmla="*/ 656 w 2097"/>
                <a:gd name="T7" fmla="*/ 534 h 608"/>
                <a:gd name="T8" fmla="*/ 977 w 2097"/>
                <a:gd name="T9" fmla="*/ 461 h 608"/>
                <a:gd name="T10" fmla="*/ 1300 w 2097"/>
                <a:gd name="T11" fmla="*/ 376 h 608"/>
                <a:gd name="T12" fmla="*/ 1622 w 2097"/>
                <a:gd name="T13" fmla="*/ 315 h 608"/>
                <a:gd name="T14" fmla="*/ 1960 w 2097"/>
                <a:gd name="T15" fmla="*/ 255 h 608"/>
                <a:gd name="T16" fmla="*/ 2280 w 2097"/>
                <a:gd name="T17" fmla="*/ 220 h 608"/>
                <a:gd name="T18" fmla="*/ 2600 w 2097"/>
                <a:gd name="T19" fmla="*/ 170 h 608"/>
                <a:gd name="T20" fmla="*/ 2921 w 2097"/>
                <a:gd name="T21" fmla="*/ 134 h 608"/>
                <a:gd name="T22" fmla="*/ 3257 w 2097"/>
                <a:gd name="T23" fmla="*/ 60 h 608"/>
                <a:gd name="T24" fmla="*/ 3581 w 2097"/>
                <a:gd name="T25" fmla="*/ 0 h 608"/>
                <a:gd name="T26" fmla="*/ 3581 w 2097"/>
                <a:gd name="T27" fmla="*/ 753 h 608"/>
                <a:gd name="T28" fmla="*/ 3257 w 2097"/>
                <a:gd name="T29" fmla="*/ 753 h 608"/>
                <a:gd name="T30" fmla="*/ 2921 w 2097"/>
                <a:gd name="T31" fmla="*/ 753 h 608"/>
                <a:gd name="T32" fmla="*/ 2600 w 2097"/>
                <a:gd name="T33" fmla="*/ 753 h 608"/>
                <a:gd name="T34" fmla="*/ 2280 w 2097"/>
                <a:gd name="T35" fmla="*/ 753 h 608"/>
                <a:gd name="T36" fmla="*/ 1960 w 2097"/>
                <a:gd name="T37" fmla="*/ 753 h 608"/>
                <a:gd name="T38" fmla="*/ 1622 w 2097"/>
                <a:gd name="T39" fmla="*/ 753 h 608"/>
                <a:gd name="T40" fmla="*/ 1300 w 2097"/>
                <a:gd name="T41" fmla="*/ 765 h 608"/>
                <a:gd name="T42" fmla="*/ 977 w 2097"/>
                <a:gd name="T43" fmla="*/ 789 h 608"/>
                <a:gd name="T44" fmla="*/ 656 w 2097"/>
                <a:gd name="T45" fmla="*/ 813 h 608"/>
                <a:gd name="T46" fmla="*/ 321 w 2097"/>
                <a:gd name="T47" fmla="*/ 837 h 608"/>
                <a:gd name="T48" fmla="*/ 0 w 2097"/>
                <a:gd name="T49" fmla="*/ 861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7"/>
                <a:gd name="T76" fmla="*/ 0 h 608"/>
                <a:gd name="T77" fmla="*/ 2097 w 2097"/>
                <a:gd name="T78" fmla="*/ 608 h 6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7" h="608">
                  <a:moveTo>
                    <a:pt x="0" y="608"/>
                  </a:moveTo>
                  <a:lnTo>
                    <a:pt x="0" y="454"/>
                  </a:lnTo>
                  <a:lnTo>
                    <a:pt x="188" y="420"/>
                  </a:lnTo>
                  <a:lnTo>
                    <a:pt x="385" y="377"/>
                  </a:lnTo>
                  <a:lnTo>
                    <a:pt x="573" y="326"/>
                  </a:lnTo>
                  <a:lnTo>
                    <a:pt x="761" y="266"/>
                  </a:lnTo>
                  <a:lnTo>
                    <a:pt x="950" y="223"/>
                  </a:lnTo>
                  <a:lnTo>
                    <a:pt x="1147" y="180"/>
                  </a:lnTo>
                  <a:lnTo>
                    <a:pt x="1335" y="155"/>
                  </a:lnTo>
                  <a:lnTo>
                    <a:pt x="1523" y="120"/>
                  </a:lnTo>
                  <a:lnTo>
                    <a:pt x="1711" y="95"/>
                  </a:lnTo>
                  <a:lnTo>
                    <a:pt x="1908" y="43"/>
                  </a:lnTo>
                  <a:lnTo>
                    <a:pt x="2097" y="0"/>
                  </a:lnTo>
                  <a:lnTo>
                    <a:pt x="2097" y="531"/>
                  </a:lnTo>
                  <a:lnTo>
                    <a:pt x="1908" y="531"/>
                  </a:lnTo>
                  <a:lnTo>
                    <a:pt x="1711" y="531"/>
                  </a:lnTo>
                  <a:lnTo>
                    <a:pt x="1523" y="531"/>
                  </a:lnTo>
                  <a:lnTo>
                    <a:pt x="1335" y="531"/>
                  </a:lnTo>
                  <a:lnTo>
                    <a:pt x="1147" y="531"/>
                  </a:lnTo>
                  <a:lnTo>
                    <a:pt x="950" y="531"/>
                  </a:lnTo>
                  <a:lnTo>
                    <a:pt x="761" y="540"/>
                  </a:lnTo>
                  <a:lnTo>
                    <a:pt x="573" y="557"/>
                  </a:lnTo>
                  <a:lnTo>
                    <a:pt x="385" y="574"/>
                  </a:lnTo>
                  <a:lnTo>
                    <a:pt x="188" y="591"/>
                  </a:lnTo>
                  <a:lnTo>
                    <a:pt x="0" y="60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6824" name="Freeform 420"/>
            <p:cNvSpPr>
              <a:spLocks/>
            </p:cNvSpPr>
            <p:nvPr/>
          </p:nvSpPr>
          <p:spPr bwMode="auto">
            <a:xfrm>
              <a:off x="3319" y="2792"/>
              <a:ext cx="2242" cy="670"/>
            </a:xfrm>
            <a:custGeom>
              <a:avLst/>
              <a:gdLst>
                <a:gd name="T0" fmla="*/ 0 w 2097"/>
                <a:gd name="T1" fmla="*/ 903 h 642"/>
                <a:gd name="T2" fmla="*/ 0 w 2097"/>
                <a:gd name="T3" fmla="*/ 818 h 642"/>
                <a:gd name="T4" fmla="*/ 321 w 2097"/>
                <a:gd name="T5" fmla="*/ 746 h 642"/>
                <a:gd name="T6" fmla="*/ 656 w 2097"/>
                <a:gd name="T7" fmla="*/ 676 h 642"/>
                <a:gd name="T8" fmla="*/ 977 w 2097"/>
                <a:gd name="T9" fmla="*/ 567 h 642"/>
                <a:gd name="T10" fmla="*/ 1300 w 2097"/>
                <a:gd name="T11" fmla="*/ 457 h 642"/>
                <a:gd name="T12" fmla="*/ 1622 w 2097"/>
                <a:gd name="T13" fmla="*/ 375 h 642"/>
                <a:gd name="T14" fmla="*/ 1960 w 2097"/>
                <a:gd name="T15" fmla="*/ 290 h 642"/>
                <a:gd name="T16" fmla="*/ 2280 w 2097"/>
                <a:gd name="T17" fmla="*/ 240 h 642"/>
                <a:gd name="T18" fmla="*/ 2600 w 2097"/>
                <a:gd name="T19" fmla="*/ 192 h 642"/>
                <a:gd name="T20" fmla="*/ 2921 w 2097"/>
                <a:gd name="T21" fmla="*/ 131 h 642"/>
                <a:gd name="T22" fmla="*/ 3257 w 2097"/>
                <a:gd name="T23" fmla="*/ 73 h 642"/>
                <a:gd name="T24" fmla="*/ 3581 w 2097"/>
                <a:gd name="T25" fmla="*/ 0 h 642"/>
                <a:gd name="T26" fmla="*/ 3581 w 2097"/>
                <a:gd name="T27" fmla="*/ 265 h 642"/>
                <a:gd name="T28" fmla="*/ 3257 w 2097"/>
                <a:gd name="T29" fmla="*/ 325 h 642"/>
                <a:gd name="T30" fmla="*/ 2921 w 2097"/>
                <a:gd name="T31" fmla="*/ 398 h 642"/>
                <a:gd name="T32" fmla="*/ 2600 w 2097"/>
                <a:gd name="T33" fmla="*/ 433 h 642"/>
                <a:gd name="T34" fmla="*/ 2280 w 2097"/>
                <a:gd name="T35" fmla="*/ 483 h 642"/>
                <a:gd name="T36" fmla="*/ 1960 w 2097"/>
                <a:gd name="T37" fmla="*/ 518 h 642"/>
                <a:gd name="T38" fmla="*/ 1622 w 2097"/>
                <a:gd name="T39" fmla="*/ 578 h 642"/>
                <a:gd name="T40" fmla="*/ 1300 w 2097"/>
                <a:gd name="T41" fmla="*/ 642 h 642"/>
                <a:gd name="T42" fmla="*/ 977 w 2097"/>
                <a:gd name="T43" fmla="*/ 722 h 642"/>
                <a:gd name="T44" fmla="*/ 656 w 2097"/>
                <a:gd name="T45" fmla="*/ 796 h 642"/>
                <a:gd name="T46" fmla="*/ 321 w 2097"/>
                <a:gd name="T47" fmla="*/ 856 h 642"/>
                <a:gd name="T48" fmla="*/ 0 w 2097"/>
                <a:gd name="T49" fmla="*/ 903 h 6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7"/>
                <a:gd name="T76" fmla="*/ 0 h 642"/>
                <a:gd name="T77" fmla="*/ 2097 w 2097"/>
                <a:gd name="T78" fmla="*/ 642 h 6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7" h="642">
                  <a:moveTo>
                    <a:pt x="0" y="642"/>
                  </a:moveTo>
                  <a:lnTo>
                    <a:pt x="0" y="582"/>
                  </a:lnTo>
                  <a:lnTo>
                    <a:pt x="188" y="531"/>
                  </a:lnTo>
                  <a:lnTo>
                    <a:pt x="385" y="480"/>
                  </a:lnTo>
                  <a:lnTo>
                    <a:pt x="573" y="402"/>
                  </a:lnTo>
                  <a:lnTo>
                    <a:pt x="761" y="325"/>
                  </a:lnTo>
                  <a:lnTo>
                    <a:pt x="950" y="266"/>
                  </a:lnTo>
                  <a:lnTo>
                    <a:pt x="1147" y="206"/>
                  </a:lnTo>
                  <a:lnTo>
                    <a:pt x="1335" y="171"/>
                  </a:lnTo>
                  <a:lnTo>
                    <a:pt x="1523" y="137"/>
                  </a:lnTo>
                  <a:lnTo>
                    <a:pt x="1711" y="94"/>
                  </a:lnTo>
                  <a:lnTo>
                    <a:pt x="1908" y="52"/>
                  </a:lnTo>
                  <a:lnTo>
                    <a:pt x="2097" y="0"/>
                  </a:lnTo>
                  <a:lnTo>
                    <a:pt x="2097" y="188"/>
                  </a:lnTo>
                  <a:lnTo>
                    <a:pt x="1908" y="231"/>
                  </a:lnTo>
                  <a:lnTo>
                    <a:pt x="1711" y="283"/>
                  </a:lnTo>
                  <a:lnTo>
                    <a:pt x="1523" y="308"/>
                  </a:lnTo>
                  <a:lnTo>
                    <a:pt x="1335" y="343"/>
                  </a:lnTo>
                  <a:lnTo>
                    <a:pt x="1147" y="368"/>
                  </a:lnTo>
                  <a:lnTo>
                    <a:pt x="950" y="411"/>
                  </a:lnTo>
                  <a:lnTo>
                    <a:pt x="761" y="454"/>
                  </a:lnTo>
                  <a:lnTo>
                    <a:pt x="573" y="514"/>
                  </a:lnTo>
                  <a:lnTo>
                    <a:pt x="385" y="565"/>
                  </a:lnTo>
                  <a:lnTo>
                    <a:pt x="188" y="608"/>
                  </a:lnTo>
                  <a:lnTo>
                    <a:pt x="0" y="642"/>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6825" name="Freeform 421"/>
            <p:cNvSpPr>
              <a:spLocks/>
            </p:cNvSpPr>
            <p:nvPr/>
          </p:nvSpPr>
          <p:spPr bwMode="auto">
            <a:xfrm>
              <a:off x="3319" y="2444"/>
              <a:ext cx="2242" cy="956"/>
            </a:xfrm>
            <a:custGeom>
              <a:avLst/>
              <a:gdLst>
                <a:gd name="T0" fmla="*/ 0 w 2097"/>
                <a:gd name="T1" fmla="*/ 1292 h 916"/>
                <a:gd name="T2" fmla="*/ 0 w 2097"/>
                <a:gd name="T3" fmla="*/ 1218 h 916"/>
                <a:gd name="T4" fmla="*/ 321 w 2097"/>
                <a:gd name="T5" fmla="*/ 1133 h 916"/>
                <a:gd name="T6" fmla="*/ 656 w 2097"/>
                <a:gd name="T7" fmla="*/ 1037 h 916"/>
                <a:gd name="T8" fmla="*/ 977 w 2097"/>
                <a:gd name="T9" fmla="*/ 892 h 916"/>
                <a:gd name="T10" fmla="*/ 1300 w 2097"/>
                <a:gd name="T11" fmla="*/ 735 h 916"/>
                <a:gd name="T12" fmla="*/ 1622 w 2097"/>
                <a:gd name="T13" fmla="*/ 625 h 916"/>
                <a:gd name="T14" fmla="*/ 1960 w 2097"/>
                <a:gd name="T15" fmla="*/ 519 h 916"/>
                <a:gd name="T16" fmla="*/ 2280 w 2097"/>
                <a:gd name="T17" fmla="*/ 423 h 916"/>
                <a:gd name="T18" fmla="*/ 2600 w 2097"/>
                <a:gd name="T19" fmla="*/ 325 h 916"/>
                <a:gd name="T20" fmla="*/ 2921 w 2097"/>
                <a:gd name="T21" fmla="*/ 229 h 916"/>
                <a:gd name="T22" fmla="*/ 3257 w 2097"/>
                <a:gd name="T23" fmla="*/ 107 h 916"/>
                <a:gd name="T24" fmla="*/ 3581 w 2097"/>
                <a:gd name="T25" fmla="*/ 0 h 916"/>
                <a:gd name="T26" fmla="*/ 3581 w 2097"/>
                <a:gd name="T27" fmla="*/ 471 h 916"/>
                <a:gd name="T28" fmla="*/ 3257 w 2097"/>
                <a:gd name="T29" fmla="*/ 544 h 916"/>
                <a:gd name="T30" fmla="*/ 2921 w 2097"/>
                <a:gd name="T31" fmla="*/ 602 h 916"/>
                <a:gd name="T32" fmla="*/ 2600 w 2097"/>
                <a:gd name="T33" fmla="*/ 662 h 916"/>
                <a:gd name="T34" fmla="*/ 2280 w 2097"/>
                <a:gd name="T35" fmla="*/ 710 h 916"/>
                <a:gd name="T36" fmla="*/ 1960 w 2097"/>
                <a:gd name="T37" fmla="*/ 762 h 916"/>
                <a:gd name="T38" fmla="*/ 1622 w 2097"/>
                <a:gd name="T39" fmla="*/ 844 h 916"/>
                <a:gd name="T40" fmla="*/ 1300 w 2097"/>
                <a:gd name="T41" fmla="*/ 928 h 916"/>
                <a:gd name="T42" fmla="*/ 977 w 2097"/>
                <a:gd name="T43" fmla="*/ 1037 h 916"/>
                <a:gd name="T44" fmla="*/ 656 w 2097"/>
                <a:gd name="T45" fmla="*/ 1146 h 916"/>
                <a:gd name="T46" fmla="*/ 321 w 2097"/>
                <a:gd name="T47" fmla="*/ 1218 h 916"/>
                <a:gd name="T48" fmla="*/ 0 w 2097"/>
                <a:gd name="T49" fmla="*/ 1292 h 9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7"/>
                <a:gd name="T76" fmla="*/ 0 h 916"/>
                <a:gd name="T77" fmla="*/ 2097 w 2097"/>
                <a:gd name="T78" fmla="*/ 916 h 9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7" h="916">
                  <a:moveTo>
                    <a:pt x="0" y="916"/>
                  </a:moveTo>
                  <a:lnTo>
                    <a:pt x="0" y="865"/>
                  </a:lnTo>
                  <a:lnTo>
                    <a:pt x="188" y="805"/>
                  </a:lnTo>
                  <a:lnTo>
                    <a:pt x="385" y="736"/>
                  </a:lnTo>
                  <a:lnTo>
                    <a:pt x="573" y="634"/>
                  </a:lnTo>
                  <a:lnTo>
                    <a:pt x="761" y="522"/>
                  </a:lnTo>
                  <a:lnTo>
                    <a:pt x="950" y="445"/>
                  </a:lnTo>
                  <a:lnTo>
                    <a:pt x="1147" y="368"/>
                  </a:lnTo>
                  <a:lnTo>
                    <a:pt x="1335" y="300"/>
                  </a:lnTo>
                  <a:lnTo>
                    <a:pt x="1523" y="231"/>
                  </a:lnTo>
                  <a:lnTo>
                    <a:pt x="1711" y="163"/>
                  </a:lnTo>
                  <a:lnTo>
                    <a:pt x="1908" y="77"/>
                  </a:lnTo>
                  <a:lnTo>
                    <a:pt x="2097" y="0"/>
                  </a:lnTo>
                  <a:lnTo>
                    <a:pt x="2097" y="334"/>
                  </a:lnTo>
                  <a:lnTo>
                    <a:pt x="1908" y="386"/>
                  </a:lnTo>
                  <a:lnTo>
                    <a:pt x="1711" y="428"/>
                  </a:lnTo>
                  <a:lnTo>
                    <a:pt x="1523" y="471"/>
                  </a:lnTo>
                  <a:lnTo>
                    <a:pt x="1335" y="505"/>
                  </a:lnTo>
                  <a:lnTo>
                    <a:pt x="1147" y="540"/>
                  </a:lnTo>
                  <a:lnTo>
                    <a:pt x="950" y="600"/>
                  </a:lnTo>
                  <a:lnTo>
                    <a:pt x="761" y="659"/>
                  </a:lnTo>
                  <a:lnTo>
                    <a:pt x="573" y="736"/>
                  </a:lnTo>
                  <a:lnTo>
                    <a:pt x="385" y="814"/>
                  </a:lnTo>
                  <a:lnTo>
                    <a:pt x="188" y="865"/>
                  </a:lnTo>
                  <a:lnTo>
                    <a:pt x="0" y="91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6826" name="Line 422"/>
            <p:cNvSpPr>
              <a:spLocks noChangeShapeType="1"/>
            </p:cNvSpPr>
            <p:nvPr/>
          </p:nvSpPr>
          <p:spPr bwMode="auto">
            <a:xfrm flipV="1">
              <a:off x="3319" y="3623"/>
              <a:ext cx="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27" name="Line 423"/>
            <p:cNvSpPr>
              <a:spLocks noChangeShapeType="1"/>
            </p:cNvSpPr>
            <p:nvPr/>
          </p:nvSpPr>
          <p:spPr bwMode="auto">
            <a:xfrm flipV="1">
              <a:off x="3319" y="3605"/>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28" name="Line 424"/>
            <p:cNvSpPr>
              <a:spLocks noChangeShapeType="1"/>
            </p:cNvSpPr>
            <p:nvPr/>
          </p:nvSpPr>
          <p:spPr bwMode="auto">
            <a:xfrm flipV="1">
              <a:off x="3520" y="3588"/>
              <a:ext cx="211" cy="1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29" name="Line 425"/>
            <p:cNvSpPr>
              <a:spLocks noChangeShapeType="1"/>
            </p:cNvSpPr>
            <p:nvPr/>
          </p:nvSpPr>
          <p:spPr bwMode="auto">
            <a:xfrm flipV="1">
              <a:off x="3731" y="3570"/>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0" name="Line 426"/>
            <p:cNvSpPr>
              <a:spLocks noChangeShapeType="1"/>
            </p:cNvSpPr>
            <p:nvPr/>
          </p:nvSpPr>
          <p:spPr bwMode="auto">
            <a:xfrm flipV="1">
              <a:off x="3932" y="3552"/>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1" name="Line 427"/>
            <p:cNvSpPr>
              <a:spLocks noChangeShapeType="1"/>
            </p:cNvSpPr>
            <p:nvPr/>
          </p:nvSpPr>
          <p:spPr bwMode="auto">
            <a:xfrm flipV="1">
              <a:off x="4133" y="3543"/>
              <a:ext cx="202" cy="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2" name="Line 428"/>
            <p:cNvSpPr>
              <a:spLocks noChangeShapeType="1"/>
            </p:cNvSpPr>
            <p:nvPr/>
          </p:nvSpPr>
          <p:spPr bwMode="auto">
            <a:xfrm>
              <a:off x="4335" y="3543"/>
              <a:ext cx="2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3" name="Line 429"/>
            <p:cNvSpPr>
              <a:spLocks noChangeShapeType="1"/>
            </p:cNvSpPr>
            <p:nvPr/>
          </p:nvSpPr>
          <p:spPr bwMode="auto">
            <a:xfrm>
              <a:off x="4546"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4" name="Line 430"/>
            <p:cNvSpPr>
              <a:spLocks noChangeShapeType="1"/>
            </p:cNvSpPr>
            <p:nvPr/>
          </p:nvSpPr>
          <p:spPr bwMode="auto">
            <a:xfrm>
              <a:off x="4747"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5" name="Line 431"/>
            <p:cNvSpPr>
              <a:spLocks noChangeShapeType="1"/>
            </p:cNvSpPr>
            <p:nvPr/>
          </p:nvSpPr>
          <p:spPr bwMode="auto">
            <a:xfrm>
              <a:off x="4948"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6" name="Line 432"/>
            <p:cNvSpPr>
              <a:spLocks noChangeShapeType="1"/>
            </p:cNvSpPr>
            <p:nvPr/>
          </p:nvSpPr>
          <p:spPr bwMode="auto">
            <a:xfrm>
              <a:off x="5149" y="3543"/>
              <a:ext cx="21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7" name="Line 433"/>
            <p:cNvSpPr>
              <a:spLocks noChangeShapeType="1"/>
            </p:cNvSpPr>
            <p:nvPr/>
          </p:nvSpPr>
          <p:spPr bwMode="auto">
            <a:xfrm>
              <a:off x="5359" y="3543"/>
              <a:ext cx="20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8" name="Line 434"/>
            <p:cNvSpPr>
              <a:spLocks noChangeShapeType="1"/>
            </p:cNvSpPr>
            <p:nvPr/>
          </p:nvSpPr>
          <p:spPr bwMode="auto">
            <a:xfrm>
              <a:off x="5561" y="3543"/>
              <a:ext cx="1" cy="14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39" name="Line 435"/>
            <p:cNvSpPr>
              <a:spLocks noChangeShapeType="1"/>
            </p:cNvSpPr>
            <p:nvPr/>
          </p:nvSpPr>
          <p:spPr bwMode="auto">
            <a:xfrm flipH="1">
              <a:off x="5359" y="3686"/>
              <a:ext cx="20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0" name="Line 436"/>
            <p:cNvSpPr>
              <a:spLocks noChangeShapeType="1"/>
            </p:cNvSpPr>
            <p:nvPr/>
          </p:nvSpPr>
          <p:spPr bwMode="auto">
            <a:xfrm flipH="1">
              <a:off x="5149" y="3686"/>
              <a:ext cx="21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1" name="Line 437"/>
            <p:cNvSpPr>
              <a:spLocks noChangeShapeType="1"/>
            </p:cNvSpPr>
            <p:nvPr/>
          </p:nvSpPr>
          <p:spPr bwMode="auto">
            <a:xfrm flipH="1">
              <a:off x="4948"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2" name="Line 438"/>
            <p:cNvSpPr>
              <a:spLocks noChangeShapeType="1"/>
            </p:cNvSpPr>
            <p:nvPr/>
          </p:nvSpPr>
          <p:spPr bwMode="auto">
            <a:xfrm flipH="1">
              <a:off x="4747"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3" name="Line 439"/>
            <p:cNvSpPr>
              <a:spLocks noChangeShapeType="1"/>
            </p:cNvSpPr>
            <p:nvPr/>
          </p:nvSpPr>
          <p:spPr bwMode="auto">
            <a:xfrm flipH="1">
              <a:off x="4546"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4" name="Line 440"/>
            <p:cNvSpPr>
              <a:spLocks noChangeShapeType="1"/>
            </p:cNvSpPr>
            <p:nvPr/>
          </p:nvSpPr>
          <p:spPr bwMode="auto">
            <a:xfrm flipH="1">
              <a:off x="4335" y="3686"/>
              <a:ext cx="2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5" name="Line 441"/>
            <p:cNvSpPr>
              <a:spLocks noChangeShapeType="1"/>
            </p:cNvSpPr>
            <p:nvPr/>
          </p:nvSpPr>
          <p:spPr bwMode="auto">
            <a:xfrm flipH="1">
              <a:off x="4133" y="3686"/>
              <a:ext cx="20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6" name="Line 442"/>
            <p:cNvSpPr>
              <a:spLocks noChangeShapeType="1"/>
            </p:cNvSpPr>
            <p:nvPr/>
          </p:nvSpPr>
          <p:spPr bwMode="auto">
            <a:xfrm flipH="1">
              <a:off x="3932"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7" name="Line 443"/>
            <p:cNvSpPr>
              <a:spLocks noChangeShapeType="1"/>
            </p:cNvSpPr>
            <p:nvPr/>
          </p:nvSpPr>
          <p:spPr bwMode="auto">
            <a:xfrm flipH="1">
              <a:off x="3731"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8" name="Line 444"/>
            <p:cNvSpPr>
              <a:spLocks noChangeShapeType="1"/>
            </p:cNvSpPr>
            <p:nvPr/>
          </p:nvSpPr>
          <p:spPr bwMode="auto">
            <a:xfrm flipH="1">
              <a:off x="3520" y="3686"/>
              <a:ext cx="2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49" name="Line 445"/>
            <p:cNvSpPr>
              <a:spLocks noChangeShapeType="1"/>
            </p:cNvSpPr>
            <p:nvPr/>
          </p:nvSpPr>
          <p:spPr bwMode="auto">
            <a:xfrm flipH="1">
              <a:off x="3319"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0" name="Line 446"/>
            <p:cNvSpPr>
              <a:spLocks noChangeShapeType="1"/>
            </p:cNvSpPr>
            <p:nvPr/>
          </p:nvSpPr>
          <p:spPr bwMode="auto">
            <a:xfrm flipV="1">
              <a:off x="3319" y="3462"/>
              <a:ext cx="1" cy="16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1" name="Line 447"/>
            <p:cNvSpPr>
              <a:spLocks noChangeShapeType="1"/>
            </p:cNvSpPr>
            <p:nvPr/>
          </p:nvSpPr>
          <p:spPr bwMode="auto">
            <a:xfrm flipV="1">
              <a:off x="3319" y="3427"/>
              <a:ext cx="201" cy="3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2" name="Line 448"/>
            <p:cNvSpPr>
              <a:spLocks noChangeShapeType="1"/>
            </p:cNvSpPr>
            <p:nvPr/>
          </p:nvSpPr>
          <p:spPr bwMode="auto">
            <a:xfrm flipV="1">
              <a:off x="3520" y="3382"/>
              <a:ext cx="21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3" name="Line 449"/>
            <p:cNvSpPr>
              <a:spLocks noChangeShapeType="1"/>
            </p:cNvSpPr>
            <p:nvPr/>
          </p:nvSpPr>
          <p:spPr bwMode="auto">
            <a:xfrm flipV="1">
              <a:off x="3731" y="3329"/>
              <a:ext cx="201"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4" name="Line 450"/>
            <p:cNvSpPr>
              <a:spLocks noChangeShapeType="1"/>
            </p:cNvSpPr>
            <p:nvPr/>
          </p:nvSpPr>
          <p:spPr bwMode="auto">
            <a:xfrm flipV="1">
              <a:off x="3932" y="3266"/>
              <a:ext cx="20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5" name="Line 451"/>
            <p:cNvSpPr>
              <a:spLocks noChangeShapeType="1"/>
            </p:cNvSpPr>
            <p:nvPr/>
          </p:nvSpPr>
          <p:spPr bwMode="auto">
            <a:xfrm flipV="1">
              <a:off x="4133" y="3221"/>
              <a:ext cx="202"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6" name="Line 452"/>
            <p:cNvSpPr>
              <a:spLocks noChangeShapeType="1"/>
            </p:cNvSpPr>
            <p:nvPr/>
          </p:nvSpPr>
          <p:spPr bwMode="auto">
            <a:xfrm flipV="1">
              <a:off x="4335" y="3176"/>
              <a:ext cx="21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7" name="Line 453"/>
            <p:cNvSpPr>
              <a:spLocks noChangeShapeType="1"/>
            </p:cNvSpPr>
            <p:nvPr/>
          </p:nvSpPr>
          <p:spPr bwMode="auto">
            <a:xfrm flipV="1">
              <a:off x="4546" y="3150"/>
              <a:ext cx="201" cy="2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8" name="Line 454"/>
            <p:cNvSpPr>
              <a:spLocks noChangeShapeType="1"/>
            </p:cNvSpPr>
            <p:nvPr/>
          </p:nvSpPr>
          <p:spPr bwMode="auto">
            <a:xfrm flipV="1">
              <a:off x="4747" y="3114"/>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59" name="Line 455"/>
            <p:cNvSpPr>
              <a:spLocks noChangeShapeType="1"/>
            </p:cNvSpPr>
            <p:nvPr/>
          </p:nvSpPr>
          <p:spPr bwMode="auto">
            <a:xfrm flipV="1">
              <a:off x="4948" y="3088"/>
              <a:ext cx="201" cy="2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0" name="Line 456"/>
            <p:cNvSpPr>
              <a:spLocks noChangeShapeType="1"/>
            </p:cNvSpPr>
            <p:nvPr/>
          </p:nvSpPr>
          <p:spPr bwMode="auto">
            <a:xfrm flipV="1">
              <a:off x="5149" y="3033"/>
              <a:ext cx="210" cy="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1" name="Line 457"/>
            <p:cNvSpPr>
              <a:spLocks noChangeShapeType="1"/>
            </p:cNvSpPr>
            <p:nvPr/>
          </p:nvSpPr>
          <p:spPr bwMode="auto">
            <a:xfrm flipV="1">
              <a:off x="5359" y="2988"/>
              <a:ext cx="202"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2" name="Line 458"/>
            <p:cNvSpPr>
              <a:spLocks noChangeShapeType="1"/>
            </p:cNvSpPr>
            <p:nvPr/>
          </p:nvSpPr>
          <p:spPr bwMode="auto">
            <a:xfrm>
              <a:off x="5561" y="2988"/>
              <a:ext cx="1" cy="5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3" name="Line 459"/>
            <p:cNvSpPr>
              <a:spLocks noChangeShapeType="1"/>
            </p:cNvSpPr>
            <p:nvPr/>
          </p:nvSpPr>
          <p:spPr bwMode="auto">
            <a:xfrm flipH="1">
              <a:off x="5359" y="3543"/>
              <a:ext cx="20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4" name="Line 460"/>
            <p:cNvSpPr>
              <a:spLocks noChangeShapeType="1"/>
            </p:cNvSpPr>
            <p:nvPr/>
          </p:nvSpPr>
          <p:spPr bwMode="auto">
            <a:xfrm flipH="1">
              <a:off x="5149" y="3543"/>
              <a:ext cx="21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5" name="Line 461"/>
            <p:cNvSpPr>
              <a:spLocks noChangeShapeType="1"/>
            </p:cNvSpPr>
            <p:nvPr/>
          </p:nvSpPr>
          <p:spPr bwMode="auto">
            <a:xfrm flipH="1">
              <a:off x="4948"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6" name="Line 462"/>
            <p:cNvSpPr>
              <a:spLocks noChangeShapeType="1"/>
            </p:cNvSpPr>
            <p:nvPr/>
          </p:nvSpPr>
          <p:spPr bwMode="auto">
            <a:xfrm flipH="1">
              <a:off x="4747"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7" name="Line 463"/>
            <p:cNvSpPr>
              <a:spLocks noChangeShapeType="1"/>
            </p:cNvSpPr>
            <p:nvPr/>
          </p:nvSpPr>
          <p:spPr bwMode="auto">
            <a:xfrm flipH="1">
              <a:off x="4546"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8" name="Line 464"/>
            <p:cNvSpPr>
              <a:spLocks noChangeShapeType="1"/>
            </p:cNvSpPr>
            <p:nvPr/>
          </p:nvSpPr>
          <p:spPr bwMode="auto">
            <a:xfrm flipH="1">
              <a:off x="4335" y="3543"/>
              <a:ext cx="2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69" name="Line 465"/>
            <p:cNvSpPr>
              <a:spLocks noChangeShapeType="1"/>
            </p:cNvSpPr>
            <p:nvPr/>
          </p:nvSpPr>
          <p:spPr bwMode="auto">
            <a:xfrm flipH="1">
              <a:off x="4133" y="3543"/>
              <a:ext cx="202" cy="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0" name="Line 466"/>
            <p:cNvSpPr>
              <a:spLocks noChangeShapeType="1"/>
            </p:cNvSpPr>
            <p:nvPr/>
          </p:nvSpPr>
          <p:spPr bwMode="auto">
            <a:xfrm flipH="1">
              <a:off x="3932" y="3552"/>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1" name="Line 467"/>
            <p:cNvSpPr>
              <a:spLocks noChangeShapeType="1"/>
            </p:cNvSpPr>
            <p:nvPr/>
          </p:nvSpPr>
          <p:spPr bwMode="auto">
            <a:xfrm flipH="1">
              <a:off x="3731" y="3570"/>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2" name="Line 468"/>
            <p:cNvSpPr>
              <a:spLocks noChangeShapeType="1"/>
            </p:cNvSpPr>
            <p:nvPr/>
          </p:nvSpPr>
          <p:spPr bwMode="auto">
            <a:xfrm flipH="1">
              <a:off x="3520" y="3588"/>
              <a:ext cx="211" cy="1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3" name="Line 469"/>
            <p:cNvSpPr>
              <a:spLocks noChangeShapeType="1"/>
            </p:cNvSpPr>
            <p:nvPr/>
          </p:nvSpPr>
          <p:spPr bwMode="auto">
            <a:xfrm flipH="1">
              <a:off x="3319" y="3605"/>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4" name="Line 470"/>
            <p:cNvSpPr>
              <a:spLocks noChangeShapeType="1"/>
            </p:cNvSpPr>
            <p:nvPr/>
          </p:nvSpPr>
          <p:spPr bwMode="auto">
            <a:xfrm flipV="1">
              <a:off x="3319" y="3400"/>
              <a:ext cx="1"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5" name="Line 471"/>
            <p:cNvSpPr>
              <a:spLocks noChangeShapeType="1"/>
            </p:cNvSpPr>
            <p:nvPr/>
          </p:nvSpPr>
          <p:spPr bwMode="auto">
            <a:xfrm flipV="1">
              <a:off x="3319" y="3346"/>
              <a:ext cx="201"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6" name="Line 472"/>
            <p:cNvSpPr>
              <a:spLocks noChangeShapeType="1"/>
            </p:cNvSpPr>
            <p:nvPr/>
          </p:nvSpPr>
          <p:spPr bwMode="auto">
            <a:xfrm flipV="1">
              <a:off x="3520" y="3293"/>
              <a:ext cx="211"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7" name="Line 473"/>
            <p:cNvSpPr>
              <a:spLocks noChangeShapeType="1"/>
            </p:cNvSpPr>
            <p:nvPr/>
          </p:nvSpPr>
          <p:spPr bwMode="auto">
            <a:xfrm flipV="1">
              <a:off x="3731" y="3212"/>
              <a:ext cx="201" cy="8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8" name="Line 474"/>
            <p:cNvSpPr>
              <a:spLocks noChangeShapeType="1"/>
            </p:cNvSpPr>
            <p:nvPr/>
          </p:nvSpPr>
          <p:spPr bwMode="auto">
            <a:xfrm flipV="1">
              <a:off x="3932" y="3131"/>
              <a:ext cx="201" cy="8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79" name="Line 475"/>
            <p:cNvSpPr>
              <a:spLocks noChangeShapeType="1"/>
            </p:cNvSpPr>
            <p:nvPr/>
          </p:nvSpPr>
          <p:spPr bwMode="auto">
            <a:xfrm flipV="1">
              <a:off x="4133" y="3070"/>
              <a:ext cx="202" cy="6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0" name="Line 476"/>
            <p:cNvSpPr>
              <a:spLocks noChangeShapeType="1"/>
            </p:cNvSpPr>
            <p:nvPr/>
          </p:nvSpPr>
          <p:spPr bwMode="auto">
            <a:xfrm flipV="1">
              <a:off x="4335" y="3007"/>
              <a:ext cx="21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1" name="Line 477"/>
            <p:cNvSpPr>
              <a:spLocks noChangeShapeType="1"/>
            </p:cNvSpPr>
            <p:nvPr/>
          </p:nvSpPr>
          <p:spPr bwMode="auto">
            <a:xfrm flipV="1">
              <a:off x="4546" y="2971"/>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2" name="Line 478"/>
            <p:cNvSpPr>
              <a:spLocks noChangeShapeType="1"/>
            </p:cNvSpPr>
            <p:nvPr/>
          </p:nvSpPr>
          <p:spPr bwMode="auto">
            <a:xfrm flipV="1">
              <a:off x="4747" y="2935"/>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3" name="Line 479"/>
            <p:cNvSpPr>
              <a:spLocks noChangeShapeType="1"/>
            </p:cNvSpPr>
            <p:nvPr/>
          </p:nvSpPr>
          <p:spPr bwMode="auto">
            <a:xfrm flipV="1">
              <a:off x="4948" y="2890"/>
              <a:ext cx="20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4" name="Line 480"/>
            <p:cNvSpPr>
              <a:spLocks noChangeShapeType="1"/>
            </p:cNvSpPr>
            <p:nvPr/>
          </p:nvSpPr>
          <p:spPr bwMode="auto">
            <a:xfrm flipV="1">
              <a:off x="5149" y="2846"/>
              <a:ext cx="210" cy="4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5" name="Line 481"/>
            <p:cNvSpPr>
              <a:spLocks noChangeShapeType="1"/>
            </p:cNvSpPr>
            <p:nvPr/>
          </p:nvSpPr>
          <p:spPr bwMode="auto">
            <a:xfrm flipV="1">
              <a:off x="5359" y="2792"/>
              <a:ext cx="202"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6" name="Line 482"/>
            <p:cNvSpPr>
              <a:spLocks noChangeShapeType="1"/>
            </p:cNvSpPr>
            <p:nvPr/>
          </p:nvSpPr>
          <p:spPr bwMode="auto">
            <a:xfrm>
              <a:off x="5561" y="2792"/>
              <a:ext cx="1" cy="19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7" name="Line 483"/>
            <p:cNvSpPr>
              <a:spLocks noChangeShapeType="1"/>
            </p:cNvSpPr>
            <p:nvPr/>
          </p:nvSpPr>
          <p:spPr bwMode="auto">
            <a:xfrm flipH="1">
              <a:off x="5359" y="2988"/>
              <a:ext cx="202"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8" name="Line 484"/>
            <p:cNvSpPr>
              <a:spLocks noChangeShapeType="1"/>
            </p:cNvSpPr>
            <p:nvPr/>
          </p:nvSpPr>
          <p:spPr bwMode="auto">
            <a:xfrm flipH="1">
              <a:off x="5149" y="3033"/>
              <a:ext cx="210" cy="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89" name="Line 485"/>
            <p:cNvSpPr>
              <a:spLocks noChangeShapeType="1"/>
            </p:cNvSpPr>
            <p:nvPr/>
          </p:nvSpPr>
          <p:spPr bwMode="auto">
            <a:xfrm flipH="1">
              <a:off x="4948" y="3088"/>
              <a:ext cx="201" cy="2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0" name="Line 486"/>
            <p:cNvSpPr>
              <a:spLocks noChangeShapeType="1"/>
            </p:cNvSpPr>
            <p:nvPr/>
          </p:nvSpPr>
          <p:spPr bwMode="auto">
            <a:xfrm flipH="1">
              <a:off x="4747" y="3114"/>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1" name="Line 487"/>
            <p:cNvSpPr>
              <a:spLocks noChangeShapeType="1"/>
            </p:cNvSpPr>
            <p:nvPr/>
          </p:nvSpPr>
          <p:spPr bwMode="auto">
            <a:xfrm flipH="1">
              <a:off x="4546" y="3150"/>
              <a:ext cx="201" cy="2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2" name="Line 488"/>
            <p:cNvSpPr>
              <a:spLocks noChangeShapeType="1"/>
            </p:cNvSpPr>
            <p:nvPr/>
          </p:nvSpPr>
          <p:spPr bwMode="auto">
            <a:xfrm flipH="1">
              <a:off x="4335" y="3176"/>
              <a:ext cx="21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3" name="Line 489"/>
            <p:cNvSpPr>
              <a:spLocks noChangeShapeType="1"/>
            </p:cNvSpPr>
            <p:nvPr/>
          </p:nvSpPr>
          <p:spPr bwMode="auto">
            <a:xfrm flipH="1">
              <a:off x="4133" y="3221"/>
              <a:ext cx="202"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4" name="Line 490"/>
            <p:cNvSpPr>
              <a:spLocks noChangeShapeType="1"/>
            </p:cNvSpPr>
            <p:nvPr/>
          </p:nvSpPr>
          <p:spPr bwMode="auto">
            <a:xfrm flipH="1">
              <a:off x="3932" y="3266"/>
              <a:ext cx="20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5" name="Line 491"/>
            <p:cNvSpPr>
              <a:spLocks noChangeShapeType="1"/>
            </p:cNvSpPr>
            <p:nvPr/>
          </p:nvSpPr>
          <p:spPr bwMode="auto">
            <a:xfrm flipH="1">
              <a:off x="3731" y="3329"/>
              <a:ext cx="201"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6" name="Line 492"/>
            <p:cNvSpPr>
              <a:spLocks noChangeShapeType="1"/>
            </p:cNvSpPr>
            <p:nvPr/>
          </p:nvSpPr>
          <p:spPr bwMode="auto">
            <a:xfrm flipH="1">
              <a:off x="3520" y="3382"/>
              <a:ext cx="21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7" name="Line 493"/>
            <p:cNvSpPr>
              <a:spLocks noChangeShapeType="1"/>
            </p:cNvSpPr>
            <p:nvPr/>
          </p:nvSpPr>
          <p:spPr bwMode="auto">
            <a:xfrm flipH="1">
              <a:off x="3319" y="3427"/>
              <a:ext cx="201" cy="3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8" name="Line 494"/>
            <p:cNvSpPr>
              <a:spLocks noChangeShapeType="1"/>
            </p:cNvSpPr>
            <p:nvPr/>
          </p:nvSpPr>
          <p:spPr bwMode="auto">
            <a:xfrm flipV="1">
              <a:off x="3319" y="3346"/>
              <a:ext cx="1"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899" name="Line 495"/>
            <p:cNvSpPr>
              <a:spLocks noChangeShapeType="1"/>
            </p:cNvSpPr>
            <p:nvPr/>
          </p:nvSpPr>
          <p:spPr bwMode="auto">
            <a:xfrm flipV="1">
              <a:off x="3319" y="3284"/>
              <a:ext cx="201"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0" name="Line 496"/>
            <p:cNvSpPr>
              <a:spLocks noChangeShapeType="1"/>
            </p:cNvSpPr>
            <p:nvPr/>
          </p:nvSpPr>
          <p:spPr bwMode="auto">
            <a:xfrm flipV="1">
              <a:off x="3520" y="3212"/>
              <a:ext cx="211" cy="7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1" name="Line 497"/>
            <p:cNvSpPr>
              <a:spLocks noChangeShapeType="1"/>
            </p:cNvSpPr>
            <p:nvPr/>
          </p:nvSpPr>
          <p:spPr bwMode="auto">
            <a:xfrm flipV="1">
              <a:off x="3731" y="3105"/>
              <a:ext cx="201" cy="10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2" name="Line 498"/>
            <p:cNvSpPr>
              <a:spLocks noChangeShapeType="1"/>
            </p:cNvSpPr>
            <p:nvPr/>
          </p:nvSpPr>
          <p:spPr bwMode="auto">
            <a:xfrm flipV="1">
              <a:off x="3932" y="2988"/>
              <a:ext cx="201" cy="11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3" name="Line 499"/>
            <p:cNvSpPr>
              <a:spLocks noChangeShapeType="1"/>
            </p:cNvSpPr>
            <p:nvPr/>
          </p:nvSpPr>
          <p:spPr bwMode="auto">
            <a:xfrm flipV="1">
              <a:off x="4133" y="2908"/>
              <a:ext cx="202"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4" name="Line 500"/>
            <p:cNvSpPr>
              <a:spLocks noChangeShapeType="1"/>
            </p:cNvSpPr>
            <p:nvPr/>
          </p:nvSpPr>
          <p:spPr bwMode="auto">
            <a:xfrm flipV="1">
              <a:off x="4335" y="2828"/>
              <a:ext cx="21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5" name="Line 501"/>
            <p:cNvSpPr>
              <a:spLocks noChangeShapeType="1"/>
            </p:cNvSpPr>
            <p:nvPr/>
          </p:nvSpPr>
          <p:spPr bwMode="auto">
            <a:xfrm flipV="1">
              <a:off x="4546" y="2757"/>
              <a:ext cx="201" cy="7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6" name="Line 502"/>
            <p:cNvSpPr>
              <a:spLocks noChangeShapeType="1"/>
            </p:cNvSpPr>
            <p:nvPr/>
          </p:nvSpPr>
          <p:spPr bwMode="auto">
            <a:xfrm flipV="1">
              <a:off x="4747" y="2685"/>
              <a:ext cx="201" cy="7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7" name="Line 503"/>
            <p:cNvSpPr>
              <a:spLocks noChangeShapeType="1"/>
            </p:cNvSpPr>
            <p:nvPr/>
          </p:nvSpPr>
          <p:spPr bwMode="auto">
            <a:xfrm flipV="1">
              <a:off x="4948" y="2614"/>
              <a:ext cx="201" cy="7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8" name="Line 504"/>
            <p:cNvSpPr>
              <a:spLocks noChangeShapeType="1"/>
            </p:cNvSpPr>
            <p:nvPr/>
          </p:nvSpPr>
          <p:spPr bwMode="auto">
            <a:xfrm flipV="1">
              <a:off x="5149" y="2524"/>
              <a:ext cx="210" cy="9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09" name="Line 505"/>
            <p:cNvSpPr>
              <a:spLocks noChangeShapeType="1"/>
            </p:cNvSpPr>
            <p:nvPr/>
          </p:nvSpPr>
          <p:spPr bwMode="auto">
            <a:xfrm flipV="1">
              <a:off x="5359" y="2444"/>
              <a:ext cx="202"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0" name="Line 506"/>
            <p:cNvSpPr>
              <a:spLocks noChangeShapeType="1"/>
            </p:cNvSpPr>
            <p:nvPr/>
          </p:nvSpPr>
          <p:spPr bwMode="auto">
            <a:xfrm>
              <a:off x="5561" y="2444"/>
              <a:ext cx="1" cy="34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1" name="Line 507"/>
            <p:cNvSpPr>
              <a:spLocks noChangeShapeType="1"/>
            </p:cNvSpPr>
            <p:nvPr/>
          </p:nvSpPr>
          <p:spPr bwMode="auto">
            <a:xfrm flipH="1">
              <a:off x="5359" y="2792"/>
              <a:ext cx="202"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2" name="Line 508"/>
            <p:cNvSpPr>
              <a:spLocks noChangeShapeType="1"/>
            </p:cNvSpPr>
            <p:nvPr/>
          </p:nvSpPr>
          <p:spPr bwMode="auto">
            <a:xfrm flipH="1">
              <a:off x="5149" y="2846"/>
              <a:ext cx="210" cy="4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3" name="Line 509"/>
            <p:cNvSpPr>
              <a:spLocks noChangeShapeType="1"/>
            </p:cNvSpPr>
            <p:nvPr/>
          </p:nvSpPr>
          <p:spPr bwMode="auto">
            <a:xfrm flipH="1">
              <a:off x="4948" y="2890"/>
              <a:ext cx="20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4" name="Line 510"/>
            <p:cNvSpPr>
              <a:spLocks noChangeShapeType="1"/>
            </p:cNvSpPr>
            <p:nvPr/>
          </p:nvSpPr>
          <p:spPr bwMode="auto">
            <a:xfrm flipH="1">
              <a:off x="4747" y="2935"/>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5" name="Line 511"/>
            <p:cNvSpPr>
              <a:spLocks noChangeShapeType="1"/>
            </p:cNvSpPr>
            <p:nvPr/>
          </p:nvSpPr>
          <p:spPr bwMode="auto">
            <a:xfrm flipH="1">
              <a:off x="4546" y="2971"/>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6" name="Line 512"/>
            <p:cNvSpPr>
              <a:spLocks noChangeShapeType="1"/>
            </p:cNvSpPr>
            <p:nvPr/>
          </p:nvSpPr>
          <p:spPr bwMode="auto">
            <a:xfrm flipH="1">
              <a:off x="4335" y="3007"/>
              <a:ext cx="21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7" name="Line 513"/>
            <p:cNvSpPr>
              <a:spLocks noChangeShapeType="1"/>
            </p:cNvSpPr>
            <p:nvPr/>
          </p:nvSpPr>
          <p:spPr bwMode="auto">
            <a:xfrm flipH="1">
              <a:off x="4133" y="3070"/>
              <a:ext cx="202" cy="6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8" name="Line 514"/>
            <p:cNvSpPr>
              <a:spLocks noChangeShapeType="1"/>
            </p:cNvSpPr>
            <p:nvPr/>
          </p:nvSpPr>
          <p:spPr bwMode="auto">
            <a:xfrm flipH="1">
              <a:off x="3932" y="3131"/>
              <a:ext cx="201" cy="8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19" name="Line 515"/>
            <p:cNvSpPr>
              <a:spLocks noChangeShapeType="1"/>
            </p:cNvSpPr>
            <p:nvPr/>
          </p:nvSpPr>
          <p:spPr bwMode="auto">
            <a:xfrm flipH="1">
              <a:off x="3731" y="3212"/>
              <a:ext cx="201" cy="8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0" name="Line 516"/>
            <p:cNvSpPr>
              <a:spLocks noChangeShapeType="1"/>
            </p:cNvSpPr>
            <p:nvPr/>
          </p:nvSpPr>
          <p:spPr bwMode="auto">
            <a:xfrm flipH="1">
              <a:off x="3520" y="3293"/>
              <a:ext cx="211"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1" name="Line 517"/>
            <p:cNvSpPr>
              <a:spLocks noChangeShapeType="1"/>
            </p:cNvSpPr>
            <p:nvPr/>
          </p:nvSpPr>
          <p:spPr bwMode="auto">
            <a:xfrm flipH="1">
              <a:off x="3319" y="3346"/>
              <a:ext cx="201"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2" name="Line 518"/>
            <p:cNvSpPr>
              <a:spLocks noChangeShapeType="1"/>
            </p:cNvSpPr>
            <p:nvPr/>
          </p:nvSpPr>
          <p:spPr bwMode="auto">
            <a:xfrm>
              <a:off x="3319" y="2122"/>
              <a:ext cx="1" cy="156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3" name="Line 519"/>
            <p:cNvSpPr>
              <a:spLocks noChangeShapeType="1"/>
            </p:cNvSpPr>
            <p:nvPr/>
          </p:nvSpPr>
          <p:spPr bwMode="auto">
            <a:xfrm>
              <a:off x="3301" y="3686"/>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4" name="Line 520"/>
            <p:cNvSpPr>
              <a:spLocks noChangeShapeType="1"/>
            </p:cNvSpPr>
            <p:nvPr/>
          </p:nvSpPr>
          <p:spPr bwMode="auto">
            <a:xfrm>
              <a:off x="3301" y="3382"/>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5" name="Line 521"/>
            <p:cNvSpPr>
              <a:spLocks noChangeShapeType="1"/>
            </p:cNvSpPr>
            <p:nvPr/>
          </p:nvSpPr>
          <p:spPr bwMode="auto">
            <a:xfrm>
              <a:off x="3301" y="3070"/>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6" name="Line 522"/>
            <p:cNvSpPr>
              <a:spLocks noChangeShapeType="1"/>
            </p:cNvSpPr>
            <p:nvPr/>
          </p:nvSpPr>
          <p:spPr bwMode="auto">
            <a:xfrm>
              <a:off x="3301" y="2747"/>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7" name="Line 523"/>
            <p:cNvSpPr>
              <a:spLocks noChangeShapeType="1"/>
            </p:cNvSpPr>
            <p:nvPr/>
          </p:nvSpPr>
          <p:spPr bwMode="auto">
            <a:xfrm>
              <a:off x="3301" y="2435"/>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8" name="Line 524"/>
            <p:cNvSpPr>
              <a:spLocks noChangeShapeType="1"/>
            </p:cNvSpPr>
            <p:nvPr/>
          </p:nvSpPr>
          <p:spPr bwMode="auto">
            <a:xfrm>
              <a:off x="3301" y="2122"/>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29" name="Line 525"/>
            <p:cNvSpPr>
              <a:spLocks noChangeShapeType="1"/>
            </p:cNvSpPr>
            <p:nvPr/>
          </p:nvSpPr>
          <p:spPr bwMode="auto">
            <a:xfrm>
              <a:off x="3319" y="3686"/>
              <a:ext cx="224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0" name="Line 526"/>
            <p:cNvSpPr>
              <a:spLocks noChangeShapeType="1"/>
            </p:cNvSpPr>
            <p:nvPr/>
          </p:nvSpPr>
          <p:spPr bwMode="auto">
            <a:xfrm flipV="1">
              <a:off x="3319"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1" name="Line 527"/>
            <p:cNvSpPr>
              <a:spLocks noChangeShapeType="1"/>
            </p:cNvSpPr>
            <p:nvPr/>
          </p:nvSpPr>
          <p:spPr bwMode="auto">
            <a:xfrm flipV="1">
              <a:off x="3520"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2" name="Line 528"/>
            <p:cNvSpPr>
              <a:spLocks noChangeShapeType="1"/>
            </p:cNvSpPr>
            <p:nvPr/>
          </p:nvSpPr>
          <p:spPr bwMode="auto">
            <a:xfrm flipV="1">
              <a:off x="3731"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3" name="Line 529"/>
            <p:cNvSpPr>
              <a:spLocks noChangeShapeType="1"/>
            </p:cNvSpPr>
            <p:nvPr/>
          </p:nvSpPr>
          <p:spPr bwMode="auto">
            <a:xfrm flipV="1">
              <a:off x="3932"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4" name="Line 530"/>
            <p:cNvSpPr>
              <a:spLocks noChangeShapeType="1"/>
            </p:cNvSpPr>
            <p:nvPr/>
          </p:nvSpPr>
          <p:spPr bwMode="auto">
            <a:xfrm flipV="1">
              <a:off x="4133"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5" name="Line 531"/>
            <p:cNvSpPr>
              <a:spLocks noChangeShapeType="1"/>
            </p:cNvSpPr>
            <p:nvPr/>
          </p:nvSpPr>
          <p:spPr bwMode="auto">
            <a:xfrm flipV="1">
              <a:off x="4335"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6" name="Line 532"/>
            <p:cNvSpPr>
              <a:spLocks noChangeShapeType="1"/>
            </p:cNvSpPr>
            <p:nvPr/>
          </p:nvSpPr>
          <p:spPr bwMode="auto">
            <a:xfrm flipV="1">
              <a:off x="4546"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7" name="Line 533"/>
            <p:cNvSpPr>
              <a:spLocks noChangeShapeType="1"/>
            </p:cNvSpPr>
            <p:nvPr/>
          </p:nvSpPr>
          <p:spPr bwMode="auto">
            <a:xfrm flipV="1">
              <a:off x="4747"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8" name="Line 534"/>
            <p:cNvSpPr>
              <a:spLocks noChangeShapeType="1"/>
            </p:cNvSpPr>
            <p:nvPr/>
          </p:nvSpPr>
          <p:spPr bwMode="auto">
            <a:xfrm flipV="1">
              <a:off x="4948"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39" name="Line 535"/>
            <p:cNvSpPr>
              <a:spLocks noChangeShapeType="1"/>
            </p:cNvSpPr>
            <p:nvPr/>
          </p:nvSpPr>
          <p:spPr bwMode="auto">
            <a:xfrm flipV="1">
              <a:off x="5149"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40" name="Line 536"/>
            <p:cNvSpPr>
              <a:spLocks noChangeShapeType="1"/>
            </p:cNvSpPr>
            <p:nvPr/>
          </p:nvSpPr>
          <p:spPr bwMode="auto">
            <a:xfrm flipV="1">
              <a:off x="5359"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41" name="Line 537"/>
            <p:cNvSpPr>
              <a:spLocks noChangeShapeType="1"/>
            </p:cNvSpPr>
            <p:nvPr/>
          </p:nvSpPr>
          <p:spPr bwMode="auto">
            <a:xfrm flipV="1">
              <a:off x="5561"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6942" name="Rectangle 538"/>
            <p:cNvSpPr>
              <a:spLocks noChangeArrowheads="1"/>
            </p:cNvSpPr>
            <p:nvPr/>
          </p:nvSpPr>
          <p:spPr bwMode="auto">
            <a:xfrm>
              <a:off x="3219" y="3642"/>
              <a:ext cx="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0</a:t>
              </a:r>
            </a:p>
          </p:txBody>
        </p:sp>
        <p:sp>
          <p:nvSpPr>
            <p:cNvPr id="76943" name="Rectangle 539"/>
            <p:cNvSpPr>
              <a:spLocks noChangeArrowheads="1"/>
            </p:cNvSpPr>
            <p:nvPr/>
          </p:nvSpPr>
          <p:spPr bwMode="auto">
            <a:xfrm>
              <a:off x="3099" y="3329"/>
              <a:ext cx="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5</a:t>
              </a:r>
            </a:p>
          </p:txBody>
        </p:sp>
        <p:sp>
          <p:nvSpPr>
            <p:cNvPr id="76944" name="Rectangle 540"/>
            <p:cNvSpPr>
              <a:spLocks noChangeArrowheads="1"/>
            </p:cNvSpPr>
            <p:nvPr/>
          </p:nvSpPr>
          <p:spPr bwMode="auto">
            <a:xfrm>
              <a:off x="3063" y="3017"/>
              <a:ext cx="1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10</a:t>
              </a:r>
            </a:p>
          </p:txBody>
        </p:sp>
        <p:sp>
          <p:nvSpPr>
            <p:cNvPr id="76945" name="Rectangle 541"/>
            <p:cNvSpPr>
              <a:spLocks noChangeArrowheads="1"/>
            </p:cNvSpPr>
            <p:nvPr/>
          </p:nvSpPr>
          <p:spPr bwMode="auto">
            <a:xfrm>
              <a:off x="3063" y="2703"/>
              <a:ext cx="1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15</a:t>
              </a:r>
            </a:p>
          </p:txBody>
        </p:sp>
        <p:sp>
          <p:nvSpPr>
            <p:cNvPr id="76946" name="Rectangle 542"/>
            <p:cNvSpPr>
              <a:spLocks noChangeArrowheads="1"/>
            </p:cNvSpPr>
            <p:nvPr/>
          </p:nvSpPr>
          <p:spPr bwMode="auto">
            <a:xfrm>
              <a:off x="3063" y="2390"/>
              <a:ext cx="1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20</a:t>
              </a:r>
            </a:p>
          </p:txBody>
        </p:sp>
        <p:sp>
          <p:nvSpPr>
            <p:cNvPr id="76947" name="Rectangle 543"/>
            <p:cNvSpPr>
              <a:spLocks noChangeArrowheads="1"/>
            </p:cNvSpPr>
            <p:nvPr/>
          </p:nvSpPr>
          <p:spPr bwMode="auto">
            <a:xfrm>
              <a:off x="3063" y="2078"/>
              <a:ext cx="13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25</a:t>
              </a:r>
            </a:p>
          </p:txBody>
        </p:sp>
        <p:sp>
          <p:nvSpPr>
            <p:cNvPr id="76948" name="Rectangle 544"/>
            <p:cNvSpPr>
              <a:spLocks noChangeArrowheads="1"/>
            </p:cNvSpPr>
            <p:nvPr/>
          </p:nvSpPr>
          <p:spPr bwMode="auto">
            <a:xfrm>
              <a:off x="3438" y="3749"/>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2000</a:t>
              </a:r>
            </a:p>
          </p:txBody>
        </p:sp>
        <p:sp>
          <p:nvSpPr>
            <p:cNvPr id="76949" name="Rectangle 545"/>
            <p:cNvSpPr>
              <a:spLocks noChangeArrowheads="1"/>
            </p:cNvSpPr>
            <p:nvPr/>
          </p:nvSpPr>
          <p:spPr bwMode="auto">
            <a:xfrm>
              <a:off x="3850" y="3749"/>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2020</a:t>
              </a:r>
            </a:p>
          </p:txBody>
        </p:sp>
        <p:sp>
          <p:nvSpPr>
            <p:cNvPr id="76950" name="Rectangle 546"/>
            <p:cNvSpPr>
              <a:spLocks noChangeArrowheads="1"/>
            </p:cNvSpPr>
            <p:nvPr/>
          </p:nvSpPr>
          <p:spPr bwMode="auto">
            <a:xfrm>
              <a:off x="4253" y="3749"/>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2040</a:t>
              </a:r>
            </a:p>
          </p:txBody>
        </p:sp>
        <p:sp>
          <p:nvSpPr>
            <p:cNvPr id="76951" name="Rectangle 547"/>
            <p:cNvSpPr>
              <a:spLocks noChangeArrowheads="1"/>
            </p:cNvSpPr>
            <p:nvPr/>
          </p:nvSpPr>
          <p:spPr bwMode="auto">
            <a:xfrm>
              <a:off x="4664" y="3749"/>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2060</a:t>
              </a:r>
            </a:p>
          </p:txBody>
        </p:sp>
        <p:sp>
          <p:nvSpPr>
            <p:cNvPr id="76952" name="Rectangle 548"/>
            <p:cNvSpPr>
              <a:spLocks noChangeArrowheads="1"/>
            </p:cNvSpPr>
            <p:nvPr/>
          </p:nvSpPr>
          <p:spPr bwMode="auto">
            <a:xfrm>
              <a:off x="5066" y="3749"/>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2080</a:t>
              </a:r>
            </a:p>
          </p:txBody>
        </p:sp>
        <p:sp>
          <p:nvSpPr>
            <p:cNvPr id="76953" name="Rectangle 549"/>
            <p:cNvSpPr>
              <a:spLocks noChangeArrowheads="1"/>
            </p:cNvSpPr>
            <p:nvPr/>
          </p:nvSpPr>
          <p:spPr bwMode="auto">
            <a:xfrm>
              <a:off x="4377" y="3838"/>
              <a:ext cx="3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latin typeface="Arial Narrow" panose="020B0606020202030204" pitchFamily="34" charset="0"/>
                  <a:ea typeface="Osaka" charset="-128"/>
                </a:rPr>
                <a:t>Year</a:t>
              </a:r>
            </a:p>
          </p:txBody>
        </p:sp>
        <p:sp>
          <p:nvSpPr>
            <p:cNvPr id="76954" name="Rectangle 550"/>
            <p:cNvSpPr>
              <a:spLocks noChangeArrowheads="1"/>
            </p:cNvSpPr>
            <p:nvPr/>
          </p:nvSpPr>
          <p:spPr bwMode="auto">
            <a:xfrm>
              <a:off x="3388" y="2181"/>
              <a:ext cx="1141" cy="648"/>
            </a:xfrm>
            <a:prstGeom prst="rect">
              <a:avLst/>
            </a:prstGeom>
            <a:solidFill>
              <a:srgbClr val="FFFFFF"/>
            </a:solidFill>
            <a:ln w="14288">
              <a:solidFill>
                <a:srgbClr val="000000"/>
              </a:solidFill>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mtClean="0">
                <a:solidFill>
                  <a:srgbClr val="000000"/>
                </a:solidFill>
              </a:endParaRPr>
            </a:p>
          </p:txBody>
        </p:sp>
        <p:sp>
          <p:nvSpPr>
            <p:cNvPr id="76955" name="Rectangle 551"/>
            <p:cNvSpPr>
              <a:spLocks noChangeArrowheads="1"/>
            </p:cNvSpPr>
            <p:nvPr/>
          </p:nvSpPr>
          <p:spPr bwMode="auto">
            <a:xfrm>
              <a:off x="3470" y="2224"/>
              <a:ext cx="46" cy="55"/>
            </a:xfrm>
            <a:prstGeom prst="rect">
              <a:avLst/>
            </a:prstGeom>
            <a:solidFill>
              <a:srgbClr val="FFFF99"/>
            </a:solidFill>
            <a:ln w="14288">
              <a:solidFill>
                <a:srgbClr val="000000"/>
              </a:solidFill>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mtClean="0">
                <a:solidFill>
                  <a:srgbClr val="000000"/>
                </a:solidFill>
              </a:endParaRPr>
            </a:p>
          </p:txBody>
        </p:sp>
        <p:sp>
          <p:nvSpPr>
            <p:cNvPr id="76956" name="Rectangle 552"/>
            <p:cNvSpPr>
              <a:spLocks noChangeArrowheads="1"/>
            </p:cNvSpPr>
            <p:nvPr/>
          </p:nvSpPr>
          <p:spPr bwMode="auto">
            <a:xfrm>
              <a:off x="3539" y="2193"/>
              <a:ext cx="6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808080"/>
                  </a:solidFill>
                  <a:ea typeface="Osaka" charset="-128"/>
                </a:rPr>
                <a:t>Electricity</a:t>
              </a:r>
            </a:p>
          </p:txBody>
        </p:sp>
        <p:sp>
          <p:nvSpPr>
            <p:cNvPr id="76957" name="Rectangle 553"/>
            <p:cNvSpPr>
              <a:spLocks noChangeArrowheads="1"/>
            </p:cNvSpPr>
            <p:nvPr/>
          </p:nvSpPr>
          <p:spPr bwMode="auto">
            <a:xfrm>
              <a:off x="3470" y="2377"/>
              <a:ext cx="46" cy="45"/>
            </a:xfrm>
            <a:prstGeom prst="rect">
              <a:avLst/>
            </a:prstGeom>
            <a:solidFill>
              <a:srgbClr val="99FF99"/>
            </a:solidFill>
            <a:ln w="14288">
              <a:solidFill>
                <a:srgbClr val="000000"/>
              </a:solidFill>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mtClean="0">
                <a:solidFill>
                  <a:srgbClr val="000000"/>
                </a:solidFill>
              </a:endParaRPr>
            </a:p>
          </p:txBody>
        </p:sp>
        <p:sp>
          <p:nvSpPr>
            <p:cNvPr id="76958" name="Rectangle 554"/>
            <p:cNvSpPr>
              <a:spLocks noChangeArrowheads="1"/>
            </p:cNvSpPr>
            <p:nvPr/>
          </p:nvSpPr>
          <p:spPr bwMode="auto">
            <a:xfrm>
              <a:off x="3539" y="2336"/>
              <a:ext cx="6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ea typeface="Osaka" charset="-128"/>
                </a:rPr>
                <a:t>Solid Fuel</a:t>
              </a:r>
            </a:p>
          </p:txBody>
        </p:sp>
        <p:sp>
          <p:nvSpPr>
            <p:cNvPr id="76959" name="Rectangle 555"/>
            <p:cNvSpPr>
              <a:spLocks noChangeArrowheads="1"/>
            </p:cNvSpPr>
            <p:nvPr/>
          </p:nvSpPr>
          <p:spPr bwMode="auto">
            <a:xfrm>
              <a:off x="3470" y="2520"/>
              <a:ext cx="46" cy="54"/>
            </a:xfrm>
            <a:prstGeom prst="rect">
              <a:avLst/>
            </a:prstGeom>
            <a:solidFill>
              <a:srgbClr val="FF0000"/>
            </a:solidFill>
            <a:ln w="14288">
              <a:solidFill>
                <a:srgbClr val="000000"/>
              </a:solidFill>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mtClean="0">
                <a:solidFill>
                  <a:srgbClr val="000000"/>
                </a:solidFill>
              </a:endParaRPr>
            </a:p>
          </p:txBody>
        </p:sp>
        <p:sp>
          <p:nvSpPr>
            <p:cNvPr id="76960" name="Rectangle 556"/>
            <p:cNvSpPr>
              <a:spLocks noChangeArrowheads="1"/>
            </p:cNvSpPr>
            <p:nvPr/>
          </p:nvSpPr>
          <p:spPr bwMode="auto">
            <a:xfrm>
              <a:off x="3539" y="2488"/>
              <a:ext cx="7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ea typeface="Osaka" charset="-128"/>
                </a:rPr>
                <a:t>Liquid Fuel</a:t>
              </a:r>
            </a:p>
          </p:txBody>
        </p:sp>
        <p:sp>
          <p:nvSpPr>
            <p:cNvPr id="76961" name="Rectangle 557"/>
            <p:cNvSpPr>
              <a:spLocks noChangeArrowheads="1"/>
            </p:cNvSpPr>
            <p:nvPr/>
          </p:nvSpPr>
          <p:spPr bwMode="auto">
            <a:xfrm>
              <a:off x="3470" y="2663"/>
              <a:ext cx="46" cy="54"/>
            </a:xfrm>
            <a:prstGeom prst="rect">
              <a:avLst/>
            </a:prstGeom>
            <a:solidFill>
              <a:srgbClr val="0000FF"/>
            </a:solidFill>
            <a:ln w="14288">
              <a:solidFill>
                <a:srgbClr val="000000"/>
              </a:solidFill>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mtClean="0">
                <a:solidFill>
                  <a:srgbClr val="000000"/>
                </a:solidFill>
              </a:endParaRPr>
            </a:p>
          </p:txBody>
        </p:sp>
        <p:sp>
          <p:nvSpPr>
            <p:cNvPr id="76962" name="Rectangle 558"/>
            <p:cNvSpPr>
              <a:spLocks noChangeArrowheads="1"/>
            </p:cNvSpPr>
            <p:nvPr/>
          </p:nvSpPr>
          <p:spPr bwMode="auto">
            <a:xfrm>
              <a:off x="3539" y="2631"/>
              <a:ext cx="89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mtClean="0">
                  <a:solidFill>
                    <a:srgbClr val="000000"/>
                  </a:solidFill>
                  <a:ea typeface="Osaka" charset="-128"/>
                </a:rPr>
                <a:t>Gaseous Fuel</a:t>
              </a:r>
            </a:p>
          </p:txBody>
        </p:sp>
        <p:sp>
          <p:nvSpPr>
            <p:cNvPr id="76963" name="Text Box 559"/>
            <p:cNvSpPr txBox="1">
              <a:spLocks noChangeArrowheads="1"/>
            </p:cNvSpPr>
            <p:nvPr/>
          </p:nvSpPr>
          <p:spPr bwMode="auto">
            <a:xfrm rot="-5400000">
              <a:off x="2042" y="2907"/>
              <a:ext cx="17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smtClean="0">
                  <a:solidFill>
                    <a:srgbClr val="000000"/>
                  </a:solidFill>
                  <a:latin typeface="Arial Narrow" panose="020B0606020202030204" pitchFamily="34" charset="0"/>
                  <a:ea typeface="Osaka" charset="-128"/>
                </a:rPr>
                <a:t>Energy demand(GTOE)</a:t>
              </a:r>
            </a:p>
          </p:txBody>
        </p:sp>
      </p:grpSp>
      <p:sp>
        <p:nvSpPr>
          <p:cNvPr id="76812" name="Rectangle 560"/>
          <p:cNvSpPr>
            <a:spLocks noChangeArrowheads="1"/>
          </p:cNvSpPr>
          <p:nvPr/>
        </p:nvSpPr>
        <p:spPr bwMode="auto">
          <a:xfrm>
            <a:off x="3562350" y="6491288"/>
            <a:ext cx="558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smtClean="0">
                <a:solidFill>
                  <a:srgbClr val="000000"/>
                </a:solidFill>
                <a:latin typeface="Arial Narrow" panose="020B0606020202030204" pitchFamily="34" charset="0"/>
                <a:ea typeface="Osaka" charset="-128"/>
              </a:rPr>
              <a:t>Example of Outlook of Global </a:t>
            </a:r>
            <a:r>
              <a:rPr lang="en-US" altLang="ja-JP" dirty="0" smtClean="0">
                <a:solidFill>
                  <a:srgbClr val="000000"/>
                </a:solidFill>
                <a:latin typeface="Arial Narrow" panose="020B0606020202030204" pitchFamily="34" charset="0"/>
                <a:ea typeface="Osaka" charset="-128"/>
              </a:rPr>
              <a:t>Energy</a:t>
            </a:r>
            <a:endParaRPr lang="en-US" altLang="ja-JP" dirty="0" smtClean="0">
              <a:solidFill>
                <a:srgbClr val="000000"/>
              </a:solidFill>
              <a:latin typeface="Arial Narrow" panose="020B0606020202030204" pitchFamily="34" charset="0"/>
              <a:ea typeface="Osaka" charset="-128"/>
            </a:endParaRPr>
          </a:p>
        </p:txBody>
      </p:sp>
      <p:sp>
        <p:nvSpPr>
          <p:cNvPr id="76813" name="Rectangle 561"/>
          <p:cNvSpPr>
            <a:spLocks noChangeArrowheads="1"/>
          </p:cNvSpPr>
          <p:nvPr/>
        </p:nvSpPr>
        <p:spPr bwMode="auto">
          <a:xfrm>
            <a:off x="213902" y="812491"/>
            <a:ext cx="59055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pPr>
            <a:r>
              <a:rPr lang="en-US" altLang="ja-JP" sz="2800" dirty="0" smtClean="0">
                <a:solidFill>
                  <a:srgbClr val="FF0000"/>
                </a:solidFill>
                <a:ea typeface="Osaka" charset="-128"/>
              </a:rPr>
              <a:t>Market 3 times larger than electricity</a:t>
            </a:r>
          </a:p>
        </p:txBody>
      </p:sp>
      <p:grpSp>
        <p:nvGrpSpPr>
          <p:cNvPr id="563" name="グループ化 562"/>
          <p:cNvGrpSpPr/>
          <p:nvPr/>
        </p:nvGrpSpPr>
        <p:grpSpPr>
          <a:xfrm>
            <a:off x="-149512" y="-65102"/>
            <a:ext cx="9154097" cy="846306"/>
            <a:chOff x="-143536" y="36344"/>
            <a:chExt cx="9154097" cy="846306"/>
          </a:xfrm>
        </p:grpSpPr>
        <p:grpSp>
          <p:nvGrpSpPr>
            <p:cNvPr id="569" name="Group 4"/>
            <p:cNvGrpSpPr>
              <a:grpSpLocks/>
            </p:cNvGrpSpPr>
            <p:nvPr/>
          </p:nvGrpSpPr>
          <p:grpSpPr bwMode="auto">
            <a:xfrm>
              <a:off x="-143536" y="544512"/>
              <a:ext cx="9144000" cy="338138"/>
              <a:chOff x="0" y="322"/>
              <a:chExt cx="5760" cy="213"/>
            </a:xfrm>
          </p:grpSpPr>
          <p:sp>
            <p:nvSpPr>
              <p:cNvPr id="571"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572" name="Group 8"/>
              <p:cNvGrpSpPr>
                <a:grpSpLocks/>
              </p:cNvGrpSpPr>
              <p:nvPr/>
            </p:nvGrpSpPr>
            <p:grpSpPr bwMode="auto">
              <a:xfrm>
                <a:off x="0" y="482"/>
                <a:ext cx="5760" cy="45"/>
                <a:chOff x="839" y="2523"/>
                <a:chExt cx="4416" cy="52"/>
              </a:xfrm>
            </p:grpSpPr>
            <p:sp>
              <p:nvSpPr>
                <p:cNvPr id="573"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4"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5"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570" name="Picture 8">
              <a:extLst>
                <a:ext uri="{FF2B5EF4-FFF2-40B4-BE49-F238E27FC236}">
                  <a16:creationId xmlns:a16="http://schemas.microsoft.com/office/drawing/2014/main" xmlns="" id="{B9F6BDF5-46F0-204E-BFA7-FABC78B88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
        <p:nvSpPr>
          <p:cNvPr id="2" name="上下矢印 1"/>
          <p:cNvSpPr/>
          <p:nvPr/>
        </p:nvSpPr>
        <p:spPr bwMode="auto">
          <a:xfrm>
            <a:off x="8638973" y="4421046"/>
            <a:ext cx="505027" cy="1524193"/>
          </a:xfrm>
          <a:prstGeom prst="upDownArrow">
            <a:avLst/>
          </a:prstGeom>
          <a:solidFill>
            <a:srgbClr val="FFC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13816510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62150" y="33338"/>
            <a:ext cx="53165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smtClean="0">
                <a:solidFill>
                  <a:srgbClr val="000000"/>
                </a:solidFill>
                <a:latin typeface="Impact" panose="020B0806030902050204" pitchFamily="34" charset="0"/>
              </a:rPr>
              <a:t>Fusion Energy Balance</a:t>
            </a:r>
          </a:p>
        </p:txBody>
      </p:sp>
      <p:grpSp>
        <p:nvGrpSpPr>
          <p:cNvPr id="29699" name="グループ化 1"/>
          <p:cNvGrpSpPr>
            <a:grpSpLocks/>
          </p:cNvGrpSpPr>
          <p:nvPr/>
        </p:nvGrpSpPr>
        <p:grpSpPr bwMode="auto">
          <a:xfrm>
            <a:off x="159658" y="986241"/>
            <a:ext cx="8984836" cy="6303561"/>
            <a:chOff x="266825" y="1057679"/>
            <a:chExt cx="8985410" cy="6303561"/>
          </a:xfrm>
        </p:grpSpPr>
        <p:sp>
          <p:nvSpPr>
            <p:cNvPr id="29704" name="Rectangle 3"/>
            <p:cNvSpPr>
              <a:spLocks noChangeArrowheads="1"/>
            </p:cNvSpPr>
            <p:nvPr/>
          </p:nvSpPr>
          <p:spPr bwMode="auto">
            <a:xfrm>
              <a:off x="323565" y="4570479"/>
              <a:ext cx="89286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dirty="0" smtClean="0">
                  <a:solidFill>
                    <a:srgbClr val="000000"/>
                  </a:solidFill>
                  <a:ea typeface="ＭＳ ゴシック" panose="020B0609070205080204" pitchFamily="49" charset="-128"/>
                </a:rPr>
                <a:t>◯</a:t>
              </a:r>
              <a:r>
                <a:rPr kumimoji="0" lang="en-US" altLang="ja-JP" sz="2400" dirty="0" smtClean="0">
                  <a:solidFill>
                    <a:srgbClr val="FF0000"/>
                  </a:solidFill>
                  <a:ea typeface="ＭＳ ゴシック" panose="020B0609070205080204" pitchFamily="49" charset="-128"/>
                </a:rPr>
                <a:t>Large energy gain Q (&gt;20) needed for DEMO</a:t>
              </a:r>
              <a:r>
                <a:rPr kumimoji="0" lang="en-US" altLang="ja-JP" sz="2400" dirty="0" smtClean="0">
                  <a:solidFill>
                    <a:srgbClr val="000000"/>
                  </a:solidFill>
                  <a:ea typeface="ＭＳ ゴシック" panose="020B0609070205080204" pitchFamily="49" charset="-128"/>
                </a:rPr>
                <a:t> because of poor </a:t>
              </a:r>
            </a:p>
            <a:p>
              <a:pPr eaLnBrk="1" hangingPunct="1">
                <a:spcBef>
                  <a:spcPct val="0"/>
                </a:spcBef>
                <a:buFontTx/>
                <a:buNone/>
              </a:pPr>
              <a:r>
                <a:rPr kumimoji="0" lang="en-US" altLang="ja-JP" sz="2400" dirty="0" smtClean="0">
                  <a:solidFill>
                    <a:srgbClr val="000000"/>
                  </a:solidFill>
                  <a:ea typeface="ＭＳ ゴシック" panose="020B0609070205080204" pitchFamily="49" charset="-128"/>
                </a:rPr>
                <a:t>     generation efficiency.</a:t>
              </a:r>
            </a:p>
          </p:txBody>
        </p:sp>
        <p:sp>
          <p:nvSpPr>
            <p:cNvPr id="29705" name="Rectangle 4"/>
            <p:cNvSpPr>
              <a:spLocks noChangeArrowheads="1"/>
            </p:cNvSpPr>
            <p:nvPr/>
          </p:nvSpPr>
          <p:spPr bwMode="auto">
            <a:xfrm>
              <a:off x="7201455" y="1575671"/>
              <a:ext cx="1871538" cy="120032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smtClean="0">
                  <a:solidFill>
                    <a:srgbClr val="FF0000"/>
                  </a:solidFill>
                </a:rPr>
                <a:t>Net plant energy output(fuel)</a:t>
              </a:r>
            </a:p>
          </p:txBody>
        </p:sp>
        <p:sp>
          <p:nvSpPr>
            <p:cNvPr id="29706" name="Rectangle 5"/>
            <p:cNvSpPr>
              <a:spLocks noChangeArrowheads="1"/>
            </p:cNvSpPr>
            <p:nvPr/>
          </p:nvSpPr>
          <p:spPr bwMode="auto">
            <a:xfrm>
              <a:off x="266825" y="1489422"/>
              <a:ext cx="1371022"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smtClean="0">
                  <a:solidFill>
                    <a:srgbClr val="000000"/>
                  </a:solidFill>
                  <a:ea typeface="ＭＳ ゴシック" panose="020B0609070205080204" pitchFamily="49" charset="-128"/>
                </a:rPr>
                <a:t>Driver</a:t>
              </a:r>
            </a:p>
            <a:p>
              <a:pPr algn="ctr" eaLnBrk="1" hangingPunct="1">
                <a:spcBef>
                  <a:spcPct val="0"/>
                </a:spcBef>
                <a:buFontTx/>
                <a:buNone/>
              </a:pPr>
              <a:r>
                <a:rPr kumimoji="0" lang="en-US" altLang="ja-JP" sz="2400" smtClean="0">
                  <a:solidFill>
                    <a:srgbClr val="000000"/>
                  </a:solidFill>
                  <a:ea typeface="ＭＳ ゴシック" panose="020B0609070205080204" pitchFamily="49" charset="-128"/>
                </a:rPr>
                <a:t>Energy</a:t>
              </a:r>
            </a:p>
            <a:p>
              <a:pPr algn="ctr" eaLnBrk="1" hangingPunct="1">
                <a:spcBef>
                  <a:spcPct val="0"/>
                </a:spcBef>
                <a:buFontTx/>
                <a:buNone/>
              </a:pPr>
              <a:r>
                <a:rPr kumimoji="0" lang="en-US" altLang="ja-JP" sz="2400" smtClean="0">
                  <a:solidFill>
                    <a:srgbClr val="000000"/>
                  </a:solidFill>
                  <a:ea typeface="ＭＳ ゴシック" panose="020B0609070205080204" pitchFamily="49" charset="-128"/>
                </a:rPr>
                <a:t>P</a:t>
              </a:r>
              <a:r>
                <a:rPr kumimoji="0" lang="en-US" altLang="ja-JP" sz="2400" baseline="-25000" smtClean="0">
                  <a:solidFill>
                    <a:srgbClr val="000000"/>
                  </a:solidFill>
                  <a:ea typeface="ＭＳ ゴシック" panose="020B0609070205080204" pitchFamily="49" charset="-128"/>
                </a:rPr>
                <a:t>d</a:t>
              </a:r>
              <a:r>
                <a:rPr kumimoji="0" lang="en-US" altLang="ja-JP" sz="2400" smtClean="0">
                  <a:solidFill>
                    <a:srgbClr val="000000"/>
                  </a:solidFill>
                  <a:ea typeface="ＭＳ ゴシック" panose="020B0609070205080204" pitchFamily="49" charset="-128"/>
                </a:rPr>
                <a:t> </a:t>
              </a:r>
            </a:p>
          </p:txBody>
        </p:sp>
        <p:sp>
          <p:nvSpPr>
            <p:cNvPr id="29707" name="Rectangle 6"/>
            <p:cNvSpPr>
              <a:spLocks noChangeArrowheads="1"/>
            </p:cNvSpPr>
            <p:nvPr/>
          </p:nvSpPr>
          <p:spPr bwMode="auto">
            <a:xfrm>
              <a:off x="1999257" y="1057679"/>
              <a:ext cx="2029853"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dirty="0" smtClean="0">
                  <a:solidFill>
                    <a:srgbClr val="000000"/>
                  </a:solidFill>
                  <a:ea typeface="ＭＳ ゴシック" panose="020B0609070205080204" pitchFamily="49" charset="-128"/>
                </a:rPr>
                <a:t>Fusion</a:t>
              </a:r>
            </a:p>
            <a:p>
              <a:pPr algn="ctr" eaLnBrk="1" hangingPunct="1">
                <a:spcBef>
                  <a:spcPct val="0"/>
                </a:spcBef>
                <a:buFontTx/>
                <a:buNone/>
              </a:pPr>
              <a:r>
                <a:rPr kumimoji="0" lang="en-US" altLang="ja-JP" sz="2400" dirty="0" smtClean="0">
                  <a:solidFill>
                    <a:srgbClr val="000000"/>
                  </a:solidFill>
                  <a:ea typeface="ＭＳ ゴシック" panose="020B0609070205080204" pitchFamily="49" charset="-128"/>
                </a:rPr>
                <a:t>Energy</a:t>
              </a:r>
            </a:p>
            <a:p>
              <a:pPr algn="ctr" eaLnBrk="1" hangingPunct="1">
                <a:spcBef>
                  <a:spcPct val="0"/>
                </a:spcBef>
                <a:buFontTx/>
                <a:buNone/>
              </a:pPr>
              <a:r>
                <a:rPr kumimoji="0" lang="en-US" altLang="ja-JP" sz="2400" dirty="0" smtClean="0">
                  <a:solidFill>
                    <a:srgbClr val="000000"/>
                  </a:solidFill>
                  <a:ea typeface="ＭＳ ゴシック" panose="020B0609070205080204" pitchFamily="49" charset="-128"/>
                </a:rPr>
                <a:t>Multiplication</a:t>
              </a:r>
            </a:p>
            <a:p>
              <a:pPr algn="ctr" eaLnBrk="1" hangingPunct="1">
                <a:spcBef>
                  <a:spcPct val="0"/>
                </a:spcBef>
                <a:buFontTx/>
                <a:buNone/>
              </a:pPr>
              <a:r>
                <a:rPr kumimoji="0" lang="en-US" altLang="ja-JP" sz="2400" dirty="0" smtClean="0">
                  <a:solidFill>
                    <a:srgbClr val="FF0000"/>
                  </a:solidFill>
                  <a:ea typeface="ＭＳ ゴシック" panose="020B0609070205080204" pitchFamily="49" charset="-128"/>
                </a:rPr>
                <a:t> </a:t>
              </a:r>
              <a:r>
                <a:rPr kumimoji="0" lang="en-US" altLang="ja-JP" sz="2400" dirty="0">
                  <a:solidFill>
                    <a:srgbClr val="FF0000"/>
                  </a:solidFill>
                  <a:latin typeface="Arial Narrow" panose="020B0606020202030204" pitchFamily="34" charset="0"/>
                  <a:ea typeface="ＭＳ ゴシック" panose="020B0609070205080204" pitchFamily="49" charset="-128"/>
                </a:rPr>
                <a:t>fusion energy</a:t>
              </a:r>
            </a:p>
            <a:p>
              <a:pPr algn="ctr" eaLnBrk="1" hangingPunct="1">
                <a:spcBef>
                  <a:spcPct val="0"/>
                </a:spcBef>
                <a:buFontTx/>
                <a:buNone/>
              </a:pPr>
              <a:r>
                <a:rPr kumimoji="0" lang="en-US" altLang="ja-JP" sz="2400" dirty="0" err="1">
                  <a:solidFill>
                    <a:srgbClr val="FF0000"/>
                  </a:solidFill>
                  <a:latin typeface="Arial Narrow" panose="020B0606020202030204" pitchFamily="34" charset="0"/>
                  <a:ea typeface="ＭＳ ゴシック" panose="020B0609070205080204" pitchFamily="49" charset="-128"/>
                </a:rPr>
                <a:t>P</a:t>
              </a:r>
              <a:r>
                <a:rPr kumimoji="0" lang="en-US" altLang="ja-JP" sz="2400" baseline="-25000" dirty="0" err="1">
                  <a:solidFill>
                    <a:srgbClr val="FF0000"/>
                  </a:solidFill>
                  <a:latin typeface="Arial Narrow" panose="020B0606020202030204" pitchFamily="34" charset="0"/>
                  <a:ea typeface="ＭＳ ゴシック" panose="020B0609070205080204" pitchFamily="49" charset="-128"/>
                </a:rPr>
                <a:t>d</a:t>
              </a:r>
              <a:endParaRPr kumimoji="0" lang="en-US" altLang="ja-JP" sz="2400" baseline="-25000" dirty="0">
                <a:solidFill>
                  <a:srgbClr val="FF0000"/>
                </a:solidFill>
                <a:latin typeface="Arial Narrow" panose="020B0606020202030204" pitchFamily="34" charset="0"/>
                <a:ea typeface="ＭＳ ゴシック" panose="020B0609070205080204" pitchFamily="49" charset="-128"/>
              </a:endParaRPr>
            </a:p>
            <a:p>
              <a:pPr algn="ctr" eaLnBrk="1" hangingPunct="1">
                <a:spcBef>
                  <a:spcPct val="0"/>
                </a:spcBef>
                <a:buFontTx/>
                <a:buNone/>
              </a:pPr>
              <a:endParaRPr kumimoji="0" lang="en-US" altLang="ja-JP" sz="2400" dirty="0" smtClean="0">
                <a:solidFill>
                  <a:srgbClr val="FF0000"/>
                </a:solidFill>
                <a:ea typeface="ＭＳ ゴシック" panose="020B0609070205080204" pitchFamily="49" charset="-128"/>
              </a:endParaRPr>
            </a:p>
          </p:txBody>
        </p:sp>
        <p:sp>
          <p:nvSpPr>
            <p:cNvPr id="29708" name="Rectangle 7"/>
            <p:cNvSpPr>
              <a:spLocks noChangeArrowheads="1"/>
            </p:cNvSpPr>
            <p:nvPr/>
          </p:nvSpPr>
          <p:spPr bwMode="auto">
            <a:xfrm>
              <a:off x="4434680" y="1700605"/>
              <a:ext cx="1211263"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dirty="0" smtClean="0">
                  <a:solidFill>
                    <a:srgbClr val="000000"/>
                  </a:solidFill>
                  <a:ea typeface="ＭＳ ゴシック" panose="020B0609070205080204" pitchFamily="49" charset="-128"/>
                </a:rPr>
                <a:t>Blanket</a:t>
              </a:r>
            </a:p>
            <a:p>
              <a:pPr eaLnBrk="1" hangingPunct="1">
                <a:spcBef>
                  <a:spcPct val="0"/>
                </a:spcBef>
                <a:buFontTx/>
                <a:buNone/>
              </a:pPr>
              <a:r>
                <a:rPr kumimoji="0" lang="en-US" altLang="ja-JP" sz="2400" dirty="0" smtClean="0">
                  <a:solidFill>
                    <a:srgbClr val="000000"/>
                  </a:solidFill>
                  <a:ea typeface="ＭＳ ゴシック" panose="020B0609070205080204" pitchFamily="49" charset="-128"/>
                </a:rPr>
                <a:t>Output</a:t>
              </a:r>
            </a:p>
          </p:txBody>
        </p:sp>
        <p:sp>
          <p:nvSpPr>
            <p:cNvPr id="29709" name="AutoShape 8"/>
            <p:cNvSpPr>
              <a:spLocks noChangeArrowheads="1"/>
            </p:cNvSpPr>
            <p:nvPr/>
          </p:nvSpPr>
          <p:spPr bwMode="auto">
            <a:xfrm>
              <a:off x="1636969" y="1929832"/>
              <a:ext cx="360362" cy="215900"/>
            </a:xfrm>
            <a:prstGeom prst="rightArrow">
              <a:avLst>
                <a:gd name="adj1" fmla="val 50000"/>
                <a:gd name="adj2" fmla="val 417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sp>
          <p:nvSpPr>
            <p:cNvPr id="29710" name="AutoShape 9"/>
            <p:cNvSpPr>
              <a:spLocks noChangeArrowheads="1"/>
            </p:cNvSpPr>
            <p:nvPr/>
          </p:nvSpPr>
          <p:spPr bwMode="auto">
            <a:xfrm>
              <a:off x="3968471" y="1890389"/>
              <a:ext cx="503238" cy="431800"/>
            </a:xfrm>
            <a:prstGeom prst="rightArrow">
              <a:avLst>
                <a:gd name="adj1" fmla="val 50000"/>
                <a:gd name="adj2" fmla="val 291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sp>
          <p:nvSpPr>
            <p:cNvPr id="29711" name="AutoShape 10"/>
            <p:cNvSpPr>
              <a:spLocks noChangeArrowheads="1"/>
            </p:cNvSpPr>
            <p:nvPr/>
          </p:nvSpPr>
          <p:spPr bwMode="auto">
            <a:xfrm rot="1100098" flipH="1">
              <a:off x="1042988" y="3284538"/>
              <a:ext cx="1584325" cy="574675"/>
            </a:xfrm>
            <a:prstGeom prst="curvedUpArrow">
              <a:avLst>
                <a:gd name="adj1" fmla="val 21009"/>
                <a:gd name="adj2" fmla="val 114922"/>
                <a:gd name="adj3" fmla="val 6353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sp>
          <p:nvSpPr>
            <p:cNvPr id="29712" name="Rectangle 11"/>
            <p:cNvSpPr>
              <a:spLocks noChangeArrowheads="1"/>
            </p:cNvSpPr>
            <p:nvPr/>
          </p:nvSpPr>
          <p:spPr bwMode="auto">
            <a:xfrm>
              <a:off x="2913371" y="3213100"/>
              <a:ext cx="1709121"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dirty="0" smtClean="0">
                  <a:solidFill>
                    <a:srgbClr val="000000"/>
                  </a:solidFill>
                  <a:ea typeface="ＭＳ ゴシック" panose="020B0609070205080204" pitchFamily="49" charset="-128"/>
                </a:rPr>
                <a:t>Generation</a:t>
              </a:r>
            </a:p>
            <a:p>
              <a:pPr algn="ctr" eaLnBrk="1" hangingPunct="1">
                <a:spcBef>
                  <a:spcPct val="0"/>
                </a:spcBef>
                <a:buFontTx/>
                <a:buNone/>
              </a:pPr>
              <a:r>
                <a:rPr kumimoji="0" lang="en-US" altLang="ja-JP" sz="2400" dirty="0" smtClean="0">
                  <a:solidFill>
                    <a:srgbClr val="000000"/>
                  </a:solidFill>
                  <a:ea typeface="ＭＳ ゴシック" panose="020B0609070205080204" pitchFamily="49" charset="-128"/>
                </a:rPr>
                <a:t>Efficiency</a:t>
              </a:r>
            </a:p>
            <a:p>
              <a:pPr algn="ctr" eaLnBrk="1" hangingPunct="1">
                <a:spcBef>
                  <a:spcPct val="0"/>
                </a:spcBef>
                <a:buFontTx/>
                <a:buNone/>
              </a:pPr>
              <a:r>
                <a:rPr lang="en-US" altLang="ja-JP" sz="2400" dirty="0" smtClean="0">
                  <a:solidFill>
                    <a:srgbClr val="FF0000"/>
                  </a:solidFill>
                  <a:latin typeface="Times" panose="02020603050405020304" pitchFamily="18" charset="0"/>
                </a:rPr>
                <a:t>η </a:t>
              </a:r>
              <a:r>
                <a:rPr kumimoji="0" lang="en-US" altLang="ja-JP" sz="2400" dirty="0" smtClean="0">
                  <a:solidFill>
                    <a:srgbClr val="FF0000"/>
                  </a:solidFill>
                  <a:ea typeface="ＭＳ ゴシック" panose="020B0609070205080204" pitchFamily="49" charset="-128"/>
                </a:rPr>
                <a:t>~0.33</a:t>
              </a:r>
            </a:p>
          </p:txBody>
        </p:sp>
        <p:sp>
          <p:nvSpPr>
            <p:cNvPr id="29713" name="AutoShape 12"/>
            <p:cNvSpPr>
              <a:spLocks noChangeArrowheads="1"/>
            </p:cNvSpPr>
            <p:nvPr/>
          </p:nvSpPr>
          <p:spPr bwMode="auto">
            <a:xfrm rot="7569185">
              <a:off x="4342949" y="2605255"/>
              <a:ext cx="522288" cy="503237"/>
            </a:xfrm>
            <a:prstGeom prst="rightArrow">
              <a:avLst>
                <a:gd name="adj1" fmla="val 50000"/>
                <a:gd name="adj2" fmla="val 2594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sp>
          <p:nvSpPr>
            <p:cNvPr id="29714" name="AutoShape 13"/>
            <p:cNvSpPr>
              <a:spLocks noChangeArrowheads="1"/>
            </p:cNvSpPr>
            <p:nvPr/>
          </p:nvSpPr>
          <p:spPr bwMode="auto">
            <a:xfrm rot="-2065086">
              <a:off x="5435600" y="2997200"/>
              <a:ext cx="512763" cy="503238"/>
            </a:xfrm>
            <a:prstGeom prst="rightArrow">
              <a:avLst>
                <a:gd name="adj1" fmla="val 48806"/>
                <a:gd name="adj2" fmla="val 2951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grpSp>
          <p:nvGrpSpPr>
            <p:cNvPr id="29715" name="Group 14"/>
            <p:cNvGrpSpPr>
              <a:grpSpLocks/>
            </p:cNvGrpSpPr>
            <p:nvPr/>
          </p:nvGrpSpPr>
          <p:grpSpPr bwMode="auto">
            <a:xfrm>
              <a:off x="306388" y="2554288"/>
              <a:ext cx="8820150" cy="4806952"/>
              <a:chOff x="193" y="1609"/>
              <a:chExt cx="5556" cy="3028"/>
            </a:xfrm>
          </p:grpSpPr>
          <p:grpSp>
            <p:nvGrpSpPr>
              <p:cNvPr id="29716" name="Group 15"/>
              <p:cNvGrpSpPr>
                <a:grpSpLocks/>
              </p:cNvGrpSpPr>
              <p:nvPr/>
            </p:nvGrpSpPr>
            <p:grpSpPr bwMode="auto">
              <a:xfrm>
                <a:off x="3016" y="1609"/>
                <a:ext cx="1729" cy="1035"/>
                <a:chOff x="3016" y="1563"/>
                <a:chExt cx="1729" cy="1035"/>
              </a:xfrm>
            </p:grpSpPr>
            <p:sp>
              <p:nvSpPr>
                <p:cNvPr id="29718" name="Rectangle 16"/>
                <p:cNvSpPr>
                  <a:spLocks noChangeArrowheads="1"/>
                </p:cNvSpPr>
                <p:nvPr/>
              </p:nvSpPr>
              <p:spPr bwMode="auto">
                <a:xfrm>
                  <a:off x="3377" y="1842"/>
                  <a:ext cx="1099" cy="7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dirty="0" smtClean="0">
                      <a:solidFill>
                        <a:srgbClr val="000000"/>
                      </a:solidFill>
                      <a:ea typeface="ＭＳ ゴシック" panose="020B0609070205080204" pitchFamily="49" charset="-128"/>
                    </a:rPr>
                    <a:t>Conversion</a:t>
                  </a:r>
                </a:p>
                <a:p>
                  <a:pPr algn="ctr" eaLnBrk="1" hangingPunct="1">
                    <a:spcBef>
                      <a:spcPct val="0"/>
                    </a:spcBef>
                    <a:buFontTx/>
                    <a:buNone/>
                  </a:pPr>
                  <a:r>
                    <a:rPr kumimoji="0" lang="en-US" altLang="ja-JP" sz="2400" dirty="0" smtClean="0">
                      <a:solidFill>
                        <a:srgbClr val="000000"/>
                      </a:solidFill>
                      <a:ea typeface="ＭＳ ゴシック" panose="020B0609070205080204" pitchFamily="49" charset="-128"/>
                    </a:rPr>
                    <a:t>Efficiency</a:t>
                  </a:r>
                </a:p>
                <a:p>
                  <a:pPr algn="ctr" eaLnBrk="1" hangingPunct="1">
                    <a:spcBef>
                      <a:spcPct val="0"/>
                    </a:spcBef>
                    <a:buFontTx/>
                    <a:buNone/>
                  </a:pPr>
                  <a:r>
                    <a:rPr lang="en-US" altLang="ja-JP" sz="2400" dirty="0" smtClean="0">
                      <a:solidFill>
                        <a:srgbClr val="FF0000"/>
                      </a:solidFill>
                      <a:latin typeface="Times" panose="02020603050405020304" pitchFamily="18" charset="0"/>
                    </a:rPr>
                    <a:t>η </a:t>
                  </a:r>
                  <a:r>
                    <a:rPr lang="en-US" altLang="ja-JP" sz="2400" dirty="0" smtClean="0">
                      <a:solidFill>
                        <a:srgbClr val="FF0000"/>
                      </a:solidFill>
                    </a:rPr>
                    <a:t>2.0</a:t>
                  </a:r>
                  <a:r>
                    <a:rPr kumimoji="0" lang="en-US" altLang="ja-JP" sz="2400" dirty="0" smtClean="0">
                      <a:solidFill>
                        <a:srgbClr val="FF0000"/>
                      </a:solidFill>
                      <a:ea typeface="ＭＳ ゴシック" panose="020B0609070205080204" pitchFamily="49" charset="-128"/>
                    </a:rPr>
                    <a:t>~2.7</a:t>
                  </a:r>
                </a:p>
              </p:txBody>
            </p:sp>
            <p:sp>
              <p:nvSpPr>
                <p:cNvPr id="29719" name="AutoShape 17"/>
                <p:cNvSpPr>
                  <a:spLocks noChangeArrowheads="1"/>
                </p:cNvSpPr>
                <p:nvPr/>
              </p:nvSpPr>
              <p:spPr bwMode="auto">
                <a:xfrm rot="3032041">
                  <a:off x="3321" y="1569"/>
                  <a:ext cx="329" cy="317"/>
                </a:xfrm>
                <a:prstGeom prst="rightArrow">
                  <a:avLst>
                    <a:gd name="adj1" fmla="val 50000"/>
                    <a:gd name="adj2" fmla="val 259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sp>
              <p:nvSpPr>
                <p:cNvPr id="29720" name="AutoShape 18"/>
                <p:cNvSpPr>
                  <a:spLocks noChangeArrowheads="1"/>
                </p:cNvSpPr>
                <p:nvPr/>
              </p:nvSpPr>
              <p:spPr bwMode="auto">
                <a:xfrm rot="-2065086">
                  <a:off x="4422" y="1616"/>
                  <a:ext cx="323" cy="317"/>
                </a:xfrm>
                <a:prstGeom prst="rightArrow">
                  <a:avLst>
                    <a:gd name="adj1" fmla="val 48806"/>
                    <a:gd name="adj2" fmla="val 2951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sp>
              <p:nvSpPr>
                <p:cNvPr id="29721" name="AutoShape 19"/>
                <p:cNvSpPr>
                  <a:spLocks noChangeArrowheads="1"/>
                </p:cNvSpPr>
                <p:nvPr/>
              </p:nvSpPr>
              <p:spPr bwMode="auto">
                <a:xfrm flipH="1">
                  <a:off x="3016" y="2387"/>
                  <a:ext cx="318" cy="136"/>
                </a:xfrm>
                <a:prstGeom prst="rightArrow">
                  <a:avLst>
                    <a:gd name="adj1" fmla="val 50000"/>
                    <a:gd name="adj2" fmla="val 5845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grpSp>
          <p:sp>
            <p:nvSpPr>
              <p:cNvPr id="29717" name="Rectangle 20"/>
              <p:cNvSpPr>
                <a:spLocks noChangeArrowheads="1"/>
              </p:cNvSpPr>
              <p:nvPr/>
            </p:nvSpPr>
            <p:spPr bwMode="auto">
              <a:xfrm>
                <a:off x="193" y="3144"/>
                <a:ext cx="5556" cy="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kumimoji="0" lang="en-US" altLang="ja-JP" sz="2400" dirty="0" smtClean="0">
                  <a:solidFill>
                    <a:srgbClr val="000000"/>
                  </a:solidFill>
                  <a:ea typeface="ＭＳ ゴシック" panose="020B0609070205080204" pitchFamily="49" charset="-128"/>
                </a:endParaRPr>
              </a:p>
              <a:p>
                <a:pPr eaLnBrk="1" hangingPunct="1">
                  <a:spcBef>
                    <a:spcPct val="0"/>
                  </a:spcBef>
                  <a:buFontTx/>
                  <a:buNone/>
                </a:pPr>
                <a:r>
                  <a:rPr kumimoji="0" lang="en-US" altLang="ja-JP" sz="2400" dirty="0" smtClean="0">
                    <a:solidFill>
                      <a:srgbClr val="000000"/>
                    </a:solidFill>
                    <a:ea typeface="ＭＳ ゴシック" panose="020B0609070205080204" pitchFamily="49" charset="-128"/>
                  </a:rPr>
                  <a:t>○If fusion plant is used for fuel production, </a:t>
                </a:r>
                <a:r>
                  <a:rPr kumimoji="0" lang="en-US" altLang="ja-JP" sz="2400" dirty="0" smtClean="0">
                    <a:solidFill>
                      <a:srgbClr val="000000"/>
                    </a:solidFill>
                    <a:ea typeface="ＭＳ ゴシック" panose="020B0609070205080204" pitchFamily="49" charset="-128"/>
                  </a:rPr>
                  <a:t>fusion energy is </a:t>
                </a:r>
                <a:endParaRPr kumimoji="0" lang="en-US" altLang="ja-JP" sz="2400" dirty="0" smtClean="0">
                  <a:solidFill>
                    <a:srgbClr val="000000"/>
                  </a:solidFill>
                  <a:ea typeface="ＭＳ ゴシック" panose="020B0609070205080204" pitchFamily="49" charset="-128"/>
                </a:endParaRPr>
              </a:p>
              <a:p>
                <a:pPr eaLnBrk="1" hangingPunct="1">
                  <a:spcBef>
                    <a:spcPct val="0"/>
                  </a:spcBef>
                  <a:buFontTx/>
                  <a:buNone/>
                </a:pPr>
                <a:r>
                  <a:rPr kumimoji="0" lang="en-US" altLang="ja-JP" sz="2400" dirty="0" smtClean="0">
                    <a:solidFill>
                      <a:srgbClr val="000000"/>
                    </a:solidFill>
                    <a:ea typeface="ＭＳ ゴシック" panose="020B0609070205080204" pitchFamily="49" charset="-128"/>
                  </a:rPr>
                  <a:t>    </a:t>
                </a:r>
                <a:r>
                  <a:rPr kumimoji="0" lang="en-US" altLang="ja-JP" sz="2400" dirty="0" smtClean="0">
                    <a:solidFill>
                      <a:srgbClr val="000000"/>
                    </a:solidFill>
                    <a:ea typeface="ＭＳ ゴシック" panose="020B0609070205080204" pitchFamily="49" charset="-128"/>
                  </a:rPr>
                  <a:t>fully converted </a:t>
                </a:r>
                <a:r>
                  <a:rPr kumimoji="0" lang="en-US" altLang="ja-JP" sz="2400" dirty="0" smtClean="0">
                    <a:solidFill>
                      <a:srgbClr val="000000"/>
                    </a:solidFill>
                    <a:ea typeface="ＭＳ ゴシック" panose="020B0609070205080204" pitchFamily="49" charset="-128"/>
                  </a:rPr>
                  <a:t>to </a:t>
                </a:r>
                <a:r>
                  <a:rPr kumimoji="0" lang="en-US" altLang="ja-JP" sz="2400" dirty="0" smtClean="0">
                    <a:solidFill>
                      <a:srgbClr val="000000"/>
                    </a:solidFill>
                    <a:ea typeface="ＭＳ ゴシック" panose="020B0609070205080204" pitchFamily="49" charset="-128"/>
                  </a:rPr>
                  <a:t>output, adding to </a:t>
                </a:r>
                <a:r>
                  <a:rPr kumimoji="0" lang="en-US" altLang="ja-JP" sz="2400" dirty="0" smtClean="0">
                    <a:solidFill>
                      <a:srgbClr val="000000"/>
                    </a:solidFill>
                    <a:ea typeface="ＭＳ ゴシック" panose="020B0609070205080204" pitchFamily="49" charset="-128"/>
                  </a:rPr>
                  <a:t>chemical energy from </a:t>
                </a:r>
              </a:p>
              <a:p>
                <a:pPr eaLnBrk="1" hangingPunct="1">
                  <a:spcBef>
                    <a:spcPct val="0"/>
                  </a:spcBef>
                  <a:buFontTx/>
                  <a:buNone/>
                </a:pPr>
                <a:r>
                  <a:rPr kumimoji="0" lang="en-US" altLang="ja-JP" sz="2400" dirty="0">
                    <a:solidFill>
                      <a:srgbClr val="000000"/>
                    </a:solidFill>
                    <a:ea typeface="ＭＳ ゴシック" panose="020B0609070205080204" pitchFamily="49" charset="-128"/>
                  </a:rPr>
                  <a:t> </a:t>
                </a:r>
                <a:r>
                  <a:rPr kumimoji="0" lang="en-US" altLang="ja-JP" sz="2400" dirty="0" smtClean="0">
                    <a:solidFill>
                      <a:srgbClr val="000000"/>
                    </a:solidFill>
                    <a:ea typeface="ＭＳ ゴシック" panose="020B0609070205080204" pitchFamily="49" charset="-128"/>
                  </a:rPr>
                  <a:t>   </a:t>
                </a:r>
                <a:r>
                  <a:rPr kumimoji="0" lang="en-US" altLang="ja-JP" sz="2400" dirty="0" smtClean="0">
                    <a:solidFill>
                      <a:srgbClr val="000000"/>
                    </a:solidFill>
                    <a:ea typeface="ＭＳ ゴシック" panose="020B0609070205080204" pitchFamily="49" charset="-128"/>
                  </a:rPr>
                  <a:t>biomass.</a:t>
                </a:r>
              </a:p>
              <a:p>
                <a:pPr eaLnBrk="1" hangingPunct="1">
                  <a:spcBef>
                    <a:spcPct val="0"/>
                  </a:spcBef>
                  <a:buNone/>
                </a:pPr>
                <a:r>
                  <a:rPr kumimoji="0" lang="ja-JP" altLang="en-US" sz="2400" dirty="0" smtClean="0">
                    <a:solidFill>
                      <a:srgbClr val="000000"/>
                    </a:solidFill>
                    <a:latin typeface="ＭＳ ゴシック" panose="020B0609070205080204" pitchFamily="49" charset="-128"/>
                    <a:ea typeface="ＭＳ ゴシック" panose="020B0609070205080204" pitchFamily="49" charset="-128"/>
                  </a:rPr>
                  <a:t>　　</a:t>
                </a:r>
                <a:r>
                  <a:rPr kumimoji="0" lang="en-US" altLang="ja-JP" sz="2800" dirty="0">
                    <a:solidFill>
                      <a:srgbClr val="000000"/>
                    </a:solidFill>
                    <a:latin typeface="Arial Narrow" panose="020B0606020202030204" pitchFamily="34" charset="0"/>
                    <a:ea typeface="ＭＳ ゴシック" panose="020B0609070205080204" pitchFamily="49" charset="-128"/>
                  </a:rPr>
                  <a:t>required energy multiplication </a:t>
                </a:r>
                <a:r>
                  <a:rPr kumimoji="0" lang="en-US" altLang="ja-JP" sz="2800" dirty="0">
                    <a:solidFill>
                      <a:srgbClr val="FF0000"/>
                    </a:solidFill>
                    <a:latin typeface="Arial Narrow" panose="020B0606020202030204" pitchFamily="34" charset="0"/>
                    <a:ea typeface="ＭＳ ゴシック" panose="020B0609070205080204" pitchFamily="49" charset="-128"/>
                  </a:rPr>
                  <a:t>Q could be as low as </a:t>
                </a:r>
                <a:r>
                  <a:rPr kumimoji="0" lang="en-US" altLang="ja-JP" sz="2800" dirty="0" smtClean="0">
                    <a:solidFill>
                      <a:srgbClr val="FF0000"/>
                    </a:solidFill>
                    <a:latin typeface="Arial Narrow" panose="020B0606020202030204" pitchFamily="34" charset="0"/>
                    <a:ea typeface="ＭＳ ゴシック" panose="020B0609070205080204" pitchFamily="49" charset="-128"/>
                  </a:rPr>
                  <a:t>3!!</a:t>
                </a:r>
                <a:r>
                  <a:rPr kumimoji="0" lang="ja-JP" altLang="en-US" sz="2800" dirty="0">
                    <a:solidFill>
                      <a:srgbClr val="000000"/>
                    </a:solidFill>
                    <a:latin typeface="Arial Narrow" panose="020B0606020202030204" pitchFamily="34" charset="0"/>
                    <a:ea typeface="ＭＳ ゴシック" panose="020B0609070205080204" pitchFamily="49" charset="-128"/>
                  </a:rPr>
                  <a:t>　</a:t>
                </a:r>
              </a:p>
              <a:p>
                <a:pPr eaLnBrk="1" hangingPunct="1">
                  <a:spcBef>
                    <a:spcPct val="0"/>
                  </a:spcBef>
                  <a:buFontTx/>
                  <a:buNone/>
                </a:pPr>
                <a:endParaRPr kumimoji="0" lang="ja-JP" altLang="en-US" sz="2400" dirty="0" smtClean="0">
                  <a:solidFill>
                    <a:srgbClr val="000000"/>
                  </a:solidFill>
                  <a:latin typeface="ＭＳ ゴシック" panose="020B0609070205080204" pitchFamily="49" charset="-128"/>
                  <a:ea typeface="ＭＳ ゴシック" panose="020B0609070205080204" pitchFamily="49" charset="-128"/>
                </a:endParaRPr>
              </a:p>
            </p:txBody>
          </p:sp>
        </p:grpSp>
      </p:grpSp>
      <p:grpSp>
        <p:nvGrpSpPr>
          <p:cNvPr id="26" name="グループ化 25"/>
          <p:cNvGrpSpPr/>
          <p:nvPr/>
        </p:nvGrpSpPr>
        <p:grpSpPr>
          <a:xfrm>
            <a:off x="-143536" y="36344"/>
            <a:ext cx="9154097" cy="846306"/>
            <a:chOff x="-143536" y="36344"/>
            <a:chExt cx="9154097" cy="846306"/>
          </a:xfrm>
        </p:grpSpPr>
        <p:grpSp>
          <p:nvGrpSpPr>
            <p:cNvPr id="27" name="Group 4"/>
            <p:cNvGrpSpPr>
              <a:grpSpLocks/>
            </p:cNvGrpSpPr>
            <p:nvPr/>
          </p:nvGrpSpPr>
          <p:grpSpPr bwMode="auto">
            <a:xfrm>
              <a:off x="-143536" y="544512"/>
              <a:ext cx="9144000" cy="338138"/>
              <a:chOff x="0" y="322"/>
              <a:chExt cx="5760" cy="213"/>
            </a:xfrm>
          </p:grpSpPr>
          <p:sp>
            <p:nvSpPr>
              <p:cNvPr id="29" name="Rectangle 5"/>
              <p:cNvSpPr>
                <a:spLocks noChangeArrowheads="1"/>
              </p:cNvSpPr>
              <p:nvPr/>
            </p:nvSpPr>
            <p:spPr bwMode="auto">
              <a:xfrm>
                <a:off x="433" y="322"/>
                <a:ext cx="442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accent2"/>
                    </a:solidFill>
                    <a:latin typeface="Monotype Corsiva" panose="03010101010201010101" pitchFamily="66" charset="0"/>
                    <a:ea typeface="Osaka" charset="-128"/>
                  </a:rPr>
                  <a:t>Fusion Power Associates 40</a:t>
                </a:r>
                <a:r>
                  <a:rPr lang="en-US" altLang="ja-JP" sz="1600" baseline="30000" dirty="0" smtClean="0">
                    <a:solidFill>
                      <a:schemeClr val="accent2"/>
                    </a:solidFill>
                    <a:latin typeface="Monotype Corsiva" panose="03010101010201010101" pitchFamily="66" charset="0"/>
                    <a:ea typeface="Osaka" charset="-128"/>
                  </a:rPr>
                  <a:t>th</a:t>
                </a:r>
                <a:r>
                  <a:rPr lang="en-US" altLang="ja-JP" sz="1600" dirty="0" smtClean="0">
                    <a:solidFill>
                      <a:schemeClr val="accent2"/>
                    </a:solidFill>
                    <a:latin typeface="Monotype Corsiva" panose="03010101010201010101" pitchFamily="66" charset="0"/>
                    <a:ea typeface="Osaka" charset="-128"/>
                  </a:rPr>
                  <a:t> annual meeting 2019</a:t>
                </a:r>
                <a:endParaRPr lang="en-US" altLang="ja-JP" sz="1600" dirty="0">
                  <a:solidFill>
                    <a:schemeClr val="accent2"/>
                  </a:solidFill>
                  <a:latin typeface="Monotype Corsiva" panose="03010101010201010101" pitchFamily="66" charset="0"/>
                  <a:ea typeface="Osaka" charset="-128"/>
                </a:endParaRPr>
              </a:p>
            </p:txBody>
          </p:sp>
          <p:grpSp>
            <p:nvGrpSpPr>
              <p:cNvPr id="30" name="Group 8"/>
              <p:cNvGrpSpPr>
                <a:grpSpLocks/>
              </p:cNvGrpSpPr>
              <p:nvPr/>
            </p:nvGrpSpPr>
            <p:grpSpPr bwMode="auto">
              <a:xfrm>
                <a:off x="0" y="482"/>
                <a:ext cx="5760" cy="45"/>
                <a:chOff x="839" y="2523"/>
                <a:chExt cx="4416" cy="52"/>
              </a:xfrm>
            </p:grpSpPr>
            <p:sp>
              <p:nvSpPr>
                <p:cNvPr id="31" name="Line 9"/>
                <p:cNvSpPr>
                  <a:spLocks noChangeShapeType="1"/>
                </p:cNvSpPr>
                <p:nvPr/>
              </p:nvSpPr>
              <p:spPr bwMode="auto">
                <a:xfrm>
                  <a:off x="839" y="2523"/>
                  <a:ext cx="4354" cy="0"/>
                </a:xfrm>
                <a:prstGeom prst="line">
                  <a:avLst/>
                </a:prstGeom>
                <a:noFill/>
                <a:ln w="9525" cap="rnd">
                  <a:solidFill>
                    <a:srgbClr val="FFCC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 name="Line 10"/>
                <p:cNvSpPr>
                  <a:spLocks noChangeShapeType="1"/>
                </p:cNvSpPr>
                <p:nvPr/>
              </p:nvSpPr>
              <p:spPr bwMode="auto">
                <a:xfrm>
                  <a:off x="884" y="2550"/>
                  <a:ext cx="4354" cy="0"/>
                </a:xfrm>
                <a:prstGeom prst="line">
                  <a:avLst/>
                </a:prstGeom>
                <a:noFill/>
                <a:ln w="12700">
                  <a:solidFill>
                    <a:srgbClr val="FF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 name="Line 11"/>
                <p:cNvSpPr>
                  <a:spLocks noChangeShapeType="1"/>
                </p:cNvSpPr>
                <p:nvPr/>
              </p:nvSpPr>
              <p:spPr bwMode="auto">
                <a:xfrm>
                  <a:off x="901" y="2575"/>
                  <a:ext cx="4354" cy="0"/>
                </a:xfrm>
                <a:prstGeom prst="line">
                  <a:avLst/>
                </a:prstGeom>
                <a:noFill/>
                <a:ln w="28575">
                  <a:solidFill>
                    <a:srgbClr val="CC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pic>
          <p:nvPicPr>
            <p:cNvPr id="28" name="Picture 8">
              <a:extLst>
                <a:ext uri="{FF2B5EF4-FFF2-40B4-BE49-F238E27FC236}">
                  <a16:creationId xmlns:a16="http://schemas.microsoft.com/office/drawing/2014/main" xmlns="" id="{B9F6BDF5-46F0-204E-BFA7-FABC78B88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144" y="36344"/>
              <a:ext cx="1477417" cy="772728"/>
            </a:xfrm>
            <a:prstGeom prst="rect">
              <a:avLst/>
            </a:prstGeom>
          </p:spPr>
        </p:pic>
      </p:grpSp>
      <p:sp>
        <p:nvSpPr>
          <p:cNvPr id="35" name="Rectangle 7"/>
          <p:cNvSpPr>
            <a:spLocks noChangeArrowheads="1"/>
          </p:cNvSpPr>
          <p:nvPr/>
        </p:nvSpPr>
        <p:spPr bwMode="auto">
          <a:xfrm>
            <a:off x="5515073" y="1195478"/>
            <a:ext cx="1470274"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dirty="0" smtClean="0">
                <a:solidFill>
                  <a:srgbClr val="000000"/>
                </a:solidFill>
                <a:ea typeface="ＭＳ ゴシック" panose="020B0609070205080204" pitchFamily="49" charset="-128"/>
              </a:rPr>
              <a:t>Biomass</a:t>
            </a:r>
          </a:p>
          <a:p>
            <a:pPr eaLnBrk="1" hangingPunct="1">
              <a:spcBef>
                <a:spcPct val="0"/>
              </a:spcBef>
              <a:buFontTx/>
              <a:buNone/>
            </a:pPr>
            <a:r>
              <a:rPr kumimoji="0" lang="en-US" altLang="ja-JP" sz="2400" dirty="0" smtClean="0">
                <a:solidFill>
                  <a:srgbClr val="000000"/>
                </a:solidFill>
                <a:ea typeface="ＭＳ ゴシック" panose="020B0609070205080204" pitchFamily="49" charset="-128"/>
              </a:rPr>
              <a:t>Chemical</a:t>
            </a:r>
          </a:p>
          <a:p>
            <a:pPr eaLnBrk="1" hangingPunct="1">
              <a:spcBef>
                <a:spcPct val="0"/>
              </a:spcBef>
              <a:buFontTx/>
              <a:buNone/>
            </a:pPr>
            <a:r>
              <a:rPr kumimoji="0" lang="en-US" altLang="ja-JP" sz="2400" dirty="0" smtClean="0">
                <a:solidFill>
                  <a:srgbClr val="000000"/>
                </a:solidFill>
                <a:ea typeface="ＭＳ ゴシック" panose="020B0609070205080204" pitchFamily="49" charset="-128"/>
              </a:rPr>
              <a:t>energy</a:t>
            </a:r>
            <a:endParaRPr kumimoji="0" lang="en-US" altLang="ja-JP" sz="2400" dirty="0" smtClean="0">
              <a:solidFill>
                <a:srgbClr val="000000"/>
              </a:solidFill>
              <a:ea typeface="ＭＳ ゴシック" panose="020B0609070205080204" pitchFamily="49" charset="-128"/>
            </a:endParaRPr>
          </a:p>
        </p:txBody>
      </p:sp>
      <p:sp>
        <p:nvSpPr>
          <p:cNvPr id="36" name="AutoShape 17"/>
          <p:cNvSpPr>
            <a:spLocks noChangeArrowheads="1"/>
          </p:cNvSpPr>
          <p:nvPr/>
        </p:nvSpPr>
        <p:spPr bwMode="auto">
          <a:xfrm rot="5400000">
            <a:off x="6062996" y="2409183"/>
            <a:ext cx="522288" cy="503205"/>
          </a:xfrm>
          <a:prstGeom prst="rightArrow">
            <a:avLst>
              <a:gd name="adj1" fmla="val 50000"/>
              <a:gd name="adj2" fmla="val 259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smtClean="0">
              <a:solidFill>
                <a:srgbClr val="000000"/>
              </a:solidFill>
            </a:endParaRPr>
          </a:p>
        </p:txBody>
      </p:sp>
      <p:cxnSp>
        <p:nvCxnSpPr>
          <p:cNvPr id="37" name="直線コネクタ 36"/>
          <p:cNvCxnSpPr/>
          <p:nvPr/>
        </p:nvCxnSpPr>
        <p:spPr>
          <a:xfrm>
            <a:off x="2155621" y="2533350"/>
            <a:ext cx="17925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746612" y="2284725"/>
            <a:ext cx="495649" cy="369332"/>
          </a:xfrm>
          <a:prstGeom prst="rect">
            <a:avLst/>
          </a:prstGeom>
        </p:spPr>
        <p:txBody>
          <a:bodyPr wrap="none">
            <a:spAutoFit/>
          </a:bodyPr>
          <a:lstStyle/>
          <a:p>
            <a:r>
              <a:rPr kumimoji="0" lang="en-US" altLang="ja-JP" dirty="0">
                <a:solidFill>
                  <a:srgbClr val="FF0000"/>
                </a:solidFill>
                <a:latin typeface="Arial Narrow" panose="020B0606020202030204" pitchFamily="34" charset="0"/>
                <a:ea typeface="ＭＳ ゴシック" panose="020B0609070205080204" pitchFamily="49" charset="-128"/>
              </a:rPr>
              <a:t>Q =</a:t>
            </a:r>
            <a:endParaRPr lang="ja-JP" altLang="en-US" dirty="0"/>
          </a:p>
        </p:txBody>
      </p:sp>
      <p:cxnSp>
        <p:nvCxnSpPr>
          <p:cNvPr id="39" name="直線コネクタ 38"/>
          <p:cNvCxnSpPr/>
          <p:nvPr/>
        </p:nvCxnSpPr>
        <p:spPr>
          <a:xfrm flipH="1">
            <a:off x="1051927" y="2907093"/>
            <a:ext cx="3867150" cy="1655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flipV="1">
            <a:off x="727419" y="2975397"/>
            <a:ext cx="4324350" cy="1603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42093"/>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9|32.9"/>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sng" strike="noStrike" cap="none" normalizeH="0" baseline="0" smtClean="0">
            <a:ln>
              <a:noFill/>
            </a:ln>
            <a:solidFill>
              <a:schemeClr val="tx1"/>
            </a:solidFill>
            <a:effectLst/>
            <a:latin typeface="Arial" pitchFamily="34" charset="0"/>
            <a:ea typeface="HGｺﾞｼｯｸE"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sng" strike="noStrike" cap="none" normalizeH="0" baseline="0" smtClean="0">
            <a:ln>
              <a:noFill/>
            </a:ln>
            <a:solidFill>
              <a:schemeClr val="tx1"/>
            </a:solidFill>
            <a:effectLst/>
            <a:latin typeface="Arial" pitchFamily="34" charset="0"/>
            <a:ea typeface="HGｺﾞｼｯｸE" pitchFamily="49"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ccenturePk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ccenturePk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lumMod val="20000"/>
            <a:lumOff val="80000"/>
          </a:schemeClr>
        </a:solidFill>
        <a:ln w="9525" cap="flat" cmpd="sng" algn="ctr">
          <a:solidFill>
            <a:schemeClr val="tx1"/>
          </a:solidFill>
          <a:prstDash val="solid"/>
          <a:round/>
          <a:headEnd type="none" w="med" len="med"/>
          <a:tailEnd type="none" w="med" len="med"/>
        </a:ln>
        <a:effectLst/>
      </a:spPr>
      <a:bodyPr vert="horz" wrap="none" lIns="36000" tIns="36000" rIns="36000" bIns="36000" numCol="1" rtlCol="0" anchor="ctr"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None/>
          <a:tabLst/>
          <a:defRPr kumimoji="1"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ja-JP" altLang="en-US" sz="14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defRPr>
        </a:defPPr>
      </a:lstStyle>
    </a:lnDef>
    <a:txDef>
      <a:spPr>
        <a:noFill/>
      </a:spPr>
      <a:bodyPr wrap="none" rtlCol="0">
        <a:spAutoFit/>
      </a:bodyPr>
      <a:lstStyle>
        <a:defPPr algn="l">
          <a:buNone/>
          <a:defRPr kumimoji="1" dirty="0" smtClean="0"/>
        </a:defPPr>
      </a:lstStyle>
    </a:txDef>
  </a:objectDefaults>
  <a:extraClrSchemeLst>
    <a:extraClrScheme>
      <a:clrScheme name="AccenturePk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enturePk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enturePk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enturePk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enturePk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enturePk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enturePk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F_Temp.potx" id="{E4668F04-6EFF-4D22-B6A0-ABAD69794561}" vid="{8258F2FD-3748-48D6-AF8C-2017AC93A96A}"/>
    </a:ext>
  </a:extLst>
</a:theme>
</file>

<file path=ppt/theme/theme6.xml><?xml version="1.0" encoding="utf-8"?>
<a:theme xmlns:a="http://schemas.openxmlformats.org/drawingml/2006/main" name="1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sng" strike="noStrike" cap="none" normalizeH="0" baseline="0" smtClean="0">
            <a:ln>
              <a:noFill/>
            </a:ln>
            <a:solidFill>
              <a:schemeClr val="tx1"/>
            </a:solidFill>
            <a:effectLst/>
            <a:latin typeface="Arial" pitchFamily="34" charset="0"/>
            <a:ea typeface="HGｺﾞｼｯｸE"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sng" strike="noStrike" cap="none" normalizeH="0" baseline="0" smtClean="0">
            <a:ln>
              <a:noFill/>
            </a:ln>
            <a:solidFill>
              <a:schemeClr val="tx1"/>
            </a:solidFill>
            <a:effectLst/>
            <a:latin typeface="Arial" pitchFamily="34" charset="0"/>
            <a:ea typeface="HGｺﾞｼｯｸE" pitchFamily="49"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27099</TotalTime>
  <Words>2438</Words>
  <Application>Microsoft Office PowerPoint</Application>
  <PresentationFormat>画面に合わせる (4:3)</PresentationFormat>
  <Paragraphs>539</Paragraphs>
  <Slides>23</Slides>
  <Notes>11</Notes>
  <HiddenSlides>0</HiddenSlides>
  <MMClips>0</MMClips>
  <ScaleCrop>false</ScaleCrop>
  <HeadingPairs>
    <vt:vector size="8" baseType="variant">
      <vt:variant>
        <vt:lpstr>使用されているフォント</vt:lpstr>
      </vt:variant>
      <vt:variant>
        <vt:i4>24</vt:i4>
      </vt:variant>
      <vt:variant>
        <vt:lpstr>テーマ</vt:lpstr>
      </vt:variant>
      <vt:variant>
        <vt:i4>6</vt:i4>
      </vt:variant>
      <vt:variant>
        <vt:lpstr>埋め込まれた OLE サーバー</vt:lpstr>
      </vt:variant>
      <vt:variant>
        <vt:i4>1</vt:i4>
      </vt:variant>
      <vt:variant>
        <vt:lpstr>スライド タイトル</vt:lpstr>
      </vt:variant>
      <vt:variant>
        <vt:i4>23</vt:i4>
      </vt:variant>
    </vt:vector>
  </HeadingPairs>
  <TitlesOfParts>
    <vt:vector size="54" baseType="lpstr">
      <vt:lpstr>HGｺﾞｼｯｸE</vt:lpstr>
      <vt:lpstr>HG行書体</vt:lpstr>
      <vt:lpstr>Malgun Gothic</vt:lpstr>
      <vt:lpstr>Meiryo UI</vt:lpstr>
      <vt:lpstr>ＭＳ Ｐゴシック</vt:lpstr>
      <vt:lpstr>ＭＳ Ｐゴシック</vt:lpstr>
      <vt:lpstr>ＭＳ Ｐ明朝</vt:lpstr>
      <vt:lpstr>ＭＳ ゴシック</vt:lpstr>
      <vt:lpstr>ＭＳ 明朝</vt:lpstr>
      <vt:lpstr>Osaka</vt:lpstr>
      <vt:lpstr>メイリオ</vt:lpstr>
      <vt:lpstr>Arial</vt:lpstr>
      <vt:lpstr>Arial Narrow</vt:lpstr>
      <vt:lpstr>Bookman Old Style</vt:lpstr>
      <vt:lpstr>Cambria Math</vt:lpstr>
      <vt:lpstr>Garamond</vt:lpstr>
      <vt:lpstr>Helvetica</vt:lpstr>
      <vt:lpstr>Impact</vt:lpstr>
      <vt:lpstr>Monotype Corsiva</vt:lpstr>
      <vt:lpstr>Symbol</vt:lpstr>
      <vt:lpstr>Tahoma</vt:lpstr>
      <vt:lpstr>Times</vt:lpstr>
      <vt:lpstr>Times New Roman</vt:lpstr>
      <vt:lpstr>Wingdings</vt:lpstr>
      <vt:lpstr>標準デザイン</vt:lpstr>
      <vt:lpstr>Clouds</vt:lpstr>
      <vt:lpstr>6_標準デザイン</vt:lpstr>
      <vt:lpstr>1_標準デザイン</vt:lpstr>
      <vt:lpstr>1_AccenturePkg</vt:lpstr>
      <vt:lpstr>1_Clouds</vt:lpstr>
      <vt:lpstr>数式</vt:lpstr>
      <vt:lpstr>Fusion Power Associates 40TH ANNUAL MEETING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Blanket neutronics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Modelling of Fuel System for self sufficiency</vt:lpstr>
      <vt:lpstr>PowerPoint プレゼンテーション</vt:lpstr>
    </vt:vector>
  </TitlesOfParts>
  <Company>ｊａｅｒｉ</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ｋｏｎｉｓｈｉ</dc:creator>
  <cp:lastModifiedBy>小西哲之</cp:lastModifiedBy>
  <cp:revision>366</cp:revision>
  <cp:lastPrinted>2002-09-14T10:18:30Z</cp:lastPrinted>
  <dcterms:created xsi:type="dcterms:W3CDTF">2001-06-03T15:57:15Z</dcterms:created>
  <dcterms:modified xsi:type="dcterms:W3CDTF">2019-12-04T16:00:54Z</dcterms:modified>
</cp:coreProperties>
</file>