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9.jpg" ContentType="image/jpeg"/>
  <Override PartName="/ppt/media/image4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0" r:id="rId4"/>
  </p:sldMasterIdLst>
  <p:notesMasterIdLst>
    <p:notesMasterId r:id="rId30"/>
  </p:notesMasterIdLst>
  <p:handoutMasterIdLst>
    <p:handoutMasterId r:id="rId31"/>
  </p:handoutMasterIdLst>
  <p:sldIdLst>
    <p:sldId id="595" r:id="rId5"/>
    <p:sldId id="2333" r:id="rId6"/>
    <p:sldId id="262" r:id="rId7"/>
    <p:sldId id="2324" r:id="rId8"/>
    <p:sldId id="2325" r:id="rId9"/>
    <p:sldId id="2332" r:id="rId10"/>
    <p:sldId id="2330" r:id="rId11"/>
    <p:sldId id="2306" r:id="rId12"/>
    <p:sldId id="359" r:id="rId13"/>
    <p:sldId id="769" r:id="rId14"/>
    <p:sldId id="2298" r:id="rId15"/>
    <p:sldId id="2289" r:id="rId16"/>
    <p:sldId id="2326" r:id="rId17"/>
    <p:sldId id="2290" r:id="rId18"/>
    <p:sldId id="2334" r:id="rId19"/>
    <p:sldId id="2335" r:id="rId20"/>
    <p:sldId id="266" r:id="rId21"/>
    <p:sldId id="2300" r:id="rId22"/>
    <p:sldId id="2315" r:id="rId23"/>
    <p:sldId id="296" r:id="rId24"/>
    <p:sldId id="2322" r:id="rId25"/>
    <p:sldId id="2323" r:id="rId26"/>
    <p:sldId id="360" r:id="rId27"/>
    <p:sldId id="1105" r:id="rId28"/>
    <p:sldId id="1106" r:id="rId29"/>
  </p:sldIdLst>
  <p:sldSz cx="12192000" cy="6858000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8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350C4B-BBB2-F141-8E42-BE19EB1495D0}">
          <p14:sldIdLst>
            <p14:sldId id="595"/>
            <p14:sldId id="2333"/>
            <p14:sldId id="262"/>
            <p14:sldId id="2324"/>
            <p14:sldId id="2325"/>
            <p14:sldId id="2332"/>
            <p14:sldId id="2330"/>
            <p14:sldId id="2306"/>
            <p14:sldId id="359"/>
            <p14:sldId id="769"/>
            <p14:sldId id="2298"/>
            <p14:sldId id="2289"/>
            <p14:sldId id="2326"/>
            <p14:sldId id="2290"/>
            <p14:sldId id="2334"/>
            <p14:sldId id="2335"/>
            <p14:sldId id="266"/>
            <p14:sldId id="2300"/>
            <p14:sldId id="2315"/>
            <p14:sldId id="296"/>
            <p14:sldId id="2322"/>
            <p14:sldId id="2323"/>
            <p14:sldId id="360"/>
            <p14:sldId id="1105"/>
            <p14:sldId id="1106"/>
          </p14:sldIdLst>
        </p14:section>
        <p14:section name="Fusion" id="{3445B77D-40B4-6341-8F05-E571ACE21607}">
          <p14:sldIdLst/>
        </p14:section>
        <p14:section name="Opportunties" id="{9AE1337D-0754-E049-8148-B2451D6327A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2A35"/>
    <a:srgbClr val="176D91"/>
    <a:srgbClr val="10B1B9"/>
    <a:srgbClr val="F47646"/>
    <a:srgbClr val="00ACD9"/>
    <a:srgbClr val="7CC650"/>
    <a:srgbClr val="30A6CD"/>
    <a:srgbClr val="7D0D7C"/>
    <a:srgbClr val="44546A"/>
    <a:srgbClr val="AC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62" autoAdjust="0"/>
    <p:restoredTop sz="84842" autoAdjust="0"/>
  </p:normalViewPr>
  <p:slideViewPr>
    <p:cSldViewPr snapToGrid="0">
      <p:cViewPr varScale="1">
        <p:scale>
          <a:sx n="96" d="100"/>
          <a:sy n="96" d="100"/>
        </p:scale>
        <p:origin x="424" y="176"/>
      </p:cViewPr>
      <p:guideLst>
        <p:guide orient="horz" pos="2400"/>
        <p:guide pos="3840"/>
        <p:guide orient="horz" pos="144"/>
      </p:guideLst>
    </p:cSldViewPr>
  </p:slideViewPr>
  <p:outlineViewPr>
    <p:cViewPr>
      <p:scale>
        <a:sx n="50" d="100"/>
        <a:sy n="50" d="100"/>
      </p:scale>
      <p:origin x="0" y="-369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4296" y="72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02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805" y="3330890"/>
            <a:ext cx="5762039" cy="54997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573" tIns="45474" rIns="92573" bIns="45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2113" y="-3175"/>
            <a:ext cx="6196012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1248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355600" indent="-1270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584200" indent="-1143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–"/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800100" indent="-1016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028700" indent="-114300" algn="l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working towards a FY20 milestone requiring &gt;20 T, &gt;2 kJ, and &gt;20 MA</a:t>
            </a:r>
          </a:p>
          <a:p>
            <a:r>
              <a:rPr lang="en-US" dirty="0"/>
              <a:t>2022 goal is relatively straight forward given our present capabilities and planned upgrades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3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working towards a FY20 milestone requiring &gt;20 T, &gt;2 kJ, and &gt;20 MA</a:t>
            </a:r>
          </a:p>
          <a:p>
            <a:r>
              <a:rPr lang="en-US" dirty="0"/>
              <a:t>2022 goal is relatively straight forward given our present capabilities and planned upgrades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9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 While most of the pulsed power hardware for Z was refurbished in 2006, the majority of the building and surrounding infrastructure is &gt;35 years old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There are increasingly large benefits for Sandia’s stockpile stewardship role relative to high energy density physics if yields in the 1-1000 megajoule (MJ) range can be achieved.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Z continues to lack state-of-the-art nuclear fusion diagnostics like those present on the National Ignition Facility or the Omega laser. National investments to port some of these technologies into the Z environment would improve the credibility of the target fusion scaling.</a:t>
            </a: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its current configuration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8FA3D-3232-4128-9009-8166023067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5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744" y="139859"/>
            <a:ext cx="105156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Gill Sans MT" panose="020B0502020104020203" pitchFamily="34" charset="77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charset="0"/>
                <a:ea typeface="Open Sans" charset="0"/>
                <a:cs typeface="Open Sans" charset="0"/>
              </a:defRPr>
            </a:lvl1pPr>
            <a:lvl2pPr>
              <a:defRPr>
                <a:latin typeface="Open Sans" charset="0"/>
                <a:ea typeface="Open Sans" charset="0"/>
                <a:cs typeface="Open Sans" charset="0"/>
              </a:defRPr>
            </a:lvl2pPr>
            <a:lvl3pPr>
              <a:defRPr>
                <a:latin typeface="Open Sans" charset="0"/>
                <a:ea typeface="Open Sans" charset="0"/>
                <a:cs typeface="Open Sans" charset="0"/>
              </a:defRPr>
            </a:lvl3pPr>
            <a:lvl4pPr>
              <a:defRPr>
                <a:latin typeface="Open Sans" charset="0"/>
                <a:ea typeface="Open Sans" charset="0"/>
                <a:cs typeface="Open Sans" charset="0"/>
              </a:defRPr>
            </a:lvl4pPr>
            <a:lvl5pPr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E09B6F-4F35-E146-8051-86F3DA825E5E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41452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4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50B2D6-89A4-8145-A89C-6218C7341D67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5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98449" y="1385119"/>
            <a:ext cx="11416544" cy="49982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>
              <a:buClr>
                <a:schemeClr val="tx2">
                  <a:lumMod val="90000"/>
                  <a:lumOff val="10000"/>
                </a:schemeClr>
              </a:buClr>
              <a:buFont typeface="Wingdings" charset="2"/>
              <a:buChar char="§"/>
              <a:defRPr/>
            </a:lvl1pPr>
            <a:lvl2pPr marL="630238" indent="-173038">
              <a:buClr>
                <a:schemeClr val="accent1"/>
              </a:buClr>
              <a:buFont typeface="Wingdings" charset="2"/>
              <a:buChar char="§"/>
              <a:defRPr/>
            </a:lvl2pPr>
            <a:lvl3pPr marL="1031875" indent="-117475">
              <a:buClr>
                <a:srgbClr val="9D8C78"/>
              </a:buClr>
              <a:buFont typeface="Wingdings" charset="2"/>
              <a:buChar char="§"/>
              <a:defRPr/>
            </a:lvl3pPr>
            <a:lvl4pPr marL="1489075" indent="-117475">
              <a:buFont typeface="Lucida Grande"/>
              <a:buChar char="-"/>
              <a:defRPr/>
            </a:lvl4pPr>
            <a:lvl5pPr marL="1946275" indent="-117475">
              <a:buClrTx/>
              <a:buFont typeface="Lucida Grande"/>
              <a:buChar char="»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3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9B641F-3EFE-A349-B012-1BA82DB731A8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3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BF8B0-33D5-3645-89D8-9DB21CF5B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12582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0D7C0B1-A973-CB47-870E-8F7FB5F5F710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48038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1ED6E2-051B-1C46-918E-11E07DFD2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ECCF7-9473-144A-8D47-18A208738A7F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400543" cy="365125"/>
          </a:xfrm>
          <a:prstGeom prst="rect">
            <a:avLst/>
          </a:prstGeom>
        </p:spPr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1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51B240-16B7-0C4E-A146-6C7CAB5E719C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2743200" cy="365125"/>
          </a:xfrm>
          <a:prstGeom prst="rect">
            <a:avLst/>
          </a:prstGeom>
        </p:spPr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22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E1A050-9B06-4245-9C95-45407AF62754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2743200" cy="365125"/>
          </a:xfrm>
          <a:prstGeom prst="rect">
            <a:avLst/>
          </a:prstGeom>
        </p:spPr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3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2743200" cy="365125"/>
          </a:xfrm>
          <a:prstGeom prst="rect">
            <a:avLst/>
          </a:prstGeom>
        </p:spPr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52FDB8-2375-C04B-AAC3-7A4E8D214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744" y="139859"/>
            <a:ext cx="105156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0" i="0">
                <a:latin typeface="Gill Sans MT" panose="020B0502020104020203" pitchFamily="34" charset="77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47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CFC5E0-6043-4241-92F5-48D342B635B7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416"/>
            <a:ext cx="11769754" cy="66204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824" y="112427"/>
            <a:ext cx="508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34986F-556D-0849-A42A-518C6531ED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6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55F746-BD39-3144-85F4-31920EF5C140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0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44FF5E-F700-D946-AE3A-00573F3DFDA4}" type="datetime1">
              <a:rPr lang="en-US" smtClean="0"/>
              <a:t>12/1/19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7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" y="1124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4986F-556D-0849-A42A-518C6531ED5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76072" y="0"/>
            <a:ext cx="0" cy="566928"/>
          </a:xfrm>
          <a:prstGeom prst="line">
            <a:avLst/>
          </a:prstGeom>
          <a:ln w="44450">
            <a:solidFill>
              <a:srgbClr val="30465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2752" y="0"/>
            <a:ext cx="79248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188" y="294989"/>
            <a:ext cx="998563" cy="5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8" r:id="rId11"/>
    <p:sldLayoutId id="21474836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 Sans MT" panose="020B0502020104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3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FD7AC58-23B5-45FB-BE6A-FBEC6340A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681" y="1228439"/>
            <a:ext cx="6296215" cy="1690255"/>
          </a:xfrm>
        </p:spPr>
        <p:txBody>
          <a:bodyPr>
            <a:normAutofit/>
          </a:bodyPr>
          <a:lstStyle/>
          <a:p>
            <a:r>
              <a:rPr lang="en-US" dirty="0"/>
              <a:t>Progress toward scaling to inertial fusion energy conditions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45C113AA-B0B0-4B39-9060-37554F60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681" y="5203265"/>
            <a:ext cx="6371059" cy="852592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pc="0" dirty="0"/>
              <a:t>Dr. Daniel </a:t>
            </a:r>
            <a:r>
              <a:rPr lang="en-US" spc="0" dirty="0" err="1"/>
              <a:t>Sinars</a:t>
            </a:r>
            <a:r>
              <a:rPr lang="en-US" spc="0" dirty="0"/>
              <a:t>, Director of the Pulsed Power Sciences Center at Sandia National Laboratories </a:t>
            </a:r>
            <a:br>
              <a:rPr lang="en-US" spc="0" dirty="0"/>
            </a:br>
            <a:endParaRPr lang="en-US" spc="0" dirty="0"/>
          </a:p>
        </p:txBody>
      </p:sp>
      <p:sp>
        <p:nvSpPr>
          <p:cNvPr id="5" name="Subtitle 18">
            <a:extLst>
              <a:ext uri="{FF2B5EF4-FFF2-40B4-BE49-F238E27FC236}">
                <a16:creationId xmlns:a16="http://schemas.microsoft.com/office/drawing/2014/main" id="{D4DF9D1F-BFC8-3040-933C-A296F2B58474}"/>
              </a:ext>
            </a:extLst>
          </p:cNvPr>
          <p:cNvSpPr txBox="1">
            <a:spLocks/>
          </p:cNvSpPr>
          <p:nvPr/>
        </p:nvSpPr>
        <p:spPr>
          <a:xfrm>
            <a:off x="687681" y="6005408"/>
            <a:ext cx="6371059" cy="85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300"/>
              </a:spcBef>
              <a:spcAft>
                <a:spcPts val="0"/>
              </a:spcAft>
            </a:pPr>
            <a:r>
              <a:rPr lang="en-US" spc="0" dirty="0"/>
              <a:t>Fusion Power Associates | December 3, 2019</a:t>
            </a:r>
          </a:p>
        </p:txBody>
      </p:sp>
    </p:spTree>
    <p:extLst>
      <p:ext uri="{BB962C8B-B14F-4D97-AF65-F5344CB8AC3E}">
        <p14:creationId xmlns:p14="http://schemas.microsoft.com/office/powerpoint/2010/main" val="36379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Sandia has proposed a next generation pulsed power facility to the </a:t>
            </a:r>
            <a:r>
              <a:rPr lang="en-US" dirty="0" err="1"/>
              <a:t>NNSA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1A006-5A97-1C40-814A-C92A088A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ACAC9F9-2533-4043-81A2-92E46DBB7D33}"/>
              </a:ext>
            </a:extLst>
          </p:cNvPr>
          <p:cNvSpPr/>
          <p:nvPr/>
        </p:nvSpPr>
        <p:spPr>
          <a:xfrm>
            <a:off x="6608868" y="2730578"/>
            <a:ext cx="4807377" cy="178762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D5724-B920-0247-9E69-D028E4FA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" y="864296"/>
            <a:ext cx="5275670" cy="373208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n-US" sz="2000" b="1" dirty="0"/>
              <a:t>World’s most powerful warm x-ray and fast fusion neutron source </a:t>
            </a:r>
            <a:br>
              <a:rPr lang="en-US" sz="2000" dirty="0"/>
            </a:br>
            <a:r>
              <a:rPr lang="en-US" sz="2000" dirty="0"/>
              <a:t>(hostile nuclear survivability)</a:t>
            </a:r>
          </a:p>
          <a:p>
            <a:r>
              <a:rPr lang="en-US" sz="2000" b="1" dirty="0"/>
              <a:t>Enabling capability for high energy density physics </a:t>
            </a:r>
            <a:br>
              <a:rPr lang="en-US" sz="2000" dirty="0"/>
            </a:br>
            <a:r>
              <a:rPr lang="en-US" sz="2000" dirty="0"/>
              <a:t>(nuclear explosive package certification)</a:t>
            </a:r>
          </a:p>
          <a:p>
            <a:r>
              <a:rPr lang="en-US" sz="2000" b="1" dirty="0"/>
              <a:t>It would attract and test tomorrow’s stewards of pulsed power and fusion research</a:t>
            </a:r>
          </a:p>
          <a:p>
            <a:r>
              <a:rPr lang="en-US" sz="2000" b="1" dirty="0"/>
              <a:t>It would provide a venue for scientific and technical innovation for national security</a:t>
            </a:r>
          </a:p>
          <a:p>
            <a:r>
              <a:rPr lang="en-US" sz="2000" b="1" dirty="0"/>
              <a:t>It would demonstrate inertial fusion energy target concepts at relevant scales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E5521-2716-9143-AF0D-4C9D6CF88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780" y="864296"/>
            <a:ext cx="4599554" cy="1788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E233F0-50D1-ED41-B050-9AC2E4A162D4}"/>
              </a:ext>
            </a:extLst>
          </p:cNvPr>
          <p:cNvSpPr txBox="1"/>
          <p:nvPr/>
        </p:nvSpPr>
        <p:spPr>
          <a:xfrm>
            <a:off x="6247675" y="4596385"/>
            <a:ext cx="5529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Sandia is evaluating pulsed power architectures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~3x diameter of Z today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Delivers 800-1000 TW of electrical energy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Couples ~10 MJ to fusion targets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new operations concepts to reduce manual labor and potential worker hazards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5FA41-85B1-614D-98DE-F3E71A402D27}"/>
              </a:ext>
            </a:extLst>
          </p:cNvPr>
          <p:cNvSpPr txBox="1"/>
          <p:nvPr/>
        </p:nvSpPr>
        <p:spPr>
          <a:xfrm>
            <a:off x="764518" y="4596385"/>
            <a:ext cx="4503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Proposed project start date ~2025</a:t>
            </a:r>
          </a:p>
          <a:p>
            <a:pPr algn="l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Proposed project completion date ~2032</a:t>
            </a:r>
          </a:p>
          <a:p>
            <a:pPr algn="l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will celebrate ~35 years of z-pinch physics in 2030, with some parts of infrastructure ~45 years old.</a:t>
            </a:r>
          </a:p>
        </p:txBody>
      </p:sp>
    </p:spTree>
    <p:extLst>
      <p:ext uri="{BB962C8B-B14F-4D97-AF65-F5344CB8AC3E}">
        <p14:creationId xmlns:p14="http://schemas.microsoft.com/office/powerpoint/2010/main" val="16446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FBD204-2CB1-634B-A4FE-A738B478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39859"/>
            <a:ext cx="10515600" cy="620071"/>
          </a:xfrm>
        </p:spPr>
        <p:txBody>
          <a:bodyPr/>
          <a:lstStyle/>
          <a:p>
            <a:r>
              <a:rPr lang="en-US" dirty="0"/>
              <a:t>Achieving close to 100 kJ (DT-equivalent) yield on Z with </a:t>
            </a:r>
            <a:r>
              <a:rPr lang="en-US" dirty="0" err="1"/>
              <a:t>MagLIF</a:t>
            </a:r>
            <a:r>
              <a:rPr lang="en-US" dirty="0"/>
              <a:t> would improve the credibility of scaling to multi-MJ fusion yields on a future facility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08E74-682E-4C4B-A544-7B34D03CD4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4" y="1447664"/>
            <a:ext cx="6040538" cy="4645995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4ABE494-125F-6144-A5AF-38A969B26FBE}"/>
              </a:ext>
            </a:extLst>
          </p:cNvPr>
          <p:cNvSpPr txBox="1">
            <a:spLocks/>
          </p:cNvSpPr>
          <p:nvPr/>
        </p:nvSpPr>
        <p:spPr>
          <a:xfrm>
            <a:off x="7333592" y="1247748"/>
            <a:ext cx="3526967" cy="4851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At &gt;60 MA, </a:t>
            </a:r>
            <a:r>
              <a:rPr lang="en-US" sz="2000" dirty="0" err="1"/>
              <a:t>MagLIF</a:t>
            </a:r>
            <a:r>
              <a:rPr lang="en-US" sz="2000" dirty="0"/>
              <a:t> appears capable of &gt;10 MJ yields</a:t>
            </a:r>
          </a:p>
          <a:p>
            <a:pPr lvl="1" fontAlgn="auto">
              <a:spcAft>
                <a:spcPts val="0"/>
              </a:spcAft>
            </a:pPr>
            <a:endParaRPr lang="en-US" sz="1600" dirty="0"/>
          </a:p>
          <a:p>
            <a:pPr fontAlgn="auto">
              <a:spcAft>
                <a:spcPts val="0"/>
              </a:spcAft>
            </a:pPr>
            <a:r>
              <a:rPr lang="en-US" sz="2000" dirty="0"/>
              <a:t>Most credible scaling is for gas (volume) burning targets; ice-burning targets may be capable of higher gains*</a:t>
            </a:r>
          </a:p>
          <a:p>
            <a:pPr lvl="1" fontAlgn="auto">
              <a:spcAft>
                <a:spcPts val="0"/>
              </a:spcAft>
            </a:pPr>
            <a:endParaRPr lang="en-US" sz="1600" dirty="0"/>
          </a:p>
          <a:p>
            <a:pPr fontAlgn="auto">
              <a:spcAft>
                <a:spcPts val="0"/>
              </a:spcAft>
            </a:pPr>
            <a:r>
              <a:rPr lang="en-US" sz="2000" dirty="0"/>
              <a:t>Program of work on Z, NIF, and Omega continues to address scaling physics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/>
              <a:t>3D Effects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/>
              <a:t>Mix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/>
              <a:t>Magnetization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/>
              <a:t>Implosions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BE048-2E51-6149-8B0F-1C453B9FC89F}"/>
              </a:ext>
            </a:extLst>
          </p:cNvPr>
          <p:cNvSpPr txBox="1"/>
          <p:nvPr/>
        </p:nvSpPr>
        <p:spPr>
          <a:xfrm>
            <a:off x="1967609" y="506793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4EC71F-3FFF-1648-9BB2-933F3A182B01}"/>
              </a:ext>
            </a:extLst>
          </p:cNvPr>
          <p:cNvCxnSpPr>
            <a:cxnSpLocks/>
          </p:cNvCxnSpPr>
          <p:nvPr/>
        </p:nvCxnSpPr>
        <p:spPr>
          <a:xfrm>
            <a:off x="1707762" y="5437271"/>
            <a:ext cx="811763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C61C82-324B-294D-9CB1-9F11B8ABE196}"/>
              </a:ext>
            </a:extLst>
          </p:cNvPr>
          <p:cNvSpPr txBox="1"/>
          <p:nvPr/>
        </p:nvSpPr>
        <p:spPr>
          <a:xfrm>
            <a:off x="3654918" y="5067939"/>
            <a:ext cx="14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Future facility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ABB919-4BEA-F742-A926-AD1EF8129FC7}"/>
              </a:ext>
            </a:extLst>
          </p:cNvPr>
          <p:cNvCxnSpPr>
            <a:cxnSpLocks/>
          </p:cNvCxnSpPr>
          <p:nvPr/>
        </p:nvCxnSpPr>
        <p:spPr>
          <a:xfrm>
            <a:off x="2519524" y="5437271"/>
            <a:ext cx="3741576" cy="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98E0C7-2539-AA42-9C71-69E06DFE71CB}"/>
              </a:ext>
            </a:extLst>
          </p:cNvPr>
          <p:cNvSpPr txBox="1"/>
          <p:nvPr/>
        </p:nvSpPr>
        <p:spPr>
          <a:xfrm rot="20495791">
            <a:off x="3933173" y="3229809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alpha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F5F6E-2DFA-F443-82CA-F2CE7601D99F}"/>
              </a:ext>
            </a:extLst>
          </p:cNvPr>
          <p:cNvSpPr txBox="1"/>
          <p:nvPr/>
        </p:nvSpPr>
        <p:spPr>
          <a:xfrm rot="20122747">
            <a:off x="3042800" y="2460252"/>
            <a:ext cx="199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LASNEX optimized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151BB-6291-7943-AB5D-A852A95BB611}"/>
              </a:ext>
            </a:extLst>
          </p:cNvPr>
          <p:cNvSpPr txBox="1"/>
          <p:nvPr/>
        </p:nvSpPr>
        <p:spPr>
          <a:xfrm>
            <a:off x="808015" y="1241738"/>
            <a:ext cx="545308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2D clean simulated MagLIF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82A87F-70D2-F346-98E5-CA4886A93CC5}"/>
              </a:ext>
            </a:extLst>
          </p:cNvPr>
          <p:cNvSpPr txBox="1"/>
          <p:nvPr/>
        </p:nvSpPr>
        <p:spPr>
          <a:xfrm>
            <a:off x="115824" y="6523046"/>
            <a:ext cx="6663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S. A.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</a:t>
            </a:r>
            <a:r>
              <a:rPr lang="en-US" sz="1600" dirty="0">
                <a:latin typeface="+mn-lt"/>
              </a:rPr>
              <a:t>., Phys. Plasmas (2018);  *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 &amp; Vesey, Phys. Rev. Lett. (2012).</a:t>
            </a:r>
          </a:p>
        </p:txBody>
      </p:sp>
    </p:spTree>
    <p:extLst>
      <p:ext uri="{BB962C8B-B14F-4D97-AF65-F5344CB8AC3E}">
        <p14:creationId xmlns:p14="http://schemas.microsoft.com/office/powerpoint/2010/main" val="2127326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FC9FE0C5-9C14-5C4D-BDD9-C6985300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39859"/>
            <a:ext cx="10515600" cy="809868"/>
          </a:xfrm>
        </p:spPr>
        <p:txBody>
          <a:bodyPr/>
          <a:lstStyle/>
          <a:p>
            <a:r>
              <a:rPr lang="en-US" dirty="0"/>
              <a:t>We are investing in driver-target coupling physics, which spans a rich intermediate-density regime of plasma physics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4360F9D9-5244-5345-9C27-1844FA92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12</a:t>
            </a:fld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1BB6D0F-F8AE-BD4E-A80E-D7DFEB401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304" y="1313339"/>
            <a:ext cx="4325949" cy="149226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F1BCE53-14C3-E441-9CA8-5405E72F40F5}"/>
              </a:ext>
            </a:extLst>
          </p:cNvPr>
          <p:cNvGrpSpPr/>
          <p:nvPr/>
        </p:nvGrpSpPr>
        <p:grpSpPr>
          <a:xfrm>
            <a:off x="1149380" y="1852007"/>
            <a:ext cx="2408273" cy="2775598"/>
            <a:chOff x="758669" y="2134097"/>
            <a:chExt cx="2408273" cy="277559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16CB3F8-4FEE-BA44-894C-5329CDEEF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669" y="3137244"/>
              <a:ext cx="1278179" cy="1772451"/>
            </a:xfrm>
            <a:prstGeom prst="rect">
              <a:avLst/>
            </a:prstGeom>
          </p:spPr>
        </p:pic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9A0E6318-0093-A444-8E30-C79DD0BE9D79}"/>
                </a:ext>
              </a:extLst>
            </p:cNvPr>
            <p:cNvSpPr/>
            <p:nvPr/>
          </p:nvSpPr>
          <p:spPr bwMode="auto">
            <a:xfrm>
              <a:off x="2657814" y="2134097"/>
              <a:ext cx="509128" cy="641183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latin typeface="Arial" pitchFamily="-108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9FC828E-88FC-BD4C-B2EA-F2FC73DD2D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93107" y="2761754"/>
              <a:ext cx="1288756" cy="48563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8B37B-A37E-BF47-AB2B-ABA1152D2B4D}"/>
              </a:ext>
            </a:extLst>
          </p:cNvPr>
          <p:cNvGrpSpPr/>
          <p:nvPr/>
        </p:nvGrpSpPr>
        <p:grpSpPr>
          <a:xfrm>
            <a:off x="1702842" y="2944406"/>
            <a:ext cx="3761602" cy="1439526"/>
            <a:chOff x="1412869" y="3226496"/>
            <a:chExt cx="3761602" cy="1439526"/>
          </a:xfrm>
        </p:grpSpPr>
        <p:pic>
          <p:nvPicPr>
            <p:cNvPr id="44" name="Picture 43" descr="Z-NEXT-TPHC-61116-005.JPG">
              <a:extLst>
                <a:ext uri="{FF2B5EF4-FFF2-40B4-BE49-F238E27FC236}">
                  <a16:creationId xmlns:a16="http://schemas.microsoft.com/office/drawing/2014/main" id="{D0910513-3369-2849-9A7C-7DD690673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333666" y="3226496"/>
              <a:ext cx="2840805" cy="1439526"/>
            </a:xfrm>
            <a:prstGeom prst="rect">
              <a:avLst/>
            </a:prstGeom>
          </p:spPr>
        </p:pic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DBC4158-B3C5-6B4B-BE75-C20E7E191244}"/>
                </a:ext>
              </a:extLst>
            </p:cNvPr>
            <p:cNvSpPr/>
            <p:nvPr/>
          </p:nvSpPr>
          <p:spPr bwMode="auto">
            <a:xfrm>
              <a:off x="1412869" y="3510929"/>
              <a:ext cx="192946" cy="218115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latin typeface="Arial" pitchFamily="-10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4FC0595-9CD9-8D42-B804-0E0ABF641532}"/>
                </a:ext>
              </a:extLst>
            </p:cNvPr>
            <p:cNvCxnSpPr/>
            <p:nvPr/>
          </p:nvCxnSpPr>
          <p:spPr bwMode="auto">
            <a:xfrm>
              <a:off x="1613564" y="3619986"/>
              <a:ext cx="8226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7" name="AutoShape 11">
            <a:extLst>
              <a:ext uri="{FF2B5EF4-FFF2-40B4-BE49-F238E27FC236}">
                <a16:creationId xmlns:a16="http://schemas.microsoft.com/office/drawing/2014/main" id="{B149B671-8F1E-F441-A104-095B759198E6}"/>
              </a:ext>
            </a:extLst>
          </p:cNvPr>
          <p:cNvSpPr>
            <a:spLocks/>
          </p:cNvSpPr>
          <p:nvPr/>
        </p:nvSpPr>
        <p:spPr bwMode="auto">
          <a:xfrm rot="-5400000">
            <a:off x="3134558" y="2661546"/>
            <a:ext cx="344714" cy="4315064"/>
          </a:xfrm>
          <a:prstGeom prst="leftBrace">
            <a:avLst>
              <a:gd name="adj1" fmla="val 11403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2pPr>
            <a:lvl3pPr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3pPr>
            <a:lvl4pPr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4pPr>
            <a:lvl5pPr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524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522C7C0-56D6-AA48-8044-76EE5EAC01CA}"/>
              </a:ext>
            </a:extLst>
          </p:cNvPr>
          <p:cNvSpPr/>
          <p:nvPr/>
        </p:nvSpPr>
        <p:spPr bwMode="auto">
          <a:xfrm rot="21117242">
            <a:off x="3291695" y="2975481"/>
            <a:ext cx="902434" cy="392817"/>
          </a:xfrm>
          <a:prstGeom prst="roundRect">
            <a:avLst/>
          </a:prstGeom>
          <a:noFill/>
          <a:ln w="444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>
              <a:latin typeface="Arial" pitchFamily="-10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B34C86-34B3-0C4E-B0C3-D885A25D1091}"/>
              </a:ext>
            </a:extLst>
          </p:cNvPr>
          <p:cNvSpPr txBox="1"/>
          <p:nvPr/>
        </p:nvSpPr>
        <p:spPr>
          <a:xfrm>
            <a:off x="4627156" y="2393024"/>
            <a:ext cx="985399" cy="83099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~1 PW</a:t>
            </a:r>
          </a:p>
          <a:p>
            <a:pPr algn="ctr"/>
            <a:r>
              <a:rPr lang="en-US" sz="1600" dirty="0"/>
              <a:t>9 MJ electrical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9084195-0EB8-6541-809F-DBB336DA0971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7180" y="3012473"/>
            <a:ext cx="406546" cy="6032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3" name="Content Placeholder 3">
            <a:extLst>
              <a:ext uri="{FF2B5EF4-FFF2-40B4-BE49-F238E27FC236}">
                <a16:creationId xmlns:a16="http://schemas.microsoft.com/office/drawing/2014/main" id="{6FF6AD60-4E88-8E4E-AC3D-1CB5E39BC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438" y="5010551"/>
            <a:ext cx="4947301" cy="123091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000" dirty="0"/>
              <a:t>How do plasmas form from surfaces?</a:t>
            </a:r>
          </a:p>
          <a:p>
            <a:r>
              <a:rPr lang="en-US" sz="2000" dirty="0"/>
              <a:t>How well insulated are the gaps during the current pulse?</a:t>
            </a:r>
          </a:p>
        </p:txBody>
      </p:sp>
    </p:spTree>
    <p:extLst>
      <p:ext uri="{BB962C8B-B14F-4D97-AF65-F5344CB8AC3E}">
        <p14:creationId xmlns:p14="http://schemas.microsoft.com/office/powerpoint/2010/main" val="15734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FC9FE0C5-9C14-5C4D-BDD9-C6985300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39859"/>
            <a:ext cx="10515600" cy="809868"/>
          </a:xfrm>
        </p:spPr>
        <p:txBody>
          <a:bodyPr/>
          <a:lstStyle/>
          <a:p>
            <a:r>
              <a:rPr lang="en-US" dirty="0"/>
              <a:t>We are investing in driver-target coupling physics, which spans a rich intermediate-density regime of plasma physics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4360F9D9-5244-5345-9C27-1844FA92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13</a:t>
            </a:fld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1BB6D0F-F8AE-BD4E-A80E-D7DFEB401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304" y="1313339"/>
            <a:ext cx="4325949" cy="149226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F1BCE53-14C3-E441-9CA8-5405E72F40F5}"/>
              </a:ext>
            </a:extLst>
          </p:cNvPr>
          <p:cNvGrpSpPr/>
          <p:nvPr/>
        </p:nvGrpSpPr>
        <p:grpSpPr>
          <a:xfrm>
            <a:off x="1149380" y="1852007"/>
            <a:ext cx="2408273" cy="2775598"/>
            <a:chOff x="758669" y="2134097"/>
            <a:chExt cx="2408273" cy="277559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16CB3F8-4FEE-BA44-894C-5329CDEEF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669" y="3137244"/>
              <a:ext cx="1278179" cy="1772451"/>
            </a:xfrm>
            <a:prstGeom prst="rect">
              <a:avLst/>
            </a:prstGeom>
          </p:spPr>
        </p:pic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9A0E6318-0093-A444-8E30-C79DD0BE9D79}"/>
                </a:ext>
              </a:extLst>
            </p:cNvPr>
            <p:cNvSpPr/>
            <p:nvPr/>
          </p:nvSpPr>
          <p:spPr bwMode="auto">
            <a:xfrm>
              <a:off x="2657814" y="2134097"/>
              <a:ext cx="509128" cy="641183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latin typeface="Arial" pitchFamily="-108" charset="0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9FC828E-88FC-BD4C-B2EA-F2FC73DD2DD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93107" y="2761754"/>
              <a:ext cx="1288756" cy="48563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8B37B-A37E-BF47-AB2B-ABA1152D2B4D}"/>
              </a:ext>
            </a:extLst>
          </p:cNvPr>
          <p:cNvGrpSpPr/>
          <p:nvPr/>
        </p:nvGrpSpPr>
        <p:grpSpPr>
          <a:xfrm>
            <a:off x="1702842" y="2944406"/>
            <a:ext cx="3761602" cy="1439526"/>
            <a:chOff x="1412869" y="3226496"/>
            <a:chExt cx="3761602" cy="1439526"/>
          </a:xfrm>
        </p:grpSpPr>
        <p:pic>
          <p:nvPicPr>
            <p:cNvPr id="44" name="Picture 43" descr="Z-NEXT-TPHC-61116-005.JPG">
              <a:extLst>
                <a:ext uri="{FF2B5EF4-FFF2-40B4-BE49-F238E27FC236}">
                  <a16:creationId xmlns:a16="http://schemas.microsoft.com/office/drawing/2014/main" id="{D0910513-3369-2849-9A7C-7DD690673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333666" y="3226496"/>
              <a:ext cx="2840805" cy="1439526"/>
            </a:xfrm>
            <a:prstGeom prst="rect">
              <a:avLst/>
            </a:prstGeom>
          </p:spPr>
        </p:pic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DBC4158-B3C5-6B4B-BE75-C20E7E191244}"/>
                </a:ext>
              </a:extLst>
            </p:cNvPr>
            <p:cNvSpPr/>
            <p:nvPr/>
          </p:nvSpPr>
          <p:spPr bwMode="auto">
            <a:xfrm>
              <a:off x="1412869" y="3510929"/>
              <a:ext cx="192946" cy="218115"/>
            </a:xfrm>
            <a:prstGeom prst="roundRect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latin typeface="Arial" pitchFamily="-10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4FC0595-9CD9-8D42-B804-0E0ABF641532}"/>
                </a:ext>
              </a:extLst>
            </p:cNvPr>
            <p:cNvCxnSpPr/>
            <p:nvPr/>
          </p:nvCxnSpPr>
          <p:spPr bwMode="auto">
            <a:xfrm>
              <a:off x="1613564" y="3619986"/>
              <a:ext cx="82269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7" name="AutoShape 11">
            <a:extLst>
              <a:ext uri="{FF2B5EF4-FFF2-40B4-BE49-F238E27FC236}">
                <a16:creationId xmlns:a16="http://schemas.microsoft.com/office/drawing/2014/main" id="{B149B671-8F1E-F441-A104-095B759198E6}"/>
              </a:ext>
            </a:extLst>
          </p:cNvPr>
          <p:cNvSpPr>
            <a:spLocks/>
          </p:cNvSpPr>
          <p:nvPr/>
        </p:nvSpPr>
        <p:spPr bwMode="auto">
          <a:xfrm rot="-5400000">
            <a:off x="3134558" y="2661546"/>
            <a:ext cx="344714" cy="4315064"/>
          </a:xfrm>
          <a:prstGeom prst="leftBrace">
            <a:avLst>
              <a:gd name="adj1" fmla="val 11403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2pPr>
            <a:lvl3pPr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3pPr>
            <a:lvl4pPr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4pPr>
            <a:lvl5pPr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FF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524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522C7C0-56D6-AA48-8044-76EE5EAC01CA}"/>
              </a:ext>
            </a:extLst>
          </p:cNvPr>
          <p:cNvSpPr/>
          <p:nvPr/>
        </p:nvSpPr>
        <p:spPr bwMode="auto">
          <a:xfrm rot="21117242">
            <a:off x="3291695" y="2975481"/>
            <a:ext cx="902434" cy="392817"/>
          </a:xfrm>
          <a:prstGeom prst="roundRect">
            <a:avLst/>
          </a:prstGeom>
          <a:noFill/>
          <a:ln w="444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>
              <a:latin typeface="Arial" pitchFamily="-10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B34C86-34B3-0C4E-B0C3-D885A25D1091}"/>
              </a:ext>
            </a:extLst>
          </p:cNvPr>
          <p:cNvSpPr txBox="1"/>
          <p:nvPr/>
        </p:nvSpPr>
        <p:spPr>
          <a:xfrm>
            <a:off x="4627156" y="2393024"/>
            <a:ext cx="985399" cy="83099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~1 PW</a:t>
            </a:r>
          </a:p>
          <a:p>
            <a:pPr algn="ctr"/>
            <a:r>
              <a:rPr lang="en-US" sz="1600" dirty="0"/>
              <a:t>9 MJ electrical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9084195-0EB8-6541-809F-DBB336DA0971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7180" y="3012473"/>
            <a:ext cx="406546" cy="6032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753447C4-FFB7-F149-ADC1-17FC952F474E}"/>
              </a:ext>
            </a:extLst>
          </p:cNvPr>
          <p:cNvSpPr/>
          <p:nvPr/>
        </p:nvSpPr>
        <p:spPr bwMode="auto">
          <a:xfrm>
            <a:off x="6143875" y="4931770"/>
            <a:ext cx="4420297" cy="6845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>
              <a:latin typeface="Arial" pitchFamily="-10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8686650-E828-4644-ABEE-447BA98D2519}"/>
              </a:ext>
            </a:extLst>
          </p:cNvPr>
          <p:cNvSpPr/>
          <p:nvPr/>
        </p:nvSpPr>
        <p:spPr bwMode="auto">
          <a:xfrm>
            <a:off x="6143875" y="1493918"/>
            <a:ext cx="4402241" cy="6845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>
              <a:latin typeface="Arial" pitchFamily="-10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EF0D2B-DCC3-C943-AF29-9558BF02A975}"/>
              </a:ext>
            </a:extLst>
          </p:cNvPr>
          <p:cNvSpPr txBox="1"/>
          <p:nvPr/>
        </p:nvSpPr>
        <p:spPr>
          <a:xfrm>
            <a:off x="6150470" y="1547150"/>
            <a:ext cx="358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Anode:  heated </a:t>
            </a:r>
            <a:r>
              <a:rPr lang="en-US" sz="1600" dirty="0" err="1"/>
              <a:t>ohmically</a:t>
            </a:r>
            <a:r>
              <a:rPr lang="en-US" sz="1600" dirty="0"/>
              <a:t>, by electrons, neg. ions?, radiation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80E897-883F-B347-B18B-CD720ADA21DB}"/>
              </a:ext>
            </a:extLst>
          </p:cNvPr>
          <p:cNvSpPr txBox="1"/>
          <p:nvPr/>
        </p:nvSpPr>
        <p:spPr>
          <a:xfrm>
            <a:off x="6143875" y="4972994"/>
            <a:ext cx="318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Cathode:  heated via breakdown, </a:t>
            </a:r>
            <a:r>
              <a:rPr lang="en-US" sz="1600" dirty="0" err="1"/>
              <a:t>ohmically</a:t>
            </a:r>
            <a:r>
              <a:rPr lang="en-US" sz="1600" dirty="0"/>
              <a:t>, by ions, radiation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3547857-2DF9-0F40-B2FD-3BA32374ABC5}"/>
              </a:ext>
            </a:extLst>
          </p:cNvPr>
          <p:cNvGrpSpPr/>
          <p:nvPr/>
        </p:nvGrpSpPr>
        <p:grpSpPr>
          <a:xfrm>
            <a:off x="6033304" y="2553202"/>
            <a:ext cx="4004203" cy="1294819"/>
            <a:chOff x="7935" y="2511510"/>
            <a:chExt cx="4004203" cy="129481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98572C7-1ED9-8A48-8903-D1FBFC9154FE}"/>
                </a:ext>
              </a:extLst>
            </p:cNvPr>
            <p:cNvSpPr txBox="1"/>
            <p:nvPr/>
          </p:nvSpPr>
          <p:spPr>
            <a:xfrm>
              <a:off x="7935" y="3467775"/>
              <a:ext cx="40042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ions emitted by the anode plasma (~MeV)</a:t>
              </a:r>
            </a:p>
          </p:txBody>
        </p:sp>
        <p:sp>
          <p:nvSpPr>
            <p:cNvPr id="58" name="Down Arrow 57">
              <a:extLst>
                <a:ext uri="{FF2B5EF4-FFF2-40B4-BE49-F238E27FC236}">
                  <a16:creationId xmlns:a16="http://schemas.microsoft.com/office/drawing/2014/main" id="{30DBF066-A174-024B-8C96-42773AB26822}"/>
                </a:ext>
              </a:extLst>
            </p:cNvPr>
            <p:cNvSpPr/>
            <p:nvPr/>
          </p:nvSpPr>
          <p:spPr bwMode="auto">
            <a:xfrm>
              <a:off x="525053" y="2511510"/>
              <a:ext cx="336573" cy="1007239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latin typeface="Arial" pitchFamily="-108" charset="0"/>
              </a:endParaRPr>
            </a:p>
          </p:txBody>
        </p:sp>
        <p:sp>
          <p:nvSpPr>
            <p:cNvPr id="59" name="Down Arrow 58">
              <a:extLst>
                <a:ext uri="{FF2B5EF4-FFF2-40B4-BE49-F238E27FC236}">
                  <a16:creationId xmlns:a16="http://schemas.microsoft.com/office/drawing/2014/main" id="{DAC1E3B7-DB22-7442-864F-3A85E4F65C1E}"/>
                </a:ext>
              </a:extLst>
            </p:cNvPr>
            <p:cNvSpPr/>
            <p:nvPr/>
          </p:nvSpPr>
          <p:spPr bwMode="auto">
            <a:xfrm>
              <a:off x="3401644" y="2511510"/>
              <a:ext cx="336573" cy="1007239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latin typeface="Arial" pitchFamily="-108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878BF20-CC17-0B4F-A2D9-847B9C335985}"/>
              </a:ext>
            </a:extLst>
          </p:cNvPr>
          <p:cNvSpPr txBox="1"/>
          <p:nvPr/>
        </p:nvSpPr>
        <p:spPr>
          <a:xfrm>
            <a:off x="6160441" y="963631"/>
            <a:ext cx="4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Section of a “vacuum” transmission line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8A720A-663C-9449-A7AF-70AD0F11F711}"/>
              </a:ext>
            </a:extLst>
          </p:cNvPr>
          <p:cNvSpPr txBox="1"/>
          <p:nvPr/>
        </p:nvSpPr>
        <p:spPr>
          <a:xfrm>
            <a:off x="7051844" y="3120704"/>
            <a:ext cx="907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B~100 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213D6EB-590E-9F40-95D1-42F19658E524}"/>
              </a:ext>
            </a:extLst>
          </p:cNvPr>
          <p:cNvSpPr txBox="1"/>
          <p:nvPr/>
        </p:nvSpPr>
        <p:spPr>
          <a:xfrm>
            <a:off x="8086948" y="3126383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E~10 MV/cm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C5ED5DC-0DEA-6244-AE7A-6187B8D55731}"/>
              </a:ext>
            </a:extLst>
          </p:cNvPr>
          <p:cNvSpPr/>
          <p:nvPr/>
        </p:nvSpPr>
        <p:spPr bwMode="auto">
          <a:xfrm>
            <a:off x="6062904" y="1303331"/>
            <a:ext cx="4878420" cy="4517149"/>
          </a:xfrm>
          <a:prstGeom prst="roundRect">
            <a:avLst>
              <a:gd name="adj" fmla="val 5321"/>
            </a:avLst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latin typeface="Arial" pitchFamily="-10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8B0BE5-715B-AF4F-99A2-8683EF12EE05}"/>
              </a:ext>
            </a:extLst>
          </p:cNvPr>
          <p:cNvSpPr txBox="1"/>
          <p:nvPr/>
        </p:nvSpPr>
        <p:spPr>
          <a:xfrm>
            <a:off x="9749608" y="166275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23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FACAD4A-8F64-454F-8BC1-392A8367D14B}"/>
              </a:ext>
            </a:extLst>
          </p:cNvPr>
          <p:cNvGrpSpPr/>
          <p:nvPr/>
        </p:nvGrpSpPr>
        <p:grpSpPr>
          <a:xfrm>
            <a:off x="6143874" y="2167455"/>
            <a:ext cx="4480476" cy="383456"/>
            <a:chOff x="118506" y="2125764"/>
            <a:chExt cx="4480476" cy="38345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379B3F5-CFF0-014D-880C-301ED642DE39}"/>
                </a:ext>
              </a:extLst>
            </p:cNvPr>
            <p:cNvSpPr/>
            <p:nvPr/>
          </p:nvSpPr>
          <p:spPr bwMode="auto">
            <a:xfrm>
              <a:off x="118506" y="2132704"/>
              <a:ext cx="4402241" cy="37651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latin typeface="Arial" pitchFamily="-10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8739CFF-F639-5844-845D-8654BBDB3073}"/>
                </a:ext>
              </a:extLst>
            </p:cNvPr>
            <p:cNvSpPr txBox="1"/>
            <p:nvPr/>
          </p:nvSpPr>
          <p:spPr>
            <a:xfrm>
              <a:off x="167730" y="2166462"/>
              <a:ext cx="3417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Anode-contaminant plasma (~2 eV)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A68400F-284D-F046-A44F-15E2BD2ED2B1}"/>
                </a:ext>
              </a:extLst>
            </p:cNvPr>
            <p:cNvSpPr txBox="1"/>
            <p:nvPr/>
          </p:nvSpPr>
          <p:spPr>
            <a:xfrm>
              <a:off x="3729833" y="2125764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10</a:t>
              </a:r>
              <a:r>
                <a:rPr lang="en-US" b="1" baseline="30000" dirty="0"/>
                <a:t>16-19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7043C2F-AA73-7845-BE30-C929036682B7}"/>
              </a:ext>
            </a:extLst>
          </p:cNvPr>
          <p:cNvGrpSpPr/>
          <p:nvPr/>
        </p:nvGrpSpPr>
        <p:grpSpPr>
          <a:xfrm>
            <a:off x="6142517" y="2614941"/>
            <a:ext cx="4798807" cy="1903843"/>
            <a:chOff x="116858" y="2348528"/>
            <a:chExt cx="5513341" cy="190384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11E31F5-95C0-BC43-9304-34DA33330A8E}"/>
                </a:ext>
              </a:extLst>
            </p:cNvPr>
            <p:cNvGrpSpPr/>
            <p:nvPr/>
          </p:nvGrpSpPr>
          <p:grpSpPr>
            <a:xfrm>
              <a:off x="116858" y="3567796"/>
              <a:ext cx="5365685" cy="684575"/>
              <a:chOff x="116858" y="3567796"/>
              <a:chExt cx="5365685" cy="684575"/>
            </a:xfrm>
          </p:grpSpPr>
          <p:sp>
            <p:nvSpPr>
              <p:cNvPr id="75" name="Right Arrow 74">
                <a:extLst>
                  <a:ext uri="{FF2B5EF4-FFF2-40B4-BE49-F238E27FC236}">
                    <a16:creationId xmlns:a16="http://schemas.microsoft.com/office/drawing/2014/main" id="{E73DC2CC-F48D-D24A-9E45-5EEACB3E05F4}"/>
                  </a:ext>
                </a:extLst>
              </p:cNvPr>
              <p:cNvSpPr/>
              <p:nvPr/>
            </p:nvSpPr>
            <p:spPr bwMode="auto">
              <a:xfrm>
                <a:off x="118506" y="3567796"/>
                <a:ext cx="5364037" cy="684575"/>
              </a:xfrm>
              <a:prstGeom prst="rightArrow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latin typeface="Arial" pitchFamily="-108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BA0E82-0631-AD41-8E0B-02F1CC950E89}"/>
                  </a:ext>
                </a:extLst>
              </p:cNvPr>
              <p:cNvSpPr txBox="1"/>
              <p:nvPr/>
            </p:nvSpPr>
            <p:spPr>
              <a:xfrm>
                <a:off x="116858" y="3753129"/>
                <a:ext cx="52447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electrons emitted by the cathode (~100 keV)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711D991-64B3-5843-BD1A-15A60B459F38}"/>
                </a:ext>
              </a:extLst>
            </p:cNvPr>
            <p:cNvGrpSpPr/>
            <p:nvPr/>
          </p:nvGrpSpPr>
          <p:grpSpPr>
            <a:xfrm>
              <a:off x="116858" y="2348528"/>
              <a:ext cx="5410122" cy="684575"/>
              <a:chOff x="116858" y="2348528"/>
              <a:chExt cx="5410122" cy="684575"/>
            </a:xfrm>
          </p:grpSpPr>
          <p:sp>
            <p:nvSpPr>
              <p:cNvPr id="73" name="Right Arrow 72">
                <a:extLst>
                  <a:ext uri="{FF2B5EF4-FFF2-40B4-BE49-F238E27FC236}">
                    <a16:creationId xmlns:a16="http://schemas.microsoft.com/office/drawing/2014/main" id="{681DD800-4228-7546-B577-317FC98E2A36}"/>
                  </a:ext>
                </a:extLst>
              </p:cNvPr>
              <p:cNvSpPr/>
              <p:nvPr/>
            </p:nvSpPr>
            <p:spPr bwMode="auto">
              <a:xfrm>
                <a:off x="118506" y="2348528"/>
                <a:ext cx="5364037" cy="684575"/>
              </a:xfrm>
              <a:prstGeom prst="rightArrow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latin typeface="Arial" pitchFamily="-108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C860DDE-F4BC-9B4C-84CA-4054031A3FE2}"/>
                  </a:ext>
                </a:extLst>
              </p:cNvPr>
              <p:cNvSpPr txBox="1"/>
              <p:nvPr/>
            </p:nvSpPr>
            <p:spPr>
              <a:xfrm>
                <a:off x="116858" y="2532469"/>
                <a:ext cx="54101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electrons launched by upstream MITLs (~MeV)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8999D22-951E-FA40-A6E3-B4CAFBEFB0AC}"/>
                </a:ext>
              </a:extLst>
            </p:cNvPr>
            <p:cNvSpPr txBox="1"/>
            <p:nvPr/>
          </p:nvSpPr>
          <p:spPr>
            <a:xfrm>
              <a:off x="4575485" y="3221546"/>
              <a:ext cx="1054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10</a:t>
              </a:r>
              <a:r>
                <a:rPr lang="en-US" b="1" baseline="30000" dirty="0"/>
                <a:t>11-14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09CB640-B3D3-2545-AE5F-C1D2E1C60644}"/>
              </a:ext>
            </a:extLst>
          </p:cNvPr>
          <p:cNvSpPr txBox="1"/>
          <p:nvPr/>
        </p:nvSpPr>
        <p:spPr>
          <a:xfrm>
            <a:off x="9749608" y="509804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23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7488CB6-EA8D-644B-A29E-9974D109C3A1}"/>
              </a:ext>
            </a:extLst>
          </p:cNvPr>
          <p:cNvGrpSpPr/>
          <p:nvPr/>
        </p:nvGrpSpPr>
        <p:grpSpPr>
          <a:xfrm>
            <a:off x="6143874" y="4558607"/>
            <a:ext cx="4474882" cy="392239"/>
            <a:chOff x="118506" y="4292194"/>
            <a:chExt cx="5430276" cy="3922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DE47129-2890-2244-A569-D4D4FA2C04F7}"/>
                </a:ext>
              </a:extLst>
            </p:cNvPr>
            <p:cNvSpPr/>
            <p:nvPr/>
          </p:nvSpPr>
          <p:spPr bwMode="auto">
            <a:xfrm>
              <a:off x="118506" y="4292194"/>
              <a:ext cx="5364037" cy="375825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latin typeface="Arial" pitchFamily="-10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A79B593-CE1C-0C46-A0E1-2665DC0DAC6A}"/>
                </a:ext>
              </a:extLst>
            </p:cNvPr>
            <p:cNvSpPr txBox="1"/>
            <p:nvPr/>
          </p:nvSpPr>
          <p:spPr>
            <a:xfrm>
              <a:off x="126509" y="4320309"/>
              <a:ext cx="4356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Cathode-contaminant plasma (~2 eV)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BA80165-AD99-5B41-96F8-68C94BCD4710}"/>
                </a:ext>
              </a:extLst>
            </p:cNvPr>
            <p:cNvSpPr txBox="1"/>
            <p:nvPr/>
          </p:nvSpPr>
          <p:spPr>
            <a:xfrm>
              <a:off x="4494068" y="4315101"/>
              <a:ext cx="1054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10</a:t>
              </a:r>
              <a:r>
                <a:rPr lang="en-US" b="1" baseline="30000" dirty="0"/>
                <a:t>16-19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59500C0B-8202-6846-AB6C-AE3EEB9665CB}"/>
              </a:ext>
            </a:extLst>
          </p:cNvPr>
          <p:cNvSpPr txBox="1"/>
          <p:nvPr/>
        </p:nvSpPr>
        <p:spPr>
          <a:xfrm>
            <a:off x="6046670" y="5820479"/>
            <a:ext cx="47060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i="1" dirty="0"/>
              <a:t>Multi-scale and non-neutral plasmas crossing PIC and Continuum regimes</a:t>
            </a:r>
          </a:p>
        </p:txBody>
      </p:sp>
      <p:sp>
        <p:nvSpPr>
          <p:cNvPr id="83" name="Content Placeholder 3">
            <a:extLst>
              <a:ext uri="{FF2B5EF4-FFF2-40B4-BE49-F238E27FC236}">
                <a16:creationId xmlns:a16="http://schemas.microsoft.com/office/drawing/2014/main" id="{74CDAE5B-41D6-8248-A83F-E7B2C8E1A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438" y="5010551"/>
            <a:ext cx="4947301" cy="123091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000" dirty="0"/>
              <a:t>How do plasmas form from surfaces?</a:t>
            </a:r>
          </a:p>
          <a:p>
            <a:r>
              <a:rPr lang="en-US" sz="2000" dirty="0"/>
              <a:t>How well insulated are the gaps during the current pulse?</a:t>
            </a:r>
          </a:p>
        </p:txBody>
      </p:sp>
    </p:spTree>
    <p:extLst>
      <p:ext uri="{BB962C8B-B14F-4D97-AF65-F5344CB8AC3E}">
        <p14:creationId xmlns:p14="http://schemas.microsoft.com/office/powerpoint/2010/main" val="60609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00228" y="1568036"/>
            <a:ext cx="5295102" cy="229712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5" name="object 5"/>
          <p:cNvSpPr/>
          <p:nvPr/>
        </p:nvSpPr>
        <p:spPr>
          <a:xfrm>
            <a:off x="3012263" y="2787561"/>
            <a:ext cx="120230" cy="11874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6" name="object 6"/>
          <p:cNvSpPr/>
          <p:nvPr/>
        </p:nvSpPr>
        <p:spPr>
          <a:xfrm>
            <a:off x="471354" y="3742264"/>
            <a:ext cx="2713759" cy="2590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7" name="object 7"/>
          <p:cNvSpPr/>
          <p:nvPr/>
        </p:nvSpPr>
        <p:spPr>
          <a:xfrm>
            <a:off x="500228" y="2828173"/>
            <a:ext cx="2512168" cy="833110"/>
          </a:xfrm>
          <a:custGeom>
            <a:avLst/>
            <a:gdLst/>
            <a:ahLst/>
            <a:cxnLst/>
            <a:rect l="l" t="t" r="r" b="b"/>
            <a:pathLst>
              <a:path w="2236470" h="741679">
                <a:moveTo>
                  <a:pt x="0" y="741108"/>
                </a:moveTo>
                <a:lnTo>
                  <a:pt x="2236025" y="0"/>
                </a:lnTo>
              </a:path>
            </a:pathLst>
          </a:custGeom>
          <a:ln w="1016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/>
          <p:nvPr/>
        </p:nvSpPr>
        <p:spPr>
          <a:xfrm>
            <a:off x="3129645" y="2876672"/>
            <a:ext cx="0" cy="804579"/>
          </a:xfrm>
          <a:custGeom>
            <a:avLst/>
            <a:gdLst/>
            <a:ahLst/>
            <a:cxnLst/>
            <a:rect l="l" t="t" r="r" b="b"/>
            <a:pathLst>
              <a:path h="716279">
                <a:moveTo>
                  <a:pt x="0" y="715937"/>
                </a:moveTo>
                <a:lnTo>
                  <a:pt x="0" y="0"/>
                </a:lnTo>
              </a:path>
            </a:pathLst>
          </a:custGeom>
          <a:ln w="1016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9" name="object 9"/>
          <p:cNvSpPr/>
          <p:nvPr/>
        </p:nvSpPr>
        <p:spPr>
          <a:xfrm>
            <a:off x="431086" y="3673039"/>
            <a:ext cx="2751830" cy="2683354"/>
          </a:xfrm>
          <a:custGeom>
            <a:avLst/>
            <a:gdLst/>
            <a:ahLst/>
            <a:cxnLst/>
            <a:rect l="l" t="t" r="r" b="b"/>
            <a:pathLst>
              <a:path w="2449829" h="2388870">
                <a:moveTo>
                  <a:pt x="0" y="106299"/>
                </a:moveTo>
                <a:lnTo>
                  <a:pt x="8354" y="64920"/>
                </a:lnTo>
                <a:lnTo>
                  <a:pt x="31137" y="31132"/>
                </a:lnTo>
                <a:lnTo>
                  <a:pt x="64925" y="8352"/>
                </a:lnTo>
                <a:lnTo>
                  <a:pt x="106298" y="0"/>
                </a:lnTo>
                <a:lnTo>
                  <a:pt x="2343505" y="0"/>
                </a:lnTo>
                <a:lnTo>
                  <a:pt x="2384885" y="8352"/>
                </a:lnTo>
                <a:lnTo>
                  <a:pt x="2418678" y="31132"/>
                </a:lnTo>
                <a:lnTo>
                  <a:pt x="2441462" y="64920"/>
                </a:lnTo>
                <a:lnTo>
                  <a:pt x="2449817" y="106299"/>
                </a:lnTo>
                <a:lnTo>
                  <a:pt x="2449817" y="2281986"/>
                </a:lnTo>
                <a:lnTo>
                  <a:pt x="2441462" y="2323367"/>
                </a:lnTo>
                <a:lnTo>
                  <a:pt x="2418678" y="2357159"/>
                </a:lnTo>
                <a:lnTo>
                  <a:pt x="2384885" y="2379943"/>
                </a:lnTo>
                <a:lnTo>
                  <a:pt x="2343505" y="2388298"/>
                </a:lnTo>
                <a:lnTo>
                  <a:pt x="106298" y="2388298"/>
                </a:lnTo>
                <a:lnTo>
                  <a:pt x="64925" y="2379943"/>
                </a:lnTo>
                <a:lnTo>
                  <a:pt x="31137" y="2357159"/>
                </a:lnTo>
                <a:lnTo>
                  <a:pt x="8354" y="2323367"/>
                </a:lnTo>
                <a:lnTo>
                  <a:pt x="0" y="2281986"/>
                </a:lnTo>
                <a:lnTo>
                  <a:pt x="0" y="106299"/>
                </a:lnTo>
                <a:close/>
              </a:path>
            </a:pathLst>
          </a:custGeom>
          <a:ln w="1524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0" name="object 10"/>
          <p:cNvSpPr txBox="1"/>
          <p:nvPr/>
        </p:nvSpPr>
        <p:spPr>
          <a:xfrm>
            <a:off x="2606576" y="3991712"/>
            <a:ext cx="2713759" cy="360310"/>
          </a:xfrm>
          <a:prstGeom prst="rect">
            <a:avLst/>
          </a:prstGeom>
        </p:spPr>
        <p:txBody>
          <a:bodyPr vert="horz" wrap="square" lIns="0" tIns="21291" rIns="0" bIns="0" rtlCol="0">
            <a:spAutoFit/>
          </a:bodyPr>
          <a:lstStyle/>
          <a:p>
            <a:pPr marL="383262" marR="4483" indent="-372615">
              <a:lnSpc>
                <a:spcPts val="1332"/>
              </a:lnSpc>
              <a:spcBef>
                <a:spcPts val="168"/>
              </a:spcBef>
            </a:pPr>
            <a:r>
              <a:rPr sz="1600" b="1" spc="-22" dirty="0">
                <a:solidFill>
                  <a:srgbClr val="FF0000"/>
                </a:solidFill>
                <a:latin typeface="Trebuchet MS"/>
                <a:cs typeface="Trebuchet MS"/>
              </a:rPr>
              <a:t>Power </a:t>
            </a:r>
            <a:r>
              <a:rPr sz="1600" b="1" spc="-9" dirty="0">
                <a:solidFill>
                  <a:srgbClr val="FF0000"/>
                </a:solidFill>
                <a:latin typeface="Trebuchet MS"/>
                <a:cs typeface="Trebuchet MS"/>
              </a:rPr>
              <a:t>Flow</a:t>
            </a:r>
            <a:r>
              <a:rPr sz="1600" b="1" spc="-66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br>
              <a:rPr lang="en-US" sz="1600" b="1" spc="-66" dirty="0">
                <a:solidFill>
                  <a:srgbClr val="FF0000"/>
                </a:solidFill>
                <a:latin typeface="Trebuchet MS"/>
                <a:cs typeface="Trebuchet MS"/>
              </a:rPr>
            </a:br>
            <a:r>
              <a:rPr sz="1600" b="1" spc="-13" dirty="0">
                <a:solidFill>
                  <a:srgbClr val="FF0000"/>
                </a:solidFill>
                <a:latin typeface="Trebuchet MS"/>
                <a:cs typeface="Trebuchet MS"/>
              </a:rPr>
              <a:t>Geometry  </a:t>
            </a:r>
            <a:r>
              <a:rPr sz="1600" b="1" spc="-4" dirty="0">
                <a:solidFill>
                  <a:srgbClr val="FF0000"/>
                </a:solidFill>
                <a:latin typeface="Trebuchet MS"/>
                <a:cs typeface="Trebuchet MS"/>
              </a:rPr>
              <a:t>(1 </a:t>
            </a:r>
            <a:r>
              <a:rPr sz="1600" b="1" dirty="0">
                <a:solidFill>
                  <a:srgbClr val="FF0000"/>
                </a:solidFill>
                <a:latin typeface="Trebuchet MS"/>
                <a:cs typeface="Trebuchet MS"/>
              </a:rPr>
              <a:t>– </a:t>
            </a:r>
            <a:r>
              <a:rPr sz="1600" b="1" spc="-9" dirty="0">
                <a:solidFill>
                  <a:srgbClr val="FF0000"/>
                </a:solidFill>
                <a:latin typeface="Trebuchet MS"/>
                <a:cs typeface="Trebuchet MS"/>
              </a:rPr>
              <a:t>20</a:t>
            </a:r>
            <a:r>
              <a:rPr sz="1600" b="1" spc="-53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600" b="1" spc="-9" dirty="0">
                <a:solidFill>
                  <a:srgbClr val="FF0000"/>
                </a:solidFill>
                <a:latin typeface="Trebuchet MS"/>
                <a:cs typeface="Trebuchet MS"/>
              </a:rPr>
              <a:t>cm)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56133" y="4495687"/>
            <a:ext cx="5003785" cy="1500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2" name="object 12"/>
          <p:cNvSpPr/>
          <p:nvPr/>
        </p:nvSpPr>
        <p:spPr>
          <a:xfrm>
            <a:off x="3347571" y="4487128"/>
            <a:ext cx="5021483" cy="1517857"/>
          </a:xfrm>
          <a:custGeom>
            <a:avLst/>
            <a:gdLst/>
            <a:ahLst/>
            <a:cxnLst/>
            <a:rect l="l" t="t" r="r" b="b"/>
            <a:pathLst>
              <a:path w="4470400" h="1351279">
                <a:moveTo>
                  <a:pt x="0" y="0"/>
                </a:moveTo>
                <a:lnTo>
                  <a:pt x="4469879" y="0"/>
                </a:lnTo>
                <a:lnTo>
                  <a:pt x="4469879" y="1350683"/>
                </a:lnTo>
                <a:lnTo>
                  <a:pt x="0" y="1350683"/>
                </a:lnTo>
                <a:lnTo>
                  <a:pt x="0" y="0"/>
                </a:lnTo>
                <a:close/>
              </a:path>
            </a:pathLst>
          </a:custGeom>
          <a:ln w="15240">
            <a:solidFill>
              <a:srgbClr val="00B05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3" name="object 13"/>
          <p:cNvSpPr/>
          <p:nvPr/>
        </p:nvSpPr>
        <p:spPr>
          <a:xfrm>
            <a:off x="1935799" y="4717327"/>
            <a:ext cx="221344" cy="16336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4" name="object 14"/>
          <p:cNvSpPr/>
          <p:nvPr/>
        </p:nvSpPr>
        <p:spPr>
          <a:xfrm>
            <a:off x="2153103" y="4495687"/>
            <a:ext cx="1203301" cy="298151"/>
          </a:xfrm>
          <a:custGeom>
            <a:avLst/>
            <a:gdLst/>
            <a:ahLst/>
            <a:cxnLst/>
            <a:rect l="l" t="t" r="r" b="b"/>
            <a:pathLst>
              <a:path w="1071245" h="265429">
                <a:moveTo>
                  <a:pt x="1071003" y="0"/>
                </a:moveTo>
                <a:lnTo>
                  <a:pt x="0" y="265252"/>
                </a:lnTo>
              </a:path>
            </a:pathLst>
          </a:custGeom>
          <a:ln w="10160">
            <a:solidFill>
              <a:srgbClr val="00B05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5" name="object 15"/>
          <p:cNvSpPr/>
          <p:nvPr/>
        </p:nvSpPr>
        <p:spPr>
          <a:xfrm>
            <a:off x="2118879" y="4882218"/>
            <a:ext cx="1237538" cy="1114141"/>
          </a:xfrm>
          <a:custGeom>
            <a:avLst/>
            <a:gdLst/>
            <a:ahLst/>
            <a:cxnLst/>
            <a:rect l="l" t="t" r="r" b="b"/>
            <a:pathLst>
              <a:path w="1101725" h="991870">
                <a:moveTo>
                  <a:pt x="1101471" y="991336"/>
                </a:moveTo>
                <a:lnTo>
                  <a:pt x="0" y="0"/>
                </a:lnTo>
              </a:path>
            </a:pathLst>
          </a:custGeom>
          <a:ln w="10160">
            <a:solidFill>
              <a:srgbClr val="00B05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6" name="object 16"/>
          <p:cNvSpPr txBox="1"/>
          <p:nvPr/>
        </p:nvSpPr>
        <p:spPr>
          <a:xfrm>
            <a:off x="3083282" y="6062463"/>
            <a:ext cx="4729140" cy="25753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600" b="1" spc="-9" dirty="0">
                <a:solidFill>
                  <a:srgbClr val="00B050"/>
                </a:solidFill>
                <a:latin typeface="Trebuchet MS"/>
                <a:cs typeface="Trebuchet MS"/>
              </a:rPr>
              <a:t>Electrode </a:t>
            </a:r>
            <a:r>
              <a:rPr sz="1600" b="1" dirty="0">
                <a:solidFill>
                  <a:srgbClr val="00B050"/>
                </a:solidFill>
                <a:latin typeface="Trebuchet MS"/>
                <a:cs typeface="Trebuchet MS"/>
              </a:rPr>
              <a:t>/ </a:t>
            </a:r>
            <a:r>
              <a:rPr sz="1600" b="1" spc="-13" dirty="0">
                <a:solidFill>
                  <a:srgbClr val="00B050"/>
                </a:solidFill>
                <a:latin typeface="Trebuchet MS"/>
                <a:cs typeface="Trebuchet MS"/>
              </a:rPr>
              <a:t>Plasma Morphology </a:t>
            </a:r>
            <a:r>
              <a:rPr sz="1600" b="1" spc="-9" dirty="0">
                <a:solidFill>
                  <a:srgbClr val="00B050"/>
                </a:solidFill>
                <a:latin typeface="Trebuchet MS"/>
                <a:cs typeface="Trebuchet MS"/>
              </a:rPr>
              <a:t>(10 </a:t>
            </a:r>
            <a:r>
              <a:rPr sz="1600" b="1" dirty="0">
                <a:solidFill>
                  <a:srgbClr val="00B050"/>
                </a:solidFill>
                <a:latin typeface="Trebuchet MS"/>
                <a:cs typeface="Trebuchet MS"/>
              </a:rPr>
              <a:t>– </a:t>
            </a:r>
            <a:r>
              <a:rPr sz="1600" b="1" spc="-9" dirty="0">
                <a:solidFill>
                  <a:srgbClr val="00B050"/>
                </a:solidFill>
                <a:latin typeface="Trebuchet MS"/>
                <a:cs typeface="Trebuchet MS"/>
              </a:rPr>
              <a:t>100</a:t>
            </a:r>
            <a:r>
              <a:rPr sz="1600" b="1" spc="-66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sz="1600" b="1" spc="-13" dirty="0">
                <a:solidFill>
                  <a:srgbClr val="00B050"/>
                </a:solidFill>
                <a:latin typeface="Trebuchet MS"/>
                <a:cs typeface="Trebuchet MS"/>
              </a:rPr>
              <a:t>µm)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46609" y="2679501"/>
            <a:ext cx="2456533" cy="1690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8" name="object 18"/>
          <p:cNvSpPr/>
          <p:nvPr/>
        </p:nvSpPr>
        <p:spPr>
          <a:xfrm>
            <a:off x="5938049" y="2670942"/>
            <a:ext cx="2473651" cy="1708302"/>
          </a:xfrm>
          <a:custGeom>
            <a:avLst/>
            <a:gdLst/>
            <a:ahLst/>
            <a:cxnLst/>
            <a:rect l="l" t="t" r="r" b="b"/>
            <a:pathLst>
              <a:path w="2202179" h="1520825">
                <a:moveTo>
                  <a:pt x="0" y="0"/>
                </a:moveTo>
                <a:lnTo>
                  <a:pt x="2202180" y="0"/>
                </a:lnTo>
                <a:lnTo>
                  <a:pt x="2202180" y="1520393"/>
                </a:lnTo>
                <a:lnTo>
                  <a:pt x="0" y="1520393"/>
                </a:lnTo>
                <a:lnTo>
                  <a:pt x="0" y="0"/>
                </a:lnTo>
                <a:close/>
              </a:path>
            </a:pathLst>
          </a:custGeom>
          <a:ln w="15240">
            <a:solidFill>
              <a:srgbClr val="0000FF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9" name="object 19"/>
          <p:cNvSpPr/>
          <p:nvPr/>
        </p:nvSpPr>
        <p:spPr>
          <a:xfrm>
            <a:off x="5321153" y="5040313"/>
            <a:ext cx="208848" cy="13432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20" name="object 20"/>
          <p:cNvSpPr/>
          <p:nvPr/>
        </p:nvSpPr>
        <p:spPr>
          <a:xfrm>
            <a:off x="5320335" y="4370194"/>
            <a:ext cx="626973" cy="662636"/>
          </a:xfrm>
          <a:custGeom>
            <a:avLst/>
            <a:gdLst/>
            <a:ahLst/>
            <a:cxnLst/>
            <a:rect l="l" t="t" r="r" b="b"/>
            <a:pathLst>
              <a:path w="558164" h="589914">
                <a:moveTo>
                  <a:pt x="557542" y="0"/>
                </a:moveTo>
                <a:lnTo>
                  <a:pt x="0" y="589546"/>
                </a:lnTo>
              </a:path>
            </a:pathLst>
          </a:custGeom>
          <a:ln w="10160">
            <a:solidFill>
              <a:srgbClr val="0000FF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21" name="object 21"/>
          <p:cNvSpPr/>
          <p:nvPr/>
        </p:nvSpPr>
        <p:spPr>
          <a:xfrm>
            <a:off x="5521448" y="4370198"/>
            <a:ext cx="2882360" cy="662636"/>
          </a:xfrm>
          <a:custGeom>
            <a:avLst/>
            <a:gdLst/>
            <a:ahLst/>
            <a:cxnLst/>
            <a:rect l="l" t="t" r="r" b="b"/>
            <a:pathLst>
              <a:path w="2566034" h="589914">
                <a:moveTo>
                  <a:pt x="0" y="589546"/>
                </a:moveTo>
                <a:lnTo>
                  <a:pt x="2565438" y="0"/>
                </a:lnTo>
              </a:path>
            </a:pathLst>
          </a:custGeom>
          <a:ln w="10160">
            <a:solidFill>
              <a:srgbClr val="0000FF"/>
            </a:solidFill>
            <a:prstDash val="sysDash"/>
          </a:ln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22" name="object 22"/>
          <p:cNvSpPr txBox="1"/>
          <p:nvPr/>
        </p:nvSpPr>
        <p:spPr>
          <a:xfrm>
            <a:off x="3609305" y="1434844"/>
            <a:ext cx="4726996" cy="193597"/>
          </a:xfrm>
          <a:prstGeom prst="rect">
            <a:avLst/>
          </a:prstGeom>
        </p:spPr>
        <p:txBody>
          <a:bodyPr vert="horz" wrap="square" lIns="0" tIns="21291" rIns="0" bIns="0" rtlCol="0">
            <a:spAutoFit/>
          </a:bodyPr>
          <a:lstStyle/>
          <a:p>
            <a:pPr marL="272878" marR="1204136" indent="-262232">
              <a:lnSpc>
                <a:spcPts val="1332"/>
              </a:lnSpc>
              <a:spcBef>
                <a:spcPts val="168"/>
              </a:spcBef>
            </a:pPr>
            <a:r>
              <a:rPr sz="1600" b="1" spc="-9" dirty="0">
                <a:latin typeface="Trebuchet MS"/>
                <a:cs typeface="Trebuchet MS"/>
              </a:rPr>
              <a:t>Pulsed </a:t>
            </a:r>
            <a:r>
              <a:rPr sz="1600" b="1" spc="-22" dirty="0">
                <a:latin typeface="Trebuchet MS"/>
                <a:cs typeface="Trebuchet MS"/>
              </a:rPr>
              <a:t>Power</a:t>
            </a:r>
            <a:r>
              <a:rPr sz="1600" b="1" spc="-71" dirty="0">
                <a:latin typeface="Trebuchet MS"/>
                <a:cs typeface="Trebuchet MS"/>
              </a:rPr>
              <a:t> </a:t>
            </a:r>
            <a:r>
              <a:rPr sz="1600" b="1" spc="-18" dirty="0">
                <a:latin typeface="Trebuchet MS"/>
                <a:cs typeface="Trebuchet MS"/>
              </a:rPr>
              <a:t>Facility  </a:t>
            </a:r>
            <a:r>
              <a:rPr sz="1600" b="1" spc="-4" dirty="0">
                <a:latin typeface="Trebuchet MS"/>
                <a:cs typeface="Trebuchet MS"/>
              </a:rPr>
              <a:t>(1 </a:t>
            </a:r>
            <a:r>
              <a:rPr sz="1600" b="1" dirty="0">
                <a:latin typeface="Trebuchet MS"/>
                <a:cs typeface="Trebuchet MS"/>
              </a:rPr>
              <a:t>– </a:t>
            </a:r>
            <a:r>
              <a:rPr sz="1600" b="1" spc="-9" dirty="0">
                <a:latin typeface="Trebuchet MS"/>
                <a:cs typeface="Trebuchet MS"/>
              </a:rPr>
              <a:t>50</a:t>
            </a:r>
            <a:r>
              <a:rPr sz="1600" b="1" spc="-62" dirty="0">
                <a:latin typeface="Trebuchet MS"/>
                <a:cs typeface="Trebuchet MS"/>
              </a:rPr>
              <a:t> </a:t>
            </a:r>
            <a:r>
              <a:rPr sz="1600" b="1" spc="-9" dirty="0">
                <a:latin typeface="Trebuchet MS"/>
                <a:cs typeface="Trebuchet MS"/>
              </a:rPr>
              <a:t>meter</a:t>
            </a:r>
            <a:r>
              <a:rPr lang="en-US" sz="1600" b="1" spc="-9" dirty="0">
                <a:latin typeface="Trebuchet MS"/>
                <a:cs typeface="Trebuchet MS"/>
              </a:rPr>
              <a:t>)</a:t>
            </a:r>
            <a:endParaRPr lang="en-US" sz="16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using internal laboratory funding to conduct a range of basic to applied power flow physics research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5FB34DC-7255-2840-8819-6C54B745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E63C2-17CF-5B46-A5E0-7BF6C43D98C1}"/>
              </a:ext>
            </a:extLst>
          </p:cNvPr>
          <p:cNvSpPr txBox="1"/>
          <p:nvPr/>
        </p:nvSpPr>
        <p:spPr>
          <a:xfrm>
            <a:off x="8546527" y="1597894"/>
            <a:ext cx="34321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Science: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Surface desorption physics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Multi-scale simulation of a plasma expanding into vacuum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Use-inspired: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Hybrid fluid/particle-in-cell algorithm development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Applied: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3D double post hole Z convolute simulation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Combined power flow and target simulations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7500B2-EE76-6D4D-9A1B-215BEC6A61C0}"/>
              </a:ext>
            </a:extLst>
          </p:cNvPr>
          <p:cNvSpPr txBox="1"/>
          <p:nvPr/>
        </p:nvSpPr>
        <p:spPr>
          <a:xfrm>
            <a:off x="8629502" y="1541967"/>
            <a:ext cx="1366270" cy="369332"/>
          </a:xfrm>
          <a:prstGeom prst="rect">
            <a:avLst/>
          </a:prstGeom>
          <a:solidFill>
            <a:srgbClr val="F4764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Basic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0DDADA-4E00-AC45-AFA5-346D08E07CC1}"/>
              </a:ext>
            </a:extLst>
          </p:cNvPr>
          <p:cNvSpPr txBox="1"/>
          <p:nvPr/>
        </p:nvSpPr>
        <p:spPr>
          <a:xfrm>
            <a:off x="8629502" y="3147898"/>
            <a:ext cx="1366271" cy="369332"/>
          </a:xfrm>
          <a:prstGeom prst="rect">
            <a:avLst/>
          </a:prstGeom>
          <a:solidFill>
            <a:srgbClr val="10B1B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Use-Inspired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6A38F5-38D7-C849-8AAD-B36D3EEA6D07}"/>
              </a:ext>
            </a:extLst>
          </p:cNvPr>
          <p:cNvSpPr txBox="1"/>
          <p:nvPr/>
        </p:nvSpPr>
        <p:spPr>
          <a:xfrm>
            <a:off x="8629502" y="4552318"/>
            <a:ext cx="1366270" cy="369332"/>
          </a:xfrm>
          <a:prstGeom prst="rect">
            <a:avLst/>
          </a:prstGeom>
          <a:solidFill>
            <a:srgbClr val="176D9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Applied</a:t>
            </a:r>
          </a:p>
        </p:txBody>
      </p:sp>
      <p:sp>
        <p:nvSpPr>
          <p:cNvPr id="34" name="object 22">
            <a:extLst>
              <a:ext uri="{FF2B5EF4-FFF2-40B4-BE49-F238E27FC236}">
                <a16:creationId xmlns:a16="http://schemas.microsoft.com/office/drawing/2014/main" id="{398AC0A9-D50E-5D49-9B1A-CFD35697E71C}"/>
              </a:ext>
            </a:extLst>
          </p:cNvPr>
          <p:cNvSpPr txBox="1"/>
          <p:nvPr/>
        </p:nvSpPr>
        <p:spPr>
          <a:xfrm>
            <a:off x="5112195" y="2238572"/>
            <a:ext cx="3299505" cy="360310"/>
          </a:xfrm>
          <a:prstGeom prst="rect">
            <a:avLst/>
          </a:prstGeom>
        </p:spPr>
        <p:txBody>
          <a:bodyPr vert="horz" wrap="square" lIns="0" tIns="21291" rIns="0" bIns="0" rtlCol="0">
            <a:spAutoFit/>
          </a:bodyPr>
          <a:lstStyle/>
          <a:p>
            <a:pPr marL="1635585" marR="4483" indent="-131116">
              <a:lnSpc>
                <a:spcPts val="1332"/>
              </a:lnSpc>
              <a:spcBef>
                <a:spcPts val="1125"/>
              </a:spcBef>
            </a:pPr>
            <a:r>
              <a:rPr sz="1600" b="1" spc="-13" dirty="0">
                <a:solidFill>
                  <a:srgbClr val="0000FF"/>
                </a:solidFill>
                <a:latin typeface="Trebuchet MS"/>
                <a:cs typeface="Trebuchet MS"/>
              </a:rPr>
              <a:t>Atomistic</a:t>
            </a:r>
            <a:r>
              <a:rPr sz="1600" b="1" spc="-62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600" b="1" spc="-9" dirty="0">
                <a:solidFill>
                  <a:srgbClr val="0000FF"/>
                </a:solidFill>
                <a:latin typeface="Trebuchet MS"/>
                <a:cs typeface="Trebuchet MS"/>
              </a:rPr>
              <a:t>Effects  (10 </a:t>
            </a:r>
            <a:r>
              <a:rPr sz="1600" b="1" dirty="0">
                <a:solidFill>
                  <a:srgbClr val="0000FF"/>
                </a:solidFill>
                <a:latin typeface="Trebuchet MS"/>
                <a:cs typeface="Trebuchet MS"/>
              </a:rPr>
              <a:t>– </a:t>
            </a:r>
            <a:r>
              <a:rPr sz="1600" b="1" spc="-9" dirty="0">
                <a:solidFill>
                  <a:srgbClr val="0000FF"/>
                </a:solidFill>
                <a:latin typeface="Trebuchet MS"/>
                <a:cs typeface="Trebuchet MS"/>
              </a:rPr>
              <a:t>100</a:t>
            </a:r>
            <a:r>
              <a:rPr sz="1600" b="1" spc="-79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600" b="1" spc="-9" dirty="0">
                <a:solidFill>
                  <a:srgbClr val="0000FF"/>
                </a:solidFill>
                <a:latin typeface="Trebuchet MS"/>
                <a:cs typeface="Trebuchet MS"/>
              </a:rPr>
              <a:t>nm)</a:t>
            </a:r>
            <a:endParaRPr sz="1600" dirty="0">
              <a:latin typeface="Trebuchet MS"/>
              <a:cs typeface="Trebuchet M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DB22E6-98C5-BB48-85DC-4F5B12FB5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54" y="843564"/>
            <a:ext cx="110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82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are exciting times to be working in pulsed power fusion research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5726F2-3595-DE4A-AB24-640C09DDD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0" y="749299"/>
            <a:ext cx="10617200" cy="596884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It may be possible to achieve close to scientific fusion breakeven on the Z pulsed power facility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~100 kJ DT-equivalent yields may be possible in next few years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This is approximately the energy in the fusion fuel, based on simulations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have substantially improved our understanding of Magnetized Liner Inertial Fusion plasmas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have previously scaled </a:t>
            </a:r>
            <a:r>
              <a:rPr lang="en-US" sz="2000" dirty="0" err="1"/>
              <a:t>MagLIF</a:t>
            </a:r>
            <a:r>
              <a:rPr lang="en-US" sz="2000" dirty="0"/>
              <a:t> downward 1000x in energy to the Omega laser facility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are now scaling the concept upward on Z by increasing the magnetization and current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are laying the groundwork for a next step in pulsed power sometime after 2030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The 26 MA, 80 TW Z facility will celebrate 35 years of Z-pinch operation in 2030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Opportunity to build a &gt;60 MA, &gt;800 TW facility capable of coupling ~10 MJ to fusion targets by ~2032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Such a facility would allow a direct scale-up of </a:t>
            </a:r>
            <a:r>
              <a:rPr lang="en-US" sz="2000" dirty="0" err="1"/>
              <a:t>MagLIF</a:t>
            </a:r>
            <a:r>
              <a:rPr lang="en-US" sz="2000" dirty="0"/>
              <a:t> targets on Z to conditions for gas-burning (volume) ignition at multi-MJ yields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It would also be big enough to test ice-burning, high-gain </a:t>
            </a:r>
            <a:r>
              <a:rPr lang="en-US" sz="2000" dirty="0" err="1"/>
              <a:t>MagLIF</a:t>
            </a:r>
            <a:r>
              <a:rPr lang="en-US" sz="2000" dirty="0"/>
              <a:t> targets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CB5B56-7F64-9840-B431-17D6F105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44791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>
            <a:extLst>
              <a:ext uri="{FF2B5EF4-FFF2-40B4-BE49-F238E27FC236}">
                <a16:creationId xmlns:a16="http://schemas.microsoft.com/office/drawing/2014/main" id="{85DA1D48-5773-7643-87B3-D0623457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39859"/>
            <a:ext cx="10515600" cy="365125"/>
          </a:xfrm>
        </p:spPr>
        <p:txBody>
          <a:bodyPr/>
          <a:lstStyle/>
          <a:p>
            <a:r>
              <a:rPr lang="en-US" dirty="0"/>
              <a:t>The Z facility is supported by the multi-kJ Z-Beamlet &amp; Z-Petawatt lasers, which can also be operated independently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202972C-8CC7-7847-AF19-1E50DEDA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FC40AD-053D-A540-BA3A-0796010B6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/>
          <a:stretch/>
        </p:blipFill>
        <p:spPr>
          <a:xfrm>
            <a:off x="618744" y="657546"/>
            <a:ext cx="10287000" cy="62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6B2A755-A628-9449-8313-330218D76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/>
          <a:stretch/>
        </p:blipFill>
        <p:spPr>
          <a:xfrm>
            <a:off x="618744" y="657546"/>
            <a:ext cx="10287000" cy="6200454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537781" y="6595537"/>
            <a:ext cx="7749671" cy="25753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600" spc="-66" dirty="0">
                <a:latin typeface="Trebuchet MS"/>
                <a:cs typeface="Trebuchet MS"/>
              </a:rPr>
              <a:t>P.K. </a:t>
            </a:r>
            <a:r>
              <a:rPr sz="1600" spc="-13" dirty="0">
                <a:latin typeface="Trebuchet MS"/>
                <a:cs typeface="Trebuchet MS"/>
              </a:rPr>
              <a:t>Rambo </a:t>
            </a:r>
            <a:r>
              <a:rPr sz="1600" i="1" spc="-4" dirty="0">
                <a:latin typeface="Trebuchet MS"/>
                <a:cs typeface="Trebuchet MS"/>
              </a:rPr>
              <a:t>et </a:t>
            </a:r>
            <a:r>
              <a:rPr sz="1600" i="1" spc="-9" dirty="0">
                <a:latin typeface="Trebuchet MS"/>
                <a:cs typeface="Trebuchet MS"/>
              </a:rPr>
              <a:t>al.</a:t>
            </a:r>
            <a:r>
              <a:rPr sz="1600" spc="-9" dirty="0">
                <a:latin typeface="Trebuchet MS"/>
                <a:cs typeface="Trebuchet MS"/>
              </a:rPr>
              <a:t>, Applied Optics 44 </a:t>
            </a:r>
            <a:r>
              <a:rPr sz="1600" spc="-13" dirty="0">
                <a:latin typeface="Trebuchet MS"/>
                <a:cs typeface="Trebuchet MS"/>
              </a:rPr>
              <a:t>(2005); </a:t>
            </a:r>
            <a:r>
              <a:rPr sz="1600" spc="-119" dirty="0">
                <a:latin typeface="Trebuchet MS"/>
                <a:cs typeface="Trebuchet MS"/>
              </a:rPr>
              <a:t>P. </a:t>
            </a:r>
            <a:r>
              <a:rPr sz="1600" spc="-13" dirty="0">
                <a:latin typeface="Trebuchet MS"/>
                <a:cs typeface="Trebuchet MS"/>
              </a:rPr>
              <a:t>Rambo </a:t>
            </a:r>
            <a:r>
              <a:rPr sz="1600" i="1" spc="-4" dirty="0">
                <a:latin typeface="Trebuchet MS"/>
                <a:cs typeface="Trebuchet MS"/>
              </a:rPr>
              <a:t>et </a:t>
            </a:r>
            <a:r>
              <a:rPr sz="1600" i="1" spc="-9" dirty="0">
                <a:latin typeface="Trebuchet MS"/>
                <a:cs typeface="Trebuchet MS"/>
              </a:rPr>
              <a:t>al.</a:t>
            </a:r>
            <a:r>
              <a:rPr sz="1600" spc="-9" dirty="0">
                <a:latin typeface="Trebuchet MS"/>
                <a:cs typeface="Trebuchet MS"/>
              </a:rPr>
              <a:t>, </a:t>
            </a:r>
            <a:r>
              <a:rPr sz="1600" spc="-22" dirty="0">
                <a:latin typeface="Trebuchet MS"/>
                <a:cs typeface="Trebuchet MS"/>
              </a:rPr>
              <a:t>Proc. </a:t>
            </a:r>
            <a:r>
              <a:rPr sz="1600" spc="-9" dirty="0">
                <a:latin typeface="Trebuchet MS"/>
                <a:cs typeface="Trebuchet MS"/>
              </a:rPr>
              <a:t>SPIE </a:t>
            </a:r>
            <a:r>
              <a:rPr sz="1600" spc="-13" dirty="0">
                <a:latin typeface="Trebuchet MS"/>
                <a:cs typeface="Trebuchet MS"/>
              </a:rPr>
              <a:t>10014</a:t>
            </a:r>
            <a:r>
              <a:rPr sz="1600" spc="-93" dirty="0">
                <a:latin typeface="Trebuchet MS"/>
                <a:cs typeface="Trebuchet MS"/>
              </a:rPr>
              <a:t> </a:t>
            </a:r>
            <a:r>
              <a:rPr sz="1600" spc="-13" dirty="0">
                <a:latin typeface="Trebuchet MS"/>
                <a:cs typeface="Trebuchet MS"/>
              </a:rPr>
              <a:t>(2016).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85DA1D48-5773-7643-87B3-D0623457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Z facility is supported by the multi-kJ Z-Beamlet &amp; Z-Petawatt lasers, which can also be operated independently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0202972C-8CC7-7847-AF19-1E50DEDA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212CFB-4C92-8645-91A6-E8321FADCA96}"/>
              </a:ext>
            </a:extLst>
          </p:cNvPr>
          <p:cNvGrpSpPr/>
          <p:nvPr/>
        </p:nvGrpSpPr>
        <p:grpSpPr>
          <a:xfrm>
            <a:off x="2303859" y="853667"/>
            <a:ext cx="6282407" cy="5408404"/>
            <a:chOff x="627459" y="724798"/>
            <a:chExt cx="6282407" cy="540840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C469E9F-F94B-E54E-9560-50C59EB55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59" y="724798"/>
              <a:ext cx="6282407" cy="540840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E3C9820-1FAB-314E-8059-59A70CE47374}"/>
                </a:ext>
              </a:extLst>
            </p:cNvPr>
            <p:cNvSpPr txBox="1"/>
            <p:nvPr/>
          </p:nvSpPr>
          <p:spPr>
            <a:xfrm>
              <a:off x="4562334" y="972495"/>
              <a:ext cx="2048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 Machine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7CECD44-9668-CB42-9AF3-0B3DAFAB6FB4}"/>
                </a:ext>
              </a:extLst>
            </p:cNvPr>
            <p:cNvSpPr txBox="1"/>
            <p:nvPr/>
          </p:nvSpPr>
          <p:spPr>
            <a:xfrm>
              <a:off x="1586374" y="2142114"/>
              <a:ext cx="2048719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8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Pulsed Power Development </a:t>
              </a:r>
            </a:p>
            <a:p>
              <a:pPr algn="ctr">
                <a:lnSpc>
                  <a:spcPts val="128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Area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74D0EB8-44E1-304F-9B12-62141BB8E9CB}"/>
                </a:ext>
              </a:extLst>
            </p:cNvPr>
            <p:cNvCxnSpPr>
              <a:cxnSpLocks/>
              <a:endCxn id="70" idx="0"/>
            </p:cNvCxnSpPr>
            <p:nvPr/>
          </p:nvCxnSpPr>
          <p:spPr>
            <a:xfrm>
              <a:off x="3877056" y="4304950"/>
              <a:ext cx="818609" cy="80982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2AD341-72FF-D44B-B5B7-72F9B8370802}"/>
                </a:ext>
              </a:extLst>
            </p:cNvPr>
            <p:cNvGrpSpPr/>
            <p:nvPr/>
          </p:nvGrpSpPr>
          <p:grpSpPr>
            <a:xfrm>
              <a:off x="4645084" y="1378950"/>
              <a:ext cx="941610" cy="1374870"/>
              <a:chOff x="4645084" y="1378950"/>
              <a:chExt cx="941610" cy="1374870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11AF9A9F-E1BE-1446-BF97-99601AD9D0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73820" y="1419266"/>
                <a:ext cx="859676" cy="1307029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C5A52121-6DE0-9D48-AEF8-86E623E45715}"/>
                  </a:ext>
                </a:extLst>
              </p:cNvPr>
              <p:cNvSpPr/>
              <p:nvPr/>
            </p:nvSpPr>
            <p:spPr>
              <a:xfrm>
                <a:off x="4645084" y="2624573"/>
                <a:ext cx="129247" cy="1292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B624FA8-ED07-4242-BACD-635DBDDE6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9694" y="1378950"/>
                <a:ext cx="127000" cy="1270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BDA275-5460-0745-8D0A-DF938DC5C16A}"/>
                </a:ext>
              </a:extLst>
            </p:cNvPr>
            <p:cNvGrpSpPr/>
            <p:nvPr/>
          </p:nvGrpSpPr>
          <p:grpSpPr>
            <a:xfrm>
              <a:off x="656487" y="3037602"/>
              <a:ext cx="1303755" cy="1267348"/>
              <a:chOff x="656487" y="3037602"/>
              <a:chExt cx="1303755" cy="1267348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6A89F28-4B86-994E-AB22-4041AE928D5E}"/>
                  </a:ext>
                </a:extLst>
              </p:cNvPr>
              <p:cNvSpPr/>
              <p:nvPr/>
            </p:nvSpPr>
            <p:spPr>
              <a:xfrm>
                <a:off x="656487" y="3037602"/>
                <a:ext cx="1303755" cy="448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86290" algn="ctr">
                  <a:lnSpc>
                    <a:spcPts val="1180"/>
                  </a:lnSpc>
                  <a:spcBef>
                    <a:spcPts val="243"/>
                  </a:spcBef>
                </a:pPr>
                <a:r>
                  <a:rPr lang="en-US" sz="1800" b="1" spc="4" dirty="0">
                    <a:solidFill>
                      <a:srgbClr val="FFFFFF"/>
                    </a:solidFill>
                    <a:latin typeface="+mn-lt"/>
                    <a:cs typeface="Arial"/>
                  </a:rPr>
                  <a:t>Z-Beamlet </a:t>
                </a:r>
              </a:p>
              <a:p>
                <a:pPr marL="86290" algn="ctr">
                  <a:lnSpc>
                    <a:spcPts val="1180"/>
                  </a:lnSpc>
                  <a:spcBef>
                    <a:spcPts val="243"/>
                  </a:spcBef>
                </a:pPr>
                <a:r>
                  <a:rPr lang="en-US" sz="1800" b="1" spc="4" dirty="0">
                    <a:solidFill>
                      <a:srgbClr val="FFFFFF"/>
                    </a:solidFill>
                    <a:latin typeface="+mn-lt"/>
                    <a:cs typeface="Arial"/>
                  </a:rPr>
                  <a:t>Laser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F3A62E5-5B92-8C4B-B30F-562A8D666A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4232" y="3470302"/>
                <a:ext cx="416895" cy="78932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A278808-DBB0-A543-B6C5-03835157E631}"/>
                  </a:ext>
                </a:extLst>
              </p:cNvPr>
              <p:cNvSpPr/>
              <p:nvPr/>
            </p:nvSpPr>
            <p:spPr>
              <a:xfrm>
                <a:off x="1308365" y="3441182"/>
                <a:ext cx="129247" cy="1292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2D9C0F-BB5F-344A-AF69-F098082F171E}"/>
                  </a:ext>
                </a:extLst>
              </p:cNvPr>
              <p:cNvSpPr/>
              <p:nvPr/>
            </p:nvSpPr>
            <p:spPr>
              <a:xfrm>
                <a:off x="1699090" y="4175703"/>
                <a:ext cx="129247" cy="1292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7D4B4D-ED57-4445-B8D3-C689E46802E1}"/>
                </a:ext>
              </a:extLst>
            </p:cNvPr>
            <p:cNvGrpSpPr/>
            <p:nvPr/>
          </p:nvGrpSpPr>
          <p:grpSpPr>
            <a:xfrm>
              <a:off x="3671305" y="4237695"/>
              <a:ext cx="2048719" cy="1246409"/>
              <a:chOff x="3671305" y="4237695"/>
              <a:chExt cx="2048719" cy="124640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6D04A95-24F5-3540-B038-E71BA4A36051}"/>
                  </a:ext>
                </a:extLst>
              </p:cNvPr>
              <p:cNvSpPr txBox="1"/>
              <p:nvPr/>
            </p:nvSpPr>
            <p:spPr>
              <a:xfrm>
                <a:off x="3671305" y="5114772"/>
                <a:ext cx="2048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Target Chambers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C68946B-FB3E-FF40-B54A-6D81E99A7653}"/>
                  </a:ext>
                </a:extLst>
              </p:cNvPr>
              <p:cNvSpPr/>
              <p:nvPr/>
            </p:nvSpPr>
            <p:spPr>
              <a:xfrm>
                <a:off x="3812432" y="4237695"/>
                <a:ext cx="129247" cy="1292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F3C4CD0-9C69-D642-AD86-030238A1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5776" y="5040526"/>
                <a:ext cx="127000" cy="127000"/>
              </a:xfrm>
              <a:prstGeom prst="rect">
                <a:avLst/>
              </a:prstGeom>
            </p:spPr>
          </p:pic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080E0F1E-5B9B-BA41-A473-EABEFC20C149}"/>
              </a:ext>
            </a:extLst>
          </p:cNvPr>
          <p:cNvSpPr/>
          <p:nvPr/>
        </p:nvSpPr>
        <p:spPr>
          <a:xfrm>
            <a:off x="7680710" y="1655660"/>
            <a:ext cx="1788160" cy="1788160"/>
          </a:xfrm>
          <a:prstGeom prst="ellipse">
            <a:avLst/>
          </a:prstGeom>
          <a:blipFill>
            <a:blip r:embed="rId6" cstate="print"/>
            <a:stretch>
              <a:fillRect l="-20072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583764-81D2-E844-9A67-DC592C25B3D7}"/>
              </a:ext>
            </a:extLst>
          </p:cNvPr>
          <p:cNvSpPr/>
          <p:nvPr/>
        </p:nvSpPr>
        <p:spPr>
          <a:xfrm>
            <a:off x="7578895" y="4495811"/>
            <a:ext cx="1524000" cy="15240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 r="-17707"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7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626138-8C25-A44D-A9F1-8C9459677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89" y="1279217"/>
            <a:ext cx="9502996" cy="39458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85228" y="7712924"/>
            <a:ext cx="988359" cy="3914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1235" spc="9" dirty="0">
                <a:latin typeface="Trebuchet MS"/>
                <a:cs typeface="Trebuchet MS"/>
              </a:rPr>
              <a:t>80 </a:t>
            </a:r>
            <a:r>
              <a:rPr sz="1235" spc="-22" dirty="0">
                <a:latin typeface="Trebuchet MS"/>
                <a:cs typeface="Trebuchet MS"/>
              </a:rPr>
              <a:t>TW, </a:t>
            </a:r>
            <a:r>
              <a:rPr sz="1235" spc="9" dirty="0">
                <a:latin typeface="Trebuchet MS"/>
                <a:cs typeface="Trebuchet MS"/>
              </a:rPr>
              <a:t>26</a:t>
            </a:r>
            <a:r>
              <a:rPr sz="1235" spc="-4" dirty="0">
                <a:latin typeface="Trebuchet MS"/>
                <a:cs typeface="Trebuchet MS"/>
              </a:rPr>
              <a:t> </a:t>
            </a:r>
            <a:r>
              <a:rPr sz="1235" spc="9" dirty="0">
                <a:latin typeface="Trebuchet MS"/>
                <a:cs typeface="Trebuchet MS"/>
              </a:rPr>
              <a:t>MA</a:t>
            </a:r>
            <a:endParaRPr sz="1235" dirty="0">
              <a:latin typeface="Trebuchet MS"/>
              <a:cs typeface="Trebuchet MS"/>
            </a:endParaRPr>
          </a:p>
          <a:p>
            <a:pPr marL="1121" algn="ctr">
              <a:spcBef>
                <a:spcPts val="18"/>
              </a:spcBef>
            </a:pPr>
            <a:r>
              <a:rPr sz="1235" spc="9" dirty="0">
                <a:latin typeface="Trebuchet MS"/>
                <a:cs typeface="Trebuchet MS"/>
              </a:rPr>
              <a:t>Electrical</a:t>
            </a:r>
            <a:endParaRPr sz="1235" dirty="0">
              <a:latin typeface="Trebuchet MS"/>
              <a:cs typeface="Trebuchet M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7FA886D-3CEF-D44A-AF98-704D6DEC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247608"/>
            <a:ext cx="10515600" cy="365125"/>
          </a:xfrm>
        </p:spPr>
        <p:txBody>
          <a:bodyPr/>
          <a:lstStyle/>
          <a:p>
            <a:r>
              <a:rPr lang="en-US" dirty="0"/>
              <a:t>Workers on Z fire ~150 shots per year under challenging working conditions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19FB57-204A-DF45-A3B8-A5D5D6E5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76815780-93BC-7549-A96D-FFC443C32968}"/>
              </a:ext>
            </a:extLst>
          </p:cNvPr>
          <p:cNvSpPr/>
          <p:nvPr/>
        </p:nvSpPr>
        <p:spPr>
          <a:xfrm>
            <a:off x="940845" y="4534422"/>
            <a:ext cx="3518421" cy="2259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C11255-7B64-F546-AAC6-E42EF87A6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13" y="3922263"/>
            <a:ext cx="3584172" cy="268812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C7F6956-9865-C24C-9867-E75A29FFC688}"/>
              </a:ext>
            </a:extLst>
          </p:cNvPr>
          <p:cNvGrpSpPr/>
          <p:nvPr/>
        </p:nvGrpSpPr>
        <p:grpSpPr>
          <a:xfrm>
            <a:off x="5075705" y="3100559"/>
            <a:ext cx="1249724" cy="2020121"/>
            <a:chOff x="55043" y="2292625"/>
            <a:chExt cx="1668047" cy="2696322"/>
          </a:xfrm>
        </p:grpSpPr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7EBF6EEC-0429-E842-A326-BBC1535F127E}"/>
                </a:ext>
              </a:extLst>
            </p:cNvPr>
            <p:cNvSpPr txBox="1"/>
            <p:nvPr/>
          </p:nvSpPr>
          <p:spPr>
            <a:xfrm>
              <a:off x="55043" y="4515974"/>
              <a:ext cx="1668047" cy="472973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50989" marR="4483" indent="-40343" algn="ctr">
                <a:lnSpc>
                  <a:spcPts val="1182"/>
                </a:lnSpc>
                <a:spcBef>
                  <a:spcPts val="88"/>
                </a:spcBef>
              </a:pPr>
              <a:r>
                <a:rPr lang="en-US" sz="1800" b="1" spc="13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Center</a:t>
              </a:r>
            </a:p>
            <a:p>
              <a:pPr marL="50989" marR="4483" indent="-40343" algn="ctr">
                <a:lnSpc>
                  <a:spcPts val="1182"/>
                </a:lnSpc>
                <a:spcBef>
                  <a:spcPts val="88"/>
                </a:spcBef>
              </a:pPr>
              <a:r>
                <a:rPr lang="en-US" sz="1800" b="1" spc="13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Section</a:t>
              </a:r>
              <a:endParaRPr sz="18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1D4273DF-FCEB-3F4F-87A1-94328B614992}"/>
                </a:ext>
              </a:extLst>
            </p:cNvPr>
            <p:cNvSpPr/>
            <p:nvPr/>
          </p:nvSpPr>
          <p:spPr>
            <a:xfrm>
              <a:off x="195469" y="2292625"/>
              <a:ext cx="1497033" cy="2125934"/>
            </a:xfrm>
            <a:prstGeom prst="roundRect">
              <a:avLst/>
            </a:prstGeom>
            <a:noFill/>
            <a:ln w="38100">
              <a:solidFill>
                <a:srgbClr val="7CC6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B32724-43C2-3A46-904F-3EECE387F761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4459266" y="4693338"/>
            <a:ext cx="929999" cy="97078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7A43ED-2850-4B42-A2F4-53D354769597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6081088" y="4693337"/>
            <a:ext cx="959825" cy="57299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1A0202-0CF2-7F4C-8F23-3F5F79B6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are exciting times to be working in pulsed power fusion research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5726F2-3595-DE4A-AB24-640C09DDD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0" y="749299"/>
            <a:ext cx="10617200" cy="596884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It may be possible to achieve close to scientific fusion breakeven on the Z pulsed power facility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~100 kJ DT-equivalent yields may be possible in next few years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This is approximately the energy in the fusion fuel, based on simulations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have substantially improved our understanding of Magnetized Liner Inertial Fusion plasmas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have previously scaled </a:t>
            </a:r>
            <a:r>
              <a:rPr lang="en-US" sz="2000" dirty="0" err="1"/>
              <a:t>MagLIF</a:t>
            </a:r>
            <a:r>
              <a:rPr lang="en-US" sz="2000" dirty="0"/>
              <a:t> downward 1000x in energy to the Omega laser facility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are now scaling the concept upward on Z by increasing the magnetization and current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are laying the groundwork for a next step in pulsed power sometime after 2030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The 26 MA, 80 TW Z facility will celebrate 35 years of Z-pinch operation in 2030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Opportunity to build a &gt;60 MA, &gt;800 TW facility capable of coupling ~10 MJ to fusion targets by ~2032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Such a facility would allow a direct scale-up of </a:t>
            </a:r>
            <a:r>
              <a:rPr lang="en-US" sz="2000" dirty="0" err="1"/>
              <a:t>MagLIF</a:t>
            </a:r>
            <a:r>
              <a:rPr lang="en-US" sz="2000" dirty="0"/>
              <a:t> targets on Z to conditions for gas-burning (volume) ignition at multi-MJ yields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It would also be big enough to test ice-burning, high-gain </a:t>
            </a:r>
            <a:r>
              <a:rPr lang="en-US" sz="2000" dirty="0" err="1"/>
              <a:t>MagLIF</a:t>
            </a:r>
            <a:r>
              <a:rPr lang="en-US" sz="2000" dirty="0"/>
              <a:t> targets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B7AC59-93E1-6B4A-AA2E-3DCAD397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50354" y="880860"/>
            <a:ext cx="1993747" cy="3868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270A8A-E8F1-AA46-A9BC-B18309740E00}"/>
              </a:ext>
            </a:extLst>
          </p:cNvPr>
          <p:cNvSpPr/>
          <p:nvPr/>
        </p:nvSpPr>
        <p:spPr>
          <a:xfrm>
            <a:off x="0" y="4649395"/>
            <a:ext cx="12106656" cy="1828800"/>
          </a:xfrm>
          <a:prstGeom prst="rect">
            <a:avLst/>
          </a:prstGeom>
          <a:gradFill flip="none" rotWithShape="1">
            <a:gsLst>
              <a:gs pos="78000">
                <a:schemeClr val="bg2">
                  <a:lumMod val="85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8DBF35C-B8B1-064C-82D5-127B44F0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MagLIF</a:t>
            </a:r>
            <a:r>
              <a:rPr lang="en-US" dirty="0"/>
              <a:t> is a Magneto-Inertial Fusion (MIF) concept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7FCF55D-BB1D-DB4A-9D34-DCFBA6D0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object 13"/>
          <p:cNvSpPr txBox="1"/>
          <p:nvPr/>
        </p:nvSpPr>
        <p:spPr>
          <a:xfrm>
            <a:off x="530352" y="4913356"/>
            <a:ext cx="2677193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194992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Magnetization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indent="-285750" algn="l">
              <a:lnSpc>
                <a:spcPts val="1421"/>
              </a:lnSpc>
              <a:spcBef>
                <a:spcPts val="287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Suppress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radial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thermal  conduction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losses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113185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slow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implosion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thick target walls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15D7CD-961C-7342-B872-E67B7A350C22}"/>
              </a:ext>
            </a:extLst>
          </p:cNvPr>
          <p:cNvSpPr/>
          <p:nvPr/>
        </p:nvSpPr>
        <p:spPr>
          <a:xfrm>
            <a:off x="643551" y="639675"/>
            <a:ext cx="7737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Relies on three components to produce fusion conditions at stagnation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9EEA5B-006D-DF4A-A34F-B2F0175E8CA4}"/>
              </a:ext>
            </a:extLst>
          </p:cNvPr>
          <p:cNvSpPr txBox="1"/>
          <p:nvPr/>
        </p:nvSpPr>
        <p:spPr>
          <a:xfrm>
            <a:off x="10696815" y="869207"/>
            <a:ext cx="1366271" cy="369332"/>
          </a:xfrm>
          <a:prstGeom prst="rect">
            <a:avLst/>
          </a:prstGeom>
          <a:solidFill>
            <a:srgbClr val="10B1B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Use-Inspired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C8E698-F9C1-6B44-B852-73B1DA333572}"/>
              </a:ext>
            </a:extLst>
          </p:cNvPr>
          <p:cNvSpPr txBox="1"/>
          <p:nvPr/>
        </p:nvSpPr>
        <p:spPr>
          <a:xfrm>
            <a:off x="38460" y="6505140"/>
            <a:ext cx="10017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S.A.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(2010); A.B. </a:t>
            </a:r>
            <a:r>
              <a:rPr lang="en-US" sz="1600" dirty="0" err="1">
                <a:latin typeface="+mn-lt"/>
              </a:rPr>
              <a:t>Sefkow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(2014);</a:t>
            </a:r>
            <a:r>
              <a:rPr lang="en-US" sz="1600" dirty="0"/>
              <a:t> S.A. </a:t>
            </a:r>
            <a:r>
              <a:rPr lang="en-US" sz="1600" dirty="0" err="1"/>
              <a:t>Slutz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Phys. Plasmas (2018).</a:t>
            </a:r>
            <a:r>
              <a:rPr lang="en-US" sz="1600" dirty="0">
                <a:latin typeface="+mn-lt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A0FAA7-1102-B949-A303-04359546C5A3}"/>
              </a:ext>
            </a:extLst>
          </p:cNvPr>
          <p:cNvSpPr txBox="1"/>
          <p:nvPr/>
        </p:nvSpPr>
        <p:spPr>
          <a:xfrm>
            <a:off x="1311177" y="3055818"/>
            <a:ext cx="84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prstClr val="black"/>
                </a:solidFill>
                <a:latin typeface="Arial"/>
              </a:rPr>
              <a:t>DD Fuel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D7A283-42C6-8F48-878F-3E93171B9062}"/>
              </a:ext>
            </a:extLst>
          </p:cNvPr>
          <p:cNvSpPr txBox="1"/>
          <p:nvPr/>
        </p:nvSpPr>
        <p:spPr>
          <a:xfrm>
            <a:off x="101431" y="251912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latin typeface="Arial"/>
              </a:rPr>
              <a:t>Liner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855B46F-6F68-084E-B05E-034D4259F0BB}"/>
              </a:ext>
            </a:extLst>
          </p:cNvPr>
          <p:cNvCxnSpPr/>
          <p:nvPr/>
        </p:nvCxnSpPr>
        <p:spPr>
          <a:xfrm>
            <a:off x="530352" y="2915891"/>
            <a:ext cx="65755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354914-3BDB-5147-A531-34BFDECA187E}"/>
              </a:ext>
            </a:extLst>
          </p:cNvPr>
          <p:cNvCxnSpPr>
            <a:cxnSpLocks/>
          </p:cNvCxnSpPr>
          <p:nvPr/>
        </p:nvCxnSpPr>
        <p:spPr>
          <a:xfrm>
            <a:off x="3207545" y="2158208"/>
            <a:ext cx="0" cy="2277034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1D80B06-BDFC-7345-9733-B0DDE9BC4A7E}"/>
              </a:ext>
            </a:extLst>
          </p:cNvPr>
          <p:cNvSpPr txBox="1"/>
          <p:nvPr/>
        </p:nvSpPr>
        <p:spPr>
          <a:xfrm rot="5400000">
            <a:off x="2745433" y="2354332"/>
            <a:ext cx="1376505" cy="46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6-10 mm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70E3CA-DF68-664D-81AD-D22998995F93}"/>
              </a:ext>
            </a:extLst>
          </p:cNvPr>
          <p:cNvSpPr/>
          <p:nvPr/>
        </p:nvSpPr>
        <p:spPr>
          <a:xfrm>
            <a:off x="4705312" y="2201304"/>
            <a:ext cx="1458709" cy="1727777"/>
          </a:xfrm>
          <a:prstGeom prst="rect">
            <a:avLst/>
          </a:prstGeom>
          <a:solidFill>
            <a:srgbClr val="3ADBC9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C2567D-DFDF-0341-AE75-24A7D11A998A}"/>
              </a:ext>
            </a:extLst>
          </p:cNvPr>
          <p:cNvCxnSpPr/>
          <p:nvPr/>
        </p:nvCxnSpPr>
        <p:spPr>
          <a:xfrm flipV="1">
            <a:off x="3587690" y="2238487"/>
            <a:ext cx="1117623" cy="1671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9223F5A-2D2D-9646-9F93-5E442FB432DE}"/>
              </a:ext>
            </a:extLst>
          </p:cNvPr>
          <p:cNvCxnSpPr/>
          <p:nvPr/>
        </p:nvCxnSpPr>
        <p:spPr>
          <a:xfrm>
            <a:off x="3277811" y="3319139"/>
            <a:ext cx="1427500" cy="6099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62B1C73-58C4-2244-AA91-164A10A5045E}"/>
              </a:ext>
            </a:extLst>
          </p:cNvPr>
          <p:cNvCxnSpPr/>
          <p:nvPr/>
        </p:nvCxnSpPr>
        <p:spPr>
          <a:xfrm flipV="1">
            <a:off x="1774565" y="2475070"/>
            <a:ext cx="1349001" cy="201767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15A710-5A6C-8E40-870E-AA20C6B6B84E}"/>
              </a:ext>
            </a:extLst>
          </p:cNvPr>
          <p:cNvCxnSpPr/>
          <p:nvPr/>
        </p:nvCxnSpPr>
        <p:spPr>
          <a:xfrm>
            <a:off x="1774565" y="2676834"/>
            <a:ext cx="1503248" cy="642305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7092A4C-58C7-FD4A-A545-A82C19C3D27D}"/>
              </a:ext>
            </a:extLst>
          </p:cNvPr>
          <p:cNvSpPr txBox="1"/>
          <p:nvPr/>
        </p:nvSpPr>
        <p:spPr>
          <a:xfrm>
            <a:off x="4719838" y="1703458"/>
            <a:ext cx="1521292" cy="46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without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B</a:t>
            </a:r>
            <a:r>
              <a:rPr lang="en-US" baseline="-25000" dirty="0" err="1">
                <a:solidFill>
                  <a:prstClr val="black"/>
                </a:solidFill>
                <a:latin typeface="Arial"/>
              </a:rPr>
              <a:t>z</a:t>
            </a:r>
            <a:endParaRPr lang="en-US" baseline="-25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D8CA65-03F6-9448-A62D-7150A18A6A47}"/>
              </a:ext>
            </a:extLst>
          </p:cNvPr>
          <p:cNvSpPr txBox="1"/>
          <p:nvPr/>
        </p:nvSpPr>
        <p:spPr>
          <a:xfrm>
            <a:off x="6811982" y="1694085"/>
            <a:ext cx="1134790" cy="46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with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B</a:t>
            </a:r>
            <a:r>
              <a:rPr lang="en-US" baseline="-25000" dirty="0" err="1">
                <a:solidFill>
                  <a:prstClr val="black"/>
                </a:solidFill>
                <a:latin typeface="Arial"/>
              </a:rPr>
              <a:t>z</a:t>
            </a:r>
            <a:endParaRPr lang="en-US" baseline="-25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09616A-3F9E-8E46-9254-A33995B18D59}"/>
              </a:ext>
            </a:extLst>
          </p:cNvPr>
          <p:cNvSpPr/>
          <p:nvPr/>
        </p:nvSpPr>
        <p:spPr>
          <a:xfrm>
            <a:off x="6681392" y="2191930"/>
            <a:ext cx="1458709" cy="1727777"/>
          </a:xfrm>
          <a:prstGeom prst="rect">
            <a:avLst/>
          </a:prstGeom>
          <a:solidFill>
            <a:srgbClr val="3ADBC9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794991F-FEAA-CA40-ACEC-F6C702164A73}"/>
              </a:ext>
            </a:extLst>
          </p:cNvPr>
          <p:cNvCxnSpPr/>
          <p:nvPr/>
        </p:nvCxnSpPr>
        <p:spPr>
          <a:xfrm>
            <a:off x="6956961" y="2207828"/>
            <a:ext cx="0" cy="172125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DF5940F-5584-B946-B148-87C4881BC2CA}"/>
              </a:ext>
            </a:extLst>
          </p:cNvPr>
          <p:cNvCxnSpPr/>
          <p:nvPr/>
        </p:nvCxnSpPr>
        <p:spPr>
          <a:xfrm>
            <a:off x="7236253" y="2207828"/>
            <a:ext cx="0" cy="172125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079B32-EDA1-F94C-B5B1-E5ED802C52FD}"/>
              </a:ext>
            </a:extLst>
          </p:cNvPr>
          <p:cNvCxnSpPr/>
          <p:nvPr/>
        </p:nvCxnSpPr>
        <p:spPr>
          <a:xfrm>
            <a:off x="7555443" y="2207828"/>
            <a:ext cx="0" cy="172125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5384D37-4530-FF4F-A63A-EC3743BF7AFA}"/>
              </a:ext>
            </a:extLst>
          </p:cNvPr>
          <p:cNvCxnSpPr/>
          <p:nvPr/>
        </p:nvCxnSpPr>
        <p:spPr>
          <a:xfrm>
            <a:off x="7890593" y="2215808"/>
            <a:ext cx="0" cy="172125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C4833A-B0E1-EE46-BBDD-3A15A93E16E9}"/>
              </a:ext>
            </a:extLst>
          </p:cNvPr>
          <p:cNvGrpSpPr/>
          <p:nvPr/>
        </p:nvGrpSpPr>
        <p:grpSpPr>
          <a:xfrm rot="5400000">
            <a:off x="6862926" y="2703646"/>
            <a:ext cx="793457" cy="247913"/>
            <a:chOff x="1627518" y="856039"/>
            <a:chExt cx="4303079" cy="226319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ECEFF90-71CA-CD49-A2E1-A4706553A7A6}"/>
                </a:ext>
              </a:extLst>
            </p:cNvPr>
            <p:cNvGrpSpPr/>
            <p:nvPr/>
          </p:nvGrpSpPr>
          <p:grpSpPr>
            <a:xfrm>
              <a:off x="2190733" y="856186"/>
              <a:ext cx="3739864" cy="2263047"/>
              <a:chOff x="688565" y="3685422"/>
              <a:chExt cx="3705518" cy="2317120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57CF40C-4CE3-D741-8673-A64E0EA1DC27}"/>
                  </a:ext>
                </a:extLst>
              </p:cNvPr>
              <p:cNvSpPr/>
              <p:nvPr/>
            </p:nvSpPr>
            <p:spPr>
              <a:xfrm>
                <a:off x="688565" y="3685422"/>
                <a:ext cx="3033997" cy="2317120"/>
              </a:xfrm>
              <a:custGeom>
                <a:avLst/>
                <a:gdLst>
                  <a:gd name="connsiteX0" fmla="*/ 0 w 2997116"/>
                  <a:gd name="connsiteY0" fmla="*/ 23533 h 2309549"/>
                  <a:gd name="connsiteX1" fmla="*/ 145982 w 2997116"/>
                  <a:gd name="connsiteY1" fmla="*/ 67331 h 2309549"/>
                  <a:gd name="connsiteX2" fmla="*/ 408751 w 2997116"/>
                  <a:gd name="connsiteY2" fmla="*/ 592904 h 2309549"/>
                  <a:gd name="connsiteX3" fmla="*/ 569333 w 2997116"/>
                  <a:gd name="connsiteY3" fmla="*/ 1147676 h 2309549"/>
                  <a:gd name="connsiteX4" fmla="*/ 627726 w 2997116"/>
                  <a:gd name="connsiteY4" fmla="*/ 1687848 h 2309549"/>
                  <a:gd name="connsiteX5" fmla="*/ 583931 w 2997116"/>
                  <a:gd name="connsiteY5" fmla="*/ 2023631 h 2309549"/>
                  <a:gd name="connsiteX6" fmla="*/ 467145 w 2997116"/>
                  <a:gd name="connsiteY6" fmla="*/ 2286418 h 2309549"/>
                  <a:gd name="connsiteX7" fmla="*/ 394153 w 2997116"/>
                  <a:gd name="connsiteY7" fmla="*/ 2286418 h 2309549"/>
                  <a:gd name="connsiteX8" fmla="*/ 248170 w 2997116"/>
                  <a:gd name="connsiteY8" fmla="*/ 2198822 h 2309549"/>
                  <a:gd name="connsiteX9" fmla="*/ 160581 w 2997116"/>
                  <a:gd name="connsiteY9" fmla="*/ 1863039 h 2309549"/>
                  <a:gd name="connsiteX10" fmla="*/ 160581 w 2997116"/>
                  <a:gd name="connsiteY10" fmla="*/ 1366665 h 2309549"/>
                  <a:gd name="connsiteX11" fmla="*/ 248170 w 2997116"/>
                  <a:gd name="connsiteY11" fmla="*/ 855691 h 2309549"/>
                  <a:gd name="connsiteX12" fmla="*/ 394153 w 2997116"/>
                  <a:gd name="connsiteY12" fmla="*/ 417713 h 2309549"/>
                  <a:gd name="connsiteX13" fmla="*/ 583931 w 2997116"/>
                  <a:gd name="connsiteY13" fmla="*/ 96530 h 2309549"/>
                  <a:gd name="connsiteX14" fmla="*/ 773709 w 2997116"/>
                  <a:gd name="connsiteY14" fmla="*/ 8934 h 2309549"/>
                  <a:gd name="connsiteX15" fmla="*/ 1007281 w 2997116"/>
                  <a:gd name="connsiteY15" fmla="*/ 169526 h 2309549"/>
                  <a:gd name="connsiteX16" fmla="*/ 1240854 w 2997116"/>
                  <a:gd name="connsiteY16" fmla="*/ 607503 h 2309549"/>
                  <a:gd name="connsiteX17" fmla="*/ 1357640 w 2997116"/>
                  <a:gd name="connsiteY17" fmla="*/ 1045481 h 2309549"/>
                  <a:gd name="connsiteX18" fmla="*/ 1401435 w 2997116"/>
                  <a:gd name="connsiteY18" fmla="*/ 1483459 h 2309549"/>
                  <a:gd name="connsiteX19" fmla="*/ 1401435 w 2997116"/>
                  <a:gd name="connsiteY19" fmla="*/ 1833841 h 2309549"/>
                  <a:gd name="connsiteX20" fmla="*/ 1313845 w 2997116"/>
                  <a:gd name="connsiteY20" fmla="*/ 2169624 h 2309549"/>
                  <a:gd name="connsiteX21" fmla="*/ 1167862 w 2997116"/>
                  <a:gd name="connsiteY21" fmla="*/ 2301017 h 2309549"/>
                  <a:gd name="connsiteX22" fmla="*/ 1036478 w 2997116"/>
                  <a:gd name="connsiteY22" fmla="*/ 2213422 h 2309549"/>
                  <a:gd name="connsiteX23" fmla="*/ 948888 w 2997116"/>
                  <a:gd name="connsiteY23" fmla="*/ 1921436 h 2309549"/>
                  <a:gd name="connsiteX24" fmla="*/ 919691 w 2997116"/>
                  <a:gd name="connsiteY24" fmla="*/ 1527257 h 2309549"/>
                  <a:gd name="connsiteX25" fmla="*/ 992683 w 2997116"/>
                  <a:gd name="connsiteY25" fmla="*/ 972485 h 2309549"/>
                  <a:gd name="connsiteX26" fmla="*/ 1138666 w 2997116"/>
                  <a:gd name="connsiteY26" fmla="*/ 432312 h 2309549"/>
                  <a:gd name="connsiteX27" fmla="*/ 1357640 w 2997116"/>
                  <a:gd name="connsiteY27" fmla="*/ 111129 h 2309549"/>
                  <a:gd name="connsiteX28" fmla="*/ 1532819 w 2997116"/>
                  <a:gd name="connsiteY28" fmla="*/ 23533 h 2309549"/>
                  <a:gd name="connsiteX29" fmla="*/ 1751794 w 2997116"/>
                  <a:gd name="connsiteY29" fmla="*/ 154927 h 2309549"/>
                  <a:gd name="connsiteX30" fmla="*/ 1912375 w 2997116"/>
                  <a:gd name="connsiteY30" fmla="*/ 461511 h 2309549"/>
                  <a:gd name="connsiteX31" fmla="*/ 2102152 w 2997116"/>
                  <a:gd name="connsiteY31" fmla="*/ 943286 h 2309549"/>
                  <a:gd name="connsiteX32" fmla="*/ 2175144 w 2997116"/>
                  <a:gd name="connsiteY32" fmla="*/ 1527257 h 2309549"/>
                  <a:gd name="connsiteX33" fmla="*/ 2160546 w 2997116"/>
                  <a:gd name="connsiteY33" fmla="*/ 1936036 h 2309549"/>
                  <a:gd name="connsiteX34" fmla="*/ 2087554 w 2997116"/>
                  <a:gd name="connsiteY34" fmla="*/ 2213422 h 2309549"/>
                  <a:gd name="connsiteX35" fmla="*/ 1970768 w 2997116"/>
                  <a:gd name="connsiteY35" fmla="*/ 2286418 h 2309549"/>
                  <a:gd name="connsiteX36" fmla="*/ 1810187 w 2997116"/>
                  <a:gd name="connsiteY36" fmla="*/ 2228021 h 2309549"/>
                  <a:gd name="connsiteX37" fmla="*/ 1707999 w 2997116"/>
                  <a:gd name="connsiteY37" fmla="*/ 1906837 h 2309549"/>
                  <a:gd name="connsiteX38" fmla="*/ 1693400 w 2997116"/>
                  <a:gd name="connsiteY38" fmla="*/ 1483459 h 2309549"/>
                  <a:gd name="connsiteX39" fmla="*/ 1795588 w 2997116"/>
                  <a:gd name="connsiteY39" fmla="*/ 826492 h 2309549"/>
                  <a:gd name="connsiteX40" fmla="*/ 1985366 w 2997116"/>
                  <a:gd name="connsiteY40" fmla="*/ 286320 h 2309549"/>
                  <a:gd name="connsiteX41" fmla="*/ 2175144 w 2997116"/>
                  <a:gd name="connsiteY41" fmla="*/ 52732 h 2309549"/>
                  <a:gd name="connsiteX42" fmla="*/ 2291930 w 2997116"/>
                  <a:gd name="connsiteY42" fmla="*/ 23533 h 2309549"/>
                  <a:gd name="connsiteX43" fmla="*/ 2496306 w 2997116"/>
                  <a:gd name="connsiteY43" fmla="*/ 111129 h 2309549"/>
                  <a:gd name="connsiteX44" fmla="*/ 2642289 w 2997116"/>
                  <a:gd name="connsiteY44" fmla="*/ 359316 h 2309549"/>
                  <a:gd name="connsiteX45" fmla="*/ 2744477 w 2997116"/>
                  <a:gd name="connsiteY45" fmla="*/ 549106 h 2309549"/>
                  <a:gd name="connsiteX46" fmla="*/ 2861263 w 2997116"/>
                  <a:gd name="connsiteY46" fmla="*/ 987084 h 2309549"/>
                  <a:gd name="connsiteX47" fmla="*/ 2934255 w 2997116"/>
                  <a:gd name="connsiteY47" fmla="*/ 1381264 h 2309549"/>
                  <a:gd name="connsiteX48" fmla="*/ 2934255 w 2997116"/>
                  <a:gd name="connsiteY48" fmla="*/ 1804642 h 2309549"/>
                  <a:gd name="connsiteX49" fmla="*/ 2875861 w 2997116"/>
                  <a:gd name="connsiteY49" fmla="*/ 2125826 h 2309549"/>
                  <a:gd name="connsiteX50" fmla="*/ 2788272 w 2997116"/>
                  <a:gd name="connsiteY50" fmla="*/ 2228021 h 2309549"/>
                  <a:gd name="connsiteX51" fmla="*/ 2700682 w 2997116"/>
                  <a:gd name="connsiteY51" fmla="*/ 2271819 h 2309549"/>
                  <a:gd name="connsiteX52" fmla="*/ 2540101 w 2997116"/>
                  <a:gd name="connsiteY52" fmla="*/ 2155025 h 2309549"/>
                  <a:gd name="connsiteX53" fmla="*/ 2467109 w 2997116"/>
                  <a:gd name="connsiteY53" fmla="*/ 1760845 h 2309549"/>
                  <a:gd name="connsiteX54" fmla="*/ 2481708 w 2997116"/>
                  <a:gd name="connsiteY54" fmla="*/ 1279069 h 2309549"/>
                  <a:gd name="connsiteX55" fmla="*/ 2613092 w 2997116"/>
                  <a:gd name="connsiteY55" fmla="*/ 622103 h 2309549"/>
                  <a:gd name="connsiteX56" fmla="*/ 2817468 w 2997116"/>
                  <a:gd name="connsiteY56" fmla="*/ 169526 h 2309549"/>
                  <a:gd name="connsiteX57" fmla="*/ 2992648 w 2997116"/>
                  <a:gd name="connsiteY57" fmla="*/ 52732 h 2309549"/>
                  <a:gd name="connsiteX58" fmla="*/ 2948853 w 2997116"/>
                  <a:gd name="connsiteY58" fmla="*/ 23533 h 23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997116" h="2309549">
                    <a:moveTo>
                      <a:pt x="0" y="23533"/>
                    </a:moveTo>
                    <a:cubicBezTo>
                      <a:pt x="38928" y="-2016"/>
                      <a:pt x="77857" y="-27564"/>
                      <a:pt x="145982" y="67331"/>
                    </a:cubicBezTo>
                    <a:cubicBezTo>
                      <a:pt x="214107" y="162226"/>
                      <a:pt x="338193" y="412847"/>
                      <a:pt x="408751" y="592904"/>
                    </a:cubicBezTo>
                    <a:cubicBezTo>
                      <a:pt x="479310" y="772962"/>
                      <a:pt x="532837" y="965185"/>
                      <a:pt x="569333" y="1147676"/>
                    </a:cubicBezTo>
                    <a:cubicBezTo>
                      <a:pt x="605829" y="1330167"/>
                      <a:pt x="625293" y="1541856"/>
                      <a:pt x="627726" y="1687848"/>
                    </a:cubicBezTo>
                    <a:cubicBezTo>
                      <a:pt x="630159" y="1833840"/>
                      <a:pt x="610694" y="1923869"/>
                      <a:pt x="583931" y="2023631"/>
                    </a:cubicBezTo>
                    <a:cubicBezTo>
                      <a:pt x="557168" y="2123393"/>
                      <a:pt x="498775" y="2242620"/>
                      <a:pt x="467145" y="2286418"/>
                    </a:cubicBezTo>
                    <a:cubicBezTo>
                      <a:pt x="435515" y="2330216"/>
                      <a:pt x="430649" y="2301017"/>
                      <a:pt x="394153" y="2286418"/>
                    </a:cubicBezTo>
                    <a:cubicBezTo>
                      <a:pt x="357657" y="2271819"/>
                      <a:pt x="287099" y="2269385"/>
                      <a:pt x="248170" y="2198822"/>
                    </a:cubicBezTo>
                    <a:cubicBezTo>
                      <a:pt x="209241" y="2128259"/>
                      <a:pt x="175179" y="2001732"/>
                      <a:pt x="160581" y="1863039"/>
                    </a:cubicBezTo>
                    <a:cubicBezTo>
                      <a:pt x="145983" y="1724346"/>
                      <a:pt x="145983" y="1534556"/>
                      <a:pt x="160581" y="1366665"/>
                    </a:cubicBezTo>
                    <a:cubicBezTo>
                      <a:pt x="175179" y="1198774"/>
                      <a:pt x="209241" y="1013850"/>
                      <a:pt x="248170" y="855691"/>
                    </a:cubicBezTo>
                    <a:cubicBezTo>
                      <a:pt x="287099" y="697532"/>
                      <a:pt x="338193" y="544240"/>
                      <a:pt x="394153" y="417713"/>
                    </a:cubicBezTo>
                    <a:cubicBezTo>
                      <a:pt x="450113" y="291186"/>
                      <a:pt x="520672" y="164660"/>
                      <a:pt x="583931" y="96530"/>
                    </a:cubicBezTo>
                    <a:cubicBezTo>
                      <a:pt x="647190" y="28400"/>
                      <a:pt x="703151" y="-3232"/>
                      <a:pt x="773709" y="8934"/>
                    </a:cubicBezTo>
                    <a:cubicBezTo>
                      <a:pt x="844267" y="21100"/>
                      <a:pt x="929423" y="69764"/>
                      <a:pt x="1007281" y="169526"/>
                    </a:cubicBezTo>
                    <a:cubicBezTo>
                      <a:pt x="1085139" y="269288"/>
                      <a:pt x="1182461" y="461511"/>
                      <a:pt x="1240854" y="607503"/>
                    </a:cubicBezTo>
                    <a:cubicBezTo>
                      <a:pt x="1299247" y="753496"/>
                      <a:pt x="1330877" y="899488"/>
                      <a:pt x="1357640" y="1045481"/>
                    </a:cubicBezTo>
                    <a:cubicBezTo>
                      <a:pt x="1384403" y="1191474"/>
                      <a:pt x="1394136" y="1352066"/>
                      <a:pt x="1401435" y="1483459"/>
                    </a:cubicBezTo>
                    <a:cubicBezTo>
                      <a:pt x="1408734" y="1614852"/>
                      <a:pt x="1416033" y="1719480"/>
                      <a:pt x="1401435" y="1833841"/>
                    </a:cubicBezTo>
                    <a:cubicBezTo>
                      <a:pt x="1386837" y="1948202"/>
                      <a:pt x="1352774" y="2091761"/>
                      <a:pt x="1313845" y="2169624"/>
                    </a:cubicBezTo>
                    <a:cubicBezTo>
                      <a:pt x="1274916" y="2247487"/>
                      <a:pt x="1214090" y="2293717"/>
                      <a:pt x="1167862" y="2301017"/>
                    </a:cubicBezTo>
                    <a:cubicBezTo>
                      <a:pt x="1121634" y="2308317"/>
                      <a:pt x="1072974" y="2276685"/>
                      <a:pt x="1036478" y="2213422"/>
                    </a:cubicBezTo>
                    <a:cubicBezTo>
                      <a:pt x="999982" y="2150159"/>
                      <a:pt x="968353" y="2035797"/>
                      <a:pt x="948888" y="1921436"/>
                    </a:cubicBezTo>
                    <a:cubicBezTo>
                      <a:pt x="929423" y="1807075"/>
                      <a:pt x="912392" y="1685415"/>
                      <a:pt x="919691" y="1527257"/>
                    </a:cubicBezTo>
                    <a:cubicBezTo>
                      <a:pt x="926990" y="1369099"/>
                      <a:pt x="956187" y="1154976"/>
                      <a:pt x="992683" y="972485"/>
                    </a:cubicBezTo>
                    <a:cubicBezTo>
                      <a:pt x="1029179" y="789994"/>
                      <a:pt x="1077840" y="575871"/>
                      <a:pt x="1138666" y="432312"/>
                    </a:cubicBezTo>
                    <a:cubicBezTo>
                      <a:pt x="1199492" y="288753"/>
                      <a:pt x="1291948" y="179259"/>
                      <a:pt x="1357640" y="111129"/>
                    </a:cubicBezTo>
                    <a:cubicBezTo>
                      <a:pt x="1423332" y="42999"/>
                      <a:pt x="1467127" y="16233"/>
                      <a:pt x="1532819" y="23533"/>
                    </a:cubicBezTo>
                    <a:cubicBezTo>
                      <a:pt x="1598511" y="30833"/>
                      <a:pt x="1688535" y="81931"/>
                      <a:pt x="1751794" y="154927"/>
                    </a:cubicBezTo>
                    <a:cubicBezTo>
                      <a:pt x="1815053" y="227923"/>
                      <a:pt x="1853982" y="330118"/>
                      <a:pt x="1912375" y="461511"/>
                    </a:cubicBezTo>
                    <a:cubicBezTo>
                      <a:pt x="1970768" y="592904"/>
                      <a:pt x="2058357" y="765662"/>
                      <a:pt x="2102152" y="943286"/>
                    </a:cubicBezTo>
                    <a:cubicBezTo>
                      <a:pt x="2145947" y="1120910"/>
                      <a:pt x="2165412" y="1361799"/>
                      <a:pt x="2175144" y="1527257"/>
                    </a:cubicBezTo>
                    <a:cubicBezTo>
                      <a:pt x="2184876" y="1692715"/>
                      <a:pt x="2175144" y="1821675"/>
                      <a:pt x="2160546" y="1936036"/>
                    </a:cubicBezTo>
                    <a:cubicBezTo>
                      <a:pt x="2145948" y="2050397"/>
                      <a:pt x="2119184" y="2155025"/>
                      <a:pt x="2087554" y="2213422"/>
                    </a:cubicBezTo>
                    <a:cubicBezTo>
                      <a:pt x="2055924" y="2271819"/>
                      <a:pt x="2016996" y="2283985"/>
                      <a:pt x="1970768" y="2286418"/>
                    </a:cubicBezTo>
                    <a:cubicBezTo>
                      <a:pt x="1924540" y="2288851"/>
                      <a:pt x="1853982" y="2291285"/>
                      <a:pt x="1810187" y="2228021"/>
                    </a:cubicBezTo>
                    <a:cubicBezTo>
                      <a:pt x="1766392" y="2164757"/>
                      <a:pt x="1727463" y="2030931"/>
                      <a:pt x="1707999" y="1906837"/>
                    </a:cubicBezTo>
                    <a:cubicBezTo>
                      <a:pt x="1688535" y="1782743"/>
                      <a:pt x="1678802" y="1663517"/>
                      <a:pt x="1693400" y="1483459"/>
                    </a:cubicBezTo>
                    <a:cubicBezTo>
                      <a:pt x="1707998" y="1303401"/>
                      <a:pt x="1746927" y="1026015"/>
                      <a:pt x="1795588" y="826492"/>
                    </a:cubicBezTo>
                    <a:cubicBezTo>
                      <a:pt x="1844249" y="626969"/>
                      <a:pt x="1922107" y="415280"/>
                      <a:pt x="1985366" y="286320"/>
                    </a:cubicBezTo>
                    <a:cubicBezTo>
                      <a:pt x="2048625" y="157360"/>
                      <a:pt x="2124050" y="96530"/>
                      <a:pt x="2175144" y="52732"/>
                    </a:cubicBezTo>
                    <a:cubicBezTo>
                      <a:pt x="2226238" y="8934"/>
                      <a:pt x="2238403" y="13800"/>
                      <a:pt x="2291930" y="23533"/>
                    </a:cubicBezTo>
                    <a:cubicBezTo>
                      <a:pt x="2345457" y="33266"/>
                      <a:pt x="2437913" y="55165"/>
                      <a:pt x="2496306" y="111129"/>
                    </a:cubicBezTo>
                    <a:cubicBezTo>
                      <a:pt x="2554699" y="167093"/>
                      <a:pt x="2600927" y="286320"/>
                      <a:pt x="2642289" y="359316"/>
                    </a:cubicBezTo>
                    <a:cubicBezTo>
                      <a:pt x="2683651" y="432312"/>
                      <a:pt x="2707981" y="444478"/>
                      <a:pt x="2744477" y="549106"/>
                    </a:cubicBezTo>
                    <a:cubicBezTo>
                      <a:pt x="2780973" y="653734"/>
                      <a:pt x="2829633" y="848391"/>
                      <a:pt x="2861263" y="987084"/>
                    </a:cubicBezTo>
                    <a:cubicBezTo>
                      <a:pt x="2892893" y="1125777"/>
                      <a:pt x="2922090" y="1245004"/>
                      <a:pt x="2934255" y="1381264"/>
                    </a:cubicBezTo>
                    <a:cubicBezTo>
                      <a:pt x="2946420" y="1517524"/>
                      <a:pt x="2943987" y="1680548"/>
                      <a:pt x="2934255" y="1804642"/>
                    </a:cubicBezTo>
                    <a:cubicBezTo>
                      <a:pt x="2924523" y="1928736"/>
                      <a:pt x="2900192" y="2055263"/>
                      <a:pt x="2875861" y="2125826"/>
                    </a:cubicBezTo>
                    <a:cubicBezTo>
                      <a:pt x="2851531" y="2196389"/>
                      <a:pt x="2817468" y="2203689"/>
                      <a:pt x="2788272" y="2228021"/>
                    </a:cubicBezTo>
                    <a:cubicBezTo>
                      <a:pt x="2759076" y="2252353"/>
                      <a:pt x="2742044" y="2283985"/>
                      <a:pt x="2700682" y="2271819"/>
                    </a:cubicBezTo>
                    <a:cubicBezTo>
                      <a:pt x="2659320" y="2259653"/>
                      <a:pt x="2579030" y="2240187"/>
                      <a:pt x="2540101" y="2155025"/>
                    </a:cubicBezTo>
                    <a:cubicBezTo>
                      <a:pt x="2501172" y="2069863"/>
                      <a:pt x="2476841" y="1906838"/>
                      <a:pt x="2467109" y="1760845"/>
                    </a:cubicBezTo>
                    <a:cubicBezTo>
                      <a:pt x="2457377" y="1614852"/>
                      <a:pt x="2457378" y="1468859"/>
                      <a:pt x="2481708" y="1279069"/>
                    </a:cubicBezTo>
                    <a:cubicBezTo>
                      <a:pt x="2506038" y="1089279"/>
                      <a:pt x="2557132" y="807027"/>
                      <a:pt x="2613092" y="622103"/>
                    </a:cubicBezTo>
                    <a:cubicBezTo>
                      <a:pt x="2669052" y="437179"/>
                      <a:pt x="2754209" y="264421"/>
                      <a:pt x="2817468" y="169526"/>
                    </a:cubicBezTo>
                    <a:cubicBezTo>
                      <a:pt x="2880727" y="74631"/>
                      <a:pt x="2970751" y="77064"/>
                      <a:pt x="2992648" y="52732"/>
                    </a:cubicBezTo>
                    <a:cubicBezTo>
                      <a:pt x="3014545" y="28400"/>
                      <a:pt x="2948853" y="23533"/>
                      <a:pt x="2948853" y="23533"/>
                    </a:cubicBezTo>
                  </a:path>
                </a:pathLst>
              </a:custGeom>
              <a:ln w="19050" cmpd="sng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F77996CB-2B32-C34D-81A3-D9D6C63DE815}"/>
                  </a:ext>
                </a:extLst>
              </p:cNvPr>
              <p:cNvSpPr/>
              <p:nvPr/>
            </p:nvSpPr>
            <p:spPr>
              <a:xfrm>
                <a:off x="3693365" y="3724755"/>
                <a:ext cx="700718" cy="1372633"/>
              </a:xfrm>
              <a:custGeom>
                <a:avLst/>
                <a:gdLst>
                  <a:gd name="connsiteX0" fmla="*/ 0 w 700718"/>
                  <a:gd name="connsiteY0" fmla="*/ 29501 h 1372633"/>
                  <a:gd name="connsiteX1" fmla="*/ 175180 w 700718"/>
                  <a:gd name="connsiteY1" fmla="*/ 29501 h 1372633"/>
                  <a:gd name="connsiteX2" fmla="*/ 437949 w 700718"/>
                  <a:gd name="connsiteY2" fmla="*/ 336086 h 1372633"/>
                  <a:gd name="connsiteX3" fmla="*/ 642325 w 700718"/>
                  <a:gd name="connsiteY3" fmla="*/ 934655 h 1372633"/>
                  <a:gd name="connsiteX4" fmla="*/ 700718 w 700718"/>
                  <a:gd name="connsiteY4" fmla="*/ 1372633 h 137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718" h="1372633">
                    <a:moveTo>
                      <a:pt x="0" y="29501"/>
                    </a:moveTo>
                    <a:cubicBezTo>
                      <a:pt x="51094" y="3952"/>
                      <a:pt x="102189" y="-21597"/>
                      <a:pt x="175180" y="29501"/>
                    </a:cubicBezTo>
                    <a:cubicBezTo>
                      <a:pt x="248172" y="80599"/>
                      <a:pt x="360092" y="185227"/>
                      <a:pt x="437949" y="336086"/>
                    </a:cubicBezTo>
                    <a:cubicBezTo>
                      <a:pt x="515807" y="486945"/>
                      <a:pt x="598530" y="761897"/>
                      <a:pt x="642325" y="934655"/>
                    </a:cubicBezTo>
                    <a:cubicBezTo>
                      <a:pt x="686120" y="1107413"/>
                      <a:pt x="700718" y="1372633"/>
                      <a:pt x="700718" y="1372633"/>
                    </a:cubicBezTo>
                  </a:path>
                </a:pathLst>
              </a:custGeom>
              <a:ln w="19050" cmpd="sng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F0590D5-FFE9-984F-B90B-FE5A9E66B518}"/>
                </a:ext>
              </a:extLst>
            </p:cNvPr>
            <p:cNvSpPr/>
            <p:nvPr/>
          </p:nvSpPr>
          <p:spPr>
            <a:xfrm>
              <a:off x="1627518" y="856039"/>
              <a:ext cx="591825" cy="980980"/>
            </a:xfrm>
            <a:custGeom>
              <a:avLst/>
              <a:gdLst>
                <a:gd name="connsiteX0" fmla="*/ 591825 w 591825"/>
                <a:gd name="connsiteY0" fmla="*/ 6990 h 980980"/>
                <a:gd name="connsiteX1" fmla="*/ 419209 w 591825"/>
                <a:gd name="connsiteY1" fmla="*/ 43977 h 980980"/>
                <a:gd name="connsiteX2" fmla="*/ 221934 w 591825"/>
                <a:gd name="connsiteY2" fmla="*/ 339873 h 980980"/>
                <a:gd name="connsiteX3" fmla="*/ 86308 w 591825"/>
                <a:gd name="connsiteY3" fmla="*/ 672756 h 980980"/>
                <a:gd name="connsiteX4" fmla="*/ 0 w 591825"/>
                <a:gd name="connsiteY4" fmla="*/ 980980 h 9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825" h="980980">
                  <a:moveTo>
                    <a:pt x="591825" y="6990"/>
                  </a:moveTo>
                  <a:cubicBezTo>
                    <a:pt x="536341" y="-2257"/>
                    <a:pt x="480857" y="-11504"/>
                    <a:pt x="419209" y="43977"/>
                  </a:cubicBezTo>
                  <a:cubicBezTo>
                    <a:pt x="357560" y="99458"/>
                    <a:pt x="277417" y="235077"/>
                    <a:pt x="221934" y="339873"/>
                  </a:cubicBezTo>
                  <a:cubicBezTo>
                    <a:pt x="166451" y="444669"/>
                    <a:pt x="123297" y="565905"/>
                    <a:pt x="86308" y="672756"/>
                  </a:cubicBezTo>
                  <a:cubicBezTo>
                    <a:pt x="49319" y="779607"/>
                    <a:pt x="0" y="980980"/>
                    <a:pt x="0" y="980980"/>
                  </a:cubicBezTo>
                </a:path>
              </a:pathLst>
            </a:custGeom>
            <a:ln w="1905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DCBE8043-CA31-6347-912A-8FA4999DEF2B}"/>
              </a:ext>
            </a:extLst>
          </p:cNvPr>
          <p:cNvSpPr/>
          <p:nvPr/>
        </p:nvSpPr>
        <p:spPr>
          <a:xfrm>
            <a:off x="7118105" y="2325560"/>
            <a:ext cx="217629" cy="217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19F0FA-6919-0441-B169-706DFCC28F56}"/>
              </a:ext>
            </a:extLst>
          </p:cNvPr>
          <p:cNvGrpSpPr/>
          <p:nvPr/>
        </p:nvGrpSpPr>
        <p:grpSpPr>
          <a:xfrm rot="16200000" flipV="1">
            <a:off x="7521403" y="2689804"/>
            <a:ext cx="793457" cy="247913"/>
            <a:chOff x="1627518" y="856039"/>
            <a:chExt cx="4303079" cy="22631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9B930E-1F3D-DE4C-902C-2AFFEF644F9A}"/>
                </a:ext>
              </a:extLst>
            </p:cNvPr>
            <p:cNvGrpSpPr/>
            <p:nvPr/>
          </p:nvGrpSpPr>
          <p:grpSpPr>
            <a:xfrm>
              <a:off x="2190733" y="856186"/>
              <a:ext cx="3739864" cy="2263047"/>
              <a:chOff x="688565" y="3685422"/>
              <a:chExt cx="3705518" cy="2317120"/>
            </a:xfrm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E23CEC7-3AA9-D54F-A1BF-8B983EDF936A}"/>
                  </a:ext>
                </a:extLst>
              </p:cNvPr>
              <p:cNvSpPr/>
              <p:nvPr/>
            </p:nvSpPr>
            <p:spPr>
              <a:xfrm>
                <a:off x="688565" y="3685422"/>
                <a:ext cx="3033997" cy="2317120"/>
              </a:xfrm>
              <a:custGeom>
                <a:avLst/>
                <a:gdLst>
                  <a:gd name="connsiteX0" fmla="*/ 0 w 2997116"/>
                  <a:gd name="connsiteY0" fmla="*/ 23533 h 2309549"/>
                  <a:gd name="connsiteX1" fmla="*/ 145982 w 2997116"/>
                  <a:gd name="connsiteY1" fmla="*/ 67331 h 2309549"/>
                  <a:gd name="connsiteX2" fmla="*/ 408751 w 2997116"/>
                  <a:gd name="connsiteY2" fmla="*/ 592904 h 2309549"/>
                  <a:gd name="connsiteX3" fmla="*/ 569333 w 2997116"/>
                  <a:gd name="connsiteY3" fmla="*/ 1147676 h 2309549"/>
                  <a:gd name="connsiteX4" fmla="*/ 627726 w 2997116"/>
                  <a:gd name="connsiteY4" fmla="*/ 1687848 h 2309549"/>
                  <a:gd name="connsiteX5" fmla="*/ 583931 w 2997116"/>
                  <a:gd name="connsiteY5" fmla="*/ 2023631 h 2309549"/>
                  <a:gd name="connsiteX6" fmla="*/ 467145 w 2997116"/>
                  <a:gd name="connsiteY6" fmla="*/ 2286418 h 2309549"/>
                  <a:gd name="connsiteX7" fmla="*/ 394153 w 2997116"/>
                  <a:gd name="connsiteY7" fmla="*/ 2286418 h 2309549"/>
                  <a:gd name="connsiteX8" fmla="*/ 248170 w 2997116"/>
                  <a:gd name="connsiteY8" fmla="*/ 2198822 h 2309549"/>
                  <a:gd name="connsiteX9" fmla="*/ 160581 w 2997116"/>
                  <a:gd name="connsiteY9" fmla="*/ 1863039 h 2309549"/>
                  <a:gd name="connsiteX10" fmla="*/ 160581 w 2997116"/>
                  <a:gd name="connsiteY10" fmla="*/ 1366665 h 2309549"/>
                  <a:gd name="connsiteX11" fmla="*/ 248170 w 2997116"/>
                  <a:gd name="connsiteY11" fmla="*/ 855691 h 2309549"/>
                  <a:gd name="connsiteX12" fmla="*/ 394153 w 2997116"/>
                  <a:gd name="connsiteY12" fmla="*/ 417713 h 2309549"/>
                  <a:gd name="connsiteX13" fmla="*/ 583931 w 2997116"/>
                  <a:gd name="connsiteY13" fmla="*/ 96530 h 2309549"/>
                  <a:gd name="connsiteX14" fmla="*/ 773709 w 2997116"/>
                  <a:gd name="connsiteY14" fmla="*/ 8934 h 2309549"/>
                  <a:gd name="connsiteX15" fmla="*/ 1007281 w 2997116"/>
                  <a:gd name="connsiteY15" fmla="*/ 169526 h 2309549"/>
                  <a:gd name="connsiteX16" fmla="*/ 1240854 w 2997116"/>
                  <a:gd name="connsiteY16" fmla="*/ 607503 h 2309549"/>
                  <a:gd name="connsiteX17" fmla="*/ 1357640 w 2997116"/>
                  <a:gd name="connsiteY17" fmla="*/ 1045481 h 2309549"/>
                  <a:gd name="connsiteX18" fmla="*/ 1401435 w 2997116"/>
                  <a:gd name="connsiteY18" fmla="*/ 1483459 h 2309549"/>
                  <a:gd name="connsiteX19" fmla="*/ 1401435 w 2997116"/>
                  <a:gd name="connsiteY19" fmla="*/ 1833841 h 2309549"/>
                  <a:gd name="connsiteX20" fmla="*/ 1313845 w 2997116"/>
                  <a:gd name="connsiteY20" fmla="*/ 2169624 h 2309549"/>
                  <a:gd name="connsiteX21" fmla="*/ 1167862 w 2997116"/>
                  <a:gd name="connsiteY21" fmla="*/ 2301017 h 2309549"/>
                  <a:gd name="connsiteX22" fmla="*/ 1036478 w 2997116"/>
                  <a:gd name="connsiteY22" fmla="*/ 2213422 h 2309549"/>
                  <a:gd name="connsiteX23" fmla="*/ 948888 w 2997116"/>
                  <a:gd name="connsiteY23" fmla="*/ 1921436 h 2309549"/>
                  <a:gd name="connsiteX24" fmla="*/ 919691 w 2997116"/>
                  <a:gd name="connsiteY24" fmla="*/ 1527257 h 2309549"/>
                  <a:gd name="connsiteX25" fmla="*/ 992683 w 2997116"/>
                  <a:gd name="connsiteY25" fmla="*/ 972485 h 2309549"/>
                  <a:gd name="connsiteX26" fmla="*/ 1138666 w 2997116"/>
                  <a:gd name="connsiteY26" fmla="*/ 432312 h 2309549"/>
                  <a:gd name="connsiteX27" fmla="*/ 1357640 w 2997116"/>
                  <a:gd name="connsiteY27" fmla="*/ 111129 h 2309549"/>
                  <a:gd name="connsiteX28" fmla="*/ 1532819 w 2997116"/>
                  <a:gd name="connsiteY28" fmla="*/ 23533 h 2309549"/>
                  <a:gd name="connsiteX29" fmla="*/ 1751794 w 2997116"/>
                  <a:gd name="connsiteY29" fmla="*/ 154927 h 2309549"/>
                  <a:gd name="connsiteX30" fmla="*/ 1912375 w 2997116"/>
                  <a:gd name="connsiteY30" fmla="*/ 461511 h 2309549"/>
                  <a:gd name="connsiteX31" fmla="*/ 2102152 w 2997116"/>
                  <a:gd name="connsiteY31" fmla="*/ 943286 h 2309549"/>
                  <a:gd name="connsiteX32" fmla="*/ 2175144 w 2997116"/>
                  <a:gd name="connsiteY32" fmla="*/ 1527257 h 2309549"/>
                  <a:gd name="connsiteX33" fmla="*/ 2160546 w 2997116"/>
                  <a:gd name="connsiteY33" fmla="*/ 1936036 h 2309549"/>
                  <a:gd name="connsiteX34" fmla="*/ 2087554 w 2997116"/>
                  <a:gd name="connsiteY34" fmla="*/ 2213422 h 2309549"/>
                  <a:gd name="connsiteX35" fmla="*/ 1970768 w 2997116"/>
                  <a:gd name="connsiteY35" fmla="*/ 2286418 h 2309549"/>
                  <a:gd name="connsiteX36" fmla="*/ 1810187 w 2997116"/>
                  <a:gd name="connsiteY36" fmla="*/ 2228021 h 2309549"/>
                  <a:gd name="connsiteX37" fmla="*/ 1707999 w 2997116"/>
                  <a:gd name="connsiteY37" fmla="*/ 1906837 h 2309549"/>
                  <a:gd name="connsiteX38" fmla="*/ 1693400 w 2997116"/>
                  <a:gd name="connsiteY38" fmla="*/ 1483459 h 2309549"/>
                  <a:gd name="connsiteX39" fmla="*/ 1795588 w 2997116"/>
                  <a:gd name="connsiteY39" fmla="*/ 826492 h 2309549"/>
                  <a:gd name="connsiteX40" fmla="*/ 1985366 w 2997116"/>
                  <a:gd name="connsiteY40" fmla="*/ 286320 h 2309549"/>
                  <a:gd name="connsiteX41" fmla="*/ 2175144 w 2997116"/>
                  <a:gd name="connsiteY41" fmla="*/ 52732 h 2309549"/>
                  <a:gd name="connsiteX42" fmla="*/ 2291930 w 2997116"/>
                  <a:gd name="connsiteY42" fmla="*/ 23533 h 2309549"/>
                  <a:gd name="connsiteX43" fmla="*/ 2496306 w 2997116"/>
                  <a:gd name="connsiteY43" fmla="*/ 111129 h 2309549"/>
                  <a:gd name="connsiteX44" fmla="*/ 2642289 w 2997116"/>
                  <a:gd name="connsiteY44" fmla="*/ 359316 h 2309549"/>
                  <a:gd name="connsiteX45" fmla="*/ 2744477 w 2997116"/>
                  <a:gd name="connsiteY45" fmla="*/ 549106 h 2309549"/>
                  <a:gd name="connsiteX46" fmla="*/ 2861263 w 2997116"/>
                  <a:gd name="connsiteY46" fmla="*/ 987084 h 2309549"/>
                  <a:gd name="connsiteX47" fmla="*/ 2934255 w 2997116"/>
                  <a:gd name="connsiteY47" fmla="*/ 1381264 h 2309549"/>
                  <a:gd name="connsiteX48" fmla="*/ 2934255 w 2997116"/>
                  <a:gd name="connsiteY48" fmla="*/ 1804642 h 2309549"/>
                  <a:gd name="connsiteX49" fmla="*/ 2875861 w 2997116"/>
                  <a:gd name="connsiteY49" fmla="*/ 2125826 h 2309549"/>
                  <a:gd name="connsiteX50" fmla="*/ 2788272 w 2997116"/>
                  <a:gd name="connsiteY50" fmla="*/ 2228021 h 2309549"/>
                  <a:gd name="connsiteX51" fmla="*/ 2700682 w 2997116"/>
                  <a:gd name="connsiteY51" fmla="*/ 2271819 h 2309549"/>
                  <a:gd name="connsiteX52" fmla="*/ 2540101 w 2997116"/>
                  <a:gd name="connsiteY52" fmla="*/ 2155025 h 2309549"/>
                  <a:gd name="connsiteX53" fmla="*/ 2467109 w 2997116"/>
                  <a:gd name="connsiteY53" fmla="*/ 1760845 h 2309549"/>
                  <a:gd name="connsiteX54" fmla="*/ 2481708 w 2997116"/>
                  <a:gd name="connsiteY54" fmla="*/ 1279069 h 2309549"/>
                  <a:gd name="connsiteX55" fmla="*/ 2613092 w 2997116"/>
                  <a:gd name="connsiteY55" fmla="*/ 622103 h 2309549"/>
                  <a:gd name="connsiteX56" fmla="*/ 2817468 w 2997116"/>
                  <a:gd name="connsiteY56" fmla="*/ 169526 h 2309549"/>
                  <a:gd name="connsiteX57" fmla="*/ 2992648 w 2997116"/>
                  <a:gd name="connsiteY57" fmla="*/ 52732 h 2309549"/>
                  <a:gd name="connsiteX58" fmla="*/ 2948853 w 2997116"/>
                  <a:gd name="connsiteY58" fmla="*/ 23533 h 23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997116" h="2309549">
                    <a:moveTo>
                      <a:pt x="0" y="23533"/>
                    </a:moveTo>
                    <a:cubicBezTo>
                      <a:pt x="38928" y="-2016"/>
                      <a:pt x="77857" y="-27564"/>
                      <a:pt x="145982" y="67331"/>
                    </a:cubicBezTo>
                    <a:cubicBezTo>
                      <a:pt x="214107" y="162226"/>
                      <a:pt x="338193" y="412847"/>
                      <a:pt x="408751" y="592904"/>
                    </a:cubicBezTo>
                    <a:cubicBezTo>
                      <a:pt x="479310" y="772962"/>
                      <a:pt x="532837" y="965185"/>
                      <a:pt x="569333" y="1147676"/>
                    </a:cubicBezTo>
                    <a:cubicBezTo>
                      <a:pt x="605829" y="1330167"/>
                      <a:pt x="625293" y="1541856"/>
                      <a:pt x="627726" y="1687848"/>
                    </a:cubicBezTo>
                    <a:cubicBezTo>
                      <a:pt x="630159" y="1833840"/>
                      <a:pt x="610694" y="1923869"/>
                      <a:pt x="583931" y="2023631"/>
                    </a:cubicBezTo>
                    <a:cubicBezTo>
                      <a:pt x="557168" y="2123393"/>
                      <a:pt x="498775" y="2242620"/>
                      <a:pt x="467145" y="2286418"/>
                    </a:cubicBezTo>
                    <a:cubicBezTo>
                      <a:pt x="435515" y="2330216"/>
                      <a:pt x="430649" y="2301017"/>
                      <a:pt x="394153" y="2286418"/>
                    </a:cubicBezTo>
                    <a:cubicBezTo>
                      <a:pt x="357657" y="2271819"/>
                      <a:pt x="287099" y="2269385"/>
                      <a:pt x="248170" y="2198822"/>
                    </a:cubicBezTo>
                    <a:cubicBezTo>
                      <a:pt x="209241" y="2128259"/>
                      <a:pt x="175179" y="2001732"/>
                      <a:pt x="160581" y="1863039"/>
                    </a:cubicBezTo>
                    <a:cubicBezTo>
                      <a:pt x="145983" y="1724346"/>
                      <a:pt x="145983" y="1534556"/>
                      <a:pt x="160581" y="1366665"/>
                    </a:cubicBezTo>
                    <a:cubicBezTo>
                      <a:pt x="175179" y="1198774"/>
                      <a:pt x="209241" y="1013850"/>
                      <a:pt x="248170" y="855691"/>
                    </a:cubicBezTo>
                    <a:cubicBezTo>
                      <a:pt x="287099" y="697532"/>
                      <a:pt x="338193" y="544240"/>
                      <a:pt x="394153" y="417713"/>
                    </a:cubicBezTo>
                    <a:cubicBezTo>
                      <a:pt x="450113" y="291186"/>
                      <a:pt x="520672" y="164660"/>
                      <a:pt x="583931" y="96530"/>
                    </a:cubicBezTo>
                    <a:cubicBezTo>
                      <a:pt x="647190" y="28400"/>
                      <a:pt x="703151" y="-3232"/>
                      <a:pt x="773709" y="8934"/>
                    </a:cubicBezTo>
                    <a:cubicBezTo>
                      <a:pt x="844267" y="21100"/>
                      <a:pt x="929423" y="69764"/>
                      <a:pt x="1007281" y="169526"/>
                    </a:cubicBezTo>
                    <a:cubicBezTo>
                      <a:pt x="1085139" y="269288"/>
                      <a:pt x="1182461" y="461511"/>
                      <a:pt x="1240854" y="607503"/>
                    </a:cubicBezTo>
                    <a:cubicBezTo>
                      <a:pt x="1299247" y="753496"/>
                      <a:pt x="1330877" y="899488"/>
                      <a:pt x="1357640" y="1045481"/>
                    </a:cubicBezTo>
                    <a:cubicBezTo>
                      <a:pt x="1384403" y="1191474"/>
                      <a:pt x="1394136" y="1352066"/>
                      <a:pt x="1401435" y="1483459"/>
                    </a:cubicBezTo>
                    <a:cubicBezTo>
                      <a:pt x="1408734" y="1614852"/>
                      <a:pt x="1416033" y="1719480"/>
                      <a:pt x="1401435" y="1833841"/>
                    </a:cubicBezTo>
                    <a:cubicBezTo>
                      <a:pt x="1386837" y="1948202"/>
                      <a:pt x="1352774" y="2091761"/>
                      <a:pt x="1313845" y="2169624"/>
                    </a:cubicBezTo>
                    <a:cubicBezTo>
                      <a:pt x="1274916" y="2247487"/>
                      <a:pt x="1214090" y="2293717"/>
                      <a:pt x="1167862" y="2301017"/>
                    </a:cubicBezTo>
                    <a:cubicBezTo>
                      <a:pt x="1121634" y="2308317"/>
                      <a:pt x="1072974" y="2276685"/>
                      <a:pt x="1036478" y="2213422"/>
                    </a:cubicBezTo>
                    <a:cubicBezTo>
                      <a:pt x="999982" y="2150159"/>
                      <a:pt x="968353" y="2035797"/>
                      <a:pt x="948888" y="1921436"/>
                    </a:cubicBezTo>
                    <a:cubicBezTo>
                      <a:pt x="929423" y="1807075"/>
                      <a:pt x="912392" y="1685415"/>
                      <a:pt x="919691" y="1527257"/>
                    </a:cubicBezTo>
                    <a:cubicBezTo>
                      <a:pt x="926990" y="1369099"/>
                      <a:pt x="956187" y="1154976"/>
                      <a:pt x="992683" y="972485"/>
                    </a:cubicBezTo>
                    <a:cubicBezTo>
                      <a:pt x="1029179" y="789994"/>
                      <a:pt x="1077840" y="575871"/>
                      <a:pt x="1138666" y="432312"/>
                    </a:cubicBezTo>
                    <a:cubicBezTo>
                      <a:pt x="1199492" y="288753"/>
                      <a:pt x="1291948" y="179259"/>
                      <a:pt x="1357640" y="111129"/>
                    </a:cubicBezTo>
                    <a:cubicBezTo>
                      <a:pt x="1423332" y="42999"/>
                      <a:pt x="1467127" y="16233"/>
                      <a:pt x="1532819" y="23533"/>
                    </a:cubicBezTo>
                    <a:cubicBezTo>
                      <a:pt x="1598511" y="30833"/>
                      <a:pt x="1688535" y="81931"/>
                      <a:pt x="1751794" y="154927"/>
                    </a:cubicBezTo>
                    <a:cubicBezTo>
                      <a:pt x="1815053" y="227923"/>
                      <a:pt x="1853982" y="330118"/>
                      <a:pt x="1912375" y="461511"/>
                    </a:cubicBezTo>
                    <a:cubicBezTo>
                      <a:pt x="1970768" y="592904"/>
                      <a:pt x="2058357" y="765662"/>
                      <a:pt x="2102152" y="943286"/>
                    </a:cubicBezTo>
                    <a:cubicBezTo>
                      <a:pt x="2145947" y="1120910"/>
                      <a:pt x="2165412" y="1361799"/>
                      <a:pt x="2175144" y="1527257"/>
                    </a:cubicBezTo>
                    <a:cubicBezTo>
                      <a:pt x="2184876" y="1692715"/>
                      <a:pt x="2175144" y="1821675"/>
                      <a:pt x="2160546" y="1936036"/>
                    </a:cubicBezTo>
                    <a:cubicBezTo>
                      <a:pt x="2145948" y="2050397"/>
                      <a:pt x="2119184" y="2155025"/>
                      <a:pt x="2087554" y="2213422"/>
                    </a:cubicBezTo>
                    <a:cubicBezTo>
                      <a:pt x="2055924" y="2271819"/>
                      <a:pt x="2016996" y="2283985"/>
                      <a:pt x="1970768" y="2286418"/>
                    </a:cubicBezTo>
                    <a:cubicBezTo>
                      <a:pt x="1924540" y="2288851"/>
                      <a:pt x="1853982" y="2291285"/>
                      <a:pt x="1810187" y="2228021"/>
                    </a:cubicBezTo>
                    <a:cubicBezTo>
                      <a:pt x="1766392" y="2164757"/>
                      <a:pt x="1727463" y="2030931"/>
                      <a:pt x="1707999" y="1906837"/>
                    </a:cubicBezTo>
                    <a:cubicBezTo>
                      <a:pt x="1688535" y="1782743"/>
                      <a:pt x="1678802" y="1663517"/>
                      <a:pt x="1693400" y="1483459"/>
                    </a:cubicBezTo>
                    <a:cubicBezTo>
                      <a:pt x="1707998" y="1303401"/>
                      <a:pt x="1746927" y="1026015"/>
                      <a:pt x="1795588" y="826492"/>
                    </a:cubicBezTo>
                    <a:cubicBezTo>
                      <a:pt x="1844249" y="626969"/>
                      <a:pt x="1922107" y="415280"/>
                      <a:pt x="1985366" y="286320"/>
                    </a:cubicBezTo>
                    <a:cubicBezTo>
                      <a:pt x="2048625" y="157360"/>
                      <a:pt x="2124050" y="96530"/>
                      <a:pt x="2175144" y="52732"/>
                    </a:cubicBezTo>
                    <a:cubicBezTo>
                      <a:pt x="2226238" y="8934"/>
                      <a:pt x="2238403" y="13800"/>
                      <a:pt x="2291930" y="23533"/>
                    </a:cubicBezTo>
                    <a:cubicBezTo>
                      <a:pt x="2345457" y="33266"/>
                      <a:pt x="2437913" y="55165"/>
                      <a:pt x="2496306" y="111129"/>
                    </a:cubicBezTo>
                    <a:cubicBezTo>
                      <a:pt x="2554699" y="167093"/>
                      <a:pt x="2600927" y="286320"/>
                      <a:pt x="2642289" y="359316"/>
                    </a:cubicBezTo>
                    <a:cubicBezTo>
                      <a:pt x="2683651" y="432312"/>
                      <a:pt x="2707981" y="444478"/>
                      <a:pt x="2744477" y="549106"/>
                    </a:cubicBezTo>
                    <a:cubicBezTo>
                      <a:pt x="2780973" y="653734"/>
                      <a:pt x="2829633" y="848391"/>
                      <a:pt x="2861263" y="987084"/>
                    </a:cubicBezTo>
                    <a:cubicBezTo>
                      <a:pt x="2892893" y="1125777"/>
                      <a:pt x="2922090" y="1245004"/>
                      <a:pt x="2934255" y="1381264"/>
                    </a:cubicBezTo>
                    <a:cubicBezTo>
                      <a:pt x="2946420" y="1517524"/>
                      <a:pt x="2943987" y="1680548"/>
                      <a:pt x="2934255" y="1804642"/>
                    </a:cubicBezTo>
                    <a:cubicBezTo>
                      <a:pt x="2924523" y="1928736"/>
                      <a:pt x="2900192" y="2055263"/>
                      <a:pt x="2875861" y="2125826"/>
                    </a:cubicBezTo>
                    <a:cubicBezTo>
                      <a:pt x="2851531" y="2196389"/>
                      <a:pt x="2817468" y="2203689"/>
                      <a:pt x="2788272" y="2228021"/>
                    </a:cubicBezTo>
                    <a:cubicBezTo>
                      <a:pt x="2759076" y="2252353"/>
                      <a:pt x="2742044" y="2283985"/>
                      <a:pt x="2700682" y="2271819"/>
                    </a:cubicBezTo>
                    <a:cubicBezTo>
                      <a:pt x="2659320" y="2259653"/>
                      <a:pt x="2579030" y="2240187"/>
                      <a:pt x="2540101" y="2155025"/>
                    </a:cubicBezTo>
                    <a:cubicBezTo>
                      <a:pt x="2501172" y="2069863"/>
                      <a:pt x="2476841" y="1906838"/>
                      <a:pt x="2467109" y="1760845"/>
                    </a:cubicBezTo>
                    <a:cubicBezTo>
                      <a:pt x="2457377" y="1614852"/>
                      <a:pt x="2457378" y="1468859"/>
                      <a:pt x="2481708" y="1279069"/>
                    </a:cubicBezTo>
                    <a:cubicBezTo>
                      <a:pt x="2506038" y="1089279"/>
                      <a:pt x="2557132" y="807027"/>
                      <a:pt x="2613092" y="622103"/>
                    </a:cubicBezTo>
                    <a:cubicBezTo>
                      <a:pt x="2669052" y="437179"/>
                      <a:pt x="2754209" y="264421"/>
                      <a:pt x="2817468" y="169526"/>
                    </a:cubicBezTo>
                    <a:cubicBezTo>
                      <a:pt x="2880727" y="74631"/>
                      <a:pt x="2970751" y="77064"/>
                      <a:pt x="2992648" y="52732"/>
                    </a:cubicBezTo>
                    <a:cubicBezTo>
                      <a:pt x="3014545" y="28400"/>
                      <a:pt x="2948853" y="23533"/>
                      <a:pt x="2948853" y="23533"/>
                    </a:cubicBezTo>
                  </a:path>
                </a:pathLst>
              </a:custGeom>
              <a:ln w="19050" cmpd="sng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CC2019BD-54C3-C147-B450-A013E0CAE9C9}"/>
                  </a:ext>
                </a:extLst>
              </p:cNvPr>
              <p:cNvSpPr/>
              <p:nvPr/>
            </p:nvSpPr>
            <p:spPr>
              <a:xfrm>
                <a:off x="3693365" y="3724755"/>
                <a:ext cx="700718" cy="1372633"/>
              </a:xfrm>
              <a:custGeom>
                <a:avLst/>
                <a:gdLst>
                  <a:gd name="connsiteX0" fmla="*/ 0 w 700718"/>
                  <a:gd name="connsiteY0" fmla="*/ 29501 h 1372633"/>
                  <a:gd name="connsiteX1" fmla="*/ 175180 w 700718"/>
                  <a:gd name="connsiteY1" fmla="*/ 29501 h 1372633"/>
                  <a:gd name="connsiteX2" fmla="*/ 437949 w 700718"/>
                  <a:gd name="connsiteY2" fmla="*/ 336086 h 1372633"/>
                  <a:gd name="connsiteX3" fmla="*/ 642325 w 700718"/>
                  <a:gd name="connsiteY3" fmla="*/ 934655 h 1372633"/>
                  <a:gd name="connsiteX4" fmla="*/ 700718 w 700718"/>
                  <a:gd name="connsiteY4" fmla="*/ 1372633 h 137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718" h="1372633">
                    <a:moveTo>
                      <a:pt x="0" y="29501"/>
                    </a:moveTo>
                    <a:cubicBezTo>
                      <a:pt x="51094" y="3952"/>
                      <a:pt x="102189" y="-21597"/>
                      <a:pt x="175180" y="29501"/>
                    </a:cubicBezTo>
                    <a:cubicBezTo>
                      <a:pt x="248172" y="80599"/>
                      <a:pt x="360092" y="185227"/>
                      <a:pt x="437949" y="336086"/>
                    </a:cubicBezTo>
                    <a:cubicBezTo>
                      <a:pt x="515807" y="486945"/>
                      <a:pt x="598530" y="761897"/>
                      <a:pt x="642325" y="934655"/>
                    </a:cubicBezTo>
                    <a:cubicBezTo>
                      <a:pt x="686120" y="1107413"/>
                      <a:pt x="700718" y="1372633"/>
                      <a:pt x="700718" y="1372633"/>
                    </a:cubicBezTo>
                  </a:path>
                </a:pathLst>
              </a:custGeom>
              <a:ln w="19050" cmpd="sng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5F136DEF-6475-4B4F-BCF1-E1FECC417FA4}"/>
                </a:ext>
              </a:extLst>
            </p:cNvPr>
            <p:cNvSpPr/>
            <p:nvPr/>
          </p:nvSpPr>
          <p:spPr>
            <a:xfrm>
              <a:off x="1627518" y="856039"/>
              <a:ext cx="591825" cy="980980"/>
            </a:xfrm>
            <a:custGeom>
              <a:avLst/>
              <a:gdLst>
                <a:gd name="connsiteX0" fmla="*/ 591825 w 591825"/>
                <a:gd name="connsiteY0" fmla="*/ 6990 h 980980"/>
                <a:gd name="connsiteX1" fmla="*/ 419209 w 591825"/>
                <a:gd name="connsiteY1" fmla="*/ 43977 h 980980"/>
                <a:gd name="connsiteX2" fmla="*/ 221934 w 591825"/>
                <a:gd name="connsiteY2" fmla="*/ 339873 h 980980"/>
                <a:gd name="connsiteX3" fmla="*/ 86308 w 591825"/>
                <a:gd name="connsiteY3" fmla="*/ 672756 h 980980"/>
                <a:gd name="connsiteX4" fmla="*/ 0 w 591825"/>
                <a:gd name="connsiteY4" fmla="*/ 980980 h 9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825" h="980980">
                  <a:moveTo>
                    <a:pt x="591825" y="6990"/>
                  </a:moveTo>
                  <a:cubicBezTo>
                    <a:pt x="536341" y="-2257"/>
                    <a:pt x="480857" y="-11504"/>
                    <a:pt x="419209" y="43977"/>
                  </a:cubicBezTo>
                  <a:cubicBezTo>
                    <a:pt x="357560" y="99458"/>
                    <a:pt x="277417" y="235077"/>
                    <a:pt x="221934" y="339873"/>
                  </a:cubicBezTo>
                  <a:cubicBezTo>
                    <a:pt x="166451" y="444669"/>
                    <a:pt x="123297" y="565905"/>
                    <a:pt x="86308" y="672756"/>
                  </a:cubicBezTo>
                  <a:cubicBezTo>
                    <a:pt x="49319" y="779607"/>
                    <a:pt x="0" y="980980"/>
                    <a:pt x="0" y="980980"/>
                  </a:cubicBezTo>
                </a:path>
              </a:pathLst>
            </a:custGeom>
            <a:ln w="1905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7EEAF986-AF9E-9649-B428-8A85CA3FAB7C}"/>
              </a:ext>
            </a:extLst>
          </p:cNvPr>
          <p:cNvSpPr/>
          <p:nvPr/>
        </p:nvSpPr>
        <p:spPr>
          <a:xfrm>
            <a:off x="7794176" y="3139455"/>
            <a:ext cx="217629" cy="217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CF0E7C-E2B2-744F-BAA9-6C887F1F86EF}"/>
              </a:ext>
            </a:extLst>
          </p:cNvPr>
          <p:cNvGrpSpPr/>
          <p:nvPr/>
        </p:nvGrpSpPr>
        <p:grpSpPr>
          <a:xfrm rot="16200000" flipV="1">
            <a:off x="6559695" y="3022837"/>
            <a:ext cx="793457" cy="247913"/>
            <a:chOff x="1627518" y="856039"/>
            <a:chExt cx="4303079" cy="226319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7CB9216-93DB-B74C-BC81-09990A2665C0}"/>
                </a:ext>
              </a:extLst>
            </p:cNvPr>
            <p:cNvGrpSpPr/>
            <p:nvPr/>
          </p:nvGrpSpPr>
          <p:grpSpPr>
            <a:xfrm>
              <a:off x="2190733" y="856186"/>
              <a:ext cx="3739864" cy="2263047"/>
              <a:chOff x="688565" y="3685422"/>
              <a:chExt cx="3705518" cy="2317120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004D6749-5C23-6247-89CE-2ED5B22A0A32}"/>
                  </a:ext>
                </a:extLst>
              </p:cNvPr>
              <p:cNvSpPr/>
              <p:nvPr/>
            </p:nvSpPr>
            <p:spPr>
              <a:xfrm>
                <a:off x="688565" y="3685422"/>
                <a:ext cx="3033997" cy="2317120"/>
              </a:xfrm>
              <a:custGeom>
                <a:avLst/>
                <a:gdLst>
                  <a:gd name="connsiteX0" fmla="*/ 0 w 2997116"/>
                  <a:gd name="connsiteY0" fmla="*/ 23533 h 2309549"/>
                  <a:gd name="connsiteX1" fmla="*/ 145982 w 2997116"/>
                  <a:gd name="connsiteY1" fmla="*/ 67331 h 2309549"/>
                  <a:gd name="connsiteX2" fmla="*/ 408751 w 2997116"/>
                  <a:gd name="connsiteY2" fmla="*/ 592904 h 2309549"/>
                  <a:gd name="connsiteX3" fmla="*/ 569333 w 2997116"/>
                  <a:gd name="connsiteY3" fmla="*/ 1147676 h 2309549"/>
                  <a:gd name="connsiteX4" fmla="*/ 627726 w 2997116"/>
                  <a:gd name="connsiteY4" fmla="*/ 1687848 h 2309549"/>
                  <a:gd name="connsiteX5" fmla="*/ 583931 w 2997116"/>
                  <a:gd name="connsiteY5" fmla="*/ 2023631 h 2309549"/>
                  <a:gd name="connsiteX6" fmla="*/ 467145 w 2997116"/>
                  <a:gd name="connsiteY6" fmla="*/ 2286418 h 2309549"/>
                  <a:gd name="connsiteX7" fmla="*/ 394153 w 2997116"/>
                  <a:gd name="connsiteY7" fmla="*/ 2286418 h 2309549"/>
                  <a:gd name="connsiteX8" fmla="*/ 248170 w 2997116"/>
                  <a:gd name="connsiteY8" fmla="*/ 2198822 h 2309549"/>
                  <a:gd name="connsiteX9" fmla="*/ 160581 w 2997116"/>
                  <a:gd name="connsiteY9" fmla="*/ 1863039 h 2309549"/>
                  <a:gd name="connsiteX10" fmla="*/ 160581 w 2997116"/>
                  <a:gd name="connsiteY10" fmla="*/ 1366665 h 2309549"/>
                  <a:gd name="connsiteX11" fmla="*/ 248170 w 2997116"/>
                  <a:gd name="connsiteY11" fmla="*/ 855691 h 2309549"/>
                  <a:gd name="connsiteX12" fmla="*/ 394153 w 2997116"/>
                  <a:gd name="connsiteY12" fmla="*/ 417713 h 2309549"/>
                  <a:gd name="connsiteX13" fmla="*/ 583931 w 2997116"/>
                  <a:gd name="connsiteY13" fmla="*/ 96530 h 2309549"/>
                  <a:gd name="connsiteX14" fmla="*/ 773709 w 2997116"/>
                  <a:gd name="connsiteY14" fmla="*/ 8934 h 2309549"/>
                  <a:gd name="connsiteX15" fmla="*/ 1007281 w 2997116"/>
                  <a:gd name="connsiteY15" fmla="*/ 169526 h 2309549"/>
                  <a:gd name="connsiteX16" fmla="*/ 1240854 w 2997116"/>
                  <a:gd name="connsiteY16" fmla="*/ 607503 h 2309549"/>
                  <a:gd name="connsiteX17" fmla="*/ 1357640 w 2997116"/>
                  <a:gd name="connsiteY17" fmla="*/ 1045481 h 2309549"/>
                  <a:gd name="connsiteX18" fmla="*/ 1401435 w 2997116"/>
                  <a:gd name="connsiteY18" fmla="*/ 1483459 h 2309549"/>
                  <a:gd name="connsiteX19" fmla="*/ 1401435 w 2997116"/>
                  <a:gd name="connsiteY19" fmla="*/ 1833841 h 2309549"/>
                  <a:gd name="connsiteX20" fmla="*/ 1313845 w 2997116"/>
                  <a:gd name="connsiteY20" fmla="*/ 2169624 h 2309549"/>
                  <a:gd name="connsiteX21" fmla="*/ 1167862 w 2997116"/>
                  <a:gd name="connsiteY21" fmla="*/ 2301017 h 2309549"/>
                  <a:gd name="connsiteX22" fmla="*/ 1036478 w 2997116"/>
                  <a:gd name="connsiteY22" fmla="*/ 2213422 h 2309549"/>
                  <a:gd name="connsiteX23" fmla="*/ 948888 w 2997116"/>
                  <a:gd name="connsiteY23" fmla="*/ 1921436 h 2309549"/>
                  <a:gd name="connsiteX24" fmla="*/ 919691 w 2997116"/>
                  <a:gd name="connsiteY24" fmla="*/ 1527257 h 2309549"/>
                  <a:gd name="connsiteX25" fmla="*/ 992683 w 2997116"/>
                  <a:gd name="connsiteY25" fmla="*/ 972485 h 2309549"/>
                  <a:gd name="connsiteX26" fmla="*/ 1138666 w 2997116"/>
                  <a:gd name="connsiteY26" fmla="*/ 432312 h 2309549"/>
                  <a:gd name="connsiteX27" fmla="*/ 1357640 w 2997116"/>
                  <a:gd name="connsiteY27" fmla="*/ 111129 h 2309549"/>
                  <a:gd name="connsiteX28" fmla="*/ 1532819 w 2997116"/>
                  <a:gd name="connsiteY28" fmla="*/ 23533 h 2309549"/>
                  <a:gd name="connsiteX29" fmla="*/ 1751794 w 2997116"/>
                  <a:gd name="connsiteY29" fmla="*/ 154927 h 2309549"/>
                  <a:gd name="connsiteX30" fmla="*/ 1912375 w 2997116"/>
                  <a:gd name="connsiteY30" fmla="*/ 461511 h 2309549"/>
                  <a:gd name="connsiteX31" fmla="*/ 2102152 w 2997116"/>
                  <a:gd name="connsiteY31" fmla="*/ 943286 h 2309549"/>
                  <a:gd name="connsiteX32" fmla="*/ 2175144 w 2997116"/>
                  <a:gd name="connsiteY32" fmla="*/ 1527257 h 2309549"/>
                  <a:gd name="connsiteX33" fmla="*/ 2160546 w 2997116"/>
                  <a:gd name="connsiteY33" fmla="*/ 1936036 h 2309549"/>
                  <a:gd name="connsiteX34" fmla="*/ 2087554 w 2997116"/>
                  <a:gd name="connsiteY34" fmla="*/ 2213422 h 2309549"/>
                  <a:gd name="connsiteX35" fmla="*/ 1970768 w 2997116"/>
                  <a:gd name="connsiteY35" fmla="*/ 2286418 h 2309549"/>
                  <a:gd name="connsiteX36" fmla="*/ 1810187 w 2997116"/>
                  <a:gd name="connsiteY36" fmla="*/ 2228021 h 2309549"/>
                  <a:gd name="connsiteX37" fmla="*/ 1707999 w 2997116"/>
                  <a:gd name="connsiteY37" fmla="*/ 1906837 h 2309549"/>
                  <a:gd name="connsiteX38" fmla="*/ 1693400 w 2997116"/>
                  <a:gd name="connsiteY38" fmla="*/ 1483459 h 2309549"/>
                  <a:gd name="connsiteX39" fmla="*/ 1795588 w 2997116"/>
                  <a:gd name="connsiteY39" fmla="*/ 826492 h 2309549"/>
                  <a:gd name="connsiteX40" fmla="*/ 1985366 w 2997116"/>
                  <a:gd name="connsiteY40" fmla="*/ 286320 h 2309549"/>
                  <a:gd name="connsiteX41" fmla="*/ 2175144 w 2997116"/>
                  <a:gd name="connsiteY41" fmla="*/ 52732 h 2309549"/>
                  <a:gd name="connsiteX42" fmla="*/ 2291930 w 2997116"/>
                  <a:gd name="connsiteY42" fmla="*/ 23533 h 2309549"/>
                  <a:gd name="connsiteX43" fmla="*/ 2496306 w 2997116"/>
                  <a:gd name="connsiteY43" fmla="*/ 111129 h 2309549"/>
                  <a:gd name="connsiteX44" fmla="*/ 2642289 w 2997116"/>
                  <a:gd name="connsiteY44" fmla="*/ 359316 h 2309549"/>
                  <a:gd name="connsiteX45" fmla="*/ 2744477 w 2997116"/>
                  <a:gd name="connsiteY45" fmla="*/ 549106 h 2309549"/>
                  <a:gd name="connsiteX46" fmla="*/ 2861263 w 2997116"/>
                  <a:gd name="connsiteY46" fmla="*/ 987084 h 2309549"/>
                  <a:gd name="connsiteX47" fmla="*/ 2934255 w 2997116"/>
                  <a:gd name="connsiteY47" fmla="*/ 1381264 h 2309549"/>
                  <a:gd name="connsiteX48" fmla="*/ 2934255 w 2997116"/>
                  <a:gd name="connsiteY48" fmla="*/ 1804642 h 2309549"/>
                  <a:gd name="connsiteX49" fmla="*/ 2875861 w 2997116"/>
                  <a:gd name="connsiteY49" fmla="*/ 2125826 h 2309549"/>
                  <a:gd name="connsiteX50" fmla="*/ 2788272 w 2997116"/>
                  <a:gd name="connsiteY50" fmla="*/ 2228021 h 2309549"/>
                  <a:gd name="connsiteX51" fmla="*/ 2700682 w 2997116"/>
                  <a:gd name="connsiteY51" fmla="*/ 2271819 h 2309549"/>
                  <a:gd name="connsiteX52" fmla="*/ 2540101 w 2997116"/>
                  <a:gd name="connsiteY52" fmla="*/ 2155025 h 2309549"/>
                  <a:gd name="connsiteX53" fmla="*/ 2467109 w 2997116"/>
                  <a:gd name="connsiteY53" fmla="*/ 1760845 h 2309549"/>
                  <a:gd name="connsiteX54" fmla="*/ 2481708 w 2997116"/>
                  <a:gd name="connsiteY54" fmla="*/ 1279069 h 2309549"/>
                  <a:gd name="connsiteX55" fmla="*/ 2613092 w 2997116"/>
                  <a:gd name="connsiteY55" fmla="*/ 622103 h 2309549"/>
                  <a:gd name="connsiteX56" fmla="*/ 2817468 w 2997116"/>
                  <a:gd name="connsiteY56" fmla="*/ 169526 h 2309549"/>
                  <a:gd name="connsiteX57" fmla="*/ 2992648 w 2997116"/>
                  <a:gd name="connsiteY57" fmla="*/ 52732 h 2309549"/>
                  <a:gd name="connsiteX58" fmla="*/ 2948853 w 2997116"/>
                  <a:gd name="connsiteY58" fmla="*/ 23533 h 23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997116" h="2309549">
                    <a:moveTo>
                      <a:pt x="0" y="23533"/>
                    </a:moveTo>
                    <a:cubicBezTo>
                      <a:pt x="38928" y="-2016"/>
                      <a:pt x="77857" y="-27564"/>
                      <a:pt x="145982" y="67331"/>
                    </a:cubicBezTo>
                    <a:cubicBezTo>
                      <a:pt x="214107" y="162226"/>
                      <a:pt x="338193" y="412847"/>
                      <a:pt x="408751" y="592904"/>
                    </a:cubicBezTo>
                    <a:cubicBezTo>
                      <a:pt x="479310" y="772962"/>
                      <a:pt x="532837" y="965185"/>
                      <a:pt x="569333" y="1147676"/>
                    </a:cubicBezTo>
                    <a:cubicBezTo>
                      <a:pt x="605829" y="1330167"/>
                      <a:pt x="625293" y="1541856"/>
                      <a:pt x="627726" y="1687848"/>
                    </a:cubicBezTo>
                    <a:cubicBezTo>
                      <a:pt x="630159" y="1833840"/>
                      <a:pt x="610694" y="1923869"/>
                      <a:pt x="583931" y="2023631"/>
                    </a:cubicBezTo>
                    <a:cubicBezTo>
                      <a:pt x="557168" y="2123393"/>
                      <a:pt x="498775" y="2242620"/>
                      <a:pt x="467145" y="2286418"/>
                    </a:cubicBezTo>
                    <a:cubicBezTo>
                      <a:pt x="435515" y="2330216"/>
                      <a:pt x="430649" y="2301017"/>
                      <a:pt x="394153" y="2286418"/>
                    </a:cubicBezTo>
                    <a:cubicBezTo>
                      <a:pt x="357657" y="2271819"/>
                      <a:pt x="287099" y="2269385"/>
                      <a:pt x="248170" y="2198822"/>
                    </a:cubicBezTo>
                    <a:cubicBezTo>
                      <a:pt x="209241" y="2128259"/>
                      <a:pt x="175179" y="2001732"/>
                      <a:pt x="160581" y="1863039"/>
                    </a:cubicBezTo>
                    <a:cubicBezTo>
                      <a:pt x="145983" y="1724346"/>
                      <a:pt x="145983" y="1534556"/>
                      <a:pt x="160581" y="1366665"/>
                    </a:cubicBezTo>
                    <a:cubicBezTo>
                      <a:pt x="175179" y="1198774"/>
                      <a:pt x="209241" y="1013850"/>
                      <a:pt x="248170" y="855691"/>
                    </a:cubicBezTo>
                    <a:cubicBezTo>
                      <a:pt x="287099" y="697532"/>
                      <a:pt x="338193" y="544240"/>
                      <a:pt x="394153" y="417713"/>
                    </a:cubicBezTo>
                    <a:cubicBezTo>
                      <a:pt x="450113" y="291186"/>
                      <a:pt x="520672" y="164660"/>
                      <a:pt x="583931" y="96530"/>
                    </a:cubicBezTo>
                    <a:cubicBezTo>
                      <a:pt x="647190" y="28400"/>
                      <a:pt x="703151" y="-3232"/>
                      <a:pt x="773709" y="8934"/>
                    </a:cubicBezTo>
                    <a:cubicBezTo>
                      <a:pt x="844267" y="21100"/>
                      <a:pt x="929423" y="69764"/>
                      <a:pt x="1007281" y="169526"/>
                    </a:cubicBezTo>
                    <a:cubicBezTo>
                      <a:pt x="1085139" y="269288"/>
                      <a:pt x="1182461" y="461511"/>
                      <a:pt x="1240854" y="607503"/>
                    </a:cubicBezTo>
                    <a:cubicBezTo>
                      <a:pt x="1299247" y="753496"/>
                      <a:pt x="1330877" y="899488"/>
                      <a:pt x="1357640" y="1045481"/>
                    </a:cubicBezTo>
                    <a:cubicBezTo>
                      <a:pt x="1384403" y="1191474"/>
                      <a:pt x="1394136" y="1352066"/>
                      <a:pt x="1401435" y="1483459"/>
                    </a:cubicBezTo>
                    <a:cubicBezTo>
                      <a:pt x="1408734" y="1614852"/>
                      <a:pt x="1416033" y="1719480"/>
                      <a:pt x="1401435" y="1833841"/>
                    </a:cubicBezTo>
                    <a:cubicBezTo>
                      <a:pt x="1386837" y="1948202"/>
                      <a:pt x="1352774" y="2091761"/>
                      <a:pt x="1313845" y="2169624"/>
                    </a:cubicBezTo>
                    <a:cubicBezTo>
                      <a:pt x="1274916" y="2247487"/>
                      <a:pt x="1214090" y="2293717"/>
                      <a:pt x="1167862" y="2301017"/>
                    </a:cubicBezTo>
                    <a:cubicBezTo>
                      <a:pt x="1121634" y="2308317"/>
                      <a:pt x="1072974" y="2276685"/>
                      <a:pt x="1036478" y="2213422"/>
                    </a:cubicBezTo>
                    <a:cubicBezTo>
                      <a:pt x="999982" y="2150159"/>
                      <a:pt x="968353" y="2035797"/>
                      <a:pt x="948888" y="1921436"/>
                    </a:cubicBezTo>
                    <a:cubicBezTo>
                      <a:pt x="929423" y="1807075"/>
                      <a:pt x="912392" y="1685415"/>
                      <a:pt x="919691" y="1527257"/>
                    </a:cubicBezTo>
                    <a:cubicBezTo>
                      <a:pt x="926990" y="1369099"/>
                      <a:pt x="956187" y="1154976"/>
                      <a:pt x="992683" y="972485"/>
                    </a:cubicBezTo>
                    <a:cubicBezTo>
                      <a:pt x="1029179" y="789994"/>
                      <a:pt x="1077840" y="575871"/>
                      <a:pt x="1138666" y="432312"/>
                    </a:cubicBezTo>
                    <a:cubicBezTo>
                      <a:pt x="1199492" y="288753"/>
                      <a:pt x="1291948" y="179259"/>
                      <a:pt x="1357640" y="111129"/>
                    </a:cubicBezTo>
                    <a:cubicBezTo>
                      <a:pt x="1423332" y="42999"/>
                      <a:pt x="1467127" y="16233"/>
                      <a:pt x="1532819" y="23533"/>
                    </a:cubicBezTo>
                    <a:cubicBezTo>
                      <a:pt x="1598511" y="30833"/>
                      <a:pt x="1688535" y="81931"/>
                      <a:pt x="1751794" y="154927"/>
                    </a:cubicBezTo>
                    <a:cubicBezTo>
                      <a:pt x="1815053" y="227923"/>
                      <a:pt x="1853982" y="330118"/>
                      <a:pt x="1912375" y="461511"/>
                    </a:cubicBezTo>
                    <a:cubicBezTo>
                      <a:pt x="1970768" y="592904"/>
                      <a:pt x="2058357" y="765662"/>
                      <a:pt x="2102152" y="943286"/>
                    </a:cubicBezTo>
                    <a:cubicBezTo>
                      <a:pt x="2145947" y="1120910"/>
                      <a:pt x="2165412" y="1361799"/>
                      <a:pt x="2175144" y="1527257"/>
                    </a:cubicBezTo>
                    <a:cubicBezTo>
                      <a:pt x="2184876" y="1692715"/>
                      <a:pt x="2175144" y="1821675"/>
                      <a:pt x="2160546" y="1936036"/>
                    </a:cubicBezTo>
                    <a:cubicBezTo>
                      <a:pt x="2145948" y="2050397"/>
                      <a:pt x="2119184" y="2155025"/>
                      <a:pt x="2087554" y="2213422"/>
                    </a:cubicBezTo>
                    <a:cubicBezTo>
                      <a:pt x="2055924" y="2271819"/>
                      <a:pt x="2016996" y="2283985"/>
                      <a:pt x="1970768" y="2286418"/>
                    </a:cubicBezTo>
                    <a:cubicBezTo>
                      <a:pt x="1924540" y="2288851"/>
                      <a:pt x="1853982" y="2291285"/>
                      <a:pt x="1810187" y="2228021"/>
                    </a:cubicBezTo>
                    <a:cubicBezTo>
                      <a:pt x="1766392" y="2164757"/>
                      <a:pt x="1727463" y="2030931"/>
                      <a:pt x="1707999" y="1906837"/>
                    </a:cubicBezTo>
                    <a:cubicBezTo>
                      <a:pt x="1688535" y="1782743"/>
                      <a:pt x="1678802" y="1663517"/>
                      <a:pt x="1693400" y="1483459"/>
                    </a:cubicBezTo>
                    <a:cubicBezTo>
                      <a:pt x="1707998" y="1303401"/>
                      <a:pt x="1746927" y="1026015"/>
                      <a:pt x="1795588" y="826492"/>
                    </a:cubicBezTo>
                    <a:cubicBezTo>
                      <a:pt x="1844249" y="626969"/>
                      <a:pt x="1922107" y="415280"/>
                      <a:pt x="1985366" y="286320"/>
                    </a:cubicBezTo>
                    <a:cubicBezTo>
                      <a:pt x="2048625" y="157360"/>
                      <a:pt x="2124050" y="96530"/>
                      <a:pt x="2175144" y="52732"/>
                    </a:cubicBezTo>
                    <a:cubicBezTo>
                      <a:pt x="2226238" y="8934"/>
                      <a:pt x="2238403" y="13800"/>
                      <a:pt x="2291930" y="23533"/>
                    </a:cubicBezTo>
                    <a:cubicBezTo>
                      <a:pt x="2345457" y="33266"/>
                      <a:pt x="2437913" y="55165"/>
                      <a:pt x="2496306" y="111129"/>
                    </a:cubicBezTo>
                    <a:cubicBezTo>
                      <a:pt x="2554699" y="167093"/>
                      <a:pt x="2600927" y="286320"/>
                      <a:pt x="2642289" y="359316"/>
                    </a:cubicBezTo>
                    <a:cubicBezTo>
                      <a:pt x="2683651" y="432312"/>
                      <a:pt x="2707981" y="444478"/>
                      <a:pt x="2744477" y="549106"/>
                    </a:cubicBezTo>
                    <a:cubicBezTo>
                      <a:pt x="2780973" y="653734"/>
                      <a:pt x="2829633" y="848391"/>
                      <a:pt x="2861263" y="987084"/>
                    </a:cubicBezTo>
                    <a:cubicBezTo>
                      <a:pt x="2892893" y="1125777"/>
                      <a:pt x="2922090" y="1245004"/>
                      <a:pt x="2934255" y="1381264"/>
                    </a:cubicBezTo>
                    <a:cubicBezTo>
                      <a:pt x="2946420" y="1517524"/>
                      <a:pt x="2943987" y="1680548"/>
                      <a:pt x="2934255" y="1804642"/>
                    </a:cubicBezTo>
                    <a:cubicBezTo>
                      <a:pt x="2924523" y="1928736"/>
                      <a:pt x="2900192" y="2055263"/>
                      <a:pt x="2875861" y="2125826"/>
                    </a:cubicBezTo>
                    <a:cubicBezTo>
                      <a:pt x="2851531" y="2196389"/>
                      <a:pt x="2817468" y="2203689"/>
                      <a:pt x="2788272" y="2228021"/>
                    </a:cubicBezTo>
                    <a:cubicBezTo>
                      <a:pt x="2759076" y="2252353"/>
                      <a:pt x="2742044" y="2283985"/>
                      <a:pt x="2700682" y="2271819"/>
                    </a:cubicBezTo>
                    <a:cubicBezTo>
                      <a:pt x="2659320" y="2259653"/>
                      <a:pt x="2579030" y="2240187"/>
                      <a:pt x="2540101" y="2155025"/>
                    </a:cubicBezTo>
                    <a:cubicBezTo>
                      <a:pt x="2501172" y="2069863"/>
                      <a:pt x="2476841" y="1906838"/>
                      <a:pt x="2467109" y="1760845"/>
                    </a:cubicBezTo>
                    <a:cubicBezTo>
                      <a:pt x="2457377" y="1614852"/>
                      <a:pt x="2457378" y="1468859"/>
                      <a:pt x="2481708" y="1279069"/>
                    </a:cubicBezTo>
                    <a:cubicBezTo>
                      <a:pt x="2506038" y="1089279"/>
                      <a:pt x="2557132" y="807027"/>
                      <a:pt x="2613092" y="622103"/>
                    </a:cubicBezTo>
                    <a:cubicBezTo>
                      <a:pt x="2669052" y="437179"/>
                      <a:pt x="2754209" y="264421"/>
                      <a:pt x="2817468" y="169526"/>
                    </a:cubicBezTo>
                    <a:cubicBezTo>
                      <a:pt x="2880727" y="74631"/>
                      <a:pt x="2970751" y="77064"/>
                      <a:pt x="2992648" y="52732"/>
                    </a:cubicBezTo>
                    <a:cubicBezTo>
                      <a:pt x="3014545" y="28400"/>
                      <a:pt x="2948853" y="23533"/>
                      <a:pt x="2948853" y="23533"/>
                    </a:cubicBezTo>
                  </a:path>
                </a:pathLst>
              </a:custGeom>
              <a:ln w="19050" cmpd="sng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E20B2BAF-7D77-144B-AD07-F4BBF5539D45}"/>
                  </a:ext>
                </a:extLst>
              </p:cNvPr>
              <p:cNvSpPr/>
              <p:nvPr/>
            </p:nvSpPr>
            <p:spPr>
              <a:xfrm>
                <a:off x="3693365" y="3724755"/>
                <a:ext cx="700718" cy="1372633"/>
              </a:xfrm>
              <a:custGeom>
                <a:avLst/>
                <a:gdLst>
                  <a:gd name="connsiteX0" fmla="*/ 0 w 700718"/>
                  <a:gd name="connsiteY0" fmla="*/ 29501 h 1372633"/>
                  <a:gd name="connsiteX1" fmla="*/ 175180 w 700718"/>
                  <a:gd name="connsiteY1" fmla="*/ 29501 h 1372633"/>
                  <a:gd name="connsiteX2" fmla="*/ 437949 w 700718"/>
                  <a:gd name="connsiteY2" fmla="*/ 336086 h 1372633"/>
                  <a:gd name="connsiteX3" fmla="*/ 642325 w 700718"/>
                  <a:gd name="connsiteY3" fmla="*/ 934655 h 1372633"/>
                  <a:gd name="connsiteX4" fmla="*/ 700718 w 700718"/>
                  <a:gd name="connsiteY4" fmla="*/ 1372633 h 137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718" h="1372633">
                    <a:moveTo>
                      <a:pt x="0" y="29501"/>
                    </a:moveTo>
                    <a:cubicBezTo>
                      <a:pt x="51094" y="3952"/>
                      <a:pt x="102189" y="-21597"/>
                      <a:pt x="175180" y="29501"/>
                    </a:cubicBezTo>
                    <a:cubicBezTo>
                      <a:pt x="248172" y="80599"/>
                      <a:pt x="360092" y="185227"/>
                      <a:pt x="437949" y="336086"/>
                    </a:cubicBezTo>
                    <a:cubicBezTo>
                      <a:pt x="515807" y="486945"/>
                      <a:pt x="598530" y="761897"/>
                      <a:pt x="642325" y="934655"/>
                    </a:cubicBezTo>
                    <a:cubicBezTo>
                      <a:pt x="686120" y="1107413"/>
                      <a:pt x="700718" y="1372633"/>
                      <a:pt x="700718" y="1372633"/>
                    </a:cubicBezTo>
                  </a:path>
                </a:pathLst>
              </a:custGeom>
              <a:ln w="19050" cmpd="sng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4918664-4DD8-F64E-AFF4-C1A2E87A25F0}"/>
                </a:ext>
              </a:extLst>
            </p:cNvPr>
            <p:cNvSpPr/>
            <p:nvPr/>
          </p:nvSpPr>
          <p:spPr>
            <a:xfrm>
              <a:off x="1627518" y="856039"/>
              <a:ext cx="591825" cy="980980"/>
            </a:xfrm>
            <a:custGeom>
              <a:avLst/>
              <a:gdLst>
                <a:gd name="connsiteX0" fmla="*/ 591825 w 591825"/>
                <a:gd name="connsiteY0" fmla="*/ 6990 h 980980"/>
                <a:gd name="connsiteX1" fmla="*/ 419209 w 591825"/>
                <a:gd name="connsiteY1" fmla="*/ 43977 h 980980"/>
                <a:gd name="connsiteX2" fmla="*/ 221934 w 591825"/>
                <a:gd name="connsiteY2" fmla="*/ 339873 h 980980"/>
                <a:gd name="connsiteX3" fmla="*/ 86308 w 591825"/>
                <a:gd name="connsiteY3" fmla="*/ 672756 h 980980"/>
                <a:gd name="connsiteX4" fmla="*/ 0 w 591825"/>
                <a:gd name="connsiteY4" fmla="*/ 980980 h 9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825" h="980980">
                  <a:moveTo>
                    <a:pt x="591825" y="6990"/>
                  </a:moveTo>
                  <a:cubicBezTo>
                    <a:pt x="536341" y="-2257"/>
                    <a:pt x="480857" y="-11504"/>
                    <a:pt x="419209" y="43977"/>
                  </a:cubicBezTo>
                  <a:cubicBezTo>
                    <a:pt x="357560" y="99458"/>
                    <a:pt x="277417" y="235077"/>
                    <a:pt x="221934" y="339873"/>
                  </a:cubicBezTo>
                  <a:cubicBezTo>
                    <a:pt x="166451" y="444669"/>
                    <a:pt x="123297" y="565905"/>
                    <a:pt x="86308" y="672756"/>
                  </a:cubicBezTo>
                  <a:cubicBezTo>
                    <a:pt x="49319" y="779607"/>
                    <a:pt x="0" y="980980"/>
                    <a:pt x="0" y="980980"/>
                  </a:cubicBezTo>
                </a:path>
              </a:pathLst>
            </a:custGeom>
            <a:ln w="1905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E0DF751E-D973-C147-A989-9D554CC3607B}"/>
              </a:ext>
            </a:extLst>
          </p:cNvPr>
          <p:cNvSpPr/>
          <p:nvPr/>
        </p:nvSpPr>
        <p:spPr>
          <a:xfrm>
            <a:off x="6819957" y="3446370"/>
            <a:ext cx="217629" cy="217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F499755-34D7-BB4B-AB03-966DF002A067}"/>
              </a:ext>
            </a:extLst>
          </p:cNvPr>
          <p:cNvGrpSpPr/>
          <p:nvPr/>
        </p:nvGrpSpPr>
        <p:grpSpPr>
          <a:xfrm rot="5400000">
            <a:off x="7159166" y="3233441"/>
            <a:ext cx="793457" cy="247913"/>
            <a:chOff x="1627518" y="856039"/>
            <a:chExt cx="4303079" cy="226319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8BA961A-4620-644C-A201-1AF4FF935A93}"/>
                </a:ext>
              </a:extLst>
            </p:cNvPr>
            <p:cNvGrpSpPr/>
            <p:nvPr/>
          </p:nvGrpSpPr>
          <p:grpSpPr>
            <a:xfrm>
              <a:off x="2190733" y="856186"/>
              <a:ext cx="3739864" cy="2263047"/>
              <a:chOff x="688565" y="3685422"/>
              <a:chExt cx="3705518" cy="2317120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9189C760-B638-B847-82C2-389DAA81C927}"/>
                  </a:ext>
                </a:extLst>
              </p:cNvPr>
              <p:cNvSpPr/>
              <p:nvPr/>
            </p:nvSpPr>
            <p:spPr>
              <a:xfrm>
                <a:off x="688565" y="3685422"/>
                <a:ext cx="3033997" cy="2317120"/>
              </a:xfrm>
              <a:custGeom>
                <a:avLst/>
                <a:gdLst>
                  <a:gd name="connsiteX0" fmla="*/ 0 w 2997116"/>
                  <a:gd name="connsiteY0" fmla="*/ 23533 h 2309549"/>
                  <a:gd name="connsiteX1" fmla="*/ 145982 w 2997116"/>
                  <a:gd name="connsiteY1" fmla="*/ 67331 h 2309549"/>
                  <a:gd name="connsiteX2" fmla="*/ 408751 w 2997116"/>
                  <a:gd name="connsiteY2" fmla="*/ 592904 h 2309549"/>
                  <a:gd name="connsiteX3" fmla="*/ 569333 w 2997116"/>
                  <a:gd name="connsiteY3" fmla="*/ 1147676 h 2309549"/>
                  <a:gd name="connsiteX4" fmla="*/ 627726 w 2997116"/>
                  <a:gd name="connsiteY4" fmla="*/ 1687848 h 2309549"/>
                  <a:gd name="connsiteX5" fmla="*/ 583931 w 2997116"/>
                  <a:gd name="connsiteY5" fmla="*/ 2023631 h 2309549"/>
                  <a:gd name="connsiteX6" fmla="*/ 467145 w 2997116"/>
                  <a:gd name="connsiteY6" fmla="*/ 2286418 h 2309549"/>
                  <a:gd name="connsiteX7" fmla="*/ 394153 w 2997116"/>
                  <a:gd name="connsiteY7" fmla="*/ 2286418 h 2309549"/>
                  <a:gd name="connsiteX8" fmla="*/ 248170 w 2997116"/>
                  <a:gd name="connsiteY8" fmla="*/ 2198822 h 2309549"/>
                  <a:gd name="connsiteX9" fmla="*/ 160581 w 2997116"/>
                  <a:gd name="connsiteY9" fmla="*/ 1863039 h 2309549"/>
                  <a:gd name="connsiteX10" fmla="*/ 160581 w 2997116"/>
                  <a:gd name="connsiteY10" fmla="*/ 1366665 h 2309549"/>
                  <a:gd name="connsiteX11" fmla="*/ 248170 w 2997116"/>
                  <a:gd name="connsiteY11" fmla="*/ 855691 h 2309549"/>
                  <a:gd name="connsiteX12" fmla="*/ 394153 w 2997116"/>
                  <a:gd name="connsiteY12" fmla="*/ 417713 h 2309549"/>
                  <a:gd name="connsiteX13" fmla="*/ 583931 w 2997116"/>
                  <a:gd name="connsiteY13" fmla="*/ 96530 h 2309549"/>
                  <a:gd name="connsiteX14" fmla="*/ 773709 w 2997116"/>
                  <a:gd name="connsiteY14" fmla="*/ 8934 h 2309549"/>
                  <a:gd name="connsiteX15" fmla="*/ 1007281 w 2997116"/>
                  <a:gd name="connsiteY15" fmla="*/ 169526 h 2309549"/>
                  <a:gd name="connsiteX16" fmla="*/ 1240854 w 2997116"/>
                  <a:gd name="connsiteY16" fmla="*/ 607503 h 2309549"/>
                  <a:gd name="connsiteX17" fmla="*/ 1357640 w 2997116"/>
                  <a:gd name="connsiteY17" fmla="*/ 1045481 h 2309549"/>
                  <a:gd name="connsiteX18" fmla="*/ 1401435 w 2997116"/>
                  <a:gd name="connsiteY18" fmla="*/ 1483459 h 2309549"/>
                  <a:gd name="connsiteX19" fmla="*/ 1401435 w 2997116"/>
                  <a:gd name="connsiteY19" fmla="*/ 1833841 h 2309549"/>
                  <a:gd name="connsiteX20" fmla="*/ 1313845 w 2997116"/>
                  <a:gd name="connsiteY20" fmla="*/ 2169624 h 2309549"/>
                  <a:gd name="connsiteX21" fmla="*/ 1167862 w 2997116"/>
                  <a:gd name="connsiteY21" fmla="*/ 2301017 h 2309549"/>
                  <a:gd name="connsiteX22" fmla="*/ 1036478 w 2997116"/>
                  <a:gd name="connsiteY22" fmla="*/ 2213422 h 2309549"/>
                  <a:gd name="connsiteX23" fmla="*/ 948888 w 2997116"/>
                  <a:gd name="connsiteY23" fmla="*/ 1921436 h 2309549"/>
                  <a:gd name="connsiteX24" fmla="*/ 919691 w 2997116"/>
                  <a:gd name="connsiteY24" fmla="*/ 1527257 h 2309549"/>
                  <a:gd name="connsiteX25" fmla="*/ 992683 w 2997116"/>
                  <a:gd name="connsiteY25" fmla="*/ 972485 h 2309549"/>
                  <a:gd name="connsiteX26" fmla="*/ 1138666 w 2997116"/>
                  <a:gd name="connsiteY26" fmla="*/ 432312 h 2309549"/>
                  <a:gd name="connsiteX27" fmla="*/ 1357640 w 2997116"/>
                  <a:gd name="connsiteY27" fmla="*/ 111129 h 2309549"/>
                  <a:gd name="connsiteX28" fmla="*/ 1532819 w 2997116"/>
                  <a:gd name="connsiteY28" fmla="*/ 23533 h 2309549"/>
                  <a:gd name="connsiteX29" fmla="*/ 1751794 w 2997116"/>
                  <a:gd name="connsiteY29" fmla="*/ 154927 h 2309549"/>
                  <a:gd name="connsiteX30" fmla="*/ 1912375 w 2997116"/>
                  <a:gd name="connsiteY30" fmla="*/ 461511 h 2309549"/>
                  <a:gd name="connsiteX31" fmla="*/ 2102152 w 2997116"/>
                  <a:gd name="connsiteY31" fmla="*/ 943286 h 2309549"/>
                  <a:gd name="connsiteX32" fmla="*/ 2175144 w 2997116"/>
                  <a:gd name="connsiteY32" fmla="*/ 1527257 h 2309549"/>
                  <a:gd name="connsiteX33" fmla="*/ 2160546 w 2997116"/>
                  <a:gd name="connsiteY33" fmla="*/ 1936036 h 2309549"/>
                  <a:gd name="connsiteX34" fmla="*/ 2087554 w 2997116"/>
                  <a:gd name="connsiteY34" fmla="*/ 2213422 h 2309549"/>
                  <a:gd name="connsiteX35" fmla="*/ 1970768 w 2997116"/>
                  <a:gd name="connsiteY35" fmla="*/ 2286418 h 2309549"/>
                  <a:gd name="connsiteX36" fmla="*/ 1810187 w 2997116"/>
                  <a:gd name="connsiteY36" fmla="*/ 2228021 h 2309549"/>
                  <a:gd name="connsiteX37" fmla="*/ 1707999 w 2997116"/>
                  <a:gd name="connsiteY37" fmla="*/ 1906837 h 2309549"/>
                  <a:gd name="connsiteX38" fmla="*/ 1693400 w 2997116"/>
                  <a:gd name="connsiteY38" fmla="*/ 1483459 h 2309549"/>
                  <a:gd name="connsiteX39" fmla="*/ 1795588 w 2997116"/>
                  <a:gd name="connsiteY39" fmla="*/ 826492 h 2309549"/>
                  <a:gd name="connsiteX40" fmla="*/ 1985366 w 2997116"/>
                  <a:gd name="connsiteY40" fmla="*/ 286320 h 2309549"/>
                  <a:gd name="connsiteX41" fmla="*/ 2175144 w 2997116"/>
                  <a:gd name="connsiteY41" fmla="*/ 52732 h 2309549"/>
                  <a:gd name="connsiteX42" fmla="*/ 2291930 w 2997116"/>
                  <a:gd name="connsiteY42" fmla="*/ 23533 h 2309549"/>
                  <a:gd name="connsiteX43" fmla="*/ 2496306 w 2997116"/>
                  <a:gd name="connsiteY43" fmla="*/ 111129 h 2309549"/>
                  <a:gd name="connsiteX44" fmla="*/ 2642289 w 2997116"/>
                  <a:gd name="connsiteY44" fmla="*/ 359316 h 2309549"/>
                  <a:gd name="connsiteX45" fmla="*/ 2744477 w 2997116"/>
                  <a:gd name="connsiteY45" fmla="*/ 549106 h 2309549"/>
                  <a:gd name="connsiteX46" fmla="*/ 2861263 w 2997116"/>
                  <a:gd name="connsiteY46" fmla="*/ 987084 h 2309549"/>
                  <a:gd name="connsiteX47" fmla="*/ 2934255 w 2997116"/>
                  <a:gd name="connsiteY47" fmla="*/ 1381264 h 2309549"/>
                  <a:gd name="connsiteX48" fmla="*/ 2934255 w 2997116"/>
                  <a:gd name="connsiteY48" fmla="*/ 1804642 h 2309549"/>
                  <a:gd name="connsiteX49" fmla="*/ 2875861 w 2997116"/>
                  <a:gd name="connsiteY49" fmla="*/ 2125826 h 2309549"/>
                  <a:gd name="connsiteX50" fmla="*/ 2788272 w 2997116"/>
                  <a:gd name="connsiteY50" fmla="*/ 2228021 h 2309549"/>
                  <a:gd name="connsiteX51" fmla="*/ 2700682 w 2997116"/>
                  <a:gd name="connsiteY51" fmla="*/ 2271819 h 2309549"/>
                  <a:gd name="connsiteX52" fmla="*/ 2540101 w 2997116"/>
                  <a:gd name="connsiteY52" fmla="*/ 2155025 h 2309549"/>
                  <a:gd name="connsiteX53" fmla="*/ 2467109 w 2997116"/>
                  <a:gd name="connsiteY53" fmla="*/ 1760845 h 2309549"/>
                  <a:gd name="connsiteX54" fmla="*/ 2481708 w 2997116"/>
                  <a:gd name="connsiteY54" fmla="*/ 1279069 h 2309549"/>
                  <a:gd name="connsiteX55" fmla="*/ 2613092 w 2997116"/>
                  <a:gd name="connsiteY55" fmla="*/ 622103 h 2309549"/>
                  <a:gd name="connsiteX56" fmla="*/ 2817468 w 2997116"/>
                  <a:gd name="connsiteY56" fmla="*/ 169526 h 2309549"/>
                  <a:gd name="connsiteX57" fmla="*/ 2992648 w 2997116"/>
                  <a:gd name="connsiteY57" fmla="*/ 52732 h 2309549"/>
                  <a:gd name="connsiteX58" fmla="*/ 2948853 w 2997116"/>
                  <a:gd name="connsiteY58" fmla="*/ 23533 h 23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997116" h="2309549">
                    <a:moveTo>
                      <a:pt x="0" y="23533"/>
                    </a:moveTo>
                    <a:cubicBezTo>
                      <a:pt x="38928" y="-2016"/>
                      <a:pt x="77857" y="-27564"/>
                      <a:pt x="145982" y="67331"/>
                    </a:cubicBezTo>
                    <a:cubicBezTo>
                      <a:pt x="214107" y="162226"/>
                      <a:pt x="338193" y="412847"/>
                      <a:pt x="408751" y="592904"/>
                    </a:cubicBezTo>
                    <a:cubicBezTo>
                      <a:pt x="479310" y="772962"/>
                      <a:pt x="532837" y="965185"/>
                      <a:pt x="569333" y="1147676"/>
                    </a:cubicBezTo>
                    <a:cubicBezTo>
                      <a:pt x="605829" y="1330167"/>
                      <a:pt x="625293" y="1541856"/>
                      <a:pt x="627726" y="1687848"/>
                    </a:cubicBezTo>
                    <a:cubicBezTo>
                      <a:pt x="630159" y="1833840"/>
                      <a:pt x="610694" y="1923869"/>
                      <a:pt x="583931" y="2023631"/>
                    </a:cubicBezTo>
                    <a:cubicBezTo>
                      <a:pt x="557168" y="2123393"/>
                      <a:pt x="498775" y="2242620"/>
                      <a:pt x="467145" y="2286418"/>
                    </a:cubicBezTo>
                    <a:cubicBezTo>
                      <a:pt x="435515" y="2330216"/>
                      <a:pt x="430649" y="2301017"/>
                      <a:pt x="394153" y="2286418"/>
                    </a:cubicBezTo>
                    <a:cubicBezTo>
                      <a:pt x="357657" y="2271819"/>
                      <a:pt x="287099" y="2269385"/>
                      <a:pt x="248170" y="2198822"/>
                    </a:cubicBezTo>
                    <a:cubicBezTo>
                      <a:pt x="209241" y="2128259"/>
                      <a:pt x="175179" y="2001732"/>
                      <a:pt x="160581" y="1863039"/>
                    </a:cubicBezTo>
                    <a:cubicBezTo>
                      <a:pt x="145983" y="1724346"/>
                      <a:pt x="145983" y="1534556"/>
                      <a:pt x="160581" y="1366665"/>
                    </a:cubicBezTo>
                    <a:cubicBezTo>
                      <a:pt x="175179" y="1198774"/>
                      <a:pt x="209241" y="1013850"/>
                      <a:pt x="248170" y="855691"/>
                    </a:cubicBezTo>
                    <a:cubicBezTo>
                      <a:pt x="287099" y="697532"/>
                      <a:pt x="338193" y="544240"/>
                      <a:pt x="394153" y="417713"/>
                    </a:cubicBezTo>
                    <a:cubicBezTo>
                      <a:pt x="450113" y="291186"/>
                      <a:pt x="520672" y="164660"/>
                      <a:pt x="583931" y="96530"/>
                    </a:cubicBezTo>
                    <a:cubicBezTo>
                      <a:pt x="647190" y="28400"/>
                      <a:pt x="703151" y="-3232"/>
                      <a:pt x="773709" y="8934"/>
                    </a:cubicBezTo>
                    <a:cubicBezTo>
                      <a:pt x="844267" y="21100"/>
                      <a:pt x="929423" y="69764"/>
                      <a:pt x="1007281" y="169526"/>
                    </a:cubicBezTo>
                    <a:cubicBezTo>
                      <a:pt x="1085139" y="269288"/>
                      <a:pt x="1182461" y="461511"/>
                      <a:pt x="1240854" y="607503"/>
                    </a:cubicBezTo>
                    <a:cubicBezTo>
                      <a:pt x="1299247" y="753496"/>
                      <a:pt x="1330877" y="899488"/>
                      <a:pt x="1357640" y="1045481"/>
                    </a:cubicBezTo>
                    <a:cubicBezTo>
                      <a:pt x="1384403" y="1191474"/>
                      <a:pt x="1394136" y="1352066"/>
                      <a:pt x="1401435" y="1483459"/>
                    </a:cubicBezTo>
                    <a:cubicBezTo>
                      <a:pt x="1408734" y="1614852"/>
                      <a:pt x="1416033" y="1719480"/>
                      <a:pt x="1401435" y="1833841"/>
                    </a:cubicBezTo>
                    <a:cubicBezTo>
                      <a:pt x="1386837" y="1948202"/>
                      <a:pt x="1352774" y="2091761"/>
                      <a:pt x="1313845" y="2169624"/>
                    </a:cubicBezTo>
                    <a:cubicBezTo>
                      <a:pt x="1274916" y="2247487"/>
                      <a:pt x="1214090" y="2293717"/>
                      <a:pt x="1167862" y="2301017"/>
                    </a:cubicBezTo>
                    <a:cubicBezTo>
                      <a:pt x="1121634" y="2308317"/>
                      <a:pt x="1072974" y="2276685"/>
                      <a:pt x="1036478" y="2213422"/>
                    </a:cubicBezTo>
                    <a:cubicBezTo>
                      <a:pt x="999982" y="2150159"/>
                      <a:pt x="968353" y="2035797"/>
                      <a:pt x="948888" y="1921436"/>
                    </a:cubicBezTo>
                    <a:cubicBezTo>
                      <a:pt x="929423" y="1807075"/>
                      <a:pt x="912392" y="1685415"/>
                      <a:pt x="919691" y="1527257"/>
                    </a:cubicBezTo>
                    <a:cubicBezTo>
                      <a:pt x="926990" y="1369099"/>
                      <a:pt x="956187" y="1154976"/>
                      <a:pt x="992683" y="972485"/>
                    </a:cubicBezTo>
                    <a:cubicBezTo>
                      <a:pt x="1029179" y="789994"/>
                      <a:pt x="1077840" y="575871"/>
                      <a:pt x="1138666" y="432312"/>
                    </a:cubicBezTo>
                    <a:cubicBezTo>
                      <a:pt x="1199492" y="288753"/>
                      <a:pt x="1291948" y="179259"/>
                      <a:pt x="1357640" y="111129"/>
                    </a:cubicBezTo>
                    <a:cubicBezTo>
                      <a:pt x="1423332" y="42999"/>
                      <a:pt x="1467127" y="16233"/>
                      <a:pt x="1532819" y="23533"/>
                    </a:cubicBezTo>
                    <a:cubicBezTo>
                      <a:pt x="1598511" y="30833"/>
                      <a:pt x="1688535" y="81931"/>
                      <a:pt x="1751794" y="154927"/>
                    </a:cubicBezTo>
                    <a:cubicBezTo>
                      <a:pt x="1815053" y="227923"/>
                      <a:pt x="1853982" y="330118"/>
                      <a:pt x="1912375" y="461511"/>
                    </a:cubicBezTo>
                    <a:cubicBezTo>
                      <a:pt x="1970768" y="592904"/>
                      <a:pt x="2058357" y="765662"/>
                      <a:pt x="2102152" y="943286"/>
                    </a:cubicBezTo>
                    <a:cubicBezTo>
                      <a:pt x="2145947" y="1120910"/>
                      <a:pt x="2165412" y="1361799"/>
                      <a:pt x="2175144" y="1527257"/>
                    </a:cubicBezTo>
                    <a:cubicBezTo>
                      <a:pt x="2184876" y="1692715"/>
                      <a:pt x="2175144" y="1821675"/>
                      <a:pt x="2160546" y="1936036"/>
                    </a:cubicBezTo>
                    <a:cubicBezTo>
                      <a:pt x="2145948" y="2050397"/>
                      <a:pt x="2119184" y="2155025"/>
                      <a:pt x="2087554" y="2213422"/>
                    </a:cubicBezTo>
                    <a:cubicBezTo>
                      <a:pt x="2055924" y="2271819"/>
                      <a:pt x="2016996" y="2283985"/>
                      <a:pt x="1970768" y="2286418"/>
                    </a:cubicBezTo>
                    <a:cubicBezTo>
                      <a:pt x="1924540" y="2288851"/>
                      <a:pt x="1853982" y="2291285"/>
                      <a:pt x="1810187" y="2228021"/>
                    </a:cubicBezTo>
                    <a:cubicBezTo>
                      <a:pt x="1766392" y="2164757"/>
                      <a:pt x="1727463" y="2030931"/>
                      <a:pt x="1707999" y="1906837"/>
                    </a:cubicBezTo>
                    <a:cubicBezTo>
                      <a:pt x="1688535" y="1782743"/>
                      <a:pt x="1678802" y="1663517"/>
                      <a:pt x="1693400" y="1483459"/>
                    </a:cubicBezTo>
                    <a:cubicBezTo>
                      <a:pt x="1707998" y="1303401"/>
                      <a:pt x="1746927" y="1026015"/>
                      <a:pt x="1795588" y="826492"/>
                    </a:cubicBezTo>
                    <a:cubicBezTo>
                      <a:pt x="1844249" y="626969"/>
                      <a:pt x="1922107" y="415280"/>
                      <a:pt x="1985366" y="286320"/>
                    </a:cubicBezTo>
                    <a:cubicBezTo>
                      <a:pt x="2048625" y="157360"/>
                      <a:pt x="2124050" y="96530"/>
                      <a:pt x="2175144" y="52732"/>
                    </a:cubicBezTo>
                    <a:cubicBezTo>
                      <a:pt x="2226238" y="8934"/>
                      <a:pt x="2238403" y="13800"/>
                      <a:pt x="2291930" y="23533"/>
                    </a:cubicBezTo>
                    <a:cubicBezTo>
                      <a:pt x="2345457" y="33266"/>
                      <a:pt x="2437913" y="55165"/>
                      <a:pt x="2496306" y="111129"/>
                    </a:cubicBezTo>
                    <a:cubicBezTo>
                      <a:pt x="2554699" y="167093"/>
                      <a:pt x="2600927" y="286320"/>
                      <a:pt x="2642289" y="359316"/>
                    </a:cubicBezTo>
                    <a:cubicBezTo>
                      <a:pt x="2683651" y="432312"/>
                      <a:pt x="2707981" y="444478"/>
                      <a:pt x="2744477" y="549106"/>
                    </a:cubicBezTo>
                    <a:cubicBezTo>
                      <a:pt x="2780973" y="653734"/>
                      <a:pt x="2829633" y="848391"/>
                      <a:pt x="2861263" y="987084"/>
                    </a:cubicBezTo>
                    <a:cubicBezTo>
                      <a:pt x="2892893" y="1125777"/>
                      <a:pt x="2922090" y="1245004"/>
                      <a:pt x="2934255" y="1381264"/>
                    </a:cubicBezTo>
                    <a:cubicBezTo>
                      <a:pt x="2946420" y="1517524"/>
                      <a:pt x="2943987" y="1680548"/>
                      <a:pt x="2934255" y="1804642"/>
                    </a:cubicBezTo>
                    <a:cubicBezTo>
                      <a:pt x="2924523" y="1928736"/>
                      <a:pt x="2900192" y="2055263"/>
                      <a:pt x="2875861" y="2125826"/>
                    </a:cubicBezTo>
                    <a:cubicBezTo>
                      <a:pt x="2851531" y="2196389"/>
                      <a:pt x="2817468" y="2203689"/>
                      <a:pt x="2788272" y="2228021"/>
                    </a:cubicBezTo>
                    <a:cubicBezTo>
                      <a:pt x="2759076" y="2252353"/>
                      <a:pt x="2742044" y="2283985"/>
                      <a:pt x="2700682" y="2271819"/>
                    </a:cubicBezTo>
                    <a:cubicBezTo>
                      <a:pt x="2659320" y="2259653"/>
                      <a:pt x="2579030" y="2240187"/>
                      <a:pt x="2540101" y="2155025"/>
                    </a:cubicBezTo>
                    <a:cubicBezTo>
                      <a:pt x="2501172" y="2069863"/>
                      <a:pt x="2476841" y="1906838"/>
                      <a:pt x="2467109" y="1760845"/>
                    </a:cubicBezTo>
                    <a:cubicBezTo>
                      <a:pt x="2457377" y="1614852"/>
                      <a:pt x="2457378" y="1468859"/>
                      <a:pt x="2481708" y="1279069"/>
                    </a:cubicBezTo>
                    <a:cubicBezTo>
                      <a:pt x="2506038" y="1089279"/>
                      <a:pt x="2557132" y="807027"/>
                      <a:pt x="2613092" y="622103"/>
                    </a:cubicBezTo>
                    <a:cubicBezTo>
                      <a:pt x="2669052" y="437179"/>
                      <a:pt x="2754209" y="264421"/>
                      <a:pt x="2817468" y="169526"/>
                    </a:cubicBezTo>
                    <a:cubicBezTo>
                      <a:pt x="2880727" y="74631"/>
                      <a:pt x="2970751" y="77064"/>
                      <a:pt x="2992648" y="52732"/>
                    </a:cubicBezTo>
                    <a:cubicBezTo>
                      <a:pt x="3014545" y="28400"/>
                      <a:pt x="2948853" y="23533"/>
                      <a:pt x="2948853" y="23533"/>
                    </a:cubicBezTo>
                  </a:path>
                </a:pathLst>
              </a:custGeom>
              <a:ln w="19050" cmpd="sng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66DFAD20-3DAE-E344-A446-3F3AA7475B2E}"/>
                  </a:ext>
                </a:extLst>
              </p:cNvPr>
              <p:cNvSpPr/>
              <p:nvPr/>
            </p:nvSpPr>
            <p:spPr>
              <a:xfrm>
                <a:off x="3693365" y="3724755"/>
                <a:ext cx="700718" cy="1372633"/>
              </a:xfrm>
              <a:custGeom>
                <a:avLst/>
                <a:gdLst>
                  <a:gd name="connsiteX0" fmla="*/ 0 w 700718"/>
                  <a:gd name="connsiteY0" fmla="*/ 29501 h 1372633"/>
                  <a:gd name="connsiteX1" fmla="*/ 175180 w 700718"/>
                  <a:gd name="connsiteY1" fmla="*/ 29501 h 1372633"/>
                  <a:gd name="connsiteX2" fmla="*/ 437949 w 700718"/>
                  <a:gd name="connsiteY2" fmla="*/ 336086 h 1372633"/>
                  <a:gd name="connsiteX3" fmla="*/ 642325 w 700718"/>
                  <a:gd name="connsiteY3" fmla="*/ 934655 h 1372633"/>
                  <a:gd name="connsiteX4" fmla="*/ 700718 w 700718"/>
                  <a:gd name="connsiteY4" fmla="*/ 1372633 h 137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0718" h="1372633">
                    <a:moveTo>
                      <a:pt x="0" y="29501"/>
                    </a:moveTo>
                    <a:cubicBezTo>
                      <a:pt x="51094" y="3952"/>
                      <a:pt x="102189" y="-21597"/>
                      <a:pt x="175180" y="29501"/>
                    </a:cubicBezTo>
                    <a:cubicBezTo>
                      <a:pt x="248172" y="80599"/>
                      <a:pt x="360092" y="185227"/>
                      <a:pt x="437949" y="336086"/>
                    </a:cubicBezTo>
                    <a:cubicBezTo>
                      <a:pt x="515807" y="486945"/>
                      <a:pt x="598530" y="761897"/>
                      <a:pt x="642325" y="934655"/>
                    </a:cubicBezTo>
                    <a:cubicBezTo>
                      <a:pt x="686120" y="1107413"/>
                      <a:pt x="700718" y="1372633"/>
                      <a:pt x="700718" y="1372633"/>
                    </a:cubicBezTo>
                  </a:path>
                </a:pathLst>
              </a:custGeom>
              <a:ln w="19050" cmpd="sng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8C47AAE-D048-664C-85A4-0E4FCDEF7D65}"/>
                </a:ext>
              </a:extLst>
            </p:cNvPr>
            <p:cNvSpPr/>
            <p:nvPr/>
          </p:nvSpPr>
          <p:spPr>
            <a:xfrm>
              <a:off x="1627518" y="856039"/>
              <a:ext cx="591825" cy="980980"/>
            </a:xfrm>
            <a:custGeom>
              <a:avLst/>
              <a:gdLst>
                <a:gd name="connsiteX0" fmla="*/ 591825 w 591825"/>
                <a:gd name="connsiteY0" fmla="*/ 6990 h 980980"/>
                <a:gd name="connsiteX1" fmla="*/ 419209 w 591825"/>
                <a:gd name="connsiteY1" fmla="*/ 43977 h 980980"/>
                <a:gd name="connsiteX2" fmla="*/ 221934 w 591825"/>
                <a:gd name="connsiteY2" fmla="*/ 339873 h 980980"/>
                <a:gd name="connsiteX3" fmla="*/ 86308 w 591825"/>
                <a:gd name="connsiteY3" fmla="*/ 672756 h 980980"/>
                <a:gd name="connsiteX4" fmla="*/ 0 w 591825"/>
                <a:gd name="connsiteY4" fmla="*/ 980980 h 9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825" h="980980">
                  <a:moveTo>
                    <a:pt x="591825" y="6990"/>
                  </a:moveTo>
                  <a:cubicBezTo>
                    <a:pt x="536341" y="-2257"/>
                    <a:pt x="480857" y="-11504"/>
                    <a:pt x="419209" y="43977"/>
                  </a:cubicBezTo>
                  <a:cubicBezTo>
                    <a:pt x="357560" y="99458"/>
                    <a:pt x="277417" y="235077"/>
                    <a:pt x="221934" y="339873"/>
                  </a:cubicBezTo>
                  <a:cubicBezTo>
                    <a:pt x="166451" y="444669"/>
                    <a:pt x="123297" y="565905"/>
                    <a:pt x="86308" y="672756"/>
                  </a:cubicBezTo>
                  <a:cubicBezTo>
                    <a:pt x="49319" y="779607"/>
                    <a:pt x="0" y="980980"/>
                    <a:pt x="0" y="980980"/>
                  </a:cubicBezTo>
                </a:path>
              </a:pathLst>
            </a:custGeom>
            <a:ln w="1905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86A6F35E-91F0-A443-B79A-71245E2119D9}"/>
              </a:ext>
            </a:extLst>
          </p:cNvPr>
          <p:cNvSpPr/>
          <p:nvPr/>
        </p:nvSpPr>
        <p:spPr>
          <a:xfrm>
            <a:off x="7440899" y="2844531"/>
            <a:ext cx="217629" cy="217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B3546F6-D41C-B142-B598-C3DDEFF0A26A}"/>
              </a:ext>
            </a:extLst>
          </p:cNvPr>
          <p:cNvCxnSpPr/>
          <p:nvPr/>
        </p:nvCxnSpPr>
        <p:spPr>
          <a:xfrm flipH="1">
            <a:off x="5143086" y="2988136"/>
            <a:ext cx="433076" cy="375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C107A79-C9A4-3443-ADD1-7C295315ED25}"/>
              </a:ext>
            </a:extLst>
          </p:cNvPr>
          <p:cNvCxnSpPr/>
          <p:nvPr/>
        </p:nvCxnSpPr>
        <p:spPr>
          <a:xfrm flipH="1" flipV="1">
            <a:off x="4844938" y="2959647"/>
            <a:ext cx="120290" cy="534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25DDB7F-5D0F-764F-9889-0AC93EF7580D}"/>
              </a:ext>
            </a:extLst>
          </p:cNvPr>
          <p:cNvCxnSpPr/>
          <p:nvPr/>
        </p:nvCxnSpPr>
        <p:spPr>
          <a:xfrm flipV="1">
            <a:off x="5915225" y="2850831"/>
            <a:ext cx="121561" cy="4126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A521BBF-89FE-C945-95D3-91792E70DDE2}"/>
              </a:ext>
            </a:extLst>
          </p:cNvPr>
          <p:cNvCxnSpPr/>
          <p:nvPr/>
        </p:nvCxnSpPr>
        <p:spPr>
          <a:xfrm>
            <a:off x="5255149" y="2480428"/>
            <a:ext cx="660077" cy="196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622CD627-69AB-804D-819B-33F6AA27EF9D}"/>
              </a:ext>
            </a:extLst>
          </p:cNvPr>
          <p:cNvSpPr/>
          <p:nvPr/>
        </p:nvSpPr>
        <p:spPr>
          <a:xfrm>
            <a:off x="5143087" y="2331861"/>
            <a:ext cx="217629" cy="217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CFB8850-17DD-1548-B517-2EDA1E01708F}"/>
              </a:ext>
            </a:extLst>
          </p:cNvPr>
          <p:cNvSpPr/>
          <p:nvPr/>
        </p:nvSpPr>
        <p:spPr>
          <a:xfrm>
            <a:off x="5819159" y="3145755"/>
            <a:ext cx="217629" cy="217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8133E8E-F1A7-E646-A310-C146DF990ACF}"/>
              </a:ext>
            </a:extLst>
          </p:cNvPr>
          <p:cNvSpPr/>
          <p:nvPr/>
        </p:nvSpPr>
        <p:spPr>
          <a:xfrm>
            <a:off x="4844939" y="3452671"/>
            <a:ext cx="217629" cy="217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4F438D-B502-FD49-84C3-D54E91F00AB0}"/>
              </a:ext>
            </a:extLst>
          </p:cNvPr>
          <p:cNvSpPr/>
          <p:nvPr/>
        </p:nvSpPr>
        <p:spPr>
          <a:xfrm>
            <a:off x="5465882" y="2850832"/>
            <a:ext cx="217629" cy="21762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CBF524F-26FD-1048-AB50-1E497EDA2B17}"/>
              </a:ext>
            </a:extLst>
          </p:cNvPr>
          <p:cNvSpPr txBox="1"/>
          <p:nvPr/>
        </p:nvSpPr>
        <p:spPr>
          <a:xfrm>
            <a:off x="4876957" y="3924408"/>
            <a:ext cx="1215603" cy="46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random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4E134F8-7BB1-F647-81F8-AA6E6F347FE4}"/>
              </a:ext>
            </a:extLst>
          </p:cNvPr>
          <p:cNvSpPr txBox="1"/>
          <p:nvPr/>
        </p:nvSpPr>
        <p:spPr>
          <a:xfrm>
            <a:off x="6933068" y="3924408"/>
            <a:ext cx="1054418" cy="46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helical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FE54DB-4306-CD47-A199-F61725BD5FF5}"/>
              </a:ext>
            </a:extLst>
          </p:cNvPr>
          <p:cNvSpPr/>
          <p:nvPr/>
        </p:nvSpPr>
        <p:spPr>
          <a:xfrm>
            <a:off x="8426413" y="2248913"/>
            <a:ext cx="34839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Magnetization: 10-30T at t=0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Reduces electron heat loss during implosion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Traps charged particles at stagnation</a:t>
            </a:r>
          </a:p>
        </p:txBody>
      </p:sp>
    </p:spTree>
    <p:extLst>
      <p:ext uri="{BB962C8B-B14F-4D97-AF65-F5344CB8AC3E}">
        <p14:creationId xmlns:p14="http://schemas.microsoft.com/office/powerpoint/2010/main" val="1750380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50354" y="880860"/>
            <a:ext cx="1993747" cy="3868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/>
          <p:nvPr/>
        </p:nvSpPr>
        <p:spPr>
          <a:xfrm>
            <a:off x="4080260" y="919886"/>
            <a:ext cx="1993747" cy="3868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270A8A-E8F1-AA46-A9BC-B18309740E00}"/>
              </a:ext>
            </a:extLst>
          </p:cNvPr>
          <p:cNvSpPr/>
          <p:nvPr/>
        </p:nvSpPr>
        <p:spPr>
          <a:xfrm>
            <a:off x="0" y="4649395"/>
            <a:ext cx="12106656" cy="1828800"/>
          </a:xfrm>
          <a:prstGeom prst="rect">
            <a:avLst/>
          </a:prstGeom>
          <a:gradFill flip="none" rotWithShape="1">
            <a:gsLst>
              <a:gs pos="78000">
                <a:schemeClr val="bg2">
                  <a:lumMod val="85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8DBF35C-B8B1-064C-82D5-127B44F0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MagLIF</a:t>
            </a:r>
            <a:r>
              <a:rPr lang="en-US" dirty="0"/>
              <a:t> is a Magneto-Inertial Fusion (MIF) concept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7FCF55D-BB1D-DB4A-9D34-DCFBA6D0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object 12"/>
          <p:cNvSpPr txBox="1"/>
          <p:nvPr/>
        </p:nvSpPr>
        <p:spPr>
          <a:xfrm>
            <a:off x="3553230" y="4913356"/>
            <a:ext cx="3044713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516619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Preheat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292489" indent="-285750" algn="l">
              <a:lnSpc>
                <a:spcPts val="1421"/>
              </a:lnSpc>
              <a:spcBef>
                <a:spcPts val="287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Ionize fuel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lock 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B-field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adiabat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limit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required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convergence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0352" y="4913356"/>
            <a:ext cx="2677193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194992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Magnetization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indent="-285750" algn="l">
              <a:lnSpc>
                <a:spcPts val="1421"/>
              </a:lnSpc>
              <a:spcBef>
                <a:spcPts val="287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Suppress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radial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thermal  conduction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losses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113185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slow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implosion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thick target walls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15D7CD-961C-7342-B872-E67B7A350C22}"/>
              </a:ext>
            </a:extLst>
          </p:cNvPr>
          <p:cNvSpPr/>
          <p:nvPr/>
        </p:nvSpPr>
        <p:spPr>
          <a:xfrm>
            <a:off x="643551" y="639675"/>
            <a:ext cx="7737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Relies on three components to produce fusion conditions at stagnation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1462B599-7332-3946-8888-DCFD16503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2965" y="2824462"/>
            <a:ext cx="608376" cy="6083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EEA5B-006D-DF4A-A34F-B2F0175E8CA4}"/>
              </a:ext>
            </a:extLst>
          </p:cNvPr>
          <p:cNvSpPr txBox="1"/>
          <p:nvPr/>
        </p:nvSpPr>
        <p:spPr>
          <a:xfrm>
            <a:off x="10696815" y="869207"/>
            <a:ext cx="1366271" cy="369332"/>
          </a:xfrm>
          <a:prstGeom prst="rect">
            <a:avLst/>
          </a:prstGeom>
          <a:solidFill>
            <a:srgbClr val="10B1B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Use-Inspired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C8E698-F9C1-6B44-B852-73B1DA333572}"/>
              </a:ext>
            </a:extLst>
          </p:cNvPr>
          <p:cNvSpPr txBox="1"/>
          <p:nvPr/>
        </p:nvSpPr>
        <p:spPr>
          <a:xfrm>
            <a:off x="38460" y="6505140"/>
            <a:ext cx="10017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S.A.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(2010); A.B. </a:t>
            </a:r>
            <a:r>
              <a:rPr lang="en-US" sz="1600" dirty="0" err="1">
                <a:latin typeface="+mn-lt"/>
              </a:rPr>
              <a:t>Sefkow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(2014);</a:t>
            </a:r>
            <a:r>
              <a:rPr lang="en-US" sz="1600" dirty="0"/>
              <a:t> S.A. </a:t>
            </a:r>
            <a:r>
              <a:rPr lang="en-US" sz="1600" dirty="0" err="1"/>
              <a:t>Slutz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Phys. Plasmas (2018).</a:t>
            </a:r>
            <a:r>
              <a:rPr lang="en-US" sz="1600" dirty="0">
                <a:latin typeface="+mn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8386E0-359C-AC46-89CD-4A871AF836BD}"/>
              </a:ext>
            </a:extLst>
          </p:cNvPr>
          <p:cNvSpPr/>
          <p:nvPr/>
        </p:nvSpPr>
        <p:spPr>
          <a:xfrm>
            <a:off x="6053328" y="2225564"/>
            <a:ext cx="44861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Laser preheat: 100-200 eV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Uses Z-Beamlet Laser (other heating methods possible)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Relax convergence requirement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CR=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lang="en-US" sz="2000" b="1" baseline="-25000" dirty="0" err="1">
                <a:solidFill>
                  <a:srgbClr val="000000"/>
                </a:solidFill>
                <a:latin typeface="Calibri"/>
                <a:cs typeface="Calibri"/>
              </a:rPr>
              <a:t>initial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lang="en-US" sz="2000" b="1" baseline="-25000" dirty="0" err="1">
                <a:solidFill>
                  <a:srgbClr val="000000"/>
                </a:solidFill>
                <a:latin typeface="Calibri"/>
                <a:cs typeface="Calibri"/>
              </a:rPr>
              <a:t>final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= 120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20-40</a:t>
            </a:r>
          </a:p>
        </p:txBody>
      </p:sp>
    </p:spTree>
    <p:extLst>
      <p:ext uri="{BB962C8B-B14F-4D97-AF65-F5344CB8AC3E}">
        <p14:creationId xmlns:p14="http://schemas.microsoft.com/office/powerpoint/2010/main" val="3285429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50354" y="880860"/>
            <a:ext cx="1993747" cy="3868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7" name="object 7"/>
          <p:cNvSpPr/>
          <p:nvPr/>
        </p:nvSpPr>
        <p:spPr>
          <a:xfrm>
            <a:off x="6947334" y="942957"/>
            <a:ext cx="1993747" cy="3868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/>
          <p:nvPr/>
        </p:nvSpPr>
        <p:spPr>
          <a:xfrm>
            <a:off x="4080260" y="919886"/>
            <a:ext cx="1993747" cy="3868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270A8A-E8F1-AA46-A9BC-B18309740E00}"/>
              </a:ext>
            </a:extLst>
          </p:cNvPr>
          <p:cNvSpPr/>
          <p:nvPr/>
        </p:nvSpPr>
        <p:spPr>
          <a:xfrm>
            <a:off x="0" y="4649395"/>
            <a:ext cx="12106656" cy="1828800"/>
          </a:xfrm>
          <a:prstGeom prst="rect">
            <a:avLst/>
          </a:prstGeom>
          <a:gradFill flip="none" rotWithShape="1">
            <a:gsLst>
              <a:gs pos="78000">
                <a:schemeClr val="bg2">
                  <a:lumMod val="85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8DBF35C-B8B1-064C-82D5-127B44F0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MagLIF</a:t>
            </a:r>
            <a:r>
              <a:rPr lang="en-US" dirty="0"/>
              <a:t> is a Magneto-Inertial Fusion (MIF) concept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7FCF55D-BB1D-DB4A-9D34-DCFBA6D0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object 11"/>
          <p:cNvSpPr txBox="1"/>
          <p:nvPr/>
        </p:nvSpPr>
        <p:spPr>
          <a:xfrm>
            <a:off x="6537072" y="4905378"/>
            <a:ext cx="2431684" cy="1062433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404554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Implosion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indent="-285750" algn="l">
              <a:spcBef>
                <a:spcPts val="1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PdV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 fuel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98617" indent="-285750" algn="l">
              <a:lnSpc>
                <a:spcPts val="1394"/>
              </a:lnSpc>
              <a:spcBef>
                <a:spcPts val="499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Flux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compression</a:t>
            </a:r>
            <a:r>
              <a:rPr sz="1800" spc="-2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amplify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B-field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53230" y="4913356"/>
            <a:ext cx="3044713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516619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Preheat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292489" indent="-285750" algn="l">
              <a:lnSpc>
                <a:spcPts val="1421"/>
              </a:lnSpc>
              <a:spcBef>
                <a:spcPts val="287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Ionize fuel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lock 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B-field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adiabat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limit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required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convergence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0352" y="4913356"/>
            <a:ext cx="2677193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194992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Magnetization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indent="-285750" algn="l">
              <a:lnSpc>
                <a:spcPts val="1421"/>
              </a:lnSpc>
              <a:spcBef>
                <a:spcPts val="287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Suppress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radial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thermal  conduction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losses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113185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slow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implosion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thick target walls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15D7CD-961C-7342-B872-E67B7A350C22}"/>
              </a:ext>
            </a:extLst>
          </p:cNvPr>
          <p:cNvSpPr/>
          <p:nvPr/>
        </p:nvSpPr>
        <p:spPr>
          <a:xfrm>
            <a:off x="643551" y="639675"/>
            <a:ext cx="7737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Relies on three components to produce fusion conditions at stagnation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1462B599-7332-3946-8888-DCFD16503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2965" y="2824462"/>
            <a:ext cx="608376" cy="608376"/>
          </a:xfrm>
          <a:prstGeom prst="rect">
            <a:avLst/>
          </a:prstGeom>
        </p:spPr>
      </p:pic>
      <p:pic>
        <p:nvPicPr>
          <p:cNvPr id="29" name="Graphic 28" descr="Add">
            <a:extLst>
              <a:ext uri="{FF2B5EF4-FFF2-40B4-BE49-F238E27FC236}">
                <a16:creationId xmlns:a16="http://schemas.microsoft.com/office/drawing/2014/main" id="{CE010895-DA1F-5040-8AEB-A036979F0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28696" y="2820624"/>
            <a:ext cx="608376" cy="6083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EEA5B-006D-DF4A-A34F-B2F0175E8CA4}"/>
              </a:ext>
            </a:extLst>
          </p:cNvPr>
          <p:cNvSpPr txBox="1"/>
          <p:nvPr/>
        </p:nvSpPr>
        <p:spPr>
          <a:xfrm>
            <a:off x="10696815" y="869207"/>
            <a:ext cx="1366271" cy="369332"/>
          </a:xfrm>
          <a:prstGeom prst="rect">
            <a:avLst/>
          </a:prstGeom>
          <a:solidFill>
            <a:srgbClr val="10B1B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Use-Inspired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C8E698-F9C1-6B44-B852-73B1DA333572}"/>
              </a:ext>
            </a:extLst>
          </p:cNvPr>
          <p:cNvSpPr txBox="1"/>
          <p:nvPr/>
        </p:nvSpPr>
        <p:spPr>
          <a:xfrm>
            <a:off x="38460" y="6505140"/>
            <a:ext cx="10017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S.A.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(2010); A.B. </a:t>
            </a:r>
            <a:r>
              <a:rPr lang="en-US" sz="1600" dirty="0" err="1">
                <a:latin typeface="+mn-lt"/>
              </a:rPr>
              <a:t>Sefkow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(2014);</a:t>
            </a:r>
            <a:r>
              <a:rPr lang="en-US" sz="1600" dirty="0"/>
              <a:t> S.A. </a:t>
            </a:r>
            <a:r>
              <a:rPr lang="en-US" sz="1600" dirty="0" err="1"/>
              <a:t>Slutz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Phys. Plasmas (2018).</a:t>
            </a:r>
            <a:r>
              <a:rPr lang="en-US" sz="1600" dirty="0">
                <a:latin typeface="+mn-lt"/>
              </a:rPr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7A8970-0CE6-9F42-BCF0-6F15CF7FEFFE}"/>
              </a:ext>
            </a:extLst>
          </p:cNvPr>
          <p:cNvCxnSpPr/>
          <p:nvPr/>
        </p:nvCxnSpPr>
        <p:spPr>
          <a:xfrm>
            <a:off x="6894484" y="1347993"/>
            <a:ext cx="0" cy="3074736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D6E6E5F-B409-0A48-ABDE-5B6084FE1F3C}"/>
              </a:ext>
            </a:extLst>
          </p:cNvPr>
          <p:cNvSpPr txBox="1"/>
          <p:nvPr/>
        </p:nvSpPr>
        <p:spPr>
          <a:xfrm rot="16200000">
            <a:off x="6101639" y="2743911"/>
            <a:ext cx="1185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  <a:latin typeface="+mn-lt"/>
                <a:cs typeface="Times New Roman" panose="02020603050405020304" pitchFamily="18" charset="0"/>
              </a:rPr>
              <a:t>Current, </a:t>
            </a:r>
            <a:r>
              <a:rPr lang="en-US" sz="2000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22" name="Circular Arrow 21">
            <a:extLst>
              <a:ext uri="{FF2B5EF4-FFF2-40B4-BE49-F238E27FC236}">
                <a16:creationId xmlns:a16="http://schemas.microsoft.com/office/drawing/2014/main" id="{690C2C7C-1FC4-E848-A04C-E7A7809F559A}"/>
              </a:ext>
            </a:extLst>
          </p:cNvPr>
          <p:cNvSpPr/>
          <p:nvPr/>
        </p:nvSpPr>
        <p:spPr>
          <a:xfrm>
            <a:off x="6609931" y="-145205"/>
            <a:ext cx="2385073" cy="2693421"/>
          </a:xfrm>
          <a:prstGeom prst="circularArrow">
            <a:avLst>
              <a:gd name="adj1" fmla="val 7058"/>
              <a:gd name="adj2" fmla="val 1142319"/>
              <a:gd name="adj3" fmla="val 3869422"/>
              <a:gd name="adj4" fmla="val 6053934"/>
              <a:gd name="adj5" fmla="val 12500"/>
            </a:avLst>
          </a:prstGeom>
          <a:gradFill>
            <a:gsLst>
              <a:gs pos="0">
                <a:srgbClr val="C00000"/>
              </a:gs>
              <a:gs pos="50000">
                <a:srgbClr val="C00000"/>
              </a:gs>
              <a:gs pos="100000">
                <a:srgbClr val="C00000"/>
              </a:gs>
            </a:gsLst>
          </a:gradFill>
          <a:scene3d>
            <a:camera prst="perspectiveFront">
              <a:rot lat="16799984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C2910E-C0EC-FE44-9F0E-C12506E32082}"/>
                  </a:ext>
                </a:extLst>
              </p:cNvPr>
              <p:cNvSpPr txBox="1"/>
              <p:nvPr/>
            </p:nvSpPr>
            <p:spPr>
              <a:xfrm>
                <a:off x="6280415" y="916542"/>
                <a:ext cx="460510" cy="56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AD01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AD0101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AD0101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AD010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C2910E-C0EC-FE44-9F0E-C12506E32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415" y="916542"/>
                <a:ext cx="460510" cy="561885"/>
              </a:xfrm>
              <a:prstGeom prst="rect">
                <a:avLst/>
              </a:prstGeom>
              <a:blipFill>
                <a:blip r:embed="rId7"/>
                <a:stretch>
                  <a:fillRect l="-5405" r="-37838"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Arrow 23">
            <a:extLst>
              <a:ext uri="{FF2B5EF4-FFF2-40B4-BE49-F238E27FC236}">
                <a16:creationId xmlns:a16="http://schemas.microsoft.com/office/drawing/2014/main" id="{0DC3C5E4-87F9-2B47-B8BF-2FA36B6B8F44}"/>
              </a:ext>
            </a:extLst>
          </p:cNvPr>
          <p:cNvSpPr/>
          <p:nvPr/>
        </p:nvSpPr>
        <p:spPr>
          <a:xfrm>
            <a:off x="6612174" y="3307771"/>
            <a:ext cx="746041" cy="6463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prstClr val="white"/>
                </a:solidFill>
                <a:latin typeface="Arial"/>
              </a:rPr>
              <a:t>JxB</a:t>
            </a: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1E5DBDAA-47C9-4448-BEDD-6AD0F79B39D7}"/>
              </a:ext>
            </a:extLst>
          </p:cNvPr>
          <p:cNvSpPr/>
          <p:nvPr/>
        </p:nvSpPr>
        <p:spPr>
          <a:xfrm flipH="1">
            <a:off x="8231542" y="3316197"/>
            <a:ext cx="746041" cy="6463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prstClr val="white"/>
                </a:solidFill>
                <a:latin typeface="Arial"/>
              </a:rPr>
              <a:t>JxB</a:t>
            </a: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113777-7349-2F4C-BFDC-6F3667FF545C}"/>
              </a:ext>
            </a:extLst>
          </p:cNvPr>
          <p:cNvSpPr/>
          <p:nvPr/>
        </p:nvSpPr>
        <p:spPr>
          <a:xfrm>
            <a:off x="8810481" y="1997232"/>
            <a:ext cx="32961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Magnetically Driven Implosion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“Only” ~100 km/s </a:t>
            </a:r>
            <a:b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(vs. ~380 km/s on NIF)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B-field amplified to &gt;10,000 T</a:t>
            </a:r>
          </a:p>
          <a:p>
            <a:pPr marL="742950" lvl="1" indent="-285750" algn="l">
              <a:buFont typeface="Arial"/>
              <a:buChar char="•"/>
            </a:pPr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95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extLst>
              <a:ext uri="{FF2B5EF4-FFF2-40B4-BE49-F238E27FC236}">
                <a16:creationId xmlns:a16="http://schemas.microsoft.com/office/drawing/2014/main" id="{78E1C3D8-5DEA-8B40-A1D1-5A59B0D0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7" y="6512853"/>
            <a:ext cx="6726093" cy="3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7" tIns="45693" rIns="91387" bIns="4569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+mn-lt"/>
              </a:rPr>
              <a:t>M.R. Gomez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 Rev Lett (2014); P.F. </a:t>
            </a:r>
            <a:r>
              <a:rPr lang="en-US" sz="1600" dirty="0" err="1">
                <a:latin typeface="+mn-lt"/>
              </a:rPr>
              <a:t>Schmit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 Rev Lett (2014).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369C36-446D-3748-8A30-61FFB07F1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725" y="1122554"/>
            <a:ext cx="1396081" cy="52366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9D2D96-DE55-184C-8554-668A2821D423}"/>
              </a:ext>
            </a:extLst>
          </p:cNvPr>
          <p:cNvSpPr txBox="1"/>
          <p:nvPr/>
        </p:nvSpPr>
        <p:spPr>
          <a:xfrm>
            <a:off x="807561" y="3906337"/>
            <a:ext cx="900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Highly magnetized fuel at stagnation (&gt;0.3 MG-cm)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E68136-C7AB-0A42-8A13-014EB0392BF1}"/>
              </a:ext>
            </a:extLst>
          </p:cNvPr>
          <p:cNvSpPr txBox="1"/>
          <p:nvPr/>
        </p:nvSpPr>
        <p:spPr>
          <a:xfrm>
            <a:off x="6904102" y="2558725"/>
            <a:ext cx="269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High aspect ratio fuel column at CR &gt; 30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6315F16-09F4-6E4D-92D2-A0D998726F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468" y="1187443"/>
            <a:ext cx="3016054" cy="25001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F8FF332-7F66-AA49-A1CD-82285DCB677E}"/>
              </a:ext>
            </a:extLst>
          </p:cNvPr>
          <p:cNvSpPr txBox="1"/>
          <p:nvPr/>
        </p:nvSpPr>
        <p:spPr>
          <a:xfrm>
            <a:off x="4825307" y="1176508"/>
            <a:ext cx="443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Thermonuclear neutron generation with 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fusion-relevant ion temperatures (2-3 keV)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E0E55F-0F87-BA4B-9964-0BFEB8F12561}"/>
              </a:ext>
            </a:extLst>
          </p:cNvPr>
          <p:cNvGrpSpPr/>
          <p:nvPr/>
        </p:nvGrpSpPr>
        <p:grpSpPr>
          <a:xfrm>
            <a:off x="2061197" y="4321643"/>
            <a:ext cx="6190501" cy="2137725"/>
            <a:chOff x="109692" y="4015793"/>
            <a:chExt cx="6190501" cy="213772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791AFF7-794F-FB45-8765-019F73CC8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204"/>
            <a:stretch/>
          </p:blipFill>
          <p:spPr>
            <a:xfrm>
              <a:off x="109692" y="4015793"/>
              <a:ext cx="6190501" cy="186072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0791B-0C8A-AF4B-8B58-D7C1C4909417}"/>
                </a:ext>
              </a:extLst>
            </p:cNvPr>
            <p:cNvSpPr txBox="1"/>
            <p:nvPr/>
          </p:nvSpPr>
          <p:spPr>
            <a:xfrm>
              <a:off x="791042" y="4076886"/>
              <a:ext cx="604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33CC"/>
                  </a:solidFill>
                  <a:latin typeface="+mn-lt"/>
                </a:rPr>
                <a:t>Exp.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latin typeface="+mn-lt"/>
                </a:rPr>
                <a:t>Model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26C9585-114B-9B4B-B4DB-76EA219F18ED}"/>
                </a:ext>
              </a:extLst>
            </p:cNvPr>
            <p:cNvSpPr txBox="1"/>
            <p:nvPr/>
          </p:nvSpPr>
          <p:spPr>
            <a:xfrm>
              <a:off x="3820751" y="4050081"/>
              <a:ext cx="604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33CC"/>
                  </a:solidFill>
                  <a:latin typeface="+mn-lt"/>
                </a:rPr>
                <a:t>Exp.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latin typeface="+mn-lt"/>
                </a:rPr>
                <a:t>Model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E0A881-7324-2B45-BFB2-87128A96C925}"/>
                </a:ext>
              </a:extLst>
            </p:cNvPr>
            <p:cNvSpPr txBox="1"/>
            <p:nvPr/>
          </p:nvSpPr>
          <p:spPr>
            <a:xfrm>
              <a:off x="1578111" y="5039810"/>
              <a:ext cx="3556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+mn-lt"/>
                </a:rPr>
                <a:t>Axial                                           Radial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63F4679-28ED-5F43-BC2E-DFB0C35283C3}"/>
                </a:ext>
              </a:extLst>
            </p:cNvPr>
            <p:cNvSpPr txBox="1"/>
            <p:nvPr/>
          </p:nvSpPr>
          <p:spPr>
            <a:xfrm>
              <a:off x="2136124" y="5876519"/>
              <a:ext cx="21376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+mn-lt"/>
                </a:rPr>
                <a:t>Secondary DT Neutron Spectra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4BFC3-921A-2C4D-8413-6B93655D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716EC3-14F6-D140-8156-F05D8B74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MagLIF</a:t>
            </a:r>
            <a:r>
              <a:rPr lang="en-US" dirty="0"/>
              <a:t> allowed us to demonstrate the key tenets of magneto-inertial fusion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B45A788-7C64-474E-934E-0963485D3656}"/>
              </a:ext>
            </a:extLst>
          </p:cNvPr>
          <p:cNvSpPr txBox="1">
            <a:spLocks/>
          </p:cNvSpPr>
          <p:nvPr/>
        </p:nvSpPr>
        <p:spPr>
          <a:xfrm>
            <a:off x="618744" y="139859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ill Sans MT" panose="020B0502020104020203" pitchFamily="34" charset="77"/>
                <a:ea typeface="Open Sans Light" charset="0"/>
                <a:cs typeface="Open Sans Light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US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37E10F-F4C9-E242-98EE-857272FFC1CE}"/>
              </a:ext>
            </a:extLst>
          </p:cNvPr>
          <p:cNvSpPr/>
          <p:nvPr/>
        </p:nvSpPr>
        <p:spPr>
          <a:xfrm>
            <a:off x="657380" y="489755"/>
            <a:ext cx="10055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 target that would not produce significant yield without both heating and magnetization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27454-AD41-984C-847F-3C4F6E496EF9}"/>
              </a:ext>
            </a:extLst>
          </p:cNvPr>
          <p:cNvSpPr txBox="1"/>
          <p:nvPr/>
        </p:nvSpPr>
        <p:spPr>
          <a:xfrm>
            <a:off x="10696815" y="869207"/>
            <a:ext cx="1366271" cy="369332"/>
          </a:xfrm>
          <a:prstGeom prst="rect">
            <a:avLst/>
          </a:prstGeom>
          <a:solidFill>
            <a:srgbClr val="10B1B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Use-Inspired</a:t>
            </a:r>
          </a:p>
        </p:txBody>
      </p:sp>
    </p:spTree>
    <p:extLst>
      <p:ext uri="{BB962C8B-B14F-4D97-AF65-F5344CB8AC3E}">
        <p14:creationId xmlns:p14="http://schemas.microsoft.com/office/powerpoint/2010/main" val="18823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121DC33-2A77-4F7D-BDAE-981851F84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607" y="2472003"/>
            <a:ext cx="1524003" cy="38100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831CFC-588F-48EF-9422-CEBD563C67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619" y="2472003"/>
            <a:ext cx="1524003" cy="38100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8D9A8E-6D5C-4771-98C2-66C5896E5E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631" y="2472003"/>
            <a:ext cx="1524003" cy="3810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D809BA-14EC-462A-B3B0-9819E173D0BC}"/>
              </a:ext>
            </a:extLst>
          </p:cNvPr>
          <p:cNvSpPr txBox="1"/>
          <p:nvPr/>
        </p:nvSpPr>
        <p:spPr>
          <a:xfrm>
            <a:off x="1981343" y="1505766"/>
            <a:ext cx="16867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 T B-field</a:t>
            </a:r>
          </a:p>
          <a:p>
            <a:pPr algn="ctr"/>
            <a:r>
              <a:rPr lang="en-US" sz="1400" dirty="0"/>
              <a:t>No laser preheat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1x10</a:t>
            </a:r>
            <a:r>
              <a:rPr lang="en-US" sz="1400" b="1" baseline="30000" dirty="0">
                <a:solidFill>
                  <a:srgbClr val="FF0000"/>
                </a:solidFill>
              </a:rPr>
              <a:t>10</a:t>
            </a:r>
            <a:r>
              <a:rPr lang="en-US" sz="1400" b="1" dirty="0">
                <a:solidFill>
                  <a:srgbClr val="FF0000"/>
                </a:solidFill>
              </a:rPr>
              <a:t> DD neutrons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A295E9-412D-4FC2-9B0E-36FC41265081}"/>
              </a:ext>
            </a:extLst>
          </p:cNvPr>
          <p:cNvSpPr txBox="1"/>
          <p:nvPr/>
        </p:nvSpPr>
        <p:spPr>
          <a:xfrm>
            <a:off x="5098331" y="1505766"/>
            <a:ext cx="16867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 B-field</a:t>
            </a:r>
          </a:p>
          <a:p>
            <a:pPr algn="ctr"/>
            <a:r>
              <a:rPr lang="en-US" sz="1400" dirty="0"/>
              <a:t>1 kJ laser preheat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4x10</a:t>
            </a:r>
            <a:r>
              <a:rPr lang="en-US" sz="1400" b="1" baseline="30000" dirty="0">
                <a:solidFill>
                  <a:srgbClr val="FF0000"/>
                </a:solidFill>
              </a:rPr>
              <a:t>10</a:t>
            </a:r>
            <a:r>
              <a:rPr lang="en-US" sz="1400" b="1" dirty="0">
                <a:solidFill>
                  <a:srgbClr val="FF0000"/>
                </a:solidFill>
              </a:rPr>
              <a:t> DD neutrons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BC8249-8AD4-4EF9-BC43-BFD799BDC6FE}"/>
              </a:ext>
            </a:extLst>
          </p:cNvPr>
          <p:cNvSpPr txBox="1"/>
          <p:nvPr/>
        </p:nvSpPr>
        <p:spPr>
          <a:xfrm>
            <a:off x="8206485" y="1505766"/>
            <a:ext cx="16867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10 T B-field</a:t>
            </a:r>
          </a:p>
          <a:p>
            <a:pPr algn="ctr"/>
            <a:r>
              <a:rPr lang="en-US" sz="1400" dirty="0"/>
              <a:t>1 kJ laser preheat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3x10</a:t>
            </a:r>
            <a:r>
              <a:rPr lang="en-US" sz="1400" b="1" baseline="30000" dirty="0">
                <a:solidFill>
                  <a:srgbClr val="00B050"/>
                </a:solidFill>
              </a:rPr>
              <a:t>12</a:t>
            </a:r>
            <a:r>
              <a:rPr lang="en-US" sz="1400" b="1" dirty="0">
                <a:solidFill>
                  <a:srgbClr val="00B050"/>
                </a:solidFill>
              </a:rPr>
              <a:t> DD neutrons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3CAD5-3BF0-4F50-BD24-420DA0C57535}"/>
              </a:ext>
            </a:extLst>
          </p:cNvPr>
          <p:cNvSpPr txBox="1"/>
          <p:nvPr/>
        </p:nvSpPr>
        <p:spPr>
          <a:xfrm>
            <a:off x="3176153" y="3256834"/>
            <a:ext cx="2261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Emission from exterior of liner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02347-A0A1-474B-9EB0-3ACFD8E1609A}"/>
              </a:ext>
            </a:extLst>
          </p:cNvPr>
          <p:cNvSpPr txBox="1"/>
          <p:nvPr/>
        </p:nvSpPr>
        <p:spPr>
          <a:xfrm>
            <a:off x="3278600" y="4755242"/>
            <a:ext cx="205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Weak emission from fuel column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9221D6-C97E-4564-8CA8-262759461EBA}"/>
              </a:ext>
            </a:extLst>
          </p:cNvPr>
          <p:cNvCxnSpPr/>
          <p:nvPr/>
        </p:nvCxnSpPr>
        <p:spPr>
          <a:xfrm flipV="1">
            <a:off x="5157618" y="4501839"/>
            <a:ext cx="784086" cy="525670"/>
          </a:xfrm>
          <a:prstGeom prst="straightConnector1">
            <a:avLst/>
          </a:prstGeom>
          <a:ln w="38100">
            <a:solidFill>
              <a:srgbClr val="00B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EB60F7-50EF-4BB9-BAB4-3714F3460E11}"/>
              </a:ext>
            </a:extLst>
          </p:cNvPr>
          <p:cNvCxnSpPr>
            <a:cxnSpLocks/>
          </p:cNvCxnSpPr>
          <p:nvPr/>
        </p:nvCxnSpPr>
        <p:spPr>
          <a:xfrm flipH="1" flipV="1">
            <a:off x="2824719" y="3414302"/>
            <a:ext cx="739915" cy="165697"/>
          </a:xfrm>
          <a:prstGeom prst="straightConnector1">
            <a:avLst/>
          </a:prstGeom>
          <a:ln w="38100">
            <a:solidFill>
              <a:srgbClr val="00B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A8E0F2-4A3A-4EE2-AD08-EA101396D398}"/>
              </a:ext>
            </a:extLst>
          </p:cNvPr>
          <p:cNvCxnSpPr>
            <a:cxnSpLocks/>
          </p:cNvCxnSpPr>
          <p:nvPr/>
        </p:nvCxnSpPr>
        <p:spPr>
          <a:xfrm flipV="1">
            <a:off x="5042895" y="3458904"/>
            <a:ext cx="876725" cy="121094"/>
          </a:xfrm>
          <a:prstGeom prst="straightConnector1">
            <a:avLst/>
          </a:prstGeom>
          <a:ln w="38100">
            <a:solidFill>
              <a:srgbClr val="00B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96C29E-7593-4702-8F8B-ABC685CE324C}"/>
              </a:ext>
            </a:extLst>
          </p:cNvPr>
          <p:cNvSpPr txBox="1"/>
          <p:nvPr/>
        </p:nvSpPr>
        <p:spPr>
          <a:xfrm>
            <a:off x="6681621" y="2952636"/>
            <a:ext cx="169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Strong emission from fuel column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F7E88D-D1E1-4E09-AFA1-7CD0D13DA466}"/>
              </a:ext>
            </a:extLst>
          </p:cNvPr>
          <p:cNvCxnSpPr>
            <a:cxnSpLocks/>
          </p:cNvCxnSpPr>
          <p:nvPr/>
        </p:nvCxnSpPr>
        <p:spPr>
          <a:xfrm>
            <a:off x="8024635" y="3519451"/>
            <a:ext cx="1011973" cy="240266"/>
          </a:xfrm>
          <a:prstGeom prst="straightConnector1">
            <a:avLst/>
          </a:prstGeom>
          <a:ln w="38100">
            <a:solidFill>
              <a:srgbClr val="00B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B33BE230-6381-4DF4-9B22-EBE139E5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Maglif</a:t>
            </a:r>
            <a:r>
              <a:rPr lang="en-US" dirty="0"/>
              <a:t> Allowed us to demonstrate the key tenets of magneto-inertial fusion</a:t>
            </a:r>
            <a:endParaRPr lang="en-US" sz="2400" b="1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78E1C3D8-5DEA-8B40-A1D1-5A59B0D0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" y="6550576"/>
            <a:ext cx="8747075" cy="3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7" tIns="45693" rIns="91387" bIns="4569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M.R. Gomez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err="1"/>
              <a:t>Phys</a:t>
            </a:r>
            <a:r>
              <a:rPr lang="en-US" sz="1400" dirty="0"/>
              <a:t> Rev </a:t>
            </a:r>
            <a:r>
              <a:rPr lang="en-US" sz="1400" dirty="0" err="1"/>
              <a:t>Lett</a:t>
            </a:r>
            <a:r>
              <a:rPr lang="en-US" sz="1400" dirty="0"/>
              <a:t> 113, 155003 (2014); P.F. </a:t>
            </a:r>
            <a:r>
              <a:rPr lang="en-US" sz="1400" dirty="0" err="1"/>
              <a:t>Schmit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  <a:r>
              <a:rPr lang="en-US" sz="1400" dirty="0" err="1"/>
              <a:t>Phys</a:t>
            </a:r>
            <a:r>
              <a:rPr lang="en-US" sz="1400" dirty="0"/>
              <a:t> Rev </a:t>
            </a:r>
            <a:r>
              <a:rPr lang="en-US" sz="1400" dirty="0" err="1"/>
              <a:t>Lett</a:t>
            </a:r>
            <a:r>
              <a:rPr lang="en-US" sz="1400" dirty="0"/>
              <a:t> 113, 155004 (2014).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644FB-BEE4-2B44-A7D4-73591C0D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24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9B6245-46EF-6345-99E5-55A3A70859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344" y="859087"/>
            <a:ext cx="780567" cy="758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62A420-D93A-0746-B433-1C5CE106A929}"/>
              </a:ext>
            </a:extLst>
          </p:cNvPr>
          <p:cNvSpPr/>
          <p:nvPr/>
        </p:nvSpPr>
        <p:spPr>
          <a:xfrm>
            <a:off x="657380" y="489755"/>
            <a:ext cx="10055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 target that would not produce significant yield without both heating and magnetizations</a:t>
            </a:r>
          </a:p>
        </p:txBody>
      </p:sp>
    </p:spTree>
    <p:extLst>
      <p:ext uri="{BB962C8B-B14F-4D97-AF65-F5344CB8AC3E}">
        <p14:creationId xmlns:p14="http://schemas.microsoft.com/office/powerpoint/2010/main" val="1056099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41E0-988B-FB49-BB60-9FFBA9C1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addition of the axial magnetic field results in a helical </a:t>
            </a:r>
            <a:r>
              <a:rPr lang="en-US" dirty="0" err="1"/>
              <a:t>MRT</a:t>
            </a:r>
            <a:r>
              <a:rPr lang="en-US" dirty="0"/>
              <a:t> instability structure during implosion and a helical stagnation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26903D-432B-AA44-9156-9FA80204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4E85C-8F7A-9A46-BCD0-D3648CAD71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500" y="1923801"/>
            <a:ext cx="5383769" cy="358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662A1A-3B1D-024C-945F-A899952B0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235" y="1855936"/>
            <a:ext cx="427471" cy="3943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881AA-A831-3945-8320-115692A80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460" y="1860371"/>
            <a:ext cx="308611" cy="3943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53FC8A-B9BB-5843-9CA9-CE755FC77BEA}"/>
              </a:ext>
            </a:extLst>
          </p:cNvPr>
          <p:cNvSpPr txBox="1"/>
          <p:nvPr/>
        </p:nvSpPr>
        <p:spPr>
          <a:xfrm>
            <a:off x="4849387" y="1557317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0°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FC053-CE5E-114F-A993-6182DC3D6614}"/>
              </a:ext>
            </a:extLst>
          </p:cNvPr>
          <p:cNvSpPr txBox="1"/>
          <p:nvPr/>
        </p:nvSpPr>
        <p:spPr>
          <a:xfrm>
            <a:off x="5189229" y="1554469"/>
            <a:ext cx="471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90°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E6900B-02D5-314A-9897-FA0885AB3FBC}"/>
              </a:ext>
            </a:extLst>
          </p:cNvPr>
          <p:cNvSpPr txBox="1"/>
          <p:nvPr/>
        </p:nvSpPr>
        <p:spPr>
          <a:xfrm>
            <a:off x="5002120" y="131831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B618F-9E85-564D-AA89-163047C930E9}"/>
              </a:ext>
            </a:extLst>
          </p:cNvPr>
          <p:cNvSpPr txBox="1"/>
          <p:nvPr/>
        </p:nvSpPr>
        <p:spPr>
          <a:xfrm>
            <a:off x="5726188" y="131831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Exp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42A017-3045-4D4F-AA50-7743CCF685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585" y="1860371"/>
            <a:ext cx="266415" cy="3938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BE30B-714E-1D40-AB75-40C2CECA6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48" y="1525016"/>
            <a:ext cx="3581400" cy="4064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86854B-6FC7-1A4B-9198-97B950352057}"/>
              </a:ext>
            </a:extLst>
          </p:cNvPr>
          <p:cNvSpPr txBox="1"/>
          <p:nvPr/>
        </p:nvSpPr>
        <p:spPr>
          <a:xfrm>
            <a:off x="7223750" y="5589016"/>
            <a:ext cx="437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3D HYDRA simulations appear to do a better job of matching the key observables than 2D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CE2AC-68AA-AE4D-BB85-BD286FE9098D}"/>
              </a:ext>
            </a:extLst>
          </p:cNvPr>
          <p:cNvSpPr txBox="1"/>
          <p:nvPr/>
        </p:nvSpPr>
        <p:spPr>
          <a:xfrm>
            <a:off x="790186" y="5722048"/>
            <a:ext cx="3405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T.J. Awe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Rev. Lett. (2013).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A88839-6400-8B4A-B793-156ECB339AB0}"/>
              </a:ext>
            </a:extLst>
          </p:cNvPr>
          <p:cNvSpPr txBox="1"/>
          <p:nvPr/>
        </p:nvSpPr>
        <p:spPr>
          <a:xfrm>
            <a:off x="10696815" y="869207"/>
            <a:ext cx="1366271" cy="369332"/>
          </a:xfrm>
          <a:prstGeom prst="rect">
            <a:avLst/>
          </a:prstGeom>
          <a:solidFill>
            <a:srgbClr val="10B1B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Use-Inspired</a:t>
            </a:r>
          </a:p>
        </p:txBody>
      </p:sp>
    </p:spTree>
    <p:extLst>
      <p:ext uri="{BB962C8B-B14F-4D97-AF65-F5344CB8AC3E}">
        <p14:creationId xmlns:p14="http://schemas.microsoft.com/office/powerpoint/2010/main" val="86062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626138-8C25-A44D-A9F1-8C9459677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57" y="477552"/>
            <a:ext cx="8048900" cy="33421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85228" y="7712924"/>
            <a:ext cx="988359" cy="39141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spcBef>
                <a:spcPts val="88"/>
              </a:spcBef>
            </a:pPr>
            <a:r>
              <a:rPr sz="1235" spc="9" dirty="0">
                <a:latin typeface="Trebuchet MS"/>
                <a:cs typeface="Trebuchet MS"/>
              </a:rPr>
              <a:t>80 </a:t>
            </a:r>
            <a:r>
              <a:rPr sz="1235" spc="-22" dirty="0">
                <a:latin typeface="Trebuchet MS"/>
                <a:cs typeface="Trebuchet MS"/>
              </a:rPr>
              <a:t>TW, </a:t>
            </a:r>
            <a:r>
              <a:rPr sz="1235" spc="9" dirty="0">
                <a:latin typeface="Trebuchet MS"/>
                <a:cs typeface="Trebuchet MS"/>
              </a:rPr>
              <a:t>26</a:t>
            </a:r>
            <a:r>
              <a:rPr sz="1235" spc="-4" dirty="0">
                <a:latin typeface="Trebuchet MS"/>
                <a:cs typeface="Trebuchet MS"/>
              </a:rPr>
              <a:t> </a:t>
            </a:r>
            <a:r>
              <a:rPr sz="1235" spc="9" dirty="0">
                <a:latin typeface="Trebuchet MS"/>
                <a:cs typeface="Trebuchet MS"/>
              </a:rPr>
              <a:t>MA</a:t>
            </a:r>
            <a:endParaRPr sz="1235" dirty="0">
              <a:latin typeface="Trebuchet MS"/>
              <a:cs typeface="Trebuchet MS"/>
            </a:endParaRPr>
          </a:p>
          <a:p>
            <a:pPr marL="1121" algn="ctr">
              <a:spcBef>
                <a:spcPts val="18"/>
              </a:spcBef>
            </a:pPr>
            <a:r>
              <a:rPr sz="1235" spc="9" dirty="0">
                <a:latin typeface="Trebuchet MS"/>
                <a:cs typeface="Trebuchet MS"/>
              </a:rPr>
              <a:t>Electrical</a:t>
            </a:r>
            <a:endParaRPr sz="1235" dirty="0">
              <a:latin typeface="Trebuchet MS"/>
              <a:cs typeface="Trebuchet M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7FA886D-3CEF-D44A-AF98-704D6DEC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247608"/>
            <a:ext cx="10515600" cy="365125"/>
          </a:xfrm>
        </p:spPr>
        <p:txBody>
          <a:bodyPr/>
          <a:lstStyle/>
          <a:p>
            <a:r>
              <a:rPr lang="en-US" dirty="0"/>
              <a:t>Z compresses energy in space and time to generate fusion conditions at its center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19FB57-204A-DF45-A3B8-A5D5D6E5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6370CD-FBE4-D841-985F-34DC9FAC4706}"/>
              </a:ext>
            </a:extLst>
          </p:cNvPr>
          <p:cNvGrpSpPr/>
          <p:nvPr/>
        </p:nvGrpSpPr>
        <p:grpSpPr>
          <a:xfrm>
            <a:off x="1189167" y="1349985"/>
            <a:ext cx="1480270" cy="2329086"/>
            <a:chOff x="472331" y="2133600"/>
            <a:chExt cx="1814461" cy="2854909"/>
          </a:xfrm>
        </p:grpSpPr>
        <p:sp>
          <p:nvSpPr>
            <p:cNvPr id="7" name="object 7"/>
            <p:cNvSpPr txBox="1"/>
            <p:nvPr/>
          </p:nvSpPr>
          <p:spPr>
            <a:xfrm>
              <a:off x="472331" y="4371021"/>
              <a:ext cx="1814461" cy="617488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50989" marR="4483" indent="-40343" algn="ctr">
                <a:spcBef>
                  <a:spcPts val="88"/>
                </a:spcBef>
              </a:pPr>
              <a:r>
                <a:rPr sz="1600" b="1" spc="13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Marx</a:t>
              </a:r>
              <a:r>
                <a:rPr sz="1600" b="1" spc="-44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sz="1600" b="1" spc="13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Generator</a:t>
              </a:r>
              <a:br>
                <a:rPr lang="en-US" sz="1600" b="1" spc="13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sz="1600" b="1" spc="9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(22 MJ</a:t>
              </a:r>
              <a:r>
                <a:rPr sz="1600" b="1" spc="4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sz="1600" b="1" spc="9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Stored)</a:t>
              </a:r>
              <a:endParaRPr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60B1CB7-B94D-FA44-9AF1-B3EA6A610A31}"/>
                </a:ext>
              </a:extLst>
            </p:cNvPr>
            <p:cNvSpPr/>
            <p:nvPr/>
          </p:nvSpPr>
          <p:spPr>
            <a:xfrm>
              <a:off x="618744" y="2133600"/>
              <a:ext cx="1668047" cy="217714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A2AF0-E62F-FF4D-8EF3-91F516FF3D46}"/>
              </a:ext>
            </a:extLst>
          </p:cNvPr>
          <p:cNvGrpSpPr/>
          <p:nvPr/>
        </p:nvGrpSpPr>
        <p:grpSpPr>
          <a:xfrm>
            <a:off x="2636555" y="1850703"/>
            <a:ext cx="2249971" cy="1739948"/>
            <a:chOff x="3193148" y="1850703"/>
            <a:chExt cx="2249971" cy="1739948"/>
          </a:xfrm>
        </p:grpSpPr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F77CAB31-1D6A-1944-8115-24F7663FC960}"/>
                </a:ext>
              </a:extLst>
            </p:cNvPr>
            <p:cNvSpPr txBox="1"/>
            <p:nvPr/>
          </p:nvSpPr>
          <p:spPr>
            <a:xfrm>
              <a:off x="3537670" y="3243090"/>
              <a:ext cx="1583844" cy="347561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1206" rIns="0" bIns="0" rtlCol="0">
              <a:spAutoFit/>
            </a:bodyPr>
            <a:lstStyle/>
            <a:p>
              <a:pPr marL="50989" marR="4483" indent="-40343" algn="ctr">
                <a:lnSpc>
                  <a:spcPts val="1182"/>
                </a:lnSpc>
                <a:spcBef>
                  <a:spcPts val="88"/>
                </a:spcBef>
              </a:pPr>
              <a:r>
                <a:rPr lang="en-US" sz="1600" b="1" spc="13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Pulse Forming</a:t>
              </a:r>
            </a:p>
            <a:p>
              <a:pPr marL="50989" marR="4483" indent="-40343" algn="ctr">
                <a:lnSpc>
                  <a:spcPts val="1182"/>
                </a:lnSpc>
                <a:spcBef>
                  <a:spcPts val="88"/>
                </a:spcBef>
              </a:pPr>
              <a:r>
                <a:rPr lang="en-US" sz="1600" b="1" spc="13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Storage Section</a:t>
              </a:r>
              <a:endParaRPr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BFE7105-6CB5-D24D-A8D5-278C1406F30F}"/>
                </a:ext>
              </a:extLst>
            </p:cNvPr>
            <p:cNvSpPr/>
            <p:nvPr/>
          </p:nvSpPr>
          <p:spPr>
            <a:xfrm>
              <a:off x="3193148" y="1850703"/>
              <a:ext cx="2249971" cy="1303348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687C53-A550-484B-938F-DC62E6FA7882}"/>
              </a:ext>
            </a:extLst>
          </p:cNvPr>
          <p:cNvGrpSpPr/>
          <p:nvPr/>
        </p:nvGrpSpPr>
        <p:grpSpPr>
          <a:xfrm>
            <a:off x="4781317" y="1691951"/>
            <a:ext cx="1249724" cy="2013324"/>
            <a:chOff x="55043" y="2292625"/>
            <a:chExt cx="1668047" cy="2687250"/>
          </a:xfrm>
        </p:grpSpPr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317E5574-9E63-DE42-B750-3CD0D076AA73}"/>
                </a:ext>
              </a:extLst>
            </p:cNvPr>
            <p:cNvSpPr txBox="1"/>
            <p:nvPr/>
          </p:nvSpPr>
          <p:spPr>
            <a:xfrm>
              <a:off x="55043" y="4515974"/>
              <a:ext cx="1668047" cy="46390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50989" marR="4483" indent="-40343" algn="ctr">
                <a:lnSpc>
                  <a:spcPts val="1182"/>
                </a:lnSpc>
                <a:spcBef>
                  <a:spcPts val="88"/>
                </a:spcBef>
              </a:pPr>
              <a:r>
                <a:rPr lang="en-US" sz="1600" b="1" spc="13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Center</a:t>
              </a:r>
            </a:p>
            <a:p>
              <a:pPr marL="50989" marR="4483" indent="-40343" algn="ctr">
                <a:lnSpc>
                  <a:spcPts val="1182"/>
                </a:lnSpc>
                <a:spcBef>
                  <a:spcPts val="88"/>
                </a:spcBef>
              </a:pPr>
              <a:r>
                <a:rPr lang="en-US" sz="1600" b="1" spc="13" dirty="0">
                  <a:solidFill>
                    <a:schemeClr val="accent6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Section</a:t>
              </a:r>
              <a:endParaRPr sz="16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7FC9498-B009-5D48-8F56-03D678D6F8C9}"/>
                </a:ext>
              </a:extLst>
            </p:cNvPr>
            <p:cNvSpPr/>
            <p:nvPr/>
          </p:nvSpPr>
          <p:spPr>
            <a:xfrm>
              <a:off x="195469" y="2292625"/>
              <a:ext cx="1497033" cy="2125934"/>
            </a:xfrm>
            <a:prstGeom prst="roundRect">
              <a:avLst/>
            </a:prstGeom>
            <a:noFill/>
            <a:ln w="38100">
              <a:solidFill>
                <a:srgbClr val="7CC6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27" descr="Powers_ZR_1896_B">
            <a:extLst>
              <a:ext uri="{FF2B5EF4-FFF2-40B4-BE49-F238E27FC236}">
                <a16:creationId xmlns:a16="http://schemas.microsoft.com/office/drawing/2014/main" id="{C87ECE15-E7B2-BD45-86A1-F59C2A1F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24" y="3748758"/>
            <a:ext cx="3982682" cy="240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5B23C1-745A-7E43-90FF-7DEB0EC96E42}"/>
              </a:ext>
            </a:extLst>
          </p:cNvPr>
          <p:cNvGrpSpPr/>
          <p:nvPr/>
        </p:nvGrpSpPr>
        <p:grpSpPr>
          <a:xfrm>
            <a:off x="5447325" y="2488340"/>
            <a:ext cx="6784431" cy="4240141"/>
            <a:chOff x="5447325" y="2488340"/>
            <a:chExt cx="6784431" cy="4240141"/>
          </a:xfrm>
        </p:grpSpPr>
        <p:sp>
          <p:nvSpPr>
            <p:cNvPr id="6803" name="Rectangle 6802">
              <a:extLst>
                <a:ext uri="{FF2B5EF4-FFF2-40B4-BE49-F238E27FC236}">
                  <a16:creationId xmlns:a16="http://schemas.microsoft.com/office/drawing/2014/main" id="{39B511F0-516E-724D-AD7A-93F7FCDE731E}"/>
                </a:ext>
              </a:extLst>
            </p:cNvPr>
            <p:cNvSpPr/>
            <p:nvPr/>
          </p:nvSpPr>
          <p:spPr>
            <a:xfrm>
              <a:off x="9648122" y="4410755"/>
              <a:ext cx="2583634" cy="1508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4437" marR="94134" algn="l">
                <a:lnSpc>
                  <a:spcPct val="103299"/>
                </a:lnSpc>
                <a:spcBef>
                  <a:spcPts val="190"/>
                </a:spcBef>
              </a:pPr>
              <a:r>
                <a:rPr lang="en-US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 today couples several MJ out of 22 MJ stored to the load hardware region at the machine center.</a:t>
              </a:r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FE0385F8-992A-7E4C-868B-82ABD40145E8}"/>
                </a:ext>
              </a:extLst>
            </p:cNvPr>
            <p:cNvSpPr txBox="1"/>
            <p:nvPr/>
          </p:nvSpPr>
          <p:spPr>
            <a:xfrm>
              <a:off x="5971706" y="3705275"/>
              <a:ext cx="2583635" cy="180849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50989" marR="4483" indent="-40343" algn="ctr">
                <a:lnSpc>
                  <a:spcPts val="1182"/>
                </a:lnSpc>
                <a:spcBef>
                  <a:spcPts val="88"/>
                </a:spcBef>
              </a:pPr>
              <a:r>
                <a:rPr lang="en-US" sz="1600" b="1" spc="13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Load Hardware &amp; Target</a:t>
              </a:r>
              <a:endPara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3BAE7B-36A4-7E4E-8048-90C1EE7F2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041" y="3892641"/>
              <a:ext cx="3669740" cy="2835840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4524789-C66B-0C48-A5C9-79650C125FF8}"/>
                </a:ext>
              </a:extLst>
            </p:cNvPr>
            <p:cNvCxnSpPr/>
            <p:nvPr/>
          </p:nvCxnSpPr>
          <p:spPr>
            <a:xfrm flipH="1" flipV="1">
              <a:off x="5447325" y="2488340"/>
              <a:ext cx="701682" cy="14043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0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50354" y="880860"/>
            <a:ext cx="1993747" cy="3868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7" name="object 7"/>
          <p:cNvSpPr/>
          <p:nvPr/>
        </p:nvSpPr>
        <p:spPr>
          <a:xfrm>
            <a:off x="6947334" y="942957"/>
            <a:ext cx="1993747" cy="3868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8" name="object 8"/>
          <p:cNvSpPr/>
          <p:nvPr/>
        </p:nvSpPr>
        <p:spPr>
          <a:xfrm>
            <a:off x="4080260" y="919886"/>
            <a:ext cx="1993747" cy="3868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270A8A-E8F1-AA46-A9BC-B18309740E00}"/>
              </a:ext>
            </a:extLst>
          </p:cNvPr>
          <p:cNvSpPr/>
          <p:nvPr/>
        </p:nvSpPr>
        <p:spPr>
          <a:xfrm>
            <a:off x="0" y="4649395"/>
            <a:ext cx="12106656" cy="1828800"/>
          </a:xfrm>
          <a:prstGeom prst="rect">
            <a:avLst/>
          </a:prstGeom>
          <a:gradFill flip="none" rotWithShape="1">
            <a:gsLst>
              <a:gs pos="78000">
                <a:schemeClr val="bg2">
                  <a:lumMod val="85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8DBF35C-B8B1-064C-82D5-127B44F0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3" y="139859"/>
            <a:ext cx="10870892" cy="365125"/>
          </a:xfrm>
        </p:spPr>
        <p:txBody>
          <a:bodyPr/>
          <a:lstStyle/>
          <a:p>
            <a:r>
              <a:rPr lang="en-US" dirty="0"/>
              <a:t>Magnetized Liner Inertial Fusion (</a:t>
            </a:r>
            <a:r>
              <a:rPr lang="en-US" dirty="0" err="1"/>
              <a:t>MagLIF</a:t>
            </a:r>
            <a:r>
              <a:rPr lang="en-US" dirty="0"/>
              <a:t>) is a magneto-inertial fusion (MIF) concept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C7FCF55D-BB1D-DB4A-9D34-DCFBA6D0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object 9"/>
          <p:cNvSpPr/>
          <p:nvPr/>
        </p:nvSpPr>
        <p:spPr>
          <a:xfrm>
            <a:off x="10073116" y="2099522"/>
            <a:ext cx="237691" cy="212496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18"/>
          </a:p>
        </p:txBody>
      </p:sp>
      <p:sp>
        <p:nvSpPr>
          <p:cNvPr id="10" name="object 10"/>
          <p:cNvSpPr txBox="1"/>
          <p:nvPr/>
        </p:nvSpPr>
        <p:spPr>
          <a:xfrm>
            <a:off x="9141781" y="4907132"/>
            <a:ext cx="2770067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356366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Stagnation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823676" indent="-285750" algn="l">
              <a:lnSpc>
                <a:spcPts val="1421"/>
              </a:lnSpc>
              <a:spcBef>
                <a:spcPts val="287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Several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keV  t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sz="1800" spc="26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Several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B-field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trap 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charged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fusion products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37072" y="4905378"/>
            <a:ext cx="2431684" cy="1062433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404554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Implosion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indent="-285750" algn="l">
              <a:spcBef>
                <a:spcPts val="1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PdV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 fuel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98617" indent="-285750" algn="l">
              <a:lnSpc>
                <a:spcPts val="1394"/>
              </a:lnSpc>
              <a:spcBef>
                <a:spcPts val="499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Flux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compression</a:t>
            </a:r>
            <a:r>
              <a:rPr sz="1800" spc="-22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amplify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B-field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53230" y="4913356"/>
            <a:ext cx="3044713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516619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Preheat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292489" indent="-285750" algn="l">
              <a:lnSpc>
                <a:spcPts val="1421"/>
              </a:lnSpc>
              <a:spcBef>
                <a:spcPts val="287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Ionize fuel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lock </a:t>
            </a:r>
            <a:r>
              <a:rPr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B-field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adiabat </a:t>
            </a:r>
            <a:r>
              <a:rPr sz="1800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limit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required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convergence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0352" y="4913356"/>
            <a:ext cx="2677193" cy="1134889"/>
          </a:xfrm>
          <a:prstGeom prst="rect">
            <a:avLst/>
          </a:prstGeom>
        </p:spPr>
        <p:txBody>
          <a:bodyPr vert="horz" wrap="square" lIns="0" tIns="43143" rIns="0" bIns="0" rtlCol="0" anchor="t">
            <a:spAutoFit/>
          </a:bodyPr>
          <a:lstStyle/>
          <a:p>
            <a:pPr marL="194992" algn="l">
              <a:spcBef>
                <a:spcPts val="340"/>
              </a:spcBef>
            </a:pPr>
            <a:r>
              <a:rPr sz="1800" b="1" spc="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Magnetization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4483" indent="-285750" algn="l">
              <a:lnSpc>
                <a:spcPts val="1421"/>
              </a:lnSpc>
              <a:spcBef>
                <a:spcPts val="287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Suppress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radial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thermal  conduction</a:t>
            </a:r>
            <a:r>
              <a:rPr sz="1800" spc="18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losses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96956" marR="113185" indent="-285750" algn="l">
              <a:lnSpc>
                <a:spcPts val="1332"/>
              </a:lnSpc>
              <a:spcBef>
                <a:spcPts val="490"/>
              </a:spcBef>
              <a:buClr>
                <a:srgbClr val="00B0F0"/>
              </a:buClr>
              <a:buFont typeface="Arial" panose="020B0604020202020204" pitchFamily="34" charset="0"/>
              <a:buChar char="•"/>
              <a:tabLst>
                <a:tab pos="140641" algn="l"/>
              </a:tabLst>
            </a:pP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slow </a:t>
            </a:r>
            <a:r>
              <a:rPr sz="1800" spc="1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implosion  </a:t>
            </a:r>
            <a:r>
              <a:rPr sz="1800" spc="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thick target walls</a:t>
            </a:r>
            <a:endParaRPr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15D7CD-961C-7342-B872-E67B7A350C22}"/>
              </a:ext>
            </a:extLst>
          </p:cNvPr>
          <p:cNvSpPr/>
          <p:nvPr/>
        </p:nvSpPr>
        <p:spPr>
          <a:xfrm>
            <a:off x="643551" y="639675"/>
            <a:ext cx="7737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Relies on three components to produce fusion conditions at stagnation</a:t>
            </a:r>
          </a:p>
        </p:txBody>
      </p:sp>
      <p:pic>
        <p:nvPicPr>
          <p:cNvPr id="5" name="Graphic 4" descr="Add">
            <a:extLst>
              <a:ext uri="{FF2B5EF4-FFF2-40B4-BE49-F238E27FC236}">
                <a16:creationId xmlns:a16="http://schemas.microsoft.com/office/drawing/2014/main" id="{1462B599-7332-3946-8888-DCFD16503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2965" y="2824462"/>
            <a:ext cx="608376" cy="608376"/>
          </a:xfrm>
          <a:prstGeom prst="rect">
            <a:avLst/>
          </a:prstGeom>
        </p:spPr>
      </p:pic>
      <p:pic>
        <p:nvPicPr>
          <p:cNvPr id="29" name="Graphic 28" descr="Add">
            <a:extLst>
              <a:ext uri="{FF2B5EF4-FFF2-40B4-BE49-F238E27FC236}">
                <a16:creationId xmlns:a16="http://schemas.microsoft.com/office/drawing/2014/main" id="{CE010895-DA1F-5040-8AEB-A036979F0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8696" y="2820624"/>
            <a:ext cx="608376" cy="60837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4C1B0DD-470E-FE40-B5CE-E1C2E2D70B65}"/>
              </a:ext>
            </a:extLst>
          </p:cNvPr>
          <p:cNvSpPr txBox="1"/>
          <p:nvPr/>
        </p:nvSpPr>
        <p:spPr>
          <a:xfrm>
            <a:off x="8459671" y="2877727"/>
            <a:ext cx="86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C8E698-F9C1-6B44-B852-73B1DA333572}"/>
              </a:ext>
            </a:extLst>
          </p:cNvPr>
          <p:cNvSpPr txBox="1"/>
          <p:nvPr/>
        </p:nvSpPr>
        <p:spPr>
          <a:xfrm>
            <a:off x="38460" y="6505140"/>
            <a:ext cx="10017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S.A.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(2010); A.B. </a:t>
            </a:r>
            <a:r>
              <a:rPr lang="en-US" sz="1600" dirty="0" err="1">
                <a:latin typeface="+mn-lt"/>
              </a:rPr>
              <a:t>Sefkow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(2014); S.A.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(2018). </a:t>
            </a:r>
          </a:p>
        </p:txBody>
      </p:sp>
    </p:spTree>
    <p:extLst>
      <p:ext uri="{BB962C8B-B14F-4D97-AF65-F5344CB8AC3E}">
        <p14:creationId xmlns:p14="http://schemas.microsoft.com/office/powerpoint/2010/main" val="3583928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extLst>
              <a:ext uri="{FF2B5EF4-FFF2-40B4-BE49-F238E27FC236}">
                <a16:creationId xmlns:a16="http://schemas.microsoft.com/office/drawing/2014/main" id="{78E1C3D8-5DEA-8B40-A1D1-5A59B0D0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6" y="6512853"/>
            <a:ext cx="6735904" cy="3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7" tIns="45693" rIns="91387" bIns="4569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+mn-lt"/>
              </a:rPr>
              <a:t>J.R. Davies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(2017); D.H. </a:t>
            </a:r>
            <a:r>
              <a:rPr lang="en-US" sz="1600" dirty="0" err="1">
                <a:latin typeface="+mn-lt"/>
              </a:rPr>
              <a:t>Barnak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Phys. Plasmas (2017).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4BFC3-921A-2C4D-8413-6B93655D1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4986F-556D-0849-A42A-518C6531ED58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716EC3-14F6-D140-8156-F05D8B74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139859"/>
            <a:ext cx="10515600" cy="614070"/>
          </a:xfrm>
        </p:spPr>
        <p:txBody>
          <a:bodyPr/>
          <a:lstStyle/>
          <a:p>
            <a:r>
              <a:rPr lang="en-US" dirty="0" err="1"/>
              <a:t>MagLIF</a:t>
            </a:r>
            <a:r>
              <a:rPr lang="en-US" dirty="0"/>
              <a:t> has been demonstrated to work well over a range of 1000x in energy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B45A788-7C64-474E-934E-0963485D3656}"/>
              </a:ext>
            </a:extLst>
          </p:cNvPr>
          <p:cNvSpPr txBox="1">
            <a:spLocks/>
          </p:cNvSpPr>
          <p:nvPr/>
        </p:nvSpPr>
        <p:spPr>
          <a:xfrm>
            <a:off x="618744" y="139859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ill Sans MT" panose="020B0502020104020203" pitchFamily="34" charset="77"/>
                <a:ea typeface="Open Sans Light" charset="0"/>
                <a:cs typeface="Open Sans Light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US" b="1" dirty="0"/>
          </a:p>
        </p:txBody>
      </p:sp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B5D082CE-3A7F-7945-82FD-4BBAC14A7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865" y="1078925"/>
            <a:ext cx="9059051" cy="510893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69C326-11B2-4B4C-A5D3-88A9A2131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6" y="6047637"/>
            <a:ext cx="1063082" cy="492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BA041-D391-654D-A713-BB253F085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28" y="6035727"/>
            <a:ext cx="1703111" cy="5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00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78E40-BBE7-3B40-80DF-A4DE0A101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1"/>
            <a:ext cx="10515600" cy="812577"/>
          </a:xfrm>
        </p:spPr>
        <p:txBody>
          <a:bodyPr>
            <a:normAutofit/>
          </a:bodyPr>
          <a:lstStyle/>
          <a:p>
            <a:r>
              <a:rPr lang="en-US" sz="2400" dirty="0"/>
              <a:t>We have made substantial progress over the past five years in understanding </a:t>
            </a:r>
            <a:r>
              <a:rPr lang="en-US" sz="2400" dirty="0" err="1"/>
              <a:t>MagLIF</a:t>
            </a:r>
            <a:r>
              <a:rPr lang="en-US" sz="2400" dirty="0"/>
              <a:t> plasmas, and in beginning to scale </a:t>
            </a:r>
            <a:r>
              <a:rPr lang="en-US" sz="2400" dirty="0" err="1"/>
              <a:t>MagLIF</a:t>
            </a:r>
            <a:r>
              <a:rPr lang="en-US" sz="2400" dirty="0"/>
              <a:t> to higher yields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8D4C4-3A99-1A42-916C-7D138437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61" y="1177702"/>
            <a:ext cx="5475356" cy="5315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556E2B-7EEA-CB49-B7E2-3B80C95C547C}"/>
              </a:ext>
            </a:extLst>
          </p:cNvPr>
          <p:cNvSpPr txBox="1"/>
          <p:nvPr/>
        </p:nvSpPr>
        <p:spPr>
          <a:xfrm>
            <a:off x="38460" y="6505140"/>
            <a:ext cx="6964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M.R. Gomez, S.A.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, C.A. Jennings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manuscript under preparation (2019).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BBC1FB-B834-DF41-B49D-907F98E0B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963" y="4757530"/>
            <a:ext cx="1274809" cy="767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8BC588-5695-504C-AC50-25E6123C420A}"/>
              </a:ext>
            </a:extLst>
          </p:cNvPr>
          <p:cNvSpPr txBox="1"/>
          <p:nvPr/>
        </p:nvSpPr>
        <p:spPr>
          <a:xfrm>
            <a:off x="4146256" y="4888090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84EB9-CD47-3741-A9E2-E52041445493}"/>
              </a:ext>
            </a:extLst>
          </p:cNvPr>
          <p:cNvSpPr txBox="1"/>
          <p:nvPr/>
        </p:nvSpPr>
        <p:spPr>
          <a:xfrm>
            <a:off x="5994936" y="367071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+mn-lt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D030A3-34F4-3747-9628-31D44F75ED7D}"/>
              </a:ext>
            </a:extLst>
          </p:cNvPr>
          <p:cNvSpPr txBox="1"/>
          <p:nvPr/>
        </p:nvSpPr>
        <p:spPr>
          <a:xfrm>
            <a:off x="8239536" y="1926919"/>
            <a:ext cx="2445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Optimized yield curve</a:t>
            </a:r>
          </a:p>
        </p:txBody>
      </p:sp>
    </p:spTree>
    <p:extLst>
      <p:ext uri="{BB962C8B-B14F-4D97-AF65-F5344CB8AC3E}">
        <p14:creationId xmlns:p14="http://schemas.microsoft.com/office/powerpoint/2010/main" val="290473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78E40-BBE7-3B40-80DF-A4DE0A101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6860"/>
          </a:xfrm>
        </p:spPr>
        <p:txBody>
          <a:bodyPr>
            <a:normAutofit/>
          </a:bodyPr>
          <a:lstStyle/>
          <a:p>
            <a:r>
              <a:rPr lang="en-US" sz="2400" dirty="0"/>
              <a:t>We have a better understanding of the importance of magnetization, fuel preheat, and sources of mix on the performance of </a:t>
            </a:r>
            <a:r>
              <a:rPr lang="en-US" sz="2400" dirty="0" err="1"/>
              <a:t>MagLIF</a:t>
            </a:r>
            <a:r>
              <a:rPr lang="en-US" sz="2400" dirty="0"/>
              <a:t> targets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67242-D629-7A46-8B67-3F4E59A43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53100"/>
            <a:ext cx="4488410" cy="4878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5BAE6F-088F-9745-AD92-177D58963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90" y="1667193"/>
            <a:ext cx="4851400" cy="4864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989C5F-3408-BA4D-A1FD-96FEE154255C}"/>
              </a:ext>
            </a:extLst>
          </p:cNvPr>
          <p:cNvSpPr txBox="1"/>
          <p:nvPr/>
        </p:nvSpPr>
        <p:spPr>
          <a:xfrm>
            <a:off x="8010510" y="4468921"/>
            <a:ext cx="26895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High-Z washer</a:t>
            </a:r>
          </a:p>
          <a:p>
            <a:r>
              <a:rPr lang="en-US" sz="2000" dirty="0">
                <a:solidFill>
                  <a:srgbClr val="222A35"/>
                </a:solidFill>
                <a:latin typeface="+mn-lt"/>
              </a:rPr>
              <a:t>Poor laser pulse shape</a:t>
            </a:r>
          </a:p>
          <a:p>
            <a:r>
              <a:rPr lang="en-US" sz="2000" dirty="0">
                <a:solidFill>
                  <a:srgbClr val="00B050"/>
                </a:solidFill>
                <a:latin typeface="+mn-lt"/>
              </a:rPr>
              <a:t>Low-Z washer;</a:t>
            </a:r>
            <a:br>
              <a:rPr lang="en-US" sz="2000" dirty="0">
                <a:solidFill>
                  <a:srgbClr val="00B050"/>
                </a:solidFill>
                <a:latin typeface="+mn-lt"/>
              </a:rPr>
            </a:br>
            <a:r>
              <a:rPr lang="en-US" sz="2000" dirty="0">
                <a:solidFill>
                  <a:srgbClr val="00B050"/>
                </a:solidFill>
                <a:latin typeface="+mn-lt"/>
              </a:rPr>
              <a:t>Extended laser </a:t>
            </a:r>
            <a:r>
              <a:rPr lang="en-US" sz="2000" dirty="0" err="1">
                <a:solidFill>
                  <a:srgbClr val="00B050"/>
                </a:solidFill>
                <a:latin typeface="+mn-lt"/>
              </a:rPr>
              <a:t>prepulse</a:t>
            </a:r>
            <a:endParaRPr lang="en-US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55F32A7-03A4-C745-9841-6D137C213DF1}"/>
              </a:ext>
            </a:extLst>
          </p:cNvPr>
          <p:cNvSpPr txBox="1">
            <a:spLocks/>
          </p:cNvSpPr>
          <p:nvPr/>
        </p:nvSpPr>
        <p:spPr>
          <a:xfrm>
            <a:off x="6865392" y="923468"/>
            <a:ext cx="3983297" cy="1019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Yield scales as expected for thermonuclear fusion</a:t>
            </a:r>
          </a:p>
          <a:p>
            <a:pPr fontAlgn="auto">
              <a:spcAft>
                <a:spcPts val="0"/>
              </a:spcAft>
            </a:pPr>
            <a:r>
              <a:rPr lang="en-US" sz="2000" dirty="0"/>
              <a:t>Laser entrance hole mix a factor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C8FE432-8E26-024E-9510-7D9713FF0D6A}"/>
              </a:ext>
            </a:extLst>
          </p:cNvPr>
          <p:cNvSpPr txBox="1">
            <a:spLocks/>
          </p:cNvSpPr>
          <p:nvPr/>
        </p:nvSpPr>
        <p:spPr>
          <a:xfrm>
            <a:off x="1764709" y="914795"/>
            <a:ext cx="3449938" cy="10199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Yield vs preheat energy trend as expected</a:t>
            </a:r>
          </a:p>
          <a:p>
            <a:pPr fontAlgn="auto">
              <a:spcAft>
                <a:spcPts val="0"/>
              </a:spcAft>
            </a:pPr>
            <a:r>
              <a:rPr lang="en-US" sz="2000" dirty="0"/>
              <a:t>Nernst effect non-negligible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6F95C-7ADB-C64D-BDDF-D0DD4F280D73}"/>
              </a:ext>
            </a:extLst>
          </p:cNvPr>
          <p:cNvSpPr txBox="1"/>
          <p:nvPr/>
        </p:nvSpPr>
        <p:spPr>
          <a:xfrm>
            <a:off x="3356753" y="2796765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+mn-lt"/>
              </a:rPr>
              <a:t>30 T</a:t>
            </a:r>
          </a:p>
          <a:p>
            <a:r>
              <a:rPr lang="en-US" sz="2000" dirty="0">
                <a:solidFill>
                  <a:srgbClr val="222A35"/>
                </a:solidFill>
                <a:latin typeface="+mn-lt"/>
              </a:rPr>
              <a:t>10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9ECB95-B9E7-2D41-B43F-50920233C344}"/>
              </a:ext>
            </a:extLst>
          </p:cNvPr>
          <p:cNvSpPr txBox="1"/>
          <p:nvPr/>
        </p:nvSpPr>
        <p:spPr>
          <a:xfrm>
            <a:off x="2136304" y="5413987"/>
            <a:ext cx="307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Data at 0.7 mg/cc, 16 MA, 10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FD1C9-B183-FA4D-9C16-E5F75CB5B437}"/>
              </a:ext>
            </a:extLst>
          </p:cNvPr>
          <p:cNvSpPr txBox="1"/>
          <p:nvPr/>
        </p:nvSpPr>
        <p:spPr>
          <a:xfrm>
            <a:off x="38460" y="6505140"/>
            <a:ext cx="6964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M.R. Gomez, S.A. </a:t>
            </a:r>
            <a:r>
              <a:rPr lang="en-US" sz="1600" dirty="0" err="1">
                <a:latin typeface="+mn-lt"/>
              </a:rPr>
              <a:t>Slutz</a:t>
            </a:r>
            <a:r>
              <a:rPr lang="en-US" sz="1600" dirty="0">
                <a:latin typeface="+mn-lt"/>
              </a:rPr>
              <a:t>, C.A. Jennings </a:t>
            </a:r>
            <a:r>
              <a:rPr lang="en-US" sz="1600" i="1" dirty="0">
                <a:latin typeface="+mn-lt"/>
              </a:rPr>
              <a:t>et al.</a:t>
            </a:r>
            <a:r>
              <a:rPr lang="en-US" sz="1600" dirty="0">
                <a:latin typeface="+mn-lt"/>
              </a:rPr>
              <a:t>, manuscript under preparation (2019).</a:t>
            </a:r>
          </a:p>
        </p:txBody>
      </p:sp>
    </p:spTree>
    <p:extLst>
      <p:ext uri="{BB962C8B-B14F-4D97-AF65-F5344CB8AC3E}">
        <p14:creationId xmlns:p14="http://schemas.microsoft.com/office/powerpoint/2010/main" val="147720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453-3BBC-4D4A-85E6-F641AE24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Gill Sans MT" panose="020B0502020104020203" pitchFamily="34" charset="77"/>
              </a:rPr>
              <a:t>We will continue to </a:t>
            </a:r>
            <a:r>
              <a:rPr lang="en-US" dirty="0"/>
              <a:t>t</a:t>
            </a:r>
            <a:r>
              <a:rPr lang="en-US" sz="2400" dirty="0">
                <a:latin typeface="Gill Sans MT" panose="020B0502020104020203" pitchFamily="34" charset="77"/>
              </a:rPr>
              <a:t>est </a:t>
            </a:r>
            <a:r>
              <a:rPr lang="en-US" sz="2400" dirty="0" err="1">
                <a:latin typeface="Gill Sans MT" panose="020B0502020104020203" pitchFamily="34" charset="77"/>
              </a:rPr>
              <a:t>MagLIF</a:t>
            </a:r>
            <a:r>
              <a:rPr lang="en-US" sz="2400" dirty="0">
                <a:latin typeface="Gill Sans MT" panose="020B0502020104020203" pitchFamily="34" charset="77"/>
              </a:rPr>
              <a:t> scaling through further increases in magnetization, preheat, and drive current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40C3B-52C0-4B98-8EE2-A986BB0C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20589B-337C-8A48-BC03-02E03C1F974C}"/>
              </a:ext>
            </a:extLst>
          </p:cNvPr>
          <p:cNvSpPr txBox="1"/>
          <p:nvPr/>
        </p:nvSpPr>
        <p:spPr>
          <a:xfrm>
            <a:off x="115824" y="6523046"/>
            <a:ext cx="7329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S. A. Slutz, et al., Phys. Plasmas (2018);  Invited APS-DPP talk by M. Gomez GI3.00004.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AE88A-1A19-6A41-A193-FA7E890107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8" y="1404040"/>
            <a:ext cx="6075420" cy="4694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039FB-79D9-814D-9089-FB07784724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" y="700154"/>
            <a:ext cx="5641477" cy="4359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D0D71B-A804-B941-B227-5BFD34F15CFD}"/>
              </a:ext>
            </a:extLst>
          </p:cNvPr>
          <p:cNvSpPr txBox="1"/>
          <p:nvPr/>
        </p:nvSpPr>
        <p:spPr>
          <a:xfrm>
            <a:off x="333348" y="882724"/>
            <a:ext cx="975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MagLIF</a:t>
            </a:r>
            <a:br>
              <a:rPr lang="en-US" sz="1800" b="1" dirty="0">
                <a:solidFill>
                  <a:schemeClr val="bg2">
                    <a:lumMod val="1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ca. 2014</a:t>
            </a:r>
          </a:p>
          <a:p>
            <a:pPr algn="ctr"/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7-10 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612D8-BAA5-614D-B673-3ABDAA694956}"/>
              </a:ext>
            </a:extLst>
          </p:cNvPr>
          <p:cNvSpPr txBox="1"/>
          <p:nvPr/>
        </p:nvSpPr>
        <p:spPr>
          <a:xfrm>
            <a:off x="9457014" y="1486585"/>
            <a:ext cx="975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bg2">
                    <a:lumMod val="1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MagLIF</a:t>
            </a:r>
            <a:br>
              <a:rPr lang="en-US" sz="1800" b="1" dirty="0">
                <a:solidFill>
                  <a:schemeClr val="bg2">
                    <a:lumMod val="1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ca. 2021</a:t>
            </a:r>
          </a:p>
          <a:p>
            <a:pPr algn="ctr"/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25-30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01A561-CFF5-E840-BEA2-8BB9D90A01F9}"/>
              </a:ext>
            </a:extLst>
          </p:cNvPr>
          <p:cNvSpPr txBox="1"/>
          <p:nvPr/>
        </p:nvSpPr>
        <p:spPr>
          <a:xfrm>
            <a:off x="8919510" y="5004303"/>
            <a:ext cx="252039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working to demonstrate 20-25 T, 2-4 kJ, 20-21 MA in the next 2 years</a:t>
            </a:r>
          </a:p>
        </p:txBody>
      </p:sp>
    </p:spTree>
    <p:extLst>
      <p:ext uri="{BB962C8B-B14F-4D97-AF65-F5344CB8AC3E}">
        <p14:creationId xmlns:p14="http://schemas.microsoft.com/office/powerpoint/2010/main" val="2902605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C453-3BBC-4D4A-85E6-F641AE24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Gill Sans MT" panose="020B0502020104020203" pitchFamily="34" charset="77"/>
              </a:rPr>
              <a:t>We will continue to test </a:t>
            </a:r>
            <a:r>
              <a:rPr lang="en-US" sz="2400" dirty="0" err="1">
                <a:latin typeface="Gill Sans MT" panose="020B0502020104020203" pitchFamily="34" charset="77"/>
              </a:rPr>
              <a:t>MagLIF</a:t>
            </a:r>
            <a:r>
              <a:rPr lang="en-US" sz="2400" dirty="0">
                <a:latin typeface="Gill Sans MT" panose="020B0502020104020203" pitchFamily="34" charset="77"/>
              </a:rPr>
              <a:t> scaling through further increases in magnetization, preheat, and drive current; 10s of kJ DT-equivalent yield possible in next 2 years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40C3B-52C0-4B98-8EE2-A986BB0C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8B930-3B97-974A-816D-D31B8EEC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82" y="895592"/>
            <a:ext cx="8114947" cy="523684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686503F-BDD0-2E4A-B87D-7982F83F99EF}"/>
              </a:ext>
            </a:extLst>
          </p:cNvPr>
          <p:cNvSpPr txBox="1"/>
          <p:nvPr/>
        </p:nvSpPr>
        <p:spPr>
          <a:xfrm>
            <a:off x="8919510" y="5004303"/>
            <a:ext cx="252039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working to demonstrate 20-25 T, 2-4 kJ, 20-21 MA in the next 2 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7EC62-D86A-F74C-A4D1-6FDA5618E1A4}"/>
              </a:ext>
            </a:extLst>
          </p:cNvPr>
          <p:cNvSpPr txBox="1"/>
          <p:nvPr/>
        </p:nvSpPr>
        <p:spPr>
          <a:xfrm>
            <a:off x="115824" y="6523046"/>
            <a:ext cx="7329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+mn-lt"/>
              </a:rPr>
              <a:t>S. A. Slutz, et al., Phys. Plasmas (2018);  Invited APS-DPP talk by M. Gomez GI3.00004.</a:t>
            </a:r>
          </a:p>
        </p:txBody>
      </p:sp>
    </p:spTree>
    <p:extLst>
      <p:ext uri="{BB962C8B-B14F-4D97-AF65-F5344CB8AC3E}">
        <p14:creationId xmlns:p14="http://schemas.microsoft.com/office/powerpoint/2010/main" val="591423900"/>
      </p:ext>
    </p:extLst>
  </p:cSld>
  <p:clrMapOvr>
    <a:masterClrMapping/>
  </p:clrMapOvr>
</p:sld>
</file>

<file path=ppt/theme/theme1.xml><?xml version="1.0" encoding="utf-8"?>
<a:theme xmlns:a="http://schemas.openxmlformats.org/drawingml/2006/main" name="2017_SNL_Brand">
  <a:themeElements>
    <a:clrScheme name="9AC27F304656">
      <a:dk1>
        <a:srgbClr val="44546A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98F42672-0804-2C40-A7AF-D8DD1A07F50B}" vid="{C9C42F37-A248-5D42-8828-F4408394BC0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EE1CC086BB14DA51A0A717601D883" ma:contentTypeVersion="1" ma:contentTypeDescription="Create a new document." ma:contentTypeScope="" ma:versionID="0df9df30ec5e3c04bd6b28ab7c544e72">
  <xsd:schema xmlns:xsd="http://www.w3.org/2001/XMLSchema" xmlns:xs="http://www.w3.org/2001/XMLSchema" xmlns:p="http://schemas.microsoft.com/office/2006/metadata/properties" xmlns:ns2="79aa2ebb-4a16-4536-92ee-1eb09119a241" targetNamespace="http://schemas.microsoft.com/office/2006/metadata/properties" ma:root="true" ma:fieldsID="8e480dc8810bc400c44c6c640b27d413" ns2:_="">
    <xsd:import namespace="79aa2ebb-4a16-4536-92ee-1eb09119a24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a2ebb-4a16-4536-92ee-1eb09119a2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CFA54B-9E41-4970-BE73-50843FCEE703}">
  <ds:schemaRefs>
    <ds:schemaRef ds:uri="http://purl.org/dc/elements/1.1/"/>
    <ds:schemaRef ds:uri="http://schemas.microsoft.com/office/2006/metadata/properties"/>
    <ds:schemaRef ds:uri="79aa2ebb-4a16-4536-92ee-1eb09119a24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13A16E-5535-4CE8-B471-94418A985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aa2ebb-4a16-4536-92ee-1eb09119a2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9AD831-66EF-4CF5-8C76-67658FF44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34683</TotalTime>
  <Pages>70</Pages>
  <Words>2263</Words>
  <Application>Microsoft Macintosh PowerPoint</Application>
  <PresentationFormat>Widescreen</PresentationFormat>
  <Paragraphs>292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Cambria Math</vt:lpstr>
      <vt:lpstr>Garamond</vt:lpstr>
      <vt:lpstr>Gill Sans MT</vt:lpstr>
      <vt:lpstr>Lucida Grande</vt:lpstr>
      <vt:lpstr>Open Sans</vt:lpstr>
      <vt:lpstr>Times</vt:lpstr>
      <vt:lpstr>Times New Roman</vt:lpstr>
      <vt:lpstr>Trebuchet MS</vt:lpstr>
      <vt:lpstr>Wingdings</vt:lpstr>
      <vt:lpstr>2017_SNL_Brand</vt:lpstr>
      <vt:lpstr>Progress toward scaling to inertial fusion energy conditions</vt:lpstr>
      <vt:lpstr>These are exciting times to be working in pulsed power fusion research</vt:lpstr>
      <vt:lpstr>Z compresses energy in space and time to generate fusion conditions at its center</vt:lpstr>
      <vt:lpstr>Magnetized Liner Inertial Fusion (MagLIF) is a magneto-inertial fusion (MIF) concept</vt:lpstr>
      <vt:lpstr>MagLIF has been demonstrated to work well over a range of 1000x in energy</vt:lpstr>
      <vt:lpstr>We have made substantial progress over the past five years in understanding MagLIF plasmas, and in beginning to scale MagLIF to higher yields</vt:lpstr>
      <vt:lpstr>We have a better understanding of the importance of magnetization, fuel preheat, and sources of mix on the performance of MagLIF targets</vt:lpstr>
      <vt:lpstr>We will continue to test MagLIF scaling through further increases in magnetization, preheat, and drive current</vt:lpstr>
      <vt:lpstr>We will continue to test MagLIF scaling through further increases in magnetization, preheat, and drive current; 10s of kJ DT-equivalent yield possible in next 2 years</vt:lpstr>
      <vt:lpstr>Sandia has proposed a next generation pulsed power facility to the NNSA</vt:lpstr>
      <vt:lpstr>Achieving close to 100 kJ (DT-equivalent) yield on Z with MagLIF would improve the credibility of scaling to multi-MJ fusion yields on a future facility</vt:lpstr>
      <vt:lpstr>We are investing in driver-target coupling physics, which spans a rich intermediate-density regime of plasma physics</vt:lpstr>
      <vt:lpstr>We are investing in driver-target coupling physics, which spans a rich intermediate-density regime of plasma physics</vt:lpstr>
      <vt:lpstr>We are using internal laboratory funding to conduct a range of basic to applied power flow physics research</vt:lpstr>
      <vt:lpstr>These are exciting times to be working in pulsed power fusion research</vt:lpstr>
      <vt:lpstr>BACKUP SLIDES</vt:lpstr>
      <vt:lpstr>The Z facility is supported by the multi-kJ Z-Beamlet &amp; Z-Petawatt lasers, which can also be operated independently</vt:lpstr>
      <vt:lpstr>The Z facility is supported by the multi-kJ Z-Beamlet &amp; Z-Petawatt lasers, which can also be operated independently</vt:lpstr>
      <vt:lpstr>Workers on Z fire ~150 shots per year under challenging working conditions</vt:lpstr>
      <vt:lpstr>MagLIF is a Magneto-Inertial Fusion (MIF) concept</vt:lpstr>
      <vt:lpstr>MagLIF is a Magneto-Inertial Fusion (MIF) concept</vt:lpstr>
      <vt:lpstr>MagLIF is a Magneto-Inertial Fusion (MIF) concept</vt:lpstr>
      <vt:lpstr>MagLIF allowed us to demonstrate the key tenets of magneto-inertial fusion</vt:lpstr>
      <vt:lpstr>Maglif Allowed us to demonstrate the key tenets of magneto-inertial fusion</vt:lpstr>
      <vt:lpstr>The addition of the axial magnetic field results in a helical MRT instability structure during implosion and a helical stagnation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Haley, Sharla G</dc:creator>
  <cp:lastModifiedBy>Sinars, Daniel</cp:lastModifiedBy>
  <cp:revision>2665</cp:revision>
  <cp:lastPrinted>2019-10-21T05:20:17Z</cp:lastPrinted>
  <dcterms:created xsi:type="dcterms:W3CDTF">1998-04-27T16:07:55Z</dcterms:created>
  <dcterms:modified xsi:type="dcterms:W3CDTF">2019-12-02T03:12:48Z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0x010100CFBEE1CC086BB14DA51A0A717601D883</vt:lpwstr>
  </property>
</Properties>
</file>