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754" r:id="rId6"/>
    <p:sldId id="753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756" r:id="rId15"/>
    <p:sldId id="269" r:id="rId16"/>
    <p:sldId id="268" r:id="rId17"/>
    <p:sldId id="270" r:id="rId18"/>
    <p:sldId id="271" r:id="rId19"/>
    <p:sldId id="75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71D"/>
    <a:srgbClr val="132B4E"/>
    <a:srgbClr val="EF413C"/>
    <a:srgbClr val="00B587"/>
    <a:srgbClr val="B0B8C9"/>
    <a:srgbClr val="F6A704"/>
    <a:srgbClr val="90919C"/>
    <a:srgbClr val="909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6798" autoAdjust="0"/>
  </p:normalViewPr>
  <p:slideViewPr>
    <p:cSldViewPr snapToGrid="0" snapToObjects="1">
      <p:cViewPr varScale="1">
        <p:scale>
          <a:sx n="42" d="100"/>
          <a:sy n="42" d="100"/>
        </p:scale>
        <p:origin x="2136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12/3/2019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1) Strong international partnerships (JET, ITER, </a:t>
            </a:r>
            <a:r>
              <a:rPr lang="en-GB" dirty="0" err="1"/>
              <a:t>Eurofusion</a:t>
            </a:r>
            <a:r>
              <a:rPr lang="en-GB" dirty="0"/>
              <a:t>....) - much work being done on these in the face of Brexit - commitment from UKAEA to maintain participation </a:t>
            </a:r>
          </a:p>
          <a:p>
            <a:r>
              <a:rPr lang="en-GB" dirty="0"/>
              <a:t>2) Substantial domestic programme - now £220M for STEP adds to the MAST programme</a:t>
            </a:r>
          </a:p>
          <a:p>
            <a:r>
              <a:rPr lang="en-GB" dirty="0"/>
              <a:t>3) Facilities and infrastructure to deliver - the new facilities (H3AT etc.) Plus the £184M for buildings, training etc.</a:t>
            </a:r>
          </a:p>
          <a:p>
            <a:endParaRPr lang="en-GB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UK government announced an £184M investment to upgrade the </a:t>
            </a:r>
            <a:r>
              <a:rPr lang="en-GB" dirty="0" err="1"/>
              <a:t>Culham</a:t>
            </a:r>
            <a:r>
              <a:rPr lang="en-GB" dirty="0"/>
              <a:t> site.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Culham</a:t>
            </a:r>
            <a:r>
              <a:rPr lang="en-GB" dirty="0"/>
              <a:t> is on track to be at the heart of a world-leading fusion cluster, in which national labs, companies and universities work together on the big challenges of delivering fusion energy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funding will develop and upgrade the facilities at </a:t>
            </a:r>
            <a:r>
              <a:rPr lang="en-GB" dirty="0" err="1"/>
              <a:t>Culham</a:t>
            </a:r>
            <a:r>
              <a:rPr lang="en-GB" dirty="0"/>
              <a:t> and enable new apprentice training programmes.  It will upgrade buildings and IT infrastructure, including a new innovation centre, an expanded robotics test facility and accommodation for commercial fusion companies. 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intention is to create an environment in which innovation and collaboration between UKAEA’s national programmes and companies will thrive. 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UKAEA will provide access to the specialist facilities at </a:t>
            </a:r>
            <a:r>
              <a:rPr lang="en-GB" dirty="0" err="1"/>
              <a:t>Culham</a:t>
            </a:r>
            <a:r>
              <a:rPr lang="en-GB" dirty="0"/>
              <a:t> for fusion businesses and academic researches to use – enabling access to capabilities not easily found anywhere else.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81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large amount of data has already been collected for ITER with dedicated JET experiments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SPI commissioning and operation on JET  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results are preliminary and will require detailed analysis (experiments last week)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Run-away suppression with shattered pellet have been demonstrated at JET on a controlled RE beam 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Unexpected result with the 12mm D2 shattered leading  to suppression of fast electrons: </a:t>
            </a: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 current increases to 0.8 MA, HXR and neutrons drop, then the beam disappears in a few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without any localized impact. (similar to some DIII-D observations)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Thermal load mitigated with SPI and analysis of mitigation of radiation asymmetry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large amount of data has already been collected for ITER with dedicated JET experiments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SPI commissioning and operation on JET  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results are preliminary and will require detailed analysis (experiments last week)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Run-away suppression with shattered pellet have been demonstrated at JET on a controlled RE beam 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Unexpected result with the 12mm D2 shattered leading  to suppression of fast electrons: </a:t>
            </a: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 current increases to 0.8 MA, HXR and neutrons drop, then the beam disappears in a few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without any localized impact. (similar to some DIII-D observations)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Thermal load mitigated with SPI and analysis of mitigation of radiation asymmetry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35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large amount of data has already been collected for ITER with dedicated JET experiments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SPI commissioning and operation on JET  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results are preliminary and will require detailed analysis (experiments last week)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Run-away suppression with shattered pellet have been demonstrated at JET on a controlled RE beam 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Unexpected result with the 12mm D2 shattered leading  to suppression of fast electrons: </a:t>
            </a: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 current increases to 0.8 MA, HXR and neutrons drop, then the beam disappears in a few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without any localized impact. (similar to some DIII-D observations)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Thermal load mitigated with SPI and analysis of mitigation of radiation asymmetry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2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beginning a conceptual design for an ST reactor – must produce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 electricity, aiming for T self-sufficiency, and materials, availability etc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scale to an economic power plant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 is a tight collaboration between UKAEA and UK industry and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academia. UK government have provided £20M to begin this work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 retain a strong role in EU-DEMO. Large overlap between the two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programmes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2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87012A-8459-4D1D-9CF7-ACCCA53F5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399"/>
            <a:ext cx="9144000" cy="4706112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8" y="6050503"/>
            <a:ext cx="3988470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4378013" y="6520959"/>
            <a:ext cx="300730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Contract for the Operation of the JET Facilities Co-Funded by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Euratom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[Grant number EP/T012250/1]</a:t>
            </a:r>
          </a:p>
          <a:p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" name="Picture 25" descr="logo-ce-horizontal-en-neg-quadri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794" y="6182099"/>
            <a:ext cx="1065356" cy="2812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454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157216-BFF2-CE4D-9A11-74A80FD452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1"/>
            <a:ext cx="9144000" cy="4821936"/>
          </a:xfrm>
          <a:prstGeom prst="rect">
            <a:avLst/>
          </a:prstGeom>
        </p:spPr>
      </p:pic>
      <p:sp>
        <p:nvSpPr>
          <p:cNvPr id="22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37" name="Freeform 36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8" y="6050503"/>
            <a:ext cx="3988470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4378013" y="6520959"/>
            <a:ext cx="300730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Contract for the Operation of the JET Facilities Co-Funded by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Euratom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[Grant number EP/T012250/1]</a:t>
            </a:r>
          </a:p>
          <a:p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8" name="Picture 27" descr="logo-ce-horizontal-en-neg-quadri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794" y="6182099"/>
            <a:ext cx="1065356" cy="2812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454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8EA271-6D88-0140-AE20-D458FEBDB2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1"/>
            <a:ext cx="9144000" cy="4724400"/>
          </a:xfrm>
          <a:prstGeom prst="rect">
            <a:avLst/>
          </a:prstGeom>
        </p:spPr>
      </p:pic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9" name="Freeform 28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8" y="6050503"/>
            <a:ext cx="3988470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4378013" y="6520959"/>
            <a:ext cx="300730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Contract for the Operation of the JET Facilities Co-Funded by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Euratom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[Grant number EP/T012250/1]</a:t>
            </a:r>
          </a:p>
          <a:p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 descr="logo-ce-horizontal-en-neg-quadri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794" y="6182099"/>
            <a:ext cx="1065356" cy="281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454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23B50-CD5A-4B48-A972-1273FE72C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1"/>
            <a:ext cx="9144000" cy="4706112"/>
          </a:xfrm>
          <a:prstGeom prst="rect">
            <a:avLst/>
          </a:prstGeom>
        </p:spPr>
      </p:pic>
      <p:sp>
        <p:nvSpPr>
          <p:cNvPr id="14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1" name="Freeform 20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8" y="6050503"/>
            <a:ext cx="3988470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4378013" y="6520959"/>
            <a:ext cx="300730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Contract for the Operation of the JET Facilities Co-Funded by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Euratom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[Grant number EP/T012250/1]</a:t>
            </a:r>
          </a:p>
          <a:p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 descr="logo-ce-horizontal-en-neg-quadri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794" y="6182099"/>
            <a:ext cx="1065356" cy="2812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454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3CE78-6B94-AE45-8461-3A7E5F5C1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815"/>
            <a:ext cx="9144000" cy="4693920"/>
          </a:xfrm>
          <a:prstGeom prst="rect">
            <a:avLst/>
          </a:prstGeom>
        </p:spPr>
      </p:pic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9" name="Freeform 28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8" y="6050503"/>
            <a:ext cx="3988470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4378013" y="6520959"/>
            <a:ext cx="300730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Contract for the Operation of the JET Facilities Co-Funded by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Euratom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[Grant number EP/T012250/1]</a:t>
            </a:r>
          </a:p>
          <a:p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 descr="logo-ce-horizontal-en-neg-quadri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794" y="6182099"/>
            <a:ext cx="1065356" cy="281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454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5D200-0F10-9649-B82B-5A9B09338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645"/>
            <a:ext cx="9144000" cy="4724400"/>
          </a:xfrm>
          <a:prstGeom prst="rect">
            <a:avLst/>
          </a:prstGeom>
        </p:spPr>
      </p:pic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9" name="Freeform 28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8" y="6050503"/>
            <a:ext cx="3988470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4378013" y="6520959"/>
            <a:ext cx="300730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Contract for the Operation of the JET Facilities Co-Funded by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Euratom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[Grant number EP/T012250/1]</a:t>
            </a:r>
          </a:p>
          <a:p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 descr="logo-ce-horizontal-en-neg-quadri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794" y="6182099"/>
            <a:ext cx="1065356" cy="281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454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4385" y="-1539"/>
            <a:ext cx="9155461" cy="4678205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3103533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21265 w 12202079"/>
              <a:gd name="connsiteY4" fmla="*/ 3124799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14980 w 12202079"/>
              <a:gd name="connsiteY4" fmla="*/ 3134226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4676667"/>
              <a:gd name="connsiteX1" fmla="*/ 10202575 w 12202079"/>
              <a:gd name="connsiteY1" fmla="*/ 0 h 4676667"/>
              <a:gd name="connsiteX2" fmla="*/ 12196763 w 12202079"/>
              <a:gd name="connsiteY2" fmla="*/ 1994188 h 4676667"/>
              <a:gd name="connsiteX3" fmla="*/ 12202079 w 12202079"/>
              <a:gd name="connsiteY3" fmla="*/ 4676667 h 4676667"/>
              <a:gd name="connsiteX4" fmla="*/ 14980 w 12202079"/>
              <a:gd name="connsiteY4" fmla="*/ 3134226 h 4676667"/>
              <a:gd name="connsiteX5" fmla="*/ 0 w 12202079"/>
              <a:gd name="connsiteY5" fmla="*/ 0 h 4676667"/>
              <a:gd name="connsiteX6" fmla="*/ 0 w 12202079"/>
              <a:gd name="connsiteY6" fmla="*/ 0 h 4676667"/>
              <a:gd name="connsiteX0" fmla="*/ 0 w 12209332"/>
              <a:gd name="connsiteY0" fmla="*/ 0 h 4676667"/>
              <a:gd name="connsiteX1" fmla="*/ 10202575 w 12209332"/>
              <a:gd name="connsiteY1" fmla="*/ 0 h 4676667"/>
              <a:gd name="connsiteX2" fmla="*/ 12209332 w 12209332"/>
              <a:gd name="connsiteY2" fmla="*/ 1635969 h 4676667"/>
              <a:gd name="connsiteX3" fmla="*/ 12202079 w 12209332"/>
              <a:gd name="connsiteY3" fmla="*/ 4676667 h 4676667"/>
              <a:gd name="connsiteX4" fmla="*/ 14980 w 12209332"/>
              <a:gd name="connsiteY4" fmla="*/ 3134226 h 4676667"/>
              <a:gd name="connsiteX5" fmla="*/ 0 w 12209332"/>
              <a:gd name="connsiteY5" fmla="*/ 0 h 4676667"/>
              <a:gd name="connsiteX6" fmla="*/ 0 w 12209332"/>
              <a:gd name="connsiteY6" fmla="*/ 0 h 4676667"/>
              <a:gd name="connsiteX0" fmla="*/ 0 w 12209332"/>
              <a:gd name="connsiteY0" fmla="*/ 4713 h 4681380"/>
              <a:gd name="connsiteX1" fmla="*/ 10032892 w 12209332"/>
              <a:gd name="connsiteY1" fmla="*/ 0 h 4681380"/>
              <a:gd name="connsiteX2" fmla="*/ 12209332 w 12209332"/>
              <a:gd name="connsiteY2" fmla="*/ 1640682 h 4681380"/>
              <a:gd name="connsiteX3" fmla="*/ 12202079 w 12209332"/>
              <a:gd name="connsiteY3" fmla="*/ 4681380 h 4681380"/>
              <a:gd name="connsiteX4" fmla="*/ 14980 w 12209332"/>
              <a:gd name="connsiteY4" fmla="*/ 3138939 h 4681380"/>
              <a:gd name="connsiteX5" fmla="*/ 0 w 12209332"/>
              <a:gd name="connsiteY5" fmla="*/ 4713 h 4681380"/>
              <a:gd name="connsiteX6" fmla="*/ 0 w 12209332"/>
              <a:gd name="connsiteY6" fmla="*/ 4713 h 4681380"/>
              <a:gd name="connsiteX0" fmla="*/ 0 w 12203048"/>
              <a:gd name="connsiteY0" fmla="*/ 4713 h 4681380"/>
              <a:gd name="connsiteX1" fmla="*/ 10032892 w 12203048"/>
              <a:gd name="connsiteY1" fmla="*/ 0 h 4681380"/>
              <a:gd name="connsiteX2" fmla="*/ 12203048 w 12203048"/>
              <a:gd name="connsiteY2" fmla="*/ 1617115 h 4681380"/>
              <a:gd name="connsiteX3" fmla="*/ 12202079 w 12203048"/>
              <a:gd name="connsiteY3" fmla="*/ 4681380 h 4681380"/>
              <a:gd name="connsiteX4" fmla="*/ 14980 w 12203048"/>
              <a:gd name="connsiteY4" fmla="*/ 3138939 h 4681380"/>
              <a:gd name="connsiteX5" fmla="*/ 0 w 12203048"/>
              <a:gd name="connsiteY5" fmla="*/ 4713 h 4681380"/>
              <a:gd name="connsiteX6" fmla="*/ 0 w 12203048"/>
              <a:gd name="connsiteY6" fmla="*/ 4713 h 4681380"/>
              <a:gd name="connsiteX0" fmla="*/ 0 w 12207281"/>
              <a:gd name="connsiteY0" fmla="*/ 4713 h 4681380"/>
              <a:gd name="connsiteX1" fmla="*/ 10032892 w 12207281"/>
              <a:gd name="connsiteY1" fmla="*/ 0 h 4681380"/>
              <a:gd name="connsiteX2" fmla="*/ 12207281 w 12207281"/>
              <a:gd name="connsiteY2" fmla="*/ 1626640 h 4681380"/>
              <a:gd name="connsiteX3" fmla="*/ 12202079 w 12207281"/>
              <a:gd name="connsiteY3" fmla="*/ 4681380 h 4681380"/>
              <a:gd name="connsiteX4" fmla="*/ 14980 w 12207281"/>
              <a:gd name="connsiteY4" fmla="*/ 3138939 h 4681380"/>
              <a:gd name="connsiteX5" fmla="*/ 0 w 12207281"/>
              <a:gd name="connsiteY5" fmla="*/ 4713 h 4681380"/>
              <a:gd name="connsiteX6" fmla="*/ 0 w 12207281"/>
              <a:gd name="connsiteY6" fmla="*/ 4713 h 4681380"/>
              <a:gd name="connsiteX0" fmla="*/ 0 w 12207281"/>
              <a:gd name="connsiteY0" fmla="*/ 1538 h 4678205"/>
              <a:gd name="connsiteX1" fmla="*/ 100201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24425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328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328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6513 w 12207281"/>
              <a:gd name="connsiteY4" fmla="*/ 3132589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281" h="4678205">
                <a:moveTo>
                  <a:pt x="0" y="1538"/>
                </a:moveTo>
                <a:lnTo>
                  <a:pt x="10032892" y="0"/>
                </a:lnTo>
                <a:lnTo>
                  <a:pt x="12207281" y="1623465"/>
                </a:lnTo>
                <a:cubicBezTo>
                  <a:pt x="12204863" y="2637031"/>
                  <a:pt x="12204497" y="3664639"/>
                  <a:pt x="12202079" y="4678205"/>
                </a:cubicBezTo>
                <a:lnTo>
                  <a:pt x="6513" y="3132589"/>
                </a:lnTo>
                <a:cubicBezTo>
                  <a:pt x="1520" y="2087847"/>
                  <a:pt x="4993" y="1046280"/>
                  <a:pt x="0" y="1538"/>
                </a:cubicBezTo>
                <a:lnTo>
                  <a:pt x="0" y="1538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5" name="Freeform 24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8" y="6050503"/>
            <a:ext cx="3988470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4378013" y="6520959"/>
            <a:ext cx="300730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Contract for the Operation of the JET Facilities Co-Funded by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Euratom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[Grant number EP/T012250/1]</a:t>
            </a:r>
          </a:p>
          <a:p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Picture 19" descr="logo-ce-horizontal-en-neg-quadri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794" y="6182099"/>
            <a:ext cx="1065356" cy="281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454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10" y="1556792"/>
            <a:ext cx="8741278" cy="4824536"/>
          </a:xfrm>
        </p:spPr>
        <p:txBody>
          <a:bodyPr/>
          <a:lstStyle>
            <a:lvl1pPr marL="257175" indent="-257175">
              <a:spcAft>
                <a:spcPts val="450"/>
              </a:spcAft>
              <a:buFont typeface="Arial" panose="020B0604020202020204" pitchFamily="34" charset="0"/>
              <a:buChar char="•"/>
              <a:defRPr sz="2800" b="1">
                <a:latin typeface="+mj-lt"/>
                <a:cs typeface="Arial" panose="020B0604020202020204" pitchFamily="34" charset="0"/>
              </a:defRPr>
            </a:lvl1pPr>
            <a:lvl2pPr marL="557213" indent="-214313">
              <a:buFont typeface="Arial" panose="020B0604020202020204" pitchFamily="34" charset="0"/>
              <a:buChar char="−"/>
              <a:defRPr sz="2000" b="1" i="0" baseline="0">
                <a:solidFill>
                  <a:srgbClr val="002060"/>
                </a:solidFill>
                <a:latin typeface="+mj-lt"/>
                <a:cs typeface="Arial" panose="020B060402020202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2000" b="0" i="0" baseline="0">
                <a:latin typeface="+mj-lt"/>
                <a:cs typeface="Arial" panose="020B0604020202020204" pitchFamily="34" charset="0"/>
              </a:defRPr>
            </a:lvl3pPr>
            <a:lvl4pPr marL="1285875" indent="-257175">
              <a:buFont typeface="Arial" panose="020B0604020202020204" pitchFamily="34" charset="0"/>
              <a:buChar char="•"/>
              <a:defRPr sz="2000" baseline="0">
                <a:solidFill>
                  <a:srgbClr val="002060"/>
                </a:solidFill>
                <a:latin typeface="+mj-lt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  <a:effectLst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23210" y="44624"/>
            <a:ext cx="8237222" cy="836712"/>
          </a:xfrm>
        </p:spPr>
        <p:txBody>
          <a:bodyPr>
            <a:noAutofit/>
          </a:bodyPr>
          <a:lstStyle>
            <a:lvl1pPr algn="l">
              <a:lnSpc>
                <a:spcPts val="2400"/>
              </a:lnSpc>
              <a:defRPr sz="2800" b="1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line of 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223210" y="914400"/>
            <a:ext cx="8741278" cy="61494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 b="1" baseline="0">
                <a:solidFill>
                  <a:srgbClr val="002060"/>
                </a:solidFill>
                <a:latin typeface="+mj-lt"/>
                <a:cs typeface="Arial" panose="020B0604020202020204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 typeface="Arial" panose="020B0604020202020204" pitchFamily="34" charset="0"/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223210" y="6138884"/>
            <a:ext cx="4348790" cy="3144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002060"/>
                </a:solidFill>
                <a:latin typeface="+mj-lt"/>
                <a:cs typeface="Arial" panose="020B0604020202020204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 typeface="Arial" panose="020B0604020202020204" pitchFamily="34" charset="0"/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-36512" y="6525344"/>
            <a:ext cx="9073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+mj-lt"/>
                <a:cs typeface="Arial" panose="020B0604020202020204" pitchFamily="34" charset="0"/>
              </a:rPr>
              <a:t>X. Litaudon et</a:t>
            </a:r>
            <a:r>
              <a:rPr lang="en-US" sz="900" baseline="0" dirty="0">
                <a:latin typeface="+mj-lt"/>
                <a:cs typeface="Arial" panose="020B0604020202020204" pitchFamily="34" charset="0"/>
              </a:rPr>
              <a:t> al.</a:t>
            </a:r>
            <a:r>
              <a:rPr lang="en-GB" sz="900" dirty="0">
                <a:latin typeface="+mj-lt"/>
                <a:cs typeface="Arial" panose="020B0604020202020204" pitchFamily="34" charset="0"/>
              </a:rPr>
              <a:t>|  EPS Town Hall Meeting on </a:t>
            </a:r>
            <a:r>
              <a:rPr lang="en-GB" sz="900" dirty="0" err="1">
                <a:latin typeface="+mj-lt"/>
                <a:cs typeface="Arial" panose="020B0604020202020204" pitchFamily="34" charset="0"/>
              </a:rPr>
              <a:t>EUROfusion</a:t>
            </a:r>
            <a:r>
              <a:rPr lang="en-GB" sz="900" dirty="0">
                <a:latin typeface="+mj-lt"/>
                <a:cs typeface="Arial" panose="020B0604020202020204" pitchFamily="34" charset="0"/>
              </a:rPr>
              <a:t> strategy and preparations for Horizon Europe| Milan| 09 July 2019|  </a:t>
            </a:r>
            <a:fld id="{6A6D9FA1-99C7-4910-8E32-B85D378B0060}" type="slidenum">
              <a:rPr lang="en-GB" sz="900" b="1" smtClean="0">
                <a:latin typeface="+mj-lt"/>
                <a:cs typeface="Arial" panose="020B0604020202020204" pitchFamily="34" charset="0"/>
              </a:rPr>
              <a:pPr marL="0" marR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9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853" y="130418"/>
            <a:ext cx="367958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5463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8599268" cy="449198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5151" y="205430"/>
            <a:ext cx="751414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152" y="1530994"/>
            <a:ext cx="8599268" cy="4491980"/>
          </a:xfrm>
        </p:spPr>
        <p:txBody>
          <a:bodyPr/>
          <a:lstStyle>
            <a:lvl1pPr marL="257108" indent="-257108">
              <a:buFont typeface="Arial" charset="0"/>
              <a:buChar char="•"/>
              <a:defRPr sz="1800"/>
            </a:lvl1pPr>
            <a:lvl2pPr>
              <a:defRPr sz="1650"/>
            </a:lvl2pPr>
          </a:lstStyle>
          <a:p>
            <a:pPr lvl="0"/>
            <a:r>
              <a:rPr lang="en-US" dirty="0"/>
              <a:t>Insert text or logos as </a:t>
            </a:r>
            <a:r>
              <a:rPr lang="en-US" dirty="0" err="1"/>
              <a:t>neccessary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25152" y="265064"/>
            <a:ext cx="6404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32B4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sz="13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5151" y="205435"/>
            <a:ext cx="751414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4218452" cy="449198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4485203" y="1530994"/>
            <a:ext cx="4239227" cy="449198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25152" y="1530994"/>
            <a:ext cx="421845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35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193" y="1530994"/>
            <a:ext cx="421845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35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151" y="205435"/>
            <a:ext cx="751414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485193" y="2354906"/>
            <a:ext cx="4218452" cy="3668068"/>
          </a:xfrm>
        </p:spPr>
        <p:txBody>
          <a:bodyPr/>
          <a:lstStyle>
            <a:lvl1pPr marL="0" marR="0" indent="0" algn="l" defTabSz="68559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  <a:lvl2pPr marL="342794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2pPr>
            <a:lvl3pPr marL="685596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3pPr>
            <a:lvl4pPr marL="1028394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4pPr>
            <a:lvl5pPr marL="1371192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25152" y="2354906"/>
            <a:ext cx="4218452" cy="366806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91" y="0"/>
            <a:ext cx="9144000" cy="6858000"/>
          </a:xfrm>
          <a:prstGeom prst="rect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49861" y="1308009"/>
            <a:ext cx="6640100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27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415016" y="5564305"/>
            <a:ext cx="6309809" cy="487362"/>
          </a:xfrm>
        </p:spPr>
        <p:txBody>
          <a:bodyPr>
            <a:noAutofit/>
          </a:bodyPr>
          <a:lstStyle>
            <a:lvl1pPr algn="ctr">
              <a:defRPr sz="1500" b="1">
                <a:solidFill>
                  <a:srgbClr val="132B4E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8594" y="1034192"/>
            <a:ext cx="10069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0" b="1" i="0" dirty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930388" y="4825653"/>
            <a:ext cx="10069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0" b="1" i="0" dirty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1" y="6387725"/>
            <a:ext cx="554128" cy="365125"/>
          </a:xfrm>
        </p:spPr>
        <p:txBody>
          <a:bodyPr/>
          <a:lstStyle>
            <a:lvl1pPr>
              <a:defRPr>
                <a:solidFill>
                  <a:srgbClr val="132B4E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8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F8971D"/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091" y="0"/>
            <a:ext cx="9144000" cy="6858000"/>
          </a:xfrm>
          <a:prstGeom prst="rect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1" y="6387725"/>
            <a:ext cx="554128" cy="365125"/>
          </a:xfrm>
        </p:spPr>
        <p:txBody>
          <a:bodyPr/>
          <a:lstStyle>
            <a:lvl1pPr>
              <a:defRPr>
                <a:solidFill>
                  <a:srgbClr val="132B4E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10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930"/>
            <a:ext cx="836295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152400" y="190097"/>
            <a:ext cx="836295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13812" y="6387723"/>
            <a:ext cx="5256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 dirty="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387725"/>
            <a:ext cx="554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1" i="0">
                <a:solidFill>
                  <a:srgbClr val="F8971D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111" y="6287238"/>
            <a:ext cx="1334036" cy="44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2" r:id="rId15"/>
    <p:sldLayoutId id="2147483678" r:id="rId16"/>
  </p:sldLayoutIdLst>
  <p:hf hdr="0" dt="0"/>
  <p:txStyles>
    <p:titleStyle>
      <a:lvl1pPr algn="l" defTabSz="685596" rtl="0" eaLnBrk="1" latinLnBrk="0" hangingPunct="1">
        <a:lnSpc>
          <a:spcPct val="100000"/>
        </a:lnSpc>
        <a:spcBef>
          <a:spcPct val="0"/>
        </a:spcBef>
        <a:buNone/>
        <a:defRPr sz="2700" b="1" i="0" kern="1200">
          <a:solidFill>
            <a:srgbClr val="132B4E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685596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1pPr>
      <a:lvl2pPr marL="342794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2pPr>
      <a:lvl3pPr marL="685596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3pPr>
      <a:lvl4pPr marL="1028394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4pPr>
      <a:lvl5pPr marL="1371192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5pPr>
      <a:lvl6pPr marL="1885386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83530B04-AA9D-0C4E-9FBB-62B187877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745" y="4594103"/>
            <a:ext cx="7579129" cy="1287122"/>
          </a:xfrm>
        </p:spPr>
        <p:txBody>
          <a:bodyPr>
            <a:normAutofit/>
          </a:bodyPr>
          <a:lstStyle/>
          <a:p>
            <a:r>
              <a:rPr lang="en-US" dirty="0"/>
              <a:t>Latest from UKAEA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DDCD5-4FDD-AC4B-A2FF-57E6ECA616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Joe Milnes</a:t>
            </a:r>
          </a:p>
          <a:p>
            <a:r>
              <a:rPr lang="en-US" dirty="0"/>
              <a:t>JET Operating Contract Senior Manager</a:t>
            </a:r>
          </a:p>
          <a:p>
            <a:r>
              <a:rPr lang="en-GB" dirty="0"/>
              <a:t>FPA Annual Meeting 3</a:t>
            </a:r>
            <a:r>
              <a:rPr lang="en-GB" baseline="30000" dirty="0"/>
              <a:t>rd</a:t>
            </a:r>
            <a:r>
              <a:rPr lang="en-GB" dirty="0"/>
              <a:t> / 4</a:t>
            </a:r>
            <a:r>
              <a:rPr lang="en-GB" baseline="30000" dirty="0"/>
              <a:t>th</a:t>
            </a:r>
            <a:r>
              <a:rPr lang="en-GB" dirty="0"/>
              <a:t> December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08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 Status and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60A831D-22AD-4B13-9DD5-B16539A4C74D}"/>
              </a:ext>
            </a:extLst>
          </p:cNvPr>
          <p:cNvCxnSpPr>
            <a:cxnSpLocks/>
          </p:cNvCxnSpPr>
          <p:nvPr/>
        </p:nvCxnSpPr>
        <p:spPr>
          <a:xfrm>
            <a:off x="252000" y="2670907"/>
            <a:ext cx="2519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7FEB46E-A9B1-4345-B55C-0A8AED9A059D}"/>
              </a:ext>
            </a:extLst>
          </p:cNvPr>
          <p:cNvSpPr txBox="1"/>
          <p:nvPr/>
        </p:nvSpPr>
        <p:spPr>
          <a:xfrm>
            <a:off x="198512" y="2431921"/>
            <a:ext cx="2151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Programme elements  ~fixed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E5DEC4D-2C16-4CD2-B3AD-5FEEEABBBF46}"/>
              </a:ext>
            </a:extLst>
          </p:cNvPr>
          <p:cNvCxnSpPr>
            <a:cxnSpLocks/>
          </p:cNvCxnSpPr>
          <p:nvPr/>
        </p:nvCxnSpPr>
        <p:spPr>
          <a:xfrm flipV="1">
            <a:off x="2915816" y="2448785"/>
            <a:ext cx="0" cy="14993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2DB3B48-1EC1-4E20-B92C-FE1B65C4480B}"/>
              </a:ext>
            </a:extLst>
          </p:cNvPr>
          <p:cNvSpPr txBox="1"/>
          <p:nvPr/>
        </p:nvSpPr>
        <p:spPr>
          <a:xfrm>
            <a:off x="827589" y="2870957"/>
            <a:ext cx="2088227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8000"/>
                </a:solidFill>
              </a:rPr>
              <a:t>DTE2: </a:t>
            </a:r>
            <a:r>
              <a:rPr lang="en-GB" sz="1600" dirty="0"/>
              <a:t>With 14 MeV neutron budget of 3x10</a:t>
            </a:r>
            <a:r>
              <a:rPr lang="en-GB" sz="1600" baseline="30000" dirty="0"/>
              <a:t>20 </a:t>
            </a:r>
            <a:r>
              <a:rPr lang="en-GB" sz="1600" dirty="0"/>
              <a:t>(~10 pulses at 10-15MW/5s)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1A8CDECD-0312-4DCD-B246-51F70A5D3A6C}"/>
              </a:ext>
            </a:extLst>
          </p:cNvPr>
          <p:cNvSpPr/>
          <p:nvPr/>
        </p:nvSpPr>
        <p:spPr>
          <a:xfrm rot="5400000">
            <a:off x="3341615" y="2297656"/>
            <a:ext cx="160759" cy="75313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25BD3E4-2E4F-4CA0-921E-653E5198CE28}"/>
              </a:ext>
            </a:extLst>
          </p:cNvPr>
          <p:cNvCxnSpPr>
            <a:cxnSpLocks/>
          </p:cNvCxnSpPr>
          <p:nvPr/>
        </p:nvCxnSpPr>
        <p:spPr>
          <a:xfrm flipV="1">
            <a:off x="3419872" y="2870957"/>
            <a:ext cx="0" cy="17814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2C45FFC-A604-458E-A880-59232FFA9D71}"/>
              </a:ext>
            </a:extLst>
          </p:cNvPr>
          <p:cNvSpPr txBox="1"/>
          <p:nvPr/>
        </p:nvSpPr>
        <p:spPr>
          <a:xfrm>
            <a:off x="728321" y="4068722"/>
            <a:ext cx="269155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He for ITER (H-mode, ILW)</a:t>
            </a:r>
          </a:p>
          <a:p>
            <a:r>
              <a:rPr lang="en-GB" sz="1600" dirty="0"/>
              <a:t>Contingency for Seeding</a:t>
            </a:r>
          </a:p>
        </p:txBody>
      </p:sp>
      <p:sp>
        <p:nvSpPr>
          <p:cNvPr id="61" name="Right Brace 60">
            <a:extLst>
              <a:ext uri="{FF2B5EF4-FFF2-40B4-BE49-F238E27FC236}">
                <a16:creationId xmlns:a16="http://schemas.microsoft.com/office/drawing/2014/main" id="{8CD70BE7-58AE-4062-BB77-D83A42D86A1A}"/>
              </a:ext>
            </a:extLst>
          </p:cNvPr>
          <p:cNvSpPr/>
          <p:nvPr/>
        </p:nvSpPr>
        <p:spPr>
          <a:xfrm rot="5400000">
            <a:off x="4344154" y="2154077"/>
            <a:ext cx="167649" cy="1044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493935C-D018-42E9-9219-89D692F7B05F}"/>
              </a:ext>
            </a:extLst>
          </p:cNvPr>
          <p:cNvCxnSpPr>
            <a:cxnSpLocks/>
          </p:cNvCxnSpPr>
          <p:nvPr/>
        </p:nvCxnSpPr>
        <p:spPr>
          <a:xfrm flipH="1" flipV="1">
            <a:off x="4427984" y="2870958"/>
            <a:ext cx="9736" cy="32496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C888D2E-DD83-4CB3-AB82-34966FB86B55}"/>
              </a:ext>
            </a:extLst>
          </p:cNvPr>
          <p:cNvSpPr txBox="1"/>
          <p:nvPr/>
        </p:nvSpPr>
        <p:spPr>
          <a:xfrm>
            <a:off x="1007238" y="4797152"/>
            <a:ext cx="342074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6-month shutdown: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SPI2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ITER 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Diagnostics (14 MeV, radiation)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Take samples from ILW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EF302FC4-CAA2-4F12-A810-E5031F61FF93}"/>
              </a:ext>
            </a:extLst>
          </p:cNvPr>
          <p:cNvSpPr/>
          <p:nvPr/>
        </p:nvSpPr>
        <p:spPr>
          <a:xfrm rot="5400000">
            <a:off x="5862141" y="2212715"/>
            <a:ext cx="148394" cy="87171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FC0B77-FAA9-4D7A-9EA5-33B5E3CDECF9}"/>
              </a:ext>
            </a:extLst>
          </p:cNvPr>
          <p:cNvSpPr txBox="1"/>
          <p:nvPr/>
        </p:nvSpPr>
        <p:spPr>
          <a:xfrm>
            <a:off x="4577292" y="2874696"/>
            <a:ext cx="276666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ITER disruption studies: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with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/>
              <a:t>2</a:t>
            </a:r>
            <a:r>
              <a:rPr lang="en-GB" sz="1600" baseline="30000" dirty="0"/>
              <a:t>nd</a:t>
            </a:r>
            <a:r>
              <a:rPr lang="en-GB" sz="1600" dirty="0"/>
              <a:t> SPI</a:t>
            </a:r>
          </a:p>
          <a:p>
            <a:r>
              <a:rPr lang="en-GB" sz="1600" dirty="0">
                <a:solidFill>
                  <a:srgbClr val="FF0000"/>
                </a:solidFill>
              </a:rPr>
              <a:t>ITER like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Seeding with ILW, q</a:t>
            </a:r>
            <a:r>
              <a:rPr lang="en-GB" sz="1600" baseline="-25000" dirty="0"/>
              <a:t>95</a:t>
            </a:r>
            <a:r>
              <a:rPr lang="en-GB" sz="1600" dirty="0"/>
              <a:t>~3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16E3734-3B22-4209-A291-137581C44A07}"/>
              </a:ext>
            </a:extLst>
          </p:cNvPr>
          <p:cNvCxnSpPr>
            <a:cxnSpLocks/>
          </p:cNvCxnSpPr>
          <p:nvPr/>
        </p:nvCxnSpPr>
        <p:spPr>
          <a:xfrm flipV="1">
            <a:off x="7632196" y="2884605"/>
            <a:ext cx="0" cy="20131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16C07D3-F2FC-4137-A8E2-715405E4B526}"/>
              </a:ext>
            </a:extLst>
          </p:cNvPr>
          <p:cNvSpPr txBox="1"/>
          <p:nvPr/>
        </p:nvSpPr>
        <p:spPr>
          <a:xfrm>
            <a:off x="4924873" y="4034624"/>
            <a:ext cx="270732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8000"/>
                </a:solidFill>
              </a:rPr>
              <a:t>DTE3</a:t>
            </a:r>
            <a:r>
              <a:rPr lang="en-GB" sz="1600" dirty="0">
                <a:solidFill>
                  <a:srgbClr val="FF0000"/>
                </a:solidFill>
              </a:rPr>
              <a:t> &amp; T removal: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</a:t>
            </a:r>
            <a:r>
              <a:rPr lang="en-GB" sz="1600" baseline="-25000" dirty="0"/>
              <a:t>2</a:t>
            </a:r>
            <a:r>
              <a:rPr lang="en-GB" sz="1600" dirty="0"/>
              <a:t> seeding, LIDS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Budget: 13x10</a:t>
            </a:r>
            <a:r>
              <a:rPr lang="en-GB" sz="1600" baseline="30000" dirty="0"/>
              <a:t>20</a:t>
            </a:r>
            <a:r>
              <a:rPr lang="en-GB" sz="1600" dirty="0"/>
              <a:t> 14MeV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119F50D-897A-4EEF-91AE-123C1118A717}"/>
              </a:ext>
            </a:extLst>
          </p:cNvPr>
          <p:cNvCxnSpPr>
            <a:cxnSpLocks/>
          </p:cNvCxnSpPr>
          <p:nvPr/>
        </p:nvCxnSpPr>
        <p:spPr>
          <a:xfrm flipV="1">
            <a:off x="8531984" y="2870957"/>
            <a:ext cx="1" cy="34656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3A1935C0-C808-4988-9385-5F8FA6D76007}"/>
              </a:ext>
            </a:extLst>
          </p:cNvPr>
          <p:cNvSpPr txBox="1"/>
          <p:nvPr/>
        </p:nvSpPr>
        <p:spPr>
          <a:xfrm>
            <a:off x="5796136" y="4916924"/>
            <a:ext cx="273584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Put JET in safe-state: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Remove ITER 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LIBS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Diagnostic calibrations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Take samples from ILW</a:t>
            </a: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D16D44B3-C798-4E01-8FFA-DEF4263FCFC7}"/>
              </a:ext>
            </a:extLst>
          </p:cNvPr>
          <p:cNvSpPr/>
          <p:nvPr/>
        </p:nvSpPr>
        <p:spPr>
          <a:xfrm rot="5400000">
            <a:off x="7558678" y="2290195"/>
            <a:ext cx="166055" cy="77335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61D5D504-82A2-48CE-9296-CF92D9EEA70E}"/>
              </a:ext>
            </a:extLst>
          </p:cNvPr>
          <p:cNvSpPr/>
          <p:nvPr/>
        </p:nvSpPr>
        <p:spPr>
          <a:xfrm rot="5400000">
            <a:off x="8439449" y="2284898"/>
            <a:ext cx="166055" cy="77335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915CDD0-5567-440E-B0FD-DD5F6999896E}"/>
              </a:ext>
            </a:extLst>
          </p:cNvPr>
          <p:cNvSpPr txBox="1"/>
          <p:nvPr/>
        </p:nvSpPr>
        <p:spPr>
          <a:xfrm>
            <a:off x="3563888" y="2175247"/>
            <a:ext cx="1204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/>
              <a:t>SPI, RH, </a:t>
            </a:r>
            <a:br>
              <a:rPr lang="en-GB" sz="800" b="1" dirty="0"/>
            </a:br>
            <a:r>
              <a:rPr lang="en-GB" sz="800" b="1" dirty="0"/>
              <a:t>mirrors, diagnostics </a:t>
            </a:r>
          </a:p>
          <a:p>
            <a:pPr algn="ctr"/>
            <a:r>
              <a:rPr lang="en-GB" sz="800" b="1" dirty="0"/>
              <a:t>ready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FB431B9-F330-4635-AC19-4013979CB967}"/>
              </a:ext>
            </a:extLst>
          </p:cNvPr>
          <p:cNvSpPr txBox="1"/>
          <p:nvPr/>
        </p:nvSpPr>
        <p:spPr>
          <a:xfrm>
            <a:off x="6810543" y="2188993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/>
              <a:t>AGHS ready</a:t>
            </a:r>
            <a:br>
              <a:rPr lang="en-GB" sz="800" b="1" dirty="0"/>
            </a:br>
            <a:r>
              <a:rPr lang="en-GB" sz="800" b="1" dirty="0"/>
              <a:t> for N</a:t>
            </a:r>
            <a:r>
              <a:rPr lang="en-GB" sz="800" b="1" baseline="-25000" dirty="0"/>
              <a:t>2</a:t>
            </a:r>
          </a:p>
        </p:txBody>
      </p:sp>
      <p:sp>
        <p:nvSpPr>
          <p:cNvPr id="74" name="Diamond 73">
            <a:extLst>
              <a:ext uri="{FF2B5EF4-FFF2-40B4-BE49-F238E27FC236}">
                <a16:creationId xmlns:a16="http://schemas.microsoft.com/office/drawing/2014/main" id="{1E0E1CF5-57F5-48DD-9EB5-25CE846597F1}"/>
              </a:ext>
            </a:extLst>
          </p:cNvPr>
          <p:cNvSpPr/>
          <p:nvPr/>
        </p:nvSpPr>
        <p:spPr>
          <a:xfrm>
            <a:off x="3777034" y="2217991"/>
            <a:ext cx="72008" cy="130834"/>
          </a:xfrm>
          <a:prstGeom prst="diamond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C92F0E1D-C150-4B02-82B8-322342CD5310}"/>
              </a:ext>
            </a:extLst>
          </p:cNvPr>
          <p:cNvSpPr/>
          <p:nvPr/>
        </p:nvSpPr>
        <p:spPr>
          <a:xfrm>
            <a:off x="6774539" y="2218981"/>
            <a:ext cx="72008" cy="130834"/>
          </a:xfrm>
          <a:prstGeom prst="diamond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88B1DFD-ACBA-4D0B-97AE-B16B06600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665"/>
            <a:ext cx="9144000" cy="79319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34696EB-1972-41A8-8AC9-E6C51F895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2" y="821846"/>
            <a:ext cx="4276090" cy="4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36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Compact Tokamak – MAST Upgrade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74118-2C67-46F0-BA33-62BDFA7C1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1"/>
          <a:stretch/>
        </p:blipFill>
        <p:spPr>
          <a:xfrm>
            <a:off x="348856" y="3213605"/>
            <a:ext cx="4026398" cy="243038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56FCCD7-7AA7-439E-B242-B91B3F7F8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6593" y="1389942"/>
            <a:ext cx="4250924" cy="364732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Commissioning of power supplies and coils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First plasma early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Physics campaigns mid 2020. </a:t>
            </a:r>
          </a:p>
        </p:txBody>
      </p:sp>
      <p:pic>
        <p:nvPicPr>
          <p:cNvPr id="7" name="Picture 6" descr="A picture containing indoor, kitchen, large, metal&#10;&#10;Description automatically generated">
            <a:extLst>
              <a:ext uri="{FF2B5EF4-FFF2-40B4-BE49-F238E27FC236}">
                <a16:creationId xmlns:a16="http://schemas.microsoft.com/office/drawing/2014/main" id="{1047FCC6-755C-45E4-B256-E8AECDB58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517" y="1934522"/>
            <a:ext cx="4428270" cy="28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1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Compact Tokamak – STEP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56FCCD7-7AA7-439E-B242-B91B3F7F8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6592" y="1389941"/>
            <a:ext cx="4143153" cy="44741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UKAEA funded £220M for the five year conceptual design phase.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Net electricity production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Tritium self-sufficiency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Robotic maintenance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Decadal pilot plant lifetime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Design work split into distinct work packages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UKAEA now seeking collaboration from academic and industrial partners.</a:t>
            </a:r>
          </a:p>
        </p:txBody>
      </p:sp>
      <p:pic>
        <p:nvPicPr>
          <p:cNvPr id="7" name="Picture 1" descr="image001">
            <a:extLst>
              <a:ext uri="{FF2B5EF4-FFF2-40B4-BE49-F238E27FC236}">
                <a16:creationId xmlns:a16="http://schemas.microsoft.com/office/drawing/2014/main" id="{AA59086F-352F-49F9-9CB9-6D8964BE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56" y="818789"/>
            <a:ext cx="3589659" cy="504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Tritium facility – H3AT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56FCCD7-7AA7-439E-B242-B91B3F7F8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6593" y="1389941"/>
            <a:ext cx="3877922" cy="4474145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 £40M state of the art tritium facility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Up to 100g T2 inventory.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1/20th scale ITER like tritium fuel cycle system able to operate in closed loop.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Uranium bed storage and delivery, Impurity Separation, Cryogenic Distillation, Air and Water </a:t>
            </a:r>
            <a:r>
              <a:rPr lang="en-GB" dirty="0" err="1"/>
              <a:t>Detritiation</a:t>
            </a:r>
            <a:r>
              <a:rPr lang="en-GB" dirty="0"/>
              <a:t> Systems.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Fuel cycle feeds flexible test cells/gloveboxes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Also tritium wet chemistry, solid waste </a:t>
            </a:r>
            <a:r>
              <a:rPr lang="en-GB" dirty="0" err="1"/>
              <a:t>detritiation</a:t>
            </a:r>
            <a:r>
              <a:rPr lang="en-GB" dirty="0"/>
              <a:t> and C-14  laboratory .</a:t>
            </a:r>
          </a:p>
        </p:txBody>
      </p:sp>
      <p:pic>
        <p:nvPicPr>
          <p:cNvPr id="8" name="Picture 7" descr="A large brick building&#10;&#10;Description automatically generated">
            <a:extLst>
              <a:ext uri="{FF2B5EF4-FFF2-40B4-BE49-F238E27FC236}">
                <a16:creationId xmlns:a16="http://schemas.microsoft.com/office/drawing/2014/main" id="{9DCEC180-37D2-4AF3-A13F-74CB00304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45"/>
          <a:stretch/>
        </p:blipFill>
        <p:spPr>
          <a:xfrm>
            <a:off x="4114514" y="2071567"/>
            <a:ext cx="5029486" cy="339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2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846032" cy="1325564"/>
          </a:xfrm>
        </p:spPr>
        <p:txBody>
          <a:bodyPr/>
          <a:lstStyle/>
          <a:p>
            <a:r>
              <a:rPr lang="en-GB" dirty="0"/>
              <a:t>Remote Handling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F9775E9-CC45-418D-AB95-4EACFEB4F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6592" y="841562"/>
            <a:ext cx="4568489" cy="44741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Remote Applications in Challenging Environments – RACE: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~160 FTE engineers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&gt;40 projects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&gt;100 industrial collaborators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13 university partners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£345M robotics collaborative R&amp;D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RACE: £15M activity pa (</a:t>
            </a:r>
            <a:r>
              <a:rPr lang="en-GB" dirty="0" err="1"/>
              <a:t>OpEx</a:t>
            </a:r>
            <a:r>
              <a:rPr lang="en-GB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FBBEBA-4E88-42CC-92FF-845B18ED9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2"/>
          <a:stretch/>
        </p:blipFill>
        <p:spPr>
          <a:xfrm>
            <a:off x="353265" y="3748222"/>
            <a:ext cx="4156113" cy="22104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B68D44-156A-4D7D-B40E-F3B513176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554" y="541674"/>
            <a:ext cx="1953126" cy="2520260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9FD58AB2-7E5F-44D9-B5E6-E92362BE1110}"/>
              </a:ext>
            </a:extLst>
          </p:cNvPr>
          <p:cNvSpPr txBox="1">
            <a:spLocks/>
          </p:cNvSpPr>
          <p:nvPr/>
        </p:nvSpPr>
        <p:spPr>
          <a:xfrm>
            <a:off x="5282074" y="3061934"/>
            <a:ext cx="3508661" cy="3099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25" b="1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1600" b="0" dirty="0"/>
              <a:t>Extreme levels of radiation in a fusion reactor (that’s the idea!)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1600" b="0" dirty="0"/>
              <a:t>Current designs mean </a:t>
            </a:r>
            <a:r>
              <a:rPr lang="en-US" sz="1600" b="0" u="sng" dirty="0"/>
              <a:t>routine</a:t>
            </a:r>
            <a:r>
              <a:rPr lang="en-US" sz="1600" b="0" dirty="0"/>
              <a:t> in-vessel operations: for </a:t>
            </a:r>
            <a:r>
              <a:rPr lang="en-US" sz="1600" b="0" dirty="0" err="1"/>
              <a:t>refuelling</a:t>
            </a:r>
            <a:r>
              <a:rPr lang="en-US" sz="1600" b="0" dirty="0"/>
              <a:t> and maintenance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1600" b="0" dirty="0"/>
              <a:t>Radiation levels mean zero manned entry into large parts of the plant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1600" b="0" dirty="0"/>
              <a:t>The plant must be </a:t>
            </a:r>
            <a:r>
              <a:rPr lang="en-US" sz="1600" b="0" dirty="0">
                <a:solidFill>
                  <a:srgbClr val="FF0000"/>
                </a:solidFill>
              </a:rPr>
              <a:t>designed for remote operation and maintenance</a:t>
            </a:r>
            <a:endParaRPr lang="en-US" sz="1600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AC25D0-CE82-40A8-A790-873532989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451" y="6176084"/>
            <a:ext cx="1061757" cy="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8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846032" cy="1325564"/>
          </a:xfrm>
        </p:spPr>
        <p:txBody>
          <a:bodyPr/>
          <a:lstStyle/>
          <a:p>
            <a:r>
              <a:rPr lang="en-GB" dirty="0"/>
              <a:t>Remote Handling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0CA83F1-D78F-433B-B80E-4D2ABE342799}"/>
              </a:ext>
            </a:extLst>
          </p:cNvPr>
          <p:cNvSpPr txBox="1">
            <a:spLocks/>
          </p:cNvSpPr>
          <p:nvPr/>
        </p:nvSpPr>
        <p:spPr>
          <a:xfrm>
            <a:off x="6422730" y="2886637"/>
            <a:ext cx="2645069" cy="2592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Contracts: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VNS (UK) inspection arm functional mock-up at RACE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NDF/TEPCO intelligent customer “The role of mock-ups for long term remote operations”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3x RACE/TEPCO workshops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2x TEPCO secondments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E8F7B2-DD5C-4E8A-B788-4717AE92F5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202" y="3382225"/>
            <a:ext cx="2471540" cy="1890002"/>
          </a:xfrm>
          <a:prstGeom prst="rect">
            <a:avLst/>
          </a:prstGeom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EB785085-EFEA-4FB8-BE29-2AC722947123}"/>
              </a:ext>
            </a:extLst>
          </p:cNvPr>
          <p:cNvSpPr txBox="1">
            <a:spLocks/>
          </p:cNvSpPr>
          <p:nvPr/>
        </p:nvSpPr>
        <p:spPr>
          <a:xfrm>
            <a:off x="76201" y="3021306"/>
            <a:ext cx="3671046" cy="1900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Decommissioning liabilities: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Fukushima Daiichi - £80B ~$2B 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 - $564B ~$6B 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UK - £99-225B ~£3B pa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00B147-2690-4204-8665-C24BCE75CB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517" y="929815"/>
            <a:ext cx="2511627" cy="1931109"/>
          </a:xfrm>
          <a:prstGeom prst="rect">
            <a:avLst/>
          </a:prstGeom>
        </p:spPr>
      </p:pic>
      <p:pic>
        <p:nvPicPr>
          <p:cNvPr id="17" name="Picture 16" descr="A picture containing object, metal, sitting, engine&#10;&#10;Description automatically generated">
            <a:extLst>
              <a:ext uri="{FF2B5EF4-FFF2-40B4-BE49-F238E27FC236}">
                <a16:creationId xmlns:a16="http://schemas.microsoft.com/office/drawing/2014/main" id="{B7C22472-5FBE-417B-A11A-88D82B02D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114404"/>
            <a:ext cx="2656843" cy="1772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08A03E-8308-4EE2-9620-5290FB4C69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923" y="1114404"/>
            <a:ext cx="2726512" cy="1772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F925DD-B17D-438D-9F2F-BE6FB143E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451" y="6176084"/>
            <a:ext cx="1061757" cy="62712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39682CB4-E184-4C0C-B22B-AC71A1B082DB}"/>
              </a:ext>
            </a:extLst>
          </p:cNvPr>
          <p:cNvSpPr txBox="1">
            <a:spLocks/>
          </p:cNvSpPr>
          <p:nvPr/>
        </p:nvSpPr>
        <p:spPr>
          <a:xfrm>
            <a:off x="76201" y="5563941"/>
            <a:ext cx="5453420" cy="5320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6855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i="0" kern="120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JET to Fukushima Daiichi…</a:t>
            </a:r>
          </a:p>
        </p:txBody>
      </p:sp>
    </p:spTree>
    <p:extLst>
      <p:ext uri="{BB962C8B-B14F-4D97-AF65-F5344CB8AC3E}">
        <p14:creationId xmlns:p14="http://schemas.microsoft.com/office/powerpoint/2010/main" val="1606477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846032" cy="1325564"/>
          </a:xfrm>
        </p:spPr>
        <p:txBody>
          <a:bodyPr/>
          <a:lstStyle/>
          <a:p>
            <a:r>
              <a:rPr lang="en-GB" dirty="0"/>
              <a:t>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AC679-22EB-429A-93CE-468B2D96A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" y="1160148"/>
            <a:ext cx="2991386" cy="1897180"/>
          </a:xfrm>
          <a:prstGeom prst="rect">
            <a:avLst/>
          </a:prstGeom>
        </p:spPr>
      </p:pic>
      <p:pic>
        <p:nvPicPr>
          <p:cNvPr id="9" name="Picture 8" descr="A truck traveling down a river&#10;&#10;Description automatically generated">
            <a:extLst>
              <a:ext uri="{FF2B5EF4-FFF2-40B4-BE49-F238E27FC236}">
                <a16:creationId xmlns:a16="http://schemas.microsoft.com/office/drawing/2014/main" id="{997813B4-C4A0-4366-ABF4-A666EBB82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140" y="2047461"/>
            <a:ext cx="6350834" cy="3568128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C919354-DE29-4D06-A3C0-4DFEA03CE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6593" y="3136840"/>
            <a:ext cx="2397547" cy="28067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Oxfordshire Advanced Skills centre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Opened 1 year ahead of schedule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Capacity to train 140 apprentices per year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Plans for further expansion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444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B14EBE-567D-42ED-B001-9C5FAD5CD7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73200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7846032" cy="1325564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27138-D290-4B00-8561-64644E4A62A8}"/>
              </a:ext>
            </a:extLst>
          </p:cNvPr>
          <p:cNvSpPr txBox="1"/>
          <p:nvPr/>
        </p:nvSpPr>
        <p:spPr>
          <a:xfrm>
            <a:off x="353264" y="1133061"/>
            <a:ext cx="82319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UKAEA’s approach is focussed on maintaining and growing strong international partnerships while in parallel taking on an ambitious domestic programme. </a:t>
            </a:r>
          </a:p>
          <a:p>
            <a:endParaRPr lang="en-GB" sz="2400" b="1" dirty="0"/>
          </a:p>
          <a:p>
            <a:r>
              <a:rPr lang="en-GB" sz="2400" b="1" dirty="0"/>
              <a:t>The UK government’s support is evident in the £220M investment in STEP and a further £184M for facilities to support the domestic and internal programmes.</a:t>
            </a:r>
          </a:p>
          <a:p>
            <a:endParaRPr lang="en-GB" sz="2400" b="1" dirty="0"/>
          </a:p>
          <a:p>
            <a:r>
              <a:rPr lang="en-GB" sz="2400" b="1" dirty="0"/>
              <a:t>UKAEA’s key focus is to grow at the pace required and form the partnerships required with labs, industry and academia to deliver this.</a:t>
            </a:r>
          </a:p>
        </p:txBody>
      </p:sp>
    </p:spTree>
    <p:extLst>
      <p:ext uri="{BB962C8B-B14F-4D97-AF65-F5344CB8AC3E}">
        <p14:creationId xmlns:p14="http://schemas.microsoft.com/office/powerpoint/2010/main" val="3817663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DE032B-7924-469A-A466-EEA4CCC6F8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F6B88-D549-405E-85CC-B326747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3C666-D8A7-4D8B-9D04-4981605583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0429A-F63B-4367-A9D3-5F88E0824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44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179512" y="0"/>
            <a:ext cx="8424936" cy="980728"/>
          </a:xfrm>
        </p:spPr>
        <p:txBody>
          <a:bodyPr/>
          <a:lstStyle/>
          <a:p>
            <a:r>
              <a:rPr lang="en-GB" sz="3000" dirty="0">
                <a:latin typeface="+mj-lt"/>
              </a:rPr>
              <a:t>Integrated Programme on Disruption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2"/>
          </p:nvPr>
        </p:nvSpPr>
        <p:spPr>
          <a:xfrm>
            <a:off x="-110200" y="876914"/>
            <a:ext cx="9487164" cy="904566"/>
          </a:xfrm>
        </p:spPr>
        <p:txBody>
          <a:bodyPr>
            <a:noAutofit/>
          </a:bodyPr>
          <a:lstStyle/>
          <a:p>
            <a:r>
              <a:rPr lang="en-GB" sz="2800" dirty="0"/>
              <a:t>Avoidance, Prediction and Mitigation:</a:t>
            </a:r>
          </a:p>
          <a:p>
            <a:r>
              <a:rPr lang="en-GB" sz="2800" dirty="0"/>
              <a:t>Multi-machines programme on JET, JT-60SA, MSTs </a:t>
            </a:r>
          </a:p>
          <a:p>
            <a:endParaRPr lang="en-GB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6" y="1988840"/>
            <a:ext cx="895461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2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1AE35-6055-4C34-BAED-F877F3B3C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UKAEA approach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76288-32EB-4FA9-8CD7-3E46F92A2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558E-446D-4E72-A6CE-AD884BAAD8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701EA-D7DC-4916-90D5-B051CDEEAFAF}"/>
              </a:ext>
            </a:extLst>
          </p:cNvPr>
          <p:cNvSpPr txBox="1"/>
          <p:nvPr/>
        </p:nvSpPr>
        <p:spPr>
          <a:xfrm>
            <a:off x="1126758" y="2681818"/>
            <a:ext cx="1719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Strong </a:t>
            </a:r>
          </a:p>
          <a:p>
            <a:pPr algn="ctr"/>
            <a:r>
              <a:rPr lang="en-GB" sz="2000" dirty="0"/>
              <a:t>International</a:t>
            </a:r>
          </a:p>
          <a:p>
            <a:pPr algn="ctr"/>
            <a:r>
              <a:rPr lang="en-GB" sz="2000" dirty="0"/>
              <a:t>Partnerships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921FF-AE83-44BD-A0BC-B264443F6608}"/>
              </a:ext>
            </a:extLst>
          </p:cNvPr>
          <p:cNvSpPr txBox="1"/>
          <p:nvPr/>
        </p:nvSpPr>
        <p:spPr>
          <a:xfrm>
            <a:off x="3798088" y="2679269"/>
            <a:ext cx="1375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Ambitious</a:t>
            </a:r>
          </a:p>
          <a:p>
            <a:pPr algn="ctr"/>
            <a:r>
              <a:rPr lang="en-GB" sz="2000" dirty="0"/>
              <a:t>Domestic</a:t>
            </a:r>
          </a:p>
          <a:p>
            <a:pPr algn="ctr"/>
            <a:r>
              <a:rPr lang="en-GB" sz="2000" dirty="0"/>
              <a:t>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A42EE-5ECB-4F87-9BE1-9DF459A0581D}"/>
              </a:ext>
            </a:extLst>
          </p:cNvPr>
          <p:cNvSpPr txBox="1"/>
          <p:nvPr/>
        </p:nvSpPr>
        <p:spPr>
          <a:xfrm>
            <a:off x="6092425" y="2633798"/>
            <a:ext cx="1782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Facilities and</a:t>
            </a:r>
          </a:p>
          <a:p>
            <a:pPr algn="ctr"/>
            <a:r>
              <a:rPr lang="en-GB" sz="2000" dirty="0"/>
              <a:t>infrastructure</a:t>
            </a:r>
          </a:p>
          <a:p>
            <a:pPr algn="ctr"/>
            <a:r>
              <a:rPr lang="en-GB" sz="2000" dirty="0"/>
              <a:t>to deliver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0D2412-B1E9-458C-B0D8-7C1BB497D0B1}"/>
              </a:ext>
            </a:extLst>
          </p:cNvPr>
          <p:cNvSpPr/>
          <p:nvPr/>
        </p:nvSpPr>
        <p:spPr>
          <a:xfrm>
            <a:off x="3175779" y="2275419"/>
            <a:ext cx="2454514" cy="2101755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40978-A2F2-4DC8-BF02-9B5D81F6BF47}"/>
              </a:ext>
            </a:extLst>
          </p:cNvPr>
          <p:cNvSpPr/>
          <p:nvPr/>
        </p:nvSpPr>
        <p:spPr>
          <a:xfrm>
            <a:off x="655981" y="2275419"/>
            <a:ext cx="2454514" cy="2101755"/>
          </a:xfrm>
          <a:prstGeom prst="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F3F6B2-B109-492A-A444-889A1BFFAC18}"/>
              </a:ext>
            </a:extLst>
          </p:cNvPr>
          <p:cNvSpPr/>
          <p:nvPr/>
        </p:nvSpPr>
        <p:spPr>
          <a:xfrm>
            <a:off x="5695575" y="2264320"/>
            <a:ext cx="2454514" cy="2101755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089915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 Status and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F2E4-8CD3-44BB-A84F-B10F396AD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1062141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D941E3E-EF9D-40F8-B387-DC2B3B3DD6C5}"/>
              </a:ext>
            </a:extLst>
          </p:cNvPr>
          <p:cNvSpPr/>
          <p:nvPr/>
        </p:nvSpPr>
        <p:spPr>
          <a:xfrm rot="5400000" flipV="1">
            <a:off x="5976000" y="1941276"/>
            <a:ext cx="144015" cy="828000"/>
          </a:xfrm>
          <a:prstGeom prst="righ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EC3B78-F5C5-44E5-A804-1E5FFDB75F77}"/>
              </a:ext>
            </a:extLst>
          </p:cNvPr>
          <p:cNvSpPr txBox="1"/>
          <p:nvPr/>
        </p:nvSpPr>
        <p:spPr>
          <a:xfrm>
            <a:off x="6296955" y="2503454"/>
            <a:ext cx="2847045" cy="40082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/>
            <a:r>
              <a:rPr lang="en-GB" sz="1600" b="1" dirty="0">
                <a:solidFill>
                  <a:srgbClr val="0000FF"/>
                </a:solidFill>
              </a:rPr>
              <a:t>Clean-up &amp; D reference pulses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08A98F3B-A5CC-4DBA-921A-DC1DB5874444}"/>
              </a:ext>
            </a:extLst>
          </p:cNvPr>
          <p:cNvSpPr/>
          <p:nvPr/>
        </p:nvSpPr>
        <p:spPr>
          <a:xfrm rot="5400000" flipV="1">
            <a:off x="1030708" y="1804907"/>
            <a:ext cx="118427" cy="1100738"/>
          </a:xfrm>
          <a:prstGeom prst="righ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22325F-8193-47C1-9BE1-7A22EE889C28}"/>
              </a:ext>
            </a:extLst>
          </p:cNvPr>
          <p:cNvCxnSpPr/>
          <p:nvPr/>
        </p:nvCxnSpPr>
        <p:spPr>
          <a:xfrm>
            <a:off x="6044400" y="2492896"/>
            <a:ext cx="0" cy="41140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230C70-1EC8-4AE3-886A-E81E7E23980B}"/>
              </a:ext>
            </a:extLst>
          </p:cNvPr>
          <p:cNvCxnSpPr>
            <a:cxnSpLocks/>
          </p:cNvCxnSpPr>
          <p:nvPr/>
        </p:nvCxnSpPr>
        <p:spPr>
          <a:xfrm>
            <a:off x="6030000" y="2904296"/>
            <a:ext cx="25579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47E3AC9-4932-472A-A019-0CA21A852625}"/>
              </a:ext>
            </a:extLst>
          </p:cNvPr>
          <p:cNvSpPr/>
          <p:nvPr/>
        </p:nvSpPr>
        <p:spPr>
          <a:xfrm rot="5400000" flipV="1">
            <a:off x="4734002" y="1581276"/>
            <a:ext cx="144015" cy="1548000"/>
          </a:xfrm>
          <a:prstGeom prst="rightBrac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737E8BAC-8B72-471E-868F-96DF55569F70}"/>
              </a:ext>
            </a:extLst>
          </p:cNvPr>
          <p:cNvSpPr/>
          <p:nvPr/>
        </p:nvSpPr>
        <p:spPr>
          <a:xfrm rot="5400000" flipV="1">
            <a:off x="3222000" y="1707276"/>
            <a:ext cx="144015" cy="1296000"/>
          </a:xfrm>
          <a:prstGeom prst="rightBrac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B0D3D-7C1F-47F2-A013-A075385CF4B9}"/>
              </a:ext>
            </a:extLst>
          </p:cNvPr>
          <p:cNvCxnSpPr>
            <a:cxnSpLocks/>
          </p:cNvCxnSpPr>
          <p:nvPr/>
        </p:nvCxnSpPr>
        <p:spPr>
          <a:xfrm>
            <a:off x="4809827" y="2492896"/>
            <a:ext cx="0" cy="72008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753DF6-F9A4-47BB-A338-194C8EA04F28}"/>
              </a:ext>
            </a:extLst>
          </p:cNvPr>
          <p:cNvCxnSpPr>
            <a:cxnSpLocks/>
          </p:cNvCxnSpPr>
          <p:nvPr/>
        </p:nvCxnSpPr>
        <p:spPr>
          <a:xfrm>
            <a:off x="4806000" y="3212976"/>
            <a:ext cx="255791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9B5643-EBD6-4431-9CF2-25F5935CC5BB}"/>
              </a:ext>
            </a:extLst>
          </p:cNvPr>
          <p:cNvSpPr txBox="1"/>
          <p:nvPr/>
        </p:nvSpPr>
        <p:spPr>
          <a:xfrm>
            <a:off x="5072860" y="3026188"/>
            <a:ext cx="3819615" cy="34508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/>
            <a:r>
              <a:rPr lang="en-GB" b="1" dirty="0">
                <a:solidFill>
                  <a:srgbClr val="008000"/>
                </a:solidFill>
              </a:rPr>
              <a:t>Deuterium-Tritium Experiments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3DD423-BE1D-4CDA-BA84-6AD9784B9189}"/>
              </a:ext>
            </a:extLst>
          </p:cNvPr>
          <p:cNvCxnSpPr>
            <a:cxnSpLocks/>
          </p:cNvCxnSpPr>
          <p:nvPr/>
        </p:nvCxnSpPr>
        <p:spPr>
          <a:xfrm>
            <a:off x="3275856" y="2498044"/>
            <a:ext cx="0" cy="103220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27C43F-46E7-4E44-9E7B-773F5EC5B440}"/>
              </a:ext>
            </a:extLst>
          </p:cNvPr>
          <p:cNvCxnSpPr>
            <a:cxnSpLocks/>
          </p:cNvCxnSpPr>
          <p:nvPr/>
        </p:nvCxnSpPr>
        <p:spPr>
          <a:xfrm>
            <a:off x="3258000" y="3531600"/>
            <a:ext cx="273935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EAD7D56-7B09-4E09-8B66-AF5EF939568D}"/>
              </a:ext>
            </a:extLst>
          </p:cNvPr>
          <p:cNvSpPr txBox="1"/>
          <p:nvPr/>
        </p:nvSpPr>
        <p:spPr>
          <a:xfrm>
            <a:off x="3520452" y="3343455"/>
            <a:ext cx="3499819" cy="37357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/>
            <a:r>
              <a:rPr lang="en-GB" b="1" dirty="0">
                <a:solidFill>
                  <a:srgbClr val="008000"/>
                </a:solidFill>
              </a:rPr>
              <a:t>Tritium (Isotope) Experiments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246EC6-836F-465C-8618-3160251375ED}"/>
              </a:ext>
            </a:extLst>
          </p:cNvPr>
          <p:cNvCxnSpPr>
            <a:cxnSpLocks/>
          </p:cNvCxnSpPr>
          <p:nvPr/>
        </p:nvCxnSpPr>
        <p:spPr>
          <a:xfrm>
            <a:off x="2267744" y="1872096"/>
            <a:ext cx="0" cy="19889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948B63-6DF0-4AFF-B6D8-F6801715A93D}"/>
              </a:ext>
            </a:extLst>
          </p:cNvPr>
          <p:cNvCxnSpPr>
            <a:cxnSpLocks/>
          </p:cNvCxnSpPr>
          <p:nvPr/>
        </p:nvCxnSpPr>
        <p:spPr>
          <a:xfrm>
            <a:off x="2253647" y="3861048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BA307C-6A73-408B-BBB5-0451FEE9347F}"/>
              </a:ext>
            </a:extLst>
          </p:cNvPr>
          <p:cNvSpPr txBox="1"/>
          <p:nvPr/>
        </p:nvSpPr>
        <p:spPr>
          <a:xfrm>
            <a:off x="2541679" y="3678701"/>
            <a:ext cx="3499819" cy="37357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rmAutofit fontScale="92500"/>
          </a:bodyPr>
          <a:lstStyle/>
          <a:p>
            <a:pPr algn="l"/>
            <a:r>
              <a:rPr lang="en-GB" b="1" dirty="0">
                <a:ln w="3175">
                  <a:noFill/>
                </a:ln>
                <a:solidFill>
                  <a:srgbClr val="E46C0A"/>
                </a:solidFill>
              </a:rPr>
              <a:t>Protium (Isotope) Experiments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24F63B-03C2-4A12-BD5B-826A0F7E079D}"/>
              </a:ext>
            </a:extLst>
          </p:cNvPr>
          <p:cNvCxnSpPr>
            <a:cxnSpLocks/>
          </p:cNvCxnSpPr>
          <p:nvPr/>
        </p:nvCxnSpPr>
        <p:spPr>
          <a:xfrm>
            <a:off x="1979712" y="2110889"/>
            <a:ext cx="0" cy="21822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774438-5A55-4ADA-9D96-A419A64273B9}"/>
              </a:ext>
            </a:extLst>
          </p:cNvPr>
          <p:cNvCxnSpPr>
            <a:cxnSpLocks/>
          </p:cNvCxnSpPr>
          <p:nvPr/>
        </p:nvCxnSpPr>
        <p:spPr>
          <a:xfrm>
            <a:off x="1962000" y="4293096"/>
            <a:ext cx="2739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A2780E-6CB6-405E-A233-6BB5598A25E3}"/>
              </a:ext>
            </a:extLst>
          </p:cNvPr>
          <p:cNvSpPr txBox="1"/>
          <p:nvPr/>
        </p:nvSpPr>
        <p:spPr>
          <a:xfrm>
            <a:off x="2272260" y="4101447"/>
            <a:ext cx="3499819" cy="37357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/>
            <a:r>
              <a:rPr lang="en-GB" b="1" dirty="0">
                <a:ln w="3175">
                  <a:noFill/>
                </a:ln>
                <a:solidFill>
                  <a:srgbClr val="92D050"/>
                </a:solidFill>
              </a:rPr>
              <a:t>Tritium Commissioning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E2DDED-345B-4348-AB35-D7EDBB89D047}"/>
              </a:ext>
            </a:extLst>
          </p:cNvPr>
          <p:cNvSpPr txBox="1"/>
          <p:nvPr/>
        </p:nvSpPr>
        <p:spPr>
          <a:xfrm>
            <a:off x="1349721" y="4459951"/>
            <a:ext cx="5670548" cy="118776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Preparation for high performance DT</a:t>
            </a:r>
          </a:p>
          <a:p>
            <a:pPr algn="l"/>
            <a:r>
              <a:rPr lang="en-GB" b="1" dirty="0">
                <a:solidFill>
                  <a:srgbClr val="0000FF"/>
                </a:solidFill>
              </a:rPr>
              <a:t>Deuterium (Isotope) Experiments</a:t>
            </a:r>
          </a:p>
          <a:p>
            <a:pPr algn="l"/>
            <a:r>
              <a:rPr lang="en-GB" b="1" dirty="0">
                <a:solidFill>
                  <a:srgbClr val="0000FF"/>
                </a:solidFill>
              </a:rPr>
              <a:t>Integrated plasma-wall solutions for ITER</a:t>
            </a:r>
          </a:p>
          <a:p>
            <a:pPr algn="l"/>
            <a:r>
              <a:rPr lang="en-GB" b="1" dirty="0">
                <a:solidFill>
                  <a:srgbClr val="0000FF"/>
                </a:solidFill>
              </a:rPr>
              <a:t>High priority ITER issues (disruption mitigation)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5B1D51-C500-43E7-A682-B133C4D93790}"/>
              </a:ext>
            </a:extLst>
          </p:cNvPr>
          <p:cNvCxnSpPr>
            <a:cxnSpLocks/>
          </p:cNvCxnSpPr>
          <p:nvPr/>
        </p:nvCxnSpPr>
        <p:spPr>
          <a:xfrm>
            <a:off x="1093930" y="2504154"/>
            <a:ext cx="0" cy="214187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C507B6-375F-4700-87E0-68BB74EE6711}"/>
              </a:ext>
            </a:extLst>
          </p:cNvPr>
          <p:cNvCxnSpPr>
            <a:cxnSpLocks/>
          </p:cNvCxnSpPr>
          <p:nvPr/>
        </p:nvCxnSpPr>
        <p:spPr>
          <a:xfrm>
            <a:off x="1080000" y="4646025"/>
            <a:ext cx="25579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C1EA62-EBFA-4BEE-9627-02C11DCA79C2}"/>
              </a:ext>
            </a:extLst>
          </p:cNvPr>
          <p:cNvCxnSpPr>
            <a:cxnSpLocks/>
          </p:cNvCxnSpPr>
          <p:nvPr/>
        </p:nvCxnSpPr>
        <p:spPr>
          <a:xfrm>
            <a:off x="251520" y="2121871"/>
            <a:ext cx="0" cy="37126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1F2B02-852A-4CBC-8A20-963C471491F8}"/>
              </a:ext>
            </a:extLst>
          </p:cNvPr>
          <p:cNvCxnSpPr>
            <a:cxnSpLocks/>
          </p:cNvCxnSpPr>
          <p:nvPr/>
        </p:nvCxnSpPr>
        <p:spPr>
          <a:xfrm>
            <a:off x="234000" y="5834500"/>
            <a:ext cx="2739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A534170-D8CC-4D25-82D5-E92DE0BFBA24}"/>
              </a:ext>
            </a:extLst>
          </p:cNvPr>
          <p:cNvSpPr txBox="1"/>
          <p:nvPr/>
        </p:nvSpPr>
        <p:spPr>
          <a:xfrm>
            <a:off x="535979" y="5647711"/>
            <a:ext cx="1299718" cy="37357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rmAutofit fontScale="85000" lnSpcReduction="10000"/>
          </a:bodyPr>
          <a:lstStyle/>
          <a:p>
            <a:pPr algn="l"/>
            <a:r>
              <a:rPr lang="en-GB" sz="1600" b="1" dirty="0">
                <a:ln w="3175">
                  <a:noFill/>
                </a:ln>
              </a:rPr>
              <a:t>Maintenance</a:t>
            </a:r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25AA80A3-9CA4-40DB-8DC6-B256883EEA7F}"/>
              </a:ext>
            </a:extLst>
          </p:cNvPr>
          <p:cNvSpPr/>
          <p:nvPr/>
        </p:nvSpPr>
        <p:spPr>
          <a:xfrm>
            <a:off x="1335791" y="5229200"/>
            <a:ext cx="5399116" cy="50405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F87CDA53-7A1E-43D0-AB9D-CCC4A601A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219" y="4983339"/>
            <a:ext cx="1185964" cy="1187761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 Status and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54499-F7AF-4848-934F-F3F3E2705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60" y="3892537"/>
            <a:ext cx="3592268" cy="8195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2C78E6-5014-4D78-A22E-AAB6A70FD845}"/>
              </a:ext>
            </a:extLst>
          </p:cNvPr>
          <p:cNvSpPr txBox="1"/>
          <p:nvPr/>
        </p:nvSpPr>
        <p:spPr>
          <a:xfrm>
            <a:off x="149715" y="691750"/>
            <a:ext cx="8213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Shattered Pellet Injection is ITER’s preferred method for mitigating: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Thermal &amp; electromagnetic loads due to disruptions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Impact damage due to runaway electron beams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6726B10-2796-4D0F-930F-C0C34FDD9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52" y="1867077"/>
            <a:ext cx="3688284" cy="17018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0ECC90E-4C72-4945-A545-F56C1C73C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029" y="2219807"/>
            <a:ext cx="4892811" cy="32411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27DB64-34CA-4F33-B64E-420594CA5836}"/>
              </a:ext>
            </a:extLst>
          </p:cNvPr>
          <p:cNvSpPr txBox="1"/>
          <p:nvPr/>
        </p:nvSpPr>
        <p:spPr>
          <a:xfrm>
            <a:off x="4794349" y="5542443"/>
            <a:ext cx="346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SPI installed on JET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A671500C-2C96-454C-BD2B-46BE9BD6D8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0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 Status and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54499-F7AF-4848-934F-F3F3E2705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023" y="5933253"/>
            <a:ext cx="3592268" cy="8195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2C78E6-5014-4D78-A22E-AAB6A70FD845}"/>
              </a:ext>
            </a:extLst>
          </p:cNvPr>
          <p:cNvSpPr txBox="1"/>
          <p:nvPr/>
        </p:nvSpPr>
        <p:spPr>
          <a:xfrm>
            <a:off x="149715" y="691750"/>
            <a:ext cx="8213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Shattered Pellet Injection is ITER’s preferred method for mitigating: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Thermal &amp; electromagnetic loads due to disruptions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Impact damage due to runaway electron beams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A671500C-2C96-454C-BD2B-46BE9BD6D8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SPI M18-32 JPN 94515 Ne pellet Barrel B">
            <a:hlinkClick r:id="" action="ppaction://media"/>
            <a:extLst>
              <a:ext uri="{FF2B5EF4-FFF2-40B4-BE49-F238E27FC236}">
                <a16:creationId xmlns:a16="http://schemas.microsoft.com/office/drawing/2014/main" id="{7747672B-46AB-458A-938D-6BBCFDBA5F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094" y="1929002"/>
            <a:ext cx="7659812" cy="39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3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 Status and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54499-F7AF-4848-934F-F3F3E2705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023" y="5933253"/>
            <a:ext cx="3592268" cy="8195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2C78E6-5014-4D78-A22E-AAB6A70FD845}"/>
              </a:ext>
            </a:extLst>
          </p:cNvPr>
          <p:cNvSpPr txBox="1"/>
          <p:nvPr/>
        </p:nvSpPr>
        <p:spPr>
          <a:xfrm>
            <a:off x="149715" y="691750"/>
            <a:ext cx="8213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Shattered Pellet Injection is ITER’s preferred method for mitigating: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Thermal &amp; electromagnetic loads due to disruptions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Impact damage due to runaway electron beams</a:t>
            </a:r>
          </a:p>
        </p:txBody>
      </p:sp>
      <p:pic>
        <p:nvPicPr>
          <p:cNvPr id="39" name="Online Media 2" descr="SPI in to RE beam 95128.mp4">
            <a:hlinkClick r:id="" action="ppaction://media"/>
            <a:extLst>
              <a:ext uri="{FF2B5EF4-FFF2-40B4-BE49-F238E27FC236}">
                <a16:creationId xmlns:a16="http://schemas.microsoft.com/office/drawing/2014/main" id="{BCF46AF9-322B-4C04-94A3-6505B65C2D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221" y="1985464"/>
            <a:ext cx="8211071" cy="3915939"/>
          </a:xfrm>
          <a:prstGeom prst="rect">
            <a:avLst/>
          </a:prstGeom>
        </p:spPr>
      </p:pic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A671500C-2C96-454C-BD2B-46BE9BD6D8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 Status and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F2E4-8CD3-44BB-A84F-B10F396AD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1062141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D941E3E-EF9D-40F8-B387-DC2B3B3DD6C5}"/>
              </a:ext>
            </a:extLst>
          </p:cNvPr>
          <p:cNvSpPr/>
          <p:nvPr/>
        </p:nvSpPr>
        <p:spPr>
          <a:xfrm rot="5400000" flipV="1">
            <a:off x="5976000" y="1941276"/>
            <a:ext cx="144015" cy="828000"/>
          </a:xfrm>
          <a:prstGeom prst="righ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EC3B78-F5C5-44E5-A804-1E5FFDB75F77}"/>
              </a:ext>
            </a:extLst>
          </p:cNvPr>
          <p:cNvSpPr txBox="1"/>
          <p:nvPr/>
        </p:nvSpPr>
        <p:spPr>
          <a:xfrm>
            <a:off x="6296955" y="2503454"/>
            <a:ext cx="2847045" cy="40082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/>
            <a:r>
              <a:rPr lang="en-GB" sz="1600" b="1" dirty="0">
                <a:solidFill>
                  <a:srgbClr val="0000FF"/>
                </a:solidFill>
              </a:rPr>
              <a:t>Clean-up &amp; D reference pulses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08A98F3B-A5CC-4DBA-921A-DC1DB5874444}"/>
              </a:ext>
            </a:extLst>
          </p:cNvPr>
          <p:cNvSpPr/>
          <p:nvPr/>
        </p:nvSpPr>
        <p:spPr>
          <a:xfrm rot="5400000" flipV="1">
            <a:off x="1030708" y="1804907"/>
            <a:ext cx="118427" cy="1100738"/>
          </a:xfrm>
          <a:prstGeom prst="righ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22325F-8193-47C1-9BE1-7A22EE889C28}"/>
              </a:ext>
            </a:extLst>
          </p:cNvPr>
          <p:cNvCxnSpPr/>
          <p:nvPr/>
        </p:nvCxnSpPr>
        <p:spPr>
          <a:xfrm>
            <a:off x="6044400" y="2492896"/>
            <a:ext cx="0" cy="41140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230C70-1EC8-4AE3-886A-E81E7E23980B}"/>
              </a:ext>
            </a:extLst>
          </p:cNvPr>
          <p:cNvCxnSpPr>
            <a:cxnSpLocks/>
          </p:cNvCxnSpPr>
          <p:nvPr/>
        </p:nvCxnSpPr>
        <p:spPr>
          <a:xfrm>
            <a:off x="6030000" y="2904296"/>
            <a:ext cx="25579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47E3AC9-4932-472A-A019-0CA21A852625}"/>
              </a:ext>
            </a:extLst>
          </p:cNvPr>
          <p:cNvSpPr/>
          <p:nvPr/>
        </p:nvSpPr>
        <p:spPr>
          <a:xfrm rot="5400000" flipV="1">
            <a:off x="4734002" y="1581276"/>
            <a:ext cx="144015" cy="1548000"/>
          </a:xfrm>
          <a:prstGeom prst="rightBrac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737E8BAC-8B72-471E-868F-96DF55569F70}"/>
              </a:ext>
            </a:extLst>
          </p:cNvPr>
          <p:cNvSpPr/>
          <p:nvPr/>
        </p:nvSpPr>
        <p:spPr>
          <a:xfrm rot="5400000" flipV="1">
            <a:off x="3222000" y="1707276"/>
            <a:ext cx="144015" cy="1296000"/>
          </a:xfrm>
          <a:prstGeom prst="rightBrac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B0D3D-7C1F-47F2-A013-A075385CF4B9}"/>
              </a:ext>
            </a:extLst>
          </p:cNvPr>
          <p:cNvCxnSpPr>
            <a:cxnSpLocks/>
          </p:cNvCxnSpPr>
          <p:nvPr/>
        </p:nvCxnSpPr>
        <p:spPr>
          <a:xfrm>
            <a:off x="4809827" y="2492896"/>
            <a:ext cx="0" cy="72008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753DF6-F9A4-47BB-A338-194C8EA04F28}"/>
              </a:ext>
            </a:extLst>
          </p:cNvPr>
          <p:cNvCxnSpPr>
            <a:cxnSpLocks/>
          </p:cNvCxnSpPr>
          <p:nvPr/>
        </p:nvCxnSpPr>
        <p:spPr>
          <a:xfrm>
            <a:off x="4806000" y="3212976"/>
            <a:ext cx="255791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9B5643-EBD6-4431-9CF2-25F5935CC5BB}"/>
              </a:ext>
            </a:extLst>
          </p:cNvPr>
          <p:cNvSpPr txBox="1"/>
          <p:nvPr/>
        </p:nvSpPr>
        <p:spPr>
          <a:xfrm>
            <a:off x="5072860" y="3026188"/>
            <a:ext cx="3819615" cy="34508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l"/>
            <a:r>
              <a:rPr lang="en-GB" b="1" dirty="0">
                <a:solidFill>
                  <a:srgbClr val="008000"/>
                </a:solidFill>
              </a:rPr>
              <a:t>Deuterium-Tritium Experiments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3DD423-BE1D-4CDA-BA84-6AD9784B9189}"/>
              </a:ext>
            </a:extLst>
          </p:cNvPr>
          <p:cNvCxnSpPr>
            <a:cxnSpLocks/>
          </p:cNvCxnSpPr>
          <p:nvPr/>
        </p:nvCxnSpPr>
        <p:spPr>
          <a:xfrm>
            <a:off x="3275856" y="2498044"/>
            <a:ext cx="0" cy="103220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27C43F-46E7-4E44-9E7B-773F5EC5B440}"/>
              </a:ext>
            </a:extLst>
          </p:cNvPr>
          <p:cNvCxnSpPr>
            <a:cxnSpLocks/>
          </p:cNvCxnSpPr>
          <p:nvPr/>
        </p:nvCxnSpPr>
        <p:spPr>
          <a:xfrm>
            <a:off x="3258000" y="3531600"/>
            <a:ext cx="273935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EAD7D56-7B09-4E09-8B66-AF5EF939568D}"/>
              </a:ext>
            </a:extLst>
          </p:cNvPr>
          <p:cNvSpPr txBox="1"/>
          <p:nvPr/>
        </p:nvSpPr>
        <p:spPr>
          <a:xfrm>
            <a:off x="3520452" y="3343455"/>
            <a:ext cx="3499819" cy="37357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/>
            <a:r>
              <a:rPr lang="en-GB" b="1" dirty="0">
                <a:solidFill>
                  <a:srgbClr val="008000"/>
                </a:solidFill>
              </a:rPr>
              <a:t>Tritium (Isotope) Experiments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246EC6-836F-465C-8618-3160251375ED}"/>
              </a:ext>
            </a:extLst>
          </p:cNvPr>
          <p:cNvCxnSpPr>
            <a:cxnSpLocks/>
          </p:cNvCxnSpPr>
          <p:nvPr/>
        </p:nvCxnSpPr>
        <p:spPr>
          <a:xfrm>
            <a:off x="2267744" y="1872096"/>
            <a:ext cx="0" cy="19889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948B63-6DF0-4AFF-B6D8-F6801715A93D}"/>
              </a:ext>
            </a:extLst>
          </p:cNvPr>
          <p:cNvCxnSpPr>
            <a:cxnSpLocks/>
          </p:cNvCxnSpPr>
          <p:nvPr/>
        </p:nvCxnSpPr>
        <p:spPr>
          <a:xfrm>
            <a:off x="2253647" y="3861048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BA307C-6A73-408B-BBB5-0451FEE9347F}"/>
              </a:ext>
            </a:extLst>
          </p:cNvPr>
          <p:cNvSpPr txBox="1"/>
          <p:nvPr/>
        </p:nvSpPr>
        <p:spPr>
          <a:xfrm>
            <a:off x="2541679" y="3678701"/>
            <a:ext cx="3499819" cy="37357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rmAutofit fontScale="92500"/>
          </a:bodyPr>
          <a:lstStyle/>
          <a:p>
            <a:pPr algn="l"/>
            <a:r>
              <a:rPr lang="en-GB" b="1" dirty="0">
                <a:ln w="3175">
                  <a:noFill/>
                </a:ln>
                <a:solidFill>
                  <a:srgbClr val="E46C0A"/>
                </a:solidFill>
              </a:rPr>
              <a:t>Protium (Isotope) Experiments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24F63B-03C2-4A12-BD5B-826A0F7E079D}"/>
              </a:ext>
            </a:extLst>
          </p:cNvPr>
          <p:cNvCxnSpPr>
            <a:cxnSpLocks/>
          </p:cNvCxnSpPr>
          <p:nvPr/>
        </p:nvCxnSpPr>
        <p:spPr>
          <a:xfrm>
            <a:off x="1979712" y="2110889"/>
            <a:ext cx="0" cy="21822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774438-5A55-4ADA-9D96-A419A64273B9}"/>
              </a:ext>
            </a:extLst>
          </p:cNvPr>
          <p:cNvCxnSpPr>
            <a:cxnSpLocks/>
          </p:cNvCxnSpPr>
          <p:nvPr/>
        </p:nvCxnSpPr>
        <p:spPr>
          <a:xfrm>
            <a:off x="1962000" y="4293096"/>
            <a:ext cx="2739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A2780E-6CB6-405E-A233-6BB5598A25E3}"/>
              </a:ext>
            </a:extLst>
          </p:cNvPr>
          <p:cNvSpPr txBox="1"/>
          <p:nvPr/>
        </p:nvSpPr>
        <p:spPr>
          <a:xfrm>
            <a:off x="2272260" y="4101447"/>
            <a:ext cx="3499819" cy="37357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algn="l"/>
            <a:r>
              <a:rPr lang="en-GB" b="1" dirty="0">
                <a:ln w="3175">
                  <a:noFill/>
                </a:ln>
                <a:solidFill>
                  <a:srgbClr val="92D050"/>
                </a:solidFill>
              </a:rPr>
              <a:t>Tritium Commissioning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E2DDED-345B-4348-AB35-D7EDBB89D047}"/>
              </a:ext>
            </a:extLst>
          </p:cNvPr>
          <p:cNvSpPr txBox="1"/>
          <p:nvPr/>
        </p:nvSpPr>
        <p:spPr>
          <a:xfrm>
            <a:off x="1349721" y="4459951"/>
            <a:ext cx="5670548" cy="118776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Preparation for high performance DT</a:t>
            </a:r>
          </a:p>
          <a:p>
            <a:pPr algn="l"/>
            <a:r>
              <a:rPr lang="en-GB" b="1" dirty="0">
                <a:solidFill>
                  <a:srgbClr val="0000FF"/>
                </a:solidFill>
              </a:rPr>
              <a:t>Deuterium (Isotope) Experiments</a:t>
            </a:r>
          </a:p>
          <a:p>
            <a:pPr algn="l"/>
            <a:r>
              <a:rPr lang="en-GB" b="1" dirty="0">
                <a:solidFill>
                  <a:srgbClr val="0000FF"/>
                </a:solidFill>
              </a:rPr>
              <a:t>Integrated plasma-wall solutions for ITER</a:t>
            </a:r>
          </a:p>
          <a:p>
            <a:pPr algn="l"/>
            <a:r>
              <a:rPr lang="en-GB" b="1" dirty="0">
                <a:solidFill>
                  <a:srgbClr val="0000FF"/>
                </a:solidFill>
              </a:rPr>
              <a:t>High priority ITER issues (disruption mitigation)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C5B1D51-C500-43E7-A682-B133C4D93790}"/>
              </a:ext>
            </a:extLst>
          </p:cNvPr>
          <p:cNvCxnSpPr>
            <a:cxnSpLocks/>
          </p:cNvCxnSpPr>
          <p:nvPr/>
        </p:nvCxnSpPr>
        <p:spPr>
          <a:xfrm>
            <a:off x="1093930" y="2504154"/>
            <a:ext cx="0" cy="214187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C507B6-375F-4700-87E0-68BB74EE6711}"/>
              </a:ext>
            </a:extLst>
          </p:cNvPr>
          <p:cNvCxnSpPr>
            <a:cxnSpLocks/>
          </p:cNvCxnSpPr>
          <p:nvPr/>
        </p:nvCxnSpPr>
        <p:spPr>
          <a:xfrm>
            <a:off x="1080000" y="4646025"/>
            <a:ext cx="25579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C1EA62-EBFA-4BEE-9627-02C11DCA79C2}"/>
              </a:ext>
            </a:extLst>
          </p:cNvPr>
          <p:cNvCxnSpPr>
            <a:cxnSpLocks/>
          </p:cNvCxnSpPr>
          <p:nvPr/>
        </p:nvCxnSpPr>
        <p:spPr>
          <a:xfrm>
            <a:off x="251520" y="2121871"/>
            <a:ext cx="0" cy="37126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1F2B02-852A-4CBC-8A20-963C471491F8}"/>
              </a:ext>
            </a:extLst>
          </p:cNvPr>
          <p:cNvCxnSpPr>
            <a:cxnSpLocks/>
          </p:cNvCxnSpPr>
          <p:nvPr/>
        </p:nvCxnSpPr>
        <p:spPr>
          <a:xfrm>
            <a:off x="234000" y="5834500"/>
            <a:ext cx="2739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A534170-D8CC-4D25-82D5-E92DE0BFBA24}"/>
              </a:ext>
            </a:extLst>
          </p:cNvPr>
          <p:cNvSpPr txBox="1"/>
          <p:nvPr/>
        </p:nvSpPr>
        <p:spPr>
          <a:xfrm>
            <a:off x="535979" y="5647711"/>
            <a:ext cx="1299718" cy="37357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 anchorCtr="0">
            <a:normAutofit fontScale="85000" lnSpcReduction="10000"/>
          </a:bodyPr>
          <a:lstStyle/>
          <a:p>
            <a:pPr algn="l"/>
            <a:r>
              <a:rPr lang="en-GB" sz="1600" b="1" dirty="0">
                <a:ln w="3175">
                  <a:noFill/>
                </a:ln>
              </a:rPr>
              <a:t>Maintenance</a:t>
            </a:r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25AA80A3-9CA4-40DB-8DC6-B256883EEA7F}"/>
              </a:ext>
            </a:extLst>
          </p:cNvPr>
          <p:cNvSpPr/>
          <p:nvPr/>
        </p:nvSpPr>
        <p:spPr>
          <a:xfrm>
            <a:off x="1335791" y="4411057"/>
            <a:ext cx="5399116" cy="50405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F87CDA53-7A1E-43D0-AB9D-CCC4A601A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219" y="4983339"/>
            <a:ext cx="1185964" cy="1187761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1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 Status and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F87CDA53-7A1E-43D0-AB9D-CCC4A601A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219" y="4983339"/>
            <a:ext cx="1185964" cy="1187761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32FD099-A549-4970-9634-F8F1B04A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26" y="1310719"/>
            <a:ext cx="6516000" cy="427277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9AE617F-2108-4E0D-9B26-1626215D188F}"/>
              </a:ext>
            </a:extLst>
          </p:cNvPr>
          <p:cNvSpPr/>
          <p:nvPr/>
        </p:nvSpPr>
        <p:spPr>
          <a:xfrm>
            <a:off x="6779625" y="1460316"/>
            <a:ext cx="223742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FF0000"/>
                </a:solidFill>
              </a:rPr>
              <a:t>Peak power up to 31.2MW</a:t>
            </a:r>
          </a:p>
          <a:p>
            <a:pPr>
              <a:spcAft>
                <a:spcPts val="1200"/>
              </a:spcAft>
            </a:pPr>
            <a:endParaRPr lang="en-GB" sz="2000" b="1" dirty="0"/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Averaged over 3s up to 28.4MW</a:t>
            </a:r>
          </a:p>
          <a:p>
            <a:pPr>
              <a:spcAft>
                <a:spcPts val="1200"/>
              </a:spcAft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0000FF"/>
                </a:solidFill>
              </a:rPr>
              <a:t>ICRH is available at 5-6 MW in H-mode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5B1A08B2-CA46-4CAD-9F26-76F96091024B}"/>
              </a:ext>
            </a:extLst>
          </p:cNvPr>
          <p:cNvSpPr/>
          <p:nvPr/>
        </p:nvSpPr>
        <p:spPr>
          <a:xfrm rot="16200000">
            <a:off x="5112061" y="1328201"/>
            <a:ext cx="144015" cy="2088231"/>
          </a:xfrm>
          <a:prstGeom prst="righ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06485F-A61E-4AF7-A7B5-2AC611C65A6F}"/>
              </a:ext>
            </a:extLst>
          </p:cNvPr>
          <p:cNvSpPr txBox="1"/>
          <p:nvPr/>
        </p:nvSpPr>
        <p:spPr>
          <a:xfrm>
            <a:off x="4559838" y="1854278"/>
            <a:ext cx="1316832" cy="373582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/>
            <a:r>
              <a:rPr lang="en-GB" sz="1800" b="1" dirty="0">
                <a:solidFill>
                  <a:srgbClr val="0000FF"/>
                </a:solidFill>
              </a:rPr>
              <a:t>Sept/Oct 2019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84B9669F-4B03-4CF9-B6BC-EE48841AF8BB}"/>
              </a:ext>
            </a:extLst>
          </p:cNvPr>
          <p:cNvSpPr/>
          <p:nvPr/>
        </p:nvSpPr>
        <p:spPr>
          <a:xfrm rot="16200000">
            <a:off x="2600572" y="1468395"/>
            <a:ext cx="108088" cy="1823092"/>
          </a:xfrm>
          <a:prstGeom prst="righ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A72CD0-DA8F-49C4-AC11-1DA2860B3DD4}"/>
              </a:ext>
            </a:extLst>
          </p:cNvPr>
          <p:cNvSpPr txBox="1"/>
          <p:nvPr/>
        </p:nvSpPr>
        <p:spPr>
          <a:xfrm>
            <a:off x="1825353" y="1847172"/>
            <a:ext cx="1316832" cy="373582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/>
            <a:r>
              <a:rPr lang="en-GB" sz="1800" b="1" dirty="0">
                <a:solidFill>
                  <a:srgbClr val="0000FF"/>
                </a:solidFill>
              </a:rPr>
              <a:t>August 2019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59AE84-0D80-4371-8A2C-D4939E552EB7}"/>
              </a:ext>
            </a:extLst>
          </p:cNvPr>
          <p:cNvSpPr/>
          <p:nvPr/>
        </p:nvSpPr>
        <p:spPr>
          <a:xfrm>
            <a:off x="3605961" y="2099843"/>
            <a:ext cx="458963" cy="314245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DT</a:t>
            </a:r>
            <a:r>
              <a:rPr lang="en-GB" dirty="0"/>
              <a:t> </a:t>
            </a:r>
            <a:r>
              <a:rPr lang="en-GB" dirty="0">
                <a:solidFill>
                  <a:schemeClr val="tx1"/>
                </a:solidFill>
              </a:rPr>
              <a:t>r</a:t>
            </a:r>
            <a:r>
              <a:rPr lang="en-GB" sz="1600" dirty="0">
                <a:solidFill>
                  <a:schemeClr val="tx1"/>
                </a:solidFill>
              </a:rPr>
              <a:t>ehearsal PINI’s ASYNC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9A9A3D-2233-451E-9543-73FC69F27361}"/>
              </a:ext>
            </a:extLst>
          </p:cNvPr>
          <p:cNvSpPr txBox="1"/>
          <p:nvPr/>
        </p:nvSpPr>
        <p:spPr>
          <a:xfrm>
            <a:off x="149715" y="691750"/>
            <a:ext cx="821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High Input Power to Maximise Fusion Yield is Now Becoming Available</a:t>
            </a:r>
          </a:p>
        </p:txBody>
      </p:sp>
    </p:spTree>
    <p:extLst>
      <p:ext uri="{BB962C8B-B14F-4D97-AF65-F5344CB8AC3E}">
        <p14:creationId xmlns:p14="http://schemas.microsoft.com/office/powerpoint/2010/main" val="311836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AB401-197B-41C4-8766-8F115BDC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 Status and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5BD81-56A3-4158-B051-6D34514B78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FPA Annual Meeting 3rd / 4th December 2019</a:t>
            </a:r>
            <a:endParaRPr lang="en-US" dirty="0"/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F87CDA53-7A1E-43D0-AB9D-CCC4A601A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219" y="4983339"/>
            <a:ext cx="1185964" cy="1187761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30A5181-A95B-438E-87AD-D9F5625FF3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09F2E20-9894-4E80-ACDB-B2A84B7A2D6F}"/>
              </a:ext>
            </a:extLst>
          </p:cNvPr>
          <p:cNvSpPr txBox="1">
            <a:spLocks/>
          </p:cNvSpPr>
          <p:nvPr/>
        </p:nvSpPr>
        <p:spPr>
          <a:xfrm>
            <a:off x="4560754" y="1833004"/>
            <a:ext cx="4525650" cy="3985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−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0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3600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FF0000"/>
                </a:solidFill>
              </a:rPr>
              <a:t>Isotope effects</a:t>
            </a:r>
            <a:endParaRPr lang="en-GB" sz="1800" dirty="0"/>
          </a:p>
          <a:p>
            <a:pPr marL="3600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GB" sz="1800" dirty="0"/>
          </a:p>
          <a:p>
            <a:pPr marL="3600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FF0000"/>
                </a:solidFill>
              </a:rPr>
              <a:t>Alpha power contribution</a:t>
            </a:r>
          </a:p>
          <a:p>
            <a:pPr marL="3600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GB" sz="1800" dirty="0"/>
          </a:p>
          <a:p>
            <a:pPr marL="3600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FF0000"/>
                </a:solidFill>
              </a:rPr>
              <a:t>Consistent core-pedestal modelling</a:t>
            </a:r>
            <a:endParaRPr lang="en-GB" sz="1800" dirty="0"/>
          </a:p>
          <a:p>
            <a:pPr marL="1710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1710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Uncertainty in P</a:t>
            </a:r>
            <a:r>
              <a:rPr lang="en-GB" sz="1800" baseline="-25000" dirty="0"/>
              <a:t>FUS</a:t>
            </a:r>
            <a:r>
              <a:rPr lang="en-GB" sz="1800" dirty="0"/>
              <a:t> reflects use of different plasma current and bootstrap models</a:t>
            </a:r>
          </a:p>
          <a:p>
            <a:pPr marL="1710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325BB-2694-4CEE-88F7-09DBDB54F095}"/>
              </a:ext>
            </a:extLst>
          </p:cNvPr>
          <p:cNvGrpSpPr/>
          <p:nvPr/>
        </p:nvGrpSpPr>
        <p:grpSpPr>
          <a:xfrm>
            <a:off x="-17462" y="1219910"/>
            <a:ext cx="4705397" cy="4653781"/>
            <a:chOff x="1951042" y="253118"/>
            <a:chExt cx="4705397" cy="465378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C02858-19D8-44FB-BB68-4AE4C4CF4C13}"/>
                </a:ext>
              </a:extLst>
            </p:cNvPr>
            <p:cNvCxnSpPr/>
            <p:nvPr/>
          </p:nvCxnSpPr>
          <p:spPr>
            <a:xfrm>
              <a:off x="2659713" y="1368338"/>
              <a:ext cx="3797622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CE457D-0CA0-465E-BD69-37D6825DDED3}"/>
                </a:ext>
              </a:extLst>
            </p:cNvPr>
            <p:cNvCxnSpPr/>
            <p:nvPr/>
          </p:nvCxnSpPr>
          <p:spPr>
            <a:xfrm>
              <a:off x="2653363" y="2368644"/>
              <a:ext cx="3797622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58D801E-DEF8-40BD-BDA7-DE0039F3D68A}"/>
                </a:ext>
              </a:extLst>
            </p:cNvPr>
            <p:cNvCxnSpPr/>
            <p:nvPr/>
          </p:nvCxnSpPr>
          <p:spPr>
            <a:xfrm>
              <a:off x="2659713" y="3360327"/>
              <a:ext cx="3797622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89D35C-B5C0-4497-898A-BD132C1FD67A}"/>
                </a:ext>
              </a:extLst>
            </p:cNvPr>
            <p:cNvCxnSpPr/>
            <p:nvPr/>
          </p:nvCxnSpPr>
          <p:spPr>
            <a:xfrm>
              <a:off x="2653363" y="359407"/>
              <a:ext cx="3797622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9E92AFC-8FFB-40A6-B7C6-8B9D0FCC0AD0}"/>
                </a:ext>
              </a:extLst>
            </p:cNvPr>
            <p:cNvCxnSpPr/>
            <p:nvPr/>
          </p:nvCxnSpPr>
          <p:spPr>
            <a:xfrm flipH="1" flipV="1">
              <a:off x="5199241" y="359407"/>
              <a:ext cx="2855" cy="3985059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4C9B6F0-2BAB-497E-96F3-D78D384522EF}"/>
                </a:ext>
              </a:extLst>
            </p:cNvPr>
            <p:cNvCxnSpPr/>
            <p:nvPr/>
          </p:nvCxnSpPr>
          <p:spPr>
            <a:xfrm flipH="1" flipV="1">
              <a:off x="3914159" y="359407"/>
              <a:ext cx="5236" cy="3985059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0FE575-EEDF-4EAE-BC1F-48A9160221E3}"/>
                </a:ext>
              </a:extLst>
            </p:cNvPr>
            <p:cNvCxnSpPr/>
            <p:nvPr/>
          </p:nvCxnSpPr>
          <p:spPr>
            <a:xfrm flipV="1">
              <a:off x="3046905" y="2716812"/>
              <a:ext cx="778354" cy="1354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dash"/>
              <a:miter lim="800000"/>
            </a:ln>
            <a:effectLst/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6B4AEEC-ED85-4D02-A927-42BC7CDA984A}"/>
                </a:ext>
              </a:extLst>
            </p:cNvPr>
            <p:cNvSpPr/>
            <p:nvPr/>
          </p:nvSpPr>
          <p:spPr>
            <a:xfrm>
              <a:off x="3339484" y="3537148"/>
              <a:ext cx="136525" cy="144349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99078A7-E36A-415D-A4CE-ACA86279A834}"/>
                </a:ext>
              </a:extLst>
            </p:cNvPr>
            <p:cNvCxnSpPr/>
            <p:nvPr/>
          </p:nvCxnSpPr>
          <p:spPr>
            <a:xfrm flipV="1">
              <a:off x="3429972" y="2391298"/>
              <a:ext cx="1739256" cy="1207248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dash"/>
              <a:miter lim="800000"/>
            </a:ln>
            <a:effectLst/>
          </p:spPr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4D2850-689A-46E9-A5D2-3962E252B004}"/>
                </a:ext>
              </a:extLst>
            </p:cNvPr>
            <p:cNvSpPr/>
            <p:nvPr/>
          </p:nvSpPr>
          <p:spPr>
            <a:xfrm>
              <a:off x="4276581" y="3036994"/>
              <a:ext cx="136525" cy="1443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615217B-654E-4744-81D1-F714F28D3196}"/>
                </a:ext>
              </a:extLst>
            </p:cNvPr>
            <p:cNvCxnSpPr/>
            <p:nvPr/>
          </p:nvCxnSpPr>
          <p:spPr>
            <a:xfrm flipV="1">
              <a:off x="4344844" y="1767119"/>
              <a:ext cx="824384" cy="133230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6E98CB-3B64-4098-9029-717AA7D92804}"/>
                </a:ext>
              </a:extLst>
            </p:cNvPr>
            <p:cNvCxnSpPr/>
            <p:nvPr/>
          </p:nvCxnSpPr>
          <p:spPr>
            <a:xfrm>
              <a:off x="5199241" y="1058974"/>
              <a:ext cx="0" cy="1547888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63DA9E5-0A19-44F6-A489-E412A6E8C082}"/>
                </a:ext>
              </a:extLst>
            </p:cNvPr>
            <p:cNvCxnSpPr/>
            <p:nvPr/>
          </p:nvCxnSpPr>
          <p:spPr>
            <a:xfrm>
              <a:off x="5143827" y="1054663"/>
              <a:ext cx="108000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30D851E-CF43-4BE6-83EB-0487184B3BA9}"/>
                </a:ext>
              </a:extLst>
            </p:cNvPr>
            <p:cNvCxnSpPr/>
            <p:nvPr/>
          </p:nvCxnSpPr>
          <p:spPr>
            <a:xfrm>
              <a:off x="5144621" y="2611174"/>
              <a:ext cx="108000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2DB7C7-4F29-4EB3-AC53-84B308076147}"/>
                </a:ext>
              </a:extLst>
            </p:cNvPr>
            <p:cNvCxnSpPr/>
            <p:nvPr/>
          </p:nvCxnSpPr>
          <p:spPr>
            <a:xfrm>
              <a:off x="4920142" y="1398518"/>
              <a:ext cx="0" cy="565908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3F1220-D51C-4115-AE21-1B6EBD88364A}"/>
                </a:ext>
              </a:extLst>
            </p:cNvPr>
            <p:cNvCxnSpPr/>
            <p:nvPr/>
          </p:nvCxnSpPr>
          <p:spPr>
            <a:xfrm>
              <a:off x="4864728" y="1394207"/>
              <a:ext cx="108000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18819D3-08FE-4230-AAFF-0784E951FB9A}"/>
                </a:ext>
              </a:extLst>
            </p:cNvPr>
            <p:cNvCxnSpPr/>
            <p:nvPr/>
          </p:nvCxnSpPr>
          <p:spPr>
            <a:xfrm>
              <a:off x="4862347" y="1990295"/>
              <a:ext cx="108000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629FD2-1628-42E2-BEF3-4569F638FD1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552335" y="2552985"/>
              <a:ext cx="678310" cy="710309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E6F4DFB-AB82-45F5-A396-05DB7960E4EF}"/>
                </a:ext>
              </a:extLst>
            </p:cNvPr>
            <p:cNvSpPr/>
            <p:nvPr/>
          </p:nvSpPr>
          <p:spPr>
            <a:xfrm>
              <a:off x="4484072" y="3186805"/>
              <a:ext cx="136525" cy="14434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3AF916F-8FF7-4E00-85E7-09C8B30A96E3}"/>
                </a:ext>
              </a:extLst>
            </p:cNvPr>
            <p:cNvCxnSpPr/>
            <p:nvPr/>
          </p:nvCxnSpPr>
          <p:spPr>
            <a:xfrm flipH="1">
              <a:off x="3608651" y="1846970"/>
              <a:ext cx="1275777" cy="1698774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F5A8B76-FBD8-4D5D-B839-A354BF281141}"/>
                </a:ext>
              </a:extLst>
            </p:cNvPr>
            <p:cNvSpPr/>
            <p:nvPr/>
          </p:nvSpPr>
          <p:spPr>
            <a:xfrm>
              <a:off x="3496882" y="3530680"/>
              <a:ext cx="136525" cy="14434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400F518-8D39-4CC8-9EFC-95C2E3AD80B2}"/>
                </a:ext>
              </a:extLst>
            </p:cNvPr>
            <p:cNvSpPr/>
            <p:nvPr/>
          </p:nvSpPr>
          <p:spPr>
            <a:xfrm>
              <a:off x="4852523" y="1744591"/>
              <a:ext cx="136525" cy="14434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8E34BD4-DD07-46B2-AB16-9F1BE8D952D7}"/>
                </a:ext>
              </a:extLst>
            </p:cNvPr>
            <p:cNvCxnSpPr/>
            <p:nvPr/>
          </p:nvCxnSpPr>
          <p:spPr>
            <a:xfrm>
              <a:off x="5277681" y="2283487"/>
              <a:ext cx="3668" cy="433322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8952C60-F48F-44B6-9522-392D8F717A88}"/>
                </a:ext>
              </a:extLst>
            </p:cNvPr>
            <p:cNvCxnSpPr/>
            <p:nvPr/>
          </p:nvCxnSpPr>
          <p:spPr>
            <a:xfrm>
              <a:off x="5223681" y="2283487"/>
              <a:ext cx="1080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71C741-F895-4949-95B6-ECC45287CBFB}"/>
                </a:ext>
              </a:extLst>
            </p:cNvPr>
            <p:cNvCxnSpPr/>
            <p:nvPr/>
          </p:nvCxnSpPr>
          <p:spPr>
            <a:xfrm>
              <a:off x="5224968" y="2718967"/>
              <a:ext cx="1080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BBA5295-04CB-4377-B101-BDEED5AC5433}"/>
                </a:ext>
              </a:extLst>
            </p:cNvPr>
            <p:cNvSpPr/>
            <p:nvPr/>
          </p:nvSpPr>
          <p:spPr>
            <a:xfrm>
              <a:off x="5210651" y="2450607"/>
              <a:ext cx="136525" cy="14434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83FB1C7-FFFC-4FD3-875A-9F6F9F7D5C92}"/>
                </a:ext>
              </a:extLst>
            </p:cNvPr>
            <p:cNvCxnSpPr/>
            <p:nvPr/>
          </p:nvCxnSpPr>
          <p:spPr>
            <a:xfrm flipH="1">
              <a:off x="5169228" y="1235752"/>
              <a:ext cx="2855" cy="1019727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2707D1-9EB9-4F00-8148-70BD1B461B83}"/>
                </a:ext>
              </a:extLst>
            </p:cNvPr>
            <p:cNvCxnSpPr/>
            <p:nvPr/>
          </p:nvCxnSpPr>
          <p:spPr>
            <a:xfrm>
              <a:off x="5112724" y="1232519"/>
              <a:ext cx="1080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1ACB7E7-1F9A-4AB9-ABDC-65474C3174B6}"/>
                </a:ext>
              </a:extLst>
            </p:cNvPr>
            <p:cNvCxnSpPr/>
            <p:nvPr/>
          </p:nvCxnSpPr>
          <p:spPr>
            <a:xfrm>
              <a:off x="5115204" y="2278101"/>
              <a:ext cx="1080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74ED45D-68B6-4E01-BCED-0892437490AD}"/>
                </a:ext>
              </a:extLst>
            </p:cNvPr>
            <p:cNvSpPr/>
            <p:nvPr/>
          </p:nvSpPr>
          <p:spPr>
            <a:xfrm>
              <a:off x="5100966" y="1704689"/>
              <a:ext cx="136525" cy="1443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ED8B2C1-327F-4214-A5D5-619B24B7C978}"/>
                </a:ext>
              </a:extLst>
            </p:cNvPr>
            <p:cNvSpPr/>
            <p:nvPr/>
          </p:nvSpPr>
          <p:spPr>
            <a:xfrm>
              <a:off x="5127010" y="2283487"/>
              <a:ext cx="136525" cy="176778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DB898D-5BF4-4A46-B0C4-4135D3A9E170}"/>
                </a:ext>
              </a:extLst>
            </p:cNvPr>
            <p:cNvSpPr txBox="1"/>
            <p:nvPr/>
          </p:nvSpPr>
          <p:spPr>
            <a:xfrm>
              <a:off x="2303883" y="253118"/>
              <a:ext cx="277578" cy="4278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19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15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11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7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69524B-A06B-4EE2-A711-770229ED4AD8}"/>
                </a:ext>
              </a:extLst>
            </p:cNvPr>
            <p:cNvSpPr txBox="1"/>
            <p:nvPr/>
          </p:nvSpPr>
          <p:spPr>
            <a:xfrm rot="16200000">
              <a:off x="1195764" y="1571748"/>
              <a:ext cx="1879887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</a:t>
              </a:r>
              <a:r>
                <a:rPr kumimoji="0" lang="en-GB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FUS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(MW)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E5D5782-46BE-4E8C-9431-670FB97A64D5}"/>
                </a:ext>
              </a:extLst>
            </p:cNvPr>
            <p:cNvSpPr txBox="1"/>
            <p:nvPr/>
          </p:nvSpPr>
          <p:spPr>
            <a:xfrm>
              <a:off x="2543961" y="4360325"/>
              <a:ext cx="4112478" cy="246221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20                30                  40                  50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4B56F45-F35D-4B1C-B67F-B0BE9375C77E}"/>
                </a:ext>
              </a:extLst>
            </p:cNvPr>
            <p:cNvSpPr txBox="1"/>
            <p:nvPr/>
          </p:nvSpPr>
          <p:spPr>
            <a:xfrm>
              <a:off x="4018233" y="4530734"/>
              <a:ext cx="1384300" cy="376165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</a:t>
              </a:r>
              <a:r>
                <a:rPr kumimoji="0" lang="en-GB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(MW)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0A6A942-5B54-4462-8EDA-819E1ABCC036}"/>
                </a:ext>
              </a:extLst>
            </p:cNvPr>
            <p:cNvSpPr txBox="1"/>
            <p:nvPr/>
          </p:nvSpPr>
          <p:spPr>
            <a:xfrm>
              <a:off x="2590663" y="322101"/>
              <a:ext cx="40481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CRONOS-TGFL &amp; JINTRAC-QUALIKIZ: filled symbols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JINTRAC-BGB-</a:t>
              </a:r>
              <a:r>
                <a:rPr kumimoji="0" lang="en-GB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EUROped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 open symbols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CRONOS-CDBM: Stars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A3A2D4B-80D7-4E76-A689-F35CE962D593}"/>
                </a:ext>
              </a:extLst>
            </p:cNvPr>
            <p:cNvSpPr/>
            <p:nvPr/>
          </p:nvSpPr>
          <p:spPr>
            <a:xfrm>
              <a:off x="3937090" y="1664372"/>
              <a:ext cx="8242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Hybrid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C24BE76-F978-45FF-BD52-E7E82F6B9301}"/>
                </a:ext>
              </a:extLst>
            </p:cNvPr>
            <p:cNvSpPr/>
            <p:nvPr/>
          </p:nvSpPr>
          <p:spPr>
            <a:xfrm>
              <a:off x="4770292" y="3001810"/>
              <a:ext cx="9861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Baseline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D1AF57-60B3-4270-AC81-43A35803F781}"/>
                </a:ext>
              </a:extLst>
            </p:cNvPr>
            <p:cNvSpPr txBox="1"/>
            <p:nvPr/>
          </p:nvSpPr>
          <p:spPr>
            <a:xfrm>
              <a:off x="3045036" y="2934521"/>
              <a:ext cx="606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ITB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417F1BA-0BA4-4756-8955-086CCA6B5044}"/>
                </a:ext>
              </a:extLst>
            </p:cNvPr>
            <p:cNvSpPr/>
            <p:nvPr/>
          </p:nvSpPr>
          <p:spPr>
            <a:xfrm>
              <a:off x="2644160" y="359406"/>
              <a:ext cx="3813176" cy="3985059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5-Point Star 55">
              <a:extLst>
                <a:ext uri="{FF2B5EF4-FFF2-40B4-BE49-F238E27FC236}">
                  <a16:creationId xmlns:a16="http://schemas.microsoft.com/office/drawing/2014/main" id="{7AFAB9EB-C17B-4B42-8AE5-94B6C1C8EDD7}"/>
                </a:ext>
              </a:extLst>
            </p:cNvPr>
            <p:cNvSpPr/>
            <p:nvPr/>
          </p:nvSpPr>
          <p:spPr>
            <a:xfrm>
              <a:off x="3726465" y="2544550"/>
              <a:ext cx="216309" cy="247301"/>
            </a:xfrm>
            <a:prstGeom prst="star5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5-Point Star 56">
              <a:extLst>
                <a:ext uri="{FF2B5EF4-FFF2-40B4-BE49-F238E27FC236}">
                  <a16:creationId xmlns:a16="http://schemas.microsoft.com/office/drawing/2014/main" id="{5556C441-D2B4-4417-9652-2C20662FA2A8}"/>
                </a:ext>
              </a:extLst>
            </p:cNvPr>
            <p:cNvSpPr/>
            <p:nvPr/>
          </p:nvSpPr>
          <p:spPr>
            <a:xfrm>
              <a:off x="2907401" y="3955867"/>
              <a:ext cx="216309" cy="247301"/>
            </a:xfrm>
            <a:prstGeom prst="star5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DF7F670-7905-4777-AC61-D8B718A8F1D1}"/>
              </a:ext>
            </a:extLst>
          </p:cNvPr>
          <p:cNvSpPr txBox="1"/>
          <p:nvPr/>
        </p:nvSpPr>
        <p:spPr>
          <a:xfrm>
            <a:off x="4577733" y="1484784"/>
            <a:ext cx="43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into account additional effects: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D7811B-8816-4507-9E9E-78D6F095A434}"/>
              </a:ext>
            </a:extLst>
          </p:cNvPr>
          <p:cNvSpPr txBox="1"/>
          <p:nvPr/>
        </p:nvSpPr>
        <p:spPr>
          <a:xfrm>
            <a:off x="149715" y="691750"/>
            <a:ext cx="821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DT Performance Projections:</a:t>
            </a:r>
          </a:p>
        </p:txBody>
      </p:sp>
    </p:spTree>
    <p:extLst>
      <p:ext uri="{BB962C8B-B14F-4D97-AF65-F5344CB8AC3E}">
        <p14:creationId xmlns:p14="http://schemas.microsoft.com/office/powerpoint/2010/main" val="3704486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FE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F8971D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5CD04E-BE5B-D84D-ADB9-CFD38DD0BCDC}" vid="{91573020-AB97-B049-A250-1BA924D69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CCFE presentation - RCUK - Euratom (standard)</Template>
  <TotalTime>273</TotalTime>
  <Words>1610</Words>
  <Application>Microsoft Office PowerPoint</Application>
  <PresentationFormat>On-screen Show (4:3)</PresentationFormat>
  <Paragraphs>254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Courier New</vt:lpstr>
      <vt:lpstr>Wingdings</vt:lpstr>
      <vt:lpstr>Office Theme</vt:lpstr>
      <vt:lpstr>PowerPoint Presentation</vt:lpstr>
      <vt:lpstr>UKAEA approach</vt:lpstr>
      <vt:lpstr>JET Status and Plans</vt:lpstr>
      <vt:lpstr>JET Status and Plans</vt:lpstr>
      <vt:lpstr>JET Status and Plans</vt:lpstr>
      <vt:lpstr>JET Status and Plans</vt:lpstr>
      <vt:lpstr>JET Status and Plans</vt:lpstr>
      <vt:lpstr>JET Status and Plans</vt:lpstr>
      <vt:lpstr>JET Status and Plans</vt:lpstr>
      <vt:lpstr>JET Status and Plans</vt:lpstr>
      <vt:lpstr>Compact Tokamak – MAST Upgrade</vt:lpstr>
      <vt:lpstr>Compact Tokamak – STEP</vt:lpstr>
      <vt:lpstr>Tritium facility – H3AT</vt:lpstr>
      <vt:lpstr>Remote Handling</vt:lpstr>
      <vt:lpstr>Remote Handling</vt:lpstr>
      <vt:lpstr>Training</vt:lpstr>
      <vt:lpstr>Conclusions</vt:lpstr>
      <vt:lpstr>Additional slides</vt:lpstr>
      <vt:lpstr>Integrated Programme on Disruption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Milnes, Joe J</dc:creator>
  <cp:lastModifiedBy>Milnes, Joe J</cp:lastModifiedBy>
  <cp:revision>24</cp:revision>
  <cp:lastPrinted>2017-03-10T11:43:47Z</cp:lastPrinted>
  <dcterms:created xsi:type="dcterms:W3CDTF">2019-12-01T11:07:16Z</dcterms:created>
  <dcterms:modified xsi:type="dcterms:W3CDTF">2019-12-03T10:42:07Z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cb255a-fd3f-4c0f-857e-201fa46304da_Enabled">
    <vt:lpwstr>True</vt:lpwstr>
  </property>
  <property fmtid="{D5CDD505-2E9C-101B-9397-08002B2CF9AE}" pid="3" name="MSIP_Label_0dcb255a-fd3f-4c0f-857e-201fa46304da_SiteId">
    <vt:lpwstr>c6ac664b-ae27-4d5d-b4e6-bb5717196fc7</vt:lpwstr>
  </property>
  <property fmtid="{D5CDD505-2E9C-101B-9397-08002B2CF9AE}" pid="4" name="MSIP_Label_0dcb255a-fd3f-4c0f-857e-201fa46304da_Owner">
    <vt:lpwstr>joe.milnes@ukaea.uk</vt:lpwstr>
  </property>
  <property fmtid="{D5CDD505-2E9C-101B-9397-08002B2CF9AE}" pid="5" name="MSIP_Label_0dcb255a-fd3f-4c0f-857e-201fa46304da_SetDate">
    <vt:lpwstr>2019-12-01T11:07:42.5276533Z</vt:lpwstr>
  </property>
  <property fmtid="{D5CDD505-2E9C-101B-9397-08002B2CF9AE}" pid="6" name="MSIP_Label_0dcb255a-fd3f-4c0f-857e-201fa46304da_Name">
    <vt:lpwstr>Official</vt:lpwstr>
  </property>
  <property fmtid="{D5CDD505-2E9C-101B-9397-08002B2CF9AE}" pid="7" name="MSIP_Label_0dcb255a-fd3f-4c0f-857e-201fa46304da_Application">
    <vt:lpwstr>Microsoft Azure Information Protection</vt:lpwstr>
  </property>
  <property fmtid="{D5CDD505-2E9C-101B-9397-08002B2CF9AE}" pid="8" name="MSIP_Label_0dcb255a-fd3f-4c0f-857e-201fa46304da_ActionId">
    <vt:lpwstr>7c2d04ea-592f-440c-ab78-fc64e3706165</vt:lpwstr>
  </property>
  <property fmtid="{D5CDD505-2E9C-101B-9397-08002B2CF9AE}" pid="9" name="MSIP_Label_0dcb255a-fd3f-4c0f-857e-201fa46304da_Extended_MSFT_Method">
    <vt:lpwstr>Automatic</vt:lpwstr>
  </property>
  <property fmtid="{D5CDD505-2E9C-101B-9397-08002B2CF9AE}" pid="10" name="MSIP_Label_22759de7-3255-46b5-8dfe-736652f9c6c1_Enabled">
    <vt:lpwstr>True</vt:lpwstr>
  </property>
  <property fmtid="{D5CDD505-2E9C-101B-9397-08002B2CF9AE}" pid="11" name="MSIP_Label_22759de7-3255-46b5-8dfe-736652f9c6c1_SiteId">
    <vt:lpwstr>c6ac664b-ae27-4d5d-b4e6-bb5717196fc7</vt:lpwstr>
  </property>
  <property fmtid="{D5CDD505-2E9C-101B-9397-08002B2CF9AE}" pid="12" name="MSIP_Label_22759de7-3255-46b5-8dfe-736652f9c6c1_Owner">
    <vt:lpwstr>joe.milnes@ukaea.uk</vt:lpwstr>
  </property>
  <property fmtid="{D5CDD505-2E9C-101B-9397-08002B2CF9AE}" pid="13" name="MSIP_Label_22759de7-3255-46b5-8dfe-736652f9c6c1_SetDate">
    <vt:lpwstr>2019-12-01T11:07:42.5276533Z</vt:lpwstr>
  </property>
  <property fmtid="{D5CDD505-2E9C-101B-9397-08002B2CF9AE}" pid="14" name="MSIP_Label_22759de7-3255-46b5-8dfe-736652f9c6c1_Name">
    <vt:lpwstr>Public</vt:lpwstr>
  </property>
  <property fmtid="{D5CDD505-2E9C-101B-9397-08002B2CF9AE}" pid="15" name="MSIP_Label_22759de7-3255-46b5-8dfe-736652f9c6c1_Application">
    <vt:lpwstr>Microsoft Azure Information Protection</vt:lpwstr>
  </property>
  <property fmtid="{D5CDD505-2E9C-101B-9397-08002B2CF9AE}" pid="16" name="MSIP_Label_22759de7-3255-46b5-8dfe-736652f9c6c1_ActionId">
    <vt:lpwstr>7c2d04ea-592f-440c-ab78-fc64e3706165</vt:lpwstr>
  </property>
  <property fmtid="{D5CDD505-2E9C-101B-9397-08002B2CF9AE}" pid="17" name="MSIP_Label_22759de7-3255-46b5-8dfe-736652f9c6c1_Parent">
    <vt:lpwstr>0dcb255a-fd3f-4c0f-857e-201fa46304da</vt:lpwstr>
  </property>
  <property fmtid="{D5CDD505-2E9C-101B-9397-08002B2CF9AE}" pid="18" name="MSIP_Label_22759de7-3255-46b5-8dfe-736652f9c6c1_Extended_MSFT_Method">
    <vt:lpwstr>Automatic</vt:lpwstr>
  </property>
  <property fmtid="{D5CDD505-2E9C-101B-9397-08002B2CF9AE}" pid="19" name="Sensitivity">
    <vt:lpwstr>Official Public</vt:lpwstr>
  </property>
</Properties>
</file>