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</p:sldMasterIdLst>
  <p:notesMasterIdLst>
    <p:notesMasterId r:id="rId22"/>
  </p:notesMasterIdLst>
  <p:sldIdLst>
    <p:sldId id="626" r:id="rId2"/>
    <p:sldId id="801" r:id="rId3"/>
    <p:sldId id="739" r:id="rId4"/>
    <p:sldId id="862" r:id="rId5"/>
    <p:sldId id="871" r:id="rId6"/>
    <p:sldId id="852" r:id="rId7"/>
    <p:sldId id="849" r:id="rId8"/>
    <p:sldId id="872" r:id="rId9"/>
    <p:sldId id="873" r:id="rId10"/>
    <p:sldId id="876" r:id="rId11"/>
    <p:sldId id="874" r:id="rId12"/>
    <p:sldId id="822" r:id="rId13"/>
    <p:sldId id="875" r:id="rId14"/>
    <p:sldId id="877" r:id="rId15"/>
    <p:sldId id="823" r:id="rId16"/>
    <p:sldId id="825" r:id="rId17"/>
    <p:sldId id="870" r:id="rId18"/>
    <p:sldId id="861" r:id="rId19"/>
    <p:sldId id="857" r:id="rId20"/>
    <p:sldId id="827" r:id="rId21"/>
  </p:sldIdLst>
  <p:sldSz cx="9144000" cy="6858000" type="screen4x3"/>
  <p:notesSz cx="6881813" cy="100028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1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2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FF"/>
    <a:srgbClr val="0432FF"/>
    <a:srgbClr val="061284"/>
    <a:srgbClr val="333D9A"/>
    <a:srgbClr val="616F02"/>
    <a:srgbClr val="505A02"/>
    <a:srgbClr val="9D5706"/>
    <a:srgbClr val="585E30"/>
    <a:srgbClr val="5257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67" autoAdjust="0"/>
    <p:restoredTop sz="93955" autoAdjust="0"/>
  </p:normalViewPr>
  <p:slideViewPr>
    <p:cSldViewPr>
      <p:cViewPr varScale="1">
        <p:scale>
          <a:sx n="65" d="100"/>
          <a:sy n="65" d="100"/>
        </p:scale>
        <p:origin x="1144" y="32"/>
      </p:cViewPr>
      <p:guideLst>
        <p:guide orient="horz" pos="61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912"/>
    </p:cViewPr>
  </p:sorterViewPr>
  <p:notesViewPr>
    <p:cSldViewPr>
      <p:cViewPr varScale="1">
        <p:scale>
          <a:sx n="85" d="100"/>
          <a:sy n="85" d="100"/>
        </p:scale>
        <p:origin x="-3786" y="-96"/>
      </p:cViewPr>
      <p:guideLst>
        <p:guide orient="horz" pos="3152"/>
        <p:guide pos="216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82119" cy="500142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98106" y="0"/>
            <a:ext cx="2982119" cy="500142"/>
          </a:xfrm>
          <a:prstGeom prst="rect">
            <a:avLst/>
          </a:prstGeom>
        </p:spPr>
        <p:txBody>
          <a:bodyPr vert="horz" lIns="92300" tIns="46150" rIns="92300" bIns="46150" rtlCol="0"/>
          <a:lstStyle>
            <a:lvl1pPr algn="r">
              <a:defRPr sz="1200"/>
            </a:lvl1pPr>
          </a:lstStyle>
          <a:p>
            <a:fld id="{DB38DA09-69E8-48EA-889E-EFE4623A01F6}" type="datetimeFigureOut">
              <a:rPr lang="ko-KR" altLang="en-US" smtClean="0"/>
              <a:pPr/>
              <a:t>2019-12-03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41388" y="750888"/>
            <a:ext cx="4999037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0" tIns="46150" rIns="92300" bIns="4615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8182" y="4751351"/>
            <a:ext cx="5505450" cy="4501277"/>
          </a:xfrm>
          <a:prstGeom prst="rect">
            <a:avLst/>
          </a:prstGeom>
        </p:spPr>
        <p:txBody>
          <a:bodyPr vert="horz" lIns="92300" tIns="46150" rIns="92300" bIns="4615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500963"/>
            <a:ext cx="2982119" cy="500142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98106" y="9500963"/>
            <a:ext cx="2982119" cy="500142"/>
          </a:xfrm>
          <a:prstGeom prst="rect">
            <a:avLst/>
          </a:prstGeom>
        </p:spPr>
        <p:txBody>
          <a:bodyPr vert="horz" lIns="92300" tIns="46150" rIns="92300" bIns="46150" rtlCol="0" anchor="b"/>
          <a:lstStyle>
            <a:lvl1pPr algn="r">
              <a:defRPr sz="1200"/>
            </a:lvl1pPr>
          </a:lstStyle>
          <a:p>
            <a:fld id="{2BCABD38-8E58-48C1-A5BA-5D85382A303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3064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2643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ko-KR" altLang="en-US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929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4691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727CE0-E26B-4D05-A667-6D1D7B1B5F0A}" type="slidenum">
              <a:rPr lang="en-CA" altLang="ko-KR"/>
              <a:pPr/>
              <a:t>6</a:t>
            </a:fld>
            <a:endParaRPr lang="en-CA" altLang="ko-KR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197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ABD38-8E58-48C1-A5BA-5D85382A3031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2901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ABD38-8E58-48C1-A5BA-5D85382A303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734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ABD38-8E58-48C1-A5BA-5D85382A303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24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ABD38-8E58-48C1-A5BA-5D85382A303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925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ABD38-8E58-48C1-A5BA-5D85382A303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46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ABD38-8E58-48C1-A5BA-5D85382A303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340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 hasCustomPrompt="1"/>
          </p:nvPr>
        </p:nvSpPr>
        <p:spPr>
          <a:xfrm>
            <a:off x="46573" y="-27383"/>
            <a:ext cx="9061931" cy="841848"/>
          </a:xfrm>
        </p:spPr>
        <p:txBody>
          <a:bodyPr/>
          <a:lstStyle>
            <a:lvl1pPr>
              <a:defRPr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 altLang="ko-KR" dirty="0" smtClean="0"/>
              <a:t>Click to edit Master title style</a:t>
            </a:r>
            <a:endParaRPr lang="ko-KR" alt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46573" y="-27383"/>
            <a:ext cx="9061931" cy="841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dirty="0" smtClean="0"/>
              <a:t>Click to edit Master title style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idx="1"/>
          </p:nvPr>
        </p:nvSpPr>
        <p:spPr>
          <a:xfrm>
            <a:off x="252889" y="1124744"/>
            <a:ext cx="8699028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56432" marR="0" lvl="0" indent="-256432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ko-KR" dirty="0" smtClean="0"/>
              <a:t>Click to edit Master text styles</a:t>
            </a:r>
            <a:endParaRPr lang="ko-KR" altLang="en-US" dirty="0" smtClean="0"/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</a:p>
          <a:p>
            <a:pPr lvl="4"/>
            <a:endParaRPr lang="en-US" altLang="ko-KR" dirty="0" smtClean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3419872" y="6576982"/>
            <a:ext cx="25922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00" b="1" i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pitchFamily="34" charset="0"/>
              </a:rPr>
              <a:t>FPA 2019 (SJYOO, Dec. 3</a:t>
            </a:r>
            <a:r>
              <a:rPr lang="en-US" altLang="ko-KR" sz="1100" b="1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pitchFamily="34" charset="0"/>
              </a:rPr>
              <a:t>rd</a:t>
            </a:r>
            <a:r>
              <a:rPr lang="en-US" altLang="ko-KR" sz="1100" b="1" i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pitchFamily="34" charset="0"/>
              </a:rPr>
              <a:t> 2019)</a:t>
            </a:r>
            <a:endParaRPr lang="ko-KR" altLang="en-US" sz="1100" b="1" i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  <a:cs typeface="Arial" pitchFamily="34" charset="0"/>
            </a:endParaRPr>
          </a:p>
        </p:txBody>
      </p:sp>
      <p:pic>
        <p:nvPicPr>
          <p:cNvPr id="11" name="Picture 8" descr="nfri symbol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632" y="6597352"/>
            <a:ext cx="1624056" cy="18370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12" name="TextBox 11"/>
          <p:cNvSpPr txBox="1"/>
          <p:nvPr userDrawn="1"/>
        </p:nvSpPr>
        <p:spPr>
          <a:xfrm>
            <a:off x="8532439" y="6576982"/>
            <a:ext cx="6261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00" b="1" i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Arial" pitchFamily="34" charset="0"/>
              </a:rPr>
              <a:t> </a:t>
            </a:r>
            <a:r>
              <a:rPr lang="en-US" altLang="ko-KR" sz="1100" b="1" i="1" baseline="0" dirty="0" smtClean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Arial" pitchFamily="34" charset="0"/>
              </a:rPr>
              <a:t>-  </a:t>
            </a:r>
            <a:fld id="{5C666C80-AE3F-4A0F-8DDA-7760E4586F9E}" type="slidenum">
              <a:rPr lang="ko-KR" altLang="en-US" sz="1100" b="1" i="1" smtClean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Arial" pitchFamily="34" charset="0"/>
              </a:rPr>
              <a:pPr algn="r"/>
              <a:t>‹#›</a:t>
            </a:fld>
            <a:r>
              <a:rPr lang="ko-KR" altLang="en-US" sz="1100" b="1" i="1" dirty="0" smtClean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Arial" pitchFamily="34" charset="0"/>
              </a:rPr>
              <a:t> </a:t>
            </a:r>
            <a:r>
              <a:rPr lang="en-US" altLang="ko-KR" sz="1100" b="1" i="1" dirty="0" smtClean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cs typeface="Arial" pitchFamily="34" charset="0"/>
              </a:rPr>
              <a:t>-</a:t>
            </a:r>
            <a:endParaRPr lang="ko-KR" altLang="en-US" sz="1100" b="1" i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63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269081" indent="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  <a:ea typeface="ＭＳ Ｐゴシック" charset="-128"/>
          <a:cs typeface="ＭＳ Ｐゴシック" charset="-128"/>
        </a:defRPr>
      </a:lvl5pPr>
      <a:lvl6pPr marL="342860"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</a:defRPr>
      </a:lvl6pPr>
      <a:lvl7pPr marL="685720"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</a:defRPr>
      </a:lvl7pPr>
      <a:lvl8pPr marL="1028580"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</a:defRPr>
      </a:lvl8pPr>
      <a:lvl9pPr marL="1371440" algn="ctr" rtl="0" eaLnBrk="0" fontAlgn="base" hangingPunct="0">
        <a:spcBef>
          <a:spcPct val="0"/>
        </a:spcBef>
        <a:spcAft>
          <a:spcPct val="0"/>
        </a:spcAft>
        <a:defRPr sz="1800" b="1">
          <a:solidFill>
            <a:schemeClr val="accent2"/>
          </a:solidFill>
          <a:latin typeface="Arial" charset="0"/>
        </a:defRPr>
      </a:lvl9pPr>
    </p:titleStyle>
    <p:bodyStyle>
      <a:lvl1pPr marL="0" marR="0" indent="0" algn="l" defTabSz="6858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None/>
        <a:tabLst/>
        <a:defRPr sz="1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556672" indent="-213694" algn="l" rtl="0" eaLnBrk="0" fontAlgn="base" latinLnBrk="0" hangingPunct="0">
        <a:spcBef>
          <a:spcPct val="20000"/>
        </a:spcBef>
        <a:spcAft>
          <a:spcPct val="0"/>
        </a:spcAft>
        <a:buChar char="–"/>
        <a:defRPr sz="1500">
          <a:solidFill>
            <a:schemeClr val="accent2"/>
          </a:solidFill>
          <a:latin typeface="+mn-lt"/>
          <a:ea typeface="ＭＳ Ｐゴシック" charset="-128"/>
        </a:defRPr>
      </a:lvl2pPr>
      <a:lvl3pPr marL="856910" indent="-170955" algn="l" rtl="0" eaLnBrk="0" fontAlgn="base" latinLnBrk="0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  <a:ea typeface="ＭＳ Ｐゴシック" charset="-128"/>
        </a:defRPr>
      </a:lvl3pPr>
      <a:lvl4pPr marL="1199889" indent="-170955" algn="l" rtl="0" eaLnBrk="0" fontAlgn="base" latinLnBrk="0" hangingPunct="0">
        <a:spcBef>
          <a:spcPct val="20000"/>
        </a:spcBef>
        <a:spcAft>
          <a:spcPct val="0"/>
        </a:spcAft>
        <a:buChar char="–"/>
        <a:defRPr>
          <a:solidFill>
            <a:srgbClr val="009999"/>
          </a:solidFill>
          <a:latin typeface="+mn-lt"/>
          <a:ea typeface="ＭＳ Ｐゴシック" charset="-128"/>
        </a:defRPr>
      </a:lvl4pPr>
      <a:lvl5pPr marL="1371911" marR="0" indent="0" algn="l" defTabSz="6858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None/>
        <a:tabLst/>
        <a:defRPr sz="1350">
          <a:solidFill>
            <a:schemeClr val="tx1"/>
          </a:solidFill>
          <a:latin typeface="+mn-lt"/>
          <a:ea typeface="ＭＳ Ｐゴシック" charset="-128"/>
        </a:defRPr>
      </a:lvl5pPr>
      <a:lvl6pPr marL="1885730" indent="-17143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228590" indent="-17143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2571449" indent="-17143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2914310" indent="-17143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2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8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4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0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59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20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79" algn="l" defTabSz="68572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2.png"/><Relationship Id="rId9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s-job03\바탕 화면\알라딘\핵융합연PT111102\핵융합소스\cover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50"/>
            <a:ext cx="9144000" cy="6428370"/>
          </a:xfrm>
          <a:prstGeom prst="rect">
            <a:avLst/>
          </a:prstGeom>
          <a:noFill/>
        </p:spPr>
      </p:pic>
      <p:pic>
        <p:nvPicPr>
          <p:cNvPr id="12" name="Picture 2" descr="C:\Documents and Settings\s-job03\바탕 화면\알라딘\핵융합연PT111102\핵융합소스\cover수정-1128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0034" y="1776472"/>
            <a:ext cx="6048672" cy="247472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4437112"/>
            <a:ext cx="9180512" cy="256490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lIns="104196" tIns="52096" rIns="104196" bIns="52096">
            <a:noAutofit/>
          </a:bodyPr>
          <a:lstStyle/>
          <a:p>
            <a:pPr algn="ctr" defTabSz="1042071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1600" b="1" i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 defTabSz="1042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 descr="nfri symbo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6525344"/>
            <a:ext cx="2689493" cy="30422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3" name="직사각형 2"/>
          <p:cNvSpPr/>
          <p:nvPr/>
        </p:nvSpPr>
        <p:spPr>
          <a:xfrm>
            <a:off x="455323" y="4617991"/>
            <a:ext cx="424847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Suk Jae YOO</a:t>
            </a:r>
            <a:endParaRPr kumimoji="1" lang="en-US" altLang="ko-KR" sz="2400" b="1" i="1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b="1" i="1" dirty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b="1" i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Fusion Power Associates, </a:t>
            </a:r>
          </a:p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40</a:t>
            </a:r>
            <a:r>
              <a:rPr kumimoji="1" lang="en-US" altLang="ko-KR" b="1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</a:t>
            </a:r>
            <a:r>
              <a:rPr kumimoji="1" lang="en-US" altLang="ko-KR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Annual Meeting and Symposium, </a:t>
            </a:r>
          </a:p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December 3</a:t>
            </a:r>
            <a:r>
              <a:rPr kumimoji="1" lang="en-US" altLang="ko-KR" b="1" i="1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rd</a:t>
            </a:r>
            <a:r>
              <a:rPr kumimoji="1" lang="en-US" altLang="ko-KR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, 2019/Washington DC, USA</a:t>
            </a:r>
          </a:p>
        </p:txBody>
      </p:sp>
      <p:grpSp>
        <p:nvGrpSpPr>
          <p:cNvPr id="13" name="그룹 12"/>
          <p:cNvGrpSpPr>
            <a:grpSpLocks noChangeAspect="1"/>
          </p:cNvGrpSpPr>
          <p:nvPr/>
        </p:nvGrpSpPr>
        <p:grpSpPr>
          <a:xfrm>
            <a:off x="107504" y="134862"/>
            <a:ext cx="3097290" cy="485826"/>
            <a:chOff x="1959224" y="3619027"/>
            <a:chExt cx="5564281" cy="872786"/>
          </a:xfrm>
        </p:grpSpPr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59224" y="3619027"/>
              <a:ext cx="956592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78558" y="3730193"/>
              <a:ext cx="4544947" cy="76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직사각형 3"/>
          <p:cNvSpPr/>
          <p:nvPr/>
        </p:nvSpPr>
        <p:spPr>
          <a:xfrm>
            <a:off x="788416" y="739249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32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Perspectives and Planning on </a:t>
            </a:r>
            <a:r>
              <a:rPr lang="en-US" altLang="ko-KR" sz="3200" b="1" i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altLang="ko-KR" sz="3200" b="1" i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ko-KR" sz="3200" b="1" i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Fusion Energy Development in Korea</a:t>
            </a:r>
            <a:endParaRPr lang="ko-KR" altLang="en-US" sz="3200" b="1" dirty="0"/>
          </a:p>
        </p:txBody>
      </p:sp>
      <p:pic>
        <p:nvPicPr>
          <p:cNvPr id="17" name="그림 16" descr="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51403" y="97582"/>
            <a:ext cx="3325922" cy="368666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442789" y="5006165"/>
            <a:ext cx="860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420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On behalf of </a:t>
            </a:r>
            <a:r>
              <a:rPr kumimoji="1" lang="en-US" altLang="ko-KR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National </a:t>
            </a:r>
            <a:r>
              <a:rPr kumimoji="1" lang="en-US" altLang="ko-KR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Fusion Research Institute </a:t>
            </a:r>
            <a:r>
              <a:rPr kumimoji="1" lang="en-US" altLang="ko-KR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and Korea </a:t>
            </a:r>
            <a:r>
              <a:rPr kumimoji="1" lang="en-US" altLang="ko-KR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Fusion Research Groups</a:t>
            </a:r>
          </a:p>
        </p:txBody>
      </p:sp>
    </p:spTree>
    <p:extLst>
      <p:ext uri="{BB962C8B-B14F-4D97-AF65-F5344CB8AC3E}">
        <p14:creationId xmlns:p14="http://schemas.microsoft.com/office/powerpoint/2010/main" val="354410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그룹 26"/>
          <p:cNvGrpSpPr/>
          <p:nvPr/>
        </p:nvGrpSpPr>
        <p:grpSpPr>
          <a:xfrm>
            <a:off x="79103" y="2420888"/>
            <a:ext cx="8985794" cy="3943270"/>
            <a:chOff x="12860176" y="31831057"/>
            <a:chExt cx="8985794" cy="3943270"/>
          </a:xfrm>
        </p:grpSpPr>
        <p:sp>
          <p:nvSpPr>
            <p:cNvPr id="29" name="직사각형 28"/>
            <p:cNvSpPr/>
            <p:nvPr/>
          </p:nvSpPr>
          <p:spPr>
            <a:xfrm>
              <a:off x="12860176" y="32490601"/>
              <a:ext cx="1055164" cy="706484"/>
            </a:xfrm>
            <a:prstGeom prst="rect">
              <a:avLst/>
            </a:prstGeom>
            <a:solidFill>
              <a:srgbClr val="8064A2">
                <a:lumMod val="75000"/>
              </a:srgbClr>
            </a:solidFill>
            <a:ln w="3175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rtlCol="0" anchor="ctr"/>
            <a:lstStyle/>
            <a:p>
              <a:pPr algn="ctr" defTabSz="457200" latinLnBrk="0">
                <a:defRPr/>
              </a:pPr>
              <a:r>
                <a:rPr lang="en-US" altLang="ko-KR" sz="1400" kern="0" dirty="0" smtClean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V-Tokamak</a:t>
              </a:r>
              <a:endParaRPr lang="ko-KR" altLang="en-US" sz="1400" kern="0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12860553" y="35000859"/>
              <a:ext cx="1055164" cy="773468"/>
            </a:xfrm>
            <a:prstGeom prst="rect">
              <a:avLst/>
            </a:prstGeom>
            <a:solidFill>
              <a:srgbClr val="8064A2">
                <a:lumMod val="75000"/>
              </a:srgbClr>
            </a:solidFill>
            <a:ln w="3175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rtlCol="0" anchor="ctr"/>
            <a:lstStyle/>
            <a:p>
              <a:pPr algn="ctr" defTabSz="457200" latinLnBrk="0">
                <a:defRPr/>
              </a:pPr>
              <a:r>
                <a:rPr lang="en-US" altLang="ko-KR" sz="1400" kern="0" dirty="0" smtClean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Resources</a:t>
              </a:r>
              <a:endParaRPr lang="ko-KR" altLang="en-US" sz="1400" kern="0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14011745" y="31831057"/>
              <a:ext cx="1868888" cy="612153"/>
            </a:xfrm>
            <a:prstGeom prst="rect">
              <a:avLst/>
            </a:prstGeom>
            <a:solidFill>
              <a:srgbClr val="8064A2">
                <a:lumMod val="75000"/>
              </a:srgbClr>
            </a:solidFill>
            <a:ln w="3175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rtlCol="0" anchor="ctr"/>
            <a:lstStyle/>
            <a:p>
              <a:pPr algn="ctr" defTabSz="457200" latinLnBrk="0">
                <a:defRPr/>
              </a:pPr>
              <a:r>
                <a:rPr lang="en-US" altLang="ko-KR" sz="1400" b="1" kern="0" dirty="0">
                  <a:solidFill>
                    <a:prstClr val="white"/>
                  </a:solidFill>
                  <a:latin typeface="맑은 고딕"/>
                  <a:ea typeface="맑은 고딕" panose="020B0503020000020004" pitchFamily="50" charset="-127"/>
                </a:rPr>
                <a:t>1</a:t>
              </a:r>
              <a:r>
                <a:rPr lang="en-US" altLang="ko-KR" sz="1400" b="1" kern="0" dirty="0" smtClean="0">
                  <a:solidFill>
                    <a:prstClr val="white"/>
                  </a:solidFill>
                  <a:latin typeface="맑은 고딕"/>
                  <a:ea typeface="맑은 고딕" panose="020B0503020000020004" pitchFamily="50" charset="-127"/>
                </a:rPr>
                <a:t> phase</a:t>
              </a:r>
              <a:r>
                <a:rPr lang="ko-KR" altLang="en-US" sz="1400" b="1" kern="0" dirty="0" smtClean="0">
                  <a:solidFill>
                    <a:prstClr val="white"/>
                  </a:solidFill>
                  <a:latin typeface="맑은 고딕"/>
                  <a:ea typeface="맑은 고딕" panose="020B0503020000020004" pitchFamily="50" charset="-127"/>
                </a:rPr>
                <a:t> </a:t>
              </a:r>
              <a:r>
                <a:rPr lang="en-US" altLang="ko-KR" sz="1400" b="1" kern="0" dirty="0" smtClean="0">
                  <a:solidFill>
                    <a:prstClr val="white"/>
                  </a:solidFill>
                  <a:latin typeface="맑은 고딕"/>
                  <a:ea typeface="맑은 고딕" panose="020B0503020000020004" pitchFamily="50" charset="-127"/>
                </a:rPr>
                <a:t>(‘20 ~ ’25)</a:t>
              </a:r>
              <a:endParaRPr lang="ko-KR" altLang="en-US" sz="1400" b="1" kern="0" dirty="0" smtClean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32" name="모서리가 둥근 직사각형 31"/>
            <p:cNvSpPr/>
            <p:nvPr/>
          </p:nvSpPr>
          <p:spPr>
            <a:xfrm>
              <a:off x="14033442" y="33997906"/>
              <a:ext cx="1864256" cy="891602"/>
            </a:xfrm>
            <a:prstGeom prst="roundRect">
              <a:avLst>
                <a:gd name="adj" fmla="val 6201"/>
              </a:avLst>
            </a:prstGeom>
            <a:gradFill flip="none" rotWithShape="1">
              <a:gsLst>
                <a:gs pos="0">
                  <a:srgbClr val="ED7D31">
                    <a:lumMod val="89000"/>
                  </a:srgbClr>
                </a:gs>
                <a:gs pos="23000">
                  <a:srgbClr val="ED7D31">
                    <a:lumMod val="89000"/>
                  </a:srgbClr>
                </a:gs>
                <a:gs pos="69000">
                  <a:srgbClr val="ED7D31">
                    <a:lumMod val="75000"/>
                  </a:srgbClr>
                </a:gs>
                <a:gs pos="97000">
                  <a:srgbClr val="ED7D31">
                    <a:lumMod val="7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rtlCol="0" anchor="ctr"/>
            <a:lstStyle/>
            <a:p>
              <a:pPr marL="171450" indent="-171450" latinLnBrk="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ko-KR" sz="1400" b="1" kern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  <a:ea typeface="맑은 고딕" panose="020B0503020000020004" pitchFamily="50" charset="-127"/>
                </a:rPr>
                <a:t>Virtual</a:t>
              </a:r>
              <a:r>
                <a:rPr lang="ko-KR" altLang="en-US" sz="1400" b="1" kern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  <a:ea typeface="맑은 고딕" panose="020B0503020000020004" pitchFamily="50" charset="-127"/>
                </a:rPr>
                <a:t> </a:t>
              </a:r>
              <a:r>
                <a:rPr lang="en-US" altLang="ko-KR" sz="1400" b="1" kern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  <a:ea typeface="맑은 고딕" panose="020B0503020000020004" pitchFamily="50" charset="-127"/>
                </a:rPr>
                <a:t>KSTAR</a:t>
              </a:r>
            </a:p>
          </p:txBody>
        </p:sp>
        <p:sp>
          <p:nvSpPr>
            <p:cNvPr id="33" name="모서리가 둥근 직사각형 32"/>
            <p:cNvSpPr/>
            <p:nvPr/>
          </p:nvSpPr>
          <p:spPr>
            <a:xfrm>
              <a:off x="13991812" y="34997275"/>
              <a:ext cx="1888718" cy="756160"/>
            </a:xfrm>
            <a:prstGeom prst="roundRect">
              <a:avLst>
                <a:gd name="adj" fmla="val 6201"/>
              </a:avLst>
            </a:prstGeom>
            <a:gradFill flip="none" rotWithShape="1">
              <a:gsLst>
                <a:gs pos="0">
                  <a:srgbClr val="4F81BD">
                    <a:lumMod val="89000"/>
                  </a:srgbClr>
                </a:gs>
                <a:gs pos="23000">
                  <a:srgbClr val="4F81BD">
                    <a:lumMod val="89000"/>
                  </a:srgbClr>
                </a:gs>
                <a:gs pos="69000">
                  <a:srgbClr val="4F81BD">
                    <a:lumMod val="75000"/>
                  </a:srgbClr>
                </a:gs>
                <a:gs pos="97000">
                  <a:srgbClr val="4F81BD">
                    <a:lumMod val="7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rtlCol="0" anchor="ctr"/>
            <a:lstStyle/>
            <a:p>
              <a:pPr defTabSz="457200" latinLnBrk="0">
                <a:lnSpc>
                  <a:spcPct val="150000"/>
                </a:lnSpc>
                <a:defRPr/>
              </a:pPr>
              <a:r>
                <a:rPr lang="en-US" altLang="ko-KR" sz="1400" b="1" kern="0" dirty="0" smtClean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~</a:t>
              </a:r>
              <a:r>
                <a:rPr lang="ko-KR" altLang="en-US" sz="1400" b="1" kern="0" dirty="0" smtClean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400" b="1" kern="0" dirty="0" smtClean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1.0 petaflops</a:t>
              </a:r>
            </a:p>
            <a:p>
              <a:pPr defTabSz="457200" latinLnBrk="0">
                <a:lnSpc>
                  <a:spcPct val="150000"/>
                </a:lnSpc>
                <a:defRPr/>
              </a:pPr>
              <a:r>
                <a:rPr lang="en-US" altLang="ko-KR" sz="1200" kern="0" dirty="0" smtClean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HP CPU clusters</a:t>
              </a:r>
              <a:endParaRPr lang="ko-KR" altLang="en-US" sz="1200" kern="0" dirty="0" smtClean="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19914696" y="31844718"/>
              <a:ext cx="1857932" cy="612153"/>
            </a:xfrm>
            <a:prstGeom prst="rect">
              <a:avLst/>
            </a:prstGeom>
            <a:solidFill>
              <a:srgbClr val="8064A2">
                <a:lumMod val="75000"/>
              </a:srgbClr>
            </a:solidFill>
            <a:ln w="3175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rtlCol="0" anchor="ctr"/>
            <a:lstStyle/>
            <a:p>
              <a:pPr algn="ctr" defTabSz="457200" latinLnBrk="0">
                <a:defRPr/>
              </a:pPr>
              <a:r>
                <a:rPr lang="en-US" altLang="ko-KR" sz="1400" b="1" kern="0" dirty="0" smtClean="0">
                  <a:solidFill>
                    <a:prstClr val="white"/>
                  </a:solidFill>
                  <a:latin typeface="맑은 고딕"/>
                  <a:ea typeface="맑은 고딕" panose="020B0503020000020004" pitchFamily="50" charset="-127"/>
                </a:rPr>
                <a:t>4 phase</a:t>
              </a:r>
              <a:r>
                <a:rPr lang="ko-KR" altLang="en-US" sz="1400" b="1" kern="0" dirty="0" smtClean="0">
                  <a:solidFill>
                    <a:prstClr val="white"/>
                  </a:solidFill>
                  <a:latin typeface="맑은 고딕"/>
                  <a:ea typeface="맑은 고딕" panose="020B0503020000020004" pitchFamily="50" charset="-127"/>
                </a:rPr>
                <a:t> </a:t>
              </a:r>
              <a:r>
                <a:rPr lang="en-US" altLang="ko-KR" sz="1400" b="1" kern="0" dirty="0" smtClean="0">
                  <a:solidFill>
                    <a:prstClr val="white"/>
                  </a:solidFill>
                  <a:latin typeface="맑은 고딕"/>
                  <a:ea typeface="맑은 고딕" panose="020B0503020000020004" pitchFamily="50" charset="-127"/>
                </a:rPr>
                <a:t>(‘36 ~ ‘40)</a:t>
              </a:r>
              <a:endParaRPr lang="ko-KR" altLang="en-US" sz="1400" b="1" kern="0" dirty="0" smtClean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35" name="모서리가 둥근 직사각형 34"/>
            <p:cNvSpPr/>
            <p:nvPr/>
          </p:nvSpPr>
          <p:spPr>
            <a:xfrm>
              <a:off x="19879130" y="34001756"/>
              <a:ext cx="1931377" cy="887752"/>
            </a:xfrm>
            <a:prstGeom prst="roundRect">
              <a:avLst>
                <a:gd name="adj" fmla="val 6201"/>
              </a:avLst>
            </a:prstGeom>
            <a:gradFill flip="none" rotWithShape="1">
              <a:gsLst>
                <a:gs pos="0">
                  <a:srgbClr val="ED7D31">
                    <a:lumMod val="89000"/>
                  </a:srgbClr>
                </a:gs>
                <a:gs pos="23000">
                  <a:srgbClr val="ED7D31">
                    <a:lumMod val="89000"/>
                  </a:srgbClr>
                </a:gs>
                <a:gs pos="69000">
                  <a:srgbClr val="ED7D31">
                    <a:lumMod val="75000"/>
                  </a:srgbClr>
                </a:gs>
                <a:gs pos="97000">
                  <a:srgbClr val="ED7D31">
                    <a:lumMod val="7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rtlCol="0" anchor="ctr"/>
            <a:lstStyle/>
            <a:p>
              <a:pPr marL="171450" indent="-171450" latinLnBrk="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ko-KR" sz="1200" b="1" kern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  <a:ea typeface="맑은 고딕" panose="020B0503020000020004" pitchFamily="50" charset="-127"/>
                </a:rPr>
                <a:t>V-DEMO  Validation</a:t>
              </a:r>
            </a:p>
            <a:p>
              <a:pPr marL="171450" indent="-171450" latinLnBrk="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ko-KR" sz="1200" b="1" kern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  <a:ea typeface="맑은 고딕" panose="020B0503020000020004" pitchFamily="50" charset="-127"/>
                </a:rPr>
                <a:t>K-DEMO  Design</a:t>
              </a:r>
            </a:p>
            <a:p>
              <a:pPr marL="171450" indent="-171450" latinLnBrk="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ko-KR" sz="1200" b="1" kern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  <a:ea typeface="맑은 고딕" panose="020B0503020000020004" pitchFamily="50" charset="-127"/>
                </a:rPr>
                <a:t>Licensing supports</a:t>
              </a:r>
            </a:p>
          </p:txBody>
        </p:sp>
        <p:sp>
          <p:nvSpPr>
            <p:cNvPr id="36" name="모서리가 둥근 직사각형 35"/>
            <p:cNvSpPr/>
            <p:nvPr/>
          </p:nvSpPr>
          <p:spPr>
            <a:xfrm>
              <a:off x="19914696" y="35022214"/>
              <a:ext cx="1931274" cy="740551"/>
            </a:xfrm>
            <a:prstGeom prst="roundRect">
              <a:avLst>
                <a:gd name="adj" fmla="val 6201"/>
              </a:avLst>
            </a:prstGeom>
            <a:gradFill flip="none" rotWithShape="1">
              <a:gsLst>
                <a:gs pos="0">
                  <a:srgbClr val="4F81BD">
                    <a:lumMod val="89000"/>
                  </a:srgbClr>
                </a:gs>
                <a:gs pos="23000">
                  <a:srgbClr val="4F81BD">
                    <a:lumMod val="89000"/>
                  </a:srgbClr>
                </a:gs>
                <a:gs pos="69000">
                  <a:srgbClr val="4F81BD">
                    <a:lumMod val="75000"/>
                  </a:srgbClr>
                </a:gs>
                <a:gs pos="97000">
                  <a:srgbClr val="4F81BD">
                    <a:lumMod val="7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rtlCol="0" anchor="ctr"/>
            <a:lstStyle/>
            <a:p>
              <a:pPr defTabSz="457200" latinLnBrk="0">
                <a:lnSpc>
                  <a:spcPct val="150000"/>
                </a:lnSpc>
                <a:defRPr/>
              </a:pPr>
              <a:r>
                <a:rPr lang="en-US" altLang="ko-KR" sz="1400" b="1" kern="0" dirty="0" smtClean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~</a:t>
              </a:r>
              <a:r>
                <a:rPr lang="ko-KR" altLang="en-US" sz="1400" b="1" kern="0" dirty="0" smtClean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400" b="1" kern="0" dirty="0" err="1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E</a:t>
              </a:r>
              <a:r>
                <a:rPr lang="en-US" altLang="ko-KR" sz="1400" b="1" kern="0" dirty="0" err="1" smtClean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xascale</a:t>
              </a:r>
              <a:endParaRPr lang="en-US" altLang="ko-KR" sz="1400" b="1" kern="0" dirty="0" smtClean="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  <a:p>
              <a:pPr defTabSz="457200" latinLnBrk="0">
                <a:lnSpc>
                  <a:spcPct val="150000"/>
                </a:lnSpc>
                <a:defRPr/>
              </a:pPr>
              <a:r>
                <a:rPr lang="en-US" altLang="ko-KR" sz="1200" kern="0" dirty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HP CPU clusters, GPUs</a:t>
              </a:r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17940665" y="31844718"/>
              <a:ext cx="1845374" cy="612153"/>
            </a:xfrm>
            <a:prstGeom prst="rect">
              <a:avLst/>
            </a:prstGeom>
            <a:solidFill>
              <a:srgbClr val="8064A2">
                <a:lumMod val="75000"/>
              </a:srgbClr>
            </a:solidFill>
            <a:ln w="3175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rtlCol="0" anchor="ctr"/>
            <a:lstStyle/>
            <a:p>
              <a:pPr algn="ctr" defTabSz="457200" latinLnBrk="0">
                <a:defRPr/>
              </a:pPr>
              <a:r>
                <a:rPr lang="en-US" altLang="ko-KR" sz="1400" b="1" kern="0" dirty="0" smtClean="0">
                  <a:solidFill>
                    <a:prstClr val="white"/>
                  </a:solidFill>
                  <a:latin typeface="맑은 고딕"/>
                  <a:ea typeface="맑은 고딕" panose="020B0503020000020004" pitchFamily="50" charset="-127"/>
                </a:rPr>
                <a:t>3 phase</a:t>
              </a:r>
              <a:r>
                <a:rPr lang="ko-KR" altLang="en-US" sz="1400" b="1" kern="0" dirty="0" smtClean="0">
                  <a:solidFill>
                    <a:prstClr val="white"/>
                  </a:solidFill>
                  <a:latin typeface="맑은 고딕"/>
                  <a:ea typeface="맑은 고딕" panose="020B0503020000020004" pitchFamily="50" charset="-127"/>
                </a:rPr>
                <a:t> </a:t>
              </a:r>
              <a:r>
                <a:rPr lang="en-US" altLang="ko-KR" sz="1400" b="1" kern="0" dirty="0" smtClean="0">
                  <a:solidFill>
                    <a:prstClr val="white"/>
                  </a:solidFill>
                  <a:latin typeface="맑은 고딕"/>
                  <a:ea typeface="맑은 고딕" panose="020B0503020000020004" pitchFamily="50" charset="-127"/>
                </a:rPr>
                <a:t>(’31 ~ ‘35)</a:t>
              </a:r>
            </a:p>
          </p:txBody>
        </p:sp>
        <p:sp>
          <p:nvSpPr>
            <p:cNvPr id="38" name="모서리가 둥근 직사각형 37"/>
            <p:cNvSpPr/>
            <p:nvPr/>
          </p:nvSpPr>
          <p:spPr>
            <a:xfrm>
              <a:off x="17941822" y="34010862"/>
              <a:ext cx="1845373" cy="878646"/>
            </a:xfrm>
            <a:prstGeom prst="roundRect">
              <a:avLst>
                <a:gd name="adj" fmla="val 6201"/>
              </a:avLst>
            </a:prstGeom>
            <a:gradFill flip="none" rotWithShape="1">
              <a:gsLst>
                <a:gs pos="0">
                  <a:srgbClr val="ED7D31">
                    <a:lumMod val="89000"/>
                  </a:srgbClr>
                </a:gs>
                <a:gs pos="23000">
                  <a:srgbClr val="ED7D31">
                    <a:lumMod val="89000"/>
                  </a:srgbClr>
                </a:gs>
                <a:gs pos="69000">
                  <a:srgbClr val="ED7D31">
                    <a:lumMod val="75000"/>
                  </a:srgbClr>
                </a:gs>
                <a:gs pos="97000">
                  <a:srgbClr val="ED7D31">
                    <a:lumMod val="7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rtlCol="0" anchor="ctr"/>
            <a:lstStyle/>
            <a:p>
              <a:pPr marL="171450" indent="-171450" latinLnBrk="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ko-KR" sz="1400" b="1" kern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  <a:ea typeface="맑은 고딕" panose="020B0503020000020004" pitchFamily="50" charset="-127"/>
                </a:rPr>
                <a:t>V-Tokamak &amp; </a:t>
              </a:r>
            </a:p>
            <a:p>
              <a:pPr latinLnBrk="0">
                <a:lnSpc>
                  <a:spcPts val="1600"/>
                </a:lnSpc>
                <a:defRPr/>
              </a:pPr>
              <a:r>
                <a:rPr lang="en-US" altLang="ko-KR" sz="1400" b="1" kern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  <a:ea typeface="맑은 고딕" panose="020B0503020000020004" pitchFamily="50" charset="-127"/>
                </a:rPr>
                <a:t>   V-BBS </a:t>
              </a:r>
            </a:p>
            <a:p>
              <a:pPr marL="171450" indent="-171450" latinLnBrk="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ko-KR" sz="1400" b="1" kern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  <a:ea typeface="맑은 고딕" panose="020B0503020000020004" pitchFamily="50" charset="-127"/>
                </a:rPr>
                <a:t>V-DEMO </a:t>
              </a:r>
              <a:endParaRPr lang="en-US" altLang="ko-KR" sz="1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39" name="모서리가 둥근 직사각형 38"/>
            <p:cNvSpPr/>
            <p:nvPr/>
          </p:nvSpPr>
          <p:spPr>
            <a:xfrm>
              <a:off x="17941804" y="35010233"/>
              <a:ext cx="1844132" cy="743202"/>
            </a:xfrm>
            <a:prstGeom prst="roundRect">
              <a:avLst>
                <a:gd name="adj" fmla="val 6201"/>
              </a:avLst>
            </a:prstGeom>
            <a:gradFill flip="none" rotWithShape="1">
              <a:gsLst>
                <a:gs pos="0">
                  <a:srgbClr val="4F81BD">
                    <a:lumMod val="89000"/>
                  </a:srgbClr>
                </a:gs>
                <a:gs pos="23000">
                  <a:srgbClr val="4F81BD">
                    <a:lumMod val="89000"/>
                  </a:srgbClr>
                </a:gs>
                <a:gs pos="69000">
                  <a:srgbClr val="4F81BD">
                    <a:lumMod val="75000"/>
                  </a:srgbClr>
                </a:gs>
                <a:gs pos="97000">
                  <a:srgbClr val="4F81BD">
                    <a:lumMod val="7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rtlCol="0" anchor="ctr"/>
            <a:lstStyle/>
            <a:p>
              <a:pPr defTabSz="457200" latinLnBrk="0">
                <a:lnSpc>
                  <a:spcPct val="150000"/>
                </a:lnSpc>
                <a:defRPr/>
              </a:pPr>
              <a:r>
                <a:rPr lang="en-US" altLang="ko-KR" sz="1400" b="1" kern="0" dirty="0" smtClean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~</a:t>
              </a:r>
              <a:r>
                <a:rPr lang="ko-KR" altLang="en-US" sz="1400" b="1" kern="0" dirty="0" smtClean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400" b="1" kern="0" dirty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5</a:t>
              </a:r>
              <a:r>
                <a:rPr lang="en-US" altLang="ko-KR" sz="1400" b="1" kern="0" dirty="0" smtClean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0.0 petaflops</a:t>
              </a:r>
            </a:p>
            <a:p>
              <a:pPr defTabSz="457200" latinLnBrk="0">
                <a:lnSpc>
                  <a:spcPct val="150000"/>
                </a:lnSpc>
                <a:defRPr/>
              </a:pPr>
              <a:r>
                <a:rPr lang="en-US" altLang="ko-KR" sz="1200" kern="0" dirty="0" smtClean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HP </a:t>
              </a:r>
              <a:r>
                <a:rPr lang="en-US" altLang="ko-KR" sz="1200" kern="0" dirty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CPU clusters, </a:t>
              </a:r>
              <a:r>
                <a:rPr lang="en-US" altLang="ko-KR" sz="1200" kern="0" dirty="0" smtClean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GPUs</a:t>
              </a: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15985776" y="31831057"/>
              <a:ext cx="1826232" cy="612153"/>
            </a:xfrm>
            <a:prstGeom prst="rect">
              <a:avLst/>
            </a:prstGeom>
            <a:solidFill>
              <a:srgbClr val="8064A2">
                <a:lumMod val="75000"/>
              </a:srgbClr>
            </a:solidFill>
            <a:ln w="3175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rtlCol="0" anchor="ctr"/>
            <a:lstStyle/>
            <a:p>
              <a:pPr algn="ctr" defTabSz="457200" latinLnBrk="0">
                <a:defRPr/>
              </a:pPr>
              <a:r>
                <a:rPr lang="en-US" altLang="ko-KR" sz="1400" b="1" kern="0" dirty="0" smtClean="0">
                  <a:solidFill>
                    <a:prstClr val="white"/>
                  </a:solidFill>
                  <a:latin typeface="맑은 고딕"/>
                  <a:ea typeface="맑은 고딕" panose="020B0503020000020004" pitchFamily="50" charset="-127"/>
                </a:rPr>
                <a:t>2 phase</a:t>
              </a:r>
              <a:r>
                <a:rPr lang="ko-KR" altLang="en-US" sz="1400" b="1" kern="0" dirty="0" smtClean="0">
                  <a:solidFill>
                    <a:prstClr val="white"/>
                  </a:solidFill>
                  <a:latin typeface="맑은 고딕"/>
                  <a:ea typeface="맑은 고딕" panose="020B0503020000020004" pitchFamily="50" charset="-127"/>
                </a:rPr>
                <a:t> </a:t>
              </a:r>
              <a:r>
                <a:rPr lang="en-US" altLang="ko-KR" sz="1400" b="1" kern="0" dirty="0" smtClean="0">
                  <a:solidFill>
                    <a:prstClr val="white"/>
                  </a:solidFill>
                  <a:latin typeface="맑은 고딕"/>
                  <a:ea typeface="맑은 고딕" panose="020B0503020000020004" pitchFamily="50" charset="-127"/>
                </a:rPr>
                <a:t>(‘26 ~ ’30)</a:t>
              </a:r>
              <a:endParaRPr lang="ko-KR" altLang="en-US" sz="1400" b="1" kern="0" dirty="0" smtClean="0">
                <a:solidFill>
                  <a:prstClr val="white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41" name="모서리가 둥근 직사각형 40"/>
            <p:cNvSpPr/>
            <p:nvPr/>
          </p:nvSpPr>
          <p:spPr>
            <a:xfrm>
              <a:off x="15986933" y="33997906"/>
              <a:ext cx="1868799" cy="891602"/>
            </a:xfrm>
            <a:prstGeom prst="roundRect">
              <a:avLst>
                <a:gd name="adj" fmla="val 6201"/>
              </a:avLst>
            </a:prstGeom>
            <a:gradFill flip="none" rotWithShape="1">
              <a:gsLst>
                <a:gs pos="0">
                  <a:srgbClr val="ED7D31">
                    <a:lumMod val="89000"/>
                  </a:srgbClr>
                </a:gs>
                <a:gs pos="23000">
                  <a:srgbClr val="ED7D31">
                    <a:lumMod val="89000"/>
                  </a:srgbClr>
                </a:gs>
                <a:gs pos="69000">
                  <a:srgbClr val="ED7D31">
                    <a:lumMod val="75000"/>
                  </a:srgbClr>
                </a:gs>
                <a:gs pos="97000">
                  <a:srgbClr val="ED7D31">
                    <a:lumMod val="7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rtlCol="0" anchor="ctr"/>
            <a:lstStyle/>
            <a:p>
              <a:pPr marL="171450" indent="-171450" latinLnBrk="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ko-KR" sz="1400" b="1" kern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/>
                  <a:ea typeface="맑은 고딕" panose="020B0503020000020004" pitchFamily="50" charset="-127"/>
                </a:rPr>
                <a:t>Virtual ITER</a:t>
              </a:r>
              <a:endParaRPr lang="en-US" altLang="ko-KR" sz="1400" b="1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42" name="모서리가 둥근 직사각형 41"/>
            <p:cNvSpPr/>
            <p:nvPr/>
          </p:nvSpPr>
          <p:spPr>
            <a:xfrm>
              <a:off x="15965843" y="34997275"/>
              <a:ext cx="1888718" cy="756160"/>
            </a:xfrm>
            <a:prstGeom prst="roundRect">
              <a:avLst>
                <a:gd name="adj" fmla="val 6201"/>
              </a:avLst>
            </a:prstGeom>
            <a:gradFill flip="none" rotWithShape="1">
              <a:gsLst>
                <a:gs pos="0">
                  <a:srgbClr val="4F81BD">
                    <a:lumMod val="89000"/>
                  </a:srgbClr>
                </a:gs>
                <a:gs pos="23000">
                  <a:srgbClr val="4F81BD">
                    <a:lumMod val="89000"/>
                  </a:srgbClr>
                </a:gs>
                <a:gs pos="69000">
                  <a:srgbClr val="4F81BD">
                    <a:lumMod val="75000"/>
                  </a:srgbClr>
                </a:gs>
                <a:gs pos="97000">
                  <a:srgbClr val="4F81BD">
                    <a:lumMod val="7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rtlCol="0" anchor="ctr"/>
            <a:lstStyle/>
            <a:p>
              <a:pPr defTabSz="457200" latinLnBrk="0">
                <a:lnSpc>
                  <a:spcPct val="150000"/>
                </a:lnSpc>
                <a:defRPr/>
              </a:pPr>
              <a:r>
                <a:rPr lang="en-US" altLang="ko-KR" sz="1400" b="1" kern="0" dirty="0" smtClean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~</a:t>
              </a:r>
              <a:r>
                <a:rPr lang="ko-KR" altLang="en-US" sz="1400" b="1" kern="0" dirty="0" smtClean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 </a:t>
              </a:r>
              <a:r>
                <a:rPr lang="en-US" altLang="ko-KR" sz="1400" b="1" kern="0" dirty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5</a:t>
              </a:r>
              <a:r>
                <a:rPr lang="en-US" altLang="ko-KR" sz="1400" b="1" kern="0" dirty="0" smtClean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.0 petaflops</a:t>
              </a:r>
            </a:p>
            <a:p>
              <a:pPr defTabSz="457200" latinLnBrk="0">
                <a:lnSpc>
                  <a:spcPct val="150000"/>
                </a:lnSpc>
                <a:defRPr/>
              </a:pPr>
              <a:r>
                <a:rPr lang="en-US" altLang="ko-KR" sz="1200" kern="0" dirty="0" smtClean="0">
                  <a:solidFill>
                    <a:srgbClr val="FFFF00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HP CPU clusters, GPUs</a:t>
              </a:r>
              <a:endParaRPr lang="ko-KR" altLang="en-US" sz="1200" kern="0" dirty="0" smtClean="0">
                <a:solidFill>
                  <a:srgbClr val="FFFF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3" name="모서리가 둥근 직사각형 42"/>
            <p:cNvSpPr/>
            <p:nvPr/>
          </p:nvSpPr>
          <p:spPr>
            <a:xfrm>
              <a:off x="14032285" y="32528323"/>
              <a:ext cx="1868799" cy="649679"/>
            </a:xfrm>
            <a:prstGeom prst="roundRect">
              <a:avLst>
                <a:gd name="adj" fmla="val 6201"/>
              </a:avLst>
            </a:prstGeom>
            <a:gradFill>
              <a:gsLst>
                <a:gs pos="0">
                  <a:srgbClr val="4F81BD">
                    <a:lumMod val="5000"/>
                    <a:lumOff val="95000"/>
                  </a:srgbClr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rtlCol="0" anchor="ctr"/>
            <a:lstStyle/>
            <a:p>
              <a:pPr marL="171450" indent="-171450" defTabSz="457200" latinLnBrk="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ko-KR" sz="1400" b="1" kern="0" dirty="0" smtClean="0">
                  <a:solidFill>
                    <a:srgbClr val="002060"/>
                  </a:solidFill>
                  <a:latin typeface="맑은 고딕"/>
                  <a:ea typeface="맑은 고딕" panose="020B0503020000020004" pitchFamily="50" charset="-127"/>
                </a:rPr>
                <a:t>Fusion plasma simulations</a:t>
              </a:r>
            </a:p>
          </p:txBody>
        </p:sp>
        <p:sp>
          <p:nvSpPr>
            <p:cNvPr id="44" name="모서리가 둥근 직사각형 43"/>
            <p:cNvSpPr/>
            <p:nvPr/>
          </p:nvSpPr>
          <p:spPr>
            <a:xfrm>
              <a:off x="17941804" y="32551956"/>
              <a:ext cx="3830824" cy="626046"/>
            </a:xfrm>
            <a:prstGeom prst="roundRect">
              <a:avLst>
                <a:gd name="adj" fmla="val 6201"/>
              </a:avLst>
            </a:prstGeom>
            <a:gradFill>
              <a:gsLst>
                <a:gs pos="0">
                  <a:srgbClr val="4F81BD">
                    <a:lumMod val="5000"/>
                    <a:lumOff val="95000"/>
                  </a:srgbClr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rtlCol="0" anchor="ctr"/>
            <a:lstStyle/>
            <a:p>
              <a:pPr marL="171450" indent="-171450" defTabSz="457200" latinLnBrk="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ko-KR" sz="1400" b="1" kern="0" dirty="0" smtClean="0">
                  <a:solidFill>
                    <a:srgbClr val="002060"/>
                  </a:solidFill>
                  <a:latin typeface="맑은 고딕"/>
                  <a:ea typeface="맑은 고딕" panose="020B0503020000020004" pitchFamily="50" charset="-127"/>
                </a:rPr>
                <a:t>Burning plasma simulation validations</a:t>
              </a:r>
            </a:p>
          </p:txBody>
        </p:sp>
        <p:sp>
          <p:nvSpPr>
            <p:cNvPr id="45" name="모서리가 둥근 직사각형 44"/>
            <p:cNvSpPr/>
            <p:nvPr/>
          </p:nvSpPr>
          <p:spPr>
            <a:xfrm>
              <a:off x="15997577" y="32528323"/>
              <a:ext cx="1827282" cy="649679"/>
            </a:xfrm>
            <a:prstGeom prst="roundRect">
              <a:avLst>
                <a:gd name="adj" fmla="val 6201"/>
              </a:avLst>
            </a:prstGeom>
            <a:gradFill>
              <a:gsLst>
                <a:gs pos="0">
                  <a:srgbClr val="4F81BD">
                    <a:lumMod val="5000"/>
                    <a:lumOff val="95000"/>
                  </a:srgbClr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rtlCol="0" anchor="ctr"/>
            <a:lstStyle/>
            <a:p>
              <a:pPr marL="171450" indent="-171450" defTabSz="457200" latinLnBrk="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ko-KR" sz="1400" b="1" kern="0" dirty="0" smtClean="0">
                  <a:solidFill>
                    <a:srgbClr val="002060"/>
                  </a:solidFill>
                  <a:latin typeface="맑은 고딕"/>
                  <a:ea typeface="맑은 고딕" panose="020B0503020000020004" pitchFamily="50" charset="-127"/>
                </a:rPr>
                <a:t>Burning plasma simulations</a:t>
              </a:r>
              <a:endParaRPr lang="en-US" altLang="ko-KR" sz="1400" b="1" kern="0" dirty="0">
                <a:solidFill>
                  <a:srgbClr val="002060"/>
                </a:solidFill>
                <a:latin typeface="맑은 고딕"/>
                <a:ea typeface="맑은 고딕" panose="020B0503020000020004" pitchFamily="50" charset="-127"/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12860176" y="33235537"/>
              <a:ext cx="1055164" cy="706484"/>
            </a:xfrm>
            <a:prstGeom prst="rect">
              <a:avLst/>
            </a:prstGeom>
            <a:solidFill>
              <a:srgbClr val="8064A2">
                <a:lumMod val="75000"/>
              </a:srgbClr>
            </a:solidFill>
            <a:ln w="3175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rtlCol="0" anchor="ctr"/>
            <a:lstStyle/>
            <a:p>
              <a:pPr algn="ctr" defTabSz="457200" latinLnBrk="0">
                <a:defRPr/>
              </a:pPr>
              <a:r>
                <a:rPr lang="en-US" altLang="ko-KR" sz="1400" kern="0" dirty="0" smtClean="0">
                  <a:solidFill>
                    <a:prstClr val="white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V-BBS</a:t>
              </a:r>
              <a:endParaRPr lang="ko-KR" altLang="en-US" sz="1400" kern="0" dirty="0" smtClean="0">
                <a:solidFill>
                  <a:prstClr val="white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7" name="모서리가 둥근 직사각형 46"/>
            <p:cNvSpPr/>
            <p:nvPr/>
          </p:nvSpPr>
          <p:spPr>
            <a:xfrm>
              <a:off x="14032285" y="33263114"/>
              <a:ext cx="3821120" cy="659823"/>
            </a:xfrm>
            <a:prstGeom prst="roundRect">
              <a:avLst>
                <a:gd name="adj" fmla="val 6201"/>
              </a:avLst>
            </a:prstGeom>
            <a:gradFill>
              <a:gsLst>
                <a:gs pos="0">
                  <a:srgbClr val="4F81BD">
                    <a:lumMod val="5000"/>
                    <a:lumOff val="95000"/>
                  </a:srgbClr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rtlCol="0" anchor="ctr"/>
            <a:lstStyle/>
            <a:p>
              <a:pPr marL="171450" indent="-171450" defTabSz="457200" latinLnBrk="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ko-KR" sz="1400" b="1" kern="0" dirty="0" smtClean="0">
                  <a:solidFill>
                    <a:srgbClr val="002060"/>
                  </a:solidFill>
                  <a:latin typeface="맑은 고딕"/>
                  <a:ea typeface="맑은 고딕" panose="020B0503020000020004" pitchFamily="50" charset="-127"/>
                </a:rPr>
                <a:t>Integrated system design codes development</a:t>
              </a:r>
            </a:p>
            <a:p>
              <a:pPr marL="171450" indent="-171450" defTabSz="457200" latinLnBrk="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ko-KR" sz="1400" b="1" kern="0" dirty="0" smtClean="0">
                  <a:solidFill>
                    <a:srgbClr val="002060"/>
                  </a:solidFill>
                  <a:latin typeface="맑은 고딕"/>
                  <a:ea typeface="맑은 고딕" panose="020B0503020000020004" pitchFamily="50" charset="-127"/>
                </a:rPr>
                <a:t>Blanket simulations development</a:t>
              </a:r>
            </a:p>
          </p:txBody>
        </p:sp>
        <p:sp>
          <p:nvSpPr>
            <p:cNvPr id="48" name="직사각형 47"/>
            <p:cNvSpPr/>
            <p:nvPr/>
          </p:nvSpPr>
          <p:spPr>
            <a:xfrm>
              <a:off x="12860553" y="34010861"/>
              <a:ext cx="1055164" cy="867021"/>
            </a:xfrm>
            <a:prstGeom prst="rect">
              <a:avLst/>
            </a:prstGeom>
            <a:solidFill>
              <a:srgbClr val="8064A2">
                <a:lumMod val="75000"/>
              </a:srgbClr>
            </a:solidFill>
            <a:ln w="3175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rtlCol="0" anchor="ctr"/>
            <a:lstStyle/>
            <a:p>
              <a:pPr algn="ctr" defTabSz="457200" latinLnBrk="0">
                <a:defRPr/>
              </a:pPr>
              <a:r>
                <a:rPr lang="en-US" altLang="ko-KR" sz="1400" b="1" kern="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V-DEMO</a:t>
              </a:r>
              <a:endParaRPr lang="ko-KR" altLang="en-US" sz="1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  <p:sp>
          <p:nvSpPr>
            <p:cNvPr id="49" name="모서리가 둥근 직사각형 48"/>
            <p:cNvSpPr/>
            <p:nvPr/>
          </p:nvSpPr>
          <p:spPr>
            <a:xfrm>
              <a:off x="17967413" y="33263113"/>
              <a:ext cx="3821120" cy="659823"/>
            </a:xfrm>
            <a:prstGeom prst="roundRect">
              <a:avLst>
                <a:gd name="adj" fmla="val 6201"/>
              </a:avLst>
            </a:prstGeom>
            <a:gradFill>
              <a:gsLst>
                <a:gs pos="0">
                  <a:srgbClr val="4F81BD">
                    <a:lumMod val="5000"/>
                    <a:lumOff val="95000"/>
                  </a:srgbClr>
                </a:gs>
                <a:gs pos="74000">
                  <a:srgbClr val="4F81BD">
                    <a:lumMod val="45000"/>
                    <a:lumOff val="55000"/>
                  </a:srgbClr>
                </a:gs>
                <a:gs pos="83000">
                  <a:srgbClr val="4F81BD">
                    <a:lumMod val="45000"/>
                    <a:lumOff val="55000"/>
                  </a:srgbClr>
                </a:gs>
                <a:gs pos="100000">
                  <a:srgbClr val="4F81BD">
                    <a:lumMod val="30000"/>
                    <a:lumOff val="70000"/>
                  </a:srgbClr>
                </a:gs>
              </a:gsLst>
              <a:lin ang="5400000" scaled="1"/>
            </a:gra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txBody>
            <a:bodyPr rtlCol="0" anchor="ctr"/>
            <a:lstStyle/>
            <a:p>
              <a:pPr marL="171450" indent="-171450" defTabSz="457200" latinLnBrk="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ko-KR" sz="1400" b="1" kern="0" dirty="0" smtClean="0">
                  <a:solidFill>
                    <a:srgbClr val="002060"/>
                  </a:solidFill>
                  <a:latin typeface="맑은 고딕"/>
                  <a:ea typeface="맑은 고딕" panose="020B0503020000020004" pitchFamily="50" charset="-127"/>
                </a:rPr>
                <a:t>Blanket simulations validations</a:t>
              </a:r>
            </a:p>
            <a:p>
              <a:pPr marL="171450" indent="-171450" defTabSz="457200" latinLnBrk="0">
                <a:lnSpc>
                  <a:spcPts val="1600"/>
                </a:lnSpc>
                <a:buFont typeface="Arial" panose="020B0604020202020204" pitchFamily="34" charset="0"/>
                <a:buChar char="•"/>
                <a:defRPr/>
              </a:pPr>
              <a:r>
                <a:rPr lang="en-US" altLang="ko-KR" sz="1400" b="1" kern="0" dirty="0" smtClean="0">
                  <a:solidFill>
                    <a:srgbClr val="002060"/>
                  </a:solidFill>
                  <a:latin typeface="맑은 고딕"/>
                  <a:ea typeface="맑은 고딕" panose="020B0503020000020004" pitchFamily="50" charset="-127"/>
                </a:rPr>
                <a:t>Integrated simulators development and engineering code management</a:t>
              </a:r>
            </a:p>
          </p:txBody>
        </p:sp>
      </p:grpSp>
      <p:sp>
        <p:nvSpPr>
          <p:cNvPr id="50" name="직사각형 49"/>
          <p:cNvSpPr/>
          <p:nvPr/>
        </p:nvSpPr>
        <p:spPr>
          <a:xfrm>
            <a:off x="-3653" y="32547"/>
            <a:ext cx="872502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defTabSz="457200" latinLnBrk="0">
              <a:spcBef>
                <a:spcPts val="600"/>
              </a:spcBef>
              <a:defRPr/>
            </a:pPr>
            <a:r>
              <a:rPr lang="en-US" altLang="ko-KR" sz="25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Virtual DEMO R&amp;D Roadmap </a:t>
            </a:r>
          </a:p>
        </p:txBody>
      </p:sp>
      <p:sp>
        <p:nvSpPr>
          <p:cNvPr id="52" name="직사각형 51"/>
          <p:cNvSpPr/>
          <p:nvPr/>
        </p:nvSpPr>
        <p:spPr>
          <a:xfrm>
            <a:off x="-3653" y="804327"/>
            <a:ext cx="9147653" cy="1220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lvl="0" indent="-2540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v"/>
              <a:defRPr/>
            </a:pPr>
            <a:r>
              <a:rPr lang="en-US" altLang="ko-KR" sz="16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V-DEMO incorporates both physical and engineering components of fusion power plants</a:t>
            </a:r>
          </a:p>
          <a:p>
            <a:pPr marL="771525" lvl="1" indent="-303213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V-Tokamak is focused on predictions and uncertainty reduction of fusion reaction physics</a:t>
            </a:r>
          </a:p>
          <a:p>
            <a:pPr marL="771525" lvl="1" indent="-303213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4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V-BBS integrates Blanket and BOP simulations for engineering designs</a:t>
            </a:r>
          </a:p>
        </p:txBody>
      </p:sp>
    </p:spTree>
    <p:extLst>
      <p:ext uri="{BB962C8B-B14F-4D97-AF65-F5344CB8AC3E}">
        <p14:creationId xmlns:p14="http://schemas.microsoft.com/office/powerpoint/2010/main" val="386572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직사각형 22"/>
          <p:cNvSpPr/>
          <p:nvPr/>
        </p:nvSpPr>
        <p:spPr>
          <a:xfrm>
            <a:off x="170962" y="1611296"/>
            <a:ext cx="8537815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1525" lvl="1" indent="-303213" defTabSz="457200" latinLnBrk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Large-scale high precision simulation development </a:t>
            </a:r>
          </a:p>
          <a:p>
            <a:pPr marL="771525" lvl="1" indent="-303213" defTabSz="457200" latinLnBrk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Peta-flops Super-parallel supercomputing techniques </a:t>
            </a:r>
          </a:p>
          <a:p>
            <a:pPr marL="771525" lvl="1" indent="-303213" defTabSz="457200" latinLnBrk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Efficient simulations with reduced models</a:t>
            </a:r>
          </a:p>
          <a:p>
            <a:pPr marL="771525" lvl="1" indent="-303213" defTabSz="457200" latinLnBrk="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Data analysis and validation with big data techniques</a:t>
            </a: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23" y="4493053"/>
            <a:ext cx="2630366" cy="1760883"/>
          </a:xfrm>
          <a:prstGeom prst="rect">
            <a:avLst/>
          </a:prstGeom>
        </p:spPr>
      </p:pic>
      <p:grpSp>
        <p:nvGrpSpPr>
          <p:cNvPr id="25" name="그룹 24"/>
          <p:cNvGrpSpPr/>
          <p:nvPr/>
        </p:nvGrpSpPr>
        <p:grpSpPr>
          <a:xfrm>
            <a:off x="1028521" y="3383041"/>
            <a:ext cx="2350900" cy="1677509"/>
            <a:chOff x="2339184" y="3104693"/>
            <a:chExt cx="2160001" cy="1440000"/>
          </a:xfrm>
        </p:grpSpPr>
        <p:pic>
          <p:nvPicPr>
            <p:cNvPr id="26" name="그림 25" descr="2-after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184" y="3104693"/>
              <a:ext cx="2160001" cy="1440000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667" y="3397087"/>
              <a:ext cx="579665" cy="80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39184" y="3399454"/>
              <a:ext cx="596030" cy="806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9" name="직선 연결선 28"/>
          <p:cNvCxnSpPr/>
          <p:nvPr/>
        </p:nvCxnSpPr>
        <p:spPr>
          <a:xfrm flipH="1" flipV="1">
            <a:off x="1028521" y="5060550"/>
            <a:ext cx="301154" cy="429002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"/>
            <a:miter lim="800000"/>
          </a:ln>
          <a:effectLst/>
        </p:spPr>
      </p:cxnSp>
      <p:cxnSp>
        <p:nvCxnSpPr>
          <p:cNvPr id="30" name="직선 연결선 29"/>
          <p:cNvCxnSpPr/>
          <p:nvPr/>
        </p:nvCxnSpPr>
        <p:spPr>
          <a:xfrm flipV="1">
            <a:off x="2435267" y="5060550"/>
            <a:ext cx="944154" cy="53021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"/>
            <a:miter lim="800000"/>
          </a:ln>
          <a:effectLst/>
        </p:spPr>
      </p:cxnSp>
      <p:pic>
        <p:nvPicPr>
          <p:cNvPr id="31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5499" y="4449150"/>
            <a:ext cx="2416254" cy="1860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TextBox 31"/>
          <p:cNvSpPr txBox="1"/>
          <p:nvPr/>
        </p:nvSpPr>
        <p:spPr>
          <a:xfrm>
            <a:off x="7272548" y="5489552"/>
            <a:ext cx="1010213" cy="461665"/>
          </a:xfrm>
          <a:prstGeom prst="rect">
            <a:avLst/>
          </a:prstGeom>
          <a:solidFill>
            <a:sysClr val="window" lastClr="FFFFFF">
              <a:alpha val="49000"/>
            </a:sysClr>
          </a:solidFill>
        </p:spPr>
        <p:txBody>
          <a:bodyPr wrap="none" rtlCol="0">
            <a:spAutoFit/>
          </a:bodyPr>
          <a:lstStyle/>
          <a:p>
            <a:pPr algn="ctr" defTabSz="457200" latinLnBrk="0">
              <a:defRPr/>
            </a:pPr>
            <a:r>
              <a:rPr lang="en-US" altLang="ko-KR" sz="24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맑은 고딕" panose="020B0503020000020004" pitchFamily="50" charset="-127"/>
              </a:rPr>
              <a:t>KSTAR</a:t>
            </a:r>
            <a:endParaRPr lang="ko-KR" altLang="en-US" sz="2400" b="1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맑은 고딕" panose="020B0503020000020004" pitchFamily="50" charset="-127"/>
            </a:endParaRPr>
          </a:p>
        </p:txBody>
      </p:sp>
      <p:grpSp>
        <p:nvGrpSpPr>
          <p:cNvPr id="33" name="그룹 32"/>
          <p:cNvGrpSpPr/>
          <p:nvPr/>
        </p:nvGrpSpPr>
        <p:grpSpPr>
          <a:xfrm>
            <a:off x="5934774" y="3359160"/>
            <a:ext cx="2528153" cy="1657788"/>
            <a:chOff x="5820019" y="2727997"/>
            <a:chExt cx="2950627" cy="1932421"/>
          </a:xfrm>
        </p:grpSpPr>
        <p:sp>
          <p:nvSpPr>
            <p:cNvPr id="34" name="직사각형 33"/>
            <p:cNvSpPr/>
            <p:nvPr/>
          </p:nvSpPr>
          <p:spPr>
            <a:xfrm>
              <a:off x="5820019" y="2727997"/>
              <a:ext cx="2950627" cy="193242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457200" latinLnBrk="0">
                <a:defRPr/>
              </a:pPr>
              <a:endParaRPr lang="ko-KR" altLang="en-US" kern="0" smtClean="0">
                <a:solidFill>
                  <a:prstClr val="white"/>
                </a:solidFill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pic>
          <p:nvPicPr>
            <p:cNvPr id="35" name="그림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38983" y="2906768"/>
              <a:ext cx="1276445" cy="1610059"/>
            </a:xfrm>
            <a:prstGeom prst="rect">
              <a:avLst/>
            </a:prstGeom>
          </p:spPr>
        </p:pic>
      </p:grpSp>
      <p:cxnSp>
        <p:nvCxnSpPr>
          <p:cNvPr id="36" name="직선 연결선 35"/>
          <p:cNvCxnSpPr/>
          <p:nvPr/>
        </p:nvCxnSpPr>
        <p:spPr>
          <a:xfrm flipH="1" flipV="1">
            <a:off x="5934774" y="5016948"/>
            <a:ext cx="1176421" cy="57382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"/>
            <a:miter lim="800000"/>
          </a:ln>
          <a:effectLst/>
        </p:spPr>
      </p:cxnSp>
      <p:cxnSp>
        <p:nvCxnSpPr>
          <p:cNvPr id="37" name="직선 연결선 36"/>
          <p:cNvCxnSpPr/>
          <p:nvPr/>
        </p:nvCxnSpPr>
        <p:spPr>
          <a:xfrm flipV="1">
            <a:off x="8026408" y="5016948"/>
            <a:ext cx="436519" cy="52939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dash"/>
            <a:miter lim="800000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426857" y="5546339"/>
            <a:ext cx="1842172" cy="400110"/>
          </a:xfrm>
          <a:prstGeom prst="rect">
            <a:avLst/>
          </a:prstGeom>
          <a:solidFill>
            <a:sysClr val="window" lastClr="FFFFFF">
              <a:alpha val="49000"/>
            </a:sysClr>
          </a:solidFill>
        </p:spPr>
        <p:txBody>
          <a:bodyPr wrap="none" rtlCol="0">
            <a:spAutoFit/>
          </a:bodyPr>
          <a:lstStyle/>
          <a:p>
            <a:pPr algn="ctr" defTabSz="457200" latinLnBrk="0">
              <a:defRPr/>
            </a:pPr>
            <a:r>
              <a:rPr lang="en-US" altLang="ko-KR" sz="2000" b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맑은 고딕" panose="020B0503020000020004" pitchFamily="50" charset="-127"/>
              </a:rPr>
              <a:t>Supercomputer</a:t>
            </a:r>
            <a:endParaRPr lang="ko-KR" altLang="en-US" sz="2000" b="1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ea typeface="맑은 고딕" panose="020B0503020000020004" pitchFamily="50" charset="-127"/>
            </a:endParaRPr>
          </a:p>
        </p:txBody>
      </p:sp>
      <p:pic>
        <p:nvPicPr>
          <p:cNvPr id="39" name="그림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2868" y="3426829"/>
            <a:ext cx="1026852" cy="1522451"/>
          </a:xfrm>
          <a:prstGeom prst="rect">
            <a:avLst/>
          </a:prstGeom>
        </p:spPr>
      </p:pic>
      <p:sp>
        <p:nvSpPr>
          <p:cNvPr id="40" name="직사각형 39"/>
          <p:cNvSpPr/>
          <p:nvPr/>
        </p:nvSpPr>
        <p:spPr>
          <a:xfrm>
            <a:off x="3597637" y="3720440"/>
            <a:ext cx="2124892" cy="9144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latinLnBrk="0">
              <a:lnSpc>
                <a:spcPct val="150000"/>
              </a:lnSpc>
              <a:defRPr/>
            </a:pPr>
            <a:r>
              <a:rPr lang="en-US" altLang="ko-KR" b="1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Validation</a:t>
            </a:r>
          </a:p>
          <a:p>
            <a:pPr algn="ctr" defTabSz="457200" latinLnBrk="0">
              <a:lnSpc>
                <a:spcPct val="150000"/>
              </a:lnSpc>
              <a:defRPr/>
            </a:pPr>
            <a:r>
              <a:rPr lang="en-US" altLang="ko-KR" b="1" kern="0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Exploration</a:t>
            </a:r>
            <a:endParaRPr lang="ko-KR" altLang="en-US" b="1" kern="0" dirty="0" smtClean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41" name="왼쪽/오른쪽 화살표 40"/>
          <p:cNvSpPr/>
          <p:nvPr/>
        </p:nvSpPr>
        <p:spPr>
          <a:xfrm>
            <a:off x="3559341" y="3360779"/>
            <a:ext cx="2185852" cy="1633721"/>
          </a:xfrm>
          <a:prstGeom prst="leftRightArrow">
            <a:avLst>
              <a:gd name="adj1" fmla="val 63273"/>
              <a:gd name="adj2" fmla="val 35044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57200" latinLnBrk="0">
              <a:defRPr/>
            </a:pPr>
            <a:endParaRPr lang="ko-KR" altLang="en-US" kern="0" smtClean="0">
              <a:solidFill>
                <a:prstClr val="white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70087" y="71512"/>
            <a:ext cx="882239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defTabSz="457200" latinLnBrk="0">
              <a:spcBef>
                <a:spcPts val="600"/>
              </a:spcBef>
              <a:defRPr/>
            </a:pPr>
            <a:r>
              <a:rPr lang="en-US" altLang="ko-KR" sz="25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Virtual KSTAR is the First Step toward Virtual DEMO</a:t>
            </a:r>
            <a:r>
              <a:rPr lang="en-US" altLang="ko-KR" sz="25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25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426857" y="1196807"/>
            <a:ext cx="73769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862" indent="-285750" defTabSz="457200" latinLnBrk="0">
              <a:spcBef>
                <a:spcPts val="600"/>
              </a:spcBef>
              <a:buFont typeface="Wingdings" panose="05000000000000000000" pitchFamily="2" charset="2"/>
              <a:buChar char="v"/>
              <a:defRPr/>
            </a:pPr>
            <a:r>
              <a:rPr lang="en-US" altLang="ko-KR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Precision simulation for quantitative predictive capabilities</a:t>
            </a:r>
          </a:p>
        </p:txBody>
      </p:sp>
      <p:sp>
        <p:nvSpPr>
          <p:cNvPr id="45" name="직사각형 44"/>
          <p:cNvSpPr/>
          <p:nvPr/>
        </p:nvSpPr>
        <p:spPr>
          <a:xfrm>
            <a:off x="395536" y="755412"/>
            <a:ext cx="8067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6862" indent="-285750" defTabSz="457200" latinLnBrk="0">
              <a:spcBef>
                <a:spcPts val="600"/>
              </a:spcBef>
              <a:buFont typeface="Wingdings" panose="05000000000000000000" pitchFamily="2" charset="2"/>
              <a:buChar char="v"/>
              <a:defRPr/>
            </a:pPr>
            <a:r>
              <a:rPr lang="en-US" altLang="ko-KR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Quantitative validation owing to </a:t>
            </a:r>
            <a:r>
              <a:rPr lang="en-US" altLang="ko-KR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reliable data of the real KSTAR</a:t>
            </a:r>
            <a:endParaRPr lang="en-US" altLang="ko-KR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9726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4079" y="66935"/>
            <a:ext cx="8655281" cy="841848"/>
          </a:xfrm>
        </p:spPr>
        <p:txBody>
          <a:bodyPr/>
          <a:lstStyle/>
          <a:p>
            <a:pPr marL="0" lvl="0" defTabSz="91395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2500" kern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ea typeface="+mn-ea"/>
                <a:cs typeface="+mn-cs"/>
              </a:rPr>
              <a:t>KSTAR has </a:t>
            </a:r>
            <a:r>
              <a:rPr lang="en-US" altLang="ko-KR" sz="2500" kern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ea typeface="+mn-ea"/>
                <a:cs typeface="+mn-cs"/>
              </a:rPr>
              <a:t>unique hardware advantages </a:t>
            </a:r>
            <a:br>
              <a:rPr lang="en-US" altLang="ko-KR" sz="2500" kern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ea typeface="+mn-ea"/>
                <a:cs typeface="+mn-cs"/>
              </a:rPr>
            </a:br>
            <a:r>
              <a:rPr lang="en-US" altLang="ko-KR" sz="2500" kern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ea typeface="+mn-ea"/>
                <a:cs typeface="+mn-cs"/>
              </a:rPr>
              <a:t>for </a:t>
            </a:r>
            <a:r>
              <a:rPr lang="en-US" altLang="ko-KR" sz="2500" kern="12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  <a:ea typeface="+mn-ea"/>
                <a:cs typeface="+mn-cs"/>
              </a:rPr>
              <a:t>high validation capabilities of virtual tokamaks</a:t>
            </a:r>
            <a:endParaRPr lang="ko-KR" altLang="en-US" sz="2500" dirty="0"/>
          </a:p>
        </p:txBody>
      </p:sp>
      <p:sp>
        <p:nvSpPr>
          <p:cNvPr id="14" name="AutoShape 59"/>
          <p:cNvSpPr>
            <a:spLocks noChangeArrowheads="1"/>
          </p:cNvSpPr>
          <p:nvPr/>
        </p:nvSpPr>
        <p:spPr bwMode="auto">
          <a:xfrm>
            <a:off x="326137" y="1081317"/>
            <a:ext cx="3967356" cy="91599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noFill/>
          </a:ln>
          <a:effectLst/>
        </p:spPr>
        <p:txBody>
          <a:bodyPr wrap="square" anchor="t">
            <a:spAutoFit/>
          </a:bodyPr>
          <a:lstStyle>
            <a:lvl1pPr marL="609600" indent="-609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marL="182563" indent="-182563">
              <a:lnSpc>
                <a:spcPct val="110000"/>
              </a:lnSpc>
              <a:spcBef>
                <a:spcPct val="50000"/>
              </a:spcBef>
            </a:pPr>
            <a:r>
              <a:rPr kumimoji="0" lang="en-US" altLang="ko-KR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▶ SC magnet technology</a:t>
            </a:r>
            <a:endParaRPr kumimoji="0" lang="en-US" altLang="ko-KR" b="1" dirty="0">
              <a:solidFill>
                <a:schemeClr val="accent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63525" indent="-171450">
              <a:buFont typeface="Arial" panose="020B0604020202020204" pitchFamily="34" charset="0"/>
              <a:buChar char="•"/>
            </a:pPr>
            <a:r>
              <a:rPr lang="en-US" altLang="ko-KR" sz="1400" b="1" dirty="0" smtClean="0">
                <a:latin typeface="Arial" charset="0"/>
                <a:ea typeface="Arial" charset="0"/>
                <a:cs typeface="Arial" charset="0"/>
              </a:rPr>
              <a:t>Lowest error field </a:t>
            </a:r>
            <a:r>
              <a:rPr kumimoji="0" lang="en-US" altLang="ko-KR" sz="1400" b="1" kern="0" dirty="0">
                <a:latin typeface="Arial" charset="0"/>
                <a:ea typeface="Arial" charset="0"/>
                <a:cs typeface="Arial" charset="0"/>
              </a:rPr>
              <a:t>(</a:t>
            </a:r>
            <a:r>
              <a:rPr lang="en-US" altLang="ko-KR" sz="1400" b="1" dirty="0">
                <a:latin typeface="Arial" charset="0"/>
                <a:ea typeface="Arial" charset="0"/>
                <a:cs typeface="Arial" charset="0"/>
              </a:rPr>
              <a:t>𝛿B/B</a:t>
            </a:r>
            <a:r>
              <a:rPr lang="en-US" altLang="ko-KR" sz="1400" b="1" baseline="-25000" dirty="0"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altLang="ko-KR" sz="1400" b="1" dirty="0">
                <a:latin typeface="Arial" charset="0"/>
                <a:ea typeface="Arial" charset="0"/>
                <a:cs typeface="Arial" charset="0"/>
              </a:rPr>
              <a:t>~1x10</a:t>
            </a:r>
            <a:r>
              <a:rPr lang="en-US" altLang="ko-KR" sz="1400" b="1" baseline="30000" dirty="0">
                <a:latin typeface="Arial" charset="0"/>
                <a:ea typeface="Arial" charset="0"/>
                <a:cs typeface="Arial" charset="0"/>
              </a:rPr>
              <a:t>-5</a:t>
            </a:r>
            <a:r>
              <a:rPr lang="en-US" altLang="ko-KR" sz="1400" b="1" dirty="0">
                <a:latin typeface="Arial" charset="0"/>
                <a:ea typeface="Arial" charset="0"/>
                <a:cs typeface="Arial" charset="0"/>
              </a:rPr>
              <a:t>)</a:t>
            </a:r>
            <a:endParaRPr lang="en-US" altLang="ko-KR" sz="1400" b="1" dirty="0" smtClean="0">
              <a:latin typeface="Arial" charset="0"/>
              <a:ea typeface="Arial" charset="0"/>
              <a:cs typeface="Arial" charset="0"/>
            </a:endParaRPr>
          </a:p>
          <a:p>
            <a:pPr marL="263525" indent="-171450">
              <a:buFont typeface="Arial" panose="020B0604020202020204" pitchFamily="34" charset="0"/>
              <a:buChar char="•"/>
            </a:pPr>
            <a:r>
              <a:rPr lang="en-US" altLang="ko-KR" sz="1400" b="1" dirty="0" smtClean="0">
                <a:latin typeface="Arial" charset="0"/>
                <a:ea typeface="Arial" charset="0"/>
                <a:cs typeface="Arial" charset="0"/>
              </a:rPr>
              <a:t>Lowest </a:t>
            </a:r>
            <a:r>
              <a:rPr lang="en-US" altLang="ko-KR" sz="1400" b="1" dirty="0" err="1" smtClean="0">
                <a:latin typeface="Arial" charset="0"/>
                <a:ea typeface="Arial" charset="0"/>
                <a:cs typeface="Arial" charset="0"/>
              </a:rPr>
              <a:t>toroidal</a:t>
            </a:r>
            <a:r>
              <a:rPr lang="en-US" altLang="ko-KR" sz="1400" b="1" dirty="0" smtClean="0">
                <a:latin typeface="Arial" charset="0"/>
                <a:ea typeface="Arial" charset="0"/>
                <a:cs typeface="Arial" charset="0"/>
              </a:rPr>
              <a:t> ripple (~0.01 %)</a:t>
            </a:r>
          </a:p>
        </p:txBody>
      </p:sp>
      <p:pic>
        <p:nvPicPr>
          <p:cNvPr id="15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784" y="2133756"/>
            <a:ext cx="1977503" cy="1218589"/>
          </a:xfrm>
          <a:prstGeom prst="rect">
            <a:avLst/>
          </a:prstGeom>
        </p:spPr>
      </p:pic>
      <p:pic>
        <p:nvPicPr>
          <p:cNvPr id="16" name="Picture 28" descr="UNI00000940076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78" y="2040126"/>
            <a:ext cx="1342975" cy="138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AutoShape 59"/>
          <p:cNvSpPr>
            <a:spLocks noChangeArrowheads="1"/>
          </p:cNvSpPr>
          <p:nvPr/>
        </p:nvSpPr>
        <p:spPr bwMode="auto">
          <a:xfrm>
            <a:off x="4958011" y="1052736"/>
            <a:ext cx="3885379" cy="915995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5000"/>
            </a:schemeClr>
          </a:solidFill>
          <a:ln>
            <a:noFill/>
          </a:ln>
          <a:effectLst/>
        </p:spPr>
        <p:txBody>
          <a:bodyPr wrap="square" anchor="t">
            <a:spAutoFit/>
          </a:bodyPr>
          <a:lstStyle>
            <a:lvl1pPr marL="609600" indent="-609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marL="274638" indent="-274638">
              <a:lnSpc>
                <a:spcPct val="110000"/>
              </a:lnSpc>
              <a:spcBef>
                <a:spcPct val="50000"/>
              </a:spcBef>
            </a:pPr>
            <a:r>
              <a:rPr kumimoji="0" lang="en-US" altLang="ko-KR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▶ ITER relevant In-vessel coils</a:t>
            </a:r>
            <a:endParaRPr kumimoji="0" lang="en-US" altLang="ko-KR" b="1" dirty="0">
              <a:solidFill>
                <a:schemeClr val="accent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63525" indent="-171450">
              <a:buFont typeface="Arial" panose="020B0604020202020204" pitchFamily="34" charset="0"/>
              <a:buChar char="•"/>
            </a:pPr>
            <a:r>
              <a:rPr lang="en-US" altLang="ko-KR" sz="1400" b="1" dirty="0" smtClean="0">
                <a:latin typeface="Arial" charset="0"/>
                <a:ea typeface="Arial" charset="0"/>
                <a:cs typeface="Arial" charset="0"/>
              </a:rPr>
              <a:t>Uniquely top/middle/bottom coils</a:t>
            </a:r>
          </a:p>
          <a:p>
            <a:pPr marL="263525" indent="-171450">
              <a:buFont typeface="Arial" panose="020B0604020202020204" pitchFamily="34" charset="0"/>
              <a:buChar char="•"/>
            </a:pPr>
            <a:r>
              <a:rPr lang="en-US" altLang="ko-KR" sz="1400" b="1" dirty="0" smtClean="0">
                <a:latin typeface="Arial" charset="0"/>
                <a:ea typeface="Arial" charset="0"/>
                <a:cs typeface="Arial" charset="0"/>
              </a:rPr>
              <a:t>Reliable ELM-crash suppression</a:t>
            </a:r>
          </a:p>
        </p:txBody>
      </p:sp>
      <p:pic>
        <p:nvPicPr>
          <p:cNvPr id="18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2168" y="2051047"/>
            <a:ext cx="2170112" cy="1548641"/>
          </a:xfrm>
          <a:prstGeom prst="rect">
            <a:avLst/>
          </a:prstGeom>
        </p:spPr>
      </p:pic>
      <p:pic>
        <p:nvPicPr>
          <p:cNvPr id="19" name="Picture 4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98" b="2224"/>
          <a:stretch/>
        </p:blipFill>
        <p:spPr bwMode="auto">
          <a:xfrm>
            <a:off x="6900700" y="2282511"/>
            <a:ext cx="1934397" cy="96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그룹 20"/>
          <p:cNvGrpSpPr/>
          <p:nvPr/>
        </p:nvGrpSpPr>
        <p:grpSpPr>
          <a:xfrm>
            <a:off x="404238" y="3958798"/>
            <a:ext cx="3967272" cy="2497498"/>
            <a:chOff x="4870033" y="3985934"/>
            <a:chExt cx="3967272" cy="2497498"/>
          </a:xfrm>
        </p:grpSpPr>
        <p:sp>
          <p:nvSpPr>
            <p:cNvPr id="22" name="AutoShape 59"/>
            <p:cNvSpPr>
              <a:spLocks noChangeArrowheads="1"/>
            </p:cNvSpPr>
            <p:nvPr/>
          </p:nvSpPr>
          <p:spPr bwMode="auto">
            <a:xfrm>
              <a:off x="4870033" y="3985934"/>
              <a:ext cx="3832400" cy="91599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  <a:alpha val="75000"/>
              </a:schemeClr>
            </a:solidFill>
            <a:ln>
              <a:noFill/>
            </a:ln>
            <a:effectLst/>
          </p:spPr>
          <p:txBody>
            <a:bodyPr wrap="square" anchor="t">
              <a:spAutoFit/>
            </a:bodyPr>
            <a:lstStyle>
              <a:lvl1pPr marL="609600" indent="-609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marL="274638" indent="-274638">
                <a:lnSpc>
                  <a:spcPct val="110000"/>
                </a:lnSpc>
                <a:spcBef>
                  <a:spcPct val="50000"/>
                </a:spcBef>
              </a:pPr>
              <a:r>
                <a:rPr kumimoji="0"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▶ steady-state heating &amp; CD</a:t>
              </a:r>
              <a:endParaRPr kumimoji="0" lang="en-US" altLang="ko-KR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63525" indent="-171450">
                <a:buFont typeface="Arial" panose="020B0604020202020204" pitchFamily="34" charset="0"/>
                <a:buChar char="•"/>
              </a:pPr>
              <a:r>
                <a:rPr lang="en-US" altLang="ko-KR" sz="1400" b="1" dirty="0" smtClean="0">
                  <a:latin typeface="Arial" charset="0"/>
                  <a:ea typeface="Arial" charset="0"/>
                  <a:cs typeface="Arial" charset="0"/>
                </a:rPr>
                <a:t>Long pulse NBI and ECCD</a:t>
              </a:r>
            </a:p>
            <a:p>
              <a:pPr marL="263525" indent="-171450">
                <a:buFont typeface="Arial" panose="020B0604020202020204" pitchFamily="34" charset="0"/>
                <a:buChar char="•"/>
              </a:pPr>
              <a:r>
                <a:rPr lang="en-US" altLang="ko-KR" sz="1400" b="1" dirty="0" smtClean="0">
                  <a:latin typeface="Arial" charset="0"/>
                  <a:ea typeface="Arial" charset="0"/>
                  <a:cs typeface="Arial" charset="0"/>
                </a:rPr>
                <a:t>2</a:t>
              </a:r>
              <a:r>
                <a:rPr lang="en-US" altLang="ko-KR" sz="1400" b="1" baseline="30000" dirty="0" smtClean="0">
                  <a:latin typeface="Arial" charset="0"/>
                  <a:ea typeface="Arial" charset="0"/>
                  <a:cs typeface="Arial" charset="0"/>
                </a:rPr>
                <a:t>nd</a:t>
              </a:r>
              <a:r>
                <a:rPr lang="en-US" altLang="ko-KR" sz="1400" b="1" dirty="0" smtClean="0">
                  <a:latin typeface="Arial" charset="0"/>
                  <a:ea typeface="Arial" charset="0"/>
                  <a:cs typeface="Arial" charset="0"/>
                </a:rPr>
                <a:t> NBI system is under construction </a:t>
              </a:r>
            </a:p>
          </p:txBody>
        </p:sp>
        <p:pic>
          <p:nvPicPr>
            <p:cNvPr id="23" name="그림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141175" y="4890593"/>
              <a:ext cx="1314849" cy="175313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4" name="그림 2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303" t="51355" r="2260"/>
            <a:stretch/>
          </p:blipFill>
          <p:spPr>
            <a:xfrm>
              <a:off x="6750862" y="5029899"/>
              <a:ext cx="2086443" cy="1453533"/>
            </a:xfrm>
            <a:prstGeom prst="rect">
              <a:avLst/>
            </a:prstGeom>
          </p:spPr>
        </p:pic>
      </p:grpSp>
      <p:grpSp>
        <p:nvGrpSpPr>
          <p:cNvPr id="25" name="그룹 24"/>
          <p:cNvGrpSpPr/>
          <p:nvPr/>
        </p:nvGrpSpPr>
        <p:grpSpPr>
          <a:xfrm>
            <a:off x="4925249" y="3960818"/>
            <a:ext cx="4045635" cy="2669395"/>
            <a:chOff x="382348" y="3985935"/>
            <a:chExt cx="4045635" cy="2669395"/>
          </a:xfrm>
        </p:grpSpPr>
        <p:sp>
          <p:nvSpPr>
            <p:cNvPr id="26" name="AutoShape 59"/>
            <p:cNvSpPr>
              <a:spLocks noChangeArrowheads="1"/>
            </p:cNvSpPr>
            <p:nvPr/>
          </p:nvSpPr>
          <p:spPr bwMode="auto">
            <a:xfrm>
              <a:off x="382348" y="3985935"/>
              <a:ext cx="4045635" cy="91599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  <a:alpha val="75000"/>
              </a:schemeClr>
            </a:solidFill>
            <a:ln>
              <a:noFill/>
            </a:ln>
            <a:effectLst/>
          </p:spPr>
          <p:txBody>
            <a:bodyPr wrap="square" anchor="t">
              <a:spAutoFit/>
            </a:bodyPr>
            <a:lstStyle>
              <a:lvl1pPr marL="609600" indent="-60960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marL="274638" indent="-274638">
                <a:lnSpc>
                  <a:spcPct val="110000"/>
                </a:lnSpc>
                <a:spcBef>
                  <a:spcPct val="50000"/>
                </a:spcBef>
              </a:pPr>
              <a:r>
                <a:rPr kumimoji="0" lang="en-US" altLang="ko-KR" b="1" dirty="0" smtClean="0">
                  <a:solidFill>
                    <a:schemeClr val="accent2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▶ Advanced diagnostic systems </a:t>
              </a:r>
              <a:endParaRPr kumimoji="0" lang="en-US" altLang="ko-KR" b="1" dirty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marL="263525" indent="-171450">
                <a:buFont typeface="Arial" panose="020B0604020202020204" pitchFamily="34" charset="0"/>
                <a:buChar char="•"/>
              </a:pPr>
              <a:r>
                <a:rPr lang="en-US" altLang="ko-KR" sz="1400" b="1" dirty="0" smtClean="0">
                  <a:latin typeface="Arial" charset="0"/>
                  <a:ea typeface="Arial" charset="0"/>
                  <a:cs typeface="Arial" charset="0"/>
                </a:rPr>
                <a:t>Profile and 2D imaging diagnostics</a:t>
              </a:r>
            </a:p>
            <a:p>
              <a:pPr marL="263525" indent="-171450">
                <a:buFont typeface="Arial" panose="020B0604020202020204" pitchFamily="34" charset="0"/>
                <a:buChar char="•"/>
              </a:pPr>
              <a:r>
                <a:rPr lang="en-US" altLang="ko-KR" sz="1400" b="1" dirty="0">
                  <a:latin typeface="Arial" charset="0"/>
                  <a:ea typeface="Arial" charset="0"/>
                  <a:cs typeface="Arial" charset="0"/>
                </a:rPr>
                <a:t>Domestic and int’l </a:t>
              </a:r>
              <a:r>
                <a:rPr lang="en-US" altLang="ko-KR" sz="1400" b="1" dirty="0" smtClean="0">
                  <a:latin typeface="Arial" charset="0"/>
                  <a:ea typeface="Arial" charset="0"/>
                  <a:cs typeface="Arial" charset="0"/>
                </a:rPr>
                <a:t>collaborations </a:t>
              </a:r>
            </a:p>
          </p:txBody>
        </p:sp>
        <p:pic>
          <p:nvPicPr>
            <p:cNvPr id="27" name="그림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110" y="5130746"/>
              <a:ext cx="947530" cy="1425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그림 27"/>
            <p:cNvPicPr>
              <a:picLocks noChangeAspect="1"/>
            </p:cNvPicPr>
            <p:nvPr/>
          </p:nvPicPr>
          <p:blipFill rotWithShape="1">
            <a:blip r:embed="rId9"/>
            <a:srcRect l="54150" t="10371"/>
            <a:stretch/>
          </p:blipFill>
          <p:spPr>
            <a:xfrm>
              <a:off x="1428847" y="5157192"/>
              <a:ext cx="1026812" cy="1498138"/>
            </a:xfrm>
            <a:prstGeom prst="rect">
              <a:avLst/>
            </a:prstGeom>
          </p:spPr>
        </p:pic>
        <p:grpSp>
          <p:nvGrpSpPr>
            <p:cNvPr id="29" name="그룹 365"/>
            <p:cNvGrpSpPr/>
            <p:nvPr/>
          </p:nvGrpSpPr>
          <p:grpSpPr>
            <a:xfrm>
              <a:off x="2593267" y="5108358"/>
              <a:ext cx="1565686" cy="1337334"/>
              <a:chOff x="5188907" y="3120643"/>
              <a:chExt cx="3177853" cy="2597172"/>
            </a:xfrm>
          </p:grpSpPr>
          <p:pic>
            <p:nvPicPr>
              <p:cNvPr id="33" name="그림 36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02566" y="3348553"/>
                <a:ext cx="2850944" cy="2135618"/>
              </a:xfrm>
              <a:prstGeom prst="rect">
                <a:avLst/>
              </a:prstGeom>
            </p:spPr>
          </p:pic>
          <p:sp>
            <p:nvSpPr>
              <p:cNvPr id="34" name="직사각형 367"/>
              <p:cNvSpPr/>
              <p:nvPr/>
            </p:nvSpPr>
            <p:spPr>
              <a:xfrm>
                <a:off x="5705856" y="3429000"/>
                <a:ext cx="1281760" cy="5434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750">
                  <a:latin typeface="+mn-ea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783742" y="3398009"/>
                <a:ext cx="1656492" cy="5956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750" dirty="0">
                    <a:solidFill>
                      <a:srgbClr val="FF00FF"/>
                    </a:solidFill>
                    <a:latin typeface="+mn-ea"/>
                  </a:rPr>
                  <a:t>2500 ms (w/   ITB)</a:t>
                </a:r>
              </a:p>
              <a:p>
                <a:r>
                  <a:rPr lang="en-US" altLang="ko-KR" sz="750" dirty="0">
                    <a:solidFill>
                      <a:srgbClr val="0099FF"/>
                    </a:solidFill>
                    <a:latin typeface="+mn-ea"/>
                  </a:rPr>
                  <a:t>4500 ms (w/o ITB H-mode)</a:t>
                </a:r>
              </a:p>
              <a:p>
                <a:r>
                  <a:rPr lang="en-US" altLang="ko-KR" sz="750" dirty="0">
                    <a:solidFill>
                      <a:srgbClr val="FFC000"/>
                    </a:solidFill>
                    <a:latin typeface="+mn-ea"/>
                  </a:rPr>
                  <a:t>6500 ms (w/o ITB L-mode)</a:t>
                </a:r>
                <a:endParaRPr lang="ko-KR" altLang="en-US" sz="750" dirty="0">
                  <a:solidFill>
                    <a:srgbClr val="FFC000"/>
                  </a:solidFill>
                  <a:latin typeface="+mn-ea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7659625" y="3120643"/>
                <a:ext cx="621929" cy="2821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750" dirty="0">
                    <a:latin typeface="+mn-ea"/>
                  </a:rPr>
                  <a:t>#16498</a:t>
                </a:r>
                <a:endParaRPr lang="ko-KR" altLang="en-US" sz="750" baseline="-25000" dirty="0">
                  <a:latin typeface="+mn-ea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188907" y="4314048"/>
                <a:ext cx="294286" cy="2821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750" dirty="0">
                    <a:latin typeface="+mn-ea"/>
                  </a:rPr>
                  <a:t>q</a:t>
                </a:r>
                <a:endParaRPr lang="ko-KR" altLang="en-US" sz="750" baseline="-25000" dirty="0">
                  <a:latin typeface="+mn-ea"/>
                </a:endParaRPr>
              </a:p>
            </p:txBody>
          </p:sp>
          <p:cxnSp>
            <p:nvCxnSpPr>
              <p:cNvPr id="38" name="직선 연결선 371"/>
              <p:cNvCxnSpPr/>
              <p:nvPr/>
            </p:nvCxnSpPr>
            <p:spPr>
              <a:xfrm>
                <a:off x="5632704" y="5317250"/>
                <a:ext cx="2734056" cy="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6642316" y="5435686"/>
                <a:ext cx="510728" cy="2821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750" dirty="0">
                    <a:latin typeface="+mn-ea"/>
                  </a:rPr>
                  <a:t>psi_n</a:t>
                </a:r>
                <a:endParaRPr lang="ko-KR" altLang="en-US" sz="750" dirty="0">
                  <a:latin typeface="+mn-ea"/>
                </a:endParaRPr>
              </a:p>
            </p:txBody>
          </p:sp>
        </p:grpSp>
        <p:sp>
          <p:nvSpPr>
            <p:cNvPr id="30" name="직사각형 29"/>
            <p:cNvSpPr/>
            <p:nvPr/>
          </p:nvSpPr>
          <p:spPr>
            <a:xfrm>
              <a:off x="498001" y="4849415"/>
              <a:ext cx="54373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smtClean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ECEI</a:t>
              </a:r>
              <a:endParaRPr lang="ko-KR" alt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1326199" y="4849415"/>
              <a:ext cx="133562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dirty="0" smtClean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Image bolometer</a:t>
              </a:r>
              <a:endParaRPr lang="ko-KR" altLang="en-US" sz="1200" dirty="0">
                <a:solidFill>
                  <a:srgbClr val="0070C0"/>
                </a:solidFill>
              </a:endParaRP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3231900" y="4849415"/>
              <a:ext cx="51809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smtClean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MSE</a:t>
              </a:r>
              <a:endParaRPr lang="ko-KR" altLang="en-US" sz="12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09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345272" y="898555"/>
            <a:ext cx="761110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1525" lvl="1" indent="-303213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Progressive achievement of 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H-Mode 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long-pulse operation </a:t>
            </a:r>
          </a:p>
          <a:p>
            <a:pPr marL="717550"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ko-KR" altLang="en-US" sz="16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☞ </a:t>
            </a:r>
            <a:r>
              <a:rPr kumimoji="0" lang="en-US" altLang="ko-KR" sz="1600" dirty="0" smtClean="0">
                <a:solidFill>
                  <a:srgbClr val="FF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up to 300 s</a:t>
            </a:r>
          </a:p>
          <a:p>
            <a:pPr marL="771525" lvl="1" indent="-303213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Reliable 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</a:t>
            </a:r>
            <a: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peration for d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evelopment 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of 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new high 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performance </a:t>
            </a:r>
            <a:r>
              <a:rPr kumimoji="0"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modes</a:t>
            </a:r>
            <a:endParaRPr kumimoji="0" lang="en-US" altLang="ko-KR" sz="1600" dirty="0" smtClean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717550"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ko-KR" altLang="en-US" sz="1600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☞ </a:t>
            </a:r>
            <a:r>
              <a:rPr kumimoji="0" lang="en-US" altLang="ko-KR" sz="1600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Efficient exploration of unknown </a:t>
            </a:r>
            <a:r>
              <a:rPr kumimoji="0" lang="en-US" altLang="ko-KR" sz="1600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modes </a:t>
            </a:r>
            <a:r>
              <a:rPr kumimoji="0" lang="en-US" altLang="ko-KR" sz="1600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by simulation predictions</a:t>
            </a:r>
          </a:p>
          <a:p>
            <a:pPr marL="771525" lvl="1" indent="-303213" fontAlgn="auto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High quality imaging diagnostics </a:t>
            </a:r>
          </a:p>
          <a:p>
            <a:pPr marL="717550" lvl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ko-KR" altLang="en-US" sz="1600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☞</a:t>
            </a:r>
            <a:r>
              <a:rPr kumimoji="0" lang="en-US" altLang="ko-KR" sz="1600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Simulation validation and numerical model development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04" y="2895316"/>
            <a:ext cx="4434061" cy="325320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4690" y="2895316"/>
            <a:ext cx="4279228" cy="15227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684" y="4733008"/>
            <a:ext cx="4264624" cy="14789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8129" y="4413401"/>
            <a:ext cx="3702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200" b="1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Plasma turbulence observations by imaging techniques</a:t>
            </a:r>
            <a:endParaRPr kumimoji="0" lang="ko-KR" altLang="en-US" sz="1200" b="1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63479" y="6202755"/>
            <a:ext cx="354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200" b="1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Plasma turbulence simulations with supercomputers</a:t>
            </a:r>
            <a:endParaRPr kumimoji="0" lang="ko-KR" altLang="en-US" sz="1200" b="1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386" y="6186511"/>
            <a:ext cx="28088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1200" b="1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K-DEMO</a:t>
            </a:r>
            <a:r>
              <a:rPr kumimoji="0" lang="ko-KR" altLang="en-US" sz="1200" b="1" dirty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 </a:t>
            </a:r>
            <a:r>
              <a:rPr kumimoji="0" lang="en-US" altLang="ko-KR" sz="1200" b="1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scenario development by KSTAR</a:t>
            </a:r>
            <a:endParaRPr kumimoji="0" lang="ko-KR" altLang="en-US" sz="1200" b="1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152304" y="-24903"/>
            <a:ext cx="7748531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112" lvl="0">
              <a:spcBef>
                <a:spcPts val="600"/>
              </a:spcBef>
              <a:defRPr/>
            </a:pPr>
            <a:r>
              <a:rPr lang="en-US" altLang="ko-KR" sz="25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KSTAR has been well developed</a:t>
            </a:r>
            <a:r>
              <a:rPr lang="en-US" altLang="ko-KR" sz="25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in operation for </a:t>
            </a:r>
          </a:p>
          <a:p>
            <a:pPr marL="11112" lvl="0">
              <a:spcBef>
                <a:spcPts val="600"/>
              </a:spcBef>
              <a:defRPr/>
            </a:pPr>
            <a:r>
              <a:rPr lang="en-US" altLang="ko-KR" sz="25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</a:t>
            </a:r>
            <a:r>
              <a:rPr lang="en-US" altLang="ko-KR" sz="25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xploration </a:t>
            </a:r>
            <a:r>
              <a:rPr lang="en-US" altLang="ko-KR" sz="25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of new operation </a:t>
            </a:r>
            <a:r>
              <a:rPr lang="en-US" altLang="ko-KR" sz="25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modes </a:t>
            </a:r>
            <a:endParaRPr lang="en-US" altLang="ko-KR" sz="25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9184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그룹 37"/>
          <p:cNvGrpSpPr/>
          <p:nvPr/>
        </p:nvGrpSpPr>
        <p:grpSpPr>
          <a:xfrm>
            <a:off x="164177" y="2132856"/>
            <a:ext cx="8890878" cy="4007420"/>
            <a:chOff x="227012" y="2400971"/>
            <a:chExt cx="8890878" cy="4007420"/>
          </a:xfrm>
        </p:grpSpPr>
        <p:pic>
          <p:nvPicPr>
            <p:cNvPr id="39" name="그림 3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71" r="7121" b="17343"/>
            <a:stretch/>
          </p:blipFill>
          <p:spPr>
            <a:xfrm>
              <a:off x="227012" y="2405484"/>
              <a:ext cx="8890878" cy="3771140"/>
            </a:xfrm>
            <a:prstGeom prst="rect">
              <a:avLst/>
            </a:prstGeom>
          </p:spPr>
        </p:pic>
        <p:sp>
          <p:nvSpPr>
            <p:cNvPr id="40" name="정육면체 39"/>
            <p:cNvSpPr/>
            <p:nvPr/>
          </p:nvSpPr>
          <p:spPr>
            <a:xfrm>
              <a:off x="7881728" y="2400971"/>
              <a:ext cx="437322" cy="3186398"/>
            </a:xfrm>
            <a:prstGeom prst="cube">
              <a:avLst/>
            </a:prstGeom>
            <a:solidFill>
              <a:srgbClr val="0000CC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grpSp>
          <p:nvGrpSpPr>
            <p:cNvPr id="41" name="그룹 40"/>
            <p:cNvGrpSpPr/>
            <p:nvPr/>
          </p:nvGrpSpPr>
          <p:grpSpPr>
            <a:xfrm>
              <a:off x="765311" y="2822715"/>
              <a:ext cx="7116417" cy="506894"/>
              <a:chOff x="636104" y="2822715"/>
              <a:chExt cx="7116417" cy="506894"/>
            </a:xfrm>
          </p:grpSpPr>
          <p:cxnSp>
            <p:nvCxnSpPr>
              <p:cNvPr id="50" name="직선 연결선 49"/>
              <p:cNvCxnSpPr/>
              <p:nvPr/>
            </p:nvCxnSpPr>
            <p:spPr>
              <a:xfrm flipH="1" flipV="1">
                <a:off x="1381539" y="2822715"/>
                <a:ext cx="6370982" cy="43359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1" name="직선 연결선 50"/>
              <p:cNvCxnSpPr/>
              <p:nvPr/>
            </p:nvCxnSpPr>
            <p:spPr>
              <a:xfrm flipH="1">
                <a:off x="636104" y="2822715"/>
                <a:ext cx="745435" cy="506894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2" name="TextBox 41"/>
            <p:cNvSpPr txBox="1"/>
            <p:nvPr/>
          </p:nvSpPr>
          <p:spPr>
            <a:xfrm>
              <a:off x="315884" y="2866074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맑은 고딕" panose="020B0503020000020004" pitchFamily="50" charset="-127"/>
                  <a:cs typeface="Arial" panose="020B0604020202020204" pitchFamily="34" charset="0"/>
                </a:rPr>
                <a:t>90</a:t>
              </a:r>
              <a:endParaRPr kumimoji="0" lang="ko-KR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grpSp>
          <p:nvGrpSpPr>
            <p:cNvPr id="43" name="그룹 42"/>
            <p:cNvGrpSpPr/>
            <p:nvPr/>
          </p:nvGrpSpPr>
          <p:grpSpPr>
            <a:xfrm>
              <a:off x="748748" y="2498034"/>
              <a:ext cx="7116417" cy="506894"/>
              <a:chOff x="636104" y="2822715"/>
              <a:chExt cx="7116417" cy="506894"/>
            </a:xfrm>
          </p:grpSpPr>
          <p:cxnSp>
            <p:nvCxnSpPr>
              <p:cNvPr id="48" name="직선 연결선 47"/>
              <p:cNvCxnSpPr/>
              <p:nvPr/>
            </p:nvCxnSpPr>
            <p:spPr>
              <a:xfrm flipH="1" flipV="1">
                <a:off x="1381539" y="2822715"/>
                <a:ext cx="6370982" cy="43359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9" name="직선 연결선 48"/>
              <p:cNvCxnSpPr/>
              <p:nvPr/>
            </p:nvCxnSpPr>
            <p:spPr>
              <a:xfrm flipH="1">
                <a:off x="636104" y="2822715"/>
                <a:ext cx="745435" cy="506894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4" name="TextBox 43"/>
            <p:cNvSpPr txBox="1"/>
            <p:nvPr/>
          </p:nvSpPr>
          <p:spPr>
            <a:xfrm>
              <a:off x="324165" y="3177519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맑은 고딕" panose="020B0503020000020004" pitchFamily="50" charset="-127"/>
                  <a:cs typeface="Arial" panose="020B0604020202020204" pitchFamily="34" charset="0"/>
                </a:rPr>
                <a:t>80</a:t>
              </a:r>
              <a:endParaRPr kumimoji="0" lang="ko-KR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33514" y="2475914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맑은 고딕" panose="020B0503020000020004" pitchFamily="50" charset="-127"/>
                  <a:cs typeface="Arial" panose="020B0604020202020204" pitchFamily="34" charset="0"/>
                </a:rPr>
                <a:t>(sec)</a:t>
              </a:r>
              <a:endParaRPr kumimoji="0" lang="ko-KR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812156" y="5624883"/>
              <a:ext cx="5068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</a:rPr>
                <a:t>‘18</a:t>
              </a: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134677" y="6039059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</a:rPr>
                <a:t>(Year)</a:t>
              </a:r>
              <a:endParaRPr kumimoji="0" lang="ko-KR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 rot="16200000">
            <a:off x="-752894" y="3757977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(Sustaining time)</a:t>
            </a:r>
            <a:endParaRPr lang="ko-KR" altLang="en-US" b="1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400426" y="1052736"/>
            <a:ext cx="8310481" cy="371192"/>
            <a:chOff x="900599" y="1483895"/>
            <a:chExt cx="8310481" cy="371192"/>
          </a:xfrm>
        </p:grpSpPr>
        <p:cxnSp>
          <p:nvCxnSpPr>
            <p:cNvPr id="52" name="직선 화살표 연결선 51"/>
            <p:cNvCxnSpPr/>
            <p:nvPr/>
          </p:nvCxnSpPr>
          <p:spPr>
            <a:xfrm>
              <a:off x="7116419" y="1668561"/>
              <a:ext cx="457198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  <a:miter lim="800000"/>
              <a:tailEnd type="triangle"/>
            </a:ln>
            <a:effectLst/>
          </p:spPr>
        </p:cxnSp>
        <p:sp>
          <p:nvSpPr>
            <p:cNvPr id="56" name="직사각형 55"/>
            <p:cNvSpPr/>
            <p:nvPr/>
          </p:nvSpPr>
          <p:spPr>
            <a:xfrm>
              <a:off x="7575696" y="1483895"/>
              <a:ext cx="16353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b="1" dirty="0" smtClean="0">
                  <a:solidFill>
                    <a:prstClr val="black"/>
                  </a:solidFill>
                  <a:latin typeface="맑은 고딕" panose="020B0503020000020004" pitchFamily="50" charset="-127"/>
                </a:rPr>
                <a:t>300 s (2025) </a:t>
              </a:r>
              <a:endParaRPr lang="ko-KR" altLang="en-US" dirty="0"/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900599" y="1483895"/>
              <a:ext cx="6192688" cy="3711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0000"/>
                </a:lnSpc>
              </a:pPr>
              <a:r>
                <a:rPr lang="en-US" altLang="ko-KR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20 s (2013) </a:t>
              </a:r>
              <a:r>
                <a:rPr lang="ko-KR" altLang="en-US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→ </a:t>
              </a:r>
              <a:r>
                <a:rPr lang="en-US" altLang="ko-KR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48 s (2014) </a:t>
              </a:r>
              <a:r>
                <a:rPr lang="ko-KR" altLang="en-US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→ </a:t>
              </a:r>
              <a:r>
                <a:rPr lang="en-US" altLang="ko-KR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70 s (2016) </a:t>
              </a:r>
              <a:r>
                <a:rPr lang="ko-KR" altLang="en-US" b="1" dirty="0">
                  <a:solidFill>
                    <a:prstClr val="black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→ </a:t>
              </a:r>
              <a:r>
                <a:rPr lang="en-US" altLang="ko-KR" b="1" dirty="0">
                  <a:solidFill>
                    <a:srgbClr val="0000FF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rPr>
                <a:t>90 s (2018) </a:t>
              </a:r>
            </a:p>
          </p:txBody>
        </p:sp>
      </p:grpSp>
      <p:sp>
        <p:nvSpPr>
          <p:cNvPr id="8" name="직사각형 7"/>
          <p:cNvSpPr/>
          <p:nvPr/>
        </p:nvSpPr>
        <p:spPr>
          <a:xfrm>
            <a:off x="199809" y="69888"/>
            <a:ext cx="638809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600"/>
              </a:spcBef>
              <a:defRPr/>
            </a:pPr>
            <a:r>
              <a:rPr lang="en-US" altLang="ko-KR" sz="25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H-Mode long-pulse </a:t>
            </a:r>
            <a:r>
              <a:rPr lang="en-US" altLang="ko-KR" sz="25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operation </a:t>
            </a:r>
            <a:r>
              <a:rPr lang="en-US" altLang="ko-KR" sz="25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in </a:t>
            </a:r>
            <a:r>
              <a:rPr lang="en-US" altLang="ko-KR" sz="25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KSTAR </a:t>
            </a:r>
            <a:endParaRPr lang="en-US" altLang="ko-KR" sz="25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9064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59"/>
          <p:cNvSpPr>
            <a:spLocks noChangeArrowheads="1"/>
          </p:cNvSpPr>
          <p:nvPr/>
        </p:nvSpPr>
        <p:spPr bwMode="auto">
          <a:xfrm>
            <a:off x="4957438" y="548680"/>
            <a:ext cx="3863034" cy="1225868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  <p:txBody>
          <a:bodyPr wrap="square" anchor="t">
            <a:spAutoFit/>
          </a:bodyPr>
          <a:lstStyle>
            <a:lvl1pPr marL="609600" indent="-60960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marL="263525" marR="0" lvl="0" indent="-263525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▶ Advanced operation modes</a:t>
            </a:r>
          </a:p>
          <a:p>
            <a:pPr marL="568325" marR="0" lvl="2" indent="-263525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바른고딕"/>
                <a:cs typeface="Arial" panose="020B0604020202020204" pitchFamily="34" charset="0"/>
              </a:rPr>
              <a:t>•</a:t>
            </a: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 Internal transport barrier (</a:t>
            </a:r>
            <a:r>
              <a:rPr kumimoji="1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ITB</a:t>
            </a: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) &gt; 7 s</a:t>
            </a:r>
          </a:p>
          <a:p>
            <a:pPr marL="568325" marR="0" lvl="2" indent="-263525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나눔바른고딕"/>
                <a:cs typeface="Arial" panose="020B0604020202020204" pitchFamily="34" charset="0"/>
              </a:rPr>
              <a:t>• High beta operation (</a:t>
            </a:r>
            <a:r>
              <a:rPr kumimoji="1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굴림" charset="-127"/>
                <a:sym typeface="Symbol" panose="05050102010706020507" pitchFamily="18" charset="2"/>
              </a:rPr>
              <a:t></a:t>
            </a:r>
            <a:r>
              <a:rPr kumimoji="1" lang="en-US" altLang="ko-KR" sz="1400" b="1" i="0" u="none" strike="noStrike" kern="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굴림" charset="-127"/>
                <a:sym typeface="Symbol" panose="05050102010706020507" pitchFamily="18" charset="2"/>
              </a:rPr>
              <a:t>P</a:t>
            </a:r>
            <a:r>
              <a:rPr kumimoji="1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굴림" charset="-127"/>
                <a:sym typeface="Symbol" panose="05050102010706020507" pitchFamily="18" charset="2"/>
              </a:rPr>
              <a:t> &gt; </a:t>
            </a:r>
            <a:r>
              <a:rPr kumimoji="1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굴림" charset="-127"/>
                <a:sym typeface="Symbol" panose="05050102010706020507" pitchFamily="18" charset="2"/>
              </a:rPr>
              <a:t>3.0</a:t>
            </a:r>
            <a:r>
              <a:rPr kumimoji="1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굴림" charset="-127"/>
                <a:sym typeface="Symbol" panose="05050102010706020507" pitchFamily="18" charset="2"/>
              </a:rPr>
              <a:t>)  </a:t>
            </a:r>
            <a:r>
              <a:rPr kumimoji="1" lang="en-US" altLang="ko-KR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굴림" charset="-127"/>
                <a:sym typeface="Symbol" panose="05050102010706020507" pitchFamily="18" charset="2"/>
              </a:rPr>
              <a:t>&gt; 3 s</a:t>
            </a:r>
            <a:endParaRPr kumimoji="1" lang="en-US" altLang="ko-KR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굴림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446" y="1774548"/>
            <a:ext cx="4082135" cy="416389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148064" y="1662209"/>
            <a:ext cx="100059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ea typeface="맑은 고딕" panose="020B0503020000020004" pitchFamily="50" charset="-127"/>
                <a:cs typeface="Arial" panose="020B0604020202020204" pitchFamily="34" charset="0"/>
              </a:rPr>
              <a:t>ITB mode</a:t>
            </a:r>
            <a:endParaRPr lang="ko-KR" altLang="en-US" sz="1400" b="1" dirty="0"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07504" y="44624"/>
            <a:ext cx="849694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3955" latinLnBrk="0">
              <a:defRPr/>
            </a:pPr>
            <a:r>
              <a:rPr lang="en-US" altLang="ko-KR" sz="2500" b="1" dirty="0" smtClean="0"/>
              <a:t>Experiments </a:t>
            </a:r>
            <a:r>
              <a:rPr lang="en-US" altLang="ko-KR" sz="2500" b="1" dirty="0" smtClean="0"/>
              <a:t>of advanced </a:t>
            </a:r>
            <a:r>
              <a:rPr lang="en-US" altLang="ko-KR" sz="2500" b="1" dirty="0"/>
              <a:t>operation </a:t>
            </a:r>
            <a:r>
              <a:rPr lang="en-US" altLang="ko-KR" sz="2500" b="1" dirty="0" smtClean="0"/>
              <a:t>modes </a:t>
            </a:r>
            <a:r>
              <a:rPr lang="en-US" altLang="ko-KR" sz="2500" b="1" dirty="0" smtClean="0"/>
              <a:t>by </a:t>
            </a:r>
            <a:r>
              <a:rPr lang="en-US" altLang="ko-KR" sz="2500" b="1" dirty="0" smtClean="0"/>
              <a:t>KSTAR</a:t>
            </a:r>
            <a:endParaRPr lang="en-US" altLang="ko-KR" sz="2500" b="1" dirty="0"/>
          </a:p>
        </p:txBody>
      </p:sp>
      <p:pic>
        <p:nvPicPr>
          <p:cNvPr id="9" name="_x442209448" descr="EMB00000b8c0c97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2" t="5357" r="17899"/>
          <a:stretch/>
        </p:blipFill>
        <p:spPr bwMode="auto">
          <a:xfrm>
            <a:off x="648278" y="1052736"/>
            <a:ext cx="3652088" cy="313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02" y="4293096"/>
            <a:ext cx="3960440" cy="22375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44978" y="4293096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# 18726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6349" y="1196752"/>
            <a:ext cx="679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# 6123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304636" y="683404"/>
            <a:ext cx="3124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kern="0" dirty="0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▶ </a:t>
            </a:r>
            <a:r>
              <a:rPr lang="en-US" altLang="ko-KR" b="1" kern="0" dirty="0" smtClean="0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Active ELM suppression</a:t>
            </a:r>
            <a:endParaRPr lang="ko-KR" altLang="en-US" dirty="0"/>
          </a:p>
        </p:txBody>
      </p:sp>
      <p:sp>
        <p:nvSpPr>
          <p:cNvPr id="3" name="직사각형 2"/>
          <p:cNvSpPr/>
          <p:nvPr/>
        </p:nvSpPr>
        <p:spPr bwMode="auto">
          <a:xfrm>
            <a:off x="3536349" y="981075"/>
            <a:ext cx="679994" cy="21567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8911" y="1151027"/>
            <a:ext cx="6246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  <a:cs typeface="Calibri" panose="020F0502020204030204" pitchFamily="34" charset="0"/>
              </a:rPr>
              <a:t>2011</a:t>
            </a:r>
            <a:endParaRPr lang="en-US" sz="16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8911" y="421870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  <a:cs typeface="Calibri" panose="020F0502020204030204" pitchFamily="34" charset="0"/>
              </a:rPr>
              <a:t>2017</a:t>
            </a:r>
            <a:endParaRPr lang="en-US" sz="16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4265546"/>
            <a:ext cx="3456384" cy="249788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359" y="5229200"/>
            <a:ext cx="202295" cy="3487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53645" y="4185166"/>
            <a:ext cx="1802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High beta in 2017</a:t>
            </a:r>
            <a:endParaRPr lang="ko-KR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2744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5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/>
                <a:ea typeface="맑은 고딕" panose="020B0503020000020004" pitchFamily="50" charset="-127"/>
              </a:rPr>
              <a:t>Upgrade </a:t>
            </a:r>
            <a:r>
              <a:rPr lang="en-US" altLang="ko-KR" sz="25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맑은 고딕"/>
                <a:ea typeface="맑은 고딕" panose="020B0503020000020004" pitchFamily="50" charset="-127"/>
              </a:rPr>
              <a:t>plan of KSTAR </a:t>
            </a:r>
            <a:br>
              <a:rPr lang="en-US" altLang="ko-KR" sz="25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맑은 고딕"/>
                <a:ea typeface="맑은 고딕" panose="020B0503020000020004" pitchFamily="50" charset="-127"/>
              </a:rPr>
            </a:br>
            <a:r>
              <a:rPr lang="en-US" altLang="ko-KR" sz="25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맑은 고딕"/>
                <a:ea typeface="맑은 고딕" panose="020B0503020000020004" pitchFamily="50" charset="-127"/>
              </a:rPr>
              <a:t>for </a:t>
            </a:r>
            <a:r>
              <a:rPr lang="en-US" altLang="ko-KR" sz="250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맑은 고딕"/>
                <a:ea typeface="맑은 고딕" panose="020B0503020000020004" pitchFamily="50" charset="-127"/>
              </a:rPr>
              <a:t>higher beta and steady-state </a:t>
            </a:r>
            <a:r>
              <a:rPr lang="en-US" altLang="ko-KR" sz="2500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맑은 고딕"/>
                <a:ea typeface="맑은 고딕" panose="020B0503020000020004" pitchFamily="50" charset="-127"/>
              </a:rPr>
              <a:t>operation</a:t>
            </a:r>
            <a:endParaRPr lang="ko-KR" altLang="en-US" sz="2500" dirty="0"/>
          </a:p>
        </p:txBody>
      </p:sp>
      <p:sp>
        <p:nvSpPr>
          <p:cNvPr id="29" name="모서리가 둥근 직사각형 28"/>
          <p:cNvSpPr/>
          <p:nvPr/>
        </p:nvSpPr>
        <p:spPr bwMode="auto">
          <a:xfrm>
            <a:off x="421984" y="2924944"/>
            <a:ext cx="8352928" cy="1685769"/>
          </a:xfrm>
          <a:prstGeom prst="roundRect">
            <a:avLst/>
          </a:prstGeom>
          <a:solidFill>
            <a:srgbClr val="FFFFCC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fontAlgn="base" latinLnBrk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ko-KR" altLang="en-US" sz="1200" b="1" i="1">
              <a:solidFill>
                <a:srgbClr val="1822CD"/>
              </a:solidFill>
              <a:latin typeface="Helvetica" pitchFamily="-128" charset="0"/>
              <a:ea typeface="맑은 고딕" panose="020B0503020000020004" pitchFamily="50" charset="-127"/>
            </a:endParaRPr>
          </a:p>
        </p:txBody>
      </p:sp>
      <p:sp>
        <p:nvSpPr>
          <p:cNvPr id="30" name="Rounded Rectangular Callout 9"/>
          <p:cNvSpPr>
            <a:spLocks noChangeArrowheads="1"/>
          </p:cNvSpPr>
          <p:nvPr/>
        </p:nvSpPr>
        <p:spPr bwMode="auto">
          <a:xfrm>
            <a:off x="3999771" y="1268761"/>
            <a:ext cx="4032300" cy="1140590"/>
          </a:xfrm>
          <a:prstGeom prst="roundRect">
            <a:avLst/>
          </a:prstGeom>
          <a:solidFill>
            <a:srgbClr val="00FA00">
              <a:alpha val="14902"/>
            </a:srgbClr>
          </a:solidFill>
          <a:ln w="15875">
            <a:solidFill>
              <a:srgbClr val="000000"/>
            </a:solidFill>
            <a:round/>
            <a:headEnd/>
            <a:tailEnd type="triangle" w="med" len="med"/>
          </a:ln>
          <a:extLst/>
        </p:spPr>
        <p:txBody>
          <a:bodyPr lIns="0" tIns="0" rIns="0" bIns="0" anchor="ctr"/>
          <a:lstStyle>
            <a:lvl1pPr marL="177800" indent="-177800">
              <a:spcBef>
                <a:spcPct val="75000"/>
              </a:spcBef>
              <a:buClr>
                <a:schemeClr val="hlink"/>
              </a:buClr>
              <a:buFont typeface="Wingdings" charset="2"/>
              <a:buChar char="q"/>
              <a:defRPr sz="2800">
                <a:solidFill>
                  <a:schemeClr val="tx1"/>
                </a:solidFill>
                <a:latin typeface="Helvetica" charset="0"/>
              </a:defRPr>
            </a:lvl1pPr>
            <a:lvl2pPr marL="742950" indent="-285750">
              <a:spcBef>
                <a:spcPct val="30000"/>
              </a:spcBef>
              <a:buClr>
                <a:schemeClr val="accent2"/>
              </a:buClr>
              <a:buFont typeface="Wingdings" charset="2"/>
              <a:buChar char="q"/>
              <a:defRPr sz="2400">
                <a:solidFill>
                  <a:schemeClr val="tx1"/>
                </a:solidFill>
                <a:latin typeface="Helvetic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9pPr>
          </a:lstStyle>
          <a:p>
            <a:pPr marL="0" indent="0" fontAlgn="base" latinLnBrk="0">
              <a:spcBef>
                <a:spcPts val="0"/>
              </a:spcBef>
              <a:spcAft>
                <a:spcPct val="0"/>
              </a:spcAft>
              <a:buClrTx/>
              <a:buFont typeface="Wingdings" charset="2"/>
              <a:buNone/>
              <a:defRPr/>
            </a:pPr>
            <a:r>
              <a:rPr lang="en-US" altLang="ko-KR" sz="1600" b="1" i="1" kern="0" dirty="0">
                <a:solidFill>
                  <a:srgbClr val="0432FF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Long-pulse H-mode research</a:t>
            </a:r>
          </a:p>
          <a:p>
            <a:pPr marL="225425" indent="-90488" fontAlgn="base" latinLnBrk="0">
              <a:spcBef>
                <a:spcPts val="0"/>
              </a:spcBef>
              <a:spcAft>
                <a:spcPct val="0"/>
              </a:spcAft>
              <a:buClrTx/>
              <a:buFontTx/>
              <a:buChar char="•"/>
              <a:defRPr/>
            </a:pPr>
            <a:r>
              <a:rPr lang="en-US" altLang="ko-KR" sz="1400" b="1" i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Long pulse H-mode (&gt;70s)</a:t>
            </a:r>
          </a:p>
          <a:p>
            <a:pPr marL="225425" indent="-90488" fontAlgn="base" latinLnBrk="0">
              <a:spcBef>
                <a:spcPts val="0"/>
              </a:spcBef>
              <a:spcAft>
                <a:spcPct val="0"/>
              </a:spcAft>
              <a:buClrTx/>
              <a:buFontTx/>
              <a:buChar char="•"/>
              <a:defRPr/>
            </a:pPr>
            <a:r>
              <a:rPr lang="en-US" altLang="ko-KR" sz="1400" b="1" i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ELM research &amp; control (&gt;30s)</a:t>
            </a:r>
          </a:p>
          <a:p>
            <a:pPr marL="225425" indent="-90488" fontAlgn="base" latinLnBrk="0">
              <a:spcBef>
                <a:spcPts val="0"/>
              </a:spcBef>
              <a:spcAft>
                <a:spcPct val="0"/>
              </a:spcAft>
              <a:buClrTx/>
              <a:buFontTx/>
              <a:buChar char="•"/>
              <a:defRPr/>
            </a:pPr>
            <a:r>
              <a:rPr lang="en-US" altLang="ko-KR" sz="1400" b="1" i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Alternative operation modes (ITB, low q, ..)</a:t>
            </a:r>
            <a:endParaRPr lang="en-US" altLang="ko-KR" sz="1600" b="1" i="1" kern="0" dirty="0">
              <a:solidFill>
                <a:prstClr val="black"/>
              </a:solidFill>
              <a:latin typeface="Calibri" panose="020F0502020204030204" pitchFamily="34" charset="0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31" name="Rounded Rectangular Callout 9"/>
          <p:cNvSpPr>
            <a:spLocks noChangeArrowheads="1"/>
          </p:cNvSpPr>
          <p:nvPr/>
        </p:nvSpPr>
        <p:spPr bwMode="auto">
          <a:xfrm>
            <a:off x="4448892" y="2999206"/>
            <a:ext cx="4061690" cy="1534277"/>
          </a:xfrm>
          <a:prstGeom prst="roundRect">
            <a:avLst/>
          </a:prstGeom>
          <a:solidFill>
            <a:srgbClr val="0432FF">
              <a:alpha val="10196"/>
            </a:srgbClr>
          </a:solidFill>
          <a:ln w="15875">
            <a:solidFill>
              <a:srgbClr val="000000"/>
            </a:solidFill>
            <a:round/>
            <a:headEnd/>
            <a:tailEnd type="triangle" w="med" len="med"/>
          </a:ln>
          <a:extLst/>
        </p:spPr>
        <p:txBody>
          <a:bodyPr lIns="0" tIns="0" rIns="0" bIns="0"/>
          <a:lstStyle>
            <a:lvl1pPr marL="177800" indent="-177800">
              <a:spcBef>
                <a:spcPct val="75000"/>
              </a:spcBef>
              <a:buClr>
                <a:schemeClr val="hlink"/>
              </a:buClr>
              <a:buFont typeface="Wingdings" charset="2"/>
              <a:buChar char="q"/>
              <a:defRPr sz="2800">
                <a:solidFill>
                  <a:schemeClr val="tx1"/>
                </a:solidFill>
                <a:latin typeface="Helvetica" charset="0"/>
              </a:defRPr>
            </a:lvl1pPr>
            <a:lvl2pPr marL="742950" indent="-285750">
              <a:spcBef>
                <a:spcPct val="30000"/>
              </a:spcBef>
              <a:buClr>
                <a:schemeClr val="accent2"/>
              </a:buClr>
              <a:buFont typeface="Wingdings" charset="2"/>
              <a:buChar char="q"/>
              <a:defRPr sz="2400">
                <a:solidFill>
                  <a:schemeClr val="tx1"/>
                </a:solidFill>
                <a:latin typeface="Helvetic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9pPr>
          </a:lstStyle>
          <a:p>
            <a:pPr marL="0" indent="0" fontAlgn="base" latinLnBrk="0">
              <a:spcBef>
                <a:spcPts val="0"/>
              </a:spcBef>
              <a:spcAft>
                <a:spcPct val="0"/>
              </a:spcAft>
              <a:buClrTx/>
              <a:buFont typeface="Wingdings" charset="2"/>
              <a:buNone/>
              <a:defRPr/>
            </a:pPr>
            <a:r>
              <a:rPr lang="en-US" altLang="ko-KR" sz="1600" b="1" i="1" kern="0" dirty="0">
                <a:solidFill>
                  <a:srgbClr val="0432FF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Advanced scenario &amp; MHD research</a:t>
            </a:r>
          </a:p>
          <a:p>
            <a:pPr marL="271463" indent="-211138" fontAlgn="base" latinLnBrk="0">
              <a:spcBef>
                <a:spcPts val="0"/>
              </a:spcBef>
              <a:spcAft>
                <a:spcPct val="0"/>
              </a:spcAft>
              <a:buClrTx/>
              <a:buFontTx/>
              <a:buChar char="•"/>
              <a:defRPr/>
            </a:pPr>
            <a:r>
              <a:rPr lang="en-US" altLang="ko-KR" sz="1400" b="1" i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Stable high beta operation</a:t>
            </a:r>
          </a:p>
          <a:p>
            <a:pPr marL="60325" indent="0" fontAlgn="base" latinLnBrk="0">
              <a:spcBef>
                <a:spcPts val="0"/>
              </a:spcBef>
              <a:spcAft>
                <a:spcPct val="0"/>
              </a:spcAft>
              <a:buClrTx/>
              <a:buFont typeface="Wingdings" charset="2"/>
              <a:buNone/>
              <a:defRPr/>
            </a:pPr>
            <a:r>
              <a:rPr lang="en-US" altLang="ko-KR" sz="1400" b="1" i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   (</a:t>
            </a:r>
            <a:r>
              <a:rPr lang="en-US" altLang="ko-KR" sz="1400" b="1" i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  <a:sym typeface="Symbol" panose="05050102010706020507" pitchFamily="18" charset="2"/>
              </a:rPr>
              <a:t></a:t>
            </a:r>
            <a:r>
              <a:rPr lang="en-US" altLang="ko-KR" sz="1400" b="1" i="1" kern="0" baseline="-2500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N </a:t>
            </a:r>
            <a:r>
              <a:rPr lang="en-US" altLang="ko-KR" sz="1400" b="1" i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&gt;3.0,  </a:t>
            </a:r>
            <a:r>
              <a:rPr lang="en-US" altLang="ko-KR" sz="1400" b="1" i="1" kern="0" dirty="0" err="1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T</a:t>
            </a:r>
            <a:r>
              <a:rPr lang="en-US" altLang="ko-KR" sz="1400" b="1" i="1" kern="0" baseline="-25000" dirty="0" err="1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ion</a:t>
            </a:r>
            <a:r>
              <a:rPr lang="en-US" altLang="ko-KR" sz="1400" b="1" i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~ 10 </a:t>
            </a:r>
            <a:r>
              <a:rPr lang="en-US" altLang="ko-KR" sz="1400" b="1" i="1" kern="0" dirty="0" err="1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keV</a:t>
            </a:r>
            <a:r>
              <a:rPr lang="en-US" altLang="ko-KR" sz="1400" b="1" i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)</a:t>
            </a:r>
          </a:p>
          <a:p>
            <a:pPr marL="271463" indent="-211138" fontAlgn="base" latinLnBrk="0">
              <a:spcBef>
                <a:spcPts val="0"/>
              </a:spcBef>
              <a:spcAft>
                <a:spcPct val="0"/>
              </a:spcAft>
              <a:buClrTx/>
              <a:buFontTx/>
              <a:buChar char="•"/>
              <a:defRPr/>
            </a:pPr>
            <a:r>
              <a:rPr lang="en-US" altLang="ko-KR" sz="1400" b="1" i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Advanced mode develop. </a:t>
            </a:r>
          </a:p>
          <a:p>
            <a:pPr marL="60325" indent="0" fontAlgn="base" latinLnBrk="0">
              <a:spcBef>
                <a:spcPts val="0"/>
              </a:spcBef>
              <a:spcAft>
                <a:spcPct val="0"/>
              </a:spcAft>
              <a:buClrTx/>
              <a:buFont typeface="Wingdings" charset="2"/>
              <a:buNone/>
              <a:defRPr/>
            </a:pPr>
            <a:r>
              <a:rPr lang="ko-KR" altLang="en-US" sz="1500" b="1" i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   </a:t>
            </a:r>
            <a:r>
              <a:rPr lang="en-US" altLang="ko-KR" sz="1500" b="1" i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(hybrid, ITB, low q)</a:t>
            </a:r>
          </a:p>
          <a:p>
            <a:pPr marL="271463" indent="-211138" fontAlgn="base" latinLnBrk="0">
              <a:spcBef>
                <a:spcPts val="0"/>
              </a:spcBef>
              <a:spcAft>
                <a:spcPct val="0"/>
              </a:spcAft>
              <a:buClrTx/>
              <a:buFontTx/>
              <a:buChar char="•"/>
              <a:defRPr/>
            </a:pPr>
            <a:r>
              <a:rPr lang="en-US" altLang="ko-KR" sz="1400" b="1" i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MHD &amp; disruption control</a:t>
            </a:r>
          </a:p>
        </p:txBody>
      </p:sp>
      <p:sp>
        <p:nvSpPr>
          <p:cNvPr id="32" name="Rounded Rectangular Callout 9"/>
          <p:cNvSpPr>
            <a:spLocks noChangeArrowheads="1"/>
          </p:cNvSpPr>
          <p:nvPr/>
        </p:nvSpPr>
        <p:spPr bwMode="auto">
          <a:xfrm>
            <a:off x="4918168" y="5012930"/>
            <a:ext cx="4061690" cy="1238952"/>
          </a:xfrm>
          <a:prstGeom prst="roundRect">
            <a:avLst/>
          </a:prstGeom>
          <a:solidFill>
            <a:srgbClr val="FF40FF">
              <a:alpha val="9804"/>
            </a:srgbClr>
          </a:solidFill>
          <a:ln w="15875">
            <a:solidFill>
              <a:srgbClr val="000000"/>
            </a:solidFill>
            <a:round/>
            <a:headEnd/>
            <a:tailEnd type="triangle" w="med" len="med"/>
          </a:ln>
          <a:extLst/>
        </p:spPr>
        <p:txBody>
          <a:bodyPr lIns="0" tIns="0" rIns="0" bIns="0"/>
          <a:lstStyle>
            <a:lvl1pPr marL="177800" indent="-177800">
              <a:spcBef>
                <a:spcPct val="75000"/>
              </a:spcBef>
              <a:buClr>
                <a:schemeClr val="hlink"/>
              </a:buClr>
              <a:buFont typeface="Wingdings" charset="2"/>
              <a:buChar char="q"/>
              <a:defRPr sz="2800">
                <a:solidFill>
                  <a:schemeClr val="tx1"/>
                </a:solidFill>
                <a:latin typeface="Helvetica" charset="0"/>
              </a:defRPr>
            </a:lvl1pPr>
            <a:lvl2pPr marL="742950" indent="-285750">
              <a:spcBef>
                <a:spcPct val="30000"/>
              </a:spcBef>
              <a:buClr>
                <a:schemeClr val="accent2"/>
              </a:buClr>
              <a:buFont typeface="Wingdings" charset="2"/>
              <a:buChar char="q"/>
              <a:defRPr sz="2400">
                <a:solidFill>
                  <a:schemeClr val="tx1"/>
                </a:solidFill>
                <a:latin typeface="Helvetic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9pPr>
          </a:lstStyle>
          <a:p>
            <a:pPr marL="0" indent="0" fontAlgn="base" latinLnBrk="0">
              <a:spcBef>
                <a:spcPts val="0"/>
              </a:spcBef>
              <a:spcAft>
                <a:spcPct val="0"/>
              </a:spcAft>
              <a:buClrTx/>
              <a:buFont typeface="Wingdings" charset="2"/>
              <a:buNone/>
              <a:defRPr/>
            </a:pPr>
            <a:r>
              <a:rPr lang="en-US" altLang="ko-KR" sz="1600" b="1" i="1" kern="0" dirty="0">
                <a:solidFill>
                  <a:srgbClr val="0432FF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Steady-state &amp; reactor mode research</a:t>
            </a:r>
          </a:p>
          <a:p>
            <a:pPr marL="317500" indent="-136525" fontAlgn="base" latinLnBrk="0">
              <a:spcBef>
                <a:spcPts val="0"/>
              </a:spcBef>
              <a:spcAft>
                <a:spcPct val="0"/>
              </a:spcAft>
              <a:buClrTx/>
              <a:buFontTx/>
              <a:buChar char="•"/>
              <a:defRPr/>
            </a:pPr>
            <a:r>
              <a:rPr lang="en-US" altLang="ko-KR" sz="1400" b="1" i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Tungsten </a:t>
            </a:r>
            <a:r>
              <a:rPr lang="en-US" altLang="ko-KR" sz="1400" b="1" i="1" kern="0" dirty="0" err="1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divertor</a:t>
            </a:r>
            <a:r>
              <a:rPr lang="en-US" altLang="ko-KR" sz="1400" b="1" i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&amp; active cooling</a:t>
            </a:r>
          </a:p>
          <a:p>
            <a:pPr marL="317500" indent="-136525" fontAlgn="base" latinLnBrk="0">
              <a:spcBef>
                <a:spcPts val="0"/>
              </a:spcBef>
              <a:spcAft>
                <a:spcPct val="0"/>
              </a:spcAft>
              <a:buClrTx/>
              <a:buFontTx/>
              <a:buChar char="•"/>
              <a:defRPr/>
            </a:pPr>
            <a:r>
              <a:rPr lang="en-US" altLang="ko-KR" sz="1400" b="1" i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Advanced current drive under test</a:t>
            </a:r>
          </a:p>
          <a:p>
            <a:pPr marL="180975" indent="0" fontAlgn="base" latinLnBrk="0">
              <a:spcBef>
                <a:spcPts val="0"/>
              </a:spcBef>
              <a:spcAft>
                <a:spcPct val="0"/>
              </a:spcAft>
              <a:buClrTx/>
              <a:buFont typeface="Wingdings" charset="2"/>
              <a:buNone/>
              <a:defRPr/>
            </a:pPr>
            <a:r>
              <a:rPr lang="en-US" altLang="ko-KR" sz="1400" b="1" i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  (HFS LHCD &amp; Helicon CD)</a:t>
            </a:r>
          </a:p>
          <a:p>
            <a:pPr marL="317500" indent="-136525" fontAlgn="base" latinLnBrk="0">
              <a:spcBef>
                <a:spcPts val="0"/>
              </a:spcBef>
              <a:spcAft>
                <a:spcPct val="0"/>
              </a:spcAft>
              <a:buClrTx/>
              <a:buFontTx/>
              <a:buChar char="•"/>
              <a:defRPr/>
            </a:pPr>
            <a:r>
              <a:rPr lang="en-US" altLang="ko-KR" sz="1400" b="1" i="1" kern="0" dirty="0">
                <a:solidFill>
                  <a:prstClr val="black"/>
                </a:solidFill>
                <a:latin typeface="Calibri" panose="020F0502020204030204" pitchFamily="34" charset="0"/>
                <a:ea typeface="맑은 고딕" panose="020B0503020000020004" pitchFamily="50" charset="-127"/>
                <a:cs typeface="Calibri" panose="020F0502020204030204" pitchFamily="34" charset="0"/>
              </a:rPr>
              <a:t>Steady-state operation (~300s)</a:t>
            </a:r>
          </a:p>
        </p:txBody>
      </p:sp>
      <p:sp>
        <p:nvSpPr>
          <p:cNvPr id="33" name="Rectangle 5"/>
          <p:cNvSpPr/>
          <p:nvPr/>
        </p:nvSpPr>
        <p:spPr>
          <a:xfrm>
            <a:off x="133543" y="1275684"/>
            <a:ext cx="639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ko-KR" sz="1600" b="1" kern="0">
                <a:solidFill>
                  <a:srgbClr val="0000FF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2008</a:t>
            </a:r>
            <a:endParaRPr lang="ja-JP" altLang="en-US" sz="1600" dirty="0">
              <a:solidFill>
                <a:srgbClr val="00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4" name="Donut 15"/>
          <p:cNvSpPr/>
          <p:nvPr/>
        </p:nvSpPr>
        <p:spPr bwMode="auto">
          <a:xfrm>
            <a:off x="314696" y="1645204"/>
            <a:ext cx="247411" cy="269673"/>
          </a:xfrm>
          <a:prstGeom prst="donut">
            <a:avLst/>
          </a:prstGeom>
          <a:solidFill>
            <a:sysClr val="window" lastClr="FFFFFF">
              <a:lumMod val="65000"/>
            </a:sysClr>
          </a:solidFill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050" b="1" i="1" u="none" strike="noStrike" kern="0" cap="none" spc="0" normalizeH="0" baseline="0" noProof="0">
              <a:ln>
                <a:noFill/>
              </a:ln>
              <a:solidFill>
                <a:srgbClr val="1822CD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35" name="TextBox 7"/>
          <p:cNvSpPr txBox="1">
            <a:spLocks noChangeArrowheads="1"/>
          </p:cNvSpPr>
          <p:nvPr/>
        </p:nvSpPr>
        <p:spPr bwMode="auto">
          <a:xfrm>
            <a:off x="252526" y="2112013"/>
            <a:ext cx="1195942" cy="46166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75000"/>
              </a:spcBef>
              <a:buClr>
                <a:schemeClr val="hlink"/>
              </a:buClr>
              <a:buFont typeface="Wingdings" charset="2"/>
              <a:buChar char="q"/>
              <a:defRPr sz="2800">
                <a:solidFill>
                  <a:schemeClr val="tx1"/>
                </a:solidFill>
                <a:latin typeface="Helvetica" charset="0"/>
              </a:defRPr>
            </a:lvl1pPr>
            <a:lvl2pPr marL="742950" indent="-285750">
              <a:spcBef>
                <a:spcPct val="30000"/>
              </a:spcBef>
              <a:buClr>
                <a:schemeClr val="accent2"/>
              </a:buClr>
              <a:buFont typeface="Wingdings" charset="2"/>
              <a:buChar char="q"/>
              <a:defRPr sz="2400">
                <a:solidFill>
                  <a:schemeClr val="tx1"/>
                </a:solidFill>
                <a:latin typeface="Helvetic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First plasma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(ECH 84 GHz)</a:t>
            </a:r>
          </a:p>
        </p:txBody>
      </p:sp>
      <p:sp>
        <p:nvSpPr>
          <p:cNvPr id="36" name="TextBox 7"/>
          <p:cNvSpPr txBox="1">
            <a:spLocks noChangeArrowheads="1"/>
          </p:cNvSpPr>
          <p:nvPr/>
        </p:nvSpPr>
        <p:spPr bwMode="auto">
          <a:xfrm>
            <a:off x="1686888" y="2062589"/>
            <a:ext cx="1712846" cy="646331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75000"/>
              </a:spcBef>
              <a:buClr>
                <a:schemeClr val="hlink"/>
              </a:buClr>
              <a:buFont typeface="Wingdings" charset="2"/>
              <a:buChar char="q"/>
              <a:defRPr sz="2800">
                <a:solidFill>
                  <a:schemeClr val="tx1"/>
                </a:solidFill>
                <a:latin typeface="Helvetica" charset="0"/>
              </a:defRPr>
            </a:lvl1pPr>
            <a:lvl2pPr marL="742950" indent="-285750">
              <a:spcBef>
                <a:spcPct val="30000"/>
              </a:spcBef>
              <a:buClr>
                <a:schemeClr val="accent2"/>
              </a:buClr>
              <a:buFont typeface="Wingdings" charset="2"/>
              <a:buChar char="q"/>
              <a:defRPr sz="2400">
                <a:solidFill>
                  <a:schemeClr val="tx1"/>
                </a:solidFill>
                <a:latin typeface="Helvetic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Long-pulse</a:t>
            </a:r>
            <a:r>
              <a:rPr kumimoji="1" lang="ko-KR" alt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 </a:t>
            </a: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H-mode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(NBI~5.5 MW)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(ECH~1 MW)</a:t>
            </a:r>
          </a:p>
        </p:txBody>
      </p:sp>
      <p:sp>
        <p:nvSpPr>
          <p:cNvPr id="37" name="Donut 15"/>
          <p:cNvSpPr/>
          <p:nvPr/>
        </p:nvSpPr>
        <p:spPr bwMode="auto">
          <a:xfrm>
            <a:off x="2725831" y="1654083"/>
            <a:ext cx="247411" cy="269673"/>
          </a:xfrm>
          <a:prstGeom prst="donut">
            <a:avLst/>
          </a:prstGeom>
          <a:solidFill>
            <a:srgbClr val="00FA00"/>
          </a:solidFill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fontAlgn="base" latinLnBrk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1050" b="1" i="1" kern="0">
              <a:solidFill>
                <a:srgbClr val="1822CD"/>
              </a:solidFill>
              <a:cs typeface="Calibri" panose="020F0502020204030204" pitchFamily="34" charset="0"/>
            </a:endParaRPr>
          </a:p>
        </p:txBody>
      </p:sp>
      <p:sp>
        <p:nvSpPr>
          <p:cNvPr id="38" name="오른쪽 화살표[R] 112"/>
          <p:cNvSpPr/>
          <p:nvPr/>
        </p:nvSpPr>
        <p:spPr>
          <a:xfrm>
            <a:off x="773462" y="1563716"/>
            <a:ext cx="1826852" cy="424133"/>
          </a:xfrm>
          <a:prstGeom prst="rightArrow">
            <a:avLst/>
          </a:prstGeom>
          <a:solidFill>
            <a:srgbClr val="00FA00">
              <a:alpha val="83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39" name="Rectangle 5"/>
          <p:cNvSpPr/>
          <p:nvPr/>
        </p:nvSpPr>
        <p:spPr>
          <a:xfrm>
            <a:off x="795950" y="2990425"/>
            <a:ext cx="639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ko-KR" sz="1600" b="1" kern="0" dirty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2017</a:t>
            </a:r>
            <a:endParaRPr lang="ja-JP" altLang="en-US" sz="1600" dirty="0">
              <a:solidFill>
                <a:srgbClr val="00B05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0" name="Donut 15"/>
          <p:cNvSpPr/>
          <p:nvPr/>
        </p:nvSpPr>
        <p:spPr bwMode="auto">
          <a:xfrm>
            <a:off x="939966" y="3368824"/>
            <a:ext cx="247411" cy="269673"/>
          </a:xfrm>
          <a:prstGeom prst="donut">
            <a:avLst/>
          </a:prstGeom>
          <a:solidFill>
            <a:srgbClr val="00FA00"/>
          </a:solidFill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fontAlgn="base" latinLnBrk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1050" b="1" i="1" kern="0">
              <a:solidFill>
                <a:srgbClr val="1822CD"/>
              </a:solidFill>
              <a:cs typeface="Calibri" panose="020F0502020204030204" pitchFamily="34" charset="0"/>
            </a:endParaRPr>
          </a:p>
        </p:txBody>
      </p:sp>
      <p:sp>
        <p:nvSpPr>
          <p:cNvPr id="41" name="TextBox 7"/>
          <p:cNvSpPr txBox="1">
            <a:spLocks noChangeArrowheads="1"/>
          </p:cNvSpPr>
          <p:nvPr/>
        </p:nvSpPr>
        <p:spPr bwMode="auto">
          <a:xfrm>
            <a:off x="1502104" y="3733370"/>
            <a:ext cx="1728192" cy="677108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75000"/>
              </a:spcBef>
              <a:buClr>
                <a:schemeClr val="hlink"/>
              </a:buClr>
              <a:buFont typeface="Wingdings" charset="2"/>
              <a:buChar char="q"/>
              <a:defRPr sz="2800">
                <a:solidFill>
                  <a:schemeClr val="tx1"/>
                </a:solidFill>
                <a:latin typeface="Helvetica" charset="0"/>
              </a:defRPr>
            </a:lvl1pPr>
            <a:lvl2pPr marL="742950" indent="-285750">
              <a:spcBef>
                <a:spcPct val="30000"/>
              </a:spcBef>
              <a:buClr>
                <a:schemeClr val="accent2"/>
              </a:buClr>
              <a:buFont typeface="Wingdings" charset="2"/>
              <a:buChar char="q"/>
              <a:defRPr sz="2400">
                <a:solidFill>
                  <a:schemeClr val="tx1"/>
                </a:solidFill>
                <a:latin typeface="Helvetic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Heating upgrade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(NBI~12 MW)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(ECH~6 MW)</a:t>
            </a:r>
          </a:p>
        </p:txBody>
      </p:sp>
      <p:sp>
        <p:nvSpPr>
          <p:cNvPr id="42" name="Rectangle 5"/>
          <p:cNvSpPr/>
          <p:nvPr/>
        </p:nvSpPr>
        <p:spPr>
          <a:xfrm>
            <a:off x="3302304" y="2990425"/>
            <a:ext cx="639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ko-KR" sz="1600" b="1" kern="0" dirty="0">
                <a:solidFill>
                  <a:srgbClr val="F79646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2021</a:t>
            </a:r>
            <a:endParaRPr lang="ja-JP" altLang="en-US" sz="1600" dirty="0">
              <a:solidFill>
                <a:srgbClr val="F79646">
                  <a:lumMod val="75000"/>
                </a:srgbClr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3" name="Donut 15"/>
          <p:cNvSpPr/>
          <p:nvPr/>
        </p:nvSpPr>
        <p:spPr bwMode="auto">
          <a:xfrm>
            <a:off x="3483457" y="3359945"/>
            <a:ext cx="247411" cy="269673"/>
          </a:xfrm>
          <a:prstGeom prst="donut">
            <a:avLst/>
          </a:prstGeom>
          <a:solidFill>
            <a:srgbClr val="FFC000"/>
          </a:solidFill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fontAlgn="base" latinLnBrk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1050" b="1" i="1" kern="0">
              <a:solidFill>
                <a:srgbClr val="1822CD"/>
              </a:solidFill>
              <a:cs typeface="Calibri" panose="020F0502020204030204" pitchFamily="34" charset="0"/>
            </a:endParaRPr>
          </a:p>
        </p:txBody>
      </p:sp>
      <p:sp>
        <p:nvSpPr>
          <p:cNvPr id="44" name="오른쪽 화살표[R] 118"/>
          <p:cNvSpPr/>
          <p:nvPr/>
        </p:nvSpPr>
        <p:spPr>
          <a:xfrm>
            <a:off x="1372014" y="3278457"/>
            <a:ext cx="1953741" cy="424133"/>
          </a:xfrm>
          <a:prstGeom prst="rightArrow">
            <a:avLst/>
          </a:prstGeom>
          <a:solidFill>
            <a:srgbClr val="C0504D">
              <a:alpha val="83000"/>
            </a:srgbClr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45" name="Rectangle 5"/>
          <p:cNvSpPr/>
          <p:nvPr/>
        </p:nvSpPr>
        <p:spPr>
          <a:xfrm>
            <a:off x="1574112" y="4697110"/>
            <a:ext cx="639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ko-KR" sz="1600" b="1" kern="0" dirty="0">
                <a:solidFill>
                  <a:srgbClr val="F79646">
                    <a:lumMod val="75000"/>
                  </a:srgb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2021</a:t>
            </a:r>
            <a:endParaRPr lang="ja-JP" altLang="en-US" sz="1600" dirty="0">
              <a:solidFill>
                <a:srgbClr val="F79646">
                  <a:lumMod val="75000"/>
                </a:srgbClr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6" name="Donut 15"/>
          <p:cNvSpPr/>
          <p:nvPr/>
        </p:nvSpPr>
        <p:spPr bwMode="auto">
          <a:xfrm>
            <a:off x="1755265" y="5066630"/>
            <a:ext cx="247411" cy="269673"/>
          </a:xfrm>
          <a:prstGeom prst="donut">
            <a:avLst/>
          </a:prstGeom>
          <a:solidFill>
            <a:srgbClr val="FFC000"/>
          </a:solidFill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fontAlgn="base" latinLnBrk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1050" b="1" i="1" kern="0">
              <a:solidFill>
                <a:srgbClr val="1822CD"/>
              </a:solidFill>
              <a:cs typeface="Calibri" panose="020F0502020204030204" pitchFamily="34" charset="0"/>
            </a:endParaRPr>
          </a:p>
        </p:txBody>
      </p:sp>
      <p:sp>
        <p:nvSpPr>
          <p:cNvPr id="47" name="TextBox 7"/>
          <p:cNvSpPr txBox="1">
            <a:spLocks noChangeArrowheads="1"/>
          </p:cNvSpPr>
          <p:nvPr/>
        </p:nvSpPr>
        <p:spPr bwMode="auto">
          <a:xfrm>
            <a:off x="939966" y="5490763"/>
            <a:ext cx="1728192" cy="861774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75000"/>
              </a:spcBef>
              <a:buClr>
                <a:schemeClr val="hlink"/>
              </a:buClr>
              <a:buFont typeface="Wingdings" charset="2"/>
              <a:buChar char="q"/>
              <a:defRPr sz="2800">
                <a:solidFill>
                  <a:schemeClr val="tx1"/>
                </a:solidFill>
                <a:latin typeface="Helvetica" charset="0"/>
              </a:defRPr>
            </a:lvl1pPr>
            <a:lvl2pPr marL="742950" indent="-285750">
              <a:spcBef>
                <a:spcPct val="30000"/>
              </a:spcBef>
              <a:buClr>
                <a:schemeClr val="accent2"/>
              </a:buClr>
              <a:buFont typeface="Wingdings" charset="2"/>
              <a:buChar char="q"/>
              <a:defRPr sz="2400">
                <a:solidFill>
                  <a:schemeClr val="tx1"/>
                </a:solidFill>
                <a:latin typeface="Helvetic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Divertor</a:t>
            </a:r>
            <a:r>
              <a:rPr kumimoji="1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 upgrade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(</a:t>
            </a: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Tungsten </a:t>
            </a:r>
            <a:r>
              <a:rPr kumimoji="1" lang="en-US" altLang="ko-K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divertor</a:t>
            </a: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)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(Detached </a:t>
            </a:r>
            <a:r>
              <a:rPr kumimoji="1" lang="en-US" altLang="ko-KR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divertor</a:t>
            </a: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)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(Diagnostics)</a:t>
            </a:r>
          </a:p>
        </p:txBody>
      </p:sp>
      <p:sp>
        <p:nvSpPr>
          <p:cNvPr id="48" name="TextBox 7"/>
          <p:cNvSpPr txBox="1">
            <a:spLocks noChangeArrowheads="1"/>
          </p:cNvSpPr>
          <p:nvPr/>
        </p:nvSpPr>
        <p:spPr bwMode="auto">
          <a:xfrm>
            <a:off x="2725831" y="5490763"/>
            <a:ext cx="1854758" cy="892552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75000"/>
              </a:spcBef>
              <a:buClr>
                <a:schemeClr val="hlink"/>
              </a:buClr>
              <a:buFont typeface="Wingdings" charset="2"/>
              <a:buChar char="q"/>
              <a:defRPr sz="2800">
                <a:solidFill>
                  <a:schemeClr val="tx1"/>
                </a:solidFill>
                <a:latin typeface="Helvetica" charset="0"/>
              </a:defRPr>
            </a:lvl1pPr>
            <a:lvl2pPr marL="742950" indent="-285750">
              <a:spcBef>
                <a:spcPct val="30000"/>
              </a:spcBef>
              <a:buClr>
                <a:schemeClr val="accent2"/>
              </a:buClr>
              <a:buFont typeface="Wingdings" charset="2"/>
              <a:buChar char="q"/>
              <a:defRPr sz="2400">
                <a:solidFill>
                  <a:schemeClr val="tx1"/>
                </a:solidFill>
                <a:latin typeface="Helvetic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2"/>
              <a:buChar char="q"/>
              <a:defRPr sz="2000">
                <a:solidFill>
                  <a:schemeClr val="tx1"/>
                </a:solidFill>
                <a:latin typeface="Helvetica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Advanced current drive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(LHCD~4 MW)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(Helicon CD~4 MW)</a:t>
            </a:r>
          </a:p>
        </p:txBody>
      </p:sp>
      <p:sp>
        <p:nvSpPr>
          <p:cNvPr id="49" name="오른쪽 화살표[R] 123"/>
          <p:cNvSpPr/>
          <p:nvPr/>
        </p:nvSpPr>
        <p:spPr>
          <a:xfrm>
            <a:off x="2151933" y="4985142"/>
            <a:ext cx="1749885" cy="424133"/>
          </a:xfrm>
          <a:prstGeom prst="rightArrow">
            <a:avLst/>
          </a:prstGeom>
          <a:solidFill>
            <a:srgbClr val="942092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Calibri" panose="020F0502020204030204" pitchFamily="34" charset="0"/>
            </a:endParaRPr>
          </a:p>
        </p:txBody>
      </p:sp>
      <p:sp>
        <p:nvSpPr>
          <p:cNvPr id="50" name="Rectangle 6"/>
          <p:cNvSpPr/>
          <p:nvPr/>
        </p:nvSpPr>
        <p:spPr>
          <a:xfrm>
            <a:off x="3763071" y="4697110"/>
            <a:ext cx="8178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ko-KR" sz="1600" b="1" kern="0" dirty="0">
                <a:solidFill>
                  <a:srgbClr val="7030A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2025 ~</a:t>
            </a:r>
            <a:endParaRPr lang="ja-JP" altLang="en-US" sz="1600" dirty="0">
              <a:solidFill>
                <a:srgbClr val="7030A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51" name="Donut 15"/>
          <p:cNvSpPr/>
          <p:nvPr/>
        </p:nvSpPr>
        <p:spPr bwMode="auto">
          <a:xfrm>
            <a:off x="3999771" y="5066630"/>
            <a:ext cx="247411" cy="269673"/>
          </a:xfrm>
          <a:prstGeom prst="donut">
            <a:avLst/>
          </a:prstGeom>
          <a:solidFill>
            <a:srgbClr val="8064A2">
              <a:lumMod val="60000"/>
              <a:lumOff val="40000"/>
            </a:srgbClr>
          </a:solidFill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1050" b="1" i="1" u="none" strike="noStrike" kern="0" cap="none" spc="0" normalizeH="0" baseline="0" noProof="0">
              <a:ln>
                <a:noFill/>
              </a:ln>
              <a:solidFill>
                <a:srgbClr val="1822CD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52" name="Rectangle 5"/>
          <p:cNvSpPr/>
          <p:nvPr/>
        </p:nvSpPr>
        <p:spPr>
          <a:xfrm>
            <a:off x="2569724" y="1268760"/>
            <a:ext cx="639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ko-KR" sz="1600" b="1" kern="0">
                <a:solidFill>
                  <a:srgbClr val="00B050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Calibri" panose="020F0502020204030204" pitchFamily="34" charset="0"/>
              </a:rPr>
              <a:t>2017</a:t>
            </a:r>
            <a:endParaRPr lang="ja-JP" altLang="en-US" sz="1600" dirty="0">
              <a:solidFill>
                <a:srgbClr val="00B05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32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0589" y="-27383"/>
            <a:ext cx="5677555" cy="841848"/>
          </a:xfrm>
        </p:spPr>
        <p:txBody>
          <a:bodyPr/>
          <a:lstStyle/>
          <a:p>
            <a:pPr marL="0"/>
            <a:r>
              <a:rPr lang="en-US" altLang="ko-KR" sz="2500" dirty="0" smtClean="0"/>
              <a:t>Fusion Neutron Irradiation Data</a:t>
            </a:r>
            <a:endParaRPr lang="ko-KR" altLang="en-US" sz="2500" dirty="0"/>
          </a:p>
        </p:txBody>
      </p:sp>
      <p:grpSp>
        <p:nvGrpSpPr>
          <p:cNvPr id="17" name="그룹 16"/>
          <p:cNvGrpSpPr/>
          <p:nvPr/>
        </p:nvGrpSpPr>
        <p:grpSpPr>
          <a:xfrm>
            <a:off x="1373182" y="3075315"/>
            <a:ext cx="6408712" cy="2873965"/>
            <a:chOff x="1331640" y="2132856"/>
            <a:chExt cx="6408712" cy="2873965"/>
          </a:xfrm>
        </p:grpSpPr>
        <p:sp>
          <p:nvSpPr>
            <p:cNvPr id="3" name="타원 2"/>
            <p:cNvSpPr/>
            <p:nvPr/>
          </p:nvSpPr>
          <p:spPr>
            <a:xfrm>
              <a:off x="3425624" y="2630335"/>
              <a:ext cx="2082480" cy="182089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타원 3"/>
            <p:cNvSpPr/>
            <p:nvPr/>
          </p:nvSpPr>
          <p:spPr>
            <a:xfrm>
              <a:off x="1331640" y="2132856"/>
              <a:ext cx="1767072" cy="12895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타원 4"/>
            <p:cNvSpPr/>
            <p:nvPr/>
          </p:nvSpPr>
          <p:spPr>
            <a:xfrm>
              <a:off x="1331640" y="3717254"/>
              <a:ext cx="1767072" cy="12895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타원 5"/>
            <p:cNvSpPr/>
            <p:nvPr/>
          </p:nvSpPr>
          <p:spPr>
            <a:xfrm>
              <a:off x="5940152" y="2132856"/>
              <a:ext cx="1767072" cy="12895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타원 6"/>
            <p:cNvSpPr/>
            <p:nvPr/>
          </p:nvSpPr>
          <p:spPr>
            <a:xfrm>
              <a:off x="5973280" y="3710455"/>
              <a:ext cx="1767072" cy="128956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56078" y="3110768"/>
              <a:ext cx="137730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/>
                <a:t>Neutron </a:t>
              </a:r>
            </a:p>
            <a:p>
              <a:r>
                <a:rPr lang="en-US" altLang="ko-KR" b="1" dirty="0" smtClean="0"/>
                <a:t>Irradiation </a:t>
              </a:r>
            </a:p>
            <a:p>
              <a:r>
                <a:rPr lang="en-US" altLang="ko-KR" b="1" dirty="0" smtClean="0"/>
                <a:t>Facility</a:t>
              </a:r>
              <a:endParaRPr lang="ko-KR" altLang="en-US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13329" y="2419584"/>
              <a:ext cx="11693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/>
                <a:t>Tritium</a:t>
              </a:r>
            </a:p>
            <a:p>
              <a:r>
                <a:rPr lang="en-US" altLang="ko-KR" b="1" dirty="0" smtClean="0"/>
                <a:t>Breeding</a:t>
              </a:r>
              <a:endParaRPr lang="ko-KR" alt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42630" y="2414311"/>
              <a:ext cx="12914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/>
                <a:t>Tritium </a:t>
              </a:r>
            </a:p>
            <a:p>
              <a:r>
                <a:rPr lang="en-US" altLang="ko-KR" b="1" dirty="0" smtClean="0"/>
                <a:t>Fuel Cycle</a:t>
              </a:r>
              <a:endParaRPr lang="ko-KR" altLang="en-US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547664" y="3933056"/>
              <a:ext cx="141141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/>
                <a:t>Neutron</a:t>
              </a:r>
            </a:p>
            <a:p>
              <a:r>
                <a:rPr lang="en-US" altLang="ko-KR" b="1" dirty="0" smtClean="0"/>
                <a:t>Energy</a:t>
              </a:r>
            </a:p>
            <a:p>
              <a:r>
                <a:rPr lang="en-US" altLang="ko-KR" b="1" dirty="0" smtClean="0"/>
                <a:t>Conversion</a:t>
              </a:r>
              <a:endParaRPr lang="ko-KR" alt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46505" y="4071555"/>
              <a:ext cx="11875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 smtClean="0"/>
                <a:t>Structure</a:t>
              </a:r>
            </a:p>
            <a:p>
              <a:r>
                <a:rPr lang="en-US" altLang="ko-KR" b="1" dirty="0" smtClean="0"/>
                <a:t>Material</a:t>
              </a:r>
              <a:endParaRPr lang="ko-KR" altLang="en-US" b="1" dirty="0"/>
            </a:p>
          </p:txBody>
        </p:sp>
        <p:cxnSp>
          <p:nvCxnSpPr>
            <p:cNvPr id="13" name="직선 연결선 12"/>
            <p:cNvCxnSpPr>
              <a:stCxn id="4" idx="6"/>
              <a:endCxn id="3" idx="1"/>
            </p:cNvCxnSpPr>
            <p:nvPr/>
          </p:nvCxnSpPr>
          <p:spPr>
            <a:xfrm>
              <a:off x="3098712" y="2777640"/>
              <a:ext cx="631884" cy="1193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>
              <a:stCxn id="5" idx="6"/>
              <a:endCxn id="3" idx="3"/>
            </p:cNvCxnSpPr>
            <p:nvPr/>
          </p:nvCxnSpPr>
          <p:spPr>
            <a:xfrm flipV="1">
              <a:off x="3098712" y="4184568"/>
              <a:ext cx="631884" cy="17747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직선 연결선 14"/>
            <p:cNvCxnSpPr>
              <a:stCxn id="3" idx="7"/>
              <a:endCxn id="6" idx="2"/>
            </p:cNvCxnSpPr>
            <p:nvPr/>
          </p:nvCxnSpPr>
          <p:spPr>
            <a:xfrm flipV="1">
              <a:off x="5203132" y="2777640"/>
              <a:ext cx="737020" cy="11935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직선 연결선 15"/>
            <p:cNvCxnSpPr>
              <a:stCxn id="3" idx="5"/>
              <a:endCxn id="7" idx="2"/>
            </p:cNvCxnSpPr>
            <p:nvPr/>
          </p:nvCxnSpPr>
          <p:spPr>
            <a:xfrm>
              <a:off x="5203132" y="4184568"/>
              <a:ext cx="770148" cy="17067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81791" y="1918573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⇒ </a:t>
            </a:r>
            <a:r>
              <a:rPr lang="en-US" altLang="ko-KR" dirty="0" smtClean="0"/>
              <a:t>We are considering various types of </a:t>
            </a:r>
            <a:r>
              <a:rPr lang="en-US" altLang="ko-KR" dirty="0" smtClean="0"/>
              <a:t>fusion neutron </a:t>
            </a:r>
            <a:r>
              <a:rPr lang="en-US" altLang="ko-KR" dirty="0" smtClean="0"/>
              <a:t>sources such as beam-target</a:t>
            </a:r>
          </a:p>
          <a:p>
            <a:r>
              <a:rPr lang="en-US" altLang="ko-KR" dirty="0"/>
              <a:t> </a:t>
            </a:r>
            <a:r>
              <a:rPr lang="en-US" altLang="ko-KR" dirty="0" smtClean="0"/>
              <a:t>    </a:t>
            </a:r>
            <a:r>
              <a:rPr lang="en-US" altLang="ko-KR" dirty="0" smtClean="0"/>
              <a:t>sources, volumetric ones, and even a new fission experimental reactor</a:t>
            </a:r>
            <a:endParaRPr lang="ko-KR" altLang="en-US" dirty="0"/>
          </a:p>
        </p:txBody>
      </p:sp>
      <p:sp>
        <p:nvSpPr>
          <p:cNvPr id="21" name="직사각형 20"/>
          <p:cNvSpPr/>
          <p:nvPr/>
        </p:nvSpPr>
        <p:spPr>
          <a:xfrm>
            <a:off x="179512" y="982486"/>
            <a:ext cx="8892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dirty="0" smtClean="0"/>
              <a:t>The Fusion </a:t>
            </a:r>
            <a:r>
              <a:rPr lang="en-US" altLang="ko-KR" sz="2000" b="1" dirty="0"/>
              <a:t>Neutron Irradiation Data are crucial toward </a:t>
            </a:r>
            <a:r>
              <a:rPr lang="en-US" altLang="ko-KR" sz="2000" b="1" dirty="0" smtClean="0"/>
              <a:t>the virtual </a:t>
            </a:r>
            <a:r>
              <a:rPr lang="en-US" altLang="ko-KR" sz="2000" b="1" dirty="0"/>
              <a:t>DEMO together with the data of KSTAR and ITER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7283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Summary</a:t>
            </a:r>
            <a:endParaRPr lang="ko-KR" altLang="en-US" dirty="0"/>
          </a:p>
        </p:txBody>
      </p:sp>
      <p:sp>
        <p:nvSpPr>
          <p:cNvPr id="3" name="TextBox 32"/>
          <p:cNvSpPr txBox="1"/>
          <p:nvPr/>
        </p:nvSpPr>
        <p:spPr>
          <a:xfrm>
            <a:off x="323528" y="881140"/>
            <a:ext cx="8712968" cy="533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latinLnBrk="0">
              <a:spcBef>
                <a:spcPts val="900"/>
              </a:spcBef>
              <a:buFont typeface="Wingdings" charset="2"/>
              <a:buChar char="§"/>
              <a:defRPr/>
            </a:pPr>
            <a:r>
              <a:rPr lang="en-US" altLang="ko-KR" kern="0" dirty="0" smtClean="0">
                <a:ea typeface="+mj-ea"/>
                <a:cs typeface="Calibri" charset="0"/>
              </a:rPr>
              <a:t>We are going to take a virtual DEMO into consideration </a:t>
            </a:r>
            <a:r>
              <a:rPr lang="en-US" altLang="ko-KR" kern="0" dirty="0" smtClean="0">
                <a:ea typeface="+mj-ea"/>
                <a:cs typeface="Calibri" charset="0"/>
              </a:rPr>
              <a:t>for</a:t>
            </a:r>
            <a:r>
              <a:rPr lang="en-US" altLang="ko-KR" kern="0" dirty="0" smtClean="0">
                <a:ea typeface="+mj-ea"/>
                <a:cs typeface="Calibri" charset="0"/>
              </a:rPr>
              <a:t> </a:t>
            </a:r>
            <a:r>
              <a:rPr lang="en-US" altLang="ko-KR" kern="0" dirty="0" smtClean="0">
                <a:ea typeface="+mj-ea"/>
                <a:cs typeface="Calibri" charset="0"/>
              </a:rPr>
              <a:t>planning the </a:t>
            </a:r>
            <a:r>
              <a:rPr lang="en-US" altLang="ko-KR" kern="0" dirty="0" smtClean="0">
                <a:ea typeface="+mj-ea"/>
                <a:cs typeface="Calibri" charset="0"/>
              </a:rPr>
              <a:t>K-DEMO</a:t>
            </a:r>
          </a:p>
          <a:p>
            <a:pPr marL="342900" indent="-342900" latinLnBrk="0">
              <a:spcBef>
                <a:spcPts val="900"/>
              </a:spcBef>
              <a:buFont typeface="Wingdings" charset="2"/>
              <a:buChar char="§"/>
              <a:defRPr/>
            </a:pPr>
            <a:r>
              <a:rPr lang="en-US" altLang="ko-KR" kern="0" dirty="0" smtClean="0">
                <a:ea typeface="+mj-ea"/>
                <a:cs typeface="Calibri" charset="0"/>
              </a:rPr>
              <a:t>The virtual DEMO will be much more helpful to</a:t>
            </a:r>
            <a:r>
              <a:rPr lang="en-US" altLang="ko-KR" kern="0" dirty="0" smtClean="0">
                <a:ea typeface="+mj-ea"/>
                <a:cs typeface="Calibri" charset="0"/>
              </a:rPr>
              <a:t> </a:t>
            </a:r>
            <a:r>
              <a:rPr lang="en-US" altLang="ko-KR" kern="0" dirty="0" smtClean="0">
                <a:ea typeface="+mj-ea"/>
                <a:cs typeface="Calibri" charset="0"/>
              </a:rPr>
              <a:t>optimize the engineering design with uncertainties </a:t>
            </a:r>
            <a:r>
              <a:rPr lang="en-US" altLang="ko-KR" kern="0" dirty="0" smtClean="0">
                <a:ea typeface="+mj-ea"/>
                <a:cs typeface="Calibri" charset="0"/>
              </a:rPr>
              <a:t>reduced and accelerate the construction of K-DEMO.</a:t>
            </a:r>
            <a:endParaRPr lang="en-US" altLang="ko-KR" kern="0" dirty="0" smtClean="0">
              <a:ea typeface="+mj-ea"/>
              <a:cs typeface="Calibri" charset="0"/>
            </a:endParaRPr>
          </a:p>
          <a:p>
            <a:pPr marL="342900" indent="-342900" latinLnBrk="0">
              <a:spcBef>
                <a:spcPts val="900"/>
              </a:spcBef>
              <a:buFont typeface="Wingdings" charset="2"/>
              <a:buChar char="§"/>
              <a:defRPr/>
            </a:pPr>
            <a:r>
              <a:rPr lang="en-US" altLang="ko-KR" kern="0" dirty="0" smtClean="0">
                <a:ea typeface="+mj-ea"/>
                <a:cs typeface="Calibri" charset="0"/>
              </a:rPr>
              <a:t>A virtual KSTAR </a:t>
            </a:r>
            <a:r>
              <a:rPr lang="en-US" altLang="ko-KR" kern="0" dirty="0" smtClean="0">
                <a:ea typeface="+mj-ea"/>
                <a:cs typeface="Calibri" charset="0"/>
              </a:rPr>
              <a:t>will be the first step toward the virtual DEMO </a:t>
            </a:r>
          </a:p>
          <a:p>
            <a:pPr marL="342900" indent="-342900" latinLnBrk="0">
              <a:spcBef>
                <a:spcPts val="900"/>
              </a:spcBef>
              <a:buFont typeface="Wingdings" charset="2"/>
              <a:buChar char="§"/>
              <a:defRPr/>
            </a:pPr>
            <a:r>
              <a:rPr lang="en-US" altLang="ko-KR" kern="0" dirty="0" smtClean="0">
                <a:ea typeface="+mj-ea"/>
                <a:cs typeface="Calibri" charset="0"/>
              </a:rPr>
              <a:t>We will be able to </a:t>
            </a:r>
            <a:r>
              <a:rPr lang="en-US" altLang="ko-KR" kern="0" dirty="0" smtClean="0">
                <a:ea typeface="+mj-ea"/>
                <a:cs typeface="Calibri" charset="0"/>
              </a:rPr>
              <a:t>make a good benchmarking of the virtual KSTAR by using the real KSTAR and explore new operating modes of the real KSTAR  by using virtual KSTAR, vice versa.</a:t>
            </a:r>
          </a:p>
          <a:p>
            <a:pPr marL="342900" indent="-342900" latinLnBrk="0">
              <a:spcBef>
                <a:spcPts val="900"/>
              </a:spcBef>
              <a:buFont typeface="Wingdings" charset="2"/>
              <a:buChar char="§"/>
              <a:defRPr/>
            </a:pPr>
            <a:r>
              <a:rPr lang="en-US" altLang="ko-KR" kern="0" dirty="0" smtClean="0">
                <a:ea typeface="+mj-ea"/>
                <a:cs typeface="Calibri" charset="0"/>
              </a:rPr>
              <a:t>The virtual KSTAR can be </a:t>
            </a:r>
            <a:r>
              <a:rPr lang="en-US" altLang="ko-KR" kern="0" dirty="0" smtClean="0">
                <a:ea typeface="+mj-ea"/>
                <a:cs typeface="Calibri" charset="0"/>
              </a:rPr>
              <a:t>easily and reliably extended </a:t>
            </a:r>
            <a:r>
              <a:rPr lang="en-US" altLang="ko-KR" kern="0" dirty="0" smtClean="0">
                <a:ea typeface="+mj-ea"/>
                <a:cs typeface="Calibri" charset="0"/>
              </a:rPr>
              <a:t>to a virtual ITER by using the data of the ITER operations.</a:t>
            </a:r>
          </a:p>
          <a:p>
            <a:pPr marL="342900" indent="-342900" latinLnBrk="0">
              <a:spcBef>
                <a:spcPts val="900"/>
              </a:spcBef>
              <a:buFont typeface="Wingdings" charset="2"/>
              <a:buChar char="§"/>
              <a:defRPr/>
            </a:pPr>
            <a:r>
              <a:rPr lang="en-US" altLang="ko-KR" kern="0" dirty="0" smtClean="0">
                <a:ea typeface="+mj-ea"/>
                <a:cs typeface="Calibri" charset="0"/>
              </a:rPr>
              <a:t>And then the virtual ITER can also be </a:t>
            </a:r>
            <a:r>
              <a:rPr lang="en-US" altLang="ko-KR" kern="0" dirty="0" smtClean="0">
                <a:ea typeface="+mj-ea"/>
                <a:cs typeface="Calibri" charset="0"/>
              </a:rPr>
              <a:t>easily and reliably </a:t>
            </a:r>
            <a:r>
              <a:rPr lang="en-US" altLang="ko-KR" kern="0" dirty="0" smtClean="0">
                <a:ea typeface="+mj-ea"/>
                <a:cs typeface="Calibri" charset="0"/>
              </a:rPr>
              <a:t>extended to a virtual DEMO with the experimental data of breeding blankets.</a:t>
            </a:r>
          </a:p>
          <a:p>
            <a:pPr marL="342900" indent="-342900" latinLnBrk="0">
              <a:spcBef>
                <a:spcPts val="900"/>
              </a:spcBef>
              <a:buFont typeface="Wingdings" charset="2"/>
              <a:buChar char="§"/>
              <a:defRPr/>
            </a:pPr>
            <a:r>
              <a:rPr lang="en-US" altLang="ko-KR" b="1" kern="0" dirty="0" smtClean="0">
                <a:ea typeface="+mj-ea"/>
                <a:cs typeface="Calibri" charset="0"/>
              </a:rPr>
              <a:t>Fusion </a:t>
            </a:r>
            <a:r>
              <a:rPr lang="en-US" altLang="ko-KR" b="1" kern="0" dirty="0" smtClean="0">
                <a:ea typeface="+mj-ea"/>
                <a:cs typeface="Calibri" charset="0"/>
              </a:rPr>
              <a:t>Engineering Test Facility</a:t>
            </a:r>
            <a:r>
              <a:rPr lang="en-US" altLang="ko-KR" kern="0" dirty="0" smtClean="0">
                <a:ea typeface="+mj-ea"/>
                <a:cs typeface="Calibri" charset="0"/>
              </a:rPr>
              <a:t> equipped with a </a:t>
            </a:r>
            <a:r>
              <a:rPr lang="en-US" altLang="ko-KR" b="1" kern="0" dirty="0" smtClean="0">
                <a:ea typeface="+mj-ea"/>
                <a:cs typeface="Calibri" charset="0"/>
              </a:rPr>
              <a:t>high </a:t>
            </a:r>
            <a:r>
              <a:rPr lang="en-US" altLang="ko-KR" b="1" kern="0" dirty="0" smtClean="0">
                <a:ea typeface="+mj-ea"/>
                <a:cs typeface="Calibri" charset="0"/>
              </a:rPr>
              <a:t>flux fusion </a:t>
            </a:r>
            <a:r>
              <a:rPr lang="en-US" altLang="ko-KR" b="1" kern="0" dirty="0" smtClean="0">
                <a:ea typeface="+mj-ea"/>
                <a:cs typeface="Calibri" charset="0"/>
              </a:rPr>
              <a:t>neutron source </a:t>
            </a:r>
            <a:r>
              <a:rPr lang="en-US" altLang="ko-KR" b="1" kern="0" dirty="0" smtClean="0">
                <a:ea typeface="+mj-ea"/>
                <a:cs typeface="Calibri" charset="0"/>
              </a:rPr>
              <a:t>is crucial </a:t>
            </a:r>
            <a:r>
              <a:rPr lang="en-US" altLang="ko-KR" kern="0" dirty="0" smtClean="0">
                <a:ea typeface="+mj-ea"/>
                <a:cs typeface="Calibri" charset="0"/>
              </a:rPr>
              <a:t>for</a:t>
            </a:r>
            <a:r>
              <a:rPr lang="en-US" altLang="ko-KR" kern="0" dirty="0" smtClean="0">
                <a:cs typeface="Calibri" charset="0"/>
              </a:rPr>
              <a:t> </a:t>
            </a:r>
            <a:r>
              <a:rPr lang="en-US" altLang="ko-KR" kern="0" dirty="0">
                <a:cs typeface="Calibri" charset="0"/>
              </a:rPr>
              <a:t>the experimental data of breeding blankets, </a:t>
            </a:r>
            <a:endParaRPr lang="en-US" altLang="ko-KR" kern="0" dirty="0" smtClean="0">
              <a:ea typeface="+mj-ea"/>
              <a:cs typeface="Calibri" charset="0"/>
            </a:endParaRPr>
          </a:p>
          <a:p>
            <a:pPr marL="342900" indent="-342900" latinLnBrk="0">
              <a:spcBef>
                <a:spcPts val="900"/>
              </a:spcBef>
              <a:buFont typeface="Wingdings" charset="2"/>
              <a:buChar char="§"/>
              <a:defRPr/>
            </a:pPr>
            <a:r>
              <a:rPr lang="en-US" altLang="ko-KR" kern="0" dirty="0" smtClean="0">
                <a:ea typeface="+mj-ea"/>
                <a:cs typeface="Calibri" charset="0"/>
              </a:rPr>
              <a:t>We are now making a planning of the fusion engineering test facility with considering several types of fusion neutron sources.</a:t>
            </a:r>
            <a:endParaRPr lang="en-US" altLang="ko-KR" kern="0" dirty="0" smtClean="0">
              <a:ea typeface="+mj-ea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05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4126940"/>
            <a:ext cx="3191628" cy="195119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12" y="3059238"/>
            <a:ext cx="2439808" cy="3451148"/>
          </a:xfrm>
          <a:prstGeom prst="rect">
            <a:avLst/>
          </a:prstGeom>
        </p:spPr>
      </p:pic>
      <p:sp>
        <p:nvSpPr>
          <p:cNvPr id="9" name="타원형 설명선 8"/>
          <p:cNvSpPr/>
          <p:nvPr/>
        </p:nvSpPr>
        <p:spPr bwMode="auto">
          <a:xfrm>
            <a:off x="2195736" y="2204864"/>
            <a:ext cx="4680520" cy="1878494"/>
          </a:xfrm>
          <a:prstGeom prst="wedgeEllipseCallout">
            <a:avLst>
              <a:gd name="adj1" fmla="val -43513"/>
              <a:gd name="adj2" fmla="val 57594"/>
            </a:avLst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7348" y="2443736"/>
            <a:ext cx="3743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Around 2035, owing to the success of ITER burning, I hope the recovery of </a:t>
            </a:r>
          </a:p>
          <a:p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honor of fusion energy that has been teased with “the Boy Who Cried Wolf” of Aesop’s Fables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436096" y="6165304"/>
            <a:ext cx="35153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800" dirty="0"/>
              <a:t>http://pesstevensone.blogspot.com/2013/08/the-boy-who-cried-wolf.html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712183" y="805592"/>
            <a:ext cx="76547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3600" b="1" i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Thank you </a:t>
            </a:r>
            <a:r>
              <a:rPr lang="en-US" altLang="ko-KR" sz="36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for </a:t>
            </a:r>
            <a:r>
              <a:rPr lang="en-US" altLang="ko-KR" sz="3600" b="1" i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your attention !</a:t>
            </a:r>
            <a:endParaRPr lang="ko-KR" altLang="en-US" sz="3600" b="1" i="1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30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32" y="-27384"/>
            <a:ext cx="9132168" cy="173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1187624" y="2254800"/>
            <a:ext cx="6840760" cy="3893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spAutoFit/>
          </a:bodyPr>
          <a:lstStyle/>
          <a:p>
            <a:pPr latinLnBrk="0">
              <a:lnSpc>
                <a:spcPct val="150000"/>
              </a:lnSpc>
              <a:spcBef>
                <a:spcPts val="600"/>
              </a:spcBef>
              <a:defRPr/>
            </a:pPr>
            <a:r>
              <a:rPr lang="en-US" altLang="ko-KR" sz="2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Contents </a:t>
            </a:r>
            <a:r>
              <a:rPr lang="mr-IN" altLang="ko-KR" sz="2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……</a:t>
            </a:r>
            <a:r>
              <a:rPr lang="en-US" altLang="ko-KR" sz="2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ko-KR" sz="2800" b="1" kern="0" dirty="0" smtClean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4863" indent="-447675" latinLnBrk="0">
              <a:lnSpc>
                <a:spcPct val="150000"/>
              </a:lnSpc>
              <a:spcBef>
                <a:spcPts val="600"/>
              </a:spcBef>
              <a:buFont typeface="Wingdings" charset="2"/>
              <a:buChar char="q"/>
              <a:defRPr/>
            </a:pPr>
            <a:r>
              <a:rPr lang="en-US" altLang="ko-KR" sz="2400" b="1" kern="0" dirty="0" smtClean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Korea Fusion R&amp;D Program</a:t>
            </a:r>
          </a:p>
          <a:p>
            <a:pPr marL="804863" indent="-447675" latinLnBrk="0">
              <a:lnSpc>
                <a:spcPct val="150000"/>
              </a:lnSpc>
              <a:spcBef>
                <a:spcPts val="600"/>
              </a:spcBef>
              <a:buFont typeface="Wingdings" charset="2"/>
              <a:buChar char="q"/>
              <a:defRPr/>
            </a:pPr>
            <a:r>
              <a:rPr lang="en-US" altLang="ko-KR" sz="2400" b="1" kern="0" dirty="0" smtClean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K-DEMO Strategies</a:t>
            </a:r>
          </a:p>
          <a:p>
            <a:pPr marL="804863" indent="-447675" latinLnBrk="0">
              <a:lnSpc>
                <a:spcPct val="150000"/>
              </a:lnSpc>
              <a:spcBef>
                <a:spcPts val="600"/>
              </a:spcBef>
              <a:buFont typeface="Wingdings" charset="2"/>
              <a:buChar char="q"/>
              <a:defRPr/>
            </a:pPr>
            <a:r>
              <a:rPr lang="en-US" altLang="ko-KR" sz="2400" b="1" kern="0" dirty="0" smtClean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Approach via Virtual </a:t>
            </a:r>
            <a:r>
              <a:rPr lang="en-US" altLang="ko-KR" sz="2400" b="1" kern="0" dirty="0" smtClean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</a:t>
            </a:r>
          </a:p>
          <a:p>
            <a:pPr marL="804863" indent="-447675" latinLnBrk="0">
              <a:lnSpc>
                <a:spcPct val="150000"/>
              </a:lnSpc>
              <a:spcBef>
                <a:spcPts val="600"/>
              </a:spcBef>
              <a:buFont typeface="Wingdings" charset="2"/>
              <a:buChar char="q"/>
              <a:defRPr/>
            </a:pPr>
            <a:r>
              <a:rPr lang="en-US" altLang="ko-KR" sz="2400" b="1" kern="0" dirty="0" smtClean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KSTAR role for Virtual DEMO Approach</a:t>
            </a:r>
            <a:endParaRPr lang="en-US" altLang="ko-KR" sz="2400" b="1" kern="0" dirty="0" smtClean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4863" indent="-447675" latinLnBrk="0">
              <a:lnSpc>
                <a:spcPct val="150000"/>
              </a:lnSpc>
              <a:spcBef>
                <a:spcPts val="600"/>
              </a:spcBef>
              <a:buFont typeface="Wingdings" charset="2"/>
              <a:buChar char="q"/>
              <a:defRPr/>
            </a:pPr>
            <a:r>
              <a:rPr lang="en-US" altLang="ko-KR" sz="2400" b="1" kern="0" dirty="0" smtClean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213571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KSTAR </a:t>
            </a:r>
            <a:r>
              <a:rPr lang="en-US" altLang="ko-KR" sz="2000" dirty="0">
                <a:solidFill>
                  <a:srgbClr val="0000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rial" panose="020B0604020202020204" pitchFamily="34" charset="0"/>
              </a:rPr>
              <a:t>(Korea superconducting Tokamak Advanced Research)</a:t>
            </a:r>
            <a:endParaRPr lang="ko-KR" altLang="en-US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r="5213" b="2784"/>
          <a:stretch/>
        </p:blipFill>
        <p:spPr>
          <a:xfrm>
            <a:off x="107504" y="1580089"/>
            <a:ext cx="5040560" cy="42251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83881" y="1196752"/>
            <a:ext cx="1800200" cy="738664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</p:spPr>
        <p:txBody>
          <a:bodyPr wrap="square">
            <a:spAutoFit/>
          </a:bodyPr>
          <a:lstStyle/>
          <a:p>
            <a:pPr latinLnBrk="0">
              <a:defRPr/>
            </a:pPr>
            <a:r>
              <a:rPr lang="en-US" altLang="ko-KR" sz="1400" b="1" kern="0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Main body</a:t>
            </a:r>
          </a:p>
          <a:p>
            <a:pPr latinLnBrk="0">
              <a:defRPr/>
            </a:pPr>
            <a:r>
              <a:rPr lang="en-US" altLang="ko-KR" sz="1400" b="1" kern="0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Height: ca. 10 </a:t>
            </a:r>
            <a:r>
              <a:rPr lang="en-US" altLang="ko-KR" sz="1400" b="1" kern="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m</a:t>
            </a:r>
          </a:p>
          <a:p>
            <a:pPr latinLnBrk="0">
              <a:defRPr/>
            </a:pPr>
            <a:r>
              <a:rPr lang="en-US" altLang="ko-KR" sz="1400" b="1" kern="0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Diameter: ca. 10 </a:t>
            </a:r>
            <a:r>
              <a:rPr lang="en-US" altLang="ko-KR" sz="1400" b="1" kern="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m</a:t>
            </a:r>
          </a:p>
        </p:txBody>
      </p:sp>
      <p:grpSp>
        <p:nvGrpSpPr>
          <p:cNvPr id="12" name="그룹 11"/>
          <p:cNvGrpSpPr>
            <a:grpSpLocks noChangeAspect="1"/>
          </p:cNvGrpSpPr>
          <p:nvPr/>
        </p:nvGrpSpPr>
        <p:grpSpPr>
          <a:xfrm>
            <a:off x="144078" y="4402038"/>
            <a:ext cx="1679807" cy="1368152"/>
            <a:chOff x="1496616" y="1412776"/>
            <a:chExt cx="6912768" cy="4608511"/>
          </a:xfrm>
        </p:grpSpPr>
        <p:pic>
          <p:nvPicPr>
            <p:cNvPr id="13" name="그림 12" descr="2-after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6616" y="1412776"/>
              <a:ext cx="6912768" cy="4608511"/>
            </a:xfrm>
            <a:prstGeom prst="rect">
              <a:avLst/>
            </a:prstGeom>
            <a:noFill/>
            <a:ln w="19050">
              <a:solidFill>
                <a:sysClr val="window" lastClr="FFFFFF"/>
              </a:solidFill>
              <a:miter lim="800000"/>
              <a:headEnd/>
              <a:tailEnd/>
            </a:ln>
          </p:spPr>
        </p:pic>
        <p:pic>
          <p:nvPicPr>
            <p:cNvPr id="14" name="Picture 2" descr="I:\9_photo_NFRI\KSTAR Plasma image\2010 plasma movie\2010-1019 elongation + heating\3738_3160.jp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45089" y="1772816"/>
              <a:ext cx="2520280" cy="365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685550"/>
              </p:ext>
            </p:extLst>
          </p:nvPr>
        </p:nvGraphicFramePr>
        <p:xfrm>
          <a:off x="5220072" y="1292696"/>
          <a:ext cx="3848050" cy="480568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816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9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818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Parameters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84406" marR="84406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Designed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84406" marR="84406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lang="en-US" altLang="ko-KR" sz="1400" b="1" dirty="0" smtClean="0">
                          <a:latin typeface="+mn-ea"/>
                          <a:ea typeface="+mn-ea"/>
                        </a:rPr>
                        <a:t>Achieved (~2017) </a:t>
                      </a:r>
                      <a:endParaRPr lang="ko-KR" altLang="en-US" sz="1400" b="1" dirty="0">
                        <a:latin typeface="+mn-ea"/>
                        <a:ea typeface="+mn-ea"/>
                      </a:endParaRPr>
                    </a:p>
                  </a:txBody>
                  <a:tcPr marL="84406" marR="84406" anchor="ctr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33692">
                <a:tc>
                  <a:txBody>
                    <a:bodyPr/>
                    <a:lstStyle/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Major radius, R</a:t>
                      </a:r>
                      <a:r>
                        <a:rPr kumimoji="0" lang="en-US" altLang="ko-KR" sz="1400" b="1" u="none" strike="noStrike" kern="0" cap="none" spc="0" normalizeH="0" baseline="-25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0</a:t>
                      </a:r>
                      <a:endParaRPr kumimoji="0" lang="en-US" altLang="ko-KR" sz="1400" b="1" u="none" strike="noStrike" kern="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Minor radius, a 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Elongation, </a:t>
                      </a: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  <a:sym typeface="Symbol" pitchFamily="18" charset="2"/>
                        </a:rPr>
                        <a:t>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  <a:sym typeface="Symbol" pitchFamily="18" charset="2"/>
                        </a:rPr>
                        <a:t>Triangularity</a:t>
                      </a: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  <a:sym typeface="Symbol" pitchFamily="18" charset="2"/>
                        </a:rPr>
                        <a:t>, 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Plasma shape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Plasma current, I</a:t>
                      </a:r>
                      <a:r>
                        <a:rPr kumimoji="0" lang="en-US" altLang="ko-KR" sz="1400" b="1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P </a:t>
                      </a:r>
                      <a:endParaRPr kumimoji="0" lang="en-US" altLang="ko-KR" sz="1400" b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Toroidal</a:t>
                      </a: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 field, B</a:t>
                      </a:r>
                      <a:r>
                        <a:rPr kumimoji="0" lang="en-US" altLang="ko-KR" sz="1400" b="1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0 </a:t>
                      </a:r>
                      <a:endParaRPr kumimoji="0" lang="en-US" altLang="ko-KR" sz="1400" b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H-mode duration</a:t>
                      </a:r>
                    </a:p>
                    <a:p>
                      <a:pPr marL="0" marR="0" lvl="0" indent="0" algn="ctr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sym typeface="Symbol" pitchFamily="18" charset="2"/>
                        </a:rPr>
                        <a:t></a:t>
                      </a:r>
                      <a:r>
                        <a:rPr kumimoji="0" lang="en-US" altLang="ko-KR" sz="1400" b="1" u="none" strike="noStrike" kern="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sym typeface="Symbol" pitchFamily="18" charset="2"/>
                        </a:rPr>
                        <a:t>N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-2500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  <a:sym typeface="Symbol" pitchFamily="18" charset="2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Superconductor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Heating /CD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PFC</a:t>
                      </a:r>
                    </a:p>
                  </a:txBody>
                  <a:tcPr marL="84406" marR="84406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1.8</a:t>
                      </a: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 m</a:t>
                      </a:r>
                      <a:endParaRPr kumimoji="0" lang="en-US" altLang="ko-KR" sz="1400" b="1" u="none" strike="noStrike" kern="0" cap="none" spc="0" normalizeH="0" baseline="-2500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0.5 m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2.0</a:t>
                      </a:r>
                      <a:endParaRPr kumimoji="0" lang="en-US" altLang="ko-KR" sz="1400" b="1" u="none" strike="noStrike" kern="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  <a:sym typeface="Symbol" pitchFamily="18" charset="2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  <a:sym typeface="Symbol" pitchFamily="18" charset="2"/>
                        </a:rPr>
                        <a:t>0.8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DN, SN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2.0 MA 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3.5 T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300 s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5.0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ko-KR" sz="1400" b="1" u="none" strike="noStrike" kern="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Nb</a:t>
                      </a:r>
                      <a:r>
                        <a:rPr kumimoji="0" lang="en-US" altLang="ko-KR" sz="1400" b="1" u="none" strike="noStrike" kern="0" cap="none" spc="0" normalizeH="0" baseline="-25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3</a:t>
                      </a: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Sn, </a:t>
                      </a:r>
                      <a:r>
                        <a:rPr kumimoji="0" lang="en-US" altLang="ko-KR" sz="1400" b="1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NbTi</a:t>
                      </a:r>
                      <a:endParaRPr kumimoji="0" lang="en-US" altLang="ko-KR" sz="1400" b="1" u="none" strike="noStrike" kern="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432FF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</a:rPr>
                        <a:t>~ 28 MW</a:t>
                      </a:r>
                    </a:p>
                    <a:p>
                      <a:pPr marL="0" marR="0" lvl="0" indent="0" algn="l" defTabSz="979488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C, W</a:t>
                      </a:r>
                    </a:p>
                  </a:txBody>
                  <a:tcPr marL="84406" marR="84406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ko-KR" altLang="ko-KR" sz="1400" b="1" kern="0" dirty="0" smtClean="0">
                          <a:latin typeface="+mn-ea"/>
                          <a:ea typeface="+mn-ea"/>
                        </a:rPr>
                        <a:t>1.8</a:t>
                      </a:r>
                      <a:r>
                        <a:rPr lang="en-US" altLang="ko-KR" sz="1400" b="1" kern="0" dirty="0" smtClean="0">
                          <a:latin typeface="+mn-ea"/>
                          <a:ea typeface="+mn-ea"/>
                        </a:rPr>
                        <a:t> m</a:t>
                      </a:r>
                      <a:endParaRPr lang="en-US" altLang="ko-KR" sz="1400" b="1" kern="0" baseline="-25000" dirty="0" smtClean="0">
                        <a:latin typeface="+mn-ea"/>
                        <a:ea typeface="+mn-ea"/>
                      </a:endParaRP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 smtClean="0">
                          <a:latin typeface="+mn-ea"/>
                          <a:ea typeface="+mn-ea"/>
                        </a:rPr>
                        <a:t>0.5 m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 smtClean="0">
                          <a:solidFill>
                            <a:srgbClr val="0432FF"/>
                          </a:solidFill>
                          <a:latin typeface="+mn-ea"/>
                          <a:ea typeface="+mn-ea"/>
                        </a:rPr>
                        <a:t>2.15</a:t>
                      </a:r>
                      <a:endParaRPr lang="en-US" altLang="ko-KR" sz="1400" b="1" kern="0" dirty="0" smtClean="0">
                        <a:solidFill>
                          <a:srgbClr val="0432FF"/>
                        </a:solidFill>
                        <a:latin typeface="+mn-ea"/>
                        <a:ea typeface="+mn-ea"/>
                        <a:sym typeface="Symbol" pitchFamily="18" charset="2"/>
                      </a:endParaRP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 smtClean="0">
                          <a:latin typeface="+mn-ea"/>
                          <a:ea typeface="+mn-ea"/>
                          <a:sym typeface="Symbol" pitchFamily="18" charset="2"/>
                        </a:rPr>
                        <a:t>0.8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 smtClean="0">
                          <a:latin typeface="+mn-ea"/>
                          <a:ea typeface="+mn-ea"/>
                        </a:rPr>
                        <a:t>DN, SN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endParaRPr lang="en-US" altLang="ko-KR" sz="1400" b="1" kern="0" dirty="0" smtClean="0">
                        <a:latin typeface="+mn-ea"/>
                        <a:ea typeface="+mn-ea"/>
                      </a:endParaRP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1.0 MA 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 smtClean="0"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3.5 T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 smtClean="0">
                          <a:solidFill>
                            <a:srgbClr val="0432FF"/>
                          </a:solidFill>
                          <a:latin typeface="+mn-ea"/>
                          <a:ea typeface="+mn-ea"/>
                        </a:rPr>
                        <a:t>73 s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 smtClean="0">
                          <a:solidFill>
                            <a:srgbClr val="0432FF"/>
                          </a:solidFill>
                          <a:latin typeface="+mn-ea"/>
                          <a:ea typeface="+mn-ea"/>
                        </a:rPr>
                        <a:t>4.3</a:t>
                      </a: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endParaRPr lang="en-US" altLang="ko-KR" sz="1400" b="1" kern="0" dirty="0" smtClean="0">
                        <a:latin typeface="+mn-ea"/>
                        <a:ea typeface="+mn-ea"/>
                      </a:endParaRP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Nb</a:t>
                      </a:r>
                      <a:r>
                        <a:rPr lang="en-US" altLang="ko-KR" sz="1400" b="1" kern="0" baseline="-250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en-US" altLang="ko-KR" sz="1400" b="1" kern="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Sn, </a:t>
                      </a:r>
                      <a:r>
                        <a:rPr lang="en-US" altLang="ko-KR" sz="1400" b="1" kern="0" dirty="0" err="1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NbTi</a:t>
                      </a:r>
                      <a:endParaRPr lang="en-US" altLang="ko-KR" sz="1400" b="1" kern="0" dirty="0" smtClean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lvl="0" algn="l" defTabSz="979488" latinLnBrk="0">
                        <a:lnSpc>
                          <a:spcPct val="100000"/>
                        </a:lnSpc>
                        <a:spcBef>
                          <a:spcPts val="600"/>
                        </a:spcBef>
                        <a:defRPr/>
                      </a:pPr>
                      <a:r>
                        <a:rPr lang="en-US" altLang="ko-KR" sz="1400" b="1" kern="0" dirty="0" smtClean="0">
                          <a:solidFill>
                            <a:srgbClr val="0432FF"/>
                          </a:solidFill>
                          <a:latin typeface="+mn-ea"/>
                          <a:ea typeface="+mn-ea"/>
                        </a:rPr>
                        <a:t>~ 10 MW</a:t>
                      </a:r>
                    </a:p>
                    <a:p>
                      <a:pPr marL="0" marR="0" lvl="0" indent="0" algn="l" defTabSz="979488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ea"/>
                          <a:ea typeface="+mn-ea"/>
                          <a:cs typeface="Arial" pitchFamily="34" charset="0"/>
                        </a:rPr>
                        <a:t>C, W</a:t>
                      </a:r>
                      <a:endParaRPr kumimoji="0" lang="en-US" altLang="ko-KR" sz="14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+mn-ea"/>
                        <a:ea typeface="+mn-ea"/>
                        <a:cs typeface="Arial" pitchFamily="34" charset="0"/>
                      </a:endParaRPr>
                    </a:p>
                  </a:txBody>
                  <a:tcPr marL="84406" marR="84406">
                    <a:lnL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688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80809"/>
            <a:ext cx="3885150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7"/>
          <p:cNvPicPr>
            <a:picLocks noChangeAspect="1" noChangeArrowheads="1"/>
          </p:cNvPicPr>
          <p:nvPr/>
        </p:nvPicPr>
        <p:blipFill>
          <a:blip r:embed="rId3" cstate="print"/>
          <a:srcRect l="20667" t="5369"/>
          <a:stretch>
            <a:fillRect/>
          </a:stretch>
        </p:blipFill>
        <p:spPr bwMode="auto">
          <a:xfrm>
            <a:off x="5652120" y="1040452"/>
            <a:ext cx="3098541" cy="4267730"/>
          </a:xfrm>
          <a:prstGeom prst="rect">
            <a:avLst/>
          </a:prstGeom>
          <a:noFill/>
          <a:ln w="38100" algn="ctr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86" name="이등변 삼각형 85"/>
          <p:cNvSpPr/>
          <p:nvPr/>
        </p:nvSpPr>
        <p:spPr bwMode="auto">
          <a:xfrm rot="6447817">
            <a:off x="5623972" y="2418962"/>
            <a:ext cx="988483" cy="2326976"/>
          </a:xfrm>
          <a:prstGeom prst="triangle">
            <a:avLst/>
          </a:prstGeom>
          <a:solidFill>
            <a:srgbClr val="99FF99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000" b="1" smtClean="0">
              <a:solidFill>
                <a:prstClr val="black"/>
              </a:solidFill>
              <a:latin typeface="Arial" charset="0"/>
              <a:ea typeface="HY헤드라인M" pitchFamily="18" charset="-127"/>
            </a:endParaRPr>
          </a:p>
        </p:txBody>
      </p:sp>
      <p:sp>
        <p:nvSpPr>
          <p:cNvPr id="87" name="이등변 삼각형 86"/>
          <p:cNvSpPr/>
          <p:nvPr/>
        </p:nvSpPr>
        <p:spPr bwMode="auto">
          <a:xfrm rot="4701931">
            <a:off x="5076291" y="2827024"/>
            <a:ext cx="988483" cy="3050847"/>
          </a:xfrm>
          <a:prstGeom prst="triangle">
            <a:avLst/>
          </a:prstGeom>
          <a:solidFill>
            <a:srgbClr val="00B0F0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1000" b="1" smtClean="0">
              <a:solidFill>
                <a:prstClr val="black"/>
              </a:solidFill>
              <a:latin typeface="Arial" charset="0"/>
              <a:ea typeface="HY헤드라인M" pitchFamily="18" charset="-127"/>
            </a:endParaRPr>
          </a:p>
        </p:txBody>
      </p:sp>
      <p:cxnSp>
        <p:nvCxnSpPr>
          <p:cNvPr id="88" name="직선 연결선 87"/>
          <p:cNvCxnSpPr>
            <a:stCxn id="86" idx="0"/>
            <a:endCxn id="89" idx="1"/>
          </p:cNvCxnSpPr>
          <p:nvPr/>
        </p:nvCxnSpPr>
        <p:spPr bwMode="auto">
          <a:xfrm flipV="1">
            <a:off x="7228074" y="3923184"/>
            <a:ext cx="233621" cy="842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89" name="TextBox 88"/>
          <p:cNvSpPr txBox="1"/>
          <p:nvPr/>
        </p:nvSpPr>
        <p:spPr>
          <a:xfrm>
            <a:off x="7461695" y="3769295"/>
            <a:ext cx="854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prstClr val="white"/>
                </a:solidFill>
              </a:rPr>
              <a:t>Daejeon</a:t>
            </a:r>
            <a:endParaRPr lang="ko-KR" altLang="en-US" sz="1400" dirty="0">
              <a:solidFill>
                <a:prstClr val="white"/>
              </a:solidFill>
            </a:endParaRPr>
          </a:p>
        </p:txBody>
      </p:sp>
      <p:cxnSp>
        <p:nvCxnSpPr>
          <p:cNvPr id="90" name="직선 연결선 89"/>
          <p:cNvCxnSpPr>
            <a:stCxn id="87" idx="0"/>
            <a:endCxn id="91" idx="0"/>
          </p:cNvCxnSpPr>
          <p:nvPr/>
        </p:nvCxnSpPr>
        <p:spPr bwMode="auto">
          <a:xfrm flipH="1">
            <a:off x="6913922" y="4044820"/>
            <a:ext cx="150693" cy="36026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91" name="TextBox 90"/>
          <p:cNvSpPr txBox="1"/>
          <p:nvPr/>
        </p:nvSpPr>
        <p:spPr>
          <a:xfrm>
            <a:off x="6516216" y="4405083"/>
            <a:ext cx="795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err="1" smtClean="0">
                <a:solidFill>
                  <a:prstClr val="white"/>
                </a:solidFill>
              </a:rPr>
              <a:t>Gunsan</a:t>
            </a:r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92" name="TextBox 51"/>
          <p:cNvSpPr txBox="1">
            <a:spLocks noChangeArrowheads="1"/>
          </p:cNvSpPr>
          <p:nvPr/>
        </p:nvSpPr>
        <p:spPr bwMode="auto">
          <a:xfrm>
            <a:off x="251520" y="6142455"/>
            <a:ext cx="37809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Plasma Technology Research Center</a:t>
            </a:r>
            <a:endParaRPr lang="ko-KR" altLang="en-US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220983" y="2214066"/>
            <a:ext cx="99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prstClr val="black"/>
                </a:solidFill>
              </a:rPr>
              <a:t>K-DEMO</a:t>
            </a:r>
            <a:endParaRPr lang="ko-KR" altLang="en-US" sz="1600" dirty="0">
              <a:solidFill>
                <a:prstClr val="black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1168271" y="2214066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>
                <a:solidFill>
                  <a:prstClr val="black"/>
                </a:solidFill>
              </a:rPr>
              <a:t>ITER**</a:t>
            </a:r>
            <a:endParaRPr lang="ko-KR" altLang="en-US" sz="1600" dirty="0">
              <a:solidFill>
                <a:prstClr val="black"/>
              </a:solidFill>
            </a:endParaRPr>
          </a:p>
        </p:txBody>
      </p:sp>
      <p:sp>
        <p:nvSpPr>
          <p:cNvPr id="95" name="직사각형 94"/>
          <p:cNvSpPr/>
          <p:nvPr/>
        </p:nvSpPr>
        <p:spPr>
          <a:xfrm>
            <a:off x="615085" y="3603123"/>
            <a:ext cx="4100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200" dirty="0" smtClean="0">
                <a:solidFill>
                  <a:prstClr val="black"/>
                </a:solidFill>
              </a:rPr>
              <a:t>* Korean Superconducting </a:t>
            </a:r>
            <a:r>
              <a:rPr lang="en-US" altLang="ko-KR" sz="1200" dirty="0" err="1" smtClean="0">
                <a:solidFill>
                  <a:prstClr val="black"/>
                </a:solidFill>
              </a:rPr>
              <a:t>Tokamak</a:t>
            </a:r>
            <a:r>
              <a:rPr lang="en-US" altLang="ko-KR" sz="1200" dirty="0" smtClean="0">
                <a:solidFill>
                  <a:prstClr val="black"/>
                </a:solidFill>
              </a:rPr>
              <a:t> Advanced Research</a:t>
            </a:r>
          </a:p>
          <a:p>
            <a:r>
              <a:rPr lang="en-US" altLang="ko-KR" sz="1200" dirty="0" smtClean="0">
                <a:solidFill>
                  <a:prstClr val="black"/>
                </a:solidFill>
              </a:rPr>
              <a:t>** International Thermonuclear Experimental Research </a:t>
            </a:r>
          </a:p>
        </p:txBody>
      </p:sp>
      <p:pic>
        <p:nvPicPr>
          <p:cNvPr id="96" name="Picture 3" descr="C:\Users\ykoh-d\Desktop\P1100508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-76" b="-178"/>
          <a:stretch/>
        </p:blipFill>
        <p:spPr bwMode="auto">
          <a:xfrm>
            <a:off x="835823" y="706698"/>
            <a:ext cx="2305809" cy="155789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7" name="TextBox 96"/>
          <p:cNvSpPr txBox="1"/>
          <p:nvPr/>
        </p:nvSpPr>
        <p:spPr>
          <a:xfrm>
            <a:off x="827584" y="4066529"/>
            <a:ext cx="2398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00FF"/>
                </a:solidFill>
              </a:rPr>
              <a:t>Plasma Technology </a:t>
            </a:r>
          </a:p>
          <a:p>
            <a:pPr algn="ctr"/>
            <a:r>
              <a:rPr lang="en-US" altLang="ko-KR" b="1" dirty="0" smtClean="0">
                <a:solidFill>
                  <a:srgbClr val="0000FF"/>
                </a:solidFill>
              </a:rPr>
              <a:t>and Applications</a:t>
            </a:r>
            <a:endParaRPr lang="ko-KR" altLang="en-US" b="1" dirty="0">
              <a:solidFill>
                <a:srgbClr val="0000FF"/>
              </a:solidFill>
            </a:endParaRPr>
          </a:p>
        </p:txBody>
      </p:sp>
      <p:grpSp>
        <p:nvGrpSpPr>
          <p:cNvPr id="98" name="그룹 97"/>
          <p:cNvGrpSpPr/>
          <p:nvPr/>
        </p:nvGrpSpPr>
        <p:grpSpPr>
          <a:xfrm>
            <a:off x="1043134" y="4680809"/>
            <a:ext cx="1296618" cy="1440160"/>
            <a:chOff x="5647090" y="1646570"/>
            <a:chExt cx="3207670" cy="3496942"/>
          </a:xfrm>
        </p:grpSpPr>
        <p:pic>
          <p:nvPicPr>
            <p:cNvPr id="99" name="Picture 2"/>
            <p:cNvPicPr preferRelativeResize="0">
              <a:picLocks noChangeArrowheads="1"/>
            </p:cNvPicPr>
            <p:nvPr/>
          </p:nvPicPr>
          <p:blipFill>
            <a:blip r:embed="rId5" cstate="print"/>
            <a:srcRect t="3763" b="5132"/>
            <a:stretch>
              <a:fillRect/>
            </a:stretch>
          </p:blipFill>
          <p:spPr bwMode="auto">
            <a:xfrm>
              <a:off x="5647090" y="3146768"/>
              <a:ext cx="1425240" cy="142524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0" name="Picture 72" descr="C:\Documents and Settings\user\바탕 화면\소장\BH\0902 presentation\관련 그림\plasma semi.jpg"/>
            <p:cNvPicPr preferRelativeResize="0"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929454" y="3718272"/>
              <a:ext cx="1425240" cy="142524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1" name="Picture 6" descr="Double_Tube"/>
            <p:cNvPicPr preferRelativeResize="0">
              <a:picLocks noChangeArrowheads="1"/>
            </p:cNvPicPr>
            <p:nvPr/>
          </p:nvPicPr>
          <p:blipFill>
            <a:blip r:embed="rId7" cstate="print"/>
            <a:srcRect t="14388" b="5199"/>
            <a:stretch>
              <a:fillRect/>
            </a:stretch>
          </p:blipFill>
          <p:spPr bwMode="auto">
            <a:xfrm>
              <a:off x="6004280" y="1646570"/>
              <a:ext cx="1425240" cy="142524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" name="Picture 3"/>
            <p:cNvPicPr preferRelativeResize="0"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643702" y="2575264"/>
              <a:ext cx="1425240" cy="142524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3" name="Picture 4"/>
            <p:cNvPicPr preferRelativeResize="0"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429520" y="1789446"/>
              <a:ext cx="1425240" cy="142524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4" name="TextBox 103"/>
          <p:cNvSpPr txBox="1"/>
          <p:nvPr/>
        </p:nvSpPr>
        <p:spPr>
          <a:xfrm>
            <a:off x="1593430" y="548680"/>
            <a:ext cx="857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dirty="0" smtClean="0"/>
              <a:t>KSTAR*</a:t>
            </a:r>
            <a:endParaRPr lang="ko-KR" altLang="en-US" sz="1600" dirty="0"/>
          </a:p>
        </p:txBody>
      </p:sp>
      <p:sp>
        <p:nvSpPr>
          <p:cNvPr id="105" name="직사각형 104"/>
          <p:cNvSpPr/>
          <p:nvPr/>
        </p:nvSpPr>
        <p:spPr>
          <a:xfrm>
            <a:off x="3152405" y="564069"/>
            <a:ext cx="24801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00FF"/>
                </a:solidFill>
              </a:rPr>
              <a:t>Nuclear Fusion</a:t>
            </a:r>
          </a:p>
          <a:p>
            <a:pPr algn="ctr"/>
            <a:r>
              <a:rPr lang="en-US" altLang="ko-KR" b="1" dirty="0" smtClean="0">
                <a:solidFill>
                  <a:srgbClr val="0000FF"/>
                </a:solidFill>
              </a:rPr>
              <a:t>and Plasma science </a:t>
            </a:r>
            <a:endParaRPr lang="ko-KR" altLang="en-US" b="1" dirty="0">
              <a:solidFill>
                <a:srgbClr val="0000FF"/>
              </a:solidFill>
            </a:endParaRPr>
          </a:p>
        </p:txBody>
      </p:sp>
      <p:sp>
        <p:nvSpPr>
          <p:cNvPr id="106" name="직사각형 105"/>
          <p:cNvSpPr/>
          <p:nvPr/>
        </p:nvSpPr>
        <p:spPr>
          <a:xfrm>
            <a:off x="539551" y="564069"/>
            <a:ext cx="4965229" cy="347443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직사각형 106"/>
          <p:cNvSpPr/>
          <p:nvPr/>
        </p:nvSpPr>
        <p:spPr>
          <a:xfrm>
            <a:off x="128069" y="4105647"/>
            <a:ext cx="4083891" cy="240393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90" y="2513275"/>
            <a:ext cx="1649562" cy="109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20678" y="2547568"/>
            <a:ext cx="1591586" cy="10851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29" name="직선 연결선 28"/>
          <p:cNvCxnSpPr/>
          <p:nvPr/>
        </p:nvCxnSpPr>
        <p:spPr bwMode="auto">
          <a:xfrm flipV="1">
            <a:off x="6989268" y="5000892"/>
            <a:ext cx="387128" cy="9507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7299078" y="4909139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err="1" smtClean="0">
                <a:solidFill>
                  <a:prstClr val="white"/>
                </a:solidFill>
              </a:rPr>
              <a:t>Jeju</a:t>
            </a:r>
            <a:endParaRPr lang="ko-KR" altLang="en-US" sz="1400" dirty="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5496" y="18182"/>
            <a:ext cx="6252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2400" b="1" dirty="0" smtClean="0"/>
              <a:t>National Fusion Research Institute (NFRI)</a:t>
            </a:r>
            <a:endParaRPr lang="en-US" altLang="ko-KR" sz="2400" b="1" dirty="0"/>
          </a:p>
        </p:txBody>
      </p:sp>
      <p:cxnSp>
        <p:nvCxnSpPr>
          <p:cNvPr id="32" name="직선 연결선 31"/>
          <p:cNvCxnSpPr>
            <a:endCxn id="33" idx="1"/>
          </p:cNvCxnSpPr>
          <p:nvPr/>
        </p:nvCxnSpPr>
        <p:spPr bwMode="auto">
          <a:xfrm flipV="1">
            <a:off x="7236296" y="3438873"/>
            <a:ext cx="148963" cy="14257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oval" w="med" len="med"/>
            <a:tailEnd type="none" w="med" len="med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7385259" y="3284984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prstClr val="white"/>
                </a:solidFill>
              </a:rPr>
              <a:t>Seoul</a:t>
            </a:r>
            <a:endParaRPr lang="ko-KR" altLang="en-U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86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6369" y="-28035"/>
            <a:ext cx="7755991" cy="841848"/>
          </a:xfrm>
        </p:spPr>
        <p:txBody>
          <a:bodyPr/>
          <a:lstStyle/>
          <a:p>
            <a:pPr marL="0"/>
            <a:r>
              <a:rPr lang="en-US" alt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8100">
                    <a:schemeClr val="bg1">
                      <a:alpha val="30000"/>
                    </a:schemeClr>
                  </a:glow>
                </a:effectLst>
              </a:rPr>
              <a:t>Basic Plan of Korea </a:t>
            </a:r>
            <a:r>
              <a:rPr lang="en-US" altLang="en-US" sz="25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8100">
                    <a:schemeClr val="bg1">
                      <a:alpha val="30000"/>
                    </a:schemeClr>
                  </a:glow>
                </a:effectLst>
              </a:rPr>
              <a:t>Fusion Energy </a:t>
            </a:r>
            <a:r>
              <a:rPr lang="en-US" alt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38100">
                    <a:schemeClr val="bg1">
                      <a:alpha val="30000"/>
                    </a:schemeClr>
                  </a:glow>
                </a:effectLst>
              </a:rPr>
              <a:t>R&amp;D</a:t>
            </a:r>
            <a:endParaRPr lang="ko-KR" altLang="en-US" sz="2500" dirty="0"/>
          </a:p>
        </p:txBody>
      </p:sp>
      <p:sp>
        <p:nvSpPr>
          <p:cNvPr id="110" name="직사각형 109"/>
          <p:cNvSpPr/>
          <p:nvPr/>
        </p:nvSpPr>
        <p:spPr>
          <a:xfrm>
            <a:off x="63344" y="928481"/>
            <a:ext cx="1554386" cy="80487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1" name="모서리가 둥근 직사각형 110"/>
          <p:cNvSpPr/>
          <p:nvPr/>
        </p:nvSpPr>
        <p:spPr>
          <a:xfrm>
            <a:off x="323528" y="4866955"/>
            <a:ext cx="8378905" cy="1712275"/>
          </a:xfrm>
          <a:prstGeom prst="roundRect">
            <a:avLst>
              <a:gd name="adj" fmla="val 3866"/>
            </a:avLst>
          </a:prstGeom>
          <a:noFill/>
          <a:ln w="15875" cap="flat" cmpd="sng" algn="ctr">
            <a:solidFill>
              <a:srgbClr val="F79646">
                <a:lumMod val="50000"/>
                <a:alpha val="69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2" name="모서리가 둥근 직사각형 111"/>
          <p:cNvSpPr/>
          <p:nvPr/>
        </p:nvSpPr>
        <p:spPr>
          <a:xfrm>
            <a:off x="322648" y="4207163"/>
            <a:ext cx="1139576" cy="500501"/>
          </a:xfrm>
          <a:prstGeom prst="roundRect">
            <a:avLst/>
          </a:prstGeom>
          <a:solidFill>
            <a:srgbClr val="4F81BD">
              <a:lumMod val="75000"/>
              <a:alpha val="5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3" name="모서리가 둥근 직사각형 112"/>
          <p:cNvSpPr/>
          <p:nvPr/>
        </p:nvSpPr>
        <p:spPr>
          <a:xfrm>
            <a:off x="322647" y="2918723"/>
            <a:ext cx="1139577" cy="1182354"/>
          </a:xfrm>
          <a:prstGeom prst="roundRect">
            <a:avLst/>
          </a:prstGeom>
          <a:solidFill>
            <a:srgbClr val="4F81BD">
              <a:lumMod val="75000"/>
              <a:alpha val="5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4" name="모서리가 둥근 직사각형 113"/>
          <p:cNvSpPr/>
          <p:nvPr/>
        </p:nvSpPr>
        <p:spPr>
          <a:xfrm>
            <a:off x="323528" y="2434215"/>
            <a:ext cx="1138697" cy="384667"/>
          </a:xfrm>
          <a:prstGeom prst="roundRect">
            <a:avLst/>
          </a:prstGeom>
          <a:solidFill>
            <a:srgbClr val="4F81BD">
              <a:lumMod val="75000"/>
              <a:alpha val="5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5" name="모서리가 둥근 직사각형 114"/>
          <p:cNvSpPr/>
          <p:nvPr/>
        </p:nvSpPr>
        <p:spPr>
          <a:xfrm>
            <a:off x="314334" y="1988340"/>
            <a:ext cx="1153865" cy="296814"/>
          </a:xfrm>
          <a:prstGeom prst="roundRect">
            <a:avLst/>
          </a:prstGeom>
          <a:solidFill>
            <a:srgbClr val="4F81BD">
              <a:lumMod val="75000"/>
              <a:alpha val="59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6" name="모서리가 둥근 직사각형 115"/>
          <p:cNvSpPr/>
          <p:nvPr/>
        </p:nvSpPr>
        <p:spPr>
          <a:xfrm>
            <a:off x="1617730" y="1981552"/>
            <a:ext cx="7072362" cy="2760617"/>
          </a:xfrm>
          <a:prstGeom prst="roundRect">
            <a:avLst>
              <a:gd name="adj" fmla="val 1457"/>
            </a:avLst>
          </a:prstGeom>
          <a:solidFill>
            <a:sysClr val="windowText" lastClr="000000">
              <a:lumMod val="50000"/>
              <a:lumOff val="50000"/>
              <a:alpha val="82000"/>
            </a:sysClr>
          </a:solidFill>
          <a:ln w="50800" cap="flat" cmpd="dbl" algn="ctr">
            <a:solidFill>
              <a:sysClr val="window" lastClr="FFFFFF">
                <a:alpha val="73000"/>
              </a:sysClr>
            </a:solidFill>
            <a:prstDash val="solid"/>
          </a:ln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7" name="모서리가 둥근 직사각형 81"/>
          <p:cNvSpPr/>
          <p:nvPr/>
        </p:nvSpPr>
        <p:spPr>
          <a:xfrm>
            <a:off x="387223" y="1961154"/>
            <a:ext cx="1005840" cy="324000"/>
          </a:xfrm>
          <a:prstGeom prst="roundRect">
            <a:avLst>
              <a:gd name="adj" fmla="val 50000"/>
            </a:avLst>
          </a:prstGeom>
          <a:noFill/>
          <a:ln w="635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Phase</a:t>
            </a:r>
            <a:endParaRPr kumimoji="0" lang="ko-KR" altLang="en-US" sz="1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8" name="모서리가 둥근 직사각형 81"/>
          <p:cNvSpPr/>
          <p:nvPr/>
        </p:nvSpPr>
        <p:spPr>
          <a:xfrm>
            <a:off x="395536" y="2361442"/>
            <a:ext cx="1005840" cy="500400"/>
          </a:xfrm>
          <a:prstGeom prst="roundRect">
            <a:avLst>
              <a:gd name="adj" fmla="val 6530"/>
            </a:avLst>
          </a:prstGeom>
          <a:noFill/>
          <a:ln w="635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5400" dist="38100" dir="5400000" algn="t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Policy Goal</a:t>
            </a:r>
            <a:endParaRPr kumimoji="0" lang="ko-KR" altLang="en-US" sz="1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25400" dist="38100" dir="5400000" algn="t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9" name="모서리가 둥근 직사각형 81"/>
          <p:cNvSpPr/>
          <p:nvPr/>
        </p:nvSpPr>
        <p:spPr>
          <a:xfrm>
            <a:off x="395536" y="2906254"/>
            <a:ext cx="1005840" cy="1278000"/>
          </a:xfrm>
          <a:prstGeom prst="roundRect">
            <a:avLst>
              <a:gd name="adj" fmla="val 2841"/>
            </a:avLst>
          </a:prstGeom>
          <a:noFill/>
          <a:ln w="635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5400" dist="38100" dir="5400000" algn="t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Basic Directions</a:t>
            </a:r>
            <a:endParaRPr kumimoji="0" lang="ko-KR" altLang="en-US" sz="1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25400" dist="38100" dir="5400000" algn="t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0" name="모서리가 둥근 직사각형 81"/>
          <p:cNvSpPr/>
          <p:nvPr/>
        </p:nvSpPr>
        <p:spPr>
          <a:xfrm>
            <a:off x="395536" y="4223844"/>
            <a:ext cx="1005840" cy="477252"/>
          </a:xfrm>
          <a:prstGeom prst="roundRect">
            <a:avLst>
              <a:gd name="adj" fmla="val 8981"/>
            </a:avLst>
          </a:prstGeom>
          <a:noFill/>
          <a:ln w="635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25400" dist="38100" dir="5400000" algn="t" rotWithShape="0">
                    <a:prstClr val="black">
                      <a:lumMod val="50000"/>
                      <a:lumOff val="50000"/>
                      <a:alpha val="40000"/>
                    </a:prstClr>
                  </a:outerShdw>
                </a:effectLst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Basic Promotion Plan</a:t>
            </a:r>
            <a:endParaRPr kumimoji="0" lang="ko-KR" altLang="en-US" sz="11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25400" dist="38100" dir="5400000" algn="t" rotWithShape="0">
                  <a:prstClr val="black">
                    <a:lumMod val="50000"/>
                    <a:lumOff val="50000"/>
                    <a:alpha val="40000"/>
                  </a:prstClr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1" name="모서리가 둥근 직사각형 81"/>
          <p:cNvSpPr/>
          <p:nvPr/>
        </p:nvSpPr>
        <p:spPr>
          <a:xfrm>
            <a:off x="421880" y="5565211"/>
            <a:ext cx="1005840" cy="825029"/>
          </a:xfrm>
          <a:prstGeom prst="roundRect">
            <a:avLst>
              <a:gd name="adj" fmla="val 3066"/>
            </a:avLst>
          </a:prstGeom>
          <a:solidFill>
            <a:srgbClr val="C0504D">
              <a:lumMod val="40000"/>
              <a:lumOff val="60000"/>
              <a:alpha val="72000"/>
            </a:srgbClr>
          </a:solidFill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Primary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Strategy for Plan 3</a:t>
            </a:r>
            <a:endParaRPr kumimoji="0" lang="ko-KR" alt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2" name="모서리가 둥근 직사각형 81"/>
          <p:cNvSpPr/>
          <p:nvPr/>
        </p:nvSpPr>
        <p:spPr>
          <a:xfrm>
            <a:off x="421880" y="4936381"/>
            <a:ext cx="1005840" cy="508843"/>
          </a:xfrm>
          <a:prstGeom prst="roundRect">
            <a:avLst>
              <a:gd name="adj" fmla="val 10584"/>
            </a:avLst>
          </a:prstGeom>
          <a:solidFill>
            <a:srgbClr val="C0504D">
              <a:lumMod val="40000"/>
              <a:lumOff val="60000"/>
              <a:alpha val="72000"/>
            </a:srgbClr>
          </a:solidFill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Policy Goal for Plan 3</a:t>
            </a:r>
            <a:endParaRPr kumimoji="0" lang="ko-KR" alt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3" name="대각선 방향의 모서리가 둥근 사각형 122"/>
          <p:cNvSpPr/>
          <p:nvPr/>
        </p:nvSpPr>
        <p:spPr bwMode="auto">
          <a:xfrm>
            <a:off x="1731198" y="4942244"/>
            <a:ext cx="6852351" cy="50298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FFFFFF"/>
          </a:solidFill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38100" dist="38100" dir="2700000" algn="tl" rotWithShape="0">
              <a:sysClr val="window" lastClr="FFFFFF">
                <a:lumMod val="50000"/>
                <a:alpha val="40000"/>
              </a:sys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84D6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124" name="모서리가 둥근 직사각형 81"/>
          <p:cNvSpPr/>
          <p:nvPr/>
        </p:nvSpPr>
        <p:spPr>
          <a:xfrm>
            <a:off x="1787181" y="4989850"/>
            <a:ext cx="6883160" cy="396000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>
            <a:glow rad="25400">
              <a:srgbClr val="FFFF99">
                <a:alpha val="40000"/>
              </a:srgbClr>
            </a:glow>
          </a:effectLst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Establishment of foundation for fusion engineering technology development for demonstrating electricity production</a:t>
            </a:r>
            <a:endParaRPr kumimoji="0" lang="ko-KR" alt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5" name="대각선 방향의 모서리가 둥근 사각형 124"/>
          <p:cNvSpPr/>
          <p:nvPr/>
        </p:nvSpPr>
        <p:spPr bwMode="auto">
          <a:xfrm>
            <a:off x="1745610" y="5527171"/>
            <a:ext cx="6845885" cy="863069"/>
          </a:xfrm>
          <a:prstGeom prst="round2DiagRect">
            <a:avLst>
              <a:gd name="adj1" fmla="val 0"/>
              <a:gd name="adj2" fmla="val 0"/>
            </a:avLst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38100" dist="38100" dir="2700000" algn="tl" rotWithShape="0">
              <a:sysClr val="window" lastClr="FFFFFF">
                <a:lumMod val="50000"/>
                <a:alpha val="40000"/>
              </a:sys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1" i="0" u="none" strike="noStrike" kern="0" cap="none" spc="0" normalizeH="0" baseline="0" noProof="0" smtClean="0">
              <a:ln>
                <a:noFill/>
              </a:ln>
              <a:solidFill>
                <a:srgbClr val="0084D6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  <a:cs typeface="+mn-cs"/>
            </a:endParaRPr>
          </a:p>
        </p:txBody>
      </p:sp>
      <p:sp>
        <p:nvSpPr>
          <p:cNvPr id="126" name="모서리가 둥근 직사각형 81"/>
          <p:cNvSpPr/>
          <p:nvPr/>
        </p:nvSpPr>
        <p:spPr>
          <a:xfrm>
            <a:off x="1497300" y="5583193"/>
            <a:ext cx="7173041" cy="735039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642937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Acceleration for development of DEMO core technology</a:t>
            </a:r>
          </a:p>
          <a:p>
            <a:pPr marL="642937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Strengthening of basic research in fusion and manpower fostering system</a:t>
            </a:r>
          </a:p>
          <a:p>
            <a:pPr marL="642937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ko-K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Broadening the base of support for fusion energy development</a:t>
            </a:r>
            <a:endParaRPr kumimoji="0" lang="ko-KR" alt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7" name="이등변 삼각형 126"/>
          <p:cNvSpPr/>
          <p:nvPr/>
        </p:nvSpPr>
        <p:spPr>
          <a:xfrm rot="10800000">
            <a:off x="4790218" y="4682868"/>
            <a:ext cx="717886" cy="202282"/>
          </a:xfrm>
          <a:prstGeom prst="triangle">
            <a:avLst/>
          </a:prstGeom>
          <a:gradFill flip="none" rotWithShape="1">
            <a:gsLst>
              <a:gs pos="32000">
                <a:srgbClr val="FF9201"/>
              </a:gs>
              <a:gs pos="73000">
                <a:srgbClr val="CF460F"/>
              </a:gs>
            </a:gsLst>
            <a:lin ang="16200000" scaled="1"/>
            <a:tileRect/>
          </a:gradFill>
          <a:ln w="6350">
            <a:solidFill>
              <a:sysClr val="window" lastClr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0" cap="none" spc="0" normalizeH="0" baseline="0" noProof="0" smtClean="0">
              <a:ln>
                <a:noFill/>
              </a:ln>
              <a:solidFill>
                <a:srgbClr val="2B3749"/>
              </a:solidFill>
              <a:effectLst/>
              <a:uLnTx/>
              <a:uFillTx/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28" name="모서리가 둥근 직사각형 127"/>
          <p:cNvSpPr/>
          <p:nvPr/>
        </p:nvSpPr>
        <p:spPr>
          <a:xfrm>
            <a:off x="1984961" y="2043808"/>
            <a:ext cx="1656184" cy="296814"/>
          </a:xfrm>
          <a:prstGeom prst="roundRect">
            <a:avLst/>
          </a:prstGeom>
          <a:solidFill>
            <a:srgbClr val="FFFF99">
              <a:alpha val="76000"/>
            </a:srgbClr>
          </a:solidFill>
          <a:ln w="25400" cap="flat" cmpd="sng" algn="ctr">
            <a:noFill/>
            <a:prstDash val="solid"/>
          </a:ln>
          <a:effectLst>
            <a:outerShdw blurRad="25400" dist="25400" dir="2700000" algn="tl" rotWithShape="0">
              <a:sysClr val="windowText" lastClr="000000">
                <a:lumMod val="65000"/>
                <a:lumOff val="35000"/>
              </a:sys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9" name="모서리가 둥근 직사각형 81"/>
          <p:cNvSpPr/>
          <p:nvPr/>
        </p:nvSpPr>
        <p:spPr>
          <a:xfrm>
            <a:off x="1726091" y="2044484"/>
            <a:ext cx="2187106" cy="306336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Phase 1 (’07~’11</a:t>
            </a:r>
            <a:r>
              <a:rPr kumimoji="0" lang="en-US" altLang="ko-KR" sz="13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)</a:t>
            </a:r>
            <a:endParaRPr kumimoji="0" lang="ko-KR" altLang="en-US" sz="13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맑은 고딕"/>
              <a:ea typeface="맑은 고딕" pitchFamily="50" charset="-127"/>
              <a:cs typeface="+mn-cs"/>
            </a:endParaRPr>
          </a:p>
        </p:txBody>
      </p:sp>
      <p:sp>
        <p:nvSpPr>
          <p:cNvPr id="130" name="모서리가 둥근 직사각형 129"/>
          <p:cNvSpPr/>
          <p:nvPr/>
        </p:nvSpPr>
        <p:spPr>
          <a:xfrm>
            <a:off x="4314713" y="2052129"/>
            <a:ext cx="1656184" cy="296814"/>
          </a:xfrm>
          <a:prstGeom prst="roundRect">
            <a:avLst/>
          </a:prstGeom>
          <a:solidFill>
            <a:srgbClr val="FFFF99">
              <a:alpha val="76000"/>
            </a:srgbClr>
          </a:solidFill>
          <a:ln w="25400" cap="flat" cmpd="sng" algn="ctr">
            <a:noFill/>
            <a:prstDash val="solid"/>
          </a:ln>
          <a:effectLst>
            <a:outerShdw blurRad="25400" dist="25400" dir="2700000" algn="tl" rotWithShape="0">
              <a:sysClr val="windowText" lastClr="000000">
                <a:lumMod val="65000"/>
                <a:lumOff val="35000"/>
              </a:sys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1" name="모서리가 둥근 직사각형 81"/>
          <p:cNvSpPr/>
          <p:nvPr/>
        </p:nvSpPr>
        <p:spPr>
          <a:xfrm>
            <a:off x="4049253" y="2044484"/>
            <a:ext cx="2187106" cy="306336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Phase 2 (’12~’26)</a:t>
            </a:r>
            <a:endParaRPr kumimoji="0" lang="ko-KR" altLang="en-US" sz="13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/>
              <a:ea typeface="맑은 고딕" pitchFamily="50" charset="-127"/>
              <a:cs typeface="+mn-cs"/>
            </a:endParaRPr>
          </a:p>
        </p:txBody>
      </p:sp>
      <p:sp>
        <p:nvSpPr>
          <p:cNvPr id="132" name="모서리가 둥근 직사각형 131"/>
          <p:cNvSpPr/>
          <p:nvPr/>
        </p:nvSpPr>
        <p:spPr>
          <a:xfrm>
            <a:off x="6633432" y="2052129"/>
            <a:ext cx="1656184" cy="296814"/>
          </a:xfrm>
          <a:prstGeom prst="roundRect">
            <a:avLst/>
          </a:prstGeom>
          <a:solidFill>
            <a:srgbClr val="FFFF99">
              <a:alpha val="76000"/>
            </a:srgbClr>
          </a:solidFill>
          <a:ln w="25400" cap="flat" cmpd="sng" algn="ctr">
            <a:noFill/>
            <a:prstDash val="solid"/>
          </a:ln>
          <a:effectLst>
            <a:outerShdw blurRad="25400" dist="25400" dir="2700000" algn="tl" rotWithShape="0">
              <a:sysClr val="windowText" lastClr="000000">
                <a:lumMod val="65000"/>
                <a:lumOff val="35000"/>
              </a:sys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3" name="모서리가 둥근 직사각형 81"/>
          <p:cNvSpPr/>
          <p:nvPr/>
        </p:nvSpPr>
        <p:spPr>
          <a:xfrm>
            <a:off x="6372399" y="2044484"/>
            <a:ext cx="2187106" cy="306336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3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Phase 3 (’27~’41)</a:t>
            </a:r>
            <a:endParaRPr kumimoji="0" lang="ko-KR" altLang="en-US" sz="1300" b="1" i="0" u="none" strike="noStrike" kern="0" cap="none" spc="0" normalizeH="0" baseline="0" noProof="0" dirty="0" smtClean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맑은 고딕"/>
              <a:ea typeface="맑은 고딕" pitchFamily="50" charset="-127"/>
              <a:cs typeface="+mn-cs"/>
            </a:endParaRPr>
          </a:p>
        </p:txBody>
      </p:sp>
      <p:sp>
        <p:nvSpPr>
          <p:cNvPr id="134" name="직사각형 133"/>
          <p:cNvSpPr/>
          <p:nvPr/>
        </p:nvSpPr>
        <p:spPr>
          <a:xfrm>
            <a:off x="1735465" y="2396738"/>
            <a:ext cx="2168357" cy="41448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5" name="모서리가 둥근 직사각형 81"/>
          <p:cNvSpPr/>
          <p:nvPr/>
        </p:nvSpPr>
        <p:spPr>
          <a:xfrm>
            <a:off x="1720335" y="2358405"/>
            <a:ext cx="2211150" cy="491151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Establishment of a foundation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for fusion energy development</a:t>
            </a:r>
            <a:endParaRPr kumimoji="0" lang="ko-KR" altLang="en-US" sz="105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6" name="직사각형 135"/>
          <p:cNvSpPr/>
          <p:nvPr/>
        </p:nvSpPr>
        <p:spPr>
          <a:xfrm>
            <a:off x="4050623" y="2395774"/>
            <a:ext cx="2168357" cy="41448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7" name="모서리가 둥근 직사각형 81"/>
          <p:cNvSpPr/>
          <p:nvPr/>
        </p:nvSpPr>
        <p:spPr>
          <a:xfrm>
            <a:off x="4043497" y="2358405"/>
            <a:ext cx="2211150" cy="491151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맑은 고딕"/>
                <a:ea typeface="HY헤드라인M" pitchFamily="18" charset="-127"/>
                <a:cs typeface="+mn-cs"/>
              </a:rPr>
              <a:t>Development of Core Technology for DEMO</a:t>
            </a:r>
            <a:endParaRPr kumimoji="0" lang="ko-KR" altLang="en-US" sz="12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맑은 고딕"/>
              <a:ea typeface="HY헤드라인M" pitchFamily="18" charset="-127"/>
              <a:cs typeface="+mn-cs"/>
            </a:endParaRPr>
          </a:p>
        </p:txBody>
      </p:sp>
      <p:sp>
        <p:nvSpPr>
          <p:cNvPr id="138" name="직사각형 137"/>
          <p:cNvSpPr/>
          <p:nvPr/>
        </p:nvSpPr>
        <p:spPr>
          <a:xfrm>
            <a:off x="6363107" y="2395773"/>
            <a:ext cx="2168357" cy="414483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9" name="모서리가 둥근 직사각형 81"/>
          <p:cNvSpPr/>
          <p:nvPr/>
        </p:nvSpPr>
        <p:spPr>
          <a:xfrm>
            <a:off x="6326070" y="2352816"/>
            <a:ext cx="2211150" cy="491151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HY헤드라인M" pitchFamily="18" charset="-127"/>
                <a:cs typeface="+mn-cs"/>
              </a:rPr>
              <a:t>Acquirement</a:t>
            </a:r>
            <a:r>
              <a:rPr kumimoji="0" lang="en-US" altLang="ko-KR" sz="1050" b="1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HY헤드라인M" pitchFamily="18" charset="-127"/>
                <a:cs typeface="+mn-cs"/>
              </a:rPr>
              <a:t> of</a:t>
            </a:r>
            <a:r>
              <a: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HY헤드라인M" pitchFamily="18" charset="-127"/>
                <a:cs typeface="+mn-cs"/>
              </a:rPr>
              <a:t> construction capability of fusion power plants</a:t>
            </a:r>
            <a:endParaRPr kumimoji="0" lang="ko-KR" altLang="en-US" sz="105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HY헤드라인M" pitchFamily="18" charset="-127"/>
              <a:cs typeface="+mn-cs"/>
            </a:endParaRPr>
          </a:p>
        </p:txBody>
      </p:sp>
      <p:sp>
        <p:nvSpPr>
          <p:cNvPr id="140" name="직사각형 139"/>
          <p:cNvSpPr/>
          <p:nvPr/>
        </p:nvSpPr>
        <p:spPr>
          <a:xfrm>
            <a:off x="1740538" y="2864848"/>
            <a:ext cx="2158212" cy="1257300"/>
          </a:xfrm>
          <a:prstGeom prst="rect">
            <a:avLst/>
          </a:prstGeom>
          <a:solidFill>
            <a:sysClr val="window" lastClr="FFFFFF">
              <a:lumMod val="85000"/>
              <a:alpha val="89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1" name="Rectangle 12"/>
          <p:cNvSpPr/>
          <p:nvPr/>
        </p:nvSpPr>
        <p:spPr>
          <a:xfrm>
            <a:off x="1732734" y="2875006"/>
            <a:ext cx="2207895" cy="1257300"/>
          </a:xfrm>
          <a:prstGeom prst="rect">
            <a:avLst/>
          </a:prstGeom>
        </p:spPr>
        <p:txBody>
          <a:bodyPr wrap="square" lIns="54000" tIns="3600" rIns="3600" bIns="3600" anchor="ctr" anchorCtr="0">
            <a:noAutofit/>
          </a:bodyPr>
          <a:lstStyle/>
          <a:p>
            <a:pPr marL="90000" indent="-90000">
              <a:lnSpc>
                <a:spcPts val="1000"/>
              </a:lnSpc>
              <a:buFont typeface="Wingdings" pitchFamily="2" charset="2"/>
              <a:buChar char="§"/>
            </a:pPr>
            <a:r>
              <a:rPr lang="en-US" altLang="ko-KR" sz="1000" b="1" spc="-70" dirty="0">
                <a:solidFill>
                  <a:prstClr val="black"/>
                </a:solidFill>
                <a:latin typeface="맑은 고딕"/>
                <a:ea typeface="맑은 고딕" pitchFamily="50" charset="-127"/>
              </a:rPr>
              <a:t>Acquisition of operating technology for the </a:t>
            </a:r>
            <a:r>
              <a:rPr lang="en-US" altLang="ko-KR" sz="1000" b="1" spc="-70" dirty="0" smtClean="0">
                <a:solidFill>
                  <a:prstClr val="black"/>
                </a:solidFill>
                <a:latin typeface="맑은 고딕"/>
                <a:ea typeface="맑은 고딕" pitchFamily="50" charset="-127"/>
              </a:rPr>
              <a:t>KSTAR</a:t>
            </a:r>
          </a:p>
          <a:p>
            <a:pPr marL="90000" indent="-90000">
              <a:lnSpc>
                <a:spcPts val="1000"/>
              </a:lnSpc>
              <a:buFont typeface="Wingdings" pitchFamily="2" charset="2"/>
              <a:buChar char="§"/>
            </a:pPr>
            <a:endParaRPr lang="en-US" altLang="ko-KR" sz="1000" b="1" spc="-70" dirty="0" smtClean="0">
              <a:solidFill>
                <a:prstClr val="black"/>
              </a:solidFill>
              <a:latin typeface="맑은 고딕"/>
              <a:ea typeface="맑은 고딕" pitchFamily="50" charset="-127"/>
            </a:endParaRPr>
          </a:p>
          <a:p>
            <a:pPr marL="90000" indent="-90000">
              <a:lnSpc>
                <a:spcPts val="1000"/>
              </a:lnSpc>
              <a:buFont typeface="Wingdings" pitchFamily="2" charset="2"/>
              <a:buChar char="§"/>
            </a:pPr>
            <a:r>
              <a:rPr lang="en-US" altLang="ko-KR" sz="1000" b="1" spc="-70" dirty="0" smtClean="0">
                <a:solidFill>
                  <a:prstClr val="black"/>
                </a:solidFill>
                <a:latin typeface="맑은 고딕"/>
                <a:ea typeface="맑은 고딕" pitchFamily="50" charset="-127"/>
              </a:rPr>
              <a:t>Participation in the international joint construction of ITER </a:t>
            </a:r>
          </a:p>
          <a:p>
            <a:pPr marL="90000" indent="-90000">
              <a:lnSpc>
                <a:spcPts val="1000"/>
              </a:lnSpc>
              <a:buFont typeface="Wingdings" pitchFamily="2" charset="2"/>
              <a:buChar char="§"/>
            </a:pPr>
            <a:endParaRPr lang="en-US" altLang="ko-KR" sz="1000" b="1" spc="-70" dirty="0" smtClean="0">
              <a:solidFill>
                <a:prstClr val="black"/>
              </a:solidFill>
              <a:latin typeface="맑은 고딕"/>
              <a:ea typeface="맑은 고딕" pitchFamily="50" charset="-127"/>
            </a:endParaRPr>
          </a:p>
          <a:p>
            <a:pPr marL="90000" indent="-90000">
              <a:lnSpc>
                <a:spcPts val="1000"/>
              </a:lnSpc>
              <a:buFont typeface="Wingdings" pitchFamily="2" charset="2"/>
              <a:buChar char="§"/>
            </a:pPr>
            <a:r>
              <a:rPr lang="en-US" altLang="ko-KR" sz="1000" b="1" spc="-70" dirty="0">
                <a:solidFill>
                  <a:prstClr val="black"/>
                </a:solidFill>
                <a:latin typeface="맑은 고딕"/>
                <a:ea typeface="맑은 고딕" pitchFamily="50" charset="-127"/>
              </a:rPr>
              <a:t>Establishment of a system for the development of </a:t>
            </a:r>
            <a:r>
              <a:rPr lang="en-US" altLang="ko-KR" sz="1000" b="1" spc="-70" dirty="0" smtClean="0">
                <a:solidFill>
                  <a:prstClr val="black"/>
                </a:solidFill>
                <a:latin typeface="맑은 고딕"/>
                <a:ea typeface="맑은 고딕" pitchFamily="50" charset="-127"/>
              </a:rPr>
              <a:t>fusion </a:t>
            </a:r>
            <a:r>
              <a:rPr lang="en-US" altLang="ko-KR" sz="1000" b="1" spc="-70" dirty="0">
                <a:solidFill>
                  <a:prstClr val="black"/>
                </a:solidFill>
                <a:latin typeface="맑은 고딕"/>
                <a:ea typeface="맑은 고딕" pitchFamily="50" charset="-127"/>
              </a:rPr>
              <a:t>reactor engineering </a:t>
            </a:r>
            <a:r>
              <a:rPr lang="en-US" altLang="ko-KR" sz="1000" b="1" spc="-70" dirty="0" smtClean="0">
                <a:solidFill>
                  <a:prstClr val="black"/>
                </a:solidFill>
                <a:latin typeface="맑은 고딕"/>
                <a:ea typeface="맑은 고딕" pitchFamily="50" charset="-127"/>
              </a:rPr>
              <a:t>technology</a:t>
            </a:r>
          </a:p>
        </p:txBody>
      </p:sp>
      <p:sp>
        <p:nvSpPr>
          <p:cNvPr id="142" name="직사각형 141"/>
          <p:cNvSpPr/>
          <p:nvPr/>
        </p:nvSpPr>
        <p:spPr>
          <a:xfrm>
            <a:off x="4029024" y="2866886"/>
            <a:ext cx="2199022" cy="1257300"/>
          </a:xfrm>
          <a:prstGeom prst="rect">
            <a:avLst/>
          </a:prstGeom>
          <a:solidFill>
            <a:sysClr val="window" lastClr="FFFFFF">
              <a:lumMod val="85000"/>
              <a:alpha val="89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3" name="Rectangle 12"/>
          <p:cNvSpPr/>
          <p:nvPr/>
        </p:nvSpPr>
        <p:spPr>
          <a:xfrm>
            <a:off x="4010152" y="2866265"/>
            <a:ext cx="2207895" cy="1257300"/>
          </a:xfrm>
          <a:prstGeom prst="rect">
            <a:avLst/>
          </a:prstGeom>
        </p:spPr>
        <p:txBody>
          <a:bodyPr wrap="square" lIns="54000" tIns="3600" rIns="3600" bIns="3600" anchor="ctr" anchorCtr="0">
            <a:noAutofit/>
          </a:bodyPr>
          <a:lstStyle/>
          <a:p>
            <a:pPr marL="90000" indent="-90000">
              <a:lnSpc>
                <a:spcPts val="1100"/>
              </a:lnSpc>
              <a:buFont typeface="Wingdings" pitchFamily="2" charset="2"/>
              <a:buChar char="§"/>
            </a:pPr>
            <a:r>
              <a:rPr lang="en-US" altLang="ko-KR" sz="1045" b="1" spc="-7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 pitchFamily="50" charset="-127"/>
              </a:rPr>
              <a:t>H</a:t>
            </a:r>
            <a:r>
              <a:rPr lang="en-US" altLang="ko-KR" sz="1045" b="1" spc="-7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 pitchFamily="50" charset="-127"/>
              </a:rPr>
              <a:t>igh-performance plasma </a:t>
            </a:r>
            <a:r>
              <a:rPr lang="en-US" altLang="ko-KR" sz="1045" b="1" spc="-7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 pitchFamily="50" charset="-127"/>
              </a:rPr>
              <a:t> </a:t>
            </a:r>
            <a:r>
              <a:rPr lang="en-US" altLang="ko-KR" sz="1045" b="1" spc="-7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 pitchFamily="50" charset="-127"/>
              </a:rPr>
              <a:t>operation in KSTAR for preparations for </a:t>
            </a:r>
            <a:r>
              <a:rPr lang="en-US" altLang="ko-KR" sz="1045" b="1" spc="-7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 pitchFamily="50" charset="-127"/>
              </a:rPr>
              <a:t>t</a:t>
            </a:r>
            <a:r>
              <a:rPr lang="en-US" altLang="ko-KR" sz="1045" b="1" spc="-7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 pitchFamily="50" charset="-127"/>
              </a:rPr>
              <a:t>he </a:t>
            </a:r>
            <a:r>
              <a:rPr lang="en-US" altLang="ko-KR" sz="1045" b="1" spc="-7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 pitchFamily="50" charset="-127"/>
              </a:rPr>
              <a:t> </a:t>
            </a:r>
            <a:r>
              <a:rPr lang="en-US" altLang="ko-KR" sz="1045" b="1" spc="-7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 pitchFamily="50" charset="-127"/>
              </a:rPr>
              <a:t>ITER Operation</a:t>
            </a:r>
          </a:p>
          <a:p>
            <a:pPr marL="90000" indent="-90000">
              <a:buFont typeface="Wingdings" pitchFamily="2" charset="2"/>
              <a:buChar char="§"/>
            </a:pPr>
            <a:endParaRPr lang="en-US" altLang="ko-KR" sz="500" b="1" spc="-70" dirty="0" smtClean="0">
              <a:solidFill>
                <a:srgbClr val="1F497D">
                  <a:lumMod val="75000"/>
                </a:srgbClr>
              </a:solidFill>
              <a:latin typeface="맑은 고딕"/>
              <a:ea typeface="맑은 고딕" pitchFamily="50" charset="-127"/>
            </a:endParaRPr>
          </a:p>
          <a:p>
            <a:pPr marL="90000" indent="-90000">
              <a:lnSpc>
                <a:spcPts val="1100"/>
              </a:lnSpc>
              <a:buFont typeface="Wingdings" pitchFamily="2" charset="2"/>
              <a:buChar char="§"/>
            </a:pPr>
            <a:r>
              <a:rPr lang="en-US" altLang="ko-KR" sz="1045" b="1" spc="-7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 pitchFamily="50" charset="-127"/>
              </a:rPr>
              <a:t>Completion </a:t>
            </a:r>
            <a:r>
              <a:rPr lang="en-US" altLang="ko-KR" sz="1045" b="1" spc="-70" dirty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 pitchFamily="50" charset="-127"/>
              </a:rPr>
              <a:t>of ITER and acquisition of core </a:t>
            </a:r>
            <a:r>
              <a:rPr lang="en-US" altLang="ko-KR" sz="1045" b="1" spc="-70" dirty="0" smtClean="0">
                <a:solidFill>
                  <a:srgbClr val="1F497D">
                    <a:lumMod val="75000"/>
                  </a:srgbClr>
                </a:solidFill>
                <a:latin typeface="맑은 고딕"/>
                <a:ea typeface="맑은 고딕" pitchFamily="50" charset="-127"/>
              </a:rPr>
              <a:t>technology</a:t>
            </a:r>
          </a:p>
          <a:p>
            <a:pPr marL="90000" indent="-90000">
              <a:buFont typeface="Wingdings" pitchFamily="2" charset="2"/>
              <a:buChar char="§"/>
            </a:pPr>
            <a:endParaRPr lang="en-US" altLang="ko-KR" sz="500" b="1" spc="-70" dirty="0" smtClean="0">
              <a:solidFill>
                <a:srgbClr val="002060"/>
              </a:solidFill>
              <a:latin typeface="맑은 고딕"/>
              <a:ea typeface="맑은 고딕" pitchFamily="50" charset="-127"/>
            </a:endParaRPr>
          </a:p>
          <a:p>
            <a:pPr marL="90000" indent="-90000">
              <a:lnSpc>
                <a:spcPts val="1100"/>
              </a:lnSpc>
              <a:buFont typeface="Wingdings" pitchFamily="2" charset="2"/>
              <a:buChar char="§"/>
            </a:pPr>
            <a:r>
              <a:rPr lang="en-US" altLang="ko-KR" sz="1045" b="1" spc="-70" dirty="0" smtClean="0">
                <a:solidFill>
                  <a:srgbClr val="C00000"/>
                </a:solidFill>
                <a:latin typeface="맑은 고딕"/>
                <a:ea typeface="맑은 고딕" pitchFamily="50" charset="-127"/>
              </a:rPr>
              <a:t>Development of core technology for the design of DEMO</a:t>
            </a:r>
          </a:p>
        </p:txBody>
      </p:sp>
      <p:sp>
        <p:nvSpPr>
          <p:cNvPr id="144" name="직사각형 143"/>
          <p:cNvSpPr/>
          <p:nvPr/>
        </p:nvSpPr>
        <p:spPr>
          <a:xfrm>
            <a:off x="6361695" y="2864848"/>
            <a:ext cx="2197810" cy="1257300"/>
          </a:xfrm>
          <a:prstGeom prst="rect">
            <a:avLst/>
          </a:prstGeom>
          <a:solidFill>
            <a:sysClr val="window" lastClr="FFFFFF">
              <a:lumMod val="85000"/>
              <a:alpha val="89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5" name="Rectangle 12"/>
          <p:cNvSpPr/>
          <p:nvPr/>
        </p:nvSpPr>
        <p:spPr>
          <a:xfrm>
            <a:off x="6331907" y="2875006"/>
            <a:ext cx="2350568" cy="1257300"/>
          </a:xfrm>
          <a:prstGeom prst="rect">
            <a:avLst/>
          </a:prstGeom>
        </p:spPr>
        <p:txBody>
          <a:bodyPr wrap="square" lIns="54000" tIns="3600" rIns="3600" bIns="3600" anchor="ctr" anchorCtr="0">
            <a:noAutofit/>
          </a:bodyPr>
          <a:lstStyle/>
          <a:p>
            <a:pPr marL="88900" indent="-88900">
              <a:lnSpc>
                <a:spcPts val="1050"/>
              </a:lnSpc>
              <a:spcAft>
                <a:spcPts val="300"/>
              </a:spcAft>
              <a:buFont typeface="Wingdings" pitchFamily="2" charset="2"/>
              <a:buChar char="§"/>
            </a:pPr>
            <a:r>
              <a:rPr lang="en-US" altLang="ko-KR" sz="1000" b="1" spc="-70" dirty="0" smtClean="0">
                <a:solidFill>
                  <a:prstClr val="black"/>
                </a:solidFill>
                <a:latin typeface="맑은 고딕"/>
                <a:ea typeface="맑은 고딕" pitchFamily="50" charset="-127"/>
              </a:rPr>
              <a:t> DEMO design, construction, and demonstration of electricity production</a:t>
            </a:r>
            <a:endParaRPr lang="en-US" altLang="ko-KR" sz="100" b="1" spc="-70" dirty="0" smtClean="0">
              <a:solidFill>
                <a:prstClr val="black"/>
              </a:solidFill>
              <a:latin typeface="맑은 고딕"/>
              <a:ea typeface="맑은 고딕" pitchFamily="50" charset="-127"/>
            </a:endParaRPr>
          </a:p>
          <a:p>
            <a:pPr marL="88900" indent="-88900">
              <a:lnSpc>
                <a:spcPts val="1050"/>
              </a:lnSpc>
              <a:spcAft>
                <a:spcPts val="300"/>
              </a:spcAft>
              <a:buFont typeface="Wingdings" pitchFamily="2" charset="2"/>
              <a:buChar char="§"/>
            </a:pPr>
            <a:r>
              <a:rPr lang="en-US" altLang="ko-KR" sz="1000" b="1" spc="-70" dirty="0" smtClean="0">
                <a:solidFill>
                  <a:prstClr val="black"/>
                </a:solidFill>
                <a:latin typeface="맑은 고딕"/>
                <a:ea typeface="맑은 고딕" pitchFamily="50" charset="-127"/>
              </a:rPr>
              <a:t> Undertaking </a:t>
            </a:r>
            <a:r>
              <a:rPr lang="en-US" altLang="ko-KR" sz="1000" b="1" spc="-70" dirty="0">
                <a:solidFill>
                  <a:prstClr val="black"/>
                </a:solidFill>
                <a:latin typeface="맑은 고딕"/>
                <a:ea typeface="맑은 고딕" pitchFamily="50" charset="-127"/>
              </a:rPr>
              <a:t>of a  key role in ITER </a:t>
            </a:r>
            <a:r>
              <a:rPr lang="en-US" altLang="ko-KR" sz="1000" b="1" spc="-70" dirty="0" smtClean="0">
                <a:solidFill>
                  <a:prstClr val="black"/>
                </a:solidFill>
                <a:latin typeface="맑은 고딕"/>
                <a:ea typeface="맑은 고딕" pitchFamily="50" charset="-127"/>
              </a:rPr>
              <a:t>operations</a:t>
            </a:r>
          </a:p>
          <a:p>
            <a:pPr marL="88900" indent="-88900">
              <a:lnSpc>
                <a:spcPts val="1050"/>
              </a:lnSpc>
              <a:spcAft>
                <a:spcPts val="300"/>
              </a:spcAft>
              <a:buFont typeface="Wingdings" pitchFamily="2" charset="2"/>
              <a:buChar char="§"/>
            </a:pPr>
            <a:r>
              <a:rPr lang="en-US" altLang="ko-KR" sz="1000" b="1" spc="-70" dirty="0" smtClean="0">
                <a:solidFill>
                  <a:prstClr val="black"/>
                </a:solidFill>
                <a:latin typeface="맑은 고딕"/>
                <a:ea typeface="맑은 고딕" pitchFamily="50" charset="-127"/>
              </a:rPr>
              <a:t>Completion of reactor core and system design of the  fusion power reactor </a:t>
            </a:r>
            <a:endParaRPr lang="en-US" altLang="ko-KR" sz="100" b="1" spc="-70" dirty="0" smtClean="0">
              <a:solidFill>
                <a:prstClr val="black"/>
              </a:solidFill>
              <a:latin typeface="맑은 고딕"/>
              <a:ea typeface="맑은 고딕" pitchFamily="50" charset="-127"/>
            </a:endParaRPr>
          </a:p>
          <a:p>
            <a:pPr marL="88900" indent="-88900">
              <a:lnSpc>
                <a:spcPts val="1050"/>
              </a:lnSpc>
              <a:buFont typeface="Wingdings" pitchFamily="2" charset="2"/>
              <a:buChar char="§"/>
            </a:pPr>
            <a:r>
              <a:rPr lang="en-US" altLang="ko-KR" sz="1000" b="1" spc="-70" dirty="0" smtClean="0">
                <a:solidFill>
                  <a:prstClr val="black"/>
                </a:solidFill>
                <a:latin typeface="맑은 고딕"/>
                <a:ea typeface="맑은 고딕" pitchFamily="50" charset="-127"/>
              </a:rPr>
              <a:t>Commercialization of fusion technology</a:t>
            </a:r>
            <a:endParaRPr lang="ko-KR" altLang="en-US" sz="1000" b="1" spc="-70" dirty="0" smtClean="0">
              <a:solidFill>
                <a:prstClr val="black"/>
              </a:solidFill>
              <a:latin typeface="맑은 고딕"/>
              <a:ea typeface="맑은 고딕" pitchFamily="50" charset="-127"/>
            </a:endParaRPr>
          </a:p>
        </p:txBody>
      </p:sp>
      <p:sp>
        <p:nvSpPr>
          <p:cNvPr id="146" name="직사각형 145"/>
          <p:cNvSpPr/>
          <p:nvPr/>
        </p:nvSpPr>
        <p:spPr>
          <a:xfrm>
            <a:off x="1744840" y="4168687"/>
            <a:ext cx="2168357" cy="500331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7" name="모서리가 둥근 직사각형 81"/>
          <p:cNvSpPr/>
          <p:nvPr/>
        </p:nvSpPr>
        <p:spPr>
          <a:xfrm>
            <a:off x="1720335" y="4246097"/>
            <a:ext cx="2211150" cy="387093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-5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Basic Promotion Plan 1 (’07~‘11)</a:t>
            </a:r>
            <a:endParaRPr kumimoji="0" lang="ko-KR" altLang="en-US" sz="1000" b="1" i="0" u="none" strike="noStrike" kern="0" cap="none" spc="-50" normalizeH="0" baseline="0" noProof="0" dirty="0" smtClean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맑은 고딕"/>
              <a:ea typeface="맑은 고딕" pitchFamily="50" charset="-127"/>
              <a:cs typeface="+mn-cs"/>
            </a:endParaRPr>
          </a:p>
        </p:txBody>
      </p:sp>
      <p:sp>
        <p:nvSpPr>
          <p:cNvPr id="148" name="직사각형 147"/>
          <p:cNvSpPr/>
          <p:nvPr/>
        </p:nvSpPr>
        <p:spPr>
          <a:xfrm>
            <a:off x="6357107" y="4160061"/>
            <a:ext cx="723980" cy="497511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49" name="모서리가 둥근 직사각형 81"/>
          <p:cNvSpPr/>
          <p:nvPr/>
        </p:nvSpPr>
        <p:spPr>
          <a:xfrm>
            <a:off x="6357107" y="4233644"/>
            <a:ext cx="722962" cy="387093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50" b="1" i="0" u="none" strike="noStrike" kern="0" cap="none" spc="-5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Basic promotion plan 5</a:t>
            </a:r>
            <a:r>
              <a:rPr kumimoji="0" lang="ko-KR" altLang="en-US" sz="950" b="1" i="0" u="none" strike="noStrike" kern="0" cap="none" spc="-5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950" b="1" i="0" u="none" strike="noStrike" kern="0" cap="none" spc="-5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(‘27~‘31)</a:t>
            </a:r>
            <a:endParaRPr kumimoji="0" lang="ko-KR" altLang="en-US" sz="950" b="1" i="0" u="none" strike="noStrike" kern="0" cap="none" spc="-50" normalizeH="0" baseline="0" noProof="0" dirty="0" smtClean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맑은 고딕"/>
              <a:ea typeface="맑은 고딕" pitchFamily="50" charset="-127"/>
              <a:cs typeface="+mn-cs"/>
            </a:endParaRPr>
          </a:p>
        </p:txBody>
      </p:sp>
      <p:sp>
        <p:nvSpPr>
          <p:cNvPr id="150" name="직사각형 149"/>
          <p:cNvSpPr/>
          <p:nvPr/>
        </p:nvSpPr>
        <p:spPr>
          <a:xfrm>
            <a:off x="7115380" y="4160062"/>
            <a:ext cx="681645" cy="497510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1" name="모서리가 둥근 직사각형 81"/>
          <p:cNvSpPr/>
          <p:nvPr/>
        </p:nvSpPr>
        <p:spPr>
          <a:xfrm>
            <a:off x="7100043" y="4228845"/>
            <a:ext cx="722962" cy="387093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50" b="1" i="0" u="none" strike="noStrike" kern="0" cap="none" spc="-5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Basic promotion plan 6 (‘32~‘36)</a:t>
            </a:r>
            <a:endParaRPr kumimoji="0" lang="ko-KR" altLang="en-US" sz="950" b="1" i="0" u="none" strike="noStrike" kern="0" cap="none" spc="-50" normalizeH="0" baseline="0" noProof="0" dirty="0" smtClean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맑은 고딕"/>
              <a:ea typeface="맑은 고딕" pitchFamily="50" charset="-127"/>
              <a:cs typeface="+mn-cs"/>
            </a:endParaRPr>
          </a:p>
        </p:txBody>
      </p:sp>
      <p:sp>
        <p:nvSpPr>
          <p:cNvPr id="152" name="직사각형 151"/>
          <p:cNvSpPr/>
          <p:nvPr/>
        </p:nvSpPr>
        <p:spPr>
          <a:xfrm>
            <a:off x="7835525" y="4160061"/>
            <a:ext cx="723980" cy="497511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3" name="모서리가 둥근 직사각형 81"/>
          <p:cNvSpPr/>
          <p:nvPr/>
        </p:nvSpPr>
        <p:spPr>
          <a:xfrm>
            <a:off x="7883915" y="4233644"/>
            <a:ext cx="699166" cy="387093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50" b="1" i="0" u="none" strike="noStrike" kern="0" cap="none" spc="-5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Basic promotion plan 7</a:t>
            </a:r>
            <a:r>
              <a:rPr kumimoji="0" lang="ko-KR" altLang="en-US" sz="950" b="1" i="0" u="none" strike="noStrike" kern="0" cap="none" spc="-5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950" b="1" i="0" u="none" strike="noStrike" kern="0" cap="none" spc="-5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(‘37~‘41)</a:t>
            </a:r>
            <a:endParaRPr kumimoji="0" lang="ko-KR" altLang="en-US" sz="950" b="1" i="0" u="none" strike="noStrike" kern="0" cap="none" spc="-50" normalizeH="0" baseline="0" noProof="0" dirty="0" smtClean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맑은 고딕"/>
              <a:ea typeface="맑은 고딕" pitchFamily="50" charset="-127"/>
              <a:cs typeface="+mn-cs"/>
            </a:endParaRPr>
          </a:p>
        </p:txBody>
      </p:sp>
      <p:sp>
        <p:nvSpPr>
          <p:cNvPr id="154" name="직사각형 153"/>
          <p:cNvSpPr/>
          <p:nvPr/>
        </p:nvSpPr>
        <p:spPr>
          <a:xfrm>
            <a:off x="4796650" y="4160595"/>
            <a:ext cx="681645" cy="530365"/>
          </a:xfrm>
          <a:prstGeom prst="rect">
            <a:avLst/>
          </a:prstGeom>
          <a:solidFill>
            <a:srgbClr val="F79646">
              <a:lumMod val="40000"/>
              <a:lumOff val="60000"/>
              <a:alpha val="90000"/>
            </a:srgbClr>
          </a:solidFill>
          <a:ln w="28575" cap="flat" cmpd="sng" algn="ctr">
            <a:solidFill>
              <a:srgbClr val="C0504D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5" name="모서리가 둥근 직사각형 81"/>
          <p:cNvSpPr/>
          <p:nvPr/>
        </p:nvSpPr>
        <p:spPr>
          <a:xfrm>
            <a:off x="4788024" y="4233670"/>
            <a:ext cx="722962" cy="387093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50" b="1" i="0" u="none" strike="noStrike" kern="0" cap="none" spc="-5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Basic promotion plan 3 (‘17~‘21)</a:t>
            </a:r>
            <a:endParaRPr kumimoji="0" lang="ko-KR" altLang="en-US" sz="950" b="1" i="0" u="none" strike="noStrike" kern="0" cap="none" spc="-50" normalizeH="0" baseline="0" noProof="0" dirty="0" smtClean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맑은 고딕"/>
              <a:ea typeface="맑은 고딕" pitchFamily="50" charset="-127"/>
              <a:cs typeface="+mn-cs"/>
            </a:endParaRPr>
          </a:p>
        </p:txBody>
      </p:sp>
      <p:sp>
        <p:nvSpPr>
          <p:cNvPr id="156" name="직사각형 155"/>
          <p:cNvSpPr/>
          <p:nvPr/>
        </p:nvSpPr>
        <p:spPr>
          <a:xfrm>
            <a:off x="5504204" y="4168687"/>
            <a:ext cx="723980" cy="495206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7" name="모서리가 둥근 직사각형 81"/>
          <p:cNvSpPr/>
          <p:nvPr/>
        </p:nvSpPr>
        <p:spPr>
          <a:xfrm>
            <a:off x="5508104" y="4233670"/>
            <a:ext cx="699166" cy="387093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50" b="1" i="0" u="none" strike="noStrike" kern="0" cap="none" spc="-5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Basic promotion plan 4</a:t>
            </a:r>
            <a:r>
              <a:rPr kumimoji="0" lang="ko-KR" altLang="en-US" sz="950" b="1" i="0" u="none" strike="noStrike" kern="0" cap="none" spc="-5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950" b="1" i="0" u="none" strike="noStrike" kern="0" cap="none" spc="-5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(‘22~‘26)</a:t>
            </a:r>
            <a:endParaRPr kumimoji="0" lang="ko-KR" altLang="en-US" sz="950" b="1" i="0" u="none" strike="noStrike" kern="0" cap="none" spc="-50" normalizeH="0" baseline="0" noProof="0" dirty="0" smtClean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맑은 고딕"/>
              <a:ea typeface="맑은 고딕" pitchFamily="50" charset="-127"/>
              <a:cs typeface="+mn-cs"/>
            </a:endParaRPr>
          </a:p>
        </p:txBody>
      </p:sp>
      <p:sp>
        <p:nvSpPr>
          <p:cNvPr id="158" name="직사각형 157"/>
          <p:cNvSpPr/>
          <p:nvPr/>
        </p:nvSpPr>
        <p:spPr>
          <a:xfrm>
            <a:off x="4047860" y="4167559"/>
            <a:ext cx="723980" cy="497511"/>
          </a:xfrm>
          <a:prstGeom prst="rect">
            <a:avLst/>
          </a:prstGeom>
          <a:solidFill>
            <a:sysClr val="window" lastClr="FFFFFF">
              <a:alpha val="9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59" name="모서리가 둥근 직사각형 81"/>
          <p:cNvSpPr/>
          <p:nvPr/>
        </p:nvSpPr>
        <p:spPr>
          <a:xfrm>
            <a:off x="4096250" y="4241142"/>
            <a:ext cx="699166" cy="387093"/>
          </a:xfrm>
          <a:prstGeom prst="roundRect">
            <a:avLst>
              <a:gd name="adj" fmla="val 0"/>
            </a:avLst>
          </a:prstGeom>
          <a:noFill/>
          <a:ln w="6350" cap="flat" cmpd="sng" algn="ctr">
            <a:noFill/>
            <a:prstDash val="solid"/>
          </a:ln>
          <a:effectLst/>
        </p:spPr>
        <p:txBody>
          <a:bodyPr wrap="square" lIns="3600" tIns="3600" rIns="3600" bIns="36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50" b="1" i="0" u="none" strike="noStrike" kern="0" cap="none" spc="-5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Basic promotion plan 2</a:t>
            </a:r>
            <a:r>
              <a:rPr kumimoji="0" lang="ko-KR" altLang="en-US" sz="950" b="1" i="0" u="none" strike="noStrike" kern="0" cap="none" spc="-5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950" b="1" i="0" u="none" strike="noStrike" kern="0" cap="none" spc="-50" normalizeH="0" baseline="0" noProof="0" dirty="0" smtClean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맑은 고딕"/>
                <a:ea typeface="맑은 고딕" pitchFamily="50" charset="-127"/>
                <a:cs typeface="+mn-cs"/>
              </a:rPr>
              <a:t>(‘12~‘16)</a:t>
            </a:r>
            <a:endParaRPr kumimoji="0" lang="ko-KR" altLang="en-US" sz="950" b="1" i="0" u="none" strike="noStrike" kern="0" cap="none" spc="-50" normalizeH="0" baseline="0" noProof="0" dirty="0" smtClean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맑은 고딕"/>
              <a:ea typeface="맑은 고딕" pitchFamily="50" charset="-127"/>
              <a:cs typeface="+mn-cs"/>
            </a:endParaRPr>
          </a:p>
        </p:txBody>
      </p:sp>
      <p:sp>
        <p:nvSpPr>
          <p:cNvPr id="160" name="모서리가 둥근 직사각형 159"/>
          <p:cNvSpPr/>
          <p:nvPr/>
        </p:nvSpPr>
        <p:spPr>
          <a:xfrm>
            <a:off x="258981" y="767417"/>
            <a:ext cx="8373704" cy="357327"/>
          </a:xfrm>
          <a:prstGeom prst="roundRect">
            <a:avLst>
              <a:gd name="adj" fmla="val 4111"/>
            </a:avLst>
          </a:prstGeom>
          <a:solidFill>
            <a:sysClr val="windowText" lastClr="000000">
              <a:lumMod val="75000"/>
              <a:lumOff val="25000"/>
              <a:alpha val="82353"/>
            </a:sys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Fusion Energy Development </a:t>
            </a:r>
            <a:r>
              <a:rPr kumimoji="0" lang="en-US" altLang="ko-KR" sz="1600" b="1" i="0" u="none" strike="noStrike" kern="0" cap="none" spc="-11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Promotion Law (Dec. 2006)</a:t>
            </a:r>
            <a:r>
              <a:rPr kumimoji="0" lang="en-US" altLang="ko-KR" sz="1600" b="1" i="0" u="none" strike="noStrike" kern="0" cap="none" spc="-13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</a:t>
            </a:r>
            <a:endParaRPr kumimoji="0" lang="ko-KR" altLang="en-US" sz="1600" b="1" i="0" u="none" strike="noStrike" kern="0" cap="none" spc="-13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1" name="모서리가 둥근 직사각형 160"/>
          <p:cNvSpPr/>
          <p:nvPr/>
        </p:nvSpPr>
        <p:spPr>
          <a:xfrm>
            <a:off x="258981" y="1481663"/>
            <a:ext cx="8423494" cy="355208"/>
          </a:xfrm>
          <a:prstGeom prst="roundRect">
            <a:avLst>
              <a:gd name="adj" fmla="val 4111"/>
            </a:avLst>
          </a:prstGeom>
          <a:solidFill>
            <a:sysClr val="windowText" lastClr="000000">
              <a:lumMod val="50000"/>
              <a:lumOff val="50000"/>
              <a:alpha val="78000"/>
            </a:sysClr>
          </a:solidFill>
          <a:ln w="31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Basic plan for </a:t>
            </a:r>
            <a:r>
              <a:rPr kumimoji="0" lang="en-US" altLang="ko-KR" sz="1600" b="1" i="0" u="none" strike="noStrike" kern="0" cap="none" spc="-7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the development </a:t>
            </a: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and promotion </a:t>
            </a:r>
            <a:r>
              <a:rPr kumimoji="0" lang="en-US" altLang="ko-KR" sz="1600" b="1" i="0" u="none" strike="noStrike" kern="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of fusion energy (Aug. 2007)</a:t>
            </a:r>
            <a:endParaRPr kumimoji="0" lang="ko-KR" altLang="en-US" sz="1600" b="1" i="0" u="none" strike="noStrike" kern="0" cap="none" spc="-10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2" name="갈매기형 수장 161"/>
          <p:cNvSpPr/>
          <p:nvPr/>
        </p:nvSpPr>
        <p:spPr>
          <a:xfrm rot="5238145">
            <a:off x="4350921" y="1173284"/>
            <a:ext cx="246612" cy="307761"/>
          </a:xfrm>
          <a:prstGeom prst="chevron">
            <a:avLst/>
          </a:prstGeom>
          <a:solidFill>
            <a:sysClr val="windowText" lastClr="000000">
              <a:lumMod val="50000"/>
              <a:lumOff val="50000"/>
              <a:alpha val="83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3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500" dirty="0" smtClean="0">
                <a:latin typeface="+mj-lt"/>
              </a:rPr>
              <a:t>A Roadmap toward K-DEMO </a:t>
            </a:r>
            <a:endParaRPr lang="ko-KR" altLang="en-US" sz="2500" dirty="0">
              <a:latin typeface="+mj-lt"/>
            </a:endParaRPr>
          </a:p>
        </p:txBody>
      </p:sp>
      <p:sp>
        <p:nvSpPr>
          <p:cNvPr id="35" name="직사각형 34"/>
          <p:cNvSpPr/>
          <p:nvPr/>
        </p:nvSpPr>
        <p:spPr bwMode="auto">
          <a:xfrm>
            <a:off x="123469" y="3946813"/>
            <a:ext cx="864339" cy="461665"/>
          </a:xfrm>
          <a:prstGeom prst="rect">
            <a:avLst/>
          </a:prstGeom>
          <a:noFill/>
        </p:spPr>
        <p:txBody>
          <a:bodyPr wrap="none" anchor="ctr">
            <a:spAutoFit/>
            <a:scene3d>
              <a:camera prst="orthographicFront"/>
              <a:lightRig rig="threePt" dir="t"/>
            </a:scene3d>
            <a:sp3d>
              <a:bevelT w="1270" h="25400"/>
              <a:contourClr>
                <a:srgbClr val="5AB54B"/>
              </a:contourClr>
            </a:sp3d>
          </a:bodyPr>
          <a:lstStyle/>
          <a:p>
            <a:pPr>
              <a:defRPr/>
            </a:pPr>
            <a:r>
              <a:rPr lang="en-US" altLang="ko-KR" sz="2400" b="1" dirty="0">
                <a:solidFill>
                  <a:srgbClr val="EB6035"/>
                </a:solidFill>
                <a:latin typeface="-웹윤고딕130" panose="02030504000101010101" pitchFamily="18" charset="-127"/>
                <a:ea typeface="-웹윤고딕130" panose="02030504000101010101" pitchFamily="18" charset="-127"/>
                <a:cs typeface="Arial" panose="020B0604020202020204" pitchFamily="34" charset="0"/>
              </a:rPr>
              <a:t>ITER</a:t>
            </a:r>
            <a:endParaRPr lang="ko-KR" altLang="en-US" sz="2400" b="1" dirty="0">
              <a:solidFill>
                <a:srgbClr val="EB6035"/>
              </a:solidFill>
              <a:latin typeface="-웹윤고딕130" panose="02030504000101010101" pitchFamily="18" charset="-127"/>
              <a:ea typeface="-웹윤고딕130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6" name="직사각형 35"/>
          <p:cNvSpPr/>
          <p:nvPr/>
        </p:nvSpPr>
        <p:spPr bwMode="auto">
          <a:xfrm>
            <a:off x="123467" y="1699439"/>
            <a:ext cx="1093248" cy="461665"/>
          </a:xfrm>
          <a:prstGeom prst="rect">
            <a:avLst/>
          </a:prstGeom>
          <a:noFill/>
        </p:spPr>
        <p:txBody>
          <a:bodyPr wrap="none" anchor="ctr">
            <a:spAutoFit/>
            <a:scene3d>
              <a:camera prst="orthographicFront"/>
              <a:lightRig rig="threePt" dir="t"/>
            </a:scene3d>
            <a:sp3d>
              <a:bevelT w="1270" h="25400"/>
              <a:contourClr>
                <a:srgbClr val="5AB54B"/>
              </a:contourClr>
            </a:sp3d>
          </a:bodyPr>
          <a:lstStyle/>
          <a:p>
            <a:pPr>
              <a:defRPr/>
            </a:pPr>
            <a:r>
              <a:rPr lang="en-US" altLang="ko-KR" sz="2400" b="1" dirty="0">
                <a:solidFill>
                  <a:srgbClr val="EB6035"/>
                </a:solidFill>
                <a:latin typeface="-웹윤고딕130" panose="02030504000101010101" pitchFamily="18" charset="-127"/>
                <a:ea typeface="-웹윤고딕130" panose="02030504000101010101" pitchFamily="18" charset="-127"/>
                <a:cs typeface="Arial" panose="020B0604020202020204" pitchFamily="34" charset="0"/>
              </a:rPr>
              <a:t>KSTAR</a:t>
            </a:r>
            <a:endParaRPr lang="ko-KR" altLang="en-US" sz="2400" b="1" dirty="0">
              <a:solidFill>
                <a:srgbClr val="EB6035"/>
              </a:solidFill>
              <a:latin typeface="-웹윤고딕130" panose="02030504000101010101" pitchFamily="18" charset="-127"/>
              <a:ea typeface="-웹윤고딕130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7" name="직사각형 36"/>
          <p:cNvSpPr/>
          <p:nvPr/>
        </p:nvSpPr>
        <p:spPr bwMode="auto">
          <a:xfrm>
            <a:off x="123469" y="5245871"/>
            <a:ext cx="2229835" cy="830997"/>
          </a:xfrm>
          <a:prstGeom prst="rect">
            <a:avLst/>
          </a:prstGeom>
          <a:noFill/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>
              <a:bevelT w="1270" h="25400"/>
              <a:contourClr>
                <a:srgbClr val="5AB54B"/>
              </a:contourClr>
            </a:sp3d>
          </a:bodyPr>
          <a:lstStyle/>
          <a:p>
            <a:pPr>
              <a:defRPr/>
            </a:pPr>
            <a:r>
              <a:rPr lang="en-US" altLang="ko-KR" sz="2400" b="1" dirty="0" smtClean="0">
                <a:solidFill>
                  <a:srgbClr val="EB6035"/>
                </a:solidFill>
                <a:latin typeface="-웹윤고딕130" panose="02030504000101010101" pitchFamily="18" charset="-127"/>
                <a:ea typeface="-웹윤고딕130" panose="02030504000101010101" pitchFamily="18" charset="-127"/>
                <a:cs typeface="Arial" panose="020B0604020202020204" pitchFamily="34" charset="0"/>
              </a:rPr>
              <a:t>Fusion Technology R&amp;D</a:t>
            </a:r>
            <a:endParaRPr lang="ko-KR" altLang="en-US" sz="2400" b="1" dirty="0">
              <a:solidFill>
                <a:srgbClr val="EB6035"/>
              </a:solidFill>
              <a:latin typeface="-웹윤고딕130" panose="02030504000101010101" pitchFamily="18" charset="-127"/>
              <a:ea typeface="-웹윤고딕130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8" name="직사각형 37"/>
          <p:cNvSpPr/>
          <p:nvPr/>
        </p:nvSpPr>
        <p:spPr bwMode="auto">
          <a:xfrm>
            <a:off x="123469" y="1004901"/>
            <a:ext cx="1443024" cy="461665"/>
          </a:xfrm>
          <a:prstGeom prst="rect">
            <a:avLst/>
          </a:prstGeom>
          <a:noFill/>
        </p:spPr>
        <p:txBody>
          <a:bodyPr wrap="none" anchor="ctr">
            <a:spAutoFit/>
            <a:scene3d>
              <a:camera prst="orthographicFront"/>
              <a:lightRig rig="threePt" dir="t"/>
            </a:scene3d>
            <a:sp3d>
              <a:bevelT w="1270" h="25400"/>
              <a:contourClr>
                <a:srgbClr val="5AB54B"/>
              </a:contourClr>
            </a:sp3d>
          </a:bodyPr>
          <a:lstStyle/>
          <a:p>
            <a:pPr>
              <a:defRPr/>
            </a:pPr>
            <a:r>
              <a:rPr lang="en-US" altLang="ko-KR" sz="2400" b="1" dirty="0" smtClean="0">
                <a:solidFill>
                  <a:srgbClr val="EB6035"/>
                </a:solidFill>
                <a:latin typeface="-웹윤고딕130" panose="02030504000101010101" pitchFamily="18" charset="-127"/>
                <a:ea typeface="-웹윤고딕130" panose="02030504000101010101" pitchFamily="18" charset="-127"/>
                <a:cs typeface="Arial" panose="020B0604020202020204" pitchFamily="34" charset="0"/>
              </a:rPr>
              <a:t>Basic R&amp;D</a:t>
            </a:r>
            <a:endParaRPr lang="ko-KR" altLang="en-US" sz="2400" b="1" dirty="0">
              <a:solidFill>
                <a:srgbClr val="EB6035"/>
              </a:solidFill>
              <a:latin typeface="-웹윤고딕130" panose="02030504000101010101" pitchFamily="18" charset="-127"/>
              <a:ea typeface="-웹윤고딕130" panose="02030504000101010101" pitchFamily="18" charset="-127"/>
              <a:cs typeface="Arial" panose="020B0604020202020204" pitchFamily="34" charset="0"/>
            </a:endParaRPr>
          </a:p>
        </p:txBody>
      </p:sp>
      <p:grpSp>
        <p:nvGrpSpPr>
          <p:cNvPr id="39" name="그룹 127"/>
          <p:cNvGrpSpPr>
            <a:grpSpLocks/>
          </p:cNvGrpSpPr>
          <p:nvPr/>
        </p:nvGrpSpPr>
        <p:grpSpPr bwMode="auto">
          <a:xfrm>
            <a:off x="1010978" y="2234105"/>
            <a:ext cx="1078605" cy="993045"/>
            <a:chOff x="6724281" y="3438263"/>
            <a:chExt cx="1382344" cy="1013129"/>
          </a:xfrm>
        </p:grpSpPr>
        <p:pic>
          <p:nvPicPr>
            <p:cNvPr id="40" name="Picture 2"/>
            <p:cNvPicPr preferRelativeResize="0">
              <a:picLocks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5" t="5917" r="6177" b="277"/>
            <a:stretch/>
          </p:blipFill>
          <p:spPr bwMode="auto">
            <a:xfrm>
              <a:off x="6776615" y="3462653"/>
              <a:ext cx="1292956" cy="948668"/>
            </a:xfrm>
            <a:prstGeom prst="ellipse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타원 40"/>
            <p:cNvSpPr/>
            <p:nvPr/>
          </p:nvSpPr>
          <p:spPr bwMode="auto">
            <a:xfrm>
              <a:off x="6724281" y="3438263"/>
              <a:ext cx="1382344" cy="1013129"/>
            </a:xfrm>
            <a:prstGeom prst="ellipse">
              <a:avLst/>
            </a:prstGeom>
            <a:noFill/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 w="0" h="0"/>
            </a:sp3d>
          </p:spPr>
          <p:txBody>
            <a:bodyPr anchor="ctr"/>
            <a:lstStyle/>
            <a:p>
              <a:pPr algn="ctr">
                <a:defRPr/>
              </a:pPr>
              <a:endParaRPr lang="ko-KR" altLang="en-US" sz="2400" ker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pic>
        <p:nvPicPr>
          <p:cNvPr id="42" name="그림 41" descr="08 신ITER 모형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850" y="3769738"/>
            <a:ext cx="1395135" cy="1158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069" y="1781016"/>
            <a:ext cx="4173154" cy="338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그림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175" y="1073807"/>
            <a:ext cx="3025178" cy="323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그림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670" y="2952694"/>
            <a:ext cx="4246201" cy="32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그림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668" y="6169374"/>
            <a:ext cx="6372913" cy="24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그림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726" y="4019135"/>
            <a:ext cx="5503508" cy="36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그림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510" y="4445239"/>
            <a:ext cx="4531724" cy="218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그림 1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643" y="1750839"/>
            <a:ext cx="1283549" cy="97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직사각형 49"/>
          <p:cNvSpPr/>
          <p:nvPr/>
        </p:nvSpPr>
        <p:spPr bwMode="auto">
          <a:xfrm>
            <a:off x="8032568" y="2665795"/>
            <a:ext cx="1075936" cy="461665"/>
          </a:xfrm>
          <a:prstGeom prst="rect">
            <a:avLst/>
          </a:prstGeom>
          <a:noFill/>
        </p:spPr>
        <p:txBody>
          <a:bodyPr wrap="none" anchor="ctr">
            <a:spAutoFit/>
            <a:scene3d>
              <a:camera prst="orthographicFront"/>
              <a:lightRig rig="threePt" dir="t"/>
            </a:scene3d>
            <a:sp3d>
              <a:bevelT w="1270" h="25400"/>
              <a:contourClr>
                <a:srgbClr val="5AB54B"/>
              </a:contourClr>
            </a:sp3d>
          </a:bodyPr>
          <a:lstStyle/>
          <a:p>
            <a:pPr>
              <a:defRPr/>
            </a:pPr>
            <a:r>
              <a:rPr lang="en-US" altLang="ko-KR" sz="2400" b="1" dirty="0">
                <a:solidFill>
                  <a:srgbClr val="EB6035"/>
                </a:solidFill>
                <a:latin typeface="-웹윤고딕130" panose="02030504000101010101" pitchFamily="18" charset="-127"/>
                <a:ea typeface="-웹윤고딕130" panose="02030504000101010101" pitchFamily="18" charset="-127"/>
                <a:cs typeface="Arial" panose="020B0604020202020204" pitchFamily="34" charset="0"/>
              </a:rPr>
              <a:t>DEMO</a:t>
            </a:r>
            <a:endParaRPr lang="ko-KR" altLang="en-US" sz="2400" b="1" dirty="0">
              <a:solidFill>
                <a:srgbClr val="EB6035"/>
              </a:solidFill>
              <a:latin typeface="-웹윤고딕130" panose="02030504000101010101" pitchFamily="18" charset="-127"/>
              <a:ea typeface="-웹윤고딕130" panose="02030504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1" name="모서리가 둥근 직사각형 50"/>
          <p:cNvSpPr/>
          <p:nvPr/>
        </p:nvSpPr>
        <p:spPr>
          <a:xfrm>
            <a:off x="6032353" y="5499464"/>
            <a:ext cx="1741828" cy="285692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ko-KR" sz="1000" b="1" kern="0" dirty="0" smtClean="0">
                <a:solidFill>
                  <a:prstClr val="white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Fusion Technology R&amp;D 2</a:t>
            </a:r>
            <a:endParaRPr lang="ko-KR" altLang="en-US" sz="1000" b="1" kern="0" dirty="0">
              <a:solidFill>
                <a:prstClr val="white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2" name="모서리가 둥근 직사각형 51"/>
          <p:cNvSpPr/>
          <p:nvPr/>
        </p:nvSpPr>
        <p:spPr>
          <a:xfrm>
            <a:off x="4269964" y="5499464"/>
            <a:ext cx="1741828" cy="285692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altLang="ko-KR" sz="1000" b="1" kern="0" dirty="0" smtClean="0">
                <a:solidFill>
                  <a:prstClr val="white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Fusion Technology R&amp;D 1</a:t>
            </a:r>
            <a:endParaRPr lang="ko-KR" altLang="en-US" sz="1000" b="1" kern="0" dirty="0">
              <a:solidFill>
                <a:prstClr val="white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3" name="타원 52"/>
          <p:cNvSpPr/>
          <p:nvPr/>
        </p:nvSpPr>
        <p:spPr>
          <a:xfrm>
            <a:off x="5915771" y="2513607"/>
            <a:ext cx="190500" cy="226483"/>
          </a:xfrm>
          <a:prstGeom prst="ellipse">
            <a:avLst/>
          </a:prstGeom>
          <a:solidFill>
            <a:srgbClr val="EB6035"/>
          </a:solidFill>
          <a:ln w="12700" cap="flat" cmpd="sng" algn="ctr">
            <a:solidFill>
              <a:srgbClr val="EB6035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 sz="2400" kern="0">
              <a:solidFill>
                <a:prstClr val="white"/>
              </a:solidFill>
              <a:latin typeface="Calibri"/>
              <a:ea typeface="맑은 고딕" panose="020B0503020000020004" pitchFamily="50" charset="-127"/>
            </a:endParaRPr>
          </a:p>
        </p:txBody>
      </p:sp>
      <p:sp>
        <p:nvSpPr>
          <p:cNvPr id="54" name="타원 53"/>
          <p:cNvSpPr/>
          <p:nvPr/>
        </p:nvSpPr>
        <p:spPr>
          <a:xfrm>
            <a:off x="5915771" y="3374844"/>
            <a:ext cx="190500" cy="226483"/>
          </a:xfrm>
          <a:prstGeom prst="ellipse">
            <a:avLst/>
          </a:prstGeom>
          <a:solidFill>
            <a:srgbClr val="EB6035"/>
          </a:solidFill>
          <a:ln w="12700" cap="flat" cmpd="sng" algn="ctr">
            <a:solidFill>
              <a:srgbClr val="EB6035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 sz="2400" kern="0">
              <a:solidFill>
                <a:prstClr val="white"/>
              </a:solidFill>
              <a:latin typeface="Calibri"/>
              <a:ea typeface="맑은 고딕" panose="020B0503020000020004" pitchFamily="50" charset="-127"/>
            </a:endParaRPr>
          </a:p>
        </p:txBody>
      </p:sp>
      <p:cxnSp>
        <p:nvCxnSpPr>
          <p:cNvPr id="55" name="직선 화살표 연결선 54"/>
          <p:cNvCxnSpPr>
            <a:endCxn id="53" idx="1"/>
          </p:cNvCxnSpPr>
          <p:nvPr/>
        </p:nvCxnSpPr>
        <p:spPr>
          <a:xfrm>
            <a:off x="5558415" y="2118473"/>
            <a:ext cx="385254" cy="428300"/>
          </a:xfrm>
          <a:prstGeom prst="straightConnector1">
            <a:avLst/>
          </a:prstGeom>
          <a:noFill/>
          <a:ln w="28575" cap="flat" cmpd="sng" algn="ctr">
            <a:solidFill>
              <a:srgbClr val="EB603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6" name="직선 화살표 연결선 55"/>
          <p:cNvCxnSpPr/>
          <p:nvPr/>
        </p:nvCxnSpPr>
        <p:spPr>
          <a:xfrm flipH="1" flipV="1">
            <a:off x="6011021" y="3619095"/>
            <a:ext cx="771" cy="1898137"/>
          </a:xfrm>
          <a:prstGeom prst="straightConnector1">
            <a:avLst/>
          </a:prstGeom>
          <a:noFill/>
          <a:ln w="28575" cap="flat" cmpd="sng" algn="ctr">
            <a:solidFill>
              <a:srgbClr val="EB603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7" name="직선 화살표 연결선 56"/>
          <p:cNvCxnSpPr/>
          <p:nvPr/>
        </p:nvCxnSpPr>
        <p:spPr>
          <a:xfrm flipV="1">
            <a:off x="7524328" y="3619092"/>
            <a:ext cx="0" cy="1898140"/>
          </a:xfrm>
          <a:prstGeom prst="straightConnector1">
            <a:avLst/>
          </a:prstGeom>
          <a:noFill/>
          <a:ln w="28575" cap="flat" cmpd="sng" algn="ctr">
            <a:solidFill>
              <a:srgbClr val="EB603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8" name="타원 57"/>
          <p:cNvSpPr/>
          <p:nvPr/>
        </p:nvSpPr>
        <p:spPr>
          <a:xfrm>
            <a:off x="7405836" y="3374844"/>
            <a:ext cx="190500" cy="226483"/>
          </a:xfrm>
          <a:prstGeom prst="ellipse">
            <a:avLst/>
          </a:prstGeom>
          <a:solidFill>
            <a:srgbClr val="EB6035"/>
          </a:solidFill>
          <a:ln w="12700" cap="flat" cmpd="sng" algn="ctr">
            <a:solidFill>
              <a:srgbClr val="EB6035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ko-KR" altLang="en-US" sz="2400" kern="0">
              <a:solidFill>
                <a:prstClr val="white"/>
              </a:solidFill>
              <a:latin typeface="Calibri"/>
              <a:ea typeface="맑은 고딕" panose="020B0503020000020004" pitchFamily="50" charset="-127"/>
            </a:endParaRPr>
          </a:p>
        </p:txBody>
      </p:sp>
      <p:sp>
        <p:nvSpPr>
          <p:cNvPr id="29" name="직사각형 28"/>
          <p:cNvSpPr/>
          <p:nvPr/>
        </p:nvSpPr>
        <p:spPr bwMode="auto">
          <a:xfrm>
            <a:off x="6079935" y="1781017"/>
            <a:ext cx="1349708" cy="34315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0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7484103" y="4064056"/>
            <a:ext cx="249082" cy="282141"/>
          </a:xfrm>
          <a:prstGeom prst="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33887" y="3645024"/>
            <a:ext cx="77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b="1" dirty="0" smtClean="0">
                <a:solidFill>
                  <a:srgbClr val="FF0000"/>
                </a:solidFill>
                <a:ea typeface="맑은 고딕" panose="020B0503020000020004" pitchFamily="50" charset="-127"/>
                <a:cs typeface="Arial" panose="020B0604020202020204" pitchFamily="34" charset="0"/>
              </a:rPr>
              <a:t>D-T </a:t>
            </a:r>
            <a:endParaRPr lang="en-US" altLang="ko-KR" sz="1200" b="1" dirty="0" smtClean="0">
              <a:solidFill>
                <a:srgbClr val="FF0000"/>
              </a:solidFill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algn="ctr"/>
            <a:r>
              <a:rPr lang="en-US" altLang="ko-KR" sz="1200" b="1" dirty="0" smtClean="0">
                <a:solidFill>
                  <a:srgbClr val="FF0000"/>
                </a:solidFill>
                <a:ea typeface="맑은 고딕" panose="020B0503020000020004" pitchFamily="50" charset="-127"/>
                <a:cs typeface="Arial" panose="020B0604020202020204" pitchFamily="34" charset="0"/>
              </a:rPr>
              <a:t>Burning</a:t>
            </a:r>
            <a:endParaRPr lang="ko-KR" altLang="en-US" sz="1200" b="1" dirty="0">
              <a:solidFill>
                <a:srgbClr val="FF0000"/>
              </a:solidFill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cxnSp>
        <p:nvCxnSpPr>
          <p:cNvPr id="4" name="직선 화살표 연결선 3"/>
          <p:cNvCxnSpPr/>
          <p:nvPr/>
        </p:nvCxnSpPr>
        <p:spPr bwMode="auto">
          <a:xfrm flipH="1">
            <a:off x="7624930" y="3876961"/>
            <a:ext cx="508957" cy="322234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8587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51407" y="0"/>
            <a:ext cx="9061931" cy="841848"/>
          </a:xfrm>
        </p:spPr>
        <p:txBody>
          <a:bodyPr/>
          <a:lstStyle/>
          <a:p>
            <a:r>
              <a:rPr lang="en-US" altLang="ko-KR" sz="2500" dirty="0" smtClean="0"/>
              <a:t>K-DEMO Design: A Basic Concept</a:t>
            </a:r>
            <a:endParaRPr lang="en-US" altLang="en-US" sz="2500" dirty="0">
              <a:latin typeface="+mj-lt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5220072" y="1412776"/>
            <a:ext cx="3851920" cy="4968552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marR="0" indent="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556672" indent="-213694" algn="l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accent2"/>
                </a:solidFill>
                <a:latin typeface="+mn-lt"/>
                <a:ea typeface="ＭＳ Ｐゴシック" charset="-128"/>
              </a:defRPr>
            </a:lvl2pPr>
            <a:lvl3pPr marL="856910" indent="-170955" algn="l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  <a:ea typeface="ＭＳ Ｐゴシック" charset="-128"/>
              </a:defRPr>
            </a:lvl3pPr>
            <a:lvl4pPr marL="1199889" indent="-170955" algn="l" rtl="0" eaLnBrk="0" fontAlgn="base" latinLnBrk="0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rgbClr val="009999"/>
                </a:solidFill>
                <a:latin typeface="+mn-lt"/>
                <a:ea typeface="ＭＳ Ｐゴシック" charset="-128"/>
              </a:defRPr>
            </a:lvl4pPr>
            <a:lvl5pPr marL="1371911" marR="0" indent="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5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1885730" indent="-1714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228590" indent="-1714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571449" indent="-1714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2914310" indent="-17143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230188" indent="-230188">
              <a:lnSpc>
                <a:spcPct val="150000"/>
              </a:lnSpc>
              <a:spcBef>
                <a:spcPts val="0"/>
              </a:spcBef>
              <a:buFont typeface="맑은 고딕" panose="020B0503020000020004" pitchFamily="50" charset="-127"/>
              <a:buChar char="■"/>
            </a:pPr>
            <a:r>
              <a:rPr lang="en-US" altLang="ko-KR" sz="1400" kern="0" dirty="0" smtClean="0">
                <a:latin typeface="+mn-ea"/>
                <a:ea typeface="+mn-ea"/>
                <a:cs typeface="Calibri" charset="0"/>
              </a:rPr>
              <a:t>Main Parameters </a:t>
            </a:r>
            <a:endParaRPr lang="ko-KR" altLang="ko-KR" sz="1400" kern="0" dirty="0" smtClean="0">
              <a:latin typeface="+mn-ea"/>
              <a:ea typeface="+mn-ea"/>
              <a:cs typeface="Calibri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400" kern="0" dirty="0" smtClean="0">
                <a:latin typeface="+mn-ea"/>
                <a:ea typeface="+mn-ea"/>
                <a:cs typeface="Calibri" charset="0"/>
              </a:rPr>
              <a:t>R = 6.8 m / a = 2.1 m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400" kern="0" dirty="0" smtClean="0">
                <a:latin typeface="+mn-ea"/>
                <a:ea typeface="+mn-ea"/>
                <a:cs typeface="Calibri" charset="0"/>
              </a:rPr>
              <a:t>B</a:t>
            </a:r>
            <a:r>
              <a:rPr lang="en-US" altLang="ko-KR" sz="1400" kern="0" baseline="-25000" dirty="0" smtClean="0">
                <a:latin typeface="+mn-ea"/>
                <a:ea typeface="+mn-ea"/>
                <a:cs typeface="Calibri" charset="0"/>
              </a:rPr>
              <a:t>0</a:t>
            </a:r>
            <a:r>
              <a:rPr lang="en-US" altLang="ko-KR" sz="1400" kern="0" dirty="0" smtClean="0">
                <a:latin typeface="+mn-ea"/>
                <a:ea typeface="+mn-ea"/>
                <a:cs typeface="Calibri" charset="0"/>
              </a:rPr>
              <a:t> = 7.0~7.4 T / B-peak = 16 T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400" kern="0" dirty="0" smtClean="0">
                <a:latin typeface="+mn-ea"/>
                <a:ea typeface="+mn-ea"/>
                <a:cs typeface="Calibri" charset="0"/>
              </a:rPr>
              <a:t>elongation = 1.8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400" kern="0" dirty="0" err="1" smtClean="0">
                <a:latin typeface="+mn-ea"/>
                <a:ea typeface="+mn-ea"/>
                <a:cs typeface="Calibri" charset="0"/>
              </a:rPr>
              <a:t>triangularity</a:t>
            </a:r>
            <a:r>
              <a:rPr lang="en-US" altLang="ko-KR" sz="1400" kern="0" dirty="0" smtClean="0">
                <a:latin typeface="+mn-ea"/>
                <a:ea typeface="+mn-ea"/>
                <a:cs typeface="Calibri" charset="0"/>
              </a:rPr>
              <a:t>  = 0.625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400" kern="0" dirty="0" smtClean="0">
                <a:latin typeface="+mn-ea"/>
                <a:ea typeface="+mn-ea"/>
                <a:cs typeface="Calibri" charset="0"/>
              </a:rPr>
              <a:t>Plasma current &gt; 12 MA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400" kern="0" dirty="0" err="1" smtClean="0">
                <a:latin typeface="+mn-ea"/>
                <a:ea typeface="+mn-ea"/>
                <a:cs typeface="Calibri" charset="0"/>
              </a:rPr>
              <a:t>Te</a:t>
            </a:r>
            <a:r>
              <a:rPr lang="en-US" altLang="ko-KR" sz="1400" kern="0" dirty="0" smtClean="0">
                <a:latin typeface="+mn-ea"/>
                <a:ea typeface="+mn-ea"/>
                <a:cs typeface="Calibri" charset="0"/>
              </a:rPr>
              <a:t> &gt; 20 </a:t>
            </a:r>
            <a:r>
              <a:rPr lang="en-US" altLang="ko-KR" sz="1400" kern="0" dirty="0" err="1" smtClean="0">
                <a:latin typeface="+mn-ea"/>
                <a:ea typeface="+mn-ea"/>
                <a:cs typeface="Calibri" charset="0"/>
              </a:rPr>
              <a:t>keV</a:t>
            </a:r>
            <a:endParaRPr lang="en-US" altLang="ko-KR" sz="1400" kern="0" dirty="0" smtClean="0">
              <a:latin typeface="+mn-ea"/>
              <a:ea typeface="+mn-ea"/>
              <a:cs typeface="Calibri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altLang="ko-KR" sz="1400" kern="0" dirty="0" smtClean="0">
              <a:latin typeface="+mn-ea"/>
              <a:ea typeface="+mn-ea"/>
              <a:cs typeface="Calibri" charset="0"/>
            </a:endParaRPr>
          </a:p>
          <a:p>
            <a:pPr marL="230188" indent="-230188">
              <a:lnSpc>
                <a:spcPct val="150000"/>
              </a:lnSpc>
              <a:spcBef>
                <a:spcPts val="0"/>
              </a:spcBef>
              <a:buFont typeface="맑은 고딕" panose="020B0503020000020004" pitchFamily="50" charset="-127"/>
              <a:buChar char="■"/>
            </a:pPr>
            <a:r>
              <a:rPr lang="en-US" altLang="ko-KR" sz="1400" kern="0" dirty="0" smtClean="0">
                <a:latin typeface="+mn-ea"/>
                <a:ea typeface="+mn-ea"/>
                <a:cs typeface="Calibri" charset="0"/>
              </a:rPr>
              <a:t>Other Feature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400" kern="0" dirty="0" smtClean="0">
                <a:latin typeface="+mn-ea"/>
                <a:ea typeface="+mn-ea"/>
                <a:cs typeface="Calibri" charset="0"/>
              </a:rPr>
              <a:t>Double-null &amp; Single-null configuration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400" kern="0" dirty="0" smtClean="0">
                <a:latin typeface="+mn-ea"/>
                <a:ea typeface="+mn-ea"/>
                <a:cs typeface="Calibri" charset="0"/>
              </a:rPr>
              <a:t>Vertical Maintenance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400" kern="0" dirty="0" smtClean="0">
                <a:latin typeface="+mn-ea"/>
                <a:ea typeface="+mn-ea"/>
                <a:cs typeface="Calibri" charset="0"/>
              </a:rPr>
              <a:t>Total H&amp;CD Power = 80~120 MW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400" kern="0" dirty="0" smtClean="0">
                <a:latin typeface="+mn-ea"/>
                <a:ea typeface="+mn-ea"/>
                <a:cs typeface="Calibri" charset="0"/>
              </a:rPr>
              <a:t>P-fusion = 2200~3000 MW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400" kern="0" dirty="0" smtClean="0">
                <a:latin typeface="+mn-ea"/>
                <a:ea typeface="+mn-ea"/>
                <a:cs typeface="Calibri" charset="0"/>
              </a:rPr>
              <a:t>P-net &gt; 400 </a:t>
            </a:r>
            <a:r>
              <a:rPr lang="en-US" altLang="ko-KR" sz="1400" kern="0" dirty="0" err="1" smtClean="0">
                <a:latin typeface="+mn-ea"/>
                <a:ea typeface="+mn-ea"/>
                <a:cs typeface="Calibri" charset="0"/>
              </a:rPr>
              <a:t>MWe</a:t>
            </a:r>
            <a:r>
              <a:rPr lang="en-US" altLang="ko-KR" sz="1400" kern="0" dirty="0" smtClean="0">
                <a:latin typeface="+mn-ea"/>
                <a:ea typeface="+mn-ea"/>
                <a:cs typeface="Calibri" charset="0"/>
              </a:rPr>
              <a:t> at Stage II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ko-KR" sz="1400" kern="0" dirty="0" smtClean="0">
                <a:latin typeface="+mn-ea"/>
                <a:ea typeface="+mn-ea"/>
                <a:cs typeface="Calibri" charset="0"/>
              </a:rPr>
              <a:t>Number of Coils : 16 TF, 8 CS, 12 PF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altLang="ko-KR" sz="1400" kern="0" dirty="0" smtClean="0">
              <a:latin typeface="+mn-ea"/>
              <a:ea typeface="+mn-ea"/>
              <a:cs typeface="Calibri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altLang="ko-KR" sz="1400" kern="0" dirty="0" smtClean="0">
              <a:latin typeface="+mn-ea"/>
              <a:ea typeface="+mn-ea"/>
              <a:cs typeface="Calibri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altLang="ko-KR" sz="1400" kern="0" dirty="0">
              <a:latin typeface="+mn-ea"/>
              <a:ea typeface="+mn-ea"/>
              <a:cs typeface="Calibri" charset="0"/>
            </a:endParaRPr>
          </a:p>
        </p:txBody>
      </p:sp>
      <p:pic>
        <p:nvPicPr>
          <p:cNvPr id="7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" y="1916832"/>
            <a:ext cx="5289684" cy="3312368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95536" y="868650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000" b="1" dirty="0">
                <a:solidFill>
                  <a:srgbClr val="000000"/>
                </a:solidFill>
                <a:cs typeface="Arial" panose="020B0604020202020204" pitchFamily="34" charset="0"/>
              </a:rPr>
              <a:t>Demonstrate both </a:t>
            </a:r>
            <a:r>
              <a:rPr lang="en-US" altLang="ko-KR" sz="2000" b="1" dirty="0">
                <a:solidFill>
                  <a:srgbClr val="FF0000"/>
                </a:solidFill>
                <a:cs typeface="Arial" panose="020B0604020202020204" pitchFamily="34" charset="0"/>
              </a:rPr>
              <a:t>electricity generation </a:t>
            </a:r>
            <a:r>
              <a:rPr lang="en-US" altLang="ko-KR" sz="2000" b="1" dirty="0">
                <a:solidFill>
                  <a:srgbClr val="000000"/>
                </a:solidFill>
                <a:cs typeface="Arial" panose="020B0604020202020204" pitchFamily="34" charset="0"/>
              </a:rPr>
              <a:t>and </a:t>
            </a:r>
            <a:r>
              <a:rPr lang="en-US" altLang="ko-KR" sz="2000" b="1" dirty="0">
                <a:solidFill>
                  <a:srgbClr val="FF0000"/>
                </a:solidFill>
                <a:cs typeface="Arial" panose="020B0604020202020204" pitchFamily="34" charset="0"/>
              </a:rPr>
              <a:t>commercial feasibility</a:t>
            </a:r>
            <a:endParaRPr lang="ko-KR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033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1034" y="0"/>
            <a:ext cx="9061931" cy="841848"/>
          </a:xfrm>
        </p:spPr>
        <p:txBody>
          <a:bodyPr/>
          <a:lstStyle/>
          <a:p>
            <a:r>
              <a:rPr lang="en-US" altLang="ko-KR" sz="2500" dirty="0" smtClean="0"/>
              <a:t>K-DEMO Strategies </a:t>
            </a:r>
            <a:endParaRPr lang="ko-KR" altLang="en-US" sz="2500" dirty="0"/>
          </a:p>
        </p:txBody>
      </p:sp>
      <p:sp>
        <p:nvSpPr>
          <p:cNvPr id="3" name="직사각형 2">
            <a:hlinkClick r:id="rId3" action="ppaction://hlinksldjump"/>
          </p:cNvPr>
          <p:cNvSpPr/>
          <p:nvPr/>
        </p:nvSpPr>
        <p:spPr>
          <a:xfrm>
            <a:off x="114374" y="1412776"/>
            <a:ext cx="50226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altLang="ko-KR" sz="2000" b="1" dirty="0" smtClean="0">
                <a:latin typeface="+mn-ea"/>
                <a:cs typeface="Arial" panose="020B0604020202020204" pitchFamily="34" charset="0"/>
              </a:rPr>
              <a:t>Strategy 1: Direct K-DEMO Approach</a:t>
            </a:r>
            <a:endParaRPr lang="en-US" altLang="ko-KR" sz="2000" b="1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683568" y="1813181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  <a:cs typeface="Arial" panose="020B0604020202020204" pitchFamily="34" charset="0"/>
              </a:rPr>
              <a:t>- Demonstrate both </a:t>
            </a:r>
            <a:r>
              <a:rPr lang="en-US" altLang="ko-KR" b="1" dirty="0" smtClean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electricity generation </a:t>
            </a:r>
            <a:r>
              <a:rPr lang="en-US" altLang="ko-KR" b="1" dirty="0" smtClean="0">
                <a:latin typeface="+mn-ea"/>
                <a:cs typeface="Arial" panose="020B0604020202020204" pitchFamily="34" charset="0"/>
              </a:rPr>
              <a:t>and </a:t>
            </a:r>
            <a:r>
              <a:rPr lang="en-US" altLang="ko-KR" b="1" dirty="0" smtClean="0">
                <a:solidFill>
                  <a:srgbClr val="FF0000"/>
                </a:solidFill>
                <a:latin typeface="+mn-ea"/>
                <a:cs typeface="Arial" panose="020B0604020202020204" pitchFamily="34" charset="0"/>
              </a:rPr>
              <a:t>commercial feasibility</a:t>
            </a:r>
          </a:p>
          <a:p>
            <a:r>
              <a:rPr lang="en-US" altLang="ko-KR" b="1" dirty="0" smtClean="0">
                <a:latin typeface="+mn-ea"/>
                <a:cs typeface="Arial" panose="020B0604020202020204" pitchFamily="34" charset="0"/>
              </a:rPr>
              <a:t>- Totally new engineering design of K-DEMO</a:t>
            </a:r>
          </a:p>
          <a:p>
            <a:r>
              <a:rPr lang="en-US" altLang="ko-KR" b="1" dirty="0" smtClean="0">
                <a:latin typeface="+mn-ea"/>
                <a:cs typeface="Arial" panose="020B0604020202020204" pitchFamily="34" charset="0"/>
              </a:rPr>
              <a:t>- Net electricity generation &gt; 400 </a:t>
            </a:r>
            <a:r>
              <a:rPr lang="en-US" altLang="ko-KR" b="1" dirty="0" err="1" smtClean="0">
                <a:latin typeface="+mn-ea"/>
                <a:cs typeface="Arial" panose="020B0604020202020204" pitchFamily="34" charset="0"/>
              </a:rPr>
              <a:t>MWe</a:t>
            </a:r>
            <a:r>
              <a:rPr lang="en-US" altLang="ko-KR" b="1" dirty="0" smtClean="0">
                <a:latin typeface="+mn-ea"/>
                <a:cs typeface="Arial" panose="020B0604020202020204" pitchFamily="34" charset="0"/>
              </a:rPr>
              <a:t> </a:t>
            </a:r>
            <a:endParaRPr lang="en-US" altLang="ko-KR" b="1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7" name="직사각형 6">
            <a:hlinkClick r:id="rId4" action="ppaction://hlinksldjump"/>
          </p:cNvPr>
          <p:cNvSpPr/>
          <p:nvPr/>
        </p:nvSpPr>
        <p:spPr>
          <a:xfrm>
            <a:off x="114374" y="3717032"/>
            <a:ext cx="48176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altLang="ko-KR" sz="2000" b="1" dirty="0" smtClean="0">
                <a:latin typeface="+mn-ea"/>
                <a:cs typeface="Arial" panose="020B0604020202020204" pitchFamily="34" charset="0"/>
              </a:rPr>
              <a:t>Strategy 2: Virtual DEMO Approach</a:t>
            </a:r>
            <a:endParaRPr lang="en-US" altLang="ko-KR" sz="2000" b="1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584254" y="4158372"/>
            <a:ext cx="8088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solidFill>
                  <a:srgbClr val="000000"/>
                </a:solidFill>
                <a:ea typeface="맑은 고딕" panose="020B0503020000020004" pitchFamily="50" charset="-127"/>
                <a:cs typeface="Arial" panose="020B0604020202020204" pitchFamily="34" charset="0"/>
              </a:rPr>
              <a:t>- Demonstrate performance of </a:t>
            </a:r>
            <a:r>
              <a:rPr lang="en-US" altLang="ko-KR" b="1" dirty="0" smtClean="0">
                <a:solidFill>
                  <a:srgbClr val="0000FF"/>
                </a:solidFill>
                <a:ea typeface="맑은 고딕" panose="020B0503020000020004" pitchFamily="50" charset="-127"/>
                <a:cs typeface="Arial" panose="020B0604020202020204" pitchFamily="34" charset="0"/>
              </a:rPr>
              <a:t>K-DEMO design virtually</a:t>
            </a:r>
          </a:p>
          <a:p>
            <a:r>
              <a:rPr lang="en-US" altLang="ko-KR" b="1" dirty="0" smtClean="0">
                <a:solidFill>
                  <a:srgbClr val="000000"/>
                </a:solidFill>
                <a:ea typeface="맑은 고딕" panose="020B0503020000020004" pitchFamily="50" charset="-127"/>
                <a:cs typeface="Arial" panose="020B0604020202020204" pitchFamily="34" charset="0"/>
              </a:rPr>
              <a:t>- The </a:t>
            </a:r>
            <a:r>
              <a:rPr lang="en-US" altLang="ko-KR" b="1" dirty="0" smtClean="0">
                <a:solidFill>
                  <a:srgbClr val="0000FF"/>
                </a:solidFill>
                <a:ea typeface="맑은 고딕" panose="020B0503020000020004" pitchFamily="50" charset="-127"/>
                <a:cs typeface="Arial" panose="020B0604020202020204" pitchFamily="34" charset="0"/>
              </a:rPr>
              <a:t>construction of demonstration reactor </a:t>
            </a:r>
            <a:r>
              <a:rPr lang="en-US" altLang="ko-KR" b="1" dirty="0" smtClean="0">
                <a:ea typeface="맑은 고딕" panose="020B0503020000020004" pitchFamily="50" charset="-127"/>
                <a:cs typeface="Arial" panose="020B0604020202020204" pitchFamily="34" charset="0"/>
              </a:rPr>
              <a:t>is left to </a:t>
            </a:r>
            <a:r>
              <a:rPr lang="en-US" altLang="ko-KR" b="1" dirty="0" smtClean="0">
                <a:solidFill>
                  <a:srgbClr val="0000FF"/>
                </a:solidFill>
                <a:ea typeface="맑은 고딕" panose="020B0503020000020004" pitchFamily="50" charset="-127"/>
                <a:cs typeface="Arial" panose="020B0604020202020204" pitchFamily="34" charset="0"/>
              </a:rPr>
              <a:t>the market forces </a:t>
            </a:r>
          </a:p>
          <a:p>
            <a:r>
              <a:rPr lang="en-US" altLang="ko-KR" b="1" dirty="0" smtClean="0">
                <a:solidFill>
                  <a:srgbClr val="0000FF"/>
                </a:solidFill>
                <a:ea typeface="맑은 고딕" panose="020B0503020000020004" pitchFamily="50" charset="-127"/>
                <a:cs typeface="Arial" panose="020B0604020202020204" pitchFamily="34" charset="0"/>
              </a:rPr>
              <a:t>- </a:t>
            </a:r>
            <a:r>
              <a:rPr lang="en-US" altLang="ko-KR" b="1" dirty="0" smtClean="0">
                <a:ea typeface="맑은 고딕" panose="020B0503020000020004" pitchFamily="50" charset="-127"/>
                <a:cs typeface="Arial" panose="020B0604020202020204" pitchFamily="34" charset="0"/>
              </a:rPr>
              <a:t>KSTAR and ITER will be used as a test bed for K-DEMO design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395536" y="2771636"/>
            <a:ext cx="85545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 smtClean="0">
                <a:latin typeface="+mn-ea"/>
                <a:cs typeface="Arial" panose="020B0604020202020204" pitchFamily="34" charset="0"/>
              </a:rPr>
              <a:t>⇒ Would be a great burden of national program with budget and engineering</a:t>
            </a:r>
            <a:endParaRPr lang="ko-KR" altLang="en-US" dirty="0"/>
          </a:p>
        </p:txBody>
      </p:sp>
      <p:sp>
        <p:nvSpPr>
          <p:cNvPr id="12" name="직사각형 11"/>
          <p:cNvSpPr/>
          <p:nvPr/>
        </p:nvSpPr>
        <p:spPr>
          <a:xfrm>
            <a:off x="395536" y="5147900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>
                <a:cs typeface="Arial" panose="020B0604020202020204" pitchFamily="34" charset="0"/>
              </a:rPr>
              <a:t>⇒ </a:t>
            </a:r>
            <a:r>
              <a:rPr lang="en-US" altLang="ko-KR" b="1" dirty="0" smtClean="0">
                <a:cs typeface="Arial" panose="020B0604020202020204" pitchFamily="34" charset="0"/>
              </a:rPr>
              <a:t>Need to pursue F</a:t>
            </a:r>
            <a:r>
              <a:rPr lang="en-US" altLang="ko-KR" b="1" dirty="0" smtClean="0">
                <a:solidFill>
                  <a:srgbClr val="000000"/>
                </a:solidFill>
                <a:ea typeface="맑은 고딕" panose="020B0503020000020004" pitchFamily="50" charset="-127"/>
                <a:cs typeface="Arial" panose="020B0604020202020204" pitchFamily="34" charset="0"/>
              </a:rPr>
              <a:t>usion Reactor </a:t>
            </a:r>
            <a:r>
              <a:rPr lang="en-US" altLang="ko-KR" b="1" dirty="0">
                <a:solidFill>
                  <a:srgbClr val="000000"/>
                </a:solidFill>
                <a:ea typeface="맑은 고딕" panose="020B0503020000020004" pitchFamily="50" charset="-127"/>
                <a:cs typeface="Arial" panose="020B0604020202020204" pitchFamily="34" charset="0"/>
              </a:rPr>
              <a:t>E</a:t>
            </a:r>
            <a:r>
              <a:rPr lang="en-US" altLang="ko-KR" b="1" dirty="0" smtClean="0">
                <a:solidFill>
                  <a:srgbClr val="000000"/>
                </a:solidFill>
                <a:ea typeface="맑은 고딕" panose="020B0503020000020004" pitchFamily="50" charset="-127"/>
                <a:cs typeface="Arial" panose="020B0604020202020204" pitchFamily="34" charset="0"/>
              </a:rPr>
              <a:t>ngineering Test Facility as </a:t>
            </a:r>
            <a:r>
              <a:rPr lang="en-US" altLang="ko-KR" b="1" dirty="0">
                <a:solidFill>
                  <a:srgbClr val="000000"/>
                </a:solidFill>
                <a:ea typeface="맑은 고딕" panose="020B0503020000020004" pitchFamily="50" charset="-127"/>
                <a:cs typeface="Arial" panose="020B0604020202020204" pitchFamily="34" charset="0"/>
              </a:rPr>
              <a:t>a priority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83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5050" y="66872"/>
            <a:ext cx="8851446" cy="841848"/>
          </a:xfrm>
        </p:spPr>
        <p:txBody>
          <a:bodyPr>
            <a:normAutofit fontScale="90000"/>
          </a:bodyPr>
          <a:lstStyle/>
          <a:p>
            <a:pPr marL="11112">
              <a:spcBef>
                <a:spcPts val="600"/>
              </a:spcBef>
              <a:defRPr/>
            </a:pPr>
            <a:r>
              <a:rPr lang="en-US" altLang="ko-KR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Virtual </a:t>
            </a:r>
            <a:r>
              <a:rPr lang="en-US" altLang="ko-KR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DEMO: Bridges </a:t>
            </a:r>
            <a:br>
              <a:rPr lang="en-US" altLang="ko-KR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the </a:t>
            </a:r>
            <a:r>
              <a:rPr lang="en-US" altLang="ko-KR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present (KSTAR, ITER) </a:t>
            </a:r>
            <a:r>
              <a:rPr lang="en-US" altLang="ko-KR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and the </a:t>
            </a:r>
            <a:r>
              <a:rPr lang="en-US" altLang="ko-KR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future</a:t>
            </a:r>
            <a:r>
              <a:rPr lang="ko-KR" altLang="en-US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en-US" altLang="ko-KR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K-DEMO)</a:t>
            </a:r>
            <a:endParaRPr lang="ko-KR" altLang="en-US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0" name="직사각형 89"/>
          <p:cNvSpPr/>
          <p:nvPr/>
        </p:nvSpPr>
        <p:spPr>
          <a:xfrm>
            <a:off x="253421" y="1003955"/>
            <a:ext cx="8341964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71525" lvl="1" indent="-30321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Validated simulations with 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</a:t>
            </a:r>
            <a: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ata provided by KSTAR, ITER and Blanket facilities </a:t>
            </a:r>
          </a:p>
          <a:p>
            <a:pPr marL="771525" lvl="1" indent="-30321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Integrated simulations of engineering components (Blanket, BOP, licensing </a:t>
            </a:r>
            <a:r>
              <a:rPr lang="en-US" altLang="ko-KR" sz="1600" dirty="0" err="1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etc</a:t>
            </a:r>
            <a: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</a:p>
          <a:p>
            <a:pPr marL="771525" lvl="1" indent="-303213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Optimization of K-DEMO simulations, Reduced risks and construction costs</a:t>
            </a:r>
          </a:p>
        </p:txBody>
      </p:sp>
      <p:grpSp>
        <p:nvGrpSpPr>
          <p:cNvPr id="91" name="그룹 90"/>
          <p:cNvGrpSpPr/>
          <p:nvPr/>
        </p:nvGrpSpPr>
        <p:grpSpPr>
          <a:xfrm>
            <a:off x="5287431" y="2718463"/>
            <a:ext cx="1335525" cy="1131062"/>
            <a:chOff x="5378336" y="2704776"/>
            <a:chExt cx="1761030" cy="748145"/>
          </a:xfrm>
        </p:grpSpPr>
        <p:sp>
          <p:nvSpPr>
            <p:cNvPr id="92" name="오른쪽 화살표 91"/>
            <p:cNvSpPr/>
            <p:nvPr/>
          </p:nvSpPr>
          <p:spPr>
            <a:xfrm>
              <a:off x="5378336" y="2704776"/>
              <a:ext cx="1761030" cy="748145"/>
            </a:xfrm>
            <a:prstGeom prst="rightArrow">
              <a:avLst/>
            </a:prstGeom>
            <a:gradFill>
              <a:gsLst>
                <a:gs pos="0">
                  <a:srgbClr val="0579CD">
                    <a:alpha val="0"/>
                  </a:srgbClr>
                </a:gs>
                <a:gs pos="50000">
                  <a:srgbClr val="0579CD">
                    <a:alpha val="50000"/>
                  </a:srgbClr>
                </a:gs>
                <a:gs pos="100000">
                  <a:srgbClr val="0579CD"/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62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3" name="직사각형 92"/>
            <p:cNvSpPr/>
            <p:nvPr/>
          </p:nvSpPr>
          <p:spPr>
            <a:xfrm>
              <a:off x="5741974" y="2802777"/>
              <a:ext cx="66502" cy="5400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62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4" name="직사각형 93"/>
            <p:cNvSpPr/>
            <p:nvPr/>
          </p:nvSpPr>
          <p:spPr>
            <a:xfrm>
              <a:off x="5978590" y="2802777"/>
              <a:ext cx="66502" cy="5400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62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5" name="직사각형 94"/>
            <p:cNvSpPr/>
            <p:nvPr/>
          </p:nvSpPr>
          <p:spPr>
            <a:xfrm>
              <a:off x="6215208" y="2802777"/>
              <a:ext cx="66502" cy="5400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62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6" name="직사각형 95"/>
            <p:cNvSpPr/>
            <p:nvPr/>
          </p:nvSpPr>
          <p:spPr>
            <a:xfrm>
              <a:off x="6451825" y="2802777"/>
              <a:ext cx="66502" cy="5400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62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7" name="직사각형 96"/>
            <p:cNvSpPr/>
            <p:nvPr/>
          </p:nvSpPr>
          <p:spPr>
            <a:xfrm>
              <a:off x="6685107" y="2764036"/>
              <a:ext cx="69836" cy="63800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62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98" name="직사각형 97"/>
            <p:cNvSpPr/>
            <p:nvPr/>
          </p:nvSpPr>
          <p:spPr>
            <a:xfrm>
              <a:off x="6925058" y="2802777"/>
              <a:ext cx="66221" cy="5400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62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</p:grpSp>
      <p:grpSp>
        <p:nvGrpSpPr>
          <p:cNvPr id="99" name="그룹 98"/>
          <p:cNvGrpSpPr/>
          <p:nvPr/>
        </p:nvGrpSpPr>
        <p:grpSpPr>
          <a:xfrm>
            <a:off x="6653639" y="2210726"/>
            <a:ext cx="2468943" cy="1903211"/>
            <a:chOff x="6815372" y="2283294"/>
            <a:chExt cx="1899369" cy="1229944"/>
          </a:xfrm>
        </p:grpSpPr>
        <p:sp>
          <p:nvSpPr>
            <p:cNvPr id="100" name="직사각형 99"/>
            <p:cNvSpPr/>
            <p:nvPr/>
          </p:nvSpPr>
          <p:spPr>
            <a:xfrm>
              <a:off x="7142799" y="2283294"/>
              <a:ext cx="1237839" cy="4692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44083" latinLnBrk="0"/>
              <a:r>
                <a:rPr lang="en-US" altLang="ko-KR" sz="2215" b="1" spc="-55" dirty="0">
                  <a:solidFill>
                    <a:srgbClr val="000000"/>
                  </a:solidFill>
                  <a:latin typeface="Calibri" panose="020F0502020204030204"/>
                  <a:ea typeface="맑은 고딕" panose="020B0503020000020004" pitchFamily="50" charset="-127"/>
                  <a:cs typeface="Arial" panose="020B0604020202020204" pitchFamily="34" charset="0"/>
                </a:rPr>
                <a:t>K-DEMO</a:t>
              </a:r>
            </a:p>
          </p:txBody>
        </p:sp>
        <p:pic>
          <p:nvPicPr>
            <p:cNvPr id="101" name="Picture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5372" y="2536967"/>
              <a:ext cx="1899369" cy="976271"/>
            </a:xfrm>
            <a:prstGeom prst="rect">
              <a:avLst/>
            </a:prstGeom>
          </p:spPr>
        </p:pic>
      </p:grpSp>
      <p:sp>
        <p:nvSpPr>
          <p:cNvPr id="102" name="오른쪽 화살표 101"/>
          <p:cNvSpPr/>
          <p:nvPr/>
        </p:nvSpPr>
        <p:spPr>
          <a:xfrm rot="2492756" flipH="1">
            <a:off x="5028182" y="4527011"/>
            <a:ext cx="1926049" cy="152752"/>
          </a:xfrm>
          <a:prstGeom prst="rightArrow">
            <a:avLst/>
          </a:prstGeom>
          <a:solidFill>
            <a:srgbClr val="40404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62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3" name="오른쪽 화살표 102"/>
          <p:cNvSpPr/>
          <p:nvPr/>
        </p:nvSpPr>
        <p:spPr>
          <a:xfrm rot="5400000" flipH="1">
            <a:off x="8012557" y="3349209"/>
            <a:ext cx="688938" cy="160410"/>
          </a:xfrm>
          <a:prstGeom prst="rightArrow">
            <a:avLst/>
          </a:prstGeom>
          <a:solidFill>
            <a:srgbClr val="40404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62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4" name="직사각형 103"/>
          <p:cNvSpPr/>
          <p:nvPr/>
        </p:nvSpPr>
        <p:spPr>
          <a:xfrm>
            <a:off x="6734010" y="4844974"/>
            <a:ext cx="1989174" cy="1110244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40404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5" name="직사각형 104"/>
          <p:cNvSpPr/>
          <p:nvPr/>
        </p:nvSpPr>
        <p:spPr>
          <a:xfrm>
            <a:off x="6734010" y="5016721"/>
            <a:ext cx="19891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4083" latinLnBrk="0"/>
            <a:r>
              <a:rPr lang="en-US" altLang="ko-KR" sz="2000" b="1" dirty="0">
                <a:solidFill>
                  <a:srgbClr val="404040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Basic Fusion R&amp;D Program</a:t>
            </a:r>
            <a:endParaRPr lang="en-US" altLang="ko-KR" sz="1400" b="1" dirty="0">
              <a:solidFill>
                <a:srgbClr val="404040"/>
              </a:solidFill>
              <a:latin typeface="Calibri" panose="020F0502020204030204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pSp>
        <p:nvGrpSpPr>
          <p:cNvPr id="106" name="그룹 105"/>
          <p:cNvGrpSpPr/>
          <p:nvPr/>
        </p:nvGrpSpPr>
        <p:grpSpPr>
          <a:xfrm>
            <a:off x="130202" y="4209142"/>
            <a:ext cx="1613639" cy="1856149"/>
            <a:chOff x="403870" y="4438016"/>
            <a:chExt cx="1741780" cy="1655862"/>
          </a:xfrm>
        </p:grpSpPr>
        <p:sp>
          <p:nvSpPr>
            <p:cNvPr id="107" name="직사각형 106"/>
            <p:cNvSpPr/>
            <p:nvPr/>
          </p:nvSpPr>
          <p:spPr>
            <a:xfrm>
              <a:off x="892490" y="5624582"/>
              <a:ext cx="726936" cy="4692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44083" latinLnBrk="0"/>
              <a:r>
                <a:rPr lang="en-US" altLang="ko-KR" sz="2215" b="1" spc="-55" dirty="0">
                  <a:solidFill>
                    <a:srgbClr val="000000"/>
                  </a:solidFill>
                  <a:latin typeface="Calibri" panose="020F0502020204030204"/>
                  <a:ea typeface="맑은 고딕" panose="020B0503020000020004" pitchFamily="50" charset="-127"/>
                  <a:cs typeface="Arial" panose="020B0604020202020204" pitchFamily="34" charset="0"/>
                </a:rPr>
                <a:t>ITER</a:t>
              </a:r>
            </a:p>
          </p:txBody>
        </p:sp>
        <p:pic>
          <p:nvPicPr>
            <p:cNvPr id="108" name="Picture 249" descr="ITER장치모형-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3870" y="4438016"/>
              <a:ext cx="1741780" cy="1289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9" name="그룹 108"/>
          <p:cNvGrpSpPr/>
          <p:nvPr/>
        </p:nvGrpSpPr>
        <p:grpSpPr>
          <a:xfrm>
            <a:off x="253421" y="2421599"/>
            <a:ext cx="1380827" cy="1749901"/>
            <a:chOff x="656220" y="2501138"/>
            <a:chExt cx="1305547" cy="1514353"/>
          </a:xfrm>
        </p:grpSpPr>
        <p:pic>
          <p:nvPicPr>
            <p:cNvPr id="110" name="Picture 150" descr="KSTA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20" y="2501138"/>
              <a:ext cx="1305547" cy="1149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1" name="직사각형 110"/>
            <p:cNvSpPr/>
            <p:nvPr/>
          </p:nvSpPr>
          <p:spPr>
            <a:xfrm>
              <a:off x="829451" y="3546195"/>
              <a:ext cx="959083" cy="4692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44083" latinLnBrk="0"/>
              <a:r>
                <a:rPr lang="en-US" altLang="ko-KR" sz="2215" b="1" spc="-55" dirty="0">
                  <a:solidFill>
                    <a:prstClr val="black"/>
                  </a:solidFill>
                  <a:latin typeface="Calibri" panose="020F0502020204030204"/>
                  <a:ea typeface="맑은 고딕" panose="020B0503020000020004" pitchFamily="50" charset="-127"/>
                  <a:cs typeface="Arial" panose="020B0604020202020204" pitchFamily="34" charset="0"/>
                </a:rPr>
                <a:t>KSTAR</a:t>
              </a:r>
            </a:p>
          </p:txBody>
        </p:sp>
      </p:grpSp>
      <p:grpSp>
        <p:nvGrpSpPr>
          <p:cNvPr id="112" name="그룹 111"/>
          <p:cNvGrpSpPr/>
          <p:nvPr/>
        </p:nvGrpSpPr>
        <p:grpSpPr>
          <a:xfrm>
            <a:off x="3030511" y="2217139"/>
            <a:ext cx="2367436" cy="1745958"/>
            <a:chOff x="3698898" y="2268374"/>
            <a:chExt cx="1901911" cy="1459543"/>
          </a:xfrm>
        </p:grpSpPr>
        <p:sp>
          <p:nvSpPr>
            <p:cNvPr id="113" name="직사각형 112"/>
            <p:cNvSpPr/>
            <p:nvPr/>
          </p:nvSpPr>
          <p:spPr>
            <a:xfrm>
              <a:off x="3698898" y="2268374"/>
              <a:ext cx="1901911" cy="4692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3232" algn="ctr" defTabSz="844083" latinLnBrk="0"/>
              <a:r>
                <a:rPr lang="en-US" altLang="ko-KR" sz="2215" b="1" spc="-55" dirty="0">
                  <a:solidFill>
                    <a:srgbClr val="404040"/>
                  </a:solidFill>
                  <a:latin typeface="Calibri" panose="020F0502020204030204"/>
                  <a:ea typeface="맑은 고딕" panose="020B0503020000020004" pitchFamily="50" charset="-127"/>
                  <a:cs typeface="Arial" panose="020B0604020202020204" pitchFamily="34" charset="0"/>
                  <a:sym typeface="Wingdings" panose="05000000000000000000" pitchFamily="2" charset="2"/>
                </a:rPr>
                <a:t>Virtual DEMO</a:t>
              </a:r>
            </a:p>
          </p:txBody>
        </p:sp>
        <p:pic>
          <p:nvPicPr>
            <p:cNvPr id="114" name="그림 1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1247" y="2695882"/>
              <a:ext cx="1429778" cy="1032035"/>
            </a:xfrm>
            <a:prstGeom prst="rect">
              <a:avLst/>
            </a:prstGeom>
          </p:spPr>
        </p:pic>
      </p:grpSp>
      <p:grpSp>
        <p:nvGrpSpPr>
          <p:cNvPr id="115" name="그룹 114"/>
          <p:cNvGrpSpPr/>
          <p:nvPr/>
        </p:nvGrpSpPr>
        <p:grpSpPr>
          <a:xfrm>
            <a:off x="1701564" y="2764184"/>
            <a:ext cx="1533015" cy="847980"/>
            <a:chOff x="2146296" y="2245563"/>
            <a:chExt cx="1533015" cy="847980"/>
          </a:xfrm>
        </p:grpSpPr>
        <p:sp>
          <p:nvSpPr>
            <p:cNvPr id="116" name="오른쪽 화살표 115"/>
            <p:cNvSpPr/>
            <p:nvPr/>
          </p:nvSpPr>
          <p:spPr>
            <a:xfrm>
              <a:off x="2146296" y="2245563"/>
              <a:ext cx="1533015" cy="847980"/>
            </a:xfrm>
            <a:prstGeom prst="rightArrow">
              <a:avLst>
                <a:gd name="adj1" fmla="val 59191"/>
                <a:gd name="adj2" fmla="val 50000"/>
              </a:avLst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 rot="7999">
              <a:off x="2216314" y="2488732"/>
              <a:ext cx="12923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</a:rPr>
                <a:t>High Performance 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</a:rPr>
                <a:t>Plasma Data</a:t>
              </a:r>
            </a:p>
          </p:txBody>
        </p:sp>
      </p:grpSp>
      <p:grpSp>
        <p:nvGrpSpPr>
          <p:cNvPr id="118" name="그룹 117"/>
          <p:cNvGrpSpPr/>
          <p:nvPr/>
        </p:nvGrpSpPr>
        <p:grpSpPr>
          <a:xfrm>
            <a:off x="1405786" y="4107368"/>
            <a:ext cx="2151455" cy="818732"/>
            <a:chOff x="1937599" y="4311556"/>
            <a:chExt cx="2151455" cy="818732"/>
          </a:xfrm>
        </p:grpSpPr>
        <p:sp>
          <p:nvSpPr>
            <p:cNvPr id="119" name="오른쪽 화살표 118"/>
            <p:cNvSpPr/>
            <p:nvPr/>
          </p:nvSpPr>
          <p:spPr>
            <a:xfrm rot="19693906">
              <a:off x="1937599" y="4311556"/>
              <a:ext cx="2151455" cy="818732"/>
            </a:xfrm>
            <a:prstGeom prst="rightArrow">
              <a:avLst>
                <a:gd name="adj1" fmla="val 59191"/>
                <a:gd name="adj2" fmla="val 50000"/>
              </a:avLst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 rot="19683343">
              <a:off x="2031433" y="4514603"/>
              <a:ext cx="19720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</a:rPr>
                <a:t>Burning Plasma Data</a:t>
              </a:r>
            </a:p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50" charset="-127"/>
                </a:rPr>
                <a:t>Licensing, System  integration</a:t>
              </a:r>
            </a:p>
          </p:txBody>
        </p:sp>
      </p:grpSp>
      <p:sp>
        <p:nvSpPr>
          <p:cNvPr id="121" name="오른쪽 화살표 120"/>
          <p:cNvSpPr/>
          <p:nvPr/>
        </p:nvSpPr>
        <p:spPr>
          <a:xfrm rot="16200000">
            <a:off x="3703030" y="3663072"/>
            <a:ext cx="899127" cy="1774579"/>
          </a:xfrm>
          <a:prstGeom prst="rightArrow">
            <a:avLst>
              <a:gd name="adj1" fmla="val 60833"/>
              <a:gd name="adj2" fmla="val 50000"/>
            </a:avLst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2" name="TextBox 121"/>
          <p:cNvSpPr txBox="1"/>
          <p:nvPr/>
        </p:nvSpPr>
        <p:spPr>
          <a:xfrm rot="7999">
            <a:off x="3586073" y="4278094"/>
            <a:ext cx="115929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latinLnBrk="0"/>
            <a:r>
              <a:rPr lang="en-US" altLang="ko-KR" sz="1100" b="1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Tritium</a:t>
            </a:r>
          </a:p>
          <a:p>
            <a:pPr algn="ctr" defTabSz="457200" latinLnBrk="0"/>
            <a:r>
              <a:rPr lang="en-US" altLang="ko-KR" sz="1100" b="1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Heat exchange</a:t>
            </a:r>
          </a:p>
          <a:p>
            <a:pPr algn="ctr" defTabSz="457200" latinLnBrk="0"/>
            <a:r>
              <a:rPr lang="en-US" altLang="ko-KR" sz="1100" b="1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</a:rPr>
              <a:t>Materials</a:t>
            </a:r>
          </a:p>
        </p:txBody>
      </p:sp>
      <p:sp>
        <p:nvSpPr>
          <p:cNvPr id="123" name="직사각형 122"/>
          <p:cNvSpPr/>
          <p:nvPr/>
        </p:nvSpPr>
        <p:spPr>
          <a:xfrm>
            <a:off x="5252004" y="3053162"/>
            <a:ext cx="1621296" cy="461665"/>
          </a:xfrm>
          <a:prstGeom prst="rect">
            <a:avLst/>
          </a:prstGeom>
          <a:solidFill>
            <a:sysClr val="window" lastClr="FFFFFF">
              <a:alpha val="65000"/>
            </a:sysClr>
          </a:solidFill>
        </p:spPr>
        <p:txBody>
          <a:bodyPr wrap="square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맑은 고딕" panose="020B0503020000020004" pitchFamily="50" charset="-127"/>
              </a:rPr>
              <a:t>Optimization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맑은 고딕" panose="020B0503020000020004" pitchFamily="50" charset="-127"/>
              </a:rPr>
              <a:t>Reduced costs</a:t>
            </a:r>
          </a:p>
        </p:txBody>
      </p:sp>
      <p:sp>
        <p:nvSpPr>
          <p:cNvPr id="124" name="직사각형 123"/>
          <p:cNvSpPr/>
          <p:nvPr/>
        </p:nvSpPr>
        <p:spPr>
          <a:xfrm>
            <a:off x="3360806" y="4999950"/>
            <a:ext cx="1779670" cy="1110244"/>
          </a:xfrm>
          <a:prstGeom prst="rect">
            <a:avLst/>
          </a:prstGeom>
          <a:noFill/>
          <a:ln w="38100" cap="flat" cmpd="sng" algn="ctr">
            <a:solidFill>
              <a:srgbClr val="0579C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62" b="0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126" name="그림 1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70" y="5032046"/>
            <a:ext cx="1779182" cy="1051372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3276528" y="6136183"/>
            <a:ext cx="1975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44083" latinLnBrk="0"/>
            <a:r>
              <a:rPr lang="en-US" altLang="ko-KR" b="1" spc="-55" dirty="0">
                <a:solidFill>
                  <a:srgbClr val="0579CD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Blanket R&amp;D Facility</a:t>
            </a:r>
            <a:endParaRPr lang="en-US" altLang="ko-KR" sz="200" b="1" spc="-55" dirty="0">
              <a:solidFill>
                <a:srgbClr val="0579CD"/>
              </a:solidFill>
              <a:latin typeface="Calibri" panose="020F0502020204030204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99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직사각형 189"/>
          <p:cNvSpPr/>
          <p:nvPr/>
        </p:nvSpPr>
        <p:spPr>
          <a:xfrm>
            <a:off x="361773" y="824806"/>
            <a:ext cx="8025881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71525" lvl="1" indent="-303213" latinLnBrk="0">
              <a:spcBef>
                <a:spcPts val="600"/>
              </a:spcBef>
              <a:buFont typeface="Arial" panose="020B0604020202020204" pitchFamily="34" charset="0"/>
              <a:buChar char="̶"/>
              <a:defRPr/>
            </a:pPr>
            <a: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Virtual DEMO validation can be made well based </a:t>
            </a:r>
            <a: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on KSTAR</a:t>
            </a:r>
            <a:r>
              <a:rPr lang="en-US" altLang="ko-KR" sz="1600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ITER data</a:t>
            </a:r>
            <a:endParaRPr lang="en-US" altLang="ko-KR" sz="16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468312" lvl="1" latinLnBrk="0">
              <a:spcBef>
                <a:spcPts val="600"/>
              </a:spcBef>
              <a:defRPr/>
            </a:pPr>
            <a:r>
              <a:rPr lang="ko-KR" altLang="en-US" sz="1600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☞  </a:t>
            </a:r>
            <a:r>
              <a:rPr lang="en-US" altLang="ko-KR" sz="1600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Simulations validated with KSTAR</a:t>
            </a:r>
            <a:r>
              <a:rPr lang="en-US" altLang="ko-KR" sz="1600" dirty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ITER </a:t>
            </a:r>
            <a:r>
              <a:rPr lang="en-US" altLang="ko-KR" sz="1600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experiments</a:t>
            </a:r>
            <a:endParaRPr lang="en-US" altLang="ko-KR" sz="1600" dirty="0" smtClean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  <a:sym typeface="Wingdings" panose="05000000000000000000" pitchFamily="2" charset="2"/>
            </a:endParaRPr>
          </a:p>
          <a:p>
            <a:pPr marL="771525" lvl="1" indent="-303213" latinLnBrk="0">
              <a:spcBef>
                <a:spcPts val="600"/>
              </a:spcBef>
              <a:buFont typeface="Arial" panose="020B0604020202020204" pitchFamily="34" charset="0"/>
              <a:buChar char="̶"/>
              <a:defRPr/>
            </a:pPr>
            <a:r>
              <a:rPr lang="en-US" altLang="ko-KR" sz="1600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sym typeface="Wingdings" panose="05000000000000000000" pitchFamily="2" charset="2"/>
              </a:rPr>
              <a:t>Decreased uncertainties with high fidelity and accuracy of simulations</a:t>
            </a:r>
          </a:p>
          <a:p>
            <a:pPr marL="468312" lvl="1" latinLnBrk="0">
              <a:spcBef>
                <a:spcPts val="600"/>
              </a:spcBef>
              <a:defRPr/>
            </a:pPr>
            <a:r>
              <a:rPr lang="ko-KR" altLang="en-US" sz="1600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☞  </a:t>
            </a:r>
            <a:r>
              <a:rPr lang="en-US" altLang="ko-KR" sz="1600" dirty="0" smtClean="0">
                <a:solidFill>
                  <a:srgbClr val="C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Reduced risks and construction costs by validated simulations</a:t>
            </a:r>
          </a:p>
        </p:txBody>
      </p:sp>
      <p:cxnSp>
        <p:nvCxnSpPr>
          <p:cNvPr id="191" name="직선 화살표 연결선 190"/>
          <p:cNvCxnSpPr/>
          <p:nvPr/>
        </p:nvCxnSpPr>
        <p:spPr>
          <a:xfrm>
            <a:off x="1272571" y="6013187"/>
            <a:ext cx="5655689" cy="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headEnd w="lg" len="lg"/>
            <a:tailEnd type="stealth" w="lg" len="lg"/>
          </a:ln>
          <a:effectLst/>
        </p:spPr>
      </p:cxnSp>
      <p:cxnSp>
        <p:nvCxnSpPr>
          <p:cNvPr id="192" name="직선 화살표 연결선 191"/>
          <p:cNvCxnSpPr/>
          <p:nvPr/>
        </p:nvCxnSpPr>
        <p:spPr>
          <a:xfrm flipV="1">
            <a:off x="1770783" y="2423326"/>
            <a:ext cx="7852" cy="3953597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miter lim="800000"/>
            <a:headEnd w="lg" len="lg"/>
            <a:tailEnd type="stealth" w="lg" len="lg"/>
          </a:ln>
          <a:effectLst/>
        </p:spPr>
      </p:cxnSp>
      <p:sp>
        <p:nvSpPr>
          <p:cNvPr id="193" name="TextBox 192"/>
          <p:cNvSpPr txBox="1"/>
          <p:nvPr/>
        </p:nvSpPr>
        <p:spPr>
          <a:xfrm>
            <a:off x="2958048" y="6171219"/>
            <a:ext cx="2700874" cy="338554"/>
          </a:xfrm>
          <a:prstGeom prst="rect">
            <a:avLst/>
          </a:prstGeom>
          <a:solidFill>
            <a:sysClr val="window" lastClr="FFFFFF">
              <a:alpha val="78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</a:rPr>
              <a:t>Devices, Operations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361773" y="3948639"/>
            <a:ext cx="1385316" cy="584775"/>
          </a:xfrm>
          <a:prstGeom prst="rect">
            <a:avLst/>
          </a:prstGeom>
          <a:solidFill>
            <a:sysClr val="window" lastClr="FFFFFF">
              <a:alpha val="78000"/>
            </a:sys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</a:rPr>
              <a:t>Fusion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 panose="020B0503020000020004" pitchFamily="50" charset="-127"/>
              </a:rPr>
              <a:t>Performance</a:t>
            </a:r>
          </a:p>
        </p:txBody>
      </p:sp>
      <p:grpSp>
        <p:nvGrpSpPr>
          <p:cNvPr id="219" name="그룹 218"/>
          <p:cNvGrpSpPr/>
          <p:nvPr/>
        </p:nvGrpSpPr>
        <p:grpSpPr>
          <a:xfrm>
            <a:off x="3312827" y="2348880"/>
            <a:ext cx="1475197" cy="1467606"/>
            <a:chOff x="403870" y="4098991"/>
            <a:chExt cx="1741780" cy="1628479"/>
          </a:xfrm>
        </p:grpSpPr>
        <p:sp>
          <p:nvSpPr>
            <p:cNvPr id="220" name="직사각형 219"/>
            <p:cNvSpPr/>
            <p:nvPr/>
          </p:nvSpPr>
          <p:spPr>
            <a:xfrm>
              <a:off x="793978" y="4098991"/>
              <a:ext cx="961562" cy="4833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44083" latinLnBrk="0"/>
              <a:r>
                <a:rPr lang="en-US" altLang="ko-KR" sz="1600" b="1" spc="-55" dirty="0">
                  <a:solidFill>
                    <a:srgbClr val="000000"/>
                  </a:solidFill>
                  <a:latin typeface="Calibri" panose="020F0502020204030204"/>
                  <a:ea typeface="맑은 고딕" panose="020B0503020000020004" pitchFamily="50" charset="-127"/>
                  <a:cs typeface="Arial" panose="020B0604020202020204" pitchFamily="34" charset="0"/>
                </a:rPr>
                <a:t>ITER</a:t>
              </a:r>
            </a:p>
          </p:txBody>
        </p:sp>
        <p:pic>
          <p:nvPicPr>
            <p:cNvPr id="221" name="Picture 249" descr="ITER장치모형-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3870" y="4438016"/>
              <a:ext cx="1741780" cy="1289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2" name="그룹 221"/>
          <p:cNvGrpSpPr/>
          <p:nvPr/>
        </p:nvGrpSpPr>
        <p:grpSpPr>
          <a:xfrm>
            <a:off x="1937840" y="3940437"/>
            <a:ext cx="867948" cy="1230873"/>
            <a:chOff x="621987" y="2086950"/>
            <a:chExt cx="1305547" cy="1594133"/>
          </a:xfrm>
        </p:grpSpPr>
        <p:pic>
          <p:nvPicPr>
            <p:cNvPr id="223" name="Picture 150" descr="KSTAR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987" y="2531275"/>
              <a:ext cx="1305547" cy="11498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4" name="직사각형 223"/>
            <p:cNvSpPr/>
            <p:nvPr/>
          </p:nvSpPr>
          <p:spPr>
            <a:xfrm>
              <a:off x="653012" y="2086950"/>
              <a:ext cx="1184383" cy="43846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844083" latinLnBrk="0"/>
              <a:r>
                <a:rPr lang="en-US" altLang="ko-KR" sz="1600" b="1" spc="-55" dirty="0">
                  <a:solidFill>
                    <a:prstClr val="black"/>
                  </a:solidFill>
                  <a:latin typeface="Calibri" panose="020F0502020204030204"/>
                  <a:ea typeface="맑은 고딕" panose="020B0503020000020004" pitchFamily="50" charset="-127"/>
                  <a:cs typeface="Arial" panose="020B0604020202020204" pitchFamily="34" charset="0"/>
                </a:rPr>
                <a:t>KSTAR</a:t>
              </a:r>
            </a:p>
          </p:txBody>
        </p:sp>
      </p:grpSp>
      <p:grpSp>
        <p:nvGrpSpPr>
          <p:cNvPr id="283" name="그룹 282"/>
          <p:cNvGrpSpPr/>
          <p:nvPr/>
        </p:nvGrpSpPr>
        <p:grpSpPr>
          <a:xfrm>
            <a:off x="3864575" y="5345377"/>
            <a:ext cx="859257" cy="618185"/>
            <a:chOff x="2339184" y="3104693"/>
            <a:chExt cx="2160001" cy="1440000"/>
          </a:xfrm>
        </p:grpSpPr>
        <p:pic>
          <p:nvPicPr>
            <p:cNvPr id="284" name="그림 283" descr="2-after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184" y="3104693"/>
              <a:ext cx="2160001" cy="1440000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  <p:pic>
          <p:nvPicPr>
            <p:cNvPr id="28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667" y="3397087"/>
              <a:ext cx="579665" cy="80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39184" y="3399454"/>
              <a:ext cx="596030" cy="806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8" name="직사각형 287"/>
          <p:cNvSpPr/>
          <p:nvPr/>
        </p:nvSpPr>
        <p:spPr>
          <a:xfrm>
            <a:off x="4759783" y="5654469"/>
            <a:ext cx="13737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44083" latinLnBrk="0"/>
            <a:r>
              <a:rPr lang="en-US" altLang="ko-KR" sz="1600" b="1" spc="-55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Virtual KSTAR</a:t>
            </a:r>
            <a:endParaRPr lang="en-US" altLang="ko-KR" sz="1600" b="1" spc="-55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pSp>
        <p:nvGrpSpPr>
          <p:cNvPr id="289" name="그룹 288"/>
          <p:cNvGrpSpPr/>
          <p:nvPr/>
        </p:nvGrpSpPr>
        <p:grpSpPr>
          <a:xfrm>
            <a:off x="5497770" y="4131017"/>
            <a:ext cx="1498713" cy="1046857"/>
            <a:chOff x="2339184" y="3104693"/>
            <a:chExt cx="2160001" cy="1440000"/>
          </a:xfrm>
        </p:grpSpPr>
        <p:pic>
          <p:nvPicPr>
            <p:cNvPr id="290" name="그림 289" descr="2-after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9184" y="3104693"/>
              <a:ext cx="2160001" cy="1440000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ysClr val="window" lastClr="FFFFFF"/>
              </a:solidFill>
              <a:miter lim="800000"/>
              <a:headEnd/>
              <a:tailEnd/>
            </a:ln>
          </p:spPr>
        </p:pic>
        <p:pic>
          <p:nvPicPr>
            <p:cNvPr id="29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667" y="3397087"/>
              <a:ext cx="579665" cy="806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339184" y="3399454"/>
              <a:ext cx="596030" cy="806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3" name="직사각형 292"/>
          <p:cNvSpPr/>
          <p:nvPr/>
        </p:nvSpPr>
        <p:spPr>
          <a:xfrm>
            <a:off x="7037704" y="4405652"/>
            <a:ext cx="11756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44083" latinLnBrk="0"/>
            <a:r>
              <a:rPr lang="en-US" altLang="ko-KR" sz="1600" b="1" spc="-55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Virtual ITER</a:t>
            </a:r>
          </a:p>
        </p:txBody>
      </p:sp>
      <p:sp>
        <p:nvSpPr>
          <p:cNvPr id="294" name="오른쪽 화살표 293"/>
          <p:cNvSpPr/>
          <p:nvPr/>
        </p:nvSpPr>
        <p:spPr>
          <a:xfrm rot="16200000">
            <a:off x="6049744" y="3614506"/>
            <a:ext cx="437867" cy="462145"/>
          </a:xfrm>
          <a:prstGeom prst="rightArrow">
            <a:avLst/>
          </a:prstGeom>
          <a:solidFill>
            <a:srgbClr val="92D050"/>
          </a:solidFill>
          <a:ln w="1905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95" name="직사각형 294"/>
          <p:cNvSpPr/>
          <p:nvPr/>
        </p:nvSpPr>
        <p:spPr>
          <a:xfrm>
            <a:off x="2654759" y="5301208"/>
            <a:ext cx="9811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4083" latinLnBrk="0"/>
            <a:r>
              <a:rPr lang="en-US" altLang="ko-KR" sz="1400" b="1" spc="-55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Validation</a:t>
            </a:r>
            <a:endParaRPr lang="en-US" altLang="ko-KR" sz="1400" b="1" spc="-55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pic>
        <p:nvPicPr>
          <p:cNvPr id="296" name="그림 29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908" y="2527575"/>
            <a:ext cx="1499158" cy="1071602"/>
          </a:xfrm>
          <a:prstGeom prst="rect">
            <a:avLst/>
          </a:prstGeom>
        </p:spPr>
      </p:pic>
      <p:sp>
        <p:nvSpPr>
          <p:cNvPr id="297" name="직사각형 296"/>
          <p:cNvSpPr/>
          <p:nvPr/>
        </p:nvSpPr>
        <p:spPr>
          <a:xfrm>
            <a:off x="5571228" y="2210520"/>
            <a:ext cx="13343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44083" latinLnBrk="0"/>
            <a:r>
              <a:rPr lang="en-US" altLang="ko-KR" sz="1600" b="1" spc="-55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Virtual DEMO</a:t>
            </a:r>
          </a:p>
        </p:txBody>
      </p:sp>
      <p:sp>
        <p:nvSpPr>
          <p:cNvPr id="298" name="직사각형 297"/>
          <p:cNvSpPr/>
          <p:nvPr/>
        </p:nvSpPr>
        <p:spPr>
          <a:xfrm>
            <a:off x="7479031" y="2686187"/>
            <a:ext cx="124227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 latinLnBrk="0">
              <a:lnSpc>
                <a:spcPct val="150000"/>
              </a:lnSpc>
            </a:pPr>
            <a:r>
              <a:rPr lang="en-US" altLang="ko-KR" sz="1400" b="1" spc="-55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K-DEMO</a:t>
            </a:r>
            <a:r>
              <a:rPr lang="ko-KR" altLang="en-US" sz="1400" b="1" spc="-55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endParaRPr lang="en-US" altLang="ko-KR" sz="1400" b="1" spc="-55" dirty="0" smtClean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  <a:cs typeface="Arial" panose="020B0604020202020204" pitchFamily="34" charset="0"/>
            </a:endParaRPr>
          </a:p>
          <a:p>
            <a:pPr defTabSz="844083" latinLnBrk="0">
              <a:lnSpc>
                <a:spcPct val="150000"/>
              </a:lnSpc>
            </a:pPr>
            <a:r>
              <a:rPr lang="en-US" altLang="ko-KR" sz="1400" b="1" spc="-55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Predictions,</a:t>
            </a:r>
          </a:p>
          <a:p>
            <a:pPr defTabSz="844083" latinLnBrk="0">
              <a:lnSpc>
                <a:spcPct val="150000"/>
              </a:lnSpc>
            </a:pPr>
            <a:r>
              <a:rPr lang="en-US" altLang="ko-KR" sz="1400" b="1" spc="-55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Design,</a:t>
            </a:r>
          </a:p>
        </p:txBody>
      </p:sp>
      <p:sp>
        <p:nvSpPr>
          <p:cNvPr id="299" name="오른쪽 화살표 298"/>
          <p:cNvSpPr/>
          <p:nvPr/>
        </p:nvSpPr>
        <p:spPr>
          <a:xfrm>
            <a:off x="7044068" y="2810499"/>
            <a:ext cx="434962" cy="397708"/>
          </a:xfrm>
          <a:prstGeom prst="rightArrow">
            <a:avLst/>
          </a:prstGeom>
          <a:solidFill>
            <a:srgbClr val="92D050"/>
          </a:solidFill>
          <a:ln w="1905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0" name="오른쪽 화살표 299"/>
          <p:cNvSpPr/>
          <p:nvPr/>
        </p:nvSpPr>
        <p:spPr>
          <a:xfrm rot="19787997">
            <a:off x="4835282" y="5081193"/>
            <a:ext cx="577275" cy="455942"/>
          </a:xfrm>
          <a:prstGeom prst="rightArrow">
            <a:avLst/>
          </a:prstGeom>
          <a:solidFill>
            <a:srgbClr val="92D050"/>
          </a:solidFill>
          <a:ln w="1905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8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02" name="직사각형 301"/>
          <p:cNvSpPr/>
          <p:nvPr/>
        </p:nvSpPr>
        <p:spPr>
          <a:xfrm>
            <a:off x="4288616" y="3985319"/>
            <a:ext cx="8704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44083" latinLnBrk="0"/>
            <a:r>
              <a:rPr lang="en-US" altLang="ko-KR" sz="1400" b="1" spc="-55" dirty="0" smtClean="0">
                <a:solidFill>
                  <a:prstClr val="black"/>
                </a:solidFill>
                <a:latin typeface="Calibri" panose="020F0502020204030204"/>
                <a:ea typeface="맑은 고딕" panose="020B0503020000020004" pitchFamily="50" charset="-127"/>
                <a:cs typeface="Arial" panose="020B0604020202020204" pitchFamily="34" charset="0"/>
              </a:rPr>
              <a:t>Validation</a:t>
            </a:r>
            <a:endParaRPr lang="en-US" altLang="ko-KR" sz="1400" b="1" spc="-55" dirty="0">
              <a:solidFill>
                <a:prstClr val="black"/>
              </a:solidFill>
              <a:latin typeface="Calibri" panose="020F0502020204030204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28002" y="27570"/>
            <a:ext cx="897676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" latinLnBrk="0">
              <a:spcBef>
                <a:spcPts val="600"/>
              </a:spcBef>
              <a:defRPr/>
            </a:pPr>
            <a:r>
              <a:rPr lang="en-US" altLang="ko-KR" sz="25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V. KSTAR extended through V. ITER </a:t>
            </a:r>
            <a:r>
              <a:rPr lang="en-US" altLang="ko-KR" sz="25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up to Virtual </a:t>
            </a:r>
            <a:r>
              <a:rPr lang="en-US" altLang="ko-KR" sz="25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DEMO</a:t>
            </a:r>
            <a:r>
              <a:rPr lang="ko-KR" altLang="en-US" sz="2500" b="1" dirty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500" b="1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endParaRPr lang="en-US" altLang="ko-KR" sz="2500" b="1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" name="오른쪽으로 구부러진 화살표 1"/>
          <p:cNvSpPr/>
          <p:nvPr/>
        </p:nvSpPr>
        <p:spPr bwMode="auto">
          <a:xfrm rot="17923391">
            <a:off x="2751650" y="5121799"/>
            <a:ext cx="342938" cy="1109197"/>
          </a:xfrm>
          <a:prstGeom prst="curvedRight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17" name="오른쪽으로 구부러진 화살표 116"/>
          <p:cNvSpPr/>
          <p:nvPr/>
        </p:nvSpPr>
        <p:spPr bwMode="auto">
          <a:xfrm rot="6536007">
            <a:off x="3159755" y="4620724"/>
            <a:ext cx="313648" cy="1101169"/>
          </a:xfrm>
          <a:prstGeom prst="curvedRight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18" name="오른쪽으로 구부러진 화살표 117"/>
          <p:cNvSpPr/>
          <p:nvPr/>
        </p:nvSpPr>
        <p:spPr bwMode="auto">
          <a:xfrm rot="17923391">
            <a:off x="4280588" y="3720540"/>
            <a:ext cx="339059" cy="1109197"/>
          </a:xfrm>
          <a:prstGeom prst="curvedRight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19" name="오른쪽으로 구부러진 화살표 118"/>
          <p:cNvSpPr/>
          <p:nvPr/>
        </p:nvSpPr>
        <p:spPr bwMode="auto">
          <a:xfrm rot="6536007">
            <a:off x="4775636" y="3364128"/>
            <a:ext cx="361584" cy="1101169"/>
          </a:xfrm>
          <a:prstGeom prst="curvedRightArrow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24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YK styl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60729_KSTAR Introduction_AL" id="{B977F39C-F31C-E747-8E27-5BDA3142859D}" vid="{FD728BDD-38BC-1C4E-BAEB-6FC76AD3DE20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24767</TotalTime>
  <Words>1731</Words>
  <Application>Microsoft Office PowerPoint</Application>
  <PresentationFormat>화면 슬라이드 쇼(4:3)</PresentationFormat>
  <Paragraphs>374</Paragraphs>
  <Slides>20</Slides>
  <Notes>10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37" baseType="lpstr">
      <vt:lpstr>HY헤드라인M</vt:lpstr>
      <vt:lpstr>MS PGothic</vt:lpstr>
      <vt:lpstr>굴림</vt:lpstr>
      <vt:lpstr>나눔고딕</vt:lpstr>
      <vt:lpstr>나눔고딕 ExtraBold</vt:lpstr>
      <vt:lpstr>나눔바른고딕</vt:lpstr>
      <vt:lpstr>맑은 고딕</vt:lpstr>
      <vt:lpstr>-웹윤고딕130</vt:lpstr>
      <vt:lpstr>Arial</vt:lpstr>
      <vt:lpstr>Arial Black</vt:lpstr>
      <vt:lpstr>Calibri</vt:lpstr>
      <vt:lpstr>Helvetica</vt:lpstr>
      <vt:lpstr>Symbol</vt:lpstr>
      <vt:lpstr>Tahoma</vt:lpstr>
      <vt:lpstr>Times New Roman</vt:lpstr>
      <vt:lpstr>Wingdings</vt:lpstr>
      <vt:lpstr>YK style</vt:lpstr>
      <vt:lpstr>PowerPoint 프레젠테이션</vt:lpstr>
      <vt:lpstr>PowerPoint 프레젠테이션</vt:lpstr>
      <vt:lpstr>PowerPoint 프레젠테이션</vt:lpstr>
      <vt:lpstr>Basic Plan of Korea Fusion Energy R&amp;D</vt:lpstr>
      <vt:lpstr>A Roadmap toward K-DEMO </vt:lpstr>
      <vt:lpstr>K-DEMO Design: A Basic Concept</vt:lpstr>
      <vt:lpstr>K-DEMO Strategies </vt:lpstr>
      <vt:lpstr>Virtual DEMO: Bridges  the present (KSTAR, ITER) and the future (K-DEMO)</vt:lpstr>
      <vt:lpstr>PowerPoint 프레젠테이션</vt:lpstr>
      <vt:lpstr>PowerPoint 프레젠테이션</vt:lpstr>
      <vt:lpstr>PowerPoint 프레젠테이션</vt:lpstr>
      <vt:lpstr>KSTAR has unique hardware advantages  for high validation capabilities of virtual tokamaks</vt:lpstr>
      <vt:lpstr>PowerPoint 프레젠테이션</vt:lpstr>
      <vt:lpstr>PowerPoint 프레젠테이션</vt:lpstr>
      <vt:lpstr>PowerPoint 프레젠테이션</vt:lpstr>
      <vt:lpstr>Upgrade plan of KSTAR  for higher beta and steady-state operation</vt:lpstr>
      <vt:lpstr>Fusion Neutron Irradiation Data</vt:lpstr>
      <vt:lpstr>Summary</vt:lpstr>
      <vt:lpstr>PowerPoint 프레젠테이션</vt:lpstr>
      <vt:lpstr>KSTAR (Korea superconducting Tokamak Advanced Research)</vt:lpstr>
    </vt:vector>
  </TitlesOfParts>
  <Company>샘디자인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s-job03</dc:creator>
  <cp:lastModifiedBy>유석재</cp:lastModifiedBy>
  <cp:revision>3319</cp:revision>
  <cp:lastPrinted>2017-08-27T02:50:29Z</cp:lastPrinted>
  <dcterms:created xsi:type="dcterms:W3CDTF">2011-11-03T20:27:44Z</dcterms:created>
  <dcterms:modified xsi:type="dcterms:W3CDTF">2019-12-03T11:55:01Z</dcterms:modified>
</cp:coreProperties>
</file>