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3" r:id="rId3"/>
    <p:sldId id="262" r:id="rId4"/>
    <p:sldId id="258" r:id="rId5"/>
    <p:sldId id="257" r:id="rId6"/>
    <p:sldId id="256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1620"/>
    <a:srgbClr val="972434"/>
    <a:srgbClr val="0D1121"/>
    <a:srgbClr val="1C264A"/>
    <a:srgbClr val="FFFFFF"/>
    <a:srgbClr val="1B274A"/>
    <a:srgbClr val="1C254C"/>
    <a:srgbClr val="EAEFF7"/>
    <a:srgbClr val="B3B7BD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6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37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77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06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6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82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53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8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4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1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4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08811-ACEA-44BB-8031-D7DEB42DC3A9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48836-3561-477B-837A-E5B4E7A76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5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" y="855577"/>
            <a:ext cx="9147236" cy="5145173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14450" y="2562943"/>
            <a:ext cx="3197029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>
              <a:tabLst>
                <a:tab pos="3028950" algn="l"/>
              </a:tabLst>
            </a:pPr>
            <a:r>
              <a:rPr lang="en-US" altLang="en-US" sz="825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altLang="en-US" sz="135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771" y="856126"/>
            <a:ext cx="4002518" cy="514462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316968" y="1932250"/>
            <a:ext cx="2863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/>
              <a:t>Building America’s Fusion Program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43857" y="3931876"/>
            <a:ext cx="300986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i="1" dirty="0"/>
              <a:t>Building a Community in Washington to support a growing investment in fusion</a:t>
            </a:r>
          </a:p>
        </p:txBody>
      </p:sp>
    </p:spTree>
    <p:extLst>
      <p:ext uri="{BB962C8B-B14F-4D97-AF65-F5344CB8AC3E}">
        <p14:creationId xmlns:p14="http://schemas.microsoft.com/office/powerpoint/2010/main" val="932403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" y="855577"/>
            <a:ext cx="9147236" cy="51451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10"/>
          <a:stretch/>
        </p:blipFill>
        <p:spPr>
          <a:xfrm>
            <a:off x="-5133" y="857251"/>
            <a:ext cx="9155524" cy="565767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14450" y="2562943"/>
            <a:ext cx="3197029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>
              <a:tabLst>
                <a:tab pos="3028950" algn="l"/>
              </a:tabLst>
            </a:pPr>
            <a:r>
              <a:rPr lang="en-US" altLang="en-US" sz="825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altLang="en-US" sz="1350"/>
          </a:p>
        </p:txBody>
      </p:sp>
      <p:sp>
        <p:nvSpPr>
          <p:cNvPr id="2" name="Rectangle 1"/>
          <p:cNvSpPr/>
          <p:nvPr/>
        </p:nvSpPr>
        <p:spPr>
          <a:xfrm>
            <a:off x="1285033" y="2489598"/>
            <a:ext cx="6575192" cy="2463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American Security Project is a non-partisan public policy think tank devoted to America’s long term national security. </a:t>
            </a:r>
          </a:p>
          <a:p>
            <a:pPr algn="ctr">
              <a:lnSpc>
                <a:spcPct val="107000"/>
              </a:lnSpc>
            </a:pPr>
            <a:endParaRPr lang="en-US" sz="2400" dirty="0">
              <a:solidFill>
                <a:srgbClr val="22222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n-US" sz="2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advocate for an increased commitment to fusion at the highest levels of government.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9433" y="871578"/>
            <a:ext cx="160172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MISSION</a:t>
            </a:r>
          </a:p>
        </p:txBody>
      </p:sp>
    </p:spTree>
    <p:extLst>
      <p:ext uri="{BB962C8B-B14F-4D97-AF65-F5344CB8AC3E}">
        <p14:creationId xmlns:p14="http://schemas.microsoft.com/office/powerpoint/2010/main" val="4162478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" y="855577"/>
            <a:ext cx="9147236" cy="51451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10"/>
          <a:stretch/>
        </p:blipFill>
        <p:spPr>
          <a:xfrm>
            <a:off x="-5133" y="857251"/>
            <a:ext cx="9155524" cy="565767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14450" y="2562943"/>
            <a:ext cx="3197029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>
              <a:tabLst>
                <a:tab pos="3028950" algn="l"/>
              </a:tabLst>
            </a:pPr>
            <a:r>
              <a:rPr lang="en-US" altLang="en-US" sz="825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altLang="en-US" sz="1350"/>
          </a:p>
        </p:txBody>
      </p:sp>
      <p:sp>
        <p:nvSpPr>
          <p:cNvPr id="7" name="TextBox 6"/>
          <p:cNvSpPr txBox="1"/>
          <p:nvPr/>
        </p:nvSpPr>
        <p:spPr>
          <a:xfrm>
            <a:off x="409433" y="871578"/>
            <a:ext cx="121898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SCOPE</a:t>
            </a:r>
          </a:p>
        </p:txBody>
      </p:sp>
      <p:sp>
        <p:nvSpPr>
          <p:cNvPr id="2" name="Rectangle 1"/>
          <p:cNvSpPr/>
          <p:nvPr/>
        </p:nvSpPr>
        <p:spPr>
          <a:xfrm>
            <a:off x="1210403" y="1977932"/>
            <a:ext cx="6724451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400" dirty="0">
                <a:solidFill>
                  <a:srgbClr val="22222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Advocacy is executed within four operational areas 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974018"/>
              </p:ext>
            </p:extLst>
          </p:nvPr>
        </p:nvGraphicFramePr>
        <p:xfrm>
          <a:off x="885526" y="2832496"/>
          <a:ext cx="7374207" cy="2746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391">
                  <a:extLst>
                    <a:ext uri="{9D8B030D-6E8A-4147-A177-3AD203B41FA5}">
                      <a16:colId xmlns:a16="http://schemas.microsoft.com/office/drawing/2014/main" val="3774147817"/>
                    </a:ext>
                  </a:extLst>
                </a:gridCol>
                <a:gridCol w="5449816">
                  <a:extLst>
                    <a:ext uri="{9D8B030D-6E8A-4147-A177-3AD203B41FA5}">
                      <a16:colId xmlns:a16="http://schemas.microsoft.com/office/drawing/2014/main" val="403319232"/>
                    </a:ext>
                  </a:extLst>
                </a:gridCol>
              </a:tblGrid>
              <a:tr h="674036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Influencing Legislation</a:t>
                      </a:r>
                      <a:endParaRPr lang="en-US" sz="17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 anchor="ctr">
                    <a:solidFill>
                      <a:srgbClr val="1C25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Promoting the drafting</a:t>
                      </a:r>
                      <a:r>
                        <a:rPr lang="en-US" sz="1400" b="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passing of fusion-related legislation, while securing</a:t>
                      </a:r>
                      <a:r>
                        <a:rPr lang="en-US" sz="1400" b="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maximum annual appropriations </a:t>
                      </a:r>
                    </a:p>
                  </a:txBody>
                  <a:tcPr marL="68580" marR="68580" marT="34290" marB="34290" anchor="ctr"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757048"/>
                  </a:ext>
                </a:extLst>
              </a:tr>
              <a:tr h="674036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Policymaker Convening</a:t>
                      </a:r>
                    </a:p>
                  </a:txBody>
                  <a:tcPr marL="68580" marR="68580" marT="34290" marB="34290" anchor="ctr">
                    <a:solidFill>
                      <a:srgbClr val="1C254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>
                          <a:solidFill>
                            <a:srgbClr val="22222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400" dirty="0">
                          <a:solidFill>
                            <a:srgbClr val="22222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rganize briefings, hearings, panels and meetings</a:t>
                      </a:r>
                    </a:p>
                  </a:txBody>
                  <a:tcPr marL="68580" marR="68580" marT="34290" marB="3429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189710"/>
                  </a:ext>
                </a:extLst>
              </a:tr>
              <a:tr h="674036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Publications</a:t>
                      </a:r>
                    </a:p>
                  </a:txBody>
                  <a:tcPr marL="68580" marR="68580" marT="34290" marB="34290" anchor="ctr">
                    <a:solidFill>
                      <a:srgbClr val="1C25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olumns</a:t>
                      </a:r>
                      <a:r>
                        <a:rPr lang="en-US" sz="140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op-eds, fact-sheets, white papers that can </a:t>
                      </a:r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educate policymakers in readable, non-scientific</a:t>
                      </a:r>
                      <a:r>
                        <a:rPr lang="en-US" sz="1400" b="0" baseline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language on the benefits of fusion research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40530"/>
                  </a:ext>
                </a:extLst>
              </a:tr>
              <a:tr h="674036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“</a:t>
                      </a:r>
                      <a:r>
                        <a:rPr lang="en-US" sz="1700" b="1" dirty="0" err="1">
                          <a:solidFill>
                            <a:schemeClr val="bg1"/>
                          </a:solidFill>
                        </a:rPr>
                        <a:t>Grasstops</a:t>
                      </a:r>
                      <a:r>
                        <a:rPr lang="en-US" sz="1700" b="1" dirty="0">
                          <a:solidFill>
                            <a:schemeClr val="bg1"/>
                          </a:solidFill>
                        </a:rPr>
                        <a:t>” Cultivation </a:t>
                      </a:r>
                    </a:p>
                  </a:txBody>
                  <a:tcPr marL="68580" marR="68580" marT="34290" marB="34290" anchor="ctr">
                    <a:solidFill>
                      <a:srgbClr val="1C25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>
                          <a:solidFill>
                            <a:srgbClr val="22222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1400" b="0" dirty="0">
                          <a:solidFill>
                            <a:srgbClr val="22222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ctivate</a:t>
                      </a:r>
                      <a:r>
                        <a:rPr lang="en-US" sz="1400" b="0" baseline="0" dirty="0">
                          <a:solidFill>
                            <a:srgbClr val="222222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key influencers who can validate the promise of fusion</a:t>
                      </a:r>
                      <a:endParaRPr lang="en-US" sz="1500" b="0" dirty="0">
                        <a:solidFill>
                          <a:srgbClr val="222222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982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5456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" y="855577"/>
            <a:ext cx="9147236" cy="51451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10"/>
          <a:stretch/>
        </p:blipFill>
        <p:spPr>
          <a:xfrm>
            <a:off x="-5133" y="857251"/>
            <a:ext cx="9155524" cy="565767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14450" y="2562943"/>
            <a:ext cx="3197029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>
              <a:tabLst>
                <a:tab pos="3028950" algn="l"/>
              </a:tabLst>
            </a:pPr>
            <a:r>
              <a:rPr lang="en-US" altLang="en-US" sz="825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altLang="en-US" sz="135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140007"/>
              </p:ext>
            </p:extLst>
          </p:nvPr>
        </p:nvGraphicFramePr>
        <p:xfrm>
          <a:off x="409433" y="1592747"/>
          <a:ext cx="8291015" cy="43911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7602">
                  <a:extLst>
                    <a:ext uri="{9D8B030D-6E8A-4147-A177-3AD203B41FA5}">
                      <a16:colId xmlns:a16="http://schemas.microsoft.com/office/drawing/2014/main" val="3822878499"/>
                    </a:ext>
                  </a:extLst>
                </a:gridCol>
                <a:gridCol w="6583413">
                  <a:extLst>
                    <a:ext uri="{9D8B030D-6E8A-4147-A177-3AD203B41FA5}">
                      <a16:colId xmlns:a16="http://schemas.microsoft.com/office/drawing/2014/main" val="214891675"/>
                    </a:ext>
                  </a:extLst>
                </a:gridCol>
              </a:tblGrid>
              <a:tr h="4085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400" dirty="0">
                          <a:effectLst/>
                        </a:rPr>
                        <a:t>Operational Areas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Since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2011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023693"/>
                  </a:ext>
                </a:extLst>
              </a:tr>
              <a:tr h="15297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Influencing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Legislation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Successfully won the fight to keep MIT’s Plasma Science and Fusion Center open and funded after the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Obama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Administration’s planned closure in the FY2013 Budget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each of the last 5 years, the final funding for fusion energy sciences has been higher than the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Administration’s budget request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</a:rPr>
                        <a:t>• Advocated for the</a:t>
                      </a:r>
                      <a:r>
                        <a:rPr lang="en-US" sz="1200" baseline="0" dirty="0">
                          <a:effectLst/>
                        </a:rPr>
                        <a:t> adoption of</a:t>
                      </a:r>
                      <a:r>
                        <a:rPr lang="en-US" sz="1200" dirty="0">
                          <a:effectLst/>
                        </a:rPr>
                        <a:t> the ASP 10 year plan to substantially increase fusion funding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00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• Advocated for the creation of a new “Deputy Under Secretary for Fusion Energy” within the</a:t>
                      </a:r>
                      <a:r>
                        <a:rPr lang="en-US" sz="1200" baseline="0" dirty="0">
                          <a:effectLst/>
                        </a:rPr>
                        <a:t> DOE</a:t>
                      </a:r>
                      <a:endParaRPr lang="en-US" sz="1200" dirty="0">
                        <a:effectLst/>
                      </a:endParaRPr>
                    </a:p>
                  </a:txBody>
                  <a:tcPr marL="51435" marR="5143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9433"/>
                  </a:ext>
                </a:extLst>
              </a:tr>
              <a:tr h="10829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Policymaker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Convening</a:t>
                      </a: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5 public briefings on Capitol Hill that brought fusion’s scientific leaders to Congress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00" dirty="0">
                        <a:effectLst/>
                      </a:endParaRPr>
                    </a:p>
                    <a:p>
                      <a:pPr marL="0" marR="0" algn="l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</a:t>
                      </a: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Successfully advocated for the first fusion hearing in the House Science Committee for over 5 years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(June 2014, and then again in 2016)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Met with White House Science Advisor John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effectLst/>
                        </a:rPr>
                        <a:t>Holdren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 to advocate for more fusion research 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453917"/>
                  </a:ext>
                </a:extLst>
              </a:tr>
              <a:tr h="7827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Publications</a:t>
                      </a:r>
                      <a:endParaRPr lang="en-US" sz="1800" dirty="0">
                        <a:effectLst/>
                      </a:endParaRP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• ASP’s Fusion</a:t>
                      </a:r>
                      <a:r>
                        <a:rPr lang="en-US" sz="1200" baseline="0" dirty="0">
                          <a:effectLst/>
                        </a:rPr>
                        <a:t> White Paper maps out how affordable and effective a new “Apollo” program would be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effectLst/>
                        </a:rPr>
                        <a:t>• Fact sheets on fusion spin-offs, the</a:t>
                      </a:r>
                      <a:r>
                        <a:rPr lang="en-US" sz="1200" baseline="0" dirty="0">
                          <a:effectLst/>
                        </a:rPr>
                        <a:t> benefits of fusion, and the science of fusion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effectLst/>
                        </a:rPr>
                        <a:t>• “Fusion in America” map shows</a:t>
                      </a:r>
                      <a:r>
                        <a:rPr lang="en-US" sz="1200" baseline="0" dirty="0">
                          <a:effectLst/>
                        </a:rPr>
                        <a:t> where fusion research is concentrated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effectLst/>
                        </a:rPr>
                        <a:t>• ASP experts featured in</a:t>
                      </a:r>
                      <a:r>
                        <a:rPr lang="en-US" sz="1200" baseline="0" dirty="0">
                          <a:effectLst/>
                        </a:rPr>
                        <a:t> </a:t>
                      </a:r>
                      <a:r>
                        <a:rPr lang="en-US" sz="1200" i="1" baseline="0" dirty="0">
                          <a:effectLst/>
                        </a:rPr>
                        <a:t>Washington Post, Forbes, New York Times, </a:t>
                      </a:r>
                      <a:r>
                        <a:rPr lang="en-US" sz="1200" i="0" baseline="0" dirty="0">
                          <a:effectLst/>
                        </a:rPr>
                        <a:t>and others. </a:t>
                      </a:r>
                      <a:endParaRPr lang="en-US" sz="1200" baseline="0" dirty="0">
                        <a:effectLst/>
                      </a:endParaRPr>
                    </a:p>
                  </a:txBody>
                  <a:tcPr marL="51435" marR="51435" marT="0" marB="0" anchor="ctr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56943"/>
                  </a:ext>
                </a:extLst>
              </a:tr>
              <a:tr h="58707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“</a:t>
                      </a:r>
                      <a:r>
                        <a:rPr lang="en-US" sz="1200" b="1" dirty="0" err="1">
                          <a:solidFill>
                            <a:schemeClr val="bg1"/>
                          </a:solidFill>
                        </a:rPr>
                        <a:t>Grasstops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” 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Cultivation </a:t>
                      </a: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Norm Augustine (ASP Board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Member) has spoken, written, and advocated for fusion research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ASP-affiliated</a:t>
                      </a:r>
                      <a:r>
                        <a:rPr lang="en-US" sz="1200" kern="12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Admirals and Generals have engaged with Members of Congress on fusion</a:t>
                      </a: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Building</a:t>
                      </a:r>
                      <a:r>
                        <a:rPr lang="en-US" sz="1200" kern="12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advocates with Department of Energy for greater R&amp;D commitment</a:t>
                      </a:r>
                      <a:endParaRPr lang="en-US" sz="12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901289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09433" y="871578"/>
            <a:ext cx="382386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WHAT HAS ASP DONE?</a:t>
            </a:r>
          </a:p>
        </p:txBody>
      </p:sp>
    </p:spTree>
    <p:extLst>
      <p:ext uri="{BB962C8B-B14F-4D97-AF65-F5344CB8AC3E}">
        <p14:creationId xmlns:p14="http://schemas.microsoft.com/office/powerpoint/2010/main" val="3523348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" y="855577"/>
            <a:ext cx="9147236" cy="51451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10"/>
          <a:stretch/>
        </p:blipFill>
        <p:spPr>
          <a:xfrm>
            <a:off x="-5133" y="857251"/>
            <a:ext cx="9155524" cy="565767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14450" y="2562943"/>
            <a:ext cx="3197029" cy="196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>
              <a:tabLst>
                <a:tab pos="3028950" algn="l"/>
              </a:tabLst>
            </a:pPr>
            <a:r>
              <a:rPr lang="en-US" altLang="en-US" sz="825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altLang="en-US" sz="135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922408"/>
              </p:ext>
            </p:extLst>
          </p:nvPr>
        </p:nvGraphicFramePr>
        <p:xfrm>
          <a:off x="409433" y="1592747"/>
          <a:ext cx="8291015" cy="4224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7602">
                  <a:extLst>
                    <a:ext uri="{9D8B030D-6E8A-4147-A177-3AD203B41FA5}">
                      <a16:colId xmlns:a16="http://schemas.microsoft.com/office/drawing/2014/main" val="3822878499"/>
                    </a:ext>
                  </a:extLst>
                </a:gridCol>
                <a:gridCol w="6583413">
                  <a:extLst>
                    <a:ext uri="{9D8B030D-6E8A-4147-A177-3AD203B41FA5}">
                      <a16:colId xmlns:a16="http://schemas.microsoft.com/office/drawing/2014/main" val="214891675"/>
                    </a:ext>
                  </a:extLst>
                </a:gridCol>
              </a:tblGrid>
              <a:tr h="4085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400" dirty="0">
                          <a:effectLst/>
                        </a:rPr>
                        <a:t>Operational Areas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2016</a:t>
                      </a:r>
                    </a:p>
                  </a:txBody>
                  <a:tcPr marL="51435" marR="51435" marT="0" marB="0" anchor="ctr"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023693"/>
                  </a:ext>
                </a:extLst>
              </a:tr>
              <a:tr h="13407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Influencing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Legislation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Advocating</a:t>
                      </a:r>
                      <a:r>
                        <a:rPr lang="en-US" sz="1200" baseline="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for the higher House-passed spending amounts in the final FY2017</a:t>
                      </a:r>
                      <a:r>
                        <a:rPr lang="en-US" sz="1200" baseline="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appropriations</a:t>
                      </a:r>
                      <a:r>
                        <a:rPr lang="en-US" sz="1200" baseline="0" dirty="0">
                          <a:effectLst/>
                        </a:rPr>
                        <a:t> bill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• </a:t>
                      </a:r>
                      <a:r>
                        <a:rPr lang="en-US" sz="1200" baseline="0" dirty="0">
                          <a:effectLst/>
                        </a:rPr>
                        <a:t>Energy Policy Modernization Act: Ensure that the fusion title of the House-passed bill and the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baseline="0" dirty="0">
                          <a:effectLst/>
                        </a:rPr>
                        <a:t>   Advanced Nuclear title in the Senate-passed bill are both included in the final Conference Report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endParaRPr lang="en-US" sz="300" baseline="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effectLst/>
                        </a:rPr>
                        <a:t>• Advocate for passing of 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Nuclear Energy Innovation Capabilities Act and Fusion Innovation Act</a:t>
                      </a:r>
                    </a:p>
                  </a:txBody>
                  <a:tcPr marL="51435" marR="5143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9433"/>
                  </a:ext>
                </a:extLst>
              </a:tr>
              <a:tr h="10829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Policymaker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Convening</a:t>
                      </a: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fusion education (what is fusion, what are</a:t>
                      </a:r>
                      <a:r>
                        <a:rPr lang="en-US" sz="1200" kern="12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 benefits, </a:t>
                      </a:r>
                      <a:r>
                        <a:rPr lang="en-US" sz="120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with key</a:t>
                      </a:r>
                      <a:r>
                        <a:rPr lang="en-US" sz="1200" kern="12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Members of Congress and possible appointees to the next administration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Invitations to tour fusion facilities</a:t>
                      </a:r>
                      <a:endParaRPr lang="en-US" sz="1200" kern="1200" dirty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453917"/>
                  </a:ext>
                </a:extLst>
              </a:tr>
              <a:tr h="6556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Publications</a:t>
                      </a:r>
                      <a:endParaRPr lang="en-US" sz="1800" dirty="0">
                        <a:effectLst/>
                      </a:endParaRP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• Will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</a:rPr>
                        <a:t> publish a simplified “Zoology” of fusion that highlights the major types of fusion for policymakers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• Aim for publication in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</a:rPr>
                        <a:t> a DC-focused media outlet of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  <a:effectLst/>
                        </a:rPr>
                        <a:t>oped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  <a:effectLst/>
                        </a:rPr>
                        <a:t> on how to do fusion “faster and cheaper”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5694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“</a:t>
                      </a:r>
                      <a:r>
                        <a:rPr lang="en-US" sz="1200" b="1" dirty="0" err="1">
                          <a:solidFill>
                            <a:schemeClr val="bg1"/>
                          </a:solidFill>
                        </a:rPr>
                        <a:t>Grasstops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” 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Cultivation </a:t>
                      </a: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 Via internal advocate, outreach to Presidential Transition teams to ensure a healthy response to fusion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by appointees in the next administration</a:t>
                      </a:r>
                    </a:p>
                  </a:txBody>
                  <a:tcPr marL="51435" marR="51435" marT="0" marB="0" anchor="ctr"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901289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09433" y="871578"/>
            <a:ext cx="36122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WHAT IS ASP DOING?</a:t>
            </a:r>
          </a:p>
        </p:txBody>
      </p:sp>
    </p:spTree>
    <p:extLst>
      <p:ext uri="{BB962C8B-B14F-4D97-AF65-F5344CB8AC3E}">
        <p14:creationId xmlns:p14="http://schemas.microsoft.com/office/powerpoint/2010/main" val="330595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" y="855577"/>
            <a:ext cx="9147236" cy="51451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10"/>
          <a:stretch/>
        </p:blipFill>
        <p:spPr>
          <a:xfrm>
            <a:off x="-5133" y="857251"/>
            <a:ext cx="9155524" cy="565767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763454"/>
              </p:ext>
            </p:extLst>
          </p:nvPr>
        </p:nvGraphicFramePr>
        <p:xfrm>
          <a:off x="268357" y="1702076"/>
          <a:ext cx="8607288" cy="51137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3737">
                  <a:extLst>
                    <a:ext uri="{9D8B030D-6E8A-4147-A177-3AD203B41FA5}">
                      <a16:colId xmlns:a16="http://schemas.microsoft.com/office/drawing/2014/main" val="3822878499"/>
                    </a:ext>
                  </a:extLst>
                </a:gridCol>
                <a:gridCol w="2988080">
                  <a:extLst>
                    <a:ext uri="{9D8B030D-6E8A-4147-A177-3AD203B41FA5}">
                      <a16:colId xmlns:a16="http://schemas.microsoft.com/office/drawing/2014/main" val="214891675"/>
                    </a:ext>
                  </a:extLst>
                </a:gridCol>
                <a:gridCol w="2000410">
                  <a:extLst>
                    <a:ext uri="{9D8B030D-6E8A-4147-A177-3AD203B41FA5}">
                      <a16:colId xmlns:a16="http://schemas.microsoft.com/office/drawing/2014/main" val="2618982964"/>
                    </a:ext>
                  </a:extLst>
                </a:gridCol>
                <a:gridCol w="2005061">
                  <a:extLst>
                    <a:ext uri="{9D8B030D-6E8A-4147-A177-3AD203B41FA5}">
                      <a16:colId xmlns:a16="http://schemas.microsoft.com/office/drawing/2014/main" val="3084923229"/>
                    </a:ext>
                  </a:extLst>
                </a:gridCol>
              </a:tblGrid>
              <a:tr h="44010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400" dirty="0">
                          <a:effectLst/>
                        </a:rPr>
                        <a:t>Operational Areas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400" dirty="0">
                          <a:effectLst/>
                        </a:rPr>
                        <a:t>1-2 Years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400" dirty="0">
                          <a:effectLst/>
                        </a:rPr>
                        <a:t>3-5 Years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400" dirty="0">
                          <a:effectLst/>
                        </a:rPr>
                        <a:t>8-10 Years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023693"/>
                  </a:ext>
                </a:extLst>
              </a:tr>
              <a:tr h="16784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Influencing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Legislation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Increase in new President’s budget for 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fusion (maintain levels for mainline 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programs with new $100 million for fusion   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alternatives)</a:t>
                      </a:r>
                      <a:endParaRPr lang="en-US" sz="300" dirty="0">
                        <a:effectLst/>
                      </a:endParaRP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ARPA-E dollar-matching initiative</a:t>
                      </a:r>
                      <a:endParaRPr lang="en-US" sz="300" dirty="0">
                        <a:effectLst/>
                      </a:endParaRPr>
                    </a:p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• Push</a:t>
                      </a:r>
                      <a:r>
                        <a:rPr lang="en-US" sz="1200" baseline="0" dirty="0">
                          <a:effectLst/>
                        </a:rPr>
                        <a:t> forward fusion legislation in Energy </a:t>
                      </a:r>
                    </a:p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baseline="0" dirty="0">
                          <a:effectLst/>
                        </a:rPr>
                        <a:t>   Policy Modernization Act and </a:t>
                      </a: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Nuclear </a:t>
                      </a:r>
                    </a:p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Energy Innovation Capabilities Act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baseline="0" dirty="0">
                          <a:effectLst/>
                        </a:rPr>
                        <a:t> </a:t>
                      </a:r>
                      <a:endParaRPr lang="en-US" sz="12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435" marR="5143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$100 million annually</a:t>
                      </a:r>
                      <a:r>
                        <a:rPr lang="en-US" sz="1200" baseline="0" dirty="0">
                          <a:effectLst/>
                        </a:rPr>
                        <a:t>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   </a:t>
                      </a:r>
                      <a:r>
                        <a:rPr lang="en-US" sz="1200" dirty="0">
                          <a:effectLst/>
                        </a:rPr>
                        <a:t>appropriated for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alternative fusion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" dirty="0">
                        <a:effectLst/>
                      </a:endParaRP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$500 million or more for mainline programs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• $2 million per year in small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business vouchers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• $15 billion in federal funds </a:t>
                      </a:r>
                    </a:p>
                    <a:p>
                      <a:pPr marL="0" marR="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   over ten</a:t>
                      </a:r>
                      <a:r>
                        <a:rPr lang="en-US" sz="1200" baseline="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years</a:t>
                      </a:r>
                    </a:p>
                    <a:p>
                      <a:pPr marL="0" marR="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• A 50-50 funding</a:t>
                      </a:r>
                      <a:r>
                        <a:rPr lang="en-US" sz="1200" baseline="0" dirty="0">
                          <a:effectLst/>
                        </a:rPr>
                        <a:t> match with     </a:t>
                      </a:r>
                    </a:p>
                    <a:p>
                      <a:pPr marL="0" marR="0" algn="just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baseline="0" dirty="0">
                          <a:effectLst/>
                        </a:rPr>
                        <a:t>   private resources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9433"/>
                  </a:ext>
                </a:extLst>
              </a:tr>
              <a:tr h="7640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Policymaker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Convening</a:t>
                      </a: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Early engagement with NRC on fusion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effectLst/>
                        </a:rPr>
                        <a:t>regs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Meet with senior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management at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    DOE OFES to promote fusion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research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Organize Congressional Delegation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trips to </a:t>
                      </a:r>
                    </a:p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   fusion facilities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</a:txBody>
                  <a:tcPr marL="51435" marR="5143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Bi-annual fusion briefings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Annual “Fusion and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National Security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” Conference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attracts hundreds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453917"/>
                  </a:ext>
                </a:extLst>
              </a:tr>
              <a:tr h="6717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Publications</a:t>
                      </a:r>
                      <a:endParaRPr lang="en-US" sz="1800" dirty="0">
                        <a:effectLst/>
                      </a:endParaRP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• Updated Fusion White</a:t>
                      </a:r>
                      <a:r>
                        <a:rPr lang="en-US" sz="1200" baseline="0" dirty="0">
                          <a:effectLst/>
                        </a:rPr>
                        <a:t> Paper detailing the </a:t>
                      </a:r>
                    </a:p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baseline="0" dirty="0">
                          <a:effectLst/>
                        </a:rPr>
                        <a:t>   requirements of an accelerated p</a:t>
                      </a:r>
                      <a:r>
                        <a:rPr lang="en-US" sz="1200" dirty="0">
                          <a:effectLst/>
                        </a:rPr>
                        <a:t>ush</a:t>
                      </a:r>
                    </a:p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effectLst/>
                        </a:rPr>
                        <a:t>• Info</a:t>
                      </a:r>
                      <a:r>
                        <a:rPr lang="en-US" sz="1200" baseline="0" dirty="0">
                          <a:effectLst/>
                        </a:rPr>
                        <a:t>graphics showing link between fusion </a:t>
                      </a:r>
                    </a:p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baseline="0" dirty="0">
                          <a:effectLst/>
                        </a:rPr>
                        <a:t>   research and national security</a:t>
                      </a:r>
                      <a:endParaRPr lang="en-US" sz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effectLst/>
                        </a:rPr>
                        <a:t>• Sponsor documentaries</a:t>
                      </a:r>
                      <a:r>
                        <a:rPr lang="en-US" sz="1200" baseline="0" dirty="0">
                          <a:effectLst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baseline="0" dirty="0">
                          <a:effectLst/>
                        </a:rPr>
                        <a:t>   about national security and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baseline="0" dirty="0">
                          <a:effectLst/>
                        </a:rPr>
                        <a:t>   the fusion program</a:t>
                      </a:r>
                      <a:endParaRPr lang="en-US" sz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effectLst/>
                        </a:rPr>
                        <a:t>•  Book</a:t>
                      </a:r>
                      <a:r>
                        <a:rPr lang="en-US" sz="1200" i="1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published </a:t>
                      </a:r>
                      <a:r>
                        <a:rPr lang="en-US" sz="1200" baseline="0" dirty="0">
                          <a:effectLst/>
                        </a:rPr>
                        <a:t>about how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baseline="0" dirty="0">
                          <a:effectLst/>
                        </a:rPr>
                        <a:t>    fusion became a success</a:t>
                      </a:r>
                      <a:endParaRPr lang="en-US" sz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56943"/>
                  </a:ext>
                </a:extLst>
              </a:tr>
              <a:tr h="589575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“</a:t>
                      </a:r>
                      <a:r>
                        <a:rPr lang="en-US" sz="1200" b="1" dirty="0" err="1">
                          <a:solidFill>
                            <a:schemeClr val="bg1"/>
                          </a:solidFill>
                        </a:rPr>
                        <a:t>Grasstops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” 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Cultivation </a:t>
                      </a:r>
                    </a:p>
                  </a:txBody>
                  <a:tcPr marL="51435" marR="51435" marT="0" marB="0" anchor="ctr">
                    <a:solidFill>
                      <a:srgbClr val="1B27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Statement of interest by new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President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038600" algn="l"/>
                        </a:tabLst>
                        <a:defRPr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Speech by new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President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• Widespread increased </a:t>
                      </a:r>
                    </a:p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    interest in fusion as the next </a:t>
                      </a:r>
                    </a:p>
                    <a:p>
                      <a:pPr marL="0" marR="0" algn="l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38600" algn="l"/>
                        </a:tabLs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effectLst/>
                        </a:rPr>
                        <a:t>    energy source</a:t>
                      </a:r>
                      <a:endParaRPr lang="en-US" sz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8901289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09432" y="871578"/>
            <a:ext cx="473046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WHAT IS ASP GOING TO DO?</a:t>
            </a:r>
          </a:p>
        </p:txBody>
      </p:sp>
    </p:spTree>
    <p:extLst>
      <p:ext uri="{BB962C8B-B14F-4D97-AF65-F5344CB8AC3E}">
        <p14:creationId xmlns:p14="http://schemas.microsoft.com/office/powerpoint/2010/main" val="2293643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" y="846553"/>
            <a:ext cx="9147236" cy="5145173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191769"/>
              </p:ext>
            </p:extLst>
          </p:nvPr>
        </p:nvGraphicFramePr>
        <p:xfrm>
          <a:off x="336885" y="1380150"/>
          <a:ext cx="8462809" cy="4823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3570">
                  <a:extLst>
                    <a:ext uri="{9D8B030D-6E8A-4147-A177-3AD203B41FA5}">
                      <a16:colId xmlns:a16="http://schemas.microsoft.com/office/drawing/2014/main" val="2452430998"/>
                    </a:ext>
                  </a:extLst>
                </a:gridCol>
                <a:gridCol w="706271">
                  <a:extLst>
                    <a:ext uri="{9D8B030D-6E8A-4147-A177-3AD203B41FA5}">
                      <a16:colId xmlns:a16="http://schemas.microsoft.com/office/drawing/2014/main" val="1136259317"/>
                    </a:ext>
                  </a:extLst>
                </a:gridCol>
                <a:gridCol w="757451">
                  <a:extLst>
                    <a:ext uri="{9D8B030D-6E8A-4147-A177-3AD203B41FA5}">
                      <a16:colId xmlns:a16="http://schemas.microsoft.com/office/drawing/2014/main" val="2126599829"/>
                    </a:ext>
                  </a:extLst>
                </a:gridCol>
                <a:gridCol w="805517">
                  <a:extLst>
                    <a:ext uri="{9D8B030D-6E8A-4147-A177-3AD203B41FA5}">
                      <a16:colId xmlns:a16="http://schemas.microsoft.com/office/drawing/2014/main" val="3552503369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2-Stars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3-Stars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4-Stars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7915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At ASP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events, p</a:t>
                      </a:r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riority seating and public acknowledgement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of membership in Business Council for American Security and Fusion Advisory Subcommittee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929591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BCAS member acknowledgement on ASP papers, reports, and other communications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204283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Peer-to-peer BCAS member networking with ASP staff, board and Consensus members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008166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Onsite hosting of ASP events at corporate campus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657471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Exclusive speaking opportunities for subject matter experts sponsored by BCAS members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362796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Event branding and dedicated landing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page with hyperlinked BCAS member logos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247704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Exclusive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roundtable invitations and public acknowledgement of BCAS membership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389561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Special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invitations (C-Level) to dinners and receptions with key officials, dignitaries, and leaders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264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078082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“Ask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an Expert” and decision support engagements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7010177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Access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to ASP research library, issue briefs and conference calls on current affairs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724627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BCAS member guidance on ASP research events and public policy directions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104083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“Rapid Response Research” issue briefings and “flash surveys” of ASP’s board, Consensus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members, and experts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590454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Dedicated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ASP Relationship Manager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680312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Appointment of BCAS member designated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resident ASP fellow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946375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BCAS membership named public advocacy initiatives, white papers and op-eds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638086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BCAS member access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to policy makers, military officials and private sector leaders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739506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</a:rPr>
                        <a:t>CEO-only roundtables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and networking receptions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sym typeface="Wingdings" panose="05000000000000000000" pitchFamily="2" charset="2"/>
                        </a:rPr>
                        <a:t></a:t>
                      </a:r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24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876899"/>
                  </a:ext>
                </a:extLst>
              </a:tr>
              <a:tr h="23556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$15,000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$30,000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858274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10"/>
          <a:stretch/>
        </p:blipFill>
        <p:spPr>
          <a:xfrm>
            <a:off x="-5133" y="857251"/>
            <a:ext cx="9155524" cy="56576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09433" y="871578"/>
            <a:ext cx="397333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MEMBERSHIP BENEFITS</a:t>
            </a:r>
          </a:p>
        </p:txBody>
      </p:sp>
    </p:spTree>
    <p:extLst>
      <p:ext uri="{BB962C8B-B14F-4D97-AF65-F5344CB8AC3E}">
        <p14:creationId xmlns:p14="http://schemas.microsoft.com/office/powerpoint/2010/main" val="1730677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6122</TotalTime>
  <Words>1019</Words>
  <Application>Microsoft Office PowerPoint</Application>
  <PresentationFormat>On-screen Show (4:3)</PresentationFormat>
  <Paragraphs>192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aholland</dc:creator>
  <cp:lastModifiedBy>Andrew Holland</cp:lastModifiedBy>
  <cp:revision>73</cp:revision>
  <dcterms:created xsi:type="dcterms:W3CDTF">2016-09-17T01:14:17Z</dcterms:created>
  <dcterms:modified xsi:type="dcterms:W3CDTF">2016-12-09T16:59:18Z</dcterms:modified>
</cp:coreProperties>
</file>