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3" r:id="rId1"/>
    <p:sldMasterId id="2147484037" r:id="rId2"/>
    <p:sldMasterId id="2147484374" r:id="rId3"/>
    <p:sldMasterId id="2147484455" r:id="rId4"/>
    <p:sldMasterId id="2147484559" r:id="rId5"/>
    <p:sldMasterId id="2147484823" r:id="rId6"/>
    <p:sldMasterId id="2147484868" r:id="rId7"/>
    <p:sldMasterId id="2147485012" r:id="rId8"/>
    <p:sldMasterId id="2147485170" r:id="rId9"/>
    <p:sldMasterId id="2147485178" r:id="rId10"/>
    <p:sldMasterId id="2147485186" r:id="rId11"/>
  </p:sldMasterIdLst>
  <p:notesMasterIdLst>
    <p:notesMasterId r:id="rId57"/>
  </p:notesMasterIdLst>
  <p:handoutMasterIdLst>
    <p:handoutMasterId r:id="rId58"/>
  </p:handoutMasterIdLst>
  <p:sldIdLst>
    <p:sldId id="594" r:id="rId12"/>
    <p:sldId id="709" r:id="rId13"/>
    <p:sldId id="814" r:id="rId14"/>
    <p:sldId id="815" r:id="rId15"/>
    <p:sldId id="380" r:id="rId16"/>
    <p:sldId id="784" r:id="rId17"/>
    <p:sldId id="805" r:id="rId18"/>
    <p:sldId id="806" r:id="rId19"/>
    <p:sldId id="799" r:id="rId20"/>
    <p:sldId id="757" r:id="rId21"/>
    <p:sldId id="803" r:id="rId22"/>
    <p:sldId id="759" r:id="rId23"/>
    <p:sldId id="634" r:id="rId24"/>
    <p:sldId id="823" r:id="rId25"/>
    <p:sldId id="824" r:id="rId26"/>
    <p:sldId id="825" r:id="rId27"/>
    <p:sldId id="826" r:id="rId28"/>
    <p:sldId id="827" r:id="rId29"/>
    <p:sldId id="828" r:id="rId30"/>
    <p:sldId id="829" r:id="rId31"/>
    <p:sldId id="835" r:id="rId32"/>
    <p:sldId id="675" r:id="rId33"/>
    <p:sldId id="776" r:id="rId34"/>
    <p:sldId id="779" r:id="rId35"/>
    <p:sldId id="679" r:id="rId36"/>
    <p:sldId id="680" r:id="rId37"/>
    <p:sldId id="681" r:id="rId38"/>
    <p:sldId id="682" r:id="rId39"/>
    <p:sldId id="741" r:id="rId40"/>
    <p:sldId id="787" r:id="rId41"/>
    <p:sldId id="743" r:id="rId42"/>
    <p:sldId id="772" r:id="rId43"/>
    <p:sldId id="774" r:id="rId44"/>
    <p:sldId id="781" r:id="rId45"/>
    <p:sldId id="754" r:id="rId46"/>
    <p:sldId id="749" r:id="rId47"/>
    <p:sldId id="807" r:id="rId48"/>
    <p:sldId id="808" r:id="rId49"/>
    <p:sldId id="693" r:id="rId50"/>
    <p:sldId id="694" r:id="rId51"/>
    <p:sldId id="789" r:id="rId52"/>
    <p:sldId id="695" r:id="rId53"/>
    <p:sldId id="696" r:id="rId54"/>
    <p:sldId id="626" r:id="rId55"/>
    <p:sldId id="337" r:id="rId56"/>
  </p:sldIdLst>
  <p:sldSz cx="9144000" cy="6858000" type="screen4x3"/>
  <p:notesSz cx="9979025" cy="6834188"/>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3">
          <p15:clr>
            <a:srgbClr val="A4A3A4"/>
          </p15:clr>
        </p15:guide>
        <p15:guide id="2" pos="3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FF"/>
    <a:srgbClr val="0066FF"/>
    <a:srgbClr val="CCECFF"/>
    <a:srgbClr val="66FFFF"/>
    <a:srgbClr val="FFFF99"/>
    <a:srgbClr val="FFFFCC"/>
    <a:srgbClr val="99CCFF"/>
    <a:srgbClr val="777777"/>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8" autoAdjust="0"/>
    <p:restoredTop sz="66330" autoAdjust="0"/>
  </p:normalViewPr>
  <p:slideViewPr>
    <p:cSldViewPr showGuides="1">
      <p:cViewPr varScale="1">
        <p:scale>
          <a:sx n="52" d="100"/>
          <a:sy n="52" d="100"/>
        </p:scale>
        <p:origin x="177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494"/>
    </p:cViewPr>
  </p:sorterViewPr>
  <p:notesViewPr>
    <p:cSldViewPr showGuides="1">
      <p:cViewPr varScale="1">
        <p:scale>
          <a:sx n="51" d="100"/>
          <a:sy n="51" d="100"/>
        </p:scale>
        <p:origin x="-2357" y="-82"/>
      </p:cViewPr>
      <p:guideLst>
        <p:guide orient="horz" pos="2153"/>
        <p:guide pos="3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24243" cy="34171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5652473" y="0"/>
            <a:ext cx="4324243" cy="341710"/>
          </a:xfrm>
          <a:prstGeom prst="rect">
            <a:avLst/>
          </a:prstGeom>
        </p:spPr>
        <p:txBody>
          <a:bodyPr vert="horz" lIns="91440" tIns="45720" rIns="91440" bIns="45720" rtlCol="0"/>
          <a:lstStyle>
            <a:lvl1pPr algn="r">
              <a:defRPr sz="1200"/>
            </a:lvl1pPr>
          </a:lstStyle>
          <a:p>
            <a:pPr>
              <a:defRPr/>
            </a:pPr>
            <a:fld id="{840A4C14-913C-42B4-AC7E-32EC73ACEDDD}" type="datetimeFigureOut">
              <a:rPr lang="zh-CN" altLang="en-US"/>
              <a:pPr>
                <a:defRPr/>
              </a:pPr>
              <a:t>2016/12/14</a:t>
            </a:fld>
            <a:endParaRPr lang="zh-CN" altLang="en-US"/>
          </a:p>
        </p:txBody>
      </p:sp>
      <p:sp>
        <p:nvSpPr>
          <p:cNvPr id="4" name="页脚占位符 3"/>
          <p:cNvSpPr>
            <a:spLocks noGrp="1"/>
          </p:cNvSpPr>
          <p:nvPr>
            <p:ph type="ftr" sz="quarter" idx="2"/>
          </p:nvPr>
        </p:nvSpPr>
        <p:spPr>
          <a:xfrm>
            <a:off x="1" y="6491293"/>
            <a:ext cx="4324243" cy="34171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5652473" y="6491293"/>
            <a:ext cx="4324243" cy="341710"/>
          </a:xfrm>
          <a:prstGeom prst="rect">
            <a:avLst/>
          </a:prstGeom>
        </p:spPr>
        <p:txBody>
          <a:bodyPr vert="horz" lIns="91440" tIns="45720" rIns="91440" bIns="45720" rtlCol="0" anchor="b"/>
          <a:lstStyle>
            <a:lvl1pPr algn="r">
              <a:defRPr sz="1200"/>
            </a:lvl1pPr>
          </a:lstStyle>
          <a:p>
            <a:pPr>
              <a:defRPr/>
            </a:pPr>
            <a:fld id="{A9A34171-7809-453C-9C01-D78264A8E567}" type="slidenum">
              <a:rPr lang="zh-CN" altLang="en-US"/>
              <a:pPr>
                <a:defRPr/>
              </a:pPr>
              <a:t>‹#›</a:t>
            </a:fld>
            <a:endParaRPr lang="zh-CN" altLang="en-US"/>
          </a:p>
        </p:txBody>
      </p:sp>
    </p:spTree>
    <p:extLst>
      <p:ext uri="{BB962C8B-B14F-4D97-AF65-F5344CB8AC3E}">
        <p14:creationId xmlns:p14="http://schemas.microsoft.com/office/powerpoint/2010/main" val="1654036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24243" cy="34171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52473" y="0"/>
            <a:ext cx="4324243" cy="341710"/>
          </a:xfrm>
          <a:prstGeom prst="rect">
            <a:avLst/>
          </a:prstGeom>
        </p:spPr>
        <p:txBody>
          <a:bodyPr vert="horz" lIns="91440" tIns="45720" rIns="91440" bIns="45720" rtlCol="0"/>
          <a:lstStyle>
            <a:lvl1pPr algn="r">
              <a:defRPr sz="1200"/>
            </a:lvl1pPr>
          </a:lstStyle>
          <a:p>
            <a:fld id="{9D6618DE-4784-429C-B611-13926D09B87E}" type="datetimeFigureOut">
              <a:rPr lang="zh-CN" altLang="en-US" smtClean="0"/>
              <a:t>2016/12/14</a:t>
            </a:fld>
            <a:endParaRPr lang="zh-CN" altLang="en-US"/>
          </a:p>
        </p:txBody>
      </p:sp>
      <p:sp>
        <p:nvSpPr>
          <p:cNvPr id="4" name="幻灯片图像占位符 3"/>
          <p:cNvSpPr>
            <a:spLocks noGrp="1" noRot="1" noChangeAspect="1"/>
          </p:cNvSpPr>
          <p:nvPr>
            <p:ph type="sldImg" idx="2"/>
          </p:nvPr>
        </p:nvSpPr>
        <p:spPr>
          <a:xfrm>
            <a:off x="3281363" y="512763"/>
            <a:ext cx="3416300" cy="25622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7903" y="3246239"/>
            <a:ext cx="7983219" cy="3075385"/>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91293"/>
            <a:ext cx="4324243" cy="34171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52473" y="6491293"/>
            <a:ext cx="4324243" cy="341710"/>
          </a:xfrm>
          <a:prstGeom prst="rect">
            <a:avLst/>
          </a:prstGeom>
        </p:spPr>
        <p:txBody>
          <a:bodyPr vert="horz" lIns="91440" tIns="45720" rIns="91440" bIns="45720" rtlCol="0" anchor="b"/>
          <a:lstStyle>
            <a:lvl1pPr algn="r">
              <a:defRPr sz="1200"/>
            </a:lvl1pPr>
          </a:lstStyle>
          <a:p>
            <a:fld id="{5578598A-69A4-4FB7-90AC-A0231F391C96}" type="slidenum">
              <a:rPr lang="zh-CN" altLang="en-US" smtClean="0"/>
              <a:t>‹#›</a:t>
            </a:fld>
            <a:endParaRPr lang="zh-CN" altLang="en-US"/>
          </a:p>
        </p:txBody>
      </p:sp>
    </p:spTree>
    <p:extLst>
      <p:ext uri="{BB962C8B-B14F-4D97-AF65-F5344CB8AC3E}">
        <p14:creationId xmlns:p14="http://schemas.microsoft.com/office/powerpoint/2010/main" val="252159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1</a:t>
            </a:fld>
            <a:endParaRPr lang="zh-CN" altLang="en-US"/>
          </a:p>
        </p:txBody>
      </p:sp>
    </p:spTree>
    <p:extLst>
      <p:ext uri="{BB962C8B-B14F-4D97-AF65-F5344CB8AC3E}">
        <p14:creationId xmlns:p14="http://schemas.microsoft.com/office/powerpoint/2010/main" val="400490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3057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We have performed</a:t>
            </a:r>
            <a:r>
              <a:rPr lang="en-US" altLang="zh-CN" b="1" baseline="0" dirty="0" smtClean="0"/>
              <a:t> conceptual designs of FDS series fusion reactors and blankets. We have developed the concepts of fusion power plants, such as the FDS-II fusion power reactor, FDS-III high temperature fusion reactor, and FDS-ST spherical </a:t>
            </a:r>
            <a:r>
              <a:rPr lang="en-US" altLang="zh-CN" b="1" baseline="0" dirty="0" err="1" smtClean="0"/>
              <a:t>Tokamak</a:t>
            </a:r>
            <a:r>
              <a:rPr lang="en-US" altLang="zh-CN" b="1" baseline="0" dirty="0" smtClean="0"/>
              <a:t>-based reactor. We have developed the hybrid demo reactor concepts of FDS-SFB for spent fuel burner, and fusion demo reactor concepts of C-DEMO. We also developed the fusion test reactor concept of FDS-MFX.</a:t>
            </a:r>
            <a:endParaRPr lang="zh-CN" altLang="en-US" b="1"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33557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5652772" y="6491868"/>
            <a:ext cx="4324708" cy="34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21DD6AEC-ED54-4D6A-B653-C035F92380F2}" type="slidenum">
              <a:rPr lang="en-US" altLang="zh-CN" sz="1200">
                <a:solidFill>
                  <a:srgbClr val="000000"/>
                </a:solidFill>
              </a:rPr>
              <a:pPr algn="r" eaLnBrk="1" hangingPunct="1"/>
              <a:t>12</a:t>
            </a:fld>
            <a:endParaRPr lang="en-US" altLang="zh-CN" sz="1200">
              <a:solidFill>
                <a:srgbClr val="000000"/>
              </a:solidFill>
            </a:endParaRPr>
          </a:p>
        </p:txBody>
      </p:sp>
      <p:sp>
        <p:nvSpPr>
          <p:cNvPr id="80899" name="Rectangle 2"/>
          <p:cNvSpPr>
            <a:spLocks noGrp="1" noRot="1" noChangeAspect="1" noChangeArrowheads="1" noTextEdit="1"/>
          </p:cNvSpPr>
          <p:nvPr>
            <p:ph type="sldImg"/>
          </p:nvPr>
        </p:nvSpPr>
        <p:spPr>
          <a:xfrm>
            <a:off x="3279775" y="511175"/>
            <a:ext cx="3419475" cy="2563813"/>
          </a:xfrm>
          <a:ln/>
        </p:spPr>
      </p:sp>
      <p:sp>
        <p:nvSpPr>
          <p:cNvPr id="80900" name="Rectangle 3"/>
          <p:cNvSpPr>
            <a:spLocks noGrp="1" noChangeArrowheads="1"/>
          </p:cNvSpPr>
          <p:nvPr>
            <p:ph type="body" idx="1"/>
          </p:nvPr>
        </p:nvSpPr>
        <p:spPr>
          <a:xfrm>
            <a:off x="998369" y="3245935"/>
            <a:ext cx="7982290" cy="30763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r>
              <a:rPr lang="en-US" altLang="zh-CN" b="1" dirty="0" smtClean="0"/>
              <a:t>As you may know, INEST </a:t>
            </a:r>
            <a:r>
              <a:rPr lang="en-US" altLang="zh-CN" b="1" baseline="0" dirty="0" smtClean="0"/>
              <a:t>is responsible for the development of Dual function lithium lead liquid breeder DFLL TBM, which has been supported by CN MOST. This TBM has two modes, including SLL mode with </a:t>
            </a:r>
            <a:r>
              <a:rPr lang="en-US" altLang="zh-CN" b="1" baseline="0" dirty="0" err="1" smtClean="0"/>
              <a:t>PbLi</a:t>
            </a:r>
            <a:r>
              <a:rPr lang="en-US" altLang="zh-CN" b="1" baseline="0" dirty="0" smtClean="0"/>
              <a:t> speed of 1mm/s, and DLL mode with </a:t>
            </a:r>
            <a:r>
              <a:rPr lang="en-US" altLang="zh-CN" b="1" baseline="0" dirty="0" err="1" smtClean="0"/>
              <a:t>PbLi</a:t>
            </a:r>
            <a:r>
              <a:rPr lang="en-US" altLang="zh-CN" b="1" baseline="0" dirty="0" smtClean="0"/>
              <a:t> speed of 10mm/s. The structure material is CLAM with the </a:t>
            </a:r>
            <a:r>
              <a:rPr lang="en-US" altLang="zh-CN" b="1" baseline="0" dirty="0" err="1" smtClean="0"/>
              <a:t>SiC</a:t>
            </a:r>
            <a:r>
              <a:rPr lang="en-US" altLang="zh-CN" b="1" baseline="0" dirty="0" smtClean="0"/>
              <a:t> as the FCI. Besides, INEST is also responsible for safety and structure material for the development of HCCB TBM in China.</a:t>
            </a:r>
            <a:endParaRPr lang="zh-CN" altLang="zh-CN" b="1" dirty="0" smtClean="0"/>
          </a:p>
        </p:txBody>
      </p:sp>
    </p:spTree>
    <p:extLst>
      <p:ext uri="{BB962C8B-B14F-4D97-AF65-F5344CB8AC3E}">
        <p14:creationId xmlns:p14="http://schemas.microsoft.com/office/powerpoint/2010/main" val="396126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The first subsection is related</a:t>
            </a:r>
            <a:r>
              <a:rPr lang="en-US" altLang="zh-CN" b="1" baseline="0" dirty="0" smtClean="0"/>
              <a:t> to “</a:t>
            </a:r>
            <a:r>
              <a:rPr lang="en-US" altLang="zh-CN" sz="1200" b="1" dirty="0" err="1" smtClean="0">
                <a:solidFill>
                  <a:srgbClr val="FF0000"/>
                </a:solidFill>
                <a:latin typeface="Times New Roman" pitchFamily="18" charset="0"/>
                <a:cs typeface="Times New Roman" pitchFamily="18" charset="0"/>
              </a:rPr>
              <a:t>Neutronics</a:t>
            </a:r>
            <a:r>
              <a:rPr lang="en-US" altLang="zh-CN" sz="1200" b="1" dirty="0" smtClean="0">
                <a:solidFill>
                  <a:srgbClr val="FF0000"/>
                </a:solidFill>
                <a:latin typeface="Times New Roman" pitchFamily="18" charset="0"/>
                <a:cs typeface="Times New Roman" pitchFamily="18" charset="0"/>
              </a:rPr>
              <a:t> Simulation/Experiment</a:t>
            </a:r>
            <a:r>
              <a:rPr lang="en-US" altLang="zh-CN" b="1" baseline="0" dirty="0" smtClean="0"/>
              <a:t>”.</a:t>
            </a:r>
            <a:endParaRPr lang="zh-CN" altLang="en-US" b="1"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13</a:t>
            </a:fld>
            <a:endParaRPr lang="zh-CN" altLang="en-US"/>
          </a:p>
        </p:txBody>
      </p:sp>
    </p:spTree>
    <p:extLst>
      <p:ext uri="{BB962C8B-B14F-4D97-AF65-F5344CB8AC3E}">
        <p14:creationId xmlns:p14="http://schemas.microsoft.com/office/powerpoint/2010/main" val="130579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This is the functional architecture of </a:t>
            </a:r>
            <a:r>
              <a:rPr lang="en-US" altLang="zh-CN" b="1" dirty="0" err="1" smtClean="0"/>
              <a:t>SuperMC</a:t>
            </a:r>
            <a:r>
              <a:rPr lang="en-US" altLang="zh-CN" b="1" dirty="0" smtClean="0"/>
              <a:t>. It is designed to support the design and safety assessment of nuclear systems featuring high fidelity simulation capability and intelligent operation.</a:t>
            </a:r>
          </a:p>
          <a:p>
            <a:r>
              <a:rPr lang="en-US" altLang="zh-CN" b="1" dirty="0" smtClean="0"/>
              <a:t>This picture shows the functional architecture of </a:t>
            </a:r>
            <a:r>
              <a:rPr lang="en-US" altLang="zh-CN" b="1" dirty="0" err="1" smtClean="0"/>
              <a:t>SuperMC</a:t>
            </a:r>
            <a:r>
              <a:rPr lang="en-US" altLang="zh-CN" b="1" dirty="0" smtClean="0"/>
              <a:t> by taking the radiation transport calculation as the core and including the calculation of isotope depletion, radiation source term/dose/biohazard, material activation and nuclide transmutation, etc. We also plan to integrate the multi-physics coupling calculation related to thermo-hydraulics, structural mechanics, radiation biology, corrosion chemistry etc. </a:t>
            </a:r>
          </a:p>
          <a:p>
            <a:r>
              <a:rPr lang="en-US" altLang="zh-CN" b="1" dirty="0" smtClean="0"/>
              <a:t>CAD-based pre-processing interface and visualization-based post-processing interface are two powerful advantages.</a:t>
            </a:r>
          </a:p>
          <a:p>
            <a:r>
              <a:rPr lang="en-US" altLang="zh-CN" b="1" dirty="0" smtClean="0"/>
              <a:t>The system can be run based on the internet with cloud computing framework.</a:t>
            </a:r>
          </a:p>
          <a:p>
            <a:endParaRPr lang="zh-CN" altLang="en-US" b="1" dirty="0"/>
          </a:p>
        </p:txBody>
      </p:sp>
      <p:sp>
        <p:nvSpPr>
          <p:cNvPr id="4" name="灯片编号占位符 3"/>
          <p:cNvSpPr>
            <a:spLocks noGrp="1"/>
          </p:cNvSpPr>
          <p:nvPr>
            <p:ph type="sldNum" sz="quarter" idx="10"/>
          </p:nvPr>
        </p:nvSpPr>
        <p:spPr/>
        <p:txBody>
          <a:bodyPr/>
          <a:lstStyle/>
          <a:p>
            <a:fld id="{8086E9BA-87A1-433C-BFCE-FC2EB01AD08C}"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69741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0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aseline="0" dirty="0" smtClean="0"/>
              <a:t>For transport calculation of particles, we have developed serials of novel methods which cover the main processes of transport simulation. Such as the geometry processing acceleration method based on particle location anticipation, advanced intelligent adaptive variance reduction, hybrid MC and deterministic method with transition region, Cell geometry multi-tree based method for scoring massive tallies and so on.</a:t>
            </a:r>
          </a:p>
          <a:p>
            <a:endParaRPr lang="en-US" altLang="zh-CN" baseline="0" dirty="0" smtClean="0"/>
          </a:p>
          <a:p>
            <a:endParaRPr lang="en-US" altLang="zh-CN" baseline="0" dirty="0" smtClean="0"/>
          </a:p>
          <a:p>
            <a:endParaRPr lang="en-US" altLang="zh-CN" baseline="0" dirty="0" smtClean="0"/>
          </a:p>
        </p:txBody>
      </p:sp>
      <p:sp>
        <p:nvSpPr>
          <p:cNvPr id="940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fld id="{692D2D35-9DA4-4199-9603-250949E9B467}" type="slidenum">
              <a:rPr lang="zh-CN" altLang="en-US" smtClean="0">
                <a:solidFill>
                  <a:srgbClr val="000000"/>
                </a:solidFill>
              </a:rPr>
              <a:pPr/>
              <a:t>16</a:t>
            </a:fld>
            <a:endParaRPr lang="zh-CN" altLang="en-US" smtClean="0">
              <a:solidFill>
                <a:srgbClr val="000000"/>
              </a:solidFill>
            </a:endParaRPr>
          </a:p>
        </p:txBody>
      </p:sp>
    </p:spTree>
    <p:extLst>
      <p:ext uri="{BB962C8B-B14F-4D97-AF65-F5344CB8AC3E}">
        <p14:creationId xmlns:p14="http://schemas.microsoft.com/office/powerpoint/2010/main" val="50524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已更新</a:t>
            </a:r>
            <a:endParaRPr lang="zh-CN" altLang="en-US" dirty="0"/>
          </a:p>
        </p:txBody>
      </p:sp>
      <p:sp>
        <p:nvSpPr>
          <p:cNvPr id="4" name="灯片编号占位符 3"/>
          <p:cNvSpPr>
            <a:spLocks noGrp="1"/>
          </p:cNvSpPr>
          <p:nvPr>
            <p:ph type="sldNum" sz="quarter" idx="10"/>
          </p:nvPr>
        </p:nvSpPr>
        <p:spPr/>
        <p:txBody>
          <a:bodyPr/>
          <a:lstStyle/>
          <a:p>
            <a:fld id="{BEC1A25B-775D-4939-B953-1CC5CBB0A43A}"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843658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1DAC94-3D63-4EB6-87AF-0220EE8233AF}"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00479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With support from ITER project and domestic</a:t>
            </a:r>
            <a:r>
              <a:rPr lang="en-US" altLang="zh-CN" baseline="0" dirty="0" smtClean="0"/>
              <a:t> fusion program</a:t>
            </a:r>
            <a:r>
              <a:rPr lang="en-US" altLang="zh-CN" dirty="0" smtClean="0"/>
              <a:t>, we have</a:t>
            </a:r>
            <a:r>
              <a:rPr lang="en-US" altLang="zh-CN" baseline="0" dirty="0" smtClean="0"/>
              <a:t> finished  several </a:t>
            </a:r>
            <a:r>
              <a:rPr lang="en-US" altLang="zh-CN" baseline="0" dirty="0" err="1" smtClean="0"/>
              <a:t>neutronics</a:t>
            </a:r>
            <a:r>
              <a:rPr lang="en-US" altLang="zh-CN" baseline="0" dirty="0" smtClean="0"/>
              <a:t> tasks since the year 2003. Last year, we have performed a new task: shielding analysis of bio-shield plugs in ITER building.</a:t>
            </a:r>
            <a:endParaRPr lang="zh-CN" altLang="en-US" dirty="0" smtClean="0"/>
          </a:p>
        </p:txBody>
      </p:sp>
      <p:sp>
        <p:nvSpPr>
          <p:cNvPr id="4" name="灯片编号占位符 3"/>
          <p:cNvSpPr>
            <a:spLocks noGrp="1"/>
          </p:cNvSpPr>
          <p:nvPr>
            <p:ph type="sldNum" sz="quarter" idx="5"/>
          </p:nvPr>
        </p:nvSpPr>
        <p:spPr/>
        <p:txBody>
          <a:bodyPr/>
          <a:lstStyle/>
          <a:p>
            <a:pPr>
              <a:defRPr/>
            </a:pPr>
            <a:fld id="{F34163C3-1D58-4E21-A5B6-F143B1C4F579}" type="slidenum">
              <a:rPr lang="zh-CN" altLang="en-US" smtClean="0">
                <a:solidFill>
                  <a:prstClr val="black"/>
                </a:solidFill>
              </a:rPr>
              <a:pPr>
                <a:defRPr/>
              </a:pPr>
              <a:t>19</a:t>
            </a:fld>
            <a:endParaRPr lang="zh-CN" altLang="en-US">
              <a:solidFill>
                <a:prstClr val="black"/>
              </a:solidFill>
            </a:endParaRPr>
          </a:p>
        </p:txBody>
      </p:sp>
    </p:spTree>
    <p:extLst>
      <p:ext uri="{BB962C8B-B14F-4D97-AF65-F5344CB8AC3E}">
        <p14:creationId xmlns:p14="http://schemas.microsoft.com/office/powerpoint/2010/main" val="1342903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solidFill>
                  <a:srgbClr val="FF0000"/>
                </a:solidFill>
                <a:latin typeface="Times" pitchFamily="18" charset="0"/>
                <a:ea typeface="黑体" pitchFamily="49" charset="-122"/>
                <a:cs typeface="Times" pitchFamily="18" charset="0"/>
              </a:rPr>
              <a:t>Port Limiter </a:t>
            </a:r>
            <a:endParaRPr lang="zh-CN" altLang="en-US" dirty="0" smtClean="0"/>
          </a:p>
        </p:txBody>
      </p:sp>
      <p:sp>
        <p:nvSpPr>
          <p:cNvPr id="4" name="灯片编号占位符 3"/>
          <p:cNvSpPr>
            <a:spLocks noGrp="1"/>
          </p:cNvSpPr>
          <p:nvPr>
            <p:ph type="sldNum" sz="quarter" idx="5"/>
          </p:nvPr>
        </p:nvSpPr>
        <p:spPr/>
        <p:txBody>
          <a:bodyPr/>
          <a:lstStyle/>
          <a:p>
            <a:pPr>
              <a:defRPr/>
            </a:pPr>
            <a:fld id="{F34163C3-1D58-4E21-A5B6-F143B1C4F579}"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134290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Good Morning everyone.</a:t>
            </a:r>
            <a:r>
              <a:rPr lang="en-US" altLang="zh-CN" b="1" baseline="0" dirty="0" smtClean="0"/>
              <a:t> I am Zhibin Chen from INEST*FDS Team. On behalf of Prof. </a:t>
            </a:r>
            <a:r>
              <a:rPr lang="en-US" altLang="zh-CN" b="1" baseline="0" dirty="0" err="1" smtClean="0"/>
              <a:t>Yican</a:t>
            </a:r>
            <a:r>
              <a:rPr lang="en-US" altLang="zh-CN" b="1" baseline="0" dirty="0" smtClean="0"/>
              <a:t> Wu who unfortunately cannot make here today because of travel formality, I will make the presentation titled “</a:t>
            </a:r>
            <a:r>
              <a:rPr lang="en-US" altLang="zh-CN" sz="1200" b="1" dirty="0" smtClean="0">
                <a:solidFill>
                  <a:srgbClr val="FF0000"/>
                </a:solidFill>
                <a:latin typeface="Times New Roman" pitchFamily="18" charset="0"/>
                <a:cs typeface="Times New Roman" pitchFamily="18" charset="0"/>
              </a:rPr>
              <a:t>Fusion R&amp;D Activities at INEST·FDS Team</a:t>
            </a:r>
            <a:r>
              <a:rPr lang="en-US" altLang="zh-CN" b="1" baseline="0" dirty="0" smtClean="0"/>
              <a:t>”. </a:t>
            </a:r>
            <a:endParaRPr lang="zh-CN" altLang="en-US" b="1" dirty="0" smtClean="0"/>
          </a:p>
          <a:p>
            <a:endParaRPr lang="zh-CN" altLang="en-US" b="1"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2</a:t>
            </a:fld>
            <a:endParaRPr lang="zh-CN" altLang="en-US"/>
          </a:p>
        </p:txBody>
      </p:sp>
    </p:spTree>
    <p:extLst>
      <p:ext uri="{BB962C8B-B14F-4D97-AF65-F5344CB8AC3E}">
        <p14:creationId xmlns:p14="http://schemas.microsoft.com/office/powerpoint/2010/main" val="1862737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86E9BA-87A1-433C-BFCE-FC2EB01AD08C}"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697414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 would like to show the proposed roadmap of fusion neutron</a:t>
            </a:r>
            <a:r>
              <a:rPr lang="en-US" altLang="zh-CN" baseline="0" dirty="0" smtClean="0"/>
              <a:t> source in China. The D-T fusion neutron source with the neutron intensity of 10</a:t>
            </a:r>
            <a:r>
              <a:rPr lang="en-US" altLang="zh-CN" baseline="30000" dirty="0" smtClean="0"/>
              <a:t>12</a:t>
            </a:r>
            <a:r>
              <a:rPr lang="en-US" altLang="zh-CN" baseline="0" dirty="0" smtClean="0"/>
              <a:t>-10</a:t>
            </a:r>
            <a:r>
              <a:rPr lang="en-US" altLang="zh-CN" baseline="30000" dirty="0" smtClean="0"/>
              <a:t>13</a:t>
            </a:r>
            <a:r>
              <a:rPr lang="en-US" altLang="zh-CN" baseline="0" dirty="0" smtClean="0"/>
              <a:t>n/s (like HINEG-I) has been constructed for basic research on nuclear data, </a:t>
            </a:r>
            <a:r>
              <a:rPr lang="en-US" altLang="zh-CN" baseline="0" dirty="0" err="1" smtClean="0"/>
              <a:t>neutronic</a:t>
            </a:r>
            <a:r>
              <a:rPr lang="en-US" altLang="zh-CN" baseline="0" dirty="0" smtClean="0"/>
              <a:t> physics, radiation protection.  The relative high neutron intensity of 10</a:t>
            </a:r>
            <a:r>
              <a:rPr lang="en-US" altLang="zh-CN" baseline="30000" dirty="0" smtClean="0"/>
              <a:t>15</a:t>
            </a:r>
            <a:r>
              <a:rPr lang="en-US" altLang="zh-CN" baseline="0" dirty="0" smtClean="0"/>
              <a:t>-10</a:t>
            </a:r>
            <a:r>
              <a:rPr lang="en-US" altLang="zh-CN" baseline="30000" dirty="0" smtClean="0"/>
              <a:t>16</a:t>
            </a:r>
            <a:r>
              <a:rPr lang="en-US" altLang="zh-CN" baseline="0" dirty="0" smtClean="0"/>
              <a:t>n/s (like HINEG-II) is needed to conduct the research on material radiation, </a:t>
            </a:r>
            <a:r>
              <a:rPr lang="en-US" altLang="zh-CN" baseline="0" dirty="0" err="1" smtClean="0"/>
              <a:t>neutronics</a:t>
            </a:r>
            <a:r>
              <a:rPr lang="en-US" altLang="zh-CN" baseline="0" dirty="0" smtClean="0"/>
              <a:t> performance test, and nuclear technology application. Volumetric fusion neutron source (like HINEG-VFNS) is proposed to be built with the neutron intensity of more than 10</a:t>
            </a:r>
            <a:r>
              <a:rPr lang="en-US" altLang="zh-CN" baseline="30000" dirty="0" smtClean="0"/>
              <a:t>18</a:t>
            </a:r>
            <a:r>
              <a:rPr lang="en-US" altLang="zh-CN" baseline="0" dirty="0" smtClean="0"/>
              <a:t> n/s to perform the integration test of component. </a:t>
            </a:r>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22</a:t>
            </a:fld>
            <a:endParaRPr lang="zh-CN" altLang="en-US"/>
          </a:p>
        </p:txBody>
      </p:sp>
    </p:spTree>
    <p:extLst>
      <p:ext uri="{BB962C8B-B14F-4D97-AF65-F5344CB8AC3E}">
        <p14:creationId xmlns:p14="http://schemas.microsoft.com/office/powerpoint/2010/main" val="377633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幻灯片图像占位符 1"/>
          <p:cNvSpPr>
            <a:spLocks noGrp="1" noRot="1" noChangeAspect="1" noTextEdit="1"/>
          </p:cNvSpPr>
          <p:nvPr>
            <p:ph type="sldImg"/>
          </p:nvPr>
        </p:nvSpPr>
        <p:spPr/>
      </p:sp>
      <p:sp>
        <p:nvSpPr>
          <p:cNvPr id="205827" name="备注占位符 2"/>
          <p:cNvSpPr>
            <a:spLocks noGrp="1"/>
          </p:cNvSpPr>
          <p:nvPr>
            <p:ph type="body" idx="1"/>
          </p:nvPr>
        </p:nvSpPr>
        <p:spPr bwMode="auto">
          <a:xfrm>
            <a:off x="997903" y="3246239"/>
            <a:ext cx="7983220" cy="3075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05828" name="灯片编号占位符 3"/>
          <p:cNvSpPr>
            <a:spLocks noGrp="1"/>
          </p:cNvSpPr>
          <p:nvPr>
            <p:ph type="sldNum" sz="quarter" idx="5"/>
          </p:nvPr>
        </p:nvSpPr>
        <p:spPr>
          <a:noFill/>
        </p:spPr>
        <p:txBody>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defRPr/>
            </a:pPr>
            <a:fld id="{7F6FE93D-0C67-4C9E-A1E6-79AA814B37DE}" type="slidenum">
              <a:rPr lang="zh-CN" altLang="en-US" sz="1800" smtClean="0">
                <a:solidFill>
                  <a:srgbClr val="000000"/>
                </a:solidFill>
              </a:rPr>
              <a:pPr eaLnBrk="0" hangingPunct="0">
                <a:buFont typeface="Arial" pitchFamily="34" charset="0"/>
                <a:buNone/>
                <a:defRPr/>
              </a:pPr>
              <a:t>23</a:t>
            </a:fld>
            <a:endParaRPr lang="zh-CN" altLang="en-US" sz="1800" smtClean="0">
              <a:solidFill>
                <a:srgbClr val="000000"/>
              </a:solidFill>
            </a:endParaRPr>
          </a:p>
        </p:txBody>
      </p:sp>
    </p:spTree>
    <p:extLst>
      <p:ext uri="{BB962C8B-B14F-4D97-AF65-F5344CB8AC3E}">
        <p14:creationId xmlns:p14="http://schemas.microsoft.com/office/powerpoint/2010/main" val="53411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幻灯片图像占位符 1"/>
          <p:cNvSpPr>
            <a:spLocks noGrp="1" noRot="1" noChangeAspect="1" noTextEdit="1"/>
          </p:cNvSpPr>
          <p:nvPr>
            <p:ph type="sldImg"/>
          </p:nvPr>
        </p:nvSpPr>
        <p:spPr/>
      </p:sp>
      <p:sp>
        <p:nvSpPr>
          <p:cNvPr id="417795" name="备注占位符 2"/>
          <p:cNvSpPr>
            <a:spLocks noGrp="1"/>
          </p:cNvSpPr>
          <p:nvPr>
            <p:ph type="body" idx="1"/>
          </p:nvPr>
        </p:nvSpPr>
        <p:spPr bwMode="auto">
          <a:xfrm>
            <a:off x="997903" y="3246239"/>
            <a:ext cx="7983220" cy="3075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zh-CN" altLang="en-US" b="1" smtClean="0">
              <a:latin typeface="Times New Roman" pitchFamily="18" charset="0"/>
              <a:ea typeface="宋体" charset="-122"/>
              <a:cs typeface="Times New Roman" pitchFamily="18" charset="0"/>
            </a:endParaRPr>
          </a:p>
        </p:txBody>
      </p:sp>
      <p:sp>
        <p:nvSpPr>
          <p:cNvPr id="417796" name="灯片编号占位符 3"/>
          <p:cNvSpPr>
            <a:spLocks noGrp="1"/>
          </p:cNvSpPr>
          <p:nvPr>
            <p:ph type="sldNum" sz="quarter" idx="5"/>
          </p:nvPr>
        </p:nvSpPr>
        <p:spPr>
          <a:noFill/>
        </p:spPr>
        <p:txBody>
          <a:bodyPr/>
          <a:lstStyle>
            <a:lvl1pPr>
              <a:defRPr b="1">
                <a:solidFill>
                  <a:schemeClr val="tx1"/>
                </a:solidFill>
                <a:latin typeface="Arial" charset="0"/>
                <a:ea typeface="宋体" charset="-122"/>
              </a:defRPr>
            </a:lvl1pPr>
            <a:lvl2pPr marL="742950" indent="-285750">
              <a:defRPr b="1">
                <a:solidFill>
                  <a:schemeClr val="tx1"/>
                </a:solidFill>
                <a:latin typeface="Arial" charset="0"/>
                <a:ea typeface="宋体" charset="-122"/>
              </a:defRPr>
            </a:lvl2pPr>
            <a:lvl3pPr marL="1143000" indent="-228600">
              <a:defRPr b="1">
                <a:solidFill>
                  <a:schemeClr val="tx1"/>
                </a:solidFill>
                <a:latin typeface="Arial" charset="0"/>
                <a:ea typeface="宋体" charset="-122"/>
              </a:defRPr>
            </a:lvl3pPr>
            <a:lvl4pPr marL="1600200" indent="-228600">
              <a:defRPr b="1">
                <a:solidFill>
                  <a:schemeClr val="tx1"/>
                </a:solidFill>
                <a:latin typeface="Arial" charset="0"/>
                <a:ea typeface="宋体" charset="-122"/>
              </a:defRPr>
            </a:lvl4pPr>
            <a:lvl5pPr marL="2057400" indent="-228600">
              <a:defRPr b="1">
                <a:solidFill>
                  <a:schemeClr val="tx1"/>
                </a:solidFill>
                <a:latin typeface="Arial" charset="0"/>
                <a:ea typeface="宋体" charset="-122"/>
              </a:defRPr>
            </a:lvl5pPr>
            <a:lvl6pPr marL="2514600" indent="-228600" algn="ctr" eaLnBrk="0" fontAlgn="base" hangingPunct="0">
              <a:spcBef>
                <a:spcPct val="0"/>
              </a:spcBef>
              <a:spcAft>
                <a:spcPct val="0"/>
              </a:spcAft>
              <a:buFont typeface="Arial" charset="0"/>
              <a:defRPr b="1">
                <a:solidFill>
                  <a:schemeClr val="tx1"/>
                </a:solidFill>
                <a:latin typeface="Arial" charset="0"/>
                <a:ea typeface="宋体" charset="-122"/>
              </a:defRPr>
            </a:lvl6pPr>
            <a:lvl7pPr marL="2971800" indent="-228600" algn="ctr" eaLnBrk="0" fontAlgn="base" hangingPunct="0">
              <a:spcBef>
                <a:spcPct val="0"/>
              </a:spcBef>
              <a:spcAft>
                <a:spcPct val="0"/>
              </a:spcAft>
              <a:buFont typeface="Arial" charset="0"/>
              <a:defRPr b="1">
                <a:solidFill>
                  <a:schemeClr val="tx1"/>
                </a:solidFill>
                <a:latin typeface="Arial" charset="0"/>
                <a:ea typeface="宋体" charset="-122"/>
              </a:defRPr>
            </a:lvl7pPr>
            <a:lvl8pPr marL="3429000" indent="-228600" algn="ctr" eaLnBrk="0" fontAlgn="base" hangingPunct="0">
              <a:spcBef>
                <a:spcPct val="0"/>
              </a:spcBef>
              <a:spcAft>
                <a:spcPct val="0"/>
              </a:spcAft>
              <a:buFont typeface="Arial" charset="0"/>
              <a:defRPr b="1">
                <a:solidFill>
                  <a:schemeClr val="tx1"/>
                </a:solidFill>
                <a:latin typeface="Arial" charset="0"/>
                <a:ea typeface="宋体" charset="-122"/>
              </a:defRPr>
            </a:lvl8pPr>
            <a:lvl9pPr marL="3886200" indent="-228600" algn="ctr" eaLnBrk="0" fontAlgn="base" hangingPunct="0">
              <a:spcBef>
                <a:spcPct val="0"/>
              </a:spcBef>
              <a:spcAft>
                <a:spcPct val="0"/>
              </a:spcAft>
              <a:buFont typeface="Arial" charset="0"/>
              <a:defRPr b="1">
                <a:solidFill>
                  <a:schemeClr val="tx1"/>
                </a:solidFill>
                <a:latin typeface="Arial" charset="0"/>
                <a:ea typeface="宋体" charset="-122"/>
              </a:defRPr>
            </a:lvl9pPr>
          </a:lstStyle>
          <a:p>
            <a:fld id="{93740781-6281-405A-9477-8DC028FEDA81}" type="slidenum">
              <a:rPr lang="zh-CN" altLang="en-US" smtClean="0">
                <a:solidFill>
                  <a:prstClr val="black"/>
                </a:solidFill>
              </a:rPr>
              <a:pPr/>
              <a:t>24</a:t>
            </a:fld>
            <a:endParaRPr lang="zh-CN" altLang="en-US" smtClean="0">
              <a:solidFill>
                <a:prstClr val="black"/>
              </a:solidFill>
            </a:endParaRPr>
          </a:p>
        </p:txBody>
      </p:sp>
    </p:spTree>
    <p:extLst>
      <p:ext uri="{BB962C8B-B14F-4D97-AF65-F5344CB8AC3E}">
        <p14:creationId xmlns:p14="http://schemas.microsoft.com/office/powerpoint/2010/main" val="363722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baseline="0" dirty="0" smtClean="0">
                <a:solidFill>
                  <a:schemeClr val="tx1"/>
                </a:solidFill>
                <a:effectLst/>
                <a:latin typeface="+mn-lt"/>
                <a:ea typeface="+mn-ea"/>
                <a:cs typeface="+mn-cs"/>
              </a:rPr>
              <a:t>The CLEAR-0 can be coupled with HINEG-I. The coupled system called FDS-0 or ADS-0. It may be read as Fusion-Driven Zero-Power Sub-critical System or Accelerator-Driven Zero-Power Sub-critical System.  </a:t>
            </a:r>
          </a:p>
          <a:p>
            <a:r>
              <a:rPr lang="en-US" altLang="zh-CN" sz="1200" b="1" kern="1200" baseline="0" dirty="0" smtClean="0">
                <a:solidFill>
                  <a:schemeClr val="tx1"/>
                </a:solidFill>
                <a:effectLst/>
                <a:latin typeface="+mn-lt"/>
                <a:ea typeface="+mn-ea"/>
                <a:cs typeface="+mn-cs"/>
              </a:rPr>
              <a:t>FDS-O can play an important role in the development of lead-based hybrid nuclear systems such as physics validation of the ADS-CLEAR series reactor and the FDS series fusion and hybrid reactors.</a:t>
            </a:r>
          </a:p>
        </p:txBody>
      </p:sp>
      <p:sp>
        <p:nvSpPr>
          <p:cNvPr id="4" name="灯片编号占位符 3"/>
          <p:cNvSpPr>
            <a:spLocks noGrp="1"/>
          </p:cNvSpPr>
          <p:nvPr>
            <p:ph type="sldNum" sz="quarter" idx="10"/>
          </p:nvPr>
        </p:nvSpPr>
        <p:spPr/>
        <p:txBody>
          <a:bodyPr/>
          <a:lstStyle/>
          <a:p>
            <a:fld id="{5578598A-69A4-4FB7-90AC-A0231F391C96}"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947884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sym typeface="Times New Roman" pitchFamily="18" charset="0"/>
              </a:rPr>
              <a:t>Here is the general scheme of HINEG-II, mainly consisting of two beams with the rotating target. The key technologies mainly include </a:t>
            </a:r>
            <a:r>
              <a:rPr kumimoji="0" lang="en-US" altLang="zh-CN" sz="1200" b="0" i="0" u="none" strike="noStrike" kern="0" cap="none" spc="0" normalizeH="0" baseline="0" noProof="0" dirty="0" smtClean="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Ultra-High Power Rotating Tritium Target, </a:t>
            </a:r>
            <a:r>
              <a:rPr lang="en-US" altLang="zh-CN"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High Heat Flux (50 kW/cm</a:t>
            </a:r>
            <a:r>
              <a:rPr lang="en-US" altLang="zh-CN" baseline="300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2</a:t>
            </a:r>
            <a:r>
              <a:rPr lang="en-US" altLang="zh-CN"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 </a:t>
            </a:r>
          </a:p>
          <a:p>
            <a:pPr eaLnBrk="0" hangingPunct="0">
              <a:buFont typeface="Arial" pitchFamily="34" charset="0"/>
              <a:buNone/>
            </a:pPr>
            <a:r>
              <a:rPr lang="en-US" altLang="zh-CN"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Removal Technology, High Intensity (170mA/400keV) Ion Accelerator Technology, </a:t>
            </a:r>
            <a:r>
              <a:rPr kumimoji="0" lang="en-US" altLang="zh-CN" sz="1200" b="0" i="0" u="none" strike="noStrike" kern="0" cap="none" spc="0" normalizeH="0" baseline="0" noProof="0" dirty="0" smtClean="0">
                <a:ln>
                  <a:noFill/>
                </a:ln>
                <a:solidFill>
                  <a:prstClr val="white"/>
                </a:solidFill>
                <a:effectLst/>
                <a:uLnTx/>
                <a:uFillTx/>
                <a:latin typeface="Times New Roman" pitchFamily="18" charset="0"/>
                <a:ea typeface="华文中宋" panose="02010600040101010101" pitchFamily="2" charset="-122"/>
                <a:cs typeface="Times New Roman" panose="02020603050405020304" pitchFamily="18" charset="0"/>
              </a:rPr>
              <a:t>Tritium Relevant Technology. R&amp;D for key components of HINEG-II is on-going. </a:t>
            </a:r>
            <a:endParaRPr lang="zh-CN" altLang="en-US"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smtClean="0">
              <a:ln>
                <a:noFill/>
              </a:ln>
              <a:solidFill>
                <a:prstClr val="white"/>
              </a:solidFill>
              <a:effectLst/>
              <a:uLnTx/>
              <a:uFillTx/>
              <a:latin typeface="Times New Roman"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smtClean="0">
              <a:ln>
                <a:noFill/>
              </a:ln>
              <a:solidFill>
                <a:prstClr val="white"/>
              </a:solidFill>
              <a:effectLst/>
              <a:uLnTx/>
              <a:uFillTx/>
              <a:latin typeface="Times New Roman"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prstClr val="white"/>
                </a:solidFill>
                <a:effectLst/>
                <a:uLnTx/>
                <a:uFillTx/>
                <a:latin typeface="Times New Roman" pitchFamily="18" charset="0"/>
                <a:ea typeface="华文中宋" panose="02010600040101010101" pitchFamily="2" charset="-122"/>
                <a:cs typeface="Times New Roman" panose="02020603050405020304" pitchFamily="18" charset="0"/>
              </a:rPr>
              <a:t>  </a:t>
            </a:r>
            <a:endParaRPr kumimoji="0" lang="zh-CN" altLang="en-US" sz="1200" b="0" i="0" u="none" strike="noStrike" kern="0" cap="none" spc="0" normalizeH="0" baseline="0" noProof="0" dirty="0" smtClean="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ADF8FA17-49A3-4CE2-95A5-0C8596AEFC1C}"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71071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baseline="0" dirty="0" smtClean="0"/>
              <a:t>Meanwhile, a high flux volumetric fusion neutron source, HINEG-VFNS is under development. HINEG-VFNS would focus on integrated test of fusion reactor components. And the neutron with intensity of 10 to 18n/s together with the complex environment of ions, heat and magnetism would provide multi-physics test for reactor component, which would be essential in the establishment of fusion industry standards.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baseline="0" dirty="0" smtClean="0"/>
              <a:t>FDS Team have proposed two scheme of volumetric fusion neutron source based on the gas dynamic trap to be </a:t>
            </a:r>
            <a:r>
              <a:rPr lang="en-US" altLang="zh-CN" sz="1200" b="1" dirty="0" smtClean="0">
                <a:solidFill>
                  <a:srgbClr val="000000"/>
                </a:solidFill>
              </a:rPr>
              <a:t>Fusion Materials and Component Testing facility and Fusion-Fission Hybrid System.</a:t>
            </a:r>
            <a:r>
              <a:rPr lang="en-US" altLang="zh-CN" b="1" baseline="0" dirty="0" smtClean="0"/>
              <a:t> Currently, the pre-conceptual design of HINEG-VFNS has been finished with the financial support of IAEA Coordinated Research Project and widely international cooperation. </a:t>
            </a:r>
            <a:endParaRPr lang="zh-CN" altLang="en-US" b="1" dirty="0" smtClean="0"/>
          </a:p>
          <a:p>
            <a:endParaRPr lang="zh-CN" altLang="en-US" dirty="0"/>
          </a:p>
        </p:txBody>
      </p:sp>
      <p:sp>
        <p:nvSpPr>
          <p:cNvPr id="4" name="灯片编号占位符 3"/>
          <p:cNvSpPr>
            <a:spLocks noGrp="1"/>
          </p:cNvSpPr>
          <p:nvPr>
            <p:ph type="sldNum" sz="quarter" idx="10"/>
          </p:nvPr>
        </p:nvSpPr>
        <p:spPr/>
        <p:txBody>
          <a:bodyPr/>
          <a:lstStyle/>
          <a:p>
            <a:fld id="{5CF51614-5038-4F1C-89CF-6BDC4FADB588}"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997712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A series of </a:t>
            </a:r>
            <a:r>
              <a:rPr lang="en-US" altLang="zh-CN" b="1" dirty="0" err="1" smtClean="0"/>
              <a:t>Neutronics</a:t>
            </a:r>
            <a:r>
              <a:rPr lang="en-US" altLang="zh-CN" b="1" dirty="0" smtClean="0"/>
              <a:t> Experiments were scheduled</a:t>
            </a:r>
            <a:r>
              <a:rPr lang="en-US" altLang="zh-CN" b="1" baseline="0" dirty="0" smtClean="0"/>
              <a:t> at both the self-owned faculties and cooperated platforms to concentrate on the following categories.   </a:t>
            </a:r>
          </a:p>
          <a:p>
            <a:r>
              <a:rPr lang="en-US" altLang="zh-CN" b="1" baseline="0" dirty="0" smtClean="0"/>
              <a:t>First, to verify the </a:t>
            </a:r>
            <a:r>
              <a:rPr lang="en-US" altLang="zh-CN" b="1" baseline="0" dirty="0" err="1" smtClean="0"/>
              <a:t>neutronics</a:t>
            </a:r>
            <a:r>
              <a:rPr lang="en-US" altLang="zh-CN" b="1" baseline="0" dirty="0" smtClean="0"/>
              <a:t> theory and program especially for the new physics in advanced nuclear systems, such as the neutron multiplication cross section of new materials, and new type of nuclear fuel.</a:t>
            </a:r>
          </a:p>
          <a:p>
            <a:r>
              <a:rPr lang="en-US" altLang="zh-CN" b="1" baseline="0" dirty="0" smtClean="0"/>
              <a:t>Second, to validate the nuclear data especially for the materials' service properties, shielding and activation properties, and these data can be used to evaluating the </a:t>
            </a:r>
            <a:r>
              <a:rPr lang="en-US" altLang="zh-CN" b="1" baseline="0" dirty="0" err="1" smtClean="0"/>
              <a:t>neutronics</a:t>
            </a:r>
            <a:r>
              <a:rPr lang="en-US" altLang="zh-CN" b="1" baseline="0" dirty="0" smtClean="0"/>
              <a:t> properties of material.</a:t>
            </a:r>
          </a:p>
          <a:p>
            <a:r>
              <a:rPr lang="en-US" altLang="zh-CN" b="1" baseline="0" dirty="0" smtClean="0"/>
              <a:t>Third, to study the </a:t>
            </a:r>
            <a:r>
              <a:rPr lang="en-US" altLang="zh-CN" b="1" baseline="0" dirty="0" err="1" smtClean="0"/>
              <a:t>neutronics</a:t>
            </a:r>
            <a:r>
              <a:rPr lang="en-US" altLang="zh-CN" b="1" baseline="0" dirty="0" smtClean="0"/>
              <a:t> performance of blanket used in advanced nuclear systems including the fusion reactors and Fusion driven subcritical reactors.</a:t>
            </a:r>
          </a:p>
          <a:p>
            <a:r>
              <a:rPr lang="en-US" altLang="zh-CN" b="1" baseline="0" dirty="0" smtClean="0"/>
              <a:t>Fourth, to investigate the mechanism of radiation damage of materials used in the first wall and as structural materials in fusion reactors.</a:t>
            </a:r>
          </a:p>
          <a:p>
            <a:r>
              <a:rPr lang="en-US" altLang="zh-CN" b="1" baseline="0" dirty="0" smtClean="0"/>
              <a:t>Besides, nuclear technology applications researches are also scheduled. </a:t>
            </a:r>
          </a:p>
        </p:txBody>
      </p:sp>
      <p:sp>
        <p:nvSpPr>
          <p:cNvPr id="4" name="灯片编号占位符 3"/>
          <p:cNvSpPr>
            <a:spLocks noGrp="1"/>
          </p:cNvSpPr>
          <p:nvPr>
            <p:ph type="sldNum" sz="quarter" idx="10"/>
          </p:nvPr>
        </p:nvSpPr>
        <p:spPr/>
        <p:txBody>
          <a:bodyPr/>
          <a:lstStyle/>
          <a:p>
            <a:pPr>
              <a:defRPr/>
            </a:pPr>
            <a:fld id="{B15D68E5-2411-4A7E-A4F8-760DD26D3BF2}" type="slidenum">
              <a:rPr lang="zh-CN" altLang="en-US" smtClean="0">
                <a:solidFill>
                  <a:prstClr val="black"/>
                </a:solidFill>
              </a:rPr>
              <a:pPr>
                <a:defRPr/>
              </a:pPr>
              <a:t>28</a:t>
            </a:fld>
            <a:endParaRPr lang="zh-CN" altLang="en-US">
              <a:solidFill>
                <a:prstClr val="black"/>
              </a:solidFill>
            </a:endParaRPr>
          </a:p>
        </p:txBody>
      </p:sp>
    </p:spTree>
    <p:extLst>
      <p:ext uri="{BB962C8B-B14F-4D97-AF65-F5344CB8AC3E}">
        <p14:creationId xmlns:p14="http://schemas.microsoft.com/office/powerpoint/2010/main" val="2676310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华文中宋" pitchFamily="2" charset="-122"/>
              </a:defRPr>
            </a:lvl1pPr>
            <a:lvl2pPr marL="742950" indent="-285750" eaLnBrk="0" hangingPunct="0">
              <a:defRPr sz="3200">
                <a:solidFill>
                  <a:schemeClr val="tx1"/>
                </a:solidFill>
                <a:latin typeface="Arial" charset="0"/>
                <a:ea typeface="华文中宋" pitchFamily="2" charset="-122"/>
              </a:defRPr>
            </a:lvl2pPr>
            <a:lvl3pPr marL="1143000" indent="-228600" eaLnBrk="0" hangingPunct="0">
              <a:defRPr sz="3200">
                <a:solidFill>
                  <a:schemeClr val="tx1"/>
                </a:solidFill>
                <a:latin typeface="Arial" charset="0"/>
                <a:ea typeface="华文中宋" pitchFamily="2" charset="-122"/>
              </a:defRPr>
            </a:lvl3pPr>
            <a:lvl4pPr marL="1600200" indent="-228600" eaLnBrk="0" hangingPunct="0">
              <a:defRPr sz="3200">
                <a:solidFill>
                  <a:schemeClr val="tx1"/>
                </a:solidFill>
                <a:latin typeface="Arial" charset="0"/>
                <a:ea typeface="华文中宋" pitchFamily="2" charset="-122"/>
              </a:defRPr>
            </a:lvl4pPr>
            <a:lvl5pPr marL="2057400" indent="-228600" eaLnBrk="0" hangingPunct="0">
              <a:defRPr sz="3200">
                <a:solidFill>
                  <a:schemeClr val="tx1"/>
                </a:solidFill>
                <a:latin typeface="Arial" charset="0"/>
                <a:ea typeface="华文中宋" pitchFamily="2" charset="-122"/>
              </a:defRPr>
            </a:lvl5pPr>
            <a:lvl6pPr marL="2514600" indent="-228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eaLnBrk="0" fontAlgn="base" hangingPunct="0">
              <a:spcBef>
                <a:spcPct val="0"/>
              </a:spcBef>
              <a:spcAft>
                <a:spcPct val="0"/>
              </a:spcAft>
              <a:defRPr sz="3200">
                <a:solidFill>
                  <a:schemeClr val="tx1"/>
                </a:solidFill>
                <a:latin typeface="Arial" charset="0"/>
                <a:ea typeface="华文中宋" pitchFamily="2" charset="-122"/>
              </a:defRPr>
            </a:lvl9pPr>
          </a:lstStyle>
          <a:p>
            <a:pPr eaLnBrk="1" hangingPunct="1"/>
            <a:fld id="{4064BF36-C4D4-4238-B403-6945B6A1120A}" type="slidenum">
              <a:rPr lang="en-US" altLang="zh-CN" sz="1200">
                <a:solidFill>
                  <a:prstClr val="black"/>
                </a:solidFill>
                <a:ea typeface="宋体" pitchFamily="2" charset="-122"/>
              </a:rPr>
              <a:pPr eaLnBrk="1" hangingPunct="1"/>
              <a:t>30</a:t>
            </a:fld>
            <a:endParaRPr lang="en-US" altLang="zh-CN" sz="1200">
              <a:solidFill>
                <a:prstClr val="black"/>
              </a:solidFill>
              <a:ea typeface="宋体" pitchFamily="2" charset="-122"/>
            </a:endParaRPr>
          </a:p>
        </p:txBody>
      </p:sp>
      <p:sp>
        <p:nvSpPr>
          <p:cNvPr id="56323" name="Rectangle 7"/>
          <p:cNvSpPr txBox="1">
            <a:spLocks noGrp="1" noChangeArrowheads="1"/>
          </p:cNvSpPr>
          <p:nvPr/>
        </p:nvSpPr>
        <p:spPr bwMode="auto">
          <a:xfrm>
            <a:off x="3885010" y="8686801"/>
            <a:ext cx="2971800"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defRPr sz="3200">
                <a:solidFill>
                  <a:schemeClr val="tx1"/>
                </a:solidFill>
                <a:latin typeface="Arial" charset="0"/>
                <a:ea typeface="华文中宋" pitchFamily="2" charset="-122"/>
              </a:defRPr>
            </a:lvl1pPr>
            <a:lvl2pPr marL="742950" indent="-285750" defTabSz="990600" eaLnBrk="0" hangingPunct="0">
              <a:defRPr sz="3200">
                <a:solidFill>
                  <a:schemeClr val="tx1"/>
                </a:solidFill>
                <a:latin typeface="Arial" charset="0"/>
                <a:ea typeface="华文中宋" pitchFamily="2" charset="-122"/>
              </a:defRPr>
            </a:lvl2pPr>
            <a:lvl3pPr marL="1143000" indent="-228600" defTabSz="990600" eaLnBrk="0" hangingPunct="0">
              <a:defRPr sz="3200">
                <a:solidFill>
                  <a:schemeClr val="tx1"/>
                </a:solidFill>
                <a:latin typeface="Arial" charset="0"/>
                <a:ea typeface="华文中宋" pitchFamily="2" charset="-122"/>
              </a:defRPr>
            </a:lvl3pPr>
            <a:lvl4pPr marL="1600200" indent="-228600" defTabSz="990600" eaLnBrk="0" hangingPunct="0">
              <a:defRPr sz="3200">
                <a:solidFill>
                  <a:schemeClr val="tx1"/>
                </a:solidFill>
                <a:latin typeface="Arial" charset="0"/>
                <a:ea typeface="华文中宋" pitchFamily="2" charset="-122"/>
              </a:defRPr>
            </a:lvl4pPr>
            <a:lvl5pPr marL="2057400" indent="-228600" defTabSz="990600" eaLnBrk="0" hangingPunct="0">
              <a:defRPr sz="3200">
                <a:solidFill>
                  <a:schemeClr val="tx1"/>
                </a:solidFill>
                <a:latin typeface="Arial" charset="0"/>
                <a:ea typeface="华文中宋" pitchFamily="2" charset="-122"/>
              </a:defRPr>
            </a:lvl5pPr>
            <a:lvl6pPr marL="2514600" indent="-228600" defTabSz="990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defTabSz="990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defTabSz="990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defTabSz="990600" eaLnBrk="0" fontAlgn="base" hangingPunct="0">
              <a:spcBef>
                <a:spcPct val="0"/>
              </a:spcBef>
              <a:spcAft>
                <a:spcPct val="0"/>
              </a:spcAft>
              <a:defRPr sz="3200">
                <a:solidFill>
                  <a:schemeClr val="tx1"/>
                </a:solidFill>
                <a:latin typeface="Arial" charset="0"/>
                <a:ea typeface="华文中宋" pitchFamily="2" charset="-122"/>
              </a:defRPr>
            </a:lvl9pPr>
          </a:lstStyle>
          <a:p>
            <a:pPr algn="r" eaLnBrk="1" hangingPunct="1"/>
            <a:fld id="{3B955475-F1B5-46C5-B522-3D68DD81CDB4}" type="slidenum">
              <a:rPr lang="en-US" altLang="zh-CN" sz="1300" smtClean="0">
                <a:solidFill>
                  <a:prstClr val="black"/>
                </a:solidFill>
                <a:ea typeface="宋体" pitchFamily="2" charset="-122"/>
              </a:rPr>
              <a:pPr algn="r" eaLnBrk="1" hangingPunct="1"/>
              <a:t>30</a:t>
            </a:fld>
            <a:endParaRPr lang="en-US" altLang="zh-CN" sz="1300" smtClean="0">
              <a:solidFill>
                <a:prstClr val="black"/>
              </a:solidFill>
              <a:ea typeface="宋体" pitchFamily="2" charset="-122"/>
            </a:endParaRPr>
          </a:p>
        </p:txBody>
      </p:sp>
      <p:sp>
        <p:nvSpPr>
          <p:cNvPr id="56324" name="Rectangle 7"/>
          <p:cNvSpPr txBox="1">
            <a:spLocks noGrp="1" noChangeArrowheads="1"/>
          </p:cNvSpPr>
          <p:nvPr/>
        </p:nvSpPr>
        <p:spPr bwMode="auto">
          <a:xfrm>
            <a:off x="3885010" y="8686801"/>
            <a:ext cx="2971800"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defRPr sz="3200">
                <a:solidFill>
                  <a:schemeClr val="tx1"/>
                </a:solidFill>
                <a:latin typeface="Arial" charset="0"/>
                <a:ea typeface="华文中宋" pitchFamily="2" charset="-122"/>
              </a:defRPr>
            </a:lvl1pPr>
            <a:lvl2pPr marL="742950" indent="-285750" defTabSz="990600" eaLnBrk="0" hangingPunct="0">
              <a:defRPr sz="3200">
                <a:solidFill>
                  <a:schemeClr val="tx1"/>
                </a:solidFill>
                <a:latin typeface="Arial" charset="0"/>
                <a:ea typeface="华文中宋" pitchFamily="2" charset="-122"/>
              </a:defRPr>
            </a:lvl2pPr>
            <a:lvl3pPr marL="1143000" indent="-228600" defTabSz="990600" eaLnBrk="0" hangingPunct="0">
              <a:defRPr sz="3200">
                <a:solidFill>
                  <a:schemeClr val="tx1"/>
                </a:solidFill>
                <a:latin typeface="Arial" charset="0"/>
                <a:ea typeface="华文中宋" pitchFamily="2" charset="-122"/>
              </a:defRPr>
            </a:lvl3pPr>
            <a:lvl4pPr marL="1600200" indent="-228600" defTabSz="990600" eaLnBrk="0" hangingPunct="0">
              <a:defRPr sz="3200">
                <a:solidFill>
                  <a:schemeClr val="tx1"/>
                </a:solidFill>
                <a:latin typeface="Arial" charset="0"/>
                <a:ea typeface="华文中宋" pitchFamily="2" charset="-122"/>
              </a:defRPr>
            </a:lvl4pPr>
            <a:lvl5pPr marL="2057400" indent="-228600" defTabSz="990600" eaLnBrk="0" hangingPunct="0">
              <a:defRPr sz="3200">
                <a:solidFill>
                  <a:schemeClr val="tx1"/>
                </a:solidFill>
                <a:latin typeface="Arial" charset="0"/>
                <a:ea typeface="华文中宋" pitchFamily="2" charset="-122"/>
              </a:defRPr>
            </a:lvl5pPr>
            <a:lvl6pPr marL="2514600" indent="-228600" defTabSz="990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defTabSz="990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defTabSz="990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defTabSz="990600" eaLnBrk="0" fontAlgn="base" hangingPunct="0">
              <a:spcBef>
                <a:spcPct val="0"/>
              </a:spcBef>
              <a:spcAft>
                <a:spcPct val="0"/>
              </a:spcAft>
              <a:defRPr sz="3200">
                <a:solidFill>
                  <a:schemeClr val="tx1"/>
                </a:solidFill>
                <a:latin typeface="Arial" charset="0"/>
                <a:ea typeface="华文中宋" pitchFamily="2" charset="-122"/>
              </a:defRPr>
            </a:lvl9pPr>
          </a:lstStyle>
          <a:p>
            <a:pPr algn="r" eaLnBrk="1" hangingPunct="1"/>
            <a:fld id="{5935219D-D9E7-47BA-B1C2-9E3E085B8A23}" type="slidenum">
              <a:rPr lang="en-US" altLang="zh-CN" sz="1300" smtClean="0">
                <a:solidFill>
                  <a:srgbClr val="000000"/>
                </a:solidFill>
                <a:latin typeface="Calibri" pitchFamily="34" charset="0"/>
                <a:ea typeface="宋体" pitchFamily="2" charset="-122"/>
              </a:rPr>
              <a:pPr algn="r" eaLnBrk="1" hangingPunct="1"/>
              <a:t>30</a:t>
            </a:fld>
            <a:endParaRPr lang="en-US" altLang="zh-CN" sz="1300" smtClean="0">
              <a:solidFill>
                <a:srgbClr val="000000"/>
              </a:solidFill>
              <a:latin typeface="Calibri" pitchFamily="34" charset="0"/>
              <a:ea typeface="宋体" pitchFamily="2" charset="-122"/>
            </a:endParaRPr>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lvl="0"/>
            <a:r>
              <a:rPr lang="en-US" altLang="zh-CN" sz="1200" kern="1200" dirty="0" smtClean="0">
                <a:solidFill>
                  <a:schemeClr val="tx1"/>
                </a:solidFill>
                <a:effectLst/>
                <a:latin typeface="+mn-lt"/>
                <a:ea typeface="+mn-ea"/>
                <a:cs typeface="+mn-cs"/>
              </a:rPr>
              <a:t>After years of development, a structure steel for advanced reactor named China Low Activation Martensitic steel (CLAM) have been developed. More than 100 heats from 5kg to 6t were fabricated, and many experiments and tests have been achieved, such as high dose neutron irradiation experiments, creep test.</a:t>
            </a:r>
            <a:endParaRPr lang="zh-CN" altLang="zh-CN" sz="1200" kern="1200" dirty="0" smtClean="0">
              <a:solidFill>
                <a:schemeClr val="tx1"/>
              </a:solidFill>
              <a:effectLst/>
              <a:latin typeface="+mn-lt"/>
              <a:ea typeface="+mn-ea"/>
              <a:cs typeface="+mn-cs"/>
            </a:endParaRPr>
          </a:p>
          <a:p>
            <a:pPr lvl="0"/>
            <a:r>
              <a:rPr lang="en-US" altLang="zh-CN" sz="1200" kern="1200" dirty="0" smtClean="0">
                <a:solidFill>
                  <a:schemeClr val="tx1"/>
                </a:solidFill>
                <a:effectLst/>
                <a:latin typeface="+mn-lt"/>
                <a:ea typeface="+mn-ea"/>
                <a:cs typeface="+mn-cs"/>
              </a:rPr>
              <a:t>Properties of CLAM steel is comparable with Eurofer97 and F82H, and have been selected as the candidate structural material for CN ITER TBM.</a:t>
            </a:r>
            <a:endParaRPr lang="zh-CN" altLang="zh-CN"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22452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华文中宋" pitchFamily="2" charset="-122"/>
              </a:defRPr>
            </a:lvl1pPr>
            <a:lvl2pPr marL="742950" indent="-285750" eaLnBrk="0" hangingPunct="0">
              <a:defRPr sz="3200">
                <a:solidFill>
                  <a:schemeClr val="tx1"/>
                </a:solidFill>
                <a:latin typeface="Arial" charset="0"/>
                <a:ea typeface="华文中宋" pitchFamily="2" charset="-122"/>
              </a:defRPr>
            </a:lvl2pPr>
            <a:lvl3pPr marL="1143000" indent="-228600" eaLnBrk="0" hangingPunct="0">
              <a:defRPr sz="3200">
                <a:solidFill>
                  <a:schemeClr val="tx1"/>
                </a:solidFill>
                <a:latin typeface="Arial" charset="0"/>
                <a:ea typeface="华文中宋" pitchFamily="2" charset="-122"/>
              </a:defRPr>
            </a:lvl3pPr>
            <a:lvl4pPr marL="1600200" indent="-228600" eaLnBrk="0" hangingPunct="0">
              <a:defRPr sz="3200">
                <a:solidFill>
                  <a:schemeClr val="tx1"/>
                </a:solidFill>
                <a:latin typeface="Arial" charset="0"/>
                <a:ea typeface="华文中宋" pitchFamily="2" charset="-122"/>
              </a:defRPr>
            </a:lvl4pPr>
            <a:lvl5pPr marL="2057400" indent="-228600" eaLnBrk="0" hangingPunct="0">
              <a:defRPr sz="3200">
                <a:solidFill>
                  <a:schemeClr val="tx1"/>
                </a:solidFill>
                <a:latin typeface="Arial" charset="0"/>
                <a:ea typeface="华文中宋" pitchFamily="2" charset="-122"/>
              </a:defRPr>
            </a:lvl5pPr>
            <a:lvl6pPr marL="2514600" indent="-228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eaLnBrk="0" fontAlgn="base" hangingPunct="0">
              <a:spcBef>
                <a:spcPct val="0"/>
              </a:spcBef>
              <a:spcAft>
                <a:spcPct val="0"/>
              </a:spcAft>
              <a:defRPr sz="3200">
                <a:solidFill>
                  <a:schemeClr val="tx1"/>
                </a:solidFill>
                <a:latin typeface="Arial" charset="0"/>
                <a:ea typeface="华文中宋" pitchFamily="2" charset="-122"/>
              </a:defRPr>
            </a:lvl9pPr>
          </a:lstStyle>
          <a:p>
            <a:pPr eaLnBrk="1" hangingPunct="1"/>
            <a:fld id="{4064BF36-C4D4-4238-B403-6945B6A1120A}" type="slidenum">
              <a:rPr lang="en-US" altLang="zh-CN" sz="1200">
                <a:solidFill>
                  <a:prstClr val="black"/>
                </a:solidFill>
                <a:ea typeface="宋体" pitchFamily="2" charset="-122"/>
              </a:rPr>
              <a:pPr eaLnBrk="1" hangingPunct="1"/>
              <a:t>31</a:t>
            </a:fld>
            <a:endParaRPr lang="en-US" altLang="zh-CN" sz="1200">
              <a:solidFill>
                <a:prstClr val="black"/>
              </a:solidFill>
              <a:ea typeface="宋体" pitchFamily="2" charset="-122"/>
            </a:endParaRPr>
          </a:p>
        </p:txBody>
      </p:sp>
      <p:sp>
        <p:nvSpPr>
          <p:cNvPr id="56323" name="Rectangle 7"/>
          <p:cNvSpPr txBox="1">
            <a:spLocks noGrp="1" noChangeArrowheads="1"/>
          </p:cNvSpPr>
          <p:nvPr/>
        </p:nvSpPr>
        <p:spPr bwMode="auto">
          <a:xfrm>
            <a:off x="5653049" y="6492479"/>
            <a:ext cx="4324244" cy="34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defRPr sz="3200">
                <a:solidFill>
                  <a:schemeClr val="tx1"/>
                </a:solidFill>
                <a:latin typeface="Arial" charset="0"/>
                <a:ea typeface="华文中宋" pitchFamily="2" charset="-122"/>
              </a:defRPr>
            </a:lvl1pPr>
            <a:lvl2pPr marL="742950" indent="-285750" defTabSz="990600" eaLnBrk="0" hangingPunct="0">
              <a:defRPr sz="3200">
                <a:solidFill>
                  <a:schemeClr val="tx1"/>
                </a:solidFill>
                <a:latin typeface="Arial" charset="0"/>
                <a:ea typeface="华文中宋" pitchFamily="2" charset="-122"/>
              </a:defRPr>
            </a:lvl2pPr>
            <a:lvl3pPr marL="1143000" indent="-228600" defTabSz="990600" eaLnBrk="0" hangingPunct="0">
              <a:defRPr sz="3200">
                <a:solidFill>
                  <a:schemeClr val="tx1"/>
                </a:solidFill>
                <a:latin typeface="Arial" charset="0"/>
                <a:ea typeface="华文中宋" pitchFamily="2" charset="-122"/>
              </a:defRPr>
            </a:lvl3pPr>
            <a:lvl4pPr marL="1600200" indent="-228600" defTabSz="990600" eaLnBrk="0" hangingPunct="0">
              <a:defRPr sz="3200">
                <a:solidFill>
                  <a:schemeClr val="tx1"/>
                </a:solidFill>
                <a:latin typeface="Arial" charset="0"/>
                <a:ea typeface="华文中宋" pitchFamily="2" charset="-122"/>
              </a:defRPr>
            </a:lvl4pPr>
            <a:lvl5pPr marL="2057400" indent="-228600" defTabSz="990600" eaLnBrk="0" hangingPunct="0">
              <a:defRPr sz="3200">
                <a:solidFill>
                  <a:schemeClr val="tx1"/>
                </a:solidFill>
                <a:latin typeface="Arial" charset="0"/>
                <a:ea typeface="华文中宋" pitchFamily="2" charset="-122"/>
              </a:defRPr>
            </a:lvl5pPr>
            <a:lvl6pPr marL="2514600" indent="-228600" defTabSz="990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defTabSz="990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defTabSz="990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defTabSz="990600" eaLnBrk="0" fontAlgn="base" hangingPunct="0">
              <a:spcBef>
                <a:spcPct val="0"/>
              </a:spcBef>
              <a:spcAft>
                <a:spcPct val="0"/>
              </a:spcAft>
              <a:defRPr sz="3200">
                <a:solidFill>
                  <a:schemeClr val="tx1"/>
                </a:solidFill>
                <a:latin typeface="Arial" charset="0"/>
                <a:ea typeface="华文中宋" pitchFamily="2" charset="-122"/>
              </a:defRPr>
            </a:lvl9pPr>
          </a:lstStyle>
          <a:p>
            <a:pPr algn="r" eaLnBrk="1" fontAlgn="auto" hangingPunct="1">
              <a:spcBef>
                <a:spcPts val="0"/>
              </a:spcBef>
              <a:spcAft>
                <a:spcPts val="0"/>
              </a:spcAft>
            </a:pPr>
            <a:fld id="{3B955475-F1B5-46C5-B522-3D68DD81CDB4}" type="slidenum">
              <a:rPr lang="en-US" altLang="zh-CN" sz="1300" b="0" smtClean="0">
                <a:solidFill>
                  <a:prstClr val="black"/>
                </a:solidFill>
                <a:ea typeface="宋体" pitchFamily="2" charset="-122"/>
              </a:rPr>
              <a:pPr algn="r" eaLnBrk="1" fontAlgn="auto" hangingPunct="1">
                <a:spcBef>
                  <a:spcPts val="0"/>
                </a:spcBef>
                <a:spcAft>
                  <a:spcPts val="0"/>
                </a:spcAft>
              </a:pPr>
              <a:t>31</a:t>
            </a:fld>
            <a:endParaRPr lang="en-US" altLang="zh-CN" sz="1300" b="0" smtClean="0">
              <a:solidFill>
                <a:prstClr val="black"/>
              </a:solidFill>
              <a:ea typeface="宋体" pitchFamily="2" charset="-122"/>
            </a:endParaRPr>
          </a:p>
        </p:txBody>
      </p:sp>
      <p:sp>
        <p:nvSpPr>
          <p:cNvPr id="56324" name="Rectangle 7"/>
          <p:cNvSpPr txBox="1">
            <a:spLocks noGrp="1" noChangeArrowheads="1"/>
          </p:cNvSpPr>
          <p:nvPr/>
        </p:nvSpPr>
        <p:spPr bwMode="auto">
          <a:xfrm>
            <a:off x="5653049" y="6492479"/>
            <a:ext cx="4324244" cy="34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defRPr sz="3200">
                <a:solidFill>
                  <a:schemeClr val="tx1"/>
                </a:solidFill>
                <a:latin typeface="Arial" charset="0"/>
                <a:ea typeface="华文中宋" pitchFamily="2" charset="-122"/>
              </a:defRPr>
            </a:lvl1pPr>
            <a:lvl2pPr marL="742950" indent="-285750" defTabSz="990600" eaLnBrk="0" hangingPunct="0">
              <a:defRPr sz="3200">
                <a:solidFill>
                  <a:schemeClr val="tx1"/>
                </a:solidFill>
                <a:latin typeface="Arial" charset="0"/>
                <a:ea typeface="华文中宋" pitchFamily="2" charset="-122"/>
              </a:defRPr>
            </a:lvl2pPr>
            <a:lvl3pPr marL="1143000" indent="-228600" defTabSz="990600" eaLnBrk="0" hangingPunct="0">
              <a:defRPr sz="3200">
                <a:solidFill>
                  <a:schemeClr val="tx1"/>
                </a:solidFill>
                <a:latin typeface="Arial" charset="0"/>
                <a:ea typeface="华文中宋" pitchFamily="2" charset="-122"/>
              </a:defRPr>
            </a:lvl3pPr>
            <a:lvl4pPr marL="1600200" indent="-228600" defTabSz="990600" eaLnBrk="0" hangingPunct="0">
              <a:defRPr sz="3200">
                <a:solidFill>
                  <a:schemeClr val="tx1"/>
                </a:solidFill>
                <a:latin typeface="Arial" charset="0"/>
                <a:ea typeface="华文中宋" pitchFamily="2" charset="-122"/>
              </a:defRPr>
            </a:lvl4pPr>
            <a:lvl5pPr marL="2057400" indent="-228600" defTabSz="990600" eaLnBrk="0" hangingPunct="0">
              <a:defRPr sz="3200">
                <a:solidFill>
                  <a:schemeClr val="tx1"/>
                </a:solidFill>
                <a:latin typeface="Arial" charset="0"/>
                <a:ea typeface="华文中宋" pitchFamily="2" charset="-122"/>
              </a:defRPr>
            </a:lvl5pPr>
            <a:lvl6pPr marL="2514600" indent="-228600" defTabSz="990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defTabSz="990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defTabSz="990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defTabSz="990600" eaLnBrk="0" fontAlgn="base" hangingPunct="0">
              <a:spcBef>
                <a:spcPct val="0"/>
              </a:spcBef>
              <a:spcAft>
                <a:spcPct val="0"/>
              </a:spcAft>
              <a:defRPr sz="3200">
                <a:solidFill>
                  <a:schemeClr val="tx1"/>
                </a:solidFill>
                <a:latin typeface="Arial" charset="0"/>
                <a:ea typeface="华文中宋" pitchFamily="2" charset="-122"/>
              </a:defRPr>
            </a:lvl9pPr>
          </a:lstStyle>
          <a:p>
            <a:pPr algn="r" eaLnBrk="1" fontAlgn="auto" hangingPunct="1">
              <a:spcBef>
                <a:spcPts val="0"/>
              </a:spcBef>
              <a:spcAft>
                <a:spcPts val="0"/>
              </a:spcAft>
            </a:pPr>
            <a:fld id="{5935219D-D9E7-47BA-B1C2-9E3E085B8A23}" type="slidenum">
              <a:rPr lang="en-US" altLang="zh-CN" sz="1300" b="0" smtClean="0">
                <a:solidFill>
                  <a:srgbClr val="000000"/>
                </a:solidFill>
                <a:latin typeface="Calibri" pitchFamily="34" charset="0"/>
                <a:ea typeface="宋体" pitchFamily="2" charset="-122"/>
              </a:rPr>
              <a:pPr algn="r" eaLnBrk="1" fontAlgn="auto" hangingPunct="1">
                <a:spcBef>
                  <a:spcPts val="0"/>
                </a:spcBef>
                <a:spcAft>
                  <a:spcPts val="0"/>
                </a:spcAft>
              </a:pPr>
              <a:t>31</a:t>
            </a:fld>
            <a:endParaRPr lang="en-US" altLang="zh-CN" sz="1300" b="0" smtClean="0">
              <a:solidFill>
                <a:srgbClr val="000000"/>
              </a:solidFill>
              <a:latin typeface="Calibri" pitchFamily="34" charset="0"/>
              <a:ea typeface="宋体" pitchFamily="2" charset="-122"/>
            </a:endParaRPr>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a:spcBef>
                <a:spcPct val="0"/>
              </a:spcBef>
            </a:pPr>
            <a:endParaRPr lang="zh-CN" altLang="zh-CN" dirty="0" smtClean="0">
              <a:latin typeface="Arial" charset="0"/>
            </a:endParaRPr>
          </a:p>
        </p:txBody>
      </p:sp>
    </p:spTree>
    <p:extLst>
      <p:ext uri="{BB962C8B-B14F-4D97-AF65-F5344CB8AC3E}">
        <p14:creationId xmlns:p14="http://schemas.microsoft.com/office/powerpoint/2010/main" val="340358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INEST</a:t>
            </a:r>
            <a:r>
              <a:rPr lang="en-US" altLang="zh-CN" b="1" baseline="0" dirty="0" smtClean="0"/>
              <a:t> is abbreviated from Institute of Nuclear Energy Safety Technology, Chinese Academy of Sciences. Its foundation come from the FDS team affiliated with both ASIPP and USTC. After its foundation, the part of fusion nuclear technology and material in ASIPP and the part of nuclear engineering go to INEST. Now the FDS team is a little bit bigger concept than INEST, which is the joint research team on advanced nuclear energy. </a:t>
            </a:r>
            <a:endParaRPr lang="zh-CN" altLang="en-US" b="1"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3</a:t>
            </a:fld>
            <a:endParaRPr lang="zh-CN" altLang="en-US"/>
          </a:p>
        </p:txBody>
      </p:sp>
    </p:spTree>
    <p:extLst>
      <p:ext uri="{BB962C8B-B14F-4D97-AF65-F5344CB8AC3E}">
        <p14:creationId xmlns:p14="http://schemas.microsoft.com/office/powerpoint/2010/main" val="2734190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BB6B01-322C-4F5B-9877-FB5254AE2DA1}" type="slidenum">
              <a:rPr lang="zh-CN" altLang="en-US" smtClean="0"/>
              <a:pPr/>
              <a:t>32</a:t>
            </a:fld>
            <a:endParaRPr lang="zh-CN" altLang="en-US"/>
          </a:p>
        </p:txBody>
      </p:sp>
    </p:spTree>
    <p:extLst>
      <p:ext uri="{BB962C8B-B14F-4D97-AF65-F5344CB8AC3E}">
        <p14:creationId xmlns:p14="http://schemas.microsoft.com/office/powerpoint/2010/main" val="3936818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0B294F0-8546-4C0A-AB4E-A8216F6AF488}"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78358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we</a:t>
            </a:r>
            <a:r>
              <a:rPr lang="en-US" altLang="zh-CN" baseline="0" dirty="0" smtClean="0"/>
              <a:t> move to the subsection of heavy liquid experimental loop.</a:t>
            </a:r>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3033561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9BD5F6-073E-411D-8BE7-3258211FEC27}"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1368311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we move to section of Cooperation.</a:t>
            </a:r>
            <a:endParaRPr lang="zh-CN" altLang="en-US" dirty="0"/>
          </a:p>
        </p:txBody>
      </p:sp>
      <p:sp>
        <p:nvSpPr>
          <p:cNvPr id="4" name="灯片编号占位符 3"/>
          <p:cNvSpPr>
            <a:spLocks noGrp="1"/>
          </p:cNvSpPr>
          <p:nvPr>
            <p:ph type="sldNum" sz="quarter" idx="10"/>
          </p:nvPr>
        </p:nvSpPr>
        <p:spPr/>
        <p:txBody>
          <a:bodyPr/>
          <a:lstStyle/>
          <a:p>
            <a:fld id="{392767B6-38D8-4B2B-8D47-2F2ACBA44DAB}"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2502096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Joint</a:t>
            </a:r>
            <a:r>
              <a:rPr lang="en-US" altLang="zh-CN" baseline="0" dirty="0" smtClean="0"/>
              <a:t> research </a:t>
            </a:r>
            <a:r>
              <a:rPr lang="en-US" altLang="zh-CN" baseline="0" dirty="0" err="1" smtClean="0"/>
              <a:t>centre</a:t>
            </a:r>
            <a:r>
              <a:rPr lang="en-US" altLang="zh-CN" baseline="0" dirty="0" smtClean="0"/>
              <a:t> for fusion nuclear safety has been founded at INEST, supported by INEST, SWIP, CAEP, SCU, etc. This is to combine the national efforts to perform systematic studies on fusion nuclear safety</a:t>
            </a:r>
          </a:p>
          <a:p>
            <a:endParaRPr lang="en-US" altLang="zh-CN" baseline="0" dirty="0" smtClean="0"/>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40</a:t>
            </a:fld>
            <a:endParaRPr lang="zh-CN" altLang="en-US"/>
          </a:p>
        </p:txBody>
      </p:sp>
    </p:spTree>
    <p:extLst>
      <p:ext uri="{BB962C8B-B14F-4D97-AF65-F5344CB8AC3E}">
        <p14:creationId xmlns:p14="http://schemas.microsoft.com/office/powerpoint/2010/main" val="3948069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600"/>
              </a:spcBef>
            </a:pPr>
            <a:r>
              <a:rPr lang="en-US" altLang="zh-CN" dirty="0" smtClean="0"/>
              <a:t>INEST</a:t>
            </a:r>
            <a:r>
              <a:rPr lang="en-US" altLang="zh-CN" baseline="0" dirty="0" smtClean="0"/>
              <a:t> joined the IEA-ESEFP and IEA-NTFR technology Cooperation </a:t>
            </a:r>
            <a:r>
              <a:rPr lang="en-US" altLang="zh-CN" baseline="0" dirty="0" err="1" smtClean="0"/>
              <a:t>programmes</a:t>
            </a:r>
            <a:r>
              <a:rPr lang="en-US" altLang="zh-CN" baseline="0" dirty="0" smtClean="0"/>
              <a:t> as the representative institution of MOST China. Now as the institution serving the </a:t>
            </a:r>
            <a:r>
              <a:rPr lang="en-US" altLang="zh-CN" baseline="0" dirty="0" err="1" smtClean="0"/>
              <a:t>ExCo</a:t>
            </a:r>
            <a:r>
              <a:rPr lang="en-US" altLang="zh-CN" baseline="0" dirty="0" smtClean="0"/>
              <a:t> chair and </a:t>
            </a:r>
            <a:r>
              <a:rPr lang="en-US" altLang="zh-CN" baseline="0" dirty="0" err="1" smtClean="0"/>
              <a:t>ExCo</a:t>
            </a:r>
            <a:r>
              <a:rPr lang="en-US" altLang="zh-CN" baseline="0" dirty="0" smtClean="0"/>
              <a:t> vice chair, INEST is actively push forward the </a:t>
            </a:r>
            <a:r>
              <a:rPr lang="en-US" altLang="zh-CN" sz="1200" dirty="0" smtClean="0">
                <a:solidFill>
                  <a:srgbClr val="FF0000"/>
                </a:solidFill>
                <a:ea typeface="黑体" pitchFamily="2" charset="-122"/>
                <a:cs typeface="Times New Roman" pitchFamily="18" charset="0"/>
              </a:rPr>
              <a:t>International Cooperation on Fusion Nuclear Technology and Safety.</a:t>
            </a:r>
          </a:p>
          <a:p>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42</a:t>
            </a:fld>
            <a:endParaRPr lang="zh-CN" altLang="en-US"/>
          </a:p>
        </p:txBody>
      </p:sp>
    </p:spTree>
    <p:extLst>
      <p:ext uri="{BB962C8B-B14F-4D97-AF65-F5344CB8AC3E}">
        <p14:creationId xmlns:p14="http://schemas.microsoft.com/office/powerpoint/2010/main" val="3178306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For example, INEST has organized</a:t>
            </a:r>
            <a:r>
              <a:rPr lang="en-US" altLang="zh-CN" baseline="0" dirty="0" smtClean="0"/>
              <a:t> and hosted the 1st International Workshop on ESEFP to </a:t>
            </a:r>
            <a:r>
              <a:rPr lang="en-US" altLang="zh-CN" sz="1200" kern="1200" baseline="0" dirty="0" smtClean="0">
                <a:solidFill>
                  <a:schemeClr val="tx1"/>
                </a:solidFill>
                <a:latin typeface="+mn-lt"/>
                <a:ea typeface="+mn-ea"/>
                <a:cs typeface="+mn-cs"/>
              </a:rPr>
              <a:t>p</a:t>
            </a:r>
            <a:r>
              <a:rPr lang="en-US" altLang="zh-CN" sz="1200" kern="1200" dirty="0" smtClean="0">
                <a:solidFill>
                  <a:schemeClr val="tx1"/>
                </a:solidFill>
                <a:latin typeface="+mn-lt"/>
                <a:ea typeface="+mn-ea"/>
                <a:cs typeface="+mn-cs"/>
              </a:rPr>
              <a:t>romote research on fusion safety assessment and regulatory, such as  safety concept, safety approach, safety design, licensing, et al.</a:t>
            </a:r>
            <a:r>
              <a:rPr lang="en-US" altLang="zh-CN" sz="1200" kern="1200" baseline="0" dirty="0" smtClean="0">
                <a:solidFill>
                  <a:schemeClr val="tx1"/>
                </a:solidFill>
                <a:latin typeface="+mn-lt"/>
                <a:ea typeface="+mn-ea"/>
                <a:cs typeface="+mn-cs"/>
              </a:rPr>
              <a:t> </a:t>
            </a:r>
            <a:r>
              <a:rPr lang="en-US" altLang="zh-CN" baseline="0" dirty="0" smtClean="0"/>
              <a:t>International consensus has been presented in ISFNT-12 as the plenary presentation on fusion safety, and in principle accepted for the publication in Nature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43</a:t>
            </a:fld>
            <a:endParaRPr lang="zh-CN" altLang="en-US"/>
          </a:p>
        </p:txBody>
      </p:sp>
    </p:spTree>
    <p:extLst>
      <p:ext uri="{BB962C8B-B14F-4D97-AF65-F5344CB8AC3E}">
        <p14:creationId xmlns:p14="http://schemas.microsoft.com/office/powerpoint/2010/main" val="355886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 the summary.</a:t>
            </a:r>
          </a:p>
          <a:p>
            <a:endParaRPr lang="en-US" altLang="zh-CN" dirty="0" smtClean="0"/>
          </a:p>
          <a:p>
            <a:r>
              <a:rPr lang="en-US" altLang="zh-CN" dirty="0" smtClean="0"/>
              <a:t>In the field of fusion research, INEST concentrates on the nuclear technology, in particular related to safety technology, fusion concepts, nuclear software development, etc.</a:t>
            </a:r>
          </a:p>
          <a:p>
            <a:r>
              <a:rPr lang="en-US" altLang="zh-CN" dirty="0" smtClean="0"/>
              <a:t>INEST is always open to domestic &amp; international Cooperation (e.g. </a:t>
            </a:r>
            <a:r>
              <a:rPr lang="en-US" altLang="zh-CN" dirty="0" err="1" smtClean="0"/>
              <a:t>SuperMC</a:t>
            </a:r>
            <a:r>
              <a:rPr lang="en-US" altLang="zh-CN" dirty="0" smtClean="0"/>
              <a:t>, HINEG, CLAM, DRAGON), as it is indeed the key to finally realize the fusion as the ultimate energy source.</a:t>
            </a:r>
          </a:p>
          <a:p>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44</a:t>
            </a:fld>
            <a:endParaRPr lang="zh-CN" altLang="en-US"/>
          </a:p>
        </p:txBody>
      </p:sp>
    </p:spTree>
    <p:extLst>
      <p:ext uri="{BB962C8B-B14F-4D97-AF65-F5344CB8AC3E}">
        <p14:creationId xmlns:p14="http://schemas.microsoft.com/office/powerpoint/2010/main" val="3489808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that,</a:t>
            </a:r>
            <a:r>
              <a:rPr lang="en-US" altLang="zh-CN" baseline="0" dirty="0" smtClean="0"/>
              <a:t> thanks for your attention. </a:t>
            </a:r>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45</a:t>
            </a:fld>
            <a:endParaRPr lang="zh-CN" altLang="en-US"/>
          </a:p>
        </p:txBody>
      </p:sp>
    </p:spTree>
    <p:extLst>
      <p:ext uri="{BB962C8B-B14F-4D97-AF65-F5344CB8AC3E}">
        <p14:creationId xmlns:p14="http://schemas.microsoft.com/office/powerpoint/2010/main" val="93432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7800" lvl="1" indent="0" algn="l">
              <a:lnSpc>
                <a:spcPct val="125000"/>
              </a:lnSpc>
              <a:buClr>
                <a:srgbClr val="0000FF"/>
              </a:buClr>
              <a:buFont typeface="Wingdings" pitchFamily="2" charset="2"/>
              <a:buNone/>
              <a:defRPr/>
            </a:pPr>
            <a:r>
              <a:rPr lang="en-US" altLang="zh-CN" b="1" baseline="0" dirty="0" smtClean="0"/>
              <a:t>INEST now has around 500 members with the average age of around 30.  </a:t>
            </a:r>
          </a:p>
          <a:p>
            <a:pPr marL="177800" lvl="1" indent="0" algn="l">
              <a:lnSpc>
                <a:spcPct val="125000"/>
              </a:lnSpc>
              <a:buClr>
                <a:srgbClr val="0000FF"/>
              </a:buClr>
              <a:buFont typeface="Wingdings" pitchFamily="2" charset="2"/>
              <a:buNone/>
              <a:defRPr/>
            </a:pPr>
            <a:r>
              <a:rPr lang="en-US" altLang="zh-CN" b="1" baseline="0" dirty="0" smtClean="0"/>
              <a:t>We are mainly involved with 3 key programs not only in fusion reactor but also fission reactor, including </a:t>
            </a:r>
            <a:r>
              <a:rPr lang="en-US" altLang="zh-CN" sz="1300" b="1" dirty="0" smtClean="0">
                <a:solidFill>
                  <a:srgbClr val="FF0000"/>
                </a:solidFill>
                <a:latin typeface="Arial" pitchFamily="34" charset="0"/>
                <a:ea typeface="华文中宋" pitchFamily="2" charset="-122"/>
                <a:cs typeface="Arial" pitchFamily="34" charset="0"/>
              </a:rPr>
              <a:t>Strategic Priority Research Program of the Chinese Academy of Sciences,</a:t>
            </a:r>
            <a:r>
              <a:rPr lang="en-US" altLang="zh-CN" sz="1300" b="1" baseline="0" dirty="0" smtClean="0">
                <a:solidFill>
                  <a:srgbClr val="FF0000"/>
                </a:solidFill>
                <a:latin typeface="Arial" pitchFamily="34" charset="0"/>
                <a:ea typeface="华文中宋" pitchFamily="2" charset="-122"/>
                <a:cs typeface="Arial" pitchFamily="34" charset="0"/>
              </a:rPr>
              <a:t> </a:t>
            </a:r>
            <a:r>
              <a:rPr lang="en-US" altLang="zh-CN" sz="1300" b="1" dirty="0" smtClean="0">
                <a:solidFill>
                  <a:srgbClr val="FF0000"/>
                </a:solidFill>
                <a:latin typeface="Arial" pitchFamily="34" charset="0"/>
                <a:ea typeface="华文中宋" pitchFamily="2" charset="-122"/>
                <a:cs typeface="Arial" pitchFamily="34" charset="0"/>
              </a:rPr>
              <a:t>ITER Related International and Domestic Program, and Nuclear Energy and Safety </a:t>
            </a:r>
            <a:r>
              <a:rPr lang="en-US" altLang="zh-CN" sz="1300" b="1" dirty="0" err="1" smtClean="0">
                <a:solidFill>
                  <a:srgbClr val="FF0000"/>
                </a:solidFill>
                <a:latin typeface="Arial" pitchFamily="34" charset="0"/>
                <a:ea typeface="华文中宋" pitchFamily="2" charset="-122"/>
                <a:cs typeface="Arial" pitchFamily="34" charset="0"/>
              </a:rPr>
              <a:t>Techonlogy</a:t>
            </a:r>
            <a:r>
              <a:rPr lang="en-US" altLang="zh-CN" sz="1300" b="1" dirty="0" smtClean="0">
                <a:solidFill>
                  <a:srgbClr val="FF0000"/>
                </a:solidFill>
                <a:latin typeface="Arial" pitchFamily="34" charset="0"/>
                <a:ea typeface="华文中宋" pitchFamily="2" charset="-122"/>
                <a:cs typeface="Arial" pitchFamily="34" charset="0"/>
              </a:rPr>
              <a:t> Innovation Program </a:t>
            </a:r>
          </a:p>
          <a:p>
            <a:r>
              <a:rPr lang="en-US" altLang="zh-CN" b="1" baseline="0" dirty="0" smtClean="0"/>
              <a:t>We are doing four main research projects, such as XXX. In fact, INEST is the  major professional/fundamental research basis for nuclear energy safety technology in China to promote the efficient and safe application of nuclear energy. </a:t>
            </a:r>
          </a:p>
          <a:p>
            <a:endParaRPr lang="en-US" altLang="zh-CN" b="1" baseline="0" dirty="0" smtClean="0"/>
          </a:p>
          <a:p>
            <a:endParaRPr lang="en-US" altLang="zh-CN" b="1" baseline="0" dirty="0" smtClean="0"/>
          </a:p>
          <a:p>
            <a:endParaRPr lang="en-US" altLang="zh-CN" b="1" baseline="0" dirty="0" smtClean="0"/>
          </a:p>
          <a:p>
            <a:endParaRPr lang="zh-CN" altLang="en-US" b="1" dirty="0" smtClean="0"/>
          </a:p>
          <a:p>
            <a:endParaRPr lang="zh-CN" altLang="en-US" dirty="0"/>
          </a:p>
        </p:txBody>
      </p:sp>
      <p:sp>
        <p:nvSpPr>
          <p:cNvPr id="4" name="灯片编号占位符 3"/>
          <p:cNvSpPr>
            <a:spLocks noGrp="1"/>
          </p:cNvSpPr>
          <p:nvPr>
            <p:ph type="sldNum" sz="quarter" idx="10"/>
          </p:nvPr>
        </p:nvSpPr>
        <p:spPr/>
        <p:txBody>
          <a:bodyPr/>
          <a:lstStyle/>
          <a:p>
            <a:fld id="{5578598A-69A4-4FB7-90AC-A0231F391C96}" type="slidenum">
              <a:rPr lang="zh-CN" altLang="en-US" smtClean="0"/>
              <a:t>4</a:t>
            </a:fld>
            <a:endParaRPr lang="zh-CN" altLang="en-US"/>
          </a:p>
        </p:txBody>
      </p:sp>
    </p:spTree>
    <p:extLst>
      <p:ext uri="{BB962C8B-B14F-4D97-AF65-F5344CB8AC3E}">
        <p14:creationId xmlns:p14="http://schemas.microsoft.com/office/powerpoint/2010/main" val="3093694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92767B6-38D8-4B2B-8D47-2F2ACBA44DAB}"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5020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dirty="0" smtClean="0"/>
              <a:t>In China,</a:t>
            </a:r>
            <a:r>
              <a:rPr lang="en-US" altLang="zh-CN" b="1" baseline="0" dirty="0" smtClean="0"/>
              <a:t> there are many different fusion concepts developed, such as the hybrid test reactor of CAEP-EM and FDS-MFX, the fusion test reactor of CFETR, the hybrid DEMO reactor of FDS-SFB, the fusion DEMO reactor of C-DEMO and HCCB-DEMO, the fusion power plants of FDS series, and so on. A lot of discussions are present in China regarding the future fusion device beyond ITER,  and it is still waiting for the approval of the government for the next step.</a:t>
            </a:r>
          </a:p>
          <a:p>
            <a:endParaRPr lang="en-US" altLang="zh-CN" b="1" baseline="0" dirty="0" smtClean="0"/>
          </a:p>
        </p:txBody>
      </p:sp>
      <p:sp>
        <p:nvSpPr>
          <p:cNvPr id="4" name="灯片编号占位符 3"/>
          <p:cNvSpPr>
            <a:spLocks noGrp="1"/>
          </p:cNvSpPr>
          <p:nvPr>
            <p:ph type="sldNum" sz="quarter" idx="5"/>
          </p:nvPr>
        </p:nvSpPr>
        <p:spPr/>
        <p:txBody>
          <a:bodyPr/>
          <a:lstStyle/>
          <a:p>
            <a:pPr>
              <a:defRPr/>
            </a:pPr>
            <a:fld id="{728A0499-0CA3-4BDC-A801-B1A12B65D217}" type="slidenum">
              <a:rPr lang="zh-CN" altLang="en-US">
                <a:solidFill>
                  <a:prstClr val="black"/>
                </a:solidFill>
              </a:rPr>
              <a:pPr>
                <a:defRPr/>
              </a:pPr>
              <a:t>6</a:t>
            </a:fld>
            <a:endParaRPr lang="zh-CN" altLang="en-US">
              <a:solidFill>
                <a:prstClr val="black"/>
              </a:solidFill>
            </a:endParaRPr>
          </a:p>
        </p:txBody>
      </p:sp>
    </p:spTree>
    <p:extLst>
      <p:ext uri="{BB962C8B-B14F-4D97-AF65-F5344CB8AC3E}">
        <p14:creationId xmlns:p14="http://schemas.microsoft.com/office/powerpoint/2010/main" val="407856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dirty="0" smtClean="0"/>
              <a:t>And more about fusion research</a:t>
            </a:r>
            <a:r>
              <a:rPr lang="en-US" altLang="zh-CN" b="1" baseline="0" dirty="0" smtClean="0"/>
              <a:t> in China, I would like to show a proposed roadmap of fusion nuclear technology and safety in China till construction of FPP. </a:t>
            </a:r>
          </a:p>
          <a:p>
            <a:r>
              <a:rPr lang="en-US" altLang="zh-CN" b="1" baseline="0" dirty="0" smtClean="0"/>
              <a:t>This blue line shows the normal way to FPP like most county’s proposal. But in China, we may propose something different like the yellow line.</a:t>
            </a:r>
            <a:r>
              <a:rPr lang="zh-CN" altLang="en-US" b="1" baseline="0" dirty="0" smtClean="0"/>
              <a:t> </a:t>
            </a:r>
            <a:endParaRPr lang="en-US" altLang="zh-CN"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we may construct our own testing reactor, there are many different concepts proposed: CFETR is one of optional concepts developed recently, and actually we have some other multi-functional testing reactor concepts as options developed in parallel. Before FPP, we may have options of pure fusion DEMO or Hybrid reactor. </a:t>
            </a:r>
          </a:p>
          <a:p>
            <a:endParaRPr lang="en-US" altLang="zh-CN" b="1" baseline="0" dirty="0" smtClean="0"/>
          </a:p>
          <a:p>
            <a:r>
              <a:rPr lang="en-US" altLang="zh-CN" b="1" baseline="0" dirty="0" smtClean="0"/>
              <a:t>In the development of the proposed engineering test reactor, and we think fusion nuclear technology and safety will play the increasing important role, such as the R&amp;D on nuclear design and nuclear safety, fusion neutron source, blanket and coolant technology, RAFM steel, etc.</a:t>
            </a:r>
          </a:p>
          <a:p>
            <a:endParaRPr lang="en-US" altLang="zh-CN"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Again there are still many discussions in order to get a converged roadmap of fusion development in China, but this situation does not influence we can work practically on fusion technology development, with strong support of government.</a:t>
            </a:r>
          </a:p>
          <a:p>
            <a:endParaRPr lang="en-US" altLang="zh-CN" b="1" baseline="0" dirty="0" smtClean="0"/>
          </a:p>
          <a:p>
            <a:endParaRPr lang="en-US" altLang="zh-CN" b="1" baseline="0" dirty="0" smtClean="0"/>
          </a:p>
        </p:txBody>
      </p:sp>
      <p:sp>
        <p:nvSpPr>
          <p:cNvPr id="4" name="灯片编号占位符 3"/>
          <p:cNvSpPr>
            <a:spLocks noGrp="1"/>
          </p:cNvSpPr>
          <p:nvPr>
            <p:ph type="sldNum" sz="quarter" idx="5"/>
          </p:nvPr>
        </p:nvSpPr>
        <p:spPr/>
        <p:txBody>
          <a:bodyPr/>
          <a:lstStyle/>
          <a:p>
            <a:pPr>
              <a:defRPr/>
            </a:pPr>
            <a:fld id="{728A0499-0CA3-4BDC-A801-B1A12B65D217}" type="slidenum">
              <a:rPr lang="zh-CN" altLang="en-US">
                <a:solidFill>
                  <a:prstClr val="black"/>
                </a:solidFill>
              </a:rPr>
              <a:pPr>
                <a:defRPr/>
              </a:pPr>
              <a:t>7</a:t>
            </a:fld>
            <a:endParaRPr lang="zh-CN" altLang="en-US">
              <a:solidFill>
                <a:prstClr val="black"/>
              </a:solidFill>
            </a:endParaRPr>
          </a:p>
        </p:txBody>
      </p:sp>
    </p:spTree>
    <p:extLst>
      <p:ext uri="{BB962C8B-B14F-4D97-AF65-F5344CB8AC3E}">
        <p14:creationId xmlns:p14="http://schemas.microsoft.com/office/powerpoint/2010/main" val="40785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Our fusion</a:t>
            </a:r>
            <a:r>
              <a:rPr lang="en-US" altLang="zh-CN" b="1" baseline="0" dirty="0" smtClean="0"/>
              <a:t> research has been continuously supported by national programs, including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MOST: Domestic Fusion  R&amp;D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            Program of International S&amp;T Cooperation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CAS:   Knowledge Innovation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NSFC: National Natural Science Foundation of China</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smtClean="0"/>
          </a:p>
          <a:p>
            <a:endParaRPr lang="zh-CN" altLang="en-US" b="1" dirty="0"/>
          </a:p>
        </p:txBody>
      </p:sp>
      <p:sp>
        <p:nvSpPr>
          <p:cNvPr id="4" name="灯片编号占位符 3"/>
          <p:cNvSpPr>
            <a:spLocks noGrp="1"/>
          </p:cNvSpPr>
          <p:nvPr>
            <p:ph type="sldNum" sz="quarter" idx="10"/>
          </p:nvPr>
        </p:nvSpPr>
        <p:spPr/>
        <p:txBody>
          <a:bodyPr/>
          <a:lstStyle/>
          <a:p>
            <a:fld id="{2EAC00A6-B7D7-47DE-B2CD-6DFF6420BD56}"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11703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92767B6-38D8-4B2B-8D47-2F2ACBA44DAB}"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50209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361007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15294593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961893732"/>
      </p:ext>
    </p:extLst>
  </p:cSld>
  <p:clrMapOvr>
    <a:masterClrMapping/>
  </p:clrMapOvr>
  <p:transition>
    <p:spli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684268233"/>
      </p:ext>
    </p:extLst>
  </p:cSld>
  <p:clrMapOvr>
    <a:masterClrMapping/>
  </p:clrMapOvr>
  <p:transition>
    <p:spli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4291700127"/>
      </p:ext>
    </p:extLst>
  </p:cSld>
  <p:clrMapOvr>
    <a:masterClrMapping/>
  </p:clrMapOvr>
  <p:transition>
    <p:spli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402496934"/>
      </p:ext>
    </p:extLst>
  </p:cSld>
  <p:clrMapOvr>
    <a:masterClrMapping/>
  </p:clrMapOvr>
  <p:transition>
    <p:spli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prstClr val="black"/>
                </a:solidFill>
              </a:rPr>
              <a:pPr/>
              <a:t>‹#›</a:t>
            </a:fld>
            <a:endParaRPr lang="en-US" sz="1800" b="1">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prstClr val="black"/>
              </a:solidFill>
            </a:endParaRPr>
          </a:p>
        </p:txBody>
      </p:sp>
    </p:spTree>
    <p:extLst>
      <p:ext uri="{BB962C8B-B14F-4D97-AF65-F5344CB8AC3E}">
        <p14:creationId xmlns:p14="http://schemas.microsoft.com/office/powerpoint/2010/main" val="76532375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大节目录页">
    <p:spTree>
      <p:nvGrpSpPr>
        <p:cNvPr id="1" name=""/>
        <p:cNvGrpSpPr/>
        <p:nvPr/>
      </p:nvGrpSpPr>
      <p:grpSpPr>
        <a:xfrm>
          <a:off x="0" y="0"/>
          <a:ext cx="0" cy="0"/>
          <a:chOff x="0" y="0"/>
          <a:chExt cx="0" cy="0"/>
        </a:xfrm>
      </p:grpSpPr>
      <p:sp>
        <p:nvSpPr>
          <p:cNvPr id="4" name="矩形 6"/>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smtClean="0">
              <a:solidFill>
                <a:srgbClr val="000000"/>
              </a:solidFill>
              <a:latin typeface="Arial" pitchFamily="34" charset="0"/>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4162490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小节目录页">
    <p:spTree>
      <p:nvGrpSpPr>
        <p:cNvPr id="1" name=""/>
        <p:cNvGrpSpPr/>
        <p:nvPr/>
      </p:nvGrpSpPr>
      <p:grpSpPr>
        <a:xfrm>
          <a:off x="0" y="0"/>
          <a:ext cx="0" cy="0"/>
          <a:chOff x="0" y="0"/>
          <a:chExt cx="0" cy="0"/>
        </a:xfrm>
      </p:grpSpPr>
      <p:sp>
        <p:nvSpPr>
          <p:cNvPr id="4" name="矩形 6"/>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smtClean="0">
              <a:solidFill>
                <a:srgbClr val="000000"/>
              </a:solidFill>
              <a:latin typeface="Arial" pitchFamily="34" charset="0"/>
              <a:ea typeface="宋体" pitchFamily="2" charset="-122"/>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49260661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1542089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209068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49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3653024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56078867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34439814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41475043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81009115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85268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大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29697351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小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715368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9985586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103899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srgbClr val="000000"/>
                </a:solidFill>
              </a:rPr>
              <a:pPr/>
              <a:t>‹#›</a:t>
            </a:fld>
            <a:endParaRPr lang="en-US" sz="1800" b="1">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3372530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470025"/>
          </a:xfrm>
          <a:prstGeom prst="rect">
            <a:avLst/>
          </a:prstGeom>
        </p:spPr>
        <p:txBody>
          <a:bodyPr/>
          <a:lstStyle>
            <a:lvl1pPr>
              <a:defRPr sz="3200">
                <a:solidFill>
                  <a:srgbClr val="FF0000"/>
                </a:solidFill>
                <a:latin typeface="Arial" pitchFamily="34" charset="0"/>
                <a:ea typeface="黑体" pitchFamily="49" charset="-122"/>
                <a:cs typeface="Arial" pitchFamily="34" charset="0"/>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429000"/>
            <a:ext cx="6400800" cy="1752600"/>
          </a:xfrm>
          <a:prstGeom prst="rect">
            <a:avLst/>
          </a:prstGeom>
        </p:spPr>
        <p:txBody>
          <a:bodyPr/>
          <a:lstStyle>
            <a:lvl1pPr marL="0" indent="0" algn="ctr">
              <a:buNone/>
              <a:defRPr>
                <a:latin typeface="Arial" pitchFamily="34" charset="0"/>
                <a:ea typeface="华文中宋" pitchFamily="2" charset="-122"/>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dirty="0"/>
          </a:p>
        </p:txBody>
      </p:sp>
    </p:spTree>
    <p:extLst>
      <p:ext uri="{BB962C8B-B14F-4D97-AF65-F5344CB8AC3E}">
        <p14:creationId xmlns:p14="http://schemas.microsoft.com/office/powerpoint/2010/main" val="39698207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393825"/>
          </a:xfrm>
          <a:prstGeom prst="rect">
            <a:avLst/>
          </a:prstGeom>
        </p:spPr>
        <p:txBody>
          <a:bodyPr/>
          <a:lstStyle>
            <a:lvl1pPr>
              <a:defRPr sz="40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371600" y="3429000"/>
            <a:ext cx="6400800" cy="457200"/>
          </a:xfrm>
          <a:prstGeom prst="rect">
            <a:avLst/>
          </a:prstGeom>
        </p:spPr>
        <p:txBody>
          <a:bodyPr/>
          <a:lstStyle>
            <a:lvl1pPr marL="0" indent="0" algn="ctr">
              <a:buNone/>
              <a:defRPr b="1" i="0" baseline="0">
                <a:solidFill>
                  <a:srgbClr val="0000FF"/>
                </a:solidFill>
                <a:latin typeface="Times New Roman" panose="02020603050405020304"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smtClean="0"/>
              <a:t>Presented by:</a:t>
            </a:r>
            <a:r>
              <a:rPr lang="zh-CN" altLang="en-US" dirty="0" smtClean="0"/>
              <a:t>单击此处编辑母版副标题样式</a:t>
            </a:r>
            <a:endParaRPr lang="zh-CN" altLang="en-US" dirty="0"/>
          </a:p>
        </p:txBody>
      </p:sp>
      <p:sp>
        <p:nvSpPr>
          <p:cNvPr id="4" name="页脚占位符 3"/>
          <p:cNvSpPr>
            <a:spLocks noGrp="1"/>
          </p:cNvSpPr>
          <p:nvPr>
            <p:ph type="ftr" sz="quarter" idx="10"/>
          </p:nvPr>
        </p:nvSpPr>
        <p:spPr/>
        <p:txBody>
          <a:bodyPr/>
          <a:lstStyle>
            <a:lvl1pPr>
              <a:defRPr/>
            </a:lvl1pPr>
          </a:lstStyle>
          <a:p>
            <a:endParaRPr lang="zh-CN" altLang="zh-CN">
              <a:solidFill>
                <a:srgbClr val="000000"/>
              </a:solidFill>
            </a:endParaRPr>
          </a:p>
        </p:txBody>
      </p:sp>
      <p:sp>
        <p:nvSpPr>
          <p:cNvPr id="5" name="灯片编号占位符 4"/>
          <p:cNvSpPr>
            <a:spLocks noGrp="1"/>
          </p:cNvSpPr>
          <p:nvPr>
            <p:ph type="sldNum" sz="quarter" idx="11"/>
          </p:nvPr>
        </p:nvSpPr>
        <p:spPr/>
        <p:txBody>
          <a:bodyPr/>
          <a:lstStyle>
            <a:lvl1pPr>
              <a:defRPr/>
            </a:lvl1pPr>
          </a:lstStyle>
          <a:p>
            <a:fld id="{90693C82-CC5B-4A76-90F0-6F9083EDE165}" type="slidenum">
              <a:rPr lang="zh-CN" altLang="en-US">
                <a:solidFill>
                  <a:srgbClr val="000000"/>
                </a:solidFill>
              </a:rPr>
              <a:pPr/>
              <a:t>‹#›</a:t>
            </a:fld>
            <a:endParaRPr lang="en-US" sz="1800">
              <a:solidFill>
                <a:srgbClr val="000000"/>
              </a:solidFill>
            </a:endParaRPr>
          </a:p>
        </p:txBody>
      </p:sp>
      <p:sp>
        <p:nvSpPr>
          <p:cNvPr id="6" name="日期占位符 5"/>
          <p:cNvSpPr>
            <a:spLocks noGrp="1"/>
          </p:cNvSpPr>
          <p:nvPr>
            <p:ph type="dt" sz="half" idx="12"/>
          </p:nvPr>
        </p:nvSpPr>
        <p:spPr/>
        <p:txBody>
          <a:bodyPr/>
          <a:lstStyle>
            <a:lvl1pPr>
              <a:defRPr/>
            </a:lvl1pPr>
          </a:lstStyle>
          <a:p>
            <a:endParaRPr lang="zh-CN" altLang="zh-CN">
              <a:solidFill>
                <a:srgbClr val="000000"/>
              </a:solidFill>
            </a:endParaRPr>
          </a:p>
        </p:txBody>
      </p:sp>
      <p:sp>
        <p:nvSpPr>
          <p:cNvPr id="7" name="副标题 2"/>
          <p:cNvSpPr txBox="1">
            <a:spLocks/>
          </p:cNvSpPr>
          <p:nvPr userDrawn="1"/>
        </p:nvSpPr>
        <p:spPr>
          <a:xfrm>
            <a:off x="1378027" y="4251593"/>
            <a:ext cx="6400800" cy="1158607"/>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a:solidFill>
                  <a:schemeClr val="tx1"/>
                </a:solidFill>
                <a:latin typeface="+mn-lt"/>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sz="2000" i="1" dirty="0" smtClean="0">
                <a:solidFill>
                  <a:srgbClr val="000000"/>
                </a:solidFill>
                <a:latin typeface="Times New Roman" pitchFamily="18" charset="0"/>
              </a:rPr>
              <a:t>Key Laboratory of </a:t>
            </a:r>
            <a:r>
              <a:rPr kumimoji="1" lang="en-US" altLang="zh-CN" sz="2000" i="1" dirty="0" err="1" smtClean="0">
                <a:solidFill>
                  <a:srgbClr val="000000"/>
                </a:solidFill>
                <a:latin typeface="Times New Roman" pitchFamily="18" charset="0"/>
              </a:rPr>
              <a:t>Neutronics</a:t>
            </a:r>
            <a:r>
              <a:rPr kumimoji="1" lang="en-US" altLang="zh-CN" sz="2000" i="1" dirty="0" smtClean="0">
                <a:solidFill>
                  <a:srgbClr val="000000"/>
                </a:solidFill>
                <a:latin typeface="Times New Roman" pitchFamily="18" charset="0"/>
              </a:rPr>
              <a:t> and Radiation Safety</a:t>
            </a:r>
          </a:p>
          <a:p>
            <a:pPr>
              <a:buClr>
                <a:srgbClr val="003399"/>
              </a:buClr>
            </a:pPr>
            <a:r>
              <a:rPr kumimoji="1" lang="en-US" altLang="zh-CN" sz="2000" i="1" dirty="0" smtClean="0">
                <a:solidFill>
                  <a:srgbClr val="000000"/>
                </a:solidFill>
                <a:latin typeface="Times New Roman" pitchFamily="18" charset="0"/>
              </a:rPr>
              <a:t>Institute of Nuclear Energy Safety Technology (INEST)</a:t>
            </a:r>
          </a:p>
          <a:p>
            <a:pPr>
              <a:buClr>
                <a:srgbClr val="003399"/>
              </a:buClr>
            </a:pPr>
            <a:r>
              <a:rPr kumimoji="1" lang="en-US" altLang="zh-CN" sz="2000" i="1" dirty="0" smtClean="0">
                <a:solidFill>
                  <a:srgbClr val="000000"/>
                </a:solidFill>
                <a:latin typeface="Times New Roman" pitchFamily="18" charset="0"/>
              </a:rPr>
              <a:t>Chinese Academy of Sciences</a:t>
            </a:r>
          </a:p>
          <a:p>
            <a:pPr>
              <a:buClr>
                <a:srgbClr val="003399"/>
              </a:buClr>
            </a:pPr>
            <a:endParaRPr kumimoji="1" lang="en-US" altLang="zh-CN" i="1" dirty="0">
              <a:solidFill>
                <a:srgbClr val="000000"/>
              </a:solidFill>
              <a:latin typeface="Times New Roman" pitchFamily="18" charset="0"/>
            </a:endParaRPr>
          </a:p>
        </p:txBody>
      </p:sp>
      <p:sp>
        <p:nvSpPr>
          <p:cNvPr id="8" name="副标题 2"/>
          <p:cNvSpPr txBox="1">
            <a:spLocks/>
          </p:cNvSpPr>
          <p:nvPr userDrawn="1"/>
        </p:nvSpPr>
        <p:spPr>
          <a:xfrm>
            <a:off x="1371600" y="3886200"/>
            <a:ext cx="6400800" cy="381000"/>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b="1" i="0" baseline="0">
                <a:solidFill>
                  <a:srgbClr val="0000FF"/>
                </a:solidFill>
                <a:latin typeface="Times New Roman" panose="02020603050405020304" pitchFamily="18" charset="0"/>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i="1" dirty="0" smtClean="0">
                <a:solidFill>
                  <a:srgbClr val="3333FF"/>
                </a:solidFill>
              </a:rPr>
              <a:t>Contributed by</a:t>
            </a:r>
            <a:r>
              <a:rPr kumimoji="1" lang="en-US" altLang="zh-CN" sz="2000" dirty="0" smtClean="0">
                <a:solidFill>
                  <a:srgbClr val="3333FF"/>
                </a:solidFill>
              </a:rPr>
              <a:t> </a:t>
            </a:r>
            <a:r>
              <a:rPr kumimoji="1" lang="en-US" altLang="zh-CN" i="1" dirty="0" smtClean="0">
                <a:solidFill>
                  <a:srgbClr val="3333FF"/>
                </a:solidFill>
              </a:rPr>
              <a:t>FDS Team</a:t>
            </a:r>
            <a:endParaRPr kumimoji="1" lang="en-US" altLang="zh-CN" i="1" dirty="0">
              <a:solidFill>
                <a:srgbClr val="3333FF"/>
              </a:solidFill>
            </a:endParaRPr>
          </a:p>
        </p:txBody>
      </p:sp>
      <p:sp>
        <p:nvSpPr>
          <p:cNvPr id="15" name="副标题 2"/>
          <p:cNvSpPr txBox="1">
            <a:spLocks/>
          </p:cNvSpPr>
          <p:nvPr userDrawn="1"/>
        </p:nvSpPr>
        <p:spPr>
          <a:xfrm>
            <a:off x="1371600" y="5334000"/>
            <a:ext cx="6400800" cy="381000"/>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b="1" i="0" baseline="0">
                <a:solidFill>
                  <a:srgbClr val="0000FF"/>
                </a:solidFill>
                <a:latin typeface="Times New Roman" panose="02020603050405020304" pitchFamily="18" charset="0"/>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i="1" dirty="0" smtClean="0">
                <a:solidFill>
                  <a:srgbClr val="3333FF"/>
                </a:solidFill>
              </a:rPr>
              <a:t>www.fds.org.cn</a:t>
            </a:r>
            <a:endParaRPr kumimoji="1" lang="en-US" altLang="zh-CN" i="1" dirty="0">
              <a:solidFill>
                <a:srgbClr val="3333FF"/>
              </a:solidFill>
            </a:endParaRPr>
          </a:p>
        </p:txBody>
      </p:sp>
    </p:spTree>
    <p:extLst>
      <p:ext uri="{BB962C8B-B14F-4D97-AF65-F5344CB8AC3E}">
        <p14:creationId xmlns:p14="http://schemas.microsoft.com/office/powerpoint/2010/main" val="15223799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609600"/>
            <a:ext cx="8229600" cy="7620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524000"/>
            <a:ext cx="8229600" cy="4876800"/>
          </a:xfrm>
          <a:prstGeom prst="rect">
            <a:avLst/>
          </a:prstGeom>
        </p:spPr>
        <p:txBody>
          <a:bodyPr/>
          <a:lstStyle>
            <a:lvl1pPr>
              <a:defRPr sz="2400" baseline="0">
                <a:latin typeface="Times New Roman" panose="02020603050405020304" pitchFamily="18" charset="0"/>
              </a:defRPr>
            </a:lvl1pPr>
            <a:lvl2pPr>
              <a:defRPr baseline="0">
                <a:latin typeface="Times New Roman" panose="02020603050405020304" pitchFamily="18" charset="0"/>
              </a:defRPr>
            </a:lvl2pPr>
            <a:lvl3pPr marL="914400" indent="0">
              <a:buNone/>
              <a:defRPr sz="1800" baseline="0">
                <a:latin typeface="Times New Roman" panose="02020603050405020304" pitchFamily="18" charset="0"/>
              </a:defRPr>
            </a:lvl3pPr>
            <a:lvl4pPr>
              <a:defRPr sz="1600"/>
            </a:lvl4pPr>
            <a:lvl5pPr>
              <a:defRPr sz="1600"/>
            </a:lvl5pPr>
          </a:lstStyle>
          <a:p>
            <a:pPr lvl="0"/>
            <a:r>
              <a:rPr lang="zh-CN" altLang="en-US" dirty="0" smtClean="0"/>
              <a:t>单击此处编辑母版文本样式</a:t>
            </a:r>
          </a:p>
          <a:p>
            <a:pPr lvl="1"/>
            <a:r>
              <a:rPr lang="zh-CN" altLang="en-US" dirty="0" smtClean="0"/>
              <a:t>第二级</a:t>
            </a:r>
          </a:p>
          <a:p>
            <a:pPr lvl="2"/>
            <a:endParaRPr lang="zh-CN" altLang="en-US" dirty="0" smtClean="0"/>
          </a:p>
        </p:txBody>
      </p:sp>
      <p:sp>
        <p:nvSpPr>
          <p:cNvPr id="4" name="页脚占位符 3"/>
          <p:cNvSpPr>
            <a:spLocks noGrp="1"/>
          </p:cNvSpPr>
          <p:nvPr>
            <p:ph type="ftr" sz="quarter" idx="10"/>
          </p:nvPr>
        </p:nvSpPr>
        <p:spPr/>
        <p:txBody>
          <a:bodyPr/>
          <a:lstStyle>
            <a:lvl1pPr>
              <a:defRPr sz="1100" b="1"/>
            </a:lvl1pPr>
          </a:lstStyle>
          <a:p>
            <a:r>
              <a:rPr lang="en-US" altLang="zh-CN" smtClean="0">
                <a:solidFill>
                  <a:srgbClr val="000000"/>
                </a:solidFill>
              </a:rPr>
              <a:t>www.fds.org.cn</a:t>
            </a:r>
            <a:endParaRPr lang="zh-CN" altLang="zh-CN" dirty="0">
              <a:solidFill>
                <a:srgbClr val="000000"/>
              </a:solidFill>
            </a:endParaRPr>
          </a:p>
        </p:txBody>
      </p:sp>
      <p:sp>
        <p:nvSpPr>
          <p:cNvPr id="5" name="灯片编号占位符 4"/>
          <p:cNvSpPr>
            <a:spLocks noGrp="1"/>
          </p:cNvSpPr>
          <p:nvPr>
            <p:ph type="sldNum" sz="quarter" idx="11"/>
          </p:nvPr>
        </p:nvSpPr>
        <p:spPr>
          <a:xfrm>
            <a:off x="4191000" y="6477000"/>
            <a:ext cx="838200" cy="261938"/>
          </a:xfrm>
        </p:spPr>
        <p:txBody>
          <a:bodyPr/>
          <a:lstStyle>
            <a:lvl1pPr>
              <a:defRPr sz="1100" b="1"/>
            </a:lvl1pPr>
          </a:lstStyle>
          <a:p>
            <a:r>
              <a:rPr lang="en-US" altLang="zh-CN" dirty="0" smtClean="0">
                <a:solidFill>
                  <a:srgbClr val="000000"/>
                </a:solidFill>
              </a:rPr>
              <a:t>FDS Team</a:t>
            </a:r>
            <a:endParaRPr lang="en-US" sz="2400" dirty="0">
              <a:solidFill>
                <a:srgbClr val="000000"/>
              </a:solidFill>
            </a:endParaRPr>
          </a:p>
        </p:txBody>
      </p:sp>
      <p:sp>
        <p:nvSpPr>
          <p:cNvPr id="6" name="日期占位符 5"/>
          <p:cNvSpPr>
            <a:spLocks noGrp="1"/>
          </p:cNvSpPr>
          <p:nvPr>
            <p:ph type="dt" sz="half" idx="12"/>
          </p:nvPr>
        </p:nvSpPr>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259142843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609600"/>
            <a:ext cx="8229600" cy="762000"/>
          </a:xfrm>
          <a:prstGeom prst="rect">
            <a:avLst/>
          </a:prstGeom>
        </p:spPr>
        <p:txBody>
          <a:bodyPr/>
          <a:lstStyle>
            <a:lvl1pPr>
              <a:defRPr>
                <a:solidFill>
                  <a:srgbClr val="FF0000"/>
                </a:solidFill>
                <a:latin typeface="Times New Roman" panose="02020603050405020304" pitchFamily="18" charset="0"/>
                <a:cs typeface="Times New Roman" panose="02020603050405020304" pitchFamily="18" charset="0"/>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marL="1143000" indent="-2286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marL="1257300" indent="-3429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7" name="日期占位符 6"/>
          <p:cNvSpPr>
            <a:spLocks noGrp="1"/>
          </p:cNvSpPr>
          <p:nvPr>
            <p:ph type="dt" sz="half" idx="10"/>
          </p:nvPr>
        </p:nvSpPr>
        <p:spPr/>
        <p:txBody>
          <a:bodyPr/>
          <a:lstStyle/>
          <a:p>
            <a:fld id="{25670867-FFA3-4E2D-9717-A973C3E48669}" type="datetimeFigureOut">
              <a:rPr lang="zh-CN" altLang="en-US" smtClean="0">
                <a:solidFill>
                  <a:srgbClr val="000000"/>
                </a:solidFill>
              </a:rPr>
              <a:pPr/>
              <a:t>2016/12/14</a:t>
            </a:fld>
            <a:endParaRPr lang="zh-CN" altLang="en-US">
              <a:solidFill>
                <a:srgbClr val="000000"/>
              </a:solidFill>
            </a:endParaRPr>
          </a:p>
        </p:txBody>
      </p:sp>
      <p:sp>
        <p:nvSpPr>
          <p:cNvPr id="8" name="页脚占位符 7"/>
          <p:cNvSpPr>
            <a:spLocks noGrp="1"/>
          </p:cNvSpPr>
          <p:nvPr>
            <p:ph type="ftr" sz="quarter" idx="11"/>
          </p:nvPr>
        </p:nvSpPr>
        <p:spPr/>
        <p:txBody>
          <a:bodyPr/>
          <a:lstStyle>
            <a:lvl1pPr>
              <a:defRPr sz="1100" b="1"/>
            </a:lvl1pPr>
          </a:lstStyle>
          <a:p>
            <a:r>
              <a:rPr lang="en-US" altLang="zh-CN" smtClean="0">
                <a:solidFill>
                  <a:srgbClr val="000000"/>
                </a:solidFill>
              </a:rPr>
              <a:t>www.fds.org.cn</a:t>
            </a:r>
            <a:endParaRPr lang="zh-CN" altLang="en-US" dirty="0">
              <a:solidFill>
                <a:srgbClr val="000000"/>
              </a:solidFill>
            </a:endParaRPr>
          </a:p>
        </p:txBody>
      </p:sp>
      <p:sp>
        <p:nvSpPr>
          <p:cNvPr id="9" name="灯片编号占位符 8"/>
          <p:cNvSpPr>
            <a:spLocks noGrp="1"/>
          </p:cNvSpPr>
          <p:nvPr>
            <p:ph type="sldNum" sz="quarter" idx="12"/>
          </p:nvPr>
        </p:nvSpPr>
        <p:spPr/>
        <p:txBody>
          <a:bodyPr/>
          <a:lstStyle>
            <a:lvl1pPr>
              <a:defRPr sz="1100" b="1"/>
            </a:lvl1pPr>
          </a:lstStyle>
          <a:p>
            <a:r>
              <a:rPr lang="en-US" altLang="zh-CN" smtClean="0">
                <a:solidFill>
                  <a:srgbClr val="000000"/>
                </a:solidFill>
              </a:rPr>
              <a:t>FDS Team</a:t>
            </a:r>
            <a:endParaRPr lang="zh-CN" altLang="en-US" dirty="0">
              <a:solidFill>
                <a:srgbClr val="000000"/>
              </a:solidFill>
            </a:endParaRPr>
          </a:p>
        </p:txBody>
      </p:sp>
    </p:spTree>
    <p:extLst>
      <p:ext uri="{BB962C8B-B14F-4D97-AF65-F5344CB8AC3E}">
        <p14:creationId xmlns:p14="http://schemas.microsoft.com/office/powerpoint/2010/main" val="150853022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lvl1pPr>
              <a:defRPr sz="1100" b="1"/>
            </a:lvl1pPr>
          </a:lstStyle>
          <a:p>
            <a:r>
              <a:rPr lang="en-US" altLang="zh-CN" smtClean="0">
                <a:solidFill>
                  <a:srgbClr val="000000"/>
                </a:solidFill>
              </a:rPr>
              <a:t>www.fds.org.cn</a:t>
            </a:r>
            <a:endParaRPr lang="zh-CN" altLang="zh-CN" dirty="0">
              <a:solidFill>
                <a:srgbClr val="000000"/>
              </a:solidFill>
            </a:endParaRPr>
          </a:p>
        </p:txBody>
      </p:sp>
      <p:sp>
        <p:nvSpPr>
          <p:cNvPr id="4" name="灯片编号占位符 3"/>
          <p:cNvSpPr>
            <a:spLocks noGrp="1"/>
          </p:cNvSpPr>
          <p:nvPr>
            <p:ph type="sldNum" sz="quarter" idx="11"/>
          </p:nvPr>
        </p:nvSpPr>
        <p:spPr/>
        <p:txBody>
          <a:bodyPr/>
          <a:lstStyle>
            <a:lvl1pPr>
              <a:defRPr sz="1100" b="1"/>
            </a:lvl1pPr>
          </a:lstStyle>
          <a:p>
            <a:r>
              <a:rPr lang="en-US" altLang="zh-CN" smtClean="0">
                <a:solidFill>
                  <a:srgbClr val="000000"/>
                </a:solidFill>
              </a:rPr>
              <a:t>FDS Team</a:t>
            </a:r>
            <a:endParaRPr lang="en-US" dirty="0">
              <a:solidFill>
                <a:srgbClr val="000000"/>
              </a:solidFill>
            </a:endParaRPr>
          </a:p>
        </p:txBody>
      </p:sp>
      <p:sp>
        <p:nvSpPr>
          <p:cNvPr id="5" name="日期占位符 4"/>
          <p:cNvSpPr>
            <a:spLocks noGrp="1"/>
          </p:cNvSpPr>
          <p:nvPr>
            <p:ph type="dt" sz="half" idx="12"/>
          </p:nvPr>
        </p:nvSpPr>
        <p:spPr/>
        <p:txBody>
          <a:bodyPr/>
          <a:lstStyle>
            <a:lvl1pPr>
              <a:defRPr/>
            </a:lvl1pPr>
          </a:lstStyle>
          <a:p>
            <a:endParaRPr lang="zh-CN" altLang="zh-CN">
              <a:solidFill>
                <a:srgbClr val="000000"/>
              </a:solidFill>
            </a:endParaRPr>
          </a:p>
        </p:txBody>
      </p:sp>
      <p:sp>
        <p:nvSpPr>
          <p:cNvPr id="6" name="标题 1"/>
          <p:cNvSpPr>
            <a:spLocks noGrp="1"/>
          </p:cNvSpPr>
          <p:nvPr>
            <p:ph type="title"/>
          </p:nvPr>
        </p:nvSpPr>
        <p:spPr>
          <a:xfrm>
            <a:off x="457200" y="685800"/>
            <a:ext cx="8229600" cy="6858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1037620320"/>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1" name="Rectangle 3"/>
          <p:cNvSpPr>
            <a:spLocks noChangeArrowheads="1"/>
          </p:cNvSpPr>
          <p:nvPr userDrawn="1"/>
        </p:nvSpPr>
        <p:spPr bwMode="auto">
          <a:xfrm>
            <a:off x="2667000" y="5013176"/>
            <a:ext cx="3796231" cy="10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kumimoji="1" lang="zh-CN" altLang="en-US" sz="3600" dirty="0">
                <a:solidFill>
                  <a:srgbClr val="0000FF"/>
                </a:solidFill>
                <a:ea typeface="宋体" pitchFamily="2" charset="-122"/>
              </a:rPr>
              <a:t> </a:t>
            </a:r>
            <a:r>
              <a:rPr kumimoji="1"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Website: www.fds.org.cn</a:t>
            </a:r>
          </a:p>
          <a:p>
            <a:pPr>
              <a:lnSpc>
                <a:spcPct val="110000"/>
              </a:lnSpc>
            </a:pPr>
            <a:r>
              <a:rPr kumimoji="1"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E-mail: contact@fds.org.cn</a:t>
            </a:r>
          </a:p>
        </p:txBody>
      </p:sp>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4985" y="3435884"/>
            <a:ext cx="1326615" cy="1326615"/>
          </a:xfrm>
          <a:prstGeom prst="rect">
            <a:avLst/>
          </a:prstGeom>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93850"/>
            <a:ext cx="91440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91613"/>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sz="1100" b="1"/>
            </a:lvl1pPr>
          </a:lstStyle>
          <a:p>
            <a:r>
              <a:rPr lang="en-US" altLang="zh-CN" dirty="0" smtClean="0">
                <a:solidFill>
                  <a:srgbClr val="000000"/>
                </a:solidFill>
              </a:rPr>
              <a:t>www.fds.org.cn</a:t>
            </a:r>
            <a:endParaRPr lang="zh-CN" altLang="zh-CN" dirty="0">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sz="1100"/>
            </a:lvl1pPr>
          </a:lstStyle>
          <a:p>
            <a:r>
              <a:rPr lang="en-US" dirty="0" smtClean="0">
                <a:solidFill>
                  <a:srgbClr val="000000"/>
                </a:solidFill>
              </a:rPr>
              <a:t>FDS Team</a:t>
            </a:r>
            <a:endParaRPr lang="en-US" dirty="0">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138919803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393825"/>
          </a:xfrm>
          <a:prstGeom prst="rect">
            <a:avLst/>
          </a:prstGeom>
        </p:spPr>
        <p:txBody>
          <a:bodyPr/>
          <a:lstStyle>
            <a:lvl1pPr>
              <a:defRPr sz="40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371600" y="3429000"/>
            <a:ext cx="6400800" cy="457200"/>
          </a:xfrm>
          <a:prstGeom prst="rect">
            <a:avLst/>
          </a:prstGeom>
        </p:spPr>
        <p:txBody>
          <a:bodyPr/>
          <a:lstStyle>
            <a:lvl1pPr marL="0" indent="0" algn="ctr">
              <a:buNone/>
              <a:defRPr b="1" i="0" baseline="0">
                <a:solidFill>
                  <a:srgbClr val="0000FF"/>
                </a:solidFill>
                <a:latin typeface="Times New Roman" panose="02020603050405020304"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smtClean="0"/>
              <a:t>Presented by:</a:t>
            </a:r>
            <a:r>
              <a:rPr lang="zh-CN" altLang="en-US" dirty="0" smtClean="0"/>
              <a:t>单击此处编辑母版副标题样式</a:t>
            </a:r>
            <a:endParaRPr lang="zh-CN" altLang="en-US" dirty="0"/>
          </a:p>
        </p:txBody>
      </p:sp>
      <p:sp>
        <p:nvSpPr>
          <p:cNvPr id="4" name="页脚占位符 3"/>
          <p:cNvSpPr>
            <a:spLocks noGrp="1"/>
          </p:cNvSpPr>
          <p:nvPr>
            <p:ph type="ftr" sz="quarter" idx="10"/>
          </p:nvPr>
        </p:nvSpPr>
        <p:spPr/>
        <p:txBody>
          <a:bodyPr/>
          <a:lstStyle>
            <a:lvl1pPr>
              <a:defRPr/>
            </a:lvl1pPr>
          </a:lstStyle>
          <a:p>
            <a:endParaRPr lang="zh-CN" altLang="zh-CN">
              <a:solidFill>
                <a:srgbClr val="000000"/>
              </a:solidFill>
            </a:endParaRPr>
          </a:p>
        </p:txBody>
      </p:sp>
      <p:sp>
        <p:nvSpPr>
          <p:cNvPr id="5" name="灯片编号占位符 4"/>
          <p:cNvSpPr>
            <a:spLocks noGrp="1"/>
          </p:cNvSpPr>
          <p:nvPr>
            <p:ph type="sldNum" sz="quarter" idx="11"/>
          </p:nvPr>
        </p:nvSpPr>
        <p:spPr/>
        <p:txBody>
          <a:bodyPr/>
          <a:lstStyle>
            <a:lvl1pPr>
              <a:defRPr/>
            </a:lvl1pPr>
          </a:lstStyle>
          <a:p>
            <a:fld id="{90693C82-CC5B-4A76-90F0-6F9083EDE165}" type="slidenum">
              <a:rPr lang="zh-CN" altLang="en-US">
                <a:solidFill>
                  <a:srgbClr val="000000"/>
                </a:solidFill>
              </a:rPr>
              <a:pPr/>
              <a:t>‹#›</a:t>
            </a:fld>
            <a:endParaRPr lang="en-US" sz="1800">
              <a:solidFill>
                <a:srgbClr val="000000"/>
              </a:solidFill>
            </a:endParaRPr>
          </a:p>
        </p:txBody>
      </p:sp>
      <p:sp>
        <p:nvSpPr>
          <p:cNvPr id="6" name="日期占位符 5"/>
          <p:cNvSpPr>
            <a:spLocks noGrp="1"/>
          </p:cNvSpPr>
          <p:nvPr>
            <p:ph type="dt" sz="half" idx="12"/>
          </p:nvPr>
        </p:nvSpPr>
        <p:spPr/>
        <p:txBody>
          <a:bodyPr/>
          <a:lstStyle>
            <a:lvl1pPr>
              <a:defRPr/>
            </a:lvl1pPr>
          </a:lstStyle>
          <a:p>
            <a:endParaRPr lang="zh-CN" altLang="zh-CN">
              <a:solidFill>
                <a:srgbClr val="000000"/>
              </a:solidFill>
            </a:endParaRPr>
          </a:p>
        </p:txBody>
      </p:sp>
      <p:sp>
        <p:nvSpPr>
          <p:cNvPr id="7" name="副标题 2"/>
          <p:cNvSpPr txBox="1">
            <a:spLocks/>
          </p:cNvSpPr>
          <p:nvPr userDrawn="1"/>
        </p:nvSpPr>
        <p:spPr>
          <a:xfrm>
            <a:off x="1378027" y="4251593"/>
            <a:ext cx="6400800" cy="1158607"/>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a:solidFill>
                  <a:schemeClr val="tx1"/>
                </a:solidFill>
                <a:latin typeface="+mn-lt"/>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sz="2000" i="1" dirty="0" smtClean="0">
                <a:solidFill>
                  <a:srgbClr val="000000"/>
                </a:solidFill>
                <a:latin typeface="Times New Roman" pitchFamily="18" charset="0"/>
              </a:rPr>
              <a:t>Key Laboratory of </a:t>
            </a:r>
            <a:r>
              <a:rPr kumimoji="1" lang="en-US" altLang="zh-CN" sz="2000" i="1" dirty="0" err="1" smtClean="0">
                <a:solidFill>
                  <a:srgbClr val="000000"/>
                </a:solidFill>
                <a:latin typeface="Times New Roman" pitchFamily="18" charset="0"/>
              </a:rPr>
              <a:t>Neutronics</a:t>
            </a:r>
            <a:r>
              <a:rPr kumimoji="1" lang="en-US" altLang="zh-CN" sz="2000" i="1" dirty="0" smtClean="0">
                <a:solidFill>
                  <a:srgbClr val="000000"/>
                </a:solidFill>
                <a:latin typeface="Times New Roman" pitchFamily="18" charset="0"/>
              </a:rPr>
              <a:t> and Radiation Safety</a:t>
            </a:r>
          </a:p>
          <a:p>
            <a:pPr>
              <a:buClr>
                <a:srgbClr val="003399"/>
              </a:buClr>
            </a:pPr>
            <a:r>
              <a:rPr kumimoji="1" lang="en-US" altLang="zh-CN" sz="2000" i="1" dirty="0" smtClean="0">
                <a:solidFill>
                  <a:srgbClr val="000000"/>
                </a:solidFill>
                <a:latin typeface="Times New Roman" pitchFamily="18" charset="0"/>
              </a:rPr>
              <a:t>Institute of Nuclear Energy Safety Technology (INEST)</a:t>
            </a:r>
          </a:p>
          <a:p>
            <a:pPr>
              <a:buClr>
                <a:srgbClr val="003399"/>
              </a:buClr>
            </a:pPr>
            <a:r>
              <a:rPr kumimoji="1" lang="en-US" altLang="zh-CN" sz="2000" i="1" dirty="0" smtClean="0">
                <a:solidFill>
                  <a:srgbClr val="000000"/>
                </a:solidFill>
                <a:latin typeface="Times New Roman" pitchFamily="18" charset="0"/>
              </a:rPr>
              <a:t>Chinese Academy of Sciences</a:t>
            </a:r>
          </a:p>
          <a:p>
            <a:pPr>
              <a:buClr>
                <a:srgbClr val="003399"/>
              </a:buClr>
            </a:pPr>
            <a:endParaRPr kumimoji="1" lang="en-US" altLang="zh-CN" i="1" dirty="0">
              <a:solidFill>
                <a:srgbClr val="000000"/>
              </a:solidFill>
              <a:latin typeface="Times New Roman" pitchFamily="18" charset="0"/>
            </a:endParaRPr>
          </a:p>
        </p:txBody>
      </p:sp>
      <p:sp>
        <p:nvSpPr>
          <p:cNvPr id="8" name="副标题 2"/>
          <p:cNvSpPr txBox="1">
            <a:spLocks/>
          </p:cNvSpPr>
          <p:nvPr userDrawn="1"/>
        </p:nvSpPr>
        <p:spPr>
          <a:xfrm>
            <a:off x="1371600" y="3886200"/>
            <a:ext cx="6400800" cy="381000"/>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b="1" i="0" baseline="0">
                <a:solidFill>
                  <a:srgbClr val="0000FF"/>
                </a:solidFill>
                <a:latin typeface="Times New Roman" panose="02020603050405020304" pitchFamily="18" charset="0"/>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i="1" dirty="0" smtClean="0">
                <a:solidFill>
                  <a:srgbClr val="3333FF"/>
                </a:solidFill>
              </a:rPr>
              <a:t>Contributed by</a:t>
            </a:r>
            <a:r>
              <a:rPr kumimoji="1" lang="en-US" altLang="zh-CN" sz="2000" dirty="0" smtClean="0">
                <a:solidFill>
                  <a:srgbClr val="3333FF"/>
                </a:solidFill>
              </a:rPr>
              <a:t> </a:t>
            </a:r>
            <a:r>
              <a:rPr kumimoji="1" lang="en-US" altLang="zh-CN" i="1" dirty="0" smtClean="0">
                <a:solidFill>
                  <a:srgbClr val="3333FF"/>
                </a:solidFill>
              </a:rPr>
              <a:t>FDS Team</a:t>
            </a:r>
            <a:endParaRPr kumimoji="1" lang="en-US" altLang="zh-CN" i="1" dirty="0">
              <a:solidFill>
                <a:srgbClr val="3333FF"/>
              </a:solidFill>
            </a:endParaRPr>
          </a:p>
        </p:txBody>
      </p:sp>
      <p:sp>
        <p:nvSpPr>
          <p:cNvPr id="15" name="副标题 2"/>
          <p:cNvSpPr txBox="1">
            <a:spLocks/>
          </p:cNvSpPr>
          <p:nvPr userDrawn="1"/>
        </p:nvSpPr>
        <p:spPr>
          <a:xfrm>
            <a:off x="1371600" y="5334000"/>
            <a:ext cx="6400800" cy="381000"/>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b="1" i="0" baseline="0">
                <a:solidFill>
                  <a:srgbClr val="0000FF"/>
                </a:solidFill>
                <a:latin typeface="Times New Roman" panose="02020603050405020304" pitchFamily="18" charset="0"/>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i="1" dirty="0" smtClean="0">
                <a:solidFill>
                  <a:srgbClr val="3333FF"/>
                </a:solidFill>
              </a:rPr>
              <a:t>www.fds.org.cn</a:t>
            </a:r>
            <a:endParaRPr kumimoji="1" lang="en-US" altLang="zh-CN" i="1" dirty="0">
              <a:solidFill>
                <a:srgbClr val="3333FF"/>
              </a:solidFill>
            </a:endParaRPr>
          </a:p>
        </p:txBody>
      </p:sp>
    </p:spTree>
    <p:extLst>
      <p:ext uri="{BB962C8B-B14F-4D97-AF65-F5344CB8AC3E}">
        <p14:creationId xmlns:p14="http://schemas.microsoft.com/office/powerpoint/2010/main" val="161611197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609600"/>
            <a:ext cx="8229600" cy="7620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524000"/>
            <a:ext cx="8229600" cy="4876800"/>
          </a:xfrm>
          <a:prstGeom prst="rect">
            <a:avLst/>
          </a:prstGeom>
        </p:spPr>
        <p:txBody>
          <a:bodyPr/>
          <a:lstStyle>
            <a:lvl1pPr>
              <a:defRPr sz="2400" baseline="0">
                <a:latin typeface="Times New Roman" panose="02020603050405020304" pitchFamily="18" charset="0"/>
              </a:defRPr>
            </a:lvl1pPr>
            <a:lvl2pPr>
              <a:defRPr baseline="0">
                <a:latin typeface="Times New Roman" panose="02020603050405020304" pitchFamily="18" charset="0"/>
              </a:defRPr>
            </a:lvl2pPr>
            <a:lvl3pPr marL="914400" indent="0">
              <a:buNone/>
              <a:defRPr sz="1800" baseline="0">
                <a:latin typeface="Times New Roman" panose="02020603050405020304" pitchFamily="18" charset="0"/>
              </a:defRPr>
            </a:lvl3pPr>
            <a:lvl4pPr>
              <a:defRPr sz="1600"/>
            </a:lvl4pPr>
            <a:lvl5pPr>
              <a:defRPr sz="1600"/>
            </a:lvl5pPr>
          </a:lstStyle>
          <a:p>
            <a:pPr lvl="0"/>
            <a:r>
              <a:rPr lang="zh-CN" altLang="en-US" dirty="0" smtClean="0"/>
              <a:t>单击此处编辑母版文本样式</a:t>
            </a:r>
          </a:p>
          <a:p>
            <a:pPr lvl="1"/>
            <a:r>
              <a:rPr lang="zh-CN" altLang="en-US" dirty="0" smtClean="0"/>
              <a:t>第二级</a:t>
            </a:r>
          </a:p>
          <a:p>
            <a:pPr lvl="2"/>
            <a:endParaRPr lang="zh-CN" altLang="en-US" dirty="0" smtClean="0"/>
          </a:p>
        </p:txBody>
      </p:sp>
      <p:sp>
        <p:nvSpPr>
          <p:cNvPr id="4" name="页脚占位符 3"/>
          <p:cNvSpPr>
            <a:spLocks noGrp="1"/>
          </p:cNvSpPr>
          <p:nvPr>
            <p:ph type="ftr" sz="quarter" idx="10"/>
          </p:nvPr>
        </p:nvSpPr>
        <p:spPr/>
        <p:txBody>
          <a:bodyPr/>
          <a:lstStyle>
            <a:lvl1pPr>
              <a:defRPr sz="1100" b="1"/>
            </a:lvl1pPr>
          </a:lstStyle>
          <a:p>
            <a:r>
              <a:rPr lang="en-US" altLang="zh-CN" smtClean="0">
                <a:solidFill>
                  <a:srgbClr val="000000"/>
                </a:solidFill>
              </a:rPr>
              <a:t>www.fds.org.cn</a:t>
            </a:r>
            <a:endParaRPr lang="zh-CN" altLang="zh-CN" dirty="0">
              <a:solidFill>
                <a:srgbClr val="000000"/>
              </a:solidFill>
            </a:endParaRPr>
          </a:p>
        </p:txBody>
      </p:sp>
      <p:sp>
        <p:nvSpPr>
          <p:cNvPr id="5" name="灯片编号占位符 4"/>
          <p:cNvSpPr>
            <a:spLocks noGrp="1"/>
          </p:cNvSpPr>
          <p:nvPr>
            <p:ph type="sldNum" sz="quarter" idx="11"/>
          </p:nvPr>
        </p:nvSpPr>
        <p:spPr>
          <a:xfrm>
            <a:off x="4191000" y="6477000"/>
            <a:ext cx="838200" cy="261938"/>
          </a:xfrm>
        </p:spPr>
        <p:txBody>
          <a:bodyPr/>
          <a:lstStyle>
            <a:lvl1pPr>
              <a:defRPr sz="1100" b="1"/>
            </a:lvl1pPr>
          </a:lstStyle>
          <a:p>
            <a:r>
              <a:rPr lang="en-US" altLang="zh-CN" dirty="0" smtClean="0">
                <a:solidFill>
                  <a:srgbClr val="000000"/>
                </a:solidFill>
              </a:rPr>
              <a:t>FDS Team</a:t>
            </a:r>
            <a:endParaRPr lang="en-US" sz="2400" dirty="0">
              <a:solidFill>
                <a:srgbClr val="000000"/>
              </a:solidFill>
            </a:endParaRPr>
          </a:p>
        </p:txBody>
      </p:sp>
      <p:sp>
        <p:nvSpPr>
          <p:cNvPr id="6" name="日期占位符 5"/>
          <p:cNvSpPr>
            <a:spLocks noGrp="1"/>
          </p:cNvSpPr>
          <p:nvPr>
            <p:ph type="dt" sz="half" idx="12"/>
          </p:nvPr>
        </p:nvSpPr>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281645397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609600"/>
            <a:ext cx="8229600" cy="762000"/>
          </a:xfrm>
          <a:prstGeom prst="rect">
            <a:avLst/>
          </a:prstGeom>
        </p:spPr>
        <p:txBody>
          <a:bodyPr/>
          <a:lstStyle>
            <a:lvl1pPr>
              <a:defRPr>
                <a:solidFill>
                  <a:srgbClr val="FF0000"/>
                </a:solidFill>
                <a:latin typeface="Times New Roman" panose="02020603050405020304" pitchFamily="18" charset="0"/>
                <a:cs typeface="Times New Roman" panose="02020603050405020304" pitchFamily="18" charset="0"/>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marL="1143000" indent="-2286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marL="1257300" indent="-3429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7" name="日期占位符 6"/>
          <p:cNvSpPr>
            <a:spLocks noGrp="1"/>
          </p:cNvSpPr>
          <p:nvPr>
            <p:ph type="dt" sz="half" idx="10"/>
          </p:nvPr>
        </p:nvSpPr>
        <p:spPr/>
        <p:txBody>
          <a:bodyPr/>
          <a:lstStyle/>
          <a:p>
            <a:fld id="{25670867-FFA3-4E2D-9717-A973C3E48669}" type="datetimeFigureOut">
              <a:rPr lang="zh-CN" altLang="en-US" smtClean="0">
                <a:solidFill>
                  <a:srgbClr val="000000"/>
                </a:solidFill>
              </a:rPr>
              <a:pPr/>
              <a:t>2016/12/14</a:t>
            </a:fld>
            <a:endParaRPr lang="zh-CN" altLang="en-US">
              <a:solidFill>
                <a:srgbClr val="000000"/>
              </a:solidFill>
            </a:endParaRPr>
          </a:p>
        </p:txBody>
      </p:sp>
      <p:sp>
        <p:nvSpPr>
          <p:cNvPr id="8" name="页脚占位符 7"/>
          <p:cNvSpPr>
            <a:spLocks noGrp="1"/>
          </p:cNvSpPr>
          <p:nvPr>
            <p:ph type="ftr" sz="quarter" idx="11"/>
          </p:nvPr>
        </p:nvSpPr>
        <p:spPr/>
        <p:txBody>
          <a:bodyPr/>
          <a:lstStyle>
            <a:lvl1pPr>
              <a:defRPr sz="1100" b="1"/>
            </a:lvl1pPr>
          </a:lstStyle>
          <a:p>
            <a:r>
              <a:rPr lang="en-US" altLang="zh-CN" smtClean="0">
                <a:solidFill>
                  <a:srgbClr val="000000"/>
                </a:solidFill>
              </a:rPr>
              <a:t>www.fds.org.cn</a:t>
            </a:r>
            <a:endParaRPr lang="zh-CN" altLang="en-US" dirty="0">
              <a:solidFill>
                <a:srgbClr val="000000"/>
              </a:solidFill>
            </a:endParaRPr>
          </a:p>
        </p:txBody>
      </p:sp>
      <p:sp>
        <p:nvSpPr>
          <p:cNvPr id="9" name="灯片编号占位符 8"/>
          <p:cNvSpPr>
            <a:spLocks noGrp="1"/>
          </p:cNvSpPr>
          <p:nvPr>
            <p:ph type="sldNum" sz="quarter" idx="12"/>
          </p:nvPr>
        </p:nvSpPr>
        <p:spPr/>
        <p:txBody>
          <a:bodyPr/>
          <a:lstStyle>
            <a:lvl1pPr>
              <a:defRPr sz="1100" b="1"/>
            </a:lvl1pPr>
          </a:lstStyle>
          <a:p>
            <a:r>
              <a:rPr lang="en-US" altLang="zh-CN" smtClean="0">
                <a:solidFill>
                  <a:srgbClr val="000000"/>
                </a:solidFill>
              </a:rPr>
              <a:t>FDS Team</a:t>
            </a:r>
            <a:endParaRPr lang="zh-CN" altLang="en-US" dirty="0">
              <a:solidFill>
                <a:srgbClr val="000000"/>
              </a:solidFill>
            </a:endParaRPr>
          </a:p>
        </p:txBody>
      </p:sp>
    </p:spTree>
    <p:extLst>
      <p:ext uri="{BB962C8B-B14F-4D97-AF65-F5344CB8AC3E}">
        <p14:creationId xmlns:p14="http://schemas.microsoft.com/office/powerpoint/2010/main" val="311146145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lvl1pPr>
              <a:defRPr sz="1100" b="1"/>
            </a:lvl1pPr>
          </a:lstStyle>
          <a:p>
            <a:r>
              <a:rPr lang="en-US" altLang="zh-CN" smtClean="0">
                <a:solidFill>
                  <a:srgbClr val="000000"/>
                </a:solidFill>
              </a:rPr>
              <a:t>www.fds.org.cn</a:t>
            </a:r>
            <a:endParaRPr lang="zh-CN" altLang="zh-CN" dirty="0">
              <a:solidFill>
                <a:srgbClr val="000000"/>
              </a:solidFill>
            </a:endParaRPr>
          </a:p>
        </p:txBody>
      </p:sp>
      <p:sp>
        <p:nvSpPr>
          <p:cNvPr id="4" name="灯片编号占位符 3"/>
          <p:cNvSpPr>
            <a:spLocks noGrp="1"/>
          </p:cNvSpPr>
          <p:nvPr>
            <p:ph type="sldNum" sz="quarter" idx="11"/>
          </p:nvPr>
        </p:nvSpPr>
        <p:spPr/>
        <p:txBody>
          <a:bodyPr/>
          <a:lstStyle>
            <a:lvl1pPr>
              <a:defRPr sz="1100" b="1"/>
            </a:lvl1pPr>
          </a:lstStyle>
          <a:p>
            <a:r>
              <a:rPr lang="en-US" altLang="zh-CN" smtClean="0">
                <a:solidFill>
                  <a:srgbClr val="000000"/>
                </a:solidFill>
              </a:rPr>
              <a:t>FDS Team</a:t>
            </a:r>
            <a:endParaRPr lang="en-US" dirty="0">
              <a:solidFill>
                <a:srgbClr val="000000"/>
              </a:solidFill>
            </a:endParaRPr>
          </a:p>
        </p:txBody>
      </p:sp>
      <p:sp>
        <p:nvSpPr>
          <p:cNvPr id="5" name="日期占位符 4"/>
          <p:cNvSpPr>
            <a:spLocks noGrp="1"/>
          </p:cNvSpPr>
          <p:nvPr>
            <p:ph type="dt" sz="half" idx="12"/>
          </p:nvPr>
        </p:nvSpPr>
        <p:spPr/>
        <p:txBody>
          <a:bodyPr/>
          <a:lstStyle>
            <a:lvl1pPr>
              <a:defRPr/>
            </a:lvl1pPr>
          </a:lstStyle>
          <a:p>
            <a:endParaRPr lang="zh-CN" altLang="zh-CN">
              <a:solidFill>
                <a:srgbClr val="000000"/>
              </a:solidFill>
            </a:endParaRPr>
          </a:p>
        </p:txBody>
      </p:sp>
      <p:sp>
        <p:nvSpPr>
          <p:cNvPr id="6" name="标题 1"/>
          <p:cNvSpPr>
            <a:spLocks noGrp="1"/>
          </p:cNvSpPr>
          <p:nvPr>
            <p:ph type="title"/>
          </p:nvPr>
        </p:nvSpPr>
        <p:spPr>
          <a:xfrm>
            <a:off x="457200" y="685800"/>
            <a:ext cx="8229600" cy="6858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13494850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大节目录页">
    <p:spTree>
      <p:nvGrpSpPr>
        <p:cNvPr id="1" name=""/>
        <p:cNvGrpSpPr/>
        <p:nvPr/>
      </p:nvGrpSpPr>
      <p:grpSpPr>
        <a:xfrm>
          <a:off x="0" y="0"/>
          <a:ext cx="0" cy="0"/>
          <a:chOff x="0" y="0"/>
          <a:chExt cx="0" cy="0"/>
        </a:xfrm>
      </p:grpSpPr>
      <p:sp>
        <p:nvSpPr>
          <p:cNvPr id="4" name="矩形 5"/>
          <p:cNvSpPr>
            <a:spLocks noChangeArrowheads="1"/>
          </p:cNvSpPr>
          <p:nvPr/>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algn="ctr"/>
            <a:endParaRPr lang="zh-CN" altLang="en-US"/>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smtClean="0"/>
              <a:t>单击此处编辑母版文本样式</a:t>
            </a:r>
          </a:p>
          <a:p>
            <a:pPr lvl="1"/>
            <a:r>
              <a:rPr lang="zh-CN" altLang="en-US" smtClean="0"/>
              <a:t>第二级</a:t>
            </a:r>
          </a:p>
          <a:p>
            <a:pPr lvl="2"/>
            <a:r>
              <a:rPr lang="zh-CN" altLang="en-US" smtClean="0"/>
              <a:t>第三级</a:t>
            </a:r>
          </a:p>
        </p:txBody>
      </p:sp>
    </p:spTree>
    <p:extLst>
      <p:ext uri="{BB962C8B-B14F-4D97-AF65-F5344CB8AC3E}">
        <p14:creationId xmlns:p14="http://schemas.microsoft.com/office/powerpoint/2010/main" val="10415133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矩形 9"/>
          <p:cNvSpPr/>
          <p:nvPr userDrawn="1"/>
        </p:nvSpPr>
        <p:spPr>
          <a:xfrm>
            <a:off x="755576" y="1762448"/>
            <a:ext cx="7848871" cy="830997"/>
          </a:xfrm>
          <a:prstGeom prst="rect">
            <a:avLst/>
          </a:prstGeom>
          <a:noFill/>
        </p:spPr>
        <p:txBody>
          <a:bodyPr wrap="square" lIns="91440" tIns="45720" rIns="91440" bIns="45720">
            <a:spAutoFit/>
          </a:bodyPr>
          <a:lstStyle/>
          <a:p>
            <a:pPr algn="l">
              <a:spcBef>
                <a:spcPct val="50000"/>
              </a:spcBef>
            </a:pPr>
            <a:r>
              <a:rPr kumimoji="1" lang="en-US" altLang="zh-CN" sz="48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rPr>
              <a:t>Thanks for Your Attention</a:t>
            </a:r>
            <a:r>
              <a:rPr kumimoji="1" lang="zh-CN" altLang="en-US" sz="48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rPr>
              <a:t>！</a:t>
            </a:r>
            <a:endParaRPr kumimoji="1" lang="en-US" altLang="zh-CN" sz="48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endParaRPr>
          </a:p>
        </p:txBody>
      </p:sp>
      <p:sp>
        <p:nvSpPr>
          <p:cNvPr id="11" name="Rectangle 3"/>
          <p:cNvSpPr>
            <a:spLocks noChangeArrowheads="1"/>
          </p:cNvSpPr>
          <p:nvPr userDrawn="1"/>
        </p:nvSpPr>
        <p:spPr bwMode="auto">
          <a:xfrm>
            <a:off x="2667000" y="5013176"/>
            <a:ext cx="3796231" cy="10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kumimoji="1" lang="zh-CN" altLang="en-US" sz="3600" dirty="0">
                <a:solidFill>
                  <a:srgbClr val="0000FF"/>
                </a:solidFill>
                <a:ea typeface="宋体" pitchFamily="2" charset="-122"/>
              </a:rPr>
              <a:t> </a:t>
            </a:r>
            <a:r>
              <a:rPr kumimoji="1" lang="en-US" altLang="zh-CN" sz="2400" dirty="0">
                <a:solidFill>
                  <a:srgbClr val="0000FF"/>
                </a:solidFill>
                <a:latin typeface="Times New Roman" pitchFamily="18" charset="0"/>
                <a:ea typeface="宋体" pitchFamily="2" charset="-122"/>
                <a:cs typeface="Times New Roman" panose="02020603050405020304" pitchFamily="18" charset="0"/>
              </a:rPr>
              <a:t>Website: www.fds.org.cn</a:t>
            </a:r>
          </a:p>
          <a:p>
            <a:pPr>
              <a:lnSpc>
                <a:spcPct val="110000"/>
              </a:lnSpc>
            </a:pPr>
            <a:r>
              <a:rPr kumimoji="1" lang="en-US" altLang="zh-CN" sz="2400" dirty="0">
                <a:solidFill>
                  <a:srgbClr val="0000FF"/>
                </a:solidFill>
                <a:latin typeface="Times New Roman" pitchFamily="18" charset="0"/>
                <a:ea typeface="宋体" pitchFamily="2" charset="-122"/>
                <a:cs typeface="Times New Roman" panose="02020603050405020304" pitchFamily="18" charset="0"/>
              </a:rPr>
              <a:t>E-mail: contact@fds.org.cn</a:t>
            </a: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8580" y="3200400"/>
            <a:ext cx="1405508" cy="1405508"/>
          </a:xfrm>
          <a:prstGeom prst="rect">
            <a:avLst/>
          </a:prstGeom>
        </p:spPr>
      </p:pic>
    </p:spTree>
    <p:extLst>
      <p:ext uri="{BB962C8B-B14F-4D97-AF65-F5344CB8AC3E}">
        <p14:creationId xmlns:p14="http://schemas.microsoft.com/office/powerpoint/2010/main" val="1099018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sz="1100" b="1"/>
            </a:lvl1pPr>
          </a:lstStyle>
          <a:p>
            <a:r>
              <a:rPr lang="en-US" altLang="zh-CN" dirty="0" smtClean="0">
                <a:solidFill>
                  <a:srgbClr val="000000"/>
                </a:solidFill>
              </a:rPr>
              <a:t>www.fds.org.cn</a:t>
            </a:r>
            <a:endParaRPr lang="zh-CN" altLang="zh-CN" dirty="0">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sz="1100"/>
            </a:lvl1pPr>
          </a:lstStyle>
          <a:p>
            <a:r>
              <a:rPr lang="en-US" dirty="0" smtClean="0">
                <a:solidFill>
                  <a:srgbClr val="000000"/>
                </a:solidFill>
              </a:rPr>
              <a:t>FDS Team</a:t>
            </a:r>
            <a:endParaRPr lang="en-US" dirty="0">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36010571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lvl1pPr>
              <a:defRPr/>
            </a:lvl1pPr>
          </a:lstStyle>
          <a:p>
            <a:endParaRPr lang="zh-CN" altLang="zh-CN">
              <a:solidFill>
                <a:srgbClr val="000000"/>
              </a:solidFill>
            </a:endParaRPr>
          </a:p>
        </p:txBody>
      </p:sp>
      <p:sp>
        <p:nvSpPr>
          <p:cNvPr id="3" name="灯片编号占位符 2"/>
          <p:cNvSpPr>
            <a:spLocks noGrp="1"/>
          </p:cNvSpPr>
          <p:nvPr>
            <p:ph type="sldNum" sz="quarter" idx="11"/>
          </p:nvPr>
        </p:nvSpPr>
        <p:spPr/>
        <p:txBody>
          <a:bodyPr/>
          <a:lstStyle>
            <a:lvl1pPr>
              <a:defRPr/>
            </a:lvl1pPr>
          </a:lstStyle>
          <a:p>
            <a:fld id="{3AD821DB-4F2F-4524-A4B6-BC9DD5F58A86}" type="slidenum">
              <a:rPr lang="zh-CN" altLang="en-US">
                <a:solidFill>
                  <a:srgbClr val="000000"/>
                </a:solidFill>
              </a:rPr>
              <a:pPr/>
              <a:t>‹#›</a:t>
            </a:fld>
            <a:endParaRPr lang="en-US" sz="1800">
              <a:solidFill>
                <a:srgbClr val="000000"/>
              </a:solidFill>
            </a:endParaRPr>
          </a:p>
        </p:txBody>
      </p:sp>
      <p:sp>
        <p:nvSpPr>
          <p:cNvPr id="4" name="日期占位符 3"/>
          <p:cNvSpPr>
            <a:spLocks noGrp="1"/>
          </p:cNvSpPr>
          <p:nvPr>
            <p:ph type="dt" sz="half" idx="12"/>
          </p:nvPr>
        </p:nvSpPr>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21310688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836712"/>
            <a:ext cx="8229600" cy="580926"/>
          </a:xfrm>
          <a:prstGeom prst="rect">
            <a:avLst/>
          </a:prstGeom>
        </p:spPr>
        <p:txBody>
          <a:bodyPr/>
          <a:lstStyle>
            <a:lvl1pPr>
              <a:defRPr>
                <a:solidFill>
                  <a:srgbClr val="FF0000"/>
                </a:solidFill>
                <a:latin typeface="华文中宋" pitchFamily="2" charset="-122"/>
                <a:ea typeface="华文中宋" pitchFamily="2" charset="-122"/>
              </a:defRPr>
            </a:lvl1pPr>
          </a:lstStyle>
          <a:p>
            <a:r>
              <a:rPr lang="zh-CN" altLang="en-US" dirty="0" smtClean="0"/>
              <a:t>单击此处编辑母版标题样式</a:t>
            </a:r>
            <a:endParaRPr lang="zh-CN" altLang="en-US" dirty="0"/>
          </a:p>
        </p:txBody>
      </p:sp>
      <p:sp>
        <p:nvSpPr>
          <p:cNvPr id="3" name="页脚占位符 2"/>
          <p:cNvSpPr>
            <a:spLocks noGrp="1"/>
          </p:cNvSpPr>
          <p:nvPr>
            <p:ph type="ftr" sz="quarter" idx="10"/>
          </p:nvPr>
        </p:nvSpPr>
        <p:spPr/>
        <p:txBody>
          <a:bodyPr/>
          <a:lstStyle>
            <a:lvl1pPr eaLnBrk="1" hangingPunct="1">
              <a:defRPr>
                <a:latin typeface="Times New Roman" pitchFamily="18" charset="0"/>
              </a:defRPr>
            </a:lvl1pPr>
          </a:lstStyle>
          <a:p>
            <a:pPr>
              <a:defRPr/>
            </a:pPr>
            <a:endParaRPr lang="zh-CN" altLang="zh-CN">
              <a:solidFill>
                <a:prstClr val="black"/>
              </a:solidFill>
            </a:endParaRPr>
          </a:p>
        </p:txBody>
      </p:sp>
      <p:sp>
        <p:nvSpPr>
          <p:cNvPr id="4" name="灯片编号占位符 3"/>
          <p:cNvSpPr>
            <a:spLocks noGrp="1"/>
          </p:cNvSpPr>
          <p:nvPr>
            <p:ph type="sldNum" sz="quarter" idx="11"/>
          </p:nvPr>
        </p:nvSpPr>
        <p:spPr/>
        <p:txBody>
          <a:bodyPr/>
          <a:lstStyle>
            <a:lvl1pPr algn="l" eaLnBrk="1" hangingPunct="1">
              <a:defRPr>
                <a:latin typeface="Times New Roman" pitchFamily="18" charset="0"/>
              </a:defRPr>
            </a:lvl1pPr>
          </a:lstStyle>
          <a:p>
            <a:pPr>
              <a:defRPr/>
            </a:pPr>
            <a:fld id="{477C559C-FC48-47BC-BDAD-A8B010C04D34}" type="slidenum">
              <a:rPr lang="zh-CN" altLang="en-US">
                <a:solidFill>
                  <a:prstClr val="black"/>
                </a:solidFill>
              </a:rPr>
              <a:pPr>
                <a:defRPr/>
              </a:pPr>
              <a:t>‹#›</a:t>
            </a:fld>
            <a:endParaRPr lang="en-US" sz="1800">
              <a:solidFill>
                <a:prstClr val="black"/>
              </a:solidFill>
            </a:endParaRPr>
          </a:p>
        </p:txBody>
      </p:sp>
      <p:sp>
        <p:nvSpPr>
          <p:cNvPr id="5" name="日期占位符 4"/>
          <p:cNvSpPr>
            <a:spLocks noGrp="1"/>
          </p:cNvSpPr>
          <p:nvPr>
            <p:ph type="dt" sz="half" idx="12"/>
          </p:nvPr>
        </p:nvSpPr>
        <p:spPr/>
        <p:txBody>
          <a:bodyPr/>
          <a:lstStyle>
            <a:lvl1pPr eaLnBrk="1" hangingPunct="1">
              <a:defRPr>
                <a:latin typeface="Times New Roman" pitchFamily="18" charset="0"/>
              </a:defRPr>
            </a:lvl1pPr>
          </a:lstStyle>
          <a:p>
            <a:pPr>
              <a:defRPr/>
            </a:pPr>
            <a:endParaRPr lang="zh-CN" altLang="zh-CN">
              <a:solidFill>
                <a:prstClr val="black"/>
              </a:solidFill>
            </a:endParaRPr>
          </a:p>
        </p:txBody>
      </p:sp>
    </p:spTree>
    <p:extLst>
      <p:ext uri="{BB962C8B-B14F-4D97-AF65-F5344CB8AC3E}">
        <p14:creationId xmlns:p14="http://schemas.microsoft.com/office/powerpoint/2010/main" val="21643698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470025"/>
          </a:xfrm>
          <a:prstGeom prst="rect">
            <a:avLst/>
          </a:prstGeom>
        </p:spPr>
        <p:txBody>
          <a:bodyPr/>
          <a:lstStyle>
            <a:lvl1pPr>
              <a:defRPr sz="3200">
                <a:solidFill>
                  <a:srgbClr val="FF0000"/>
                </a:solidFill>
                <a:latin typeface="Arial" pitchFamily="34" charset="0"/>
                <a:ea typeface="黑体" pitchFamily="49" charset="-122"/>
                <a:cs typeface="Arial" pitchFamily="34" charset="0"/>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429000"/>
            <a:ext cx="6400800" cy="1752600"/>
          </a:xfrm>
          <a:prstGeom prst="rect">
            <a:avLst/>
          </a:prstGeom>
        </p:spPr>
        <p:txBody>
          <a:bodyPr/>
          <a:lstStyle>
            <a:lvl1pPr marL="0" indent="0" algn="ctr">
              <a:buNone/>
              <a:defRPr>
                <a:latin typeface="Arial" pitchFamily="34" charset="0"/>
                <a:ea typeface="华文中宋" pitchFamily="2" charset="-122"/>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dirty="0"/>
          </a:p>
        </p:txBody>
      </p:sp>
    </p:spTree>
    <p:extLst>
      <p:ext uri="{BB962C8B-B14F-4D97-AF65-F5344CB8AC3E}">
        <p14:creationId xmlns:p14="http://schemas.microsoft.com/office/powerpoint/2010/main" val="34728126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大节目录页">
    <p:spTree>
      <p:nvGrpSpPr>
        <p:cNvPr id="1" name=""/>
        <p:cNvGrpSpPr/>
        <p:nvPr/>
      </p:nvGrpSpPr>
      <p:grpSpPr>
        <a:xfrm>
          <a:off x="0" y="0"/>
          <a:ext cx="0" cy="0"/>
          <a:chOff x="0" y="0"/>
          <a:chExt cx="0" cy="0"/>
        </a:xfrm>
      </p:grpSpPr>
      <p:sp>
        <p:nvSpPr>
          <p:cNvPr id="4" name="矩形 5"/>
          <p:cNvSpPr>
            <a:spLocks noChangeArrowheads="1"/>
          </p:cNvSpPr>
          <p:nvPr/>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smtClean="0"/>
              <a:t>单击此处编辑母版文本样式</a:t>
            </a:r>
          </a:p>
          <a:p>
            <a:pPr lvl="1"/>
            <a:r>
              <a:rPr lang="zh-CN" altLang="en-US" smtClean="0"/>
              <a:t>第二级</a:t>
            </a:r>
          </a:p>
          <a:p>
            <a:pPr lvl="2"/>
            <a:r>
              <a:rPr lang="zh-CN" altLang="en-US" smtClean="0"/>
              <a:t>第三级</a:t>
            </a:r>
          </a:p>
        </p:txBody>
      </p:sp>
    </p:spTree>
    <p:extLst>
      <p:ext uri="{BB962C8B-B14F-4D97-AF65-F5344CB8AC3E}">
        <p14:creationId xmlns:p14="http://schemas.microsoft.com/office/powerpoint/2010/main" val="7959948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1">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baseline="0">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4" name="Rectangle 5"/>
          <p:cNvSpPr>
            <a:spLocks noGrp="1" noChangeArrowheads="1"/>
          </p:cNvSpPr>
          <p:nvPr>
            <p:ph type="ftr" sz="quarter" idx="10"/>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3F3A8585-9544-4D62-A0BE-38C800A2E7A0}" type="slidenum">
              <a:rPr lang="zh-CN" altLang="en-US" smtClean="0">
                <a:solidFill>
                  <a:prstClr val="black"/>
                </a:solidFill>
              </a:rPr>
              <a:pPr/>
              <a:t>‹#›</a:t>
            </a:fld>
            <a:endParaRPr lang="zh-CN" altLang="en-US">
              <a:solidFill>
                <a:prstClr val="black"/>
              </a:solidFill>
            </a:endParaRPr>
          </a:p>
        </p:txBody>
      </p:sp>
      <p:sp>
        <p:nvSpPr>
          <p:cNvPr id="6" name="Rectangle 4"/>
          <p:cNvSpPr>
            <a:spLocks noGrp="1" noChangeArrowheads="1"/>
          </p:cNvSpPr>
          <p:nvPr>
            <p:ph type="dt" sz="half" idx="12"/>
          </p:nvPr>
        </p:nvSpPr>
        <p:spPr>
          <a:ln/>
        </p:spPr>
        <p:txBody>
          <a:bodyPr/>
          <a:lstStyle>
            <a:lvl1pPr>
              <a:defRPr/>
            </a:lvl1pPr>
          </a:lstStyle>
          <a:p>
            <a:fld id="{D7A0668A-F250-4E6F-9463-9C7EC0E40F82}" type="datetimeFigureOut">
              <a:rPr lang="zh-CN" altLang="en-US" smtClean="0">
                <a:solidFill>
                  <a:prstClr val="black"/>
                </a:solidFill>
              </a:rPr>
              <a:pPr/>
              <a:t>2016/12/14</a:t>
            </a:fld>
            <a:endParaRPr lang="zh-CN" altLang="en-US">
              <a:solidFill>
                <a:prstClr val="black"/>
              </a:solidFill>
            </a:endParaRPr>
          </a:p>
        </p:txBody>
      </p:sp>
    </p:spTree>
    <p:extLst>
      <p:ext uri="{BB962C8B-B14F-4D97-AF65-F5344CB8AC3E}">
        <p14:creationId xmlns:p14="http://schemas.microsoft.com/office/powerpoint/2010/main" val="280290457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en-US">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3F3A8585-9544-4D62-A0BE-38C800A2E7A0}" type="slidenum">
              <a:rPr lang="zh-CN" altLang="en-US" smtClean="0">
                <a:solidFill>
                  <a:prstClr val="black"/>
                </a:solidFill>
              </a:rPr>
              <a:pPr/>
              <a:t>‹#›</a:t>
            </a:fld>
            <a:endParaRPr lang="zh-CN" altLang="en-US">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fld id="{D7A0668A-F250-4E6F-9463-9C7EC0E40F82}" type="datetimeFigureOut">
              <a:rPr lang="zh-CN" altLang="en-US" smtClean="0">
                <a:solidFill>
                  <a:prstClr val="black"/>
                </a:solidFill>
              </a:rPr>
              <a:pPr/>
              <a:t>2016/12/14</a:t>
            </a:fld>
            <a:endParaRPr lang="zh-CN" altLang="en-US">
              <a:solidFill>
                <a:prstClr val="black"/>
              </a:solidFill>
            </a:endParaRPr>
          </a:p>
        </p:txBody>
      </p:sp>
    </p:spTree>
    <p:extLst>
      <p:ext uri="{BB962C8B-B14F-4D97-AF65-F5344CB8AC3E}">
        <p14:creationId xmlns:p14="http://schemas.microsoft.com/office/powerpoint/2010/main" val="5144450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7823789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0712735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1">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baseline="0">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4" name="Rectangle 5"/>
          <p:cNvSpPr>
            <a:spLocks noGrp="1" noChangeArrowheads="1"/>
          </p:cNvSpPr>
          <p:nvPr>
            <p:ph type="ftr" sz="quarter" idx="10"/>
          </p:nvPr>
        </p:nvSpPr>
        <p:spPr>
          <a:ln/>
        </p:spPr>
        <p:txBody>
          <a:bodyPr/>
          <a:lstStyle>
            <a:lvl1pPr>
              <a:defRPr/>
            </a:lvl1pPr>
          </a:lstStyle>
          <a:p>
            <a:endParaRPr lang="zh-CN" altLang="en-US"/>
          </a:p>
        </p:txBody>
      </p:sp>
      <p:sp>
        <p:nvSpPr>
          <p:cNvPr id="5" name="Rectangle 6"/>
          <p:cNvSpPr>
            <a:spLocks noGrp="1" noChangeArrowheads="1"/>
          </p:cNvSpPr>
          <p:nvPr>
            <p:ph type="sldNum" sz="quarter" idx="11"/>
          </p:nvPr>
        </p:nvSpPr>
        <p:spPr>
          <a:ln/>
        </p:spPr>
        <p:txBody>
          <a:bodyPr/>
          <a:lstStyle>
            <a:lvl1pPr>
              <a:defRPr/>
            </a:lvl1pPr>
          </a:lstStyle>
          <a:p>
            <a:fld id="{3F3A8585-9544-4D62-A0BE-38C800A2E7A0}" type="slidenum">
              <a:rPr lang="zh-CN" altLang="en-US" smtClean="0"/>
              <a:t>‹#›</a:t>
            </a:fld>
            <a:endParaRPr lang="zh-CN" altLang="en-US"/>
          </a:p>
        </p:txBody>
      </p:sp>
      <p:sp>
        <p:nvSpPr>
          <p:cNvPr id="6" name="Rectangle 4"/>
          <p:cNvSpPr>
            <a:spLocks noGrp="1" noChangeArrowheads="1"/>
          </p:cNvSpPr>
          <p:nvPr>
            <p:ph type="dt" sz="half" idx="12"/>
          </p:nvPr>
        </p:nvSpPr>
        <p:spPr>
          <a:ln/>
        </p:spPr>
        <p:txBody>
          <a:bodyPr/>
          <a:lstStyle>
            <a:lvl1pPr>
              <a:defRPr/>
            </a:lvl1pPr>
          </a:lstStyle>
          <a:p>
            <a:fld id="{D7A0668A-F250-4E6F-9463-9C7EC0E40F82}" type="datetimeFigureOut">
              <a:rPr lang="zh-CN" altLang="en-US" smtClean="0"/>
              <a:t>2016/12/14</a:t>
            </a:fld>
            <a:endParaRPr lang="zh-CN" altLang="en-US"/>
          </a:p>
        </p:txBody>
      </p:sp>
    </p:spTree>
    <p:extLst>
      <p:ext uri="{BB962C8B-B14F-4D97-AF65-F5344CB8AC3E}">
        <p14:creationId xmlns:p14="http://schemas.microsoft.com/office/powerpoint/2010/main" val="35979807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92085901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46571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大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0831772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小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175483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7386936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0609821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lvl1pPr>
          </a:lstStyle>
          <a:p>
            <a:pPr>
              <a:defRPr/>
            </a:pPr>
            <a:fld id="{50DA31E1-8049-45BC-A1F2-BE09D4EB98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744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50850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FDD6512-3C4F-4382-A0A2-90C6C74A7932}" type="slidenum">
              <a:rPr lang="zh-CN" altLang="en-US">
                <a:solidFill>
                  <a:srgbClr val="000000"/>
                </a:solidFill>
              </a:rPr>
              <a:pPr>
                <a:defRPr/>
              </a:pPr>
              <a:t>‹#›</a:t>
            </a:fld>
            <a:endParaRPr lang="en-US" altLang="zh-CN">
              <a:solidFill>
                <a:srgbClr val="000000"/>
              </a:solidFill>
            </a:endParaRPr>
          </a:p>
        </p:txBody>
      </p:sp>
      <p:sp>
        <p:nvSpPr>
          <p:cNvPr id="6" name="Rectangle 4"/>
          <p:cNvSpPr>
            <a:spLocks noGrp="1" noChangeArrowheads="1"/>
          </p:cNvSpPr>
          <p:nvPr>
            <p:ph type="dt" sz="half" idx="12"/>
          </p:nvPr>
        </p:nvSpPr>
        <p:spPr>
          <a:xfrm>
            <a:off x="381000" y="6534150"/>
            <a:ext cx="1905000" cy="261938"/>
          </a:xfrm>
          <a:prstGeom prst="rect">
            <a:avLst/>
          </a:prstGeom>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51617556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85017061"/>
      </p:ext>
    </p:extLst>
  </p:cSld>
  <p:clrMapOvr>
    <a:masterClrMapping/>
  </p:clrMapOvr>
  <p:transition>
    <p:spli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en-US"/>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3F3A8585-9544-4D62-A0BE-38C800A2E7A0}" type="slidenum">
              <a:rPr lang="zh-CN" altLang="en-US" smtClean="0"/>
              <a:t>‹#›</a:t>
            </a:fld>
            <a:endParaRPr lang="zh-CN" altLang="en-US"/>
          </a:p>
        </p:txBody>
      </p:sp>
      <p:sp>
        <p:nvSpPr>
          <p:cNvPr id="5" name="日期占位符 4"/>
          <p:cNvSpPr>
            <a:spLocks noGrp="1"/>
          </p:cNvSpPr>
          <p:nvPr>
            <p:ph type="dt" sz="half" idx="12"/>
          </p:nvPr>
        </p:nvSpPr>
        <p:spPr>
          <a:xfrm>
            <a:off x="381000" y="6534150"/>
            <a:ext cx="1905000" cy="261938"/>
          </a:xfrm>
        </p:spPr>
        <p:txBody>
          <a:bodyPr/>
          <a:lstStyle>
            <a:lvl1pPr>
              <a:defRPr/>
            </a:lvl1pPr>
          </a:lstStyle>
          <a:p>
            <a:fld id="{D7A0668A-F250-4E6F-9463-9C7EC0E40F82}" type="datetimeFigureOut">
              <a:rPr lang="zh-CN" altLang="en-US" smtClean="0"/>
              <a:t>2016/12/14</a:t>
            </a:fld>
            <a:endParaRPr lang="zh-CN" altLang="en-US"/>
          </a:p>
        </p:txBody>
      </p:sp>
    </p:spTree>
    <p:extLst>
      <p:ext uri="{BB962C8B-B14F-4D97-AF65-F5344CB8AC3E}">
        <p14:creationId xmlns:p14="http://schemas.microsoft.com/office/powerpoint/2010/main" val="6229466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694564110"/>
      </p:ext>
    </p:extLst>
  </p:cSld>
  <p:clrMapOvr>
    <a:masterClrMapping/>
  </p:clrMapOvr>
  <p:transition>
    <p:spli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89614318"/>
      </p:ext>
    </p:extLst>
  </p:cSld>
  <p:clrMapOvr>
    <a:masterClrMapping/>
  </p:clrMapOvr>
  <p:transition>
    <p:spli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485196972"/>
      </p:ext>
    </p:extLst>
  </p:cSld>
  <p:clrMapOvr>
    <a:masterClrMapping/>
  </p:clrMapOvr>
  <p:transition>
    <p:spli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prstClr val="black"/>
                </a:solidFill>
              </a:rPr>
              <a:pPr/>
              <a:t>‹#›</a:t>
            </a:fld>
            <a:endParaRPr lang="en-US" sz="1800" b="1">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prstClr val="black"/>
              </a:solidFill>
            </a:endParaRPr>
          </a:p>
        </p:txBody>
      </p:sp>
    </p:spTree>
    <p:extLst>
      <p:ext uri="{BB962C8B-B14F-4D97-AF65-F5344CB8AC3E}">
        <p14:creationId xmlns:p14="http://schemas.microsoft.com/office/powerpoint/2010/main" val="275252159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大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9441469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小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0965704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332609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6679299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lvl1pPr>
          </a:lstStyle>
          <a:p>
            <a:pPr>
              <a:defRPr/>
            </a:pPr>
            <a:fld id="{50DA31E1-8049-45BC-A1F2-BE09D4EB98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986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4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590335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940102940"/>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FDD6512-3C4F-4382-A0A2-90C6C74A7932}" type="slidenum">
              <a:rPr lang="zh-CN" altLang="en-US">
                <a:solidFill>
                  <a:srgbClr val="000000"/>
                </a:solidFill>
              </a:rPr>
              <a:pPr>
                <a:defRPr/>
              </a:pPr>
              <a:t>‹#›</a:t>
            </a:fld>
            <a:endParaRPr lang="en-US" altLang="zh-CN">
              <a:solidFill>
                <a:srgbClr val="000000"/>
              </a:solidFill>
            </a:endParaRPr>
          </a:p>
        </p:txBody>
      </p:sp>
      <p:sp>
        <p:nvSpPr>
          <p:cNvPr id="6" name="Rectangle 4"/>
          <p:cNvSpPr>
            <a:spLocks noGrp="1" noChangeArrowheads="1"/>
          </p:cNvSpPr>
          <p:nvPr>
            <p:ph type="dt" sz="half" idx="12"/>
          </p:nvPr>
        </p:nvSpPr>
        <p:spPr>
          <a:xfrm>
            <a:off x="381000" y="6534150"/>
            <a:ext cx="1905000" cy="261938"/>
          </a:xfrm>
          <a:prstGeom prst="rect">
            <a:avLst/>
          </a:prstGeom>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668849958"/>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457555113"/>
      </p:ext>
    </p:extLst>
  </p:cSld>
  <p:clrMapOvr>
    <a:masterClrMapping/>
  </p:clrMapOvr>
  <p:transition>
    <p:spli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189901160"/>
      </p:ext>
    </p:extLst>
  </p:cSld>
  <p:clrMapOvr>
    <a:masterClrMapping/>
  </p:clrMapOvr>
  <p:transition>
    <p:spli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58204433"/>
      </p:ext>
    </p:extLst>
  </p:cSld>
  <p:clrMapOvr>
    <a:masterClrMapping/>
  </p:clrMapOvr>
  <p:transition>
    <p:spli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88580106"/>
      </p:ext>
    </p:extLst>
  </p:cSld>
  <p:clrMapOvr>
    <a:masterClrMapping/>
  </p:clrMapOvr>
  <p:transition>
    <p:spli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prstClr val="black"/>
                </a:solidFill>
              </a:rPr>
              <a:pPr/>
              <a:t>‹#›</a:t>
            </a:fld>
            <a:endParaRPr lang="en-US" sz="1800" b="1">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prstClr val="black"/>
              </a:solidFill>
            </a:endParaRPr>
          </a:p>
        </p:txBody>
      </p:sp>
    </p:spTree>
    <p:extLst>
      <p:ext uri="{BB962C8B-B14F-4D97-AF65-F5344CB8AC3E}">
        <p14:creationId xmlns:p14="http://schemas.microsoft.com/office/powerpoint/2010/main" val="242127870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大节目录页">
    <p:spTree>
      <p:nvGrpSpPr>
        <p:cNvPr id="1" name=""/>
        <p:cNvGrpSpPr/>
        <p:nvPr/>
      </p:nvGrpSpPr>
      <p:grpSpPr>
        <a:xfrm>
          <a:off x="0" y="0"/>
          <a:ext cx="0" cy="0"/>
          <a:chOff x="0" y="0"/>
          <a:chExt cx="0" cy="0"/>
        </a:xfrm>
      </p:grpSpPr>
      <p:sp>
        <p:nvSpPr>
          <p:cNvPr id="4" name="矩形 6"/>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smtClean="0">
              <a:solidFill>
                <a:srgbClr val="000000"/>
              </a:solidFill>
              <a:latin typeface="Arial" pitchFamily="34" charset="0"/>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9735865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小节目录页">
    <p:spTree>
      <p:nvGrpSpPr>
        <p:cNvPr id="1" name=""/>
        <p:cNvGrpSpPr/>
        <p:nvPr/>
      </p:nvGrpSpPr>
      <p:grpSpPr>
        <a:xfrm>
          <a:off x="0" y="0"/>
          <a:ext cx="0" cy="0"/>
          <a:chOff x="0" y="0"/>
          <a:chExt cx="0" cy="0"/>
        </a:xfrm>
      </p:grpSpPr>
      <p:sp>
        <p:nvSpPr>
          <p:cNvPr id="4" name="矩形 6"/>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smtClean="0">
              <a:solidFill>
                <a:srgbClr val="000000"/>
              </a:solidFill>
              <a:latin typeface="Arial" pitchFamily="34" charset="0"/>
              <a:ea typeface="宋体" pitchFamily="2" charset="-122"/>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6958501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038691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559803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180005022"/>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390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32392002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62475938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820723483"/>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9187301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093681"/>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大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1373402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小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9926573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7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306905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439395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361116196"/>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lvl1pPr>
              <a:defRPr/>
            </a:lvl1pPr>
          </a:lstStyle>
          <a:p>
            <a:pPr>
              <a:defRPr/>
            </a:pPr>
            <a:endParaRPr lang="zh-CN" altLang="zh-CN">
              <a:solidFill>
                <a:prstClr val="black"/>
              </a:solidFill>
            </a:endParaRPr>
          </a:p>
        </p:txBody>
      </p:sp>
      <p:sp>
        <p:nvSpPr>
          <p:cNvPr id="3" name="灯片编号占位符 2"/>
          <p:cNvSpPr>
            <a:spLocks noGrp="1"/>
          </p:cNvSpPr>
          <p:nvPr>
            <p:ph type="sldNum" sz="quarter" idx="11"/>
          </p:nvPr>
        </p:nvSpPr>
        <p:spPr/>
        <p:txBody>
          <a:bodyPr/>
          <a:lstStyle>
            <a:lvl1pPr>
              <a:defRPr/>
            </a:lvl1pPr>
          </a:lstStyle>
          <a:p>
            <a:pPr>
              <a:defRPr/>
            </a:pPr>
            <a:fld id="{7483E995-D296-43BD-9D52-FB6771660D9C}" type="slidenum">
              <a:rPr lang="zh-CN" altLang="en-US">
                <a:solidFill>
                  <a:prstClr val="black"/>
                </a:solidFill>
              </a:rPr>
              <a:pPr>
                <a:defRPr/>
              </a:pPr>
              <a:t>‹#›</a:t>
            </a:fld>
            <a:endParaRPr lang="en-US" sz="1800">
              <a:solidFill>
                <a:prstClr val="black"/>
              </a:solidFill>
            </a:endParaRPr>
          </a:p>
        </p:txBody>
      </p:sp>
      <p:sp>
        <p:nvSpPr>
          <p:cNvPr id="4" name="日期占位符 3"/>
          <p:cNvSpPr>
            <a:spLocks noGrp="1"/>
          </p:cNvSpPr>
          <p:nvPr>
            <p:ph type="dt" sz="half" idx="12"/>
          </p:nvPr>
        </p:nvSpPr>
        <p:spPr/>
        <p:txBody>
          <a:bodyPr/>
          <a:lstStyle>
            <a:lvl1pPr>
              <a:defRPr/>
            </a:lvl1pPr>
          </a:lstStyle>
          <a:p>
            <a:pPr>
              <a:defRPr/>
            </a:pPr>
            <a:endParaRPr lang="zh-CN" altLang="zh-CN">
              <a:solidFill>
                <a:prstClr val="black"/>
              </a:solidFill>
            </a:endParaRPr>
          </a:p>
        </p:txBody>
      </p:sp>
    </p:spTree>
    <p:extLst>
      <p:ext uri="{BB962C8B-B14F-4D97-AF65-F5344CB8AC3E}">
        <p14:creationId xmlns:p14="http://schemas.microsoft.com/office/powerpoint/2010/main" val="35131341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srgbClr val="000000"/>
                </a:solidFill>
              </a:rPr>
              <a:pPr/>
              <a:t>‹#›</a:t>
            </a:fld>
            <a:endParaRPr lang="en-US" sz="1800" b="1">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1697240007"/>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402153853"/>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sz="1100" b="1"/>
            </a:lvl1pPr>
          </a:lstStyle>
          <a:p>
            <a:r>
              <a:rPr lang="en-US" altLang="zh-CN" dirty="0" smtClean="0">
                <a:solidFill>
                  <a:srgbClr val="000000"/>
                </a:solidFill>
              </a:rPr>
              <a:t>www.fds.org.cn</a:t>
            </a:r>
            <a:endParaRPr lang="zh-CN" altLang="zh-CN" dirty="0">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sz="1100"/>
            </a:lvl1pPr>
          </a:lstStyle>
          <a:p>
            <a:r>
              <a:rPr lang="en-US" dirty="0" smtClean="0">
                <a:solidFill>
                  <a:srgbClr val="000000"/>
                </a:solidFill>
              </a:rPr>
              <a:t>FDS Team</a:t>
            </a:r>
            <a:endParaRPr lang="en-US" dirty="0">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1497078433"/>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470025"/>
          </a:xfrm>
          <a:prstGeom prst="rect">
            <a:avLst/>
          </a:prstGeom>
        </p:spPr>
        <p:txBody>
          <a:bodyPr/>
          <a:lstStyle>
            <a:lvl1pPr>
              <a:defRPr sz="3200">
                <a:solidFill>
                  <a:srgbClr val="FF0000"/>
                </a:solidFill>
                <a:latin typeface="Arial" pitchFamily="34" charset="0"/>
                <a:ea typeface="黑体" pitchFamily="49" charset="-122"/>
                <a:cs typeface="Arial" pitchFamily="34"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429000"/>
            <a:ext cx="6400800" cy="1752600"/>
          </a:xfrm>
          <a:prstGeom prst="rect">
            <a:avLst/>
          </a:prstGeom>
        </p:spPr>
        <p:txBody>
          <a:bodyPr/>
          <a:lstStyle>
            <a:lvl1pPr marL="0" indent="0" algn="ctr">
              <a:buNone/>
              <a:defRPr>
                <a:latin typeface="Arial" pitchFamily="34" charset="0"/>
                <a:ea typeface="华文中宋" pitchFamily="2" charset="-122"/>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smtClean="0"/>
              <a:t>单击此处编辑母版副标题样式</a:t>
            </a:r>
            <a:endParaRPr lang="zh-CN" altLang="en-US" dirty="0"/>
          </a:p>
        </p:txBody>
      </p:sp>
    </p:spTree>
    <p:extLst>
      <p:ext uri="{BB962C8B-B14F-4D97-AF65-F5344CB8AC3E}">
        <p14:creationId xmlns:p14="http://schemas.microsoft.com/office/powerpoint/2010/main" val="186890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大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50707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小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90095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标题和内容1">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baseline="0">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3F821709-BF76-4660-AE5E-07990EF75BEA}" type="slidenum">
              <a:rPr lang="zh-CN" altLang="en-US"/>
              <a:pPr>
                <a:defRPr/>
              </a:pPr>
              <a:t>‹#›</a:t>
            </a:fld>
            <a:endParaRPr lang="en-US" altLang="zh-CN"/>
          </a:p>
        </p:txBody>
      </p:sp>
      <p:sp>
        <p:nvSpPr>
          <p:cNvPr id="6" name="Rectangle 4"/>
          <p:cNvSpPr>
            <a:spLocks noGrp="1" noChangeArrowheads="1"/>
          </p:cNvSpPr>
          <p:nvPr>
            <p:ph type="dt" sz="half"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83652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55491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45810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81792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solidFill>
                  <a:srgbClr val="000000"/>
                </a:solidFill>
              </a:defRPr>
            </a:lvl1pPr>
          </a:lstStyle>
          <a:p>
            <a:pPr>
              <a:defRPr/>
            </a:pPr>
            <a:endParaRPr lang="en-US" altLang="zh-CN"/>
          </a:p>
        </p:txBody>
      </p:sp>
      <p:sp>
        <p:nvSpPr>
          <p:cNvPr id="3" name="Rectangle 6"/>
          <p:cNvSpPr>
            <a:spLocks noGrp="1" noChangeArrowheads="1"/>
          </p:cNvSpPr>
          <p:nvPr>
            <p:ph type="sldNum" sz="quarter" idx="11"/>
          </p:nvPr>
        </p:nvSpPr>
        <p:spPr/>
        <p:txBody>
          <a:bodyPr/>
          <a:lstStyle>
            <a:lvl1pPr>
              <a:defRPr>
                <a:solidFill>
                  <a:srgbClr val="000000"/>
                </a:solidFill>
              </a:defRPr>
            </a:lvl1pPr>
          </a:lstStyle>
          <a:p>
            <a:pPr>
              <a:defRPr/>
            </a:pPr>
            <a:fld id="{F31A59E5-F224-46F2-B883-57CB78EFD7BD}" type="slidenum">
              <a:rPr lang="zh-CN" altLang="en-US"/>
              <a:pPr>
                <a:defRPr/>
              </a:pPr>
              <a:t>‹#›</a:t>
            </a:fld>
            <a:endParaRPr lang="en-US" altLang="zh-CN"/>
          </a:p>
        </p:txBody>
      </p:sp>
      <p:sp>
        <p:nvSpPr>
          <p:cNvPr id="4" name="Rectangle 4"/>
          <p:cNvSpPr>
            <a:spLocks noGrp="1" noChangeArrowheads="1"/>
          </p:cNvSpPr>
          <p:nvPr>
            <p:ph type="dt" sz="half" idx="12"/>
          </p:nvPr>
        </p:nvSpPr>
        <p:spPr/>
        <p:txBody>
          <a:bodyPr/>
          <a:lstStyle>
            <a:lvl1pPr>
              <a:defRPr>
                <a:solidFill>
                  <a:srgbClr val="000000"/>
                </a:solidFill>
              </a:defRPr>
            </a:lvl1pPr>
          </a:lstStyle>
          <a:p>
            <a:pPr>
              <a:defRPr/>
            </a:pPr>
            <a:endParaRPr lang="en-US" altLang="zh-CN"/>
          </a:p>
        </p:txBody>
      </p:sp>
    </p:spTree>
    <p:extLst>
      <p:ext uri="{BB962C8B-B14F-4D97-AF65-F5344CB8AC3E}">
        <p14:creationId xmlns:p14="http://schemas.microsoft.com/office/powerpoint/2010/main" val="3816895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3AE77A57-9CBB-4D6B-B32C-9EB719698A95}" type="slidenum">
              <a:rPr lang="zh-CN" altLang="en-US"/>
              <a:pPr>
                <a:defRPr/>
              </a:pPr>
              <a:t>‹#›</a:t>
            </a:fld>
            <a:endParaRPr lang="en-US" altLang="zh-CN"/>
          </a:p>
        </p:txBody>
      </p:sp>
      <p:sp>
        <p:nvSpPr>
          <p:cNvPr id="4" name="Rectangle 4"/>
          <p:cNvSpPr>
            <a:spLocks noGrp="1" noChangeArrowheads="1"/>
          </p:cNvSpPr>
          <p:nvPr>
            <p:ph type="dt" sz="half"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733955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比较">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2514600" y="1524000"/>
            <a:ext cx="4040188" cy="639762"/>
          </a:xfrm>
          <a:prstGeom prst="rect">
            <a:avLst/>
          </a:prstGeom>
        </p:spPr>
        <p:txBody>
          <a:bodyPr anchor="b"/>
          <a:lstStyle>
            <a:lvl1pPr marL="0" indent="0" algn="ctr">
              <a:buNone/>
              <a:defRPr sz="3200" b="1" baseline="0">
                <a:solidFill>
                  <a:srgbClr val="FF0000"/>
                </a:solidFill>
                <a:latin typeface="Times New Roman" panose="02020603050405020304" pitchFamily="18" charset="0"/>
                <a:ea typeface="黑体" panose="02010609060101010101" pitchFamily="49" charset="-122"/>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2514600" y="2163762"/>
            <a:ext cx="4040188" cy="3951288"/>
          </a:xfrm>
          <a:prstGeom prst="rect">
            <a:avLst/>
          </a:prstGeom>
        </p:spPr>
        <p:txBody>
          <a:bodyPr/>
          <a:lstStyle>
            <a:lvl1pPr marL="342900" indent="-342900">
              <a:buFont typeface="Wingdings" panose="05000000000000000000" pitchFamily="2" charset="2"/>
              <a:buChar char="u"/>
              <a:defRPr lang="zh-CN" altLang="en-US" sz="2400" baseline="0" dirty="0" smtClean="0">
                <a:solidFill>
                  <a:schemeClr val="tx1"/>
                </a:solidFill>
                <a:latin typeface="Times New Roman" panose="02020603050405020304" pitchFamily="18" charset="0"/>
                <a:ea typeface="华文中宋" panose="02010600040101010101" pitchFamily="2" charset="-122"/>
                <a:cs typeface="Times New Roman" panose="02020603050405020304" pitchFamily="18" charset="0"/>
                <a:sym typeface="Arial" pitchFamily="34" charset="0"/>
              </a:defRPr>
            </a:lvl1pPr>
            <a:lvl2pPr marL="742950" indent="-285750">
              <a:defRPr lang="zh-CN" altLang="en-US" sz="2000" dirty="0" smtClean="0">
                <a:solidFill>
                  <a:schemeClr val="tx1"/>
                </a:solidFill>
                <a:latin typeface="+mn-lt"/>
                <a:cs typeface="+mn-cs"/>
                <a:sym typeface="Arial" pitchFamily="34" charset="0"/>
              </a:defRPr>
            </a:lvl2pPr>
            <a:lvl3pPr marL="1143000" indent="-2286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p:txBody>
      </p:sp>
    </p:spTree>
    <p:extLst>
      <p:ext uri="{BB962C8B-B14F-4D97-AF65-F5344CB8AC3E}">
        <p14:creationId xmlns:p14="http://schemas.microsoft.com/office/powerpoint/2010/main" val="42578600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p:txBody>
          <a:bodyPr/>
          <a:lstStyle>
            <a:lvl1pPr>
              <a:defRPr>
                <a:solidFill>
                  <a:schemeClr val="tx1"/>
                </a:solidFill>
              </a:defRPr>
            </a:lvl1pPr>
          </a:lstStyle>
          <a:p>
            <a:pPr>
              <a:defRPr/>
            </a:pPr>
            <a:endParaRPr lang="en-US" altLang="zh-CN">
              <a:solidFill>
                <a:prstClr val="black"/>
              </a:solidFill>
            </a:endParaRPr>
          </a:p>
        </p:txBody>
      </p:sp>
      <p:sp>
        <p:nvSpPr>
          <p:cNvPr id="5" name="Rectangle 6"/>
          <p:cNvSpPr>
            <a:spLocks noGrp="1" noChangeArrowheads="1"/>
          </p:cNvSpPr>
          <p:nvPr>
            <p:ph type="sldNum" sz="quarter" idx="11"/>
          </p:nvPr>
        </p:nvSpPr>
        <p:spPr/>
        <p:txBody>
          <a:bodyPr/>
          <a:lstStyle>
            <a:lvl1pPr algn="l">
              <a:defRPr>
                <a:solidFill>
                  <a:schemeClr val="tx1"/>
                </a:solidFill>
              </a:defRPr>
            </a:lvl1pPr>
          </a:lstStyle>
          <a:p>
            <a:pPr>
              <a:defRPr/>
            </a:pPr>
            <a:fld id="{AAB41FFB-52F8-454F-AC42-90AE1640E811}" type="slidenum">
              <a:rPr lang="zh-CN" altLang="en-US">
                <a:solidFill>
                  <a:prstClr val="black"/>
                </a:solidFill>
              </a:rPr>
              <a:pPr>
                <a:defRPr/>
              </a:pPr>
              <a:t>‹#›</a:t>
            </a:fld>
            <a:endParaRPr lang="en-US" altLang="zh-CN">
              <a:solidFill>
                <a:prstClr val="black"/>
              </a:solidFill>
            </a:endParaRPr>
          </a:p>
        </p:txBody>
      </p:sp>
      <p:sp>
        <p:nvSpPr>
          <p:cNvPr id="6" name="Rectangle 4"/>
          <p:cNvSpPr>
            <a:spLocks noGrp="1" noChangeArrowheads="1"/>
          </p:cNvSpPr>
          <p:nvPr>
            <p:ph type="dt" sz="half" idx="12"/>
          </p:nvPr>
        </p:nvSpPr>
        <p:spPr/>
        <p:txBody>
          <a:bodyPr/>
          <a:lstStyle>
            <a:lvl1pPr>
              <a:defRPr>
                <a:solidFill>
                  <a:schemeClr val="tx1"/>
                </a:solidFill>
              </a:defRPr>
            </a:lvl1pPr>
          </a:lstStyle>
          <a:p>
            <a:pPr>
              <a:defRPr/>
            </a:pPr>
            <a:endParaRPr lang="en-US" altLang="zh-CN">
              <a:solidFill>
                <a:prstClr val="black"/>
              </a:solidFill>
            </a:endParaRPr>
          </a:p>
        </p:txBody>
      </p:sp>
    </p:spTree>
    <p:extLst>
      <p:ext uri="{BB962C8B-B14F-4D97-AF65-F5344CB8AC3E}">
        <p14:creationId xmlns:p14="http://schemas.microsoft.com/office/powerpoint/2010/main" val="42206916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srgbClr val="000000"/>
                </a:solidFill>
              </a:rPr>
              <a:pPr/>
              <a:t>‹#›</a:t>
            </a:fld>
            <a:endParaRPr lang="en-US" sz="1800" b="1">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2321684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sz="1100" b="1"/>
            </a:lvl1pPr>
          </a:lstStyle>
          <a:p>
            <a:r>
              <a:rPr lang="en-US" altLang="zh-CN" dirty="0" smtClean="0">
                <a:solidFill>
                  <a:srgbClr val="000000"/>
                </a:solidFill>
              </a:rPr>
              <a:t>www.fds.org.cn</a:t>
            </a:r>
            <a:endParaRPr lang="zh-CN" altLang="zh-CN" dirty="0">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sz="1100"/>
            </a:lvl1pPr>
          </a:lstStyle>
          <a:p>
            <a:r>
              <a:rPr lang="en-US" dirty="0" smtClean="0">
                <a:solidFill>
                  <a:srgbClr val="000000"/>
                </a:solidFill>
              </a:rPr>
              <a:t>FDS Team</a:t>
            </a:r>
            <a:endParaRPr lang="en-US" dirty="0">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3061658413"/>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1" y="274638"/>
            <a:ext cx="8229600" cy="5851525"/>
          </a:xfrm>
          <a:prstGeom prst="rect">
            <a:avLst/>
          </a:prstGeom>
        </p:spPr>
        <p:txBody>
          <a:bodyPr lIns="91422" tIns="45711" rIns="91422" bIns="4571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pPr>
              <a:defRPr/>
            </a:pPr>
            <a:endParaRPr lang="en-US" altLang="zh-CN">
              <a:solidFill>
                <a:srgbClr val="000000"/>
              </a:solidFill>
            </a:endParaRPr>
          </a:p>
        </p:txBody>
      </p:sp>
      <p:sp>
        <p:nvSpPr>
          <p:cNvPr id="4" name="页脚占位符 3"/>
          <p:cNvSpPr>
            <a:spLocks noGrp="1"/>
          </p:cNvSpPr>
          <p:nvPr>
            <p:ph type="ftr" sz="quarter" idx="11"/>
          </p:nvPr>
        </p:nvSpPr>
        <p:spPr>
          <a:xfrm>
            <a:off x="3124201" y="6245225"/>
            <a:ext cx="2895600" cy="476250"/>
          </a:xfrm>
        </p:spPr>
        <p:txBody>
          <a:bodyPr/>
          <a:lstStyle>
            <a:lvl1pPr>
              <a:defRPr/>
            </a:lvl1pPr>
          </a:lstStyle>
          <a:p>
            <a:pPr>
              <a:defRPr/>
            </a:pPr>
            <a:endParaRPr lang="en-US" altLang="zh-CN">
              <a:solidFill>
                <a:srgbClr val="000000"/>
              </a:solidFill>
            </a:endParaRPr>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pPr>
              <a:defRPr/>
            </a:pPr>
            <a:fld id="{5FD62829-A6E2-4DB1-9936-F6892CDF40D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572324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470025"/>
          </a:xfrm>
          <a:prstGeom prst="rect">
            <a:avLst/>
          </a:prstGeom>
        </p:spPr>
        <p:txBody>
          <a:bodyPr/>
          <a:lstStyle>
            <a:lvl1pPr>
              <a:defRPr sz="3200">
                <a:solidFill>
                  <a:srgbClr val="FF0000"/>
                </a:solidFill>
                <a:latin typeface="Arial" pitchFamily="34" charset="0"/>
                <a:ea typeface="黑体" pitchFamily="49" charset="-122"/>
                <a:cs typeface="Arial" pitchFamily="34"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429000"/>
            <a:ext cx="6400800" cy="1752600"/>
          </a:xfrm>
          <a:prstGeom prst="rect">
            <a:avLst/>
          </a:prstGeom>
        </p:spPr>
        <p:txBody>
          <a:bodyPr/>
          <a:lstStyle>
            <a:lvl1pPr marL="0" indent="0" algn="ctr">
              <a:buNone/>
              <a:defRPr>
                <a:latin typeface="Arial" pitchFamily="34" charset="0"/>
                <a:ea typeface="华文中宋" pitchFamily="2" charset="-122"/>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smtClean="0"/>
              <a:t>单击此处编辑母版副标题样式</a:t>
            </a:r>
            <a:endParaRPr lang="zh-CN" altLang="en-US" dirty="0"/>
          </a:p>
        </p:txBody>
      </p:sp>
    </p:spTree>
    <p:extLst>
      <p:ext uri="{BB962C8B-B14F-4D97-AF65-F5344CB8AC3E}">
        <p14:creationId xmlns:p14="http://schemas.microsoft.com/office/powerpoint/2010/main" val="4121979424"/>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412748704"/>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5369783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2708218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大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4415906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标题和内容1">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baseline="0">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3466B49-1329-4478-956B-11156A729194}" type="slidenum">
              <a:rPr lang="zh-CN" altLang="en-US">
                <a:solidFill>
                  <a:prstClr val="black"/>
                </a:solidFill>
              </a:rPr>
              <a:pPr>
                <a:defRPr/>
              </a:pPr>
              <a:t>‹#›</a:t>
            </a:fld>
            <a:endParaRPr lang="en-US" altLang="zh-CN">
              <a:solidFill>
                <a:prstClr val="black"/>
              </a:solidFill>
            </a:endParaRPr>
          </a:p>
        </p:txBody>
      </p:sp>
      <p:sp>
        <p:nvSpPr>
          <p:cNvPr id="6" name="Rectangle 4"/>
          <p:cNvSpPr>
            <a:spLocks noGrp="1" noChangeArrowheads="1"/>
          </p:cNvSpPr>
          <p:nvPr>
            <p:ph type="dt" sz="half" idx="12"/>
          </p:nvPr>
        </p:nvSpPr>
        <p:spPr>
          <a:ln/>
        </p:spPr>
        <p:txBody>
          <a:bodyPr/>
          <a:lstStyle>
            <a:lvl1pPr>
              <a:defRPr/>
            </a:lvl1pPr>
          </a:lstStyle>
          <a:p>
            <a:pPr>
              <a:defRPr/>
            </a:pPr>
            <a:endParaRPr lang="en-US" altLang="zh-CN">
              <a:solidFill>
                <a:prstClr val="black"/>
              </a:solidFill>
            </a:endParaRPr>
          </a:p>
        </p:txBody>
      </p:sp>
    </p:spTree>
    <p:extLst>
      <p:ext uri="{BB962C8B-B14F-4D97-AF65-F5344CB8AC3E}">
        <p14:creationId xmlns:p14="http://schemas.microsoft.com/office/powerpoint/2010/main" val="367380681"/>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584684839"/>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905892825"/>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E585F5F7-4589-4804-B258-91D23643E9A2}" type="slidenum">
              <a:rPr lang="zh-CN" altLang="en-US">
                <a:solidFill>
                  <a:srgbClr val="000000"/>
                </a:solidFill>
              </a:rPr>
              <a:pPr/>
              <a:t>‹#›</a:t>
            </a:fld>
            <a:endParaRPr lang="en-US" sz="1800" b="1">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19426922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470025"/>
          </a:xfrm>
          <a:prstGeom prst="rect">
            <a:avLst/>
          </a:prstGeom>
        </p:spPr>
        <p:txBody>
          <a:bodyPr/>
          <a:lstStyle>
            <a:lvl1pPr>
              <a:defRPr sz="3200">
                <a:solidFill>
                  <a:srgbClr val="FF0000"/>
                </a:solidFill>
                <a:latin typeface="Arial" pitchFamily="34" charset="0"/>
                <a:ea typeface="黑体" pitchFamily="49" charset="-122"/>
                <a:cs typeface="Arial" pitchFamily="34"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429000"/>
            <a:ext cx="6400800" cy="1752600"/>
          </a:xfrm>
          <a:prstGeom prst="rect">
            <a:avLst/>
          </a:prstGeom>
        </p:spPr>
        <p:txBody>
          <a:bodyPr/>
          <a:lstStyle>
            <a:lvl1pPr marL="0" indent="0" algn="ctr">
              <a:buNone/>
              <a:defRPr>
                <a:latin typeface="Arial" pitchFamily="34" charset="0"/>
                <a:ea typeface="华文中宋" pitchFamily="2" charset="-122"/>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smtClean="0"/>
              <a:t>单击此处编辑母版副标题样式</a:t>
            </a:r>
            <a:endParaRPr lang="zh-CN" altLang="en-US" dirty="0"/>
          </a:p>
        </p:txBody>
      </p:sp>
    </p:spTree>
    <p:extLst>
      <p:ext uri="{BB962C8B-B14F-4D97-AF65-F5344CB8AC3E}">
        <p14:creationId xmlns:p14="http://schemas.microsoft.com/office/powerpoint/2010/main" val="2037651828"/>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336889325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17298615"/>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标题和内容1">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baseline="0">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3466B49-1329-4478-956B-11156A729194}" type="slidenum">
              <a:rPr lang="zh-CN" altLang="en-US">
                <a:solidFill>
                  <a:prstClr val="black"/>
                </a:solidFill>
              </a:rPr>
              <a:pPr>
                <a:defRPr/>
              </a:pPr>
              <a:t>‹#›</a:t>
            </a:fld>
            <a:endParaRPr lang="en-US" altLang="zh-CN">
              <a:solidFill>
                <a:prstClr val="black"/>
              </a:solidFill>
            </a:endParaRPr>
          </a:p>
        </p:txBody>
      </p:sp>
      <p:sp>
        <p:nvSpPr>
          <p:cNvPr id="6" name="Rectangle 4"/>
          <p:cNvSpPr>
            <a:spLocks noGrp="1" noChangeArrowheads="1"/>
          </p:cNvSpPr>
          <p:nvPr>
            <p:ph type="dt" sz="half" idx="12"/>
          </p:nvPr>
        </p:nvSpPr>
        <p:spPr>
          <a:ln/>
        </p:spPr>
        <p:txBody>
          <a:bodyPr/>
          <a:lstStyle>
            <a:lvl1pPr>
              <a:defRPr/>
            </a:lvl1pPr>
          </a:lstStyle>
          <a:p>
            <a:pPr>
              <a:defRPr/>
            </a:pPr>
            <a:endParaRPr lang="en-US" altLang="zh-CN">
              <a:solidFill>
                <a:prstClr val="black"/>
              </a:solidFill>
            </a:endParaRPr>
          </a:p>
        </p:txBody>
      </p:sp>
    </p:spTree>
    <p:extLst>
      <p:ext uri="{BB962C8B-B14F-4D97-AF65-F5344CB8AC3E}">
        <p14:creationId xmlns:p14="http://schemas.microsoft.com/office/powerpoint/2010/main" val="339821105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18949781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9516976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小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7065058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E585F5F7-4589-4804-B258-91D23643E9A2}" type="slidenum">
              <a:rPr lang="zh-CN" altLang="en-US">
                <a:solidFill>
                  <a:srgbClr val="000000"/>
                </a:solidFill>
              </a:rPr>
              <a:pPr/>
              <a:t>‹#›</a:t>
            </a:fld>
            <a:endParaRPr lang="en-US" sz="1800" b="1">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26891659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
        <p:nvSpPr>
          <p:cNvPr id="5" name="Rectangle 6"/>
          <p:cNvSpPr>
            <a:spLocks noGrp="1" noChangeArrowheads="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fld id="{7337A1D4-2665-431B-912B-EDE44A00A1AA}" type="slidenum">
              <a:rPr lang="zh-CN" altLang="en-US">
                <a:solidFill>
                  <a:srgbClr val="000000"/>
                </a:solidFill>
                <a:latin typeface="Arial"/>
                <a:ea typeface="宋体" pitchFamily="2" charset="-122"/>
              </a:rPr>
              <a:pPr algn="l">
                <a:defRPr/>
              </a:pPr>
              <a:t>‹#›</a:t>
            </a:fld>
            <a:endParaRPr lang="en-US" altLang="zh-CN">
              <a:solidFill>
                <a:srgbClr val="000000"/>
              </a:solidFill>
              <a:latin typeface="Arial"/>
              <a:ea typeface="宋体" pitchFamily="2" charset="-122"/>
            </a:endParaRPr>
          </a:p>
        </p:txBody>
      </p:sp>
      <p:sp>
        <p:nvSpPr>
          <p:cNvPr id="6" name="Rectangle 4"/>
          <p:cNvSpPr>
            <a:spLocks noGrp="1" noChangeArrowheads="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Tree>
    <p:extLst>
      <p:ext uri="{BB962C8B-B14F-4D97-AF65-F5344CB8AC3E}">
        <p14:creationId xmlns:p14="http://schemas.microsoft.com/office/powerpoint/2010/main" val="34740029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defRPr sz="2340" b="1" i="0" baseline="0">
                <a:solidFill>
                  <a:srgbClr val="0000FF"/>
                </a:solidFill>
                <a:latin typeface="Times New Roman" pitchFamily="18" charset="0"/>
                <a:ea typeface="华文中宋" pitchFamily="2" charset="-122"/>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5"/>
          <p:cNvSpPr>
            <a:spLocks noGrp="1" noChangeArrowheads="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
        <p:nvSpPr>
          <p:cNvPr id="5" name="Rectangle 6"/>
          <p:cNvSpPr>
            <a:spLocks noGrp="1" noChangeArrowheads="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fld id="{DA461567-20DC-43FE-977A-8DDAFC7F6E52}" type="slidenum">
              <a:rPr lang="zh-CN" altLang="en-US">
                <a:solidFill>
                  <a:srgbClr val="000000"/>
                </a:solidFill>
                <a:latin typeface="Arial"/>
                <a:ea typeface="宋体" pitchFamily="2" charset="-122"/>
              </a:rPr>
              <a:pPr algn="l">
                <a:defRPr/>
              </a:pPr>
              <a:t>‹#›</a:t>
            </a:fld>
            <a:endParaRPr lang="en-US" altLang="zh-CN">
              <a:solidFill>
                <a:srgbClr val="000000"/>
              </a:solidFill>
              <a:latin typeface="Arial"/>
              <a:ea typeface="宋体" pitchFamily="2" charset="-122"/>
            </a:endParaRPr>
          </a:p>
        </p:txBody>
      </p:sp>
      <p:sp>
        <p:nvSpPr>
          <p:cNvPr id="6" name="Rectangle 4"/>
          <p:cNvSpPr>
            <a:spLocks noGrp="1" noChangeArrowheads="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Tree>
    <p:extLst>
      <p:ext uri="{BB962C8B-B14F-4D97-AF65-F5344CB8AC3E}">
        <p14:creationId xmlns:p14="http://schemas.microsoft.com/office/powerpoint/2010/main" val="10465109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
        <p:nvSpPr>
          <p:cNvPr id="5" name="Rectangle 6"/>
          <p:cNvSpPr>
            <a:spLocks noGrp="1" noChangeArrowheads="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fld id="{DD008770-4684-401E-A2A9-F98191D5E361}" type="slidenum">
              <a:rPr lang="zh-CN" altLang="en-US">
                <a:solidFill>
                  <a:srgbClr val="000000"/>
                </a:solidFill>
                <a:latin typeface="Arial"/>
                <a:ea typeface="宋体" pitchFamily="2" charset="-122"/>
              </a:rPr>
              <a:pPr algn="l">
                <a:defRPr/>
              </a:pPr>
              <a:t>‹#›</a:t>
            </a:fld>
            <a:endParaRPr lang="en-US" altLang="zh-CN">
              <a:solidFill>
                <a:srgbClr val="000000"/>
              </a:solidFill>
              <a:latin typeface="Arial"/>
              <a:ea typeface="宋体" pitchFamily="2" charset="-122"/>
            </a:endParaRPr>
          </a:p>
        </p:txBody>
      </p:sp>
      <p:sp>
        <p:nvSpPr>
          <p:cNvPr id="6" name="Rectangle 4"/>
          <p:cNvSpPr>
            <a:spLocks noGrp="1" noChangeArrowheads="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Tree>
    <p:extLst>
      <p:ext uri="{BB962C8B-B14F-4D97-AF65-F5344CB8AC3E}">
        <p14:creationId xmlns:p14="http://schemas.microsoft.com/office/powerpoint/2010/main" val="28133504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
        <p:nvSpPr>
          <p:cNvPr id="6" name="Rectangle 6"/>
          <p:cNvSpPr>
            <a:spLocks noGrp="1" noChangeArrowheads="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fld id="{0F7FA0D6-DBAD-4EF5-B3D8-8C52C86DDBA1}" type="slidenum">
              <a:rPr lang="zh-CN" altLang="en-US">
                <a:solidFill>
                  <a:srgbClr val="000000"/>
                </a:solidFill>
                <a:latin typeface="Arial"/>
                <a:ea typeface="宋体" pitchFamily="2" charset="-122"/>
              </a:rPr>
              <a:pPr algn="l">
                <a:defRPr/>
              </a:pPr>
              <a:t>‹#›</a:t>
            </a:fld>
            <a:endParaRPr lang="en-US" altLang="zh-CN">
              <a:solidFill>
                <a:srgbClr val="000000"/>
              </a:solidFill>
              <a:latin typeface="Arial"/>
              <a:ea typeface="宋体" pitchFamily="2" charset="-122"/>
            </a:endParaRPr>
          </a:p>
        </p:txBody>
      </p:sp>
      <p:sp>
        <p:nvSpPr>
          <p:cNvPr id="7" name="Rectangle 4"/>
          <p:cNvSpPr>
            <a:spLocks noGrp="1" noChangeArrowheads="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lgn="l">
              <a:defRPr/>
            </a:pPr>
            <a:endParaRPr lang="en-US" altLang="zh-CN">
              <a:solidFill>
                <a:srgbClr val="000000"/>
              </a:solidFill>
              <a:latin typeface="Arial"/>
              <a:ea typeface="宋体" pitchFamily="2" charset="-122"/>
            </a:endParaRPr>
          </a:p>
        </p:txBody>
      </p:sp>
    </p:spTree>
    <p:extLst>
      <p:ext uri="{BB962C8B-B14F-4D97-AF65-F5344CB8AC3E}">
        <p14:creationId xmlns:p14="http://schemas.microsoft.com/office/powerpoint/2010/main" val="2806943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标题 1"/>
          <p:cNvSpPr>
            <a:spLocks noGrp="1"/>
          </p:cNvSpPr>
          <p:nvPr>
            <p:ph type="title"/>
          </p:nvPr>
        </p:nvSpPr>
        <p:spPr>
          <a:xfrm>
            <a:off x="457200" y="685800"/>
            <a:ext cx="8229600" cy="6858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537325"/>
            <a:ext cx="2133600" cy="244475"/>
          </a:xfrm>
          <a:prstGeom prst="rect">
            <a:avLst/>
          </a:prstGeom>
        </p:spPr>
        <p:txBody>
          <a:bodyPr/>
          <a:lstStyle>
            <a:lvl1pPr eaLnBrk="1" hangingPunct="1">
              <a:defRPr/>
            </a:lvl1pPr>
          </a:lstStyle>
          <a:p>
            <a:pPr algn="l">
              <a:defRPr/>
            </a:pPr>
            <a:r>
              <a:rPr lang="en-US" altLang="zh-CN">
                <a:solidFill>
                  <a:srgbClr val="000000"/>
                </a:solidFill>
                <a:latin typeface="Arial"/>
                <a:ea typeface="宋体" pitchFamily="2" charset="-122"/>
              </a:rPr>
              <a:t>www.fds.org.cn</a:t>
            </a:r>
            <a:endParaRPr lang="zh-CN" altLang="zh-CN">
              <a:solidFill>
                <a:srgbClr val="000000"/>
              </a:solidFill>
              <a:latin typeface="Arial"/>
              <a:ea typeface="宋体" pitchFamily="2" charset="-122"/>
            </a:endParaRPr>
          </a:p>
        </p:txBody>
      </p:sp>
      <p:sp>
        <p:nvSpPr>
          <p:cNvPr id="4" name="灯片编号占位符 3"/>
          <p:cNvSpPr>
            <a:spLocks noGrp="1"/>
          </p:cNvSpPr>
          <p:nvPr>
            <p:ph type="sldNum" sz="quarter" idx="11"/>
          </p:nvPr>
        </p:nvSpPr>
        <p:spPr>
          <a:xfrm>
            <a:off x="4191000" y="6519863"/>
            <a:ext cx="838200" cy="261937"/>
          </a:xfrm>
          <a:prstGeom prst="rect">
            <a:avLst/>
          </a:prstGeom>
        </p:spPr>
        <p:txBody>
          <a:bodyPr/>
          <a:lstStyle>
            <a:lvl1pPr algn="l" eaLnBrk="1" hangingPunct="1">
              <a:defRPr/>
            </a:lvl1pPr>
          </a:lstStyle>
          <a:p>
            <a:pPr>
              <a:defRPr/>
            </a:pPr>
            <a:r>
              <a:rPr lang="en-US" altLang="zh-CN">
                <a:solidFill>
                  <a:srgbClr val="000000"/>
                </a:solidFill>
                <a:latin typeface="Arial"/>
                <a:ea typeface="宋体" pitchFamily="2" charset="-122"/>
              </a:rPr>
              <a:t>FDS Team</a:t>
            </a:r>
          </a:p>
        </p:txBody>
      </p:sp>
      <p:sp>
        <p:nvSpPr>
          <p:cNvPr id="5" name="日期占位符 4"/>
          <p:cNvSpPr>
            <a:spLocks noGrp="1"/>
          </p:cNvSpPr>
          <p:nvPr>
            <p:ph type="dt" sz="half" idx="12"/>
          </p:nvPr>
        </p:nvSpPr>
        <p:spPr>
          <a:xfrm>
            <a:off x="381000" y="6519863"/>
            <a:ext cx="1905000" cy="261937"/>
          </a:xfrm>
          <a:prstGeom prst="rect">
            <a:avLst/>
          </a:prstGeom>
        </p:spPr>
        <p:txBody>
          <a:bodyPr/>
          <a:lstStyle>
            <a:lvl1pPr eaLnBrk="1" hangingPunct="1">
              <a:defRPr/>
            </a:lvl1pPr>
          </a:lstStyle>
          <a:p>
            <a:pPr algn="l">
              <a:defRPr/>
            </a:pPr>
            <a:endParaRPr lang="zh-CN" altLang="zh-CN">
              <a:solidFill>
                <a:srgbClr val="000000"/>
              </a:solidFill>
              <a:latin typeface="Arial"/>
              <a:ea typeface="宋体" pitchFamily="2" charset="-122"/>
            </a:endParaRPr>
          </a:p>
        </p:txBody>
      </p:sp>
    </p:spTree>
    <p:extLst>
      <p:ext uri="{BB962C8B-B14F-4D97-AF65-F5344CB8AC3E}">
        <p14:creationId xmlns:p14="http://schemas.microsoft.com/office/powerpoint/2010/main" val="19580217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矩形 1"/>
          <p:cNvSpPr/>
          <p:nvPr userDrawn="1"/>
        </p:nvSpPr>
        <p:spPr>
          <a:xfrm>
            <a:off x="2252009" y="1762448"/>
            <a:ext cx="4605991" cy="923330"/>
          </a:xfrm>
          <a:prstGeom prst="rect">
            <a:avLst/>
          </a:prstGeom>
          <a:noFill/>
        </p:spPr>
        <p:txBody>
          <a:bodyPr>
            <a:spAutoFit/>
          </a:bodyPr>
          <a:lstStyle/>
          <a:p>
            <a:pPr>
              <a:defRPr/>
            </a:pPr>
            <a:r>
              <a:rPr lang="en-US" altLang="zh-CN" sz="5400" dirty="0">
                <a:ln w="10541" cmpd="sng">
                  <a:solidFill>
                    <a:srgbClr val="5E9CDA">
                      <a:shade val="88000"/>
                      <a:satMod val="110000"/>
                    </a:srgbClr>
                  </a:solidFill>
                  <a:prstDash val="solid"/>
                </a:ln>
                <a:gradFill>
                  <a:gsLst>
                    <a:gs pos="0">
                      <a:srgbClr val="5E9CDA">
                        <a:tint val="40000"/>
                        <a:satMod val="250000"/>
                      </a:srgbClr>
                    </a:gs>
                    <a:gs pos="9000">
                      <a:srgbClr val="5E9CDA">
                        <a:tint val="52000"/>
                        <a:satMod val="300000"/>
                      </a:srgbClr>
                    </a:gs>
                    <a:gs pos="50000">
                      <a:srgbClr val="5E9CDA">
                        <a:shade val="20000"/>
                        <a:satMod val="300000"/>
                      </a:srgbClr>
                    </a:gs>
                    <a:gs pos="79000">
                      <a:srgbClr val="5E9CDA">
                        <a:tint val="52000"/>
                        <a:satMod val="300000"/>
                      </a:srgbClr>
                    </a:gs>
                    <a:gs pos="100000">
                      <a:srgbClr val="5E9CDA">
                        <a:tint val="40000"/>
                        <a:satMod val="250000"/>
                      </a:srgbClr>
                    </a:gs>
                  </a:gsLst>
                  <a:lin ang="5400000"/>
                </a:gradFill>
                <a:latin typeface="Arial"/>
                <a:ea typeface="宋体" pitchFamily="2" charset="-122"/>
              </a:rPr>
              <a:t>Thank you!</a:t>
            </a:r>
            <a:endParaRPr lang="zh-CN" altLang="en-US" sz="5400" dirty="0">
              <a:ln w="10541" cmpd="sng">
                <a:solidFill>
                  <a:srgbClr val="5E9CDA">
                    <a:shade val="88000"/>
                    <a:satMod val="110000"/>
                  </a:srgbClr>
                </a:solidFill>
                <a:prstDash val="solid"/>
              </a:ln>
              <a:gradFill>
                <a:gsLst>
                  <a:gs pos="0">
                    <a:srgbClr val="5E9CDA">
                      <a:tint val="40000"/>
                      <a:satMod val="250000"/>
                    </a:srgbClr>
                  </a:gs>
                  <a:gs pos="9000">
                    <a:srgbClr val="5E9CDA">
                      <a:tint val="52000"/>
                      <a:satMod val="300000"/>
                    </a:srgbClr>
                  </a:gs>
                  <a:gs pos="50000">
                    <a:srgbClr val="5E9CDA">
                      <a:shade val="20000"/>
                      <a:satMod val="300000"/>
                    </a:srgbClr>
                  </a:gs>
                  <a:gs pos="79000">
                    <a:srgbClr val="5E9CDA">
                      <a:tint val="52000"/>
                      <a:satMod val="300000"/>
                    </a:srgbClr>
                  </a:gs>
                  <a:gs pos="100000">
                    <a:srgbClr val="5E9CDA">
                      <a:tint val="40000"/>
                      <a:satMod val="250000"/>
                    </a:srgbClr>
                  </a:gs>
                </a:gsLst>
                <a:lin ang="5400000"/>
              </a:gradFill>
              <a:latin typeface="Arial"/>
              <a:ea typeface="宋体" pitchFamily="2" charset="-122"/>
            </a:endParaRPr>
          </a:p>
        </p:txBody>
      </p:sp>
      <p:sp>
        <p:nvSpPr>
          <p:cNvPr id="3" name="Rectangle 3"/>
          <p:cNvSpPr>
            <a:spLocks noChangeArrowheads="1"/>
          </p:cNvSpPr>
          <p:nvPr userDrawn="1"/>
        </p:nvSpPr>
        <p:spPr bwMode="auto">
          <a:xfrm>
            <a:off x="2667000" y="5013325"/>
            <a:ext cx="37957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nSpc>
                <a:spcPct val="110000"/>
              </a:lnSpc>
              <a:defRPr/>
            </a:pPr>
            <a:r>
              <a:rPr kumimoji="1" lang="zh-CN" altLang="en-US" sz="3600" smtClean="0">
                <a:solidFill>
                  <a:srgbClr val="0000FF"/>
                </a:solidFill>
              </a:rPr>
              <a:t> </a:t>
            </a:r>
            <a:r>
              <a:rPr kumimoji="1" lang="en-US" altLang="zh-CN" sz="2400" smtClean="0">
                <a:solidFill>
                  <a:srgbClr val="0000FF"/>
                </a:solidFill>
                <a:latin typeface="Times New Roman" panose="02020603050405020304" pitchFamily="18" charset="0"/>
                <a:cs typeface="Times New Roman" panose="02020603050405020304" pitchFamily="18" charset="0"/>
              </a:rPr>
              <a:t>Website: www.fds.org.cn</a:t>
            </a:r>
          </a:p>
          <a:p>
            <a:pPr>
              <a:lnSpc>
                <a:spcPct val="110000"/>
              </a:lnSpc>
              <a:defRPr/>
            </a:pPr>
            <a:r>
              <a:rPr kumimoji="1" lang="en-US" altLang="zh-CN" sz="2400" smtClean="0">
                <a:solidFill>
                  <a:srgbClr val="0000FF"/>
                </a:solidFill>
                <a:latin typeface="Times New Roman" panose="02020603050405020304" pitchFamily="18" charset="0"/>
                <a:cs typeface="Times New Roman" panose="02020603050405020304" pitchFamily="18" charset="0"/>
              </a:rPr>
              <a:t>E-mail: contact@fds.org.cn</a:t>
            </a:r>
          </a:p>
        </p:txBody>
      </p:sp>
      <p:pic>
        <p:nvPicPr>
          <p:cNvPr id="4" name="Picture 2" descr="C:\Users\user11\Desktop\FDS标准文件（文宣组 2015-03-10）\4.FDS邮件规范\01 设计素材\FDS团队网址.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6200" y="3200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2193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页脚占位符 2"/>
          <p:cNvSpPr>
            <a:spLocks noGrp="1"/>
          </p:cNvSpPr>
          <p:nvPr>
            <p:ph type="ftr" sz="quarter" idx="10"/>
          </p:nvPr>
        </p:nvSpPr>
        <p:spPr>
          <a:xfrm>
            <a:off x="6629400" y="6477000"/>
            <a:ext cx="2133600" cy="244475"/>
          </a:xfrm>
          <a:prstGeom prst="rect">
            <a:avLst/>
          </a:prstGeom>
        </p:spPr>
        <p:txBody>
          <a:bodyPr/>
          <a:lstStyle>
            <a:lvl1pPr eaLnBrk="1" hangingPunct="1">
              <a:defRPr/>
            </a:lvl1pPr>
          </a:lstStyle>
          <a:p>
            <a:pPr algn="l">
              <a:defRPr/>
            </a:pPr>
            <a:r>
              <a:rPr lang="en-US" altLang="zh-CN">
                <a:solidFill>
                  <a:srgbClr val="000000"/>
                </a:solidFill>
                <a:latin typeface="Arial"/>
                <a:ea typeface="宋体" pitchFamily="2" charset="-122"/>
              </a:rPr>
              <a:t>www.fds.org.cn</a:t>
            </a:r>
            <a:endParaRPr lang="zh-CN" altLang="zh-CN">
              <a:solidFill>
                <a:srgbClr val="000000"/>
              </a:solidFill>
              <a:latin typeface="Arial"/>
              <a:ea typeface="宋体" pitchFamily="2" charset="-122"/>
            </a:endParaRPr>
          </a:p>
        </p:txBody>
      </p:sp>
      <p:sp>
        <p:nvSpPr>
          <p:cNvPr id="3" name="灯片编号占位符 3"/>
          <p:cNvSpPr>
            <a:spLocks noGrp="1"/>
          </p:cNvSpPr>
          <p:nvPr>
            <p:ph type="sldNum" sz="quarter" idx="11"/>
          </p:nvPr>
        </p:nvSpPr>
        <p:spPr>
          <a:xfrm>
            <a:off x="4191000" y="6534150"/>
            <a:ext cx="838200" cy="261938"/>
          </a:xfrm>
          <a:prstGeom prst="rect">
            <a:avLst/>
          </a:prstGeom>
        </p:spPr>
        <p:txBody>
          <a:bodyPr/>
          <a:lstStyle>
            <a:lvl1pPr algn="l" eaLnBrk="1" hangingPunct="1">
              <a:defRPr sz="1100">
                <a:ea typeface="宋体" charset="-122"/>
              </a:defRPr>
            </a:lvl1pPr>
          </a:lstStyle>
          <a:p>
            <a:pPr>
              <a:defRPr/>
            </a:pPr>
            <a:r>
              <a:rPr lang="en-US">
                <a:solidFill>
                  <a:srgbClr val="000000"/>
                </a:solidFill>
                <a:latin typeface="Arial"/>
              </a:rPr>
              <a:t>FDS Team</a:t>
            </a:r>
          </a:p>
        </p:txBody>
      </p:sp>
      <p:sp>
        <p:nvSpPr>
          <p:cNvPr id="4" name="日期占位符 4"/>
          <p:cNvSpPr>
            <a:spLocks noGrp="1"/>
          </p:cNvSpPr>
          <p:nvPr>
            <p:ph type="dt" sz="half" idx="12"/>
          </p:nvPr>
        </p:nvSpPr>
        <p:spPr>
          <a:xfrm>
            <a:off x="381000" y="6534150"/>
            <a:ext cx="1905000" cy="261938"/>
          </a:xfrm>
          <a:prstGeom prst="rect">
            <a:avLst/>
          </a:prstGeom>
        </p:spPr>
        <p:txBody>
          <a:bodyPr/>
          <a:lstStyle>
            <a:lvl1pPr eaLnBrk="1" hangingPunct="1">
              <a:defRPr/>
            </a:lvl1pPr>
          </a:lstStyle>
          <a:p>
            <a:pPr algn="l">
              <a:defRPr/>
            </a:pPr>
            <a:endParaRPr lang="zh-CN" altLang="zh-CN">
              <a:solidFill>
                <a:srgbClr val="000000"/>
              </a:solidFill>
              <a:latin typeface="Arial"/>
              <a:ea typeface="宋体" pitchFamily="2" charset="-122"/>
            </a:endParaRPr>
          </a:p>
        </p:txBody>
      </p:sp>
    </p:spTree>
    <p:extLst>
      <p:ext uri="{BB962C8B-B14F-4D97-AF65-F5344CB8AC3E}">
        <p14:creationId xmlns:p14="http://schemas.microsoft.com/office/powerpoint/2010/main" val="37956574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endParaRPr lang="en-US" altLang="zh-CN">
              <a:latin typeface="Arial"/>
              <a:ea typeface="宋体" pitchFamily="2" charset="-122"/>
            </a:endParaRPr>
          </a:p>
        </p:txBody>
      </p:sp>
      <p:sp>
        <p:nvSpPr>
          <p:cNvPr id="3" name="Rectangle 6"/>
          <p:cNvSpPr>
            <a:spLocks noGrp="1" noChangeArrowheads="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52673DC9-6FD1-4A8D-9301-25FD3D59FBA8}" type="slidenum">
              <a:rPr lang="zh-CN" altLang="en-US">
                <a:latin typeface="Arial"/>
                <a:ea typeface="宋体" pitchFamily="2" charset="-122"/>
              </a:rPr>
              <a:pPr algn="l">
                <a:defRPr/>
              </a:pPr>
              <a:t>‹#›</a:t>
            </a:fld>
            <a:endParaRPr lang="en-US" altLang="zh-CN">
              <a:latin typeface="Arial"/>
              <a:ea typeface="宋体" pitchFamily="2" charset="-122"/>
            </a:endParaRPr>
          </a:p>
        </p:txBody>
      </p:sp>
      <p:sp>
        <p:nvSpPr>
          <p:cNvPr id="4" name="Rectangle 4"/>
          <p:cNvSpPr>
            <a:spLocks noGrp="1" noChangeArrowheads="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endParaRPr lang="en-US" altLang="zh-CN">
              <a:latin typeface="Arial"/>
              <a:ea typeface="宋体" pitchFamily="2" charset="-122"/>
            </a:endParaRPr>
          </a:p>
        </p:txBody>
      </p:sp>
    </p:spTree>
    <p:extLst>
      <p:ext uri="{BB962C8B-B14F-4D97-AF65-F5344CB8AC3E}">
        <p14:creationId xmlns:p14="http://schemas.microsoft.com/office/powerpoint/2010/main" val="3069367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页脚占位符 2"/>
          <p:cNvSpPr>
            <a:spLocks noGrp="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a:solidFill>
                  <a:srgbClr val="000000"/>
                </a:solidFill>
              </a:defRPr>
            </a:lvl1pPr>
          </a:lstStyle>
          <a:p>
            <a:pPr eaLnBrk="0" hangingPunct="0">
              <a:defRPr/>
            </a:pPr>
            <a:endParaRPr lang="zh-CN" altLang="zh-CN">
              <a:latin typeface="Arial"/>
              <a:ea typeface="宋体" pitchFamily="2" charset="-122"/>
            </a:endParaRPr>
          </a:p>
        </p:txBody>
      </p:sp>
      <p:sp>
        <p:nvSpPr>
          <p:cNvPr id="3" name="灯片编号占位符 3"/>
          <p:cNvSpPr>
            <a:spLocks noGrp="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algn="ctr">
              <a:defRPr>
                <a:solidFill>
                  <a:srgbClr val="000000"/>
                </a:solidFill>
              </a:defRPr>
            </a:lvl1pPr>
          </a:lstStyle>
          <a:p>
            <a:pPr eaLnBrk="0" hangingPunct="0">
              <a:defRPr/>
            </a:pPr>
            <a:fld id="{C2481BBD-94BE-40CC-9ADF-7EB66EBF77F3}" type="slidenum">
              <a:rPr lang="zh-CN" altLang="en-US">
                <a:latin typeface="Arial"/>
                <a:ea typeface="宋体" pitchFamily="2" charset="-122"/>
              </a:rPr>
              <a:pPr eaLnBrk="0" hangingPunct="0">
                <a:defRPr/>
              </a:pPr>
              <a:t>‹#›</a:t>
            </a:fld>
            <a:endParaRPr lang="en-US" altLang="zh-CN">
              <a:latin typeface="Arial"/>
              <a:ea typeface="宋体" pitchFamily="2" charset="-122"/>
            </a:endParaRPr>
          </a:p>
        </p:txBody>
      </p:sp>
      <p:sp>
        <p:nvSpPr>
          <p:cNvPr id="4" name="日期占位符 4"/>
          <p:cNvSpPr>
            <a:spLocks noGrp="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algn="ctr">
              <a:defRPr>
                <a:solidFill>
                  <a:srgbClr val="000000"/>
                </a:solidFill>
              </a:defRPr>
            </a:lvl1pPr>
          </a:lstStyle>
          <a:p>
            <a:pPr eaLnBrk="0" hangingPunct="0">
              <a:defRPr/>
            </a:pPr>
            <a:endParaRPr lang="zh-CN" altLang="zh-CN">
              <a:latin typeface="Arial"/>
              <a:ea typeface="宋体" pitchFamily="2" charset="-122"/>
            </a:endParaRPr>
          </a:p>
        </p:txBody>
      </p:sp>
    </p:spTree>
    <p:extLst>
      <p:ext uri="{BB962C8B-B14F-4D97-AF65-F5344CB8AC3E}">
        <p14:creationId xmlns:p14="http://schemas.microsoft.com/office/powerpoint/2010/main" val="2705209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947362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大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endParaRPr lang="zh-CN" altLang="en-US">
              <a:solidFill>
                <a:srgbClr val="000000"/>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37146327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小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endParaRPr lang="zh-CN" altLang="en-US">
              <a:solidFill>
                <a:srgbClr val="000000"/>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8680663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4100085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1965895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页脚占位符 2"/>
          <p:cNvSpPr>
            <a:spLocks noGrp="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endParaRPr lang="zh-CN" altLang="zh-CN">
              <a:latin typeface="Arial"/>
              <a:ea typeface="宋体" pitchFamily="2" charset="-122"/>
            </a:endParaRPr>
          </a:p>
        </p:txBody>
      </p:sp>
      <p:sp>
        <p:nvSpPr>
          <p:cNvPr id="3" name="灯片编号占位符 3"/>
          <p:cNvSpPr>
            <a:spLocks noGrp="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fld id="{9C2AE88F-5467-494B-BE27-079D42A400F9}" type="slidenum">
              <a:rPr lang="zh-CN" altLang="en-US">
                <a:latin typeface="Arial"/>
                <a:ea typeface="宋体" pitchFamily="2" charset="-122"/>
              </a:rPr>
              <a:pPr algn="l">
                <a:defRPr/>
              </a:pPr>
              <a:t>‹#›</a:t>
            </a:fld>
            <a:endParaRPr lang="en-US" altLang="zh-CN">
              <a:latin typeface="Arial"/>
              <a:ea typeface="宋体" pitchFamily="2" charset="-122"/>
            </a:endParaRPr>
          </a:p>
        </p:txBody>
      </p:sp>
      <p:sp>
        <p:nvSpPr>
          <p:cNvPr id="4" name="日期占位符 4"/>
          <p:cNvSpPr>
            <a:spLocks noGrp="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lgn="l">
              <a:defRPr/>
            </a:pPr>
            <a:endParaRPr lang="zh-CN" altLang="zh-CN">
              <a:latin typeface="Arial"/>
              <a:ea typeface="宋体" pitchFamily="2" charset="-122"/>
            </a:endParaRPr>
          </a:p>
        </p:txBody>
      </p:sp>
    </p:spTree>
    <p:extLst>
      <p:ext uri="{BB962C8B-B14F-4D97-AF65-F5344CB8AC3E}">
        <p14:creationId xmlns:p14="http://schemas.microsoft.com/office/powerpoint/2010/main" val="29915281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页脚占位符 2"/>
          <p:cNvSpPr>
            <a:spLocks noGrp="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algn="ctr">
              <a:defRPr>
                <a:solidFill>
                  <a:srgbClr val="000000"/>
                </a:solidFill>
                <a:latin typeface="Arial"/>
              </a:defRPr>
            </a:lvl1pPr>
          </a:lstStyle>
          <a:p>
            <a:pPr eaLnBrk="0" hangingPunct="0">
              <a:defRPr/>
            </a:pPr>
            <a:endParaRPr lang="zh-CN" altLang="zh-CN">
              <a:ea typeface="宋体" pitchFamily="2" charset="-122"/>
            </a:endParaRPr>
          </a:p>
        </p:txBody>
      </p:sp>
      <p:sp>
        <p:nvSpPr>
          <p:cNvPr id="3" name="灯片编号占位符 3"/>
          <p:cNvSpPr>
            <a:spLocks noGrp="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algn="ctr">
              <a:defRPr>
                <a:solidFill>
                  <a:srgbClr val="000000"/>
                </a:solidFill>
                <a:latin typeface="Arial"/>
              </a:defRPr>
            </a:lvl1pPr>
          </a:lstStyle>
          <a:p>
            <a:pPr eaLnBrk="0" hangingPunct="0">
              <a:defRPr/>
            </a:pPr>
            <a:fld id="{63F6F5AA-A369-48EC-A740-1CA87603B25C}" type="slidenum">
              <a:rPr lang="zh-CN" altLang="en-US">
                <a:ea typeface="宋体" pitchFamily="2" charset="-122"/>
              </a:rPr>
              <a:pPr eaLnBrk="0" hangingPunct="0">
                <a:defRPr/>
              </a:pPr>
              <a:t>‹#›</a:t>
            </a:fld>
            <a:endParaRPr lang="en-US" altLang="zh-CN">
              <a:ea typeface="宋体" pitchFamily="2" charset="-122"/>
            </a:endParaRPr>
          </a:p>
        </p:txBody>
      </p:sp>
      <p:sp>
        <p:nvSpPr>
          <p:cNvPr id="4" name="日期占位符 4"/>
          <p:cNvSpPr>
            <a:spLocks noGrp="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algn="ctr">
              <a:defRPr>
                <a:solidFill>
                  <a:srgbClr val="000000"/>
                </a:solidFill>
                <a:latin typeface="Arial"/>
              </a:defRPr>
            </a:lvl1pPr>
          </a:lstStyle>
          <a:p>
            <a:pPr eaLnBrk="0" hangingPunct="0">
              <a:defRPr/>
            </a:pPr>
            <a:endParaRPr lang="zh-CN" altLang="zh-CN">
              <a:ea typeface="宋体" pitchFamily="2" charset="-122"/>
            </a:endParaRPr>
          </a:p>
        </p:txBody>
      </p:sp>
    </p:spTree>
    <p:extLst>
      <p:ext uri="{BB962C8B-B14F-4D97-AF65-F5344CB8AC3E}">
        <p14:creationId xmlns:p14="http://schemas.microsoft.com/office/powerpoint/2010/main" val="37238011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8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1" y="274638"/>
            <a:ext cx="8229600" cy="1143000"/>
          </a:xfrm>
          <a:prstGeom prst="rect">
            <a:avLst/>
          </a:prstGeom>
        </p:spPr>
        <p:txBody>
          <a:bodyPr lIns="91422" tIns="45711" rIns="91422" bIns="45711"/>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lgn="l" eaLnBrk="0" hangingPunct="0">
              <a:defRPr/>
            </a:pPr>
            <a:endParaRPr lang="zh-CN" altLang="zh-CN">
              <a:latin typeface="Arial"/>
              <a:ea typeface="宋体" pitchFamily="2" charset="-122"/>
            </a:endParaRPr>
          </a:p>
        </p:txBody>
      </p:sp>
      <p:sp>
        <p:nvSpPr>
          <p:cNvPr id="4" name="灯片编号占位符 3"/>
          <p:cNvSpPr>
            <a:spLocks noGrp="1"/>
          </p:cNvSpPr>
          <p:nvPr>
            <p:ph type="sldNum" sz="quarter" idx="11"/>
          </p:nvPr>
        </p:nvSpPr>
        <p:spPr>
          <a:xfrm>
            <a:off x="4191000" y="6534150"/>
            <a:ext cx="838200" cy="261938"/>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lgn="l" eaLnBrk="0" hangingPunct="0">
              <a:defRPr/>
            </a:pPr>
            <a:fld id="{D5578B64-220D-4FC0-9DF5-0E9539275966}" type="slidenum">
              <a:rPr lang="zh-CN" altLang="en-US">
                <a:latin typeface="Arial"/>
                <a:ea typeface="宋体" pitchFamily="2" charset="-122"/>
              </a:rPr>
              <a:pPr algn="l" eaLnBrk="0" hangingPunct="0">
                <a:defRPr/>
              </a:pPr>
              <a:t>‹#›</a:t>
            </a:fld>
            <a:endParaRPr lang="en-US" altLang="zh-CN">
              <a:latin typeface="Arial"/>
              <a:ea typeface="宋体" pitchFamily="2" charset="-122"/>
            </a:endParaRPr>
          </a:p>
        </p:txBody>
      </p:sp>
      <p:sp>
        <p:nvSpPr>
          <p:cNvPr id="5" name="日期占位符 4"/>
          <p:cNvSpPr>
            <a:spLocks noGrp="1"/>
          </p:cNvSpPr>
          <p:nvPr>
            <p:ph type="dt" sz="half" idx="12"/>
          </p:nvPr>
        </p:nvSpPr>
        <p:spPr>
          <a:xfrm>
            <a:off x="381000" y="6534150"/>
            <a:ext cx="1905000" cy="261938"/>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lgn="l" eaLnBrk="0" hangingPunct="0">
              <a:defRPr/>
            </a:pPr>
            <a:endParaRPr lang="zh-CN" altLang="zh-CN">
              <a:latin typeface="Arial"/>
              <a:ea typeface="宋体" pitchFamily="2" charset="-122"/>
            </a:endParaRPr>
          </a:p>
        </p:txBody>
      </p:sp>
    </p:spTree>
    <p:extLst>
      <p:ext uri="{BB962C8B-B14F-4D97-AF65-F5344CB8AC3E}">
        <p14:creationId xmlns:p14="http://schemas.microsoft.com/office/powerpoint/2010/main" val="19232007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9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836712"/>
            <a:ext cx="7886700" cy="853976"/>
          </a:xfrm>
          <a:prstGeom prst="rect">
            <a:avLst/>
          </a:prstGeom>
        </p:spPr>
        <p:txBody>
          <a:bodyPr/>
          <a:lstStyle>
            <a:lvl1pPr>
              <a:defRPr>
                <a:solidFill>
                  <a:srgbClr val="FF0000"/>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2166992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065667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43432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lvl1pPr>
          </a:lstStyle>
          <a:p>
            <a:pPr>
              <a:defRPr/>
            </a:pPr>
            <a:fld id="{50DA31E1-8049-45BC-A1F2-BE09D4EB98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5570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68602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FDD6512-3C4F-4382-A0A2-90C6C74A7932}" type="slidenum">
              <a:rPr lang="zh-CN" altLang="en-US">
                <a:solidFill>
                  <a:srgbClr val="000000"/>
                </a:solidFill>
              </a:rPr>
              <a:pPr>
                <a:defRPr/>
              </a:pPr>
              <a:t>‹#›</a:t>
            </a:fld>
            <a:endParaRPr lang="en-US" altLang="zh-CN">
              <a:solidFill>
                <a:srgbClr val="000000"/>
              </a:solidFill>
            </a:endParaRPr>
          </a:p>
        </p:txBody>
      </p:sp>
      <p:sp>
        <p:nvSpPr>
          <p:cNvPr id="6" name="Rectangle 4"/>
          <p:cNvSpPr>
            <a:spLocks noGrp="1" noChangeArrowheads="1"/>
          </p:cNvSpPr>
          <p:nvPr>
            <p:ph type="dt" sz="half" idx="12"/>
          </p:nvPr>
        </p:nvSpPr>
        <p:spPr>
          <a:xfrm>
            <a:off x="381000" y="6534150"/>
            <a:ext cx="1905000" cy="261938"/>
          </a:xfrm>
          <a:prstGeom prst="rect">
            <a:avLst/>
          </a:prstGeom>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243054591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655956624"/>
      </p:ext>
    </p:extLst>
  </p:cSld>
  <p:clrMapOvr>
    <a:masterClrMapping/>
  </p:clrMapOvr>
  <p:transition>
    <p:spli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4260372544"/>
      </p:ext>
    </p:extLst>
  </p:cSld>
  <p:clrMapOvr>
    <a:masterClrMapping/>
  </p:clrMapOvr>
  <p:transition>
    <p:spli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1106933809"/>
      </p:ext>
    </p:extLst>
  </p:cSld>
  <p:clrMapOvr>
    <a:masterClrMapping/>
  </p:clrMapOvr>
  <p:transition>
    <p:spli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3357641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3031875669"/>
      </p:ext>
    </p:extLst>
  </p:cSld>
  <p:clrMapOvr>
    <a:masterClrMapping/>
  </p:clrMapOvr>
  <p:transition>
    <p:spli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pPr/>
              <a:t>‹#›</a:t>
            </a:fld>
            <a:endParaRPr lang="en-US" sz="1800" b="1"/>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p>
        </p:txBody>
      </p:sp>
    </p:spTree>
    <p:extLst>
      <p:ext uri="{BB962C8B-B14F-4D97-AF65-F5344CB8AC3E}">
        <p14:creationId xmlns:p14="http://schemas.microsoft.com/office/powerpoint/2010/main" val="384448402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大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80275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小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541972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4293225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910773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lvl1pPr>
          </a:lstStyle>
          <a:p>
            <a:pPr>
              <a:defRPr/>
            </a:pPr>
            <a:fld id="{50DA31E1-8049-45BC-A1F2-BE09D4EB98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1434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931062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FDD6512-3C4F-4382-A0A2-90C6C74A7932}" type="slidenum">
              <a:rPr lang="zh-CN" altLang="en-US">
                <a:solidFill>
                  <a:srgbClr val="000000"/>
                </a:solidFill>
              </a:rPr>
              <a:pPr>
                <a:defRPr/>
              </a:pPr>
              <a:t>‹#›</a:t>
            </a:fld>
            <a:endParaRPr lang="en-US" altLang="zh-CN">
              <a:solidFill>
                <a:srgbClr val="000000"/>
              </a:solidFill>
            </a:endParaRPr>
          </a:p>
        </p:txBody>
      </p:sp>
      <p:sp>
        <p:nvSpPr>
          <p:cNvPr id="6" name="Rectangle 4"/>
          <p:cNvSpPr>
            <a:spLocks noGrp="1" noChangeArrowheads="1"/>
          </p:cNvSpPr>
          <p:nvPr>
            <p:ph type="dt" sz="half" idx="12"/>
          </p:nvPr>
        </p:nvSpPr>
        <p:spPr>
          <a:xfrm>
            <a:off x="381000" y="6534150"/>
            <a:ext cx="1905000" cy="261938"/>
          </a:xfrm>
          <a:prstGeom prst="rect">
            <a:avLst/>
          </a:prstGeom>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15706393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2206761622"/>
      </p:ext>
    </p:extLst>
  </p:cSld>
  <p:clrMapOvr>
    <a:masterClrMapping/>
  </p:clrMapOvr>
  <p:transition>
    <p:spli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412506938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361970801"/>
      </p:ext>
    </p:extLst>
  </p:cSld>
  <p:clrMapOvr>
    <a:masterClrMapping/>
  </p:clrMapOvr>
  <p:transition>
    <p:spli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3368884857"/>
      </p:ext>
    </p:extLst>
  </p:cSld>
  <p:clrMapOvr>
    <a:masterClrMapping/>
  </p:clrMapOvr>
  <p:transition>
    <p:spli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pPr>
                <a:defRPr/>
              </a:pPr>
              <a:t>‹#›</a:t>
            </a:fld>
            <a:endParaRPr lang="en-US" altLang="zh-CN"/>
          </a:p>
        </p:txBody>
      </p:sp>
    </p:spTree>
    <p:extLst>
      <p:ext uri="{BB962C8B-B14F-4D97-AF65-F5344CB8AC3E}">
        <p14:creationId xmlns:p14="http://schemas.microsoft.com/office/powerpoint/2010/main" val="2166987442"/>
      </p:ext>
    </p:extLst>
  </p:cSld>
  <p:clrMapOvr>
    <a:masterClrMapping/>
  </p:clrMapOvr>
  <p:transition>
    <p:spli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pPr/>
              <a:t>‹#›</a:t>
            </a:fld>
            <a:endParaRPr lang="en-US" sz="1800" b="1"/>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p>
        </p:txBody>
      </p:sp>
    </p:spTree>
    <p:extLst>
      <p:ext uri="{BB962C8B-B14F-4D97-AF65-F5344CB8AC3E}">
        <p14:creationId xmlns:p14="http://schemas.microsoft.com/office/powerpoint/2010/main" val="189493798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大节目录页">
    <p:spTree>
      <p:nvGrpSpPr>
        <p:cNvPr id="1" name=""/>
        <p:cNvGrpSpPr/>
        <p:nvPr/>
      </p:nvGrpSpPr>
      <p:grpSpPr>
        <a:xfrm>
          <a:off x="0" y="0"/>
          <a:ext cx="0" cy="0"/>
          <a:chOff x="0" y="0"/>
          <a:chExt cx="0" cy="0"/>
        </a:xfrm>
      </p:grpSpPr>
      <p:sp>
        <p:nvSpPr>
          <p:cNvPr id="4" name="矩形 6"/>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smtClean="0">
              <a:solidFill>
                <a:srgbClr val="000000"/>
              </a:solidFill>
              <a:latin typeface="Arial" pitchFamily="34" charset="0"/>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61238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小节目录页">
    <p:spTree>
      <p:nvGrpSpPr>
        <p:cNvPr id="1" name=""/>
        <p:cNvGrpSpPr/>
        <p:nvPr/>
      </p:nvGrpSpPr>
      <p:grpSpPr>
        <a:xfrm>
          <a:off x="0" y="0"/>
          <a:ext cx="0" cy="0"/>
          <a:chOff x="0" y="0"/>
          <a:chExt cx="0" cy="0"/>
        </a:xfrm>
      </p:grpSpPr>
      <p:sp>
        <p:nvSpPr>
          <p:cNvPr id="4" name="矩形 6"/>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smtClean="0">
              <a:solidFill>
                <a:srgbClr val="000000"/>
              </a:solidFill>
              <a:latin typeface="Arial" pitchFamily="34" charset="0"/>
              <a:ea typeface="宋体" pitchFamily="2" charset="-122"/>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911941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443975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816422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863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3086729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1943678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19574067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51582798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64805278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65591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大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568793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小节目录页">
    <p:spTree>
      <p:nvGrpSpPr>
        <p:cNvPr id="1" name=""/>
        <p:cNvGrpSpPr/>
        <p:nvPr/>
      </p:nvGrpSpPr>
      <p:grpSpPr>
        <a:xfrm>
          <a:off x="0" y="0"/>
          <a:ext cx="0" cy="0"/>
          <a:chOff x="0" y="0"/>
          <a:chExt cx="0" cy="0"/>
        </a:xfrm>
      </p:grpSpPr>
      <p:sp>
        <p:nvSpPr>
          <p:cNvPr id="4" name="矩形 5"/>
          <p:cNvSpPr>
            <a:spLocks noChangeArrowheads="1"/>
          </p:cNvSpPr>
          <p:nvPr userDrawn="1"/>
        </p:nvSpPr>
        <p:spPr bwMode="auto">
          <a:xfrm>
            <a:off x="0" y="0"/>
            <a:ext cx="9144000" cy="6858000"/>
          </a:xfrm>
          <a:prstGeom prst="rect">
            <a:avLst/>
          </a:prstGeom>
          <a:solidFill>
            <a:srgbClr val="CCECFF"/>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defRPr/>
            </a:pPr>
            <a:endParaRPr lang="zh-CN" altLang="en-US" smtClean="0">
              <a:solidFill>
                <a:srgbClr val="000000"/>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694800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019180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defTabSz="811213">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135440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lvl1pPr>
              <a:defRPr/>
            </a:lvl1pPr>
          </a:lstStyle>
          <a:p>
            <a:pPr>
              <a:defRPr/>
            </a:pPr>
            <a:endParaRPr lang="zh-CN" altLang="zh-CN">
              <a:solidFill>
                <a:prstClr val="black"/>
              </a:solidFill>
            </a:endParaRPr>
          </a:p>
        </p:txBody>
      </p:sp>
      <p:sp>
        <p:nvSpPr>
          <p:cNvPr id="3" name="灯片编号占位符 2"/>
          <p:cNvSpPr>
            <a:spLocks noGrp="1"/>
          </p:cNvSpPr>
          <p:nvPr>
            <p:ph type="sldNum" sz="quarter" idx="11"/>
          </p:nvPr>
        </p:nvSpPr>
        <p:spPr/>
        <p:txBody>
          <a:bodyPr/>
          <a:lstStyle>
            <a:lvl1pPr>
              <a:defRPr/>
            </a:lvl1pPr>
          </a:lstStyle>
          <a:p>
            <a:pPr>
              <a:defRPr/>
            </a:pPr>
            <a:fld id="{7483E995-D296-43BD-9D52-FB6771660D9C}" type="slidenum">
              <a:rPr lang="zh-CN" altLang="en-US">
                <a:solidFill>
                  <a:prstClr val="black"/>
                </a:solidFill>
              </a:rPr>
              <a:pPr>
                <a:defRPr/>
              </a:pPr>
              <a:t>‹#›</a:t>
            </a:fld>
            <a:endParaRPr lang="en-US" sz="1800">
              <a:solidFill>
                <a:prstClr val="black"/>
              </a:solidFill>
            </a:endParaRPr>
          </a:p>
        </p:txBody>
      </p:sp>
      <p:sp>
        <p:nvSpPr>
          <p:cNvPr id="4" name="日期占位符 3"/>
          <p:cNvSpPr>
            <a:spLocks noGrp="1"/>
          </p:cNvSpPr>
          <p:nvPr>
            <p:ph type="dt" sz="half" idx="12"/>
          </p:nvPr>
        </p:nvSpPr>
        <p:spPr/>
        <p:txBody>
          <a:bodyPr/>
          <a:lstStyle>
            <a:lvl1pPr>
              <a:defRPr/>
            </a:lvl1pPr>
          </a:lstStyle>
          <a:p>
            <a:pPr>
              <a:defRPr/>
            </a:pPr>
            <a:endParaRPr lang="zh-CN" altLang="zh-CN">
              <a:solidFill>
                <a:prstClr val="black"/>
              </a:solidFill>
            </a:endParaRPr>
          </a:p>
        </p:txBody>
      </p:sp>
    </p:spTree>
    <p:extLst>
      <p:ext uri="{BB962C8B-B14F-4D97-AF65-F5344CB8AC3E}">
        <p14:creationId xmlns:p14="http://schemas.microsoft.com/office/powerpoint/2010/main" val="467294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9067213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3498076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393825"/>
          </a:xfrm>
          <a:prstGeom prst="rect">
            <a:avLst/>
          </a:prstGeom>
        </p:spPr>
        <p:txBody>
          <a:bodyPr/>
          <a:lstStyle>
            <a:lvl1pPr>
              <a:defRPr sz="40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371600" y="3429000"/>
            <a:ext cx="6400800" cy="457200"/>
          </a:xfrm>
          <a:prstGeom prst="rect">
            <a:avLst/>
          </a:prstGeom>
        </p:spPr>
        <p:txBody>
          <a:bodyPr/>
          <a:lstStyle>
            <a:lvl1pPr marL="0" indent="0" algn="ctr">
              <a:buNone/>
              <a:defRPr b="1" i="0" baseline="0">
                <a:solidFill>
                  <a:srgbClr val="0000FF"/>
                </a:solidFill>
                <a:latin typeface="Times New Roman" panose="02020603050405020304"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smtClean="0"/>
              <a:t>Presented by:</a:t>
            </a:r>
            <a:r>
              <a:rPr lang="zh-CN" altLang="en-US" dirty="0" smtClean="0"/>
              <a:t>单击此处编辑母版副标题样式</a:t>
            </a:r>
            <a:endParaRPr lang="zh-CN" altLang="en-US" dirty="0"/>
          </a:p>
        </p:txBody>
      </p:sp>
      <p:sp>
        <p:nvSpPr>
          <p:cNvPr id="4" name="页脚占位符 3"/>
          <p:cNvSpPr>
            <a:spLocks noGrp="1"/>
          </p:cNvSpPr>
          <p:nvPr>
            <p:ph type="ftr" sz="quarter" idx="10"/>
          </p:nvPr>
        </p:nvSpPr>
        <p:spPr/>
        <p:txBody>
          <a:bodyPr/>
          <a:lstStyle>
            <a:lvl1pPr>
              <a:defRPr/>
            </a:lvl1pPr>
          </a:lstStyle>
          <a:p>
            <a:endParaRPr lang="zh-CN" altLang="zh-CN">
              <a:solidFill>
                <a:srgbClr val="000000"/>
              </a:solidFill>
            </a:endParaRPr>
          </a:p>
        </p:txBody>
      </p:sp>
      <p:sp>
        <p:nvSpPr>
          <p:cNvPr id="5" name="灯片编号占位符 4"/>
          <p:cNvSpPr>
            <a:spLocks noGrp="1"/>
          </p:cNvSpPr>
          <p:nvPr>
            <p:ph type="sldNum" sz="quarter" idx="11"/>
          </p:nvPr>
        </p:nvSpPr>
        <p:spPr/>
        <p:txBody>
          <a:bodyPr/>
          <a:lstStyle>
            <a:lvl1pPr>
              <a:defRPr/>
            </a:lvl1pPr>
          </a:lstStyle>
          <a:p>
            <a:fld id="{90693C82-CC5B-4A76-90F0-6F9083EDE165}" type="slidenum">
              <a:rPr lang="zh-CN" altLang="en-US">
                <a:solidFill>
                  <a:srgbClr val="000000"/>
                </a:solidFill>
              </a:rPr>
              <a:pPr/>
              <a:t>‹#›</a:t>
            </a:fld>
            <a:endParaRPr lang="en-US" sz="1800">
              <a:solidFill>
                <a:srgbClr val="000000"/>
              </a:solidFill>
            </a:endParaRPr>
          </a:p>
        </p:txBody>
      </p:sp>
      <p:sp>
        <p:nvSpPr>
          <p:cNvPr id="6" name="日期占位符 5"/>
          <p:cNvSpPr>
            <a:spLocks noGrp="1"/>
          </p:cNvSpPr>
          <p:nvPr>
            <p:ph type="dt" sz="half" idx="12"/>
          </p:nvPr>
        </p:nvSpPr>
        <p:spPr/>
        <p:txBody>
          <a:bodyPr/>
          <a:lstStyle>
            <a:lvl1pPr>
              <a:defRPr/>
            </a:lvl1pPr>
          </a:lstStyle>
          <a:p>
            <a:endParaRPr lang="zh-CN" altLang="zh-CN">
              <a:solidFill>
                <a:srgbClr val="000000"/>
              </a:solidFill>
            </a:endParaRPr>
          </a:p>
        </p:txBody>
      </p:sp>
      <p:sp>
        <p:nvSpPr>
          <p:cNvPr id="7" name="副标题 2"/>
          <p:cNvSpPr txBox="1">
            <a:spLocks/>
          </p:cNvSpPr>
          <p:nvPr/>
        </p:nvSpPr>
        <p:spPr>
          <a:xfrm>
            <a:off x="1378027" y="4251593"/>
            <a:ext cx="6400800" cy="1158607"/>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a:solidFill>
                  <a:schemeClr val="tx1"/>
                </a:solidFill>
                <a:latin typeface="+mn-lt"/>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sz="2000" i="1" dirty="0" smtClean="0">
                <a:solidFill>
                  <a:srgbClr val="000000"/>
                </a:solidFill>
                <a:latin typeface="Times New Roman" pitchFamily="18" charset="0"/>
              </a:rPr>
              <a:t>Key Laboratory of </a:t>
            </a:r>
            <a:r>
              <a:rPr kumimoji="1" lang="en-US" altLang="zh-CN" sz="2000" i="1" dirty="0" err="1" smtClean="0">
                <a:solidFill>
                  <a:srgbClr val="000000"/>
                </a:solidFill>
                <a:latin typeface="Times New Roman" pitchFamily="18" charset="0"/>
              </a:rPr>
              <a:t>Neutronics</a:t>
            </a:r>
            <a:r>
              <a:rPr kumimoji="1" lang="en-US" altLang="zh-CN" sz="2000" i="1" dirty="0" smtClean="0">
                <a:solidFill>
                  <a:srgbClr val="000000"/>
                </a:solidFill>
                <a:latin typeface="Times New Roman" pitchFamily="18" charset="0"/>
              </a:rPr>
              <a:t> and Radiation Safety</a:t>
            </a:r>
          </a:p>
          <a:p>
            <a:pPr>
              <a:buClr>
                <a:srgbClr val="003399"/>
              </a:buClr>
            </a:pPr>
            <a:r>
              <a:rPr kumimoji="1" lang="en-US" altLang="zh-CN" sz="2000" i="1" dirty="0" smtClean="0">
                <a:solidFill>
                  <a:srgbClr val="000000"/>
                </a:solidFill>
                <a:latin typeface="Times New Roman" pitchFamily="18" charset="0"/>
              </a:rPr>
              <a:t>Institute of Nuclear Energy Safety Technology (INEST)</a:t>
            </a:r>
          </a:p>
          <a:p>
            <a:pPr>
              <a:buClr>
                <a:srgbClr val="003399"/>
              </a:buClr>
            </a:pPr>
            <a:r>
              <a:rPr kumimoji="1" lang="en-US" altLang="zh-CN" sz="2000" i="1" dirty="0" smtClean="0">
                <a:solidFill>
                  <a:srgbClr val="000000"/>
                </a:solidFill>
                <a:latin typeface="Times New Roman" pitchFamily="18" charset="0"/>
              </a:rPr>
              <a:t>Chinese Academy of Sciences</a:t>
            </a:r>
          </a:p>
          <a:p>
            <a:pPr>
              <a:buClr>
                <a:srgbClr val="003399"/>
              </a:buClr>
            </a:pPr>
            <a:endParaRPr kumimoji="1" lang="en-US" altLang="zh-CN" i="1" dirty="0">
              <a:solidFill>
                <a:srgbClr val="000000"/>
              </a:solidFill>
              <a:latin typeface="Times New Roman" pitchFamily="18" charset="0"/>
            </a:endParaRPr>
          </a:p>
        </p:txBody>
      </p:sp>
      <p:sp>
        <p:nvSpPr>
          <p:cNvPr id="8" name="副标题 2"/>
          <p:cNvSpPr txBox="1">
            <a:spLocks/>
          </p:cNvSpPr>
          <p:nvPr/>
        </p:nvSpPr>
        <p:spPr>
          <a:xfrm>
            <a:off x="1371600" y="3886200"/>
            <a:ext cx="6400800" cy="381000"/>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b="1" i="0" baseline="0">
                <a:solidFill>
                  <a:srgbClr val="0000FF"/>
                </a:solidFill>
                <a:latin typeface="Times New Roman" panose="02020603050405020304" pitchFamily="18" charset="0"/>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i="1" dirty="0" smtClean="0">
                <a:solidFill>
                  <a:srgbClr val="3333FF"/>
                </a:solidFill>
              </a:rPr>
              <a:t>Contributed by</a:t>
            </a:r>
            <a:r>
              <a:rPr kumimoji="1" lang="en-US" altLang="zh-CN" sz="2000" dirty="0" smtClean="0">
                <a:solidFill>
                  <a:srgbClr val="3333FF"/>
                </a:solidFill>
              </a:rPr>
              <a:t> </a:t>
            </a:r>
            <a:r>
              <a:rPr kumimoji="1" lang="en-US" altLang="zh-CN" i="1" dirty="0" smtClean="0">
                <a:solidFill>
                  <a:srgbClr val="3333FF"/>
                </a:solidFill>
              </a:rPr>
              <a:t>FDS Team</a:t>
            </a:r>
            <a:endParaRPr kumimoji="1" lang="en-US" altLang="zh-CN" i="1" dirty="0">
              <a:solidFill>
                <a:srgbClr val="3333FF"/>
              </a:solidFill>
            </a:endParaRPr>
          </a:p>
        </p:txBody>
      </p:sp>
      <p:sp>
        <p:nvSpPr>
          <p:cNvPr id="15" name="副标题 2"/>
          <p:cNvSpPr txBox="1">
            <a:spLocks/>
          </p:cNvSpPr>
          <p:nvPr/>
        </p:nvSpPr>
        <p:spPr>
          <a:xfrm>
            <a:off x="1371600" y="5334000"/>
            <a:ext cx="6400800" cy="381000"/>
          </a:xfrm>
          <a:prstGeom prst="rect">
            <a:avLst/>
          </a:prstGeom>
        </p:spPr>
        <p:txBody>
          <a:bodyPr/>
          <a:lstStyle>
            <a:lvl1pPr marL="0" indent="0" algn="ctr" defTabSz="0" rtl="0" eaLnBrk="0" fontAlgn="base" hangingPunct="0">
              <a:spcBef>
                <a:spcPct val="20000"/>
              </a:spcBef>
              <a:spcAft>
                <a:spcPct val="0"/>
              </a:spcAft>
              <a:buClr>
                <a:schemeClr val="tx2"/>
              </a:buClr>
              <a:buFont typeface="Wingdings" pitchFamily="2" charset="2"/>
              <a:buNone/>
              <a:defRPr sz="2400" b="1" i="0" baseline="0">
                <a:solidFill>
                  <a:srgbClr val="0000FF"/>
                </a:solidFill>
                <a:latin typeface="Times New Roman" panose="02020603050405020304" pitchFamily="18" charset="0"/>
                <a:ea typeface="+mn-ea"/>
                <a:cs typeface="+mn-cs"/>
                <a:sym typeface="Arial" pitchFamily="34" charset="0"/>
              </a:defRPr>
            </a:lvl1pPr>
            <a:lvl2pPr marL="457200" indent="0" algn="ctr" defTabSz="0" rtl="0" eaLnBrk="0" fontAlgn="base" hangingPunct="0">
              <a:spcBef>
                <a:spcPct val="20000"/>
              </a:spcBef>
              <a:spcAft>
                <a:spcPct val="0"/>
              </a:spcAft>
              <a:buClr>
                <a:schemeClr val="accent1"/>
              </a:buClr>
              <a:buFont typeface="Wingdings" pitchFamily="2" charset="2"/>
              <a:buNone/>
              <a:defRPr sz="2200">
                <a:solidFill>
                  <a:schemeClr val="tx1"/>
                </a:solidFill>
                <a:latin typeface="+mn-lt"/>
                <a:cs typeface="+mn-cs"/>
                <a:sym typeface="Arial" pitchFamily="34" charset="0"/>
              </a:defRPr>
            </a:lvl2pPr>
            <a:lvl3pPr marL="914400" indent="0" algn="ctr" defTabSz="0" rtl="0" eaLnBrk="0" fontAlgn="base" hangingPunct="0">
              <a:spcBef>
                <a:spcPct val="20000"/>
              </a:spcBef>
              <a:spcAft>
                <a:spcPct val="0"/>
              </a:spcAft>
              <a:buClr>
                <a:schemeClr val="accent2"/>
              </a:buClr>
              <a:buFont typeface="Wingdings" pitchFamily="2" charset="2"/>
              <a:buNone/>
              <a:defRPr sz="2400">
                <a:solidFill>
                  <a:schemeClr val="tx1"/>
                </a:solidFill>
                <a:latin typeface="+mn-lt"/>
                <a:cs typeface="+mn-cs"/>
                <a:sym typeface="Arial" pitchFamily="34" charset="0"/>
              </a:defRPr>
            </a:lvl3pPr>
            <a:lvl4pPr marL="1371600" indent="0" algn="ctr" defTabSz="0" rtl="0" eaLnBrk="0" fontAlgn="base" hangingPunct="0">
              <a:spcBef>
                <a:spcPct val="20000"/>
              </a:spcBef>
              <a:spcAft>
                <a:spcPct val="0"/>
              </a:spcAft>
              <a:buClr>
                <a:schemeClr val="accent2"/>
              </a:buClr>
              <a:buFont typeface="Wingdings" pitchFamily="2" charset="2"/>
              <a:buNone/>
              <a:defRPr sz="1600">
                <a:solidFill>
                  <a:schemeClr val="tx1"/>
                </a:solidFill>
                <a:latin typeface="+mn-lt"/>
                <a:cs typeface="+mn-cs"/>
                <a:sym typeface="Arial" pitchFamily="34" charset="0"/>
              </a:defRPr>
            </a:lvl4pPr>
            <a:lvl5pPr marL="18288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5pPr>
            <a:lvl6pPr marL="22860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6pPr>
            <a:lvl7pPr marL="27432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7pPr>
            <a:lvl8pPr marL="32004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8pPr>
            <a:lvl9pPr marL="3657600" indent="0" algn="ctr" defTabSz="0" rtl="0" eaLnBrk="0" fontAlgn="base" hangingPunct="0">
              <a:spcBef>
                <a:spcPct val="20000"/>
              </a:spcBef>
              <a:spcAft>
                <a:spcPct val="0"/>
              </a:spcAft>
              <a:buClr>
                <a:schemeClr val="accent2"/>
              </a:buClr>
              <a:buFont typeface="Wingdings" pitchFamily="2" charset="2"/>
              <a:buNone/>
              <a:defRPr sz="2000">
                <a:solidFill>
                  <a:schemeClr val="tx1"/>
                </a:solidFill>
                <a:latin typeface="+mn-lt"/>
                <a:cs typeface="+mn-cs"/>
                <a:sym typeface="Arial" pitchFamily="34" charset="0"/>
              </a:defRPr>
            </a:lvl9pPr>
          </a:lstStyle>
          <a:p>
            <a:pPr>
              <a:buClr>
                <a:srgbClr val="003399"/>
              </a:buClr>
            </a:pPr>
            <a:r>
              <a:rPr kumimoji="1" lang="en-US" altLang="zh-CN" i="1" dirty="0" smtClean="0">
                <a:solidFill>
                  <a:srgbClr val="3333FF"/>
                </a:solidFill>
              </a:rPr>
              <a:t>www.fds.org.cn</a:t>
            </a:r>
            <a:endParaRPr kumimoji="1" lang="en-US" altLang="zh-CN" i="1" dirty="0">
              <a:solidFill>
                <a:srgbClr val="3333FF"/>
              </a:solidFill>
            </a:endParaRPr>
          </a:p>
        </p:txBody>
      </p:sp>
    </p:spTree>
    <p:extLst>
      <p:ext uri="{BB962C8B-B14F-4D97-AF65-F5344CB8AC3E}">
        <p14:creationId xmlns:p14="http://schemas.microsoft.com/office/powerpoint/2010/main" val="353487962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609600"/>
            <a:ext cx="8229600" cy="7620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524000"/>
            <a:ext cx="8229600" cy="4876800"/>
          </a:xfrm>
          <a:prstGeom prst="rect">
            <a:avLst/>
          </a:prstGeom>
        </p:spPr>
        <p:txBody>
          <a:bodyPr/>
          <a:lstStyle>
            <a:lvl1pPr>
              <a:defRPr sz="2400" baseline="0">
                <a:latin typeface="Times New Roman" panose="02020603050405020304" pitchFamily="18" charset="0"/>
              </a:defRPr>
            </a:lvl1pPr>
            <a:lvl2pPr>
              <a:defRPr baseline="0">
                <a:latin typeface="Times New Roman" panose="02020603050405020304" pitchFamily="18" charset="0"/>
              </a:defRPr>
            </a:lvl2pPr>
            <a:lvl3pPr marL="914400" indent="0">
              <a:buNone/>
              <a:defRPr sz="1800" baseline="0">
                <a:latin typeface="Times New Roman" panose="02020603050405020304" pitchFamily="18" charset="0"/>
              </a:defRPr>
            </a:lvl3pPr>
            <a:lvl4pPr>
              <a:defRPr sz="1600"/>
            </a:lvl4pPr>
            <a:lvl5pPr>
              <a:defRPr sz="1600"/>
            </a:lvl5pPr>
          </a:lstStyle>
          <a:p>
            <a:pPr lvl="0"/>
            <a:r>
              <a:rPr lang="zh-CN" altLang="en-US" dirty="0" smtClean="0"/>
              <a:t>单击此处编辑母版文本样式</a:t>
            </a:r>
          </a:p>
          <a:p>
            <a:pPr lvl="1"/>
            <a:r>
              <a:rPr lang="zh-CN" altLang="en-US" dirty="0" smtClean="0"/>
              <a:t>第二级</a:t>
            </a:r>
          </a:p>
          <a:p>
            <a:pPr lvl="2"/>
            <a:endParaRPr lang="zh-CN" altLang="en-US" dirty="0" smtClean="0"/>
          </a:p>
        </p:txBody>
      </p:sp>
      <p:sp>
        <p:nvSpPr>
          <p:cNvPr id="4" name="页脚占位符 3"/>
          <p:cNvSpPr>
            <a:spLocks noGrp="1"/>
          </p:cNvSpPr>
          <p:nvPr>
            <p:ph type="ftr" sz="quarter" idx="10"/>
          </p:nvPr>
        </p:nvSpPr>
        <p:spPr/>
        <p:txBody>
          <a:bodyPr/>
          <a:lstStyle>
            <a:lvl1pPr>
              <a:defRPr sz="1100" b="1"/>
            </a:lvl1pPr>
          </a:lstStyle>
          <a:p>
            <a:pPr>
              <a:defRPr/>
            </a:pPr>
            <a:endParaRPr lang="en-US" altLang="zh-CN">
              <a:solidFill>
                <a:prstClr val="black"/>
              </a:solidFill>
            </a:endParaRPr>
          </a:p>
        </p:txBody>
      </p:sp>
      <p:sp>
        <p:nvSpPr>
          <p:cNvPr id="5" name="灯片编号占位符 4"/>
          <p:cNvSpPr>
            <a:spLocks noGrp="1"/>
          </p:cNvSpPr>
          <p:nvPr>
            <p:ph type="sldNum" sz="quarter" idx="11"/>
          </p:nvPr>
        </p:nvSpPr>
        <p:spPr>
          <a:xfrm>
            <a:off x="4191000" y="6477000"/>
            <a:ext cx="838200" cy="261938"/>
          </a:xfrm>
        </p:spPr>
        <p:txBody>
          <a:bodyPr/>
          <a:lstStyle>
            <a:lvl1pPr>
              <a:defRPr sz="1100" b="1"/>
            </a:lvl1pPr>
          </a:lstStyle>
          <a:p>
            <a:pPr>
              <a:defRPr/>
            </a:pPr>
            <a:fld id="{563651C9-547C-42D9-9246-E2C0E6E43188}" type="slidenum">
              <a:rPr lang="zh-CN" altLang="en-US" smtClean="0">
                <a:solidFill>
                  <a:prstClr val="black"/>
                </a:solidFill>
              </a:rPr>
              <a:pPr>
                <a:defRPr/>
              </a:pPr>
              <a:t>‹#›</a:t>
            </a:fld>
            <a:endParaRPr lang="en-US" altLang="zh-CN">
              <a:solidFill>
                <a:prstClr val="black"/>
              </a:solidFill>
            </a:endParaRPr>
          </a:p>
        </p:txBody>
      </p:sp>
      <p:sp>
        <p:nvSpPr>
          <p:cNvPr id="6" name="日期占位符 5"/>
          <p:cNvSpPr>
            <a:spLocks noGrp="1"/>
          </p:cNvSpPr>
          <p:nvPr>
            <p:ph type="dt" sz="half" idx="12"/>
          </p:nvPr>
        </p:nvSpPr>
        <p:spPr/>
        <p:txBody>
          <a:bodyPr/>
          <a:lstStyle>
            <a:lvl1pPr>
              <a:defRPr/>
            </a:lvl1pPr>
          </a:lstStyle>
          <a:p>
            <a:pPr>
              <a:defRPr/>
            </a:pPr>
            <a:endParaRPr lang="en-US" altLang="zh-CN">
              <a:solidFill>
                <a:prstClr val="black"/>
              </a:solidFill>
            </a:endParaRPr>
          </a:p>
        </p:txBody>
      </p:sp>
    </p:spTree>
    <p:extLst>
      <p:ext uri="{BB962C8B-B14F-4D97-AF65-F5344CB8AC3E}">
        <p14:creationId xmlns:p14="http://schemas.microsoft.com/office/powerpoint/2010/main" val="164305559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609600"/>
            <a:ext cx="8229600" cy="762000"/>
          </a:xfrm>
          <a:prstGeom prst="rect">
            <a:avLst/>
          </a:prstGeom>
        </p:spPr>
        <p:txBody>
          <a:bodyPr/>
          <a:lstStyle>
            <a:lvl1pPr>
              <a:defRPr>
                <a:solidFill>
                  <a:srgbClr val="FF0000"/>
                </a:solidFill>
                <a:latin typeface="Times New Roman" panose="02020603050405020304" pitchFamily="18" charset="0"/>
                <a:cs typeface="Times New Roman" panose="02020603050405020304" pitchFamily="18" charset="0"/>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marL="1143000" indent="-2286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marL="1257300" indent="-342900">
              <a:buClr>
                <a:schemeClr val="tx2">
                  <a:lumMod val="60000"/>
                  <a:lumOff val="40000"/>
                </a:schemeClr>
              </a:buClr>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7" name="日期占位符 6"/>
          <p:cNvSpPr>
            <a:spLocks noGrp="1"/>
          </p:cNvSpPr>
          <p:nvPr>
            <p:ph type="dt" sz="half" idx="10"/>
          </p:nvPr>
        </p:nvSpPr>
        <p:spPr/>
        <p:txBody>
          <a:bodyPr/>
          <a:lstStyle/>
          <a:p>
            <a:pPr>
              <a:defRPr/>
            </a:pPr>
            <a:endParaRPr lang="en-US" altLang="zh-CN">
              <a:solidFill>
                <a:prstClr val="black"/>
              </a:solidFill>
            </a:endParaRPr>
          </a:p>
        </p:txBody>
      </p:sp>
      <p:sp>
        <p:nvSpPr>
          <p:cNvPr id="8" name="页脚占位符 7"/>
          <p:cNvSpPr>
            <a:spLocks noGrp="1"/>
          </p:cNvSpPr>
          <p:nvPr>
            <p:ph type="ftr" sz="quarter" idx="11"/>
          </p:nvPr>
        </p:nvSpPr>
        <p:spPr/>
        <p:txBody>
          <a:bodyPr/>
          <a:lstStyle>
            <a:lvl1pPr>
              <a:defRPr sz="1100" b="1"/>
            </a:lvl1pPr>
          </a:lstStyle>
          <a:p>
            <a:pPr>
              <a:defRPr/>
            </a:pPr>
            <a:endParaRPr lang="en-US" altLang="zh-CN">
              <a:solidFill>
                <a:prstClr val="black"/>
              </a:solidFill>
            </a:endParaRPr>
          </a:p>
        </p:txBody>
      </p:sp>
      <p:sp>
        <p:nvSpPr>
          <p:cNvPr id="9" name="灯片编号占位符 8"/>
          <p:cNvSpPr>
            <a:spLocks noGrp="1"/>
          </p:cNvSpPr>
          <p:nvPr>
            <p:ph type="sldNum" sz="quarter" idx="12"/>
          </p:nvPr>
        </p:nvSpPr>
        <p:spPr/>
        <p:txBody>
          <a:bodyPr/>
          <a:lstStyle>
            <a:lvl1pPr>
              <a:defRPr sz="1100" b="1"/>
            </a:lvl1pPr>
          </a:lstStyle>
          <a:p>
            <a:pPr>
              <a:defRPr/>
            </a:pPr>
            <a:fld id="{563651C9-547C-42D9-9246-E2C0E6E43188}" type="slidenum">
              <a:rPr lang="zh-CN" altLang="en-US" smtClean="0">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02547998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lvl1pPr>
              <a:defRPr sz="1100" b="1"/>
            </a:lvl1pPr>
          </a:lstStyle>
          <a:p>
            <a:pPr>
              <a:defRPr/>
            </a:pPr>
            <a:endParaRPr lang="en-US" altLang="zh-CN">
              <a:solidFill>
                <a:prstClr val="black"/>
              </a:solidFill>
            </a:endParaRPr>
          </a:p>
        </p:txBody>
      </p:sp>
      <p:sp>
        <p:nvSpPr>
          <p:cNvPr id="4" name="灯片编号占位符 3"/>
          <p:cNvSpPr>
            <a:spLocks noGrp="1"/>
          </p:cNvSpPr>
          <p:nvPr>
            <p:ph type="sldNum" sz="quarter" idx="11"/>
          </p:nvPr>
        </p:nvSpPr>
        <p:spPr/>
        <p:txBody>
          <a:bodyPr/>
          <a:lstStyle>
            <a:lvl1pPr>
              <a:defRPr sz="1100" b="1"/>
            </a:lvl1pPr>
          </a:lstStyle>
          <a:p>
            <a:pPr>
              <a:defRPr/>
            </a:pPr>
            <a:fld id="{563651C9-547C-42D9-9246-E2C0E6E43188}" type="slidenum">
              <a:rPr lang="zh-CN" altLang="en-US" smtClean="0">
                <a:solidFill>
                  <a:prstClr val="black"/>
                </a:solidFill>
              </a:rPr>
              <a:pPr>
                <a:defRPr/>
              </a:pPr>
              <a:t>‹#›</a:t>
            </a:fld>
            <a:endParaRPr lang="en-US" altLang="zh-CN">
              <a:solidFill>
                <a:prstClr val="black"/>
              </a:solidFill>
            </a:endParaRPr>
          </a:p>
        </p:txBody>
      </p:sp>
      <p:sp>
        <p:nvSpPr>
          <p:cNvPr id="5" name="日期占位符 4"/>
          <p:cNvSpPr>
            <a:spLocks noGrp="1"/>
          </p:cNvSpPr>
          <p:nvPr>
            <p:ph type="dt" sz="half" idx="12"/>
          </p:nvPr>
        </p:nvSpPr>
        <p:spPr/>
        <p:txBody>
          <a:bodyPr/>
          <a:lstStyle>
            <a:lvl1pPr>
              <a:defRPr/>
            </a:lvl1pPr>
          </a:lstStyle>
          <a:p>
            <a:pPr>
              <a:defRPr/>
            </a:pPr>
            <a:endParaRPr lang="en-US" altLang="zh-CN">
              <a:solidFill>
                <a:prstClr val="black"/>
              </a:solidFill>
            </a:endParaRPr>
          </a:p>
        </p:txBody>
      </p:sp>
      <p:sp>
        <p:nvSpPr>
          <p:cNvPr id="6" name="标题 1"/>
          <p:cNvSpPr>
            <a:spLocks noGrp="1"/>
          </p:cNvSpPr>
          <p:nvPr>
            <p:ph type="title"/>
          </p:nvPr>
        </p:nvSpPr>
        <p:spPr>
          <a:xfrm>
            <a:off x="457200" y="685800"/>
            <a:ext cx="8229600" cy="685800"/>
          </a:xfrm>
          <a:prstGeom prst="rect">
            <a:avLst/>
          </a:prstGeom>
        </p:spPr>
        <p:txBody>
          <a:bodyPr/>
          <a:lstStyle>
            <a:lvl1pPr>
              <a:defRPr sz="3200" baseline="0">
                <a:solidFill>
                  <a:srgbClr val="FF0000"/>
                </a:solidFill>
                <a:latin typeface="Times New Roman" panose="02020603050405020304" pitchFamily="18" charset="0"/>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370580545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10" name="矩形 9"/>
          <p:cNvSpPr/>
          <p:nvPr/>
        </p:nvSpPr>
        <p:spPr>
          <a:xfrm>
            <a:off x="2252009" y="1762448"/>
            <a:ext cx="4605991" cy="923330"/>
          </a:xfrm>
          <a:prstGeom prst="rect">
            <a:avLst/>
          </a:prstGeom>
          <a:noFill/>
        </p:spPr>
        <p:txBody>
          <a:bodyPr wrap="square" lIns="91440" tIns="45720" rIns="91440" bIns="45720">
            <a:spAutoFit/>
          </a:bodyPr>
          <a:lstStyle/>
          <a:p>
            <a:r>
              <a:rPr lang="en-US" altLang="zh-CN" sz="5400" dirty="0" smtClean="0">
                <a:ln w="10541" cmpd="sng">
                  <a:solidFill>
                    <a:srgbClr val="5E9CDA">
                      <a:shade val="88000"/>
                      <a:satMod val="110000"/>
                    </a:srgbClr>
                  </a:solidFill>
                  <a:prstDash val="solid"/>
                </a:ln>
                <a:gradFill>
                  <a:gsLst>
                    <a:gs pos="0">
                      <a:srgbClr val="5E9CDA">
                        <a:tint val="40000"/>
                        <a:satMod val="250000"/>
                      </a:srgbClr>
                    </a:gs>
                    <a:gs pos="9000">
                      <a:srgbClr val="5E9CDA">
                        <a:tint val="52000"/>
                        <a:satMod val="300000"/>
                      </a:srgbClr>
                    </a:gs>
                    <a:gs pos="50000">
                      <a:srgbClr val="5E9CDA">
                        <a:shade val="20000"/>
                        <a:satMod val="300000"/>
                      </a:srgbClr>
                    </a:gs>
                    <a:gs pos="79000">
                      <a:srgbClr val="5E9CDA">
                        <a:tint val="52000"/>
                        <a:satMod val="300000"/>
                      </a:srgbClr>
                    </a:gs>
                    <a:gs pos="100000">
                      <a:srgbClr val="5E9CDA">
                        <a:tint val="40000"/>
                        <a:satMod val="250000"/>
                      </a:srgbClr>
                    </a:gs>
                  </a:gsLst>
                  <a:lin ang="5400000"/>
                </a:gradFill>
              </a:rPr>
              <a:t>Thank you!</a:t>
            </a:r>
            <a:endParaRPr lang="zh-CN" altLang="en-US" sz="5400" dirty="0">
              <a:ln w="10541" cmpd="sng">
                <a:solidFill>
                  <a:srgbClr val="5E9CDA">
                    <a:shade val="88000"/>
                    <a:satMod val="110000"/>
                  </a:srgbClr>
                </a:solidFill>
                <a:prstDash val="solid"/>
              </a:ln>
              <a:gradFill>
                <a:gsLst>
                  <a:gs pos="0">
                    <a:srgbClr val="5E9CDA">
                      <a:tint val="40000"/>
                      <a:satMod val="250000"/>
                    </a:srgbClr>
                  </a:gs>
                  <a:gs pos="9000">
                    <a:srgbClr val="5E9CDA">
                      <a:tint val="52000"/>
                      <a:satMod val="300000"/>
                    </a:srgbClr>
                  </a:gs>
                  <a:gs pos="50000">
                    <a:srgbClr val="5E9CDA">
                      <a:shade val="20000"/>
                      <a:satMod val="300000"/>
                    </a:srgbClr>
                  </a:gs>
                  <a:gs pos="79000">
                    <a:srgbClr val="5E9CDA">
                      <a:tint val="52000"/>
                      <a:satMod val="300000"/>
                    </a:srgbClr>
                  </a:gs>
                  <a:gs pos="100000">
                    <a:srgbClr val="5E9CDA">
                      <a:tint val="40000"/>
                      <a:satMod val="250000"/>
                    </a:srgbClr>
                  </a:gs>
                </a:gsLst>
                <a:lin ang="5400000"/>
              </a:gradFill>
            </a:endParaRPr>
          </a:p>
        </p:txBody>
      </p:sp>
      <p:sp>
        <p:nvSpPr>
          <p:cNvPr id="11" name="Rectangle 3"/>
          <p:cNvSpPr>
            <a:spLocks noChangeArrowheads="1"/>
          </p:cNvSpPr>
          <p:nvPr/>
        </p:nvSpPr>
        <p:spPr bwMode="auto">
          <a:xfrm>
            <a:off x="2667000" y="5013176"/>
            <a:ext cx="3796231" cy="10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kumimoji="1" lang="zh-CN" altLang="en-US" sz="3600" dirty="0">
                <a:solidFill>
                  <a:srgbClr val="0000FF"/>
                </a:solidFill>
                <a:ea typeface="宋体" pitchFamily="2" charset="-122"/>
              </a:rPr>
              <a:t> </a:t>
            </a:r>
            <a:r>
              <a:rPr kumimoji="1"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Website: www.fds.org.cn</a:t>
            </a:r>
          </a:p>
          <a:p>
            <a:pPr>
              <a:lnSpc>
                <a:spcPct val="110000"/>
              </a:lnSpc>
            </a:pPr>
            <a:r>
              <a:rPr kumimoji="1"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E-mail: contact@fds.org.cn</a:t>
            </a:r>
          </a:p>
        </p:txBody>
      </p:sp>
      <p:pic>
        <p:nvPicPr>
          <p:cNvPr id="12" name="Picture 2" descr="C:\Users\user11\Desktop\FDS标准文件（文宣组 2015-03-10）\4.FDS邮件规范\01 设计素材\FDS团队网址.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32004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5059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sz="1100" b="1"/>
            </a:lvl1pPr>
          </a:lstStyle>
          <a:p>
            <a:pPr>
              <a:defRPr/>
            </a:pPr>
            <a:endParaRPr lang="en-US" altLang="zh-CN">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sz="1100"/>
            </a:lvl1pPr>
          </a:lstStyle>
          <a:p>
            <a:pPr>
              <a:defRPr/>
            </a:pPr>
            <a:fld id="{563651C9-547C-42D9-9246-E2C0E6E43188}" type="slidenum">
              <a:rPr lang="zh-CN" altLang="en-US" smtClean="0">
                <a:solidFill>
                  <a:prstClr val="black"/>
                </a:solidFill>
              </a:rPr>
              <a:pPr>
                <a:defRPr/>
              </a:pPr>
              <a:t>‹#›</a:t>
            </a:fld>
            <a:endParaRPr lang="en-US" altLang="zh-CN">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pPr>
              <a:defRPr/>
            </a:pPr>
            <a:endParaRPr lang="en-US" altLang="zh-CN">
              <a:solidFill>
                <a:prstClr val="black"/>
              </a:solidFill>
            </a:endParaRPr>
          </a:p>
        </p:txBody>
      </p:sp>
    </p:spTree>
    <p:extLst>
      <p:ext uri="{BB962C8B-B14F-4D97-AF65-F5344CB8AC3E}">
        <p14:creationId xmlns:p14="http://schemas.microsoft.com/office/powerpoint/2010/main" val="184748834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srgbClr val="000000"/>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77357601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小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srgbClr val="000000"/>
              </a:solidFill>
            </a:endParaRPr>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65666721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78331530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7491780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2687811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88618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12C409E-59CE-4A2B-8A38-5E7A7B1A6160}" type="slidenum">
              <a:rPr lang="zh-CN" altLang="en-US">
                <a:solidFill>
                  <a:srgbClr val="000000"/>
                </a:solidFill>
              </a:rPr>
              <a:pPr>
                <a:defRPr/>
              </a:pPr>
              <a:t>‹#›</a:t>
            </a:fld>
            <a:endParaRPr lang="en-US" altLang="zh-CN">
              <a:solidFill>
                <a:srgbClr val="000000"/>
              </a:solidFill>
            </a:endParaRPr>
          </a:p>
        </p:txBody>
      </p:sp>
      <p:sp>
        <p:nvSpPr>
          <p:cNvPr id="7" name="Rectangle 4"/>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258026107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E585F5F7-4589-4804-B258-91D23643E9A2}" type="slidenum">
              <a:rPr lang="zh-CN" altLang="en-US">
                <a:solidFill>
                  <a:srgbClr val="000000"/>
                </a:solidFill>
              </a:rPr>
              <a:pPr/>
              <a:t>‹#›</a:t>
            </a:fld>
            <a:endParaRPr lang="en-US" sz="1800">
              <a:solidFill>
                <a:srgbClr val="000000"/>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srgbClr val="000000"/>
              </a:solidFill>
            </a:endParaRPr>
          </a:p>
        </p:txBody>
      </p:sp>
    </p:spTree>
    <p:extLst>
      <p:ext uri="{BB962C8B-B14F-4D97-AF65-F5344CB8AC3E}">
        <p14:creationId xmlns:p14="http://schemas.microsoft.com/office/powerpoint/2010/main" val="152143085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52600"/>
            <a:ext cx="7772400" cy="1470025"/>
          </a:xfrm>
          <a:prstGeom prst="rect">
            <a:avLst/>
          </a:prstGeom>
        </p:spPr>
        <p:txBody>
          <a:bodyPr/>
          <a:lstStyle>
            <a:lvl1pPr>
              <a:defRPr sz="3200">
                <a:solidFill>
                  <a:srgbClr val="FF0000"/>
                </a:solidFill>
                <a:latin typeface="Arial" pitchFamily="34" charset="0"/>
                <a:ea typeface="黑体" pitchFamily="49" charset="-122"/>
                <a:cs typeface="Arial" pitchFamily="34" charset="0"/>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429000"/>
            <a:ext cx="6400800" cy="1752600"/>
          </a:xfrm>
          <a:prstGeom prst="rect">
            <a:avLst/>
          </a:prstGeom>
        </p:spPr>
        <p:txBody>
          <a:bodyPr/>
          <a:lstStyle>
            <a:lvl1pPr marL="0" indent="0" algn="ctr">
              <a:buNone/>
              <a:defRPr>
                <a:latin typeface="Arial" pitchFamily="34" charset="0"/>
                <a:ea typeface="华文中宋" pitchFamily="2" charset="-122"/>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dirty="0"/>
          </a:p>
        </p:txBody>
      </p:sp>
    </p:spTree>
    <p:extLst>
      <p:ext uri="{BB962C8B-B14F-4D97-AF65-F5344CB8AC3E}">
        <p14:creationId xmlns:p14="http://schemas.microsoft.com/office/powerpoint/2010/main" val="3919078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大节目录页">
    <p:spTree>
      <p:nvGrpSpPr>
        <p:cNvPr id="1" name=""/>
        <p:cNvGrpSpPr/>
        <p:nvPr/>
      </p:nvGrpSpPr>
      <p:grpSpPr>
        <a:xfrm>
          <a:off x="0" y="0"/>
          <a:ext cx="0" cy="0"/>
          <a:chOff x="0" y="0"/>
          <a:chExt cx="0" cy="0"/>
        </a:xfrm>
      </p:grpSpPr>
      <p:sp>
        <p:nvSpPr>
          <p:cNvPr id="4" name="矩形 5"/>
          <p:cNvSpPr>
            <a:spLocks noChangeArrowheads="1"/>
          </p:cNvSpPr>
          <p:nvPr/>
        </p:nvSpPr>
        <p:spPr bwMode="auto">
          <a:xfrm>
            <a:off x="0" y="0"/>
            <a:ext cx="9144000" cy="6858000"/>
          </a:xfrm>
          <a:prstGeom prst="rect">
            <a:avLst/>
          </a:prstGeom>
          <a:solidFill>
            <a:srgbClr val="FFFF99"/>
          </a:soli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endParaRPr lang="zh-CN" altLang="en-US">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Arial" pitchFamily="34" charset="0"/>
                <a:ea typeface="黑体" pitchFamily="2" charset="-122"/>
                <a:cs typeface="Arial" pitchFamily="34" charset="0"/>
              </a:defRPr>
            </a:lvl1pPr>
          </a:lstStyle>
          <a:p>
            <a:r>
              <a:rPr lang="zh-CN" altLang="en-US"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400" b="1">
                <a:solidFill>
                  <a:srgbClr val="FF0000"/>
                </a:solidFill>
                <a:latin typeface="Arial" pitchFamily="34" charset="0"/>
                <a:ea typeface="华文中宋" pitchFamily="2" charset="-122"/>
                <a:cs typeface="Arial" pitchFamily="34" charset="0"/>
              </a:defRPr>
            </a:lvl2pPr>
            <a:lvl3pPr marL="811213" indent="-179388">
              <a:spcBef>
                <a:spcPts val="600"/>
              </a:spcBef>
              <a:defRPr sz="2000">
                <a:latin typeface="Arial" pitchFamily="34" charset="0"/>
                <a:ea typeface="华文中宋" pitchFamily="2" charset="-122"/>
                <a:cs typeface="Arial" pitchFamily="34" charset="0"/>
              </a:defRPr>
            </a:lvl3pPr>
            <a:lvl4pPr marL="1158875" indent="-257175">
              <a:spcBef>
                <a:spcPts val="600"/>
              </a:spcBef>
              <a:defRPr>
                <a:latin typeface="华文中宋" pitchFamily="2" charset="-122"/>
                <a:ea typeface="华文中宋" pitchFamily="2" charset="-122"/>
              </a:defRPr>
            </a:lvl4pPr>
          </a:lstStyle>
          <a:p>
            <a:pPr lvl="0"/>
            <a:r>
              <a:rPr lang="zh-CN" altLang="en-US" smtClean="0"/>
              <a:t>单击此处编辑母版文本样式</a:t>
            </a:r>
          </a:p>
          <a:p>
            <a:pPr lvl="1"/>
            <a:r>
              <a:rPr lang="zh-CN" altLang="en-US" smtClean="0"/>
              <a:t>第二级</a:t>
            </a:r>
          </a:p>
          <a:p>
            <a:pPr lvl="2"/>
            <a:r>
              <a:rPr lang="zh-CN" altLang="en-US" smtClean="0"/>
              <a:t>第三级</a:t>
            </a:r>
          </a:p>
        </p:txBody>
      </p:sp>
    </p:spTree>
    <p:extLst>
      <p:ext uri="{BB962C8B-B14F-4D97-AF65-F5344CB8AC3E}">
        <p14:creationId xmlns:p14="http://schemas.microsoft.com/office/powerpoint/2010/main" val="332527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1">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Arial" pitchFamily="34" charset="0"/>
                <a:ea typeface="黑体" pitchFamily="2" charset="-122"/>
                <a:cs typeface="Arial" pitchFamily="34" charset="0"/>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spcBef>
                <a:spcPts val="600"/>
              </a:spcBef>
              <a:defRPr sz="2400" b="1" i="0" baseline="0">
                <a:solidFill>
                  <a:srgbClr val="0000FF"/>
                </a:solidFill>
                <a:latin typeface="Arial" pitchFamily="34" charset="0"/>
                <a:ea typeface="黑体" pitchFamily="49" charset="-122"/>
                <a:cs typeface="Arial" pitchFamily="34" charset="0"/>
              </a:defRPr>
            </a:lvl1pPr>
            <a:lvl2pPr marL="541338" indent="-180975">
              <a:spcBef>
                <a:spcPts val="600"/>
              </a:spcBef>
              <a:defRPr sz="2000" b="1" baseline="0">
                <a:latin typeface="Arial" pitchFamily="34" charset="0"/>
                <a:ea typeface="华文中宋" pitchFamily="2" charset="-122"/>
                <a:cs typeface="Arial" pitchFamily="34" charset="0"/>
              </a:defRPr>
            </a:lvl2pPr>
            <a:lvl3pPr marL="811213" indent="-179388">
              <a:spcBef>
                <a:spcPts val="600"/>
              </a:spcBef>
              <a:defRPr sz="1800">
                <a:latin typeface="Arial" pitchFamily="34" charset="0"/>
                <a:ea typeface="华文中宋" pitchFamily="2" charset="-122"/>
                <a:cs typeface="Arial" pitchFamily="34" charset="0"/>
              </a:defRPr>
            </a:lvl3pPr>
            <a:lvl4pPr marL="1081088" indent="-179388">
              <a:spcBef>
                <a:spcPts val="600"/>
              </a:spcBef>
              <a:defRPr>
                <a:latin typeface="Arial" pitchFamily="34" charset="0"/>
                <a:ea typeface="华文中宋" pitchFamily="2" charset="-122"/>
                <a:cs typeface="Arial" pitchFamily="34" charset="0"/>
              </a:defRPr>
            </a:lvl4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4" name="Rectangle 5"/>
          <p:cNvSpPr>
            <a:spLocks noGrp="1" noChangeArrowheads="1"/>
          </p:cNvSpPr>
          <p:nvPr>
            <p:ph type="ftr" sz="quarter" idx="10"/>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1"/>
          </p:nvPr>
        </p:nvSpPr>
        <p:spPr>
          <a:ln/>
        </p:spPr>
        <p:txBody>
          <a:bodyPr/>
          <a:lstStyle>
            <a:lvl1pPr>
              <a:defRPr/>
            </a:lvl1pPr>
          </a:lstStyle>
          <a:p>
            <a:fld id="{3F3A8585-9544-4D62-A0BE-38C800A2E7A0}" type="slidenum">
              <a:rPr lang="zh-CN" altLang="en-US" smtClean="0">
                <a:solidFill>
                  <a:prstClr val="black"/>
                </a:solidFill>
              </a:rPr>
              <a:pPr/>
              <a:t>‹#›</a:t>
            </a:fld>
            <a:endParaRPr lang="zh-CN" altLang="en-US">
              <a:solidFill>
                <a:prstClr val="black"/>
              </a:solidFill>
            </a:endParaRPr>
          </a:p>
        </p:txBody>
      </p:sp>
      <p:sp>
        <p:nvSpPr>
          <p:cNvPr id="6" name="Rectangle 4"/>
          <p:cNvSpPr>
            <a:spLocks noGrp="1" noChangeArrowheads="1"/>
          </p:cNvSpPr>
          <p:nvPr>
            <p:ph type="dt" sz="half" idx="12"/>
          </p:nvPr>
        </p:nvSpPr>
        <p:spPr>
          <a:ln/>
        </p:spPr>
        <p:txBody>
          <a:bodyPr/>
          <a:lstStyle>
            <a:lvl1pPr>
              <a:defRPr/>
            </a:lvl1pPr>
          </a:lstStyle>
          <a:p>
            <a:fld id="{D7A0668A-F250-4E6F-9463-9C7EC0E40F82}" type="datetimeFigureOut">
              <a:rPr lang="zh-CN" altLang="en-US" smtClean="0">
                <a:solidFill>
                  <a:prstClr val="black"/>
                </a:solidFill>
              </a:rPr>
              <a:pPr/>
              <a:t>2016/12/14</a:t>
            </a:fld>
            <a:endParaRPr lang="zh-CN" altLang="en-US">
              <a:solidFill>
                <a:prstClr val="black"/>
              </a:solidFill>
            </a:endParaRPr>
          </a:p>
        </p:txBody>
      </p:sp>
    </p:spTree>
    <p:extLst>
      <p:ext uri="{BB962C8B-B14F-4D97-AF65-F5344CB8AC3E}">
        <p14:creationId xmlns:p14="http://schemas.microsoft.com/office/powerpoint/2010/main" val="221849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en-US">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3F3A8585-9544-4D62-A0BE-38C800A2E7A0}" type="slidenum">
              <a:rPr lang="zh-CN" altLang="en-US" smtClean="0">
                <a:solidFill>
                  <a:prstClr val="black"/>
                </a:solidFill>
              </a:rPr>
              <a:pPr/>
              <a:t>‹#›</a:t>
            </a:fld>
            <a:endParaRPr lang="zh-CN" altLang="en-US">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fld id="{D7A0668A-F250-4E6F-9463-9C7EC0E40F82}" type="datetimeFigureOut">
              <a:rPr lang="zh-CN" altLang="en-US" smtClean="0">
                <a:solidFill>
                  <a:prstClr val="black"/>
                </a:solidFill>
              </a:rPr>
              <a:pPr/>
              <a:t>2016/12/14</a:t>
            </a:fld>
            <a:endParaRPr lang="zh-CN" altLang="en-US">
              <a:solidFill>
                <a:prstClr val="black"/>
              </a:solidFill>
            </a:endParaRPr>
          </a:p>
        </p:txBody>
      </p:sp>
    </p:spTree>
    <p:extLst>
      <p:ext uri="{BB962C8B-B14F-4D97-AF65-F5344CB8AC3E}">
        <p14:creationId xmlns:p14="http://schemas.microsoft.com/office/powerpoint/2010/main" val="35933113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大节目录页">
    <p:spTree>
      <p:nvGrpSpPr>
        <p:cNvPr id="1" name=""/>
        <p:cNvGrpSpPr/>
        <p:nvPr/>
      </p:nvGrpSpPr>
      <p:grpSpPr>
        <a:xfrm>
          <a:off x="0" y="0"/>
          <a:ext cx="0" cy="0"/>
          <a:chOff x="0" y="0"/>
          <a:chExt cx="0" cy="0"/>
        </a:xfrm>
      </p:grpSpPr>
      <p:sp>
        <p:nvSpPr>
          <p:cNvPr id="6" name="矩形 5"/>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prstClr val="black"/>
              </a:solidFill>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37"/>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312040123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38060838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0484197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1839152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68483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大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796932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小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252278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2025025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3028644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lvl1pPr>
          </a:lstStyle>
          <a:p>
            <a:pPr>
              <a:defRPr/>
            </a:pPr>
            <a:fld id="{50DA31E1-8049-45BC-A1F2-BE09D4EB98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0053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16314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FDD6512-3C4F-4382-A0A2-90C6C74A7932}" type="slidenum">
              <a:rPr lang="zh-CN" altLang="en-US">
                <a:solidFill>
                  <a:srgbClr val="000000"/>
                </a:solidFill>
              </a:rPr>
              <a:pPr>
                <a:defRPr/>
              </a:pPr>
              <a:t>‹#›</a:t>
            </a:fld>
            <a:endParaRPr lang="en-US" altLang="zh-CN">
              <a:solidFill>
                <a:srgbClr val="000000"/>
              </a:solidFill>
            </a:endParaRPr>
          </a:p>
        </p:txBody>
      </p:sp>
      <p:sp>
        <p:nvSpPr>
          <p:cNvPr id="6" name="Rectangle 4"/>
          <p:cNvSpPr>
            <a:spLocks noGrp="1" noChangeArrowheads="1"/>
          </p:cNvSpPr>
          <p:nvPr>
            <p:ph type="dt" sz="half" idx="12"/>
          </p:nvPr>
        </p:nvSpPr>
        <p:spPr>
          <a:xfrm>
            <a:off x="381000" y="6534150"/>
            <a:ext cx="1905000" cy="261938"/>
          </a:xfrm>
          <a:prstGeom prst="rect">
            <a:avLst/>
          </a:prstGeom>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8779824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034546471"/>
      </p:ext>
    </p:extLst>
  </p:cSld>
  <p:clrMapOvr>
    <a:masterClrMapping/>
  </p:clrMapOvr>
  <p:transition>
    <p:spli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4135729460"/>
      </p:ext>
    </p:extLst>
  </p:cSld>
  <p:clrMapOvr>
    <a:masterClrMapping/>
  </p:clrMapOvr>
  <p:transition>
    <p:spli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A0668A-F250-4E6F-9463-9C7EC0E40F82}" type="datetimeFigureOut">
              <a:rPr lang="zh-CN" altLang="en-US" smtClean="0"/>
              <a:t>2016/12/14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40452203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872180438"/>
      </p:ext>
    </p:extLst>
  </p:cSld>
  <p:clrMapOvr>
    <a:masterClrMapping/>
  </p:clrMapOvr>
  <p:transition>
    <p:spli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644525"/>
            <a:ext cx="8280400" cy="579438"/>
          </a:xfrm>
          <a:prstGeom prst="rect">
            <a:avLst/>
          </a:prstGeom>
        </p:spPr>
        <p:txBody>
          <a:bodyPr/>
          <a:lstStyle/>
          <a:p>
            <a:r>
              <a:rPr lang="zh-CN" altLang="en-US" dirty="0" smtClean="0"/>
              <a:t>单击此处编辑母版标题样式</a:t>
            </a:r>
            <a:endParaRPr lang="zh-CN" alt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C9C7451-071B-4957-96BF-AAC63974B16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317075273"/>
      </p:ext>
    </p:extLst>
  </p:cSld>
  <p:clrMapOvr>
    <a:masterClrMapping/>
  </p:clrMapOvr>
  <p:transition>
    <p:spli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629400" y="6477000"/>
            <a:ext cx="2133600" cy="244475"/>
          </a:xfrm>
        </p:spPr>
        <p:txBody>
          <a:bodyPr/>
          <a:lstStyle>
            <a:lvl1pPr>
              <a:defRPr/>
            </a:lvl1pPr>
          </a:lstStyle>
          <a:p>
            <a:endParaRPr lang="zh-CN" altLang="zh-CN">
              <a:solidFill>
                <a:prstClr val="black"/>
              </a:solidFill>
            </a:endParaRPr>
          </a:p>
        </p:txBody>
      </p:sp>
      <p:sp>
        <p:nvSpPr>
          <p:cNvPr id="4" name="灯片编号占位符 3"/>
          <p:cNvSpPr>
            <a:spLocks noGrp="1"/>
          </p:cNvSpPr>
          <p:nvPr>
            <p:ph type="sldNum" sz="quarter" idx="11"/>
          </p:nvPr>
        </p:nvSpPr>
        <p:spPr>
          <a:xfrm>
            <a:off x="4191000" y="6534150"/>
            <a:ext cx="838200" cy="261938"/>
          </a:xfrm>
        </p:spPr>
        <p:txBody>
          <a:bodyPr/>
          <a:lstStyle>
            <a:lvl1pPr>
              <a:defRPr/>
            </a:lvl1pPr>
          </a:lstStyle>
          <a:p>
            <a:fld id="{4FAFB5B0-A65E-4352-96F6-8107ADC9E31E}" type="slidenum">
              <a:rPr lang="zh-CN" altLang="en-US">
                <a:solidFill>
                  <a:prstClr val="black"/>
                </a:solidFill>
              </a:rPr>
              <a:pPr/>
              <a:t>‹#›</a:t>
            </a:fld>
            <a:endParaRPr lang="en-US" sz="1800" b="1">
              <a:solidFill>
                <a:prstClr val="black"/>
              </a:solidFill>
            </a:endParaRPr>
          </a:p>
        </p:txBody>
      </p:sp>
      <p:sp>
        <p:nvSpPr>
          <p:cNvPr id="5" name="日期占位符 4"/>
          <p:cNvSpPr>
            <a:spLocks noGrp="1"/>
          </p:cNvSpPr>
          <p:nvPr>
            <p:ph type="dt" sz="half" idx="12"/>
          </p:nvPr>
        </p:nvSpPr>
        <p:spPr>
          <a:xfrm>
            <a:off x="381000" y="6534150"/>
            <a:ext cx="1905000" cy="261938"/>
          </a:xfrm>
        </p:spPr>
        <p:txBody>
          <a:bodyPr/>
          <a:lstStyle>
            <a:lvl1pPr>
              <a:defRPr/>
            </a:lvl1pPr>
          </a:lstStyle>
          <a:p>
            <a:endParaRPr lang="zh-CN" altLang="zh-CN">
              <a:solidFill>
                <a:prstClr val="black"/>
              </a:solidFill>
            </a:endParaRPr>
          </a:p>
        </p:txBody>
      </p:sp>
    </p:spTree>
    <p:extLst>
      <p:ext uri="{BB962C8B-B14F-4D97-AF65-F5344CB8AC3E}">
        <p14:creationId xmlns:p14="http://schemas.microsoft.com/office/powerpoint/2010/main" val="310150011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大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FFFF99"/>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7"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888504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小节目录页">
    <p:spTree>
      <p:nvGrpSpPr>
        <p:cNvPr id="1" name=""/>
        <p:cNvGrpSpPr/>
        <p:nvPr/>
      </p:nvGrpSpPr>
      <p:grpSpPr>
        <a:xfrm>
          <a:off x="0" y="0"/>
          <a:ext cx="0" cy="0"/>
          <a:chOff x="0" y="0"/>
          <a:chExt cx="0" cy="0"/>
        </a:xfrm>
      </p:grpSpPr>
      <p:sp>
        <p:nvSpPr>
          <p:cNvPr id="4" name="矩形 3"/>
          <p:cNvSpPr/>
          <p:nvPr userDrawn="1"/>
        </p:nvSpPr>
        <p:spPr bwMode="auto">
          <a:xfrm>
            <a:off x="0" y="0"/>
            <a:ext cx="9144000" cy="6858000"/>
          </a:xfrm>
          <a:prstGeom prst="rect">
            <a:avLst/>
          </a:prstGeom>
          <a:solidFill>
            <a:srgbClr val="CCECFF"/>
          </a:solidFill>
          <a:ln w="57150" cap="flat" cmpd="sng" algn="ctr">
            <a:noFill/>
            <a:prstDash val="solid"/>
            <a:round/>
            <a:headEnd type="none" w="med" len="med"/>
            <a:tailEnd type="none" w="med" len="med"/>
          </a:ln>
          <a:effectLst/>
        </p:spPr>
        <p:txBody>
          <a:bodyPr wrap="none" anchor="ctr"/>
          <a:lstStyle/>
          <a:p>
            <a:pPr>
              <a:defRPr/>
            </a:pPr>
            <a:endParaRPr lang="zh-CN" altLang="en-US">
              <a:solidFill>
                <a:prstClr val="black"/>
              </a:solidFill>
              <a:latin typeface="Arial"/>
              <a:ea typeface="宋体" pitchFamily="2" charset="-122"/>
            </a:endParaRPr>
          </a:p>
        </p:txBody>
      </p:sp>
      <p:sp>
        <p:nvSpPr>
          <p:cNvPr id="5" name="内容占位符 2"/>
          <p:cNvSpPr>
            <a:spLocks noGrp="1"/>
          </p:cNvSpPr>
          <p:nvPr>
            <p:ph idx="1"/>
          </p:nvPr>
        </p:nvSpPr>
        <p:spPr>
          <a:xfrm>
            <a:off x="990600" y="2103441"/>
            <a:ext cx="6858000" cy="4525963"/>
          </a:xfrm>
          <a:prstGeom prst="rect">
            <a:avLst/>
          </a:prstGeom>
        </p:spPr>
        <p:txBody>
          <a:bodyPr/>
          <a:lstStyle>
            <a:lvl1pPr>
              <a:spcBef>
                <a:spcPts val="600"/>
              </a:spcBef>
              <a:defRPr sz="28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400" b="1">
                <a:solidFill>
                  <a:srgbClr val="FF0000"/>
                </a:solidFill>
                <a:latin typeface="Times New Roman" pitchFamily="18" charset="0"/>
                <a:ea typeface="华文中宋" pitchFamily="2" charset="-122"/>
                <a:cs typeface="Times New Roman" pitchFamily="18" charset="0"/>
              </a:defRPr>
            </a:lvl2pPr>
            <a:lvl3pPr marL="811213" indent="-179388">
              <a:spcBef>
                <a:spcPts val="600"/>
              </a:spcBef>
              <a:defRPr sz="2000">
                <a:latin typeface="Times New Roman" pitchFamily="18" charset="0"/>
                <a:ea typeface="华文中宋" pitchFamily="2" charset="-122"/>
                <a:cs typeface="Times New Roman" pitchFamily="18" charset="0"/>
              </a:defRPr>
            </a:lvl3pPr>
            <a:lvl4pPr marL="1158875" indent="-257175">
              <a:spcBef>
                <a:spcPts val="600"/>
              </a:spcBef>
              <a:defRPr>
                <a:latin typeface="华文中宋" pitchFamily="2" charset="-122"/>
                <a:ea typeface="华文中宋" pitchFamily="2" charset="-122"/>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9" name="标题 6"/>
          <p:cNvSpPr>
            <a:spLocks noGrp="1"/>
          </p:cNvSpPr>
          <p:nvPr>
            <p:ph type="title"/>
          </p:nvPr>
        </p:nvSpPr>
        <p:spPr>
          <a:xfrm>
            <a:off x="457200" y="1066800"/>
            <a:ext cx="8229600" cy="1143000"/>
          </a:xfrm>
          <a:prstGeom prst="rect">
            <a:avLst/>
          </a:prstGeom>
        </p:spPr>
        <p:txBody>
          <a:bodyPr/>
          <a:lstStyle>
            <a:lvl1pPr>
              <a:defRPr lang="zh-CN" altLang="en-US" sz="3600" b="1" baseline="0" dirty="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81893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1892078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标题和内容3">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noFill/>
          <a:ln w="12700">
            <a:solidFill>
              <a:schemeClr val="tx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noFill/>
          <a:ln w="12700">
            <a:solidFill>
              <a:schemeClr val="accent2">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noFill/>
          <a:ln w="12700">
            <a:solidFill>
              <a:schemeClr val="accent3">
                <a:lumMod val="75000"/>
              </a:schemeClr>
            </a:solidFill>
          </a:ln>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5852518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lvl1pPr>
          </a:lstStyle>
          <a:p>
            <a:pPr>
              <a:defRPr/>
            </a:pPr>
            <a:fld id="{50DA31E1-8049-45BC-A1F2-BE09D4EB98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8644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标题和内容2">
    <p:spTree>
      <p:nvGrpSpPr>
        <p:cNvPr id="1" name=""/>
        <p:cNvGrpSpPr/>
        <p:nvPr/>
      </p:nvGrpSpPr>
      <p:grpSpPr>
        <a:xfrm>
          <a:off x="0" y="0"/>
          <a:ext cx="0" cy="0"/>
          <a:chOff x="0" y="0"/>
          <a:chExt cx="0" cy="0"/>
        </a:xfrm>
      </p:grpSpPr>
      <p:sp>
        <p:nvSpPr>
          <p:cNvPr id="2" name="标题 1"/>
          <p:cNvSpPr>
            <a:spLocks noGrp="1"/>
          </p:cNvSpPr>
          <p:nvPr>
            <p:ph type="title"/>
          </p:nvPr>
        </p:nvSpPr>
        <p:spPr>
          <a:xfrm>
            <a:off x="457200" y="838200"/>
            <a:ext cx="8229600" cy="685800"/>
          </a:xfrm>
          <a:prstGeom prst="rect">
            <a:avLst/>
          </a:prstGeom>
        </p:spPr>
        <p:txBody>
          <a:bodyPr/>
          <a:lstStyle>
            <a:lvl1pPr>
              <a:defRPr baseline="0">
                <a:solidFill>
                  <a:srgbClr val="FF0000"/>
                </a:solidFill>
                <a:latin typeface="Times New Roman" pitchFamily="18" charset="0"/>
                <a:ea typeface="黑体" pitchFamily="2" charset="-122"/>
                <a:cs typeface="Times New Roman" pitchFamily="18"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1"/>
            <a:ext cx="8229600" cy="1524000"/>
          </a:xfrm>
          <a:prstGeom prst="rect">
            <a:avLst/>
          </a:prstGeom>
          <a:solidFill>
            <a:schemeClr val="accent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541338" indent="-180975">
              <a:spcBef>
                <a:spcPts val="600"/>
              </a:spcBef>
              <a:defRPr sz="2000" b="1">
                <a:latin typeface="Times New Roman" pitchFamily="18" charset="0"/>
                <a:ea typeface="华文中宋" pitchFamily="2" charset="-122"/>
                <a:cs typeface="Times New Roman" pitchFamily="18" charset="0"/>
              </a:defRPr>
            </a:lvl2pPr>
            <a:lvl3pPr marL="811213" indent="-179388">
              <a:spcBef>
                <a:spcPts val="600"/>
              </a:spcBef>
              <a:defRPr sz="1800">
                <a:latin typeface="Times New Roman" pitchFamily="18" charset="0"/>
                <a:ea typeface="华文中宋" pitchFamily="2" charset="-122"/>
                <a:cs typeface="Times New Roman" pitchFamily="18" charset="0"/>
              </a:defRPr>
            </a:lvl3pPr>
            <a:lvl4pPr marL="1081088" indent="-179388">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内容占位符 2"/>
          <p:cNvSpPr>
            <a:spLocks noGrp="1"/>
          </p:cNvSpPr>
          <p:nvPr>
            <p:ph idx="10"/>
          </p:nvPr>
        </p:nvSpPr>
        <p:spPr>
          <a:xfrm>
            <a:off x="457200" y="3200401"/>
            <a:ext cx="8229600" cy="1524000"/>
          </a:xfrm>
          <a:prstGeom prst="rect">
            <a:avLst/>
          </a:prstGeom>
          <a:solidFill>
            <a:schemeClr val="tx2">
              <a:lumMod val="20000"/>
              <a:lumOff val="8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8" name="内容占位符 2"/>
          <p:cNvSpPr>
            <a:spLocks noGrp="1"/>
          </p:cNvSpPr>
          <p:nvPr>
            <p:ph idx="11"/>
          </p:nvPr>
        </p:nvSpPr>
        <p:spPr>
          <a:xfrm>
            <a:off x="457200" y="4800600"/>
            <a:ext cx="8229600" cy="1524000"/>
          </a:xfrm>
          <a:prstGeom prst="rect">
            <a:avLst/>
          </a:prstGeom>
          <a:solidFill>
            <a:schemeClr val="accent3">
              <a:lumMod val="40000"/>
              <a:lumOff val="60000"/>
            </a:schemeClr>
          </a:solidFill>
        </p:spPr>
        <p:txBody>
          <a:bodyPr/>
          <a:lstStyle>
            <a:lvl1pPr>
              <a:spcBef>
                <a:spcPts val="600"/>
              </a:spcBef>
              <a:defRPr sz="2400" b="1" i="0" baseline="0">
                <a:solidFill>
                  <a:srgbClr val="0000FF"/>
                </a:solidFill>
                <a:latin typeface="Times New Roman" pitchFamily="18" charset="0"/>
                <a:ea typeface="黑体" pitchFamily="49" charset="-122"/>
                <a:cs typeface="Times New Roman" pitchFamily="18" charset="0"/>
              </a:defRPr>
            </a:lvl1pPr>
            <a:lvl2pPr marL="631825" indent="-271463">
              <a:spcBef>
                <a:spcPts val="600"/>
              </a:spcBef>
              <a:defRPr sz="2000" b="1">
                <a:latin typeface="Times New Roman" pitchFamily="18" charset="0"/>
                <a:ea typeface="华文中宋" pitchFamily="2" charset="-122"/>
                <a:cs typeface="Times New Roman" pitchFamily="18" charset="0"/>
              </a:defRPr>
            </a:lvl2pPr>
            <a:lvl3pPr marL="901700" indent="-269875">
              <a:spcBef>
                <a:spcPts val="600"/>
              </a:spcBef>
              <a:defRPr sz="1800">
                <a:latin typeface="Times New Roman" pitchFamily="18" charset="0"/>
                <a:ea typeface="华文中宋" pitchFamily="2" charset="-122"/>
                <a:cs typeface="Times New Roman" pitchFamily="18" charset="0"/>
              </a:defRPr>
            </a:lvl3pPr>
            <a:lvl4pPr marL="1158875" indent="-257175">
              <a:spcBef>
                <a:spcPts val="600"/>
              </a:spcBef>
              <a:defRPr>
                <a:latin typeface="Times New Roman" pitchFamily="18" charset="0"/>
                <a:ea typeface="华文中宋" pitchFamily="2" charset="-122"/>
                <a:cs typeface="Times New Roman" pitchFamily="18" charset="0"/>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Tree>
    <p:extLst>
      <p:ext uri="{BB962C8B-B14F-4D97-AF65-F5344CB8AC3E}">
        <p14:creationId xmlns:p14="http://schemas.microsoft.com/office/powerpoint/2010/main" val="241125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xfrm>
            <a:off x="6629400" y="6477000"/>
            <a:ext cx="2133600" cy="244475"/>
          </a:xfrm>
          <a:prstGeom prst="rect">
            <a:avLst/>
          </a:prstGeom>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FDD6512-3C4F-4382-A0A2-90C6C74A7932}" type="slidenum">
              <a:rPr lang="zh-CN" altLang="en-US">
                <a:solidFill>
                  <a:srgbClr val="000000"/>
                </a:solidFill>
              </a:rPr>
              <a:pPr>
                <a:defRPr/>
              </a:pPr>
              <a:t>‹#›</a:t>
            </a:fld>
            <a:endParaRPr lang="en-US" altLang="zh-CN">
              <a:solidFill>
                <a:srgbClr val="000000"/>
              </a:solidFill>
            </a:endParaRPr>
          </a:p>
        </p:txBody>
      </p:sp>
      <p:sp>
        <p:nvSpPr>
          <p:cNvPr id="6" name="Rectangle 4"/>
          <p:cNvSpPr>
            <a:spLocks noGrp="1" noChangeArrowheads="1"/>
          </p:cNvSpPr>
          <p:nvPr>
            <p:ph type="dt" sz="half" idx="12"/>
          </p:nvPr>
        </p:nvSpPr>
        <p:spPr>
          <a:xfrm>
            <a:off x="381000" y="6534150"/>
            <a:ext cx="1905000" cy="261938"/>
          </a:xfrm>
          <a:prstGeom prst="rect">
            <a:avLst/>
          </a:prstGeom>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27458018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5" Type="http://schemas.openxmlformats.org/officeDocument/2006/relationships/slideLayout" Target="../slideLayouts/slideLayout208.xml"/><Relationship Id="rId4" Type="http://schemas.openxmlformats.org/officeDocument/2006/relationships/slideLayout" Target="../slideLayouts/slideLayout207.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image" Target="../media/image1.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19" Type="http://schemas.openxmlformats.org/officeDocument/2006/relationships/theme" Target="../theme/theme1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image" Target="../media/image1.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image" Target="../media/image1.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theme" Target="../theme/theme4.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1" Type="http://schemas.openxmlformats.org/officeDocument/2006/relationships/slideLayout" Target="../slideLayouts/slideLayout73.xml"/><Relationship Id="rId6"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2.xml"/><Relationship Id="rId7" Type="http://schemas.openxmlformats.org/officeDocument/2006/relationships/theme" Target="../theme/theme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image" Target="../media/image1.png"/><Relationship Id="rId4" Type="http://schemas.openxmlformats.org/officeDocument/2006/relationships/slideLayout" Target="../slideLayouts/slideLayout12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50" Type="http://schemas.openxmlformats.org/officeDocument/2006/relationships/slideLayout" Target="../slideLayouts/slideLayout183.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52" Type="http://schemas.openxmlformats.org/officeDocument/2006/relationships/image" Target="../media/image1.pn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8" Type="http://schemas.openxmlformats.org/officeDocument/2006/relationships/slideLayout" Target="../slideLayouts/slideLayout141.xml"/><Relationship Id="rId51" Type="http://schemas.openxmlformats.org/officeDocument/2006/relationships/theme" Target="../theme/theme7.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1" Type="http://schemas.openxmlformats.org/officeDocument/2006/relationships/slideLayout" Target="../slideLayouts/slideLayout134.xml"/><Relationship Id="rId6"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1.pn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5" Type="http://schemas.openxmlformats.org/officeDocument/2006/relationships/slideLayout" Target="../slideLayouts/slideLayout201.xml"/><Relationship Id="rId4" Type="http://schemas.openxmlformats.org/officeDocument/2006/relationships/slideLayout" Target="../slideLayouts/slideLayout20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0668A-F250-4E6F-9463-9C7EC0E40F82}" type="datetimeFigureOut">
              <a:rPr lang="zh-CN" altLang="en-US" smtClean="0"/>
              <a:t>2016/12/14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A8585-9544-4D62-A0BE-38C800A2E7A0}" type="slidenum">
              <a:rPr lang="zh-CN" altLang="en-US" smtClean="0"/>
              <a:t>‹#›</a:t>
            </a:fld>
            <a:endParaRPr lang="zh-CN" altLang="en-US"/>
          </a:p>
        </p:txBody>
      </p:sp>
    </p:spTree>
    <p:extLst>
      <p:ext uri="{BB962C8B-B14F-4D97-AF65-F5344CB8AC3E}">
        <p14:creationId xmlns:p14="http://schemas.microsoft.com/office/powerpoint/2010/main" val="39400984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gray">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latin typeface="Arial" charset="0"/>
                <a:ea typeface="宋体" pitchFamily="2" charset="-122"/>
              </a:defRPr>
            </a:lvl1pPr>
          </a:lstStyle>
          <a:p>
            <a:pPr>
              <a:defRPr/>
            </a:pPr>
            <a:endParaRPr lang="en-US" altLang="zh-CN">
              <a:solidFill>
                <a:prstClr val="black"/>
              </a:solidFill>
            </a:endParaRPr>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latin typeface="Arial" charset="0"/>
                <a:ea typeface="宋体" pitchFamily="2" charset="-122"/>
              </a:defRPr>
            </a:lvl1pPr>
          </a:lstStyle>
          <a:p>
            <a:pPr>
              <a:defRPr/>
            </a:pPr>
            <a:fld id="{1FE94612-9C6D-4956-8ADD-B35B4F9AFD0F}" type="slidenum">
              <a:rPr lang="zh-CN" altLang="en-US">
                <a:solidFill>
                  <a:prstClr val="black"/>
                </a:solidFill>
              </a:rPr>
              <a:pPr>
                <a:defRPr/>
              </a:pPr>
              <a:t>‹#›</a:t>
            </a:fld>
            <a:endParaRPr lang="en-US" altLang="zh-CN">
              <a:solidFill>
                <a:prstClr val="black"/>
              </a:solidFill>
            </a:endParaRPr>
          </a:p>
        </p:txBody>
      </p:sp>
      <p:sp>
        <p:nvSpPr>
          <p:cNvPr id="1028" name="Rectangle 4"/>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charset="0"/>
                <a:ea typeface="宋体" pitchFamily="2" charset="-122"/>
              </a:defRPr>
            </a:lvl1pPr>
          </a:lstStyle>
          <a:p>
            <a:pPr>
              <a:defRPr/>
            </a:pPr>
            <a:endParaRPr lang="en-US" altLang="zh-CN">
              <a:solidFill>
                <a:prstClr val="black"/>
              </a:solidFill>
            </a:endParaRPr>
          </a:p>
        </p:txBody>
      </p:sp>
      <p:pic>
        <p:nvPicPr>
          <p:cNvPr id="8"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2400" y="93663"/>
            <a:ext cx="35052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4"/>
          <p:cNvSpPr>
            <a:spLocks/>
          </p:cNvSpPr>
          <p:nvPr userDrawn="1"/>
        </p:nvSpPr>
        <p:spPr bwMode="auto">
          <a:xfrm>
            <a:off x="457200" y="514350"/>
            <a:ext cx="8686800" cy="71438"/>
          </a:xfrm>
          <a:prstGeom prst="rect">
            <a:avLst/>
          </a:prstGeom>
          <a:gradFill rotWithShape="1">
            <a:gsLst>
              <a:gs pos="0">
                <a:srgbClr val="FFFFFF"/>
              </a:gs>
              <a:gs pos="50000">
                <a:srgbClr val="FF0000"/>
              </a:gs>
              <a:gs pos="100000">
                <a:srgbClr val="C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l"/>
            <a:endParaRPr lang="zh-CN" altLang="zh-CN">
              <a:solidFill>
                <a:srgbClr val="000000"/>
              </a:solidFill>
              <a:sym typeface="Arial" pitchFamily="34" charset="0"/>
            </a:endParaRPr>
          </a:p>
        </p:txBody>
      </p:sp>
    </p:spTree>
    <p:extLst>
      <p:ext uri="{BB962C8B-B14F-4D97-AF65-F5344CB8AC3E}">
        <p14:creationId xmlns:p14="http://schemas.microsoft.com/office/powerpoint/2010/main" val="808319441"/>
      </p:ext>
    </p:extLst>
  </p:cSld>
  <p:clrMap bg1="lt1" tx1="dk1" bg2="lt2" tx2="dk2" accent1="accent1" accent2="accent2" accent3="accent3" accent4="accent4" accent5="accent5" accent6="accent6" hlink="hlink" folHlink="folHlink"/>
  <p:sldLayoutIdLst>
    <p:sldLayoutId id="2147485179" r:id="rId1"/>
    <p:sldLayoutId id="2147485180" r:id="rId2"/>
    <p:sldLayoutId id="2147485181" r:id="rId3"/>
    <p:sldLayoutId id="2147485182" r:id="rId4"/>
    <p:sldLayoutId id="2147485183" r:id="rId5"/>
    <p:sldLayoutId id="2147485184" r:id="rId6"/>
    <p:sldLayoutId id="2147485185" r:id="rId7"/>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52400" y="93663"/>
            <a:ext cx="35052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矩形 4"/>
          <p:cNvSpPr>
            <a:spLocks/>
          </p:cNvSpPr>
          <p:nvPr userDrawn="1"/>
        </p:nvSpPr>
        <p:spPr bwMode="auto">
          <a:xfrm>
            <a:off x="457200" y="514350"/>
            <a:ext cx="8686800" cy="71438"/>
          </a:xfrm>
          <a:prstGeom prst="rect">
            <a:avLst/>
          </a:prstGeom>
          <a:gradFill rotWithShape="1">
            <a:gsLst>
              <a:gs pos="0">
                <a:srgbClr val="FFFFFF"/>
              </a:gs>
              <a:gs pos="50000">
                <a:srgbClr val="FF0000"/>
              </a:gs>
              <a:gs pos="100000">
                <a:srgbClr val="C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l"/>
            <a:endParaRPr lang="zh-CN" altLang="zh-CN">
              <a:solidFill>
                <a:srgbClr val="000000"/>
              </a:solidFill>
              <a:sym typeface="Arial" pitchFamily="34" charset="0"/>
            </a:endParaRPr>
          </a:p>
        </p:txBody>
      </p:sp>
    </p:spTree>
    <p:extLst>
      <p:ext uri="{BB962C8B-B14F-4D97-AF65-F5344CB8AC3E}">
        <p14:creationId xmlns:p14="http://schemas.microsoft.com/office/powerpoint/2010/main" val="2331434629"/>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199" r:id="rId13"/>
    <p:sldLayoutId id="2147485200" r:id="rId14"/>
    <p:sldLayoutId id="2147485201" r:id="rId15"/>
    <p:sldLayoutId id="2147485202" r:id="rId16"/>
    <p:sldLayoutId id="2147485203" r:id="rId17"/>
    <p:sldLayoutId id="2147485204" r:id="rId18"/>
  </p:sldLayoutIdLs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gray">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latin typeface="Arial" charset="0"/>
                <a:ea typeface="宋体" pitchFamily="2" charset="-122"/>
              </a:defRPr>
            </a:lvl1pPr>
          </a:lstStyle>
          <a:p>
            <a:endParaRPr lang="zh-CN" altLang="en-US"/>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latin typeface="Arial" charset="0"/>
                <a:ea typeface="宋体" pitchFamily="2" charset="-122"/>
              </a:defRPr>
            </a:lvl1pPr>
          </a:lstStyle>
          <a:p>
            <a:fld id="{3F3A8585-9544-4D62-A0BE-38C800A2E7A0}" type="slidenum">
              <a:rPr lang="zh-CN" altLang="en-US" smtClean="0"/>
              <a:t>‹#›</a:t>
            </a:fld>
            <a:endParaRPr lang="zh-CN" altLang="en-US"/>
          </a:p>
        </p:txBody>
      </p:sp>
      <p:sp>
        <p:nvSpPr>
          <p:cNvPr id="1028" name="Rectangle 4"/>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charset="0"/>
                <a:ea typeface="宋体" pitchFamily="2" charset="-122"/>
              </a:defRPr>
            </a:lvl1pPr>
          </a:lstStyle>
          <a:p>
            <a:fld id="{D7A0668A-F250-4E6F-9463-9C7EC0E40F82}" type="datetimeFigureOut">
              <a:rPr lang="zh-CN" altLang="en-US" smtClean="0"/>
              <a:t>2016/12/14</a:t>
            </a:fld>
            <a:endParaRPr lang="zh-CN" altLang="en-US"/>
          </a:p>
        </p:txBody>
      </p:sp>
      <p:pic>
        <p:nvPicPr>
          <p:cNvPr id="11" name="Picture 2"/>
          <p:cNvPicPr>
            <a:picLocks noChangeAspect="1" noChangeArrowheads="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a:spLocks/>
          </p:cNvSpPr>
          <p:nvPr userDrawn="1"/>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endParaRPr lang="zh-CN" altLang="zh-CN">
              <a:solidFill>
                <a:srgbClr val="000000"/>
              </a:solidFill>
              <a:sym typeface="Arial" pitchFamily="34" charset="0"/>
            </a:endParaRPr>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3825" r:id="rId5"/>
    <p:sldLayoutId id="2147483681" r:id="rId6"/>
    <p:sldLayoutId id="2147483682" r:id="rId7"/>
    <p:sldLayoutId id="2147483683" r:id="rId8"/>
    <p:sldLayoutId id="2147483687" r:id="rId9"/>
    <p:sldLayoutId id="2147483688" r:id="rId10"/>
    <p:sldLayoutId id="2147483690" r:id="rId11"/>
    <p:sldLayoutId id="2147483691"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4" r:id="rId21"/>
    <p:sldLayoutId id="2147483705" r:id="rId22"/>
    <p:sldLayoutId id="2147483707" r:id="rId23"/>
    <p:sldLayoutId id="2147483708"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22" r:id="rId33"/>
    <p:sldLayoutId id="2147483723" r:id="rId34"/>
    <p:sldLayoutId id="2147483725" r:id="rId35"/>
    <p:sldLayoutId id="2147483726" r:id="rId36"/>
    <p:sldLayoutId id="2147483727" r:id="rId37"/>
    <p:sldLayoutId id="2147483731" r:id="rId38"/>
    <p:sldLayoutId id="2147483732" r:id="rId39"/>
    <p:sldLayoutId id="2147483734" r:id="rId40"/>
    <p:sldLayoutId id="2147483735" r:id="rId41"/>
    <p:sldLayoutId id="2147483736" r:id="rId42"/>
    <p:sldLayoutId id="2147483751" r:id="rId43"/>
    <p:sldLayoutId id="2147483752" r:id="rId44"/>
    <p:sldLayoutId id="2147483754" r:id="rId45"/>
    <p:sldLayoutId id="2147483755" r:id="rId46"/>
    <p:sldLayoutId id="2147484552" r:id="rId47"/>
    <p:sldLayoutId id="2147484556" r:id="rId48"/>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Arial" charset="0"/>
        </a:defRPr>
      </a:lvl2pPr>
      <a:lvl3pPr algn="ctr" rtl="0" eaLnBrk="1" fontAlgn="base" hangingPunct="1">
        <a:spcBef>
          <a:spcPct val="0"/>
        </a:spcBef>
        <a:spcAft>
          <a:spcPct val="0"/>
        </a:spcAft>
        <a:defRPr sz="3200" b="1">
          <a:solidFill>
            <a:schemeClr val="bg1"/>
          </a:solidFill>
          <a:latin typeface="Arial" charset="0"/>
        </a:defRPr>
      </a:lvl3pPr>
      <a:lvl4pPr algn="ctr" rtl="0" eaLnBrk="1" fontAlgn="base" hangingPunct="1">
        <a:spcBef>
          <a:spcPct val="0"/>
        </a:spcBef>
        <a:spcAft>
          <a:spcPct val="0"/>
        </a:spcAft>
        <a:defRPr sz="3200" b="1">
          <a:solidFill>
            <a:schemeClr val="bg1"/>
          </a:solidFill>
          <a:latin typeface="Arial" charset="0"/>
        </a:defRPr>
      </a:lvl4pPr>
      <a:lvl5pPr algn="ctr" rtl="0" eaLnBrk="1" fontAlgn="base" hangingPunct="1">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ftr" sz="quarter" idx="3"/>
          </p:nvPr>
        </p:nvSpPr>
        <p:spPr bwMode="auto">
          <a:xfrm>
            <a:off x="6629400" y="6537325"/>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b="1" baseline="0">
                <a:latin typeface="Times New Roman" panose="02020603050405020304" pitchFamily="18" charset="0"/>
                <a:sym typeface="Arial" pitchFamily="34" charset="0"/>
              </a:defRPr>
            </a:lvl1pPr>
          </a:lstStyle>
          <a:p>
            <a:pPr>
              <a:defRPr/>
            </a:pPr>
            <a:endParaRPr lang="en-US" altLang="zh-CN">
              <a:solidFill>
                <a:srgbClr val="000000"/>
              </a:solidFill>
            </a:endParaRPr>
          </a:p>
        </p:txBody>
      </p:sp>
      <p:sp>
        <p:nvSpPr>
          <p:cNvPr id="1027" name="Rectangle 6"/>
          <p:cNvSpPr>
            <a:spLocks noGrp="1" noChangeArrowheads="1"/>
          </p:cNvSpPr>
          <p:nvPr>
            <p:ph type="sldNum" sz="quarter" idx="4"/>
          </p:nvPr>
        </p:nvSpPr>
        <p:spPr bwMode="auto">
          <a:xfrm>
            <a:off x="4191000" y="6519862"/>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b="1" baseline="0">
                <a:latin typeface="Times New Roman" panose="02020603050405020304" pitchFamily="18" charset="0"/>
                <a:sym typeface="Arial" pitchFamily="34" charset="0"/>
              </a:defRPr>
            </a:lvl1pPr>
          </a:lstStyle>
          <a:p>
            <a:pPr>
              <a:defRPr/>
            </a:pPr>
            <a:fld id="{1FE94612-9C6D-4956-8ADD-B35B4F9AFD0F}" type="slidenum">
              <a:rPr lang="zh-CN" altLang="en-US" smtClean="0">
                <a:solidFill>
                  <a:srgbClr val="000000"/>
                </a:solidFill>
              </a:rPr>
              <a:pPr>
                <a:defRPr/>
              </a:pPr>
              <a:t>‹#›</a:t>
            </a:fld>
            <a:endParaRPr lang="en-US" altLang="zh-CN">
              <a:solidFill>
                <a:srgbClr val="000000"/>
              </a:solidFill>
            </a:endParaRPr>
          </a:p>
        </p:txBody>
      </p:sp>
      <p:sp>
        <p:nvSpPr>
          <p:cNvPr id="1028" name="Rectangle 4"/>
          <p:cNvSpPr>
            <a:spLocks noGrp="1" noChangeArrowheads="1"/>
          </p:cNvSpPr>
          <p:nvPr>
            <p:ph type="dt" sz="half" idx="2"/>
          </p:nvPr>
        </p:nvSpPr>
        <p:spPr bwMode="auto">
          <a:xfrm>
            <a:off x="381000" y="6519862"/>
            <a:ext cx="1905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000" b="0" baseline="0">
                <a:latin typeface="Times New Roman" panose="02020603050405020304" pitchFamily="18" charset="0"/>
                <a:cs typeface="Times New Roman" panose="02020603050405020304" pitchFamily="18" charset="0"/>
                <a:sym typeface="Arial" pitchFamily="34" charset="0"/>
              </a:defRPr>
            </a:lvl1pPr>
          </a:lstStyle>
          <a:p>
            <a:pPr>
              <a:defRPr/>
            </a:pPr>
            <a:endParaRPr lang="en-US" altLang="zh-CN">
              <a:solidFill>
                <a:srgbClr val="000000"/>
              </a:solidFill>
            </a:endParaRPr>
          </a:p>
        </p:txBody>
      </p:sp>
      <p:pic>
        <p:nvPicPr>
          <p:cNvPr id="7"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a:spLocks/>
          </p:cNvSpPr>
          <p:nvPr/>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endParaRPr lang="zh-CN" altLang="zh-CN">
              <a:solidFill>
                <a:srgbClr val="000000"/>
              </a:solidFill>
              <a:sym typeface="Arial" pitchFamily="34" charset="0"/>
            </a:endParaRPr>
          </a:p>
        </p:txBody>
      </p:sp>
    </p:spTree>
    <p:extLst>
      <p:ext uri="{BB962C8B-B14F-4D97-AF65-F5344CB8AC3E}">
        <p14:creationId xmlns:p14="http://schemas.microsoft.com/office/powerpoint/2010/main" val="1747407148"/>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7" r:id="rId12"/>
    <p:sldLayoutId id="2147484388" r:id="rId13"/>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sym typeface="Arial" pitchFamily="34" charset="0"/>
        </a:defRPr>
      </a:lvl1pPr>
      <a:lvl2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2pPr>
      <a:lvl3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3pPr>
      <a:lvl4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4pPr>
      <a:lvl5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5pPr>
      <a:lvl6pPr marL="4572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6pPr>
      <a:lvl7pPr marL="9144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7pPr>
      <a:lvl8pPr marL="13716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8pPr>
      <a:lvl9pPr marL="18288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9pPr>
    </p:titleStyle>
    <p:bodyStyle>
      <a:lvl1pPr marL="342900" indent="-342900" algn="l" defTabSz="0"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sym typeface="Arial" pitchFamily="34" charset="0"/>
        </a:defRPr>
      </a:lvl1pPr>
      <a:lvl2pPr marL="742950" indent="-285750" algn="l" defTabSz="0" rtl="0" eaLnBrk="0" fontAlgn="base" hangingPunct="0">
        <a:spcBef>
          <a:spcPct val="20000"/>
        </a:spcBef>
        <a:spcAft>
          <a:spcPct val="0"/>
        </a:spcAft>
        <a:buClr>
          <a:schemeClr val="accent1"/>
        </a:buClr>
        <a:buFont typeface="Wingdings" pitchFamily="2" charset="2"/>
        <a:buChar char="§"/>
        <a:defRPr sz="2200">
          <a:solidFill>
            <a:schemeClr val="tx1"/>
          </a:solidFill>
          <a:latin typeface="+mn-lt"/>
          <a:cs typeface="+mn-cs"/>
          <a:sym typeface="Arial" pitchFamily="34" charset="0"/>
        </a:defRPr>
      </a:lvl2pPr>
      <a:lvl3pPr marL="1143000" indent="-228600" algn="l" defTabSz="0" rtl="0" eaLnBrk="0" fontAlgn="base" hangingPunct="0">
        <a:spcBef>
          <a:spcPct val="20000"/>
        </a:spcBef>
        <a:spcAft>
          <a:spcPct val="0"/>
        </a:spcAft>
        <a:buClr>
          <a:schemeClr val="accent2"/>
        </a:buClr>
        <a:buFont typeface="Wingdings" pitchFamily="2" charset="2"/>
        <a:buChar char="•"/>
        <a:defRPr sz="2400">
          <a:solidFill>
            <a:schemeClr val="tx1"/>
          </a:solidFill>
          <a:latin typeface="+mn-lt"/>
          <a:cs typeface="+mn-cs"/>
          <a:sym typeface="Arial" pitchFamily="34" charset="0"/>
        </a:defRPr>
      </a:lvl3pPr>
      <a:lvl4pPr marL="1600200" indent="-228600" algn="l" defTabSz="0" rtl="0" eaLnBrk="0" fontAlgn="base" hangingPunct="0">
        <a:spcBef>
          <a:spcPct val="20000"/>
        </a:spcBef>
        <a:spcAft>
          <a:spcPct val="0"/>
        </a:spcAft>
        <a:buClr>
          <a:schemeClr val="accent2"/>
        </a:buClr>
        <a:buFont typeface="Wingdings" pitchFamily="2" charset="2"/>
        <a:buChar char="–"/>
        <a:defRPr sz="1600">
          <a:solidFill>
            <a:schemeClr val="tx1"/>
          </a:solidFill>
          <a:latin typeface="+mn-lt"/>
          <a:cs typeface="+mn-cs"/>
          <a:sym typeface="Arial" pitchFamily="34" charset="0"/>
        </a:defRPr>
      </a:lvl4pPr>
      <a:lvl5pPr marL="20574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5pPr>
      <a:lvl6pPr marL="25146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6pPr>
      <a:lvl7pPr marL="29718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7pPr>
      <a:lvl8pPr marL="34290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8pPr>
      <a:lvl9pPr marL="38862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gray">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latin typeface="Arial" charset="0"/>
                <a:ea typeface="宋体" pitchFamily="2" charset="-122"/>
              </a:defRPr>
            </a:lvl1pPr>
          </a:lstStyle>
          <a:p>
            <a:endParaRPr lang="zh-CN" altLang="en-US">
              <a:solidFill>
                <a:prstClr val="black"/>
              </a:solidFill>
            </a:endParaRPr>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latin typeface="Arial" charset="0"/>
                <a:ea typeface="宋体" pitchFamily="2" charset="-122"/>
              </a:defRPr>
            </a:lvl1pPr>
          </a:lstStyle>
          <a:p>
            <a:fld id="{3F3A8585-9544-4D62-A0BE-38C800A2E7A0}" type="slidenum">
              <a:rPr lang="zh-CN" altLang="en-US" smtClean="0">
                <a:solidFill>
                  <a:prstClr val="black"/>
                </a:solidFill>
              </a:rPr>
              <a:pPr/>
              <a:t>‹#›</a:t>
            </a:fld>
            <a:endParaRPr lang="zh-CN" altLang="en-US">
              <a:solidFill>
                <a:prstClr val="black"/>
              </a:solidFill>
            </a:endParaRPr>
          </a:p>
        </p:txBody>
      </p:sp>
      <p:sp>
        <p:nvSpPr>
          <p:cNvPr id="1028" name="Rectangle 4"/>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charset="0"/>
                <a:ea typeface="宋体" pitchFamily="2" charset="-122"/>
              </a:defRPr>
            </a:lvl1pPr>
          </a:lstStyle>
          <a:p>
            <a:fld id="{D7A0668A-F250-4E6F-9463-9C7EC0E40F82}" type="datetimeFigureOut">
              <a:rPr lang="zh-CN" altLang="en-US" smtClean="0">
                <a:solidFill>
                  <a:prstClr val="black"/>
                </a:solidFill>
              </a:rPr>
              <a:pPr/>
              <a:t>2016/12/14</a:t>
            </a:fld>
            <a:endParaRPr lang="zh-CN" altLang="en-US">
              <a:solidFill>
                <a:prstClr val="black"/>
              </a:solidFill>
            </a:endParaRPr>
          </a:p>
        </p:txBody>
      </p:sp>
      <p:pic>
        <p:nvPicPr>
          <p:cNvPr id="9" name="Picture 2"/>
          <p:cNvPicPr>
            <a:picLocks noChangeAspect="1" noChangeArrowheads="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a:spLocks/>
          </p:cNvSpPr>
          <p:nvPr userDrawn="1"/>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endParaRPr lang="zh-CN" altLang="zh-CN">
              <a:solidFill>
                <a:srgbClr val="000000"/>
              </a:solidFill>
              <a:sym typeface="Arial" pitchFamily="34" charset="0"/>
            </a:endParaRPr>
          </a:p>
        </p:txBody>
      </p:sp>
    </p:spTree>
    <p:extLst>
      <p:ext uri="{BB962C8B-B14F-4D97-AF65-F5344CB8AC3E}">
        <p14:creationId xmlns:p14="http://schemas.microsoft.com/office/powerpoint/2010/main" val="3743234799"/>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 id="2147484470" r:id="rId14"/>
    <p:sldLayoutId id="2147484471" r:id="rId15"/>
    <p:sldLayoutId id="2147484472" r:id="rId16"/>
    <p:sldLayoutId id="2147484473" r:id="rId17"/>
    <p:sldLayoutId id="2147484474" r:id="rId18"/>
    <p:sldLayoutId id="2147484475" r:id="rId19"/>
    <p:sldLayoutId id="2147484476" r:id="rId20"/>
    <p:sldLayoutId id="2147484477" r:id="rId21"/>
    <p:sldLayoutId id="2147484478" r:id="rId22"/>
    <p:sldLayoutId id="2147484479" r:id="rId23"/>
    <p:sldLayoutId id="2147484480" r:id="rId24"/>
    <p:sldLayoutId id="2147484481" r:id="rId25"/>
    <p:sldLayoutId id="2147484482" r:id="rId26"/>
    <p:sldLayoutId id="2147484483" r:id="rId27"/>
    <p:sldLayoutId id="2147484484" r:id="rId28"/>
    <p:sldLayoutId id="2147484485" r:id="rId29"/>
    <p:sldLayoutId id="2147484486" r:id="rId30"/>
    <p:sldLayoutId id="2147484487" r:id="rId31"/>
    <p:sldLayoutId id="2147484488" r:id="rId32"/>
    <p:sldLayoutId id="2147484489" r:id="rId33"/>
    <p:sldLayoutId id="2147484490" r:id="rId34"/>
    <p:sldLayoutId id="2147484491" r:id="rId35"/>
    <p:sldLayoutId id="2147484492" r:id="rId36"/>
    <p:sldLayoutId id="2147484493" r:id="rId37"/>
    <p:sldLayoutId id="2147484494" r:id="rId38"/>
    <p:sldLayoutId id="2147484495" r:id="rId39"/>
    <p:sldLayoutId id="2147484496" r:id="rId40"/>
    <p:sldLayoutId id="2147484497" r:id="rId41"/>
    <p:sldLayoutId id="2147484498" r:id="rId42"/>
    <p:sldLayoutId id="2147484499" r:id="rId43"/>
    <p:sldLayoutId id="2147484500" r:id="rId44"/>
    <p:sldLayoutId id="2147484501" r:id="rId45"/>
    <p:sldLayoutId id="2147484502" r:id="rId46"/>
    <p:sldLayoutId id="2147484558" r:id="rId47"/>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Arial" charset="0"/>
        </a:defRPr>
      </a:lvl2pPr>
      <a:lvl3pPr algn="ctr" rtl="0" eaLnBrk="1" fontAlgn="base" hangingPunct="1">
        <a:spcBef>
          <a:spcPct val="0"/>
        </a:spcBef>
        <a:spcAft>
          <a:spcPct val="0"/>
        </a:spcAft>
        <a:defRPr sz="3200" b="1">
          <a:solidFill>
            <a:schemeClr val="bg1"/>
          </a:solidFill>
          <a:latin typeface="Arial" charset="0"/>
        </a:defRPr>
      </a:lvl3pPr>
      <a:lvl4pPr algn="ctr" rtl="0" eaLnBrk="1" fontAlgn="base" hangingPunct="1">
        <a:spcBef>
          <a:spcPct val="0"/>
        </a:spcBef>
        <a:spcAft>
          <a:spcPct val="0"/>
        </a:spcAft>
        <a:defRPr sz="3200" b="1">
          <a:solidFill>
            <a:schemeClr val="bg1"/>
          </a:solidFill>
          <a:latin typeface="Arial" charset="0"/>
        </a:defRPr>
      </a:lvl4pPr>
      <a:lvl5pPr algn="ctr" rtl="0" eaLnBrk="1" fontAlgn="base" hangingPunct="1">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ftr" sz="quarter" idx="3"/>
          </p:nvPr>
        </p:nvSpPr>
        <p:spPr bwMode="auto">
          <a:xfrm>
            <a:off x="6629400" y="6537325"/>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b="1" baseline="0">
                <a:latin typeface="Times New Roman" panose="02020603050405020304" pitchFamily="18" charset="0"/>
                <a:sym typeface="Arial" pitchFamily="34" charset="0"/>
              </a:defRPr>
            </a:lvl1pPr>
          </a:lstStyle>
          <a:p>
            <a:pPr eaLnBrk="0" hangingPunct="0"/>
            <a:r>
              <a:rPr lang="en-US" altLang="zh-CN" smtClean="0">
                <a:solidFill>
                  <a:srgbClr val="000000"/>
                </a:solidFill>
                <a:ea typeface="宋体" pitchFamily="2" charset="-122"/>
              </a:rPr>
              <a:t>www.fds.org.cn</a:t>
            </a:r>
            <a:endParaRPr lang="zh-CN" altLang="zh-CN" dirty="0">
              <a:solidFill>
                <a:srgbClr val="000000"/>
              </a:solidFill>
              <a:ea typeface="宋体" pitchFamily="2" charset="-122"/>
            </a:endParaRPr>
          </a:p>
        </p:txBody>
      </p:sp>
      <p:sp>
        <p:nvSpPr>
          <p:cNvPr id="1027" name="Rectangle 6"/>
          <p:cNvSpPr>
            <a:spLocks noGrp="1" noChangeArrowheads="1"/>
          </p:cNvSpPr>
          <p:nvPr>
            <p:ph type="sldNum" sz="quarter" idx="4"/>
          </p:nvPr>
        </p:nvSpPr>
        <p:spPr bwMode="auto">
          <a:xfrm>
            <a:off x="4191000" y="6519862"/>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b="1" baseline="0">
                <a:latin typeface="Times New Roman" panose="02020603050405020304" pitchFamily="18" charset="0"/>
                <a:sym typeface="Arial" pitchFamily="34" charset="0"/>
              </a:defRPr>
            </a:lvl1pPr>
          </a:lstStyle>
          <a:p>
            <a:pPr eaLnBrk="0" hangingPunct="0"/>
            <a:r>
              <a:rPr lang="en-US" altLang="zh-CN" smtClean="0">
                <a:solidFill>
                  <a:srgbClr val="000000"/>
                </a:solidFill>
                <a:ea typeface="宋体" pitchFamily="2" charset="-122"/>
              </a:rPr>
              <a:t>FDS Team</a:t>
            </a:r>
            <a:endParaRPr lang="en-US" sz="2400" dirty="0">
              <a:solidFill>
                <a:srgbClr val="000000"/>
              </a:solidFill>
              <a:ea typeface="宋体" pitchFamily="2" charset="-122"/>
            </a:endParaRPr>
          </a:p>
        </p:txBody>
      </p:sp>
      <p:sp>
        <p:nvSpPr>
          <p:cNvPr id="1028" name="Rectangle 4"/>
          <p:cNvSpPr>
            <a:spLocks noGrp="1" noChangeArrowheads="1"/>
          </p:cNvSpPr>
          <p:nvPr>
            <p:ph type="dt" sz="half" idx="2"/>
          </p:nvPr>
        </p:nvSpPr>
        <p:spPr bwMode="auto">
          <a:xfrm>
            <a:off x="381000" y="6519862"/>
            <a:ext cx="1905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000" b="0" baseline="0">
                <a:latin typeface="Times New Roman" panose="02020603050405020304" pitchFamily="18" charset="0"/>
                <a:cs typeface="Times New Roman" panose="02020603050405020304" pitchFamily="18" charset="0"/>
                <a:sym typeface="Arial" pitchFamily="34" charset="0"/>
              </a:defRPr>
            </a:lvl1pPr>
          </a:lstStyle>
          <a:p>
            <a:pPr eaLnBrk="0" hangingPunct="0"/>
            <a:endParaRPr lang="zh-CN" altLang="zh-CN" dirty="0">
              <a:solidFill>
                <a:srgbClr val="000000"/>
              </a:solidFill>
              <a:ea typeface="宋体" pitchFamily="2" charset="-122"/>
            </a:endParaRPr>
          </a:p>
        </p:txBody>
      </p:sp>
      <p:pic>
        <p:nvPicPr>
          <p:cNvPr id="7"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a:spLocks/>
          </p:cNvSpPr>
          <p:nvPr userDrawn="1"/>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endParaRPr lang="zh-CN" altLang="zh-CN">
              <a:solidFill>
                <a:srgbClr val="000000"/>
              </a:solidFill>
              <a:sym typeface="Arial" pitchFamily="34" charset="0"/>
            </a:endParaRPr>
          </a:p>
        </p:txBody>
      </p:sp>
    </p:spTree>
    <p:extLst>
      <p:ext uri="{BB962C8B-B14F-4D97-AF65-F5344CB8AC3E}">
        <p14:creationId xmlns:p14="http://schemas.microsoft.com/office/powerpoint/2010/main" val="4114830853"/>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sym typeface="Arial" pitchFamily="34" charset="0"/>
        </a:defRPr>
      </a:lvl1pPr>
      <a:lvl2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2pPr>
      <a:lvl3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3pPr>
      <a:lvl4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4pPr>
      <a:lvl5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5pPr>
      <a:lvl6pPr marL="4572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6pPr>
      <a:lvl7pPr marL="9144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7pPr>
      <a:lvl8pPr marL="13716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8pPr>
      <a:lvl9pPr marL="18288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9pPr>
    </p:titleStyle>
    <p:bodyStyle>
      <a:lvl1pPr marL="342900" indent="-342900" algn="l" defTabSz="0"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sym typeface="Arial" pitchFamily="34" charset="0"/>
        </a:defRPr>
      </a:lvl1pPr>
      <a:lvl2pPr marL="742950" indent="-285750" algn="l" defTabSz="0" rtl="0" eaLnBrk="0" fontAlgn="base" hangingPunct="0">
        <a:spcBef>
          <a:spcPct val="20000"/>
        </a:spcBef>
        <a:spcAft>
          <a:spcPct val="0"/>
        </a:spcAft>
        <a:buClr>
          <a:schemeClr val="accent1"/>
        </a:buClr>
        <a:buFont typeface="Wingdings" pitchFamily="2" charset="2"/>
        <a:buChar char="§"/>
        <a:defRPr sz="2200">
          <a:solidFill>
            <a:schemeClr val="tx1"/>
          </a:solidFill>
          <a:latin typeface="+mn-lt"/>
          <a:cs typeface="+mn-cs"/>
          <a:sym typeface="Arial" pitchFamily="34" charset="0"/>
        </a:defRPr>
      </a:lvl2pPr>
      <a:lvl3pPr marL="1143000" indent="-228600" algn="l" defTabSz="0" rtl="0" eaLnBrk="0" fontAlgn="base" hangingPunct="0">
        <a:spcBef>
          <a:spcPct val="20000"/>
        </a:spcBef>
        <a:spcAft>
          <a:spcPct val="0"/>
        </a:spcAft>
        <a:buClr>
          <a:schemeClr val="accent2"/>
        </a:buClr>
        <a:buFont typeface="Wingdings" pitchFamily="2" charset="2"/>
        <a:buChar char="•"/>
        <a:defRPr sz="2400">
          <a:solidFill>
            <a:schemeClr val="tx1"/>
          </a:solidFill>
          <a:latin typeface="+mn-lt"/>
          <a:cs typeface="+mn-cs"/>
          <a:sym typeface="Arial" pitchFamily="34" charset="0"/>
        </a:defRPr>
      </a:lvl3pPr>
      <a:lvl4pPr marL="1600200" indent="-228600" algn="l" defTabSz="0" rtl="0" eaLnBrk="0" fontAlgn="base" hangingPunct="0">
        <a:spcBef>
          <a:spcPct val="20000"/>
        </a:spcBef>
        <a:spcAft>
          <a:spcPct val="0"/>
        </a:spcAft>
        <a:buClr>
          <a:schemeClr val="accent2"/>
        </a:buClr>
        <a:buFont typeface="Wingdings" pitchFamily="2" charset="2"/>
        <a:buChar char="–"/>
        <a:defRPr sz="1600">
          <a:solidFill>
            <a:schemeClr val="tx1"/>
          </a:solidFill>
          <a:latin typeface="+mn-lt"/>
          <a:cs typeface="+mn-cs"/>
          <a:sym typeface="Arial" pitchFamily="34" charset="0"/>
        </a:defRPr>
      </a:lvl4pPr>
      <a:lvl5pPr marL="20574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5pPr>
      <a:lvl6pPr marL="25146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6pPr>
      <a:lvl7pPr marL="29718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7pPr>
      <a:lvl8pPr marL="34290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8pPr>
      <a:lvl9pPr marL="38862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ftr" sz="quarter" idx="3"/>
          </p:nvPr>
        </p:nvSpPr>
        <p:spPr bwMode="auto">
          <a:xfrm>
            <a:off x="6629400" y="6537325"/>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b="1" baseline="0">
                <a:latin typeface="Times New Roman" panose="02020603050405020304" pitchFamily="18" charset="0"/>
                <a:sym typeface="Arial" pitchFamily="34" charset="0"/>
              </a:defRPr>
            </a:lvl1pPr>
          </a:lstStyle>
          <a:p>
            <a:pPr eaLnBrk="0" hangingPunct="0"/>
            <a:r>
              <a:rPr lang="en-US" altLang="zh-CN" smtClean="0">
                <a:solidFill>
                  <a:srgbClr val="000000"/>
                </a:solidFill>
                <a:ea typeface="宋体" pitchFamily="2" charset="-122"/>
              </a:rPr>
              <a:t>www.fds.org.cn</a:t>
            </a:r>
            <a:endParaRPr lang="zh-CN" altLang="zh-CN" dirty="0">
              <a:solidFill>
                <a:srgbClr val="000000"/>
              </a:solidFill>
              <a:ea typeface="宋体" pitchFamily="2" charset="-122"/>
            </a:endParaRPr>
          </a:p>
        </p:txBody>
      </p:sp>
      <p:sp>
        <p:nvSpPr>
          <p:cNvPr id="1027" name="Rectangle 6"/>
          <p:cNvSpPr>
            <a:spLocks noGrp="1" noChangeArrowheads="1"/>
          </p:cNvSpPr>
          <p:nvPr>
            <p:ph type="sldNum" sz="quarter" idx="4"/>
          </p:nvPr>
        </p:nvSpPr>
        <p:spPr bwMode="auto">
          <a:xfrm>
            <a:off x="4191000" y="6519862"/>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b="1" baseline="0">
                <a:latin typeface="Times New Roman" panose="02020603050405020304" pitchFamily="18" charset="0"/>
                <a:sym typeface="Arial" pitchFamily="34" charset="0"/>
              </a:defRPr>
            </a:lvl1pPr>
          </a:lstStyle>
          <a:p>
            <a:pPr eaLnBrk="0" hangingPunct="0"/>
            <a:r>
              <a:rPr lang="en-US" altLang="zh-CN" smtClean="0">
                <a:solidFill>
                  <a:srgbClr val="000000"/>
                </a:solidFill>
                <a:ea typeface="宋体" pitchFamily="2" charset="-122"/>
              </a:rPr>
              <a:t>FDS Team</a:t>
            </a:r>
            <a:endParaRPr lang="en-US" sz="2400" dirty="0">
              <a:solidFill>
                <a:srgbClr val="000000"/>
              </a:solidFill>
              <a:ea typeface="宋体" pitchFamily="2" charset="-122"/>
            </a:endParaRPr>
          </a:p>
        </p:txBody>
      </p:sp>
      <p:sp>
        <p:nvSpPr>
          <p:cNvPr id="1028" name="Rectangle 4"/>
          <p:cNvSpPr>
            <a:spLocks noGrp="1" noChangeArrowheads="1"/>
          </p:cNvSpPr>
          <p:nvPr>
            <p:ph type="dt" sz="half" idx="2"/>
          </p:nvPr>
        </p:nvSpPr>
        <p:spPr bwMode="auto">
          <a:xfrm>
            <a:off x="381000" y="6519862"/>
            <a:ext cx="1905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000" b="0" baseline="0">
                <a:latin typeface="Times New Roman" panose="02020603050405020304" pitchFamily="18" charset="0"/>
                <a:cs typeface="Times New Roman" panose="02020603050405020304" pitchFamily="18" charset="0"/>
                <a:sym typeface="Arial" pitchFamily="34" charset="0"/>
              </a:defRPr>
            </a:lvl1pPr>
          </a:lstStyle>
          <a:p>
            <a:pPr eaLnBrk="0" hangingPunct="0"/>
            <a:endParaRPr lang="zh-CN" altLang="zh-CN" dirty="0">
              <a:solidFill>
                <a:srgbClr val="000000"/>
              </a:solidFill>
              <a:ea typeface="宋体" pitchFamily="2" charset="-122"/>
            </a:endParaRPr>
          </a:p>
        </p:txBody>
      </p:sp>
      <p:pic>
        <p:nvPicPr>
          <p:cNvPr id="7"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a:spLocks/>
          </p:cNvSpPr>
          <p:nvPr userDrawn="1"/>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endParaRPr lang="zh-CN" altLang="zh-CN">
              <a:solidFill>
                <a:srgbClr val="000000"/>
              </a:solidFill>
              <a:ea typeface="宋体" pitchFamily="2" charset="-122"/>
              <a:sym typeface="Arial" pitchFamily="34" charset="0"/>
            </a:endParaRPr>
          </a:p>
        </p:txBody>
      </p:sp>
    </p:spTree>
    <p:extLst>
      <p:ext uri="{BB962C8B-B14F-4D97-AF65-F5344CB8AC3E}">
        <p14:creationId xmlns:p14="http://schemas.microsoft.com/office/powerpoint/2010/main" val="2532164574"/>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sym typeface="Arial" pitchFamily="34" charset="0"/>
        </a:defRPr>
      </a:lvl1pPr>
      <a:lvl2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2pPr>
      <a:lvl3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3pPr>
      <a:lvl4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4pPr>
      <a:lvl5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5pPr>
      <a:lvl6pPr marL="4572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6pPr>
      <a:lvl7pPr marL="9144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7pPr>
      <a:lvl8pPr marL="13716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8pPr>
      <a:lvl9pPr marL="18288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9pPr>
    </p:titleStyle>
    <p:bodyStyle>
      <a:lvl1pPr marL="342900" indent="-342900" algn="l" defTabSz="0"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sym typeface="Arial" pitchFamily="34" charset="0"/>
        </a:defRPr>
      </a:lvl1pPr>
      <a:lvl2pPr marL="742950" indent="-285750" algn="l" defTabSz="0" rtl="0" eaLnBrk="0" fontAlgn="base" hangingPunct="0">
        <a:spcBef>
          <a:spcPct val="20000"/>
        </a:spcBef>
        <a:spcAft>
          <a:spcPct val="0"/>
        </a:spcAft>
        <a:buClr>
          <a:schemeClr val="accent1"/>
        </a:buClr>
        <a:buFont typeface="Wingdings" pitchFamily="2" charset="2"/>
        <a:buChar char="§"/>
        <a:defRPr sz="2200">
          <a:solidFill>
            <a:schemeClr val="tx1"/>
          </a:solidFill>
          <a:latin typeface="+mn-lt"/>
          <a:cs typeface="+mn-cs"/>
          <a:sym typeface="Arial" pitchFamily="34" charset="0"/>
        </a:defRPr>
      </a:lvl2pPr>
      <a:lvl3pPr marL="1143000" indent="-228600" algn="l" defTabSz="0" rtl="0" eaLnBrk="0" fontAlgn="base" hangingPunct="0">
        <a:spcBef>
          <a:spcPct val="20000"/>
        </a:spcBef>
        <a:spcAft>
          <a:spcPct val="0"/>
        </a:spcAft>
        <a:buClr>
          <a:schemeClr val="accent2"/>
        </a:buClr>
        <a:buFont typeface="Wingdings" pitchFamily="2" charset="2"/>
        <a:buChar char="•"/>
        <a:defRPr sz="2400">
          <a:solidFill>
            <a:schemeClr val="tx1"/>
          </a:solidFill>
          <a:latin typeface="+mn-lt"/>
          <a:cs typeface="+mn-cs"/>
          <a:sym typeface="Arial" pitchFamily="34" charset="0"/>
        </a:defRPr>
      </a:lvl3pPr>
      <a:lvl4pPr marL="1600200" indent="-228600" algn="l" defTabSz="0" rtl="0" eaLnBrk="0" fontAlgn="base" hangingPunct="0">
        <a:spcBef>
          <a:spcPct val="20000"/>
        </a:spcBef>
        <a:spcAft>
          <a:spcPct val="0"/>
        </a:spcAft>
        <a:buClr>
          <a:schemeClr val="accent2"/>
        </a:buClr>
        <a:buFont typeface="Wingdings" pitchFamily="2" charset="2"/>
        <a:buChar char="–"/>
        <a:defRPr sz="1600">
          <a:solidFill>
            <a:schemeClr val="tx1"/>
          </a:solidFill>
          <a:latin typeface="+mn-lt"/>
          <a:cs typeface="+mn-cs"/>
          <a:sym typeface="Arial" pitchFamily="34" charset="0"/>
        </a:defRPr>
      </a:lvl4pPr>
      <a:lvl5pPr marL="20574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5pPr>
      <a:lvl6pPr marL="25146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6pPr>
      <a:lvl7pPr marL="29718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7pPr>
      <a:lvl8pPr marL="34290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8pPr>
      <a:lvl9pPr marL="38862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gray">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latin typeface="Arial" charset="0"/>
                <a:ea typeface="宋体" pitchFamily="2" charset="-122"/>
              </a:defRPr>
            </a:lvl1pPr>
          </a:lstStyle>
          <a:p>
            <a:endParaRPr lang="zh-CN" altLang="en-US">
              <a:solidFill>
                <a:prstClr val="black"/>
              </a:solidFill>
            </a:endParaRPr>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latin typeface="Arial" charset="0"/>
                <a:ea typeface="宋体" pitchFamily="2" charset="-122"/>
              </a:defRPr>
            </a:lvl1pPr>
          </a:lstStyle>
          <a:p>
            <a:fld id="{3F3A8585-9544-4D62-A0BE-38C800A2E7A0}" type="slidenum">
              <a:rPr lang="zh-CN" altLang="en-US" smtClean="0">
                <a:solidFill>
                  <a:prstClr val="black"/>
                </a:solidFill>
              </a:rPr>
              <a:pPr/>
              <a:t>‹#›</a:t>
            </a:fld>
            <a:endParaRPr lang="zh-CN" altLang="en-US">
              <a:solidFill>
                <a:prstClr val="black"/>
              </a:solidFill>
            </a:endParaRPr>
          </a:p>
        </p:txBody>
      </p:sp>
      <p:sp>
        <p:nvSpPr>
          <p:cNvPr id="1028" name="Rectangle 4"/>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charset="0"/>
                <a:ea typeface="宋体" pitchFamily="2" charset="-122"/>
              </a:defRPr>
            </a:lvl1pPr>
          </a:lstStyle>
          <a:p>
            <a:fld id="{D7A0668A-F250-4E6F-9463-9C7EC0E40F82}" type="datetimeFigureOut">
              <a:rPr lang="zh-CN" altLang="en-US" smtClean="0">
                <a:solidFill>
                  <a:prstClr val="black"/>
                </a:solidFill>
              </a:rPr>
              <a:pPr/>
              <a:t>2016/12/14</a:t>
            </a:fld>
            <a:endParaRPr lang="zh-CN" altLang="en-US">
              <a:solidFill>
                <a:prstClr val="black"/>
              </a:solidFill>
            </a:endParaRPr>
          </a:p>
        </p:txBody>
      </p:sp>
      <p:pic>
        <p:nvPicPr>
          <p:cNvPr id="11" name="Picture 2"/>
          <p:cNvPicPr>
            <a:picLocks noChangeAspect="1" noChangeArrowheads="1"/>
          </p:cNvPicPr>
          <p:nvPr userDrawn="1"/>
        </p:nvPicPr>
        <p:blipFill>
          <a:blip r:embed="rId52"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a:spLocks/>
          </p:cNvSpPr>
          <p:nvPr userDrawn="1"/>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endParaRPr lang="zh-CN" altLang="zh-CN">
              <a:solidFill>
                <a:srgbClr val="000000"/>
              </a:solidFill>
              <a:sym typeface="Arial" pitchFamily="34" charset="0"/>
            </a:endParaRPr>
          </a:p>
        </p:txBody>
      </p:sp>
    </p:spTree>
    <p:extLst>
      <p:ext uri="{BB962C8B-B14F-4D97-AF65-F5344CB8AC3E}">
        <p14:creationId xmlns:p14="http://schemas.microsoft.com/office/powerpoint/2010/main" val="1335055180"/>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880" r:id="rId12"/>
    <p:sldLayoutId id="2147484881" r:id="rId13"/>
    <p:sldLayoutId id="2147484882" r:id="rId14"/>
    <p:sldLayoutId id="2147484883" r:id="rId15"/>
    <p:sldLayoutId id="2147484884" r:id="rId16"/>
    <p:sldLayoutId id="2147484885" r:id="rId17"/>
    <p:sldLayoutId id="2147484886" r:id="rId18"/>
    <p:sldLayoutId id="2147484887" r:id="rId19"/>
    <p:sldLayoutId id="2147484888" r:id="rId20"/>
    <p:sldLayoutId id="2147484889" r:id="rId21"/>
    <p:sldLayoutId id="2147484890" r:id="rId22"/>
    <p:sldLayoutId id="2147484891" r:id="rId23"/>
    <p:sldLayoutId id="2147484892" r:id="rId24"/>
    <p:sldLayoutId id="2147484893" r:id="rId25"/>
    <p:sldLayoutId id="2147484894" r:id="rId26"/>
    <p:sldLayoutId id="2147484895" r:id="rId27"/>
    <p:sldLayoutId id="2147484896" r:id="rId28"/>
    <p:sldLayoutId id="2147484897" r:id="rId29"/>
    <p:sldLayoutId id="2147484898" r:id="rId30"/>
    <p:sldLayoutId id="2147484899" r:id="rId31"/>
    <p:sldLayoutId id="2147484900" r:id="rId32"/>
    <p:sldLayoutId id="2147484901" r:id="rId33"/>
    <p:sldLayoutId id="2147484902" r:id="rId34"/>
    <p:sldLayoutId id="2147484903" r:id="rId35"/>
    <p:sldLayoutId id="2147484904" r:id="rId36"/>
    <p:sldLayoutId id="2147484905" r:id="rId37"/>
    <p:sldLayoutId id="2147484906" r:id="rId38"/>
    <p:sldLayoutId id="2147484907" r:id="rId39"/>
    <p:sldLayoutId id="2147484908" r:id="rId40"/>
    <p:sldLayoutId id="2147484909" r:id="rId41"/>
    <p:sldLayoutId id="2147484910" r:id="rId42"/>
    <p:sldLayoutId id="2147484911" r:id="rId43"/>
    <p:sldLayoutId id="2147484912" r:id="rId44"/>
    <p:sldLayoutId id="2147484913" r:id="rId45"/>
    <p:sldLayoutId id="2147484914" r:id="rId46"/>
    <p:sldLayoutId id="2147484915" r:id="rId47"/>
    <p:sldLayoutId id="2147484916" r:id="rId48"/>
    <p:sldLayoutId id="2147484917" r:id="rId49"/>
    <p:sldLayoutId id="2147484918" r:id="rId50"/>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Arial" charset="0"/>
        </a:defRPr>
      </a:lvl2pPr>
      <a:lvl3pPr algn="ctr" rtl="0" eaLnBrk="1" fontAlgn="base" hangingPunct="1">
        <a:spcBef>
          <a:spcPct val="0"/>
        </a:spcBef>
        <a:spcAft>
          <a:spcPct val="0"/>
        </a:spcAft>
        <a:defRPr sz="3200" b="1">
          <a:solidFill>
            <a:schemeClr val="bg1"/>
          </a:solidFill>
          <a:latin typeface="Arial" charset="0"/>
        </a:defRPr>
      </a:lvl3pPr>
      <a:lvl4pPr algn="ctr" rtl="0" eaLnBrk="1" fontAlgn="base" hangingPunct="1">
        <a:spcBef>
          <a:spcPct val="0"/>
        </a:spcBef>
        <a:spcAft>
          <a:spcPct val="0"/>
        </a:spcAft>
        <a:defRPr sz="3200" b="1">
          <a:solidFill>
            <a:schemeClr val="bg1"/>
          </a:solidFill>
          <a:latin typeface="Arial" charset="0"/>
        </a:defRPr>
      </a:lvl4pPr>
      <a:lvl5pPr algn="ctr" rtl="0" eaLnBrk="1" fontAlgn="base" hangingPunct="1">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gray">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prstClr val="black"/>
                </a:solidFill>
                <a:latin typeface="Arial"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prstClr val="black"/>
                </a:solidFill>
                <a:latin typeface="Arial" charset="0"/>
                <a:ea typeface="宋体" pitchFamily="2" charset="-122"/>
              </a:defRPr>
            </a:lvl1pPr>
          </a:lstStyle>
          <a:p>
            <a:pPr>
              <a:defRPr/>
            </a:pPr>
            <a:fld id="{26424B34-ED5E-424A-BB12-DCD2B5A09854}" type="slidenum">
              <a:rPr lang="zh-CN" altLang="en-US"/>
              <a:pPr>
                <a:defRPr/>
              </a:pPr>
              <a:t>‹#›</a:t>
            </a:fld>
            <a:endParaRPr lang="en-US" altLang="zh-CN"/>
          </a:p>
        </p:txBody>
      </p:sp>
      <p:sp>
        <p:nvSpPr>
          <p:cNvPr id="1028" name="Rectangle 4"/>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solidFill>
                  <a:prstClr val="black"/>
                </a:solidFill>
                <a:latin typeface="Arial" charset="0"/>
                <a:ea typeface="宋体" pitchFamily="2" charset="-122"/>
              </a:defRPr>
            </a:lvl1pPr>
          </a:lstStyle>
          <a:p>
            <a:pPr>
              <a:defRPr/>
            </a:pPr>
            <a:endParaRPr lang="en-US" altLang="zh-CN"/>
          </a:p>
        </p:txBody>
      </p:sp>
      <p:pic>
        <p:nvPicPr>
          <p:cNvPr id="7"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0" y="93597"/>
            <a:ext cx="3505200" cy="43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a:spLocks/>
          </p:cNvSpPr>
          <p:nvPr userDrawn="1"/>
        </p:nvSpPr>
        <p:spPr bwMode="auto">
          <a:xfrm>
            <a:off x="457200" y="513703"/>
            <a:ext cx="8686800" cy="72231"/>
          </a:xfrm>
          <a:prstGeom prst="rect">
            <a:avLst/>
          </a:prstGeom>
          <a:gradFill rotWithShape="1">
            <a:gsLst>
              <a:gs pos="0">
                <a:srgbClr val="FFFFFF"/>
              </a:gs>
              <a:gs pos="100000">
                <a:srgbClr val="C00000"/>
              </a:gs>
              <a:gs pos="50000">
                <a:srgbClr val="FF0000"/>
              </a:gs>
            </a:gsLst>
            <a:lin ang="0" scaled="1"/>
          </a:gradFill>
          <a:ln>
            <a:noFill/>
          </a:ln>
          <a:extLst/>
        </p:spPr>
        <p:txBody>
          <a:bodyPr wrap="none" anchor="ctr"/>
          <a:lstStyle/>
          <a:p>
            <a:pPr algn="l"/>
            <a:endParaRPr lang="zh-CN" altLang="zh-CN">
              <a:solidFill>
                <a:srgbClr val="000000"/>
              </a:solidFill>
              <a:latin typeface="Arial"/>
              <a:ea typeface="宋体" pitchFamily="2" charset="-122"/>
              <a:sym typeface="Arial" pitchFamily="34" charset="0"/>
            </a:endParaRPr>
          </a:p>
        </p:txBody>
      </p:sp>
    </p:spTree>
    <p:extLst>
      <p:ext uri="{BB962C8B-B14F-4D97-AF65-F5344CB8AC3E}">
        <p14:creationId xmlns:p14="http://schemas.microsoft.com/office/powerpoint/2010/main" val="2885179769"/>
      </p:ext>
    </p:extLst>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 id="2147485024" r:id="rId12"/>
    <p:sldLayoutId id="2147485025"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gray">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latin typeface="Arial" charset="0"/>
                <a:ea typeface="宋体" pitchFamily="2" charset="-122"/>
              </a:defRPr>
            </a:lvl1pPr>
          </a:lstStyle>
          <a:p>
            <a:pPr>
              <a:defRPr/>
            </a:pPr>
            <a:endParaRPr lang="en-US" altLang="zh-CN">
              <a:solidFill>
                <a:prstClr val="black"/>
              </a:solidFill>
            </a:endParaRPr>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latin typeface="Arial" charset="0"/>
                <a:ea typeface="宋体" pitchFamily="2" charset="-122"/>
              </a:defRPr>
            </a:lvl1pPr>
          </a:lstStyle>
          <a:p>
            <a:pPr>
              <a:defRPr/>
            </a:pPr>
            <a:fld id="{1FE94612-9C6D-4956-8ADD-B35B4F9AFD0F}" type="slidenum">
              <a:rPr lang="zh-CN" altLang="en-US">
                <a:solidFill>
                  <a:prstClr val="black"/>
                </a:solidFill>
              </a:rPr>
              <a:pPr>
                <a:defRPr/>
              </a:pPr>
              <a:t>‹#›</a:t>
            </a:fld>
            <a:endParaRPr lang="en-US" altLang="zh-CN">
              <a:solidFill>
                <a:prstClr val="black"/>
              </a:solidFill>
            </a:endParaRPr>
          </a:p>
        </p:txBody>
      </p:sp>
      <p:sp>
        <p:nvSpPr>
          <p:cNvPr id="1028" name="Rectangle 4"/>
          <p:cNvSpPr>
            <a:spLocks noGrp="1" noChangeArrowheads="1"/>
          </p:cNvSpPr>
          <p:nvPr>
            <p:ph type="dt" sz="half" idx="2"/>
          </p:nvPr>
        </p:nvSpPr>
        <p:spPr bwMode="gray">
          <a:xfrm>
            <a:off x="381000" y="6534150"/>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charset="0"/>
                <a:ea typeface="宋体" pitchFamily="2" charset="-122"/>
              </a:defRPr>
            </a:lvl1pPr>
          </a:lstStyle>
          <a:p>
            <a:pPr>
              <a:defRPr/>
            </a:pPr>
            <a:endParaRPr lang="en-US" altLang="zh-CN">
              <a:solidFill>
                <a:prstClr val="black"/>
              </a:solidFill>
            </a:endParaRPr>
          </a:p>
        </p:txBody>
      </p:sp>
      <p:pic>
        <p:nvPicPr>
          <p:cNvPr id="8"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2400" y="93663"/>
            <a:ext cx="35052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4"/>
          <p:cNvSpPr>
            <a:spLocks/>
          </p:cNvSpPr>
          <p:nvPr userDrawn="1"/>
        </p:nvSpPr>
        <p:spPr bwMode="auto">
          <a:xfrm>
            <a:off x="457200" y="514350"/>
            <a:ext cx="8686800" cy="71438"/>
          </a:xfrm>
          <a:prstGeom prst="rect">
            <a:avLst/>
          </a:prstGeom>
          <a:gradFill rotWithShape="1">
            <a:gsLst>
              <a:gs pos="0">
                <a:srgbClr val="FFFFFF"/>
              </a:gs>
              <a:gs pos="50000">
                <a:srgbClr val="FF0000"/>
              </a:gs>
              <a:gs pos="100000">
                <a:srgbClr val="C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l"/>
            <a:endParaRPr lang="zh-CN" altLang="zh-CN">
              <a:solidFill>
                <a:srgbClr val="000000"/>
              </a:solidFill>
              <a:sym typeface="Arial" pitchFamily="34" charset="0"/>
            </a:endParaRPr>
          </a:p>
        </p:txBody>
      </p:sp>
    </p:spTree>
    <p:extLst>
      <p:ext uri="{BB962C8B-B14F-4D97-AF65-F5344CB8AC3E}">
        <p14:creationId xmlns:p14="http://schemas.microsoft.com/office/powerpoint/2010/main" val="251508165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1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1.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90.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18.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0.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28.xml"/><Relationship Id="rId7" Type="http://schemas.openxmlformats.org/officeDocument/2006/relationships/image" Target="../media/image78.wmf"/><Relationship Id="rId2" Type="http://schemas.openxmlformats.org/officeDocument/2006/relationships/slideLayout" Target="../slideLayouts/slideLayout18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7.wmf"/><Relationship Id="rId4" Type="http://schemas.openxmlformats.org/officeDocument/2006/relationships/oleObject" Target="../embeddings/oleObject1.bin"/><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3.xml"/><Relationship Id="rId1" Type="http://schemas.openxmlformats.org/officeDocument/2006/relationships/vmlDrawing" Target="../drawings/vmlDrawing2.vml"/><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7"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95.png"/><Relationship Id="rId5" Type="http://schemas.microsoft.com/office/2007/relationships/hdphoto" Target="../media/hdphoto2.wdp"/><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01.jpeg"/><Relationship Id="rId1" Type="http://schemas.openxmlformats.org/officeDocument/2006/relationships/slideLayout" Target="../slideLayouts/slideLayout181.xml"/><Relationship Id="rId6" Type="http://schemas.microsoft.com/office/2007/relationships/hdphoto" Target="../media/hdphoto3.wdp"/><Relationship Id="rId5" Type="http://schemas.openxmlformats.org/officeDocument/2006/relationships/image" Target="../media/image95.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119.xml"/><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75.xml"/><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4 专管组\01 文宣组（2014）\02 文宣组标准文件\标准文件（2014-08-30） - 源文件\9 FDS Office模版\FDS PPT模板-英文（文宣组 2014-09-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7" y="0"/>
            <a:ext cx="93262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42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9678" y="2627293"/>
            <a:ext cx="4881465" cy="584775"/>
          </a:xfrm>
          <a:prstGeom prst="rect">
            <a:avLst/>
          </a:prstGeom>
          <a:noFill/>
        </p:spPr>
        <p:txBody>
          <a:bodyPr wrap="none" rtlCol="0">
            <a:spAutoFit/>
          </a:bodyPr>
          <a:lstStyle/>
          <a:p>
            <a:r>
              <a:rPr lang="en-US" altLang="zh-CN" sz="3200" dirty="0" smtClean="0">
                <a:solidFill>
                  <a:srgbClr val="FF0000"/>
                </a:solidFill>
                <a:latin typeface="Times New Roman" pitchFamily="18" charset="0"/>
                <a:cs typeface="Times New Roman" pitchFamily="18" charset="0"/>
              </a:rPr>
              <a:t>Reactor/Blanket </a:t>
            </a:r>
            <a:r>
              <a:rPr lang="en-US" altLang="zh-CN" sz="3200" dirty="0">
                <a:solidFill>
                  <a:srgbClr val="FF0000"/>
                </a:solidFill>
                <a:latin typeface="Times New Roman" pitchFamily="18" charset="0"/>
                <a:cs typeface="Times New Roman" pitchFamily="18" charset="0"/>
              </a:rPr>
              <a:t>Concepts </a:t>
            </a:r>
            <a:endParaRPr lang="en-US" altLang="zh-CN" sz="320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78024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538163" y="2011363"/>
            <a:ext cx="184150" cy="304800"/>
          </a:xfrm>
          <a:prstGeom prst="rect">
            <a:avLst/>
          </a:prstGeom>
          <a:noFill/>
          <a:ln w="9525">
            <a:noFill/>
            <a:miter lim="800000"/>
            <a:headEnd/>
            <a:tailEnd/>
          </a:ln>
        </p:spPr>
        <p:txBody>
          <a:bodyPr wrap="none">
            <a:spAutoFit/>
          </a:bodyPr>
          <a:lstStyle/>
          <a:p>
            <a:endParaRPr lang="zh-CN" altLang="en-US" sz="1400">
              <a:solidFill>
                <a:srgbClr val="000000"/>
              </a:solidFill>
              <a:latin typeface="Times New Roman" pitchFamily="18" charset="0"/>
              <a:cs typeface="Times New Roman" pitchFamily="18" charset="0"/>
            </a:endParaRPr>
          </a:p>
        </p:txBody>
      </p:sp>
      <p:sp>
        <p:nvSpPr>
          <p:cNvPr id="12292" name="Text Box 5"/>
          <p:cNvSpPr txBox="1">
            <a:spLocks noChangeArrowheads="1"/>
          </p:cNvSpPr>
          <p:nvPr/>
        </p:nvSpPr>
        <p:spPr bwMode="auto">
          <a:xfrm>
            <a:off x="638175" y="2093913"/>
            <a:ext cx="184150" cy="304800"/>
          </a:xfrm>
          <a:prstGeom prst="rect">
            <a:avLst/>
          </a:prstGeom>
          <a:noFill/>
          <a:ln w="9525">
            <a:noFill/>
            <a:miter lim="800000"/>
            <a:headEnd/>
            <a:tailEnd/>
          </a:ln>
        </p:spPr>
        <p:txBody>
          <a:bodyPr wrap="none">
            <a:spAutoFit/>
          </a:bodyPr>
          <a:lstStyle/>
          <a:p>
            <a:endParaRPr lang="zh-CN" altLang="zh-CN" sz="1400">
              <a:solidFill>
                <a:srgbClr val="000000"/>
              </a:solidFill>
              <a:latin typeface="Times New Roman" pitchFamily="18" charset="0"/>
              <a:cs typeface="Times New Roman" pitchFamily="18" charset="0"/>
            </a:endParaRPr>
          </a:p>
        </p:txBody>
      </p:sp>
      <p:sp>
        <p:nvSpPr>
          <p:cNvPr id="12293" name="Text Box 5"/>
          <p:cNvSpPr txBox="1">
            <a:spLocks noChangeArrowheads="1"/>
          </p:cNvSpPr>
          <p:nvPr/>
        </p:nvSpPr>
        <p:spPr bwMode="auto">
          <a:xfrm>
            <a:off x="638175" y="2093913"/>
            <a:ext cx="184150" cy="304800"/>
          </a:xfrm>
          <a:prstGeom prst="rect">
            <a:avLst/>
          </a:prstGeom>
          <a:noFill/>
          <a:ln w="9525">
            <a:noFill/>
            <a:miter lim="800000"/>
            <a:headEnd/>
            <a:tailEnd/>
          </a:ln>
        </p:spPr>
        <p:txBody>
          <a:bodyPr wrap="none">
            <a:spAutoFit/>
          </a:bodyPr>
          <a:lstStyle/>
          <a:p>
            <a:endParaRPr lang="zh-CN" altLang="zh-CN" sz="1400">
              <a:solidFill>
                <a:srgbClr val="000000"/>
              </a:solidFill>
              <a:latin typeface="Times New Roman" pitchFamily="18" charset="0"/>
              <a:cs typeface="Times New Roman" pitchFamily="18" charset="0"/>
            </a:endParaRPr>
          </a:p>
        </p:txBody>
      </p:sp>
      <p:grpSp>
        <p:nvGrpSpPr>
          <p:cNvPr id="2" name="组合 1"/>
          <p:cNvGrpSpPr/>
          <p:nvPr/>
        </p:nvGrpSpPr>
        <p:grpSpPr>
          <a:xfrm>
            <a:off x="6040438" y="1606550"/>
            <a:ext cx="2713037" cy="1136650"/>
            <a:chOff x="6116638" y="1606550"/>
            <a:chExt cx="2713037" cy="1136650"/>
          </a:xfrm>
        </p:grpSpPr>
        <p:sp>
          <p:nvSpPr>
            <p:cNvPr id="12295" name="Rectangle 3"/>
            <p:cNvSpPr>
              <a:spLocks noChangeArrowheads="1"/>
            </p:cNvSpPr>
            <p:nvPr/>
          </p:nvSpPr>
          <p:spPr bwMode="auto">
            <a:xfrm>
              <a:off x="7086600" y="1685925"/>
              <a:ext cx="914400" cy="261937"/>
            </a:xfrm>
            <a:prstGeom prst="rect">
              <a:avLst/>
            </a:prstGeom>
            <a:noFill/>
            <a:ln w="9525">
              <a:noFill/>
              <a:miter lim="800000"/>
              <a:headEnd/>
              <a:tailEnd/>
            </a:ln>
          </p:spPr>
          <p:txBody>
            <a:bodyPr>
              <a:spAutoFit/>
            </a:bodyPr>
            <a:lstStyle/>
            <a:p>
              <a:r>
                <a:rPr lang="en-US" altLang="zh-CN" sz="1100" dirty="0">
                  <a:solidFill>
                    <a:srgbClr val="FF0000"/>
                  </a:solidFill>
                  <a:latin typeface="Times New Roman" pitchFamily="18" charset="0"/>
                  <a:cs typeface="Times New Roman" pitchFamily="18" charset="0"/>
                </a:rPr>
                <a:t>FDS-II</a:t>
              </a:r>
            </a:p>
          </p:txBody>
        </p:sp>
        <p:pic>
          <p:nvPicPr>
            <p:cNvPr id="12297" name="Picture 8"/>
            <p:cNvPicPr>
              <a:picLocks noChangeAspect="1" noChangeArrowheads="1"/>
            </p:cNvPicPr>
            <p:nvPr/>
          </p:nvPicPr>
          <p:blipFill>
            <a:blip r:embed="rId3" cstate="print"/>
            <a:srcRect/>
            <a:stretch>
              <a:fillRect/>
            </a:stretch>
          </p:blipFill>
          <p:spPr bwMode="auto">
            <a:xfrm>
              <a:off x="6116638" y="1609725"/>
              <a:ext cx="935037" cy="935037"/>
            </a:xfrm>
            <a:prstGeom prst="rect">
              <a:avLst/>
            </a:prstGeom>
            <a:noFill/>
            <a:ln w="9525">
              <a:noFill/>
              <a:miter lim="800000"/>
              <a:headEnd/>
              <a:tailEnd/>
            </a:ln>
          </p:spPr>
        </p:pic>
        <p:pic>
          <p:nvPicPr>
            <p:cNvPr id="12299" name="Picture 10" descr="out-blanket-3"/>
            <p:cNvPicPr>
              <a:picLocks noChangeAspect="1" noChangeArrowheads="1"/>
            </p:cNvPicPr>
            <p:nvPr/>
          </p:nvPicPr>
          <p:blipFill>
            <a:blip r:embed="rId4" cstate="print"/>
            <a:srcRect l="25406" t="1833" r="25908" b="5045"/>
            <a:stretch>
              <a:fillRect/>
            </a:stretch>
          </p:blipFill>
          <p:spPr bwMode="auto">
            <a:xfrm>
              <a:off x="8132763" y="1606550"/>
              <a:ext cx="663575" cy="865187"/>
            </a:xfrm>
            <a:prstGeom prst="rect">
              <a:avLst/>
            </a:prstGeom>
            <a:noFill/>
            <a:ln w="9525">
              <a:noFill/>
              <a:miter lim="800000"/>
              <a:headEnd/>
              <a:tailEnd/>
            </a:ln>
          </p:spPr>
        </p:pic>
        <p:sp>
          <p:nvSpPr>
            <p:cNvPr id="12300" name="Rectangle 11"/>
            <p:cNvSpPr>
              <a:spLocks noChangeArrowheads="1"/>
            </p:cNvSpPr>
            <p:nvPr/>
          </p:nvSpPr>
          <p:spPr bwMode="auto">
            <a:xfrm>
              <a:off x="7996238" y="2466975"/>
              <a:ext cx="833437" cy="276225"/>
            </a:xfrm>
            <a:prstGeom prst="rect">
              <a:avLst/>
            </a:prstGeom>
            <a:noFill/>
            <a:ln w="9525">
              <a:noFill/>
              <a:miter lim="800000"/>
              <a:headEnd/>
              <a:tailEnd/>
            </a:ln>
          </p:spPr>
          <p:txBody>
            <a:bodyPr wrap="none">
              <a:spAutoFit/>
            </a:bodyPr>
            <a:lstStyle/>
            <a:p>
              <a:r>
                <a:rPr lang="en-US" altLang="zh-CN" sz="1200" dirty="0">
                  <a:solidFill>
                    <a:srgbClr val="FF0000"/>
                  </a:solidFill>
                  <a:latin typeface="Times New Roman" pitchFamily="18" charset="0"/>
                  <a:cs typeface="Times New Roman" pitchFamily="18" charset="0"/>
                </a:rPr>
                <a:t>DLL/SLL</a:t>
              </a:r>
            </a:p>
          </p:txBody>
        </p:sp>
        <p:sp>
          <p:nvSpPr>
            <p:cNvPr id="12302" name="AutoShape 13"/>
            <p:cNvSpPr>
              <a:spLocks noChangeArrowheads="1"/>
            </p:cNvSpPr>
            <p:nvPr/>
          </p:nvSpPr>
          <p:spPr bwMode="auto">
            <a:xfrm>
              <a:off x="7332663" y="1968500"/>
              <a:ext cx="381000" cy="152400"/>
            </a:xfrm>
            <a:prstGeom prst="leftArrow">
              <a:avLst>
                <a:gd name="adj1" fmla="val 50000"/>
                <a:gd name="adj2" fmla="val 62500"/>
              </a:avLst>
            </a:prstGeom>
            <a:solidFill>
              <a:srgbClr val="00FFFF"/>
            </a:solidFill>
            <a:ln w="9525">
              <a:solidFill>
                <a:schemeClr val="tx1"/>
              </a:solidFill>
              <a:miter lim="800000"/>
              <a:headEnd/>
              <a:tailEnd/>
            </a:ln>
          </p:spPr>
          <p:txBody>
            <a:bodyPr wrap="none" anchor="ctr"/>
            <a:lstStyle/>
            <a:p>
              <a:endParaRPr lang="zh-CN" altLang="en-US">
                <a:solidFill>
                  <a:srgbClr val="000000"/>
                </a:solidFill>
                <a:latin typeface="Times New Roman" pitchFamily="18" charset="0"/>
                <a:cs typeface="Times New Roman" pitchFamily="18" charset="0"/>
              </a:endParaRPr>
            </a:p>
          </p:txBody>
        </p:sp>
        <p:sp>
          <p:nvSpPr>
            <p:cNvPr id="12310" name="Rectangle 24"/>
            <p:cNvSpPr>
              <a:spLocks noChangeArrowheads="1"/>
            </p:cNvSpPr>
            <p:nvPr/>
          </p:nvSpPr>
          <p:spPr bwMode="auto">
            <a:xfrm>
              <a:off x="7253288" y="2178050"/>
              <a:ext cx="650875" cy="260350"/>
            </a:xfrm>
            <a:prstGeom prst="rect">
              <a:avLst/>
            </a:prstGeom>
            <a:noFill/>
            <a:ln w="9525">
              <a:noFill/>
              <a:miter lim="800000"/>
              <a:headEnd/>
              <a:tailEnd/>
            </a:ln>
          </p:spPr>
          <p:txBody>
            <a:bodyPr>
              <a:spAutoFit/>
            </a:bodyPr>
            <a:lstStyle/>
            <a:p>
              <a:r>
                <a:rPr lang="en-US" altLang="zh-CN" sz="1100">
                  <a:solidFill>
                    <a:srgbClr val="FF0000"/>
                  </a:solidFill>
                  <a:latin typeface="Times New Roman" pitchFamily="18" charset="0"/>
                  <a:cs typeface="Times New Roman" pitchFamily="18" charset="0"/>
                </a:rPr>
                <a:t>700</a:t>
              </a:r>
              <a:r>
                <a:rPr lang="en-US" altLang="zh-CN" sz="1100" baseline="30000">
                  <a:solidFill>
                    <a:srgbClr val="FF0000"/>
                  </a:solidFill>
                  <a:latin typeface="Times New Roman" pitchFamily="18" charset="0"/>
                  <a:cs typeface="Times New Roman" pitchFamily="18" charset="0"/>
                </a:rPr>
                <a:t>o</a:t>
              </a:r>
              <a:r>
                <a:rPr lang="en-US" altLang="zh-CN" sz="1100">
                  <a:solidFill>
                    <a:srgbClr val="FF0000"/>
                  </a:solidFill>
                  <a:latin typeface="Times New Roman" pitchFamily="18" charset="0"/>
                  <a:cs typeface="Times New Roman" pitchFamily="18" charset="0"/>
                </a:rPr>
                <a:t>C</a:t>
              </a:r>
            </a:p>
          </p:txBody>
        </p:sp>
      </p:grpSp>
      <p:grpSp>
        <p:nvGrpSpPr>
          <p:cNvPr id="3" name="组合 2"/>
          <p:cNvGrpSpPr/>
          <p:nvPr/>
        </p:nvGrpSpPr>
        <p:grpSpPr>
          <a:xfrm>
            <a:off x="6019800" y="2794134"/>
            <a:ext cx="2833688" cy="1201738"/>
            <a:chOff x="6096000" y="2532062"/>
            <a:chExt cx="2833688" cy="1201738"/>
          </a:xfrm>
        </p:grpSpPr>
        <p:pic>
          <p:nvPicPr>
            <p:cNvPr id="12304" name="Picture 18" descr="fds-III"/>
            <p:cNvPicPr>
              <a:picLocks noChangeAspect="1" noChangeArrowheads="1"/>
            </p:cNvPicPr>
            <p:nvPr/>
          </p:nvPicPr>
          <p:blipFill>
            <a:blip r:embed="rId5" cstate="print"/>
            <a:srcRect l="18257" r="20004"/>
            <a:stretch>
              <a:fillRect/>
            </a:stretch>
          </p:blipFill>
          <p:spPr bwMode="auto">
            <a:xfrm>
              <a:off x="6096000" y="2532062"/>
              <a:ext cx="1033462" cy="1085850"/>
            </a:xfrm>
            <a:prstGeom prst="rect">
              <a:avLst/>
            </a:prstGeom>
            <a:noFill/>
            <a:ln w="9525">
              <a:noFill/>
              <a:miter lim="800000"/>
              <a:headEnd/>
              <a:tailEnd/>
            </a:ln>
          </p:spPr>
        </p:pic>
        <p:pic>
          <p:nvPicPr>
            <p:cNvPr id="12305" name="Picture 19" descr="blanket-blanna-CLAM-step-cut"/>
            <p:cNvPicPr>
              <a:picLocks noChangeAspect="1" noChangeArrowheads="1"/>
            </p:cNvPicPr>
            <p:nvPr/>
          </p:nvPicPr>
          <p:blipFill>
            <a:blip r:embed="rId6" cstate="print"/>
            <a:srcRect l="13663" t="13301" r="29485"/>
            <a:stretch>
              <a:fillRect/>
            </a:stretch>
          </p:blipFill>
          <p:spPr bwMode="auto">
            <a:xfrm>
              <a:off x="8023225" y="2671762"/>
              <a:ext cx="906463" cy="722313"/>
            </a:xfrm>
            <a:prstGeom prst="rect">
              <a:avLst/>
            </a:prstGeom>
            <a:noFill/>
            <a:ln w="9525">
              <a:noFill/>
              <a:miter lim="800000"/>
              <a:headEnd/>
              <a:tailEnd/>
            </a:ln>
          </p:spPr>
        </p:pic>
        <p:sp>
          <p:nvSpPr>
            <p:cNvPr id="12306" name="AutoShape 20"/>
            <p:cNvSpPr>
              <a:spLocks noChangeArrowheads="1"/>
            </p:cNvSpPr>
            <p:nvPr/>
          </p:nvSpPr>
          <p:spPr bwMode="auto">
            <a:xfrm>
              <a:off x="7332663" y="2963862"/>
              <a:ext cx="381000" cy="152400"/>
            </a:xfrm>
            <a:prstGeom prst="leftArrow">
              <a:avLst>
                <a:gd name="adj1" fmla="val 50000"/>
                <a:gd name="adj2" fmla="val 62500"/>
              </a:avLst>
            </a:prstGeom>
            <a:solidFill>
              <a:srgbClr val="00FFFF"/>
            </a:solidFill>
            <a:ln w="9525">
              <a:solidFill>
                <a:schemeClr val="tx1"/>
              </a:solidFill>
              <a:miter lim="800000"/>
              <a:headEnd/>
              <a:tailEnd/>
            </a:ln>
          </p:spPr>
          <p:txBody>
            <a:bodyPr wrap="none" anchor="ctr"/>
            <a:lstStyle/>
            <a:p>
              <a:endParaRPr lang="zh-CN" altLang="en-US">
                <a:solidFill>
                  <a:srgbClr val="000000"/>
                </a:solidFill>
                <a:latin typeface="Times New Roman" pitchFamily="18" charset="0"/>
                <a:cs typeface="Times New Roman" pitchFamily="18" charset="0"/>
              </a:endParaRPr>
            </a:p>
          </p:txBody>
        </p:sp>
        <p:sp>
          <p:nvSpPr>
            <p:cNvPr id="12307" name="Rectangle 21"/>
            <p:cNvSpPr>
              <a:spLocks noChangeArrowheads="1"/>
            </p:cNvSpPr>
            <p:nvPr/>
          </p:nvSpPr>
          <p:spPr bwMode="auto">
            <a:xfrm>
              <a:off x="7086600" y="2679700"/>
              <a:ext cx="1008062" cy="261937"/>
            </a:xfrm>
            <a:prstGeom prst="rect">
              <a:avLst/>
            </a:prstGeom>
            <a:noFill/>
            <a:ln w="9525">
              <a:noFill/>
              <a:miter lim="800000"/>
              <a:headEnd/>
              <a:tailEnd/>
            </a:ln>
          </p:spPr>
          <p:txBody>
            <a:bodyPr>
              <a:spAutoFit/>
            </a:bodyPr>
            <a:lstStyle/>
            <a:p>
              <a:r>
                <a:rPr lang="en-US" altLang="zh-CN" sz="1100" dirty="0">
                  <a:solidFill>
                    <a:srgbClr val="FF0000"/>
                  </a:solidFill>
                  <a:latin typeface="Times New Roman" pitchFamily="18" charset="0"/>
                  <a:cs typeface="Times New Roman" pitchFamily="18" charset="0"/>
                </a:rPr>
                <a:t>FDS-III</a:t>
              </a:r>
            </a:p>
          </p:txBody>
        </p:sp>
        <p:sp>
          <p:nvSpPr>
            <p:cNvPr id="12309" name="Rectangle 23"/>
            <p:cNvSpPr>
              <a:spLocks noChangeArrowheads="1"/>
            </p:cNvSpPr>
            <p:nvPr/>
          </p:nvSpPr>
          <p:spPr bwMode="auto">
            <a:xfrm>
              <a:off x="7924800" y="3457575"/>
              <a:ext cx="928688" cy="276225"/>
            </a:xfrm>
            <a:prstGeom prst="rect">
              <a:avLst/>
            </a:prstGeom>
            <a:noFill/>
            <a:ln w="9525">
              <a:noFill/>
              <a:miter lim="800000"/>
              <a:headEnd/>
              <a:tailEnd/>
            </a:ln>
          </p:spPr>
          <p:txBody>
            <a:bodyPr>
              <a:spAutoFit/>
            </a:bodyPr>
            <a:lstStyle/>
            <a:p>
              <a:r>
                <a:rPr lang="en-US" altLang="zh-CN" sz="1200">
                  <a:solidFill>
                    <a:srgbClr val="FF0000"/>
                  </a:solidFill>
                  <a:latin typeface="Times New Roman" pitchFamily="18" charset="0"/>
                  <a:cs typeface="Times New Roman" pitchFamily="18" charset="0"/>
                </a:rPr>
                <a:t>HTL</a:t>
              </a:r>
            </a:p>
          </p:txBody>
        </p:sp>
        <p:sp>
          <p:nvSpPr>
            <p:cNvPr id="12311" name="Rectangle 26"/>
            <p:cNvSpPr>
              <a:spLocks noChangeArrowheads="1"/>
            </p:cNvSpPr>
            <p:nvPr/>
          </p:nvSpPr>
          <p:spPr bwMode="auto">
            <a:xfrm>
              <a:off x="7253288" y="3171825"/>
              <a:ext cx="615950" cy="260350"/>
            </a:xfrm>
            <a:prstGeom prst="rect">
              <a:avLst/>
            </a:prstGeom>
            <a:noFill/>
            <a:ln w="9525">
              <a:noFill/>
              <a:miter lim="800000"/>
              <a:headEnd/>
              <a:tailEnd/>
            </a:ln>
          </p:spPr>
          <p:txBody>
            <a:bodyPr wrap="none">
              <a:spAutoFit/>
            </a:bodyPr>
            <a:lstStyle/>
            <a:p>
              <a:r>
                <a:rPr lang="en-US" altLang="zh-CN" sz="1100">
                  <a:solidFill>
                    <a:srgbClr val="FF0000"/>
                  </a:solidFill>
                  <a:latin typeface="Times New Roman" pitchFamily="18" charset="0"/>
                  <a:cs typeface="Times New Roman" pitchFamily="18" charset="0"/>
                </a:rPr>
                <a:t>1000</a:t>
              </a:r>
              <a:r>
                <a:rPr lang="en-US" altLang="zh-CN" sz="1100" baseline="30000">
                  <a:solidFill>
                    <a:srgbClr val="FF0000"/>
                  </a:solidFill>
                  <a:latin typeface="Times New Roman" pitchFamily="18" charset="0"/>
                  <a:cs typeface="Times New Roman" pitchFamily="18" charset="0"/>
                </a:rPr>
                <a:t>o</a:t>
              </a:r>
              <a:r>
                <a:rPr lang="en-US" altLang="zh-CN" sz="1100">
                  <a:solidFill>
                    <a:srgbClr val="FF0000"/>
                  </a:solidFill>
                  <a:latin typeface="Times New Roman" pitchFamily="18" charset="0"/>
                  <a:cs typeface="Times New Roman" pitchFamily="18" charset="0"/>
                </a:rPr>
                <a:t>C</a:t>
              </a:r>
            </a:p>
          </p:txBody>
        </p:sp>
      </p:grpSp>
      <p:grpSp>
        <p:nvGrpSpPr>
          <p:cNvPr id="4" name="组合 3"/>
          <p:cNvGrpSpPr/>
          <p:nvPr/>
        </p:nvGrpSpPr>
        <p:grpSpPr>
          <a:xfrm>
            <a:off x="6019800" y="4046806"/>
            <a:ext cx="2743200" cy="1217612"/>
            <a:chOff x="6096000" y="3886200"/>
            <a:chExt cx="2743200" cy="1217612"/>
          </a:xfrm>
        </p:grpSpPr>
        <p:pic>
          <p:nvPicPr>
            <p:cNvPr id="12312" name="Picture 5" descr="fds-st-1"/>
            <p:cNvPicPr>
              <a:picLocks noChangeAspect="1" noChangeArrowheads="1"/>
            </p:cNvPicPr>
            <p:nvPr/>
          </p:nvPicPr>
          <p:blipFill>
            <a:blip r:embed="rId7" cstate="print"/>
            <a:srcRect l="18681" t="1630" r="19780" b="8696"/>
            <a:stretch>
              <a:fillRect/>
            </a:stretch>
          </p:blipFill>
          <p:spPr bwMode="auto">
            <a:xfrm>
              <a:off x="6096000" y="3886200"/>
              <a:ext cx="1169988" cy="1149350"/>
            </a:xfrm>
            <a:prstGeom prst="rect">
              <a:avLst/>
            </a:prstGeom>
            <a:noFill/>
            <a:ln w="9525">
              <a:noFill/>
              <a:miter lim="800000"/>
              <a:headEnd/>
              <a:tailEnd/>
            </a:ln>
          </p:spPr>
        </p:pic>
        <p:sp>
          <p:nvSpPr>
            <p:cNvPr id="12313" name="Rectangle 6"/>
            <p:cNvSpPr>
              <a:spLocks noChangeArrowheads="1"/>
            </p:cNvSpPr>
            <p:nvPr/>
          </p:nvSpPr>
          <p:spPr bwMode="auto">
            <a:xfrm>
              <a:off x="7315200" y="4100512"/>
              <a:ext cx="671512" cy="260350"/>
            </a:xfrm>
            <a:prstGeom prst="rect">
              <a:avLst/>
            </a:prstGeom>
            <a:noFill/>
            <a:ln w="9525">
              <a:noFill/>
              <a:miter lim="800000"/>
              <a:headEnd/>
              <a:tailEnd/>
            </a:ln>
          </p:spPr>
          <p:txBody>
            <a:bodyPr wrap="none">
              <a:spAutoFit/>
            </a:bodyPr>
            <a:lstStyle/>
            <a:p>
              <a:r>
                <a:rPr lang="en-US" altLang="zh-CN" sz="1100">
                  <a:solidFill>
                    <a:srgbClr val="FF0000"/>
                  </a:solidFill>
                  <a:latin typeface="Times New Roman" pitchFamily="18" charset="0"/>
                  <a:cs typeface="Times New Roman" pitchFamily="18" charset="0"/>
                </a:rPr>
                <a:t>FDS-ST</a:t>
              </a:r>
            </a:p>
          </p:txBody>
        </p:sp>
        <p:pic>
          <p:nvPicPr>
            <p:cNvPr id="12314" name="Picture 14" descr="ccp-3D(1)"/>
            <p:cNvPicPr>
              <a:picLocks noChangeAspect="1" noChangeArrowheads="1"/>
            </p:cNvPicPr>
            <p:nvPr/>
          </p:nvPicPr>
          <p:blipFill>
            <a:blip r:embed="rId8" cstate="print"/>
            <a:srcRect r="66667" b="29411"/>
            <a:stretch>
              <a:fillRect/>
            </a:stretch>
          </p:blipFill>
          <p:spPr bwMode="auto">
            <a:xfrm>
              <a:off x="8215313" y="3951272"/>
              <a:ext cx="539273" cy="909653"/>
            </a:xfrm>
            <a:prstGeom prst="rect">
              <a:avLst/>
            </a:prstGeom>
            <a:noFill/>
            <a:ln w="9525">
              <a:noFill/>
              <a:miter lim="800000"/>
              <a:headEnd/>
              <a:tailEnd/>
            </a:ln>
          </p:spPr>
        </p:pic>
        <p:sp>
          <p:nvSpPr>
            <p:cNvPr id="12315" name="Rectangle 15"/>
            <p:cNvSpPr>
              <a:spLocks noChangeArrowheads="1"/>
            </p:cNvSpPr>
            <p:nvPr/>
          </p:nvSpPr>
          <p:spPr bwMode="auto">
            <a:xfrm>
              <a:off x="8001000" y="4827587"/>
              <a:ext cx="838200" cy="276225"/>
            </a:xfrm>
            <a:prstGeom prst="rect">
              <a:avLst/>
            </a:prstGeom>
            <a:noFill/>
            <a:ln w="9525">
              <a:noFill/>
              <a:miter lim="800000"/>
              <a:headEnd/>
              <a:tailEnd/>
            </a:ln>
          </p:spPr>
          <p:txBody>
            <a:bodyPr>
              <a:spAutoFit/>
            </a:bodyPr>
            <a:lstStyle/>
            <a:p>
              <a:r>
                <a:rPr lang="en-US" altLang="zh-CN" sz="1200">
                  <a:solidFill>
                    <a:srgbClr val="FF0000"/>
                  </a:solidFill>
                  <a:latin typeface="Times New Roman" pitchFamily="18" charset="0"/>
                  <a:cs typeface="Times New Roman" pitchFamily="18" charset="0"/>
                </a:rPr>
                <a:t>CCP</a:t>
              </a:r>
            </a:p>
          </p:txBody>
        </p:sp>
        <p:sp>
          <p:nvSpPr>
            <p:cNvPr id="12316" name="AutoShape 16"/>
            <p:cNvSpPr>
              <a:spLocks noChangeArrowheads="1"/>
            </p:cNvSpPr>
            <p:nvPr/>
          </p:nvSpPr>
          <p:spPr bwMode="auto">
            <a:xfrm>
              <a:off x="7394575" y="4445000"/>
              <a:ext cx="381000" cy="152400"/>
            </a:xfrm>
            <a:prstGeom prst="leftArrow">
              <a:avLst>
                <a:gd name="adj1" fmla="val 50000"/>
                <a:gd name="adj2" fmla="val 62500"/>
              </a:avLst>
            </a:prstGeom>
            <a:solidFill>
              <a:srgbClr val="00FFFF"/>
            </a:solidFill>
            <a:ln w="9525">
              <a:solidFill>
                <a:schemeClr val="tx1"/>
              </a:solidFill>
              <a:miter lim="800000"/>
              <a:headEnd/>
              <a:tailEnd/>
            </a:ln>
          </p:spPr>
          <p:txBody>
            <a:bodyPr wrap="none" anchor="ctr"/>
            <a:lstStyle/>
            <a:p>
              <a:endParaRPr lang="zh-CN" altLang="en-US">
                <a:solidFill>
                  <a:srgbClr val="000000"/>
                </a:solidFill>
                <a:latin typeface="Times New Roman" pitchFamily="18" charset="0"/>
                <a:cs typeface="Times New Roman" pitchFamily="18" charset="0"/>
              </a:endParaRPr>
            </a:p>
          </p:txBody>
        </p:sp>
        <p:sp>
          <p:nvSpPr>
            <p:cNvPr id="12317" name="Rectangle 25"/>
            <p:cNvSpPr>
              <a:spLocks noChangeArrowheads="1"/>
            </p:cNvSpPr>
            <p:nvPr/>
          </p:nvSpPr>
          <p:spPr bwMode="auto">
            <a:xfrm>
              <a:off x="7315200" y="4600575"/>
              <a:ext cx="544512" cy="260350"/>
            </a:xfrm>
            <a:prstGeom prst="rect">
              <a:avLst/>
            </a:prstGeom>
            <a:noFill/>
            <a:ln w="9525">
              <a:noFill/>
              <a:miter lim="800000"/>
              <a:headEnd/>
              <a:tailEnd/>
            </a:ln>
          </p:spPr>
          <p:txBody>
            <a:bodyPr wrap="none">
              <a:spAutoFit/>
            </a:bodyPr>
            <a:lstStyle/>
            <a:p>
              <a:r>
                <a:rPr lang="en-US" altLang="zh-CN" sz="1100">
                  <a:solidFill>
                    <a:srgbClr val="FF0000"/>
                  </a:solidFill>
                  <a:latin typeface="Times New Roman" pitchFamily="18" charset="0"/>
                  <a:cs typeface="Times New Roman" pitchFamily="18" charset="0"/>
                </a:rPr>
                <a:t>450</a:t>
              </a:r>
              <a:r>
                <a:rPr lang="en-US" altLang="zh-CN" sz="1100" baseline="30000">
                  <a:solidFill>
                    <a:srgbClr val="FF0000"/>
                  </a:solidFill>
                  <a:latin typeface="Times New Roman" pitchFamily="18" charset="0"/>
                  <a:cs typeface="Times New Roman" pitchFamily="18" charset="0"/>
                </a:rPr>
                <a:t>o</a:t>
              </a:r>
              <a:r>
                <a:rPr lang="en-US" altLang="zh-CN" sz="1100">
                  <a:solidFill>
                    <a:srgbClr val="FF0000"/>
                  </a:solidFill>
                  <a:latin typeface="Times New Roman" pitchFamily="18" charset="0"/>
                  <a:cs typeface="Times New Roman" pitchFamily="18" charset="0"/>
                </a:rPr>
                <a:t>C</a:t>
              </a:r>
            </a:p>
          </p:txBody>
        </p:sp>
      </p:grpSp>
      <p:sp>
        <p:nvSpPr>
          <p:cNvPr id="12319" name="Text Box 27"/>
          <p:cNvSpPr txBox="1">
            <a:spLocks noChangeArrowheads="1"/>
          </p:cNvSpPr>
          <p:nvPr/>
        </p:nvSpPr>
        <p:spPr bwMode="auto">
          <a:xfrm>
            <a:off x="1054101" y="569893"/>
            <a:ext cx="7023099" cy="954107"/>
          </a:xfrm>
          <a:prstGeom prst="rect">
            <a:avLst/>
          </a:prstGeom>
          <a:noFill/>
          <a:ln w="9525">
            <a:noFill/>
            <a:miter lim="800000"/>
            <a:headEnd/>
            <a:tailEnd/>
          </a:ln>
        </p:spPr>
        <p:txBody>
          <a:bodyPr wrap="square">
            <a:spAutoFit/>
          </a:bodyPr>
          <a:lstStyle/>
          <a:p>
            <a:pPr marL="342900" indent="-342900" eaLnBrk="0" hangingPunct="0"/>
            <a:r>
              <a:rPr lang="en-US" altLang="zh-CN" sz="2800" dirty="0">
                <a:solidFill>
                  <a:srgbClr val="FF0000"/>
                </a:solidFill>
                <a:latin typeface="Times New Roman" pitchFamily="18" charset="0"/>
                <a:cs typeface="Times New Roman" pitchFamily="18" charset="0"/>
              </a:rPr>
              <a:t>FDS Series Fusion Reactors &amp; Blankets </a:t>
            </a:r>
            <a:r>
              <a:rPr lang="en-US" altLang="zh-CN" sz="2800" dirty="0">
                <a:solidFill>
                  <a:srgbClr val="0000FF"/>
                </a:solidFill>
                <a:latin typeface="Times New Roman" pitchFamily="18" charset="0"/>
                <a:cs typeface="Times New Roman" pitchFamily="18" charset="0"/>
              </a:rPr>
              <a:t>Conceptual </a:t>
            </a:r>
            <a:r>
              <a:rPr lang="en-US" altLang="zh-CN" sz="2800" dirty="0" smtClean="0">
                <a:solidFill>
                  <a:srgbClr val="0000FF"/>
                </a:solidFill>
                <a:latin typeface="Times New Roman" pitchFamily="18" charset="0"/>
                <a:cs typeface="Times New Roman" pitchFamily="18" charset="0"/>
              </a:rPr>
              <a:t>Design</a:t>
            </a:r>
            <a:endParaRPr lang="en-US" altLang="zh-CN" sz="2800" dirty="0">
              <a:solidFill>
                <a:srgbClr val="0000FF"/>
              </a:solidFill>
              <a:latin typeface="Times New Roman" pitchFamily="18" charset="0"/>
              <a:cs typeface="Times New Roman" pitchFamily="18" charset="0"/>
            </a:endParaRPr>
          </a:p>
        </p:txBody>
      </p:sp>
      <p:graphicFrame>
        <p:nvGraphicFramePr>
          <p:cNvPr id="46" name="Group 28"/>
          <p:cNvGraphicFramePr>
            <a:graphicFrameLocks noGrp="1"/>
          </p:cNvGraphicFramePr>
          <p:nvPr>
            <p:extLst>
              <p:ext uri="{D42A27DB-BD31-4B8C-83A1-F6EECF244321}">
                <p14:modId xmlns:p14="http://schemas.microsoft.com/office/powerpoint/2010/main" val="3757802012"/>
              </p:ext>
            </p:extLst>
          </p:nvPr>
        </p:nvGraphicFramePr>
        <p:xfrm>
          <a:off x="685800" y="1524000"/>
          <a:ext cx="5181600" cy="5166360"/>
        </p:xfrm>
        <a:graphic>
          <a:graphicData uri="http://schemas.openxmlformats.org/drawingml/2006/table">
            <a:tbl>
              <a:tblPr/>
              <a:tblGrid>
                <a:gridCol w="5181600"/>
              </a:tblGrid>
              <a:tr h="4800600">
                <a:tc>
                  <a:txBody>
                    <a:bodyPr/>
                    <a:lstStyle/>
                    <a:p>
                      <a:pPr marL="342900" marR="0" lvl="0" indent="-342900" algn="l" defTabSz="914400" rtl="0" eaLnBrk="0" fontAlgn="base" latinLnBrk="0" hangingPunct="0">
                        <a:lnSpc>
                          <a:spcPct val="130000"/>
                        </a:lnSpc>
                        <a:spcBef>
                          <a:spcPts val="600"/>
                        </a:spcBef>
                        <a:spcAft>
                          <a:spcPct val="0"/>
                        </a:spcAft>
                        <a:buClr>
                          <a:srgbClr val="1F497D"/>
                        </a:buClr>
                        <a:buSzTx/>
                        <a:buFont typeface="+mj-lt"/>
                        <a:buAutoNum type="arabicPeriod"/>
                        <a:tabLst/>
                        <a:defRPr/>
                      </a:pPr>
                      <a:r>
                        <a:rPr kumimoji="0" lang="en-US" altLang="zh-CN" sz="1600" b="1" i="0" u="none" strike="noStrike" kern="0" cap="none" spc="0" normalizeH="0" baseline="0" noProof="0" dirty="0" smtClean="0">
                          <a:ln>
                            <a:noFill/>
                          </a:ln>
                          <a:solidFill>
                            <a:srgbClr val="0000FF"/>
                          </a:solidFill>
                          <a:effectLst/>
                          <a:uLnTx/>
                          <a:uFillTx/>
                          <a:latin typeface="Times New Roman" pitchFamily="18" charset="0"/>
                          <a:ea typeface="黑体" pitchFamily="49" charset="-122"/>
                          <a:cs typeface="Times New Roman" pitchFamily="18" charset="0"/>
                        </a:rPr>
                        <a:t>Fusion POWER Plant</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dirty="0" smtClean="0">
                          <a:ln>
                            <a:noFill/>
                          </a:ln>
                          <a:solidFill>
                            <a:srgbClr val="FF0000"/>
                          </a:solidFill>
                          <a:effectLst/>
                          <a:uLnTx/>
                          <a:uFillTx/>
                          <a:latin typeface="Times New Roman" pitchFamily="18" charset="0"/>
                          <a:ea typeface="华文中宋" pitchFamily="2" charset="-122"/>
                          <a:cs typeface="Times New Roman" pitchFamily="18" charset="0"/>
                        </a:rPr>
                        <a:t>FDS-II:  </a:t>
                      </a:r>
                      <a:r>
                        <a:rPr kumimoji="0" lang="en-US" altLang="zh-CN" sz="1200" b="1" i="0" u="none" strike="noStrike" kern="0" cap="none" spc="0" normalizeH="0" baseline="0" dirty="0" smtClean="0">
                          <a:ln>
                            <a:noFill/>
                          </a:ln>
                          <a:solidFill>
                            <a:prstClr val="black"/>
                          </a:solidFill>
                          <a:effectLst/>
                          <a:uLnTx/>
                          <a:uFillTx/>
                          <a:latin typeface="Times New Roman" pitchFamily="18" charset="0"/>
                          <a:ea typeface="华文中宋" pitchFamily="2" charset="-122"/>
                          <a:cs typeface="Times New Roman" pitchFamily="18" charset="0"/>
                        </a:rPr>
                        <a:t>Fusion Power Reactor</a:t>
                      </a:r>
                    </a:p>
                    <a:p>
                      <a:pPr marL="347663" marR="0" lvl="0" indent="188913" algn="l" defTabSz="914400" rtl="0" eaLnBrk="0" fontAlgn="base" latinLnBrk="0" hangingPunct="0">
                        <a:lnSpc>
                          <a:spcPct val="85000"/>
                        </a:lnSpc>
                        <a:spcBef>
                          <a:spcPct val="20000"/>
                        </a:spcBef>
                        <a:spcAft>
                          <a:spcPct val="20000"/>
                        </a:spcAft>
                        <a:buClrTx/>
                        <a:buSzTx/>
                        <a:buFont typeface="Times New Roman" pitchFamily="18" charset="0"/>
                        <a:buNone/>
                        <a:tabLst/>
                      </a:pPr>
                      <a:r>
                        <a:rPr kumimoji="0" lang="en-US" altLang="zh-CN" sz="16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            </a:t>
                      </a:r>
                      <a:r>
                        <a:rPr kumimoji="0" lang="en-US" altLang="zh-CN" sz="14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for high-efficiency electricity generation</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dirty="0" smtClean="0">
                          <a:ln>
                            <a:noFill/>
                          </a:ln>
                          <a:solidFill>
                            <a:srgbClr val="FF0000"/>
                          </a:solidFill>
                          <a:effectLst/>
                          <a:uLnTx/>
                          <a:uFillTx/>
                          <a:latin typeface="Times New Roman" pitchFamily="18" charset="0"/>
                          <a:ea typeface="华文中宋" pitchFamily="2" charset="-122"/>
                          <a:cs typeface="Times New Roman" pitchFamily="18" charset="0"/>
                        </a:rPr>
                        <a:t>FDS-III:  </a:t>
                      </a:r>
                      <a:r>
                        <a:rPr kumimoji="0" lang="en-US" altLang="zh-CN" sz="1200" b="1" i="0" u="none" strike="noStrike" kern="0" cap="none" spc="0" normalizeH="0" baseline="0" dirty="0" smtClean="0">
                          <a:ln>
                            <a:noFill/>
                          </a:ln>
                          <a:solidFill>
                            <a:prstClr val="black"/>
                          </a:solidFill>
                          <a:effectLst/>
                          <a:uLnTx/>
                          <a:uFillTx/>
                          <a:latin typeface="Times New Roman" pitchFamily="18" charset="0"/>
                          <a:ea typeface="华文中宋" pitchFamily="2" charset="-122"/>
                          <a:cs typeface="Times New Roman" pitchFamily="18" charset="0"/>
                        </a:rPr>
                        <a:t>High Temperature Fusion Reactor    </a:t>
                      </a:r>
                    </a:p>
                    <a:p>
                      <a:pPr marL="347663" marR="0" lvl="0" indent="188913" algn="l" defTabSz="914400" rtl="0" eaLnBrk="0" fontAlgn="base" latinLnBrk="0" hangingPunct="0">
                        <a:lnSpc>
                          <a:spcPct val="85000"/>
                        </a:lnSpc>
                        <a:spcBef>
                          <a:spcPct val="20000"/>
                        </a:spcBef>
                        <a:spcAft>
                          <a:spcPct val="20000"/>
                        </a:spcAft>
                        <a:buClrTx/>
                        <a:buSzTx/>
                        <a:buFont typeface="Wingdings" pitchFamily="2" charset="2"/>
                        <a:buNone/>
                        <a:tabLst/>
                      </a:pPr>
                      <a:r>
                        <a:rPr kumimoji="0" lang="en-US" altLang="zh-CN" sz="16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             </a:t>
                      </a:r>
                      <a:r>
                        <a:rPr kumimoji="0" lang="en-US" altLang="zh-CN" sz="14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for advanced applications, e.g. hydrogen  production</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dirty="0" smtClean="0">
                          <a:ln>
                            <a:noFill/>
                          </a:ln>
                          <a:solidFill>
                            <a:srgbClr val="FF0000"/>
                          </a:solidFill>
                          <a:effectLst/>
                          <a:uLnTx/>
                          <a:uFillTx/>
                          <a:latin typeface="Times New Roman" pitchFamily="18" charset="0"/>
                          <a:ea typeface="华文中宋" pitchFamily="2" charset="-122"/>
                          <a:cs typeface="Times New Roman" pitchFamily="18" charset="0"/>
                        </a:rPr>
                        <a:t>FDS-ST: </a:t>
                      </a:r>
                      <a:r>
                        <a:rPr kumimoji="0" lang="en-US" altLang="zh-CN" sz="1200" b="1" i="0" u="none" strike="noStrike" kern="0" cap="none" spc="0" normalizeH="0" baseline="0" dirty="0" smtClean="0">
                          <a:ln>
                            <a:noFill/>
                          </a:ln>
                          <a:solidFill>
                            <a:prstClr val="black"/>
                          </a:solidFill>
                          <a:effectLst/>
                          <a:uLnTx/>
                          <a:uFillTx/>
                          <a:latin typeface="Times New Roman" pitchFamily="18" charset="0"/>
                          <a:ea typeface="华文中宋" pitchFamily="2" charset="-122"/>
                          <a:cs typeface="Times New Roman" pitchFamily="18" charset="0"/>
                        </a:rPr>
                        <a:t>Spherical </a:t>
                      </a:r>
                      <a:r>
                        <a:rPr kumimoji="0" lang="en-US" altLang="zh-CN" sz="1200" b="1" i="0" u="none" strike="noStrike" kern="0" cap="none" spc="0" normalizeH="0" baseline="0" dirty="0" err="1" smtClean="0">
                          <a:ln>
                            <a:noFill/>
                          </a:ln>
                          <a:solidFill>
                            <a:prstClr val="black"/>
                          </a:solidFill>
                          <a:effectLst/>
                          <a:uLnTx/>
                          <a:uFillTx/>
                          <a:latin typeface="Times New Roman" pitchFamily="18" charset="0"/>
                          <a:ea typeface="华文中宋" pitchFamily="2" charset="-122"/>
                          <a:cs typeface="Times New Roman" pitchFamily="18" charset="0"/>
                        </a:rPr>
                        <a:t>Tokamak</a:t>
                      </a:r>
                      <a:r>
                        <a:rPr kumimoji="0" lang="en-US" altLang="zh-CN" sz="1200" b="1" i="0" u="none" strike="noStrike" kern="0" cap="none" spc="0" normalizeH="0" baseline="0" dirty="0" smtClean="0">
                          <a:ln>
                            <a:noFill/>
                          </a:ln>
                          <a:solidFill>
                            <a:prstClr val="black"/>
                          </a:solidFill>
                          <a:effectLst/>
                          <a:uLnTx/>
                          <a:uFillTx/>
                          <a:latin typeface="Times New Roman" pitchFamily="18" charset="0"/>
                          <a:ea typeface="华文中宋" pitchFamily="2" charset="-122"/>
                          <a:cs typeface="Times New Roman" pitchFamily="18" charset="0"/>
                        </a:rPr>
                        <a:t>-based Reactor    </a:t>
                      </a:r>
                    </a:p>
                    <a:p>
                      <a:pPr marL="347663" marR="0" lvl="0" indent="188913" algn="l" defTabSz="914400" rtl="0" eaLnBrk="0" fontAlgn="base" latinLnBrk="0" hangingPunct="0">
                        <a:lnSpc>
                          <a:spcPct val="85000"/>
                        </a:lnSpc>
                        <a:spcBef>
                          <a:spcPct val="20000"/>
                        </a:spcBef>
                        <a:spcAft>
                          <a:spcPct val="20000"/>
                        </a:spcAft>
                        <a:buClrTx/>
                        <a:buSzTx/>
                        <a:buFont typeface="Wingdings" pitchFamily="2" charset="2"/>
                        <a:buNone/>
                        <a:tabLst/>
                      </a:pPr>
                      <a:r>
                        <a:rPr kumimoji="0" lang="en-US" altLang="zh-CN" sz="16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             </a:t>
                      </a:r>
                      <a:r>
                        <a:rPr kumimoji="0" lang="en-US" altLang="zh-CN" sz="14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for exploiting and assessing innovative concepts</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dirty="0" smtClean="0">
                          <a:ln>
                            <a:noFill/>
                          </a:ln>
                          <a:solidFill>
                            <a:srgbClr val="FF0000"/>
                          </a:solidFill>
                          <a:effectLst/>
                          <a:uLnTx/>
                          <a:uFillTx/>
                          <a:latin typeface="Times New Roman" pitchFamily="18" charset="0"/>
                          <a:ea typeface="华文中宋" pitchFamily="2" charset="-122"/>
                          <a:cs typeface="Times New Roman" pitchFamily="18" charset="0"/>
                        </a:rPr>
                        <a:t>FDS-NTT: </a:t>
                      </a:r>
                      <a:r>
                        <a:rPr kumimoji="0" lang="en-US" altLang="zh-CN" sz="1200" b="1" i="0" u="none" strike="noStrike" kern="0" cap="none" spc="0" normalizeH="0" baseline="0" dirty="0" smtClean="0">
                          <a:ln>
                            <a:noFill/>
                          </a:ln>
                          <a:solidFill>
                            <a:schemeClr val="tx1"/>
                          </a:solidFill>
                          <a:effectLst/>
                          <a:uLnTx/>
                          <a:uFillTx/>
                          <a:latin typeface="Times New Roman" pitchFamily="18" charset="0"/>
                          <a:ea typeface="华文中宋" pitchFamily="2" charset="-122"/>
                          <a:cs typeface="Times New Roman" pitchFamily="18" charset="0"/>
                        </a:rPr>
                        <a:t>Negative </a:t>
                      </a:r>
                      <a:r>
                        <a:rPr kumimoji="0" lang="en-US" altLang="zh-CN" sz="1200" b="1" i="0" u="none" strike="noStrike" kern="0" cap="none" spc="0" normalizeH="0" baseline="0" dirty="0" err="1" smtClean="0">
                          <a:ln>
                            <a:noFill/>
                          </a:ln>
                          <a:solidFill>
                            <a:schemeClr val="tx1"/>
                          </a:solidFill>
                          <a:effectLst/>
                          <a:uLnTx/>
                          <a:uFillTx/>
                          <a:latin typeface="Times New Roman" pitchFamily="18" charset="0"/>
                          <a:ea typeface="华文中宋" pitchFamily="2" charset="-122"/>
                          <a:cs typeface="Times New Roman" pitchFamily="18" charset="0"/>
                        </a:rPr>
                        <a:t>Triangularity</a:t>
                      </a:r>
                      <a:r>
                        <a:rPr kumimoji="0" lang="en-US" altLang="zh-CN" sz="1200" b="1" i="0" u="none" strike="noStrike" kern="0" cap="none" spc="0" normalizeH="0" baseline="0" dirty="0" smtClean="0">
                          <a:ln>
                            <a:noFill/>
                          </a:ln>
                          <a:solidFill>
                            <a:schemeClr val="tx1"/>
                          </a:solidFill>
                          <a:effectLst/>
                          <a:uLnTx/>
                          <a:uFillTx/>
                          <a:latin typeface="Times New Roman" pitchFamily="18" charset="0"/>
                          <a:ea typeface="华文中宋" pitchFamily="2" charset="-122"/>
                          <a:cs typeface="Times New Roman" pitchFamily="18" charset="0"/>
                        </a:rPr>
                        <a:t> </a:t>
                      </a:r>
                      <a:r>
                        <a:rPr kumimoji="0" lang="en-US" altLang="zh-CN" sz="1200" b="1" i="0" u="none" strike="noStrike" kern="0" cap="none" spc="0" normalizeH="0" baseline="0" dirty="0" err="1" smtClean="0">
                          <a:ln>
                            <a:noFill/>
                          </a:ln>
                          <a:solidFill>
                            <a:schemeClr val="tx1"/>
                          </a:solidFill>
                          <a:effectLst/>
                          <a:uLnTx/>
                          <a:uFillTx/>
                          <a:latin typeface="Times New Roman" pitchFamily="18" charset="0"/>
                          <a:ea typeface="华文中宋" pitchFamily="2" charset="-122"/>
                          <a:cs typeface="Times New Roman" pitchFamily="18" charset="0"/>
                        </a:rPr>
                        <a:t>Tokamak</a:t>
                      </a:r>
                      <a:r>
                        <a:rPr kumimoji="0" lang="en-US" altLang="zh-CN" sz="1200" b="1" i="0" u="none" strike="noStrike" kern="0" cap="none" spc="0" normalizeH="0" baseline="0" dirty="0" smtClean="0">
                          <a:ln>
                            <a:noFill/>
                          </a:ln>
                          <a:solidFill>
                            <a:schemeClr val="tx1"/>
                          </a:solidFill>
                          <a:effectLst/>
                          <a:uLnTx/>
                          <a:uFillTx/>
                          <a:latin typeface="Times New Roman" pitchFamily="18" charset="0"/>
                          <a:ea typeface="华文中宋" pitchFamily="2" charset="-122"/>
                          <a:cs typeface="Times New Roman" pitchFamily="18" charset="0"/>
                        </a:rPr>
                        <a:t> Reactor</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None/>
                        <a:tabLst/>
                        <a:defRPr/>
                      </a:pPr>
                      <a:r>
                        <a:rPr kumimoji="0" lang="en-US" altLang="zh-CN" sz="1400" b="0" i="0" u="none" strike="noStrike" kern="1200" cap="none" normalizeH="0" baseline="0" dirty="0" smtClean="0">
                          <a:ln>
                            <a:noFill/>
                          </a:ln>
                          <a:solidFill>
                            <a:schemeClr val="tx1"/>
                          </a:solidFill>
                          <a:effectLst/>
                          <a:latin typeface="Times New Roman" pitchFamily="18" charset="0"/>
                          <a:ea typeface="+mn-ea"/>
                          <a:cs typeface="Times New Roman" pitchFamily="18" charset="0"/>
                        </a:rPr>
                        <a:t>               for  exploiting innovative concepts to handle power </a:t>
                      </a:r>
                    </a:p>
                    <a:p>
                      <a:pPr marL="342900" marR="0" lvl="0" indent="-342900" algn="l" defTabSz="914400" rtl="0" eaLnBrk="0" fontAlgn="base" latinLnBrk="0" hangingPunct="0">
                        <a:lnSpc>
                          <a:spcPct val="130000"/>
                        </a:lnSpc>
                        <a:spcBef>
                          <a:spcPts val="600"/>
                        </a:spcBef>
                        <a:spcAft>
                          <a:spcPct val="0"/>
                        </a:spcAft>
                        <a:buClr>
                          <a:srgbClr val="1F497D"/>
                        </a:buClr>
                        <a:buSzTx/>
                        <a:buFont typeface="+mj-lt"/>
                        <a:buAutoNum type="arabicPeriod" startAt="2"/>
                        <a:tabLst/>
                        <a:defRPr/>
                      </a:pPr>
                      <a:r>
                        <a:rPr kumimoji="0" lang="en-US" altLang="zh-CN" sz="1600" b="1" i="0" u="none" strike="noStrike" kern="0" cap="none" spc="0" normalizeH="0" baseline="0" noProof="0" dirty="0" smtClean="0">
                          <a:ln>
                            <a:noFill/>
                          </a:ln>
                          <a:solidFill>
                            <a:srgbClr val="0000FF"/>
                          </a:solidFill>
                          <a:effectLst/>
                          <a:uLnTx/>
                          <a:uFillTx/>
                          <a:latin typeface="Times New Roman" pitchFamily="18" charset="0"/>
                          <a:ea typeface="黑体" pitchFamily="49" charset="-122"/>
                          <a:cs typeface="Times New Roman" pitchFamily="18" charset="0"/>
                        </a:rPr>
                        <a:t> Fusion DEMO Reactor</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noProof="0" dirty="0" smtClean="0">
                          <a:ln>
                            <a:noFill/>
                          </a:ln>
                          <a:solidFill>
                            <a:prstClr val="black"/>
                          </a:solidFill>
                          <a:effectLst/>
                          <a:uLnTx/>
                          <a:uFillTx/>
                          <a:latin typeface="Times New Roman" pitchFamily="18" charset="0"/>
                          <a:ea typeface="华文中宋" pitchFamily="2" charset="-122"/>
                          <a:cs typeface="Times New Roman" pitchFamily="18" charset="0"/>
                        </a:rPr>
                        <a:t>Hybrid DEMO Reactor: </a:t>
                      </a:r>
                      <a:r>
                        <a:rPr kumimoji="0" lang="en-US" altLang="zh-CN" sz="1200" b="1" i="0" u="none" strike="noStrike" kern="0" cap="none" spc="0" normalizeH="0" baseline="0" noProof="0" dirty="0" smtClean="0">
                          <a:ln>
                            <a:noFill/>
                          </a:ln>
                          <a:solidFill>
                            <a:srgbClr val="FF0000"/>
                          </a:solidFill>
                          <a:effectLst/>
                          <a:uLnTx/>
                          <a:uFillTx/>
                          <a:latin typeface="Times New Roman" pitchFamily="18" charset="0"/>
                          <a:ea typeface="华文中宋" pitchFamily="2" charset="-122"/>
                          <a:cs typeface="Times New Roman" pitchFamily="18" charset="0"/>
                        </a:rPr>
                        <a:t>FDS-SFB </a:t>
                      </a: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for spent</a:t>
                      </a:r>
                      <a:r>
                        <a:rPr kumimoji="0" lang="zh-CN" altLang="en-US"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fuel burner</a:t>
                      </a:r>
                    </a:p>
                    <a:p>
                      <a:pPr marL="347663" marR="0" lvl="0" indent="188913" algn="l" defTabSz="914400" rtl="0" eaLnBrk="0" fontAlgn="base" latinLnBrk="0" hangingPunct="0">
                        <a:lnSpc>
                          <a:spcPct val="85000"/>
                        </a:lnSpc>
                        <a:spcBef>
                          <a:spcPct val="10000"/>
                        </a:spcBef>
                        <a:spcAft>
                          <a:spcPct val="10000"/>
                        </a:spcAft>
                        <a:buClrTx/>
                        <a:buSzTx/>
                        <a:buFont typeface="Wingdings" pitchFamily="2" charset="2"/>
                        <a:buNone/>
                        <a:tabLst/>
                        <a:defRPr/>
                      </a:pPr>
                      <a:r>
                        <a:rPr kumimoji="0" lang="en-US" altLang="zh-CN" sz="1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(energy production,  fuel breeding, waste transmutation )</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noProof="0" dirty="0" smtClean="0">
                          <a:ln>
                            <a:noFill/>
                          </a:ln>
                          <a:solidFill>
                            <a:prstClr val="black"/>
                          </a:solidFill>
                          <a:effectLst/>
                          <a:uLnTx/>
                          <a:uFillTx/>
                          <a:latin typeface="Times New Roman" pitchFamily="18" charset="0"/>
                          <a:ea typeface="华文中宋" pitchFamily="2" charset="-122"/>
                          <a:cs typeface="Times New Roman" pitchFamily="18" charset="0"/>
                        </a:rPr>
                        <a:t>Fusion DEMO Reactor: </a:t>
                      </a:r>
                      <a:r>
                        <a:rPr kumimoji="0" lang="en-US" altLang="zh-CN" sz="1200" b="1" i="0" u="none" strike="noStrike" kern="0" cap="none" spc="0" normalizeH="0" baseline="0" noProof="0" dirty="0" smtClean="0">
                          <a:ln>
                            <a:noFill/>
                          </a:ln>
                          <a:solidFill>
                            <a:srgbClr val="FF0000"/>
                          </a:solidFill>
                          <a:effectLst/>
                          <a:uLnTx/>
                          <a:uFillTx/>
                          <a:latin typeface="Times New Roman" pitchFamily="18" charset="0"/>
                          <a:ea typeface="华文中宋" pitchFamily="2" charset="-122"/>
                          <a:cs typeface="Times New Roman" pitchFamily="18" charset="0"/>
                        </a:rPr>
                        <a:t>C-DEMO</a:t>
                      </a:r>
                      <a:endParaRPr kumimoji="0" lang="zh-CN" altLang="en-US" sz="1200" b="1" i="0" u="none" strike="noStrike" kern="0" cap="none" spc="0" normalizeH="0" baseline="0" noProof="0" dirty="0" smtClean="0">
                        <a:ln>
                          <a:noFill/>
                        </a:ln>
                        <a:solidFill>
                          <a:prstClr val="black"/>
                        </a:solidFill>
                        <a:effectLst/>
                        <a:uLnTx/>
                        <a:uFillTx/>
                        <a:latin typeface="Times New Roman" pitchFamily="18" charset="0"/>
                        <a:ea typeface="华文中宋" pitchFamily="2" charset="-122"/>
                        <a:cs typeface="Times New Roman" pitchFamily="18" charset="0"/>
                      </a:endParaRPr>
                    </a:p>
                    <a:p>
                      <a:pPr marL="342900" marR="0" lvl="0" indent="-342900" algn="l" defTabSz="914400" rtl="0" eaLnBrk="0" fontAlgn="base" latinLnBrk="0" hangingPunct="0">
                        <a:lnSpc>
                          <a:spcPct val="130000"/>
                        </a:lnSpc>
                        <a:spcBef>
                          <a:spcPts val="600"/>
                        </a:spcBef>
                        <a:spcAft>
                          <a:spcPct val="0"/>
                        </a:spcAft>
                        <a:buClr>
                          <a:srgbClr val="1F497D"/>
                        </a:buClr>
                        <a:buSzTx/>
                        <a:buFont typeface="+mj-lt"/>
                        <a:buAutoNum type="arabicPeriod" startAt="3"/>
                        <a:tabLst/>
                        <a:defRPr/>
                      </a:pPr>
                      <a:r>
                        <a:rPr kumimoji="0" lang="en-US" altLang="zh-CN" sz="1600" b="1" i="0" u="none" strike="noStrike" kern="0" cap="none" spc="0" normalizeH="0" baseline="0" noProof="0" dirty="0" smtClean="0">
                          <a:ln>
                            <a:noFill/>
                          </a:ln>
                          <a:solidFill>
                            <a:srgbClr val="0000FF"/>
                          </a:solidFill>
                          <a:effectLst/>
                          <a:uLnTx/>
                          <a:uFillTx/>
                          <a:latin typeface="Times New Roman" pitchFamily="18" charset="0"/>
                          <a:ea typeface="黑体" pitchFamily="49" charset="-122"/>
                          <a:cs typeface="Times New Roman" pitchFamily="18" charset="0"/>
                        </a:rPr>
                        <a:t> Fusion TEST  Reactor</a:t>
                      </a:r>
                    </a:p>
                    <a:p>
                      <a:pPr marL="347663" marR="0" lvl="0" indent="188913" algn="l" defTabSz="914400" rtl="0" eaLnBrk="0" fontAlgn="base" latinLnBrk="0" hangingPunct="0">
                        <a:lnSpc>
                          <a:spcPct val="130000"/>
                        </a:lnSpc>
                        <a:spcBef>
                          <a:spcPts val="600"/>
                        </a:spcBef>
                        <a:spcAft>
                          <a:spcPct val="0"/>
                        </a:spcAft>
                        <a:buClr>
                          <a:srgbClr val="4F81BD"/>
                        </a:buClr>
                        <a:buSzTx/>
                        <a:buFont typeface="Wingdings" pitchFamily="2" charset="2"/>
                        <a:buChar char="§"/>
                        <a:tabLst/>
                        <a:defRPr/>
                      </a:pPr>
                      <a:r>
                        <a:rPr kumimoji="0" lang="en-US" altLang="zh-CN" sz="1200" b="1" i="0" u="none" strike="noStrike" kern="0" cap="none" spc="0" normalizeH="0" baseline="0" noProof="0" dirty="0" smtClean="0">
                          <a:ln>
                            <a:noFill/>
                          </a:ln>
                          <a:solidFill>
                            <a:prstClr val="black"/>
                          </a:solidFill>
                          <a:effectLst/>
                          <a:uLnTx/>
                          <a:uFillTx/>
                          <a:latin typeface="Times New Roman" pitchFamily="18" charset="0"/>
                          <a:ea typeface="华文中宋" pitchFamily="2" charset="-122"/>
                          <a:cs typeface="Times New Roman" pitchFamily="18" charset="0"/>
                        </a:rPr>
                        <a:t>Test Reactor: </a:t>
                      </a:r>
                      <a:r>
                        <a:rPr kumimoji="0" lang="en-US" altLang="zh-CN" sz="1200" b="1" i="0" u="none" strike="noStrike" kern="0" cap="none" spc="0" normalizeH="0" baseline="0" noProof="0" dirty="0" smtClean="0">
                          <a:ln>
                            <a:noFill/>
                          </a:ln>
                          <a:solidFill>
                            <a:srgbClr val="FF0000"/>
                          </a:solidFill>
                          <a:effectLst/>
                          <a:uLnTx/>
                          <a:uFillTx/>
                          <a:latin typeface="Times New Roman" pitchFamily="18" charset="0"/>
                          <a:ea typeface="华文中宋" pitchFamily="2" charset="-122"/>
                          <a:cs typeface="Times New Roman" pitchFamily="18" charset="0"/>
                        </a:rPr>
                        <a:t>FDS-MFX (RT/-GDT/-ST)</a:t>
                      </a:r>
                    </a:p>
                    <a:p>
                      <a:pPr marL="74613" marR="0" lvl="0" indent="0" algn="l" defTabSz="914400" rtl="0" eaLnBrk="0" fontAlgn="base" latinLnBrk="0" hangingPunct="0">
                        <a:lnSpc>
                          <a:spcPct val="130000"/>
                        </a:lnSpc>
                        <a:spcBef>
                          <a:spcPts val="600"/>
                        </a:spcBef>
                        <a:spcAft>
                          <a:spcPct val="0"/>
                        </a:spcAft>
                        <a:buClr>
                          <a:srgbClr val="4F81BD"/>
                        </a:buClr>
                        <a:buSzTx/>
                        <a:buFont typeface="Wingdings" pitchFamily="2" charset="2"/>
                        <a:buNone/>
                        <a:tabLst/>
                        <a:defRPr/>
                      </a:pPr>
                      <a:r>
                        <a:rPr kumimoji="0" lang="zh-CN" altLang="en-US" sz="1200" b="1" i="0" u="none" strike="noStrike" kern="0" cap="none" spc="0" normalizeH="0" baseline="0" noProof="0" dirty="0" smtClean="0">
                          <a:ln>
                            <a:noFill/>
                          </a:ln>
                          <a:solidFill>
                            <a:srgbClr val="FF0000"/>
                          </a:solidFill>
                          <a:effectLst/>
                          <a:uLnTx/>
                          <a:uFillTx/>
                          <a:latin typeface="Times New Roman" pitchFamily="18" charset="0"/>
                          <a:ea typeface="华文中宋" pitchFamily="2" charset="-122"/>
                          <a:cs typeface="Times New Roman" pitchFamily="18" charset="0"/>
                        </a:rPr>
                        <a:t>          </a:t>
                      </a:r>
                      <a:r>
                        <a:rPr kumimoji="0" lang="zh-CN" altLang="en-US" sz="1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altLang="zh-CN" sz="1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Multi-Functional </a:t>
                      </a:r>
                      <a:r>
                        <a:rPr kumimoji="0" lang="en-US" altLang="zh-CN" sz="1200" b="1"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eXperimental</a:t>
                      </a:r>
                      <a:r>
                        <a:rPr kumimoji="0" lang="en-US" altLang="zh-CN" sz="1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Reactor abbreviated as MFX</a:t>
                      </a:r>
                      <a:r>
                        <a:rPr kumimoji="0" lang="zh-CN" altLang="en-US" sz="1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altLang="zh-CN" sz="1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txBody>
                  <a:tcPr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r>
            </a:tbl>
          </a:graphicData>
        </a:graphic>
      </p:graphicFrame>
      <p:grpSp>
        <p:nvGrpSpPr>
          <p:cNvPr id="5" name="组合 4"/>
          <p:cNvGrpSpPr/>
          <p:nvPr/>
        </p:nvGrpSpPr>
        <p:grpSpPr>
          <a:xfrm>
            <a:off x="6096000" y="5315351"/>
            <a:ext cx="2971800" cy="1362515"/>
            <a:chOff x="6172200" y="5315351"/>
            <a:chExt cx="2971800" cy="1362515"/>
          </a:xfrm>
        </p:grpSpPr>
        <p:pic>
          <p:nvPicPr>
            <p:cNvPr id="38"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15313" y="5897810"/>
              <a:ext cx="587280" cy="78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Rectangle 7"/>
            <p:cNvSpPr>
              <a:spLocks noChangeArrowheads="1"/>
            </p:cNvSpPr>
            <p:nvPr/>
          </p:nvSpPr>
          <p:spPr bwMode="auto">
            <a:xfrm>
              <a:off x="7086600" y="5758190"/>
              <a:ext cx="821059" cy="261610"/>
            </a:xfrm>
            <a:prstGeom prst="rect">
              <a:avLst/>
            </a:prstGeom>
            <a:noFill/>
            <a:ln w="9525">
              <a:noFill/>
              <a:miter lim="800000"/>
              <a:headEnd/>
              <a:tailEnd/>
            </a:ln>
          </p:spPr>
          <p:txBody>
            <a:bodyPr wrap="none">
              <a:spAutoFit/>
            </a:bodyPr>
            <a:lstStyle/>
            <a:p>
              <a:r>
                <a:rPr lang="en-US" altLang="zh-CN" sz="1100" dirty="0" smtClean="0">
                  <a:solidFill>
                    <a:srgbClr val="FF0000"/>
                  </a:solidFill>
                  <a:latin typeface="Times New Roman" pitchFamily="18" charset="0"/>
                  <a:cs typeface="Times New Roman" pitchFamily="18" charset="0"/>
                </a:rPr>
                <a:t>FDS-MFX</a:t>
              </a:r>
              <a:endParaRPr lang="en-US" altLang="zh-CN" sz="1100" dirty="0">
                <a:solidFill>
                  <a:srgbClr val="FF0000"/>
                </a:solidFill>
                <a:latin typeface="Times New Roman" pitchFamily="18" charset="0"/>
                <a:cs typeface="Times New Roman" pitchFamily="18" charset="0"/>
              </a:endParaRPr>
            </a:p>
          </p:txBody>
        </p:sp>
        <p:sp>
          <p:nvSpPr>
            <p:cNvPr id="12303" name="AutoShape 17"/>
            <p:cNvSpPr>
              <a:spLocks noChangeArrowheads="1"/>
            </p:cNvSpPr>
            <p:nvPr/>
          </p:nvSpPr>
          <p:spPr bwMode="auto">
            <a:xfrm>
              <a:off x="7315200" y="6019800"/>
              <a:ext cx="381000" cy="152400"/>
            </a:xfrm>
            <a:prstGeom prst="leftArrow">
              <a:avLst>
                <a:gd name="adj1" fmla="val 50000"/>
                <a:gd name="adj2" fmla="val 62500"/>
              </a:avLst>
            </a:prstGeom>
            <a:solidFill>
              <a:srgbClr val="00FFFF"/>
            </a:solidFill>
            <a:ln w="9525">
              <a:solidFill>
                <a:schemeClr val="tx1"/>
              </a:solidFill>
              <a:miter lim="800000"/>
              <a:headEnd/>
              <a:tailEnd/>
            </a:ln>
          </p:spPr>
          <p:txBody>
            <a:bodyPr wrap="none" anchor="ctr"/>
            <a:lstStyle/>
            <a:p>
              <a:endParaRPr lang="zh-CN" altLang="en-US">
                <a:solidFill>
                  <a:srgbClr val="000000"/>
                </a:solidFill>
                <a:latin typeface="Times New Roman" pitchFamily="18" charset="0"/>
                <a:cs typeface="Times New Roman" pitchFamily="18" charset="0"/>
              </a:endParaRPr>
            </a:p>
          </p:txBody>
        </p:sp>
        <p:pic>
          <p:nvPicPr>
            <p:cNvPr id="35" name="Picture 2" descr="C:\Users\zhoutao\Desktop\图片水印\图片1 new.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172200" y="5315351"/>
              <a:ext cx="879475" cy="837596"/>
            </a:xfrm>
            <a:prstGeom prst="rect">
              <a:avLst/>
            </a:prstGeom>
            <a:noFill/>
            <a:ln w="9525">
              <a:noFill/>
              <a:miter lim="800000"/>
              <a:headEnd/>
              <a:tailEnd/>
            </a:ln>
          </p:spPr>
        </p:pic>
        <p:pic>
          <p:nvPicPr>
            <p:cNvPr id="36"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72200" y="6096000"/>
              <a:ext cx="82329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262938" y="5334000"/>
              <a:ext cx="881062" cy="82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927975" y="5395335"/>
              <a:ext cx="6826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161445"/>
      </p:ext>
    </p:extLst>
  </p:cSld>
  <p:clrMapOvr>
    <a:masterClrMapping/>
  </p:clrMapOvr>
  <p:transition advTm="37734"/>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iter8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00200"/>
            <a:ext cx="1421349" cy="1268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txBox="1">
            <a:spLocks noChangeArrowheads="1"/>
          </p:cNvSpPr>
          <p:nvPr/>
        </p:nvSpPr>
        <p:spPr bwMode="auto">
          <a:xfrm>
            <a:off x="277813" y="3700463"/>
            <a:ext cx="4685902" cy="2519362"/>
          </a:xfrm>
          <a:prstGeom prst="rect">
            <a:avLst/>
          </a:prstGeom>
          <a:solidFill>
            <a:srgbClr val="FFFFFF">
              <a:alpha val="0"/>
            </a:srgbClr>
          </a:solidFill>
          <a:ln w="25400">
            <a:solidFill>
              <a:srgbClr val="66FFFF"/>
            </a:solidFill>
            <a:miter lim="800000"/>
            <a:headEnd/>
            <a:tailEnd/>
          </a:ln>
        </p:spPr>
        <p:txBody>
          <a:bodyPr/>
          <a:lstStyle>
            <a:lvl1pPr marL="355600" indent="-355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spcBef>
                <a:spcPct val="10000"/>
              </a:spcBef>
              <a:buClr>
                <a:srgbClr val="000000"/>
              </a:buClr>
              <a:buFont typeface="Wingdings" pitchFamily="2" charset="2"/>
              <a:buNone/>
            </a:pPr>
            <a:endParaRPr lang="en-US" altLang="zh-CN" sz="1400">
              <a:solidFill>
                <a:srgbClr val="000000"/>
              </a:solidFill>
              <a:latin typeface="Times New Roman" pitchFamily="18" charset="0"/>
              <a:cs typeface="Times New Roman" pitchFamily="18" charset="0"/>
            </a:endParaRPr>
          </a:p>
        </p:txBody>
      </p:sp>
      <p:sp>
        <p:nvSpPr>
          <p:cNvPr id="47107" name="Rectangle 2"/>
          <p:cNvSpPr txBox="1">
            <a:spLocks noChangeArrowheads="1"/>
          </p:cNvSpPr>
          <p:nvPr/>
        </p:nvSpPr>
        <p:spPr bwMode="auto">
          <a:xfrm>
            <a:off x="5181600" y="3700264"/>
            <a:ext cx="3733800" cy="2519362"/>
          </a:xfrm>
          <a:prstGeom prst="rect">
            <a:avLst/>
          </a:prstGeom>
          <a:solidFill>
            <a:srgbClr val="FFFFFF">
              <a:alpha val="0"/>
            </a:srgbClr>
          </a:solidFill>
          <a:ln w="25400">
            <a:solidFill>
              <a:srgbClr val="66FFFF"/>
            </a:solidFill>
            <a:miter lim="800000"/>
            <a:headEnd/>
            <a:tailEnd/>
          </a:ln>
        </p:spPr>
        <p:txBody>
          <a:bodyPr/>
          <a:lstStyle>
            <a:lvl1pPr marL="355600" indent="-355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spcBef>
                <a:spcPct val="10000"/>
              </a:spcBef>
              <a:buClr>
                <a:srgbClr val="000000"/>
              </a:buClr>
              <a:buFont typeface="Wingdings" pitchFamily="2" charset="2"/>
              <a:buNone/>
            </a:pPr>
            <a:endParaRPr lang="en-US" altLang="zh-CN" sz="1200">
              <a:solidFill>
                <a:srgbClr val="000000"/>
              </a:solidFill>
              <a:latin typeface="Times New Roman" pitchFamily="18" charset="0"/>
              <a:cs typeface="Times New Roman" pitchFamily="18" charset="0"/>
            </a:endParaRPr>
          </a:p>
        </p:txBody>
      </p:sp>
      <p:sp>
        <p:nvSpPr>
          <p:cNvPr id="44034" name="Rectangle 2051"/>
          <p:cNvSpPr>
            <a:spLocks noGrp="1" noChangeArrowheads="1"/>
          </p:cNvSpPr>
          <p:nvPr>
            <p:ph type="title" idx="4294967295"/>
          </p:nvPr>
        </p:nvSpPr>
        <p:spPr bwMode="auto">
          <a:xfrm>
            <a:off x="304800" y="685800"/>
            <a:ext cx="8536863" cy="990600"/>
          </a:xfrm>
          <a:prstGeom prst="rect">
            <a:avLst/>
          </a:prstGeom>
          <a:ln>
            <a:miter lim="800000"/>
            <a:headEnd/>
            <a:tailEnd/>
          </a:ln>
        </p:spPr>
        <p:txBody>
          <a:bodyPr/>
          <a:lstStyle/>
          <a:p>
            <a:r>
              <a:rPr kumimoji="1" lang="en-US" altLang="zh-CN" sz="2800" kern="1200" dirty="0" smtClean="0">
                <a:solidFill>
                  <a:srgbClr val="0000FF"/>
                </a:solidFill>
                <a:latin typeface="Times New Roman" pitchFamily="18" charset="0"/>
                <a:cs typeface="Times New Roman" pitchFamily="18" charset="0"/>
              </a:rPr>
              <a:t>DFLL-TBM</a:t>
            </a:r>
            <a:r>
              <a:rPr kumimoji="1" lang="en-US" altLang="zh-CN" sz="2800" dirty="0" smtClean="0">
                <a:solidFill>
                  <a:srgbClr val="FF0000"/>
                </a:solidFill>
                <a:latin typeface="Times New Roman" pitchFamily="18" charset="0"/>
                <a:cs typeface="Times New Roman" pitchFamily="18" charset="0"/>
              </a:rPr>
              <a:t/>
            </a:r>
            <a:br>
              <a:rPr kumimoji="1" lang="en-US" altLang="zh-CN" sz="2800" dirty="0" smtClean="0">
                <a:solidFill>
                  <a:srgbClr val="FF0000"/>
                </a:solidFill>
                <a:latin typeface="Times New Roman" pitchFamily="18" charset="0"/>
                <a:cs typeface="Times New Roman" pitchFamily="18" charset="0"/>
              </a:rPr>
            </a:br>
            <a:r>
              <a:rPr kumimoji="1" lang="en-US" altLang="zh-CN" sz="2400" dirty="0" smtClean="0">
                <a:solidFill>
                  <a:srgbClr val="FF0000"/>
                </a:solidFill>
                <a:latin typeface="Times New Roman" pitchFamily="18" charset="0"/>
                <a:cs typeface="Times New Roman" pitchFamily="18" charset="0"/>
              </a:rPr>
              <a:t>D</a:t>
            </a:r>
            <a:r>
              <a:rPr kumimoji="1" lang="en-US" altLang="zh-CN" sz="2400" dirty="0" smtClean="0">
                <a:solidFill>
                  <a:srgbClr val="000000"/>
                </a:solidFill>
                <a:latin typeface="Times New Roman" pitchFamily="18" charset="0"/>
                <a:cs typeface="Times New Roman" pitchFamily="18" charset="0"/>
              </a:rPr>
              <a:t>ual </a:t>
            </a:r>
            <a:r>
              <a:rPr kumimoji="1" lang="en-US" altLang="zh-CN" sz="2400" dirty="0">
                <a:solidFill>
                  <a:srgbClr val="FF0000"/>
                </a:solidFill>
                <a:latin typeface="Times New Roman" pitchFamily="18" charset="0"/>
                <a:cs typeface="Times New Roman" pitchFamily="18" charset="0"/>
              </a:rPr>
              <a:t>F</a:t>
            </a:r>
            <a:r>
              <a:rPr kumimoji="1" lang="en-US" altLang="zh-CN" sz="2400" dirty="0">
                <a:solidFill>
                  <a:srgbClr val="000000"/>
                </a:solidFill>
                <a:latin typeface="Times New Roman" pitchFamily="18" charset="0"/>
                <a:cs typeface="Times New Roman" pitchFamily="18" charset="0"/>
              </a:rPr>
              <a:t>unction </a:t>
            </a:r>
            <a:r>
              <a:rPr kumimoji="1" lang="en-US" altLang="zh-CN" sz="2400" dirty="0">
                <a:solidFill>
                  <a:srgbClr val="FF0000"/>
                </a:solidFill>
                <a:latin typeface="Times New Roman" pitchFamily="18" charset="0"/>
                <a:cs typeface="Times New Roman" pitchFamily="18" charset="0"/>
              </a:rPr>
              <a:t>L</a:t>
            </a:r>
            <a:r>
              <a:rPr kumimoji="1" lang="en-US" altLang="zh-CN" sz="2400" dirty="0">
                <a:solidFill>
                  <a:srgbClr val="000000"/>
                </a:solidFill>
                <a:latin typeface="Times New Roman" pitchFamily="18" charset="0"/>
                <a:cs typeface="Times New Roman" pitchFamily="18" charset="0"/>
              </a:rPr>
              <a:t>ithium </a:t>
            </a:r>
            <a:r>
              <a:rPr kumimoji="1" lang="en-US" altLang="zh-CN" sz="2400" dirty="0">
                <a:solidFill>
                  <a:srgbClr val="FF0000"/>
                </a:solidFill>
                <a:latin typeface="Times New Roman" pitchFamily="18" charset="0"/>
                <a:cs typeface="Times New Roman" pitchFamily="18" charset="0"/>
              </a:rPr>
              <a:t>L</a:t>
            </a:r>
            <a:r>
              <a:rPr kumimoji="1" lang="en-US" altLang="zh-CN" sz="2400" dirty="0">
                <a:solidFill>
                  <a:srgbClr val="000000"/>
                </a:solidFill>
                <a:latin typeface="Times New Roman" pitchFamily="18" charset="0"/>
                <a:cs typeface="Times New Roman" pitchFamily="18" charset="0"/>
              </a:rPr>
              <a:t>ead </a:t>
            </a:r>
            <a:r>
              <a:rPr kumimoji="1" lang="en-US" altLang="zh-CN" sz="2400" dirty="0" smtClean="0">
                <a:solidFill>
                  <a:srgbClr val="000000"/>
                </a:solidFill>
                <a:latin typeface="Times New Roman" pitchFamily="18" charset="0"/>
                <a:cs typeface="Times New Roman" pitchFamily="18" charset="0"/>
              </a:rPr>
              <a:t>liquid breeder </a:t>
            </a:r>
            <a:r>
              <a:rPr kumimoji="1" lang="en-US" altLang="zh-CN" sz="2400" dirty="0">
                <a:solidFill>
                  <a:srgbClr val="000000"/>
                </a:solidFill>
                <a:latin typeface="Times New Roman" pitchFamily="18" charset="0"/>
                <a:cs typeface="Times New Roman" pitchFamily="18" charset="0"/>
              </a:rPr>
              <a:t>TBM </a:t>
            </a:r>
            <a:endParaRPr kumimoji="1" lang="en-US" altLang="zh-CN" sz="2400" kern="1200" dirty="0" smtClean="0">
              <a:solidFill>
                <a:srgbClr val="FF0000"/>
              </a:solidFill>
              <a:latin typeface="Times New Roman" pitchFamily="18" charset="0"/>
              <a:cs typeface="Times New Roman" pitchFamily="18" charset="0"/>
            </a:endParaRPr>
          </a:p>
        </p:txBody>
      </p:sp>
      <p:sp>
        <p:nvSpPr>
          <p:cNvPr id="47109" name="Rectangle 2052"/>
          <p:cNvSpPr>
            <a:spLocks noGrp="1" noChangeArrowheads="1"/>
          </p:cNvSpPr>
          <p:nvPr>
            <p:ph type="body" idx="4294967295"/>
          </p:nvPr>
        </p:nvSpPr>
        <p:spPr bwMode="auto">
          <a:xfrm>
            <a:off x="98425" y="3657600"/>
            <a:ext cx="4716463" cy="25620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indent="-177800" eaLnBrk="1" hangingPunct="1">
              <a:lnSpc>
                <a:spcPct val="150000"/>
              </a:lnSpc>
            </a:pPr>
            <a:r>
              <a:rPr lang="en-US" altLang="zh-CN" sz="1800" b="1" dirty="0" smtClean="0">
                <a:solidFill>
                  <a:srgbClr val="0000FF"/>
                </a:solidFill>
                <a:latin typeface="Times New Roman" pitchFamily="18" charset="0"/>
                <a:cs typeface="Times New Roman" pitchFamily="18" charset="0"/>
              </a:rPr>
              <a:t>Structural Materials: </a:t>
            </a:r>
            <a:r>
              <a:rPr lang="en-US" altLang="zh-CN" sz="1800" dirty="0" smtClean="0">
                <a:latin typeface="Times New Roman" pitchFamily="18" charset="0"/>
                <a:cs typeface="Times New Roman" pitchFamily="18" charset="0"/>
              </a:rPr>
              <a:t>CLAM/ODS</a:t>
            </a:r>
          </a:p>
          <a:p>
            <a:pPr marL="355600" indent="-177800">
              <a:lnSpc>
                <a:spcPct val="150000"/>
              </a:lnSpc>
            </a:pPr>
            <a:r>
              <a:rPr lang="en-US" altLang="zh-CN" sz="1800" b="1" dirty="0" smtClean="0">
                <a:solidFill>
                  <a:srgbClr val="0000FF"/>
                </a:solidFill>
                <a:latin typeface="Times New Roman" pitchFamily="18" charset="0"/>
                <a:cs typeface="Times New Roman" pitchFamily="18" charset="0"/>
              </a:rPr>
              <a:t>Insulation/Anti-erosion/Anti-permeation coating: </a:t>
            </a:r>
            <a:r>
              <a:rPr lang="en-US" altLang="zh-CN" sz="1800" dirty="0">
                <a:latin typeface="Times New Roman" pitchFamily="18" charset="0"/>
                <a:cs typeface="Times New Roman" pitchFamily="18" charset="0"/>
              </a:rPr>
              <a:t>Al-based</a:t>
            </a:r>
            <a:r>
              <a:rPr lang="en-US" altLang="zh-CN" sz="1800" dirty="0" smtClean="0">
                <a:solidFill>
                  <a:srgbClr val="3333FF"/>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Coating / </a:t>
            </a:r>
            <a:r>
              <a:rPr lang="en-US" altLang="zh-CN" sz="1800" dirty="0" err="1" smtClean="0">
                <a:latin typeface="Times New Roman" pitchFamily="18" charset="0"/>
                <a:cs typeface="Times New Roman" pitchFamily="18" charset="0"/>
              </a:rPr>
              <a:t>SiC</a:t>
            </a:r>
            <a:r>
              <a:rPr lang="en-US" altLang="zh-CN" sz="1800" dirty="0" smtClean="0">
                <a:latin typeface="Times New Roman" pitchFamily="18" charset="0"/>
                <a:cs typeface="Times New Roman" pitchFamily="18" charset="0"/>
              </a:rPr>
              <a:t> insert</a:t>
            </a:r>
          </a:p>
          <a:p>
            <a:pPr marL="355600" indent="-177800" eaLnBrk="1" hangingPunct="1">
              <a:lnSpc>
                <a:spcPct val="150000"/>
              </a:lnSpc>
            </a:pPr>
            <a:r>
              <a:rPr lang="en-US" altLang="zh-CN" sz="1800" b="1" dirty="0" smtClean="0">
                <a:solidFill>
                  <a:srgbClr val="0000FF"/>
                </a:solidFill>
                <a:latin typeface="Times New Roman" pitchFamily="18" charset="0"/>
                <a:cs typeface="Times New Roman" pitchFamily="18" charset="0"/>
              </a:rPr>
              <a:t>Tritium Breeder/Neutron Multiplier</a:t>
            </a:r>
            <a:r>
              <a:rPr lang="en-US" altLang="zh-CN" sz="1800" dirty="0" smtClean="0">
                <a:solidFill>
                  <a:srgbClr val="3333FF"/>
                </a:solidFill>
                <a:latin typeface="Times New Roman" pitchFamily="18" charset="0"/>
                <a:cs typeface="Times New Roman" pitchFamily="18" charset="0"/>
              </a:rPr>
              <a:t>: </a:t>
            </a:r>
            <a:r>
              <a:rPr lang="en-US" altLang="zh-CN" sz="1800" dirty="0" err="1" smtClean="0">
                <a:latin typeface="Times New Roman" pitchFamily="18" charset="0"/>
                <a:cs typeface="Times New Roman" pitchFamily="18" charset="0"/>
              </a:rPr>
              <a:t>PbLi</a:t>
            </a:r>
            <a:endParaRPr lang="en-US" altLang="zh-CN" sz="1800" dirty="0" smtClean="0">
              <a:latin typeface="Times New Roman" pitchFamily="18" charset="0"/>
              <a:cs typeface="Times New Roman" pitchFamily="18" charset="0"/>
            </a:endParaRPr>
          </a:p>
          <a:p>
            <a:pPr marL="355600" indent="-177800" eaLnBrk="1" hangingPunct="1">
              <a:lnSpc>
                <a:spcPct val="150000"/>
              </a:lnSpc>
            </a:pPr>
            <a:r>
              <a:rPr lang="en-US" altLang="zh-CN" sz="1800" b="1" dirty="0" smtClean="0">
                <a:solidFill>
                  <a:srgbClr val="0000FF"/>
                </a:solidFill>
                <a:latin typeface="Times New Roman" pitchFamily="18" charset="0"/>
                <a:cs typeface="Times New Roman" pitchFamily="18" charset="0"/>
              </a:rPr>
              <a:t>Coolant</a:t>
            </a:r>
            <a:r>
              <a:rPr lang="en-US" altLang="zh-CN" sz="1800" dirty="0" smtClean="0">
                <a:solidFill>
                  <a:srgbClr val="0000FF"/>
                </a:solidFill>
                <a:latin typeface="Times New Roman" pitchFamily="18" charset="0"/>
                <a:cs typeface="Times New Roman" pitchFamily="18" charset="0"/>
              </a:rPr>
              <a:t>:</a:t>
            </a:r>
            <a:r>
              <a:rPr lang="en-US" altLang="zh-CN" sz="1800" dirty="0" smtClean="0">
                <a:solidFill>
                  <a:srgbClr val="3333FF"/>
                </a:solidFill>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He or He/</a:t>
            </a:r>
            <a:r>
              <a:rPr lang="en-US" altLang="zh-CN" sz="1800" dirty="0" err="1" smtClean="0">
                <a:latin typeface="Times New Roman" pitchFamily="18" charset="0"/>
                <a:cs typeface="Times New Roman" pitchFamily="18" charset="0"/>
              </a:rPr>
              <a:t>PbLi</a:t>
            </a:r>
            <a:endParaRPr lang="en-US" altLang="zh-CN" sz="1800" dirty="0" smtClean="0">
              <a:latin typeface="Times New Roman" pitchFamily="18" charset="0"/>
              <a:cs typeface="Times New Roman" pitchFamily="18" charset="0"/>
            </a:endParaRPr>
          </a:p>
        </p:txBody>
      </p:sp>
      <p:sp>
        <p:nvSpPr>
          <p:cNvPr id="47110" name="Text Box 2058"/>
          <p:cNvSpPr txBox="1">
            <a:spLocks noChangeArrowheads="1"/>
          </p:cNvSpPr>
          <p:nvPr/>
        </p:nvSpPr>
        <p:spPr bwMode="auto">
          <a:xfrm>
            <a:off x="4267200" y="2239475"/>
            <a:ext cx="1447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000"/>
              </a:lnSpc>
              <a:spcBef>
                <a:spcPct val="50000"/>
              </a:spcBef>
            </a:pPr>
            <a:r>
              <a:rPr kumimoji="1" lang="en-US" altLang="zh-CN" sz="2000" dirty="0">
                <a:solidFill>
                  <a:srgbClr val="FF0000"/>
                </a:solidFill>
                <a:latin typeface="Times New Roman" pitchFamily="18" charset="0"/>
                <a:cs typeface="Times New Roman" pitchFamily="18" charset="0"/>
              </a:rPr>
              <a:t>TBM</a:t>
            </a:r>
          </a:p>
        </p:txBody>
      </p:sp>
      <p:sp>
        <p:nvSpPr>
          <p:cNvPr id="47111" name="Text Box 2066"/>
          <p:cNvSpPr txBox="1">
            <a:spLocks noChangeArrowheads="1"/>
          </p:cNvSpPr>
          <p:nvPr/>
        </p:nvSpPr>
        <p:spPr bwMode="auto">
          <a:xfrm>
            <a:off x="5229225" y="3733800"/>
            <a:ext cx="4067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kumimoji="1" lang="en-US" altLang="zh-CN" dirty="0" smtClean="0">
                <a:solidFill>
                  <a:srgbClr val="0000FF"/>
                </a:solidFill>
                <a:latin typeface="Times New Roman" pitchFamily="18" charset="0"/>
                <a:cs typeface="Times New Roman" pitchFamily="18" charset="0"/>
              </a:rPr>
              <a:t>TBM </a:t>
            </a:r>
            <a:r>
              <a:rPr kumimoji="1" lang="en-US" altLang="zh-CN" dirty="0">
                <a:solidFill>
                  <a:srgbClr val="0000FF"/>
                </a:solidFill>
                <a:latin typeface="Times New Roman" pitchFamily="18" charset="0"/>
                <a:cs typeface="Times New Roman" pitchFamily="18" charset="0"/>
              </a:rPr>
              <a:t>for </a:t>
            </a:r>
            <a:r>
              <a:rPr kumimoji="1" lang="en-US" altLang="zh-CN" dirty="0" smtClean="0">
                <a:solidFill>
                  <a:srgbClr val="0000FF"/>
                </a:solidFill>
                <a:latin typeface="Times New Roman" pitchFamily="18" charset="0"/>
                <a:cs typeface="Times New Roman" pitchFamily="18" charset="0"/>
              </a:rPr>
              <a:t>Testing:</a:t>
            </a:r>
            <a:endParaRPr kumimoji="1" lang="en-US" altLang="zh-CN" dirty="0">
              <a:solidFill>
                <a:srgbClr val="0000FF"/>
              </a:solidFill>
              <a:latin typeface="Times New Roman" pitchFamily="18" charset="0"/>
              <a:cs typeface="Times New Roman" pitchFamily="18" charset="0"/>
            </a:endParaRPr>
          </a:p>
        </p:txBody>
      </p:sp>
      <p:sp>
        <p:nvSpPr>
          <p:cNvPr id="23" name="左箭头 22"/>
          <p:cNvSpPr/>
          <p:nvPr/>
        </p:nvSpPr>
        <p:spPr>
          <a:xfrm>
            <a:off x="2209800" y="2670259"/>
            <a:ext cx="935831" cy="215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latin typeface="Times New Roman" pitchFamily="18" charset="0"/>
              <a:cs typeface="Times New Roman" pitchFamily="18" charset="0"/>
            </a:endParaRPr>
          </a:p>
        </p:txBody>
      </p:sp>
      <p:pic>
        <p:nvPicPr>
          <p:cNvPr id="47119" name="Picture 8" descr="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177" y="1930484"/>
            <a:ext cx="1336823"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ChangeArrowheads="1"/>
          </p:cNvSpPr>
          <p:nvPr/>
        </p:nvSpPr>
        <p:spPr bwMode="auto">
          <a:xfrm>
            <a:off x="5334000" y="4118898"/>
            <a:ext cx="3810000" cy="2209836"/>
          </a:xfrm>
          <a:prstGeom prst="rect">
            <a:avLst/>
          </a:prstGeom>
          <a:noFill/>
          <a:ln w="9525">
            <a:noFill/>
            <a:miter lim="800000"/>
            <a:headEnd/>
            <a:tailEnd/>
          </a:ln>
        </p:spPr>
        <p:txBody>
          <a:bodyPr wrap="square">
            <a:spAutoFit/>
          </a:bodyPr>
          <a:lstStyle/>
          <a:p>
            <a:pPr algn="l">
              <a:lnSpc>
                <a:spcPct val="150000"/>
              </a:lnSpc>
              <a:spcBef>
                <a:spcPct val="20000"/>
              </a:spcBef>
              <a:buClr>
                <a:schemeClr val="tx2"/>
              </a:buClr>
              <a:buFont typeface="Wingdings" pitchFamily="2" charset="2"/>
              <a:buChar char="v"/>
            </a:pPr>
            <a:r>
              <a:rPr lang="en-US" altLang="zh-CN" dirty="0">
                <a:solidFill>
                  <a:srgbClr val="0000FF"/>
                </a:solidFill>
                <a:latin typeface="Times New Roman" pitchFamily="18" charset="0"/>
                <a:cs typeface="Times New Roman" pitchFamily="18" charset="0"/>
              </a:rPr>
              <a:t>SLL  mode at the early stage</a:t>
            </a:r>
            <a:endParaRPr lang="zh-CN" altLang="en-US" dirty="0">
              <a:solidFill>
                <a:srgbClr val="0000FF"/>
              </a:solidFill>
              <a:latin typeface="Times New Roman" pitchFamily="18" charset="0"/>
              <a:cs typeface="Times New Roman" pitchFamily="18" charset="0"/>
            </a:endParaRPr>
          </a:p>
          <a:p>
            <a:pPr marL="0" lvl="1" algn="l">
              <a:lnSpc>
                <a:spcPct val="150000"/>
              </a:lnSpc>
              <a:spcBef>
                <a:spcPct val="10000"/>
              </a:spcBef>
            </a:pPr>
            <a:r>
              <a:rPr lang="en-US" altLang="zh-CN" sz="1600" dirty="0" smtClean="0">
                <a:solidFill>
                  <a:srgbClr val="0000FF"/>
                </a:solidFill>
                <a:latin typeface="Times New Roman" pitchFamily="18" charset="0"/>
                <a:cs typeface="Times New Roman" pitchFamily="18" charset="0"/>
              </a:rPr>
              <a:t>     -  </a:t>
            </a:r>
            <a:r>
              <a:rPr lang="en-US" altLang="zh-CN" sz="1600" dirty="0" err="1" smtClean="0">
                <a:solidFill>
                  <a:srgbClr val="000000"/>
                </a:solidFill>
                <a:latin typeface="Times New Roman" pitchFamily="18" charset="0"/>
                <a:cs typeface="Times New Roman" pitchFamily="18" charset="0"/>
              </a:rPr>
              <a:t>PbLi</a:t>
            </a:r>
            <a:r>
              <a:rPr lang="en-US" altLang="zh-CN" sz="1600" dirty="0" smtClean="0">
                <a:solidFill>
                  <a:srgbClr val="000000"/>
                </a:solidFill>
                <a:latin typeface="Times New Roman" pitchFamily="18" charset="0"/>
                <a:cs typeface="Times New Roman" pitchFamily="18" charset="0"/>
              </a:rPr>
              <a:t>: </a:t>
            </a:r>
            <a:r>
              <a:rPr lang="en-US" altLang="zh-CN" sz="1600" dirty="0">
                <a:solidFill>
                  <a:srgbClr val="FF0000"/>
                </a:solidFill>
                <a:latin typeface="Times New Roman" pitchFamily="18" charset="0"/>
                <a:cs typeface="Times New Roman" pitchFamily="18" charset="0"/>
              </a:rPr>
              <a:t>1mm/s, 450</a:t>
            </a:r>
            <a:r>
              <a:rPr lang="en-US" altLang="zh-CN" sz="1600" dirty="0" smtClean="0">
                <a:solidFill>
                  <a:srgbClr val="FF0000"/>
                </a:solidFill>
                <a:latin typeface="Times New Roman" pitchFamily="18" charset="0"/>
                <a:cs typeface="Times New Roman" pitchFamily="18" charset="0"/>
              </a:rPr>
              <a:t>℃</a:t>
            </a:r>
            <a:endParaRPr lang="en-US" altLang="zh-CN" sz="1600" dirty="0" smtClean="0">
              <a:solidFill>
                <a:srgbClr val="000000"/>
              </a:solidFill>
              <a:latin typeface="Times New Roman" pitchFamily="18" charset="0"/>
              <a:cs typeface="Times New Roman" pitchFamily="18" charset="0"/>
            </a:endParaRPr>
          </a:p>
          <a:p>
            <a:pPr algn="l">
              <a:lnSpc>
                <a:spcPct val="150000"/>
              </a:lnSpc>
              <a:spcBef>
                <a:spcPct val="20000"/>
              </a:spcBef>
              <a:buClr>
                <a:schemeClr val="tx2"/>
              </a:buClr>
              <a:buFont typeface="Wingdings" pitchFamily="2" charset="2"/>
              <a:buChar char="v"/>
            </a:pPr>
            <a:r>
              <a:rPr lang="en-US" altLang="zh-CN" dirty="0">
                <a:solidFill>
                  <a:srgbClr val="0000FF"/>
                </a:solidFill>
                <a:latin typeface="Times New Roman" pitchFamily="18" charset="0"/>
                <a:cs typeface="Times New Roman" pitchFamily="18" charset="0"/>
              </a:rPr>
              <a:t>DLL mode at the late stage </a:t>
            </a:r>
            <a:endParaRPr lang="zh-CN" altLang="en-US" dirty="0">
              <a:solidFill>
                <a:srgbClr val="0000FF"/>
              </a:solidFill>
              <a:latin typeface="Times New Roman" pitchFamily="18" charset="0"/>
              <a:cs typeface="Times New Roman" pitchFamily="18" charset="0"/>
            </a:endParaRPr>
          </a:p>
          <a:p>
            <a:pPr marL="0" lvl="1" algn="l">
              <a:lnSpc>
                <a:spcPct val="150000"/>
              </a:lnSpc>
              <a:spcBef>
                <a:spcPct val="10000"/>
              </a:spcBef>
            </a:pPr>
            <a:r>
              <a:rPr lang="en-US" altLang="zh-CN" sz="1600" dirty="0" smtClean="0">
                <a:solidFill>
                  <a:srgbClr val="000000"/>
                </a:solidFill>
                <a:latin typeface="Times New Roman" pitchFamily="18" charset="0"/>
                <a:cs typeface="Times New Roman" pitchFamily="18" charset="0"/>
              </a:rPr>
              <a:t>     -  </a:t>
            </a:r>
            <a:r>
              <a:rPr lang="en-US" altLang="zh-CN" sz="1600" dirty="0" err="1" smtClean="0">
                <a:solidFill>
                  <a:srgbClr val="000000"/>
                </a:solidFill>
                <a:latin typeface="Times New Roman" pitchFamily="18" charset="0"/>
                <a:cs typeface="Times New Roman" pitchFamily="18" charset="0"/>
              </a:rPr>
              <a:t>PbLi</a:t>
            </a:r>
            <a:r>
              <a:rPr lang="en-US" altLang="zh-CN" sz="1600" dirty="0" smtClean="0">
                <a:solidFill>
                  <a:srgbClr val="000000"/>
                </a:solidFill>
                <a:latin typeface="Times New Roman" pitchFamily="18" charset="0"/>
                <a:cs typeface="Times New Roman" pitchFamily="18" charset="0"/>
              </a:rPr>
              <a:t>: </a:t>
            </a:r>
            <a:r>
              <a:rPr lang="en-US" altLang="zh-CN" sz="1600" dirty="0">
                <a:solidFill>
                  <a:srgbClr val="FF0000"/>
                </a:solidFill>
                <a:latin typeface="Times New Roman" pitchFamily="18" charset="0"/>
                <a:cs typeface="Times New Roman" pitchFamily="18" charset="0"/>
              </a:rPr>
              <a:t>~10mm/s, ~700 </a:t>
            </a:r>
            <a:r>
              <a:rPr lang="en-US" altLang="zh-CN" sz="1600" dirty="0" smtClean="0">
                <a:solidFill>
                  <a:srgbClr val="FF0000"/>
                </a:solidFill>
                <a:latin typeface="Times New Roman" pitchFamily="18" charset="0"/>
                <a:cs typeface="Times New Roman" pitchFamily="18" charset="0"/>
              </a:rPr>
              <a:t>℃</a:t>
            </a:r>
            <a:endParaRPr lang="en-US" altLang="zh-CN" sz="1600" dirty="0">
              <a:solidFill>
                <a:srgbClr val="000000"/>
              </a:solidFill>
              <a:latin typeface="Times New Roman" pitchFamily="18" charset="0"/>
              <a:cs typeface="Times New Roman" pitchFamily="18" charset="0"/>
            </a:endParaRPr>
          </a:p>
          <a:p>
            <a:pPr marL="0" lvl="1" algn="l">
              <a:lnSpc>
                <a:spcPct val="150000"/>
              </a:lnSpc>
              <a:spcBef>
                <a:spcPct val="10000"/>
              </a:spcBef>
            </a:pPr>
            <a:r>
              <a:rPr lang="en-US" altLang="zh-CN" sz="1600" dirty="0" smtClean="0">
                <a:solidFill>
                  <a:srgbClr val="000000"/>
                </a:solidFill>
                <a:latin typeface="Times New Roman" pitchFamily="18" charset="0"/>
                <a:cs typeface="Times New Roman" pitchFamily="18" charset="0"/>
              </a:rPr>
              <a:t>     -  FCI: </a:t>
            </a:r>
            <a:r>
              <a:rPr lang="en-US" altLang="zh-CN" sz="1600" dirty="0" err="1">
                <a:latin typeface="Times New Roman" pitchFamily="18" charset="0"/>
                <a:cs typeface="Times New Roman" pitchFamily="18" charset="0"/>
              </a:rPr>
              <a:t>SiC</a:t>
            </a:r>
            <a:endParaRPr lang="en-US" altLang="zh-CN" sz="1600" dirty="0" smtClean="0">
              <a:solidFill>
                <a:srgbClr val="000000"/>
              </a:solidFill>
              <a:latin typeface="Times New Roman" pitchFamily="18" charset="0"/>
              <a:cs typeface="Times New Roman" pitchFamily="18" charset="0"/>
            </a:endParaRPr>
          </a:p>
        </p:txBody>
      </p:sp>
      <p:pic>
        <p:nvPicPr>
          <p:cNvPr id="16" name="Picture 2" descr="C:\Documents and Settings\ato\桌面\新建文件夹 (4)\图片7.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386" y="2287636"/>
            <a:ext cx="1407801" cy="1309723"/>
          </a:xfrm>
          <a:prstGeom prst="rect">
            <a:avLst/>
          </a:prstGeom>
          <a:ln>
            <a:noFill/>
          </a:ln>
          <a:effectLst>
            <a:softEdge rad="112500"/>
          </a:effec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5926" y="1927506"/>
            <a:ext cx="909474" cy="12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2611" y="1857656"/>
            <a:ext cx="136525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0" descr="blanket-blanna-CLAM-step-cut"/>
          <p:cNvPicPr>
            <a:picLocks noChangeAspect="1" noChangeArrowheads="1"/>
          </p:cNvPicPr>
          <p:nvPr/>
        </p:nvPicPr>
        <p:blipFill>
          <a:blip r:embed="rId8" cstate="print"/>
          <a:srcRect l="13663" t="13301" r="29485"/>
          <a:stretch>
            <a:fillRect/>
          </a:stretch>
        </p:blipFill>
        <p:spPr bwMode="auto">
          <a:xfrm>
            <a:off x="6839545" y="1958742"/>
            <a:ext cx="1072716" cy="1045143"/>
          </a:xfrm>
          <a:prstGeom prst="rect">
            <a:avLst/>
          </a:prstGeom>
          <a:noFill/>
          <a:ln w="9525">
            <a:noFill/>
            <a:miter lim="800000"/>
            <a:headEnd/>
            <a:tailEnd/>
          </a:ln>
        </p:spPr>
      </p:pic>
      <p:sp>
        <p:nvSpPr>
          <p:cNvPr id="20" name="矩形 19"/>
          <p:cNvSpPr/>
          <p:nvPr/>
        </p:nvSpPr>
        <p:spPr>
          <a:xfrm>
            <a:off x="5670002" y="3146706"/>
            <a:ext cx="944489" cy="307777"/>
          </a:xfrm>
          <a:prstGeom prst="rect">
            <a:avLst/>
          </a:prstGeom>
        </p:spPr>
        <p:txBody>
          <a:bodyPr wrap="none">
            <a:spAutoFit/>
          </a:bodyPr>
          <a:lstStyle/>
          <a:p>
            <a:r>
              <a:rPr lang="en-US" altLang="zh-CN" sz="1400" dirty="0" smtClean="0">
                <a:solidFill>
                  <a:srgbClr val="000000"/>
                </a:solidFill>
                <a:latin typeface="Times New Roman" pitchFamily="18" charset="0"/>
                <a:ea typeface="黑体" pitchFamily="2" charset="-122"/>
                <a:cs typeface="Times New Roman" pitchFamily="18" charset="0"/>
              </a:rPr>
              <a:t>SLL/DLL</a:t>
            </a:r>
            <a:endParaRPr lang="zh-CN" altLang="en-US" sz="1400" dirty="0">
              <a:solidFill>
                <a:srgbClr val="000000"/>
              </a:solidFill>
              <a:latin typeface="Times New Roman" pitchFamily="18" charset="0"/>
              <a:cs typeface="Times New Roman" pitchFamily="18" charset="0"/>
            </a:endParaRPr>
          </a:p>
        </p:txBody>
      </p:sp>
      <p:sp>
        <p:nvSpPr>
          <p:cNvPr id="21" name="矩形 20"/>
          <p:cNvSpPr/>
          <p:nvPr/>
        </p:nvSpPr>
        <p:spPr>
          <a:xfrm>
            <a:off x="7086624" y="3143729"/>
            <a:ext cx="564578" cy="307777"/>
          </a:xfrm>
          <a:prstGeom prst="rect">
            <a:avLst/>
          </a:prstGeom>
        </p:spPr>
        <p:txBody>
          <a:bodyPr wrap="none">
            <a:spAutoFit/>
          </a:bodyPr>
          <a:lstStyle/>
          <a:p>
            <a:r>
              <a:rPr lang="en-US" altLang="zh-CN" sz="1400" dirty="0" smtClean="0">
                <a:solidFill>
                  <a:srgbClr val="000000"/>
                </a:solidFill>
                <a:latin typeface="Times New Roman" pitchFamily="18" charset="0"/>
                <a:ea typeface="黑体" pitchFamily="2" charset="-122"/>
                <a:cs typeface="Times New Roman" pitchFamily="18" charset="0"/>
              </a:rPr>
              <a:t>HTL</a:t>
            </a:r>
            <a:endParaRPr lang="zh-CN" altLang="en-US" sz="1400" dirty="0">
              <a:solidFill>
                <a:srgbClr val="000000"/>
              </a:solidFill>
              <a:latin typeface="Times New Roman" pitchFamily="18" charset="0"/>
              <a:cs typeface="Times New Roman" pitchFamily="18" charset="0"/>
            </a:endParaRPr>
          </a:p>
        </p:txBody>
      </p:sp>
      <p:sp>
        <p:nvSpPr>
          <p:cNvPr id="22" name="矩形 21"/>
          <p:cNvSpPr/>
          <p:nvPr/>
        </p:nvSpPr>
        <p:spPr>
          <a:xfrm>
            <a:off x="7803602" y="3146706"/>
            <a:ext cx="1043877" cy="307777"/>
          </a:xfrm>
          <a:prstGeom prst="rect">
            <a:avLst/>
          </a:prstGeom>
        </p:spPr>
        <p:txBody>
          <a:bodyPr wrap="none">
            <a:spAutoFit/>
          </a:bodyPr>
          <a:lstStyle/>
          <a:p>
            <a:r>
              <a:rPr lang="en-US" altLang="zh-CN" sz="1400" dirty="0" smtClean="0">
                <a:solidFill>
                  <a:srgbClr val="000000"/>
                </a:solidFill>
                <a:latin typeface="Times New Roman" pitchFamily="18" charset="0"/>
                <a:ea typeface="黑体" pitchFamily="2" charset="-122"/>
                <a:cs typeface="Times New Roman" pitchFamily="18" charset="0"/>
              </a:rPr>
              <a:t>DCB/DWT</a:t>
            </a:r>
            <a:endParaRPr lang="zh-CN" altLang="en-US" sz="1400" dirty="0">
              <a:solidFill>
                <a:srgbClr val="000000"/>
              </a:solidFill>
              <a:latin typeface="Times New Roman" pitchFamily="18" charset="0"/>
              <a:cs typeface="Times New Roman" pitchFamily="18" charset="0"/>
            </a:endParaRPr>
          </a:p>
        </p:txBody>
      </p:sp>
      <p:sp>
        <p:nvSpPr>
          <p:cNvPr id="25" name="左箭头 24"/>
          <p:cNvSpPr/>
          <p:nvPr/>
        </p:nvSpPr>
        <p:spPr>
          <a:xfrm>
            <a:off x="4495800" y="2676930"/>
            <a:ext cx="935831" cy="215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latin typeface="Times New Roman" pitchFamily="18" charset="0"/>
              <a:cs typeface="Times New Roman" pitchFamily="18" charset="0"/>
            </a:endParaRPr>
          </a:p>
        </p:txBody>
      </p:sp>
      <p:sp>
        <p:nvSpPr>
          <p:cNvPr id="26" name="Text Box 2058"/>
          <p:cNvSpPr txBox="1">
            <a:spLocks noChangeArrowheads="1"/>
          </p:cNvSpPr>
          <p:nvPr/>
        </p:nvSpPr>
        <p:spPr bwMode="auto">
          <a:xfrm>
            <a:off x="1953815" y="2235284"/>
            <a:ext cx="1447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000"/>
              </a:lnSpc>
              <a:spcBef>
                <a:spcPct val="50000"/>
              </a:spcBef>
            </a:pPr>
            <a:r>
              <a:rPr kumimoji="1" lang="en-US" altLang="zh-CN" sz="2000" dirty="0" smtClean="0">
                <a:solidFill>
                  <a:srgbClr val="FF0000"/>
                </a:solidFill>
                <a:latin typeface="Times New Roman" pitchFamily="18" charset="0"/>
                <a:cs typeface="Times New Roman" pitchFamily="18" charset="0"/>
              </a:rPr>
              <a:t>Test</a:t>
            </a:r>
            <a:endParaRPr kumimoji="1" lang="en-US" altLang="zh-CN" sz="2000" dirty="0">
              <a:solidFill>
                <a:srgbClr val="FF0000"/>
              </a:solidFill>
              <a:latin typeface="Times New Roman" pitchFamily="18" charset="0"/>
              <a:cs typeface="Times New Roman" pitchFamily="18" charset="0"/>
            </a:endParaRPr>
          </a:p>
        </p:txBody>
      </p:sp>
      <p:sp>
        <p:nvSpPr>
          <p:cNvPr id="28" name="矩形 27"/>
          <p:cNvSpPr/>
          <p:nvPr/>
        </p:nvSpPr>
        <p:spPr>
          <a:xfrm>
            <a:off x="140696" y="2765707"/>
            <a:ext cx="625492" cy="307777"/>
          </a:xfrm>
          <a:prstGeom prst="rect">
            <a:avLst/>
          </a:prstGeom>
        </p:spPr>
        <p:txBody>
          <a:bodyPr wrap="none">
            <a:spAutoFit/>
          </a:bodyPr>
          <a:lstStyle/>
          <a:p>
            <a:r>
              <a:rPr lang="en-US" altLang="zh-CN" sz="1400" dirty="0" smtClean="0">
                <a:solidFill>
                  <a:srgbClr val="000000"/>
                </a:solidFill>
                <a:latin typeface="Times New Roman" pitchFamily="18" charset="0"/>
                <a:ea typeface="黑体" pitchFamily="2" charset="-122"/>
                <a:cs typeface="Times New Roman" pitchFamily="18" charset="0"/>
              </a:rPr>
              <a:t>ITER</a:t>
            </a:r>
            <a:endParaRPr lang="zh-CN" altLang="en-US" sz="1400" dirty="0">
              <a:solidFill>
                <a:srgbClr val="000000"/>
              </a:solidFill>
              <a:latin typeface="Times New Roman" pitchFamily="18" charset="0"/>
              <a:cs typeface="Times New Roman" pitchFamily="18" charset="0"/>
            </a:endParaRPr>
          </a:p>
        </p:txBody>
      </p:sp>
      <p:sp>
        <p:nvSpPr>
          <p:cNvPr id="29" name="矩形 28"/>
          <p:cNvSpPr/>
          <p:nvPr/>
        </p:nvSpPr>
        <p:spPr>
          <a:xfrm>
            <a:off x="1082831" y="3375307"/>
            <a:ext cx="593432" cy="307777"/>
          </a:xfrm>
          <a:prstGeom prst="rect">
            <a:avLst/>
          </a:prstGeom>
        </p:spPr>
        <p:txBody>
          <a:bodyPr wrap="none">
            <a:spAutoFit/>
          </a:bodyPr>
          <a:lstStyle/>
          <a:p>
            <a:r>
              <a:rPr lang="en-US" altLang="zh-CN" sz="1400" dirty="0" smtClean="0">
                <a:solidFill>
                  <a:srgbClr val="000000"/>
                </a:solidFill>
                <a:latin typeface="Times New Roman" pitchFamily="18" charset="0"/>
                <a:ea typeface="黑体" pitchFamily="2" charset="-122"/>
                <a:cs typeface="Times New Roman" pitchFamily="18" charset="0"/>
              </a:rPr>
              <a:t>MFX</a:t>
            </a:r>
            <a:endParaRPr lang="zh-CN" altLang="en-US" sz="1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5907390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8909" y="2627293"/>
            <a:ext cx="6295891" cy="742511"/>
          </a:xfrm>
          <a:prstGeom prst="rect">
            <a:avLst/>
          </a:prstGeom>
          <a:noFill/>
        </p:spPr>
        <p:txBody>
          <a:bodyPr wrap="none" rtlCol="0">
            <a:spAutoFit/>
          </a:bodyPr>
          <a:lstStyle/>
          <a:p>
            <a:pPr algn="l">
              <a:lnSpc>
                <a:spcPct val="150000"/>
              </a:lnSpc>
            </a:pPr>
            <a:r>
              <a:rPr lang="en-US" altLang="zh-CN" sz="3200" dirty="0" err="1" smtClean="0">
                <a:solidFill>
                  <a:srgbClr val="FF0000"/>
                </a:solidFill>
                <a:latin typeface="Times New Roman" pitchFamily="18" charset="0"/>
                <a:cs typeface="Times New Roman" pitchFamily="18" charset="0"/>
              </a:rPr>
              <a:t>Neutronics</a:t>
            </a:r>
            <a:r>
              <a:rPr lang="en-US" altLang="zh-CN" sz="3200" dirty="0" smtClean="0">
                <a:solidFill>
                  <a:srgbClr val="FF0000"/>
                </a:solidFill>
                <a:latin typeface="Times New Roman" pitchFamily="18" charset="0"/>
                <a:cs typeface="Times New Roman" pitchFamily="18" charset="0"/>
              </a:rPr>
              <a:t> Simulation/Experiment</a:t>
            </a:r>
          </a:p>
        </p:txBody>
      </p:sp>
    </p:spTree>
    <p:extLst>
      <p:ext uri="{BB962C8B-B14F-4D97-AF65-F5344CB8AC3E}">
        <p14:creationId xmlns:p14="http://schemas.microsoft.com/office/powerpoint/2010/main" val="981111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234387" y="548685"/>
            <a:ext cx="8743290" cy="95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30000"/>
              </a:spcBef>
            </a:pPr>
            <a:r>
              <a:rPr lang="en-US" altLang="zh-CN" sz="2800" dirty="0" smtClean="0">
                <a:solidFill>
                  <a:srgbClr val="FF0000"/>
                </a:solidFill>
                <a:latin typeface="Times New Roman" pitchFamily="18" charset="0"/>
                <a:cs typeface="Times New Roman" pitchFamily="18" charset="0"/>
                <a:sym typeface="Arial" pitchFamily="34" charset="0"/>
              </a:rPr>
              <a:t>Super Monte Carlo Program for Nuclear and Radiation </a:t>
            </a:r>
            <a:r>
              <a:rPr lang="en-US" altLang="zh-CN" sz="2800" dirty="0">
                <a:solidFill>
                  <a:srgbClr val="FF0000"/>
                </a:solidFill>
                <a:latin typeface="Times New Roman" pitchFamily="18" charset="0"/>
                <a:cs typeface="Times New Roman" pitchFamily="18" charset="0"/>
                <a:sym typeface="Arial" pitchFamily="34" charset="0"/>
              </a:rPr>
              <a:t>Simulation </a:t>
            </a:r>
            <a:r>
              <a:rPr lang="en-US" altLang="zh-CN" sz="2800" dirty="0" smtClean="0">
                <a:solidFill>
                  <a:srgbClr val="FF0000"/>
                </a:solidFill>
                <a:latin typeface="Times New Roman" pitchFamily="18" charset="0"/>
                <a:cs typeface="Times New Roman" pitchFamily="18" charset="0"/>
                <a:sym typeface="Arial" pitchFamily="34" charset="0"/>
              </a:rPr>
              <a:t>SuperMC</a:t>
            </a:r>
            <a:endParaRPr lang="en-US" altLang="zh-CN" sz="2800" dirty="0">
              <a:solidFill>
                <a:srgbClr val="FF0000"/>
              </a:solidFill>
              <a:latin typeface="Times New Roman" pitchFamily="18" charset="0"/>
              <a:cs typeface="Times New Roman" pitchFamily="18" charset="0"/>
              <a:sym typeface="Arial"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144" y="2076850"/>
            <a:ext cx="5552256" cy="38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8" name="矩形 287"/>
          <p:cNvSpPr/>
          <p:nvPr/>
        </p:nvSpPr>
        <p:spPr>
          <a:xfrm>
            <a:off x="467544" y="6091535"/>
            <a:ext cx="8453437" cy="461665"/>
          </a:xfrm>
          <a:prstGeom prst="rect">
            <a:avLst/>
          </a:prstGeom>
          <a:solidFill>
            <a:srgbClr val="FFFF00"/>
          </a:solidFill>
        </p:spPr>
        <p:txBody>
          <a:bodyPr wrap="square">
            <a:spAutoFit/>
          </a:bodyPr>
          <a:lstStyle/>
          <a:p>
            <a:r>
              <a:rPr lang="en-US" altLang="zh-CN" sz="2400" dirty="0" smtClean="0">
                <a:solidFill>
                  <a:srgbClr val="FF0000"/>
                </a:solidFill>
                <a:latin typeface="Times New Roman" pitchFamily="18" charset="0"/>
                <a:cs typeface="Times New Roman" pitchFamily="18" charset="0"/>
              </a:rPr>
              <a:t>Publicly distributed in </a:t>
            </a:r>
            <a:r>
              <a:rPr lang="en-US" altLang="zh-CN" sz="2400" dirty="0">
                <a:solidFill>
                  <a:srgbClr val="FF0000"/>
                </a:solidFill>
                <a:latin typeface="Times New Roman" pitchFamily="18" charset="0"/>
                <a:cs typeface="Times New Roman" pitchFamily="18" charset="0"/>
              </a:rPr>
              <a:t>OECD/NEA Software Data Bank</a:t>
            </a:r>
            <a:endParaRPr lang="zh-CN" altLang="en-US" sz="2400" dirty="0">
              <a:solidFill>
                <a:srgbClr val="FF0000"/>
              </a:solidFill>
              <a:latin typeface="Times New Roman" pitchFamily="18" charset="0"/>
              <a:cs typeface="Times New Roman" pitchFamily="18" charset="0"/>
            </a:endParaRPr>
          </a:p>
        </p:txBody>
      </p:sp>
      <p:sp>
        <p:nvSpPr>
          <p:cNvPr id="289" name="Text Box 6"/>
          <p:cNvSpPr txBox="1">
            <a:spLocks noChangeArrowheads="1"/>
          </p:cNvSpPr>
          <p:nvPr/>
        </p:nvSpPr>
        <p:spPr bwMode="auto">
          <a:xfrm>
            <a:off x="35496" y="1506826"/>
            <a:ext cx="9036050" cy="53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tIns="108000" bIns="144000">
            <a:spAutoFit/>
          </a:bodyPr>
          <a:lstStyle>
            <a:lvl1pPr marL="342900" indent="-342900">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800100" indent="-342900">
              <a:defRPr b="1">
                <a:solidFill>
                  <a:schemeClr val="tx1"/>
                </a:solidFill>
                <a:latin typeface="Arial" pitchFamily="34" charset="0"/>
                <a:ea typeface="宋体" pitchFamily="2" charset="-122"/>
              </a:defRPr>
            </a:lvl3pPr>
            <a:lvl4pPr marL="1257300" indent="-3429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457200" lvl="2" indent="0">
              <a:spcBef>
                <a:spcPts val="0"/>
              </a:spcBef>
              <a:spcAft>
                <a:spcPts val="0"/>
              </a:spcAft>
              <a:defRPr/>
            </a:pPr>
            <a:r>
              <a:rPr lang="en-US" altLang="zh-CN" dirty="0">
                <a:solidFill>
                  <a:srgbClr val="000000"/>
                </a:solidFill>
                <a:latin typeface="Times New Roman" pitchFamily="18" charset="0"/>
                <a:cs typeface="Times New Roman" pitchFamily="18" charset="0"/>
              </a:rPr>
              <a:t>M</a:t>
            </a:r>
            <a:r>
              <a:rPr lang="en-US" altLang="zh-CN" dirty="0" smtClean="0">
                <a:solidFill>
                  <a:srgbClr val="000000"/>
                </a:solidFill>
                <a:latin typeface="Times New Roman" pitchFamily="18" charset="0"/>
                <a:cs typeface="Times New Roman" pitchFamily="18" charset="0"/>
              </a:rPr>
              <a:t>ulti-functional, intelligent, accurate &amp; precise simulation software </a:t>
            </a:r>
          </a:p>
        </p:txBody>
      </p:sp>
    </p:spTree>
    <p:extLst>
      <p:ext uri="{BB962C8B-B14F-4D97-AF65-F5344CB8AC3E}">
        <p14:creationId xmlns:p14="http://schemas.microsoft.com/office/powerpoint/2010/main" val="323139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36512" y="720000"/>
            <a:ext cx="9144000" cy="576368"/>
          </a:xfrm>
          <a:prstGeom prst="rect">
            <a:avLst/>
          </a:prstGeom>
        </p:spPr>
        <p:txBody>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defRPr/>
            </a:pPr>
            <a:r>
              <a:rPr lang="en-US" altLang="zh-CN" sz="2800" dirty="0" smtClean="0">
                <a:solidFill>
                  <a:srgbClr val="FF0000"/>
                </a:solidFill>
                <a:effectLst>
                  <a:outerShdw blurRad="38100" dist="38100" dir="2700000" algn="tl">
                    <a:srgbClr val="000000">
                      <a:alpha val="43137"/>
                    </a:srgbClr>
                  </a:outerShdw>
                </a:effectLst>
                <a:cs typeface="Times New Roman" pitchFamily="18" charset="0"/>
              </a:rPr>
              <a:t>CAD/Imaged-based Modeling</a:t>
            </a:r>
            <a:endParaRPr lang="en-US" altLang="zh-CN" sz="2800" dirty="0">
              <a:solidFill>
                <a:srgbClr val="FF0000"/>
              </a:solidFill>
              <a:effectLst>
                <a:outerShdw blurRad="38100" dist="38100" dir="2700000" algn="tl">
                  <a:srgbClr val="000000">
                    <a:alpha val="43137"/>
                  </a:srgbClr>
                </a:outerShdw>
              </a:effectLst>
              <a:cs typeface="Times New Roman" pitchFamily="18" charset="0"/>
            </a:endParaRPr>
          </a:p>
          <a:p>
            <a:pPr eaLnBrk="1" hangingPunct="1">
              <a:defRPr/>
            </a:pPr>
            <a:endParaRPr lang="en-US" altLang="zh-CN" sz="2800" dirty="0">
              <a:solidFill>
                <a:srgbClr val="FF0000"/>
              </a:solidFill>
              <a:effectLst>
                <a:outerShdw blurRad="38100" dist="38100" dir="2700000" algn="tl">
                  <a:srgbClr val="000000">
                    <a:alpha val="43137"/>
                  </a:srgbClr>
                </a:outerShdw>
              </a:effectLst>
              <a:cs typeface="Times New Roman" pitchFamily="18" charset="0"/>
            </a:endParaRPr>
          </a:p>
        </p:txBody>
      </p:sp>
      <p:sp>
        <p:nvSpPr>
          <p:cNvPr id="44" name="矩形 43"/>
          <p:cNvSpPr/>
          <p:nvPr/>
        </p:nvSpPr>
        <p:spPr bwMode="auto">
          <a:xfrm>
            <a:off x="3336815" y="2550632"/>
            <a:ext cx="3176389" cy="3070774"/>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pPr>
            <a:endParaRPr lang="zh-CN" altLang="en-US" b="0" dirty="0" smtClean="0">
              <a:solidFill>
                <a:srgbClr val="000000"/>
              </a:solidFill>
              <a:latin typeface="Arial"/>
              <a:ea typeface="宋体" pitchFamily="2" charset="-122"/>
            </a:endParaRPr>
          </a:p>
        </p:txBody>
      </p:sp>
      <p:sp>
        <p:nvSpPr>
          <p:cNvPr id="49" name="上下箭头 48"/>
          <p:cNvSpPr>
            <a:spLocks/>
          </p:cNvSpPr>
          <p:nvPr/>
        </p:nvSpPr>
        <p:spPr bwMode="auto">
          <a:xfrm rot="5400000">
            <a:off x="2592000" y="4197950"/>
            <a:ext cx="360000" cy="612000"/>
          </a:xfrm>
          <a:prstGeom prst="upDownArrow">
            <a:avLst/>
          </a:prstGeom>
          <a:solidFill>
            <a:srgbClr val="61C13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auto">
              <a:spcBef>
                <a:spcPts val="0"/>
              </a:spcBef>
              <a:spcAft>
                <a:spcPts val="0"/>
              </a:spcAft>
            </a:pPr>
            <a:endParaRPr lang="zh-CN" altLang="en-US" b="0" smtClean="0">
              <a:solidFill>
                <a:srgbClr val="000000"/>
              </a:solidFill>
              <a:latin typeface="Arial"/>
              <a:ea typeface="宋体" pitchFamily="2" charset="-122"/>
              <a:cs typeface="Times New Roman" pitchFamily="18" charset="0"/>
            </a:endParaRPr>
          </a:p>
        </p:txBody>
      </p:sp>
      <p:sp>
        <p:nvSpPr>
          <p:cNvPr id="50" name="上下箭头 49"/>
          <p:cNvSpPr>
            <a:spLocks/>
          </p:cNvSpPr>
          <p:nvPr/>
        </p:nvSpPr>
        <p:spPr bwMode="auto">
          <a:xfrm rot="5400000">
            <a:off x="6786232" y="4197950"/>
            <a:ext cx="360000" cy="612000"/>
          </a:xfrm>
          <a:prstGeom prst="upDownArrow">
            <a:avLst/>
          </a:prstGeom>
          <a:solidFill>
            <a:srgbClr val="61C13F"/>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auto">
              <a:spcBef>
                <a:spcPts val="0"/>
              </a:spcBef>
              <a:spcAft>
                <a:spcPts val="0"/>
              </a:spcAft>
            </a:pPr>
            <a:endParaRPr lang="zh-CN" altLang="en-US" b="0" smtClean="0">
              <a:solidFill>
                <a:srgbClr val="000000"/>
              </a:solidFill>
              <a:latin typeface="Arial"/>
              <a:ea typeface="宋体" pitchFamily="2" charset="-122"/>
              <a:cs typeface="Times New Roman" pitchFamily="18" charset="0"/>
            </a:endParaRPr>
          </a:p>
        </p:txBody>
      </p:sp>
      <p:grpSp>
        <p:nvGrpSpPr>
          <p:cNvPr id="26" name="组合 25"/>
          <p:cNvGrpSpPr/>
          <p:nvPr/>
        </p:nvGrpSpPr>
        <p:grpSpPr>
          <a:xfrm>
            <a:off x="3107502" y="3068960"/>
            <a:ext cx="3528584" cy="2808312"/>
            <a:chOff x="-347663" y="-142875"/>
            <a:chExt cx="5214425" cy="4441027"/>
          </a:xfrm>
        </p:grpSpPr>
        <p:pic>
          <p:nvPicPr>
            <p:cNvPr id="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3" y="-142875"/>
              <a:ext cx="5214425" cy="409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002" y="1530918"/>
              <a:ext cx="1202806" cy="276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5"/>
          <p:cNvGrpSpPr/>
          <p:nvPr/>
        </p:nvGrpSpPr>
        <p:grpSpPr>
          <a:xfrm>
            <a:off x="504000" y="3068960"/>
            <a:ext cx="2020962" cy="3204000"/>
            <a:chOff x="468411" y="3140968"/>
            <a:chExt cx="2020962" cy="3204000"/>
          </a:xfrm>
        </p:grpSpPr>
        <p:sp>
          <p:nvSpPr>
            <p:cNvPr id="5" name="矩形 4"/>
            <p:cNvSpPr/>
            <p:nvPr/>
          </p:nvSpPr>
          <p:spPr bwMode="auto">
            <a:xfrm>
              <a:off x="503760" y="3140968"/>
              <a:ext cx="1908000" cy="32040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srgbClr val="000000"/>
                </a:solidFill>
                <a:latin typeface="Arial"/>
                <a:ea typeface="宋体" pitchFamily="2" charset="-122"/>
              </a:endParaRPr>
            </a:p>
          </p:txBody>
        </p:sp>
        <p:pic>
          <p:nvPicPr>
            <p:cNvPr id="31" name="图片 340" descr="Image0000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997" y="5143905"/>
              <a:ext cx="685698" cy="63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41" descr="Image00001.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258" y="5185017"/>
              <a:ext cx="687221" cy="63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42" descr="Image00001.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79" y="5226583"/>
              <a:ext cx="687221" cy="63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
            <p:cNvSpPr>
              <a:spLocks noChangeArrowheads="1"/>
            </p:cNvSpPr>
            <p:nvPr/>
          </p:nvSpPr>
          <p:spPr bwMode="auto">
            <a:xfrm>
              <a:off x="468411" y="5804566"/>
              <a:ext cx="2016000" cy="504754"/>
            </a:xfrm>
            <a:prstGeom prst="rect">
              <a:avLst/>
            </a:prstGeom>
            <a:noFill/>
            <a:ln>
              <a:noFill/>
              <a:headEnd/>
              <a:tailEnd/>
            </a:ln>
            <a:extLst/>
          </p:spPr>
          <p:style>
            <a:lnRef idx="2">
              <a:schemeClr val="accent3"/>
            </a:lnRef>
            <a:fillRef idx="1">
              <a:schemeClr val="lt1"/>
            </a:fillRef>
            <a:effectRef idx="0">
              <a:schemeClr val="accent3"/>
            </a:effectRef>
            <a:fontRef idx="minor">
              <a:schemeClr val="dk1"/>
            </a:fontRef>
          </p:style>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fontAlgn="auto">
                <a:lnSpc>
                  <a:spcPct val="120000"/>
                </a:lnSpc>
                <a:spcBef>
                  <a:spcPts val="0"/>
                </a:spcBef>
                <a:spcAft>
                  <a:spcPts val="0"/>
                </a:spcAft>
                <a:defRPr/>
              </a:pPr>
              <a:r>
                <a:rPr lang="en-US" altLang="zh-CN" sz="1400" dirty="0" smtClean="0">
                  <a:solidFill>
                    <a:srgbClr val="0000FF"/>
                  </a:solidFill>
                  <a:cs typeface="Times New Roman" pitchFamily="18" charset="0"/>
                </a:rPr>
                <a:t>Image </a:t>
              </a:r>
              <a:r>
                <a:rPr lang="en-US" altLang="zh-CN" sz="1400" dirty="0">
                  <a:solidFill>
                    <a:srgbClr val="0000FF"/>
                  </a:solidFill>
                  <a:cs typeface="Times New Roman" pitchFamily="18" charset="0"/>
                </a:rPr>
                <a:t>model</a:t>
              </a:r>
            </a:p>
            <a:p>
              <a:pPr marL="0" lvl="1" indent="0" fontAlgn="auto">
                <a:spcBef>
                  <a:spcPts val="0"/>
                </a:spcBef>
                <a:spcAft>
                  <a:spcPts val="0"/>
                </a:spcAft>
                <a:defRPr/>
              </a:pPr>
              <a:r>
                <a:rPr lang="en-US" altLang="zh-CN" sz="1000" b="0" dirty="0">
                  <a:solidFill>
                    <a:srgbClr val="000000"/>
                  </a:solidFill>
                  <a:cs typeface="Times New Roman" pitchFamily="18" charset="0"/>
                </a:rPr>
                <a:t>CT / MRI / </a:t>
              </a:r>
              <a:r>
                <a:rPr lang="en-US" altLang="zh-CN" sz="1000" b="0" dirty="0" smtClean="0">
                  <a:solidFill>
                    <a:srgbClr val="000000"/>
                  </a:solidFill>
                  <a:cs typeface="Times New Roman" pitchFamily="18" charset="0"/>
                </a:rPr>
                <a:t>segmented images</a:t>
              </a:r>
              <a:r>
                <a:rPr lang="en-US" altLang="zh-CN" sz="1000" b="0" dirty="0">
                  <a:solidFill>
                    <a:srgbClr val="000000"/>
                  </a:solidFill>
                  <a:cs typeface="Times New Roman" pitchFamily="18" charset="0"/>
                </a:rPr>
                <a:t>…</a:t>
              </a:r>
            </a:p>
          </p:txBody>
        </p:sp>
        <p:sp>
          <p:nvSpPr>
            <p:cNvPr id="35" name="矩形 1"/>
            <p:cNvSpPr>
              <a:spLocks noChangeArrowheads="1"/>
            </p:cNvSpPr>
            <p:nvPr/>
          </p:nvSpPr>
          <p:spPr bwMode="auto">
            <a:xfrm>
              <a:off x="591565" y="4507724"/>
              <a:ext cx="1897808" cy="504754"/>
            </a:xfrm>
            <a:prstGeom prst="rect">
              <a:avLst/>
            </a:prstGeom>
            <a:noFill/>
            <a:ln>
              <a:noFill/>
              <a:headEnd/>
              <a:tailEnd/>
            </a:ln>
            <a:extLst/>
          </p:spPr>
          <p:style>
            <a:lnRef idx="2">
              <a:schemeClr val="accent3"/>
            </a:lnRef>
            <a:fillRef idx="1">
              <a:schemeClr val="lt1"/>
            </a:fillRef>
            <a:effectRef idx="0">
              <a:schemeClr val="accent3"/>
            </a:effectRef>
            <a:fontRef idx="minor">
              <a:schemeClr val="dk1"/>
            </a:fontRef>
          </p:style>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fontAlgn="auto">
                <a:lnSpc>
                  <a:spcPct val="120000"/>
                </a:lnSpc>
                <a:spcBef>
                  <a:spcPts val="0"/>
                </a:spcBef>
                <a:spcAft>
                  <a:spcPts val="0"/>
                </a:spcAft>
                <a:defRPr/>
              </a:pPr>
              <a:r>
                <a:rPr lang="en-US" altLang="zh-CN" sz="1400" dirty="0" smtClean="0">
                  <a:solidFill>
                    <a:srgbClr val="0000FF"/>
                  </a:solidFill>
                  <a:cs typeface="Times New Roman" pitchFamily="18" charset="0"/>
                </a:rPr>
                <a:t>CAD model</a:t>
              </a:r>
            </a:p>
            <a:p>
              <a:pPr fontAlgn="auto">
                <a:spcBef>
                  <a:spcPts val="0"/>
                </a:spcBef>
                <a:spcAft>
                  <a:spcPts val="0"/>
                </a:spcAft>
                <a:defRPr/>
              </a:pPr>
              <a:r>
                <a:rPr lang="en-US" altLang="zh-CN" sz="1000" b="0" dirty="0" err="1" smtClean="0">
                  <a:solidFill>
                    <a:srgbClr val="000000"/>
                  </a:solidFill>
                  <a:cs typeface="Times New Roman" pitchFamily="18" charset="0"/>
                </a:rPr>
                <a:t>autoCAD</a:t>
              </a:r>
              <a:r>
                <a:rPr lang="en-US" altLang="zh-CN" sz="1000" b="0" dirty="0">
                  <a:solidFill>
                    <a:srgbClr val="000000"/>
                  </a:solidFill>
                  <a:cs typeface="Times New Roman" pitchFamily="18" charset="0"/>
                </a:rPr>
                <a:t>, CATIA, </a:t>
              </a:r>
              <a:r>
                <a:rPr lang="en-US" altLang="zh-CN" sz="1000" b="0" dirty="0" smtClean="0">
                  <a:solidFill>
                    <a:srgbClr val="000000"/>
                  </a:solidFill>
                  <a:cs typeface="Times New Roman" pitchFamily="18" charset="0"/>
                </a:rPr>
                <a:t>UG…</a:t>
              </a:r>
              <a:endParaRPr lang="en-US" altLang="zh-CN" sz="1000" b="0" dirty="0">
                <a:solidFill>
                  <a:srgbClr val="000000"/>
                </a:solidFill>
                <a:cs typeface="Times New Roman" pitchFamily="18" charset="0"/>
              </a:endParaRPr>
            </a:p>
          </p:txBody>
        </p:sp>
        <p:pic>
          <p:nvPicPr>
            <p:cNvPr id="5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105" y="3212278"/>
              <a:ext cx="1025474" cy="1382111"/>
            </a:xfrm>
            <a:prstGeom prst="rect">
              <a:avLst/>
            </a:prstGeom>
            <a:noFill/>
            <a:ln>
              <a:noFill/>
            </a:ln>
            <a:effectLst/>
            <a:extLst/>
          </p:spPr>
        </p:pic>
      </p:grpSp>
      <p:grpSp>
        <p:nvGrpSpPr>
          <p:cNvPr id="4" name="组合 3"/>
          <p:cNvGrpSpPr/>
          <p:nvPr/>
        </p:nvGrpSpPr>
        <p:grpSpPr>
          <a:xfrm>
            <a:off x="7272000" y="3068961"/>
            <a:ext cx="1512000" cy="3204000"/>
            <a:chOff x="7092280" y="2446229"/>
            <a:chExt cx="1512000" cy="2684668"/>
          </a:xfrm>
        </p:grpSpPr>
        <p:sp>
          <p:nvSpPr>
            <p:cNvPr id="3" name="矩形 2"/>
            <p:cNvSpPr/>
            <p:nvPr/>
          </p:nvSpPr>
          <p:spPr bwMode="auto">
            <a:xfrm>
              <a:off x="7092280" y="2446229"/>
              <a:ext cx="1512000" cy="2684668"/>
            </a:xfrm>
            <a:prstGeom prst="rect">
              <a:avLst/>
            </a:prstGeom>
            <a:solidFill>
              <a:schemeClr val="accent1">
                <a:lumMod val="20000"/>
                <a:lumOff val="80000"/>
              </a:schemeClr>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srgbClr val="000000"/>
                </a:solidFill>
                <a:latin typeface="Arial"/>
                <a:ea typeface="宋体" pitchFamily="2" charset="-122"/>
              </a:endParaRPr>
            </a:p>
          </p:txBody>
        </p:sp>
        <p:sp>
          <p:nvSpPr>
            <p:cNvPr id="58" name="矩形 1"/>
            <p:cNvSpPr>
              <a:spLocks noChangeArrowheads="1"/>
            </p:cNvSpPr>
            <p:nvPr/>
          </p:nvSpPr>
          <p:spPr bwMode="auto">
            <a:xfrm>
              <a:off x="7164448" y="2780928"/>
              <a:ext cx="1368000" cy="544765"/>
            </a:xfrm>
            <a:prstGeom prst="rect">
              <a:avLst/>
            </a:prstGeom>
            <a:solidFill>
              <a:schemeClr val="accent1">
                <a:lumMod val="20000"/>
                <a:lumOff val="80000"/>
              </a:schemeClr>
            </a:solidFill>
            <a:ln w="9525">
              <a:noFill/>
              <a:headEnd/>
              <a:tailEnd/>
            </a:ln>
            <a:extLst/>
          </p:spPr>
          <p:style>
            <a:lnRef idx="2">
              <a:schemeClr val="accent3"/>
            </a:lnRef>
            <a:fillRef idx="1">
              <a:schemeClr val="lt1"/>
            </a:fillRef>
            <a:effectRef idx="0">
              <a:schemeClr val="accent3"/>
            </a:effectRef>
            <a:fontRef idx="minor">
              <a:schemeClr val="dk1"/>
            </a:fontRef>
          </p:style>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nSpc>
                  <a:spcPct val="120000"/>
                </a:lnSpc>
                <a:defRPr/>
              </a:pPr>
              <a:r>
                <a:rPr lang="en-US" altLang="zh-CN" sz="1400" dirty="0" smtClean="0">
                  <a:solidFill>
                    <a:srgbClr val="0000FF"/>
                  </a:solidFill>
                  <a:cs typeface="Times New Roman" pitchFamily="18" charset="0"/>
                </a:rPr>
                <a:t>SuperMC</a:t>
              </a:r>
            </a:p>
            <a:p>
              <a:pPr>
                <a:lnSpc>
                  <a:spcPct val="120000"/>
                </a:lnSpc>
                <a:defRPr/>
              </a:pPr>
              <a:r>
                <a:rPr lang="en-US" altLang="zh-CN" sz="1050" dirty="0" smtClean="0">
                  <a:solidFill>
                    <a:srgbClr val="FF0000"/>
                  </a:solidFill>
                </a:rPr>
                <a:t>(direct calculation)</a:t>
              </a:r>
              <a:endParaRPr lang="en-US" altLang="zh-CN" sz="1050" dirty="0">
                <a:solidFill>
                  <a:srgbClr val="FF0000"/>
                </a:solidFill>
                <a:cs typeface="Times New Roman" panose="02020603050405020304" pitchFamily="18" charset="0"/>
              </a:endParaRPr>
            </a:p>
          </p:txBody>
        </p:sp>
        <p:sp>
          <p:nvSpPr>
            <p:cNvPr id="59" name="矩形 1"/>
            <p:cNvSpPr>
              <a:spLocks noChangeArrowheads="1"/>
            </p:cNvSpPr>
            <p:nvPr/>
          </p:nvSpPr>
          <p:spPr bwMode="auto">
            <a:xfrm>
              <a:off x="7236296" y="3645822"/>
              <a:ext cx="1260000" cy="1274195"/>
            </a:xfrm>
            <a:prstGeom prst="rect">
              <a:avLst/>
            </a:prstGeom>
            <a:solidFill>
              <a:schemeClr val="accent1">
                <a:lumMod val="20000"/>
                <a:lumOff val="80000"/>
              </a:schemeClr>
            </a:solidFill>
            <a:ln w="9525">
              <a:noFill/>
              <a:headEnd/>
              <a:tailEnd/>
            </a:ln>
            <a:extLst/>
          </p:spPr>
          <p:style>
            <a:lnRef idx="2">
              <a:schemeClr val="accent3"/>
            </a:lnRef>
            <a:fillRef idx="1">
              <a:schemeClr val="lt1"/>
            </a:fillRef>
            <a:effectRef idx="0">
              <a:schemeClr val="accent3"/>
            </a:effectRef>
            <a:fontRef idx="minor">
              <a:schemeClr val="dk1"/>
            </a:fontRef>
          </p:style>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nSpc>
                  <a:spcPct val="120000"/>
                </a:lnSpc>
                <a:defRPr/>
              </a:pPr>
              <a:r>
                <a:rPr lang="en-US" altLang="zh-CN" sz="1400" dirty="0" smtClean="0">
                  <a:solidFill>
                    <a:srgbClr val="0000FF"/>
                  </a:solidFill>
                  <a:cs typeface="Times New Roman" pitchFamily="18" charset="0"/>
                </a:rPr>
                <a:t>Other MC</a:t>
              </a:r>
              <a:endParaRPr lang="en-US" altLang="zh-CN" sz="1400" dirty="0">
                <a:solidFill>
                  <a:srgbClr val="0000FF"/>
                </a:solidFill>
                <a:cs typeface="Times New Roman" pitchFamily="18" charset="0"/>
              </a:endParaRPr>
            </a:p>
            <a:p>
              <a:pPr marL="360000" indent="-171450" algn="l">
                <a:lnSpc>
                  <a:spcPct val="120000"/>
                </a:lnSpc>
                <a:buFont typeface="Arial" panose="020B0604020202020204" pitchFamily="34" charset="0"/>
                <a:buChar char="•"/>
                <a:defRPr/>
              </a:pPr>
              <a:r>
                <a:rPr lang="en-US" altLang="zh-CN" sz="1000" b="0" dirty="0" smtClean="0">
                  <a:solidFill>
                    <a:srgbClr val="000000"/>
                  </a:solidFill>
                  <a:cs typeface="Times New Roman" pitchFamily="18" charset="0"/>
                </a:rPr>
                <a:t>MCNP</a:t>
              </a:r>
              <a:endParaRPr lang="en-US" altLang="zh-CN" sz="1000" b="0" dirty="0">
                <a:solidFill>
                  <a:srgbClr val="000000"/>
                </a:solidFill>
                <a:cs typeface="Times New Roman" pitchFamily="18" charset="0"/>
              </a:endParaRPr>
            </a:p>
            <a:p>
              <a:pPr marL="360000" indent="-171450" algn="l">
                <a:lnSpc>
                  <a:spcPct val="120000"/>
                </a:lnSpc>
                <a:buFont typeface="Arial" panose="020B0604020202020204" pitchFamily="34" charset="0"/>
                <a:buChar char="•"/>
                <a:defRPr/>
              </a:pPr>
              <a:r>
                <a:rPr lang="en-US" altLang="zh-CN" sz="1000" b="0" dirty="0">
                  <a:solidFill>
                    <a:srgbClr val="000000"/>
                  </a:solidFill>
                  <a:cs typeface="Times New Roman" pitchFamily="18" charset="0"/>
                </a:rPr>
                <a:t>TRIPOLI</a:t>
              </a:r>
            </a:p>
            <a:p>
              <a:pPr marL="360000" indent="-171450" algn="l">
                <a:lnSpc>
                  <a:spcPct val="120000"/>
                </a:lnSpc>
                <a:buFont typeface="Arial" panose="020B0604020202020204" pitchFamily="34" charset="0"/>
                <a:buChar char="•"/>
                <a:defRPr/>
              </a:pPr>
              <a:r>
                <a:rPr lang="en-US" altLang="zh-CN" sz="1000" b="0" dirty="0">
                  <a:solidFill>
                    <a:srgbClr val="000000"/>
                  </a:solidFill>
                  <a:cs typeface="Times New Roman" pitchFamily="18" charset="0"/>
                </a:rPr>
                <a:t>Geant4</a:t>
              </a:r>
            </a:p>
            <a:p>
              <a:pPr marL="360000" indent="-171450" algn="l">
                <a:lnSpc>
                  <a:spcPct val="120000"/>
                </a:lnSpc>
                <a:buFont typeface="Arial" panose="020B0604020202020204" pitchFamily="34" charset="0"/>
                <a:buChar char="•"/>
                <a:defRPr/>
              </a:pPr>
              <a:r>
                <a:rPr lang="en-US" altLang="zh-CN" sz="1000" b="0" dirty="0" smtClean="0">
                  <a:solidFill>
                    <a:srgbClr val="000000"/>
                  </a:solidFill>
                  <a:cs typeface="Times New Roman" pitchFamily="18" charset="0"/>
                </a:rPr>
                <a:t>FLUKA</a:t>
              </a:r>
            </a:p>
            <a:p>
              <a:pPr marL="360000" indent="-171450" algn="l">
                <a:lnSpc>
                  <a:spcPct val="120000"/>
                </a:lnSpc>
                <a:buFont typeface="Arial" panose="020B0604020202020204" pitchFamily="34" charset="0"/>
                <a:buChar char="•"/>
                <a:defRPr/>
              </a:pPr>
              <a:r>
                <a:rPr lang="en-US" altLang="zh-CN" sz="1000" b="0" dirty="0" smtClean="0">
                  <a:solidFill>
                    <a:srgbClr val="000000"/>
                  </a:solidFill>
                  <a:cs typeface="Times New Roman" pitchFamily="18" charset="0"/>
                </a:rPr>
                <a:t>……</a:t>
              </a:r>
              <a:endParaRPr lang="en-US" altLang="zh-CN" sz="1000" b="0" dirty="0">
                <a:solidFill>
                  <a:srgbClr val="000000"/>
                </a:solidFill>
                <a:cs typeface="Times New Roman" pitchFamily="18" charset="0"/>
              </a:endParaRPr>
            </a:p>
          </p:txBody>
        </p:sp>
      </p:grpSp>
      <p:sp>
        <p:nvSpPr>
          <p:cNvPr id="62" name="矩形 61"/>
          <p:cNvSpPr/>
          <p:nvPr/>
        </p:nvSpPr>
        <p:spPr>
          <a:xfrm>
            <a:off x="2915815" y="5881574"/>
            <a:ext cx="3844322" cy="461665"/>
          </a:xfrm>
          <a:prstGeom prst="rect">
            <a:avLst/>
          </a:prstGeom>
        </p:spPr>
        <p:txBody>
          <a:bodyPr wrap="none">
            <a:spAutoFit/>
          </a:bodyPr>
          <a:lstStyle/>
          <a:p>
            <a:pPr marL="0" lvl="1" fontAlgn="auto">
              <a:lnSpc>
                <a:spcPct val="120000"/>
              </a:lnSpc>
              <a:spcBef>
                <a:spcPts val="0"/>
              </a:spcBef>
              <a:spcAft>
                <a:spcPts val="0"/>
              </a:spcAft>
              <a:defRPr/>
            </a:pPr>
            <a:r>
              <a:rPr lang="en-US" altLang="zh-CN" sz="2000" dirty="0">
                <a:solidFill>
                  <a:srgbClr val="FF0000"/>
                </a:solidFill>
                <a:latin typeface="Arial"/>
                <a:ea typeface="宋体" pitchFamily="2" charset="-122"/>
                <a:cs typeface="Times New Roman" pitchFamily="18" charset="0"/>
              </a:rPr>
              <a:t>A</a:t>
            </a:r>
            <a:r>
              <a:rPr lang="en-US" altLang="zh-CN" sz="2000" dirty="0" smtClean="0">
                <a:solidFill>
                  <a:srgbClr val="FF0000"/>
                </a:solidFill>
                <a:latin typeface="Arial"/>
                <a:ea typeface="宋体" pitchFamily="2" charset="-122"/>
                <a:cs typeface="Times New Roman" pitchFamily="18" charset="0"/>
              </a:rPr>
              <a:t>ccurate </a:t>
            </a:r>
            <a:r>
              <a:rPr lang="en-US" altLang="zh-CN" sz="2000" dirty="0">
                <a:solidFill>
                  <a:srgbClr val="FF0000"/>
                </a:solidFill>
                <a:latin typeface="Arial"/>
                <a:ea typeface="宋体" pitchFamily="2" charset="-122"/>
                <a:cs typeface="Times New Roman" pitchFamily="18" charset="0"/>
              </a:rPr>
              <a:t>a</a:t>
            </a:r>
            <a:r>
              <a:rPr lang="en-US" altLang="zh-CN" sz="2000" dirty="0" smtClean="0">
                <a:solidFill>
                  <a:srgbClr val="FF0000"/>
                </a:solidFill>
                <a:latin typeface="Arial"/>
                <a:ea typeface="宋体" pitchFamily="2" charset="-122"/>
                <a:cs typeface="Times New Roman" pitchFamily="18" charset="0"/>
              </a:rPr>
              <a:t>utomatic modeling </a:t>
            </a:r>
            <a:endParaRPr lang="en-US" altLang="zh-CN" sz="2000" dirty="0">
              <a:solidFill>
                <a:srgbClr val="FF0000"/>
              </a:solidFill>
              <a:latin typeface="Arial"/>
              <a:ea typeface="宋体" pitchFamily="2" charset="-122"/>
              <a:cs typeface="Times New Roman" pitchFamily="18" charset="0"/>
            </a:endParaRPr>
          </a:p>
        </p:txBody>
      </p:sp>
      <p:sp>
        <p:nvSpPr>
          <p:cNvPr id="63" name="TextBox 62"/>
          <p:cNvSpPr txBox="1"/>
          <p:nvPr/>
        </p:nvSpPr>
        <p:spPr>
          <a:xfrm>
            <a:off x="395536" y="1549822"/>
            <a:ext cx="8352000" cy="1231106"/>
          </a:xfrm>
          <a:prstGeom prst="rect">
            <a:avLst/>
          </a:prstGeom>
          <a:noFill/>
        </p:spPr>
        <p:txBody>
          <a:bodyPr wrap="square" rtlCol="0">
            <a:spAutoFit/>
          </a:bodyPr>
          <a:lstStyle/>
          <a:p>
            <a:pPr marL="285750" indent="-285750" algn="l" fontAlgn="auto">
              <a:spcBef>
                <a:spcPts val="600"/>
              </a:spcBef>
              <a:spcAft>
                <a:spcPts val="0"/>
              </a:spcAft>
              <a:buFont typeface="Wingdings" pitchFamily="2" charset="2"/>
              <a:buChar char="v"/>
            </a:pPr>
            <a:r>
              <a:rPr lang="en-US" altLang="zh-CN" sz="1600" dirty="0" smtClean="0">
                <a:solidFill>
                  <a:srgbClr val="0000FF"/>
                </a:solidFill>
                <a:latin typeface="Arial"/>
                <a:ea typeface="宋体" pitchFamily="2" charset="-122"/>
              </a:rPr>
              <a:t>Accurate automatic conversion </a:t>
            </a:r>
            <a:r>
              <a:rPr lang="en-US" altLang="zh-CN" sz="1600" dirty="0">
                <a:solidFill>
                  <a:srgbClr val="0000FF"/>
                </a:solidFill>
                <a:latin typeface="Arial"/>
                <a:ea typeface="宋体" pitchFamily="2" charset="-122"/>
              </a:rPr>
              <a:t>between CAD/Image and MC simulation </a:t>
            </a:r>
            <a:r>
              <a:rPr lang="en-US" altLang="zh-CN" sz="1600" dirty="0" smtClean="0">
                <a:solidFill>
                  <a:srgbClr val="0000FF"/>
                </a:solidFill>
                <a:latin typeface="Arial"/>
                <a:ea typeface="宋体" pitchFamily="2" charset="-122"/>
              </a:rPr>
              <a:t>model</a:t>
            </a:r>
            <a:endParaRPr lang="en-US" altLang="zh-CN" sz="1600" dirty="0">
              <a:solidFill>
                <a:srgbClr val="0000FF"/>
              </a:solidFill>
              <a:latin typeface="Arial"/>
              <a:ea typeface="宋体" pitchFamily="2" charset="-122"/>
            </a:endParaRPr>
          </a:p>
          <a:p>
            <a:pPr marL="285750" indent="-285750" algn="l" fontAlgn="auto">
              <a:spcBef>
                <a:spcPts val="600"/>
              </a:spcBef>
              <a:spcAft>
                <a:spcPts val="0"/>
              </a:spcAft>
              <a:buFont typeface="Wingdings" pitchFamily="2" charset="2"/>
              <a:buChar char="v"/>
            </a:pPr>
            <a:r>
              <a:rPr lang="en-US" altLang="zh-CN" sz="1600" dirty="0">
                <a:solidFill>
                  <a:srgbClr val="0000FF"/>
                </a:solidFill>
                <a:latin typeface="Arial"/>
                <a:ea typeface="宋体" pitchFamily="2" charset="-122"/>
              </a:rPr>
              <a:t>Integrated whole model interactive </a:t>
            </a:r>
            <a:r>
              <a:rPr lang="en-US" altLang="zh-CN" sz="1600" dirty="0" smtClean="0">
                <a:solidFill>
                  <a:srgbClr val="0000FF"/>
                </a:solidFill>
                <a:latin typeface="Arial"/>
                <a:ea typeface="宋体" pitchFamily="2" charset="-122"/>
              </a:rPr>
              <a:t>modeling (geometry material</a:t>
            </a:r>
            <a:r>
              <a:rPr lang="en-US" altLang="zh-CN" sz="1600" dirty="0">
                <a:solidFill>
                  <a:srgbClr val="0000FF"/>
                </a:solidFill>
                <a:latin typeface="Arial"/>
                <a:ea typeface="宋体" pitchFamily="2" charset="-122"/>
              </a:rPr>
              <a:t>, source, tally, </a:t>
            </a:r>
            <a:r>
              <a:rPr lang="en-US" altLang="zh-CN" sz="1600" dirty="0" err="1" smtClean="0">
                <a:solidFill>
                  <a:srgbClr val="0000FF"/>
                </a:solidFill>
                <a:latin typeface="Arial"/>
                <a:ea typeface="宋体" pitchFamily="2" charset="-122"/>
              </a:rPr>
              <a:t>etc</a:t>
            </a:r>
            <a:r>
              <a:rPr lang="en-US" altLang="zh-CN" sz="1600" dirty="0" smtClean="0">
                <a:solidFill>
                  <a:srgbClr val="0000FF"/>
                </a:solidFill>
                <a:latin typeface="Arial"/>
                <a:ea typeface="宋体" pitchFamily="2" charset="-122"/>
              </a:rPr>
              <a:t>)</a:t>
            </a:r>
          </a:p>
          <a:p>
            <a:pPr marL="285750" indent="-285750" algn="l" fontAlgn="auto">
              <a:spcBef>
                <a:spcPts val="600"/>
              </a:spcBef>
              <a:spcAft>
                <a:spcPts val="0"/>
              </a:spcAft>
              <a:buFont typeface="Wingdings" pitchFamily="2" charset="2"/>
              <a:buChar char="v"/>
            </a:pPr>
            <a:r>
              <a:rPr lang="en-US" altLang="zh-CN" sz="1600" dirty="0" smtClean="0">
                <a:solidFill>
                  <a:srgbClr val="0000FF"/>
                </a:solidFill>
                <a:latin typeface="Arial"/>
                <a:ea typeface="宋体" pitchFamily="2" charset="-122"/>
              </a:rPr>
              <a:t>Creating </a:t>
            </a:r>
            <a:r>
              <a:rPr lang="en-US" altLang="zh-CN" sz="1600" dirty="0">
                <a:solidFill>
                  <a:srgbClr val="0000FF"/>
                </a:solidFill>
                <a:latin typeface="Arial"/>
                <a:ea typeface="宋体" pitchFamily="2" charset="-122"/>
              </a:rPr>
              <a:t>CAD model without the help of other commercial CAD </a:t>
            </a:r>
            <a:r>
              <a:rPr lang="en-US" altLang="zh-CN" sz="1600" dirty="0" smtClean="0">
                <a:solidFill>
                  <a:srgbClr val="0000FF"/>
                </a:solidFill>
                <a:latin typeface="Arial"/>
                <a:ea typeface="宋体" pitchFamily="2" charset="-122"/>
              </a:rPr>
              <a:t>software</a:t>
            </a:r>
            <a:endParaRPr lang="en-US" altLang="zh-CN" sz="1600" dirty="0">
              <a:solidFill>
                <a:srgbClr val="0000FF"/>
              </a:solidFill>
              <a:latin typeface="Arial"/>
              <a:ea typeface="宋体" pitchFamily="2" charset="-122"/>
              <a:cs typeface="Times New Roman" pitchFamily="18" charset="0"/>
            </a:endParaRPr>
          </a:p>
        </p:txBody>
      </p:sp>
    </p:spTree>
    <p:extLst>
      <p:ext uri="{BB962C8B-B14F-4D97-AF65-F5344CB8AC3E}">
        <p14:creationId xmlns:p14="http://schemas.microsoft.com/office/powerpoint/2010/main" val="2217315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15491" y="720000"/>
            <a:ext cx="8388000" cy="752170"/>
          </a:xfrm>
          <a:prstGeom prst="rect">
            <a:avLst/>
          </a:prstGeom>
        </p:spPr>
        <p:txBody>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defRPr/>
            </a:pPr>
            <a:r>
              <a:rPr lang="en-US" altLang="zh-CN" sz="2600" dirty="0" smtClean="0">
                <a:solidFill>
                  <a:srgbClr val="FF0000"/>
                </a:solidFill>
                <a:effectLst>
                  <a:outerShdw blurRad="38100" dist="38100" dir="2700000" algn="tl">
                    <a:srgbClr val="000000">
                      <a:alpha val="43137"/>
                    </a:srgbClr>
                  </a:outerShdw>
                </a:effectLst>
                <a:cs typeface="Times New Roman" pitchFamily="18" charset="0"/>
              </a:rPr>
              <a:t>Efficient </a:t>
            </a:r>
            <a:r>
              <a:rPr lang="en-US" altLang="zh-CN" sz="2600" dirty="0">
                <a:solidFill>
                  <a:srgbClr val="FF0000"/>
                </a:solidFill>
                <a:effectLst>
                  <a:outerShdw blurRad="38100" dist="38100" dir="2700000" algn="tl">
                    <a:srgbClr val="000000">
                      <a:alpha val="43137"/>
                    </a:srgbClr>
                  </a:outerShdw>
                </a:effectLst>
                <a:cs typeface="Times New Roman" pitchFamily="18" charset="0"/>
              </a:rPr>
              <a:t>Radiation Transport </a:t>
            </a:r>
            <a:r>
              <a:rPr lang="en-US" altLang="zh-CN" sz="2600" dirty="0" smtClean="0">
                <a:solidFill>
                  <a:srgbClr val="FF0000"/>
                </a:solidFill>
                <a:effectLst>
                  <a:outerShdw blurRad="38100" dist="38100" dir="2700000" algn="tl">
                    <a:srgbClr val="000000">
                      <a:alpha val="43137"/>
                    </a:srgbClr>
                  </a:outerShdw>
                </a:effectLst>
                <a:cs typeface="Times New Roman" pitchFamily="18" charset="0"/>
              </a:rPr>
              <a:t>Calculation</a:t>
            </a:r>
            <a:endParaRPr lang="en-US" altLang="zh-CN" sz="2600" dirty="0">
              <a:solidFill>
                <a:srgbClr val="FF0000"/>
              </a:solidFill>
              <a:effectLst>
                <a:outerShdw blurRad="38100" dist="38100" dir="2700000" algn="tl">
                  <a:srgbClr val="000000">
                    <a:alpha val="43137"/>
                  </a:srgbClr>
                </a:outerShdw>
              </a:effectLst>
              <a:cs typeface="Times New Roman" pitchFamily="18" charset="0"/>
            </a:endParaRPr>
          </a:p>
        </p:txBody>
      </p:sp>
      <p:sp>
        <p:nvSpPr>
          <p:cNvPr id="30" name="矩形 29"/>
          <p:cNvSpPr/>
          <p:nvPr/>
        </p:nvSpPr>
        <p:spPr>
          <a:xfrm>
            <a:off x="3810000" y="1821299"/>
            <a:ext cx="4896000" cy="4247317"/>
          </a:xfrm>
          <a:prstGeom prst="rect">
            <a:avLst/>
          </a:prstGeom>
        </p:spPr>
        <p:txBody>
          <a:bodyPr wrap="square">
            <a:spAutoFit/>
          </a:bodyPr>
          <a:lstStyle/>
          <a:p>
            <a:pPr marL="285750" lvl="1" indent="-285750" algn="l" defTabSz="912813" eaLnBrk="0" hangingPunct="0">
              <a:lnSpc>
                <a:spcPts val="1800"/>
              </a:lnSpc>
              <a:spcBef>
                <a:spcPts val="3000"/>
              </a:spcBef>
              <a:spcAft>
                <a:spcPts val="600"/>
              </a:spcAft>
              <a:buSzPct val="100000"/>
              <a:buFont typeface="Wingdings" pitchFamily="2" charset="2"/>
              <a:buChar char="v"/>
              <a:defRPr/>
            </a:pPr>
            <a:r>
              <a:rPr lang="en-US" altLang="zh-CN" sz="1600" dirty="0">
                <a:solidFill>
                  <a:srgbClr val="0000FF"/>
                </a:solidFill>
                <a:latin typeface="Arial"/>
                <a:ea typeface="宋体" pitchFamily="2" charset="-122"/>
                <a:cs typeface="Times New Roman" pitchFamily="18" charset="0"/>
              </a:rPr>
              <a:t>Geometry processing acceleration method based on particle location prejudgment</a:t>
            </a:r>
          </a:p>
          <a:p>
            <a:pPr marL="285750" lvl="1" indent="-285750" algn="l" defTabSz="912813" eaLnBrk="0" hangingPunct="0">
              <a:lnSpc>
                <a:spcPts val="1800"/>
              </a:lnSpc>
              <a:spcBef>
                <a:spcPts val="1200"/>
              </a:spcBef>
              <a:spcAft>
                <a:spcPts val="600"/>
              </a:spcAft>
              <a:buSzPct val="100000"/>
              <a:buFont typeface="Wingdings" pitchFamily="2" charset="2"/>
              <a:buChar char="v"/>
              <a:defRPr/>
            </a:pPr>
            <a:r>
              <a:rPr lang="en-US" altLang="zh-CN" sz="1600" dirty="0">
                <a:solidFill>
                  <a:srgbClr val="0000FF"/>
                </a:solidFill>
                <a:latin typeface="Arial"/>
                <a:ea typeface="宋体" pitchFamily="2" charset="-122"/>
                <a:cs typeface="Times New Roman" pitchFamily="18" charset="0"/>
              </a:rPr>
              <a:t>Advanced intelligent adaptive variance </a:t>
            </a:r>
            <a:r>
              <a:rPr lang="en-US" altLang="zh-CN" sz="1600" dirty="0" smtClean="0">
                <a:solidFill>
                  <a:srgbClr val="0000FF"/>
                </a:solidFill>
                <a:latin typeface="Arial"/>
                <a:ea typeface="宋体" pitchFamily="2" charset="-122"/>
                <a:cs typeface="Times New Roman" pitchFamily="18" charset="0"/>
              </a:rPr>
              <a:t>reduction</a:t>
            </a:r>
          </a:p>
          <a:p>
            <a:pPr marL="439200" lvl="2" indent="-342900" algn="l" defTabSz="912813" eaLnBrk="0" hangingPunct="0">
              <a:lnSpc>
                <a:spcPts val="1800"/>
              </a:lnSpc>
              <a:spcBef>
                <a:spcPts val="0"/>
              </a:spcBef>
              <a:spcAft>
                <a:spcPts val="0"/>
              </a:spcAft>
              <a:buSzPct val="100000"/>
              <a:buFont typeface="Arial" pitchFamily="34" charset="0"/>
              <a:buChar char="•"/>
              <a:defRPr/>
            </a:pPr>
            <a:r>
              <a:rPr lang="en-US" altLang="zh-CN" sz="1400" b="0" dirty="0" smtClean="0">
                <a:solidFill>
                  <a:srgbClr val="000000"/>
                </a:solidFill>
                <a:latin typeface="Arial"/>
                <a:ea typeface="宋体" pitchFamily="2" charset="-122"/>
                <a:cs typeface="Times New Roman" pitchFamily="18" charset="0"/>
              </a:rPr>
              <a:t>Adaptive </a:t>
            </a:r>
            <a:r>
              <a:rPr lang="en-US" altLang="zh-CN" sz="1400" b="0" dirty="0">
                <a:solidFill>
                  <a:srgbClr val="000000"/>
                </a:solidFill>
                <a:latin typeface="Arial"/>
                <a:ea typeface="宋体" pitchFamily="2" charset="-122"/>
                <a:cs typeface="Times New Roman" pitchFamily="18" charset="0"/>
              </a:rPr>
              <a:t>variance reduction based on weight window </a:t>
            </a:r>
            <a:r>
              <a:rPr lang="en-US" altLang="zh-CN" sz="1400" b="0" dirty="0" smtClean="0">
                <a:solidFill>
                  <a:srgbClr val="000000"/>
                </a:solidFill>
                <a:latin typeface="Arial"/>
                <a:ea typeface="宋体" pitchFamily="2" charset="-122"/>
                <a:cs typeface="Times New Roman" pitchFamily="18" charset="0"/>
              </a:rPr>
              <a:t>smoothing</a:t>
            </a:r>
          </a:p>
          <a:p>
            <a:pPr marL="439200" lvl="2" indent="-342900" algn="l" defTabSz="912813" eaLnBrk="0" hangingPunct="0">
              <a:lnSpc>
                <a:spcPts val="1800"/>
              </a:lnSpc>
              <a:spcBef>
                <a:spcPts val="0"/>
              </a:spcBef>
              <a:spcAft>
                <a:spcPts val="0"/>
              </a:spcAft>
              <a:buSzPct val="100000"/>
              <a:buFont typeface="Arial" pitchFamily="34" charset="0"/>
              <a:buChar char="•"/>
              <a:defRPr/>
            </a:pPr>
            <a:r>
              <a:rPr lang="en-US" altLang="zh-CN" sz="1400" b="0" dirty="0" smtClean="0">
                <a:solidFill>
                  <a:srgbClr val="FF0000"/>
                </a:solidFill>
                <a:latin typeface="Arial"/>
                <a:ea typeface="宋体" pitchFamily="2" charset="-122"/>
                <a:cs typeface="Times New Roman" pitchFamily="18" charset="0"/>
              </a:rPr>
              <a:t>Global </a:t>
            </a:r>
            <a:r>
              <a:rPr lang="en-US" altLang="zh-CN" sz="1400" b="0" dirty="0">
                <a:solidFill>
                  <a:srgbClr val="FF0000"/>
                </a:solidFill>
                <a:latin typeface="Arial"/>
                <a:ea typeface="宋体" pitchFamily="2" charset="-122"/>
                <a:cs typeface="Times New Roman" pitchFamily="18" charset="0"/>
              </a:rPr>
              <a:t>weight window generator (GWWG</a:t>
            </a:r>
            <a:r>
              <a:rPr lang="en-US" altLang="zh-CN" sz="1400" b="0" dirty="0" smtClean="0">
                <a:solidFill>
                  <a:srgbClr val="FF0000"/>
                </a:solidFill>
                <a:latin typeface="Arial"/>
                <a:ea typeface="宋体" pitchFamily="2" charset="-122"/>
                <a:cs typeface="Times New Roman" pitchFamily="18" charset="0"/>
              </a:rPr>
              <a:t>)</a:t>
            </a:r>
          </a:p>
          <a:p>
            <a:pPr marL="439200" lvl="2" indent="-342900" algn="l" defTabSz="912813" eaLnBrk="0" hangingPunct="0">
              <a:lnSpc>
                <a:spcPts val="1800"/>
              </a:lnSpc>
              <a:spcBef>
                <a:spcPts val="0"/>
              </a:spcBef>
              <a:spcAft>
                <a:spcPts val="0"/>
              </a:spcAft>
              <a:buSzPct val="100000"/>
              <a:buFont typeface="Arial" pitchFamily="34" charset="0"/>
              <a:buChar char="•"/>
              <a:defRPr/>
            </a:pPr>
            <a:r>
              <a:rPr lang="en-US" altLang="zh-CN" sz="1400" b="0" dirty="0">
                <a:solidFill>
                  <a:srgbClr val="FF0000"/>
                </a:solidFill>
                <a:latin typeface="Arial"/>
                <a:ea typeface="宋体" pitchFamily="2" charset="-122"/>
                <a:cs typeface="Times New Roman" pitchFamily="18" charset="0"/>
              </a:rPr>
              <a:t>Uniform </a:t>
            </a:r>
            <a:r>
              <a:rPr lang="en-US" altLang="zh-CN" sz="1400" b="0" dirty="0" smtClean="0">
                <a:solidFill>
                  <a:srgbClr val="FF0000"/>
                </a:solidFill>
                <a:latin typeface="Arial"/>
                <a:ea typeface="宋体" pitchFamily="2" charset="-122"/>
                <a:cs typeface="Times New Roman" pitchFamily="18" charset="0"/>
              </a:rPr>
              <a:t>fission site method(UFS)</a:t>
            </a:r>
            <a:endParaRPr lang="en-US" altLang="zh-CN" sz="1400" b="0" dirty="0">
              <a:solidFill>
                <a:srgbClr val="FF0000"/>
              </a:solidFill>
              <a:latin typeface="Arial"/>
              <a:ea typeface="宋体" pitchFamily="2" charset="-122"/>
              <a:cs typeface="Times New Roman" pitchFamily="18" charset="0"/>
            </a:endParaRPr>
          </a:p>
          <a:p>
            <a:pPr marL="285750" lvl="1" indent="-285750" algn="l" defTabSz="912813" eaLnBrk="0" hangingPunct="0">
              <a:lnSpc>
                <a:spcPts val="1800"/>
              </a:lnSpc>
              <a:spcBef>
                <a:spcPts val="1200"/>
              </a:spcBef>
              <a:spcAft>
                <a:spcPts val="600"/>
              </a:spcAft>
              <a:buSzPct val="100000"/>
              <a:buFont typeface="Wingdings" pitchFamily="2" charset="2"/>
              <a:buChar char="v"/>
              <a:defRPr/>
            </a:pPr>
            <a:r>
              <a:rPr lang="en-US" altLang="zh-CN" sz="1600" dirty="0">
                <a:solidFill>
                  <a:srgbClr val="0000FF"/>
                </a:solidFill>
                <a:latin typeface="Arial"/>
                <a:ea typeface="宋体" pitchFamily="2" charset="-122"/>
                <a:cs typeface="Times New Roman" pitchFamily="18" charset="0"/>
              </a:rPr>
              <a:t>Hybrid </a:t>
            </a:r>
            <a:r>
              <a:rPr lang="en-US" altLang="zh-CN" sz="1600" dirty="0" smtClean="0">
                <a:solidFill>
                  <a:srgbClr val="0000FF"/>
                </a:solidFill>
                <a:latin typeface="Arial"/>
                <a:ea typeface="宋体" pitchFamily="2" charset="-122"/>
                <a:cs typeface="Times New Roman" pitchFamily="18" charset="0"/>
              </a:rPr>
              <a:t>MC </a:t>
            </a:r>
            <a:r>
              <a:rPr lang="en-US" altLang="zh-CN" sz="1600" dirty="0">
                <a:solidFill>
                  <a:srgbClr val="0000FF"/>
                </a:solidFill>
                <a:latin typeface="Arial"/>
                <a:ea typeface="宋体" pitchFamily="2" charset="-122"/>
                <a:cs typeface="Times New Roman" pitchFamily="18" charset="0"/>
              </a:rPr>
              <a:t>and deterministic </a:t>
            </a:r>
            <a:r>
              <a:rPr lang="en-US" altLang="zh-CN" sz="1600" dirty="0" smtClean="0">
                <a:solidFill>
                  <a:srgbClr val="0000FF"/>
                </a:solidFill>
                <a:latin typeface="Arial"/>
                <a:ea typeface="宋体" pitchFamily="2" charset="-122"/>
                <a:cs typeface="Times New Roman" pitchFamily="18" charset="0"/>
              </a:rPr>
              <a:t>methods </a:t>
            </a:r>
            <a:r>
              <a:rPr lang="en-US" altLang="zh-CN" sz="1600" dirty="0">
                <a:solidFill>
                  <a:srgbClr val="0000FF"/>
                </a:solidFill>
                <a:latin typeface="Arial"/>
                <a:ea typeface="宋体" pitchFamily="2" charset="-122"/>
                <a:cs typeface="Times New Roman" pitchFamily="18" charset="0"/>
              </a:rPr>
              <a:t>with transition region </a:t>
            </a:r>
          </a:p>
          <a:p>
            <a:pPr marL="285750" lvl="1" indent="-285750" algn="l" defTabSz="912813" eaLnBrk="0" hangingPunct="0">
              <a:lnSpc>
                <a:spcPts val="1800"/>
              </a:lnSpc>
              <a:spcBef>
                <a:spcPts val="1200"/>
              </a:spcBef>
              <a:spcAft>
                <a:spcPts val="600"/>
              </a:spcAft>
              <a:buSzPct val="100000"/>
              <a:buFont typeface="Wingdings" pitchFamily="2" charset="2"/>
              <a:buChar char="v"/>
              <a:defRPr/>
            </a:pPr>
            <a:r>
              <a:rPr lang="en-US" altLang="zh-CN" sz="1600" dirty="0">
                <a:solidFill>
                  <a:srgbClr val="0000FF"/>
                </a:solidFill>
                <a:latin typeface="Arial"/>
                <a:ea typeface="宋体" pitchFamily="2" charset="-122"/>
                <a:cs typeface="Times New Roman" pitchFamily="18" charset="0"/>
              </a:rPr>
              <a:t>Cell geometry multi-tree based method for </a:t>
            </a:r>
            <a:r>
              <a:rPr lang="en-US" altLang="zh-CN" sz="1600" dirty="0" smtClean="0">
                <a:solidFill>
                  <a:srgbClr val="0000FF"/>
                </a:solidFill>
                <a:latin typeface="Arial"/>
                <a:ea typeface="宋体" pitchFamily="2" charset="-122"/>
                <a:cs typeface="Times New Roman" pitchFamily="18" charset="0"/>
              </a:rPr>
              <a:t>massive </a:t>
            </a:r>
            <a:r>
              <a:rPr lang="en-US" altLang="zh-CN" sz="1600" dirty="0">
                <a:solidFill>
                  <a:srgbClr val="0000FF"/>
                </a:solidFill>
                <a:latin typeface="Arial"/>
                <a:ea typeface="宋体" pitchFamily="2" charset="-122"/>
                <a:cs typeface="Times New Roman" pitchFamily="18" charset="0"/>
              </a:rPr>
              <a:t>tallies</a:t>
            </a:r>
          </a:p>
          <a:p>
            <a:pPr marL="285750" lvl="1" indent="-285750" algn="l" defTabSz="912813" eaLnBrk="0" hangingPunct="0">
              <a:lnSpc>
                <a:spcPts val="1800"/>
              </a:lnSpc>
              <a:spcBef>
                <a:spcPts val="1200"/>
              </a:spcBef>
              <a:spcAft>
                <a:spcPts val="600"/>
              </a:spcAft>
              <a:buSzPct val="100000"/>
              <a:buFont typeface="Wingdings" pitchFamily="2" charset="2"/>
              <a:buChar char="v"/>
              <a:defRPr/>
            </a:pPr>
            <a:r>
              <a:rPr lang="en-US" altLang="zh-CN" sz="1600" dirty="0">
                <a:solidFill>
                  <a:srgbClr val="0000FF"/>
                </a:solidFill>
                <a:latin typeface="Arial"/>
                <a:ea typeface="宋体" pitchFamily="2" charset="-122"/>
                <a:cs typeface="Times New Roman" pitchFamily="18" charset="0"/>
              </a:rPr>
              <a:t>Other acceleration: source convergence, </a:t>
            </a:r>
            <a:r>
              <a:rPr lang="en-US" altLang="zh-CN" sz="1600" dirty="0" smtClean="0">
                <a:solidFill>
                  <a:srgbClr val="0000FF"/>
                </a:solidFill>
                <a:latin typeface="Arial"/>
                <a:ea typeface="宋体" pitchFamily="2" charset="-122"/>
                <a:cs typeface="Times New Roman" pitchFamily="18" charset="0"/>
              </a:rPr>
              <a:t>union energy grid, etc</a:t>
            </a:r>
            <a:r>
              <a:rPr lang="en-US" altLang="zh-CN" sz="1600" dirty="0">
                <a:solidFill>
                  <a:srgbClr val="0000FF"/>
                </a:solidFill>
                <a:latin typeface="Arial"/>
                <a:ea typeface="宋体" pitchFamily="2" charset="-122"/>
                <a:cs typeface="Times New Roman" pitchFamily="18" charset="0"/>
              </a:rPr>
              <a:t>.</a:t>
            </a:r>
          </a:p>
        </p:txBody>
      </p:sp>
      <p:sp>
        <p:nvSpPr>
          <p:cNvPr id="16" name="矩形 15"/>
          <p:cNvSpPr/>
          <p:nvPr/>
        </p:nvSpPr>
        <p:spPr bwMode="auto">
          <a:xfrm>
            <a:off x="899592" y="1700808"/>
            <a:ext cx="2498818" cy="4537612"/>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zh-CN" altLang="en-US" sz="1400" smtClean="0">
              <a:solidFill>
                <a:srgbClr val="000000"/>
              </a:solidFill>
              <a:latin typeface="Arial"/>
              <a:ea typeface="宋体" pitchFamily="2" charset="-122"/>
            </a:endParaRPr>
          </a:p>
        </p:txBody>
      </p:sp>
      <p:sp>
        <p:nvSpPr>
          <p:cNvPr id="18" name="Rectangle 26"/>
          <p:cNvSpPr>
            <a:spLocks noChangeArrowheads="1"/>
          </p:cNvSpPr>
          <p:nvPr/>
        </p:nvSpPr>
        <p:spPr bwMode="gray">
          <a:xfrm>
            <a:off x="1254940" y="1910236"/>
            <a:ext cx="1743760" cy="307777"/>
          </a:xfrm>
          <a:prstGeom prst="rect">
            <a:avLst/>
          </a:prstGeom>
          <a:noFill/>
          <a:ln w="9525" algn="ctr">
            <a:noFill/>
            <a:miter lim="800000"/>
            <a:headEnd/>
            <a:tailEnd/>
          </a:ln>
          <a:effectLst/>
        </p:spPr>
        <p:txBody>
          <a:bodyPr>
            <a:spAutoFit/>
          </a:bodyPr>
          <a:lstStyle/>
          <a:p>
            <a:pPr eaLnBrk="0" hangingPunct="0">
              <a:defRPr/>
            </a:pPr>
            <a:r>
              <a:rPr lang="en-US" altLang="zh-CN" sz="1400" dirty="0">
                <a:solidFill>
                  <a:srgbClr val="000000"/>
                </a:solidFill>
                <a:latin typeface="Arial"/>
                <a:ea typeface="宋体" pitchFamily="2" charset="-122"/>
                <a:cs typeface="Times New Roman" pitchFamily="18" charset="0"/>
              </a:rPr>
              <a:t>Source sampling</a:t>
            </a:r>
          </a:p>
        </p:txBody>
      </p:sp>
      <p:sp>
        <p:nvSpPr>
          <p:cNvPr id="20" name="Rectangle 27"/>
          <p:cNvSpPr>
            <a:spLocks noChangeArrowheads="1"/>
          </p:cNvSpPr>
          <p:nvPr/>
        </p:nvSpPr>
        <p:spPr bwMode="gray">
          <a:xfrm>
            <a:off x="1274249" y="2957377"/>
            <a:ext cx="1743760" cy="523220"/>
          </a:xfrm>
          <a:prstGeom prst="rect">
            <a:avLst/>
          </a:prstGeom>
          <a:noFill/>
          <a:ln w="9525" algn="ctr">
            <a:noFill/>
            <a:miter lim="800000"/>
            <a:headEnd/>
            <a:tailEnd/>
          </a:ln>
          <a:effectLst/>
        </p:spPr>
        <p:txBody>
          <a:bodyPr>
            <a:spAutoFit/>
          </a:bodyPr>
          <a:lstStyle/>
          <a:p>
            <a:pPr eaLnBrk="0" hangingPunct="0">
              <a:defRPr/>
            </a:pPr>
            <a:r>
              <a:rPr lang="en-US" altLang="zh-CN" sz="1400" dirty="0">
                <a:solidFill>
                  <a:srgbClr val="000000"/>
                </a:solidFill>
                <a:latin typeface="Arial"/>
                <a:ea typeface="宋体" pitchFamily="2" charset="-122"/>
                <a:cs typeface="Times New Roman" pitchFamily="18" charset="0"/>
              </a:rPr>
              <a:t>Transport length sampling</a:t>
            </a:r>
          </a:p>
        </p:txBody>
      </p:sp>
      <p:sp>
        <p:nvSpPr>
          <p:cNvPr id="21" name="Rectangle 29"/>
          <p:cNvSpPr>
            <a:spLocks noChangeArrowheads="1"/>
          </p:cNvSpPr>
          <p:nvPr/>
        </p:nvSpPr>
        <p:spPr bwMode="gray">
          <a:xfrm>
            <a:off x="1285683" y="4283756"/>
            <a:ext cx="1743760" cy="523220"/>
          </a:xfrm>
          <a:prstGeom prst="rect">
            <a:avLst/>
          </a:prstGeom>
          <a:noFill/>
          <a:ln w="9525" algn="ctr">
            <a:noFill/>
            <a:miter lim="800000"/>
            <a:headEnd/>
            <a:tailEnd/>
          </a:ln>
          <a:effectLst/>
        </p:spPr>
        <p:txBody>
          <a:bodyPr>
            <a:spAutoFit/>
          </a:bodyPr>
          <a:lstStyle/>
          <a:p>
            <a:pPr eaLnBrk="0" hangingPunct="0">
              <a:defRPr/>
            </a:pPr>
            <a:r>
              <a:rPr lang="en-US" altLang="zh-CN" sz="1400" dirty="0">
                <a:solidFill>
                  <a:srgbClr val="000000"/>
                </a:solidFill>
                <a:latin typeface="Arial"/>
                <a:ea typeface="宋体" pitchFamily="2" charset="-122"/>
                <a:cs typeface="Times New Roman" pitchFamily="18" charset="0"/>
              </a:rPr>
              <a:t>Nuclear reaction process</a:t>
            </a:r>
          </a:p>
        </p:txBody>
      </p:sp>
      <p:sp>
        <p:nvSpPr>
          <p:cNvPr id="22" name="Rectangle 30"/>
          <p:cNvSpPr>
            <a:spLocks noChangeArrowheads="1"/>
          </p:cNvSpPr>
          <p:nvPr/>
        </p:nvSpPr>
        <p:spPr bwMode="gray">
          <a:xfrm>
            <a:off x="1186996" y="5540326"/>
            <a:ext cx="1979174" cy="307777"/>
          </a:xfrm>
          <a:prstGeom prst="rect">
            <a:avLst/>
          </a:prstGeom>
          <a:noFill/>
          <a:ln w="9525" algn="ctr">
            <a:noFill/>
            <a:miter lim="800000"/>
            <a:headEnd/>
            <a:tailEnd/>
          </a:ln>
          <a:effectLst/>
        </p:spPr>
        <p:txBody>
          <a:bodyPr wrap="square">
            <a:spAutoFit/>
          </a:bodyPr>
          <a:lstStyle/>
          <a:p>
            <a:pPr eaLnBrk="0" hangingPunct="0">
              <a:defRPr/>
            </a:pPr>
            <a:r>
              <a:rPr lang="en-US" altLang="zh-CN" sz="1400" dirty="0">
                <a:solidFill>
                  <a:srgbClr val="000000"/>
                </a:solidFill>
                <a:latin typeface="Arial"/>
                <a:ea typeface="宋体" pitchFamily="2" charset="-122"/>
                <a:cs typeface="Times New Roman" pitchFamily="18" charset="0"/>
              </a:rPr>
              <a:t>Physical statistics</a:t>
            </a:r>
          </a:p>
        </p:txBody>
      </p:sp>
      <p:pic>
        <p:nvPicPr>
          <p:cNvPr id="23" name="图片 16" descr="O_chevron001"/>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68216" y="2543013"/>
            <a:ext cx="391856" cy="352437"/>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5"/>
          <p:cNvSpPr>
            <a:spLocks noChangeArrowheads="1"/>
          </p:cNvSpPr>
          <p:nvPr/>
        </p:nvSpPr>
        <p:spPr bwMode="gray">
          <a:xfrm rot="10800000" flipH="1">
            <a:off x="3173591" y="3655472"/>
            <a:ext cx="636409" cy="605039"/>
          </a:xfrm>
          <a:prstGeom prst="rightArrow">
            <a:avLst>
              <a:gd name="adj1" fmla="val 50000"/>
              <a:gd name="adj2" fmla="val 59422"/>
            </a:avLst>
          </a:prstGeom>
          <a:solidFill>
            <a:schemeClr val="tx2">
              <a:lumMod val="20000"/>
              <a:lumOff val="80000"/>
            </a:schemeClr>
          </a:solidFill>
          <a:ln w="9525">
            <a:noFill/>
            <a:miter lim="800000"/>
            <a:headEnd/>
            <a:tailEnd/>
          </a:ln>
          <a:effectLst>
            <a:outerShdw dist="71842" dir="2700000" algn="ctr" rotWithShape="0">
              <a:srgbClr val="010101">
                <a:alpha val="50000"/>
              </a:srgbClr>
            </a:outerShdw>
          </a:effectLst>
        </p:spPr>
        <p:txBody>
          <a:bodyPr wrap="none" anchor="ctr"/>
          <a:lstStyle/>
          <a:p>
            <a:pPr eaLnBrk="0" hangingPunct="0"/>
            <a:endParaRPr lang="zh-CN" altLang="en-US">
              <a:solidFill>
                <a:srgbClr val="000000"/>
              </a:solidFill>
              <a:latin typeface="Arial"/>
              <a:ea typeface="宋体" pitchFamily="2" charset="-122"/>
              <a:cs typeface="Arial" charset="0"/>
            </a:endParaRPr>
          </a:p>
        </p:txBody>
      </p:sp>
      <p:pic>
        <p:nvPicPr>
          <p:cNvPr id="28" name="图片 16" descr="O_chevron001"/>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36025" y="3827026"/>
            <a:ext cx="391856" cy="352437"/>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6" descr="O_chevron001"/>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62790" y="4978460"/>
            <a:ext cx="391856" cy="35243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1179575" y="1770617"/>
            <a:ext cx="1986594" cy="558475"/>
          </a:xfrm>
          <a:prstGeom prst="rect">
            <a:avLst/>
          </a:prstGeom>
          <a:noFill/>
          <a:ln w="381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z="1400" smtClean="0">
              <a:solidFill>
                <a:srgbClr val="000000"/>
              </a:solidFill>
              <a:latin typeface="Arial"/>
              <a:ea typeface="宋体" pitchFamily="2" charset="-122"/>
            </a:endParaRPr>
          </a:p>
        </p:txBody>
      </p:sp>
      <p:sp>
        <p:nvSpPr>
          <p:cNvPr id="27" name="矩形 26"/>
          <p:cNvSpPr/>
          <p:nvPr/>
        </p:nvSpPr>
        <p:spPr bwMode="auto">
          <a:xfrm>
            <a:off x="1183646" y="2957377"/>
            <a:ext cx="1986594" cy="558475"/>
          </a:xfrm>
          <a:prstGeom prst="rect">
            <a:avLst/>
          </a:prstGeom>
          <a:noFill/>
          <a:ln w="381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z="1400" smtClean="0">
              <a:solidFill>
                <a:srgbClr val="000000"/>
              </a:solidFill>
              <a:latin typeface="Arial"/>
              <a:ea typeface="宋体" pitchFamily="2" charset="-122"/>
            </a:endParaRPr>
          </a:p>
        </p:txBody>
      </p:sp>
      <p:sp>
        <p:nvSpPr>
          <p:cNvPr id="31" name="矩形 30"/>
          <p:cNvSpPr/>
          <p:nvPr/>
        </p:nvSpPr>
        <p:spPr bwMode="auto">
          <a:xfrm>
            <a:off x="1183646" y="4283756"/>
            <a:ext cx="1986594" cy="558475"/>
          </a:xfrm>
          <a:prstGeom prst="rect">
            <a:avLst/>
          </a:prstGeom>
          <a:noFill/>
          <a:ln w="381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z="1400" smtClean="0">
              <a:solidFill>
                <a:srgbClr val="000000"/>
              </a:solidFill>
              <a:latin typeface="Arial"/>
              <a:ea typeface="宋体" pitchFamily="2" charset="-122"/>
            </a:endParaRPr>
          </a:p>
        </p:txBody>
      </p:sp>
      <p:sp>
        <p:nvSpPr>
          <p:cNvPr id="32" name="矩形 31"/>
          <p:cNvSpPr/>
          <p:nvPr/>
        </p:nvSpPr>
        <p:spPr bwMode="auto">
          <a:xfrm>
            <a:off x="1183646" y="5400707"/>
            <a:ext cx="1986594" cy="558475"/>
          </a:xfrm>
          <a:prstGeom prst="rect">
            <a:avLst/>
          </a:prstGeom>
          <a:noFill/>
          <a:ln w="381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z="1400" smtClean="0">
              <a:solidFill>
                <a:srgbClr val="000000"/>
              </a:solidFill>
              <a:latin typeface="Arial"/>
              <a:ea typeface="宋体" pitchFamily="2" charset="-122"/>
            </a:endParaRPr>
          </a:p>
        </p:txBody>
      </p:sp>
    </p:spTree>
    <p:extLst>
      <p:ext uri="{BB962C8B-B14F-4D97-AF65-F5344CB8AC3E}">
        <p14:creationId xmlns:p14="http://schemas.microsoft.com/office/powerpoint/2010/main" val="3374343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646740" y="3271875"/>
            <a:ext cx="1717137"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2pPr marL="360363" lvl="1" algn="l" eaLnBrk="0" hangingPunct="0">
              <a:lnSpc>
                <a:spcPct val="150000"/>
              </a:lnSpc>
              <a:spcBef>
                <a:spcPts val="600"/>
              </a:spcBef>
              <a:buClr>
                <a:schemeClr val="accent1"/>
              </a:buClr>
              <a:defRPr sz="1600" b="0">
                <a:latin typeface="Times New Roman" pitchFamily="18" charset="0"/>
                <a:ea typeface="华文中宋" pitchFamily="2" charset="-122"/>
                <a:cs typeface="Times New Roman" pitchFamily="18" charset="0"/>
              </a:defRPr>
            </a:lvl2pPr>
          </a:lstStyle>
          <a:p>
            <a:pPr algn="l" eaLnBrk="0" hangingPunct="0"/>
            <a:r>
              <a:rPr lang="en-US" altLang="zh-CN" sz="1400" dirty="0" smtClean="0">
                <a:solidFill>
                  <a:srgbClr val="000000"/>
                </a:solidFill>
                <a:latin typeface="Arial"/>
                <a:ea typeface="宋体" pitchFamily="2" charset="-122"/>
                <a:cs typeface="Times New Roman" pitchFamily="18" charset="0"/>
              </a:rPr>
              <a:t>Surface rendering</a:t>
            </a:r>
            <a:endParaRPr lang="en-US" altLang="zh-CN" sz="1400" dirty="0">
              <a:solidFill>
                <a:srgbClr val="000000"/>
              </a:solidFill>
              <a:latin typeface="Arial"/>
              <a:ea typeface="宋体" pitchFamily="2" charset="-122"/>
              <a:cs typeface="Times New Roman" pitchFamily="18" charset="0"/>
            </a:endParaRPr>
          </a:p>
        </p:txBody>
      </p:sp>
      <p:sp>
        <p:nvSpPr>
          <p:cNvPr id="18" name="Text Box 4"/>
          <p:cNvSpPr txBox="1">
            <a:spLocks noChangeArrowheads="1"/>
          </p:cNvSpPr>
          <p:nvPr/>
        </p:nvSpPr>
        <p:spPr bwMode="auto">
          <a:xfrm>
            <a:off x="602152" y="5373216"/>
            <a:ext cx="2204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600">
                <a:latin typeface="Times New Roman" pitchFamily="18" charset="0"/>
                <a:ea typeface="宋体" charset="-122"/>
                <a:cs typeface="Times New Roman" pitchFamily="18" charset="0"/>
              </a:defRPr>
            </a:lvl1pPr>
            <a:lvl2pPr marL="742950" indent="-285750" eaLnBrk="0" hangingPunct="0">
              <a:defRPr>
                <a:ea typeface="宋体" charset="-122"/>
              </a:defRPr>
            </a:lvl2pPr>
            <a:lvl3pPr marL="1143000" indent="-228600" eaLnBrk="0" hangingPunct="0">
              <a:defRPr>
                <a:ea typeface="宋体" charset="-122"/>
              </a:defRPr>
            </a:lvl3pPr>
            <a:lvl4pPr marL="1600200" indent="-228600" eaLnBrk="0" hangingPunct="0">
              <a:defRPr>
                <a:ea typeface="宋体" charset="-122"/>
              </a:defRPr>
            </a:lvl4pPr>
            <a:lvl5pPr marL="2057400" indent="-228600" eaLnBrk="0" hangingPunct="0">
              <a:defRPr>
                <a:ea typeface="宋体" charset="-122"/>
              </a:defRPr>
            </a:lvl5pPr>
            <a:lvl6pPr marL="2514600" indent="-228600" eaLnBrk="0" fontAlgn="base" hangingPunct="0">
              <a:spcBef>
                <a:spcPct val="0"/>
              </a:spcBef>
              <a:spcAft>
                <a:spcPct val="0"/>
              </a:spcAft>
              <a:defRPr>
                <a:ea typeface="宋体" charset="-122"/>
              </a:defRPr>
            </a:lvl6pPr>
            <a:lvl7pPr marL="2971800" indent="-228600" eaLnBrk="0" fontAlgn="base" hangingPunct="0">
              <a:spcBef>
                <a:spcPct val="0"/>
              </a:spcBef>
              <a:spcAft>
                <a:spcPct val="0"/>
              </a:spcAft>
              <a:defRPr>
                <a:ea typeface="宋体" charset="-122"/>
              </a:defRPr>
            </a:lvl7pPr>
            <a:lvl8pPr marL="3429000" indent="-228600" eaLnBrk="0" fontAlgn="base" hangingPunct="0">
              <a:spcBef>
                <a:spcPct val="0"/>
              </a:spcBef>
              <a:spcAft>
                <a:spcPct val="0"/>
              </a:spcAft>
              <a:defRPr>
                <a:ea typeface="宋体" charset="-122"/>
              </a:defRPr>
            </a:lvl8pPr>
            <a:lvl9pPr marL="3886200" indent="-228600" eaLnBrk="0" fontAlgn="base" hangingPunct="0">
              <a:spcBef>
                <a:spcPct val="0"/>
              </a:spcBef>
              <a:spcAft>
                <a:spcPct val="0"/>
              </a:spcAft>
              <a:defRPr>
                <a:ea typeface="宋体" charset="-122"/>
              </a:defRPr>
            </a:lvl9pPr>
          </a:lstStyle>
          <a:p>
            <a:r>
              <a:rPr lang="en-US" altLang="zh-CN" sz="1400" dirty="0" smtClean="0">
                <a:solidFill>
                  <a:srgbClr val="000000"/>
                </a:solidFill>
              </a:rPr>
              <a:t>Visualization mixed </a:t>
            </a:r>
            <a:r>
              <a:rPr lang="en-US" altLang="zh-CN" sz="1400" dirty="0">
                <a:solidFill>
                  <a:srgbClr val="000000"/>
                </a:solidFill>
              </a:rPr>
              <a:t>with geometries</a:t>
            </a:r>
          </a:p>
        </p:txBody>
      </p:sp>
      <p:pic>
        <p:nvPicPr>
          <p:cNvPr id="21" name="Picture 20" descr="F:\会议文章\第十三届反应堆数值会议\西安会议ppt\曾师姐\图片2.png"/>
          <p:cNvPicPr>
            <a:picLocks noChangeAspect="1" noChangeArrowheads="1"/>
          </p:cNvPicPr>
          <p:nvPr/>
        </p:nvPicPr>
        <p:blipFill>
          <a:blip r:embed="rId3" cstate="print">
            <a:extLst>
              <a:ext uri="{28A0092B-C50C-407E-A947-70E740481C1C}">
                <a14:useLocalDpi xmlns:a14="http://schemas.microsoft.com/office/drawing/2010/main" val="0"/>
              </a:ext>
            </a:extLst>
          </a:blip>
          <a:srcRect r="28691"/>
          <a:stretch>
            <a:fillRect/>
          </a:stretch>
        </p:blipFill>
        <p:spPr bwMode="auto">
          <a:xfrm>
            <a:off x="4590030" y="1340768"/>
            <a:ext cx="1376746" cy="191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432" y="1401980"/>
            <a:ext cx="1811918" cy="183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3"/>
          <p:cNvSpPr txBox="1">
            <a:spLocks noChangeArrowheads="1"/>
          </p:cNvSpPr>
          <p:nvPr/>
        </p:nvSpPr>
        <p:spPr bwMode="auto">
          <a:xfrm>
            <a:off x="4698610" y="3302917"/>
            <a:ext cx="1659710" cy="3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algn="ctr" eaLnBrk="0" fontAlgn="base" hangingPunct="0">
              <a:spcBef>
                <a:spcPct val="0"/>
              </a:spcBef>
              <a:spcAft>
                <a:spcPct val="0"/>
              </a:spcAft>
              <a:defRPr b="1">
                <a:solidFill>
                  <a:schemeClr val="tx1"/>
                </a:solidFill>
                <a:latin typeface="Arial" charset="0"/>
                <a:ea typeface="宋体" pitchFamily="2" charset="-122"/>
              </a:defRPr>
            </a:lvl6pPr>
            <a:lvl7pPr marL="2971800" indent="-228600" algn="ctr" eaLnBrk="0" fontAlgn="base" hangingPunct="0">
              <a:spcBef>
                <a:spcPct val="0"/>
              </a:spcBef>
              <a:spcAft>
                <a:spcPct val="0"/>
              </a:spcAft>
              <a:defRPr b="1">
                <a:solidFill>
                  <a:schemeClr val="tx1"/>
                </a:solidFill>
                <a:latin typeface="Arial" charset="0"/>
                <a:ea typeface="宋体" pitchFamily="2" charset="-122"/>
              </a:defRPr>
            </a:lvl7pPr>
            <a:lvl8pPr marL="3429000" indent="-228600" algn="ctr" eaLnBrk="0" fontAlgn="base" hangingPunct="0">
              <a:spcBef>
                <a:spcPct val="0"/>
              </a:spcBef>
              <a:spcAft>
                <a:spcPct val="0"/>
              </a:spcAft>
              <a:defRPr b="1">
                <a:solidFill>
                  <a:schemeClr val="tx1"/>
                </a:solidFill>
                <a:latin typeface="Arial" charset="0"/>
                <a:ea typeface="宋体" pitchFamily="2" charset="-122"/>
              </a:defRPr>
            </a:lvl8pPr>
            <a:lvl9pPr marL="3886200" indent="-228600" algn="ctr" eaLnBrk="0" fontAlgn="base" hangingPunct="0">
              <a:spcBef>
                <a:spcPct val="0"/>
              </a:spcBef>
              <a:spcAft>
                <a:spcPct val="0"/>
              </a:spcAft>
              <a:defRPr b="1">
                <a:solidFill>
                  <a:schemeClr val="tx1"/>
                </a:solidFill>
                <a:latin typeface="Arial" charset="0"/>
                <a:ea typeface="宋体" pitchFamily="2" charset="-122"/>
              </a:defRPr>
            </a:lvl9pPr>
          </a:lstStyle>
          <a:p>
            <a:pPr algn="l" eaLnBrk="1" hangingPunct="1"/>
            <a:r>
              <a:rPr lang="en-US" altLang="zh-CN" sz="1400" dirty="0" err="1">
                <a:solidFill>
                  <a:srgbClr val="000000"/>
                </a:solidFill>
                <a:cs typeface="Times New Roman" pitchFamily="18" charset="0"/>
              </a:rPr>
              <a:t>I</a:t>
            </a:r>
            <a:r>
              <a:rPr lang="en-US" altLang="zh-CN" sz="1400" dirty="0" err="1" smtClean="0">
                <a:solidFill>
                  <a:srgbClr val="000000"/>
                </a:solidFill>
                <a:cs typeface="Times New Roman" pitchFamily="18" charset="0"/>
              </a:rPr>
              <a:t>so</a:t>
            </a:r>
            <a:r>
              <a:rPr lang="en-US" altLang="zh-CN" sz="1400" dirty="0" smtClean="0">
                <a:solidFill>
                  <a:srgbClr val="000000"/>
                </a:solidFill>
                <a:cs typeface="Times New Roman" pitchFamily="18" charset="0"/>
              </a:rPr>
              <a:t>-surface</a:t>
            </a:r>
            <a:endParaRPr lang="en-US" altLang="zh-CN" sz="1400" dirty="0">
              <a:solidFill>
                <a:srgbClr val="000000"/>
              </a:solidFill>
              <a:cs typeface="Times New Roman" pitchFamily="18" charset="0"/>
            </a:endParaRPr>
          </a:p>
        </p:txBody>
      </p:sp>
      <p:sp>
        <p:nvSpPr>
          <p:cNvPr id="31" name="Text Box 3"/>
          <p:cNvSpPr txBox="1">
            <a:spLocks noChangeArrowheads="1"/>
          </p:cNvSpPr>
          <p:nvPr/>
        </p:nvSpPr>
        <p:spPr bwMode="auto">
          <a:xfrm>
            <a:off x="2680960" y="3302917"/>
            <a:ext cx="1795898" cy="3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algn="ctr" eaLnBrk="0" fontAlgn="base" hangingPunct="0">
              <a:spcBef>
                <a:spcPct val="0"/>
              </a:spcBef>
              <a:spcAft>
                <a:spcPct val="0"/>
              </a:spcAft>
              <a:defRPr b="1">
                <a:solidFill>
                  <a:schemeClr val="tx1"/>
                </a:solidFill>
                <a:latin typeface="Arial" charset="0"/>
                <a:ea typeface="宋体" pitchFamily="2" charset="-122"/>
              </a:defRPr>
            </a:lvl6pPr>
            <a:lvl7pPr marL="2971800" indent="-228600" algn="ctr" eaLnBrk="0" fontAlgn="base" hangingPunct="0">
              <a:spcBef>
                <a:spcPct val="0"/>
              </a:spcBef>
              <a:spcAft>
                <a:spcPct val="0"/>
              </a:spcAft>
              <a:defRPr b="1">
                <a:solidFill>
                  <a:schemeClr val="tx1"/>
                </a:solidFill>
                <a:latin typeface="Arial" charset="0"/>
                <a:ea typeface="宋体" pitchFamily="2" charset="-122"/>
              </a:defRPr>
            </a:lvl7pPr>
            <a:lvl8pPr marL="3429000" indent="-228600" algn="ctr" eaLnBrk="0" fontAlgn="base" hangingPunct="0">
              <a:spcBef>
                <a:spcPct val="0"/>
              </a:spcBef>
              <a:spcAft>
                <a:spcPct val="0"/>
              </a:spcAft>
              <a:defRPr b="1">
                <a:solidFill>
                  <a:schemeClr val="tx1"/>
                </a:solidFill>
                <a:latin typeface="Arial" charset="0"/>
                <a:ea typeface="宋体" pitchFamily="2" charset="-122"/>
              </a:defRPr>
            </a:lvl8pPr>
            <a:lvl9pPr marL="3886200" indent="-228600" algn="ctr" eaLnBrk="0" fontAlgn="base" hangingPunct="0">
              <a:spcBef>
                <a:spcPct val="0"/>
              </a:spcBef>
              <a:spcAft>
                <a:spcPct val="0"/>
              </a:spcAft>
              <a:defRPr b="1">
                <a:solidFill>
                  <a:schemeClr val="tx1"/>
                </a:solidFill>
                <a:latin typeface="Arial" charset="0"/>
                <a:ea typeface="宋体" pitchFamily="2" charset="-122"/>
              </a:defRPr>
            </a:lvl9pPr>
          </a:lstStyle>
          <a:p>
            <a:pPr algn="l" eaLnBrk="1" hangingPunct="1"/>
            <a:r>
              <a:rPr lang="en-US" altLang="zh-CN" sz="1400" dirty="0" smtClean="0">
                <a:solidFill>
                  <a:srgbClr val="000000"/>
                </a:solidFill>
                <a:cs typeface="Times New Roman" pitchFamily="18" charset="0"/>
              </a:rPr>
              <a:t>Volume  </a:t>
            </a:r>
            <a:r>
              <a:rPr lang="en-US" altLang="zh-CN" sz="1400" dirty="0">
                <a:solidFill>
                  <a:srgbClr val="000000"/>
                </a:solidFill>
                <a:cs typeface="Times New Roman" pitchFamily="18" charset="0"/>
              </a:rPr>
              <a:t>rendering</a:t>
            </a: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892" y="3704093"/>
            <a:ext cx="1697660" cy="168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4149" y="1631964"/>
            <a:ext cx="2220382" cy="146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 Box 4"/>
          <p:cNvSpPr txBox="1">
            <a:spLocks noChangeArrowheads="1"/>
          </p:cNvSpPr>
          <p:nvPr/>
        </p:nvSpPr>
        <p:spPr bwMode="auto">
          <a:xfrm>
            <a:off x="6487852" y="3271875"/>
            <a:ext cx="2692660" cy="3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600">
                <a:latin typeface="Times New Roman" pitchFamily="18" charset="0"/>
                <a:ea typeface="宋体" charset="-122"/>
                <a:cs typeface="Times New Roman" pitchFamily="18" charset="0"/>
              </a:defRPr>
            </a:lvl1pPr>
            <a:lvl2pPr marL="742950" indent="-285750" eaLnBrk="0" hangingPunct="0">
              <a:defRPr>
                <a:ea typeface="宋体" charset="-122"/>
              </a:defRPr>
            </a:lvl2pPr>
            <a:lvl3pPr marL="1143000" indent="-228600" eaLnBrk="0" hangingPunct="0">
              <a:defRPr>
                <a:ea typeface="宋体" charset="-122"/>
              </a:defRPr>
            </a:lvl3pPr>
            <a:lvl4pPr marL="1600200" indent="-228600" eaLnBrk="0" hangingPunct="0">
              <a:defRPr>
                <a:ea typeface="宋体" charset="-122"/>
              </a:defRPr>
            </a:lvl4pPr>
            <a:lvl5pPr marL="2057400" indent="-228600" eaLnBrk="0" hangingPunct="0">
              <a:defRPr>
                <a:ea typeface="宋体" charset="-122"/>
              </a:defRPr>
            </a:lvl5pPr>
            <a:lvl6pPr marL="2514600" indent="-228600" eaLnBrk="0" fontAlgn="base" hangingPunct="0">
              <a:spcBef>
                <a:spcPct val="0"/>
              </a:spcBef>
              <a:spcAft>
                <a:spcPct val="0"/>
              </a:spcAft>
              <a:defRPr>
                <a:ea typeface="宋体" charset="-122"/>
              </a:defRPr>
            </a:lvl6pPr>
            <a:lvl7pPr marL="2971800" indent="-228600" eaLnBrk="0" fontAlgn="base" hangingPunct="0">
              <a:spcBef>
                <a:spcPct val="0"/>
              </a:spcBef>
              <a:spcAft>
                <a:spcPct val="0"/>
              </a:spcAft>
              <a:defRPr>
                <a:ea typeface="宋体" charset="-122"/>
              </a:defRPr>
            </a:lvl7pPr>
            <a:lvl8pPr marL="3429000" indent="-228600" eaLnBrk="0" fontAlgn="base" hangingPunct="0">
              <a:spcBef>
                <a:spcPct val="0"/>
              </a:spcBef>
              <a:spcAft>
                <a:spcPct val="0"/>
              </a:spcAft>
              <a:defRPr>
                <a:ea typeface="宋体" charset="-122"/>
              </a:defRPr>
            </a:lvl8pPr>
            <a:lvl9pPr marL="3886200" indent="-228600" eaLnBrk="0" fontAlgn="base" hangingPunct="0">
              <a:spcBef>
                <a:spcPct val="0"/>
              </a:spcBef>
              <a:spcAft>
                <a:spcPct val="0"/>
              </a:spcAft>
              <a:defRPr>
                <a:ea typeface="宋体" charset="-122"/>
              </a:defRPr>
            </a:lvl9pPr>
          </a:lstStyle>
          <a:p>
            <a:pPr algn="l"/>
            <a:r>
              <a:rPr lang="en-US" altLang="zh-CN" sz="1400" dirty="0" smtClean="0">
                <a:solidFill>
                  <a:srgbClr val="000000"/>
                </a:solidFill>
              </a:rPr>
              <a:t>Data extract</a:t>
            </a:r>
            <a:endParaRPr lang="en-US" altLang="zh-CN" sz="1400" dirty="0">
              <a:solidFill>
                <a:srgbClr val="000000"/>
              </a:solidFill>
            </a:endParaRPr>
          </a:p>
        </p:txBody>
      </p:sp>
      <p:pic>
        <p:nvPicPr>
          <p:cNvPr id="6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187" y="3653301"/>
            <a:ext cx="943526" cy="174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descr="H:\02 典型例题\05 ITER PF4维修综合仿真\02 上半年阶段性进展\03 仿真数据&amp;结果\04 基于UCLA的仿真视频\PF4 Simulation Vedio\PF4 Simple GIF(10s).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22344" y="3786113"/>
            <a:ext cx="2158187" cy="1543243"/>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3"/>
          <p:cNvSpPr txBox="1">
            <a:spLocks noChangeArrowheads="1"/>
          </p:cNvSpPr>
          <p:nvPr/>
        </p:nvSpPr>
        <p:spPr bwMode="auto">
          <a:xfrm>
            <a:off x="5820759" y="5371691"/>
            <a:ext cx="2794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l" eaLnBrk="1" hangingPunct="1"/>
            <a:r>
              <a:rPr lang="en-US" altLang="zh-CN" sz="1400" dirty="0" smtClean="0">
                <a:solidFill>
                  <a:srgbClr val="000000"/>
                </a:solidFill>
                <a:cs typeface="Times New Roman" pitchFamily="18" charset="0"/>
              </a:rPr>
              <a:t>Virtual-reality based simulation</a:t>
            </a:r>
            <a:endParaRPr lang="en-US" altLang="zh-CN" sz="1400" dirty="0">
              <a:solidFill>
                <a:srgbClr val="000000"/>
              </a:solidFill>
              <a:cs typeface="Times New Roman" pitchFamily="18" charset="0"/>
            </a:endParaRPr>
          </a:p>
        </p:txBody>
      </p:sp>
      <p:pic>
        <p:nvPicPr>
          <p:cNvPr id="410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138" y="1546619"/>
            <a:ext cx="1691602" cy="168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720472" y="6084004"/>
            <a:ext cx="8100000" cy="369332"/>
          </a:xfrm>
          <a:prstGeom prst="rect">
            <a:avLst/>
          </a:prstGeom>
          <a:solidFill>
            <a:srgbClr val="FFFF99"/>
          </a:solidFill>
        </p:spPr>
        <p:txBody>
          <a:bodyPr wrap="square">
            <a:spAutoFit/>
          </a:bodyPr>
          <a:lstStyle/>
          <a:p>
            <a:pPr eaLnBrk="0" hangingPunct="0"/>
            <a:r>
              <a:rPr lang="en-US" altLang="zh-CN" dirty="0">
                <a:solidFill>
                  <a:srgbClr val="FF0000"/>
                </a:solidFill>
                <a:latin typeface="Arial"/>
                <a:ea typeface="宋体" pitchFamily="2" charset="-122"/>
                <a:cs typeface="Times New Roman" pitchFamily="18" charset="0"/>
              </a:rPr>
              <a:t>Visualization </a:t>
            </a:r>
            <a:r>
              <a:rPr lang="en-US" altLang="zh-CN" dirty="0" smtClean="0">
                <a:solidFill>
                  <a:srgbClr val="FF0000"/>
                </a:solidFill>
                <a:latin typeface="Arial"/>
                <a:ea typeface="宋体" pitchFamily="2" charset="-122"/>
                <a:cs typeface="Times New Roman" pitchFamily="18" charset="0"/>
              </a:rPr>
              <a:t>for </a:t>
            </a:r>
            <a:r>
              <a:rPr lang="en-US" altLang="zh-CN" dirty="0">
                <a:solidFill>
                  <a:srgbClr val="FF0000"/>
                </a:solidFill>
                <a:latin typeface="Arial"/>
                <a:ea typeface="宋体" pitchFamily="2" charset="-122"/>
                <a:cs typeface="Times New Roman" pitchFamily="18" charset="0"/>
              </a:rPr>
              <a:t>multiple </a:t>
            </a:r>
            <a:r>
              <a:rPr lang="en-US" altLang="zh-CN" dirty="0" smtClean="0">
                <a:solidFill>
                  <a:srgbClr val="FF0000"/>
                </a:solidFill>
                <a:latin typeface="Arial"/>
                <a:ea typeface="宋体" pitchFamily="2" charset="-122"/>
                <a:cs typeface="Times New Roman" pitchFamily="18" charset="0"/>
              </a:rPr>
              <a:t>codes: </a:t>
            </a:r>
            <a:r>
              <a:rPr lang="en-US" altLang="zh-CN" dirty="0">
                <a:solidFill>
                  <a:srgbClr val="FF0000"/>
                </a:solidFill>
                <a:latin typeface="Arial"/>
                <a:ea typeface="宋体" pitchFamily="2" charset="-122"/>
                <a:cs typeface="Times New Roman" pitchFamily="18" charset="0"/>
              </a:rPr>
              <a:t>MCNP</a:t>
            </a:r>
            <a:r>
              <a:rPr lang="zh-CN" altLang="en-US" dirty="0">
                <a:solidFill>
                  <a:srgbClr val="FF0000"/>
                </a:solidFill>
                <a:latin typeface="Arial"/>
                <a:ea typeface="宋体" pitchFamily="2" charset="-122"/>
                <a:cs typeface="Times New Roman" pitchFamily="18" charset="0"/>
              </a:rPr>
              <a:t>、</a:t>
            </a:r>
            <a:r>
              <a:rPr lang="en-US" altLang="zh-CN" dirty="0">
                <a:solidFill>
                  <a:srgbClr val="FF0000"/>
                </a:solidFill>
                <a:latin typeface="Arial"/>
                <a:ea typeface="宋体" pitchFamily="2" charset="-122"/>
                <a:cs typeface="Times New Roman" pitchFamily="18" charset="0"/>
              </a:rPr>
              <a:t>TORT</a:t>
            </a:r>
            <a:r>
              <a:rPr lang="zh-CN" altLang="en-US" dirty="0">
                <a:solidFill>
                  <a:srgbClr val="FF0000"/>
                </a:solidFill>
                <a:latin typeface="Arial"/>
                <a:ea typeface="宋体" pitchFamily="2" charset="-122"/>
                <a:cs typeface="Times New Roman" pitchFamily="18" charset="0"/>
              </a:rPr>
              <a:t>、</a:t>
            </a:r>
            <a:r>
              <a:rPr lang="en-US" altLang="zh-CN" dirty="0" smtClean="0">
                <a:solidFill>
                  <a:srgbClr val="FF0000"/>
                </a:solidFill>
                <a:latin typeface="Arial"/>
                <a:ea typeface="宋体" pitchFamily="2" charset="-122"/>
                <a:cs typeface="Times New Roman" pitchFamily="18" charset="0"/>
              </a:rPr>
              <a:t>FISPACT</a:t>
            </a:r>
            <a:r>
              <a:rPr lang="zh-CN" altLang="en-US" dirty="0">
                <a:solidFill>
                  <a:srgbClr val="FF0000"/>
                </a:solidFill>
                <a:latin typeface="Arial"/>
                <a:ea typeface="宋体" pitchFamily="2" charset="-122"/>
                <a:cs typeface="Times New Roman" pitchFamily="18" charset="0"/>
              </a:rPr>
              <a:t> </a:t>
            </a:r>
            <a:r>
              <a:rPr lang="en-US" altLang="zh-CN" dirty="0" smtClean="0">
                <a:solidFill>
                  <a:srgbClr val="FF0000"/>
                </a:solidFill>
                <a:latin typeface="Arial"/>
                <a:ea typeface="宋体" pitchFamily="2" charset="-122"/>
                <a:cs typeface="Times New Roman" pitchFamily="18" charset="0"/>
              </a:rPr>
              <a:t>…</a:t>
            </a:r>
            <a:endParaRPr lang="en-US" dirty="0">
              <a:solidFill>
                <a:srgbClr val="FF0000"/>
              </a:solidFill>
              <a:latin typeface="Arial"/>
              <a:ea typeface="宋体" pitchFamily="2" charset="-122"/>
            </a:endParaRPr>
          </a:p>
        </p:txBody>
      </p:sp>
      <p:sp>
        <p:nvSpPr>
          <p:cNvPr id="19" name="Rectangle 2"/>
          <p:cNvSpPr txBox="1">
            <a:spLocks noChangeArrowheads="1"/>
          </p:cNvSpPr>
          <p:nvPr/>
        </p:nvSpPr>
        <p:spPr>
          <a:xfrm>
            <a:off x="-108520" y="720000"/>
            <a:ext cx="9324528" cy="752170"/>
          </a:xfrm>
          <a:prstGeom prst="rect">
            <a:avLst/>
          </a:prstGeom>
        </p:spPr>
        <p:txBody>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defRPr/>
            </a:pPr>
            <a:r>
              <a:rPr lang="en-US" altLang="zh-CN" sz="2800" dirty="0" smtClean="0">
                <a:solidFill>
                  <a:srgbClr val="FF0000"/>
                </a:solidFill>
                <a:effectLst>
                  <a:outerShdw blurRad="38100" dist="38100" dir="2700000" algn="tl">
                    <a:srgbClr val="000000">
                      <a:alpha val="43137"/>
                    </a:srgbClr>
                  </a:outerShdw>
                </a:effectLst>
                <a:cs typeface="Times New Roman" pitchFamily="18" charset="0"/>
              </a:rPr>
              <a:t>Multi-D </a:t>
            </a:r>
            <a:r>
              <a:rPr lang="en-US" altLang="zh-CN" sz="2800" dirty="0">
                <a:solidFill>
                  <a:srgbClr val="FF0000"/>
                </a:solidFill>
                <a:effectLst>
                  <a:outerShdw blurRad="38100" dist="38100" dir="2700000" algn="tl">
                    <a:srgbClr val="000000">
                      <a:alpha val="43137"/>
                    </a:srgbClr>
                  </a:outerShdw>
                </a:effectLst>
                <a:cs typeface="Times New Roman" pitchFamily="18" charset="0"/>
              </a:rPr>
              <a:t>Visualization </a:t>
            </a:r>
            <a:r>
              <a:rPr lang="en-US" altLang="zh-CN" sz="2800" dirty="0" smtClean="0">
                <a:solidFill>
                  <a:srgbClr val="FF0000"/>
                </a:solidFill>
                <a:effectLst>
                  <a:outerShdw blurRad="38100" dist="38100" dir="2700000" algn="tl">
                    <a:srgbClr val="000000">
                      <a:alpha val="43137"/>
                    </a:srgbClr>
                  </a:outerShdw>
                </a:effectLst>
                <a:cs typeface="Times New Roman" pitchFamily="18" charset="0"/>
              </a:rPr>
              <a:t>Analysis</a:t>
            </a:r>
            <a:endParaRPr lang="en-US" altLang="zh-CN" sz="2800" dirty="0">
              <a:solidFill>
                <a:srgbClr val="FF0000"/>
              </a:solidFill>
              <a:effectLst>
                <a:outerShdw blurRad="38100" dist="38100" dir="2700000" algn="tl">
                  <a:srgbClr val="000000">
                    <a:alpha val="43137"/>
                  </a:srgbClr>
                </a:outerShdw>
              </a:effectLst>
              <a:cs typeface="Times New Roman" pitchFamily="18" charset="0"/>
            </a:endParaRPr>
          </a:p>
        </p:txBody>
      </p:sp>
      <p:sp>
        <p:nvSpPr>
          <p:cNvPr id="20" name="Text Box 4"/>
          <p:cNvSpPr txBox="1">
            <a:spLocks noChangeArrowheads="1"/>
          </p:cNvSpPr>
          <p:nvPr/>
        </p:nvSpPr>
        <p:spPr bwMode="auto">
          <a:xfrm>
            <a:off x="3815092" y="5349899"/>
            <a:ext cx="1144956" cy="3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600">
                <a:latin typeface="Times New Roman" pitchFamily="18" charset="0"/>
                <a:ea typeface="宋体" charset="-122"/>
                <a:cs typeface="Times New Roman" pitchFamily="18" charset="0"/>
              </a:defRPr>
            </a:lvl1pPr>
            <a:lvl2pPr marL="742950" indent="-285750" eaLnBrk="0" hangingPunct="0">
              <a:defRPr>
                <a:ea typeface="宋体" charset="-122"/>
              </a:defRPr>
            </a:lvl2pPr>
            <a:lvl3pPr marL="1143000" indent="-228600" eaLnBrk="0" hangingPunct="0">
              <a:defRPr>
                <a:ea typeface="宋体" charset="-122"/>
              </a:defRPr>
            </a:lvl3pPr>
            <a:lvl4pPr marL="1600200" indent="-228600" eaLnBrk="0" hangingPunct="0">
              <a:defRPr>
                <a:ea typeface="宋体" charset="-122"/>
              </a:defRPr>
            </a:lvl4pPr>
            <a:lvl5pPr marL="2057400" indent="-228600" eaLnBrk="0" hangingPunct="0">
              <a:defRPr>
                <a:ea typeface="宋体" charset="-122"/>
              </a:defRPr>
            </a:lvl5pPr>
            <a:lvl6pPr marL="2514600" indent="-228600" eaLnBrk="0" fontAlgn="base" hangingPunct="0">
              <a:spcBef>
                <a:spcPct val="0"/>
              </a:spcBef>
              <a:spcAft>
                <a:spcPct val="0"/>
              </a:spcAft>
              <a:defRPr>
                <a:ea typeface="宋体" charset="-122"/>
              </a:defRPr>
            </a:lvl6pPr>
            <a:lvl7pPr marL="2971800" indent="-228600" eaLnBrk="0" fontAlgn="base" hangingPunct="0">
              <a:spcBef>
                <a:spcPct val="0"/>
              </a:spcBef>
              <a:spcAft>
                <a:spcPct val="0"/>
              </a:spcAft>
              <a:defRPr>
                <a:ea typeface="宋体" charset="-122"/>
              </a:defRPr>
            </a:lvl7pPr>
            <a:lvl8pPr marL="3429000" indent="-228600" eaLnBrk="0" fontAlgn="base" hangingPunct="0">
              <a:spcBef>
                <a:spcPct val="0"/>
              </a:spcBef>
              <a:spcAft>
                <a:spcPct val="0"/>
              </a:spcAft>
              <a:defRPr>
                <a:ea typeface="宋体" charset="-122"/>
              </a:defRPr>
            </a:lvl8pPr>
            <a:lvl9pPr marL="3886200" indent="-228600" eaLnBrk="0" fontAlgn="base" hangingPunct="0">
              <a:spcBef>
                <a:spcPct val="0"/>
              </a:spcBef>
              <a:spcAft>
                <a:spcPct val="0"/>
              </a:spcAft>
              <a:defRPr>
                <a:ea typeface="宋体" charset="-122"/>
              </a:defRPr>
            </a:lvl9pPr>
          </a:lstStyle>
          <a:p>
            <a:pPr algn="l"/>
            <a:r>
              <a:rPr lang="en-US" altLang="zh-CN" sz="1400" dirty="0" smtClean="0">
                <a:solidFill>
                  <a:srgbClr val="000000"/>
                </a:solidFill>
              </a:rPr>
              <a:t>Rad-Human</a:t>
            </a:r>
            <a:endParaRPr lang="en-US" altLang="zh-CN" sz="1400" dirty="0">
              <a:solidFill>
                <a:srgbClr val="000000"/>
              </a:solidFill>
            </a:endParaRPr>
          </a:p>
        </p:txBody>
      </p:sp>
    </p:spTree>
    <p:extLst>
      <p:ext uri="{BB962C8B-B14F-4D97-AF65-F5344CB8AC3E}">
        <p14:creationId xmlns:p14="http://schemas.microsoft.com/office/powerpoint/2010/main" val="638025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19160" y="764704"/>
            <a:ext cx="90394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600" dirty="0" smtClean="0">
                <a:solidFill>
                  <a:srgbClr val="FF0000"/>
                </a:solidFill>
                <a:effectLst>
                  <a:outerShdw blurRad="38100" dist="38100" dir="2700000" algn="tl">
                    <a:srgbClr val="000000">
                      <a:alpha val="43137"/>
                    </a:srgbClr>
                  </a:outerShdw>
                </a:effectLst>
                <a:cs typeface="Times New Roman" pitchFamily="18" charset="0"/>
              </a:rPr>
              <a:t>Development  of ITER </a:t>
            </a:r>
            <a:r>
              <a:rPr lang="en-US" altLang="zh-CN" sz="2600" dirty="0" err="1" smtClean="0">
                <a:solidFill>
                  <a:srgbClr val="FF0000"/>
                </a:solidFill>
                <a:effectLst>
                  <a:outerShdw blurRad="38100" dist="38100" dir="2700000" algn="tl">
                    <a:srgbClr val="000000">
                      <a:alpha val="43137"/>
                    </a:srgbClr>
                  </a:outerShdw>
                </a:effectLst>
                <a:cs typeface="Times New Roman" pitchFamily="18" charset="0"/>
              </a:rPr>
              <a:t>Neutronics</a:t>
            </a:r>
            <a:r>
              <a:rPr lang="en-US" altLang="zh-CN" sz="2600" dirty="0" smtClean="0">
                <a:solidFill>
                  <a:srgbClr val="FF0000"/>
                </a:solidFill>
                <a:effectLst>
                  <a:outerShdw blurRad="38100" dist="38100" dir="2700000" algn="tl">
                    <a:srgbClr val="000000">
                      <a:alpha val="43137"/>
                    </a:srgbClr>
                  </a:outerShdw>
                </a:effectLst>
                <a:cs typeface="Times New Roman" pitchFamily="18" charset="0"/>
              </a:rPr>
              <a:t> Reference Model</a:t>
            </a:r>
            <a:endParaRPr lang="en-US" altLang="zh-CN" sz="2600" dirty="0">
              <a:solidFill>
                <a:srgbClr val="FF0000"/>
              </a:solidFill>
              <a:effectLst>
                <a:outerShdw blurRad="38100" dist="38100" dir="2700000" algn="tl">
                  <a:srgbClr val="000000">
                    <a:alpha val="43137"/>
                  </a:srgbClr>
                </a:outerShdw>
              </a:effectLst>
              <a:cs typeface="Times New Roman" pitchFamily="18" charset="0"/>
            </a:endParaRPr>
          </a:p>
        </p:txBody>
      </p:sp>
      <p:grpSp>
        <p:nvGrpSpPr>
          <p:cNvPr id="3" name="组合 2"/>
          <p:cNvGrpSpPr/>
          <p:nvPr/>
        </p:nvGrpSpPr>
        <p:grpSpPr>
          <a:xfrm>
            <a:off x="871276" y="1856437"/>
            <a:ext cx="7013092" cy="3428046"/>
            <a:chOff x="517390" y="2097681"/>
            <a:chExt cx="7251550" cy="3535670"/>
          </a:xfrm>
        </p:grpSpPr>
        <p:pic>
          <p:nvPicPr>
            <p:cNvPr id="2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4148" y="2097681"/>
              <a:ext cx="1630993" cy="118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680" y="3415362"/>
              <a:ext cx="187073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3761" y="3343353"/>
              <a:ext cx="1746517" cy="152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右箭头 18"/>
            <p:cNvSpPr/>
            <p:nvPr/>
          </p:nvSpPr>
          <p:spPr>
            <a:xfrm>
              <a:off x="3462414" y="5216967"/>
              <a:ext cx="1775008" cy="250033"/>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srgbClr val="000000"/>
                </a:solidFill>
                <a:cs typeface="Times New Roman" panose="02020603050405020304" pitchFamily="18" charset="0"/>
              </a:endParaRPr>
            </a:p>
          </p:txBody>
        </p:sp>
        <p:sp>
          <p:nvSpPr>
            <p:cNvPr id="20" name="TextBox 19"/>
            <p:cNvSpPr txBox="1"/>
            <p:nvPr/>
          </p:nvSpPr>
          <p:spPr>
            <a:xfrm>
              <a:off x="517390" y="5157192"/>
              <a:ext cx="2985728" cy="476159"/>
            </a:xfrm>
            <a:prstGeom prst="rect">
              <a:avLst/>
            </a:prstGeom>
            <a:noFill/>
          </p:spPr>
          <p:txBody>
            <a:bodyPr wrap="square" rtlCol="0">
              <a:spAutoFit/>
            </a:bodyPr>
            <a:lstStyle/>
            <a:p>
              <a:r>
                <a:rPr lang="en-US" altLang="zh-CN" sz="2400" dirty="0">
                  <a:solidFill>
                    <a:srgbClr val="0000FF"/>
                  </a:solidFill>
                  <a:latin typeface="Arial"/>
                  <a:ea typeface="宋体" pitchFamily="2" charset="-122"/>
                  <a:cs typeface="Times New Roman" panose="02020603050405020304" pitchFamily="18" charset="0"/>
                </a:rPr>
                <a:t>~</a:t>
              </a:r>
              <a:r>
                <a:rPr lang="en-US" altLang="zh-CN" sz="2400" dirty="0" smtClean="0">
                  <a:solidFill>
                    <a:srgbClr val="0000FF"/>
                  </a:solidFill>
                  <a:latin typeface="Arial"/>
                  <a:ea typeface="宋体" pitchFamily="2" charset="-122"/>
                  <a:cs typeface="Times New Roman" panose="02020603050405020304" pitchFamily="18" charset="0"/>
                </a:rPr>
                <a:t>16</a:t>
              </a:r>
              <a:r>
                <a:rPr lang="zh-CN" altLang="en-US" sz="2400" dirty="0" smtClean="0">
                  <a:solidFill>
                    <a:srgbClr val="0000FF"/>
                  </a:solidFill>
                  <a:latin typeface="Arial"/>
                  <a:ea typeface="宋体" pitchFamily="2" charset="-122"/>
                  <a:cs typeface="Times New Roman" panose="02020603050405020304" pitchFamily="18" charset="0"/>
                </a:rPr>
                <a:t> </a:t>
              </a:r>
              <a:r>
                <a:rPr lang="en-US" altLang="zh-CN" sz="2400" dirty="0" smtClean="0">
                  <a:solidFill>
                    <a:srgbClr val="0000FF"/>
                  </a:solidFill>
                  <a:latin typeface="Arial"/>
                  <a:ea typeface="宋体" pitchFamily="2" charset="-122"/>
                  <a:cs typeface="Times New Roman" panose="02020603050405020304" pitchFamily="18" charset="0"/>
                </a:rPr>
                <a:t>person-year</a:t>
              </a:r>
              <a:endParaRPr lang="zh-CN" altLang="en-US" sz="2400" dirty="0">
                <a:solidFill>
                  <a:srgbClr val="0000FF"/>
                </a:solidFill>
                <a:latin typeface="Arial"/>
                <a:ea typeface="宋体" pitchFamily="2" charset="-122"/>
                <a:cs typeface="Times New Roman" panose="02020603050405020304" pitchFamily="18" charset="0"/>
              </a:endParaRPr>
            </a:p>
          </p:txBody>
        </p:sp>
        <p:sp>
          <p:nvSpPr>
            <p:cNvPr id="21" name="TextBox 20"/>
            <p:cNvSpPr txBox="1"/>
            <p:nvPr/>
          </p:nvSpPr>
          <p:spPr>
            <a:xfrm>
              <a:off x="5158324" y="5157192"/>
              <a:ext cx="2610616" cy="476159"/>
            </a:xfrm>
            <a:prstGeom prst="rect">
              <a:avLst/>
            </a:prstGeom>
            <a:noFill/>
          </p:spPr>
          <p:txBody>
            <a:bodyPr wrap="square" rtlCol="0">
              <a:spAutoFit/>
            </a:bodyPr>
            <a:lstStyle/>
            <a:p>
              <a:r>
                <a:rPr lang="en-US" altLang="zh-CN" sz="2400" dirty="0" smtClean="0">
                  <a:solidFill>
                    <a:srgbClr val="0000FF"/>
                  </a:solidFill>
                  <a:latin typeface="Arial"/>
                  <a:ea typeface="宋体" pitchFamily="2" charset="-122"/>
                  <a:cs typeface="Times New Roman" panose="02020603050405020304" pitchFamily="18" charset="0"/>
                </a:rPr>
                <a:t>~ 10 minutes</a:t>
              </a:r>
              <a:endParaRPr lang="zh-CN" altLang="en-US" sz="2400" dirty="0">
                <a:solidFill>
                  <a:srgbClr val="0000FF"/>
                </a:solidFill>
                <a:latin typeface="Arial"/>
                <a:ea typeface="宋体" pitchFamily="2" charset="-122"/>
                <a:cs typeface="Times New Roman" panose="02020603050405020304" pitchFamily="18" charset="0"/>
              </a:endParaRPr>
            </a:p>
          </p:txBody>
        </p:sp>
        <p:sp>
          <p:nvSpPr>
            <p:cNvPr id="28" name="矩形 1"/>
            <p:cNvSpPr>
              <a:spLocks noChangeArrowheads="1"/>
            </p:cNvSpPr>
            <p:nvPr/>
          </p:nvSpPr>
          <p:spPr bwMode="auto">
            <a:xfrm>
              <a:off x="2989352" y="3277138"/>
              <a:ext cx="2745036" cy="70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1600" dirty="0">
                  <a:solidFill>
                    <a:srgbClr val="000000"/>
                  </a:solidFill>
                  <a:latin typeface="Arial"/>
                  <a:ea typeface="宋体" pitchFamily="2" charset="-122"/>
                  <a:cs typeface="Times New Roman" pitchFamily="18" charset="0"/>
                </a:rPr>
                <a:t>ITER </a:t>
              </a:r>
              <a:r>
                <a:rPr lang="en-US" altLang="zh-CN" sz="1600" dirty="0" smtClean="0">
                  <a:solidFill>
                    <a:srgbClr val="000000"/>
                  </a:solidFill>
                  <a:latin typeface="Arial"/>
                  <a:ea typeface="宋体" pitchFamily="2" charset="-122"/>
                  <a:cs typeface="Times New Roman" pitchFamily="18" charset="0"/>
                </a:rPr>
                <a:t>CAD model</a:t>
              </a:r>
              <a:endParaRPr lang="en-US" altLang="zh-CN" sz="1600" dirty="0">
                <a:solidFill>
                  <a:srgbClr val="000000"/>
                </a:solidFill>
                <a:latin typeface="Arial"/>
                <a:ea typeface="宋体" pitchFamily="2" charset="-122"/>
                <a:cs typeface="Times New Roman" panose="02020603050405020304" pitchFamily="18" charset="0"/>
              </a:endParaRPr>
            </a:p>
            <a:p>
              <a:pPr>
                <a:lnSpc>
                  <a:spcPct val="120000"/>
                </a:lnSpc>
              </a:pPr>
              <a:r>
                <a:rPr lang="zh-CN" altLang="en-US" sz="1600" dirty="0">
                  <a:solidFill>
                    <a:srgbClr val="000000"/>
                  </a:solidFill>
                  <a:latin typeface="Arial"/>
                  <a:ea typeface="宋体" pitchFamily="2" charset="-122"/>
                  <a:cs typeface="Times New Roman" panose="02020603050405020304" pitchFamily="18" charset="0"/>
                </a:rPr>
                <a:t>（</a:t>
              </a:r>
              <a:r>
                <a:rPr lang="en-US" altLang="zh-CN" sz="1600" dirty="0" smtClean="0">
                  <a:solidFill>
                    <a:srgbClr val="000000"/>
                  </a:solidFill>
                  <a:latin typeface="Arial"/>
                  <a:ea typeface="宋体" pitchFamily="2" charset="-122"/>
                  <a:cs typeface="Times New Roman" panose="02020603050405020304" pitchFamily="18" charset="0"/>
                </a:rPr>
                <a:t>140,000 entities</a:t>
              </a:r>
              <a:r>
                <a:rPr lang="zh-CN" altLang="en-US" sz="1600" dirty="0" smtClean="0">
                  <a:solidFill>
                    <a:srgbClr val="000000"/>
                  </a:solidFill>
                  <a:latin typeface="Arial"/>
                  <a:ea typeface="宋体" pitchFamily="2" charset="-122"/>
                  <a:cs typeface="Times New Roman" panose="02020603050405020304" pitchFamily="18" charset="0"/>
                </a:rPr>
                <a:t>）</a:t>
              </a:r>
              <a:endParaRPr lang="en-US" altLang="zh-CN" sz="1600" dirty="0">
                <a:solidFill>
                  <a:srgbClr val="000000"/>
                </a:solidFill>
                <a:latin typeface="Arial"/>
                <a:ea typeface="宋体" pitchFamily="2" charset="-122"/>
                <a:cs typeface="Times New Roman" panose="02020603050405020304" pitchFamily="18" charset="0"/>
              </a:endParaRPr>
            </a:p>
          </p:txBody>
        </p:sp>
        <p:sp>
          <p:nvSpPr>
            <p:cNvPr id="34" name="AutoShape 15"/>
            <p:cNvSpPr>
              <a:spLocks noChangeArrowheads="1"/>
            </p:cNvSpPr>
            <p:nvPr/>
          </p:nvSpPr>
          <p:spPr bwMode="auto">
            <a:xfrm rot="1799912">
              <a:off x="5096355" y="3062571"/>
              <a:ext cx="936000" cy="324000"/>
            </a:xfrm>
            <a:prstGeom prst="notchedRightArrow">
              <a:avLst>
                <a:gd name="adj1" fmla="val 50000"/>
                <a:gd name="adj2" fmla="val 45000"/>
              </a:avLst>
            </a:prstGeom>
            <a:solidFill>
              <a:srgbClr val="FFC000"/>
            </a:solidFill>
            <a:ln w="9525">
              <a:noFill/>
              <a:miter lim="800000"/>
              <a:headEnd/>
              <a:tailEnd/>
            </a:ln>
            <a:extLst/>
          </p:spPr>
          <p:txBody>
            <a:bodyPr rot="10800000" wrap="none" anchor="ctr"/>
            <a:lstStyle/>
            <a:p>
              <a:endParaRPr lang="zh-CN" altLang="en-US">
                <a:solidFill>
                  <a:srgbClr val="000000"/>
                </a:solidFill>
                <a:latin typeface="Arial"/>
                <a:ea typeface="宋体" pitchFamily="2" charset="-122"/>
                <a:cs typeface="Times New Roman" panose="02020603050405020304" pitchFamily="18" charset="0"/>
              </a:endParaRPr>
            </a:p>
          </p:txBody>
        </p:sp>
        <p:sp>
          <p:nvSpPr>
            <p:cNvPr id="35" name="AutoShape 15"/>
            <p:cNvSpPr>
              <a:spLocks noChangeArrowheads="1"/>
            </p:cNvSpPr>
            <p:nvPr/>
          </p:nvSpPr>
          <p:spPr bwMode="auto">
            <a:xfrm rot="9129018">
              <a:off x="2665375" y="3035543"/>
              <a:ext cx="936000" cy="324000"/>
            </a:xfrm>
            <a:prstGeom prst="notchedRightArrow">
              <a:avLst>
                <a:gd name="adj1" fmla="val 50000"/>
                <a:gd name="adj2" fmla="val 45000"/>
              </a:avLst>
            </a:prstGeom>
            <a:solidFill>
              <a:srgbClr val="FFC000"/>
            </a:solidFill>
            <a:ln>
              <a:noFill/>
            </a:ln>
            <a:extLst/>
          </p:spPr>
          <p:txBody>
            <a:bodyPr rot="10800000" wrap="none" anchor="ctr"/>
            <a:lstStyle/>
            <a:p>
              <a:endParaRPr lang="zh-CN" altLang="en-US">
                <a:solidFill>
                  <a:srgbClr val="000000"/>
                </a:solidFill>
                <a:latin typeface="Arial"/>
                <a:ea typeface="宋体" pitchFamily="2" charset="-122"/>
                <a:cs typeface="Times New Roman" panose="02020603050405020304" pitchFamily="18" charset="0"/>
              </a:endParaRPr>
            </a:p>
          </p:txBody>
        </p:sp>
        <p:sp>
          <p:nvSpPr>
            <p:cNvPr id="2" name="矩形 1"/>
            <p:cNvSpPr/>
            <p:nvPr/>
          </p:nvSpPr>
          <p:spPr>
            <a:xfrm>
              <a:off x="1229200" y="2562256"/>
              <a:ext cx="2272776" cy="666623"/>
            </a:xfrm>
            <a:prstGeom prst="rect">
              <a:avLst/>
            </a:prstGeom>
          </p:spPr>
          <p:txBody>
            <a:bodyPr wrap="none">
              <a:spAutoFit/>
            </a:bodyPr>
            <a:lstStyle/>
            <a:p>
              <a:r>
                <a:rPr lang="en-US" altLang="zh-CN" dirty="0" smtClean="0">
                  <a:solidFill>
                    <a:srgbClr val="000000"/>
                  </a:solidFill>
                  <a:latin typeface="Arial"/>
                  <a:ea typeface="宋体" pitchFamily="2" charset="-122"/>
                  <a:cs typeface="Times New Roman" panose="02020603050405020304" pitchFamily="18" charset="0"/>
                </a:rPr>
                <a:t>Regular modelling</a:t>
              </a:r>
              <a:endParaRPr lang="en-US" altLang="zh-CN" dirty="0">
                <a:solidFill>
                  <a:srgbClr val="000000"/>
                </a:solidFill>
                <a:latin typeface="Arial"/>
                <a:ea typeface="宋体" pitchFamily="2" charset="-122"/>
                <a:cs typeface="Times New Roman" panose="02020603050405020304" pitchFamily="18" charset="0"/>
              </a:endParaRPr>
            </a:p>
            <a:p>
              <a:r>
                <a:rPr lang="en-US" altLang="zh-CN" dirty="0" smtClean="0">
                  <a:solidFill>
                    <a:srgbClr val="000000"/>
                  </a:solidFill>
                  <a:latin typeface="Arial"/>
                  <a:ea typeface="宋体" pitchFamily="2" charset="-122"/>
                  <a:cs typeface="Times New Roman" panose="02020603050405020304" pitchFamily="18" charset="0"/>
                </a:rPr>
                <a:t>(approximate)</a:t>
              </a:r>
              <a:endParaRPr lang="en-US" altLang="zh-CN" dirty="0">
                <a:solidFill>
                  <a:srgbClr val="000000"/>
                </a:solidFill>
                <a:latin typeface="Arial"/>
                <a:ea typeface="宋体" pitchFamily="2" charset="-122"/>
                <a:cs typeface="Times New Roman" panose="02020603050405020304" pitchFamily="18" charset="0"/>
              </a:endParaRPr>
            </a:p>
          </p:txBody>
        </p:sp>
        <p:sp>
          <p:nvSpPr>
            <p:cNvPr id="43" name="矩形 42"/>
            <p:cNvSpPr/>
            <p:nvPr/>
          </p:nvSpPr>
          <p:spPr>
            <a:xfrm>
              <a:off x="5342435" y="2640449"/>
              <a:ext cx="2352336" cy="666623"/>
            </a:xfrm>
            <a:prstGeom prst="rect">
              <a:avLst/>
            </a:prstGeom>
          </p:spPr>
          <p:txBody>
            <a:bodyPr wrap="none">
              <a:spAutoFit/>
            </a:bodyPr>
            <a:lstStyle/>
            <a:p>
              <a:r>
                <a:rPr lang="en-US" altLang="zh-CN" dirty="0" smtClean="0">
                  <a:solidFill>
                    <a:prstClr val="black"/>
                  </a:solidFill>
                  <a:latin typeface="Arial"/>
                  <a:ea typeface="宋体" pitchFamily="2" charset="-122"/>
                  <a:cs typeface="Times New Roman" panose="02020603050405020304" pitchFamily="18" charset="0"/>
                </a:rPr>
                <a:t>Irregular modelling</a:t>
              </a:r>
              <a:endParaRPr lang="en-US" altLang="zh-CN" dirty="0">
                <a:solidFill>
                  <a:prstClr val="black"/>
                </a:solidFill>
                <a:latin typeface="Arial"/>
                <a:ea typeface="宋体" pitchFamily="2" charset="-122"/>
                <a:cs typeface="Times New Roman" panose="02020603050405020304" pitchFamily="18" charset="0"/>
              </a:endParaRPr>
            </a:p>
            <a:p>
              <a:r>
                <a:rPr lang="en-US" altLang="zh-CN" dirty="0" smtClean="0">
                  <a:solidFill>
                    <a:prstClr val="black"/>
                  </a:solidFill>
                  <a:latin typeface="Arial"/>
                  <a:ea typeface="宋体" pitchFamily="2" charset="-122"/>
                  <a:cs typeface="Times New Roman" panose="02020603050405020304" pitchFamily="18" charset="0"/>
                </a:rPr>
                <a:t>(accurate)</a:t>
              </a:r>
              <a:endParaRPr lang="zh-CN" altLang="en-US" dirty="0">
                <a:solidFill>
                  <a:prstClr val="black"/>
                </a:solidFill>
                <a:latin typeface="Arial"/>
                <a:ea typeface="宋体" pitchFamily="2" charset="-122"/>
                <a:cs typeface="Times New Roman" panose="02020603050405020304" pitchFamily="18" charset="0"/>
              </a:endParaRPr>
            </a:p>
          </p:txBody>
        </p:sp>
        <p:sp>
          <p:nvSpPr>
            <p:cNvPr id="44" name="矩形 43"/>
            <p:cNvSpPr/>
            <p:nvPr/>
          </p:nvSpPr>
          <p:spPr>
            <a:xfrm>
              <a:off x="1477829" y="4813703"/>
              <a:ext cx="1490431" cy="380927"/>
            </a:xfrm>
            <a:prstGeom prst="rect">
              <a:avLst/>
            </a:prstGeom>
          </p:spPr>
          <p:txBody>
            <a:bodyPr wrap="none">
              <a:spAutoFit/>
            </a:bodyPr>
            <a:lstStyle/>
            <a:p>
              <a:r>
                <a:rPr lang="en-US" altLang="zh-CN" dirty="0" smtClean="0">
                  <a:solidFill>
                    <a:srgbClr val="000000"/>
                  </a:solidFill>
                  <a:latin typeface="Arial"/>
                  <a:ea typeface="宋体" pitchFamily="2" charset="-122"/>
                  <a:cs typeface="Times New Roman" panose="02020603050405020304" pitchFamily="18" charset="0"/>
                </a:rPr>
                <a:t>973</a:t>
              </a:r>
              <a:r>
                <a:rPr lang="zh-CN" altLang="en-US" dirty="0" smtClean="0">
                  <a:solidFill>
                    <a:srgbClr val="000000"/>
                  </a:solidFill>
                  <a:latin typeface="Arial"/>
                  <a:ea typeface="宋体" pitchFamily="2" charset="-122"/>
                  <a:cs typeface="Times New Roman" panose="02020603050405020304" pitchFamily="18" charset="0"/>
                </a:rPr>
                <a:t> </a:t>
              </a:r>
              <a:r>
                <a:rPr lang="en-US" altLang="zh-CN" dirty="0" smtClean="0">
                  <a:solidFill>
                    <a:srgbClr val="000000"/>
                  </a:solidFill>
                  <a:latin typeface="Arial"/>
                  <a:ea typeface="宋体" pitchFamily="2" charset="-122"/>
                  <a:cs typeface="Times New Roman" panose="02020603050405020304" pitchFamily="18" charset="0"/>
                </a:rPr>
                <a:t>entities</a:t>
              </a:r>
              <a:endParaRPr lang="zh-CN" altLang="en-US" dirty="0">
                <a:solidFill>
                  <a:srgbClr val="000000"/>
                </a:solidFill>
                <a:latin typeface="Arial"/>
                <a:ea typeface="宋体" pitchFamily="2" charset="-122"/>
                <a:cs typeface="Times New Roman" panose="02020603050405020304" pitchFamily="18" charset="0"/>
              </a:endParaRPr>
            </a:p>
          </p:txBody>
        </p:sp>
        <p:sp>
          <p:nvSpPr>
            <p:cNvPr id="45" name="矩形 44"/>
            <p:cNvSpPr/>
            <p:nvPr/>
          </p:nvSpPr>
          <p:spPr>
            <a:xfrm>
              <a:off x="5581007" y="4813703"/>
              <a:ext cx="1954534" cy="380927"/>
            </a:xfrm>
            <a:prstGeom prst="rect">
              <a:avLst/>
            </a:prstGeom>
          </p:spPr>
          <p:txBody>
            <a:bodyPr wrap="none">
              <a:spAutoFit/>
            </a:bodyPr>
            <a:lstStyle/>
            <a:p>
              <a:r>
                <a:rPr lang="en-US" altLang="zh-CN" dirty="0" smtClean="0">
                  <a:solidFill>
                    <a:srgbClr val="000000"/>
                  </a:solidFill>
                  <a:latin typeface="Arial"/>
                  <a:ea typeface="宋体" pitchFamily="2" charset="-122"/>
                  <a:cs typeface="Times New Roman" panose="02020603050405020304" pitchFamily="18" charset="0"/>
                </a:rPr>
                <a:t>140,000 entities</a:t>
              </a:r>
              <a:endParaRPr lang="zh-CN" altLang="en-US" dirty="0">
                <a:solidFill>
                  <a:srgbClr val="000000"/>
                </a:solidFill>
                <a:latin typeface="Arial"/>
                <a:ea typeface="宋体" pitchFamily="2" charset="-122"/>
                <a:cs typeface="Times New Roman" panose="02020603050405020304" pitchFamily="18" charset="0"/>
              </a:endParaRPr>
            </a:p>
          </p:txBody>
        </p:sp>
      </p:grpSp>
      <p:sp>
        <p:nvSpPr>
          <p:cNvPr id="4" name="矩形 3"/>
          <p:cNvSpPr/>
          <p:nvPr/>
        </p:nvSpPr>
        <p:spPr>
          <a:xfrm>
            <a:off x="461740" y="5733256"/>
            <a:ext cx="8286724" cy="492443"/>
          </a:xfrm>
          <a:prstGeom prst="rect">
            <a:avLst/>
          </a:prstGeom>
          <a:solidFill>
            <a:srgbClr val="FFFF00"/>
          </a:solidFill>
        </p:spPr>
        <p:txBody>
          <a:bodyPr wrap="square">
            <a:spAutoFit/>
          </a:bodyPr>
          <a:lstStyle/>
          <a:p>
            <a:r>
              <a:rPr lang="en-US" altLang="zh-CN" sz="2600" dirty="0" smtClean="0">
                <a:solidFill>
                  <a:srgbClr val="FF0000"/>
                </a:solidFill>
                <a:latin typeface="Arial"/>
                <a:ea typeface="宋体" pitchFamily="2" charset="-122"/>
                <a:cs typeface="Times New Roman" panose="02020603050405020304" pitchFamily="18" charset="0"/>
              </a:rPr>
              <a:t>Increase of efficiency by factor of 1000+</a:t>
            </a:r>
          </a:p>
        </p:txBody>
      </p:sp>
    </p:spTree>
    <p:extLst>
      <p:ext uri="{BB962C8B-B14F-4D97-AF65-F5344CB8AC3E}">
        <p14:creationId xmlns:p14="http://schemas.microsoft.com/office/powerpoint/2010/main" val="702227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1" descr="C:\Users\dcying\Desktop\tokamak%20cuta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871077"/>
            <a:ext cx="1332728" cy="13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9" descr="D:\FDS 办公\个人信息\添加FDS Log的图片\图片4.png"/>
          <p:cNvPicPr>
            <a:picLocks noChangeAspect="1" noChangeArrowheads="1"/>
          </p:cNvPicPr>
          <p:nvPr/>
        </p:nvPicPr>
        <p:blipFill>
          <a:blip r:embed="rId4" cstate="print">
            <a:extLst>
              <a:ext uri="{28A0092B-C50C-407E-A947-70E740481C1C}">
                <a14:useLocalDpi xmlns:a14="http://schemas.microsoft.com/office/drawing/2010/main" val="0"/>
              </a:ext>
            </a:extLst>
          </a:blip>
          <a:srcRect t="-2069" b="2"/>
          <a:stretch>
            <a:fillRect/>
          </a:stretch>
        </p:blipFill>
        <p:spPr bwMode="auto">
          <a:xfrm>
            <a:off x="914400" y="4896864"/>
            <a:ext cx="1599632" cy="118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0054"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873992"/>
            <a:ext cx="1316960" cy="123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0055" name="TextBox 13"/>
          <p:cNvSpPr txBox="1">
            <a:spLocks noChangeArrowheads="1"/>
          </p:cNvSpPr>
          <p:nvPr/>
        </p:nvSpPr>
        <p:spPr bwMode="auto">
          <a:xfrm>
            <a:off x="2590800" y="6276975"/>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eaLnBrk="1" hangingPunct="1"/>
            <a:r>
              <a:rPr lang="en-US" altLang="zh-CN" sz="1200" dirty="0">
                <a:solidFill>
                  <a:srgbClr val="000000"/>
                </a:solidFill>
                <a:latin typeface="Times New Roman" pitchFamily="18" charset="0"/>
                <a:ea typeface="华文中宋" pitchFamily="2" charset="-122"/>
                <a:cs typeface="Times New Roman" pitchFamily="18" charset="0"/>
              </a:rPr>
              <a:t>ITER </a:t>
            </a:r>
            <a:r>
              <a:rPr lang="en-US" altLang="zh-CN" sz="1200" dirty="0" err="1">
                <a:solidFill>
                  <a:srgbClr val="000000"/>
                </a:solidFill>
                <a:latin typeface="Times New Roman" pitchFamily="18" charset="0"/>
                <a:ea typeface="华文中宋" pitchFamily="2" charset="-122"/>
                <a:cs typeface="Times New Roman" pitchFamily="18" charset="0"/>
              </a:rPr>
              <a:t>N</a:t>
            </a:r>
            <a:r>
              <a:rPr lang="en-US" altLang="zh-CN" sz="1200" dirty="0" err="1" smtClean="0">
                <a:solidFill>
                  <a:srgbClr val="000000"/>
                </a:solidFill>
                <a:latin typeface="Times New Roman" pitchFamily="18" charset="0"/>
                <a:ea typeface="华文中宋" pitchFamily="2" charset="-122"/>
                <a:cs typeface="Times New Roman" pitchFamily="18" charset="0"/>
              </a:rPr>
              <a:t>eutronics</a:t>
            </a:r>
            <a:r>
              <a:rPr lang="en-US" altLang="zh-CN" sz="1200" dirty="0" smtClean="0">
                <a:solidFill>
                  <a:srgbClr val="000000"/>
                </a:solidFill>
                <a:latin typeface="Times New Roman" pitchFamily="18" charset="0"/>
                <a:ea typeface="华文中宋" pitchFamily="2" charset="-122"/>
                <a:cs typeface="Times New Roman" pitchFamily="18" charset="0"/>
              </a:rPr>
              <a:t> </a:t>
            </a:r>
            <a:r>
              <a:rPr lang="en-US" altLang="zh-CN" sz="1200" dirty="0">
                <a:solidFill>
                  <a:srgbClr val="000000"/>
                </a:solidFill>
                <a:latin typeface="Times New Roman" pitchFamily="18" charset="0"/>
                <a:ea typeface="华文中宋" pitchFamily="2" charset="-122"/>
                <a:cs typeface="Times New Roman" pitchFamily="18" charset="0"/>
              </a:rPr>
              <a:t>M</a:t>
            </a:r>
            <a:r>
              <a:rPr lang="en-US" altLang="zh-CN" sz="1200" dirty="0" smtClean="0">
                <a:solidFill>
                  <a:srgbClr val="000000"/>
                </a:solidFill>
                <a:latin typeface="Times New Roman" pitchFamily="18" charset="0"/>
                <a:ea typeface="华文中宋" pitchFamily="2" charset="-122"/>
                <a:cs typeface="Times New Roman" pitchFamily="18" charset="0"/>
              </a:rPr>
              <a:t>odel</a:t>
            </a:r>
            <a:endParaRPr lang="zh-CN" altLang="en-US" sz="1200" dirty="0">
              <a:solidFill>
                <a:srgbClr val="000000"/>
              </a:solidFill>
              <a:latin typeface="Times New Roman" pitchFamily="18" charset="0"/>
              <a:ea typeface="华文中宋" pitchFamily="2" charset="-122"/>
              <a:cs typeface="Times New Roman" pitchFamily="18" charset="0"/>
            </a:endParaRPr>
          </a:p>
        </p:txBody>
      </p:sp>
      <p:sp>
        <p:nvSpPr>
          <p:cNvPr id="130056" name="TextBox 13"/>
          <p:cNvSpPr txBox="1">
            <a:spLocks noChangeArrowheads="1"/>
          </p:cNvSpPr>
          <p:nvPr/>
        </p:nvSpPr>
        <p:spPr bwMode="auto">
          <a:xfrm>
            <a:off x="6324600" y="6276201"/>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eaLnBrk="1" hangingPunct="1"/>
            <a:r>
              <a:rPr lang="en-US" altLang="zh-CN" sz="1200" dirty="0">
                <a:solidFill>
                  <a:srgbClr val="000000"/>
                </a:solidFill>
                <a:latin typeface="Times New Roman" pitchFamily="18" charset="0"/>
                <a:ea typeface="华文中宋" pitchFamily="2" charset="-122"/>
                <a:cs typeface="Times New Roman" pitchFamily="18" charset="0"/>
              </a:rPr>
              <a:t>ITER </a:t>
            </a:r>
            <a:r>
              <a:rPr lang="en-US" altLang="zh-CN" sz="1200" dirty="0" err="1">
                <a:solidFill>
                  <a:srgbClr val="000000"/>
                </a:solidFill>
                <a:latin typeface="Times New Roman" pitchFamily="18" charset="0"/>
                <a:ea typeface="华文中宋" pitchFamily="2" charset="-122"/>
                <a:cs typeface="Times New Roman" pitchFamily="18" charset="0"/>
              </a:rPr>
              <a:t>Tokamak</a:t>
            </a:r>
            <a:r>
              <a:rPr lang="en-US" altLang="zh-CN" sz="1200" dirty="0">
                <a:solidFill>
                  <a:srgbClr val="000000"/>
                </a:solidFill>
                <a:latin typeface="Times New Roman" pitchFamily="18" charset="0"/>
                <a:ea typeface="华文中宋" pitchFamily="2" charset="-122"/>
                <a:cs typeface="Times New Roman" pitchFamily="18" charset="0"/>
              </a:rPr>
              <a:t> </a:t>
            </a:r>
            <a:r>
              <a:rPr lang="en-US" altLang="zh-CN" sz="1200" dirty="0" smtClean="0">
                <a:solidFill>
                  <a:srgbClr val="000000"/>
                </a:solidFill>
                <a:latin typeface="Times New Roman" pitchFamily="18" charset="0"/>
                <a:ea typeface="华文中宋" pitchFamily="2" charset="-122"/>
                <a:cs typeface="Times New Roman" pitchFamily="18" charset="0"/>
              </a:rPr>
              <a:t>Machine</a:t>
            </a:r>
            <a:endParaRPr lang="zh-CN" altLang="en-US" sz="1200" dirty="0">
              <a:solidFill>
                <a:srgbClr val="000000"/>
              </a:solidFill>
              <a:latin typeface="Times New Roman" pitchFamily="18" charset="0"/>
              <a:ea typeface="华文中宋" pitchFamily="2" charset="-122"/>
              <a:cs typeface="Times New Roman" pitchFamily="18" charset="0"/>
            </a:endParaRPr>
          </a:p>
        </p:txBody>
      </p:sp>
      <p:sp>
        <p:nvSpPr>
          <p:cNvPr id="130059" name="TextBox 14"/>
          <p:cNvSpPr txBox="1">
            <a:spLocks noChangeArrowheads="1"/>
          </p:cNvSpPr>
          <p:nvPr/>
        </p:nvSpPr>
        <p:spPr bwMode="auto">
          <a:xfrm>
            <a:off x="762000" y="6276975"/>
            <a:ext cx="1857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algn="l" eaLnBrk="1" hangingPunct="1"/>
            <a:r>
              <a:rPr lang="en-US" altLang="zh-CN" sz="1200" dirty="0">
                <a:solidFill>
                  <a:prstClr val="black"/>
                </a:solidFill>
                <a:latin typeface="Times New Roman" pitchFamily="18" charset="0"/>
                <a:cs typeface="Times New Roman" pitchFamily="18" charset="0"/>
              </a:rPr>
              <a:t>ITER B</a:t>
            </a:r>
            <a:r>
              <a:rPr lang="en-US" altLang="zh-CN" sz="1200" dirty="0" smtClean="0">
                <a:solidFill>
                  <a:prstClr val="black"/>
                </a:solidFill>
                <a:latin typeface="Times New Roman" pitchFamily="18" charset="0"/>
                <a:cs typeface="Times New Roman" pitchFamily="18" charset="0"/>
              </a:rPr>
              <a:t>uilding</a:t>
            </a:r>
            <a:r>
              <a:rPr lang="zh-CN" altLang="en-US" sz="1200" dirty="0" smtClean="0">
                <a:solidFill>
                  <a:prstClr val="black"/>
                </a:solidFill>
                <a:latin typeface="Times New Roman" pitchFamily="18" charset="0"/>
                <a:cs typeface="Times New Roman" pitchFamily="18" charset="0"/>
              </a:rPr>
              <a:t> </a:t>
            </a:r>
            <a:r>
              <a:rPr lang="en-US" altLang="zh-CN" sz="1200" dirty="0">
                <a:solidFill>
                  <a:prstClr val="black"/>
                </a:solidFill>
                <a:latin typeface="Times New Roman" pitchFamily="18" charset="0"/>
                <a:cs typeface="Times New Roman" pitchFamily="18" charset="0"/>
              </a:rPr>
              <a:t>Model</a:t>
            </a:r>
            <a:endParaRPr lang="zh-CN" altLang="en-US" sz="1200" dirty="0">
              <a:solidFill>
                <a:prstClr val="black"/>
              </a:solidFill>
              <a:latin typeface="Times New Roman" pitchFamily="18" charset="0"/>
              <a:cs typeface="Times New Roman" pitchFamily="18" charset="0"/>
            </a:endParaRPr>
          </a:p>
        </p:txBody>
      </p:sp>
      <p:sp>
        <p:nvSpPr>
          <p:cNvPr id="130060" name="TextBox 14"/>
          <p:cNvSpPr txBox="1">
            <a:spLocks noChangeArrowheads="1"/>
          </p:cNvSpPr>
          <p:nvPr/>
        </p:nvSpPr>
        <p:spPr bwMode="auto">
          <a:xfrm>
            <a:off x="4572000"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eaLnBrk="1" hangingPunct="1"/>
            <a:r>
              <a:rPr lang="en-US" altLang="zh-CN" sz="1200" dirty="0">
                <a:solidFill>
                  <a:prstClr val="black"/>
                </a:solidFill>
                <a:latin typeface="Times New Roman" pitchFamily="18" charset="0"/>
                <a:cs typeface="Times New Roman" pitchFamily="18" charset="0"/>
              </a:rPr>
              <a:t>Radiation </a:t>
            </a:r>
            <a:r>
              <a:rPr lang="en-US" altLang="zh-CN" sz="1200" dirty="0" smtClean="0">
                <a:solidFill>
                  <a:prstClr val="black"/>
                </a:solidFill>
                <a:latin typeface="Times New Roman" pitchFamily="18" charset="0"/>
                <a:cs typeface="Times New Roman" pitchFamily="18" charset="0"/>
              </a:rPr>
              <a:t>Map </a:t>
            </a:r>
            <a:r>
              <a:rPr lang="en-US" altLang="zh-CN" sz="1200" dirty="0">
                <a:solidFill>
                  <a:prstClr val="black"/>
                </a:solidFill>
                <a:latin typeface="Times New Roman" pitchFamily="18" charset="0"/>
                <a:cs typeface="Times New Roman" pitchFamily="18" charset="0"/>
              </a:rPr>
              <a:t>in </a:t>
            </a:r>
            <a:r>
              <a:rPr lang="en-US" altLang="zh-CN" sz="1200" dirty="0" err="1" smtClean="0">
                <a:solidFill>
                  <a:prstClr val="black"/>
                </a:solidFill>
                <a:latin typeface="Times New Roman" pitchFamily="18" charset="0"/>
                <a:cs typeface="Times New Roman" pitchFamily="18" charset="0"/>
              </a:rPr>
              <a:t>Hotcell</a:t>
            </a:r>
            <a:endParaRPr lang="zh-CN" altLang="en-US" sz="1200" dirty="0">
              <a:solidFill>
                <a:prstClr val="black"/>
              </a:solidFill>
              <a:latin typeface="Times New Roman" pitchFamily="18" charset="0"/>
              <a:cs typeface="Times New Roman" pitchFamily="18" charset="0"/>
            </a:endParaRPr>
          </a:p>
        </p:txBody>
      </p:sp>
      <p:pic>
        <p:nvPicPr>
          <p:cNvPr id="1300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888623"/>
            <a:ext cx="1328242" cy="120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30050" name="Rectangle 3"/>
          <p:cNvSpPr txBox="1">
            <a:spLocks noChangeArrowheads="1"/>
          </p:cNvSpPr>
          <p:nvPr/>
        </p:nvSpPr>
        <p:spPr bwMode="auto">
          <a:xfrm>
            <a:off x="1009650" y="1444625"/>
            <a:ext cx="7040562" cy="32766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algn="l" eaLnBrk="1" hangingPunct="1">
              <a:buFont typeface="Arial" charset="0"/>
              <a:buNone/>
            </a:pPr>
            <a:endParaRPr lang="en-US" altLang="zh-CN" sz="1600" dirty="0">
              <a:solidFill>
                <a:srgbClr val="000000"/>
              </a:solidFill>
              <a:latin typeface="Times New Roman" pitchFamily="18" charset="0"/>
              <a:ea typeface="华文中宋" pitchFamily="2" charset="-122"/>
              <a:cs typeface="Times New Roman" pitchFamily="18" charset="0"/>
            </a:endParaRPr>
          </a:p>
        </p:txBody>
      </p:sp>
      <p:pic>
        <p:nvPicPr>
          <p:cNvPr id="130052" name="Picture 63"/>
          <p:cNvPicPr>
            <a:picLocks noChangeAspect="1" noChangeArrowheads="1"/>
          </p:cNvPicPr>
          <p:nvPr/>
        </p:nvPicPr>
        <p:blipFill>
          <a:blip r:embed="rId7">
            <a:extLst>
              <a:ext uri="{28A0092B-C50C-407E-A947-70E740481C1C}">
                <a14:useLocalDpi xmlns:a14="http://schemas.microsoft.com/office/drawing/2010/main" val="0"/>
              </a:ext>
            </a:extLst>
          </a:blip>
          <a:srcRect l="31876" t="30000" r="15321" b="17999"/>
          <a:stretch>
            <a:fillRect/>
          </a:stretch>
        </p:blipFill>
        <p:spPr bwMode="auto">
          <a:xfrm>
            <a:off x="990600" y="762000"/>
            <a:ext cx="104298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pic>
      <p:sp>
        <p:nvSpPr>
          <p:cNvPr id="130058" name="Rectangle 3"/>
          <p:cNvSpPr txBox="1">
            <a:spLocks noChangeArrowheads="1"/>
          </p:cNvSpPr>
          <p:nvPr/>
        </p:nvSpPr>
        <p:spPr bwMode="auto">
          <a:xfrm>
            <a:off x="1035050" y="1468892"/>
            <a:ext cx="7015162" cy="333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marL="342900" indent="-342900" eaLnBrk="0" hangingPunct="0">
              <a:tabLst>
                <a:tab pos="84138" algn="l"/>
              </a:tabLst>
              <a:defRPr b="1">
                <a:solidFill>
                  <a:schemeClr val="tx1"/>
                </a:solidFill>
                <a:latin typeface="Arial" charset="0"/>
                <a:ea typeface="宋体" pitchFamily="2" charset="-122"/>
              </a:defRPr>
            </a:lvl1pPr>
            <a:lvl2pPr eaLnBrk="0" hangingPunct="0">
              <a:tabLst>
                <a:tab pos="84138" algn="l"/>
              </a:tabLst>
              <a:defRPr b="1">
                <a:solidFill>
                  <a:schemeClr val="tx1"/>
                </a:solidFill>
                <a:latin typeface="Arial" charset="0"/>
                <a:ea typeface="宋体" pitchFamily="2" charset="-122"/>
              </a:defRPr>
            </a:lvl2pPr>
            <a:lvl3pPr marL="1143000" indent="-228600" eaLnBrk="0" hangingPunct="0">
              <a:tabLst>
                <a:tab pos="84138" algn="l"/>
              </a:tabLst>
              <a:defRPr b="1">
                <a:solidFill>
                  <a:schemeClr val="tx1"/>
                </a:solidFill>
                <a:latin typeface="Arial" charset="0"/>
                <a:ea typeface="宋体" pitchFamily="2" charset="-122"/>
              </a:defRPr>
            </a:lvl3pPr>
            <a:lvl4pPr marL="1600200" indent="-228600" eaLnBrk="0" hangingPunct="0">
              <a:tabLst>
                <a:tab pos="84138" algn="l"/>
              </a:tabLst>
              <a:defRPr b="1">
                <a:solidFill>
                  <a:schemeClr val="tx1"/>
                </a:solidFill>
                <a:latin typeface="Arial" charset="0"/>
                <a:ea typeface="宋体" pitchFamily="2" charset="-122"/>
              </a:defRPr>
            </a:lvl4pPr>
            <a:lvl5pPr marL="2057400" indent="-228600" eaLnBrk="0" hangingPunct="0">
              <a:tabLst>
                <a:tab pos="84138" algn="l"/>
              </a:tabLst>
              <a:defRPr b="1">
                <a:solidFill>
                  <a:schemeClr val="tx1"/>
                </a:solidFill>
                <a:latin typeface="Arial" charset="0"/>
                <a:ea typeface="宋体" pitchFamily="2" charset="-122"/>
              </a:defRPr>
            </a:lvl5pPr>
            <a:lvl6pPr marL="25146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6pPr>
            <a:lvl7pPr marL="29718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7pPr>
            <a:lvl8pPr marL="34290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8pPr>
            <a:lvl9pPr marL="38862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9pPr>
          </a:lstStyle>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2003 </a:t>
            </a:r>
            <a:r>
              <a:rPr lang="en-US" altLang="zh-CN" sz="1200" dirty="0" smtClean="0">
                <a:solidFill>
                  <a:srgbClr val="000000"/>
                </a:solidFill>
                <a:latin typeface="Times New Roman" pitchFamily="18" charset="0"/>
                <a:ea typeface="华文中宋" pitchFamily="2" charset="-122"/>
                <a:cs typeface="Times New Roman" pitchFamily="18" charset="0"/>
              </a:rPr>
              <a:t>:  </a:t>
            </a:r>
            <a:r>
              <a:rPr kumimoji="1" lang="en-US" altLang="zh-CN" sz="1200" dirty="0" smtClean="0">
                <a:solidFill>
                  <a:srgbClr val="0000FF"/>
                </a:solidFill>
                <a:latin typeface="Times New Roman" pitchFamily="18" charset="0"/>
                <a:ea typeface="华文中宋" pitchFamily="2" charset="-122"/>
                <a:cs typeface="Times New Roman" pitchFamily="18" charset="0"/>
              </a:rPr>
              <a:t>Upper </a:t>
            </a:r>
            <a:r>
              <a:rPr kumimoji="1" lang="en-US" altLang="zh-CN" sz="1200" dirty="0">
                <a:solidFill>
                  <a:srgbClr val="0000FF"/>
                </a:solidFill>
                <a:latin typeface="Times New Roman" pitchFamily="18" charset="0"/>
                <a:ea typeface="华文中宋" pitchFamily="2" charset="-122"/>
                <a:cs typeface="Times New Roman" pitchFamily="18" charset="0"/>
              </a:rPr>
              <a:t>Port Shielding Analysis</a:t>
            </a:r>
          </a:p>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2004 : </a:t>
            </a:r>
            <a:r>
              <a:rPr lang="en-US" altLang="zh-CN" sz="1200" dirty="0" smtClean="0">
                <a:solidFill>
                  <a:srgbClr val="000000"/>
                </a:solidFill>
                <a:latin typeface="Times New Roman" pitchFamily="18" charset="0"/>
                <a:ea typeface="华文中宋" pitchFamily="2" charset="-122"/>
                <a:cs typeface="Times New Roman" pitchFamily="18" charset="0"/>
              </a:rPr>
              <a:t> </a:t>
            </a:r>
            <a:r>
              <a:rPr kumimoji="1" lang="en-US" altLang="zh-CN" sz="1200" dirty="0" smtClean="0">
                <a:solidFill>
                  <a:srgbClr val="0000FF"/>
                </a:solidFill>
                <a:latin typeface="Times New Roman" pitchFamily="18" charset="0"/>
                <a:ea typeface="华文中宋" pitchFamily="2" charset="-122"/>
                <a:cs typeface="Times New Roman" pitchFamily="18" charset="0"/>
              </a:rPr>
              <a:t>Update </a:t>
            </a:r>
            <a:r>
              <a:rPr kumimoji="1" lang="en-US" altLang="zh-CN" sz="1200" dirty="0">
                <a:solidFill>
                  <a:srgbClr val="0000FF"/>
                </a:solidFill>
                <a:latin typeface="Times New Roman" pitchFamily="18" charset="0"/>
                <a:ea typeface="华文中宋" pitchFamily="2" charset="-122"/>
                <a:cs typeface="Times New Roman" pitchFamily="18" charset="0"/>
              </a:rPr>
              <a:t>of Basic MCNP Model for ITER and Extension of Data Library</a:t>
            </a:r>
          </a:p>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a:t>
            </a:r>
            <a:r>
              <a:rPr lang="en-US" altLang="zh-CN" sz="1200" dirty="0" smtClean="0">
                <a:solidFill>
                  <a:srgbClr val="000000"/>
                </a:solidFill>
                <a:latin typeface="Times New Roman" pitchFamily="18" charset="0"/>
                <a:ea typeface="华文中宋" pitchFamily="2" charset="-122"/>
                <a:cs typeface="Times New Roman" pitchFamily="18" charset="0"/>
              </a:rPr>
              <a:t>2005</a:t>
            </a:r>
            <a:r>
              <a:rPr lang="en-US" altLang="zh-CN" sz="1200" dirty="0">
                <a:solidFill>
                  <a:srgbClr val="000000"/>
                </a:solidFill>
                <a:latin typeface="Times New Roman" pitchFamily="18" charset="0"/>
                <a:ea typeface="华文中宋" pitchFamily="2" charset="-122"/>
                <a:cs typeface="Times New Roman" pitchFamily="18" charset="0"/>
              </a:rPr>
              <a:t>:</a:t>
            </a:r>
            <a:r>
              <a:rPr lang="en-US" altLang="zh-CN" sz="1200" dirty="0" smtClean="0">
                <a:solidFill>
                  <a:srgbClr val="000000"/>
                </a:solidFill>
                <a:latin typeface="Times New Roman" pitchFamily="18" charset="0"/>
                <a:ea typeface="华文中宋" pitchFamily="2" charset="-122"/>
                <a:cs typeface="Times New Roman" pitchFamily="18" charset="0"/>
              </a:rPr>
              <a:t>   </a:t>
            </a:r>
            <a:r>
              <a:rPr kumimoji="1" lang="en-US" altLang="zh-CN" sz="1200" dirty="0" smtClean="0">
                <a:solidFill>
                  <a:srgbClr val="0000FF"/>
                </a:solidFill>
                <a:latin typeface="Times New Roman" pitchFamily="18" charset="0"/>
                <a:ea typeface="华文中宋" pitchFamily="2" charset="-122"/>
                <a:cs typeface="Times New Roman" pitchFamily="18" charset="0"/>
              </a:rPr>
              <a:t>Testing </a:t>
            </a:r>
            <a:r>
              <a:rPr kumimoji="1" lang="en-US" altLang="zh-CN" sz="1200" dirty="0">
                <a:solidFill>
                  <a:srgbClr val="0000FF"/>
                </a:solidFill>
                <a:latin typeface="Times New Roman" pitchFamily="18" charset="0"/>
                <a:ea typeface="华文中宋" pitchFamily="2" charset="-122"/>
                <a:cs typeface="Times New Roman" pitchFamily="18" charset="0"/>
              </a:rPr>
              <a:t>and Application of a CAD/MCNP Interface Program for </a:t>
            </a:r>
            <a:endParaRPr kumimoji="1" lang="en-US" altLang="zh-CN" sz="1200" dirty="0" smtClean="0">
              <a:solidFill>
                <a:srgbClr val="0000FF"/>
              </a:solidFill>
              <a:latin typeface="Times New Roman" pitchFamily="18" charset="0"/>
              <a:ea typeface="华文中宋" pitchFamily="2" charset="-122"/>
              <a:cs typeface="Times New Roman" pitchFamily="18" charset="0"/>
            </a:endParaRPr>
          </a:p>
          <a:p>
            <a:pPr marL="0" lvl="1" indent="806450" algn="just" eaLnBrk="1" hangingPunct="1">
              <a:lnSpc>
                <a:spcPct val="125000"/>
              </a:lnSpc>
              <a:spcBef>
                <a:spcPts val="0"/>
              </a:spcBef>
            </a:pPr>
            <a:r>
              <a:rPr kumimoji="1" lang="en-US" altLang="zh-CN" sz="1200" dirty="0">
                <a:solidFill>
                  <a:srgbClr val="0000FF"/>
                </a:solidFill>
                <a:latin typeface="Times New Roman" pitchFamily="18" charset="0"/>
                <a:ea typeface="华文中宋" pitchFamily="2" charset="-122"/>
                <a:cs typeface="Times New Roman" pitchFamily="18" charset="0"/>
              </a:rPr>
              <a:t>ITER Neutronics Design Calculations</a:t>
            </a:r>
          </a:p>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2009 </a:t>
            </a:r>
            <a:r>
              <a:rPr kumimoji="1" lang="en-US" altLang="zh-CN" sz="1200" dirty="0">
                <a:solidFill>
                  <a:srgbClr val="000000"/>
                </a:solidFill>
                <a:latin typeface="Times New Roman" pitchFamily="18" charset="0"/>
                <a:ea typeface="华文中宋" pitchFamily="2" charset="-122"/>
                <a:cs typeface="Times New Roman" pitchFamily="18" charset="0"/>
              </a:rPr>
              <a:t>:  </a:t>
            </a:r>
            <a:r>
              <a:rPr kumimoji="1" lang="en-US" altLang="zh-CN" sz="1200" dirty="0" smtClean="0">
                <a:solidFill>
                  <a:srgbClr val="0000FF"/>
                </a:solidFill>
                <a:latin typeface="Times New Roman" pitchFamily="18" charset="0"/>
                <a:ea typeface="华文中宋" pitchFamily="2" charset="-122"/>
                <a:cs typeface="Times New Roman" pitchFamily="18" charset="0"/>
              </a:rPr>
              <a:t>A : Creating </a:t>
            </a:r>
            <a:r>
              <a:rPr kumimoji="1" lang="en-US" altLang="zh-CN" sz="1200" dirty="0">
                <a:solidFill>
                  <a:srgbClr val="0000FF"/>
                </a:solidFill>
                <a:latin typeface="Times New Roman" pitchFamily="18" charset="0"/>
                <a:ea typeface="华文中宋" pitchFamily="2" charset="-122"/>
                <a:cs typeface="Times New Roman" pitchFamily="18" charset="0"/>
              </a:rPr>
              <a:t>Neutronics  Model of ITER Building</a:t>
            </a:r>
          </a:p>
          <a:p>
            <a:pPr marL="0" lvl="1" indent="806450" algn="just" eaLnBrk="1" hangingPunct="1">
              <a:lnSpc>
                <a:spcPct val="125000"/>
              </a:lnSpc>
              <a:spcBef>
                <a:spcPts val="0"/>
              </a:spcBef>
            </a:pPr>
            <a:r>
              <a:rPr kumimoji="1" lang="en-US" altLang="zh-CN" sz="1200" dirty="0">
                <a:solidFill>
                  <a:srgbClr val="0000FF"/>
                </a:solidFill>
                <a:latin typeface="Times New Roman" pitchFamily="18" charset="0"/>
                <a:ea typeface="华文中宋" pitchFamily="2" charset="-122"/>
                <a:cs typeface="Times New Roman" pitchFamily="18" charset="0"/>
              </a:rPr>
              <a:t>B</a:t>
            </a:r>
            <a:r>
              <a:rPr kumimoji="1" lang="zh-CN" altLang="en-US" sz="1200" dirty="0">
                <a:solidFill>
                  <a:srgbClr val="0000FF"/>
                </a:solidFill>
                <a:latin typeface="Times New Roman" pitchFamily="18" charset="0"/>
                <a:ea typeface="华文中宋" pitchFamily="2" charset="-122"/>
                <a:cs typeface="Times New Roman" pitchFamily="18" charset="0"/>
              </a:rPr>
              <a:t> </a:t>
            </a:r>
            <a:r>
              <a:rPr kumimoji="1" lang="en-US" altLang="zh-CN" sz="1200" dirty="0">
                <a:solidFill>
                  <a:srgbClr val="0000FF"/>
                </a:solidFill>
                <a:latin typeface="Times New Roman" pitchFamily="18" charset="0"/>
                <a:ea typeface="华文中宋" pitchFamily="2" charset="-122"/>
                <a:cs typeface="Times New Roman" pitchFamily="18" charset="0"/>
              </a:rPr>
              <a:t>: Gamma Dose Map in Building during Cask Movements</a:t>
            </a:r>
          </a:p>
          <a:p>
            <a:pPr marL="0" lvl="1" indent="806450" algn="just" eaLnBrk="1" hangingPunct="1">
              <a:lnSpc>
                <a:spcPct val="125000"/>
              </a:lnSpc>
              <a:spcBef>
                <a:spcPts val="0"/>
              </a:spcBef>
            </a:pPr>
            <a:r>
              <a:rPr kumimoji="1" lang="en-US" altLang="zh-CN" sz="1200" dirty="0">
                <a:solidFill>
                  <a:srgbClr val="0000FF"/>
                </a:solidFill>
                <a:latin typeface="Times New Roman" pitchFamily="18" charset="0"/>
                <a:ea typeface="华文中宋" pitchFamily="2" charset="-122"/>
                <a:cs typeface="Times New Roman" pitchFamily="18" charset="0"/>
              </a:rPr>
              <a:t>C:  Activation of the ITER Cooling Water</a:t>
            </a:r>
          </a:p>
          <a:p>
            <a:pPr marL="0" lvl="1" indent="806450" algn="just" eaLnBrk="1" hangingPunct="1">
              <a:lnSpc>
                <a:spcPct val="125000"/>
              </a:lnSpc>
              <a:spcBef>
                <a:spcPts val="0"/>
              </a:spcBef>
            </a:pPr>
            <a:r>
              <a:rPr kumimoji="1" lang="en-US" altLang="zh-CN" sz="1200" dirty="0">
                <a:solidFill>
                  <a:srgbClr val="0000FF"/>
                </a:solidFill>
                <a:latin typeface="Times New Roman" pitchFamily="18" charset="0"/>
                <a:ea typeface="华文中宋" pitchFamily="2" charset="-122"/>
                <a:cs typeface="Times New Roman" pitchFamily="18" charset="0"/>
              </a:rPr>
              <a:t>D : </a:t>
            </a:r>
            <a:r>
              <a:rPr kumimoji="1" lang="en-US" altLang="zh-CN" sz="1200" dirty="0" err="1">
                <a:solidFill>
                  <a:srgbClr val="0000FF"/>
                </a:solidFill>
                <a:latin typeface="Times New Roman" pitchFamily="18" charset="0"/>
                <a:ea typeface="华文中宋" pitchFamily="2" charset="-122"/>
                <a:cs typeface="Times New Roman" pitchFamily="18" charset="0"/>
              </a:rPr>
              <a:t>Neutronics</a:t>
            </a:r>
            <a:r>
              <a:rPr kumimoji="1" lang="en-US" altLang="zh-CN" sz="1200" dirty="0">
                <a:solidFill>
                  <a:srgbClr val="0000FF"/>
                </a:solidFill>
                <a:latin typeface="Times New Roman" pitchFamily="18" charset="0"/>
                <a:ea typeface="华文中宋" pitchFamily="2" charset="-122"/>
                <a:cs typeface="Times New Roman" pitchFamily="18" charset="0"/>
              </a:rPr>
              <a:t> of the Bio-shield Plug</a:t>
            </a:r>
          </a:p>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2012: </a:t>
            </a:r>
            <a:r>
              <a:rPr kumimoji="1" lang="en-US" altLang="zh-CN" sz="1200" dirty="0">
                <a:solidFill>
                  <a:srgbClr val="0000FF"/>
                </a:solidFill>
                <a:latin typeface="Times New Roman" pitchFamily="18" charset="0"/>
                <a:ea typeface="华文中宋" pitchFamily="2" charset="-122"/>
                <a:cs typeface="Times New Roman" pitchFamily="18" charset="0"/>
              </a:rPr>
              <a:t> </a:t>
            </a:r>
            <a:r>
              <a:rPr kumimoji="1" lang="en-US" altLang="zh-CN" sz="1200" dirty="0" smtClean="0">
                <a:solidFill>
                  <a:srgbClr val="0000FF"/>
                </a:solidFill>
                <a:latin typeface="Times New Roman" pitchFamily="18" charset="0"/>
                <a:ea typeface="华文中宋" pitchFamily="2" charset="-122"/>
                <a:cs typeface="Times New Roman" pitchFamily="18" charset="0"/>
              </a:rPr>
              <a:t> A : Production </a:t>
            </a:r>
            <a:r>
              <a:rPr kumimoji="1" lang="en-US" altLang="zh-CN" sz="1200" dirty="0">
                <a:solidFill>
                  <a:srgbClr val="0000FF"/>
                </a:solidFill>
                <a:latin typeface="Times New Roman" pitchFamily="18" charset="0"/>
                <a:ea typeface="华文中宋" pitchFamily="2" charset="-122"/>
                <a:cs typeface="Times New Roman" pitchFamily="18" charset="0"/>
              </a:rPr>
              <a:t>of CAD Neutronics Models for ITER </a:t>
            </a:r>
          </a:p>
          <a:p>
            <a:pPr marL="0" lvl="1" indent="806450" algn="just" eaLnBrk="1" hangingPunct="1">
              <a:lnSpc>
                <a:spcPct val="125000"/>
              </a:lnSpc>
              <a:spcBef>
                <a:spcPts val="0"/>
              </a:spcBef>
            </a:pPr>
            <a:r>
              <a:rPr kumimoji="1" lang="en-US" altLang="zh-CN" sz="1200" dirty="0" smtClean="0">
                <a:solidFill>
                  <a:srgbClr val="0000FF"/>
                </a:solidFill>
                <a:latin typeface="Times New Roman" pitchFamily="18" charset="0"/>
                <a:ea typeface="华文中宋" pitchFamily="2" charset="-122"/>
                <a:cs typeface="Times New Roman" pitchFamily="18" charset="0"/>
              </a:rPr>
              <a:t>B : Radiation </a:t>
            </a:r>
            <a:r>
              <a:rPr kumimoji="1" lang="en-US" altLang="zh-CN" sz="1200" dirty="0">
                <a:solidFill>
                  <a:srgbClr val="0000FF"/>
                </a:solidFill>
                <a:latin typeface="Times New Roman" pitchFamily="18" charset="0"/>
                <a:ea typeface="华文中宋" pitchFamily="2" charset="-122"/>
                <a:cs typeface="Times New Roman" pitchFamily="18" charset="0"/>
              </a:rPr>
              <a:t>Transport in ITER buildings</a:t>
            </a:r>
          </a:p>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a:t>
            </a:r>
            <a:r>
              <a:rPr lang="en-US" altLang="zh-CN" sz="1200" dirty="0" smtClean="0">
                <a:solidFill>
                  <a:srgbClr val="000000"/>
                </a:solidFill>
                <a:latin typeface="Times New Roman" pitchFamily="18" charset="0"/>
                <a:ea typeface="华文中宋" pitchFamily="2" charset="-122"/>
                <a:cs typeface="Times New Roman" pitchFamily="18" charset="0"/>
              </a:rPr>
              <a:t>2013:   </a:t>
            </a:r>
            <a:r>
              <a:rPr kumimoji="1" lang="en-US" altLang="zh-CN" sz="1200" dirty="0" smtClean="0">
                <a:solidFill>
                  <a:srgbClr val="0000FF"/>
                </a:solidFill>
                <a:latin typeface="Times New Roman" pitchFamily="18" charset="0"/>
                <a:ea typeface="华文中宋" pitchFamily="2" charset="-122"/>
                <a:cs typeface="Times New Roman" pitchFamily="18" charset="0"/>
              </a:rPr>
              <a:t>A: Radiological </a:t>
            </a:r>
            <a:r>
              <a:rPr kumimoji="1" lang="en-US" altLang="zh-CN" sz="1200" dirty="0">
                <a:solidFill>
                  <a:srgbClr val="0000FF"/>
                </a:solidFill>
                <a:latin typeface="Times New Roman" pitchFamily="18" charset="0"/>
                <a:ea typeface="华文中宋" pitchFamily="2" charset="-122"/>
                <a:cs typeface="Times New Roman" pitchFamily="18" charset="0"/>
              </a:rPr>
              <a:t>calculation for port cell doors </a:t>
            </a:r>
          </a:p>
          <a:p>
            <a:pPr marL="0" lvl="1" indent="806450" algn="just" eaLnBrk="1" hangingPunct="1">
              <a:lnSpc>
                <a:spcPct val="125000"/>
              </a:lnSpc>
              <a:spcBef>
                <a:spcPts val="0"/>
              </a:spcBef>
            </a:pPr>
            <a:r>
              <a:rPr kumimoji="1" lang="en-US" altLang="zh-CN" sz="1200" dirty="0">
                <a:solidFill>
                  <a:srgbClr val="0000FF"/>
                </a:solidFill>
                <a:latin typeface="Times New Roman" pitchFamily="18" charset="0"/>
                <a:ea typeface="华文中宋" pitchFamily="2" charset="-122"/>
                <a:cs typeface="Times New Roman" pitchFamily="18" charset="0"/>
              </a:rPr>
              <a:t>B: </a:t>
            </a:r>
            <a:r>
              <a:rPr kumimoji="1" lang="it-IT" altLang="zh-CN" sz="1200" dirty="0">
                <a:solidFill>
                  <a:srgbClr val="0000FF"/>
                </a:solidFill>
                <a:latin typeface="Times New Roman" pitchFamily="18" charset="0"/>
                <a:ea typeface="华文中宋" pitchFamily="2" charset="-122"/>
                <a:cs typeface="Times New Roman" pitchFamily="18" charset="0"/>
              </a:rPr>
              <a:t>Virtual-reality simulation for ITER PF4 coils maintenance</a:t>
            </a:r>
          </a:p>
          <a:p>
            <a:pPr marL="0" lvl="1" algn="just" eaLnBrk="1" hangingPunct="1">
              <a:lnSpc>
                <a:spcPct val="125000"/>
              </a:lnSpc>
              <a:spcBef>
                <a:spcPts val="0"/>
              </a:spcBef>
            </a:pPr>
            <a:r>
              <a:rPr lang="en-US" altLang="zh-CN" sz="1200" dirty="0">
                <a:solidFill>
                  <a:srgbClr val="000000"/>
                </a:solidFill>
                <a:latin typeface="Times New Roman" pitchFamily="18" charset="0"/>
                <a:ea typeface="华文中宋" pitchFamily="2" charset="-122"/>
                <a:cs typeface="Times New Roman" pitchFamily="18" charset="0"/>
              </a:rPr>
              <a:t>Task </a:t>
            </a:r>
            <a:r>
              <a:rPr lang="en-US" altLang="zh-CN" sz="1200" dirty="0" smtClean="0">
                <a:solidFill>
                  <a:srgbClr val="000000"/>
                </a:solidFill>
                <a:latin typeface="Times New Roman" pitchFamily="18" charset="0"/>
                <a:ea typeface="华文中宋" pitchFamily="2" charset="-122"/>
                <a:cs typeface="Times New Roman" pitchFamily="18" charset="0"/>
              </a:rPr>
              <a:t>2015:   </a:t>
            </a:r>
            <a:r>
              <a:rPr kumimoji="1" lang="en-US" altLang="zh-CN" sz="1200" dirty="0" smtClean="0">
                <a:solidFill>
                  <a:srgbClr val="0000FF"/>
                </a:solidFill>
                <a:latin typeface="Times New Roman" pitchFamily="18" charset="0"/>
                <a:ea typeface="华文中宋" pitchFamily="2" charset="-122"/>
                <a:cs typeface="Times New Roman" pitchFamily="18" charset="0"/>
              </a:rPr>
              <a:t>Shielding </a:t>
            </a:r>
            <a:r>
              <a:rPr kumimoji="1" lang="en-US" altLang="zh-CN" sz="1200" dirty="0">
                <a:solidFill>
                  <a:srgbClr val="0000FF"/>
                </a:solidFill>
                <a:latin typeface="Times New Roman" pitchFamily="18" charset="0"/>
                <a:ea typeface="华文中宋" pitchFamily="2" charset="-122"/>
                <a:cs typeface="Times New Roman" pitchFamily="18" charset="0"/>
              </a:rPr>
              <a:t>Analysis of Bio-shield </a:t>
            </a:r>
            <a:r>
              <a:rPr kumimoji="1" lang="en-US" altLang="zh-CN" sz="1200" dirty="0" smtClean="0">
                <a:solidFill>
                  <a:srgbClr val="0000FF"/>
                </a:solidFill>
                <a:latin typeface="Times New Roman" pitchFamily="18" charset="0"/>
                <a:ea typeface="华文中宋" pitchFamily="2" charset="-122"/>
                <a:cs typeface="Times New Roman" pitchFamily="18" charset="0"/>
              </a:rPr>
              <a:t>Plugs </a:t>
            </a:r>
            <a:r>
              <a:rPr kumimoji="1" lang="en-US" altLang="zh-CN" sz="1200" dirty="0">
                <a:solidFill>
                  <a:srgbClr val="0000FF"/>
                </a:solidFill>
                <a:latin typeface="Times New Roman" pitchFamily="18" charset="0"/>
                <a:ea typeface="华文中宋" pitchFamily="2" charset="-122"/>
                <a:cs typeface="Times New Roman" pitchFamily="18" charset="0"/>
              </a:rPr>
              <a:t>in B1 of </a:t>
            </a:r>
            <a:r>
              <a:rPr kumimoji="1" lang="en-US" altLang="zh-CN" sz="1200" dirty="0" smtClean="0">
                <a:solidFill>
                  <a:srgbClr val="0000FF"/>
                </a:solidFill>
                <a:latin typeface="Times New Roman" pitchFamily="18" charset="0"/>
                <a:ea typeface="华文中宋" pitchFamily="2" charset="-122"/>
                <a:cs typeface="Times New Roman" pitchFamily="18" charset="0"/>
              </a:rPr>
              <a:t>ITER</a:t>
            </a:r>
          </a:p>
          <a:p>
            <a:pPr marL="0" lvl="1" algn="just" eaLnBrk="1" hangingPunct="1">
              <a:lnSpc>
                <a:spcPct val="125000"/>
              </a:lnSpc>
              <a:spcBef>
                <a:spcPts val="0"/>
              </a:spcBef>
            </a:pPr>
            <a:r>
              <a:rPr kumimoji="1" lang="en-US" altLang="zh-CN" sz="1200" dirty="0" smtClean="0">
                <a:solidFill>
                  <a:prstClr val="black"/>
                </a:solidFill>
                <a:latin typeface="Times New Roman" pitchFamily="18" charset="0"/>
                <a:ea typeface="华文中宋" pitchFamily="2" charset="-122"/>
                <a:cs typeface="Times New Roman" pitchFamily="18" charset="0"/>
              </a:rPr>
              <a:t>Task 2016:   </a:t>
            </a:r>
            <a:r>
              <a:rPr kumimoji="1" lang="en-US" altLang="zh-CN" sz="1200" dirty="0" smtClean="0">
                <a:solidFill>
                  <a:srgbClr val="0000FF"/>
                </a:solidFill>
                <a:latin typeface="Times New Roman" pitchFamily="18" charset="0"/>
                <a:ea typeface="华文中宋" pitchFamily="2" charset="-122"/>
                <a:cs typeface="Times New Roman" pitchFamily="18" charset="0"/>
              </a:rPr>
              <a:t>Production of Activation Data Handbook for ITER </a:t>
            </a:r>
            <a:r>
              <a:rPr kumimoji="1" lang="en-US" altLang="zh-CN" sz="1200" dirty="0" err="1" smtClean="0">
                <a:solidFill>
                  <a:srgbClr val="0000FF"/>
                </a:solidFill>
                <a:latin typeface="Times New Roman" pitchFamily="18" charset="0"/>
                <a:ea typeface="华文中宋" pitchFamily="2" charset="-122"/>
                <a:cs typeface="Times New Roman" pitchFamily="18" charset="0"/>
              </a:rPr>
              <a:t>Neutronics</a:t>
            </a:r>
            <a:endParaRPr kumimoji="1" lang="zh-CN" altLang="zh-CN" sz="1200" dirty="0">
              <a:solidFill>
                <a:srgbClr val="0000FF"/>
              </a:solidFill>
              <a:latin typeface="Times New Roman" pitchFamily="18" charset="0"/>
              <a:ea typeface="华文中宋" pitchFamily="2" charset="-122"/>
              <a:cs typeface="Times New Roman" pitchFamily="18" charset="0"/>
            </a:endParaRPr>
          </a:p>
        </p:txBody>
      </p:sp>
      <p:sp>
        <p:nvSpPr>
          <p:cNvPr id="15" name="Rectangle 2"/>
          <p:cNvSpPr txBox="1">
            <a:spLocks noChangeArrowheads="1"/>
          </p:cNvSpPr>
          <p:nvPr/>
        </p:nvSpPr>
        <p:spPr>
          <a:xfrm>
            <a:off x="1143000" y="762000"/>
            <a:ext cx="7848600" cy="576368"/>
          </a:xfrm>
          <a:prstGeom prst="rect">
            <a:avLst/>
          </a:prstGeom>
        </p:spPr>
        <p:txBody>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defRPr/>
            </a:pPr>
            <a:r>
              <a:rPr lang="en-US" altLang="zh-CN" sz="2800" dirty="0" smtClean="0">
                <a:solidFill>
                  <a:srgbClr val="0000FF"/>
                </a:solidFill>
                <a:latin typeface="Times New Roman" pitchFamily="18" charset="0"/>
                <a:cs typeface="Times New Roman" pitchFamily="18" charset="0"/>
              </a:rPr>
              <a:t>List of China-ITER Neutronics Tasks</a:t>
            </a:r>
            <a:endParaRPr lang="en-US" altLang="zh-CN"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3461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715869"/>
            <a:ext cx="9144000" cy="584775"/>
          </a:xfrm>
          <a:prstGeom prst="rect">
            <a:avLst/>
          </a:prstGeom>
          <a:noFill/>
        </p:spPr>
        <p:txBody>
          <a:bodyPr wrap="square" rtlCol="0">
            <a:spAutoFit/>
          </a:bodyPr>
          <a:lstStyle/>
          <a:p>
            <a:r>
              <a:rPr lang="en-US" altLang="zh-CN" sz="3200" dirty="0">
                <a:solidFill>
                  <a:srgbClr val="FF0000"/>
                </a:solidFill>
                <a:latin typeface="Times New Roman" pitchFamily="18" charset="0"/>
                <a:cs typeface="Times New Roman" pitchFamily="18" charset="0"/>
              </a:rPr>
              <a:t>Fusion </a:t>
            </a:r>
            <a:r>
              <a:rPr lang="en-US" altLang="zh-CN" sz="3200" dirty="0" smtClean="0">
                <a:solidFill>
                  <a:srgbClr val="FF0000"/>
                </a:solidFill>
                <a:latin typeface="Times New Roman" pitchFamily="18" charset="0"/>
                <a:cs typeface="Times New Roman" pitchFamily="18" charset="0"/>
              </a:rPr>
              <a:t>R&amp;D Activities at INEST·FDS Team</a:t>
            </a:r>
            <a:endParaRPr lang="zh-CN" altLang="en-US" sz="2400" i="1" dirty="0">
              <a:solidFill>
                <a:srgbClr val="FF0000"/>
              </a:solidFill>
              <a:latin typeface="Times New Roman" pitchFamily="18" charset="0"/>
              <a:cs typeface="Times New Roman" pitchFamily="18" charset="0"/>
            </a:endParaRPr>
          </a:p>
        </p:txBody>
      </p:sp>
      <p:sp>
        <p:nvSpPr>
          <p:cNvPr id="9" name="TextBox 8"/>
          <p:cNvSpPr txBox="1"/>
          <p:nvPr/>
        </p:nvSpPr>
        <p:spPr>
          <a:xfrm>
            <a:off x="0" y="2971800"/>
            <a:ext cx="9144000" cy="3308598"/>
          </a:xfrm>
          <a:prstGeom prst="rect">
            <a:avLst/>
          </a:prstGeom>
          <a:noFill/>
        </p:spPr>
        <p:txBody>
          <a:bodyPr wrap="square" rtlCol="0">
            <a:spAutoFit/>
          </a:bodyPr>
          <a:lstStyle/>
          <a:p>
            <a:pPr>
              <a:spcAft>
                <a:spcPts val="1800"/>
              </a:spcAft>
            </a:pPr>
            <a:r>
              <a:rPr kumimoji="1" lang="en-US" altLang="zh-CN" sz="2800" dirty="0" smtClean="0">
                <a:solidFill>
                  <a:srgbClr val="3333FF"/>
                </a:solidFill>
                <a:latin typeface="Times New Roman" pitchFamily="18" charset="0"/>
              </a:rPr>
              <a:t>Presented </a:t>
            </a:r>
            <a:r>
              <a:rPr kumimoji="1" lang="en-US" altLang="zh-CN" sz="2800" dirty="0">
                <a:solidFill>
                  <a:srgbClr val="3333FF"/>
                </a:solidFill>
                <a:latin typeface="Times New Roman" pitchFamily="18" charset="0"/>
              </a:rPr>
              <a:t>b</a:t>
            </a:r>
            <a:r>
              <a:rPr kumimoji="1" lang="en-US" altLang="zh-CN" sz="2800" dirty="0" smtClean="0">
                <a:solidFill>
                  <a:srgbClr val="3333FF"/>
                </a:solidFill>
                <a:latin typeface="Times New Roman" pitchFamily="18" charset="0"/>
              </a:rPr>
              <a:t>y </a:t>
            </a:r>
            <a:r>
              <a:rPr kumimoji="1" lang="en-US" altLang="zh-CN" sz="2800" dirty="0" err="1" smtClean="0">
                <a:solidFill>
                  <a:srgbClr val="3333FF"/>
                </a:solidFill>
                <a:latin typeface="Times New Roman" pitchFamily="18" charset="0"/>
              </a:rPr>
              <a:t>Yican</a:t>
            </a:r>
            <a:r>
              <a:rPr kumimoji="1" lang="en-US" altLang="zh-CN" sz="2800" dirty="0" smtClean="0">
                <a:solidFill>
                  <a:srgbClr val="3333FF"/>
                </a:solidFill>
                <a:latin typeface="Times New Roman" pitchFamily="18" charset="0"/>
              </a:rPr>
              <a:t> Wu</a:t>
            </a:r>
          </a:p>
          <a:p>
            <a:endParaRPr kumimoji="1" lang="en-US" altLang="zh-CN" sz="2400" i="1" dirty="0" smtClean="0">
              <a:solidFill>
                <a:srgbClr val="3333FF"/>
              </a:solidFill>
              <a:latin typeface="Times New Roman" pitchFamily="18" charset="0"/>
            </a:endParaRPr>
          </a:p>
          <a:p>
            <a:endParaRPr kumimoji="1" lang="en-US" altLang="zh-CN" sz="2400" i="1" dirty="0" smtClean="0">
              <a:solidFill>
                <a:srgbClr val="3333FF"/>
              </a:solidFill>
              <a:latin typeface="Times New Roman" pitchFamily="18" charset="0"/>
            </a:endParaRPr>
          </a:p>
          <a:p>
            <a:r>
              <a:rPr kumimoji="1" lang="en-US" altLang="zh-CN" sz="2400" i="1" dirty="0" smtClean="0">
                <a:solidFill>
                  <a:srgbClr val="3333FF"/>
                </a:solidFill>
                <a:latin typeface="Times New Roman" pitchFamily="18" charset="0"/>
              </a:rPr>
              <a:t>Contributed </a:t>
            </a:r>
            <a:r>
              <a:rPr kumimoji="1" lang="en-US" altLang="zh-CN" sz="2400" i="1" dirty="0">
                <a:solidFill>
                  <a:srgbClr val="3333FF"/>
                </a:solidFill>
                <a:latin typeface="Times New Roman" pitchFamily="18" charset="0"/>
              </a:rPr>
              <a:t>by</a:t>
            </a:r>
            <a:r>
              <a:rPr kumimoji="1" lang="en-US" altLang="zh-CN" sz="2000" dirty="0">
                <a:solidFill>
                  <a:srgbClr val="3333FF"/>
                </a:solidFill>
              </a:rPr>
              <a:t> </a:t>
            </a:r>
            <a:r>
              <a:rPr kumimoji="1" lang="en-US" altLang="zh-CN" sz="2400" i="1" dirty="0">
                <a:solidFill>
                  <a:srgbClr val="3333FF"/>
                </a:solidFill>
                <a:latin typeface="Times New Roman" pitchFamily="18" charset="0"/>
              </a:rPr>
              <a:t>FDS Team</a:t>
            </a:r>
          </a:p>
          <a:p>
            <a:endParaRPr kumimoji="1" lang="en-US" altLang="zh-CN" sz="1400" i="1" dirty="0">
              <a:solidFill>
                <a:srgbClr val="3333FF"/>
              </a:solidFill>
              <a:latin typeface="Times New Roman" pitchFamily="18" charset="0"/>
            </a:endParaRPr>
          </a:p>
          <a:p>
            <a:r>
              <a:rPr kumimoji="1" lang="en-US" altLang="zh-CN" sz="2000" i="1" dirty="0">
                <a:solidFill>
                  <a:srgbClr val="000000"/>
                </a:solidFill>
                <a:latin typeface="Times New Roman" pitchFamily="18" charset="0"/>
              </a:rPr>
              <a:t>Key Laboratory of </a:t>
            </a:r>
            <a:r>
              <a:rPr kumimoji="1" lang="en-US" altLang="zh-CN" sz="2000" i="1" dirty="0" err="1">
                <a:solidFill>
                  <a:srgbClr val="000000"/>
                </a:solidFill>
                <a:latin typeface="Times New Roman" pitchFamily="18" charset="0"/>
              </a:rPr>
              <a:t>Neutronics</a:t>
            </a:r>
            <a:r>
              <a:rPr kumimoji="1" lang="en-US" altLang="zh-CN" sz="2000" i="1" dirty="0">
                <a:solidFill>
                  <a:srgbClr val="000000"/>
                </a:solidFill>
                <a:latin typeface="Times New Roman" pitchFamily="18" charset="0"/>
              </a:rPr>
              <a:t> and Radiation Safety</a:t>
            </a:r>
          </a:p>
          <a:p>
            <a:r>
              <a:rPr kumimoji="1" lang="en-US" altLang="zh-CN" sz="2000" i="1" dirty="0">
                <a:solidFill>
                  <a:srgbClr val="000000"/>
                </a:solidFill>
                <a:latin typeface="Times New Roman" pitchFamily="18" charset="0"/>
              </a:rPr>
              <a:t>Institute of Nuclear Energy Safety Technology (INEST)</a:t>
            </a:r>
          </a:p>
          <a:p>
            <a:r>
              <a:rPr kumimoji="1" lang="en-US" altLang="zh-CN" sz="2000" i="1" dirty="0">
                <a:solidFill>
                  <a:srgbClr val="000000"/>
                </a:solidFill>
                <a:latin typeface="Times New Roman" pitchFamily="18" charset="0"/>
              </a:rPr>
              <a:t>Chinese Academy of Sciences</a:t>
            </a:r>
          </a:p>
          <a:p>
            <a:r>
              <a:rPr kumimoji="1" lang="en-US" altLang="zh-CN" sz="2000" i="1" dirty="0" smtClean="0">
                <a:solidFill>
                  <a:srgbClr val="0000FF"/>
                </a:solidFill>
                <a:latin typeface="Times New Roman" pitchFamily="18" charset="0"/>
              </a:rPr>
              <a:t>www.fds.org.cn</a:t>
            </a:r>
            <a:endParaRPr kumimoji="1" lang="en-US" altLang="zh-CN" sz="2000" i="1" dirty="0">
              <a:solidFill>
                <a:srgbClr val="0000FF"/>
              </a:solidFill>
              <a:latin typeface="Times New Roman" pitchFamily="18" charset="0"/>
            </a:endParaRPr>
          </a:p>
        </p:txBody>
      </p:sp>
    </p:spTree>
    <p:extLst>
      <p:ext uri="{BB962C8B-B14F-4D97-AF65-F5344CB8AC3E}">
        <p14:creationId xmlns:p14="http://schemas.microsoft.com/office/powerpoint/2010/main" val="2619980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6325" y="1143000"/>
            <a:ext cx="6696075" cy="2819399"/>
            <a:chOff x="390525" y="1182687"/>
            <a:chExt cx="6696075" cy="2819399"/>
          </a:xfrm>
        </p:grpSpPr>
        <p:sp>
          <p:nvSpPr>
            <p:cNvPr id="130050" name="Rectangle 3"/>
            <p:cNvSpPr txBox="1">
              <a:spLocks noChangeArrowheads="1"/>
            </p:cNvSpPr>
            <p:nvPr/>
          </p:nvSpPr>
          <p:spPr bwMode="auto">
            <a:xfrm>
              <a:off x="409575" y="1865311"/>
              <a:ext cx="6677025" cy="213677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algn="l" eaLnBrk="1" hangingPunct="1">
                <a:spcBef>
                  <a:spcPts val="600"/>
                </a:spcBef>
                <a:buFont typeface="Arial" charset="0"/>
                <a:buNone/>
              </a:pPr>
              <a:r>
                <a:rPr lang="en-US" altLang="zh-CN" sz="1600" dirty="0" smtClean="0">
                  <a:solidFill>
                    <a:srgbClr val="000000"/>
                  </a:solidFill>
                  <a:latin typeface="Times New Roman" pitchFamily="18" charset="0"/>
                  <a:ea typeface="华文中宋" pitchFamily="2" charset="-122"/>
                  <a:cs typeface="Times New Roman" pitchFamily="18" charset="0"/>
                </a:rPr>
                <a:t>Task 2006 </a:t>
              </a:r>
              <a:r>
                <a:rPr lang="en-US" altLang="zh-CN" sz="1600" dirty="0">
                  <a:solidFill>
                    <a:srgbClr val="000000"/>
                  </a:solidFill>
                  <a:latin typeface="Times New Roman" pitchFamily="18" charset="0"/>
                  <a:ea typeface="华文中宋" pitchFamily="2" charset="-122"/>
                  <a:cs typeface="Times New Roman" pitchFamily="18" charset="0"/>
                </a:rPr>
                <a:t>: </a:t>
              </a:r>
            </a:p>
            <a:p>
              <a:pPr algn="l" eaLnBrk="1" hangingPunct="1">
                <a:spcBef>
                  <a:spcPts val="600"/>
                </a:spcBef>
                <a:buFont typeface="Arial" charset="0"/>
                <a:buNone/>
              </a:pPr>
              <a:r>
                <a:rPr lang="zh-CN" altLang="en-US" sz="1600" dirty="0" smtClean="0">
                  <a:solidFill>
                    <a:srgbClr val="FF0000"/>
                  </a:solidFill>
                  <a:latin typeface="Times New Roman" pitchFamily="18" charset="0"/>
                  <a:ea typeface="华文中宋" pitchFamily="2" charset="-122"/>
                  <a:cs typeface="Times New Roman" pitchFamily="18" charset="0"/>
                </a:rPr>
                <a:t>（</a:t>
              </a:r>
              <a:r>
                <a:rPr lang="en-US" altLang="zh-CN" sz="1600" dirty="0" smtClean="0">
                  <a:solidFill>
                    <a:srgbClr val="FF0000"/>
                  </a:solidFill>
                  <a:latin typeface="Times New Roman" pitchFamily="18" charset="0"/>
                  <a:ea typeface="华文中宋" pitchFamily="2" charset="-122"/>
                  <a:cs typeface="Times New Roman" pitchFamily="18" charset="0"/>
                </a:rPr>
                <a:t>JAEA</a:t>
              </a:r>
              <a:r>
                <a:rPr lang="zh-CN" altLang="en-US" sz="1600" dirty="0" smtClean="0">
                  <a:solidFill>
                    <a:srgbClr val="FF0000"/>
                  </a:solidFill>
                  <a:latin typeface="Times New Roman" pitchFamily="18" charset="0"/>
                  <a:ea typeface="华文中宋" pitchFamily="2" charset="-122"/>
                  <a:cs typeface="Times New Roman" pitchFamily="18" charset="0"/>
                </a:rPr>
                <a:t>）</a:t>
              </a:r>
              <a:endParaRPr lang="en-US" altLang="zh-CN" sz="1600" dirty="0" smtClean="0">
                <a:solidFill>
                  <a:srgbClr val="FF0000"/>
                </a:solidFill>
                <a:latin typeface="Times New Roman" pitchFamily="18" charset="0"/>
                <a:ea typeface="华文中宋" pitchFamily="2" charset="-122"/>
                <a:cs typeface="Times New Roman" pitchFamily="18" charset="0"/>
              </a:endParaRPr>
            </a:p>
            <a:p>
              <a:pPr algn="l" eaLnBrk="1" hangingPunct="1">
                <a:spcBef>
                  <a:spcPts val="600"/>
                </a:spcBef>
                <a:buFont typeface="Arial" charset="0"/>
                <a:buNone/>
              </a:pPr>
              <a:r>
                <a:rPr lang="en-US" altLang="zh-CN" sz="1600" dirty="0" smtClean="0">
                  <a:solidFill>
                    <a:srgbClr val="000000"/>
                  </a:solidFill>
                  <a:latin typeface="Times New Roman" pitchFamily="18" charset="0"/>
                  <a:ea typeface="华文中宋" pitchFamily="2" charset="-122"/>
                  <a:cs typeface="Times New Roman" pitchFamily="18" charset="0"/>
                </a:rPr>
                <a:t>Task 2007:  </a:t>
              </a:r>
              <a:endParaRPr lang="en-US" altLang="zh-CN" sz="1400" dirty="0" smtClean="0">
                <a:solidFill>
                  <a:srgbClr val="000000"/>
                </a:solidFill>
                <a:latin typeface="Times New Roman" pitchFamily="18" charset="0"/>
                <a:ea typeface="华文中宋" pitchFamily="2" charset="-122"/>
                <a:cs typeface="Times New Roman" pitchFamily="18" charset="0"/>
              </a:endParaRPr>
            </a:p>
            <a:p>
              <a:pPr algn="l" eaLnBrk="1" hangingPunct="1">
                <a:spcBef>
                  <a:spcPts val="600"/>
                </a:spcBef>
              </a:pPr>
              <a:r>
                <a:rPr lang="en-US" altLang="zh-CN" sz="1600" dirty="0" smtClean="0">
                  <a:solidFill>
                    <a:srgbClr val="FF0000"/>
                  </a:solidFill>
                  <a:latin typeface="Times New Roman" pitchFamily="18" charset="0"/>
                  <a:ea typeface="华文中宋" pitchFamily="2" charset="-122"/>
                  <a:cs typeface="Times New Roman" pitchFamily="18" charset="0"/>
                </a:rPr>
                <a:t>   (</a:t>
              </a:r>
              <a:r>
                <a:rPr lang="en-US" altLang="zh-CN" sz="1600" dirty="0">
                  <a:solidFill>
                    <a:srgbClr val="FF0000"/>
                  </a:solidFill>
                  <a:latin typeface="Times New Roman" pitchFamily="18" charset="0"/>
                  <a:ea typeface="华文中宋" pitchFamily="2" charset="-122"/>
                  <a:cs typeface="Times New Roman" pitchFamily="18" charset="0"/>
                </a:rPr>
                <a:t>JAEA)</a:t>
              </a:r>
            </a:p>
            <a:p>
              <a:pPr algn="l" eaLnBrk="1" hangingPunct="1">
                <a:spcBef>
                  <a:spcPts val="600"/>
                </a:spcBef>
              </a:pPr>
              <a:r>
                <a:rPr lang="en-US" altLang="zh-CN" sz="1600" dirty="0">
                  <a:solidFill>
                    <a:srgbClr val="000000"/>
                  </a:solidFill>
                  <a:latin typeface="Times New Roman" pitchFamily="18" charset="0"/>
                  <a:ea typeface="华文中宋" pitchFamily="2" charset="-122"/>
                  <a:cs typeface="Times New Roman" pitchFamily="18" charset="0"/>
                </a:rPr>
                <a:t>Task 2010 </a:t>
              </a:r>
              <a:r>
                <a:rPr kumimoji="1" lang="en-US" altLang="zh-CN" sz="1600" dirty="0">
                  <a:solidFill>
                    <a:srgbClr val="000000"/>
                  </a:solidFill>
                  <a:latin typeface="Times New Roman" pitchFamily="18" charset="0"/>
                  <a:ea typeface="华文中宋" pitchFamily="2" charset="-122"/>
                  <a:cs typeface="Times New Roman" pitchFamily="18" charset="0"/>
                </a:rPr>
                <a:t>:  </a:t>
              </a:r>
              <a:r>
                <a:rPr kumimoji="1" lang="en-US" altLang="zh-CN" sz="1600" dirty="0">
                  <a:solidFill>
                    <a:srgbClr val="0000FF"/>
                  </a:solidFill>
                  <a:latin typeface="Times New Roman" pitchFamily="18" charset="0"/>
                  <a:ea typeface="华文中宋" pitchFamily="2" charset="-122"/>
                  <a:cs typeface="Times New Roman" pitchFamily="18" charset="0"/>
                </a:rPr>
                <a:t> </a:t>
              </a:r>
            </a:p>
            <a:p>
              <a:pPr algn="l" eaLnBrk="1" hangingPunct="1">
                <a:buFont typeface="Arial" charset="0"/>
                <a:buNone/>
              </a:pPr>
              <a:r>
                <a:rPr lang="en-US" altLang="zh-CN" sz="1600" dirty="0" smtClean="0">
                  <a:solidFill>
                    <a:srgbClr val="FF0000"/>
                  </a:solidFill>
                  <a:latin typeface="Times New Roman" pitchFamily="18" charset="0"/>
                  <a:ea typeface="华文中宋" pitchFamily="2" charset="-122"/>
                  <a:cs typeface="Times New Roman" pitchFamily="18" charset="0"/>
                </a:rPr>
                <a:t>    (CEA)               </a:t>
              </a:r>
              <a:r>
                <a:rPr kumimoji="1" lang="zh-CN" altLang="en-US" sz="1600" dirty="0" smtClean="0">
                  <a:solidFill>
                    <a:srgbClr val="FF0000"/>
                  </a:solidFill>
                  <a:latin typeface="Times New Roman" pitchFamily="18" charset="0"/>
                  <a:ea typeface="华文中宋" pitchFamily="2" charset="-122"/>
                  <a:cs typeface="Times New Roman" pitchFamily="18" charset="0"/>
                </a:rPr>
                <a:t>  </a:t>
              </a:r>
              <a:r>
                <a:rPr kumimoji="1" lang="en-US" altLang="zh-CN" sz="1600" dirty="0" smtClean="0">
                  <a:solidFill>
                    <a:srgbClr val="FF0000"/>
                  </a:solidFill>
                  <a:latin typeface="Times New Roman" pitchFamily="18" charset="0"/>
                  <a:ea typeface="华文中宋" pitchFamily="2" charset="-122"/>
                  <a:cs typeface="Times New Roman" pitchFamily="18" charset="0"/>
                </a:rPr>
                <a:t> </a:t>
              </a:r>
              <a:endParaRPr kumimoji="1" lang="en-US" altLang="zh-CN" sz="1600" dirty="0">
                <a:solidFill>
                  <a:srgbClr val="FF0000"/>
                </a:solidFill>
                <a:latin typeface="Times New Roman" pitchFamily="18" charset="0"/>
                <a:ea typeface="华文中宋" pitchFamily="2" charset="-122"/>
                <a:cs typeface="Times New Roman" pitchFamily="18" charset="0"/>
              </a:endParaRPr>
            </a:p>
            <a:p>
              <a:pPr algn="l" eaLnBrk="1" hangingPunct="1">
                <a:buFont typeface="Arial" charset="0"/>
                <a:buNone/>
              </a:pPr>
              <a:r>
                <a:rPr kumimoji="1" lang="en-US" altLang="zh-CN" sz="1600" dirty="0">
                  <a:solidFill>
                    <a:srgbClr val="000000"/>
                  </a:solidFill>
                  <a:latin typeface="Times New Roman" pitchFamily="18" charset="0"/>
                  <a:ea typeface="华文中宋" pitchFamily="2" charset="-122"/>
                  <a:cs typeface="Times New Roman" pitchFamily="18" charset="0"/>
                </a:rPr>
                <a:t>                                   </a:t>
              </a:r>
              <a:r>
                <a:rPr kumimoji="1" lang="en-US" altLang="zh-CN" sz="1600" dirty="0">
                  <a:solidFill>
                    <a:srgbClr val="0000FF"/>
                  </a:solidFill>
                  <a:latin typeface="Times New Roman" pitchFamily="18" charset="0"/>
                  <a:ea typeface="华文中宋" pitchFamily="2" charset="-122"/>
                  <a:cs typeface="Times New Roman" pitchFamily="18" charset="0"/>
                </a:rPr>
                <a:t>                             </a:t>
              </a:r>
            </a:p>
          </p:txBody>
        </p:sp>
        <p:pic>
          <p:nvPicPr>
            <p:cNvPr id="130052" name="Picture 63"/>
            <p:cNvPicPr>
              <a:picLocks noChangeAspect="1" noChangeArrowheads="1"/>
            </p:cNvPicPr>
            <p:nvPr/>
          </p:nvPicPr>
          <p:blipFill>
            <a:blip r:embed="rId3">
              <a:extLst>
                <a:ext uri="{28A0092B-C50C-407E-A947-70E740481C1C}">
                  <a14:useLocalDpi xmlns:a14="http://schemas.microsoft.com/office/drawing/2010/main" val="0"/>
                </a:ext>
              </a:extLst>
            </a:blip>
            <a:srcRect l="31876" t="30000" r="15321" b="17999"/>
            <a:stretch>
              <a:fillRect/>
            </a:stretch>
          </p:blipFill>
          <p:spPr bwMode="auto">
            <a:xfrm>
              <a:off x="390525" y="1182687"/>
              <a:ext cx="104298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pic>
        <p:sp>
          <p:nvSpPr>
            <p:cNvPr id="130058" name="Rectangle 3"/>
            <p:cNvSpPr txBox="1">
              <a:spLocks noChangeArrowheads="1"/>
            </p:cNvSpPr>
            <p:nvPr/>
          </p:nvSpPr>
          <p:spPr bwMode="auto">
            <a:xfrm>
              <a:off x="1524000" y="1889125"/>
              <a:ext cx="54864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marL="342900" indent="-342900" eaLnBrk="0" hangingPunct="0">
                <a:tabLst>
                  <a:tab pos="84138" algn="l"/>
                </a:tabLst>
                <a:defRPr b="1">
                  <a:solidFill>
                    <a:schemeClr val="tx1"/>
                  </a:solidFill>
                  <a:latin typeface="Arial" charset="0"/>
                  <a:ea typeface="宋体" pitchFamily="2" charset="-122"/>
                </a:defRPr>
              </a:lvl1pPr>
              <a:lvl2pPr eaLnBrk="0" hangingPunct="0">
                <a:tabLst>
                  <a:tab pos="84138" algn="l"/>
                </a:tabLst>
                <a:defRPr b="1">
                  <a:solidFill>
                    <a:schemeClr val="tx1"/>
                  </a:solidFill>
                  <a:latin typeface="Arial" charset="0"/>
                  <a:ea typeface="宋体" pitchFamily="2" charset="-122"/>
                </a:defRPr>
              </a:lvl2pPr>
              <a:lvl3pPr marL="1143000" indent="-228600" eaLnBrk="0" hangingPunct="0">
                <a:tabLst>
                  <a:tab pos="84138" algn="l"/>
                </a:tabLst>
                <a:defRPr b="1">
                  <a:solidFill>
                    <a:schemeClr val="tx1"/>
                  </a:solidFill>
                  <a:latin typeface="Arial" charset="0"/>
                  <a:ea typeface="宋体" pitchFamily="2" charset="-122"/>
                </a:defRPr>
              </a:lvl3pPr>
              <a:lvl4pPr marL="1600200" indent="-228600" eaLnBrk="0" hangingPunct="0">
                <a:tabLst>
                  <a:tab pos="84138" algn="l"/>
                </a:tabLst>
                <a:defRPr b="1">
                  <a:solidFill>
                    <a:schemeClr val="tx1"/>
                  </a:solidFill>
                  <a:latin typeface="Arial" charset="0"/>
                  <a:ea typeface="宋体" pitchFamily="2" charset="-122"/>
                </a:defRPr>
              </a:lvl4pPr>
              <a:lvl5pPr marL="2057400" indent="-228600" eaLnBrk="0" hangingPunct="0">
                <a:tabLst>
                  <a:tab pos="84138" algn="l"/>
                </a:tabLst>
                <a:defRPr b="1">
                  <a:solidFill>
                    <a:schemeClr val="tx1"/>
                  </a:solidFill>
                  <a:latin typeface="Arial" charset="0"/>
                  <a:ea typeface="宋体" pitchFamily="2" charset="-122"/>
                </a:defRPr>
              </a:lvl5pPr>
              <a:lvl6pPr marL="25146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6pPr>
              <a:lvl7pPr marL="29718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7pPr>
              <a:lvl8pPr marL="34290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8pPr>
              <a:lvl9pPr marL="3886200" indent="-228600" eaLnBrk="0" fontAlgn="base" hangingPunct="0">
                <a:spcBef>
                  <a:spcPct val="0"/>
                </a:spcBef>
                <a:spcAft>
                  <a:spcPct val="0"/>
                </a:spcAft>
                <a:tabLst>
                  <a:tab pos="84138" algn="l"/>
                </a:tabLst>
                <a:defRPr b="1">
                  <a:solidFill>
                    <a:schemeClr val="tx1"/>
                  </a:solidFill>
                  <a:latin typeface="Arial" charset="0"/>
                  <a:ea typeface="宋体" pitchFamily="2" charset="-122"/>
                </a:defRPr>
              </a:lvl9pPr>
            </a:lstStyle>
            <a:p>
              <a:pPr marL="0" lvl="1" algn="just" eaLnBrk="1" hangingPunct="1">
                <a:spcBef>
                  <a:spcPts val="600"/>
                </a:spcBef>
              </a:pPr>
              <a:r>
                <a:rPr kumimoji="1" lang="en-US" altLang="zh-CN" sz="1400" dirty="0">
                  <a:solidFill>
                    <a:srgbClr val="0000FF"/>
                  </a:solidFill>
                  <a:latin typeface="Times New Roman" pitchFamily="18" charset="0"/>
                  <a:ea typeface="华文中宋" pitchFamily="2" charset="-122"/>
                  <a:cs typeface="Times New Roman" pitchFamily="18" charset="0"/>
                </a:rPr>
                <a:t>Required Thickness for the Ceiling Slab of Hot Cell Repair Room from Radiation Shielding Point of View</a:t>
              </a:r>
            </a:p>
            <a:p>
              <a:pPr marL="0" lvl="1" algn="just" eaLnBrk="1" hangingPunct="1">
                <a:spcBef>
                  <a:spcPts val="0"/>
                </a:spcBef>
              </a:pPr>
              <a:endParaRPr kumimoji="1" lang="en-US" altLang="zh-CN" sz="900" dirty="0" smtClean="0">
                <a:solidFill>
                  <a:srgbClr val="0000FF"/>
                </a:solidFill>
                <a:latin typeface="Times New Roman" pitchFamily="18" charset="0"/>
                <a:ea typeface="华文中宋" pitchFamily="2" charset="-122"/>
                <a:cs typeface="Times New Roman" pitchFamily="18" charset="0"/>
              </a:endParaRPr>
            </a:p>
            <a:p>
              <a:pPr marL="0" lvl="1" algn="just" eaLnBrk="1" hangingPunct="1">
                <a:spcBef>
                  <a:spcPts val="600"/>
                </a:spcBef>
              </a:pPr>
              <a:r>
                <a:rPr kumimoji="1" lang="en-US" altLang="zh-CN" sz="1400" dirty="0" smtClean="0">
                  <a:solidFill>
                    <a:srgbClr val="0000FF"/>
                  </a:solidFill>
                  <a:latin typeface="Times New Roman" pitchFamily="18" charset="0"/>
                  <a:ea typeface="华文中宋" pitchFamily="2" charset="-122"/>
                  <a:cs typeface="Times New Roman" pitchFamily="18" charset="0"/>
                </a:rPr>
                <a:t>Nuclear </a:t>
              </a:r>
              <a:r>
                <a:rPr kumimoji="1" lang="en-US" altLang="zh-CN" sz="1400" dirty="0">
                  <a:solidFill>
                    <a:srgbClr val="0000FF"/>
                  </a:solidFill>
                  <a:latin typeface="Times New Roman" pitchFamily="18" charset="0"/>
                  <a:ea typeface="华文中宋" pitchFamily="2" charset="-122"/>
                  <a:cs typeface="Times New Roman" pitchFamily="18" charset="0"/>
                </a:rPr>
                <a:t>analysis of the port limiter and neutron flux monitor in the equatorial </a:t>
              </a:r>
              <a:r>
                <a:rPr kumimoji="1" lang="en-US" altLang="zh-CN" sz="1400" dirty="0" smtClean="0">
                  <a:solidFill>
                    <a:srgbClr val="0000FF"/>
                  </a:solidFill>
                  <a:latin typeface="Times New Roman" pitchFamily="18" charset="0"/>
                  <a:ea typeface="华文中宋" pitchFamily="2" charset="-122"/>
                  <a:cs typeface="Times New Roman" pitchFamily="18" charset="0"/>
                </a:rPr>
                <a:t>port</a:t>
              </a:r>
            </a:p>
            <a:p>
              <a:pPr marL="0" lvl="1" algn="just" eaLnBrk="1" hangingPunct="1">
                <a:spcBef>
                  <a:spcPts val="0"/>
                </a:spcBef>
              </a:pPr>
              <a:endParaRPr kumimoji="1" lang="en-US" altLang="zh-CN" sz="900" dirty="0" smtClean="0">
                <a:solidFill>
                  <a:srgbClr val="0000FF"/>
                </a:solidFill>
                <a:latin typeface="Times New Roman" pitchFamily="18" charset="0"/>
                <a:ea typeface="华文中宋" pitchFamily="2" charset="-122"/>
                <a:cs typeface="Times New Roman" pitchFamily="18" charset="0"/>
              </a:endParaRPr>
            </a:p>
            <a:p>
              <a:pPr marL="0" lvl="1" algn="just" eaLnBrk="1" hangingPunct="1">
                <a:spcBef>
                  <a:spcPts val="600"/>
                </a:spcBef>
              </a:pPr>
              <a:r>
                <a:rPr kumimoji="1" lang="en-US" altLang="zh-CN" sz="1400" dirty="0">
                  <a:solidFill>
                    <a:srgbClr val="0000FF"/>
                  </a:solidFill>
                  <a:latin typeface="Times New Roman" pitchFamily="18" charset="0"/>
                  <a:ea typeface="华文中宋" pitchFamily="2" charset="-122"/>
                  <a:cs typeface="Times New Roman" pitchFamily="18" charset="0"/>
                </a:rPr>
                <a:t>Development of Monte Carlo automatic modeling functions of MCAM for </a:t>
              </a:r>
              <a:r>
                <a:rPr kumimoji="1" lang="en-US" altLang="zh-CN" sz="1400" dirty="0" smtClean="0">
                  <a:solidFill>
                    <a:srgbClr val="0000FF"/>
                  </a:solidFill>
                  <a:latin typeface="Times New Roman" pitchFamily="18" charset="0"/>
                  <a:ea typeface="华文中宋" pitchFamily="2" charset="-122"/>
                  <a:cs typeface="Times New Roman" pitchFamily="18" charset="0"/>
                </a:rPr>
                <a:t>TRIPOLI-ITER application</a:t>
              </a:r>
            </a:p>
          </p:txBody>
        </p:sp>
      </p:grpSp>
      <p:sp>
        <p:nvSpPr>
          <p:cNvPr id="15" name="Rectangle 2"/>
          <p:cNvSpPr txBox="1">
            <a:spLocks noChangeArrowheads="1"/>
          </p:cNvSpPr>
          <p:nvPr/>
        </p:nvSpPr>
        <p:spPr>
          <a:xfrm>
            <a:off x="0" y="685800"/>
            <a:ext cx="9144000" cy="957368"/>
          </a:xfrm>
          <a:prstGeom prst="rect">
            <a:avLst/>
          </a:prstGeom>
        </p:spPr>
        <p:txBody>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defRPr/>
            </a:pPr>
            <a:r>
              <a:rPr lang="en-US" altLang="zh-CN" sz="2800" dirty="0" smtClean="0">
                <a:solidFill>
                  <a:srgbClr val="0000FF"/>
                </a:solidFill>
                <a:latin typeface="Times New Roman" pitchFamily="18" charset="0"/>
                <a:cs typeface="Times New Roman" pitchFamily="18" charset="0"/>
              </a:rPr>
              <a:t>List of Other </a:t>
            </a:r>
            <a:r>
              <a:rPr lang="en-US" altLang="zh-CN" sz="2800" dirty="0">
                <a:solidFill>
                  <a:srgbClr val="0000FF"/>
                </a:solidFill>
                <a:latin typeface="Times New Roman" pitchFamily="18" charset="0"/>
                <a:cs typeface="Times New Roman" pitchFamily="18" charset="0"/>
              </a:rPr>
              <a:t>C</a:t>
            </a:r>
            <a:r>
              <a:rPr lang="en-US" altLang="zh-CN" sz="2800" dirty="0" smtClean="0">
                <a:solidFill>
                  <a:srgbClr val="0000FF"/>
                </a:solidFill>
                <a:latin typeface="Times New Roman" pitchFamily="18" charset="0"/>
                <a:cs typeface="Times New Roman" pitchFamily="18" charset="0"/>
              </a:rPr>
              <a:t>ountry ITER </a:t>
            </a:r>
            <a:r>
              <a:rPr lang="en-US" altLang="zh-CN" sz="2800" dirty="0" err="1" smtClean="0">
                <a:solidFill>
                  <a:srgbClr val="0000FF"/>
                </a:solidFill>
                <a:latin typeface="Times New Roman" pitchFamily="18" charset="0"/>
                <a:cs typeface="Times New Roman" pitchFamily="18" charset="0"/>
              </a:rPr>
              <a:t>Neutronics</a:t>
            </a:r>
            <a:r>
              <a:rPr lang="en-US" altLang="zh-CN" sz="2800" dirty="0" smtClean="0">
                <a:solidFill>
                  <a:srgbClr val="0000FF"/>
                </a:solidFill>
                <a:latin typeface="Times New Roman" pitchFamily="18" charset="0"/>
                <a:cs typeface="Times New Roman" pitchFamily="18" charset="0"/>
              </a:rPr>
              <a:t> Tasks </a:t>
            </a:r>
          </a:p>
          <a:p>
            <a:pPr eaLnBrk="1" hangingPunct="1">
              <a:defRPr/>
            </a:pPr>
            <a:r>
              <a:rPr lang="en-US" altLang="zh-CN" sz="2800" dirty="0" smtClean="0">
                <a:solidFill>
                  <a:srgbClr val="0000FF"/>
                </a:solidFill>
                <a:latin typeface="Times New Roman" pitchFamily="18" charset="0"/>
                <a:cs typeface="Times New Roman" pitchFamily="18" charset="0"/>
              </a:rPr>
              <a:t>Supported by FDS Team</a:t>
            </a:r>
            <a:endParaRPr lang="en-US" altLang="zh-CN" sz="2800" dirty="0">
              <a:solidFill>
                <a:srgbClr val="0000FF"/>
              </a:solidFill>
              <a:latin typeface="Times New Roman" pitchFamily="18" charset="0"/>
              <a:cs typeface="Times New Roman" pitchFamily="18" charset="0"/>
            </a:endParaRPr>
          </a:p>
        </p:txBody>
      </p:sp>
      <p:grpSp>
        <p:nvGrpSpPr>
          <p:cNvPr id="16" name="Group 3"/>
          <p:cNvGrpSpPr>
            <a:grpSpLocks/>
          </p:cNvGrpSpPr>
          <p:nvPr/>
        </p:nvGrpSpPr>
        <p:grpSpPr bwMode="auto">
          <a:xfrm>
            <a:off x="990600" y="4191000"/>
            <a:ext cx="2183779" cy="1981200"/>
            <a:chOff x="187" y="856"/>
            <a:chExt cx="2693" cy="2298"/>
          </a:xfrm>
        </p:grpSpPr>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 y="856"/>
              <a:ext cx="2693" cy="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2200"/>
              <a:ext cx="1271" cy="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3" y="2194"/>
              <a:ext cx="141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20" descr="ITER - benchmark with NFM manifold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4188392"/>
            <a:ext cx="1877457" cy="198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4" descr="D:\FDS\基准ppt和彩页\基准ppt\MCAM基准ppt图片需添加FDS水印\图片2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191000"/>
            <a:ext cx="1676400" cy="201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032675" y="6245423"/>
            <a:ext cx="1057149" cy="276999"/>
          </a:xfrm>
          <a:prstGeom prst="rect">
            <a:avLst/>
          </a:prstGeom>
        </p:spPr>
        <p:txBody>
          <a:bodyPr wrap="none">
            <a:spAutoFit/>
          </a:bodyPr>
          <a:lstStyle/>
          <a:p>
            <a:r>
              <a:rPr lang="en-US" altLang="zh-CN" sz="1200" dirty="0">
                <a:solidFill>
                  <a:srgbClr val="000000"/>
                </a:solidFill>
                <a:latin typeface="Times New Roman" pitchFamily="18" charset="0"/>
                <a:ea typeface="黑体" pitchFamily="49" charset="-122"/>
                <a:cs typeface="Times New Roman" pitchFamily="18" charset="0"/>
              </a:rPr>
              <a:t>Port Limiter </a:t>
            </a:r>
            <a:endParaRPr lang="zh-CN" altLang="en-US" sz="1200" dirty="0">
              <a:solidFill>
                <a:srgbClr val="000000"/>
              </a:solidFill>
              <a:latin typeface="Times New Roman" pitchFamily="18" charset="0"/>
              <a:cs typeface="Times New Roman" pitchFamily="18" charset="0"/>
            </a:endParaRPr>
          </a:p>
        </p:txBody>
      </p:sp>
      <p:sp>
        <p:nvSpPr>
          <p:cNvPr id="4" name="矩形 3"/>
          <p:cNvSpPr/>
          <p:nvPr/>
        </p:nvSpPr>
        <p:spPr>
          <a:xfrm>
            <a:off x="5606745" y="6245423"/>
            <a:ext cx="2772810" cy="276999"/>
          </a:xfrm>
          <a:prstGeom prst="rect">
            <a:avLst/>
          </a:prstGeom>
        </p:spPr>
        <p:txBody>
          <a:bodyPr wrap="none">
            <a:spAutoFit/>
          </a:bodyPr>
          <a:lstStyle/>
          <a:p>
            <a:r>
              <a:rPr lang="en-US" altLang="zh-CN" sz="1200" dirty="0" err="1" smtClean="0">
                <a:solidFill>
                  <a:srgbClr val="000000"/>
                </a:solidFill>
                <a:latin typeface="Times New Roman" pitchFamily="18" charset="0"/>
                <a:ea typeface="黑体" pitchFamily="49" charset="-122"/>
                <a:cs typeface="Times New Roman" pitchFamily="18" charset="0"/>
              </a:rPr>
              <a:t>SuperMC</a:t>
            </a:r>
            <a:r>
              <a:rPr lang="en-US" altLang="zh-CN" sz="1200" dirty="0" smtClean="0">
                <a:solidFill>
                  <a:srgbClr val="000000"/>
                </a:solidFill>
                <a:latin typeface="Times New Roman" pitchFamily="18" charset="0"/>
                <a:ea typeface="黑体" pitchFamily="49" charset="-122"/>
                <a:cs typeface="Times New Roman" pitchFamily="18" charset="0"/>
              </a:rPr>
              <a:t>/MCAM </a:t>
            </a:r>
            <a:r>
              <a:rPr lang="en-US" altLang="zh-CN" sz="1200" dirty="0">
                <a:solidFill>
                  <a:srgbClr val="000000"/>
                </a:solidFill>
                <a:latin typeface="Times New Roman" pitchFamily="18" charset="0"/>
                <a:ea typeface="黑体" pitchFamily="49" charset="-122"/>
                <a:cs typeface="Times New Roman" pitchFamily="18" charset="0"/>
              </a:rPr>
              <a:t>for TRIPOLI-ITER </a:t>
            </a:r>
            <a:endParaRPr lang="zh-CN" altLang="en-US" sz="1200" dirty="0">
              <a:solidFill>
                <a:srgbClr val="000000"/>
              </a:solidFill>
              <a:latin typeface="Times New Roman" pitchFamily="18" charset="0"/>
              <a:ea typeface="黑体" pitchFamily="49" charset="-122"/>
              <a:cs typeface="Times New Roman" pitchFamily="18" charset="0"/>
            </a:endParaRPr>
          </a:p>
        </p:txBody>
      </p:sp>
      <p:sp>
        <p:nvSpPr>
          <p:cNvPr id="5" name="矩形 4"/>
          <p:cNvSpPr/>
          <p:nvPr/>
        </p:nvSpPr>
        <p:spPr>
          <a:xfrm>
            <a:off x="1531957" y="6245423"/>
            <a:ext cx="1189749" cy="276999"/>
          </a:xfrm>
          <a:prstGeom prst="rect">
            <a:avLst/>
          </a:prstGeom>
        </p:spPr>
        <p:txBody>
          <a:bodyPr wrap="none">
            <a:spAutoFit/>
          </a:bodyPr>
          <a:lstStyle/>
          <a:p>
            <a:r>
              <a:rPr lang="en-US" altLang="zh-CN" sz="1200" dirty="0">
                <a:solidFill>
                  <a:srgbClr val="000000"/>
                </a:solidFill>
                <a:latin typeface="Times New Roman" pitchFamily="18" charset="0"/>
                <a:ea typeface="黑体" pitchFamily="49" charset="-122"/>
                <a:cs typeface="Times New Roman" pitchFamily="18" charset="0"/>
              </a:rPr>
              <a:t>ITER Hot Cell </a:t>
            </a:r>
            <a:endParaRPr lang="zh-CN" altLang="en-US" sz="1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6310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423581" y="914400"/>
            <a:ext cx="8263219" cy="149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30000"/>
              </a:spcBef>
            </a:pPr>
            <a:r>
              <a:rPr lang="en-US" altLang="zh-CN" sz="2400" dirty="0" err="1">
                <a:solidFill>
                  <a:srgbClr val="FF0000"/>
                </a:solidFill>
                <a:latin typeface="Times New Roman" pitchFamily="18" charset="0"/>
                <a:cs typeface="Times New Roman" pitchFamily="18" charset="0"/>
                <a:sym typeface="Arial" pitchFamily="34" charset="0"/>
              </a:rPr>
              <a:t>SuperMC</a:t>
            </a:r>
            <a:r>
              <a:rPr lang="en-US" altLang="zh-CN" sz="2400" dirty="0">
                <a:solidFill>
                  <a:srgbClr val="FF0000"/>
                </a:solidFill>
                <a:latin typeface="Times New Roman" pitchFamily="18" charset="0"/>
                <a:cs typeface="Times New Roman" pitchFamily="18" charset="0"/>
                <a:sym typeface="Arial" pitchFamily="34" charset="0"/>
              </a:rPr>
              <a:t> </a:t>
            </a:r>
            <a:r>
              <a:rPr lang="en-US" altLang="zh-CN" sz="2400" dirty="0" smtClean="0">
                <a:solidFill>
                  <a:srgbClr val="FF0000"/>
                </a:solidFill>
                <a:latin typeface="Times New Roman" pitchFamily="18" charset="0"/>
                <a:cs typeface="Times New Roman" pitchFamily="18" charset="0"/>
                <a:sym typeface="Arial" pitchFamily="34" charset="0"/>
              </a:rPr>
              <a:t>widely </a:t>
            </a:r>
            <a:r>
              <a:rPr lang="en-US" altLang="zh-CN" sz="2400" dirty="0">
                <a:solidFill>
                  <a:srgbClr val="FF0000"/>
                </a:solidFill>
                <a:latin typeface="Times New Roman" pitchFamily="18" charset="0"/>
                <a:cs typeface="Times New Roman" pitchFamily="18" charset="0"/>
                <a:sym typeface="Arial" pitchFamily="34" charset="0"/>
              </a:rPr>
              <a:t>used in 800+ institutions in 50+ nations and 30+ major international nuclear </a:t>
            </a:r>
            <a:r>
              <a:rPr lang="en-US" altLang="zh-CN" sz="2400" dirty="0" smtClean="0">
                <a:solidFill>
                  <a:srgbClr val="FF0000"/>
                </a:solidFill>
                <a:latin typeface="Times New Roman" pitchFamily="18" charset="0"/>
                <a:cs typeface="Times New Roman" pitchFamily="18" charset="0"/>
                <a:sym typeface="Arial" pitchFamily="34" charset="0"/>
              </a:rPr>
              <a:t>projects</a:t>
            </a:r>
            <a:endParaRPr lang="en-US" altLang="zh-CN" sz="2400" dirty="0">
              <a:solidFill>
                <a:srgbClr val="FF0000"/>
              </a:solidFill>
              <a:latin typeface="Times New Roman" pitchFamily="18" charset="0"/>
              <a:cs typeface="Times New Roman" pitchFamily="18" charset="0"/>
              <a:sym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75" y="2041721"/>
            <a:ext cx="7781425" cy="405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20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a:spLocks noChangeArrowheads="1"/>
          </p:cNvSpPr>
          <p:nvPr/>
        </p:nvSpPr>
        <p:spPr bwMode="auto">
          <a:xfrm>
            <a:off x="152400" y="726757"/>
            <a:ext cx="89152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defRPr/>
            </a:pPr>
            <a:r>
              <a:rPr lang="en-US" altLang="zh-CN" sz="2800" dirty="0" smtClean="0">
                <a:solidFill>
                  <a:srgbClr val="FF0000"/>
                </a:solidFill>
                <a:latin typeface="Times New Roman" pitchFamily="18" charset="0"/>
                <a:ea typeface="黑体" pitchFamily="49" charset="-122"/>
                <a:cs typeface="Times New Roman" pitchFamily="18" charset="0"/>
              </a:rPr>
              <a:t>Roadmap of Fusion Neutron Sources </a:t>
            </a:r>
          </a:p>
        </p:txBody>
      </p:sp>
      <p:grpSp>
        <p:nvGrpSpPr>
          <p:cNvPr id="24" name="组合 23"/>
          <p:cNvGrpSpPr/>
          <p:nvPr/>
        </p:nvGrpSpPr>
        <p:grpSpPr>
          <a:xfrm>
            <a:off x="609600" y="1970866"/>
            <a:ext cx="8162794" cy="4536916"/>
            <a:chOff x="609600" y="1970866"/>
            <a:chExt cx="8162794" cy="4536916"/>
          </a:xfrm>
        </p:grpSpPr>
        <p:grpSp>
          <p:nvGrpSpPr>
            <p:cNvPr id="3" name="组合 2"/>
            <p:cNvGrpSpPr/>
            <p:nvPr/>
          </p:nvGrpSpPr>
          <p:grpSpPr>
            <a:xfrm>
              <a:off x="609600" y="1970866"/>
              <a:ext cx="8162794" cy="4536916"/>
              <a:chOff x="600208" y="2240410"/>
              <a:chExt cx="8162794" cy="4536916"/>
            </a:xfrm>
          </p:grpSpPr>
          <p:grpSp>
            <p:nvGrpSpPr>
              <p:cNvPr id="4" name="组合 3"/>
              <p:cNvGrpSpPr/>
              <p:nvPr/>
            </p:nvGrpSpPr>
            <p:grpSpPr>
              <a:xfrm>
                <a:off x="600208" y="2707943"/>
                <a:ext cx="8162794" cy="4069383"/>
                <a:chOff x="676406" y="2662121"/>
                <a:chExt cx="8162794" cy="4069383"/>
              </a:xfrm>
            </p:grpSpPr>
            <p:grpSp>
              <p:nvGrpSpPr>
                <p:cNvPr id="6" name="组合 2"/>
                <p:cNvGrpSpPr>
                  <a:grpSpLocks/>
                </p:cNvGrpSpPr>
                <p:nvPr/>
              </p:nvGrpSpPr>
              <p:grpSpPr bwMode="auto">
                <a:xfrm>
                  <a:off x="676406" y="2662121"/>
                  <a:ext cx="8162794" cy="4069383"/>
                  <a:chOff x="657932" y="2578377"/>
                  <a:chExt cx="8162540" cy="4070372"/>
                </a:xfrm>
              </p:grpSpPr>
              <p:cxnSp>
                <p:nvCxnSpPr>
                  <p:cNvPr id="8" name="直接箭头连接符 61"/>
                  <p:cNvCxnSpPr>
                    <a:cxnSpLocks noChangeShapeType="1"/>
                  </p:cNvCxnSpPr>
                  <p:nvPr/>
                </p:nvCxnSpPr>
                <p:spPr bwMode="auto">
                  <a:xfrm flipV="1">
                    <a:off x="827584" y="6089423"/>
                    <a:ext cx="7992888" cy="2107"/>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9" name="同心圆 73"/>
                  <p:cNvSpPr>
                    <a:spLocks/>
                  </p:cNvSpPr>
                  <p:nvPr/>
                </p:nvSpPr>
                <p:spPr bwMode="auto">
                  <a:xfrm>
                    <a:off x="3048000" y="5949623"/>
                    <a:ext cx="228600" cy="239712"/>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63 w 21600"/>
                      <a:gd name="T31" fmla="*/ 3163 h 21600"/>
                      <a:gd name="T32" fmla="*/ 18437 w 21600"/>
                      <a:gd name="T33" fmla="*/ 1843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25400" cap="flat" cmpd="sng">
                    <a:solidFill>
                      <a:srgbClr val="000000"/>
                    </a:solidFill>
                    <a:round/>
                    <a:headEnd/>
                    <a:tailEnd/>
                  </a:ln>
                </p:spPr>
                <p:txBody>
                  <a:bodyPr wrap="none" anchor="ctr"/>
                  <a:lstStyle/>
                  <a:p>
                    <a:pPr eaLnBrk="0" hangingPunct="0">
                      <a:buFont typeface="Arial" pitchFamily="34" charset="0"/>
                      <a:buNone/>
                      <a:defRPr/>
                    </a:pPr>
                    <a:endParaRPr lang="zh-CN" altLang="en-US">
                      <a:solidFill>
                        <a:srgbClr val="000000"/>
                      </a:solidFill>
                      <a:latin typeface="Times New Roman" pitchFamily="18" charset="0"/>
                      <a:ea typeface="宋体" pitchFamily="2" charset="-122"/>
                      <a:cs typeface="Times New Roman" pitchFamily="18" charset="0"/>
                    </a:endParaRPr>
                  </a:p>
                </p:txBody>
              </p:sp>
              <p:sp>
                <p:nvSpPr>
                  <p:cNvPr id="10" name="直接连接符 76"/>
                  <p:cNvSpPr>
                    <a:spLocks noChangeShapeType="1"/>
                  </p:cNvSpPr>
                  <p:nvPr/>
                </p:nvSpPr>
                <p:spPr bwMode="auto">
                  <a:xfrm>
                    <a:off x="3115186" y="4323422"/>
                    <a:ext cx="17395" cy="1698209"/>
                  </a:xfrm>
                  <a:prstGeom prst="line">
                    <a:avLst/>
                  </a:prstGeom>
                  <a:noFill/>
                  <a:ln w="3810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pPr eaLnBrk="0" hangingPunct="0">
                      <a:buFont typeface="Arial" pitchFamily="34" charset="0"/>
                      <a:buNone/>
                      <a:defRPr/>
                    </a:pPr>
                    <a:endParaRPr lang="zh-CN" altLang="en-US">
                      <a:solidFill>
                        <a:srgbClr val="000000"/>
                      </a:solidFill>
                      <a:latin typeface="Times New Roman" pitchFamily="18" charset="0"/>
                      <a:ea typeface="宋体" pitchFamily="2" charset="-122"/>
                      <a:cs typeface="Times New Roman" pitchFamily="18" charset="0"/>
                    </a:endParaRPr>
                  </a:p>
                </p:txBody>
              </p:sp>
              <p:sp>
                <p:nvSpPr>
                  <p:cNvPr id="11" name="同心圆 90"/>
                  <p:cNvSpPr>
                    <a:spLocks/>
                  </p:cNvSpPr>
                  <p:nvPr/>
                </p:nvSpPr>
                <p:spPr bwMode="auto">
                  <a:xfrm>
                    <a:off x="5715000" y="5949623"/>
                    <a:ext cx="228600" cy="239712"/>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63 w 21600"/>
                      <a:gd name="T31" fmla="*/ 3163 h 21600"/>
                      <a:gd name="T32" fmla="*/ 18437 w 21600"/>
                      <a:gd name="T33" fmla="*/ 1843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25400" cap="flat" cmpd="sng">
                    <a:solidFill>
                      <a:srgbClr val="000000"/>
                    </a:solidFill>
                    <a:round/>
                    <a:headEnd/>
                    <a:tailEnd/>
                  </a:ln>
                </p:spPr>
                <p:txBody>
                  <a:bodyPr wrap="none" anchor="ctr"/>
                  <a:lstStyle/>
                  <a:p>
                    <a:pPr eaLnBrk="0" hangingPunct="0">
                      <a:buFont typeface="Arial" pitchFamily="34" charset="0"/>
                      <a:buNone/>
                      <a:defRPr/>
                    </a:pPr>
                    <a:endParaRPr lang="zh-CN" altLang="en-US">
                      <a:solidFill>
                        <a:srgbClr val="000000"/>
                      </a:solidFill>
                      <a:latin typeface="Times New Roman" pitchFamily="18" charset="0"/>
                      <a:ea typeface="宋体" pitchFamily="2" charset="-122"/>
                      <a:cs typeface="Times New Roman" pitchFamily="18" charset="0"/>
                    </a:endParaRPr>
                  </a:p>
                </p:txBody>
              </p:sp>
              <p:sp>
                <p:nvSpPr>
                  <p:cNvPr id="12" name="直接连接符 96"/>
                  <p:cNvSpPr>
                    <a:spLocks noChangeShapeType="1"/>
                  </p:cNvSpPr>
                  <p:nvPr/>
                </p:nvSpPr>
                <p:spPr bwMode="auto">
                  <a:xfrm>
                    <a:off x="5790349" y="3964861"/>
                    <a:ext cx="38035" cy="2124942"/>
                  </a:xfrm>
                  <a:prstGeom prst="line">
                    <a:avLst/>
                  </a:prstGeom>
                  <a:noFill/>
                  <a:ln w="3810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pPr eaLnBrk="0" hangingPunct="0">
                      <a:buFont typeface="Arial" pitchFamily="34" charset="0"/>
                      <a:buNone/>
                      <a:defRPr/>
                    </a:pPr>
                    <a:endParaRPr lang="zh-CN" altLang="en-US">
                      <a:solidFill>
                        <a:srgbClr val="000000"/>
                      </a:solidFill>
                      <a:latin typeface="Times New Roman" pitchFamily="18" charset="0"/>
                      <a:ea typeface="宋体" pitchFamily="2" charset="-122"/>
                      <a:cs typeface="Times New Roman" pitchFamily="18" charset="0"/>
                    </a:endParaRPr>
                  </a:p>
                </p:txBody>
              </p:sp>
              <p:cxnSp>
                <p:nvCxnSpPr>
                  <p:cNvPr id="13" name="直接箭头连接符 108"/>
                  <p:cNvCxnSpPr>
                    <a:cxnSpLocks noChangeShapeType="1"/>
                  </p:cNvCxnSpPr>
                  <p:nvPr/>
                </p:nvCxnSpPr>
                <p:spPr bwMode="auto">
                  <a:xfrm>
                    <a:off x="874476" y="4941154"/>
                    <a:ext cx="2258472" cy="0"/>
                  </a:xfrm>
                  <a:prstGeom prst="straightConnector1">
                    <a:avLst/>
                  </a:prstGeom>
                  <a:noFill/>
                  <a:ln w="444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14" name="直接箭头连接符 110"/>
                  <p:cNvCxnSpPr>
                    <a:cxnSpLocks noChangeShapeType="1"/>
                  </p:cNvCxnSpPr>
                  <p:nvPr/>
                </p:nvCxnSpPr>
                <p:spPr bwMode="auto">
                  <a:xfrm flipV="1">
                    <a:off x="3119884" y="4521510"/>
                    <a:ext cx="2671316" cy="38551"/>
                  </a:xfrm>
                  <a:prstGeom prst="straightConnector1">
                    <a:avLst/>
                  </a:prstGeom>
                  <a:noFill/>
                  <a:ln w="44450">
                    <a:solidFill>
                      <a:srgbClr val="FF0000"/>
                    </a:solidFill>
                    <a:prstDash val="dash"/>
                    <a:round/>
                    <a:headEnd/>
                    <a:tailEnd type="arrow" w="med" len="med"/>
                  </a:ln>
                  <a:extLst>
                    <a:ext uri="{909E8E84-426E-40DD-AFC4-6F175D3DCCD1}">
                      <a14:hiddenFill xmlns:a14="http://schemas.microsoft.com/office/drawing/2010/main">
                        <a:noFill/>
                      </a14:hiddenFill>
                    </a:ext>
                  </a:extLst>
                </p:spPr>
              </p:cxnSp>
              <p:sp>
                <p:nvSpPr>
                  <p:cNvPr id="15" name="TextBox 113"/>
                  <p:cNvSpPr>
                    <a:spLocks noChangeArrowheads="1"/>
                  </p:cNvSpPr>
                  <p:nvPr/>
                </p:nvSpPr>
                <p:spPr bwMode="auto">
                  <a:xfrm>
                    <a:off x="1314126" y="6186972"/>
                    <a:ext cx="1178940" cy="46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altLang="zh-CN" sz="1200" dirty="0" smtClean="0">
                        <a:solidFill>
                          <a:srgbClr val="FF0000"/>
                        </a:solidFill>
                        <a:latin typeface="Times New Roman" pitchFamily="18" charset="0"/>
                        <a:ea typeface="微软雅黑" pitchFamily="34" charset="-122"/>
                        <a:cs typeface="Times New Roman" pitchFamily="18" charset="0"/>
                        <a:sym typeface="微软雅黑" pitchFamily="34" charset="-122"/>
                      </a:rPr>
                      <a:t>Basic Research</a:t>
                    </a:r>
                  </a:p>
                  <a:p>
                    <a:pPr eaLnBrk="0" hangingPunct="0">
                      <a:defRPr/>
                    </a:pPr>
                    <a:r>
                      <a:rPr lang="en-US" altLang="zh-CN" sz="1200" dirty="0" smtClean="0">
                        <a:solidFill>
                          <a:srgbClr val="FF0000"/>
                        </a:solidFill>
                        <a:latin typeface="Times New Roman" pitchFamily="18" charset="0"/>
                        <a:ea typeface="微软雅黑" pitchFamily="34" charset="-122"/>
                        <a:cs typeface="Times New Roman" pitchFamily="18" charset="0"/>
                        <a:sym typeface="微软雅黑" pitchFamily="34" charset="-122"/>
                      </a:rPr>
                      <a:t>on</a:t>
                    </a:r>
                    <a:r>
                      <a:rPr lang="zh-CN" altLang="en-US" sz="1200" dirty="0" smtClean="0">
                        <a:solidFill>
                          <a:srgbClr val="FF0000"/>
                        </a:solidFill>
                        <a:latin typeface="Times New Roman" pitchFamily="18" charset="0"/>
                        <a:ea typeface="微软雅黑" pitchFamily="34" charset="-122"/>
                        <a:cs typeface="Times New Roman" pitchFamily="18" charset="0"/>
                        <a:sym typeface="微软雅黑" pitchFamily="34" charset="-122"/>
                      </a:rPr>
                      <a:t> </a:t>
                    </a:r>
                    <a:r>
                      <a:rPr lang="en-US" altLang="zh-CN" sz="1200" dirty="0" err="1" smtClean="0">
                        <a:solidFill>
                          <a:srgbClr val="FF0000"/>
                        </a:solidFill>
                        <a:latin typeface="Times New Roman" pitchFamily="18" charset="0"/>
                        <a:ea typeface="微软雅黑" pitchFamily="34" charset="-122"/>
                        <a:cs typeface="Times New Roman" pitchFamily="18" charset="0"/>
                        <a:sym typeface="微软雅黑" pitchFamily="34" charset="-122"/>
                      </a:rPr>
                      <a:t>Neutronics</a:t>
                    </a:r>
                    <a:endParaRPr lang="zh-CN" altLang="en-US" sz="1200" dirty="0">
                      <a:solidFill>
                        <a:srgbClr val="FF0000"/>
                      </a:solidFill>
                      <a:latin typeface="Times New Roman" pitchFamily="18" charset="0"/>
                      <a:ea typeface="微软雅黑" pitchFamily="34" charset="-122"/>
                      <a:cs typeface="Times New Roman" pitchFamily="18" charset="0"/>
                      <a:sym typeface="微软雅黑" pitchFamily="34" charset="-122"/>
                    </a:endParaRPr>
                  </a:p>
                </p:txBody>
              </p:sp>
              <p:sp>
                <p:nvSpPr>
                  <p:cNvPr id="16" name="TextBox 114"/>
                  <p:cNvSpPr>
                    <a:spLocks noChangeArrowheads="1"/>
                  </p:cNvSpPr>
                  <p:nvPr/>
                </p:nvSpPr>
                <p:spPr bwMode="auto">
                  <a:xfrm>
                    <a:off x="2953297" y="6148725"/>
                    <a:ext cx="3089879" cy="46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defRPr/>
                    </a:pPr>
                    <a:r>
                      <a:rPr lang="en-US" altLang="zh-CN" sz="1200" dirty="0" smtClean="0">
                        <a:solidFill>
                          <a:srgbClr val="FF0000"/>
                        </a:solidFill>
                        <a:latin typeface="Times New Roman" pitchFamily="18" charset="0"/>
                        <a:ea typeface="微软雅黑" pitchFamily="34" charset="-122"/>
                        <a:cs typeface="Times New Roman" pitchFamily="18" charset="0"/>
                        <a:sym typeface="微软雅黑" pitchFamily="34" charset="-122"/>
                      </a:rPr>
                      <a:t>Research on Nuclear </a:t>
                    </a:r>
                  </a:p>
                  <a:p>
                    <a:pPr eaLnBrk="0" hangingPunct="0">
                      <a:buFont typeface="Arial" pitchFamily="34" charset="0"/>
                      <a:buNone/>
                      <a:defRPr/>
                    </a:pPr>
                    <a:r>
                      <a:rPr lang="en-US" altLang="zh-CN" sz="1200" dirty="0" smtClean="0">
                        <a:solidFill>
                          <a:srgbClr val="FF0000"/>
                        </a:solidFill>
                        <a:latin typeface="Times New Roman" pitchFamily="18" charset="0"/>
                        <a:ea typeface="微软雅黑" pitchFamily="34" charset="-122"/>
                        <a:cs typeface="Times New Roman" pitchFamily="18" charset="0"/>
                        <a:sym typeface="微软雅黑" pitchFamily="34" charset="-122"/>
                      </a:rPr>
                      <a:t>Technology and Safety </a:t>
                    </a:r>
                    <a:endParaRPr lang="zh-CN" altLang="en-US" sz="1200" dirty="0">
                      <a:solidFill>
                        <a:srgbClr val="FF0000"/>
                      </a:solidFill>
                      <a:latin typeface="Times New Roman" pitchFamily="18" charset="0"/>
                      <a:ea typeface="微软雅黑" pitchFamily="34" charset="-122"/>
                      <a:cs typeface="Times New Roman" pitchFamily="18" charset="0"/>
                      <a:sym typeface="微软雅黑" pitchFamily="34" charset="-122"/>
                    </a:endParaRPr>
                  </a:p>
                </p:txBody>
              </p:sp>
              <p:cxnSp>
                <p:nvCxnSpPr>
                  <p:cNvPr id="17" name="直接箭头连接符 110"/>
                  <p:cNvCxnSpPr>
                    <a:cxnSpLocks noChangeShapeType="1"/>
                  </p:cNvCxnSpPr>
                  <p:nvPr/>
                </p:nvCxnSpPr>
                <p:spPr bwMode="auto">
                  <a:xfrm>
                    <a:off x="5791200" y="4178968"/>
                    <a:ext cx="2606189" cy="0"/>
                  </a:xfrm>
                  <a:prstGeom prst="straightConnector1">
                    <a:avLst/>
                  </a:prstGeom>
                  <a:noFill/>
                  <a:ln w="44450">
                    <a:solidFill>
                      <a:srgbClr val="FF0000"/>
                    </a:solidFill>
                    <a:prstDash val="dash"/>
                    <a:round/>
                    <a:headEnd/>
                    <a:tailEnd type="arrow" w="med" len="med"/>
                  </a:ln>
                  <a:extLst>
                    <a:ext uri="{909E8E84-426E-40DD-AFC4-6F175D3DCCD1}">
                      <a14:hiddenFill xmlns:a14="http://schemas.microsoft.com/office/drawing/2010/main">
                        <a:noFill/>
                      </a14:hiddenFill>
                    </a:ext>
                  </a:extLst>
                </p:spPr>
              </p:cxnSp>
              <p:sp>
                <p:nvSpPr>
                  <p:cNvPr id="18" name="同心圆 90"/>
                  <p:cNvSpPr>
                    <a:spLocks/>
                  </p:cNvSpPr>
                  <p:nvPr/>
                </p:nvSpPr>
                <p:spPr bwMode="auto">
                  <a:xfrm>
                    <a:off x="8303840" y="5969566"/>
                    <a:ext cx="228600" cy="239712"/>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63 w 21600"/>
                      <a:gd name="T31" fmla="*/ 3163 h 21600"/>
                      <a:gd name="T32" fmla="*/ 18437 w 21600"/>
                      <a:gd name="T33" fmla="*/ 1843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25400" cap="flat" cmpd="sng">
                    <a:solidFill>
                      <a:srgbClr val="000000"/>
                    </a:solidFill>
                    <a:round/>
                    <a:headEnd/>
                    <a:tailEnd/>
                  </a:ln>
                </p:spPr>
                <p:txBody>
                  <a:bodyPr wrap="none" anchor="ctr"/>
                  <a:lstStyle/>
                  <a:p>
                    <a:pPr eaLnBrk="0" hangingPunct="0">
                      <a:buFont typeface="Arial" pitchFamily="34" charset="0"/>
                      <a:buNone/>
                      <a:defRPr/>
                    </a:pPr>
                    <a:endParaRPr lang="zh-CN" altLang="en-US">
                      <a:solidFill>
                        <a:srgbClr val="000000"/>
                      </a:solidFill>
                      <a:latin typeface="Times New Roman" pitchFamily="18" charset="0"/>
                      <a:ea typeface="宋体" pitchFamily="2" charset="-122"/>
                      <a:cs typeface="Times New Roman" pitchFamily="18" charset="0"/>
                    </a:endParaRPr>
                  </a:p>
                </p:txBody>
              </p:sp>
              <p:sp>
                <p:nvSpPr>
                  <p:cNvPr id="19" name="直接连接符 96"/>
                  <p:cNvSpPr>
                    <a:spLocks noChangeShapeType="1"/>
                  </p:cNvSpPr>
                  <p:nvPr/>
                </p:nvSpPr>
                <p:spPr bwMode="auto">
                  <a:xfrm>
                    <a:off x="8376638" y="3597758"/>
                    <a:ext cx="41502" cy="2493772"/>
                  </a:xfrm>
                  <a:prstGeom prst="line">
                    <a:avLst/>
                  </a:prstGeom>
                  <a:noFill/>
                  <a:ln w="3810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pPr eaLnBrk="0" hangingPunct="0">
                      <a:buFont typeface="Arial" pitchFamily="34" charset="0"/>
                      <a:buNone/>
                      <a:defRPr/>
                    </a:pPr>
                    <a:endParaRPr lang="zh-CN" altLang="en-US">
                      <a:solidFill>
                        <a:srgbClr val="000000"/>
                      </a:solidFill>
                      <a:latin typeface="Times New Roman" pitchFamily="18" charset="0"/>
                      <a:ea typeface="宋体" pitchFamily="2" charset="-122"/>
                      <a:cs typeface="Times New Roman" pitchFamily="18" charset="0"/>
                    </a:endParaRPr>
                  </a:p>
                </p:txBody>
              </p:sp>
              <p:sp>
                <p:nvSpPr>
                  <p:cNvPr id="20" name="TextBox 114"/>
                  <p:cNvSpPr>
                    <a:spLocks noChangeArrowheads="1"/>
                  </p:cNvSpPr>
                  <p:nvPr/>
                </p:nvSpPr>
                <p:spPr bwMode="auto">
                  <a:xfrm>
                    <a:off x="5943600" y="6123912"/>
                    <a:ext cx="2401503" cy="46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defRPr/>
                    </a:pPr>
                    <a:r>
                      <a:rPr lang="en-US" altLang="zh-CN" sz="1200" smtClean="0">
                        <a:solidFill>
                          <a:srgbClr val="FF0000"/>
                        </a:solidFill>
                        <a:latin typeface="Times New Roman" pitchFamily="18" charset="0"/>
                        <a:ea typeface="微软雅黑" pitchFamily="34" charset="-122"/>
                        <a:cs typeface="Times New Roman" pitchFamily="18" charset="0"/>
                        <a:sym typeface="微软雅黑" pitchFamily="34" charset="-122"/>
                      </a:rPr>
                      <a:t>Integration Test of Components Nuclear Performance</a:t>
                    </a:r>
                    <a:endParaRPr lang="en-US" altLang="zh-CN" sz="1200">
                      <a:solidFill>
                        <a:srgbClr val="FF0000"/>
                      </a:solidFill>
                      <a:latin typeface="Times New Roman" pitchFamily="18" charset="0"/>
                      <a:ea typeface="微软雅黑" pitchFamily="34" charset="-122"/>
                      <a:cs typeface="Times New Roman" pitchFamily="18" charset="0"/>
                      <a:sym typeface="微软雅黑" pitchFamily="34" charset="-122"/>
                    </a:endParaRPr>
                  </a:p>
                </p:txBody>
              </p:sp>
              <p:sp>
                <p:nvSpPr>
                  <p:cNvPr id="21" name="Rectangle 61"/>
                  <p:cNvSpPr>
                    <a:spLocks noChangeArrowheads="1"/>
                  </p:cNvSpPr>
                  <p:nvPr/>
                </p:nvSpPr>
                <p:spPr bwMode="auto">
                  <a:xfrm>
                    <a:off x="657932" y="3957516"/>
                    <a:ext cx="2523952" cy="83119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buFont typeface="Arial" pitchFamily="34" charset="0"/>
                      <a:buNone/>
                      <a:defRPr/>
                    </a:pPr>
                    <a:r>
                      <a:rPr lang="en-US" altLang="zh-CN" sz="2000" dirty="0" smtClean="0">
                        <a:solidFill>
                          <a:srgbClr val="FF0000"/>
                        </a:solidFill>
                        <a:latin typeface="Times New Roman" pitchFamily="18" charset="0"/>
                        <a:ea typeface="华文中宋" pitchFamily="2" charset="-122"/>
                        <a:cs typeface="Times New Roman" pitchFamily="18" charset="0"/>
                      </a:rPr>
                      <a:t>HINEG-I</a:t>
                    </a:r>
                    <a:endParaRPr lang="en-US" altLang="zh-CN" sz="2000" dirty="0" smtClean="0">
                      <a:solidFill>
                        <a:srgbClr val="0000FF"/>
                      </a:solidFill>
                      <a:latin typeface="Times New Roman" pitchFamily="18" charset="0"/>
                      <a:ea typeface="华文中宋" pitchFamily="2" charset="-122"/>
                      <a:cs typeface="Times New Roman" pitchFamily="18" charset="0"/>
                    </a:endParaRPr>
                  </a:p>
                  <a:p>
                    <a:pPr eaLnBrk="0" hangingPunct="0">
                      <a:buFont typeface="Arial" pitchFamily="34" charset="0"/>
                      <a:buNone/>
                      <a:defRPr/>
                    </a:pPr>
                    <a:r>
                      <a:rPr lang="en-US" altLang="zh-CN" sz="1400" dirty="0" smtClean="0">
                        <a:solidFill>
                          <a:srgbClr val="0000FF"/>
                        </a:solidFill>
                        <a:latin typeface="Times New Roman" pitchFamily="18" charset="0"/>
                        <a:ea typeface="华文中宋" pitchFamily="2" charset="-122"/>
                        <a:cs typeface="Times New Roman" pitchFamily="18" charset="0"/>
                      </a:rPr>
                      <a:t>Steady and Pulse Dual-Mode Neutron Source</a:t>
                    </a:r>
                    <a:endParaRPr lang="en-US" altLang="zh-CN" sz="1200" dirty="0">
                      <a:solidFill>
                        <a:srgbClr val="FF0000"/>
                      </a:solidFill>
                      <a:latin typeface="Times New Roman" pitchFamily="18" charset="0"/>
                      <a:ea typeface="华文中宋" pitchFamily="2" charset="-122"/>
                      <a:cs typeface="Times New Roman" pitchFamily="18" charset="0"/>
                    </a:endParaRPr>
                  </a:p>
                </p:txBody>
              </p:sp>
              <p:sp>
                <p:nvSpPr>
                  <p:cNvPr id="22" name="Rectangle 61"/>
                  <p:cNvSpPr>
                    <a:spLocks noChangeArrowheads="1"/>
                  </p:cNvSpPr>
                  <p:nvPr/>
                </p:nvSpPr>
                <p:spPr bwMode="auto">
                  <a:xfrm>
                    <a:off x="1008435" y="3293986"/>
                    <a:ext cx="1792421" cy="6464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lnSpc>
                        <a:spcPct val="150000"/>
                      </a:lnSpc>
                      <a:buFont typeface="Arial" pitchFamily="34" charset="0"/>
                      <a:buNone/>
                      <a:defRPr/>
                    </a:pPr>
                    <a:r>
                      <a:rPr lang="en-US" altLang="zh-CN" sz="2400" dirty="0" smtClean="0">
                        <a:solidFill>
                          <a:srgbClr val="FF0000"/>
                        </a:solidFill>
                        <a:latin typeface="Times New Roman" pitchFamily="18" charset="0"/>
                        <a:ea typeface="华文中宋" pitchFamily="2" charset="-122"/>
                        <a:cs typeface="Times New Roman" pitchFamily="18" charset="0"/>
                      </a:rPr>
                      <a:t>10</a:t>
                    </a:r>
                    <a:r>
                      <a:rPr lang="en-US" altLang="zh-CN" sz="2400" baseline="30000" dirty="0" smtClean="0">
                        <a:solidFill>
                          <a:srgbClr val="FF0000"/>
                        </a:solidFill>
                        <a:latin typeface="Times New Roman" pitchFamily="18" charset="0"/>
                        <a:ea typeface="华文中宋" pitchFamily="2" charset="-122"/>
                        <a:cs typeface="Times New Roman" pitchFamily="18" charset="0"/>
                      </a:rPr>
                      <a:t>12</a:t>
                    </a:r>
                    <a:r>
                      <a:rPr lang="en-US" altLang="zh-CN" sz="2400" dirty="0" smtClean="0">
                        <a:solidFill>
                          <a:srgbClr val="FF0000"/>
                        </a:solidFill>
                        <a:latin typeface="Times New Roman" pitchFamily="18" charset="0"/>
                        <a:ea typeface="华文中宋" pitchFamily="2" charset="-122"/>
                        <a:cs typeface="Times New Roman" pitchFamily="18" charset="0"/>
                      </a:rPr>
                      <a:t>-10</a:t>
                    </a:r>
                    <a:r>
                      <a:rPr lang="en-US" altLang="zh-CN" sz="2400" baseline="30000" dirty="0" smtClean="0">
                        <a:solidFill>
                          <a:srgbClr val="FF0000"/>
                        </a:solidFill>
                        <a:latin typeface="Times New Roman" pitchFamily="18" charset="0"/>
                        <a:ea typeface="华文中宋" pitchFamily="2" charset="-122"/>
                        <a:cs typeface="Times New Roman" pitchFamily="18" charset="0"/>
                      </a:rPr>
                      <a:t>13  </a:t>
                    </a:r>
                    <a:r>
                      <a:rPr lang="en-US" altLang="zh-CN" sz="2400" dirty="0" smtClean="0">
                        <a:solidFill>
                          <a:srgbClr val="FF0000"/>
                        </a:solidFill>
                        <a:latin typeface="Times New Roman" pitchFamily="18" charset="0"/>
                        <a:ea typeface="华文中宋" pitchFamily="2" charset="-122"/>
                        <a:cs typeface="Times New Roman" pitchFamily="18" charset="0"/>
                      </a:rPr>
                      <a:t>n/s</a:t>
                    </a:r>
                    <a:endParaRPr lang="en-US" altLang="zh-CN" sz="2400" dirty="0">
                      <a:solidFill>
                        <a:srgbClr val="000000"/>
                      </a:solidFill>
                      <a:latin typeface="Times New Roman" pitchFamily="18" charset="0"/>
                      <a:ea typeface="华文中宋" pitchFamily="2" charset="-122"/>
                      <a:cs typeface="Times New Roman" pitchFamily="18" charset="0"/>
                    </a:endParaRPr>
                  </a:p>
                </p:txBody>
              </p:sp>
              <p:sp>
                <p:nvSpPr>
                  <p:cNvPr id="23" name="矩形 22"/>
                  <p:cNvSpPr/>
                  <p:nvPr/>
                </p:nvSpPr>
                <p:spPr>
                  <a:xfrm>
                    <a:off x="856723" y="5131581"/>
                    <a:ext cx="2191277" cy="800414"/>
                  </a:xfrm>
                  <a:prstGeom prst="rect">
                    <a:avLst/>
                  </a:prstGeom>
                </p:spPr>
                <p:txBody>
                  <a:bodyPr wrap="square">
                    <a:spAutoFit/>
                  </a:bodyPr>
                  <a:lstStyle/>
                  <a:p>
                    <a:pPr marL="84138" indent="-180975"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Nuclear Data</a:t>
                    </a:r>
                  </a:p>
                  <a:p>
                    <a:pPr marL="84138" indent="-180975"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Methods and Software</a:t>
                    </a:r>
                  </a:p>
                  <a:p>
                    <a:pPr marL="84138" indent="-180975"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Radiation Protection</a:t>
                    </a:r>
                    <a:endParaRPr lang="en-US" altLang="zh-CN" sz="1200" b="0" kern="0" dirty="0">
                      <a:solidFill>
                        <a:prstClr val="black"/>
                      </a:solidFill>
                      <a:latin typeface="Times New Roman" pitchFamily="18" charset="0"/>
                      <a:ea typeface="华文中宋" pitchFamily="2" charset="-122"/>
                      <a:cs typeface="Times New Roman" pitchFamily="18" charset="0"/>
                    </a:endParaRPr>
                  </a:p>
                </p:txBody>
              </p:sp>
              <p:sp>
                <p:nvSpPr>
                  <p:cNvPr id="25" name="Rectangle 61"/>
                  <p:cNvSpPr>
                    <a:spLocks noChangeArrowheads="1"/>
                  </p:cNvSpPr>
                  <p:nvPr/>
                </p:nvSpPr>
                <p:spPr bwMode="auto">
                  <a:xfrm>
                    <a:off x="3513565" y="2959471"/>
                    <a:ext cx="1792422" cy="6464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lnSpc>
                        <a:spcPct val="150000"/>
                      </a:lnSpc>
                      <a:buFont typeface="Arial" pitchFamily="34" charset="0"/>
                      <a:buNone/>
                      <a:defRPr/>
                    </a:pPr>
                    <a:r>
                      <a:rPr lang="en-US" altLang="zh-CN" sz="2400" dirty="0" smtClean="0">
                        <a:solidFill>
                          <a:srgbClr val="FF0000"/>
                        </a:solidFill>
                        <a:latin typeface="Times New Roman" pitchFamily="18" charset="0"/>
                        <a:ea typeface="华文中宋" pitchFamily="2" charset="-122"/>
                        <a:cs typeface="Times New Roman" pitchFamily="18" charset="0"/>
                      </a:rPr>
                      <a:t>10</a:t>
                    </a:r>
                    <a:r>
                      <a:rPr lang="en-US" altLang="zh-CN" sz="2400" baseline="30000" dirty="0" smtClean="0">
                        <a:solidFill>
                          <a:srgbClr val="FF0000"/>
                        </a:solidFill>
                        <a:latin typeface="Times New Roman" pitchFamily="18" charset="0"/>
                        <a:ea typeface="华文中宋" pitchFamily="2" charset="-122"/>
                        <a:cs typeface="Times New Roman" pitchFamily="18" charset="0"/>
                      </a:rPr>
                      <a:t>15</a:t>
                    </a:r>
                    <a:r>
                      <a:rPr lang="en-US" altLang="zh-CN" sz="2400" dirty="0" smtClean="0">
                        <a:solidFill>
                          <a:srgbClr val="FF0000"/>
                        </a:solidFill>
                        <a:latin typeface="Times New Roman" pitchFamily="18" charset="0"/>
                        <a:ea typeface="华文中宋" pitchFamily="2" charset="-122"/>
                        <a:cs typeface="Times New Roman" pitchFamily="18" charset="0"/>
                      </a:rPr>
                      <a:t>-10</a:t>
                    </a:r>
                    <a:r>
                      <a:rPr lang="en-US" altLang="zh-CN" sz="2400" baseline="30000" dirty="0" smtClean="0">
                        <a:solidFill>
                          <a:srgbClr val="FF0000"/>
                        </a:solidFill>
                        <a:latin typeface="Times New Roman" pitchFamily="18" charset="0"/>
                        <a:ea typeface="华文中宋" pitchFamily="2" charset="-122"/>
                        <a:cs typeface="Times New Roman" pitchFamily="18" charset="0"/>
                      </a:rPr>
                      <a:t>16  </a:t>
                    </a:r>
                    <a:r>
                      <a:rPr lang="en-US" altLang="zh-CN" sz="2400" dirty="0" smtClean="0">
                        <a:solidFill>
                          <a:srgbClr val="FF0000"/>
                        </a:solidFill>
                        <a:latin typeface="Times New Roman" pitchFamily="18" charset="0"/>
                        <a:ea typeface="华文中宋" pitchFamily="2" charset="-122"/>
                        <a:cs typeface="Times New Roman" pitchFamily="18" charset="0"/>
                      </a:rPr>
                      <a:t>n/s</a:t>
                    </a:r>
                    <a:endParaRPr lang="en-US" altLang="zh-CN" sz="2400" dirty="0">
                      <a:solidFill>
                        <a:srgbClr val="000000"/>
                      </a:solidFill>
                      <a:latin typeface="Times New Roman" pitchFamily="18" charset="0"/>
                      <a:ea typeface="华文中宋" pitchFamily="2" charset="-122"/>
                      <a:cs typeface="Times New Roman" pitchFamily="18" charset="0"/>
                    </a:endParaRPr>
                  </a:p>
                </p:txBody>
              </p:sp>
              <p:sp>
                <p:nvSpPr>
                  <p:cNvPr id="27" name="Rectangle 61"/>
                  <p:cNvSpPr>
                    <a:spLocks noChangeArrowheads="1"/>
                  </p:cNvSpPr>
                  <p:nvPr/>
                </p:nvSpPr>
                <p:spPr bwMode="auto">
                  <a:xfrm>
                    <a:off x="6296557" y="2578377"/>
                    <a:ext cx="1439966" cy="6464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lnSpc>
                        <a:spcPct val="150000"/>
                      </a:lnSpc>
                      <a:buFont typeface="Arial" pitchFamily="34" charset="0"/>
                      <a:buNone/>
                      <a:defRPr/>
                    </a:pPr>
                    <a:r>
                      <a:rPr lang="en-US" altLang="zh-CN" sz="2400" dirty="0">
                        <a:solidFill>
                          <a:srgbClr val="FF0000"/>
                        </a:solidFill>
                        <a:latin typeface="Times New Roman" pitchFamily="18" charset="0"/>
                        <a:ea typeface="华文中宋" pitchFamily="2" charset="-122"/>
                        <a:cs typeface="Times New Roman" pitchFamily="18" charset="0"/>
                      </a:rPr>
                      <a:t>&gt;</a:t>
                    </a:r>
                    <a:r>
                      <a:rPr lang="en-US" altLang="zh-CN" sz="2400" dirty="0" smtClean="0">
                        <a:solidFill>
                          <a:srgbClr val="FF0000"/>
                        </a:solidFill>
                        <a:latin typeface="Times New Roman" pitchFamily="18" charset="0"/>
                        <a:ea typeface="华文中宋" pitchFamily="2" charset="-122"/>
                        <a:cs typeface="Times New Roman" pitchFamily="18" charset="0"/>
                      </a:rPr>
                      <a:t>10</a:t>
                    </a:r>
                    <a:r>
                      <a:rPr lang="en-US" altLang="zh-CN" sz="2400" baseline="30000" dirty="0" smtClean="0">
                        <a:solidFill>
                          <a:srgbClr val="FF0000"/>
                        </a:solidFill>
                        <a:latin typeface="Times New Roman" pitchFamily="18" charset="0"/>
                        <a:ea typeface="华文中宋" pitchFamily="2" charset="-122"/>
                        <a:cs typeface="Times New Roman" pitchFamily="18" charset="0"/>
                      </a:rPr>
                      <a:t>18  </a:t>
                    </a:r>
                    <a:r>
                      <a:rPr lang="en-US" altLang="zh-CN" sz="2400" dirty="0" smtClean="0">
                        <a:solidFill>
                          <a:srgbClr val="FF0000"/>
                        </a:solidFill>
                        <a:latin typeface="Times New Roman" pitchFamily="18" charset="0"/>
                        <a:ea typeface="华文中宋" pitchFamily="2" charset="-122"/>
                        <a:cs typeface="Times New Roman" pitchFamily="18" charset="0"/>
                      </a:rPr>
                      <a:t>n/s</a:t>
                    </a:r>
                    <a:endParaRPr lang="en-US" altLang="zh-CN" sz="2400" dirty="0">
                      <a:solidFill>
                        <a:srgbClr val="000000"/>
                      </a:solidFill>
                      <a:latin typeface="Times New Roman" pitchFamily="18" charset="0"/>
                      <a:ea typeface="华文中宋" pitchFamily="2" charset="-122"/>
                      <a:cs typeface="Times New Roman" pitchFamily="18" charset="0"/>
                    </a:endParaRPr>
                  </a:p>
                </p:txBody>
              </p:sp>
              <p:sp>
                <p:nvSpPr>
                  <p:cNvPr id="28" name="矩形 27"/>
                  <p:cNvSpPr/>
                  <p:nvPr/>
                </p:nvSpPr>
                <p:spPr>
                  <a:xfrm>
                    <a:off x="3258079" y="4685197"/>
                    <a:ext cx="2539920" cy="1246798"/>
                  </a:xfrm>
                  <a:prstGeom prst="rect">
                    <a:avLst/>
                  </a:prstGeom>
                </p:spPr>
                <p:txBody>
                  <a:bodyPr>
                    <a:spAutoFit/>
                  </a:bodyPr>
                  <a:lstStyle/>
                  <a:p>
                    <a:pPr marL="185738" indent="-185738"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Materials Irradiation </a:t>
                    </a:r>
                    <a:endParaRPr lang="en-US" altLang="zh-CN" sz="1200" b="0" kern="0" dirty="0">
                      <a:solidFill>
                        <a:prstClr val="black"/>
                      </a:solidFill>
                      <a:latin typeface="Times New Roman" pitchFamily="18" charset="0"/>
                      <a:ea typeface="华文中宋" pitchFamily="2" charset="-122"/>
                      <a:cs typeface="Times New Roman" pitchFamily="18" charset="0"/>
                    </a:endParaRPr>
                  </a:p>
                  <a:p>
                    <a:pPr marL="185738" indent="-185738" algn="l" eaLnBrk="0" hangingPunct="0">
                      <a:spcBef>
                        <a:spcPts val="600"/>
                      </a:spcBef>
                      <a:buClr>
                        <a:srgbClr val="4F81BD"/>
                      </a:buClr>
                      <a:buFont typeface="Wingdings" pitchFamily="2" charset="2"/>
                      <a:buChar char="§"/>
                      <a:defRPr/>
                    </a:pPr>
                    <a:r>
                      <a:rPr lang="en-US" altLang="zh-CN" sz="1200" b="0" kern="0" dirty="0" err="1" smtClean="0">
                        <a:solidFill>
                          <a:prstClr val="black"/>
                        </a:solidFill>
                        <a:latin typeface="Times New Roman" pitchFamily="18" charset="0"/>
                        <a:ea typeface="华文中宋" pitchFamily="2" charset="-122"/>
                        <a:cs typeface="Times New Roman" pitchFamily="18" charset="0"/>
                      </a:rPr>
                      <a:t>Neutronics</a:t>
                    </a:r>
                    <a:r>
                      <a:rPr lang="en-US" altLang="zh-CN" sz="1200" b="0" kern="0" dirty="0" smtClean="0">
                        <a:solidFill>
                          <a:prstClr val="black"/>
                        </a:solidFill>
                        <a:latin typeface="Times New Roman" pitchFamily="18" charset="0"/>
                        <a:ea typeface="华文中宋" pitchFamily="2" charset="-122"/>
                        <a:cs typeface="Times New Roman" pitchFamily="18" charset="0"/>
                      </a:rPr>
                      <a:t> Performance Test</a:t>
                    </a:r>
                  </a:p>
                  <a:p>
                    <a:pPr marL="642938" lvl="1" indent="-185738" algn="l" eaLnBrk="0" hangingPunct="0">
                      <a:spcBef>
                        <a:spcPts val="600"/>
                      </a:spcBef>
                      <a:buClr>
                        <a:srgbClr val="4F81BD"/>
                      </a:buClr>
                      <a:buFont typeface="Wingdings" pitchFamily="2" charset="2"/>
                      <a:buChar char="ü"/>
                      <a:defRPr/>
                    </a:pPr>
                    <a:r>
                      <a:rPr lang="en-US" altLang="zh-CN" sz="1200" b="0" kern="0" dirty="0" smtClean="0">
                        <a:solidFill>
                          <a:prstClr val="black"/>
                        </a:solidFill>
                        <a:latin typeface="Times New Roman" pitchFamily="18" charset="0"/>
                        <a:ea typeface="华文中宋" pitchFamily="2" charset="-122"/>
                        <a:cs typeface="Times New Roman" pitchFamily="18" charset="0"/>
                      </a:rPr>
                      <a:t>Activation, Tritium breed, Radiation shielding…</a:t>
                    </a:r>
                  </a:p>
                  <a:p>
                    <a:pPr marL="185738" indent="-185738"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Nuclear Technology Application</a:t>
                    </a:r>
                  </a:p>
                </p:txBody>
              </p:sp>
              <p:sp>
                <p:nvSpPr>
                  <p:cNvPr id="29" name="Rectangle 61"/>
                  <p:cNvSpPr>
                    <a:spLocks noChangeArrowheads="1"/>
                  </p:cNvSpPr>
                  <p:nvPr/>
                </p:nvSpPr>
                <p:spPr bwMode="auto">
                  <a:xfrm>
                    <a:off x="5848731" y="4483840"/>
                    <a:ext cx="2624364" cy="16162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185738" indent="-185738"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Multi-Physics Coupling Test</a:t>
                    </a:r>
                  </a:p>
                  <a:p>
                    <a:pPr marL="642938" lvl="1" indent="-185738" algn="l" eaLnBrk="0" hangingPunct="0">
                      <a:spcBef>
                        <a:spcPts val="600"/>
                      </a:spcBef>
                      <a:buClr>
                        <a:srgbClr val="4F81BD"/>
                      </a:buClr>
                      <a:buFont typeface="Wingdings" pitchFamily="2" charset="2"/>
                      <a:buChar char="ü"/>
                      <a:defRPr/>
                    </a:pPr>
                    <a:r>
                      <a:rPr lang="en-US" altLang="zh-CN" sz="1200" b="0" kern="0" dirty="0" smtClean="0">
                        <a:solidFill>
                          <a:prstClr val="black"/>
                        </a:solidFill>
                        <a:latin typeface="Times New Roman" pitchFamily="18" charset="0"/>
                        <a:ea typeface="华文中宋" pitchFamily="2" charset="-122"/>
                        <a:cs typeface="Times New Roman" pitchFamily="18" charset="0"/>
                      </a:rPr>
                      <a:t>Neutrons, Ions, Heat, Magnetic Field…</a:t>
                    </a:r>
                    <a:endParaRPr lang="en-US" altLang="zh-CN" sz="1200" b="0" kern="0" dirty="0">
                      <a:solidFill>
                        <a:prstClr val="black"/>
                      </a:solidFill>
                      <a:latin typeface="Times New Roman" pitchFamily="18" charset="0"/>
                      <a:ea typeface="华文中宋" pitchFamily="2" charset="-122"/>
                      <a:cs typeface="Times New Roman" pitchFamily="18" charset="0"/>
                    </a:endParaRPr>
                  </a:p>
                  <a:p>
                    <a:pPr marL="185738" indent="-185738"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High </a:t>
                    </a:r>
                    <a:r>
                      <a:rPr lang="en-US" altLang="zh-CN" sz="1200" b="0" kern="0" dirty="0">
                        <a:solidFill>
                          <a:prstClr val="black"/>
                        </a:solidFill>
                        <a:latin typeface="Times New Roman" pitchFamily="18" charset="0"/>
                        <a:ea typeface="华文中宋" pitchFamily="2" charset="-122"/>
                        <a:cs typeface="Times New Roman" pitchFamily="18" charset="0"/>
                      </a:rPr>
                      <a:t>V</a:t>
                    </a:r>
                    <a:r>
                      <a:rPr lang="en-US" altLang="zh-CN" sz="1200" b="0" kern="0" dirty="0" smtClean="0">
                        <a:solidFill>
                          <a:prstClr val="black"/>
                        </a:solidFill>
                        <a:latin typeface="Times New Roman" pitchFamily="18" charset="0"/>
                        <a:ea typeface="华文中宋" pitchFamily="2" charset="-122"/>
                        <a:cs typeface="Times New Roman" pitchFamily="18" charset="0"/>
                      </a:rPr>
                      <a:t>olume </a:t>
                    </a:r>
                    <a:r>
                      <a:rPr lang="en-US" altLang="zh-CN" sz="1200" b="0" kern="0" dirty="0">
                        <a:solidFill>
                          <a:prstClr val="black"/>
                        </a:solidFill>
                        <a:latin typeface="Times New Roman" pitchFamily="18" charset="0"/>
                        <a:ea typeface="华文中宋" pitchFamily="2" charset="-122"/>
                        <a:cs typeface="Times New Roman" pitchFamily="18" charset="0"/>
                      </a:rPr>
                      <a:t>N</a:t>
                    </a:r>
                    <a:r>
                      <a:rPr lang="en-US" altLang="zh-CN" sz="1200" b="0" kern="0" dirty="0" smtClean="0">
                        <a:solidFill>
                          <a:prstClr val="black"/>
                        </a:solidFill>
                        <a:latin typeface="Times New Roman" pitchFamily="18" charset="0"/>
                        <a:ea typeface="华文中宋" pitchFamily="2" charset="-122"/>
                        <a:cs typeface="Times New Roman" pitchFamily="18" charset="0"/>
                      </a:rPr>
                      <a:t>uclear </a:t>
                    </a:r>
                    <a:r>
                      <a:rPr lang="en-US" altLang="zh-CN" sz="1200" b="0" dirty="0" smtClean="0">
                        <a:solidFill>
                          <a:srgbClr val="000000"/>
                        </a:solidFill>
                        <a:latin typeface="Times New Roman" panose="02020603050405020304" pitchFamily="18" charset="0"/>
                        <a:ea typeface="华文中宋" pitchFamily="2" charset="-122"/>
                        <a:cs typeface="Times New Roman" panose="02020603050405020304" pitchFamily="18" charset="0"/>
                        <a:sym typeface="Times New Roman" pitchFamily="18" charset="0"/>
                      </a:rPr>
                      <a:t>Heat </a:t>
                    </a:r>
                    <a:r>
                      <a:rPr lang="en-US" altLang="zh-CN" sz="1200" b="0" dirty="0">
                        <a:solidFill>
                          <a:srgbClr val="000000"/>
                        </a:solidFill>
                        <a:latin typeface="Times New Roman" panose="02020603050405020304" pitchFamily="18" charset="0"/>
                        <a:ea typeface="华文中宋" pitchFamily="2" charset="-122"/>
                        <a:cs typeface="Times New Roman" panose="02020603050405020304" pitchFamily="18" charset="0"/>
                        <a:sym typeface="Times New Roman" pitchFamily="18" charset="0"/>
                      </a:rPr>
                      <a:t>D</a:t>
                    </a:r>
                    <a:r>
                      <a:rPr lang="en-US" altLang="zh-CN" sz="1200" b="0" dirty="0" smtClean="0">
                        <a:solidFill>
                          <a:srgbClr val="000000"/>
                        </a:solidFill>
                        <a:latin typeface="Times New Roman" panose="02020603050405020304" pitchFamily="18" charset="0"/>
                        <a:ea typeface="华文中宋" pitchFamily="2" charset="-122"/>
                        <a:cs typeface="Times New Roman" panose="02020603050405020304" pitchFamily="18" charset="0"/>
                        <a:sym typeface="Times New Roman" pitchFamily="18" charset="0"/>
                      </a:rPr>
                      <a:t>eposition </a:t>
                    </a:r>
                    <a:endParaRPr lang="en-US" altLang="zh-CN" sz="1200" b="0" kern="0" dirty="0" smtClean="0">
                      <a:solidFill>
                        <a:prstClr val="black"/>
                      </a:solidFill>
                      <a:latin typeface="Times New Roman" pitchFamily="18" charset="0"/>
                      <a:ea typeface="华文中宋" pitchFamily="2" charset="-122"/>
                      <a:cs typeface="Times New Roman" pitchFamily="18" charset="0"/>
                    </a:endParaRPr>
                  </a:p>
                  <a:p>
                    <a:pPr marL="185738" indent="-185738" algn="l" eaLnBrk="0" hangingPunct="0">
                      <a:spcBef>
                        <a:spcPts val="600"/>
                      </a:spcBef>
                      <a:buClr>
                        <a:srgbClr val="4F81BD"/>
                      </a:buClr>
                      <a:buFont typeface="Wingdings" pitchFamily="2" charset="2"/>
                      <a:buChar char="§"/>
                      <a:defRPr/>
                    </a:pPr>
                    <a:r>
                      <a:rPr lang="en-US" altLang="zh-CN" sz="1200" b="0" kern="0" dirty="0" smtClean="0">
                        <a:solidFill>
                          <a:prstClr val="black"/>
                        </a:solidFill>
                        <a:latin typeface="Times New Roman" pitchFamily="18" charset="0"/>
                        <a:ea typeface="华文中宋" pitchFamily="2" charset="-122"/>
                        <a:cs typeface="Times New Roman" pitchFamily="18" charset="0"/>
                      </a:rPr>
                      <a:t>Service Performance Integration Test</a:t>
                    </a:r>
                    <a:endParaRPr lang="en-US" altLang="zh-CN" sz="1200" b="0" kern="0" dirty="0">
                      <a:solidFill>
                        <a:prstClr val="black"/>
                      </a:solidFill>
                      <a:latin typeface="Times New Roman" pitchFamily="18" charset="0"/>
                      <a:ea typeface="华文中宋" pitchFamily="2" charset="-122"/>
                      <a:cs typeface="Times New Roman" pitchFamily="18" charset="0"/>
                    </a:endParaRPr>
                  </a:p>
                </p:txBody>
              </p:sp>
            </p:grpSp>
            <p:sp>
              <p:nvSpPr>
                <p:cNvPr id="7" name="Rectangle 61"/>
                <p:cNvSpPr>
                  <a:spLocks noChangeArrowheads="1"/>
                </p:cNvSpPr>
                <p:nvPr/>
              </p:nvSpPr>
              <p:spPr bwMode="auto">
                <a:xfrm>
                  <a:off x="5714998" y="3278925"/>
                  <a:ext cx="27584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altLang="zh-CN" sz="2000" dirty="0">
                      <a:solidFill>
                        <a:srgbClr val="FF0000"/>
                      </a:solidFill>
                      <a:latin typeface="Times New Roman" pitchFamily="18" charset="0"/>
                      <a:ea typeface="华文中宋" pitchFamily="2" charset="-122"/>
                      <a:cs typeface="Times New Roman" pitchFamily="18" charset="0"/>
                    </a:rPr>
                    <a:t>HINEG-III</a:t>
                  </a:r>
                </a:p>
                <a:p>
                  <a:pPr eaLnBrk="0" hangingPunct="0">
                    <a:buFont typeface="Arial" pitchFamily="34" charset="0"/>
                    <a:buNone/>
                    <a:defRPr/>
                  </a:pPr>
                  <a:r>
                    <a:rPr lang="en-US" altLang="zh-CN" sz="1400" dirty="0" smtClean="0">
                      <a:solidFill>
                        <a:srgbClr val="0000FF"/>
                      </a:solidFill>
                      <a:latin typeface="Times New Roman" pitchFamily="18" charset="0"/>
                      <a:ea typeface="华文中宋" pitchFamily="2" charset="-122"/>
                      <a:cs typeface="Times New Roman" pitchFamily="18" charset="0"/>
                    </a:rPr>
                    <a:t>Volumetric Fusion Neutron Source:</a:t>
                  </a:r>
                  <a:r>
                    <a:rPr lang="en-US" altLang="zh-CN" sz="1200" dirty="0" smtClean="0">
                      <a:solidFill>
                        <a:srgbClr val="0000FF"/>
                      </a:solidFill>
                      <a:latin typeface="Times New Roman" pitchFamily="18" charset="0"/>
                      <a:ea typeface="华文中宋" pitchFamily="2" charset="-122"/>
                      <a:cs typeface="Times New Roman" pitchFamily="18" charset="0"/>
                    </a:rPr>
                    <a:t>( e.g. GDT-VFNS )</a:t>
                  </a:r>
                  <a:endParaRPr lang="en-US" altLang="zh-CN" sz="1200" dirty="0">
                    <a:solidFill>
                      <a:srgbClr val="0000FF"/>
                    </a:solidFill>
                    <a:latin typeface="Times New Roman" pitchFamily="18" charset="0"/>
                    <a:ea typeface="华文中宋" pitchFamily="2" charset="-122"/>
                    <a:cs typeface="Times New Roman" pitchFamily="18" charset="0"/>
                  </a:endParaRPr>
                </a:p>
              </p:txBody>
            </p:sp>
          </p:grpSp>
          <p:pic>
            <p:nvPicPr>
              <p:cNvPr id="5" name="Picture 2" descr="C:\Users\FDS Team\Desktop\入网-新闻照片（季翔 2016-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49"/>
              <a:stretch/>
            </p:blipFill>
            <p:spPr bwMode="auto">
              <a:xfrm>
                <a:off x="1053099" y="2240410"/>
                <a:ext cx="1683156" cy="109359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61"/>
            <p:cNvSpPr>
              <a:spLocks noChangeArrowheads="1"/>
            </p:cNvSpPr>
            <p:nvPr/>
          </p:nvSpPr>
          <p:spPr bwMode="auto">
            <a:xfrm>
              <a:off x="3114769" y="3436203"/>
              <a:ext cx="2524031"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altLang="zh-CN" sz="2000" dirty="0" smtClean="0">
                  <a:solidFill>
                    <a:srgbClr val="FF0000"/>
                  </a:solidFill>
                  <a:latin typeface="Times New Roman" pitchFamily="18" charset="0"/>
                  <a:ea typeface="华文中宋" pitchFamily="2" charset="-122"/>
                  <a:cs typeface="Times New Roman" pitchFamily="18" charset="0"/>
                </a:rPr>
                <a:t>HINEG-II</a:t>
              </a:r>
              <a:endParaRPr lang="en-US" altLang="zh-CN" dirty="0">
                <a:solidFill>
                  <a:srgbClr val="FF0000"/>
                </a:solidFill>
                <a:latin typeface="Times New Roman" pitchFamily="18" charset="0"/>
                <a:ea typeface="华文中宋" pitchFamily="2" charset="-122"/>
                <a:cs typeface="Times New Roman" pitchFamily="18" charset="0"/>
              </a:endParaRPr>
            </a:p>
            <a:p>
              <a:pPr eaLnBrk="0" hangingPunct="0">
                <a:buFont typeface="Arial" pitchFamily="34" charset="0"/>
                <a:buNone/>
                <a:defRPr/>
              </a:pPr>
              <a:r>
                <a:rPr lang="en-US" altLang="zh-CN" sz="1400" dirty="0" smtClean="0">
                  <a:solidFill>
                    <a:srgbClr val="0000FF"/>
                  </a:solidFill>
                  <a:latin typeface="Times New Roman" pitchFamily="18" charset="0"/>
                  <a:ea typeface="华文中宋" pitchFamily="2" charset="-122"/>
                  <a:cs typeface="Times New Roman" pitchFamily="18" charset="0"/>
                </a:rPr>
                <a:t>High Intensity Steady  Neutron Source</a:t>
              </a:r>
              <a:endParaRPr lang="en-US" altLang="zh-CN" sz="1200" dirty="0">
                <a:solidFill>
                  <a:srgbClr val="FF0000"/>
                </a:solidFill>
                <a:latin typeface="Times New Roman" pitchFamily="18" charset="0"/>
                <a:ea typeface="华文中宋" pitchFamily="2" charset="-122"/>
                <a:cs typeface="Times New Roman" pitchFamily="18" charset="0"/>
              </a:endParaRPr>
            </a:p>
          </p:txBody>
        </p:sp>
      </p:grpSp>
      <p:pic>
        <p:nvPicPr>
          <p:cNvPr id="35" name="Picture 2" descr="C:\Users\FDS Team.YONGFENG_WANG\Desktop\入网-图片（王永峰 2016-11-21）\入网-图片（王永峰 2016-11-21）\装配体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64" t="7118" r="18337" b="9237"/>
          <a:stretch/>
        </p:blipFill>
        <p:spPr bwMode="auto">
          <a:xfrm>
            <a:off x="3505200" y="1654202"/>
            <a:ext cx="1554423" cy="12375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Users\FDS Team.YONGFENG_WANG\Desktop\入网-图片（王永峰 2016-11-21）\入网-图片（王永峰 2016-11-21）\GDT（2016-11-20） 无阴影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99" t="18656" r="1874" b="30185"/>
          <a:stretch/>
        </p:blipFill>
        <p:spPr bwMode="auto">
          <a:xfrm>
            <a:off x="5943600" y="1732105"/>
            <a:ext cx="1943178" cy="70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981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图片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322" y="1469238"/>
            <a:ext cx="8052641" cy="40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Box 20"/>
          <p:cNvSpPr txBox="1">
            <a:spLocks noChangeArrowheads="1"/>
          </p:cNvSpPr>
          <p:nvPr/>
        </p:nvSpPr>
        <p:spPr bwMode="auto">
          <a:xfrm>
            <a:off x="377246" y="2401669"/>
            <a:ext cx="1832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defRPr/>
            </a:pPr>
            <a:r>
              <a:rPr lang="en-US" altLang="zh-CN" dirty="0" smtClean="0">
                <a:solidFill>
                  <a:srgbClr val="FF0000"/>
                </a:solidFill>
                <a:latin typeface="Times New Roman" pitchFamily="18" charset="0"/>
                <a:ea typeface="华文中宋" pitchFamily="2" charset="-122"/>
                <a:cs typeface="Times New Roman" pitchFamily="18" charset="0"/>
              </a:rPr>
              <a:t>Steady </a:t>
            </a:r>
            <a:r>
              <a:rPr lang="en-US" altLang="zh-CN" dirty="0" err="1" smtClean="0">
                <a:solidFill>
                  <a:srgbClr val="FF0000"/>
                </a:solidFill>
                <a:latin typeface="Times New Roman" pitchFamily="18" charset="0"/>
                <a:ea typeface="华文中宋" pitchFamily="2" charset="-122"/>
                <a:cs typeface="Times New Roman" pitchFamily="18" charset="0"/>
              </a:rPr>
              <a:t>Beamline</a:t>
            </a:r>
            <a:endParaRPr lang="en-US" altLang="zh-CN" dirty="0">
              <a:solidFill>
                <a:srgbClr val="FF0000"/>
              </a:solidFill>
              <a:latin typeface="Times New Roman" pitchFamily="18" charset="0"/>
              <a:ea typeface="华文中宋" pitchFamily="2" charset="-122"/>
              <a:cs typeface="Times New Roman" pitchFamily="18" charset="0"/>
            </a:endParaRPr>
          </a:p>
          <a:p>
            <a:pPr eaLnBrk="0" hangingPunct="0">
              <a:buFont typeface="Arial" pitchFamily="34" charset="0"/>
              <a:buNone/>
              <a:defRPr/>
            </a:pPr>
            <a:r>
              <a:rPr lang="en-US" altLang="zh-CN" dirty="0" smtClean="0">
                <a:solidFill>
                  <a:srgbClr val="FF0000"/>
                </a:solidFill>
                <a:latin typeface="Times New Roman" pitchFamily="18" charset="0"/>
                <a:ea typeface="华文中宋" pitchFamily="2" charset="-122"/>
                <a:cs typeface="Times New Roman" pitchFamily="18" charset="0"/>
              </a:rPr>
              <a:t>10</a:t>
            </a:r>
            <a:r>
              <a:rPr lang="en-US" altLang="zh-CN" baseline="30000" dirty="0" smtClean="0">
                <a:solidFill>
                  <a:srgbClr val="FF0000"/>
                </a:solidFill>
                <a:latin typeface="Times New Roman" pitchFamily="18" charset="0"/>
                <a:ea typeface="华文中宋" pitchFamily="2" charset="-122"/>
                <a:cs typeface="Times New Roman" pitchFamily="18" charset="0"/>
              </a:rPr>
              <a:t>12-13</a:t>
            </a:r>
            <a:r>
              <a:rPr lang="en-US" altLang="zh-CN" dirty="0" smtClean="0">
                <a:solidFill>
                  <a:srgbClr val="FF0000"/>
                </a:solidFill>
                <a:latin typeface="Times New Roman" pitchFamily="18" charset="0"/>
                <a:ea typeface="华文中宋" pitchFamily="2" charset="-122"/>
                <a:cs typeface="Times New Roman" pitchFamily="18" charset="0"/>
              </a:rPr>
              <a:t>n/s</a:t>
            </a:r>
            <a:endParaRPr lang="zh-CN" altLang="en-US" dirty="0">
              <a:solidFill>
                <a:srgbClr val="FF0000"/>
              </a:solidFill>
              <a:latin typeface="Times New Roman" pitchFamily="18" charset="0"/>
              <a:ea typeface="华文中宋" pitchFamily="2" charset="-122"/>
              <a:cs typeface="Times New Roman" pitchFamily="18" charset="0"/>
            </a:endParaRPr>
          </a:p>
        </p:txBody>
      </p:sp>
      <p:sp>
        <p:nvSpPr>
          <p:cNvPr id="148485" name="TextBox 21"/>
          <p:cNvSpPr txBox="1">
            <a:spLocks noChangeArrowheads="1"/>
          </p:cNvSpPr>
          <p:nvPr/>
        </p:nvSpPr>
        <p:spPr bwMode="auto">
          <a:xfrm>
            <a:off x="6388720" y="2249269"/>
            <a:ext cx="1691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defRPr/>
            </a:pPr>
            <a:r>
              <a:rPr lang="en-US" altLang="zh-CN" dirty="0" smtClean="0">
                <a:solidFill>
                  <a:srgbClr val="FF0000"/>
                </a:solidFill>
                <a:latin typeface="Times New Roman" pitchFamily="18" charset="0"/>
                <a:ea typeface="华文中宋" pitchFamily="2" charset="-122"/>
                <a:cs typeface="Times New Roman" pitchFamily="18" charset="0"/>
              </a:rPr>
              <a:t>Pulse </a:t>
            </a:r>
            <a:r>
              <a:rPr lang="en-US" altLang="zh-CN" dirty="0" err="1" smtClean="0">
                <a:solidFill>
                  <a:srgbClr val="FF0000"/>
                </a:solidFill>
                <a:latin typeface="Times New Roman" pitchFamily="18" charset="0"/>
                <a:ea typeface="华文中宋" pitchFamily="2" charset="-122"/>
                <a:cs typeface="Times New Roman" pitchFamily="18" charset="0"/>
              </a:rPr>
              <a:t>Beamline</a:t>
            </a:r>
            <a:endParaRPr lang="en-US" altLang="zh-CN" dirty="0">
              <a:solidFill>
                <a:srgbClr val="FF0000"/>
              </a:solidFill>
              <a:latin typeface="Times New Roman" pitchFamily="18" charset="0"/>
              <a:ea typeface="华文中宋" pitchFamily="2" charset="-122"/>
              <a:cs typeface="Times New Roman" pitchFamily="18" charset="0"/>
            </a:endParaRPr>
          </a:p>
          <a:p>
            <a:pPr eaLnBrk="0" hangingPunct="0">
              <a:buFont typeface="Arial" pitchFamily="34" charset="0"/>
              <a:buNone/>
              <a:defRPr/>
            </a:pPr>
            <a:r>
              <a:rPr lang="en-US" altLang="zh-CN" dirty="0">
                <a:solidFill>
                  <a:srgbClr val="FF0000"/>
                </a:solidFill>
                <a:latin typeface="Times New Roman" pitchFamily="18" charset="0"/>
                <a:ea typeface="华文中宋" pitchFamily="2" charset="-122"/>
                <a:cs typeface="Times New Roman" pitchFamily="18" charset="0"/>
              </a:rPr>
              <a:t>1.5 ns</a:t>
            </a:r>
            <a:endParaRPr lang="zh-CN" altLang="en-US" dirty="0">
              <a:solidFill>
                <a:srgbClr val="FF0000"/>
              </a:solidFill>
              <a:latin typeface="Times New Roman" pitchFamily="18" charset="0"/>
              <a:ea typeface="华文中宋" pitchFamily="2" charset="-122"/>
              <a:cs typeface="Times New Roman" pitchFamily="18" charset="0"/>
            </a:endParaRPr>
          </a:p>
        </p:txBody>
      </p:sp>
      <p:sp>
        <p:nvSpPr>
          <p:cNvPr id="148486" name="Line 10"/>
          <p:cNvSpPr>
            <a:spLocks noChangeShapeType="1"/>
          </p:cNvSpPr>
          <p:nvPr/>
        </p:nvSpPr>
        <p:spPr bwMode="auto">
          <a:xfrm flipH="1" flipV="1">
            <a:off x="1375599" y="3281335"/>
            <a:ext cx="415844" cy="236800"/>
          </a:xfrm>
          <a:prstGeom prst="line">
            <a:avLst/>
          </a:prstGeom>
          <a:noFill/>
          <a:ln w="12700">
            <a:solidFill>
              <a:srgbClr val="000000"/>
            </a:solidFill>
            <a:round/>
            <a:headEnd type="oval" w="med" len="med"/>
            <a:tailEnd type="stealth" w="med" len="lg"/>
          </a:ln>
          <a:extLst>
            <a:ext uri="{909E8E84-426E-40DD-AFC4-6F175D3DCCD1}">
              <a14:hiddenFill xmlns:a14="http://schemas.microsoft.com/office/drawing/2010/main">
                <a:noFill/>
              </a14:hiddenFill>
            </a:ext>
          </a:extLst>
        </p:spPr>
        <p:txBody>
          <a:bodyPr lIns="36000" rIns="36000">
            <a:spAutoFit/>
          </a:bodyPr>
          <a:lstStyle/>
          <a:p>
            <a:pPr eaLnBrk="0" hangingPunct="0">
              <a:buFont typeface="Arial" pitchFamily="34" charset="0"/>
              <a:buNone/>
              <a:defRPr/>
            </a:pPr>
            <a:endParaRPr lang="zh-CN" altLang="en-US" sz="1600">
              <a:solidFill>
                <a:prstClr val="black"/>
              </a:solidFill>
              <a:latin typeface="Times New Roman" pitchFamily="18" charset="0"/>
              <a:ea typeface="宋体" pitchFamily="2" charset="-122"/>
              <a:cs typeface="Times New Roman" pitchFamily="18" charset="0"/>
            </a:endParaRPr>
          </a:p>
        </p:txBody>
      </p:sp>
      <p:sp>
        <p:nvSpPr>
          <p:cNvPr id="148487" name="矩形 17"/>
          <p:cNvSpPr>
            <a:spLocks noChangeArrowheads="1"/>
          </p:cNvSpPr>
          <p:nvPr/>
        </p:nvSpPr>
        <p:spPr bwMode="auto">
          <a:xfrm>
            <a:off x="673861" y="3061864"/>
            <a:ext cx="840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defRPr/>
            </a:pPr>
            <a:r>
              <a:rPr lang="en-US" altLang="zh-CN" sz="1200" dirty="0" smtClean="0">
                <a:solidFill>
                  <a:srgbClr val="000000"/>
                </a:solidFill>
                <a:latin typeface="Times New Roman" pitchFamily="18" charset="0"/>
                <a:ea typeface="华文中宋" pitchFamily="2" charset="-122"/>
                <a:cs typeface="Times New Roman" pitchFamily="18" charset="0"/>
              </a:rPr>
              <a:t>Ion Source</a:t>
            </a:r>
            <a:endParaRPr lang="en-US" altLang="zh-CN" sz="1200" dirty="0">
              <a:solidFill>
                <a:srgbClr val="000000"/>
              </a:solidFill>
              <a:latin typeface="Times New Roman" pitchFamily="18" charset="0"/>
              <a:ea typeface="华文中宋" pitchFamily="2" charset="-122"/>
              <a:cs typeface="Times New Roman" pitchFamily="18" charset="0"/>
            </a:endParaRPr>
          </a:p>
        </p:txBody>
      </p:sp>
      <p:sp>
        <p:nvSpPr>
          <p:cNvPr id="148488" name="矩形 17"/>
          <p:cNvSpPr>
            <a:spLocks noChangeArrowheads="1"/>
          </p:cNvSpPr>
          <p:nvPr/>
        </p:nvSpPr>
        <p:spPr bwMode="auto">
          <a:xfrm>
            <a:off x="1143090" y="2022250"/>
            <a:ext cx="14800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defRPr/>
            </a:pPr>
            <a:r>
              <a:rPr lang="en-US" altLang="zh-CN" sz="1200" dirty="0" smtClean="0">
                <a:solidFill>
                  <a:srgbClr val="000000"/>
                </a:solidFill>
                <a:latin typeface="Times New Roman" pitchFamily="18" charset="0"/>
                <a:ea typeface="华文中宋" pitchFamily="2" charset="-122"/>
                <a:cs typeface="Times New Roman" pitchFamily="18" charset="0"/>
              </a:rPr>
              <a:t>Accelerator tube</a:t>
            </a:r>
            <a:endParaRPr lang="en-US" altLang="zh-CN" sz="1200" dirty="0">
              <a:solidFill>
                <a:srgbClr val="000000"/>
              </a:solidFill>
              <a:latin typeface="Times New Roman" pitchFamily="18" charset="0"/>
              <a:ea typeface="华文中宋" pitchFamily="2" charset="-122"/>
              <a:cs typeface="Times New Roman" pitchFamily="18" charset="0"/>
            </a:endParaRPr>
          </a:p>
        </p:txBody>
      </p:sp>
      <p:sp>
        <p:nvSpPr>
          <p:cNvPr id="148489" name="Line 10"/>
          <p:cNvSpPr>
            <a:spLocks noChangeShapeType="1"/>
          </p:cNvSpPr>
          <p:nvPr/>
        </p:nvSpPr>
        <p:spPr bwMode="auto">
          <a:xfrm flipH="1" flipV="1">
            <a:off x="2185629" y="2282155"/>
            <a:ext cx="255570" cy="571785"/>
          </a:xfrm>
          <a:prstGeom prst="line">
            <a:avLst/>
          </a:prstGeom>
          <a:noFill/>
          <a:ln w="12700">
            <a:solidFill>
              <a:srgbClr val="000000"/>
            </a:solidFill>
            <a:round/>
            <a:headEnd type="oval" w="med" len="med"/>
            <a:tailEnd type="stealth" w="med" len="lg"/>
          </a:ln>
          <a:extLst>
            <a:ext uri="{909E8E84-426E-40DD-AFC4-6F175D3DCCD1}">
              <a14:hiddenFill xmlns:a14="http://schemas.microsoft.com/office/drawing/2010/main">
                <a:noFill/>
              </a14:hiddenFill>
            </a:ext>
          </a:extLst>
        </p:spPr>
        <p:txBody>
          <a:bodyPr lIns="36000" rIns="36000">
            <a:spAutoFit/>
          </a:bodyPr>
          <a:lstStyle/>
          <a:p>
            <a:pPr eaLnBrk="0" hangingPunct="0">
              <a:buFont typeface="Arial" pitchFamily="34" charset="0"/>
              <a:buNone/>
              <a:defRPr/>
            </a:pPr>
            <a:endParaRPr lang="zh-CN" altLang="en-US" sz="1600">
              <a:solidFill>
                <a:prstClr val="black"/>
              </a:solidFill>
              <a:latin typeface="Times New Roman" pitchFamily="18" charset="0"/>
              <a:ea typeface="宋体" pitchFamily="2" charset="-122"/>
              <a:cs typeface="Times New Roman" pitchFamily="18" charset="0"/>
            </a:endParaRPr>
          </a:p>
        </p:txBody>
      </p:sp>
      <p:sp>
        <p:nvSpPr>
          <p:cNvPr id="148490" name="Line 10"/>
          <p:cNvSpPr>
            <a:spLocks noChangeShapeType="1"/>
          </p:cNvSpPr>
          <p:nvPr/>
        </p:nvSpPr>
        <p:spPr bwMode="auto">
          <a:xfrm flipH="1" flipV="1">
            <a:off x="2705433" y="1828769"/>
            <a:ext cx="264234" cy="540019"/>
          </a:xfrm>
          <a:prstGeom prst="line">
            <a:avLst/>
          </a:prstGeom>
          <a:noFill/>
          <a:ln w="12700">
            <a:solidFill>
              <a:srgbClr val="000000"/>
            </a:solidFill>
            <a:round/>
            <a:headEnd type="oval" w="med" len="med"/>
            <a:tailEnd type="stealth" w="med" len="lg"/>
          </a:ln>
          <a:extLst>
            <a:ext uri="{909E8E84-426E-40DD-AFC4-6F175D3DCCD1}">
              <a14:hiddenFill xmlns:a14="http://schemas.microsoft.com/office/drawing/2010/main">
                <a:noFill/>
              </a14:hiddenFill>
            </a:ext>
          </a:extLst>
        </p:spPr>
        <p:txBody>
          <a:bodyPr lIns="36000" rIns="36000">
            <a:spAutoFit/>
          </a:bodyPr>
          <a:lstStyle/>
          <a:p>
            <a:pPr eaLnBrk="0" hangingPunct="0">
              <a:buFont typeface="Arial" pitchFamily="34" charset="0"/>
              <a:buNone/>
              <a:defRPr/>
            </a:pPr>
            <a:endParaRPr lang="zh-CN" altLang="en-US" sz="1600">
              <a:solidFill>
                <a:prstClr val="black"/>
              </a:solidFill>
              <a:latin typeface="Times New Roman" pitchFamily="18" charset="0"/>
              <a:ea typeface="宋体" pitchFamily="2" charset="-122"/>
              <a:cs typeface="Times New Roman" pitchFamily="18" charset="0"/>
            </a:endParaRPr>
          </a:p>
        </p:txBody>
      </p:sp>
      <p:sp>
        <p:nvSpPr>
          <p:cNvPr id="148491" name="矩形 17"/>
          <p:cNvSpPr>
            <a:spLocks noChangeArrowheads="1"/>
          </p:cNvSpPr>
          <p:nvPr/>
        </p:nvSpPr>
        <p:spPr bwMode="auto">
          <a:xfrm>
            <a:off x="1791445" y="1534212"/>
            <a:ext cx="1386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defRPr/>
            </a:pPr>
            <a:r>
              <a:rPr lang="en-US" altLang="zh-CN" sz="1200" dirty="0" smtClean="0">
                <a:solidFill>
                  <a:srgbClr val="000000"/>
                </a:solidFill>
                <a:latin typeface="Times New Roman" pitchFamily="18" charset="0"/>
                <a:ea typeface="华文中宋" pitchFamily="2" charset="-122"/>
                <a:cs typeface="Times New Roman" pitchFamily="18" charset="0"/>
              </a:rPr>
              <a:t>Switching Magnet</a:t>
            </a:r>
            <a:endParaRPr lang="en-US" altLang="zh-CN" sz="1200" dirty="0">
              <a:solidFill>
                <a:srgbClr val="000000"/>
              </a:solidFill>
              <a:latin typeface="Times New Roman" pitchFamily="18" charset="0"/>
              <a:ea typeface="华文中宋" pitchFamily="2" charset="-122"/>
              <a:cs typeface="Times New Roman" pitchFamily="18" charset="0"/>
            </a:endParaRPr>
          </a:p>
        </p:txBody>
      </p:sp>
      <p:sp>
        <p:nvSpPr>
          <p:cNvPr id="148492" name="矩形 17"/>
          <p:cNvSpPr>
            <a:spLocks noChangeArrowheads="1"/>
          </p:cNvSpPr>
          <p:nvPr/>
        </p:nvSpPr>
        <p:spPr bwMode="auto">
          <a:xfrm>
            <a:off x="4495802" y="1950058"/>
            <a:ext cx="15926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defRPr/>
            </a:pPr>
            <a:r>
              <a:rPr lang="en-US" altLang="zh-CN" sz="1200" dirty="0" err="1" smtClean="0">
                <a:solidFill>
                  <a:srgbClr val="000000"/>
                </a:solidFill>
                <a:latin typeface="Times New Roman" pitchFamily="18" charset="0"/>
                <a:ea typeface="华文中宋" pitchFamily="2" charset="-122"/>
                <a:cs typeface="Times New Roman" pitchFamily="18" charset="0"/>
              </a:rPr>
              <a:t>Quadrupole</a:t>
            </a:r>
            <a:r>
              <a:rPr lang="en-US" altLang="zh-CN" sz="1200" dirty="0" smtClean="0">
                <a:solidFill>
                  <a:srgbClr val="000000"/>
                </a:solidFill>
                <a:latin typeface="Times New Roman" pitchFamily="18" charset="0"/>
                <a:ea typeface="华文中宋" pitchFamily="2" charset="-122"/>
                <a:cs typeface="Times New Roman" pitchFamily="18" charset="0"/>
              </a:rPr>
              <a:t> Magnet</a:t>
            </a:r>
            <a:endParaRPr lang="en-US" altLang="zh-CN" sz="1200" dirty="0">
              <a:solidFill>
                <a:srgbClr val="000000"/>
              </a:solidFill>
              <a:latin typeface="Times New Roman" pitchFamily="18" charset="0"/>
              <a:ea typeface="华文中宋" pitchFamily="2" charset="-122"/>
              <a:cs typeface="Times New Roman" pitchFamily="18" charset="0"/>
            </a:endParaRPr>
          </a:p>
        </p:txBody>
      </p:sp>
      <p:sp>
        <p:nvSpPr>
          <p:cNvPr id="148493" name="Line 10"/>
          <p:cNvSpPr>
            <a:spLocks noChangeShapeType="1"/>
          </p:cNvSpPr>
          <p:nvPr/>
        </p:nvSpPr>
        <p:spPr bwMode="auto">
          <a:xfrm flipV="1">
            <a:off x="5235150" y="2230174"/>
            <a:ext cx="229580" cy="482263"/>
          </a:xfrm>
          <a:prstGeom prst="line">
            <a:avLst/>
          </a:prstGeom>
          <a:noFill/>
          <a:ln w="12700">
            <a:solidFill>
              <a:srgbClr val="000000"/>
            </a:solidFill>
            <a:round/>
            <a:headEnd type="oval" w="med" len="med"/>
            <a:tailEnd type="stealth" w="med" len="lg"/>
          </a:ln>
          <a:extLst>
            <a:ext uri="{909E8E84-426E-40DD-AFC4-6F175D3DCCD1}">
              <a14:hiddenFill xmlns:a14="http://schemas.microsoft.com/office/drawing/2010/main">
                <a:noFill/>
              </a14:hiddenFill>
            </a:ext>
          </a:extLst>
        </p:spPr>
        <p:txBody>
          <a:bodyPr lIns="36000" rIns="36000">
            <a:spAutoFit/>
          </a:bodyPr>
          <a:lstStyle/>
          <a:p>
            <a:pPr eaLnBrk="0" hangingPunct="0">
              <a:buFont typeface="Arial" pitchFamily="34" charset="0"/>
              <a:buNone/>
              <a:defRPr/>
            </a:pPr>
            <a:endParaRPr lang="zh-CN" altLang="en-US" sz="1600">
              <a:solidFill>
                <a:prstClr val="black"/>
              </a:solidFill>
              <a:latin typeface="Times New Roman" pitchFamily="18" charset="0"/>
              <a:ea typeface="宋体" pitchFamily="2" charset="-122"/>
              <a:cs typeface="Times New Roman" pitchFamily="18" charset="0"/>
            </a:endParaRPr>
          </a:p>
        </p:txBody>
      </p:sp>
      <p:sp>
        <p:nvSpPr>
          <p:cNvPr id="148494" name="TextBox 32"/>
          <p:cNvSpPr txBox="1">
            <a:spLocks noChangeArrowheads="1"/>
          </p:cNvSpPr>
          <p:nvPr/>
        </p:nvSpPr>
        <p:spPr bwMode="auto">
          <a:xfrm rot="581331">
            <a:off x="7763466" y="226642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defRPr/>
            </a:pPr>
            <a:endParaRPr lang="zh-CN" altLang="en-US">
              <a:solidFill>
                <a:srgbClr val="000000"/>
              </a:solidFill>
              <a:latin typeface="Times New Roman" pitchFamily="18" charset="0"/>
              <a:ea typeface="华文中宋" pitchFamily="2" charset="-122"/>
              <a:cs typeface="Times New Roman" pitchFamily="18" charset="0"/>
            </a:endParaRPr>
          </a:p>
        </p:txBody>
      </p:sp>
      <p:sp>
        <p:nvSpPr>
          <p:cNvPr id="148483" name="Rectangle 4453"/>
          <p:cNvSpPr>
            <a:spLocks noChangeArrowheads="1"/>
          </p:cNvSpPr>
          <p:nvPr/>
        </p:nvSpPr>
        <p:spPr bwMode="auto">
          <a:xfrm>
            <a:off x="762100" y="694732"/>
            <a:ext cx="7619800" cy="52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71" tIns="46338" rIns="92671" bIns="46338">
            <a:spAutoFit/>
          </a:bodyPr>
          <a:lstStyle/>
          <a:p>
            <a:pPr defTabSz="3963988" eaLnBrk="0" hangingPunct="0">
              <a:buFont typeface="Arial" pitchFamily="34" charset="0"/>
              <a:buNone/>
              <a:defRPr/>
            </a:pPr>
            <a:r>
              <a:rPr lang="en-US" altLang="zh-CN" sz="2800" dirty="0" smtClean="0">
                <a:solidFill>
                  <a:srgbClr val="FF0000"/>
                </a:solidFill>
                <a:latin typeface="Times New Roman" pitchFamily="18" charset="0"/>
                <a:ea typeface="黑体" pitchFamily="49" charset="-122"/>
                <a:cs typeface="Times New Roman" pitchFamily="18" charset="0"/>
              </a:rPr>
              <a:t>Overview of HINEG-I</a:t>
            </a:r>
          </a:p>
        </p:txBody>
      </p:sp>
      <p:sp>
        <p:nvSpPr>
          <p:cNvPr id="18" name="TextBox 17"/>
          <p:cNvSpPr txBox="1"/>
          <p:nvPr/>
        </p:nvSpPr>
        <p:spPr>
          <a:xfrm>
            <a:off x="3239189" y="4267200"/>
            <a:ext cx="1713811" cy="369332"/>
          </a:xfrm>
          <a:prstGeom prst="rect">
            <a:avLst/>
          </a:prstGeom>
          <a:noFill/>
        </p:spPr>
        <p:txBody>
          <a:bodyPr wrap="square" rtlCol="0">
            <a:spAutoFit/>
          </a:bodyPr>
          <a:lstStyle/>
          <a:p>
            <a:r>
              <a:rPr lang="en-US" altLang="zh-CN" dirty="0" smtClean="0">
                <a:solidFill>
                  <a:srgbClr val="FF0000"/>
                </a:solidFill>
                <a:latin typeface="Times New Roman" pitchFamily="18" charset="0"/>
                <a:ea typeface="方正舒体" pitchFamily="2" charset="-122"/>
                <a:cs typeface="Times New Roman" pitchFamily="18" charset="0"/>
              </a:rPr>
              <a:t>Applications:</a:t>
            </a:r>
          </a:p>
        </p:txBody>
      </p:sp>
      <p:sp>
        <p:nvSpPr>
          <p:cNvPr id="19" name="矩形 18"/>
          <p:cNvSpPr/>
          <p:nvPr/>
        </p:nvSpPr>
        <p:spPr>
          <a:xfrm>
            <a:off x="3380439" y="4650910"/>
            <a:ext cx="5153961" cy="584775"/>
          </a:xfrm>
          <a:prstGeom prst="rect">
            <a:avLst/>
          </a:prstGeom>
        </p:spPr>
        <p:txBody>
          <a:bodyPr wrap="square">
            <a:spAutoFit/>
          </a:bodyPr>
          <a:lstStyle/>
          <a:p>
            <a:pPr marL="0" lvl="2" algn="l"/>
            <a:r>
              <a:rPr lang="en-US" altLang="zh-CN" sz="1600" b="0" dirty="0">
                <a:solidFill>
                  <a:srgbClr val="000000"/>
                </a:solidFill>
                <a:latin typeface="Times New Roman" pitchFamily="18" charset="0"/>
                <a:ea typeface="方正舒体" pitchFamily="2" charset="-122"/>
                <a:cs typeface="Times New Roman" pitchFamily="18" charset="0"/>
              </a:rPr>
              <a:t>Steady Beam: V&amp;V </a:t>
            </a:r>
            <a:r>
              <a:rPr lang="en-US" altLang="zh-CN" sz="1600" b="0" dirty="0" smtClean="0">
                <a:solidFill>
                  <a:srgbClr val="000000"/>
                </a:solidFill>
                <a:latin typeface="Times New Roman" pitchFamily="18" charset="0"/>
                <a:ea typeface="方正舒体" pitchFamily="2" charset="-122"/>
                <a:cs typeface="Times New Roman" pitchFamily="18" charset="0"/>
              </a:rPr>
              <a:t>of </a:t>
            </a:r>
            <a:r>
              <a:rPr lang="en-US" altLang="zh-CN" sz="1600" b="0" dirty="0" err="1" smtClean="0">
                <a:solidFill>
                  <a:srgbClr val="000000"/>
                </a:solidFill>
                <a:latin typeface="Times New Roman" pitchFamily="18" charset="0"/>
                <a:ea typeface="方正舒体" pitchFamily="2" charset="-122"/>
                <a:cs typeface="Times New Roman" pitchFamily="18" charset="0"/>
              </a:rPr>
              <a:t>neutronic</a:t>
            </a:r>
            <a:r>
              <a:rPr lang="en-US" altLang="zh-CN" sz="1600" b="0" dirty="0" smtClean="0">
                <a:solidFill>
                  <a:srgbClr val="000000"/>
                </a:solidFill>
                <a:latin typeface="Times New Roman" pitchFamily="18" charset="0"/>
                <a:ea typeface="方正舒体" pitchFamily="2" charset="-122"/>
                <a:cs typeface="Times New Roman" pitchFamily="18" charset="0"/>
              </a:rPr>
              <a:t> </a:t>
            </a:r>
            <a:r>
              <a:rPr lang="en-US" altLang="zh-CN" sz="1600" b="0" dirty="0">
                <a:solidFill>
                  <a:srgbClr val="000000"/>
                </a:solidFill>
                <a:latin typeface="Times New Roman" pitchFamily="18" charset="0"/>
                <a:ea typeface="方正舒体" pitchFamily="2" charset="-122"/>
                <a:cs typeface="Times New Roman" pitchFamily="18" charset="0"/>
              </a:rPr>
              <a:t>method and </a:t>
            </a:r>
            <a:r>
              <a:rPr lang="en-US" altLang="zh-CN" sz="1600" b="0" dirty="0" smtClean="0">
                <a:solidFill>
                  <a:srgbClr val="000000"/>
                </a:solidFill>
                <a:latin typeface="Times New Roman" pitchFamily="18" charset="0"/>
                <a:ea typeface="方正舒体" pitchFamily="2" charset="-122"/>
                <a:cs typeface="Times New Roman" pitchFamily="18" charset="0"/>
              </a:rPr>
              <a:t>software, etc.</a:t>
            </a:r>
            <a:r>
              <a:rPr lang="en-US" altLang="zh-CN" sz="1600" b="0" kern="0" dirty="0" smtClean="0">
                <a:solidFill>
                  <a:prstClr val="black"/>
                </a:solidFill>
                <a:latin typeface="Times New Roman" pitchFamily="18" charset="0"/>
                <a:ea typeface="华文中宋" pitchFamily="2" charset="-122"/>
                <a:cs typeface="Times New Roman" pitchFamily="18" charset="0"/>
              </a:rPr>
              <a:t> </a:t>
            </a:r>
            <a:endParaRPr lang="en-US" altLang="zh-CN" sz="1600" b="0" dirty="0">
              <a:solidFill>
                <a:srgbClr val="000000"/>
              </a:solidFill>
              <a:latin typeface="Times New Roman" pitchFamily="18" charset="0"/>
              <a:ea typeface="方正舒体" pitchFamily="2" charset="-122"/>
              <a:cs typeface="Times New Roman" pitchFamily="18" charset="0"/>
            </a:endParaRPr>
          </a:p>
          <a:p>
            <a:pPr algn="l"/>
            <a:r>
              <a:rPr lang="en-US" altLang="zh-CN" sz="1600" b="0" dirty="0">
                <a:solidFill>
                  <a:srgbClr val="000000"/>
                </a:solidFill>
                <a:latin typeface="Times New Roman" pitchFamily="18" charset="0"/>
                <a:ea typeface="方正舒体" pitchFamily="2" charset="-122"/>
                <a:cs typeface="Times New Roman" pitchFamily="18" charset="0"/>
              </a:rPr>
              <a:t>Pulse Beam: Nuclear d</a:t>
            </a:r>
            <a:r>
              <a:rPr lang="en-US" altLang="zh-CN" sz="1600" b="0" dirty="0" smtClean="0">
                <a:solidFill>
                  <a:srgbClr val="000000"/>
                </a:solidFill>
                <a:latin typeface="Times New Roman" pitchFamily="18" charset="0"/>
                <a:ea typeface="方正舒体" pitchFamily="2" charset="-122"/>
                <a:cs typeface="Times New Roman" pitchFamily="18" charset="0"/>
              </a:rPr>
              <a:t>ata </a:t>
            </a:r>
            <a:r>
              <a:rPr lang="en-US" altLang="zh-CN" sz="1600" b="0" dirty="0">
                <a:solidFill>
                  <a:srgbClr val="000000"/>
                </a:solidFill>
                <a:latin typeface="Times New Roman" pitchFamily="18" charset="0"/>
                <a:ea typeface="方正舒体" pitchFamily="2" charset="-122"/>
                <a:cs typeface="Times New Roman" pitchFamily="18" charset="0"/>
              </a:rPr>
              <a:t>m</a:t>
            </a:r>
            <a:r>
              <a:rPr lang="en-US" altLang="zh-CN" sz="1600" b="0" dirty="0" smtClean="0">
                <a:solidFill>
                  <a:srgbClr val="000000"/>
                </a:solidFill>
                <a:latin typeface="Times New Roman" pitchFamily="18" charset="0"/>
                <a:ea typeface="方正舒体" pitchFamily="2" charset="-122"/>
                <a:cs typeface="Times New Roman" pitchFamily="18" charset="0"/>
              </a:rPr>
              <a:t>easurement, etc.</a:t>
            </a:r>
            <a:endParaRPr lang="zh-CN" altLang="en-US" sz="1600" b="0" dirty="0">
              <a:solidFill>
                <a:srgbClr val="000000"/>
              </a:solidFill>
              <a:latin typeface="Times New Roman" pitchFamily="18" charset="0"/>
              <a:ea typeface="方正舒体" pitchFamily="2" charset="-122"/>
              <a:cs typeface="Times New Roman" pitchFamily="18" charset="0"/>
            </a:endParaRPr>
          </a:p>
        </p:txBody>
      </p:sp>
      <p:sp>
        <p:nvSpPr>
          <p:cNvPr id="21" name="TextBox 4"/>
          <p:cNvSpPr>
            <a:spLocks noChangeArrowheads="1"/>
          </p:cNvSpPr>
          <p:nvPr/>
        </p:nvSpPr>
        <p:spPr bwMode="auto">
          <a:xfrm>
            <a:off x="0" y="5759136"/>
            <a:ext cx="9144000" cy="480260"/>
          </a:xfrm>
          <a:prstGeom prst="rect">
            <a:avLst/>
          </a:prstGeom>
          <a:solidFill>
            <a:srgbClr val="FFFF00"/>
          </a:solidFill>
        </p:spPr>
        <p:txBody>
          <a:bodyPr wrap="square">
            <a:spAutoFit/>
          </a:bodyPr>
          <a:lstStyle/>
          <a:p>
            <a:pPr marL="0" lvl="1">
              <a:lnSpc>
                <a:spcPct val="114000"/>
              </a:lnSpc>
              <a:spcBef>
                <a:spcPts val="0"/>
              </a:spcBef>
              <a:buClr>
                <a:srgbClr val="FF0000"/>
              </a:buClr>
              <a:defRPr/>
            </a:pPr>
            <a:r>
              <a:rPr lang="en-US" altLang="zh-CN" sz="2400" dirty="0" smtClean="0">
                <a:solidFill>
                  <a:srgbClr val="FF0000"/>
                </a:solidFill>
                <a:latin typeface="Times New Roman" pitchFamily="18" charset="0"/>
                <a:ea typeface="宋体" pitchFamily="2" charset="-122"/>
                <a:cs typeface="Times New Roman" pitchFamily="18" charset="0"/>
                <a:sym typeface="Times New Roman" pitchFamily="18" charset="0"/>
              </a:rPr>
              <a:t>Fusion neutrons with yield up to 10</a:t>
            </a:r>
            <a:r>
              <a:rPr lang="en-US" altLang="zh-CN" sz="2400" baseline="30000" dirty="0" smtClean="0">
                <a:solidFill>
                  <a:srgbClr val="FF0000"/>
                </a:solidFill>
                <a:latin typeface="Times New Roman" pitchFamily="18" charset="0"/>
                <a:ea typeface="宋体" pitchFamily="2" charset="-122"/>
                <a:cs typeface="Times New Roman" pitchFamily="18" charset="0"/>
                <a:sym typeface="Times New Roman" pitchFamily="18" charset="0"/>
              </a:rPr>
              <a:t>12</a:t>
            </a:r>
            <a:r>
              <a:rPr lang="en-US" altLang="zh-CN" sz="2400" dirty="0" smtClean="0">
                <a:solidFill>
                  <a:srgbClr val="FF0000"/>
                </a:solidFill>
                <a:latin typeface="Times New Roman" pitchFamily="18" charset="0"/>
                <a:ea typeface="宋体" pitchFamily="2" charset="-122"/>
                <a:cs typeface="Times New Roman" pitchFamily="18" charset="0"/>
                <a:sym typeface="Times New Roman" pitchFamily="18" charset="0"/>
              </a:rPr>
              <a:t>n/s  have </a:t>
            </a:r>
            <a:r>
              <a:rPr lang="en-US" altLang="zh-CN" sz="2400" dirty="0">
                <a:solidFill>
                  <a:srgbClr val="FF0000"/>
                </a:solidFill>
                <a:latin typeface="Times New Roman" pitchFamily="18" charset="0"/>
                <a:ea typeface="宋体" pitchFamily="2" charset="-122"/>
                <a:cs typeface="Times New Roman" pitchFamily="18" charset="0"/>
                <a:sym typeface="Times New Roman" pitchFamily="18" charset="0"/>
              </a:rPr>
              <a:t>been </a:t>
            </a:r>
            <a:r>
              <a:rPr lang="en-US" altLang="zh-CN" sz="2400" dirty="0" smtClean="0">
                <a:solidFill>
                  <a:srgbClr val="FF0000"/>
                </a:solidFill>
                <a:latin typeface="Times New Roman" pitchFamily="18" charset="0"/>
                <a:ea typeface="宋体" pitchFamily="2" charset="-122"/>
                <a:cs typeface="Times New Roman" pitchFamily="18" charset="0"/>
                <a:sym typeface="Times New Roman" pitchFamily="18" charset="0"/>
              </a:rPr>
              <a:t>generated</a:t>
            </a:r>
            <a:endParaRPr lang="en-US" altLang="zh-CN" sz="2400" dirty="0" smtClean="0">
              <a:solidFill>
                <a:srgbClr val="0000FF"/>
              </a:solidFill>
              <a:latin typeface="Times New Roman" pitchFamily="18" charset="0"/>
              <a:ea typeface="MS Gothic" panose="020B0609070205080204" pitchFamily="49" charset="-128"/>
              <a:cs typeface="Times New Roman" pitchFamily="18" charset="0"/>
              <a:sym typeface="Times New Roman" pitchFamily="18" charset="0"/>
            </a:endParaRPr>
          </a:p>
        </p:txBody>
      </p:sp>
    </p:spTree>
    <p:extLst>
      <p:ext uri="{BB962C8B-B14F-4D97-AF65-F5344CB8AC3E}">
        <p14:creationId xmlns:p14="http://schemas.microsoft.com/office/powerpoint/2010/main" val="3373821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453"/>
          <p:cNvSpPr>
            <a:spLocks noChangeArrowheads="1"/>
          </p:cNvSpPr>
          <p:nvPr/>
        </p:nvSpPr>
        <p:spPr bwMode="auto">
          <a:xfrm>
            <a:off x="0" y="0"/>
            <a:ext cx="9144000" cy="741363"/>
          </a:xfrm>
          <a:prstGeom prst="rect">
            <a:avLst/>
          </a:prstGeom>
          <a:solidFill>
            <a:srgbClr val="FFFF00"/>
          </a:solidFill>
          <a:ln>
            <a:noFill/>
          </a:ln>
          <a:extLst/>
        </p:spPr>
        <p:txBody>
          <a:bodyPr lIns="92671" tIns="46338" rIns="92671" bIns="46338" anchor="ctr"/>
          <a:lstStyle/>
          <a:p>
            <a:pPr defTabSz="3963988" eaLnBrk="0" hangingPunct="0">
              <a:buFont typeface="Arial" charset="0"/>
              <a:buNone/>
              <a:defRPr/>
            </a:pPr>
            <a:r>
              <a:rPr lang="en-US" altLang="zh-CN" sz="2800" dirty="0" smtClean="0">
                <a:solidFill>
                  <a:srgbClr val="0000FF"/>
                </a:solidFill>
                <a:latin typeface="Times New Roman" pitchFamily="18" charset="0"/>
                <a:ea typeface="黑体" pitchFamily="49" charset="-122"/>
              </a:rPr>
              <a:t>HINEG-I Main Sub-systems</a:t>
            </a:r>
            <a:endParaRPr lang="en-US" altLang="zh-CN" sz="2800" dirty="0">
              <a:solidFill>
                <a:srgbClr val="0000FF"/>
              </a:solidFill>
              <a:latin typeface="Times New Roman" pitchFamily="18" charset="0"/>
              <a:ea typeface="黑体" pitchFamily="49" charset="-122"/>
            </a:endParaRPr>
          </a:p>
        </p:txBody>
      </p:sp>
      <p:sp>
        <p:nvSpPr>
          <p:cNvPr id="2" name="矩形 1"/>
          <p:cNvSpPr/>
          <p:nvPr/>
        </p:nvSpPr>
        <p:spPr>
          <a:xfrm>
            <a:off x="579758" y="3547634"/>
            <a:ext cx="3760966" cy="307777"/>
          </a:xfrm>
          <a:prstGeom prst="rect">
            <a:avLst/>
          </a:prstGeom>
        </p:spPr>
        <p:txBody>
          <a:bodyPr wrap="none">
            <a:spAutoFit/>
          </a:bodyPr>
          <a:lstStyle/>
          <a:p>
            <a:pPr defTabSz="3963988" eaLnBrk="0" hangingPunct="0">
              <a:buFont typeface="Arial" charset="0"/>
              <a:buNone/>
              <a:defRPr/>
            </a:pPr>
            <a:r>
              <a:rPr lang="en-US" altLang="zh-CN" sz="1400" b="0" dirty="0">
                <a:solidFill>
                  <a:srgbClr val="000000"/>
                </a:solidFill>
                <a:latin typeface="Times New Roman" pitchFamily="18" charset="0"/>
                <a:ea typeface="华文中宋" pitchFamily="2" charset="-122"/>
                <a:cs typeface="Times New Roman" pitchFamily="18" charset="0"/>
              </a:rPr>
              <a:t>Ion Source and Low Energy Beam Transportation</a:t>
            </a:r>
          </a:p>
        </p:txBody>
      </p:sp>
      <p:pic>
        <p:nvPicPr>
          <p:cNvPr id="5" name="Picture 2" descr="D:\18 HINEG-II\标准文件-1218\标准文件\素材\入网-南岗（季翔 2016-1-6）\mmexport14520810136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00"/>
          <a:stretch/>
        </p:blipFill>
        <p:spPr bwMode="auto">
          <a:xfrm>
            <a:off x="4781047" y="838268"/>
            <a:ext cx="3981843" cy="272415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027072" y="3547634"/>
            <a:ext cx="1556836" cy="307777"/>
          </a:xfrm>
          <a:prstGeom prst="rect">
            <a:avLst/>
          </a:prstGeom>
        </p:spPr>
        <p:txBody>
          <a:bodyPr wrap="none">
            <a:spAutoFit/>
          </a:bodyPr>
          <a:lstStyle/>
          <a:p>
            <a:pPr defTabSz="3963988" eaLnBrk="0" hangingPunct="0">
              <a:buFont typeface="Arial" charset="0"/>
              <a:buNone/>
              <a:defRPr/>
            </a:pPr>
            <a:r>
              <a:rPr lang="en-US" altLang="zh-CN" sz="1400" b="0" dirty="0">
                <a:solidFill>
                  <a:srgbClr val="000000"/>
                </a:solidFill>
                <a:latin typeface="Times New Roman" pitchFamily="18" charset="0"/>
                <a:ea typeface="华文中宋" pitchFamily="2" charset="-122"/>
                <a:cs typeface="Times New Roman" pitchFamily="18" charset="0"/>
              </a:rPr>
              <a:t>Steady </a:t>
            </a:r>
            <a:r>
              <a:rPr lang="en-US" altLang="zh-CN" sz="1400" b="0" dirty="0" smtClean="0">
                <a:solidFill>
                  <a:srgbClr val="000000"/>
                </a:solidFill>
                <a:latin typeface="Times New Roman" pitchFamily="18" charset="0"/>
                <a:ea typeface="华文中宋" pitchFamily="2" charset="-122"/>
                <a:cs typeface="Times New Roman" pitchFamily="18" charset="0"/>
              </a:rPr>
              <a:t>Beam Line </a:t>
            </a:r>
            <a:endParaRPr lang="en-US" altLang="zh-CN" sz="1400" b="0" dirty="0">
              <a:solidFill>
                <a:srgbClr val="000000"/>
              </a:solidFill>
              <a:latin typeface="Times New Roman" pitchFamily="18" charset="0"/>
              <a:ea typeface="华文中宋" pitchFamily="2" charset="-122"/>
              <a:cs typeface="Times New Roman" pitchFamily="18" charset="0"/>
            </a:endParaRPr>
          </a:p>
        </p:txBody>
      </p:sp>
      <p:sp>
        <p:nvSpPr>
          <p:cNvPr id="8" name="矩形 7"/>
          <p:cNvSpPr/>
          <p:nvPr/>
        </p:nvSpPr>
        <p:spPr>
          <a:xfrm>
            <a:off x="6248367" y="6519356"/>
            <a:ext cx="1261884" cy="307777"/>
          </a:xfrm>
          <a:prstGeom prst="rect">
            <a:avLst/>
          </a:prstGeom>
        </p:spPr>
        <p:txBody>
          <a:bodyPr wrap="none">
            <a:spAutoFit/>
          </a:bodyPr>
          <a:lstStyle/>
          <a:p>
            <a:pPr defTabSz="3963988" eaLnBrk="0" hangingPunct="0">
              <a:buFont typeface="Arial" charset="0"/>
              <a:buNone/>
              <a:defRPr/>
            </a:pPr>
            <a:r>
              <a:rPr lang="en-US" altLang="zh-CN" sz="1400" b="0" dirty="0" smtClean="0">
                <a:solidFill>
                  <a:srgbClr val="000000"/>
                </a:solidFill>
                <a:latin typeface="Times New Roman" pitchFamily="18" charset="0"/>
                <a:ea typeface="华文中宋" pitchFamily="2" charset="-122"/>
                <a:cs typeface="Times New Roman" pitchFamily="18" charset="0"/>
              </a:rPr>
              <a:t>Control Room </a:t>
            </a:r>
            <a:endParaRPr lang="en-US" altLang="zh-CN" sz="1400" b="0" dirty="0">
              <a:solidFill>
                <a:srgbClr val="000000"/>
              </a:solidFill>
              <a:latin typeface="Times New Roman" pitchFamily="18" charset="0"/>
              <a:ea typeface="华文中宋" pitchFamily="2" charset="-122"/>
              <a:cs typeface="Times New Roman" pitchFamily="18" charset="0"/>
            </a:endParaRPr>
          </a:p>
        </p:txBody>
      </p:sp>
      <p:pic>
        <p:nvPicPr>
          <p:cNvPr id="1026" name="Picture 2" descr="C:\Users\FDS Team\Desktop\入网-新闻照片（季翔 2016-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49"/>
          <a:stretch/>
        </p:blipFill>
        <p:spPr bwMode="auto">
          <a:xfrm>
            <a:off x="381110" y="838268"/>
            <a:ext cx="4155899" cy="2700198"/>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descr="C:\Users\FDS Team\Desktop\新闻图片4.jpg"/>
          <p:cNvPicPr/>
          <p:nvPr/>
        </p:nvPicPr>
        <p:blipFill rotWithShape="1">
          <a:blip r:embed="rId5" cstate="print">
            <a:extLst>
              <a:ext uri="{28A0092B-C50C-407E-A947-70E740481C1C}">
                <a14:useLocalDpi xmlns:a14="http://schemas.microsoft.com/office/drawing/2010/main" val="0"/>
              </a:ext>
            </a:extLst>
          </a:blip>
          <a:srcRect b="3584"/>
          <a:stretch/>
        </p:blipFill>
        <p:spPr bwMode="auto">
          <a:xfrm>
            <a:off x="4781047" y="3910071"/>
            <a:ext cx="3946852" cy="2609285"/>
          </a:xfrm>
          <a:prstGeom prst="rect">
            <a:avLst/>
          </a:prstGeom>
          <a:noFill/>
          <a:ln>
            <a:noFill/>
          </a:ln>
        </p:spPr>
      </p:pic>
      <p:pic>
        <p:nvPicPr>
          <p:cNvPr id="15" name="Picture 2" descr="e:\Documents\Tencent Files\307948743\FileRecv\MobileFile\IMG_42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66" b="9631"/>
          <a:stretch/>
        </p:blipFill>
        <p:spPr bwMode="auto">
          <a:xfrm>
            <a:off x="381109" y="3872011"/>
            <a:ext cx="4155900" cy="264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1401140" y="6503838"/>
            <a:ext cx="1457450" cy="307777"/>
          </a:xfrm>
          <a:prstGeom prst="rect">
            <a:avLst/>
          </a:prstGeom>
        </p:spPr>
        <p:txBody>
          <a:bodyPr wrap="none">
            <a:spAutoFit/>
          </a:bodyPr>
          <a:lstStyle/>
          <a:p>
            <a:pPr defTabSz="3963988" eaLnBrk="0" hangingPunct="0">
              <a:buFont typeface="Arial" charset="0"/>
              <a:buNone/>
              <a:defRPr/>
            </a:pPr>
            <a:r>
              <a:rPr lang="en-US" altLang="zh-CN" sz="1400" b="0" dirty="0" smtClean="0">
                <a:solidFill>
                  <a:srgbClr val="000000"/>
                </a:solidFill>
                <a:latin typeface="Times New Roman" pitchFamily="18" charset="0"/>
                <a:ea typeface="华文中宋" pitchFamily="2" charset="-122"/>
                <a:cs typeface="Times New Roman" pitchFamily="18" charset="0"/>
              </a:rPr>
              <a:t>Pulse Beam Line </a:t>
            </a:r>
            <a:endParaRPr lang="en-US" altLang="zh-CN" sz="1400" b="0" dirty="0">
              <a:solidFill>
                <a:srgbClr val="000000"/>
              </a:solidFill>
              <a:latin typeface="Times New Roman" pitchFamily="18" charset="0"/>
              <a:ea typeface="华文中宋" pitchFamily="2" charset="-122"/>
              <a:cs typeface="Times New Roman" pitchFamily="18" charset="0"/>
            </a:endParaRPr>
          </a:p>
        </p:txBody>
      </p:sp>
    </p:spTree>
    <p:extLst>
      <p:ext uri="{BB962C8B-B14F-4D97-AF65-F5344CB8AC3E}">
        <p14:creationId xmlns:p14="http://schemas.microsoft.com/office/powerpoint/2010/main" val="450036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194964477037177184.jpg"/>
          <p:cNvPicPr>
            <a:picLocks noChangeAspect="1"/>
          </p:cNvPicPr>
          <p:nvPr/>
        </p:nvPicPr>
        <p:blipFill>
          <a:blip r:embed="rId3" cstate="print"/>
          <a:srcRect r="35038"/>
          <a:stretch>
            <a:fillRect/>
          </a:stretch>
        </p:blipFill>
        <p:spPr>
          <a:xfrm>
            <a:off x="6400800" y="1687915"/>
            <a:ext cx="2155304" cy="1432344"/>
          </a:xfrm>
          <a:prstGeom prst="rect">
            <a:avLst/>
          </a:prstGeom>
        </p:spPr>
      </p:pic>
      <p:pic>
        <p:nvPicPr>
          <p:cNvPr id="25" name="Picture 2" descr="C:\Users\FDS Team\Desktop\入网-新闻照片（季翔 2016-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49"/>
          <a:stretch/>
        </p:blipFill>
        <p:spPr bwMode="auto">
          <a:xfrm>
            <a:off x="685800" y="1752600"/>
            <a:ext cx="1787250" cy="116122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302896" y="3194797"/>
            <a:ext cx="2460104" cy="523220"/>
          </a:xfrm>
          <a:prstGeom prst="rect">
            <a:avLst/>
          </a:prstGeom>
          <a:solidFill>
            <a:srgbClr val="FFFF00"/>
          </a:solidFill>
        </p:spPr>
        <p:txBody>
          <a:bodyPr wrap="square">
            <a:spAutoFit/>
          </a:bodyPr>
          <a:lstStyle/>
          <a:p>
            <a:r>
              <a:rPr lang="en-US" altLang="zh-CN" sz="1400" dirty="0">
                <a:solidFill>
                  <a:srgbClr val="FF0000"/>
                </a:solidFill>
                <a:latin typeface="Times New Roman" pitchFamily="18" charset="0"/>
                <a:ea typeface="宋体" pitchFamily="2" charset="-122"/>
                <a:cs typeface="Times New Roman" pitchFamily="18" charset="0"/>
              </a:rPr>
              <a:t>Hybrid </a:t>
            </a:r>
            <a:r>
              <a:rPr lang="en-US" altLang="zh-CN" sz="1400" dirty="0" smtClean="0">
                <a:solidFill>
                  <a:srgbClr val="FF0000"/>
                </a:solidFill>
                <a:latin typeface="Times New Roman" pitchFamily="18" charset="0"/>
                <a:ea typeface="宋体" pitchFamily="2" charset="-122"/>
                <a:cs typeface="Times New Roman" pitchFamily="18" charset="0"/>
              </a:rPr>
              <a:t>Test </a:t>
            </a:r>
            <a:r>
              <a:rPr lang="en-US" altLang="zh-CN" sz="1400" dirty="0">
                <a:solidFill>
                  <a:srgbClr val="FF0000"/>
                </a:solidFill>
                <a:latin typeface="Times New Roman" pitchFamily="18" charset="0"/>
                <a:ea typeface="宋体" pitchFamily="2" charset="-122"/>
                <a:cs typeface="Times New Roman" pitchFamily="18" charset="0"/>
              </a:rPr>
              <a:t>Facility</a:t>
            </a:r>
          </a:p>
          <a:p>
            <a:r>
              <a:rPr lang="en-US" altLang="zh-CN" sz="1400" dirty="0">
                <a:solidFill>
                  <a:srgbClr val="FF0000"/>
                </a:solidFill>
                <a:latin typeface="Times New Roman" pitchFamily="18" charset="0"/>
                <a:ea typeface="宋体" pitchFamily="2" charset="-122"/>
                <a:cs typeface="Times New Roman" pitchFamily="18" charset="0"/>
              </a:rPr>
              <a:t>(FDS-0)</a:t>
            </a:r>
          </a:p>
        </p:txBody>
      </p:sp>
      <p:sp>
        <p:nvSpPr>
          <p:cNvPr id="7" name="加号 6"/>
          <p:cNvSpPr/>
          <p:nvPr/>
        </p:nvSpPr>
        <p:spPr bwMode="auto">
          <a:xfrm>
            <a:off x="2484512" y="1828800"/>
            <a:ext cx="792088" cy="792088"/>
          </a:xfrm>
          <a:prstGeom prst="mathPlus">
            <a:avLst/>
          </a:prstGeom>
          <a:solidFill>
            <a:schemeClr val="accent1"/>
          </a:solidFill>
          <a:ln w="571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a:solidFill>
                <a:prstClr val="black"/>
              </a:solidFill>
              <a:latin typeface="Times New Roman" pitchFamily="18" charset="0"/>
              <a:ea typeface="宋体" pitchFamily="2" charset="-122"/>
              <a:cs typeface="Times New Roman" pitchFamily="18" charset="0"/>
            </a:endParaRPr>
          </a:p>
        </p:txBody>
      </p:sp>
      <p:sp>
        <p:nvSpPr>
          <p:cNvPr id="9" name="矩形 8"/>
          <p:cNvSpPr/>
          <p:nvPr/>
        </p:nvSpPr>
        <p:spPr bwMode="auto">
          <a:xfrm>
            <a:off x="372529" y="1687915"/>
            <a:ext cx="8466671" cy="2238244"/>
          </a:xfrm>
          <a:prstGeom prst="rect">
            <a:avLst/>
          </a:prstGeom>
          <a:noFill/>
          <a:ln w="190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a:solidFill>
                <a:prstClr val="black"/>
              </a:solidFill>
              <a:latin typeface="Times New Roman" pitchFamily="18" charset="0"/>
              <a:ea typeface="宋体" pitchFamily="2" charset="-122"/>
              <a:cs typeface="Times New Roman" pitchFamily="18" charset="0"/>
            </a:endParaRPr>
          </a:p>
        </p:txBody>
      </p:sp>
      <p:sp>
        <p:nvSpPr>
          <p:cNvPr id="10" name="TextBox 12"/>
          <p:cNvSpPr txBox="1"/>
          <p:nvPr/>
        </p:nvSpPr>
        <p:spPr>
          <a:xfrm>
            <a:off x="3276600" y="3194797"/>
            <a:ext cx="2667000" cy="523220"/>
          </a:xfrm>
          <a:prstGeom prst="rect">
            <a:avLst/>
          </a:prstGeom>
          <a:solidFill>
            <a:srgbClr val="FFFF00"/>
          </a:solidFill>
        </p:spPr>
        <p:txBody>
          <a:bodyPr wrap="square">
            <a:spAutoFit/>
          </a:bodyPr>
          <a:lstStyle>
            <a:defPPr>
              <a:defRPr lang="en-US"/>
            </a:defPPr>
            <a:lvl1pPr>
              <a:defRPr sz="1600">
                <a:solidFill>
                  <a:srgbClr val="FF0000"/>
                </a:solidFill>
              </a:defRPr>
            </a:lvl1pPr>
          </a:lstStyle>
          <a:p>
            <a:r>
              <a:rPr lang="en-US" altLang="zh-CN" sz="1400" dirty="0">
                <a:latin typeface="Times New Roman" pitchFamily="18" charset="0"/>
                <a:ea typeface="宋体" pitchFamily="2" charset="-122"/>
                <a:cs typeface="Times New Roman" pitchFamily="18" charset="0"/>
              </a:rPr>
              <a:t>Zero Power </a:t>
            </a:r>
            <a:r>
              <a:rPr lang="en-US" altLang="zh-CN" sz="1400" dirty="0" smtClean="0">
                <a:latin typeface="Times New Roman" pitchFamily="18" charset="0"/>
                <a:ea typeface="宋体" pitchFamily="2" charset="-122"/>
                <a:cs typeface="Times New Roman" pitchFamily="18" charset="0"/>
              </a:rPr>
              <a:t>Reactor Facility</a:t>
            </a:r>
            <a:endParaRPr lang="en-US" altLang="zh-CN" sz="1400" dirty="0">
              <a:latin typeface="Times New Roman" pitchFamily="18" charset="0"/>
              <a:ea typeface="宋体" pitchFamily="2" charset="-122"/>
              <a:cs typeface="Times New Roman" pitchFamily="18" charset="0"/>
            </a:endParaRPr>
          </a:p>
          <a:p>
            <a:r>
              <a:rPr lang="en-US" altLang="zh-CN" sz="1400" dirty="0">
                <a:latin typeface="Times New Roman" pitchFamily="18" charset="0"/>
                <a:ea typeface="宋体" pitchFamily="2" charset="-122"/>
                <a:cs typeface="Times New Roman" pitchFamily="18" charset="0"/>
              </a:rPr>
              <a:t>(CLEAR-0)</a:t>
            </a:r>
            <a:endParaRPr lang="zh-CN" altLang="en-US" sz="1400" dirty="0">
              <a:latin typeface="Times New Roman" pitchFamily="18" charset="0"/>
              <a:ea typeface="宋体" pitchFamily="2" charset="-122"/>
              <a:cs typeface="Times New Roman" pitchFamily="18" charset="0"/>
            </a:endParaRPr>
          </a:p>
        </p:txBody>
      </p:sp>
      <p:sp>
        <p:nvSpPr>
          <p:cNvPr id="11" name="TextBox 13"/>
          <p:cNvSpPr txBox="1"/>
          <p:nvPr/>
        </p:nvSpPr>
        <p:spPr>
          <a:xfrm>
            <a:off x="608475" y="3087075"/>
            <a:ext cx="2031325" cy="738664"/>
          </a:xfrm>
          <a:prstGeom prst="rect">
            <a:avLst/>
          </a:prstGeom>
          <a:solidFill>
            <a:srgbClr val="FFFF00"/>
          </a:solidFill>
        </p:spPr>
        <p:txBody>
          <a:bodyPr wrap="square">
            <a:spAutoFit/>
          </a:bodyPr>
          <a:lstStyle>
            <a:defPPr>
              <a:defRPr lang="en-US"/>
            </a:defPPr>
            <a:lvl1pPr>
              <a:defRPr sz="1600">
                <a:solidFill>
                  <a:srgbClr val="FF0000"/>
                </a:solidFill>
              </a:defRPr>
            </a:lvl1pPr>
          </a:lstStyle>
          <a:p>
            <a:r>
              <a:rPr lang="en-US" altLang="zh-CN" sz="1400" dirty="0">
                <a:latin typeface="Times New Roman" pitchFamily="18" charset="0"/>
                <a:ea typeface="宋体" pitchFamily="2" charset="-122"/>
                <a:cs typeface="Times New Roman" pitchFamily="18" charset="0"/>
              </a:rPr>
              <a:t>Accelerator-based </a:t>
            </a:r>
          </a:p>
          <a:p>
            <a:r>
              <a:rPr lang="en-US" altLang="zh-CN" sz="1400" dirty="0">
                <a:latin typeface="Times New Roman" pitchFamily="18" charset="0"/>
                <a:ea typeface="宋体" pitchFamily="2" charset="-122"/>
                <a:cs typeface="Times New Roman" pitchFamily="18" charset="0"/>
              </a:rPr>
              <a:t>Neutron Source</a:t>
            </a:r>
          </a:p>
          <a:p>
            <a:r>
              <a:rPr lang="en-US" altLang="zh-CN" sz="1400" dirty="0">
                <a:latin typeface="Times New Roman" pitchFamily="18" charset="0"/>
                <a:ea typeface="宋体" pitchFamily="2" charset="-122"/>
                <a:cs typeface="Times New Roman" pitchFamily="18" charset="0"/>
              </a:rPr>
              <a:t>(</a:t>
            </a:r>
            <a:r>
              <a:rPr lang="en-US" altLang="zh-CN" sz="1400" dirty="0" smtClean="0">
                <a:latin typeface="Times New Roman" pitchFamily="18" charset="0"/>
                <a:ea typeface="宋体" pitchFamily="2" charset="-122"/>
                <a:cs typeface="Times New Roman" pitchFamily="18" charset="0"/>
              </a:rPr>
              <a:t>HINEG-I)</a:t>
            </a:r>
            <a:endParaRPr lang="zh-CN" altLang="en-US" sz="1400" dirty="0">
              <a:latin typeface="Times New Roman" pitchFamily="18" charset="0"/>
              <a:ea typeface="宋体" pitchFamily="2" charset="-122"/>
              <a:cs typeface="Times New Roman" pitchFamily="18" charset="0"/>
            </a:endParaRPr>
          </a:p>
        </p:txBody>
      </p:sp>
      <p:sp>
        <p:nvSpPr>
          <p:cNvPr id="12" name="右箭头 11"/>
          <p:cNvSpPr/>
          <p:nvPr/>
        </p:nvSpPr>
        <p:spPr bwMode="auto">
          <a:xfrm>
            <a:off x="6096000" y="2133600"/>
            <a:ext cx="1008112" cy="504056"/>
          </a:xfrm>
          <a:prstGeom prst="rightArrow">
            <a:avLst/>
          </a:prstGeom>
          <a:solidFill>
            <a:schemeClr val="accent1"/>
          </a:solidFill>
          <a:ln w="571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a:solidFill>
                <a:prstClr val="black"/>
              </a:solidFill>
              <a:latin typeface="Times New Roman" pitchFamily="18" charset="0"/>
              <a:ea typeface="宋体" pitchFamily="2" charset="-122"/>
              <a:cs typeface="Times New Roman" pitchFamily="18" charset="0"/>
            </a:endParaRPr>
          </a:p>
        </p:txBody>
      </p:sp>
      <p:sp>
        <p:nvSpPr>
          <p:cNvPr id="13" name="矩形 12"/>
          <p:cNvSpPr/>
          <p:nvPr/>
        </p:nvSpPr>
        <p:spPr>
          <a:xfrm>
            <a:off x="381000" y="4114800"/>
            <a:ext cx="8487206" cy="830997"/>
          </a:xfrm>
          <a:prstGeom prst="rect">
            <a:avLst/>
          </a:prstGeom>
        </p:spPr>
        <p:txBody>
          <a:bodyPr wrap="square">
            <a:spAutoFit/>
          </a:bodyPr>
          <a:lstStyle/>
          <a:p>
            <a:pPr algn="just" eaLnBrk="0" hangingPunct="0">
              <a:lnSpc>
                <a:spcPct val="120000"/>
              </a:lnSpc>
              <a:spcBef>
                <a:spcPts val="600"/>
              </a:spcBef>
              <a:defRPr/>
            </a:pPr>
            <a:r>
              <a:rPr lang="en-US" altLang="zh-CN" sz="2000" dirty="0">
                <a:solidFill>
                  <a:srgbClr val="0000FF"/>
                </a:solidFill>
                <a:latin typeface="Times New Roman" pitchFamily="18" charset="0"/>
                <a:ea typeface="华文中宋" pitchFamily="2" charset="-122"/>
                <a:cs typeface="Times New Roman" pitchFamily="18" charset="0"/>
              </a:rPr>
              <a:t>Objective</a:t>
            </a:r>
            <a:r>
              <a:rPr lang="zh-CN" altLang="en-US" sz="2000" dirty="0" smtClean="0">
                <a:solidFill>
                  <a:srgbClr val="0000FF"/>
                </a:solidFill>
                <a:latin typeface="Times New Roman" pitchFamily="18" charset="0"/>
                <a:ea typeface="华文中宋" pitchFamily="2" charset="-122"/>
                <a:cs typeface="Times New Roman" pitchFamily="18" charset="0"/>
              </a:rPr>
              <a:t>：</a:t>
            </a:r>
            <a:r>
              <a:rPr lang="en-US" altLang="zh-CN" sz="2000" dirty="0" smtClean="0">
                <a:solidFill>
                  <a:srgbClr val="0000FF"/>
                </a:solidFill>
                <a:latin typeface="Times New Roman" pitchFamily="18" charset="0"/>
                <a:ea typeface="华文中宋" pitchFamily="2" charset="-122"/>
                <a:cs typeface="Times New Roman" pitchFamily="18" charset="0"/>
              </a:rPr>
              <a:t>Validation of Nuclear Design and Control Technology for Hybrid System </a:t>
            </a:r>
            <a:r>
              <a:rPr lang="zh-CN" altLang="en-US" sz="2000" dirty="0" smtClean="0">
                <a:solidFill>
                  <a:srgbClr val="0000FF"/>
                </a:solidFill>
                <a:latin typeface="Times New Roman" pitchFamily="18" charset="0"/>
                <a:ea typeface="华文中宋" pitchFamily="2" charset="-122"/>
                <a:cs typeface="Times New Roman" pitchFamily="18" charset="0"/>
              </a:rPr>
              <a:t>（</a:t>
            </a:r>
            <a:r>
              <a:rPr lang="en-US" altLang="zh-CN" sz="2000" dirty="0" smtClean="0">
                <a:solidFill>
                  <a:srgbClr val="0000FF"/>
                </a:solidFill>
                <a:latin typeface="Times New Roman" pitchFamily="18" charset="0"/>
                <a:ea typeface="华文中宋" pitchFamily="2" charset="-122"/>
                <a:cs typeface="Times New Roman" pitchFamily="18" charset="0"/>
              </a:rPr>
              <a:t>ADS/FDS</a:t>
            </a:r>
            <a:r>
              <a:rPr lang="zh-CN" altLang="en-US" sz="2000" dirty="0" smtClean="0">
                <a:solidFill>
                  <a:srgbClr val="0000FF"/>
                </a:solidFill>
                <a:latin typeface="Times New Roman" pitchFamily="18" charset="0"/>
                <a:ea typeface="华文中宋" pitchFamily="2" charset="-122"/>
                <a:cs typeface="Times New Roman" pitchFamily="18" charset="0"/>
              </a:rPr>
              <a:t>）</a:t>
            </a:r>
            <a:endParaRPr lang="zh-CN" altLang="en-US" sz="2000" kern="0" dirty="0">
              <a:solidFill>
                <a:srgbClr val="0000FF"/>
              </a:solidFill>
              <a:latin typeface="Times New Roman" pitchFamily="18" charset="0"/>
              <a:ea typeface="华文中宋" pitchFamily="2" charset="-122"/>
              <a:cs typeface="Times New Roman" pitchFamily="18" charset="0"/>
            </a:endParaRPr>
          </a:p>
        </p:txBody>
      </p:sp>
      <p:sp>
        <p:nvSpPr>
          <p:cNvPr id="14" name="TextBox 4"/>
          <p:cNvSpPr txBox="1">
            <a:spLocks noChangeArrowheads="1"/>
          </p:cNvSpPr>
          <p:nvPr/>
        </p:nvSpPr>
        <p:spPr bwMode="auto">
          <a:xfrm>
            <a:off x="613186" y="4881771"/>
            <a:ext cx="8054886" cy="1338828"/>
          </a:xfrm>
          <a:prstGeom prst="rect">
            <a:avLst/>
          </a:prstGeom>
          <a:noFill/>
          <a:ln>
            <a:noFill/>
          </a:ln>
          <a:extLst/>
        </p:spPr>
        <p:txBody>
          <a:bodyPr wrap="square">
            <a:spAutoFit/>
          </a:bodyPr>
          <a:lstStyle/>
          <a:p>
            <a:pPr marL="285750" indent="-285750" algn="just" eaLnBrk="0" hangingPunct="0">
              <a:lnSpc>
                <a:spcPct val="150000"/>
              </a:lnSpc>
              <a:buFont typeface="Arial" pitchFamily="34" charset="0"/>
              <a:buChar char="•"/>
            </a:pPr>
            <a:r>
              <a:rPr lang="en-US" altLang="zh-CN" dirty="0">
                <a:solidFill>
                  <a:prstClr val="black"/>
                </a:solidFill>
                <a:latin typeface="Times New Roman" pitchFamily="18" charset="0"/>
                <a:ea typeface="华文中宋" pitchFamily="2" charset="-122"/>
                <a:cs typeface="Times New Roman" pitchFamily="18" charset="0"/>
              </a:rPr>
              <a:t>V&amp;V of methods, software and data library for reactor design and </a:t>
            </a:r>
            <a:r>
              <a:rPr lang="en-US" altLang="zh-CN" dirty="0" smtClean="0">
                <a:solidFill>
                  <a:prstClr val="black"/>
                </a:solidFill>
                <a:latin typeface="Times New Roman" pitchFamily="18" charset="0"/>
                <a:ea typeface="华文中宋" pitchFamily="2" charset="-122"/>
                <a:cs typeface="Times New Roman" pitchFamily="18" charset="0"/>
              </a:rPr>
              <a:t>analysis</a:t>
            </a:r>
            <a:endParaRPr lang="en-US" altLang="zh-CN" dirty="0">
              <a:solidFill>
                <a:prstClr val="black"/>
              </a:solidFill>
              <a:latin typeface="Times New Roman" pitchFamily="18" charset="0"/>
              <a:ea typeface="华文中宋" pitchFamily="2" charset="-122"/>
              <a:cs typeface="Times New Roman" pitchFamily="18" charset="0"/>
            </a:endParaRPr>
          </a:p>
          <a:p>
            <a:pPr marL="285750" indent="-285750" algn="just" eaLnBrk="0" hangingPunct="0">
              <a:lnSpc>
                <a:spcPct val="150000"/>
              </a:lnSpc>
              <a:buFont typeface="Arial" pitchFamily="34" charset="0"/>
              <a:buChar char="•"/>
            </a:pPr>
            <a:r>
              <a:rPr lang="en-US" altLang="zh-CN" dirty="0" smtClean="0">
                <a:solidFill>
                  <a:prstClr val="black"/>
                </a:solidFill>
                <a:latin typeface="Times New Roman" pitchFamily="18" charset="0"/>
                <a:ea typeface="华文中宋" pitchFamily="2" charset="-122"/>
                <a:cs typeface="Times New Roman" pitchFamily="18" charset="0"/>
              </a:rPr>
              <a:t>Validation </a:t>
            </a:r>
            <a:r>
              <a:rPr lang="en-US" altLang="zh-CN" dirty="0">
                <a:solidFill>
                  <a:prstClr val="black"/>
                </a:solidFill>
                <a:latin typeface="Times New Roman" pitchFamily="18" charset="0"/>
                <a:ea typeface="华文中宋" pitchFamily="2" charset="-122"/>
                <a:cs typeface="Times New Roman" pitchFamily="18" charset="0"/>
              </a:rPr>
              <a:t>of </a:t>
            </a:r>
            <a:r>
              <a:rPr lang="en-US" altLang="zh-CN" dirty="0" smtClean="0">
                <a:solidFill>
                  <a:prstClr val="black"/>
                </a:solidFill>
                <a:latin typeface="Times New Roman" pitchFamily="18" charset="0"/>
                <a:ea typeface="华文中宋" pitchFamily="2" charset="-122"/>
                <a:cs typeface="Times New Roman" pitchFamily="18" charset="0"/>
              </a:rPr>
              <a:t>breeding/ shielding/ fission blanket design scheme</a:t>
            </a:r>
            <a:endParaRPr lang="en-US" altLang="zh-CN" dirty="0">
              <a:solidFill>
                <a:prstClr val="black"/>
              </a:solidFill>
              <a:latin typeface="Times New Roman" pitchFamily="18" charset="0"/>
              <a:ea typeface="华文中宋" pitchFamily="2" charset="-122"/>
              <a:cs typeface="Times New Roman" pitchFamily="18" charset="0"/>
            </a:endParaRPr>
          </a:p>
          <a:p>
            <a:pPr marL="285750" indent="-285750" algn="just" eaLnBrk="0" hangingPunct="0">
              <a:lnSpc>
                <a:spcPct val="150000"/>
              </a:lnSpc>
              <a:buFont typeface="Arial" pitchFamily="34" charset="0"/>
              <a:buChar char="•"/>
            </a:pPr>
            <a:r>
              <a:rPr lang="en-US" altLang="zh-CN" dirty="0" smtClean="0">
                <a:solidFill>
                  <a:prstClr val="black"/>
                </a:solidFill>
                <a:latin typeface="Times New Roman" pitchFamily="18" charset="0"/>
                <a:ea typeface="华文中宋" pitchFamily="2" charset="-122"/>
                <a:cs typeface="Times New Roman" pitchFamily="18" charset="0"/>
              </a:rPr>
              <a:t>Validation of Measurement and Control Technology </a:t>
            </a:r>
            <a:endParaRPr lang="zh-CN" altLang="en-US" dirty="0">
              <a:solidFill>
                <a:prstClr val="black"/>
              </a:solidFill>
              <a:latin typeface="Times New Roman" pitchFamily="18" charset="0"/>
              <a:ea typeface="华文中宋" pitchFamily="2" charset="-122"/>
              <a:cs typeface="Times New Roman" pitchFamily="18" charset="0"/>
            </a:endParaRPr>
          </a:p>
        </p:txBody>
      </p:sp>
      <p:pic>
        <p:nvPicPr>
          <p:cNvPr id="15" name="Picture 2" descr="C:\Users\FDS Team.CHAO_LIU\AppData\Roaming\Foxmail\FoxmailTemp(83)\CLEAR-0总体(09-24-13-49-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1752600"/>
            <a:ext cx="1091628" cy="1260872"/>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bwMode="auto">
          <a:xfrm>
            <a:off x="381000" y="4038600"/>
            <a:ext cx="8466671" cy="2132242"/>
          </a:xfrm>
          <a:prstGeom prst="rect">
            <a:avLst/>
          </a:prstGeom>
          <a:noFill/>
          <a:ln w="19050" cap="flat" cmpd="sng" algn="ctr">
            <a:solidFill>
              <a:schemeClr val="accent5">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z="2400">
              <a:solidFill>
                <a:prstClr val="black"/>
              </a:solidFill>
              <a:latin typeface="Times New Roman" pitchFamily="18" charset="0"/>
              <a:ea typeface="宋体" pitchFamily="2" charset="-122"/>
              <a:cs typeface="Times New Roman" pitchFamily="18" charset="0"/>
            </a:endParaRPr>
          </a:p>
        </p:txBody>
      </p:sp>
      <p:sp>
        <p:nvSpPr>
          <p:cNvPr id="20" name="标题 1"/>
          <p:cNvSpPr>
            <a:spLocks noChangeArrowheads="1"/>
          </p:cNvSpPr>
          <p:nvPr/>
        </p:nvSpPr>
        <p:spPr bwMode="auto">
          <a:xfrm>
            <a:off x="-32792" y="685800"/>
            <a:ext cx="917679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buFont typeface="Arial" charset="0"/>
              <a:buNone/>
            </a:pPr>
            <a:r>
              <a:rPr lang="en-US" altLang="zh-CN" sz="2800" dirty="0" smtClean="0">
                <a:solidFill>
                  <a:srgbClr val="FF0000"/>
                </a:solidFill>
                <a:latin typeface="Times New Roman" pitchFamily="18" charset="0"/>
                <a:ea typeface="黑体" pitchFamily="49" charset="-122"/>
                <a:cs typeface="Times New Roman" pitchFamily="18" charset="0"/>
                <a:sym typeface="Times New Roman" pitchFamily="18" charset="0"/>
              </a:rPr>
              <a:t>FDS-0—Fusion Driven Subcritical Reactor/Blanket</a:t>
            </a:r>
          </a:p>
          <a:p>
            <a:pPr eaLnBrk="0" hangingPunct="0"/>
            <a:r>
              <a:rPr lang="en-US" altLang="zh-CN" sz="2000" dirty="0" smtClean="0">
                <a:solidFill>
                  <a:srgbClr val="0000FF"/>
                </a:solidFill>
                <a:latin typeface="Times New Roman" pitchFamily="18" charset="0"/>
                <a:ea typeface="黑体" pitchFamily="49" charset="-122"/>
                <a:cs typeface="Times New Roman" pitchFamily="18" charset="0"/>
                <a:sym typeface="Times New Roman" pitchFamily="18" charset="0"/>
              </a:rPr>
              <a:t>Neutronics </a:t>
            </a:r>
            <a:r>
              <a:rPr lang="en-US" altLang="zh-CN" sz="2000" dirty="0">
                <a:solidFill>
                  <a:srgbClr val="0000FF"/>
                </a:solidFill>
                <a:latin typeface="Times New Roman" pitchFamily="18" charset="0"/>
                <a:ea typeface="黑体" pitchFamily="49" charset="-122"/>
                <a:cs typeface="Times New Roman" pitchFamily="18" charset="0"/>
                <a:sym typeface="Times New Roman" pitchFamily="18" charset="0"/>
              </a:rPr>
              <a:t>Performance of Hybrid </a:t>
            </a:r>
            <a:r>
              <a:rPr lang="en-US" altLang="zh-CN" sz="2000" dirty="0" smtClean="0">
                <a:solidFill>
                  <a:srgbClr val="0000FF"/>
                </a:solidFill>
                <a:latin typeface="Times New Roman" pitchFamily="18" charset="0"/>
                <a:ea typeface="黑体" pitchFamily="49" charset="-122"/>
                <a:cs typeface="Times New Roman" pitchFamily="18" charset="0"/>
                <a:sym typeface="Times New Roman" pitchFamily="18" charset="0"/>
              </a:rPr>
              <a:t>Reactor</a:t>
            </a:r>
            <a:endParaRPr lang="en-US" altLang="zh-CN" sz="2000" dirty="0">
              <a:solidFill>
                <a:srgbClr val="0000FF"/>
              </a:solidFill>
              <a:latin typeface="Times New Roman" pitchFamily="18" charset="0"/>
              <a:ea typeface="黑体" pitchFamily="49" charset="-122"/>
              <a:cs typeface="Times New Roman" pitchFamily="18" charset="0"/>
              <a:sym typeface="Times New Roman" pitchFamily="18" charset="0"/>
            </a:endParaRPr>
          </a:p>
        </p:txBody>
      </p:sp>
      <p:pic>
        <p:nvPicPr>
          <p:cNvPr id="22" name="Picture 2" descr="C:\Users\fp.w\Desktop\CLEAR-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2039450"/>
            <a:ext cx="1212780" cy="85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25121"/>
      </p:ext>
    </p:extLst>
  </p:cSld>
  <p:clrMapOvr>
    <a:masterClrMapping/>
  </p:clrMapOvr>
  <mc:AlternateContent xmlns:mc="http://schemas.openxmlformats.org/markup-compatibility/2006" xmlns:p14="http://schemas.microsoft.com/office/powerpoint/2010/main">
    <mc:Choice Requires="p14">
      <p:transition spd="slow" p14:dur="2000" advTm="22406"/>
    </mc:Choice>
    <mc:Fallback xmlns="">
      <p:transition spd="slow" advTm="2240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标题 1"/>
          <p:cNvSpPr>
            <a:spLocks noGrp="1" noChangeArrowheads="1"/>
          </p:cNvSpPr>
          <p:nvPr>
            <p:ph type="title" idx="4294967295"/>
          </p:nvPr>
        </p:nvSpPr>
        <p:spPr bwMode="auto">
          <a:xfrm>
            <a:off x="457200" y="6858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2800" dirty="0" smtClean="0">
                <a:solidFill>
                  <a:srgbClr val="FF0000"/>
                </a:solidFill>
                <a:latin typeface="Times New Roman" pitchFamily="18" charset="0"/>
                <a:cs typeface="Times New Roman" pitchFamily="18" charset="0"/>
                <a:sym typeface="Times New Roman" pitchFamily="18" charset="0"/>
              </a:rPr>
              <a:t>Preliminary Scheme of HINEG-II</a:t>
            </a:r>
            <a:endParaRPr lang="zh-CN" altLang="en-US" sz="2800" dirty="0" smtClean="0">
              <a:solidFill>
                <a:srgbClr val="FF0000"/>
              </a:solidFill>
              <a:latin typeface="Times New Roman" pitchFamily="18" charset="0"/>
              <a:cs typeface="Times New Roman" pitchFamily="18" charset="0"/>
              <a:sym typeface="Times New Roman" pitchFamily="18" charset="0"/>
            </a:endParaRPr>
          </a:p>
        </p:txBody>
      </p:sp>
      <p:sp>
        <p:nvSpPr>
          <p:cNvPr id="13" name="文本框 65"/>
          <p:cNvSpPr txBox="1"/>
          <p:nvPr/>
        </p:nvSpPr>
        <p:spPr>
          <a:xfrm>
            <a:off x="1914544" y="4660925"/>
            <a:ext cx="2020412"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eaLnBrk="0" fontAlgn="auto" hangingPunct="0">
              <a:spcBef>
                <a:spcPts val="0"/>
              </a:spcBef>
              <a:spcAft>
                <a:spcPts val="0"/>
              </a:spcAft>
              <a:buFont typeface="Arial" pitchFamily="34" charset="0"/>
              <a:buNone/>
              <a:defRPr/>
            </a:pPr>
            <a:r>
              <a:rPr lang="en-US" altLang="zh-CN" sz="1600" kern="0" dirty="0" smtClean="0">
                <a:latin typeface="Times New Roman" panose="02020603050405020304" pitchFamily="18" charset="0"/>
                <a:ea typeface="华文中宋" panose="02010600040101010101" pitchFamily="2" charset="-122"/>
                <a:cs typeface="Times New Roman" panose="02020603050405020304" pitchFamily="18" charset="0"/>
              </a:rPr>
              <a:t>Ultra-High Power Rotating Target</a:t>
            </a:r>
            <a:endParaRPr lang="zh-CN" altLang="en-US" sz="1600" kern="0" dirty="0" smtClean="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4" name="任意多边形 23"/>
          <p:cNvSpPr/>
          <p:nvPr/>
        </p:nvSpPr>
        <p:spPr>
          <a:xfrm>
            <a:off x="4075200" y="5334590"/>
            <a:ext cx="3240000" cy="576000"/>
          </a:xfrm>
          <a:custGeom>
            <a:avLst/>
            <a:gdLst>
              <a:gd name="connsiteX0" fmla="*/ 0 w 2478676"/>
              <a:gd name="connsiteY0" fmla="*/ 0 h 1121065"/>
              <a:gd name="connsiteX1" fmla="*/ 2478676 w 2478676"/>
              <a:gd name="connsiteY1" fmla="*/ 0 h 1121065"/>
              <a:gd name="connsiteX2" fmla="*/ 2478676 w 2478676"/>
              <a:gd name="connsiteY2" fmla="*/ 1121065 h 1121065"/>
              <a:gd name="connsiteX3" fmla="*/ 0 w 2478676"/>
              <a:gd name="connsiteY3" fmla="*/ 1121065 h 1121065"/>
              <a:gd name="connsiteX4" fmla="*/ 0 w 2478676"/>
              <a:gd name="connsiteY4" fmla="*/ 0 h 1121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76" h="1121065">
                <a:moveTo>
                  <a:pt x="0" y="0"/>
                </a:moveTo>
                <a:lnTo>
                  <a:pt x="2478676" y="0"/>
                </a:lnTo>
                <a:lnTo>
                  <a:pt x="2478676" y="1121065"/>
                </a:lnTo>
                <a:lnTo>
                  <a:pt x="0" y="1121065"/>
                </a:lnTo>
                <a:lnTo>
                  <a:pt x="0" y="0"/>
                </a:lnTo>
                <a:close/>
              </a:path>
            </a:pathLst>
          </a:custGeom>
          <a:gradFill rotWithShape="1">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spcFirstLastPara="0" vert="horz" wrap="square" lIns="194310" tIns="194310" rIns="194310" bIns="194310" numCol="1" spcCol="1270" anchor="ctr" anchorCtr="0">
            <a:noAutofit/>
          </a:bodyPr>
          <a:lstStyle/>
          <a:p>
            <a:pPr defTabSz="2266950" eaLnBrk="0" fontAlgn="auto" hangingPunct="0">
              <a:lnSpc>
                <a:spcPct val="90000"/>
              </a:lnSpc>
              <a:spcBef>
                <a:spcPts val="0"/>
              </a:spcBef>
              <a:spcAft>
                <a:spcPct val="35000"/>
              </a:spcAft>
              <a:buFont typeface="Arial" pitchFamily="34" charset="0"/>
              <a:buNone/>
              <a:defRPr/>
            </a:pPr>
            <a:endParaRPr lang="zh-CN" altLang="en-US" sz="4800" b="0" kern="0" dirty="0" smtClean="0">
              <a:solidFill>
                <a:prstClr val="black"/>
              </a:solidFill>
              <a:latin typeface="Times New Roman" pitchFamily="18" charset="0"/>
              <a:cs typeface="Times New Roman" pitchFamily="18" charset="0"/>
            </a:endParaRPr>
          </a:p>
        </p:txBody>
      </p:sp>
      <p:sp>
        <p:nvSpPr>
          <p:cNvPr id="19" name="文本框 69"/>
          <p:cNvSpPr txBox="1"/>
          <p:nvPr/>
        </p:nvSpPr>
        <p:spPr>
          <a:xfrm>
            <a:off x="4038600" y="5358825"/>
            <a:ext cx="3168000" cy="584775"/>
          </a:xfrm>
          <a:prstGeom prst="rect">
            <a:avLst/>
          </a:prstGeom>
          <a:noFill/>
        </p:spPr>
        <p:txBody>
          <a:bodyPr wrap="square" rtlCol="0">
            <a:spAutoFit/>
          </a:bodyPr>
          <a:lstStyle/>
          <a:p>
            <a:pPr eaLnBrk="0" hangingPunct="0">
              <a:buFont typeface="Arial" pitchFamily="34" charset="0"/>
              <a:buNone/>
            </a:pPr>
            <a:r>
              <a:rPr lang="en-US" altLang="zh-CN" sz="16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Ampere Level Ion Source &amp;</a:t>
            </a:r>
          </a:p>
          <a:p>
            <a:pPr eaLnBrk="0" hangingPunct="0">
              <a:buFont typeface="Arial" pitchFamily="34" charset="0"/>
              <a:buNone/>
            </a:pPr>
            <a:r>
              <a:rPr lang="en-US" altLang="zh-CN" sz="16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Accelerator Technology</a:t>
            </a:r>
            <a:endParaRPr lang="zh-CN" altLang="en-US" sz="1600" dirty="0">
              <a:solidFill>
                <a:prstClr val="black"/>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5" name="TextBox 4"/>
          <p:cNvSpPr>
            <a:spLocks noChangeArrowheads="1"/>
          </p:cNvSpPr>
          <p:nvPr/>
        </p:nvSpPr>
        <p:spPr bwMode="auto">
          <a:xfrm>
            <a:off x="0" y="6172200"/>
            <a:ext cx="9144000" cy="461665"/>
          </a:xfrm>
          <a:prstGeom prst="rect">
            <a:avLst/>
          </a:prstGeom>
          <a:solidFill>
            <a:srgbClr val="FFFF00"/>
          </a:solidFill>
        </p:spPr>
        <p:txBody>
          <a:bodyPr wrap="square">
            <a:spAutoFit/>
          </a:bodyPr>
          <a:lstStyle/>
          <a:p>
            <a:pPr eaLnBrk="0" hangingPunct="0">
              <a:lnSpc>
                <a:spcPct val="120000"/>
              </a:lnSpc>
              <a:defRPr/>
            </a:pPr>
            <a:r>
              <a:rPr lang="en-US" altLang="zh-CN" sz="2000" dirty="0" smtClean="0">
                <a:solidFill>
                  <a:srgbClr val="FF0000"/>
                </a:solidFill>
                <a:latin typeface="Times New Roman" pitchFamily="18" charset="0"/>
                <a:ea typeface="宋体" pitchFamily="2" charset="-122"/>
                <a:cs typeface="Times New Roman" pitchFamily="18" charset="0"/>
                <a:sym typeface="Times New Roman" pitchFamily="18" charset="0"/>
              </a:rPr>
              <a:t>R&amp;D for key </a:t>
            </a:r>
            <a:r>
              <a:rPr lang="en-US" altLang="zh-CN" sz="2000" dirty="0">
                <a:solidFill>
                  <a:srgbClr val="FF0000"/>
                </a:solidFill>
                <a:latin typeface="Times New Roman" pitchFamily="18" charset="0"/>
                <a:ea typeface="宋体" pitchFamily="2" charset="-122"/>
                <a:cs typeface="Times New Roman" pitchFamily="18" charset="0"/>
                <a:sym typeface="Times New Roman" pitchFamily="18" charset="0"/>
              </a:rPr>
              <a:t>components of HINEG-II is </a:t>
            </a:r>
            <a:r>
              <a:rPr lang="en-US" altLang="zh-CN" sz="2000" dirty="0" smtClean="0">
                <a:solidFill>
                  <a:srgbClr val="FF0000"/>
                </a:solidFill>
                <a:latin typeface="Times New Roman" pitchFamily="18" charset="0"/>
                <a:ea typeface="宋体" pitchFamily="2" charset="-122"/>
                <a:cs typeface="Times New Roman" pitchFamily="18" charset="0"/>
                <a:sym typeface="Times New Roman" pitchFamily="18" charset="0"/>
              </a:rPr>
              <a:t>on-going</a:t>
            </a:r>
            <a:endParaRPr lang="en-US" altLang="zh-CN" sz="2000" dirty="0">
              <a:solidFill>
                <a:srgbClr val="FF0000"/>
              </a:solidFill>
              <a:latin typeface="Times New Roman" pitchFamily="18" charset="0"/>
              <a:ea typeface="宋体" pitchFamily="2" charset="-122"/>
              <a:cs typeface="Times New Roman" pitchFamily="18" charset="0"/>
              <a:sym typeface="Times New Roman" pitchFamily="18" charset="0"/>
            </a:endParaRPr>
          </a:p>
        </p:txBody>
      </p:sp>
      <p:sp>
        <p:nvSpPr>
          <p:cNvPr id="28" name="TextBox 27"/>
          <p:cNvSpPr txBox="1"/>
          <p:nvPr/>
        </p:nvSpPr>
        <p:spPr>
          <a:xfrm>
            <a:off x="304800" y="1187715"/>
            <a:ext cx="4921696" cy="452432"/>
          </a:xfrm>
          <a:prstGeom prst="rect">
            <a:avLst/>
          </a:prstGeom>
          <a:noFill/>
          <a:ln>
            <a:noFill/>
          </a:ln>
        </p:spPr>
        <p:txBody>
          <a:bodyPr wrap="square" rtlCol="0">
            <a:spAutoFit/>
          </a:bodyPr>
          <a:lstStyle/>
          <a:p>
            <a:pPr marL="342900" indent="-342900" algn="l" eaLnBrk="0" hangingPunct="0">
              <a:lnSpc>
                <a:spcPct val="130000"/>
              </a:lnSpc>
              <a:spcAft>
                <a:spcPts val="300"/>
              </a:spcAft>
              <a:buFont typeface="Wingdings" pitchFamily="2" charset="2"/>
              <a:buChar char="v"/>
            </a:pPr>
            <a:r>
              <a:rPr lang="en-US" altLang="zh-CN" kern="0" dirty="0">
                <a:solidFill>
                  <a:srgbClr val="0000FF"/>
                </a:solidFill>
                <a:latin typeface="Times New Roman" pitchFamily="18" charset="0"/>
                <a:cs typeface="Times New Roman" pitchFamily="18" charset="0"/>
              </a:rPr>
              <a:t>Neutron yield</a:t>
            </a:r>
            <a:r>
              <a:rPr lang="zh-CN" altLang="en-US" kern="0" dirty="0">
                <a:solidFill>
                  <a:srgbClr val="0000FF"/>
                </a:solidFill>
                <a:latin typeface="Times New Roman" pitchFamily="18" charset="0"/>
                <a:cs typeface="Times New Roman" pitchFamily="18" charset="0"/>
              </a:rPr>
              <a:t>：</a:t>
            </a:r>
            <a:r>
              <a:rPr lang="en-US" altLang="zh-CN" kern="0" dirty="0">
                <a:solidFill>
                  <a:srgbClr val="0000FF"/>
                </a:solidFill>
                <a:latin typeface="Times New Roman" pitchFamily="18" charset="0"/>
                <a:cs typeface="Times New Roman" pitchFamily="18" charset="0"/>
              </a:rPr>
              <a:t>10</a:t>
            </a:r>
            <a:r>
              <a:rPr lang="en-US" altLang="zh-CN" kern="0" baseline="30000" dirty="0">
                <a:solidFill>
                  <a:srgbClr val="0000FF"/>
                </a:solidFill>
                <a:latin typeface="Times New Roman" pitchFamily="18" charset="0"/>
                <a:cs typeface="Times New Roman" pitchFamily="18" charset="0"/>
              </a:rPr>
              <a:t>15</a:t>
            </a:r>
            <a:r>
              <a:rPr lang="en-US" altLang="zh-CN" kern="0" dirty="0">
                <a:solidFill>
                  <a:srgbClr val="0000FF"/>
                </a:solidFill>
                <a:latin typeface="Times New Roman" pitchFamily="18" charset="0"/>
                <a:cs typeface="Times New Roman" pitchFamily="18" charset="0"/>
              </a:rPr>
              <a:t>-10</a:t>
            </a:r>
            <a:r>
              <a:rPr lang="en-US" altLang="zh-CN" kern="0" baseline="30000" dirty="0">
                <a:solidFill>
                  <a:srgbClr val="0000FF"/>
                </a:solidFill>
                <a:latin typeface="Times New Roman" pitchFamily="18" charset="0"/>
                <a:cs typeface="Times New Roman" pitchFamily="18" charset="0"/>
              </a:rPr>
              <a:t>16</a:t>
            </a:r>
            <a:r>
              <a:rPr lang="en-US" altLang="zh-CN" kern="0" dirty="0">
                <a:solidFill>
                  <a:srgbClr val="0000FF"/>
                </a:solidFill>
                <a:latin typeface="Times New Roman" pitchFamily="18" charset="0"/>
                <a:cs typeface="Times New Roman" pitchFamily="18" charset="0"/>
              </a:rPr>
              <a:t> </a:t>
            </a:r>
            <a:r>
              <a:rPr lang="en-US" altLang="zh-CN" kern="0" dirty="0" smtClean="0">
                <a:solidFill>
                  <a:srgbClr val="0000FF"/>
                </a:solidFill>
                <a:latin typeface="Times New Roman" pitchFamily="18" charset="0"/>
                <a:cs typeface="Times New Roman" pitchFamily="18" charset="0"/>
              </a:rPr>
              <a:t>n/s</a:t>
            </a:r>
            <a:endParaRPr lang="en-US" altLang="zh-CN" kern="0" dirty="0">
              <a:solidFill>
                <a:srgbClr val="0000FF"/>
              </a:solidFill>
              <a:latin typeface="Times New Roman" pitchFamily="18" charset="0"/>
              <a:cs typeface="Times New Roman" pitchFamily="18" charset="0"/>
            </a:endParaRPr>
          </a:p>
        </p:txBody>
      </p:sp>
      <p:sp>
        <p:nvSpPr>
          <p:cNvPr id="29" name="TextBox 28"/>
          <p:cNvSpPr txBox="1"/>
          <p:nvPr/>
        </p:nvSpPr>
        <p:spPr>
          <a:xfrm>
            <a:off x="228600" y="4195768"/>
            <a:ext cx="3702496" cy="452432"/>
          </a:xfrm>
          <a:prstGeom prst="rect">
            <a:avLst/>
          </a:prstGeom>
          <a:noFill/>
          <a:ln>
            <a:noFill/>
          </a:ln>
        </p:spPr>
        <p:txBody>
          <a:bodyPr wrap="square" rtlCol="0">
            <a:spAutoFit/>
          </a:bodyPr>
          <a:lstStyle/>
          <a:p>
            <a:pPr marL="342900" indent="-342900" algn="l" eaLnBrk="0" hangingPunct="0">
              <a:lnSpc>
                <a:spcPct val="130000"/>
              </a:lnSpc>
              <a:spcAft>
                <a:spcPts val="300"/>
              </a:spcAft>
              <a:buFont typeface="Wingdings" pitchFamily="2" charset="2"/>
              <a:buChar char="v"/>
            </a:pPr>
            <a:r>
              <a:rPr lang="en-US" altLang="zh-CN" kern="0" dirty="0" smtClean="0">
                <a:solidFill>
                  <a:srgbClr val="0000FF"/>
                </a:solidFill>
                <a:latin typeface="Times New Roman" pitchFamily="18" charset="0"/>
                <a:cs typeface="Times New Roman" pitchFamily="18" charset="0"/>
              </a:rPr>
              <a:t>Key Technology of HINEG-II</a:t>
            </a:r>
            <a:endParaRPr lang="en-US" altLang="zh-CN" kern="0" dirty="0">
              <a:solidFill>
                <a:srgbClr val="0000FF"/>
              </a:solidFill>
              <a:latin typeface="Times New Roman" pitchFamily="18" charset="0"/>
              <a:cs typeface="Times New Roman" pitchFamily="18" charset="0"/>
            </a:endParaRPr>
          </a:p>
        </p:txBody>
      </p:sp>
      <p:sp>
        <p:nvSpPr>
          <p:cNvPr id="4" name="TextBox 3"/>
          <p:cNvSpPr txBox="1"/>
          <p:nvPr/>
        </p:nvSpPr>
        <p:spPr>
          <a:xfrm>
            <a:off x="3263337" y="3886200"/>
            <a:ext cx="2501006" cy="338554"/>
          </a:xfrm>
          <a:prstGeom prst="rect">
            <a:avLst/>
          </a:prstGeom>
          <a:solidFill>
            <a:schemeClr val="bg1"/>
          </a:solidFill>
        </p:spPr>
        <p:txBody>
          <a:bodyPr wrap="none" rtlCol="0">
            <a:spAutoFit/>
          </a:bodyPr>
          <a:lstStyle/>
          <a:p>
            <a:r>
              <a:rPr lang="en-US" altLang="zh-CN" sz="1600" dirty="0" smtClean="0">
                <a:solidFill>
                  <a:srgbClr val="000000"/>
                </a:solidFill>
                <a:latin typeface="Times New Roman" pitchFamily="18" charset="0"/>
                <a:cs typeface="Times New Roman" pitchFamily="18" charset="0"/>
              </a:rPr>
              <a:t>Conceptual Design Option</a:t>
            </a:r>
            <a:endParaRPr lang="zh-CN" altLang="en-US" sz="1600" dirty="0">
              <a:solidFill>
                <a:srgbClr val="000000"/>
              </a:solidFill>
              <a:latin typeface="Times New Roman" pitchFamily="18" charset="0"/>
              <a:cs typeface="Times New Roman" pitchFamily="18" charset="0"/>
            </a:endParaRPr>
          </a:p>
        </p:txBody>
      </p:sp>
      <p:sp>
        <p:nvSpPr>
          <p:cNvPr id="39" name="文本框 65"/>
          <p:cNvSpPr txBox="1"/>
          <p:nvPr/>
        </p:nvSpPr>
        <p:spPr>
          <a:xfrm>
            <a:off x="1910187" y="5334000"/>
            <a:ext cx="2020412" cy="5765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eaLnBrk="0" fontAlgn="auto" hangingPunct="0">
              <a:spcBef>
                <a:spcPts val="0"/>
              </a:spcBef>
              <a:spcAft>
                <a:spcPts val="0"/>
              </a:spcAft>
              <a:buFont typeface="Arial" pitchFamily="34" charset="0"/>
              <a:buNone/>
              <a:defRPr/>
            </a:pPr>
            <a:r>
              <a:rPr lang="en-US" altLang="zh-CN" sz="1600" kern="0" dirty="0" smtClean="0">
                <a:latin typeface="Times New Roman" panose="02020603050405020304" pitchFamily="18" charset="0"/>
                <a:ea typeface="华文中宋" panose="02010600040101010101" pitchFamily="2" charset="-122"/>
                <a:cs typeface="Times New Roman" panose="02020603050405020304" pitchFamily="18" charset="0"/>
              </a:rPr>
              <a:t>Ion Accelerator</a:t>
            </a:r>
            <a:endParaRPr lang="zh-CN" altLang="en-US" sz="1600" kern="0" dirty="0" smtClean="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40" name="任意多边形 39"/>
          <p:cNvSpPr/>
          <p:nvPr/>
        </p:nvSpPr>
        <p:spPr>
          <a:xfrm>
            <a:off x="4075200" y="4669700"/>
            <a:ext cx="3240000" cy="576000"/>
          </a:xfrm>
          <a:custGeom>
            <a:avLst/>
            <a:gdLst>
              <a:gd name="connsiteX0" fmla="*/ 0 w 2478676"/>
              <a:gd name="connsiteY0" fmla="*/ 0 h 1121065"/>
              <a:gd name="connsiteX1" fmla="*/ 2478676 w 2478676"/>
              <a:gd name="connsiteY1" fmla="*/ 0 h 1121065"/>
              <a:gd name="connsiteX2" fmla="*/ 2478676 w 2478676"/>
              <a:gd name="connsiteY2" fmla="*/ 1121065 h 1121065"/>
              <a:gd name="connsiteX3" fmla="*/ 0 w 2478676"/>
              <a:gd name="connsiteY3" fmla="*/ 1121065 h 1121065"/>
              <a:gd name="connsiteX4" fmla="*/ 0 w 2478676"/>
              <a:gd name="connsiteY4" fmla="*/ 0 h 1121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76" h="1121065">
                <a:moveTo>
                  <a:pt x="0" y="0"/>
                </a:moveTo>
                <a:lnTo>
                  <a:pt x="2478676" y="0"/>
                </a:lnTo>
                <a:lnTo>
                  <a:pt x="2478676" y="1121065"/>
                </a:lnTo>
                <a:lnTo>
                  <a:pt x="0" y="1121065"/>
                </a:lnTo>
                <a:lnTo>
                  <a:pt x="0" y="0"/>
                </a:lnTo>
                <a:close/>
              </a:path>
            </a:pathLst>
          </a:custGeom>
          <a:gradFill rotWithShape="1">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spcFirstLastPara="0" vert="horz" wrap="square" lIns="194310" tIns="194310" rIns="194310" bIns="194310" numCol="1" spcCol="1270" anchor="ctr" anchorCtr="0">
            <a:noAutofit/>
          </a:bodyPr>
          <a:lstStyle/>
          <a:p>
            <a:pPr defTabSz="2266950" eaLnBrk="0" fontAlgn="auto" hangingPunct="0">
              <a:lnSpc>
                <a:spcPct val="90000"/>
              </a:lnSpc>
              <a:spcBef>
                <a:spcPts val="0"/>
              </a:spcBef>
              <a:spcAft>
                <a:spcPct val="35000"/>
              </a:spcAft>
              <a:buFont typeface="Arial" pitchFamily="34" charset="0"/>
              <a:buNone/>
              <a:defRPr/>
            </a:pPr>
            <a:endParaRPr lang="zh-CN" altLang="en-US" sz="4800" b="0" kern="0" dirty="0" smtClean="0">
              <a:solidFill>
                <a:prstClr val="black"/>
              </a:solidFill>
              <a:latin typeface="Times New Roman" pitchFamily="18" charset="0"/>
              <a:cs typeface="Times New Roman" pitchFamily="18" charset="0"/>
            </a:endParaRPr>
          </a:p>
        </p:txBody>
      </p:sp>
      <p:sp>
        <p:nvSpPr>
          <p:cNvPr id="16" name="文本框 68"/>
          <p:cNvSpPr txBox="1"/>
          <p:nvPr/>
        </p:nvSpPr>
        <p:spPr>
          <a:xfrm>
            <a:off x="4075200" y="4681766"/>
            <a:ext cx="3240000" cy="584775"/>
          </a:xfrm>
          <a:prstGeom prst="rect">
            <a:avLst/>
          </a:prstGeom>
          <a:noFill/>
        </p:spPr>
        <p:txBody>
          <a:bodyPr wrap="square" rtlCol="0">
            <a:spAutoFit/>
          </a:bodyPr>
          <a:lstStyle/>
          <a:p>
            <a:pPr eaLnBrk="0" hangingPunct="0">
              <a:buFont typeface="Arial" pitchFamily="34" charset="0"/>
              <a:buNone/>
            </a:pPr>
            <a:r>
              <a:rPr lang="en-US" altLang="zh-CN" sz="16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High Heat Flux (100kW/cm</a:t>
            </a:r>
            <a:r>
              <a:rPr lang="en-US" altLang="zh-CN" sz="1600" baseline="300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2</a:t>
            </a:r>
            <a:r>
              <a:rPr lang="en-US" altLang="zh-CN" sz="16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 </a:t>
            </a:r>
          </a:p>
          <a:p>
            <a:pPr eaLnBrk="0" hangingPunct="0">
              <a:buFont typeface="Arial" pitchFamily="34" charset="0"/>
              <a:buNone/>
            </a:pPr>
            <a:r>
              <a:rPr lang="en-US" altLang="zh-CN" sz="1600" dirty="0" smtClean="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Removal Technology</a:t>
            </a:r>
            <a:endParaRPr lang="zh-CN" altLang="en-US" sz="1600" dirty="0">
              <a:solidFill>
                <a:prstClr val="black"/>
              </a:solidFill>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36" name="Picture 2" descr="C:\Users\FDS Team.YONGFENG_WANG\Desktop\入网-图片（王永峰 2016-11-21）\入网-图片（王永峰 2016-11-21）\装配体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64" t="7118" r="18337" b="9237"/>
          <a:stretch/>
        </p:blipFill>
        <p:spPr bwMode="auto">
          <a:xfrm>
            <a:off x="3125136" y="1656013"/>
            <a:ext cx="2896901" cy="230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05648"/>
      </p:ext>
    </p:extLst>
  </p:cSld>
  <p:clrMapOvr>
    <a:masterClrMapping/>
  </p:clrMapOvr>
  <p:transition spd="slow"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 y="685800"/>
            <a:ext cx="9067800" cy="503238"/>
          </a:xfrm>
        </p:spPr>
        <p:txBody>
          <a:bodyPr/>
          <a:lstStyle/>
          <a:p>
            <a:r>
              <a:rPr lang="en-US" altLang="zh-CN" sz="2800" dirty="0" smtClean="0">
                <a:latin typeface="Times New Roman" pitchFamily="18" charset="0"/>
                <a:ea typeface="+mn-ea"/>
                <a:cs typeface="Times New Roman" pitchFamily="18" charset="0"/>
              </a:rPr>
              <a:t>Optional Conceptual Design of HINEG-III </a:t>
            </a:r>
            <a:r>
              <a:rPr lang="en-US" altLang="zh-CN" sz="2400" dirty="0" smtClean="0">
                <a:latin typeface="Times New Roman" pitchFamily="18" charset="0"/>
                <a:ea typeface="+mn-ea"/>
                <a:cs typeface="Times New Roman" pitchFamily="18" charset="0"/>
              </a:rPr>
              <a:t> </a:t>
            </a:r>
            <a:endParaRPr lang="zh-CN" altLang="en-US" sz="2400" dirty="0">
              <a:latin typeface="Times New Roman" pitchFamily="18" charset="0"/>
              <a:ea typeface="+mn-ea"/>
              <a:cs typeface="Times New Roman" pitchFamily="18" charset="0"/>
            </a:endParaRPr>
          </a:p>
        </p:txBody>
      </p:sp>
      <p:sp>
        <p:nvSpPr>
          <p:cNvPr id="3" name="内容占位符 2"/>
          <p:cNvSpPr>
            <a:spLocks noGrp="1"/>
          </p:cNvSpPr>
          <p:nvPr>
            <p:ph idx="1"/>
          </p:nvPr>
        </p:nvSpPr>
        <p:spPr>
          <a:xfrm>
            <a:off x="127000" y="1371600"/>
            <a:ext cx="8788400" cy="685800"/>
          </a:xfrm>
        </p:spPr>
        <p:txBody>
          <a:bodyPr/>
          <a:lstStyle/>
          <a:p>
            <a:pPr marL="0" indent="0" algn="ctr">
              <a:buNone/>
            </a:pPr>
            <a:r>
              <a:rPr lang="en-US" altLang="zh-CN" sz="1800" b="1" dirty="0" smtClean="0">
                <a:solidFill>
                  <a:srgbClr val="0000FF"/>
                </a:solidFill>
                <a:latin typeface="Times New Roman" pitchFamily="18" charset="0"/>
                <a:cs typeface="Times New Roman" pitchFamily="18" charset="0"/>
              </a:rPr>
              <a:t>Support Project</a:t>
            </a:r>
            <a:r>
              <a:rPr lang="zh-CN" altLang="en-US" sz="1800" b="1" dirty="0" smtClean="0">
                <a:solidFill>
                  <a:schemeClr val="tx1"/>
                </a:solidFill>
                <a:latin typeface="Times New Roman" pitchFamily="18" charset="0"/>
                <a:cs typeface="Times New Roman" pitchFamily="18" charset="0"/>
              </a:rPr>
              <a:t>：</a:t>
            </a:r>
            <a:r>
              <a:rPr lang="es-ES" altLang="zh-CN" sz="1800" b="1" dirty="0" smtClean="0">
                <a:solidFill>
                  <a:srgbClr val="FF0000"/>
                </a:solidFill>
                <a:latin typeface="Times New Roman" pitchFamily="18" charset="0"/>
                <a:cs typeface="Times New Roman" pitchFamily="18" charset="0"/>
              </a:rPr>
              <a:t>IAEA Coordinated Research Project</a:t>
            </a:r>
            <a:r>
              <a:rPr lang="es-ES" altLang="zh-CN" sz="1800" b="1" dirty="0" smtClean="0">
                <a:solidFill>
                  <a:schemeClr val="tx1"/>
                </a:solidFill>
                <a:latin typeface="Times New Roman" pitchFamily="18" charset="0"/>
                <a:cs typeface="Times New Roman" pitchFamily="18" charset="0"/>
              </a:rPr>
              <a:t> F1.30.15 (2012-2016)</a:t>
            </a:r>
          </a:p>
          <a:p>
            <a:pPr marL="0" indent="0" algn="ctr">
              <a:buNone/>
            </a:pPr>
            <a:r>
              <a:rPr lang="en-US" altLang="zh-CN" sz="1800" b="1" dirty="0" smtClean="0">
                <a:solidFill>
                  <a:srgbClr val="0000FF"/>
                </a:solidFill>
                <a:latin typeface="Times New Roman" pitchFamily="18" charset="0"/>
                <a:cs typeface="Times New Roman" pitchFamily="18" charset="0"/>
              </a:rPr>
              <a:t>International Cooperation</a:t>
            </a:r>
            <a:r>
              <a:rPr lang="zh-CN" altLang="en-US" sz="1800" b="1" dirty="0" smtClean="0">
                <a:solidFill>
                  <a:schemeClr val="tx1"/>
                </a:solidFill>
                <a:latin typeface="Times New Roman" pitchFamily="18" charset="0"/>
                <a:cs typeface="Times New Roman" pitchFamily="18" charset="0"/>
              </a:rPr>
              <a:t>：</a:t>
            </a:r>
            <a:r>
              <a:rPr lang="es-ES" altLang="zh-CN" sz="1800" b="1" dirty="0" smtClean="0">
                <a:solidFill>
                  <a:srgbClr val="FF0000"/>
                </a:solidFill>
                <a:latin typeface="Times New Roman" pitchFamily="18" charset="0"/>
                <a:cs typeface="Times New Roman" pitchFamily="18" charset="0"/>
              </a:rPr>
              <a:t>8 </a:t>
            </a:r>
            <a:r>
              <a:rPr lang="en-US" altLang="zh-CN" sz="1800" b="1" dirty="0" smtClean="0">
                <a:solidFill>
                  <a:srgbClr val="FF0000"/>
                </a:solidFill>
                <a:latin typeface="Times New Roman" pitchFamily="18" charset="0"/>
                <a:cs typeface="Times New Roman" pitchFamily="18" charset="0"/>
              </a:rPr>
              <a:t>countries </a:t>
            </a:r>
            <a:r>
              <a:rPr lang="en-US" altLang="zh-CN" sz="1800" b="1" dirty="0">
                <a:latin typeface="Times New Roman" pitchFamily="18" charset="0"/>
                <a:cs typeface="Times New Roman" pitchFamily="18" charset="0"/>
              </a:rPr>
              <a:t>(</a:t>
            </a:r>
            <a:r>
              <a:rPr lang="en-US" altLang="zh-CN" sz="1800" b="1" dirty="0" smtClean="0">
                <a:latin typeface="Times New Roman" pitchFamily="18" charset="0"/>
                <a:cs typeface="Times New Roman" pitchFamily="18" charset="0"/>
              </a:rPr>
              <a:t>12 institutions)</a:t>
            </a:r>
            <a:r>
              <a:rPr lang="en-US" altLang="zh-CN" sz="1800" b="1" dirty="0" smtClean="0">
                <a:solidFill>
                  <a:schemeClr val="tx1"/>
                </a:solidFill>
                <a:latin typeface="Times New Roman" pitchFamily="18" charset="0"/>
                <a:cs typeface="Times New Roman" pitchFamily="18" charset="0"/>
              </a:rPr>
              <a:t> currently involved  </a:t>
            </a:r>
            <a:endParaRPr lang="es-ES" altLang="zh-CN" sz="1800" b="1" dirty="0" smtClean="0">
              <a:solidFill>
                <a:schemeClr val="tx1"/>
              </a:solidFill>
              <a:latin typeface="Times New Roman" pitchFamily="18" charset="0"/>
              <a:cs typeface="Times New Roman" pitchFamily="18" charset="0"/>
            </a:endParaRPr>
          </a:p>
        </p:txBody>
      </p:sp>
      <p:sp>
        <p:nvSpPr>
          <p:cNvPr id="10" name="内容占位符 5"/>
          <p:cNvSpPr txBox="1">
            <a:spLocks/>
          </p:cNvSpPr>
          <p:nvPr/>
        </p:nvSpPr>
        <p:spPr>
          <a:xfrm>
            <a:off x="762000" y="2278797"/>
            <a:ext cx="6477000" cy="769203"/>
          </a:xfrm>
          <a:prstGeom prst="rect">
            <a:avLst/>
          </a:prstGeom>
        </p:spPr>
        <p:txBody>
          <a:bodyPr/>
          <a:lstStyle>
            <a:lvl1pPr marL="342900" indent="-342900" algn="l" defTabSz="0" rtl="0" eaLnBrk="0" fontAlgn="base" hangingPunct="0">
              <a:spcBef>
                <a:spcPct val="20000"/>
              </a:spcBef>
              <a:spcAft>
                <a:spcPct val="0"/>
              </a:spcAft>
              <a:buClr>
                <a:schemeClr val="tx2"/>
              </a:buClr>
              <a:buFont typeface="Wingdings" pitchFamily="2" charset="2"/>
              <a:buChar char="v"/>
              <a:defRPr sz="2400">
                <a:solidFill>
                  <a:schemeClr val="tx1"/>
                </a:solidFill>
                <a:latin typeface="+mn-lt"/>
                <a:ea typeface="+mn-ea"/>
                <a:cs typeface="+mn-cs"/>
                <a:sym typeface="Arial" pitchFamily="34" charset="0"/>
              </a:defRPr>
            </a:lvl1pPr>
            <a:lvl2pPr marL="742950" indent="-285750" algn="l" defTabSz="0" rtl="0" eaLnBrk="0" fontAlgn="base" hangingPunct="0">
              <a:spcBef>
                <a:spcPct val="20000"/>
              </a:spcBef>
              <a:spcAft>
                <a:spcPct val="0"/>
              </a:spcAft>
              <a:buClr>
                <a:schemeClr val="accent1"/>
              </a:buClr>
              <a:buFont typeface="Wingdings" pitchFamily="2" charset="2"/>
              <a:buChar char="§"/>
              <a:defRPr sz="2200">
                <a:solidFill>
                  <a:schemeClr val="tx1"/>
                </a:solidFill>
                <a:latin typeface="+mn-lt"/>
                <a:cs typeface="+mn-cs"/>
                <a:sym typeface="Arial" pitchFamily="34" charset="0"/>
              </a:defRPr>
            </a:lvl2pPr>
            <a:lvl3pPr marL="1143000" indent="-228600" algn="l" defTabSz="0" rtl="0" eaLnBrk="0" fontAlgn="base" hangingPunct="0">
              <a:spcBef>
                <a:spcPct val="20000"/>
              </a:spcBef>
              <a:spcAft>
                <a:spcPct val="0"/>
              </a:spcAft>
              <a:buClr>
                <a:schemeClr val="accent2"/>
              </a:buClr>
              <a:buFont typeface="Wingdings" pitchFamily="2" charset="2"/>
              <a:buChar char="•"/>
              <a:defRPr sz="2400">
                <a:solidFill>
                  <a:schemeClr val="tx1"/>
                </a:solidFill>
                <a:latin typeface="+mn-lt"/>
                <a:cs typeface="+mn-cs"/>
                <a:sym typeface="Arial" pitchFamily="34" charset="0"/>
              </a:defRPr>
            </a:lvl3pPr>
            <a:lvl4pPr marL="1600200" indent="-228600" algn="l" defTabSz="0" rtl="0" eaLnBrk="0" fontAlgn="base" hangingPunct="0">
              <a:spcBef>
                <a:spcPct val="20000"/>
              </a:spcBef>
              <a:spcAft>
                <a:spcPct val="0"/>
              </a:spcAft>
              <a:buClr>
                <a:schemeClr val="accent2"/>
              </a:buClr>
              <a:buFont typeface="Wingdings" pitchFamily="2" charset="2"/>
              <a:buChar char="–"/>
              <a:defRPr sz="1600">
                <a:solidFill>
                  <a:schemeClr val="tx1"/>
                </a:solidFill>
                <a:latin typeface="+mn-lt"/>
                <a:cs typeface="+mn-cs"/>
                <a:sym typeface="Arial" pitchFamily="34" charset="0"/>
              </a:defRPr>
            </a:lvl4pPr>
            <a:lvl5pPr marL="20574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5pPr>
            <a:lvl6pPr marL="25146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6pPr>
            <a:lvl7pPr marL="29718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7pPr>
            <a:lvl8pPr marL="34290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8pPr>
            <a:lvl9pPr marL="38862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9pPr>
          </a:lstStyle>
          <a:p>
            <a:pPr>
              <a:lnSpc>
                <a:spcPct val="130000"/>
              </a:lnSpc>
              <a:buClr>
                <a:srgbClr val="0000FF"/>
              </a:buClr>
              <a:buFont typeface="Wingdings" pitchFamily="2" charset="2"/>
              <a:buChar char="n"/>
            </a:pPr>
            <a:r>
              <a:rPr lang="en-US" altLang="zh-CN" sz="1600" dirty="0" smtClean="0">
                <a:solidFill>
                  <a:srgbClr val="0000FF"/>
                </a:solidFill>
                <a:latin typeface="Times New Roman" pitchFamily="18" charset="0"/>
                <a:cs typeface="Times New Roman" pitchFamily="18" charset="0"/>
              </a:rPr>
              <a:t>GDT-VFNS:  </a:t>
            </a:r>
            <a:r>
              <a:rPr lang="en-US" altLang="zh-CN" sz="1600" dirty="0" smtClean="0">
                <a:solidFill>
                  <a:srgbClr val="000000"/>
                </a:solidFill>
                <a:latin typeface="Times New Roman" pitchFamily="18" charset="0"/>
                <a:cs typeface="Times New Roman" pitchFamily="18" charset="0"/>
              </a:rPr>
              <a:t>Fusion Materials and Component Testing facility</a:t>
            </a:r>
          </a:p>
          <a:p>
            <a:pPr>
              <a:lnSpc>
                <a:spcPct val="130000"/>
              </a:lnSpc>
              <a:buClr>
                <a:srgbClr val="0000FF"/>
              </a:buClr>
              <a:buFont typeface="Wingdings" pitchFamily="2" charset="2"/>
              <a:buChar char="n"/>
            </a:pPr>
            <a:r>
              <a:rPr lang="en-US" altLang="zh-CN" sz="1600" dirty="0" smtClean="0">
                <a:solidFill>
                  <a:srgbClr val="0000FF"/>
                </a:solidFill>
                <a:latin typeface="Times New Roman" pitchFamily="18" charset="0"/>
                <a:cs typeface="Times New Roman" pitchFamily="18" charset="0"/>
              </a:rPr>
              <a:t>GDT-Hybrid:  </a:t>
            </a:r>
            <a:r>
              <a:rPr lang="en-US" altLang="zh-CN" sz="1600" dirty="0" smtClean="0">
                <a:solidFill>
                  <a:srgbClr val="000000"/>
                </a:solidFill>
                <a:latin typeface="Times New Roman" pitchFamily="18" charset="0"/>
                <a:cs typeface="Times New Roman" pitchFamily="18" charset="0"/>
              </a:rPr>
              <a:t>Fusion-Fission Hybrid System</a:t>
            </a:r>
            <a:endParaRPr lang="en-US" altLang="zh-CN" sz="1600" dirty="0">
              <a:solidFill>
                <a:srgbClr val="000000"/>
              </a:solidFill>
              <a:latin typeface="Times New Roman" pitchFamily="18" charset="0"/>
              <a:cs typeface="Times New Roman" pitchFamily="18" charset="0"/>
            </a:endParaRPr>
          </a:p>
        </p:txBody>
      </p:sp>
      <p:pic>
        <p:nvPicPr>
          <p:cNvPr id="11" name="Picture 2" descr="G:\2014年上半年\论文\PST清样\Fig. 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814" y="3341269"/>
            <a:ext cx="3495066" cy="24499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p:cNvSpPr>
            <a:spLocks noChangeArrowheads="1"/>
          </p:cNvSpPr>
          <p:nvPr/>
        </p:nvSpPr>
        <p:spPr bwMode="auto">
          <a:xfrm>
            <a:off x="0" y="6248400"/>
            <a:ext cx="9144000" cy="400110"/>
          </a:xfrm>
          <a:prstGeom prst="rect">
            <a:avLst/>
          </a:prstGeom>
          <a:solidFill>
            <a:srgbClr val="FFFF00"/>
          </a:solidFill>
          <a:ln w="9525">
            <a:noFill/>
            <a:miter lim="800000"/>
            <a:headEnd/>
            <a:tailEnd/>
          </a:ln>
        </p:spPr>
        <p:txBody>
          <a:bodyPr wrap="square">
            <a:spAutoFit/>
          </a:bodyPr>
          <a:lstStyle/>
          <a:p>
            <a:r>
              <a:rPr lang="en-US" altLang="zh-CN" sz="2000" dirty="0" smtClean="0">
                <a:solidFill>
                  <a:srgbClr val="FF0000"/>
                </a:solidFill>
                <a:latin typeface="Times New Roman" pitchFamily="18" charset="0"/>
                <a:ea typeface="华文中宋" pitchFamily="2" charset="-122"/>
                <a:cs typeface="Times New Roman" pitchFamily="18" charset="0"/>
                <a:sym typeface="Times New Roman" pitchFamily="18" charset="0"/>
              </a:rPr>
              <a:t>The pre-conceptual design of HINEG-III has been finished</a:t>
            </a:r>
            <a:endParaRPr lang="en-US" altLang="zh-CN" sz="2000" dirty="0">
              <a:solidFill>
                <a:srgbClr val="FF0000"/>
              </a:solidFill>
              <a:latin typeface="Times New Roman" pitchFamily="18" charset="0"/>
              <a:ea typeface="华文中宋" pitchFamily="2" charset="-122"/>
              <a:cs typeface="Times New Roman" pitchFamily="18" charset="0"/>
              <a:sym typeface="Times New Roman" pitchFamily="18" charset="0"/>
            </a:endParaRPr>
          </a:p>
        </p:txBody>
      </p:sp>
      <p:pic>
        <p:nvPicPr>
          <p:cNvPr id="8" name="图片 7"/>
          <p:cNvPicPr>
            <a:picLocks noChangeAspect="1"/>
          </p:cNvPicPr>
          <p:nvPr/>
        </p:nvPicPr>
        <p:blipFill>
          <a:blip r:embed="rId4" cstate="print"/>
          <a:stretch>
            <a:fillRect/>
          </a:stretch>
        </p:blipFill>
        <p:spPr>
          <a:xfrm>
            <a:off x="4648200" y="3276600"/>
            <a:ext cx="3521354" cy="2485085"/>
          </a:xfrm>
          <a:prstGeom prst="rect">
            <a:avLst/>
          </a:prstGeom>
        </p:spPr>
      </p:pic>
      <p:sp>
        <p:nvSpPr>
          <p:cNvPr id="4" name="文本框 3"/>
          <p:cNvSpPr txBox="1"/>
          <p:nvPr/>
        </p:nvSpPr>
        <p:spPr>
          <a:xfrm>
            <a:off x="1991143" y="5791200"/>
            <a:ext cx="1351717" cy="369332"/>
          </a:xfrm>
          <a:prstGeom prst="rect">
            <a:avLst/>
          </a:prstGeom>
          <a:noFill/>
        </p:spPr>
        <p:txBody>
          <a:bodyPr wrap="none" rtlCol="0">
            <a:spAutoFit/>
          </a:bodyPr>
          <a:lstStyle/>
          <a:p>
            <a:r>
              <a:rPr lang="en-US" altLang="zh-CN" dirty="0" smtClean="0">
                <a:solidFill>
                  <a:srgbClr val="0000FF"/>
                </a:solidFill>
                <a:latin typeface="Times New Roman" pitchFamily="18" charset="0"/>
                <a:cs typeface="Times New Roman" pitchFamily="18" charset="0"/>
              </a:rPr>
              <a:t>GDT-VFNS</a:t>
            </a:r>
            <a:endParaRPr lang="zh-CN" altLang="en-US" dirty="0">
              <a:solidFill>
                <a:srgbClr val="0000FF"/>
              </a:solidFill>
              <a:latin typeface="Times New Roman" pitchFamily="18" charset="0"/>
              <a:cs typeface="Times New Roman" pitchFamily="18" charset="0"/>
            </a:endParaRPr>
          </a:p>
        </p:txBody>
      </p:sp>
      <p:sp>
        <p:nvSpPr>
          <p:cNvPr id="9" name="文本框 8"/>
          <p:cNvSpPr txBox="1"/>
          <p:nvPr/>
        </p:nvSpPr>
        <p:spPr>
          <a:xfrm>
            <a:off x="5675310" y="5791200"/>
            <a:ext cx="1467133" cy="369332"/>
          </a:xfrm>
          <a:prstGeom prst="rect">
            <a:avLst/>
          </a:prstGeom>
          <a:noFill/>
        </p:spPr>
        <p:txBody>
          <a:bodyPr wrap="none" rtlCol="0">
            <a:spAutoFit/>
          </a:bodyPr>
          <a:lstStyle/>
          <a:p>
            <a:r>
              <a:rPr lang="en-US" altLang="zh-CN" dirty="0" smtClean="0">
                <a:solidFill>
                  <a:srgbClr val="0000FF"/>
                </a:solidFill>
                <a:latin typeface="Times New Roman" pitchFamily="18" charset="0"/>
                <a:cs typeface="Times New Roman" pitchFamily="18" charset="0"/>
              </a:rPr>
              <a:t>GDT-Hybrid</a:t>
            </a:r>
            <a:endParaRPr lang="zh-CN" altLang="en-US"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433825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453"/>
          <p:cNvSpPr>
            <a:spLocks noChangeArrowheads="1"/>
          </p:cNvSpPr>
          <p:nvPr/>
        </p:nvSpPr>
        <p:spPr bwMode="auto">
          <a:xfrm>
            <a:off x="3175" y="694790"/>
            <a:ext cx="9140825" cy="52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71" tIns="46338" rIns="92671" bIns="46338">
            <a:spAutoFit/>
          </a:bodyPr>
          <a:lstStyle/>
          <a:p>
            <a:pPr defTabSz="3963988" eaLnBrk="0" hangingPunct="0">
              <a:buFont typeface="Arial" charset="0"/>
              <a:buNone/>
            </a:pPr>
            <a:r>
              <a:rPr lang="en-US" altLang="zh-CN" sz="2800" dirty="0">
                <a:solidFill>
                  <a:srgbClr val="FF0000"/>
                </a:solidFill>
                <a:latin typeface="Times New Roman" pitchFamily="18" charset="0"/>
                <a:ea typeface="宋体" pitchFamily="2" charset="-122"/>
                <a:cs typeface="Times New Roman" pitchFamily="18" charset="0"/>
              </a:rPr>
              <a:t>Series </a:t>
            </a:r>
            <a:r>
              <a:rPr lang="en-US" altLang="zh-CN" sz="2800" dirty="0" err="1">
                <a:solidFill>
                  <a:srgbClr val="FF0000"/>
                </a:solidFill>
                <a:latin typeface="Times New Roman" pitchFamily="18" charset="0"/>
                <a:ea typeface="宋体" pitchFamily="2" charset="-122"/>
                <a:cs typeface="Times New Roman" pitchFamily="18" charset="0"/>
              </a:rPr>
              <a:t>Neutronics</a:t>
            </a:r>
            <a:r>
              <a:rPr lang="en-US" altLang="zh-CN" sz="2800" dirty="0">
                <a:solidFill>
                  <a:srgbClr val="FF0000"/>
                </a:solidFill>
                <a:latin typeface="Times New Roman" pitchFamily="18" charset="0"/>
                <a:ea typeface="宋体" pitchFamily="2" charset="-122"/>
                <a:cs typeface="Times New Roman" pitchFamily="18" charset="0"/>
              </a:rPr>
              <a:t> </a:t>
            </a:r>
            <a:r>
              <a:rPr lang="en-US" altLang="zh-CN" sz="2800" dirty="0" smtClean="0">
                <a:solidFill>
                  <a:srgbClr val="FF0000"/>
                </a:solidFill>
                <a:latin typeface="Times New Roman" pitchFamily="18" charset="0"/>
                <a:ea typeface="宋体" pitchFamily="2" charset="-122"/>
                <a:cs typeface="Times New Roman" pitchFamily="18" charset="0"/>
              </a:rPr>
              <a:t>Experiments on HINEG</a:t>
            </a:r>
            <a:endParaRPr lang="en-US" altLang="zh-CN" sz="2800" dirty="0">
              <a:solidFill>
                <a:srgbClr val="FF0000"/>
              </a:solidFill>
              <a:latin typeface="Times New Roman" pitchFamily="18" charset="0"/>
              <a:ea typeface="宋体" pitchFamily="2" charset="-122"/>
              <a:cs typeface="Times New Roman" pitchFamily="18" charset="0"/>
            </a:endParaRPr>
          </a:p>
        </p:txBody>
      </p:sp>
      <p:sp>
        <p:nvSpPr>
          <p:cNvPr id="8" name="矩形 7"/>
          <p:cNvSpPr/>
          <p:nvPr/>
        </p:nvSpPr>
        <p:spPr>
          <a:xfrm>
            <a:off x="635000" y="1257973"/>
            <a:ext cx="5537200" cy="541684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91422" tIns="45711" rIns="91422" bIns="45711">
            <a:spAutoFit/>
          </a:bodyPr>
          <a:lstStyle/>
          <a:p>
            <a:pPr marL="342900" lvl="2" indent="-342900" algn="l">
              <a:spcBef>
                <a:spcPts val="600"/>
              </a:spcBef>
              <a:buClr>
                <a:srgbClr val="0000FF"/>
              </a:buClr>
              <a:buFont typeface="+mj-lt"/>
              <a:buAutoNum type="arabicPeriod"/>
              <a:defRPr/>
            </a:pPr>
            <a:r>
              <a:rPr lang="en-US" altLang="zh-CN" dirty="0" err="1">
                <a:solidFill>
                  <a:srgbClr val="0000FF"/>
                </a:solidFill>
                <a:latin typeface="Times New Roman" pitchFamily="18" charset="0"/>
                <a:cs typeface="Times New Roman" pitchFamily="18" charset="0"/>
              </a:rPr>
              <a:t>Neutronics</a:t>
            </a:r>
            <a:r>
              <a:rPr lang="en-US" altLang="zh-CN" dirty="0">
                <a:solidFill>
                  <a:srgbClr val="0000FF"/>
                </a:solidFill>
                <a:latin typeface="Times New Roman" pitchFamily="18" charset="0"/>
                <a:cs typeface="Times New Roman" pitchFamily="18" charset="0"/>
              </a:rPr>
              <a:t> theory and </a:t>
            </a:r>
            <a:r>
              <a:rPr lang="en-US" altLang="zh-CN" dirty="0" smtClean="0">
                <a:solidFill>
                  <a:srgbClr val="0000FF"/>
                </a:solidFill>
                <a:latin typeface="Times New Roman" pitchFamily="18" charset="0"/>
                <a:cs typeface="Times New Roman" pitchFamily="18" charset="0"/>
              </a:rPr>
              <a:t>software </a:t>
            </a:r>
            <a:r>
              <a:rPr lang="en-US" altLang="zh-CN" dirty="0" err="1" smtClean="0">
                <a:solidFill>
                  <a:srgbClr val="0000FF"/>
                </a:solidFill>
                <a:latin typeface="Times New Roman" pitchFamily="18" charset="0"/>
                <a:cs typeface="Times New Roman" pitchFamily="18" charset="0"/>
              </a:rPr>
              <a:t>verifcation</a:t>
            </a:r>
            <a:r>
              <a:rPr lang="en-US" altLang="zh-CN" dirty="0" smtClean="0">
                <a:solidFill>
                  <a:srgbClr val="0000FF"/>
                </a:solidFill>
                <a:latin typeface="Times New Roman" pitchFamily="18" charset="0"/>
                <a:cs typeface="Times New Roman" pitchFamily="18" charset="0"/>
              </a:rPr>
              <a:t>: </a:t>
            </a:r>
          </a:p>
          <a:p>
            <a:pPr marL="742950" lvl="3" indent="-285750" algn="l">
              <a:spcBef>
                <a:spcPts val="600"/>
              </a:spcBef>
              <a:buClr>
                <a:srgbClr val="0000FF"/>
              </a:buClr>
              <a:buFont typeface="Wingdings" pitchFamily="2" charset="2"/>
              <a:buChar char="§"/>
              <a:defRPr/>
            </a:pPr>
            <a:r>
              <a:rPr lang="en-US" altLang="zh-CN" sz="1400" dirty="0" smtClean="0">
                <a:solidFill>
                  <a:srgbClr val="000000"/>
                </a:solidFill>
                <a:latin typeface="Times New Roman" pitchFamily="18" charset="0"/>
                <a:cs typeface="Times New Roman" pitchFamily="18" charset="0"/>
              </a:rPr>
              <a:t>MC </a:t>
            </a:r>
            <a:r>
              <a:rPr lang="en-US" altLang="zh-CN" sz="1400" dirty="0">
                <a:solidFill>
                  <a:srgbClr val="000000"/>
                </a:solidFill>
                <a:latin typeface="Times New Roman" pitchFamily="18" charset="0"/>
                <a:cs typeface="Times New Roman" pitchFamily="18" charset="0"/>
              </a:rPr>
              <a:t>M</a:t>
            </a:r>
            <a:r>
              <a:rPr lang="en-US" altLang="zh-CN" sz="1400" dirty="0" smtClean="0">
                <a:solidFill>
                  <a:srgbClr val="000000"/>
                </a:solidFill>
                <a:latin typeface="Times New Roman" pitchFamily="18" charset="0"/>
                <a:cs typeface="Times New Roman" pitchFamily="18" charset="0"/>
              </a:rPr>
              <a:t>ethod  Validation for New Physics Theory </a:t>
            </a:r>
            <a:endParaRPr lang="en-US" altLang="zh-CN" sz="1400" dirty="0">
              <a:solidFill>
                <a:srgbClr val="000000"/>
              </a:solidFill>
              <a:latin typeface="Times New Roman" pitchFamily="18" charset="0"/>
              <a:cs typeface="Times New Roman" pitchFamily="18" charset="0"/>
            </a:endParaRPr>
          </a:p>
          <a:p>
            <a:pPr marL="742950" lvl="3" indent="-285750" algn="l">
              <a:spcBef>
                <a:spcPts val="600"/>
              </a:spcBef>
              <a:spcAft>
                <a:spcPts val="600"/>
              </a:spcAft>
              <a:buClr>
                <a:srgbClr val="0000FF"/>
              </a:buClr>
              <a:buFont typeface="Wingdings" pitchFamily="2" charset="2"/>
              <a:buChar char="§"/>
              <a:defRPr/>
            </a:pPr>
            <a:r>
              <a:rPr lang="en-US" altLang="zh-CN" sz="1400" dirty="0" smtClean="0">
                <a:solidFill>
                  <a:srgbClr val="000000"/>
                </a:solidFill>
                <a:latin typeface="Times New Roman" pitchFamily="18" charset="0"/>
                <a:cs typeface="Times New Roman" pitchFamily="18" charset="0"/>
              </a:rPr>
              <a:t>Simulation Technique </a:t>
            </a:r>
            <a:r>
              <a:rPr lang="en-US" altLang="zh-CN" sz="1400" dirty="0">
                <a:solidFill>
                  <a:srgbClr val="000000"/>
                </a:solidFill>
                <a:latin typeface="Times New Roman" pitchFamily="18" charset="0"/>
                <a:cs typeface="Times New Roman" pitchFamily="18" charset="0"/>
              </a:rPr>
              <a:t>for </a:t>
            </a:r>
            <a:r>
              <a:rPr lang="en-US" altLang="zh-CN" sz="1400" dirty="0" smtClean="0">
                <a:solidFill>
                  <a:srgbClr val="000000"/>
                </a:solidFill>
                <a:latin typeface="Times New Roman" pitchFamily="18" charset="0"/>
                <a:cs typeface="Times New Roman" pitchFamily="18" charset="0"/>
              </a:rPr>
              <a:t>Verifying  New </a:t>
            </a:r>
            <a:r>
              <a:rPr lang="en-US" altLang="zh-CN" sz="1400" dirty="0">
                <a:solidFill>
                  <a:srgbClr val="000000"/>
                </a:solidFill>
                <a:latin typeface="Times New Roman" pitchFamily="18" charset="0"/>
                <a:cs typeface="Times New Roman" pitchFamily="18" charset="0"/>
              </a:rPr>
              <a:t>P</a:t>
            </a:r>
            <a:r>
              <a:rPr lang="en-US" altLang="zh-CN" sz="1400" dirty="0" smtClean="0">
                <a:solidFill>
                  <a:srgbClr val="000000"/>
                </a:solidFill>
                <a:latin typeface="Times New Roman" pitchFamily="18" charset="0"/>
                <a:cs typeface="Times New Roman" pitchFamily="18" charset="0"/>
              </a:rPr>
              <a:t>hysics Problem</a:t>
            </a:r>
          </a:p>
          <a:p>
            <a:pPr marL="457200" lvl="3" algn="l">
              <a:spcBef>
                <a:spcPts val="600"/>
              </a:spcBef>
              <a:spcAft>
                <a:spcPts val="600"/>
              </a:spcAft>
              <a:buClr>
                <a:srgbClr val="0000FF"/>
              </a:buClr>
              <a:defRPr/>
            </a:pPr>
            <a:r>
              <a:rPr lang="en-US" altLang="zh-CN" sz="1600" b="0" dirty="0">
                <a:solidFill>
                  <a:srgbClr val="000000"/>
                </a:solidFill>
                <a:latin typeface="Times New Roman" pitchFamily="18" charset="0"/>
                <a:cs typeface="Times New Roman" pitchFamily="18" charset="0"/>
              </a:rPr>
              <a:t> </a:t>
            </a:r>
            <a:r>
              <a:rPr lang="en-US" altLang="zh-CN" sz="1600" b="0" dirty="0" smtClean="0">
                <a:solidFill>
                  <a:srgbClr val="000000"/>
                </a:solidFill>
                <a:latin typeface="Times New Roman" pitchFamily="18" charset="0"/>
                <a:cs typeface="Times New Roman" pitchFamily="18" charset="0"/>
              </a:rPr>
              <a:t>     </a:t>
            </a:r>
            <a:r>
              <a:rPr lang="en-US" altLang="zh-CN" sz="1200" b="0" dirty="0">
                <a:solidFill>
                  <a:srgbClr val="000000"/>
                </a:solidFill>
                <a:latin typeface="Times New Roman" pitchFamily="18" charset="0"/>
                <a:cs typeface="Times New Roman" pitchFamily="18" charset="0"/>
              </a:rPr>
              <a:t>Reactor criticality safety, New material activating </a:t>
            </a:r>
            <a:r>
              <a:rPr lang="en-US" altLang="zh-CN" sz="1200" b="0" dirty="0" smtClean="0">
                <a:solidFill>
                  <a:srgbClr val="000000"/>
                </a:solidFill>
                <a:latin typeface="Times New Roman" pitchFamily="18" charset="0"/>
                <a:cs typeface="Times New Roman" pitchFamily="18" charset="0"/>
              </a:rPr>
              <a:t>radiation, etc.</a:t>
            </a:r>
            <a:endParaRPr lang="en-US" altLang="zh-CN" sz="1200" b="0" dirty="0">
              <a:solidFill>
                <a:srgbClr val="000000"/>
              </a:solidFill>
              <a:latin typeface="Times New Roman" pitchFamily="18" charset="0"/>
              <a:cs typeface="Times New Roman" pitchFamily="18" charset="0"/>
            </a:endParaRPr>
          </a:p>
          <a:p>
            <a:pPr marL="342900" lvl="2" indent="-342900" algn="l">
              <a:spcBef>
                <a:spcPts val="600"/>
              </a:spcBef>
              <a:buClr>
                <a:srgbClr val="0000FF"/>
              </a:buClr>
              <a:buFont typeface="+mj-lt"/>
              <a:buAutoNum type="arabicPeriod"/>
              <a:defRPr/>
            </a:pPr>
            <a:r>
              <a:rPr lang="en-US" altLang="zh-CN" dirty="0">
                <a:solidFill>
                  <a:srgbClr val="0000FF"/>
                </a:solidFill>
                <a:latin typeface="Times New Roman" pitchFamily="18" charset="0"/>
                <a:cs typeface="Times New Roman" pitchFamily="18" charset="0"/>
              </a:rPr>
              <a:t>Measurement and validation of nuclear </a:t>
            </a:r>
            <a:r>
              <a:rPr lang="en-US" altLang="zh-CN" dirty="0" smtClean="0">
                <a:solidFill>
                  <a:srgbClr val="0000FF"/>
                </a:solidFill>
                <a:latin typeface="Times New Roman" pitchFamily="18" charset="0"/>
                <a:cs typeface="Times New Roman" pitchFamily="18" charset="0"/>
              </a:rPr>
              <a:t>data</a:t>
            </a:r>
          </a:p>
          <a:p>
            <a:pPr marL="742950" lvl="3" indent="-285750" algn="l">
              <a:spcBef>
                <a:spcPts val="600"/>
              </a:spcBef>
              <a:buClr>
                <a:srgbClr val="0000FF"/>
              </a:buClr>
              <a:buFont typeface="Wingdings" pitchFamily="2" charset="2"/>
              <a:buChar char="§"/>
              <a:defRPr/>
            </a:pPr>
            <a:r>
              <a:rPr lang="en-US" altLang="zh-CN" sz="1400" dirty="0">
                <a:solidFill>
                  <a:srgbClr val="000000"/>
                </a:solidFill>
                <a:latin typeface="Times New Roman" pitchFamily="18" charset="0"/>
                <a:cs typeface="Times New Roman" pitchFamily="18" charset="0"/>
              </a:rPr>
              <a:t>Nuclear Data </a:t>
            </a:r>
            <a:r>
              <a:rPr lang="en-US" altLang="zh-CN" sz="1400" dirty="0" smtClean="0">
                <a:solidFill>
                  <a:srgbClr val="000000"/>
                </a:solidFill>
                <a:latin typeface="Times New Roman" pitchFamily="18" charset="0"/>
                <a:cs typeface="Times New Roman" pitchFamily="18" charset="0"/>
              </a:rPr>
              <a:t>Evaluation </a:t>
            </a:r>
            <a:r>
              <a:rPr lang="en-US" altLang="zh-CN" sz="1400" dirty="0">
                <a:solidFill>
                  <a:srgbClr val="000000"/>
                </a:solidFill>
                <a:latin typeface="Times New Roman" pitchFamily="18" charset="0"/>
                <a:cs typeface="Times New Roman" pitchFamily="18" charset="0"/>
              </a:rPr>
              <a:t>and Validation</a:t>
            </a:r>
          </a:p>
          <a:p>
            <a:pPr marL="457200" lvl="3" algn="l">
              <a:spcBef>
                <a:spcPts val="600"/>
              </a:spcBef>
              <a:buClr>
                <a:srgbClr val="0000FF"/>
              </a:buClr>
              <a:defRPr/>
            </a:pPr>
            <a:r>
              <a:rPr lang="en-US" altLang="zh-CN" sz="1400" b="0" dirty="0">
                <a:solidFill>
                  <a:srgbClr val="000000"/>
                </a:solidFill>
                <a:latin typeface="Times New Roman" pitchFamily="18" charset="0"/>
                <a:cs typeface="Times New Roman" pitchFamily="18" charset="0"/>
              </a:rPr>
              <a:t>      Neutron multiplication, new-type nuclear fuel , etc.</a:t>
            </a:r>
          </a:p>
          <a:p>
            <a:pPr marL="742950" lvl="3" indent="-285750" algn="l">
              <a:spcBef>
                <a:spcPts val="600"/>
              </a:spcBef>
              <a:buClr>
                <a:srgbClr val="0000FF"/>
              </a:buClr>
              <a:buFont typeface="Wingdings" pitchFamily="2" charset="2"/>
              <a:buChar char="§"/>
              <a:defRPr/>
            </a:pPr>
            <a:r>
              <a:rPr lang="en-US" altLang="zh-CN" sz="1400" dirty="0" smtClean="0">
                <a:solidFill>
                  <a:srgbClr val="000000"/>
                </a:solidFill>
                <a:latin typeface="Times New Roman" pitchFamily="18" charset="0"/>
                <a:cs typeface="Times New Roman" pitchFamily="18" charset="0"/>
              </a:rPr>
              <a:t>Nuclear Data Measurement: </a:t>
            </a:r>
          </a:p>
          <a:p>
            <a:pPr marL="457200" lvl="3" algn="l">
              <a:spcBef>
                <a:spcPts val="600"/>
              </a:spcBef>
              <a:buClr>
                <a:srgbClr val="0000FF"/>
              </a:buClr>
              <a:defRPr/>
            </a:pPr>
            <a:r>
              <a:rPr lang="en-US" altLang="zh-CN" sz="1200" b="0" dirty="0" smtClean="0">
                <a:solidFill>
                  <a:srgbClr val="000000"/>
                </a:solidFill>
                <a:latin typeface="Times New Roman" pitchFamily="18" charset="0"/>
                <a:cs typeface="Times New Roman" pitchFamily="18" charset="0"/>
              </a:rPr>
              <a:t>        Materials</a:t>
            </a:r>
            <a:r>
              <a:rPr lang="en-US" altLang="zh-CN" sz="1200" b="0" dirty="0">
                <a:solidFill>
                  <a:srgbClr val="000000"/>
                </a:solidFill>
                <a:latin typeface="Times New Roman" pitchFamily="18" charset="0"/>
                <a:cs typeface="Times New Roman" pitchFamily="18" charset="0"/>
              </a:rPr>
              <a:t>’ s</a:t>
            </a:r>
            <a:r>
              <a:rPr lang="en-US" altLang="zh-CN" sz="1200" b="0" dirty="0" smtClean="0">
                <a:solidFill>
                  <a:srgbClr val="000000"/>
                </a:solidFill>
                <a:latin typeface="Times New Roman" pitchFamily="18" charset="0"/>
                <a:cs typeface="Times New Roman" pitchFamily="18" charset="0"/>
              </a:rPr>
              <a:t>ervice properties </a:t>
            </a:r>
            <a:r>
              <a:rPr lang="en-US" altLang="zh-CN" sz="1200" b="0" dirty="0">
                <a:solidFill>
                  <a:srgbClr val="000000"/>
                </a:solidFill>
                <a:latin typeface="Times New Roman" pitchFamily="18" charset="0"/>
                <a:cs typeface="Times New Roman" pitchFamily="18" charset="0"/>
              </a:rPr>
              <a:t>and </a:t>
            </a:r>
            <a:r>
              <a:rPr lang="en-US" altLang="zh-CN" sz="1200" b="0" dirty="0" smtClean="0">
                <a:solidFill>
                  <a:srgbClr val="000000"/>
                </a:solidFill>
                <a:latin typeface="Times New Roman" pitchFamily="18" charset="0"/>
                <a:cs typeface="Times New Roman" pitchFamily="18" charset="0"/>
              </a:rPr>
              <a:t>life</a:t>
            </a:r>
            <a:r>
              <a:rPr lang="en-US" altLang="zh-CN" sz="1200" b="0" dirty="0">
                <a:solidFill>
                  <a:srgbClr val="000000"/>
                </a:solidFill>
                <a:latin typeface="Times New Roman" pitchFamily="18" charset="0"/>
                <a:cs typeface="Times New Roman" pitchFamily="18" charset="0"/>
              </a:rPr>
              <a:t>, </a:t>
            </a:r>
            <a:r>
              <a:rPr lang="en-US" altLang="zh-CN" sz="1200" b="0" dirty="0" smtClean="0">
                <a:solidFill>
                  <a:srgbClr val="000000"/>
                </a:solidFill>
                <a:latin typeface="Times New Roman" pitchFamily="18" charset="0"/>
                <a:cs typeface="Times New Roman" pitchFamily="18" charset="0"/>
              </a:rPr>
              <a:t>shielding </a:t>
            </a:r>
            <a:r>
              <a:rPr lang="en-US" altLang="zh-CN" sz="1200" b="0" dirty="0">
                <a:solidFill>
                  <a:srgbClr val="000000"/>
                </a:solidFill>
                <a:latin typeface="Times New Roman" pitchFamily="18" charset="0"/>
                <a:cs typeface="Times New Roman" pitchFamily="18" charset="0"/>
              </a:rPr>
              <a:t>and a</a:t>
            </a:r>
            <a:r>
              <a:rPr lang="en-US" altLang="zh-CN" sz="1200" b="0" dirty="0" smtClean="0">
                <a:solidFill>
                  <a:srgbClr val="000000"/>
                </a:solidFill>
                <a:latin typeface="Times New Roman" pitchFamily="18" charset="0"/>
                <a:cs typeface="Times New Roman" pitchFamily="18" charset="0"/>
              </a:rPr>
              <a:t>ctivation</a:t>
            </a:r>
          </a:p>
          <a:p>
            <a:pPr marL="742950" lvl="3" indent="-285750" algn="l">
              <a:spcBef>
                <a:spcPts val="600"/>
              </a:spcBef>
              <a:spcAft>
                <a:spcPts val="600"/>
              </a:spcAft>
              <a:buClr>
                <a:srgbClr val="0000FF"/>
              </a:buClr>
              <a:buFont typeface="Wingdings" pitchFamily="2" charset="2"/>
              <a:buChar char="§"/>
              <a:defRPr/>
            </a:pPr>
            <a:r>
              <a:rPr lang="en-US" altLang="zh-CN" sz="1400" dirty="0" err="1" smtClean="0">
                <a:solidFill>
                  <a:srgbClr val="000000"/>
                </a:solidFill>
                <a:latin typeface="Times New Roman" pitchFamily="18" charset="0"/>
                <a:cs typeface="Times New Roman" pitchFamily="18" charset="0"/>
              </a:rPr>
              <a:t>Neutronics</a:t>
            </a:r>
            <a:r>
              <a:rPr lang="en-US" altLang="zh-CN" sz="1400" dirty="0" smtClean="0">
                <a:solidFill>
                  <a:srgbClr val="000000"/>
                </a:solidFill>
                <a:latin typeface="Times New Roman" pitchFamily="18" charset="0"/>
                <a:cs typeface="Times New Roman" pitchFamily="18" charset="0"/>
              </a:rPr>
              <a:t> </a:t>
            </a:r>
            <a:r>
              <a:rPr lang="en-US" altLang="zh-CN" sz="1400" dirty="0">
                <a:solidFill>
                  <a:srgbClr val="000000"/>
                </a:solidFill>
                <a:latin typeface="Times New Roman" pitchFamily="18" charset="0"/>
                <a:cs typeface="Times New Roman" pitchFamily="18" charset="0"/>
              </a:rPr>
              <a:t>P</a:t>
            </a:r>
            <a:r>
              <a:rPr lang="en-US" altLang="zh-CN" sz="1400" dirty="0" smtClean="0">
                <a:solidFill>
                  <a:srgbClr val="000000"/>
                </a:solidFill>
                <a:latin typeface="Times New Roman" pitchFamily="18" charset="0"/>
                <a:cs typeface="Times New Roman" pitchFamily="18" charset="0"/>
              </a:rPr>
              <a:t>roperties </a:t>
            </a:r>
            <a:r>
              <a:rPr lang="en-US" altLang="zh-CN" sz="1400" dirty="0">
                <a:solidFill>
                  <a:srgbClr val="000000"/>
                </a:solidFill>
                <a:latin typeface="Times New Roman" pitchFamily="18" charset="0"/>
                <a:cs typeface="Times New Roman" pitchFamily="18" charset="0"/>
              </a:rPr>
              <a:t>of </a:t>
            </a:r>
            <a:r>
              <a:rPr lang="en-US" altLang="zh-CN" sz="1400" dirty="0" smtClean="0">
                <a:solidFill>
                  <a:srgbClr val="000000"/>
                </a:solidFill>
                <a:latin typeface="Times New Roman" pitchFamily="18" charset="0"/>
                <a:cs typeface="Times New Roman" pitchFamily="18" charset="0"/>
              </a:rPr>
              <a:t>Materials Evaluation</a:t>
            </a:r>
            <a:endParaRPr lang="en-US" altLang="zh-CN" sz="1400" dirty="0">
              <a:solidFill>
                <a:srgbClr val="000000"/>
              </a:solidFill>
              <a:latin typeface="Times New Roman" pitchFamily="18" charset="0"/>
              <a:cs typeface="Times New Roman" pitchFamily="18" charset="0"/>
            </a:endParaRPr>
          </a:p>
          <a:p>
            <a:pPr marL="342900" lvl="2" indent="-342900" algn="l">
              <a:spcBef>
                <a:spcPts val="600"/>
              </a:spcBef>
              <a:buClr>
                <a:srgbClr val="0000FF"/>
              </a:buClr>
              <a:buFont typeface="+mj-lt"/>
              <a:buAutoNum type="arabicPeriod"/>
              <a:defRPr/>
            </a:pPr>
            <a:r>
              <a:rPr lang="en-US" altLang="zh-CN" dirty="0" err="1">
                <a:solidFill>
                  <a:srgbClr val="0000FF"/>
                </a:solidFill>
                <a:latin typeface="Times New Roman" pitchFamily="18" charset="0"/>
                <a:cs typeface="Times New Roman" pitchFamily="18" charset="0"/>
              </a:rPr>
              <a:t>Neutronics</a:t>
            </a:r>
            <a:r>
              <a:rPr lang="en-US" altLang="zh-CN" dirty="0">
                <a:solidFill>
                  <a:srgbClr val="0000FF"/>
                </a:solidFill>
                <a:latin typeface="Times New Roman" pitchFamily="18" charset="0"/>
                <a:cs typeface="Times New Roman" pitchFamily="18" charset="0"/>
              </a:rPr>
              <a:t> performance of blanket/reactor</a:t>
            </a:r>
          </a:p>
          <a:p>
            <a:pPr marL="742950" lvl="3" indent="-285750" algn="l">
              <a:spcBef>
                <a:spcPts val="600"/>
              </a:spcBef>
              <a:buClr>
                <a:srgbClr val="0000FF"/>
              </a:buClr>
              <a:buFont typeface="Wingdings" pitchFamily="2" charset="2"/>
              <a:buChar char="§"/>
              <a:defRPr/>
            </a:pPr>
            <a:r>
              <a:rPr lang="en-US" altLang="zh-CN" sz="1400" dirty="0">
                <a:solidFill>
                  <a:srgbClr val="000000"/>
                </a:solidFill>
                <a:latin typeface="Times New Roman" pitchFamily="18" charset="0"/>
                <a:cs typeface="Times New Roman" pitchFamily="18" charset="0"/>
              </a:rPr>
              <a:t>Experiment for DFLL (Dual </a:t>
            </a:r>
            <a:r>
              <a:rPr lang="en-US" altLang="zh-CN" sz="1400" dirty="0" smtClean="0">
                <a:solidFill>
                  <a:srgbClr val="000000"/>
                </a:solidFill>
                <a:latin typeface="Times New Roman" pitchFamily="18" charset="0"/>
                <a:cs typeface="Times New Roman" pitchFamily="18" charset="0"/>
              </a:rPr>
              <a:t>Function </a:t>
            </a:r>
            <a:r>
              <a:rPr lang="en-US" altLang="zh-CN" sz="1400" dirty="0">
                <a:solidFill>
                  <a:srgbClr val="000000"/>
                </a:solidFill>
                <a:latin typeface="Times New Roman" pitchFamily="18" charset="0"/>
                <a:cs typeface="Times New Roman" pitchFamily="18" charset="0"/>
              </a:rPr>
              <a:t>Lithium-Lead) </a:t>
            </a:r>
            <a:r>
              <a:rPr lang="en-US" altLang="zh-CN" sz="1400" dirty="0" smtClean="0">
                <a:solidFill>
                  <a:srgbClr val="000000"/>
                </a:solidFill>
                <a:latin typeface="Times New Roman" pitchFamily="18" charset="0"/>
                <a:cs typeface="Times New Roman" pitchFamily="18" charset="0"/>
              </a:rPr>
              <a:t>TBM</a:t>
            </a:r>
          </a:p>
          <a:p>
            <a:pPr marL="742950" lvl="3" indent="-285750" algn="l">
              <a:spcBef>
                <a:spcPts val="600"/>
              </a:spcBef>
              <a:spcAft>
                <a:spcPts val="600"/>
              </a:spcAft>
              <a:buClr>
                <a:srgbClr val="0000FF"/>
              </a:buClr>
              <a:buFont typeface="Wingdings" pitchFamily="2" charset="2"/>
              <a:buChar char="§"/>
              <a:defRPr/>
            </a:pPr>
            <a:r>
              <a:rPr lang="en-US" altLang="zh-CN" sz="1400" dirty="0">
                <a:solidFill>
                  <a:srgbClr val="000000"/>
                </a:solidFill>
                <a:latin typeface="Times New Roman" pitchFamily="18" charset="0"/>
                <a:cs typeface="Times New Roman" pitchFamily="18" charset="0"/>
              </a:rPr>
              <a:t>Fusion Driven Subcritical Reactor/Blanket </a:t>
            </a:r>
            <a:endParaRPr lang="en-US" altLang="zh-CN" sz="1400" dirty="0" smtClean="0">
              <a:solidFill>
                <a:srgbClr val="000000"/>
              </a:solidFill>
              <a:latin typeface="Times New Roman" pitchFamily="18" charset="0"/>
              <a:cs typeface="Times New Roman" pitchFamily="18" charset="0"/>
            </a:endParaRPr>
          </a:p>
          <a:p>
            <a:pPr marL="342900" lvl="2" indent="-342900" algn="l">
              <a:spcBef>
                <a:spcPts val="600"/>
              </a:spcBef>
              <a:buClr>
                <a:srgbClr val="0000FF"/>
              </a:buClr>
              <a:buFont typeface="+mj-lt"/>
              <a:buAutoNum type="arabicPeriod"/>
              <a:defRPr/>
            </a:pPr>
            <a:r>
              <a:rPr lang="en-US" altLang="zh-CN" dirty="0" smtClean="0">
                <a:solidFill>
                  <a:srgbClr val="0000FF"/>
                </a:solidFill>
                <a:latin typeface="Times New Roman" pitchFamily="18" charset="0"/>
                <a:cs typeface="Times New Roman" pitchFamily="18" charset="0"/>
              </a:rPr>
              <a:t>Mechanism </a:t>
            </a:r>
            <a:r>
              <a:rPr lang="en-US" altLang="zh-CN" dirty="0">
                <a:solidFill>
                  <a:srgbClr val="0000FF"/>
                </a:solidFill>
                <a:latin typeface="Times New Roman" pitchFamily="18" charset="0"/>
                <a:cs typeface="Times New Roman" pitchFamily="18" charset="0"/>
              </a:rPr>
              <a:t>of materials </a:t>
            </a:r>
            <a:r>
              <a:rPr lang="en-US" altLang="zh-CN" dirty="0" smtClean="0">
                <a:solidFill>
                  <a:srgbClr val="0000FF"/>
                </a:solidFill>
                <a:latin typeface="Times New Roman" pitchFamily="18" charset="0"/>
                <a:cs typeface="Times New Roman" pitchFamily="18" charset="0"/>
              </a:rPr>
              <a:t>irradiation </a:t>
            </a:r>
            <a:r>
              <a:rPr lang="en-US" altLang="zh-CN" dirty="0">
                <a:solidFill>
                  <a:srgbClr val="0000FF"/>
                </a:solidFill>
                <a:latin typeface="Times New Roman" pitchFamily="18" charset="0"/>
                <a:cs typeface="Times New Roman" pitchFamily="18" charset="0"/>
              </a:rPr>
              <a:t>damage </a:t>
            </a:r>
            <a:endParaRPr lang="en-US" altLang="zh-CN" dirty="0" smtClean="0">
              <a:solidFill>
                <a:srgbClr val="0000FF"/>
              </a:solidFill>
              <a:latin typeface="Times New Roman" pitchFamily="18" charset="0"/>
              <a:cs typeface="Times New Roman" pitchFamily="18" charset="0"/>
            </a:endParaRPr>
          </a:p>
          <a:p>
            <a:pPr marL="742950" lvl="3" indent="-285750" algn="l">
              <a:spcBef>
                <a:spcPts val="600"/>
              </a:spcBef>
              <a:spcAft>
                <a:spcPts val="600"/>
              </a:spcAft>
              <a:buClr>
                <a:srgbClr val="0000FF"/>
              </a:buClr>
              <a:buFont typeface="Wingdings" pitchFamily="2" charset="2"/>
              <a:buChar char="§"/>
              <a:defRPr/>
            </a:pPr>
            <a:r>
              <a:rPr lang="en-US" altLang="zh-CN" sz="1400" dirty="0">
                <a:solidFill>
                  <a:srgbClr val="000000"/>
                </a:solidFill>
                <a:latin typeface="Times New Roman" pitchFamily="18" charset="0"/>
                <a:cs typeface="Times New Roman" pitchFamily="18" charset="0"/>
              </a:rPr>
              <a:t>First Wall/Structural Materials of Fusion Reactor</a:t>
            </a:r>
          </a:p>
          <a:p>
            <a:pPr marL="342900" lvl="2" indent="-342900" algn="l">
              <a:spcBef>
                <a:spcPts val="600"/>
              </a:spcBef>
              <a:buClr>
                <a:srgbClr val="0000FF"/>
              </a:buClr>
              <a:buFont typeface="+mj-lt"/>
              <a:buAutoNum type="arabicPeriod"/>
              <a:defRPr/>
            </a:pPr>
            <a:r>
              <a:rPr lang="en-US" altLang="zh-CN" dirty="0">
                <a:solidFill>
                  <a:srgbClr val="0000FF"/>
                </a:solidFill>
                <a:latin typeface="Times New Roman" pitchFamily="18" charset="0"/>
                <a:cs typeface="Times New Roman" pitchFamily="18" charset="0"/>
              </a:rPr>
              <a:t> </a:t>
            </a:r>
            <a:r>
              <a:rPr lang="en-US" altLang="zh-CN" dirty="0" smtClean="0">
                <a:solidFill>
                  <a:srgbClr val="0000FF"/>
                </a:solidFill>
                <a:latin typeface="Times New Roman" pitchFamily="18" charset="0"/>
                <a:cs typeface="Times New Roman" pitchFamily="18" charset="0"/>
              </a:rPr>
              <a:t>Other nuclear </a:t>
            </a:r>
            <a:r>
              <a:rPr lang="en-US" altLang="zh-CN" dirty="0">
                <a:solidFill>
                  <a:srgbClr val="0000FF"/>
                </a:solidFill>
                <a:latin typeface="Times New Roman" pitchFamily="18" charset="0"/>
                <a:cs typeface="Times New Roman" pitchFamily="18" charset="0"/>
              </a:rPr>
              <a:t>technology </a:t>
            </a:r>
            <a:r>
              <a:rPr lang="en-US" altLang="zh-CN" dirty="0" smtClean="0">
                <a:solidFill>
                  <a:srgbClr val="0000FF"/>
                </a:solidFill>
                <a:latin typeface="Times New Roman" pitchFamily="18" charset="0"/>
                <a:cs typeface="Times New Roman" pitchFamily="18" charset="0"/>
              </a:rPr>
              <a:t>applications</a:t>
            </a:r>
            <a:endParaRPr lang="en-US" altLang="zh-CN" dirty="0">
              <a:solidFill>
                <a:srgbClr val="0000FF"/>
              </a:solidFill>
              <a:latin typeface="Times New Roman" pitchFamily="18" charset="0"/>
              <a:cs typeface="Times New Roman" pitchFamily="18" charset="0"/>
            </a:endParaRPr>
          </a:p>
        </p:txBody>
      </p:sp>
      <p:pic>
        <p:nvPicPr>
          <p:cNvPr id="5" name="Picture 4" descr="E:\标准PPT\2016年\入网-辐照（徐刚 2016-1-21）\QQ图片201601210851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7200"/>
            <a:ext cx="2549580" cy="16067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3"/>
          <p:cNvSpPr>
            <a:spLocks noChangeArrowheads="1"/>
          </p:cNvSpPr>
          <p:nvPr/>
        </p:nvSpPr>
        <p:spPr bwMode="auto">
          <a:xfrm>
            <a:off x="6346691" y="6052843"/>
            <a:ext cx="1689291" cy="271757"/>
          </a:xfrm>
          <a:prstGeom prst="rect">
            <a:avLst/>
          </a:prstGeom>
          <a:noFill/>
          <a:ln w="9525">
            <a:noFill/>
            <a:miter lim="800000"/>
            <a:headEnd/>
            <a:tailEnd/>
          </a:ln>
        </p:spPr>
        <p:txBody>
          <a:bodyPr wrap="none" anchor="ctr"/>
          <a:lstStyle/>
          <a:p>
            <a:r>
              <a:rPr lang="en-US" altLang="zh-CN" sz="1600" dirty="0" smtClean="0">
                <a:solidFill>
                  <a:prstClr val="black"/>
                </a:solidFill>
                <a:latin typeface="Times New Roman" pitchFamily="18" charset="0"/>
                <a:ea typeface="宋体" pitchFamily="2" charset="-122"/>
                <a:cs typeface="Times New Roman" pitchFamily="18" charset="0"/>
              </a:rPr>
              <a:t>Bubbles and defects</a:t>
            </a:r>
            <a:endParaRPr lang="en-US" altLang="zh-CN" sz="1600" dirty="0">
              <a:solidFill>
                <a:prstClr val="black"/>
              </a:solidFill>
              <a:latin typeface="Times New Roman" pitchFamily="18" charset="0"/>
              <a:ea typeface="宋体" pitchFamily="2" charset="-122"/>
              <a:cs typeface="Times New Roman" pitchFamily="18" charset="0"/>
            </a:endParaRPr>
          </a:p>
        </p:txBody>
      </p:sp>
      <p:grpSp>
        <p:nvGrpSpPr>
          <p:cNvPr id="2" name="组合 1"/>
          <p:cNvGrpSpPr/>
          <p:nvPr/>
        </p:nvGrpSpPr>
        <p:grpSpPr>
          <a:xfrm>
            <a:off x="6019800" y="1586363"/>
            <a:ext cx="2666998" cy="1842637"/>
            <a:chOff x="5975000" y="1515853"/>
            <a:chExt cx="2940400" cy="1963280"/>
          </a:xfrm>
        </p:grpSpPr>
        <p:pic>
          <p:nvPicPr>
            <p:cNvPr id="7" name="Picture 48" descr="2"/>
            <p:cNvPicPr/>
            <p:nvPr/>
          </p:nvPicPr>
          <p:blipFill rotWithShape="1">
            <a:blip r:embed="rId4" cstate="print">
              <a:extLst>
                <a:ext uri="{28A0092B-C50C-407E-A947-70E740481C1C}">
                  <a14:useLocalDpi xmlns:a14="http://schemas.microsoft.com/office/drawing/2010/main" val="0"/>
                </a:ext>
              </a:extLst>
            </a:blip>
            <a:srcRect l="1118" t="3757" r="23044" b="-686"/>
            <a:stretch/>
          </p:blipFill>
          <p:spPr bwMode="auto">
            <a:xfrm>
              <a:off x="7645936" y="1515853"/>
              <a:ext cx="1269464" cy="196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5"/>
            <p:cNvPicPr>
              <a:picLocks noChangeAspect="1"/>
            </p:cNvPicPr>
            <p:nvPr/>
          </p:nvPicPr>
          <p:blipFill>
            <a:blip r:embed="rId5" cstate="print">
              <a:extLst>
                <a:ext uri="{28A0092B-C50C-407E-A947-70E740481C1C}">
                  <a14:useLocalDpi xmlns:a14="http://schemas.microsoft.com/office/drawing/2010/main" val="0"/>
                </a:ext>
              </a:extLst>
            </a:blip>
            <a:srcRect l="70956"/>
            <a:stretch>
              <a:fillRect/>
            </a:stretch>
          </p:blipFill>
          <p:spPr bwMode="auto">
            <a:xfrm>
              <a:off x="5975000" y="1577131"/>
              <a:ext cx="1010267" cy="182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加号 10"/>
            <p:cNvSpPr/>
            <p:nvPr/>
          </p:nvSpPr>
          <p:spPr bwMode="auto">
            <a:xfrm>
              <a:off x="7036336" y="2186731"/>
              <a:ext cx="609600" cy="610652"/>
            </a:xfrm>
            <a:prstGeom prst="mathPlus">
              <a:avLst/>
            </a:prstGeom>
            <a:solidFill>
              <a:schemeClr val="accent1"/>
            </a:solidFill>
            <a:ln w="571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zh-CN" altLang="en-US" smtClean="0">
                <a:solidFill>
                  <a:srgbClr val="000000"/>
                </a:solidFill>
                <a:latin typeface="Times New Roman" pitchFamily="18" charset="0"/>
                <a:ea typeface="宋体" pitchFamily="2" charset="-122"/>
                <a:cs typeface="Times New Roman" pitchFamily="18" charset="0"/>
              </a:endParaRPr>
            </a:p>
          </p:txBody>
        </p:sp>
      </p:grpSp>
      <p:sp>
        <p:nvSpPr>
          <p:cNvPr id="12" name="TextBox 10"/>
          <p:cNvSpPr txBox="1">
            <a:spLocks noChangeArrowheads="1"/>
          </p:cNvSpPr>
          <p:nvPr/>
        </p:nvSpPr>
        <p:spPr bwMode="auto">
          <a:xfrm>
            <a:off x="6096002" y="3429000"/>
            <a:ext cx="2557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ea typeface="宋体" charset="-122"/>
              </a:defRPr>
            </a:lvl1pPr>
            <a:lvl2pPr marL="742950" indent="-285750">
              <a:defRPr b="1">
                <a:solidFill>
                  <a:schemeClr val="tx1"/>
                </a:solidFill>
                <a:latin typeface="Arial" charset="0"/>
                <a:ea typeface="宋体" charset="-122"/>
              </a:defRPr>
            </a:lvl2pPr>
            <a:lvl3pPr marL="1143000" indent="-228600">
              <a:defRPr b="1">
                <a:solidFill>
                  <a:schemeClr val="tx1"/>
                </a:solidFill>
                <a:latin typeface="Arial" charset="0"/>
                <a:ea typeface="宋体" charset="-122"/>
              </a:defRPr>
            </a:lvl3pPr>
            <a:lvl4pPr marL="1600200" indent="-228600">
              <a:defRPr b="1">
                <a:solidFill>
                  <a:schemeClr val="tx1"/>
                </a:solidFill>
                <a:latin typeface="Arial" charset="0"/>
                <a:ea typeface="宋体" charset="-122"/>
              </a:defRPr>
            </a:lvl4pPr>
            <a:lvl5pPr marL="2057400" indent="-22860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r>
              <a:rPr lang="en-US" altLang="zh-CN" sz="1600" dirty="0" smtClean="0">
                <a:solidFill>
                  <a:srgbClr val="000000"/>
                </a:solidFill>
                <a:latin typeface="Times New Roman" pitchFamily="18" charset="0"/>
                <a:cs typeface="Times New Roman" pitchFamily="18" charset="0"/>
              </a:rPr>
              <a:t>DFLL</a:t>
            </a:r>
            <a:endParaRPr lang="zh-CN" altLang="en-US" sz="1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55009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Box 4"/>
          <p:cNvSpPr>
            <a:spLocks noChangeArrowheads="1"/>
          </p:cNvSpPr>
          <p:nvPr/>
        </p:nvSpPr>
        <p:spPr bwMode="auto">
          <a:xfrm>
            <a:off x="1295400" y="2858869"/>
            <a:ext cx="7239000" cy="646331"/>
          </a:xfrm>
          <a:prstGeom prst="rect">
            <a:avLst/>
          </a:prstGeom>
          <a:noFill/>
          <a:ln w="9525">
            <a:noFill/>
            <a:miter lim="800000"/>
            <a:headEnd/>
            <a:tailEnd/>
          </a:ln>
        </p:spPr>
        <p:txBody>
          <a:bodyPr wrap="square">
            <a:spAutoFit/>
          </a:bodyPr>
          <a:lstStyle/>
          <a:p>
            <a:pPr algn="l"/>
            <a:r>
              <a:rPr lang="en-US" altLang="zh-CN" sz="3600" dirty="0" smtClean="0">
                <a:solidFill>
                  <a:srgbClr val="FF0000"/>
                </a:solidFill>
                <a:latin typeface="Times New Roman" pitchFamily="18" charset="0"/>
                <a:ea typeface="黑体" pitchFamily="49" charset="-122"/>
                <a:cs typeface="Times New Roman" pitchFamily="18" charset="0"/>
                <a:sym typeface="Times New Roman" pitchFamily="18" charset="0"/>
              </a:rPr>
              <a:t>Material and Blanket Fabrication </a:t>
            </a:r>
            <a:endParaRPr lang="zh-CN" altLang="en-US" sz="3000" dirty="0" smtClean="0">
              <a:solidFill>
                <a:srgbClr val="FF0000"/>
              </a:solidFill>
              <a:latin typeface="Times New Roman" pitchFamily="18" charset="0"/>
              <a:ea typeface="黑体" pitchFamily="49" charset="-122"/>
              <a:sym typeface="Times New Roman" pitchFamily="18" charset="0"/>
            </a:endParaRPr>
          </a:p>
        </p:txBody>
      </p:sp>
    </p:spTree>
    <p:extLst>
      <p:ext uri="{BB962C8B-B14F-4D97-AF65-F5344CB8AC3E}">
        <p14:creationId xmlns:p14="http://schemas.microsoft.com/office/powerpoint/2010/main" val="3344106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a:spLocks noChangeAspect="1"/>
          </p:cNvSpPr>
          <p:nvPr/>
        </p:nvSpPr>
        <p:spPr>
          <a:xfrm>
            <a:off x="863748" y="2277032"/>
            <a:ext cx="1440000" cy="1440000"/>
          </a:xfrm>
          <a:prstGeom prst="ellipse">
            <a:avLst/>
          </a:prstGeom>
          <a:ln>
            <a:solidFill>
              <a:srgbClr val="0070C0"/>
            </a:solidFill>
          </a:ln>
        </p:spPr>
        <p:style>
          <a:lnRef idx="1">
            <a:schemeClr val="accent1"/>
          </a:lnRef>
          <a:fillRef idx="2">
            <a:schemeClr val="accent1"/>
          </a:fillRef>
          <a:effectRef idx="1">
            <a:schemeClr val="accent1"/>
          </a:effectRef>
          <a:fontRef idx="minor">
            <a:schemeClr val="dk1"/>
          </a:fontRef>
        </p:style>
        <p:txBody>
          <a:bodyPr wrap="square" lIns="0" rIns="0" rtlCol="0" anchor="ctr">
            <a:noAutofit/>
          </a:bodyPr>
          <a:lstStyle/>
          <a:p>
            <a:pPr>
              <a:spcBef>
                <a:spcPts val="600"/>
              </a:spcBef>
            </a:pPr>
            <a:r>
              <a:rPr lang="en-US" altLang="zh-CN" sz="2100" dirty="0">
                <a:solidFill>
                  <a:prstClr val="black"/>
                </a:solidFill>
                <a:cs typeface="Times New Roman" pitchFamily="18" charset="0"/>
              </a:rPr>
              <a:t>ASIPP</a:t>
            </a:r>
          </a:p>
        </p:txBody>
      </p:sp>
      <p:sp>
        <p:nvSpPr>
          <p:cNvPr id="7" name="椭圆 6"/>
          <p:cNvSpPr>
            <a:spLocks noChangeAspect="1"/>
          </p:cNvSpPr>
          <p:nvPr/>
        </p:nvSpPr>
        <p:spPr>
          <a:xfrm>
            <a:off x="863748" y="4725144"/>
            <a:ext cx="1440000" cy="1440000"/>
          </a:xfrm>
          <a:prstGeom prst="ellipse">
            <a:avLst/>
          </a:prstGeom>
          <a:ln>
            <a:solidFill>
              <a:srgbClr val="0000FF"/>
            </a:solidFill>
          </a:ln>
        </p:spPr>
        <p:style>
          <a:lnRef idx="1">
            <a:schemeClr val="accent1"/>
          </a:lnRef>
          <a:fillRef idx="2">
            <a:schemeClr val="accent1"/>
          </a:fillRef>
          <a:effectRef idx="1">
            <a:schemeClr val="accent1"/>
          </a:effectRef>
          <a:fontRef idx="minor">
            <a:schemeClr val="dk1"/>
          </a:fontRef>
        </p:style>
        <p:txBody>
          <a:bodyPr wrap="square" lIns="0" rIns="0" rtlCol="0" anchor="ctr">
            <a:noAutofit/>
          </a:bodyPr>
          <a:lstStyle/>
          <a:p>
            <a:pPr>
              <a:spcBef>
                <a:spcPts val="600"/>
              </a:spcBef>
            </a:pPr>
            <a:endParaRPr lang="en-US" altLang="zh-CN" sz="1600" dirty="0">
              <a:solidFill>
                <a:prstClr val="black"/>
              </a:solidFill>
              <a:latin typeface="Times New Roman" pitchFamily="18" charset="0"/>
              <a:ea typeface="华文中宋" pitchFamily="2" charset="-122"/>
              <a:cs typeface="Times New Roman" pitchFamily="18" charset="0"/>
            </a:endParaRPr>
          </a:p>
          <a:p>
            <a:pPr>
              <a:spcBef>
                <a:spcPts val="600"/>
              </a:spcBef>
            </a:pPr>
            <a:r>
              <a:rPr lang="en-US" altLang="zh-CN" sz="2100" dirty="0">
                <a:solidFill>
                  <a:srgbClr val="0000FF"/>
                </a:solidFill>
                <a:cs typeface="Times New Roman" pitchFamily="18" charset="0"/>
              </a:rPr>
              <a:t>USTC</a:t>
            </a:r>
            <a:endParaRPr lang="zh-CN" altLang="en-US" sz="2100" dirty="0">
              <a:solidFill>
                <a:srgbClr val="0000FF"/>
              </a:solidFill>
              <a:cs typeface="Times New Roman" pitchFamily="18" charset="0"/>
            </a:endParaRPr>
          </a:p>
        </p:txBody>
      </p:sp>
      <p:sp>
        <p:nvSpPr>
          <p:cNvPr id="8" name="椭圆 7"/>
          <p:cNvSpPr>
            <a:spLocks noChangeAspect="1"/>
          </p:cNvSpPr>
          <p:nvPr/>
        </p:nvSpPr>
        <p:spPr bwMode="auto">
          <a:xfrm>
            <a:off x="978877" y="3450792"/>
            <a:ext cx="1209742" cy="1706400"/>
          </a:xfrm>
          <a:prstGeom prst="ellipse">
            <a:avLst/>
          </a:prstGeom>
          <a:solidFill>
            <a:srgbClr val="FFFF00"/>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r>
              <a:rPr lang="en-US" altLang="zh-CN" sz="2400" dirty="0">
                <a:solidFill>
                  <a:srgbClr val="FF0000"/>
                </a:solidFill>
              </a:rPr>
              <a:t>FDS</a:t>
            </a:r>
          </a:p>
          <a:p>
            <a:r>
              <a:rPr lang="en-US" altLang="zh-CN" sz="2400" dirty="0">
                <a:solidFill>
                  <a:srgbClr val="FF0000"/>
                </a:solidFill>
              </a:rPr>
              <a:t>Team</a:t>
            </a:r>
            <a:endParaRPr lang="zh-CN" altLang="en-US" sz="2400" dirty="0">
              <a:solidFill>
                <a:srgbClr val="FF0000"/>
              </a:solidFill>
            </a:endParaRPr>
          </a:p>
        </p:txBody>
      </p:sp>
      <p:sp>
        <p:nvSpPr>
          <p:cNvPr id="9" name="椭圆 8"/>
          <p:cNvSpPr/>
          <p:nvPr/>
        </p:nvSpPr>
        <p:spPr bwMode="auto">
          <a:xfrm>
            <a:off x="5652120" y="3126733"/>
            <a:ext cx="2664296" cy="3049825"/>
          </a:xfrm>
          <a:prstGeom prst="ellipse">
            <a:avLst/>
          </a:prstGeom>
          <a:solidFill>
            <a:srgbClr val="FFFF00"/>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pPr>
              <a:spcBef>
                <a:spcPts val="1200"/>
              </a:spcBef>
            </a:pPr>
            <a:r>
              <a:rPr lang="en-US" altLang="zh-CN" sz="2000" dirty="0" smtClean="0">
                <a:solidFill>
                  <a:srgbClr val="FF0000"/>
                </a:solidFill>
              </a:rPr>
              <a:t>FDS Team</a:t>
            </a:r>
            <a:endParaRPr lang="en-US" altLang="zh-CN" sz="2000" dirty="0">
              <a:solidFill>
                <a:srgbClr val="FF0000"/>
              </a:solidFill>
            </a:endParaRPr>
          </a:p>
        </p:txBody>
      </p:sp>
      <p:sp>
        <p:nvSpPr>
          <p:cNvPr id="10" name="椭圆 9"/>
          <p:cNvSpPr>
            <a:spLocks noChangeAspect="1"/>
          </p:cNvSpPr>
          <p:nvPr/>
        </p:nvSpPr>
        <p:spPr>
          <a:xfrm>
            <a:off x="6300192" y="1556792"/>
            <a:ext cx="1440160" cy="1440160"/>
          </a:xfrm>
          <a:prstGeom prst="ellipse">
            <a:avLst/>
          </a:prstGeom>
          <a:ln>
            <a:solidFill>
              <a:srgbClr val="0070C0"/>
            </a:solidFill>
          </a:ln>
        </p:spPr>
        <p:style>
          <a:lnRef idx="1">
            <a:schemeClr val="accent1"/>
          </a:lnRef>
          <a:fillRef idx="2">
            <a:schemeClr val="accent1"/>
          </a:fillRef>
          <a:effectRef idx="1">
            <a:schemeClr val="accent1"/>
          </a:effectRef>
          <a:fontRef idx="minor">
            <a:schemeClr val="dk1"/>
          </a:fontRef>
        </p:style>
        <p:txBody>
          <a:bodyPr wrap="square" lIns="0" rIns="0" rtlCol="0" anchor="ctr">
            <a:noAutofit/>
          </a:bodyPr>
          <a:lstStyle/>
          <a:p>
            <a:pPr>
              <a:spcBef>
                <a:spcPts val="600"/>
              </a:spcBef>
            </a:pPr>
            <a:r>
              <a:rPr lang="en-US" altLang="zh-CN" sz="2100" dirty="0">
                <a:solidFill>
                  <a:prstClr val="black"/>
                </a:solidFill>
                <a:cs typeface="Times New Roman" pitchFamily="18" charset="0"/>
              </a:rPr>
              <a:t>ASIPP</a:t>
            </a:r>
            <a:endParaRPr lang="zh-CN" altLang="en-US" sz="2100" dirty="0">
              <a:solidFill>
                <a:prstClr val="black"/>
              </a:solidFill>
              <a:cs typeface="Times New Roman" pitchFamily="18" charset="0"/>
            </a:endParaRPr>
          </a:p>
        </p:txBody>
      </p:sp>
      <p:sp>
        <p:nvSpPr>
          <p:cNvPr id="11" name="TextBox 10"/>
          <p:cNvSpPr txBox="1"/>
          <p:nvPr/>
        </p:nvSpPr>
        <p:spPr>
          <a:xfrm>
            <a:off x="2699792" y="2132856"/>
            <a:ext cx="2565900" cy="369332"/>
          </a:xfrm>
          <a:prstGeom prst="rect">
            <a:avLst/>
          </a:prstGeom>
          <a:noFill/>
          <a:ln>
            <a:noFill/>
          </a:ln>
        </p:spPr>
        <p:txBody>
          <a:bodyPr wrap="square" rtlCol="0">
            <a:spAutoFit/>
          </a:bodyPr>
          <a:lstStyle/>
          <a:p>
            <a:r>
              <a:rPr lang="en-US" altLang="zh-CN" dirty="0" smtClean="0">
                <a:solidFill>
                  <a:prstClr val="black"/>
                </a:solidFill>
                <a:ea typeface="华文中宋" pitchFamily="2" charset="-122"/>
                <a:cs typeface="Arial" pitchFamily="34" charset="0"/>
              </a:rPr>
              <a:t>Plasma Technology</a:t>
            </a:r>
            <a:endParaRPr lang="zh-CN" altLang="en-US" dirty="0">
              <a:solidFill>
                <a:prstClr val="black"/>
              </a:solidFill>
              <a:ea typeface="华文中宋" pitchFamily="2" charset="-122"/>
              <a:cs typeface="Arial" pitchFamily="34" charset="0"/>
            </a:endParaRPr>
          </a:p>
        </p:txBody>
      </p:sp>
      <p:sp>
        <p:nvSpPr>
          <p:cNvPr id="12" name="TextBox 11"/>
          <p:cNvSpPr txBox="1"/>
          <p:nvPr/>
        </p:nvSpPr>
        <p:spPr>
          <a:xfrm>
            <a:off x="2339752" y="3356992"/>
            <a:ext cx="3582087" cy="646331"/>
          </a:xfrm>
          <a:prstGeom prst="rect">
            <a:avLst/>
          </a:prstGeom>
          <a:noFill/>
          <a:ln>
            <a:noFill/>
          </a:ln>
        </p:spPr>
        <p:txBody>
          <a:bodyPr wrap="square" rtlCol="0">
            <a:spAutoFit/>
          </a:bodyPr>
          <a:lstStyle/>
          <a:p>
            <a:r>
              <a:rPr lang="en-US" altLang="zh-CN" dirty="0">
                <a:solidFill>
                  <a:prstClr val="black"/>
                </a:solidFill>
                <a:ea typeface="华文中宋" pitchFamily="2" charset="-122"/>
                <a:cs typeface="Arial" pitchFamily="34" charset="0"/>
              </a:rPr>
              <a:t>Fusion Nuclear </a:t>
            </a:r>
            <a:endParaRPr lang="en-US" altLang="zh-CN" dirty="0" smtClean="0">
              <a:solidFill>
                <a:prstClr val="black"/>
              </a:solidFill>
              <a:ea typeface="华文中宋" pitchFamily="2" charset="-122"/>
              <a:cs typeface="Arial" pitchFamily="34" charset="0"/>
            </a:endParaRPr>
          </a:p>
          <a:p>
            <a:r>
              <a:rPr lang="en-US" altLang="zh-CN" dirty="0" smtClean="0">
                <a:solidFill>
                  <a:prstClr val="black"/>
                </a:solidFill>
                <a:ea typeface="华文中宋" pitchFamily="2" charset="-122"/>
                <a:cs typeface="Arial" pitchFamily="34" charset="0"/>
              </a:rPr>
              <a:t>Technology &amp; </a:t>
            </a:r>
            <a:r>
              <a:rPr lang="en-US" altLang="zh-CN" dirty="0">
                <a:solidFill>
                  <a:prstClr val="black"/>
                </a:solidFill>
                <a:ea typeface="华文中宋" pitchFamily="2" charset="-122"/>
                <a:cs typeface="Arial" pitchFamily="34" charset="0"/>
              </a:rPr>
              <a:t>Material</a:t>
            </a:r>
            <a:endParaRPr lang="zh-CN" altLang="en-US" dirty="0">
              <a:solidFill>
                <a:prstClr val="black"/>
              </a:solidFill>
              <a:ea typeface="华文中宋" pitchFamily="2" charset="-122"/>
              <a:cs typeface="Arial" pitchFamily="34" charset="0"/>
            </a:endParaRPr>
          </a:p>
        </p:txBody>
      </p:sp>
      <p:sp>
        <p:nvSpPr>
          <p:cNvPr id="13" name="TextBox 12"/>
          <p:cNvSpPr txBox="1"/>
          <p:nvPr/>
        </p:nvSpPr>
        <p:spPr>
          <a:xfrm>
            <a:off x="2438400" y="4809926"/>
            <a:ext cx="3279093" cy="923330"/>
          </a:xfrm>
          <a:prstGeom prst="rect">
            <a:avLst/>
          </a:prstGeom>
          <a:noFill/>
        </p:spPr>
        <p:txBody>
          <a:bodyPr wrap="square" rtlCol="0">
            <a:spAutoFit/>
          </a:bodyPr>
          <a:lstStyle/>
          <a:p>
            <a:r>
              <a:rPr lang="en-US" altLang="zh-CN" dirty="0">
                <a:solidFill>
                  <a:srgbClr val="0000FF"/>
                </a:solidFill>
                <a:ea typeface="华文中宋" pitchFamily="2" charset="-122"/>
                <a:cs typeface="Arial" pitchFamily="34" charset="0"/>
              </a:rPr>
              <a:t>Nuclear Engineering</a:t>
            </a:r>
            <a:r>
              <a:rPr lang="zh-CN" altLang="en-US" dirty="0">
                <a:solidFill>
                  <a:srgbClr val="0000FF"/>
                </a:solidFill>
                <a:ea typeface="华文中宋" pitchFamily="2" charset="-122"/>
                <a:cs typeface="Arial" pitchFamily="34" charset="0"/>
              </a:rPr>
              <a:t>（</a:t>
            </a:r>
            <a:r>
              <a:rPr lang="en-US" altLang="zh-CN" dirty="0">
                <a:solidFill>
                  <a:srgbClr val="0000FF"/>
                </a:solidFill>
                <a:ea typeface="华文中宋" pitchFamily="2" charset="-122"/>
                <a:cs typeface="Arial" pitchFamily="34" charset="0"/>
              </a:rPr>
              <a:t>fusion &amp; fission</a:t>
            </a:r>
            <a:r>
              <a:rPr lang="zh-CN" altLang="en-US" dirty="0">
                <a:solidFill>
                  <a:srgbClr val="0000FF"/>
                </a:solidFill>
                <a:ea typeface="华文中宋" pitchFamily="2" charset="-122"/>
                <a:cs typeface="Arial" pitchFamily="34" charset="0"/>
              </a:rPr>
              <a:t>）</a:t>
            </a:r>
          </a:p>
          <a:p>
            <a:endParaRPr lang="zh-CN" altLang="en-US" dirty="0">
              <a:solidFill>
                <a:srgbClr val="FF0000"/>
              </a:solidFill>
              <a:latin typeface="华文中宋" pitchFamily="2" charset="-122"/>
              <a:ea typeface="华文中宋" pitchFamily="2" charset="-122"/>
            </a:endParaRPr>
          </a:p>
        </p:txBody>
      </p:sp>
      <p:sp>
        <p:nvSpPr>
          <p:cNvPr id="14" name="椭圆 13"/>
          <p:cNvSpPr>
            <a:spLocks noChangeAspect="1"/>
          </p:cNvSpPr>
          <p:nvPr/>
        </p:nvSpPr>
        <p:spPr>
          <a:xfrm>
            <a:off x="6228268" y="3624518"/>
            <a:ext cx="1512000" cy="1828619"/>
          </a:xfrm>
          <a:prstGeom prst="ellipse">
            <a:avLst/>
          </a:prstGeom>
          <a:solidFill>
            <a:srgbClr val="FFC000"/>
          </a:solidFill>
          <a:ln>
            <a:solidFill>
              <a:srgbClr val="FF0000"/>
            </a:solidFill>
          </a:ln>
        </p:spPr>
        <p:style>
          <a:lnRef idx="1">
            <a:schemeClr val="accent2"/>
          </a:lnRef>
          <a:fillRef idx="2">
            <a:schemeClr val="accent2"/>
          </a:fillRef>
          <a:effectRef idx="1">
            <a:schemeClr val="accent2"/>
          </a:effectRef>
          <a:fontRef idx="minor">
            <a:schemeClr val="dk1"/>
          </a:fontRef>
        </p:style>
        <p:txBody>
          <a:bodyPr wrap="square" lIns="0" rIns="0" rtlCol="0" anchor="ctr">
            <a:noAutofit/>
          </a:bodyPr>
          <a:lstStyle/>
          <a:p>
            <a:pPr>
              <a:spcBef>
                <a:spcPts val="600"/>
              </a:spcBef>
            </a:pPr>
            <a:r>
              <a:rPr lang="en-US" altLang="zh-CN" sz="2400" dirty="0">
                <a:solidFill>
                  <a:srgbClr val="FF0000"/>
                </a:solidFill>
                <a:cs typeface="Times New Roman" pitchFamily="18" charset="0"/>
              </a:rPr>
              <a:t>INEST</a:t>
            </a:r>
            <a:endParaRPr lang="zh-CN" altLang="en-US" sz="2400" dirty="0">
              <a:solidFill>
                <a:srgbClr val="FF0000"/>
              </a:solidFill>
              <a:cs typeface="Times New Roman" pitchFamily="18" charset="0"/>
            </a:endParaRPr>
          </a:p>
        </p:txBody>
      </p:sp>
      <p:sp>
        <p:nvSpPr>
          <p:cNvPr id="15" name="TextBox 14"/>
          <p:cNvSpPr txBox="1"/>
          <p:nvPr/>
        </p:nvSpPr>
        <p:spPr>
          <a:xfrm>
            <a:off x="6547847" y="3431887"/>
            <a:ext cx="872842" cy="33855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1600" dirty="0">
                <a:solidFill>
                  <a:srgbClr val="FF0000"/>
                </a:solidFill>
              </a:rPr>
              <a:t>Fusion</a:t>
            </a:r>
            <a:endParaRPr lang="zh-CN" altLang="en-US" sz="1600" dirty="0">
              <a:solidFill>
                <a:srgbClr val="FF0000"/>
              </a:solidFill>
            </a:endParaRPr>
          </a:p>
        </p:txBody>
      </p:sp>
      <p:sp>
        <p:nvSpPr>
          <p:cNvPr id="16" name="TextBox 15"/>
          <p:cNvSpPr txBox="1"/>
          <p:nvPr/>
        </p:nvSpPr>
        <p:spPr>
          <a:xfrm>
            <a:off x="6534281" y="5229200"/>
            <a:ext cx="899974" cy="33855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1600" dirty="0">
                <a:solidFill>
                  <a:srgbClr val="FF0000"/>
                </a:solidFill>
              </a:rPr>
              <a:t>Fission</a:t>
            </a:r>
            <a:endParaRPr lang="zh-CN" altLang="en-US" sz="1600" dirty="0">
              <a:solidFill>
                <a:srgbClr val="FF0000"/>
              </a:solidFill>
            </a:endParaRPr>
          </a:p>
        </p:txBody>
      </p:sp>
      <p:cxnSp>
        <p:nvCxnSpPr>
          <p:cNvPr id="17" name="直接箭头连接符 16"/>
          <p:cNvCxnSpPr/>
          <p:nvPr/>
        </p:nvCxnSpPr>
        <p:spPr bwMode="auto">
          <a:xfrm>
            <a:off x="2188619" y="4437112"/>
            <a:ext cx="3755668"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8" name="直接箭头连接符 17"/>
          <p:cNvCxnSpPr/>
          <p:nvPr/>
        </p:nvCxnSpPr>
        <p:spPr bwMode="auto">
          <a:xfrm flipV="1">
            <a:off x="2339752" y="2317522"/>
            <a:ext cx="3888516" cy="58397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0" name="直接箭头连接符 19"/>
          <p:cNvCxnSpPr/>
          <p:nvPr/>
        </p:nvCxnSpPr>
        <p:spPr bwMode="auto">
          <a:xfrm flipV="1">
            <a:off x="2362200" y="5398477"/>
            <a:ext cx="4010000" cy="262772"/>
          </a:xfrm>
          <a:prstGeom prst="straightConnector1">
            <a:avLst/>
          </a:prstGeom>
          <a:solidFill>
            <a:schemeClr val="accent1"/>
          </a:solidFill>
          <a:ln w="38100" cap="flat" cmpd="sng" algn="ctr">
            <a:solidFill>
              <a:srgbClr val="0000FF"/>
            </a:solidFill>
            <a:prstDash val="dash"/>
            <a:round/>
            <a:headEnd type="none" w="med" len="med"/>
            <a:tailEnd type="arrow"/>
          </a:ln>
          <a:effectLst/>
        </p:spPr>
      </p:cxnSp>
      <p:cxnSp>
        <p:nvCxnSpPr>
          <p:cNvPr id="21" name="直接箭头连接符 20"/>
          <p:cNvCxnSpPr>
            <a:stCxn id="6" idx="6"/>
          </p:cNvCxnSpPr>
          <p:nvPr/>
        </p:nvCxnSpPr>
        <p:spPr bwMode="auto">
          <a:xfrm>
            <a:off x="2303748" y="2997032"/>
            <a:ext cx="4068452" cy="647992"/>
          </a:xfrm>
          <a:prstGeom prst="straightConnector1">
            <a:avLst/>
          </a:prstGeom>
          <a:solidFill>
            <a:schemeClr val="accent1"/>
          </a:solidFill>
          <a:ln w="38100" cap="flat" cmpd="sng" algn="ctr">
            <a:solidFill>
              <a:schemeClr val="tx1"/>
            </a:solidFill>
            <a:prstDash val="dash"/>
            <a:round/>
            <a:headEnd type="none" w="med" len="med"/>
            <a:tailEnd type="arrow"/>
          </a:ln>
          <a:effectLst/>
        </p:spPr>
      </p:cxnSp>
      <p:sp>
        <p:nvSpPr>
          <p:cNvPr id="23" name="标题 1"/>
          <p:cNvSpPr txBox="1">
            <a:spLocks/>
          </p:cNvSpPr>
          <p:nvPr/>
        </p:nvSpPr>
        <p:spPr>
          <a:xfrm>
            <a:off x="36512" y="836712"/>
            <a:ext cx="9144000" cy="838200"/>
          </a:xfrm>
          <a:prstGeom prst="rect">
            <a:avLst/>
          </a:prstGeom>
        </p:spPr>
        <p:txBody>
          <a:bodyPr/>
          <a:lstStyle>
            <a:lvl1pPr algn="ctr" rtl="0" eaLnBrk="0" fontAlgn="base" hangingPunct="0">
              <a:spcBef>
                <a:spcPct val="0"/>
              </a:spcBef>
              <a:spcAft>
                <a:spcPct val="0"/>
              </a:spcAft>
              <a:defRPr sz="3200" b="1">
                <a:solidFill>
                  <a:srgbClr val="FF0000"/>
                </a:solidFill>
                <a:latin typeface="Arial" pitchFamily="34" charset="0"/>
                <a:ea typeface="黑体" pitchFamily="49" charset="-122"/>
                <a:cs typeface="Arial" pitchFamily="34" charset="0"/>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a:lnSpc>
                <a:spcPts val="4000"/>
              </a:lnSpc>
            </a:pPr>
            <a:r>
              <a:rPr kumimoji="1" lang="en-US" altLang="zh-CN" sz="2600" dirty="0">
                <a:cs typeface="Calibri" pitchFamily="34" charset="0"/>
              </a:rPr>
              <a:t>Institute of Nuclear Energy Safety Technology </a:t>
            </a:r>
            <a:r>
              <a:rPr kumimoji="1" lang="en-US" altLang="zh-CN" sz="2600" dirty="0" smtClean="0">
                <a:solidFill>
                  <a:srgbClr val="FF3300"/>
                </a:solidFill>
                <a:cs typeface="Calibri" pitchFamily="34" charset="0"/>
              </a:rPr>
              <a:t>( </a:t>
            </a:r>
            <a:r>
              <a:rPr lang="en-US" altLang="zh-CN" sz="2600" kern="0" dirty="0" smtClean="0">
                <a:sym typeface="Times New Roman" pitchFamily="18" charset="0"/>
              </a:rPr>
              <a:t>INEST )</a:t>
            </a:r>
            <a:endParaRPr lang="zh-CN" altLang="en-US" sz="2600" kern="0" dirty="0">
              <a:solidFill>
                <a:srgbClr val="0000FF"/>
              </a:solidFill>
            </a:endParaRPr>
          </a:p>
        </p:txBody>
      </p:sp>
      <p:sp>
        <p:nvSpPr>
          <p:cNvPr id="25" name="矩形 24"/>
          <p:cNvSpPr/>
          <p:nvPr/>
        </p:nvSpPr>
        <p:spPr>
          <a:xfrm>
            <a:off x="5292080" y="6237312"/>
            <a:ext cx="3288922" cy="523220"/>
          </a:xfrm>
          <a:prstGeom prst="rect">
            <a:avLst/>
          </a:prstGeom>
          <a:solidFill>
            <a:srgbClr val="FFFF00"/>
          </a:solidFill>
        </p:spPr>
        <p:txBody>
          <a:bodyPr wrap="square">
            <a:spAutoFit/>
          </a:bodyPr>
          <a:lstStyle/>
          <a:p>
            <a:r>
              <a:rPr lang="en-US" altLang="zh-CN" sz="1400" dirty="0">
                <a:solidFill>
                  <a:srgbClr val="00B050"/>
                </a:solidFill>
                <a:cs typeface="Times New Roman" pitchFamily="18" charset="0"/>
              </a:rPr>
              <a:t>FDS</a:t>
            </a:r>
            <a:r>
              <a:rPr lang="zh-CN" altLang="en-US" sz="1400" dirty="0">
                <a:solidFill>
                  <a:srgbClr val="00B050"/>
                </a:solidFill>
                <a:cs typeface="Times New Roman" pitchFamily="18" charset="0"/>
              </a:rPr>
              <a:t> </a:t>
            </a:r>
            <a:r>
              <a:rPr lang="en-US" altLang="zh-CN" sz="1400" dirty="0">
                <a:solidFill>
                  <a:srgbClr val="00B050"/>
                </a:solidFill>
                <a:cs typeface="Times New Roman" pitchFamily="18" charset="0"/>
              </a:rPr>
              <a:t>Team</a:t>
            </a:r>
            <a:r>
              <a:rPr lang="zh-CN" altLang="en-US" sz="1400" dirty="0">
                <a:solidFill>
                  <a:srgbClr val="00B050"/>
                </a:solidFill>
                <a:cs typeface="Times New Roman" pitchFamily="18" charset="0"/>
              </a:rPr>
              <a:t> </a:t>
            </a:r>
            <a:r>
              <a:rPr lang="en-US" altLang="zh-CN" sz="1400" dirty="0" smtClean="0">
                <a:solidFill>
                  <a:srgbClr val="00B050"/>
                </a:solidFill>
                <a:cs typeface="Times New Roman" pitchFamily="18" charset="0"/>
              </a:rPr>
              <a:t>– Joint Research </a:t>
            </a:r>
            <a:r>
              <a:rPr lang="en-US" altLang="zh-CN" sz="1400" dirty="0">
                <a:solidFill>
                  <a:srgbClr val="00B050"/>
                </a:solidFill>
                <a:cs typeface="Times New Roman" pitchFamily="18" charset="0"/>
              </a:rPr>
              <a:t>T</a:t>
            </a:r>
            <a:r>
              <a:rPr lang="en-US" altLang="zh-CN" sz="1400" dirty="0" smtClean="0">
                <a:solidFill>
                  <a:srgbClr val="00B050"/>
                </a:solidFill>
                <a:cs typeface="Times New Roman" pitchFamily="18" charset="0"/>
              </a:rPr>
              <a:t>eam </a:t>
            </a:r>
          </a:p>
          <a:p>
            <a:r>
              <a:rPr lang="en-US" altLang="zh-CN" sz="1400" dirty="0" smtClean="0">
                <a:solidFill>
                  <a:srgbClr val="00B050"/>
                </a:solidFill>
                <a:cs typeface="Times New Roman" pitchFamily="18" charset="0"/>
              </a:rPr>
              <a:t>on Advanced </a:t>
            </a:r>
            <a:r>
              <a:rPr lang="en-US" altLang="zh-CN" sz="1400" dirty="0">
                <a:solidFill>
                  <a:srgbClr val="00B050"/>
                </a:solidFill>
                <a:cs typeface="Times New Roman" pitchFamily="18" charset="0"/>
              </a:rPr>
              <a:t>N</a:t>
            </a:r>
            <a:r>
              <a:rPr lang="en-US" altLang="zh-CN" sz="1400" dirty="0" smtClean="0">
                <a:solidFill>
                  <a:srgbClr val="00B050"/>
                </a:solidFill>
                <a:cs typeface="Times New Roman" pitchFamily="18" charset="0"/>
              </a:rPr>
              <a:t>uclear </a:t>
            </a:r>
            <a:r>
              <a:rPr lang="en-US" altLang="zh-CN" sz="1400" dirty="0">
                <a:solidFill>
                  <a:srgbClr val="00B050"/>
                </a:solidFill>
                <a:cs typeface="Times New Roman" pitchFamily="18" charset="0"/>
              </a:rPr>
              <a:t>E</a:t>
            </a:r>
            <a:r>
              <a:rPr lang="en-US" altLang="zh-CN" sz="1400" dirty="0" smtClean="0">
                <a:solidFill>
                  <a:srgbClr val="00B050"/>
                </a:solidFill>
                <a:cs typeface="Times New Roman" pitchFamily="18" charset="0"/>
              </a:rPr>
              <a:t>nergy</a:t>
            </a:r>
            <a:endParaRPr lang="en-US" altLang="zh-CN" sz="1400" dirty="0">
              <a:solidFill>
                <a:srgbClr val="00B050"/>
              </a:solidFill>
              <a:cs typeface="Times New Roman" pitchFamily="18" charset="0"/>
            </a:endParaRPr>
          </a:p>
        </p:txBody>
      </p:sp>
    </p:spTree>
    <p:extLst>
      <p:ext uri="{BB962C8B-B14F-4D97-AF65-F5344CB8AC3E}">
        <p14:creationId xmlns:p14="http://schemas.microsoft.com/office/powerpoint/2010/main" val="3586706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430"/>
          <p:cNvSpPr>
            <a:spLocks noChangeArrowheads="1"/>
          </p:cNvSpPr>
          <p:nvPr/>
        </p:nvSpPr>
        <p:spPr bwMode="auto">
          <a:xfrm>
            <a:off x="500034" y="1628230"/>
            <a:ext cx="7881966" cy="358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1524" tIns="15762" rIns="31524" bIns="15762">
            <a:spAutoFit/>
          </a:bodyPr>
          <a:lstStyle/>
          <a:p>
            <a:pPr marL="342900" indent="-342900" algn="just" defTabSz="1682750" eaLnBrk="0" hangingPunct="0">
              <a:lnSpc>
                <a:spcPct val="150000"/>
              </a:lnSpc>
              <a:buClr>
                <a:srgbClr val="3E3D2D"/>
              </a:buClr>
              <a:buSzPct val="85000"/>
              <a:buFont typeface="Wingdings" pitchFamily="2" charset="2"/>
              <a:buChar char="v"/>
            </a:pPr>
            <a:r>
              <a:rPr lang="en-US" altLang="zh-CN" sz="2000" dirty="0" smtClean="0">
                <a:solidFill>
                  <a:srgbClr val="000000"/>
                </a:solidFill>
                <a:latin typeface="Times New Roman" pitchFamily="18" charset="0"/>
                <a:cs typeface="Times New Roman" pitchFamily="18" charset="0"/>
              </a:rPr>
              <a:t>Nominal composition: </a:t>
            </a:r>
            <a:r>
              <a:rPr lang="en-US" altLang="zh-CN" sz="2000" dirty="0" smtClean="0">
                <a:solidFill>
                  <a:srgbClr val="CC3300"/>
                </a:solidFill>
                <a:latin typeface="Times New Roman" pitchFamily="18" charset="0"/>
                <a:cs typeface="Times New Roman" pitchFamily="18" charset="0"/>
              </a:rPr>
              <a:t>9Cr-1.5W-0.2V-0.15Ta-0.45Mn-0.1C</a:t>
            </a:r>
            <a:endParaRPr lang="zh-CN" altLang="en-US" sz="2000" dirty="0" smtClean="0">
              <a:solidFill>
                <a:srgbClr val="000000"/>
              </a:solidFill>
              <a:latin typeface="Times New Roman" pitchFamily="18" charset="0"/>
              <a:cs typeface="Times New Roman" pitchFamily="18" charset="0"/>
            </a:endParaRPr>
          </a:p>
          <a:p>
            <a:pPr marL="342900" indent="-342900" algn="just" defTabSz="1682750" eaLnBrk="0" hangingPunct="0">
              <a:lnSpc>
                <a:spcPct val="150000"/>
              </a:lnSpc>
              <a:buClr>
                <a:srgbClr val="3E3D2D"/>
              </a:buClr>
              <a:buSzPct val="85000"/>
              <a:buFont typeface="Wingdings" pitchFamily="2" charset="2"/>
              <a:buChar char="v"/>
            </a:pPr>
            <a:r>
              <a:rPr lang="en-US" altLang="zh-CN" sz="2000" dirty="0" smtClean="0">
                <a:solidFill>
                  <a:srgbClr val="FF0000"/>
                </a:solidFill>
                <a:latin typeface="Times New Roman" pitchFamily="18" charset="0"/>
                <a:cs typeface="Times New Roman" pitchFamily="18" charset="0"/>
              </a:rPr>
              <a:t>~6.4 ton smelting</a:t>
            </a:r>
            <a:r>
              <a:rPr lang="zh-CN" altLang="en-US" sz="2000" dirty="0" smtClean="0">
                <a:solidFill>
                  <a:srgbClr val="FF0000"/>
                </a:solidFill>
                <a:latin typeface="Times New Roman" pitchFamily="18" charset="0"/>
                <a:cs typeface="Times New Roman" pitchFamily="18" charset="0"/>
              </a:rPr>
              <a:t> </a:t>
            </a:r>
            <a:r>
              <a:rPr lang="en-US" altLang="zh-CN" sz="2000" dirty="0" smtClean="0">
                <a:solidFill>
                  <a:srgbClr val="0000FF"/>
                </a:solidFill>
                <a:latin typeface="Times New Roman" pitchFamily="18" charset="0"/>
                <a:cs typeface="Times New Roman" pitchFamily="18" charset="0"/>
              </a:rPr>
              <a:t>with good control of main composition</a:t>
            </a:r>
          </a:p>
          <a:p>
            <a:pPr marL="342900" indent="-342900" algn="just" defTabSz="1682750" eaLnBrk="0" hangingPunct="0">
              <a:lnSpc>
                <a:spcPct val="150000"/>
              </a:lnSpc>
              <a:buClr>
                <a:srgbClr val="3E3D2D"/>
              </a:buClr>
              <a:buSzPct val="85000"/>
              <a:buFont typeface="Wingdings" pitchFamily="2" charset="2"/>
              <a:buChar char="v"/>
            </a:pPr>
            <a:endParaRPr lang="en-US" altLang="zh-CN" sz="2000" dirty="0">
              <a:solidFill>
                <a:srgbClr val="0000FF"/>
              </a:solidFill>
              <a:latin typeface="Times New Roman" pitchFamily="18" charset="0"/>
              <a:cs typeface="Times New Roman" pitchFamily="18" charset="0"/>
            </a:endParaRPr>
          </a:p>
          <a:p>
            <a:pPr marL="342900" indent="-342900" algn="just" defTabSz="1682750" eaLnBrk="0" hangingPunct="0">
              <a:lnSpc>
                <a:spcPct val="150000"/>
              </a:lnSpc>
              <a:buClr>
                <a:srgbClr val="3E3D2D"/>
              </a:buClr>
              <a:buSzPct val="85000"/>
              <a:buFont typeface="Wingdings" pitchFamily="2" charset="2"/>
              <a:buChar char="v"/>
            </a:pPr>
            <a:endParaRPr lang="en-US" altLang="zh-CN" sz="2000" dirty="0" smtClean="0">
              <a:solidFill>
                <a:srgbClr val="0000FF"/>
              </a:solidFill>
              <a:latin typeface="Times New Roman" pitchFamily="18" charset="0"/>
              <a:cs typeface="Times New Roman" pitchFamily="18" charset="0"/>
            </a:endParaRPr>
          </a:p>
          <a:p>
            <a:pPr marL="342900" indent="-342900" algn="just" defTabSz="1682750" eaLnBrk="0" hangingPunct="0">
              <a:lnSpc>
                <a:spcPct val="150000"/>
              </a:lnSpc>
              <a:buClr>
                <a:srgbClr val="3E3D2D"/>
              </a:buClr>
              <a:buSzPct val="85000"/>
              <a:buFont typeface="Wingdings" pitchFamily="2" charset="2"/>
              <a:buChar char="v"/>
            </a:pPr>
            <a:endParaRPr lang="en-US" altLang="zh-CN" sz="2000" dirty="0">
              <a:solidFill>
                <a:srgbClr val="0000FF"/>
              </a:solidFill>
              <a:latin typeface="Times New Roman" pitchFamily="18" charset="0"/>
              <a:cs typeface="Times New Roman" pitchFamily="18" charset="0"/>
            </a:endParaRPr>
          </a:p>
          <a:p>
            <a:pPr marL="342900" indent="-342900" algn="just" defTabSz="1682750" eaLnBrk="0" hangingPunct="0">
              <a:lnSpc>
                <a:spcPct val="150000"/>
              </a:lnSpc>
              <a:buClr>
                <a:srgbClr val="3E3D2D"/>
              </a:buClr>
              <a:buSzPct val="85000"/>
              <a:buFont typeface="Wingdings" pitchFamily="2" charset="2"/>
              <a:buChar char="v"/>
            </a:pPr>
            <a:endParaRPr lang="en-US" altLang="zh-CN" sz="2000" dirty="0" smtClean="0">
              <a:solidFill>
                <a:srgbClr val="0000FF"/>
              </a:solidFill>
              <a:latin typeface="Times New Roman" pitchFamily="18" charset="0"/>
              <a:cs typeface="Times New Roman" pitchFamily="18" charset="0"/>
            </a:endParaRPr>
          </a:p>
          <a:p>
            <a:pPr marL="342900" indent="-342900" algn="just" defTabSz="1682750" eaLnBrk="0" hangingPunct="0">
              <a:lnSpc>
                <a:spcPct val="150000"/>
              </a:lnSpc>
              <a:buClr>
                <a:srgbClr val="3E3D2D"/>
              </a:buClr>
              <a:buSzPct val="85000"/>
              <a:buFont typeface="Wingdings" pitchFamily="2" charset="2"/>
              <a:buChar char="v"/>
              <a:defRPr/>
            </a:pPr>
            <a:r>
              <a:rPr lang="en-US" altLang="zh-CN" sz="2000" dirty="0">
                <a:solidFill>
                  <a:srgbClr val="3333FF"/>
                </a:solidFill>
                <a:latin typeface="Times New Roman" pitchFamily="18" charset="0"/>
                <a:cs typeface="Times New Roman" pitchFamily="18" charset="0"/>
              </a:rPr>
              <a:t>High-dose neutron irradiation </a:t>
            </a:r>
            <a:r>
              <a:rPr lang="en-US" altLang="zh-CN" sz="2000" dirty="0">
                <a:solidFill>
                  <a:srgbClr val="000000"/>
                </a:solidFill>
                <a:latin typeface="Times New Roman" pitchFamily="18" charset="0"/>
                <a:cs typeface="Times New Roman" pitchFamily="18" charset="0"/>
              </a:rPr>
              <a:t>experiments</a:t>
            </a:r>
          </a:p>
          <a:p>
            <a:pPr marL="315913" indent="-315913" defTabSz="1682750">
              <a:lnSpc>
                <a:spcPct val="150000"/>
              </a:lnSpc>
              <a:defRPr/>
            </a:pPr>
            <a:r>
              <a:rPr kumimoji="1" lang="en-US" altLang="zh-CN" sz="1400" dirty="0">
                <a:solidFill>
                  <a:prstClr val="black"/>
                </a:solidFill>
                <a:latin typeface="Times New Roman" pitchFamily="18" charset="0"/>
                <a:cs typeface="Times New Roman" pitchFamily="18" charset="0"/>
              </a:rPr>
              <a:t>       </a:t>
            </a:r>
            <a:r>
              <a:rPr kumimoji="1" lang="en-US" altLang="zh-CN" sz="1400" dirty="0" smtClean="0">
                <a:solidFill>
                  <a:prstClr val="black"/>
                </a:solidFill>
                <a:latin typeface="Times New Roman" pitchFamily="18" charset="0"/>
                <a:cs typeface="Times New Roman" pitchFamily="18" charset="0"/>
              </a:rPr>
              <a:t>(Spallation </a:t>
            </a:r>
            <a:r>
              <a:rPr kumimoji="1" lang="en-US" altLang="zh-CN" sz="1400" dirty="0">
                <a:solidFill>
                  <a:prstClr val="black"/>
                </a:solidFill>
                <a:latin typeface="Times New Roman" pitchFamily="18" charset="0"/>
                <a:cs typeface="Times New Roman" pitchFamily="18" charset="0"/>
              </a:rPr>
              <a:t>source ~ </a:t>
            </a:r>
            <a:r>
              <a:rPr kumimoji="1" lang="en-US" altLang="zh-CN" sz="1400" dirty="0" smtClean="0">
                <a:solidFill>
                  <a:srgbClr val="FF0000"/>
                </a:solidFill>
                <a:latin typeface="Times New Roman" pitchFamily="18" charset="0"/>
                <a:cs typeface="Times New Roman" pitchFamily="18" charset="0"/>
              </a:rPr>
              <a:t>21dpa</a:t>
            </a:r>
            <a:r>
              <a:rPr kumimoji="1" lang="en-US" altLang="zh-CN" sz="1400" dirty="0" smtClean="0">
                <a:solidFill>
                  <a:prstClr val="black"/>
                </a:solidFill>
                <a:latin typeface="Times New Roman" pitchFamily="18" charset="0"/>
                <a:cs typeface="Times New Roman" pitchFamily="18" charset="0"/>
              </a:rPr>
              <a:t>) (High Flux </a:t>
            </a:r>
            <a:r>
              <a:rPr kumimoji="1" lang="en-US" altLang="zh-CN" sz="1400" dirty="0">
                <a:solidFill>
                  <a:prstClr val="black"/>
                </a:solidFill>
                <a:latin typeface="Times New Roman" pitchFamily="18" charset="0"/>
                <a:cs typeface="Times New Roman" pitchFamily="18" charset="0"/>
              </a:rPr>
              <a:t>Engineering Test Reactor</a:t>
            </a:r>
            <a:r>
              <a:rPr kumimoji="1" lang="en-US" altLang="zh-CN" sz="1400" dirty="0">
                <a:solidFill>
                  <a:prstClr val="black"/>
                </a:solidFill>
                <a:effectLst>
                  <a:outerShdw blurRad="38100" dist="38100" dir="2700000" algn="tl">
                    <a:srgbClr val="C0C0C0"/>
                  </a:outerShdw>
                </a:effectLst>
                <a:latin typeface="Times New Roman" pitchFamily="18" charset="0"/>
                <a:cs typeface="Times New Roman" pitchFamily="18" charset="0"/>
              </a:rPr>
              <a:t> </a:t>
            </a:r>
            <a:r>
              <a:rPr kumimoji="1" lang="en-US" altLang="zh-CN" sz="1400" dirty="0">
                <a:solidFill>
                  <a:prstClr val="black"/>
                </a:solidFill>
                <a:latin typeface="Times New Roman" pitchFamily="18" charset="0"/>
                <a:cs typeface="Times New Roman" pitchFamily="18" charset="0"/>
              </a:rPr>
              <a:t>~</a:t>
            </a:r>
            <a:r>
              <a:rPr kumimoji="1" lang="en-US" altLang="zh-CN" sz="1400" dirty="0" smtClean="0">
                <a:solidFill>
                  <a:prstClr val="black"/>
                </a:solidFill>
                <a:latin typeface="Times New Roman" pitchFamily="18" charset="0"/>
                <a:cs typeface="Times New Roman" pitchFamily="18" charset="0"/>
              </a:rPr>
              <a:t>2dpa)</a:t>
            </a:r>
            <a:endParaRPr lang="en-US" altLang="zh-CN" sz="2000" dirty="0" smtClean="0">
              <a:solidFill>
                <a:srgbClr val="0000FF"/>
              </a:solidFill>
              <a:latin typeface="Times New Roman" pitchFamily="18" charset="0"/>
              <a:cs typeface="Times New Roman" pitchFamily="18" charset="0"/>
            </a:endParaRPr>
          </a:p>
        </p:txBody>
      </p:sp>
      <p:sp>
        <p:nvSpPr>
          <p:cNvPr id="49" name="Rectangle 5"/>
          <p:cNvSpPr>
            <a:spLocks noChangeArrowheads="1"/>
          </p:cNvSpPr>
          <p:nvPr/>
        </p:nvSpPr>
        <p:spPr bwMode="auto">
          <a:xfrm>
            <a:off x="428597" y="1556792"/>
            <a:ext cx="8215370" cy="372628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zh-CN" sz="3200">
              <a:solidFill>
                <a:srgbClr val="000000"/>
              </a:solidFill>
              <a:latin typeface="Calibri" pitchFamily="34" charset="0"/>
              <a:ea typeface="华文中宋" pitchFamily="2" charset="-122"/>
            </a:endParaRPr>
          </a:p>
        </p:txBody>
      </p:sp>
      <p:sp>
        <p:nvSpPr>
          <p:cNvPr id="52" name="Rectangle 3430"/>
          <p:cNvSpPr>
            <a:spLocks noChangeArrowheads="1"/>
          </p:cNvSpPr>
          <p:nvPr/>
        </p:nvSpPr>
        <p:spPr bwMode="auto">
          <a:xfrm>
            <a:off x="500034" y="4117217"/>
            <a:ext cx="1761586" cy="20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1524" tIns="15762" rIns="31524" bIns="15762">
            <a:spAutoFit/>
          </a:bodyPr>
          <a:lstStyle/>
          <a:p>
            <a:pPr marL="315913" indent="-315913" defTabSz="1682750">
              <a:lnSpc>
                <a:spcPct val="115000"/>
              </a:lnSpc>
              <a:spcBef>
                <a:spcPct val="25000"/>
              </a:spcBef>
              <a:buSzPct val="85000"/>
              <a:buFont typeface="Wingdings" pitchFamily="2" charset="2"/>
              <a:buNone/>
            </a:pPr>
            <a:r>
              <a:rPr kumimoji="1" lang="en-US" altLang="zh-CN" sz="1000" dirty="0" smtClean="0">
                <a:solidFill>
                  <a:prstClr val="black"/>
                </a:solidFill>
              </a:rPr>
              <a:t>~ 6 </a:t>
            </a:r>
            <a:r>
              <a:rPr kumimoji="1" lang="en-US" altLang="zh-CN" sz="1000" dirty="0">
                <a:solidFill>
                  <a:prstClr val="black"/>
                </a:solidFill>
              </a:rPr>
              <a:t>ton </a:t>
            </a:r>
            <a:r>
              <a:rPr kumimoji="1" lang="en-US" altLang="zh-CN" sz="1000" dirty="0" smtClean="0">
                <a:solidFill>
                  <a:prstClr val="black"/>
                </a:solidFill>
              </a:rPr>
              <a:t>ingot during forging </a:t>
            </a:r>
            <a:endParaRPr kumimoji="1" lang="en-US" altLang="zh-CN" sz="1000" dirty="0">
              <a:solidFill>
                <a:prstClr val="black"/>
              </a:solidFill>
            </a:endParaRPr>
          </a:p>
        </p:txBody>
      </p:sp>
      <p:sp>
        <p:nvSpPr>
          <p:cNvPr id="53" name="Line 25"/>
          <p:cNvSpPr>
            <a:spLocks noChangeShapeType="1"/>
          </p:cNvSpPr>
          <p:nvPr/>
        </p:nvSpPr>
        <p:spPr bwMode="auto">
          <a:xfrm>
            <a:off x="304800" y="6390678"/>
            <a:ext cx="8534400" cy="0"/>
          </a:xfrm>
          <a:prstGeom prst="line">
            <a:avLst/>
          </a:prstGeom>
          <a:noFill/>
          <a:ln w="9525">
            <a:solidFill>
              <a:srgbClr val="EEECE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zh-CN" altLang="en-US" sz="3200" kern="0" smtClean="0">
              <a:solidFill>
                <a:srgbClr val="000000"/>
              </a:solidFill>
              <a:ea typeface="华文中宋" pitchFamily="2" charset="-122"/>
            </a:endParaRPr>
          </a:p>
        </p:txBody>
      </p:sp>
      <p:sp>
        <p:nvSpPr>
          <p:cNvPr id="54" name="Rectangle 3430"/>
          <p:cNvSpPr>
            <a:spLocks noChangeArrowheads="1"/>
          </p:cNvSpPr>
          <p:nvPr/>
        </p:nvSpPr>
        <p:spPr bwMode="auto">
          <a:xfrm>
            <a:off x="4402088" y="3702782"/>
            <a:ext cx="1008112" cy="370707"/>
          </a:xfrm>
          <a:prstGeom prst="rect">
            <a:avLst/>
          </a:prstGeom>
          <a:noFill/>
          <a:ln w="9525">
            <a:noFill/>
            <a:miter lim="800000"/>
            <a:headEnd/>
            <a:tailEnd/>
          </a:ln>
        </p:spPr>
        <p:txBody>
          <a:bodyPr wrap="square" lIns="31524" tIns="15762" rIns="31524" bIns="15762">
            <a:spAutoFit/>
          </a:bodyPr>
          <a:lstStyle/>
          <a:p>
            <a:pPr marL="315913" indent="-315913" defTabSz="1682750">
              <a:lnSpc>
                <a:spcPct val="115000"/>
              </a:lnSpc>
              <a:spcBef>
                <a:spcPct val="25000"/>
              </a:spcBef>
              <a:buSzPct val="85000"/>
              <a:buFont typeface="Wingdings" pitchFamily="2" charset="2"/>
              <a:buNone/>
            </a:pPr>
            <a:r>
              <a:rPr lang="en-US" altLang="zh-CN" sz="1000" dirty="0" smtClean="0">
                <a:solidFill>
                  <a:srgbClr val="FFFFFF"/>
                </a:solidFill>
                <a:cs typeface="Times New Roman" pitchFamily="18" charset="0"/>
              </a:rPr>
              <a:t>Rectangular tube </a:t>
            </a:r>
            <a:endParaRPr lang="zh-CN" altLang="en-US" sz="1000" dirty="0">
              <a:solidFill>
                <a:srgbClr val="FFFFFF"/>
              </a:solidFill>
              <a:cs typeface="Times New Roman" pitchFamily="18" charset="0"/>
            </a:endParaRPr>
          </a:p>
        </p:txBody>
      </p:sp>
      <p:sp>
        <p:nvSpPr>
          <p:cNvPr id="56" name="Rectangle 3430"/>
          <p:cNvSpPr>
            <a:spLocks noChangeArrowheads="1"/>
          </p:cNvSpPr>
          <p:nvPr/>
        </p:nvSpPr>
        <p:spPr bwMode="auto">
          <a:xfrm>
            <a:off x="2725688" y="3702782"/>
            <a:ext cx="504056" cy="193736"/>
          </a:xfrm>
          <a:prstGeom prst="rect">
            <a:avLst/>
          </a:prstGeom>
          <a:noFill/>
          <a:ln w="9525">
            <a:noFill/>
            <a:miter lim="800000"/>
            <a:headEnd/>
            <a:tailEnd/>
          </a:ln>
        </p:spPr>
        <p:txBody>
          <a:bodyPr wrap="square" lIns="31524" tIns="15762" rIns="31524" bIns="15762">
            <a:spAutoFit/>
          </a:bodyPr>
          <a:lstStyle/>
          <a:p>
            <a:pPr marL="315913" indent="-315913" defTabSz="1682750">
              <a:lnSpc>
                <a:spcPct val="115000"/>
              </a:lnSpc>
              <a:spcBef>
                <a:spcPct val="25000"/>
              </a:spcBef>
              <a:buSzPct val="85000"/>
              <a:buFont typeface="Wingdings" pitchFamily="2" charset="2"/>
              <a:buNone/>
            </a:pPr>
            <a:r>
              <a:rPr lang="en-US" altLang="zh-CN" sz="1000" dirty="0" smtClean="0">
                <a:solidFill>
                  <a:prstClr val="white"/>
                </a:solidFill>
                <a:cs typeface="Times New Roman" pitchFamily="18" charset="0"/>
              </a:rPr>
              <a:t>Plates</a:t>
            </a:r>
            <a:endParaRPr lang="zh-CN" altLang="en-US" sz="1000" dirty="0">
              <a:solidFill>
                <a:prstClr val="white"/>
              </a:solidFill>
              <a:cs typeface="Times New Roman" pitchFamily="18" charset="0"/>
            </a:endParaRPr>
          </a:p>
        </p:txBody>
      </p:sp>
      <p:graphicFrame>
        <p:nvGraphicFramePr>
          <p:cNvPr id="59" name="Object 2"/>
          <p:cNvGraphicFramePr>
            <a:graphicFrameLocks noChangeAspect="1"/>
          </p:cNvGraphicFramePr>
          <p:nvPr>
            <p:extLst/>
          </p:nvPr>
        </p:nvGraphicFramePr>
        <p:xfrm>
          <a:off x="4214810" y="2699800"/>
          <a:ext cx="1892751" cy="1317626"/>
        </p:xfrm>
        <a:graphic>
          <a:graphicData uri="http://schemas.openxmlformats.org/presentationml/2006/ole">
            <mc:AlternateContent xmlns:mc="http://schemas.openxmlformats.org/markup-compatibility/2006">
              <mc:Choice xmlns:v="urn:schemas-microsoft-com:vml" Requires="v">
                <p:oleObj spid="_x0000_s18818" name="Graph" r:id="rId4" imgW="4005072" imgH="3224784" progId="Origin50.Graph">
                  <p:embed/>
                </p:oleObj>
              </mc:Choice>
              <mc:Fallback>
                <p:oleObj name="Graph" r:id="rId4" imgW="4005072" imgH="3224784"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814" b="5582"/>
                      <a:stretch>
                        <a:fillRect/>
                      </a:stretch>
                    </p:blipFill>
                    <p:spPr bwMode="auto">
                      <a:xfrm>
                        <a:off x="4214810" y="2699800"/>
                        <a:ext cx="1892751" cy="13176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Rectangle 3430"/>
          <p:cNvSpPr>
            <a:spLocks noChangeArrowheads="1"/>
          </p:cNvSpPr>
          <p:nvPr/>
        </p:nvSpPr>
        <p:spPr bwMode="auto">
          <a:xfrm>
            <a:off x="4214810" y="4124750"/>
            <a:ext cx="2000264" cy="19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1524" tIns="15762" rIns="31524" bIns="15762">
            <a:spAutoFit/>
          </a:bodyPr>
          <a:lstStyle/>
          <a:p>
            <a:pPr marL="315913" indent="-315913" defTabSz="1682750">
              <a:lnSpc>
                <a:spcPct val="115000"/>
              </a:lnSpc>
              <a:spcBef>
                <a:spcPct val="25000"/>
              </a:spcBef>
              <a:buSzPct val="85000"/>
            </a:pPr>
            <a:r>
              <a:rPr kumimoji="1" lang="en-US" altLang="zh-CN" sz="1000" dirty="0" smtClean="0">
                <a:solidFill>
                  <a:prstClr val="black"/>
                </a:solidFill>
              </a:rPr>
              <a:t>2.5dpa </a:t>
            </a:r>
            <a:r>
              <a:rPr kumimoji="1" lang="en-US" altLang="zh-CN" sz="1000" dirty="0" err="1">
                <a:solidFill>
                  <a:prstClr val="black"/>
                </a:solidFill>
              </a:rPr>
              <a:t>n</a:t>
            </a:r>
            <a:r>
              <a:rPr kumimoji="1" lang="en-US" altLang="zh-CN" sz="1000" dirty="0" err="1" smtClean="0">
                <a:solidFill>
                  <a:prstClr val="black"/>
                </a:solidFill>
              </a:rPr>
              <a:t>eturon</a:t>
            </a:r>
            <a:r>
              <a:rPr kumimoji="1" lang="en-US" altLang="zh-CN" sz="1000" dirty="0" smtClean="0">
                <a:solidFill>
                  <a:prstClr val="black"/>
                </a:solidFill>
              </a:rPr>
              <a:t> Irradiation</a:t>
            </a:r>
            <a:endParaRPr kumimoji="1" lang="en-US" altLang="zh-CN" sz="1000" dirty="0">
              <a:solidFill>
                <a:prstClr val="black"/>
              </a:solidFill>
            </a:endParaRPr>
          </a:p>
        </p:txBody>
      </p:sp>
      <p:graphicFrame>
        <p:nvGraphicFramePr>
          <p:cNvPr id="61" name="Object 5"/>
          <p:cNvGraphicFramePr>
            <a:graphicFrameLocks noChangeAspect="1"/>
          </p:cNvGraphicFramePr>
          <p:nvPr>
            <p:extLst/>
          </p:nvPr>
        </p:nvGraphicFramePr>
        <p:xfrm>
          <a:off x="2285984" y="2699800"/>
          <a:ext cx="1857388" cy="1390659"/>
        </p:xfrm>
        <a:graphic>
          <a:graphicData uri="http://schemas.openxmlformats.org/presentationml/2006/ole">
            <mc:AlternateContent xmlns:mc="http://schemas.openxmlformats.org/markup-compatibility/2006">
              <mc:Choice xmlns:v="urn:schemas-microsoft-com:vml" Requires="v">
                <p:oleObj spid="_x0000_s18819" name="Graph" r:id="rId6" imgW="3669792" imgH="2879750" progId="Origin50.Graph">
                  <p:embed/>
                </p:oleObj>
              </mc:Choice>
              <mc:Fallback>
                <p:oleObj name="Graph" r:id="rId6" imgW="3669792" imgH="287975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011" t="8420" r="7434" b="5811"/>
                      <a:stretch>
                        <a:fillRect/>
                      </a:stretch>
                    </p:blipFill>
                    <p:spPr bwMode="auto">
                      <a:xfrm>
                        <a:off x="2285984" y="2699800"/>
                        <a:ext cx="1857388" cy="13906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 name="矩形 61"/>
          <p:cNvSpPr/>
          <p:nvPr/>
        </p:nvSpPr>
        <p:spPr>
          <a:xfrm>
            <a:off x="2635754" y="4098508"/>
            <a:ext cx="1449436" cy="246221"/>
          </a:xfrm>
          <a:prstGeom prst="rect">
            <a:avLst/>
          </a:prstGeom>
          <a:noFill/>
        </p:spPr>
        <p:txBody>
          <a:bodyPr wrap="none">
            <a:spAutoFit/>
          </a:bodyPr>
          <a:lstStyle/>
          <a:p>
            <a:r>
              <a:rPr lang="en-US" altLang="zh-CN" sz="1000" kern="0" dirty="0">
                <a:solidFill>
                  <a:prstClr val="black"/>
                </a:solidFill>
                <a:cs typeface="Times New Roman" pitchFamily="18" charset="0"/>
                <a:sym typeface="Arial" charset="0"/>
              </a:rPr>
              <a:t>c</a:t>
            </a:r>
            <a:r>
              <a:rPr lang="en-US" altLang="zh-CN" sz="1000" kern="0" dirty="0" smtClean="0">
                <a:solidFill>
                  <a:prstClr val="black"/>
                </a:solidFill>
                <a:cs typeface="Times New Roman" pitchFamily="18" charset="0"/>
                <a:sym typeface="Arial" charset="0"/>
              </a:rPr>
              <a:t>reep test ~10000hrs</a:t>
            </a:r>
            <a:endParaRPr lang="zh-CN" altLang="en-US" sz="1000" dirty="0">
              <a:solidFill>
                <a:prstClr val="black"/>
              </a:solidFill>
              <a:cs typeface="Times New Roman" pitchFamily="18" charset="0"/>
            </a:endParaRPr>
          </a:p>
        </p:txBody>
      </p:sp>
      <p:sp>
        <p:nvSpPr>
          <p:cNvPr id="63" name="Rectangle 2"/>
          <p:cNvSpPr txBox="1">
            <a:spLocks noChangeArrowheads="1"/>
          </p:cNvSpPr>
          <p:nvPr/>
        </p:nvSpPr>
        <p:spPr bwMode="auto">
          <a:xfrm>
            <a:off x="6324600" y="4059693"/>
            <a:ext cx="1953604" cy="323850"/>
          </a:xfrm>
          <a:prstGeom prst="rect">
            <a:avLst/>
          </a:prstGeom>
          <a:noFill/>
          <a:ln>
            <a:miter lim="800000"/>
            <a:headEnd/>
            <a:tailEnd/>
          </a:ln>
        </p:spPr>
        <p:txBody>
          <a:bodyPr/>
          <a:lst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Arial" charset="0"/>
              </a:defRPr>
            </a:lvl2pPr>
            <a:lvl3pPr algn="ctr" rtl="0" eaLnBrk="1" fontAlgn="base" hangingPunct="1">
              <a:spcBef>
                <a:spcPct val="0"/>
              </a:spcBef>
              <a:spcAft>
                <a:spcPct val="0"/>
              </a:spcAft>
              <a:defRPr sz="3200" b="1">
                <a:solidFill>
                  <a:schemeClr val="bg1"/>
                </a:solidFill>
                <a:latin typeface="Arial" charset="0"/>
              </a:defRPr>
            </a:lvl3pPr>
            <a:lvl4pPr algn="ctr" rtl="0" eaLnBrk="1" fontAlgn="base" hangingPunct="1">
              <a:spcBef>
                <a:spcPct val="0"/>
              </a:spcBef>
              <a:spcAft>
                <a:spcPct val="0"/>
              </a:spcAft>
              <a:defRPr sz="3200" b="1">
                <a:solidFill>
                  <a:schemeClr val="bg1"/>
                </a:solidFill>
                <a:latin typeface="Arial" charset="0"/>
              </a:defRPr>
            </a:lvl4pPr>
            <a:lvl5pPr algn="ctr" rtl="0" eaLnBrk="1" fontAlgn="base" hangingPunct="1">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a:lstStyle>
          <a:p>
            <a:r>
              <a:rPr lang="en-US" altLang="zh-CN" sz="1000" dirty="0" smtClean="0">
                <a:solidFill>
                  <a:prstClr val="black"/>
                </a:solidFill>
                <a:cs typeface="Times New Roman" pitchFamily="18" charset="0"/>
              </a:rPr>
              <a:t>Nuclear Reactor Material Database (NRMD</a:t>
            </a:r>
            <a:r>
              <a:rPr lang="en-US" altLang="zh-CN" sz="1000" dirty="0" smtClean="0">
                <a:solidFill>
                  <a:prstClr val="black"/>
                </a:solidFill>
                <a:ea typeface="黑体" pitchFamily="49" charset="-122"/>
                <a:cs typeface="Times New Roman" pitchFamily="18" charset="0"/>
              </a:rPr>
              <a:t>)</a:t>
            </a:r>
            <a:endParaRPr lang="zh-CN" altLang="en-US" sz="1000" dirty="0" smtClean="0">
              <a:solidFill>
                <a:prstClr val="black"/>
              </a:solidFill>
              <a:ea typeface="黑体" pitchFamily="49" charset="-122"/>
              <a:cs typeface="Times New Roman" pitchFamily="18" charset="0"/>
            </a:endParaRPr>
          </a:p>
        </p:txBody>
      </p:sp>
      <p:sp>
        <p:nvSpPr>
          <p:cNvPr id="64" name="TextBox 8"/>
          <p:cNvSpPr txBox="1">
            <a:spLocks noChangeArrowheads="1"/>
          </p:cNvSpPr>
          <p:nvPr/>
        </p:nvSpPr>
        <p:spPr bwMode="auto">
          <a:xfrm>
            <a:off x="0" y="5736449"/>
            <a:ext cx="9144000" cy="707886"/>
          </a:xfrm>
          <a:prstGeom prst="rect">
            <a:avLst/>
          </a:prstGeom>
          <a:solidFill>
            <a:srgbClr val="FFFF00"/>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2000">
                <a:solidFill>
                  <a:srgbClr val="FF0000"/>
                </a:solidFill>
                <a:latin typeface="Times New Roman" pitchFamily="18" charset="0"/>
                <a:ea typeface="宋体" charset="-122"/>
                <a:cs typeface="Times New Roman" pitchFamily="18" charset="0"/>
              </a:defRPr>
            </a:lvl1pPr>
          </a:lstStyle>
          <a:p>
            <a:r>
              <a:rPr lang="en-US" altLang="zh-CN" dirty="0"/>
              <a:t>Properties of CLAM steel is comparable with Eurofer97 and F82H </a:t>
            </a:r>
          </a:p>
          <a:p>
            <a:r>
              <a:rPr lang="en-US" altLang="zh-CN" dirty="0"/>
              <a:t>CLAM steel selected as the candidate structural material for CN ITER TBM</a:t>
            </a:r>
            <a:endParaRPr lang="zh-CN" altLang="en-US" dirty="0"/>
          </a:p>
        </p:txBody>
      </p:sp>
      <p:pic>
        <p:nvPicPr>
          <p:cNvPr id="21" name="图片 20"/>
          <p:cNvPicPr>
            <a:picLocks noChangeAspect="1"/>
          </p:cNvPicPr>
          <p:nvPr/>
        </p:nvPicPr>
        <p:blipFill rotWithShape="1">
          <a:blip r:embed="rId8" cstate="print">
            <a:extLst>
              <a:ext uri="{28A0092B-C50C-407E-A947-70E740481C1C}">
                <a14:useLocalDpi xmlns:a14="http://schemas.microsoft.com/office/drawing/2010/main" val="0"/>
              </a:ext>
            </a:extLst>
          </a:blip>
          <a:srcRect l="34643" t="39047" r="44404" b="41425"/>
          <a:stretch/>
        </p:blipFill>
        <p:spPr>
          <a:xfrm>
            <a:off x="683568" y="2771238"/>
            <a:ext cx="1578052" cy="1302251"/>
          </a:xfrm>
          <a:prstGeom prst="rect">
            <a:avLst/>
          </a:prstGeom>
        </p:spPr>
      </p:pic>
      <p:pic>
        <p:nvPicPr>
          <p:cNvPr id="1464" name="Picture 440" descr="C:\Users\FDS Team\Desktop\核反应堆材料数据库.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528" r="15339" b="23397"/>
          <a:stretch/>
        </p:blipFill>
        <p:spPr bwMode="auto">
          <a:xfrm>
            <a:off x="6444208" y="2727359"/>
            <a:ext cx="1617972" cy="120418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
          <p:cNvSpPr>
            <a:spLocks noChangeArrowheads="1"/>
          </p:cNvSpPr>
          <p:nvPr/>
        </p:nvSpPr>
        <p:spPr bwMode="auto">
          <a:xfrm>
            <a:off x="0" y="609600"/>
            <a:ext cx="9144000" cy="892552"/>
          </a:xfrm>
          <a:prstGeom prst="rect">
            <a:avLst/>
          </a:prstGeom>
        </p:spPr>
        <p:txBody>
          <a:bodyPr wrap="square">
            <a:spAutoFit/>
          </a:bodyPr>
          <a:lstStyle/>
          <a:p>
            <a:pPr>
              <a:spcBef>
                <a:spcPts val="0"/>
              </a:spcBef>
              <a:spcAft>
                <a:spcPts val="0"/>
              </a:spcAft>
              <a:buSzPct val="85000"/>
            </a:pPr>
            <a:r>
              <a:rPr lang="en-US" altLang="zh-CN" sz="2800" dirty="0">
                <a:solidFill>
                  <a:srgbClr val="FF0000"/>
                </a:solidFill>
                <a:latin typeface="Times New Roman" pitchFamily="18" charset="0"/>
                <a:cs typeface="Times New Roman" pitchFamily="18" charset="0"/>
              </a:rPr>
              <a:t>Development </a:t>
            </a:r>
            <a:r>
              <a:rPr lang="en-US" altLang="zh-CN" sz="2800" dirty="0" smtClean="0">
                <a:solidFill>
                  <a:srgbClr val="FF0000"/>
                </a:solidFill>
                <a:latin typeface="Times New Roman" pitchFamily="18" charset="0"/>
                <a:cs typeface="Times New Roman" pitchFamily="18" charset="0"/>
              </a:rPr>
              <a:t>of Structure Materials for Advanced Reactor</a:t>
            </a:r>
          </a:p>
          <a:p>
            <a:pPr>
              <a:spcBef>
                <a:spcPts val="0"/>
              </a:spcBef>
              <a:spcAft>
                <a:spcPts val="0"/>
              </a:spcAft>
              <a:buSzPct val="85000"/>
            </a:pPr>
            <a:r>
              <a:rPr lang="en-US" altLang="zh-CN" sz="2400" dirty="0" smtClean="0">
                <a:solidFill>
                  <a:srgbClr val="0000FF"/>
                </a:solidFill>
                <a:latin typeface="Times New Roman" pitchFamily="18" charset="0"/>
                <a:cs typeface="Times New Roman" pitchFamily="18" charset="0"/>
              </a:rPr>
              <a:t>CLAM (</a:t>
            </a:r>
            <a:r>
              <a:rPr lang="en-US" altLang="zh-CN" sz="2400" dirty="0">
                <a:solidFill>
                  <a:srgbClr val="0000FF"/>
                </a:solidFill>
                <a:latin typeface="Times New Roman" pitchFamily="18" charset="0"/>
                <a:cs typeface="Times New Roman" pitchFamily="18" charset="0"/>
              </a:rPr>
              <a:t>China Low Activation Martensitic </a:t>
            </a:r>
            <a:r>
              <a:rPr lang="en-US" altLang="zh-CN" sz="2400" dirty="0" smtClean="0">
                <a:solidFill>
                  <a:srgbClr val="0000FF"/>
                </a:solidFill>
                <a:latin typeface="Times New Roman" pitchFamily="18" charset="0"/>
                <a:cs typeface="Times New Roman" pitchFamily="18" charset="0"/>
              </a:rPr>
              <a:t>steel)</a:t>
            </a:r>
          </a:p>
        </p:txBody>
      </p:sp>
    </p:spTree>
    <p:extLst>
      <p:ext uri="{BB962C8B-B14F-4D97-AF65-F5344CB8AC3E}">
        <p14:creationId xmlns:p14="http://schemas.microsoft.com/office/powerpoint/2010/main" val="411801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787364" y="762000"/>
            <a:ext cx="7594636" cy="52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eaLnBrk="0" hangingPunct="0">
              <a:defRPr sz="3200">
                <a:solidFill>
                  <a:schemeClr val="tx1"/>
                </a:solidFill>
                <a:latin typeface="Arial" charset="0"/>
                <a:ea typeface="华文中宋" pitchFamily="2" charset="-122"/>
              </a:defRPr>
            </a:lvl1pPr>
            <a:lvl2pPr marL="742950" indent="-285750" eaLnBrk="0" hangingPunct="0">
              <a:defRPr sz="3200">
                <a:solidFill>
                  <a:schemeClr val="tx1"/>
                </a:solidFill>
                <a:latin typeface="Arial" charset="0"/>
                <a:ea typeface="华文中宋" pitchFamily="2" charset="-122"/>
              </a:defRPr>
            </a:lvl2pPr>
            <a:lvl3pPr marL="1143000" indent="-228600" eaLnBrk="0" hangingPunct="0">
              <a:defRPr sz="3200">
                <a:solidFill>
                  <a:schemeClr val="tx1"/>
                </a:solidFill>
                <a:latin typeface="Arial" charset="0"/>
                <a:ea typeface="华文中宋" pitchFamily="2" charset="-122"/>
              </a:defRPr>
            </a:lvl3pPr>
            <a:lvl4pPr marL="1600200" indent="-228600" eaLnBrk="0" hangingPunct="0">
              <a:defRPr sz="3200">
                <a:solidFill>
                  <a:schemeClr val="tx1"/>
                </a:solidFill>
                <a:latin typeface="Arial" charset="0"/>
                <a:ea typeface="华文中宋" pitchFamily="2" charset="-122"/>
              </a:defRPr>
            </a:lvl4pPr>
            <a:lvl5pPr marL="2057400" indent="-228600" eaLnBrk="0" hangingPunct="0">
              <a:defRPr sz="3200">
                <a:solidFill>
                  <a:schemeClr val="tx1"/>
                </a:solidFill>
                <a:latin typeface="Arial" charset="0"/>
                <a:ea typeface="华文中宋" pitchFamily="2" charset="-122"/>
              </a:defRPr>
            </a:lvl5pPr>
            <a:lvl6pPr marL="2514600" indent="-228600" eaLnBrk="0" fontAlgn="base" hangingPunct="0">
              <a:spcBef>
                <a:spcPct val="0"/>
              </a:spcBef>
              <a:spcAft>
                <a:spcPct val="0"/>
              </a:spcAft>
              <a:defRPr sz="3200">
                <a:solidFill>
                  <a:schemeClr val="tx1"/>
                </a:solidFill>
                <a:latin typeface="Arial" charset="0"/>
                <a:ea typeface="华文中宋" pitchFamily="2" charset="-122"/>
              </a:defRPr>
            </a:lvl6pPr>
            <a:lvl7pPr marL="2971800" indent="-228600" eaLnBrk="0" fontAlgn="base" hangingPunct="0">
              <a:spcBef>
                <a:spcPct val="0"/>
              </a:spcBef>
              <a:spcAft>
                <a:spcPct val="0"/>
              </a:spcAft>
              <a:defRPr sz="3200">
                <a:solidFill>
                  <a:schemeClr val="tx1"/>
                </a:solidFill>
                <a:latin typeface="Arial" charset="0"/>
                <a:ea typeface="华文中宋" pitchFamily="2" charset="-122"/>
              </a:defRPr>
            </a:lvl7pPr>
            <a:lvl8pPr marL="3429000" indent="-228600" eaLnBrk="0" fontAlgn="base" hangingPunct="0">
              <a:spcBef>
                <a:spcPct val="0"/>
              </a:spcBef>
              <a:spcAft>
                <a:spcPct val="0"/>
              </a:spcAft>
              <a:defRPr sz="3200">
                <a:solidFill>
                  <a:schemeClr val="tx1"/>
                </a:solidFill>
                <a:latin typeface="Arial" charset="0"/>
                <a:ea typeface="华文中宋" pitchFamily="2" charset="-122"/>
              </a:defRPr>
            </a:lvl8pPr>
            <a:lvl9pPr marL="3886200" indent="-228600" eaLnBrk="0" fontAlgn="base" hangingPunct="0">
              <a:spcBef>
                <a:spcPct val="0"/>
              </a:spcBef>
              <a:spcAft>
                <a:spcPct val="0"/>
              </a:spcAft>
              <a:defRPr sz="3200">
                <a:solidFill>
                  <a:schemeClr val="tx1"/>
                </a:solidFill>
                <a:latin typeface="Arial" charset="0"/>
                <a:ea typeface="华文中宋" pitchFamily="2" charset="-122"/>
              </a:defRPr>
            </a:lvl9pPr>
          </a:lstStyle>
          <a:p>
            <a:pPr fontAlgn="auto">
              <a:spcBef>
                <a:spcPct val="50000"/>
              </a:spcBef>
              <a:spcAft>
                <a:spcPts val="0"/>
              </a:spcAft>
              <a:defRPr/>
            </a:pPr>
            <a:r>
              <a:rPr lang="en-US" altLang="zh-CN" sz="2800" dirty="0" smtClean="0">
                <a:solidFill>
                  <a:srgbClr val="0000FF"/>
                </a:solidFill>
                <a:latin typeface="Times New Roman" pitchFamily="18" charset="0"/>
                <a:cs typeface="Times New Roman" pitchFamily="18" charset="0"/>
              </a:rPr>
              <a:t>CLAM Steel Fabrication</a:t>
            </a:r>
            <a:endParaRPr lang="en-US" altLang="zh-CN" sz="2800" dirty="0">
              <a:solidFill>
                <a:srgbClr val="0000FF"/>
              </a:solidFill>
              <a:latin typeface="Times New Roman" pitchFamily="18" charset="0"/>
              <a:cs typeface="Times New Roman" pitchFamily="18" charset="0"/>
            </a:endParaRPr>
          </a:p>
        </p:txBody>
      </p:sp>
      <p:sp>
        <p:nvSpPr>
          <p:cNvPr id="22" name="文本框 13"/>
          <p:cNvSpPr txBox="1"/>
          <p:nvPr/>
        </p:nvSpPr>
        <p:spPr>
          <a:xfrm rot="19215534">
            <a:off x="2049282" y="2259916"/>
            <a:ext cx="2148584" cy="584775"/>
          </a:xfrm>
          <a:prstGeom prst="rect">
            <a:avLst/>
          </a:prstGeom>
          <a:noFill/>
        </p:spPr>
        <p:txBody>
          <a:bodyPr wrap="square" rtlCol="0">
            <a:spAutoFit/>
          </a:bodyPr>
          <a:lstStyle/>
          <a:p>
            <a:r>
              <a:rPr lang="en-US" altLang="zh-CN" sz="3200" dirty="0" smtClean="0">
                <a:solidFill>
                  <a:srgbClr val="000000">
                    <a:alpha val="17000"/>
                  </a:srgbClr>
                </a:solidFill>
                <a:latin typeface="Times New Roman" pitchFamily="18" charset="0"/>
                <a:ea typeface="宋体" pitchFamily="2" charset="-122"/>
                <a:cs typeface="Times New Roman" pitchFamily="18" charset="0"/>
              </a:rPr>
              <a:t>F  D  S</a:t>
            </a:r>
            <a:endParaRPr lang="zh-CN" altLang="en-US" sz="3200" dirty="0">
              <a:solidFill>
                <a:srgbClr val="000000">
                  <a:alpha val="17000"/>
                </a:srgbClr>
              </a:solidFill>
              <a:latin typeface="Times New Roman" pitchFamily="18" charset="0"/>
              <a:ea typeface="宋体" pitchFamily="2" charset="-122"/>
              <a:cs typeface="Times New Roman" pitchFamily="18" charset="0"/>
            </a:endParaRPr>
          </a:p>
        </p:txBody>
      </p:sp>
      <p:sp>
        <p:nvSpPr>
          <p:cNvPr id="36" name="文本框 13"/>
          <p:cNvSpPr txBox="1"/>
          <p:nvPr/>
        </p:nvSpPr>
        <p:spPr>
          <a:xfrm rot="19215534">
            <a:off x="3624537" y="4673239"/>
            <a:ext cx="2148584" cy="584775"/>
          </a:xfrm>
          <a:prstGeom prst="rect">
            <a:avLst/>
          </a:prstGeom>
          <a:noFill/>
        </p:spPr>
        <p:txBody>
          <a:bodyPr wrap="square" rtlCol="0">
            <a:spAutoFit/>
          </a:bodyPr>
          <a:lstStyle/>
          <a:p>
            <a:r>
              <a:rPr lang="en-US" altLang="zh-CN" sz="3200" dirty="0" smtClean="0">
                <a:solidFill>
                  <a:srgbClr val="000000">
                    <a:alpha val="17000"/>
                  </a:srgbClr>
                </a:solidFill>
                <a:latin typeface="Times New Roman" pitchFamily="18" charset="0"/>
                <a:ea typeface="宋体" pitchFamily="2" charset="-122"/>
                <a:cs typeface="Times New Roman" pitchFamily="18" charset="0"/>
              </a:rPr>
              <a:t>F  D  S</a:t>
            </a:r>
            <a:endParaRPr lang="zh-CN" altLang="en-US" sz="3200" dirty="0">
              <a:solidFill>
                <a:srgbClr val="000000">
                  <a:alpha val="17000"/>
                </a:srgbClr>
              </a:solidFill>
              <a:latin typeface="Times New Roman" pitchFamily="18" charset="0"/>
              <a:ea typeface="宋体" pitchFamily="2" charset="-122"/>
              <a:cs typeface="Times New Roman" pitchFamily="18" charset="0"/>
            </a:endParaRPr>
          </a:p>
        </p:txBody>
      </p:sp>
      <p:pic>
        <p:nvPicPr>
          <p:cNvPr id="37" name="Picture 2" descr="E:\出访来访\2015\出访\出差\2015年1月19号-20号 长城特钢CLAM钢锻造（徐刚 2015-1-22）\2015年1月19号-20号 长城特钢CLAM钢锻造（徐刚 2015-1-22）\锻造照片\IMG_70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91" r="7917" b="50000"/>
          <a:stretch/>
        </p:blipFill>
        <p:spPr bwMode="auto">
          <a:xfrm>
            <a:off x="404875" y="1508112"/>
            <a:ext cx="5739454" cy="190298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98827" y="3134101"/>
            <a:ext cx="1297522" cy="276999"/>
          </a:xfrm>
          <a:prstGeom prst="rect">
            <a:avLst/>
          </a:prstGeom>
          <a:solidFill>
            <a:schemeClr val="bg1"/>
          </a:solidFill>
        </p:spPr>
        <p:txBody>
          <a:bodyPr wrap="square" rtlCol="0">
            <a:spAutoFit/>
          </a:bodyPr>
          <a:lstStyle/>
          <a:p>
            <a:r>
              <a:rPr lang="en-US" altLang="zh-CN" sz="1200" dirty="0" smtClean="0">
                <a:solidFill>
                  <a:srgbClr val="0000FF"/>
                </a:solidFill>
                <a:latin typeface="Times New Roman" pitchFamily="18" charset="0"/>
                <a:ea typeface="华文中宋" pitchFamily="2" charset="-122"/>
                <a:cs typeface="Times New Roman" pitchFamily="18" charset="0"/>
              </a:rPr>
              <a:t>Forging billet</a:t>
            </a:r>
            <a:endParaRPr lang="zh-CN" altLang="en-US" sz="1200" dirty="0">
              <a:solidFill>
                <a:srgbClr val="0000FF"/>
              </a:solidFill>
              <a:latin typeface="Times New Roman" pitchFamily="18" charset="0"/>
              <a:ea typeface="华文中宋" pitchFamily="2" charset="-122"/>
              <a:cs typeface="Times New Roman" pitchFamily="18" charset="0"/>
            </a:endParaRPr>
          </a:p>
        </p:txBody>
      </p:sp>
      <p:pic>
        <p:nvPicPr>
          <p:cNvPr id="39" name="Picture 3" descr="E:\出访来访\2015\出访\出差\2015年3月25-4月1号宝钛CLAM钢轧制及3D打印考察（徐刚 2015-4-3）\入网-宝钛CLAM钢轧制（徐刚 2015-4-6）\轧制后照片\IMG_72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77" t="21047" r="21612" b="24081"/>
          <a:stretch/>
        </p:blipFill>
        <p:spPr bwMode="auto">
          <a:xfrm>
            <a:off x="411458" y="3480864"/>
            <a:ext cx="2611740" cy="197539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95536" y="5456257"/>
            <a:ext cx="2601627" cy="276999"/>
          </a:xfrm>
          <a:prstGeom prst="rect">
            <a:avLst/>
          </a:prstGeom>
          <a:solidFill>
            <a:schemeClr val="accent6">
              <a:lumMod val="20000"/>
              <a:lumOff val="80000"/>
            </a:schemeClr>
          </a:solidFill>
        </p:spPr>
        <p:txBody>
          <a:bodyPr wrap="square" rtlCol="0">
            <a:spAutoFit/>
          </a:bodyPr>
          <a:lstStyle/>
          <a:p>
            <a:r>
              <a:rPr lang="en-US" altLang="zh-CN" sz="1200" dirty="0" smtClean="0">
                <a:solidFill>
                  <a:srgbClr val="0000FF"/>
                </a:solidFill>
                <a:latin typeface="Times New Roman" pitchFamily="18" charset="0"/>
                <a:ea typeface="华文中宋" pitchFamily="2" charset="-122"/>
                <a:cs typeface="Times New Roman" pitchFamily="18" charset="0"/>
              </a:rPr>
              <a:t>Plate</a:t>
            </a:r>
            <a:r>
              <a:rPr lang="zh-CN" altLang="en-US" sz="1200" dirty="0" smtClean="0">
                <a:solidFill>
                  <a:srgbClr val="0000FF"/>
                </a:solidFill>
                <a:latin typeface="Times New Roman" pitchFamily="18" charset="0"/>
                <a:ea typeface="华文中宋" pitchFamily="2" charset="-122"/>
                <a:cs typeface="Times New Roman" pitchFamily="18" charset="0"/>
              </a:rPr>
              <a:t>：</a:t>
            </a:r>
            <a:r>
              <a:rPr lang="en-US" altLang="zh-CN" sz="1200" dirty="0" smtClean="0">
                <a:solidFill>
                  <a:srgbClr val="0000FF"/>
                </a:solidFill>
                <a:latin typeface="Times New Roman" pitchFamily="18" charset="0"/>
                <a:ea typeface="华文中宋" pitchFamily="2" charset="-122"/>
                <a:cs typeface="Times New Roman" pitchFamily="18" charset="0"/>
              </a:rPr>
              <a:t>7600mm</a:t>
            </a:r>
            <a:r>
              <a:rPr lang="zh-CN" altLang="en-US" sz="1200" dirty="0" smtClean="0">
                <a:solidFill>
                  <a:srgbClr val="0000FF"/>
                </a:solidFill>
                <a:latin typeface="Times New Roman" pitchFamily="18" charset="0"/>
                <a:ea typeface="华文中宋" pitchFamily="2" charset="-122"/>
                <a:cs typeface="Times New Roman" pitchFamily="18" charset="0"/>
                <a:sym typeface="Symbol"/>
              </a:rPr>
              <a:t> </a:t>
            </a:r>
            <a:r>
              <a:rPr lang="zh-CN" altLang="en-US" sz="1200" dirty="0">
                <a:solidFill>
                  <a:srgbClr val="0000FF"/>
                </a:solidFill>
                <a:latin typeface="Times New Roman" pitchFamily="18" charset="0"/>
                <a:ea typeface="华文中宋" pitchFamily="2" charset="-122"/>
                <a:cs typeface="Times New Roman" pitchFamily="18" charset="0"/>
                <a:sym typeface="Symbol"/>
              </a:rPr>
              <a:t> </a:t>
            </a:r>
            <a:r>
              <a:rPr lang="en-US" altLang="zh-CN" sz="1200" dirty="0" smtClean="0">
                <a:solidFill>
                  <a:srgbClr val="0000FF"/>
                </a:solidFill>
                <a:latin typeface="Times New Roman" pitchFamily="18" charset="0"/>
                <a:ea typeface="华文中宋" pitchFamily="2" charset="-122"/>
                <a:cs typeface="Times New Roman" pitchFamily="18" charset="0"/>
              </a:rPr>
              <a:t>1570mm</a:t>
            </a:r>
            <a:r>
              <a:rPr lang="zh-CN" altLang="en-US" sz="1200" dirty="0" smtClean="0">
                <a:solidFill>
                  <a:srgbClr val="0000FF"/>
                </a:solidFill>
                <a:latin typeface="Times New Roman" pitchFamily="18" charset="0"/>
                <a:ea typeface="华文中宋" pitchFamily="2" charset="-122"/>
                <a:cs typeface="Times New Roman" pitchFamily="18" charset="0"/>
                <a:sym typeface="Symbol"/>
              </a:rPr>
              <a:t></a:t>
            </a:r>
            <a:r>
              <a:rPr lang="en-US" altLang="zh-CN" sz="1200" dirty="0" smtClean="0">
                <a:solidFill>
                  <a:srgbClr val="0000FF"/>
                </a:solidFill>
                <a:latin typeface="Times New Roman" pitchFamily="18" charset="0"/>
                <a:ea typeface="华文中宋" pitchFamily="2" charset="-122"/>
                <a:cs typeface="Times New Roman" pitchFamily="18" charset="0"/>
              </a:rPr>
              <a:t>14mm</a:t>
            </a:r>
            <a:endParaRPr lang="zh-CN" altLang="en-US" sz="1200" dirty="0">
              <a:solidFill>
                <a:srgbClr val="0000FF"/>
              </a:solidFill>
              <a:latin typeface="Times New Roman" pitchFamily="18" charset="0"/>
              <a:ea typeface="华文中宋" pitchFamily="2" charset="-122"/>
              <a:cs typeface="Times New Roman" pitchFamily="18" charset="0"/>
            </a:endParaRPr>
          </a:p>
        </p:txBody>
      </p:sp>
      <p:pic>
        <p:nvPicPr>
          <p:cNvPr id="41" name="Picture 4" descr="E:\出访来访\2015\出访\出差\2015年3月25-4月1号宝钛CLAM钢轧制及3D打印考察（徐刚 2015-4-3）\入网-宝钛CLAM钢轧制（徐刚 2015-4-6）\轧制后照片\IMG_72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77" t="20156" r="9919" b="11243"/>
          <a:stretch/>
        </p:blipFill>
        <p:spPr bwMode="auto">
          <a:xfrm>
            <a:off x="3074200" y="3491345"/>
            <a:ext cx="3070129" cy="193567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341973" y="5456257"/>
            <a:ext cx="2601627" cy="276999"/>
          </a:xfrm>
          <a:prstGeom prst="rect">
            <a:avLst/>
          </a:prstGeom>
          <a:solidFill>
            <a:schemeClr val="accent6">
              <a:lumMod val="20000"/>
              <a:lumOff val="80000"/>
            </a:schemeClr>
          </a:solidFill>
        </p:spPr>
        <p:txBody>
          <a:bodyPr wrap="square" rtlCol="0">
            <a:spAutoFit/>
          </a:bodyPr>
          <a:lstStyle/>
          <a:p>
            <a:r>
              <a:rPr lang="en-US" altLang="zh-CN" sz="1200" dirty="0" smtClean="0">
                <a:solidFill>
                  <a:srgbClr val="0000FF"/>
                </a:solidFill>
                <a:latin typeface="Times New Roman" pitchFamily="18" charset="0"/>
                <a:ea typeface="华文中宋" pitchFamily="2" charset="-122"/>
                <a:cs typeface="Times New Roman" pitchFamily="18" charset="0"/>
              </a:rPr>
              <a:t>Plate</a:t>
            </a:r>
            <a:r>
              <a:rPr lang="zh-CN" altLang="en-US" sz="1200" dirty="0" smtClean="0">
                <a:solidFill>
                  <a:srgbClr val="0000FF"/>
                </a:solidFill>
                <a:latin typeface="Times New Roman" pitchFamily="18" charset="0"/>
                <a:ea typeface="华文中宋" pitchFamily="2" charset="-122"/>
                <a:cs typeface="Times New Roman" pitchFamily="18" charset="0"/>
              </a:rPr>
              <a:t>：</a:t>
            </a:r>
            <a:r>
              <a:rPr lang="en-US" altLang="zh-CN" sz="1200" dirty="0" smtClean="0">
                <a:solidFill>
                  <a:srgbClr val="0000FF"/>
                </a:solidFill>
                <a:latin typeface="Times New Roman" pitchFamily="18" charset="0"/>
                <a:ea typeface="华文中宋" pitchFamily="2" charset="-122"/>
                <a:cs typeface="Times New Roman" pitchFamily="18" charset="0"/>
              </a:rPr>
              <a:t>2500mm</a:t>
            </a:r>
            <a:r>
              <a:rPr lang="zh-CN" altLang="en-US" sz="1200" dirty="0" smtClean="0">
                <a:solidFill>
                  <a:srgbClr val="0000FF"/>
                </a:solidFill>
                <a:latin typeface="Times New Roman" pitchFamily="18" charset="0"/>
                <a:ea typeface="华文中宋" pitchFamily="2" charset="-122"/>
                <a:cs typeface="Times New Roman" pitchFamily="18" charset="0"/>
                <a:sym typeface="Symbol"/>
              </a:rPr>
              <a:t> </a:t>
            </a:r>
            <a:r>
              <a:rPr lang="zh-CN" altLang="en-US" sz="1200" dirty="0">
                <a:solidFill>
                  <a:srgbClr val="0000FF"/>
                </a:solidFill>
                <a:latin typeface="Times New Roman" pitchFamily="18" charset="0"/>
                <a:ea typeface="华文中宋" pitchFamily="2" charset="-122"/>
                <a:cs typeface="Times New Roman" pitchFamily="18" charset="0"/>
                <a:sym typeface="Symbol"/>
              </a:rPr>
              <a:t> </a:t>
            </a:r>
            <a:r>
              <a:rPr lang="en-US" altLang="zh-CN" sz="1200" dirty="0" smtClean="0">
                <a:solidFill>
                  <a:srgbClr val="0000FF"/>
                </a:solidFill>
                <a:latin typeface="Times New Roman" pitchFamily="18" charset="0"/>
                <a:ea typeface="华文中宋" pitchFamily="2" charset="-122"/>
                <a:cs typeface="Times New Roman" pitchFamily="18" charset="0"/>
              </a:rPr>
              <a:t>1570mm</a:t>
            </a:r>
            <a:r>
              <a:rPr lang="zh-CN" altLang="en-US" sz="1200" dirty="0" smtClean="0">
                <a:solidFill>
                  <a:srgbClr val="0000FF"/>
                </a:solidFill>
                <a:latin typeface="Times New Roman" pitchFamily="18" charset="0"/>
                <a:ea typeface="华文中宋" pitchFamily="2" charset="-122"/>
                <a:cs typeface="Times New Roman" pitchFamily="18" charset="0"/>
                <a:sym typeface="Symbol"/>
              </a:rPr>
              <a:t></a:t>
            </a:r>
            <a:r>
              <a:rPr lang="en-US" altLang="zh-CN" sz="1200" dirty="0" smtClean="0">
                <a:solidFill>
                  <a:srgbClr val="0000FF"/>
                </a:solidFill>
                <a:latin typeface="Times New Roman" pitchFamily="18" charset="0"/>
                <a:ea typeface="华文中宋" pitchFamily="2" charset="-122"/>
                <a:cs typeface="Times New Roman" pitchFamily="18" charset="0"/>
                <a:sym typeface="Symbol"/>
              </a:rPr>
              <a:t>52</a:t>
            </a:r>
            <a:r>
              <a:rPr lang="en-US" altLang="zh-CN" sz="1200" dirty="0" smtClean="0">
                <a:solidFill>
                  <a:srgbClr val="0000FF"/>
                </a:solidFill>
                <a:latin typeface="Times New Roman" pitchFamily="18" charset="0"/>
                <a:ea typeface="华文中宋" pitchFamily="2" charset="-122"/>
                <a:cs typeface="Times New Roman" pitchFamily="18" charset="0"/>
              </a:rPr>
              <a:t>mm</a:t>
            </a:r>
            <a:endParaRPr lang="zh-CN" altLang="en-US" sz="1200" dirty="0">
              <a:solidFill>
                <a:srgbClr val="0000FF"/>
              </a:solidFill>
              <a:latin typeface="Times New Roman" pitchFamily="18" charset="0"/>
              <a:ea typeface="华文中宋" pitchFamily="2" charset="-122"/>
              <a:cs typeface="Times New Roman" pitchFamily="18" charset="0"/>
            </a:endParaRPr>
          </a:p>
        </p:txBody>
      </p:sp>
      <p:sp>
        <p:nvSpPr>
          <p:cNvPr id="43" name="文本框 27"/>
          <p:cNvSpPr txBox="1"/>
          <p:nvPr/>
        </p:nvSpPr>
        <p:spPr>
          <a:xfrm rot="19215534">
            <a:off x="549834" y="3953159"/>
            <a:ext cx="2148584" cy="584775"/>
          </a:xfrm>
          <a:prstGeom prst="rect">
            <a:avLst/>
          </a:prstGeom>
          <a:noFill/>
        </p:spPr>
        <p:txBody>
          <a:bodyPr wrap="square" rtlCol="0">
            <a:spAutoFit/>
          </a:bodyPr>
          <a:lstStyle/>
          <a:p>
            <a:r>
              <a:rPr lang="en-US" altLang="zh-CN" sz="3200" dirty="0" smtClean="0">
                <a:solidFill>
                  <a:prstClr val="black">
                    <a:alpha val="17000"/>
                  </a:prstClr>
                </a:solidFill>
                <a:latin typeface="Times New Roman" pitchFamily="18" charset="0"/>
                <a:ea typeface="宋体" pitchFamily="2" charset="-122"/>
                <a:cs typeface="Times New Roman" pitchFamily="18" charset="0"/>
              </a:rPr>
              <a:t>F  D  S</a:t>
            </a:r>
            <a:endParaRPr lang="zh-CN" altLang="en-US" sz="3200" dirty="0">
              <a:solidFill>
                <a:prstClr val="black">
                  <a:alpha val="17000"/>
                </a:prstClr>
              </a:solidFill>
              <a:latin typeface="Times New Roman" pitchFamily="18" charset="0"/>
              <a:ea typeface="宋体" pitchFamily="2" charset="-122"/>
              <a:cs typeface="Times New Roman" pitchFamily="18" charset="0"/>
            </a:endParaRPr>
          </a:p>
        </p:txBody>
      </p:sp>
      <p:sp>
        <p:nvSpPr>
          <p:cNvPr id="44" name="文本框 27"/>
          <p:cNvSpPr txBox="1"/>
          <p:nvPr/>
        </p:nvSpPr>
        <p:spPr>
          <a:xfrm rot="19215534">
            <a:off x="3439924" y="4025167"/>
            <a:ext cx="2148584" cy="584775"/>
          </a:xfrm>
          <a:prstGeom prst="rect">
            <a:avLst/>
          </a:prstGeom>
          <a:noFill/>
        </p:spPr>
        <p:txBody>
          <a:bodyPr wrap="square" rtlCol="0">
            <a:spAutoFit/>
          </a:bodyPr>
          <a:lstStyle/>
          <a:p>
            <a:r>
              <a:rPr lang="en-US" altLang="zh-CN" sz="3200" dirty="0" smtClean="0">
                <a:solidFill>
                  <a:prstClr val="black">
                    <a:alpha val="17000"/>
                  </a:prstClr>
                </a:solidFill>
                <a:latin typeface="Times New Roman" pitchFamily="18" charset="0"/>
                <a:ea typeface="宋体" pitchFamily="2" charset="-122"/>
                <a:cs typeface="Times New Roman" pitchFamily="18" charset="0"/>
              </a:rPr>
              <a:t>F  D  S</a:t>
            </a:r>
            <a:endParaRPr lang="zh-CN" altLang="en-US" sz="3200" dirty="0">
              <a:solidFill>
                <a:prstClr val="black">
                  <a:alpha val="17000"/>
                </a:prstClr>
              </a:solidFill>
              <a:latin typeface="Times New Roman" pitchFamily="18" charset="0"/>
              <a:ea typeface="宋体" pitchFamily="2" charset="-122"/>
              <a:cs typeface="Times New Roman" pitchFamily="18" charset="0"/>
            </a:endParaRPr>
          </a:p>
        </p:txBody>
      </p:sp>
      <p:sp>
        <p:nvSpPr>
          <p:cNvPr id="45" name="文本框 27"/>
          <p:cNvSpPr txBox="1"/>
          <p:nvPr/>
        </p:nvSpPr>
        <p:spPr>
          <a:xfrm rot="19215534">
            <a:off x="2350034" y="2104042"/>
            <a:ext cx="2148584" cy="584775"/>
          </a:xfrm>
          <a:prstGeom prst="rect">
            <a:avLst/>
          </a:prstGeom>
          <a:noFill/>
        </p:spPr>
        <p:txBody>
          <a:bodyPr wrap="square" rtlCol="0">
            <a:spAutoFit/>
          </a:bodyPr>
          <a:lstStyle/>
          <a:p>
            <a:r>
              <a:rPr lang="en-US" altLang="zh-CN" sz="3200" dirty="0" smtClean="0">
                <a:solidFill>
                  <a:prstClr val="black">
                    <a:alpha val="17000"/>
                  </a:prstClr>
                </a:solidFill>
                <a:latin typeface="Times New Roman" pitchFamily="18" charset="0"/>
                <a:ea typeface="宋体" pitchFamily="2" charset="-122"/>
                <a:cs typeface="Times New Roman" pitchFamily="18" charset="0"/>
              </a:rPr>
              <a:t>F  D  S</a:t>
            </a:r>
            <a:endParaRPr lang="zh-CN" altLang="en-US" sz="3200" dirty="0">
              <a:solidFill>
                <a:prstClr val="black">
                  <a:alpha val="17000"/>
                </a:prstClr>
              </a:solidFill>
              <a:latin typeface="Times New Roman" pitchFamily="18" charset="0"/>
              <a:ea typeface="宋体" pitchFamily="2" charset="-122"/>
              <a:cs typeface="Times New Roman" pitchFamily="18" charset="0"/>
            </a:endParaRPr>
          </a:p>
        </p:txBody>
      </p:sp>
      <p:pic>
        <p:nvPicPr>
          <p:cNvPr id="46" name="Picture 6" descr="E:\出访来访\2015\出访\会议\第七届反应堆物理与材料会议\入网-6tCLAM性能数据处理图片（徐刚 2015-7-14）\6tCLAM性能-1\屈服强度.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48" t="10425" r="6789" b="6117"/>
          <a:stretch/>
        </p:blipFill>
        <p:spPr bwMode="auto">
          <a:xfrm>
            <a:off x="6438604" y="1518886"/>
            <a:ext cx="2453876" cy="188702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E:\出访来访\2015\出访\会议\第七届反应堆物理与材料会议\入网-6tCLAM性能数据处理图片（徐刚 2015-7-14）\6tCLAM性能-1\冲击性能.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40" t="9549" r="7899" b="7323"/>
          <a:stretch/>
        </p:blipFill>
        <p:spPr bwMode="auto">
          <a:xfrm>
            <a:off x="6444208" y="3608661"/>
            <a:ext cx="2453876" cy="1908571"/>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4"/>
          <p:cNvSpPr txBox="1">
            <a:spLocks noChangeArrowheads="1"/>
          </p:cNvSpPr>
          <p:nvPr/>
        </p:nvSpPr>
        <p:spPr bwMode="auto">
          <a:xfrm>
            <a:off x="0" y="6019800"/>
            <a:ext cx="9144000" cy="566309"/>
          </a:xfrm>
          <a:prstGeom prst="rect">
            <a:avLst/>
          </a:prstGeom>
          <a:solidFill>
            <a:srgbClr val="FFFF00"/>
          </a:solidFill>
          <a:ln w="9525">
            <a:noFill/>
            <a:miter lim="800000"/>
            <a:headEnd/>
            <a:tailEnd/>
          </a:ln>
        </p:spPr>
        <p:txBody>
          <a:bodyPr wrap="square">
            <a:spAutoFit/>
          </a:bodyPr>
          <a:lstStyle/>
          <a:p>
            <a:pPr marL="0" lvl="1" defTabSz="203200" eaLnBrk="0" hangingPunct="0">
              <a:lnSpc>
                <a:spcPct val="140000"/>
              </a:lnSpc>
              <a:spcBef>
                <a:spcPct val="20000"/>
              </a:spcBef>
              <a:defRPr/>
            </a:pPr>
            <a:r>
              <a:rPr lang="en-US" altLang="zh-CN" sz="2200" dirty="0" smtClean="0">
                <a:solidFill>
                  <a:srgbClr val="FF0000"/>
                </a:solidFill>
                <a:latin typeface="Times New Roman" pitchFamily="18" charset="0"/>
                <a:cs typeface="Times New Roman" pitchFamily="18" charset="0"/>
              </a:rPr>
              <a:t>Large scale fabrication with uniform mechanical properties</a:t>
            </a:r>
            <a:endParaRPr lang="en-US" altLang="zh-CN"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1328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10"/>
          <p:cNvSpPr>
            <a:spLocks noChangeArrowheads="1"/>
          </p:cNvSpPr>
          <p:nvPr/>
        </p:nvSpPr>
        <p:spPr bwMode="auto">
          <a:xfrm flipH="1">
            <a:off x="575556" y="1295400"/>
            <a:ext cx="7956884" cy="2465774"/>
          </a:xfrm>
          <a:prstGeom prst="rect">
            <a:avLst/>
          </a:prstGeom>
          <a:noFill/>
          <a:ln w="9525">
            <a:solidFill>
              <a:srgbClr val="FF9900"/>
            </a:solidFill>
            <a:miter lim="800000"/>
            <a:headEnd/>
            <a:tailEnd/>
          </a:ln>
          <a:effectLst/>
        </p:spPr>
        <p:txBody>
          <a:bodyPr wrap="none" anchor="ctr"/>
          <a:lstStyle/>
          <a:p>
            <a:pPr eaLnBrk="1" hangingPunct="1">
              <a:spcBef>
                <a:spcPct val="10000"/>
              </a:spcBef>
              <a:buFont typeface="Symbol" pitchFamily="18" charset="2"/>
              <a:buChar char="-"/>
            </a:pPr>
            <a:endParaRPr lang="zh-CN" altLang="en-US">
              <a:solidFill>
                <a:prstClr val="black"/>
              </a:solidFill>
              <a:latin typeface="Arial" charset="0"/>
              <a:ea typeface="+mn-ea"/>
            </a:endParaRPr>
          </a:p>
        </p:txBody>
      </p:sp>
      <p:sp>
        <p:nvSpPr>
          <p:cNvPr id="50" name="Rectangle 10"/>
          <p:cNvSpPr>
            <a:spLocks noChangeArrowheads="1"/>
          </p:cNvSpPr>
          <p:nvPr/>
        </p:nvSpPr>
        <p:spPr bwMode="auto">
          <a:xfrm flipH="1">
            <a:off x="570578" y="3810000"/>
            <a:ext cx="7956884" cy="2406731"/>
          </a:xfrm>
          <a:prstGeom prst="rect">
            <a:avLst/>
          </a:prstGeom>
          <a:noFill/>
          <a:ln w="9525">
            <a:solidFill>
              <a:srgbClr val="FF9900"/>
            </a:solidFill>
            <a:miter lim="800000"/>
            <a:headEnd/>
            <a:tailEnd/>
          </a:ln>
          <a:effectLst/>
        </p:spPr>
        <p:txBody>
          <a:bodyPr wrap="none" anchor="ctr"/>
          <a:lstStyle/>
          <a:p>
            <a:pPr eaLnBrk="1" hangingPunct="1">
              <a:spcBef>
                <a:spcPct val="10000"/>
              </a:spcBef>
              <a:buFont typeface="Symbol" pitchFamily="18" charset="2"/>
              <a:buChar char="-"/>
            </a:pPr>
            <a:endParaRPr lang="zh-CN" altLang="en-US">
              <a:solidFill>
                <a:prstClr val="black"/>
              </a:solidFill>
              <a:latin typeface="Arial" charset="0"/>
              <a:ea typeface="+mn-ea"/>
            </a:endParaRPr>
          </a:p>
        </p:txBody>
      </p:sp>
      <p:pic>
        <p:nvPicPr>
          <p:cNvPr id="14" name="Picture 6" descr="E:\聚变\CLAM钢\CLAM钢报奖\报奖策划与进展\2016年\CLAM钢报奖资料（徐刚 2016-2-2）\报奖与鉴定会材料（徐刚 2016-02-03）\CLAM钢鉴定会（徐刚 2016-02-03）\创新点支撑数据\辐照\Graph2.t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726" t="1567" r="21045" b="8088"/>
          <a:stretch/>
        </p:blipFill>
        <p:spPr bwMode="auto">
          <a:xfrm>
            <a:off x="5131502" y="1676400"/>
            <a:ext cx="2495582" cy="17809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FDS Team\Desktop\图片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62018" y="1682581"/>
            <a:ext cx="2495582" cy="1729619"/>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076" y="4184308"/>
            <a:ext cx="2141079" cy="1674192"/>
          </a:xfrm>
          <a:prstGeom prst="rect">
            <a:avLst/>
          </a:prstGeom>
        </p:spPr>
      </p:pic>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33934" y="4188023"/>
            <a:ext cx="2109866" cy="1679377"/>
          </a:xfrm>
          <a:prstGeom prst="rect">
            <a:avLst/>
          </a:prstGeom>
        </p:spPr>
      </p:pic>
      <p:sp>
        <p:nvSpPr>
          <p:cNvPr id="22" name="Rectangle 2"/>
          <p:cNvSpPr>
            <a:spLocks noChangeArrowheads="1"/>
          </p:cNvSpPr>
          <p:nvPr/>
        </p:nvSpPr>
        <p:spPr bwMode="auto">
          <a:xfrm>
            <a:off x="1828800" y="652463"/>
            <a:ext cx="5897880" cy="566737"/>
          </a:xfrm>
          <a:prstGeom prst="rect">
            <a:avLst/>
          </a:prstGeom>
          <a:noFill/>
          <a:ln w="9525">
            <a:noFill/>
            <a:miter lim="800000"/>
            <a:headEnd/>
            <a:tailEnd/>
          </a:ln>
        </p:spPr>
        <p:txBody>
          <a:bodyPr anchor="ctr"/>
          <a:lstStyle/>
          <a:p>
            <a:pPr marL="273050" indent="-273050" eaLnBrk="0" fontAlgn="auto" hangingPunct="0">
              <a:spcBef>
                <a:spcPct val="50000"/>
              </a:spcBef>
              <a:spcAft>
                <a:spcPts val="0"/>
              </a:spcAft>
              <a:defRPr/>
            </a:pPr>
            <a:r>
              <a:rPr lang="en-US" altLang="zh-CN" sz="2800" dirty="0">
                <a:solidFill>
                  <a:srgbClr val="0000FF"/>
                </a:solidFill>
                <a:latin typeface="Times New Roman" pitchFamily="18" charset="0"/>
                <a:ea typeface="华文中宋" pitchFamily="2" charset="-122"/>
                <a:cs typeface="Times New Roman" pitchFamily="18" charset="0"/>
                <a:sym typeface="Arial" pitchFamily="34" charset="0"/>
              </a:rPr>
              <a:t>Neutron Irradiation</a:t>
            </a:r>
            <a:r>
              <a:rPr lang="en-US" altLang="zh-CN" sz="2800" dirty="0" smtClean="0">
                <a:solidFill>
                  <a:srgbClr val="0000FF"/>
                </a:solidFill>
                <a:latin typeface="Times New Roman" pitchFamily="18" charset="0"/>
                <a:ea typeface="华文中宋" pitchFamily="2" charset="-122"/>
                <a:cs typeface="Times New Roman" pitchFamily="18" charset="0"/>
                <a:sym typeface="Arial" pitchFamily="34" charset="0"/>
              </a:rPr>
              <a:t> of CLAM Steel</a:t>
            </a:r>
            <a:endParaRPr lang="zh-CN" altLang="en-US" sz="2800" dirty="0">
              <a:solidFill>
                <a:srgbClr val="0000FF"/>
              </a:solidFill>
              <a:latin typeface="Times New Roman" pitchFamily="18" charset="0"/>
              <a:ea typeface="华文中宋" pitchFamily="2" charset="-122"/>
              <a:cs typeface="Times New Roman" pitchFamily="18" charset="0"/>
              <a:sym typeface="Arial" pitchFamily="34" charset="0"/>
            </a:endParaRPr>
          </a:p>
        </p:txBody>
      </p:sp>
      <p:sp>
        <p:nvSpPr>
          <p:cNvPr id="23" name="Rectangle 7"/>
          <p:cNvSpPr>
            <a:spLocks noChangeArrowheads="1"/>
          </p:cNvSpPr>
          <p:nvPr/>
        </p:nvSpPr>
        <p:spPr bwMode="auto">
          <a:xfrm>
            <a:off x="0" y="6324600"/>
            <a:ext cx="9144000" cy="312904"/>
          </a:xfrm>
          <a:prstGeom prst="rect">
            <a:avLst/>
          </a:prstGeom>
          <a:solidFill>
            <a:srgbClr val="FFFF00"/>
          </a:solidFill>
          <a:ln w="9525" algn="ctr">
            <a:noFill/>
            <a:miter lim="800000"/>
            <a:headEnd/>
            <a:tailEnd/>
          </a:ln>
        </p:spPr>
        <p:txBody>
          <a:bodyPr wrap="square" lIns="20318" tIns="10159" rIns="20318" bIns="10159">
            <a:spAutoFit/>
          </a:bodyPr>
          <a:lstStyle/>
          <a:p>
            <a:pPr defTabSz="203200">
              <a:spcBef>
                <a:spcPct val="20000"/>
              </a:spcBef>
              <a:defRPr/>
            </a:pPr>
            <a:r>
              <a:rPr kumimoji="1" lang="en-US" altLang="zh-CN" sz="1900" dirty="0">
                <a:solidFill>
                  <a:srgbClr val="FF0000"/>
                </a:solidFill>
                <a:latin typeface="Times New Roman" pitchFamily="18" charset="0"/>
                <a:ea typeface="华文中宋" pitchFamily="2" charset="-122"/>
                <a:cs typeface="Times New Roman" pitchFamily="18" charset="0"/>
              </a:rPr>
              <a:t>I</a:t>
            </a:r>
            <a:r>
              <a:rPr kumimoji="1" lang="en-US" altLang="zh-CN" sz="1900" b="1" dirty="0" smtClean="0">
                <a:solidFill>
                  <a:srgbClr val="FF0000"/>
                </a:solidFill>
                <a:latin typeface="Times New Roman" pitchFamily="18" charset="0"/>
                <a:ea typeface="华文中宋" pitchFamily="2" charset="-122"/>
                <a:cs typeface="Times New Roman" pitchFamily="18" charset="0"/>
              </a:rPr>
              <a:t>rradiation properties of </a:t>
            </a:r>
            <a:r>
              <a:rPr kumimoji="1" lang="en-US" altLang="zh-CN" sz="1900" b="1" dirty="0">
                <a:solidFill>
                  <a:srgbClr val="FF0000"/>
                </a:solidFill>
                <a:latin typeface="Times New Roman" pitchFamily="18" charset="0"/>
                <a:ea typeface="华文中宋" pitchFamily="2" charset="-122"/>
                <a:cs typeface="Times New Roman" pitchFamily="18" charset="0"/>
              </a:rPr>
              <a:t>CLAM </a:t>
            </a:r>
            <a:r>
              <a:rPr lang="en-US" altLang="zh-CN" sz="1900" b="1" dirty="0">
                <a:solidFill>
                  <a:srgbClr val="FF0000"/>
                </a:solidFill>
                <a:latin typeface="Times New Roman" pitchFamily="18" charset="0"/>
                <a:ea typeface="华文中宋" pitchFamily="2" charset="-122"/>
                <a:cs typeface="Times New Roman" pitchFamily="18" charset="0"/>
              </a:rPr>
              <a:t>are similar to </a:t>
            </a:r>
            <a:r>
              <a:rPr lang="en-US" altLang="zh-CN" sz="1900" b="1" dirty="0" smtClean="0">
                <a:solidFill>
                  <a:srgbClr val="FF0000"/>
                </a:solidFill>
                <a:latin typeface="Times New Roman" pitchFamily="18" charset="0"/>
                <a:ea typeface="华文中宋" pitchFamily="2" charset="-122"/>
                <a:cs typeface="Times New Roman" pitchFamily="18" charset="0"/>
              </a:rPr>
              <a:t>those of the other RAFMs.</a:t>
            </a:r>
            <a:endParaRPr lang="en-US" altLang="zh-CN" sz="1900" b="1" dirty="0">
              <a:solidFill>
                <a:srgbClr val="FF0000"/>
              </a:solidFill>
              <a:latin typeface="Times New Roman" pitchFamily="18" charset="0"/>
              <a:ea typeface="华文中宋" pitchFamily="2" charset="-122"/>
              <a:cs typeface="Times New Roman" pitchFamily="18" charset="0"/>
            </a:endParaRPr>
          </a:p>
        </p:txBody>
      </p:sp>
      <p:sp>
        <p:nvSpPr>
          <p:cNvPr id="25" name="TextBox 27"/>
          <p:cNvSpPr txBox="1"/>
          <p:nvPr/>
        </p:nvSpPr>
        <p:spPr>
          <a:xfrm>
            <a:off x="467544" y="1295400"/>
            <a:ext cx="8439472" cy="369332"/>
          </a:xfrm>
          <a:prstGeom prst="rect">
            <a:avLst/>
          </a:prstGeom>
          <a:noFill/>
        </p:spPr>
        <p:txBody>
          <a:bodyPr wrap="square" rtlCol="0">
            <a:spAutoFit/>
          </a:bodyPr>
          <a:lstStyle/>
          <a:p>
            <a:pPr marL="0" lvl="1"/>
            <a:r>
              <a:rPr kumimoji="0" lang="en-US" altLang="zh-CN" b="1" kern="0" dirty="0" smtClean="0">
                <a:solidFill>
                  <a:srgbClr val="0000FF"/>
                </a:solidFill>
                <a:latin typeface="Times New Roman" pitchFamily="18" charset="0"/>
                <a:ea typeface="华文中宋" pitchFamily="2" charset="-122"/>
                <a:cs typeface="Times New Roman" pitchFamily="18" charset="0"/>
              </a:rPr>
              <a:t>Up to 3 </a:t>
            </a:r>
            <a:r>
              <a:rPr kumimoji="0" lang="en-US" altLang="zh-CN" b="1" kern="0" dirty="0" err="1" smtClean="0">
                <a:solidFill>
                  <a:srgbClr val="0000FF"/>
                </a:solidFill>
                <a:latin typeface="Times New Roman" pitchFamily="18" charset="0"/>
                <a:ea typeface="华文中宋" pitchFamily="2" charset="-122"/>
                <a:cs typeface="Times New Roman" pitchFamily="18" charset="0"/>
              </a:rPr>
              <a:t>dpa</a:t>
            </a:r>
            <a:r>
              <a:rPr kumimoji="0" lang="en-US" altLang="zh-CN" b="1" kern="0" dirty="0" smtClean="0">
                <a:solidFill>
                  <a:srgbClr val="0000FF"/>
                </a:solidFill>
                <a:latin typeface="Times New Roman" pitchFamily="18" charset="0"/>
                <a:ea typeface="华文中宋" pitchFamily="2" charset="-122"/>
                <a:cs typeface="Times New Roman" pitchFamily="18" charset="0"/>
              </a:rPr>
              <a:t>, which meets the life-long irradiation dose in ITER</a:t>
            </a:r>
            <a:endParaRPr kumimoji="0" lang="en-US" altLang="zh-CN" b="1" kern="0" dirty="0">
              <a:solidFill>
                <a:srgbClr val="0000FF"/>
              </a:solidFill>
              <a:latin typeface="Times New Roman" pitchFamily="18" charset="0"/>
              <a:ea typeface="华文中宋" pitchFamily="2" charset="-122"/>
              <a:cs typeface="Times New Roman" pitchFamily="18" charset="0"/>
            </a:endParaRPr>
          </a:p>
        </p:txBody>
      </p:sp>
      <p:sp>
        <p:nvSpPr>
          <p:cNvPr id="26" name="Rectangle 23"/>
          <p:cNvSpPr>
            <a:spLocks noChangeArrowheads="1"/>
          </p:cNvSpPr>
          <p:nvPr/>
        </p:nvSpPr>
        <p:spPr bwMode="auto">
          <a:xfrm>
            <a:off x="831116" y="3429000"/>
            <a:ext cx="3157386" cy="304800"/>
          </a:xfrm>
          <a:prstGeom prst="rect">
            <a:avLst/>
          </a:prstGeom>
          <a:noFill/>
          <a:ln w="9525">
            <a:noFill/>
            <a:miter lim="800000"/>
            <a:headEnd/>
            <a:tailEnd/>
          </a:ln>
        </p:spPr>
        <p:txBody>
          <a:bodyPr wrap="none" anchor="ctr"/>
          <a:lstStyle/>
          <a:p>
            <a:pPr algn="ctr"/>
            <a:r>
              <a:rPr kumimoji="0" lang="en-US" altLang="zh-CN" sz="1600" b="1" dirty="0" smtClean="0">
                <a:solidFill>
                  <a:srgbClr val="000000"/>
                </a:solidFill>
                <a:latin typeface="Times New Roman" pitchFamily="18" charset="0"/>
                <a:ea typeface="华文中宋" pitchFamily="2" charset="-122"/>
                <a:cs typeface="Times New Roman" pitchFamily="18" charset="0"/>
              </a:rPr>
              <a:t>Smaller irradiation hardening</a:t>
            </a:r>
            <a:endParaRPr kumimoji="0" lang="en-US" altLang="zh-CN" sz="1600" b="1" dirty="0">
              <a:solidFill>
                <a:srgbClr val="000000"/>
              </a:solidFill>
              <a:latin typeface="Times New Roman" pitchFamily="18" charset="0"/>
              <a:ea typeface="华文中宋" pitchFamily="2" charset="-122"/>
              <a:cs typeface="Times New Roman" pitchFamily="18" charset="0"/>
            </a:endParaRPr>
          </a:p>
        </p:txBody>
      </p:sp>
      <p:sp>
        <p:nvSpPr>
          <p:cNvPr id="27" name="Rectangle 23"/>
          <p:cNvSpPr>
            <a:spLocks noChangeArrowheads="1"/>
          </p:cNvSpPr>
          <p:nvPr/>
        </p:nvSpPr>
        <p:spPr bwMode="auto">
          <a:xfrm>
            <a:off x="5079167" y="3505200"/>
            <a:ext cx="2819400" cy="255974"/>
          </a:xfrm>
          <a:prstGeom prst="rect">
            <a:avLst/>
          </a:prstGeom>
          <a:noFill/>
          <a:ln w="9525">
            <a:noFill/>
            <a:miter lim="800000"/>
            <a:headEnd/>
            <a:tailEnd/>
          </a:ln>
        </p:spPr>
        <p:txBody>
          <a:bodyPr wrap="none" anchor="ctr"/>
          <a:lstStyle/>
          <a:p>
            <a:pPr algn="ctr"/>
            <a:r>
              <a:rPr kumimoji="0" lang="en-US" altLang="zh-CN" sz="1600" b="1" dirty="0" smtClean="0">
                <a:solidFill>
                  <a:srgbClr val="000000"/>
                </a:solidFill>
                <a:latin typeface="Times New Roman" pitchFamily="18" charset="0"/>
                <a:ea typeface="华文中宋" pitchFamily="2" charset="-122"/>
                <a:cs typeface="Times New Roman" pitchFamily="18" charset="0"/>
              </a:rPr>
              <a:t>Lower DBTT shift</a:t>
            </a:r>
            <a:endParaRPr kumimoji="0" lang="en-US" altLang="zh-CN" sz="1600" b="1" dirty="0">
              <a:solidFill>
                <a:srgbClr val="000000"/>
              </a:solidFill>
              <a:latin typeface="Times New Roman" pitchFamily="18" charset="0"/>
              <a:ea typeface="华文中宋" pitchFamily="2" charset="-122"/>
              <a:cs typeface="Times New Roman" pitchFamily="18" charset="0"/>
            </a:endParaRPr>
          </a:p>
        </p:txBody>
      </p:sp>
      <p:sp>
        <p:nvSpPr>
          <p:cNvPr id="28" name="Rectangle 23"/>
          <p:cNvSpPr>
            <a:spLocks noChangeArrowheads="1"/>
          </p:cNvSpPr>
          <p:nvPr/>
        </p:nvSpPr>
        <p:spPr bwMode="auto">
          <a:xfrm>
            <a:off x="851922" y="5836639"/>
            <a:ext cx="3157386" cy="381000"/>
          </a:xfrm>
          <a:prstGeom prst="rect">
            <a:avLst/>
          </a:prstGeom>
          <a:noFill/>
          <a:ln w="9525">
            <a:noFill/>
            <a:miter lim="800000"/>
            <a:headEnd/>
            <a:tailEnd/>
          </a:ln>
        </p:spPr>
        <p:txBody>
          <a:bodyPr wrap="none" anchor="ctr"/>
          <a:lstStyle/>
          <a:p>
            <a:pPr algn="ctr"/>
            <a:r>
              <a:rPr kumimoji="0" lang="en-US" altLang="zh-CN" sz="1600" b="1" dirty="0" smtClean="0">
                <a:solidFill>
                  <a:srgbClr val="000000"/>
                </a:solidFill>
                <a:latin typeface="Times New Roman" pitchFamily="18" charset="0"/>
                <a:ea typeface="华文中宋" pitchFamily="2" charset="-122"/>
                <a:cs typeface="Times New Roman" pitchFamily="18" charset="0"/>
              </a:rPr>
              <a:t>Smaller irradiation hardening</a:t>
            </a:r>
            <a:endParaRPr kumimoji="0" lang="en-US" altLang="zh-CN" sz="1600" b="1" dirty="0">
              <a:solidFill>
                <a:srgbClr val="000000"/>
              </a:solidFill>
              <a:latin typeface="Times New Roman" pitchFamily="18" charset="0"/>
              <a:ea typeface="华文中宋" pitchFamily="2" charset="-122"/>
              <a:cs typeface="Times New Roman" pitchFamily="18" charset="0"/>
            </a:endParaRPr>
          </a:p>
        </p:txBody>
      </p:sp>
      <p:sp>
        <p:nvSpPr>
          <p:cNvPr id="29" name="Rectangle 23"/>
          <p:cNvSpPr>
            <a:spLocks noChangeArrowheads="1"/>
          </p:cNvSpPr>
          <p:nvPr/>
        </p:nvSpPr>
        <p:spPr bwMode="auto">
          <a:xfrm>
            <a:off x="5269667" y="5867400"/>
            <a:ext cx="2438400" cy="381000"/>
          </a:xfrm>
          <a:prstGeom prst="rect">
            <a:avLst/>
          </a:prstGeom>
          <a:noFill/>
          <a:ln w="9525">
            <a:noFill/>
            <a:miter lim="800000"/>
            <a:headEnd/>
            <a:tailEnd/>
          </a:ln>
        </p:spPr>
        <p:txBody>
          <a:bodyPr wrap="none" anchor="ctr"/>
          <a:lstStyle/>
          <a:p>
            <a:pPr algn="ctr"/>
            <a:r>
              <a:rPr kumimoji="0" lang="en-US" altLang="zh-CN" sz="1600" b="1" dirty="0" smtClean="0">
                <a:solidFill>
                  <a:srgbClr val="000000"/>
                </a:solidFill>
                <a:latin typeface="Times New Roman" pitchFamily="18" charset="0"/>
                <a:ea typeface="华文中宋" pitchFamily="2" charset="-122"/>
                <a:cs typeface="Times New Roman" pitchFamily="18" charset="0"/>
              </a:rPr>
              <a:t>Comparable elongation</a:t>
            </a:r>
            <a:endParaRPr kumimoji="0" lang="en-US" altLang="zh-CN" sz="1600" b="1" dirty="0">
              <a:solidFill>
                <a:srgbClr val="000000"/>
              </a:solidFill>
              <a:latin typeface="Times New Roman" pitchFamily="18" charset="0"/>
              <a:ea typeface="华文中宋" pitchFamily="2" charset="-122"/>
              <a:cs typeface="Times New Roman" pitchFamily="18" charset="0"/>
            </a:endParaRPr>
          </a:p>
        </p:txBody>
      </p:sp>
      <p:sp>
        <p:nvSpPr>
          <p:cNvPr id="30" name="矩形 29"/>
          <p:cNvSpPr/>
          <p:nvPr/>
        </p:nvSpPr>
        <p:spPr>
          <a:xfrm>
            <a:off x="1204373" y="3810000"/>
            <a:ext cx="6699250" cy="369332"/>
          </a:xfrm>
          <a:prstGeom prst="rect">
            <a:avLst/>
          </a:prstGeom>
        </p:spPr>
        <p:txBody>
          <a:bodyPr wrap="square">
            <a:spAutoFit/>
          </a:bodyPr>
          <a:lstStyle/>
          <a:p>
            <a:pPr marL="0" lvl="1" fontAlgn="auto">
              <a:spcBef>
                <a:spcPts val="300"/>
              </a:spcBef>
              <a:spcAft>
                <a:spcPts val="0"/>
              </a:spcAft>
              <a:defRPr/>
            </a:pPr>
            <a:r>
              <a:rPr kumimoji="0" lang="en-US" altLang="zh-CN" b="1" kern="0" dirty="0" smtClean="0">
                <a:solidFill>
                  <a:srgbClr val="0000FF"/>
                </a:solidFill>
                <a:latin typeface="Times New Roman" pitchFamily="18" charset="0"/>
                <a:ea typeface="华文中宋" pitchFamily="2" charset="-122"/>
                <a:cs typeface="Times New Roman" pitchFamily="18" charset="0"/>
              </a:rPr>
              <a:t>Up to the irradiation dose of DEMO</a:t>
            </a:r>
            <a:r>
              <a:rPr kumimoji="0" lang="zh-CN" altLang="en-US" b="1" kern="0" dirty="0" smtClean="0">
                <a:solidFill>
                  <a:srgbClr val="0000FF"/>
                </a:solidFill>
                <a:latin typeface="Times New Roman" pitchFamily="18" charset="0"/>
                <a:ea typeface="华文中宋" pitchFamily="2" charset="-122"/>
                <a:cs typeface="Times New Roman" pitchFamily="18" charset="0"/>
              </a:rPr>
              <a:t>（</a:t>
            </a:r>
            <a:r>
              <a:rPr kumimoji="0" lang="en-US" altLang="zh-CN" b="1" kern="0" dirty="0">
                <a:solidFill>
                  <a:srgbClr val="0000FF"/>
                </a:solidFill>
                <a:latin typeface="Times New Roman" pitchFamily="18" charset="0"/>
                <a:ea typeface="华文中宋" pitchFamily="2" charset="-122"/>
                <a:cs typeface="Times New Roman" pitchFamily="18" charset="0"/>
              </a:rPr>
              <a:t>~21dpa</a:t>
            </a:r>
            <a:r>
              <a:rPr kumimoji="0" lang="zh-CN" altLang="en-US" sz="1800" dirty="0">
                <a:solidFill>
                  <a:srgbClr val="0000FF"/>
                </a:solidFill>
                <a:latin typeface="Times New Roman" pitchFamily="18" charset="0"/>
                <a:ea typeface="华文中宋" pitchFamily="2" charset="-122"/>
                <a:cs typeface="Times New Roman" pitchFamily="18" charset="0"/>
              </a:rPr>
              <a:t>）</a:t>
            </a:r>
            <a:endParaRPr kumimoji="0" lang="zh-CN" altLang="zh-CN" sz="1800" dirty="0">
              <a:solidFill>
                <a:srgbClr val="0000FF"/>
              </a:solidFill>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03545238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0"/>
          <p:cNvSpPr>
            <a:spLocks noChangeArrowheads="1"/>
          </p:cNvSpPr>
          <p:nvPr/>
        </p:nvSpPr>
        <p:spPr bwMode="auto">
          <a:xfrm>
            <a:off x="323528" y="1447801"/>
            <a:ext cx="8352928" cy="4501480"/>
          </a:xfrm>
          <a:prstGeom prst="rect">
            <a:avLst/>
          </a:prstGeom>
          <a:noFill/>
          <a:ln w="9525" algn="ctr">
            <a:solidFill>
              <a:srgbClr val="FFC000"/>
            </a:solidFill>
            <a:round/>
            <a:headEnd/>
            <a:tailEnd/>
          </a:ln>
        </p:spPr>
        <p:txBody>
          <a:bodyPr wrap="none"/>
          <a:lstStyle/>
          <a:p>
            <a:pPr algn="l"/>
            <a:endParaRPr kumimoji="1" lang="zh-CN" altLang="en-US" sz="2400" b="0">
              <a:solidFill>
                <a:srgbClr val="000000"/>
              </a:solidFill>
              <a:latin typeface="Times New Roman" pitchFamily="18" charset="0"/>
              <a:ea typeface="宋体" pitchFamily="2" charset="-122"/>
              <a:cs typeface="Times New Roman" pitchFamily="18" charset="0"/>
            </a:endParaRPr>
          </a:p>
        </p:txBody>
      </p:sp>
      <p:sp>
        <p:nvSpPr>
          <p:cNvPr id="9" name="矩形 31"/>
          <p:cNvSpPr>
            <a:spLocks noChangeArrowheads="1"/>
          </p:cNvSpPr>
          <p:nvPr/>
        </p:nvSpPr>
        <p:spPr bwMode="auto">
          <a:xfrm>
            <a:off x="467544" y="5445225"/>
            <a:ext cx="8064896" cy="504055"/>
          </a:xfrm>
          <a:prstGeom prst="rect">
            <a:avLst/>
          </a:prstGeom>
          <a:noFill/>
          <a:ln w="9525">
            <a:noFill/>
            <a:miter lim="800000"/>
            <a:headEnd/>
            <a:tailEnd/>
          </a:ln>
        </p:spPr>
        <p:txBody>
          <a:bodyPr/>
          <a:lstStyle/>
          <a:p>
            <a:pPr marL="266700" indent="-266700">
              <a:spcBef>
                <a:spcPts val="1200"/>
              </a:spcBef>
              <a:buSzPct val="100000"/>
              <a:buFont typeface="Wingdings" pitchFamily="2" charset="2"/>
              <a:buChar char="v"/>
            </a:pPr>
            <a:r>
              <a:rPr kumimoji="1" lang="en-US" altLang="zh-CN" sz="1600" dirty="0" err="1" smtClean="0">
                <a:solidFill>
                  <a:srgbClr val="000000"/>
                </a:solidFill>
                <a:latin typeface="Times New Roman" pitchFamily="18" charset="0"/>
                <a:ea typeface="华文中宋" pitchFamily="2" charset="-122"/>
                <a:cs typeface="Times New Roman" pitchFamily="18" charset="0"/>
              </a:rPr>
              <a:t>PbLi</a:t>
            </a:r>
            <a:r>
              <a:rPr kumimoji="1" lang="en-US" altLang="zh-CN" sz="1600" dirty="0" smtClean="0">
                <a:solidFill>
                  <a:srgbClr val="000000"/>
                </a:solidFill>
                <a:latin typeface="Times New Roman" pitchFamily="18" charset="0"/>
                <a:ea typeface="华文中宋" pitchFamily="2" charset="-122"/>
                <a:cs typeface="Times New Roman" pitchFamily="18" charset="0"/>
              </a:rPr>
              <a:t> corrosion tests</a:t>
            </a:r>
            <a:r>
              <a:rPr kumimoji="1" lang="zh-CN" altLang="en-US" sz="1600" dirty="0" smtClean="0">
                <a:solidFill>
                  <a:srgbClr val="000000"/>
                </a:solidFill>
                <a:latin typeface="Times New Roman" pitchFamily="18" charset="0"/>
                <a:ea typeface="华文中宋" pitchFamily="2" charset="-122"/>
                <a:cs typeface="Times New Roman" pitchFamily="18" charset="0"/>
              </a:rPr>
              <a:t>：</a:t>
            </a:r>
            <a:r>
              <a:rPr kumimoji="1" lang="en-US" altLang="zh-CN" sz="1600" dirty="0">
                <a:solidFill>
                  <a:srgbClr val="0000FF"/>
                </a:solidFill>
                <a:latin typeface="Times New Roman" pitchFamily="18" charset="0"/>
                <a:ea typeface="华文中宋" pitchFamily="2" charset="-122"/>
                <a:cs typeface="Times New Roman" pitchFamily="18" charset="0"/>
              </a:rPr>
              <a:t>&gt;</a:t>
            </a:r>
            <a:r>
              <a:rPr kumimoji="1" lang="en-US" altLang="zh-CN" sz="1600" dirty="0" smtClean="0">
                <a:solidFill>
                  <a:srgbClr val="0000FF"/>
                </a:solidFill>
                <a:latin typeface="Times New Roman" pitchFamily="18" charset="0"/>
                <a:ea typeface="华文中宋" pitchFamily="2" charset="-122"/>
                <a:cs typeface="Times New Roman" pitchFamily="18" charset="0"/>
              </a:rPr>
              <a:t>10,000 </a:t>
            </a:r>
            <a:r>
              <a:rPr kumimoji="1" lang="en-US" altLang="zh-CN" sz="1600" dirty="0" err="1" smtClean="0">
                <a:solidFill>
                  <a:srgbClr val="0000FF"/>
                </a:solidFill>
                <a:latin typeface="Times New Roman" pitchFamily="18" charset="0"/>
                <a:ea typeface="华文中宋" pitchFamily="2" charset="-122"/>
                <a:cs typeface="Times New Roman" pitchFamily="18" charset="0"/>
              </a:rPr>
              <a:t>hr</a:t>
            </a:r>
            <a:r>
              <a:rPr kumimoji="1" lang="en-US" altLang="zh-CN" sz="1600" dirty="0" smtClean="0">
                <a:solidFill>
                  <a:srgbClr val="0000FF"/>
                </a:solidFill>
                <a:latin typeface="Times New Roman" pitchFamily="18" charset="0"/>
                <a:ea typeface="华文中宋" pitchFamily="2" charset="-122"/>
                <a:cs typeface="Times New Roman" pitchFamily="18" charset="0"/>
              </a:rPr>
              <a:t>, ( </a:t>
            </a:r>
            <a:r>
              <a:rPr kumimoji="1" lang="en-US" altLang="zh-CN" sz="1600" dirty="0" smtClean="0">
                <a:solidFill>
                  <a:srgbClr val="000000"/>
                </a:solidFill>
                <a:latin typeface="Times New Roman" pitchFamily="18" charset="0"/>
                <a:ea typeface="华文中宋" pitchFamily="2" charset="-122"/>
                <a:cs typeface="Times New Roman" pitchFamily="18" charset="0"/>
              </a:rPr>
              <a:t>480</a:t>
            </a:r>
            <a:r>
              <a:rPr kumimoji="1" lang="zh-CN" altLang="en-US" sz="1600" dirty="0" smtClean="0">
                <a:solidFill>
                  <a:srgbClr val="000000"/>
                </a:solidFill>
                <a:latin typeface="Times New Roman" pitchFamily="18" charset="0"/>
                <a:ea typeface="华文中宋" pitchFamily="2" charset="-122"/>
                <a:cs typeface="Times New Roman" pitchFamily="18" charset="0"/>
              </a:rPr>
              <a:t>℃ </a:t>
            </a:r>
            <a:r>
              <a:rPr kumimoji="1" lang="en-US" altLang="zh-CN" sz="1600" dirty="0" smtClean="0">
                <a:solidFill>
                  <a:srgbClr val="000000"/>
                </a:solidFill>
                <a:latin typeface="Times New Roman" pitchFamily="18" charset="0"/>
                <a:ea typeface="华文中宋" pitchFamily="2" charset="-122"/>
                <a:cs typeface="Times New Roman" pitchFamily="18" charset="0"/>
              </a:rPr>
              <a:t>+ 0.08m/s</a:t>
            </a:r>
            <a:r>
              <a:rPr kumimoji="1" lang="zh-CN" altLang="en-US" sz="1600" dirty="0" smtClean="0">
                <a:solidFill>
                  <a:srgbClr val="000000"/>
                </a:solidFill>
                <a:latin typeface="Times New Roman" pitchFamily="18" charset="0"/>
                <a:ea typeface="华文中宋" pitchFamily="2" charset="-122"/>
                <a:cs typeface="Times New Roman" pitchFamily="18" charset="0"/>
              </a:rPr>
              <a:t>，</a:t>
            </a:r>
            <a:r>
              <a:rPr kumimoji="1" lang="en-US" altLang="zh-CN" sz="1600" dirty="0" smtClean="0">
                <a:solidFill>
                  <a:srgbClr val="000000"/>
                </a:solidFill>
                <a:latin typeface="Times New Roman" pitchFamily="18" charset="0"/>
                <a:ea typeface="华文中宋" pitchFamily="2" charset="-122"/>
                <a:cs typeface="Times New Roman" pitchFamily="18" charset="0"/>
              </a:rPr>
              <a:t>550</a:t>
            </a:r>
            <a:r>
              <a:rPr kumimoji="1" lang="zh-CN" altLang="en-US" sz="1600" dirty="0" smtClean="0">
                <a:solidFill>
                  <a:srgbClr val="000000"/>
                </a:solidFill>
                <a:latin typeface="Times New Roman" pitchFamily="18" charset="0"/>
                <a:ea typeface="华文中宋" pitchFamily="2" charset="-122"/>
                <a:cs typeface="Times New Roman" pitchFamily="18" charset="0"/>
              </a:rPr>
              <a:t>℃ </a:t>
            </a:r>
            <a:r>
              <a:rPr kumimoji="1" lang="en-US" altLang="zh-CN" sz="1600" dirty="0" smtClean="0">
                <a:solidFill>
                  <a:srgbClr val="000000"/>
                </a:solidFill>
                <a:latin typeface="Times New Roman" pitchFamily="18" charset="0"/>
                <a:ea typeface="华文中宋" pitchFamily="2" charset="-122"/>
                <a:cs typeface="Times New Roman" pitchFamily="18" charset="0"/>
              </a:rPr>
              <a:t>+ 0.10m/s)</a:t>
            </a:r>
            <a:endParaRPr kumimoji="1" lang="en-US" altLang="zh-CN" sz="1600" dirty="0" smtClean="0">
              <a:solidFill>
                <a:srgbClr val="0000FF"/>
              </a:solidFill>
              <a:latin typeface="Times New Roman" pitchFamily="18" charset="0"/>
              <a:ea typeface="华文中宋" pitchFamily="2" charset="-122"/>
              <a:cs typeface="Times New Roman" pitchFamily="18" charset="0"/>
            </a:endParaRPr>
          </a:p>
        </p:txBody>
      </p:sp>
      <p:sp>
        <p:nvSpPr>
          <p:cNvPr id="13" name="Rectangle 22"/>
          <p:cNvSpPr>
            <a:spLocks noChangeArrowheads="1"/>
          </p:cNvSpPr>
          <p:nvPr/>
        </p:nvSpPr>
        <p:spPr bwMode="auto">
          <a:xfrm>
            <a:off x="0" y="6096000"/>
            <a:ext cx="9144000" cy="500648"/>
          </a:xfrm>
          <a:prstGeom prst="rect">
            <a:avLst/>
          </a:prstGeom>
          <a:solidFill>
            <a:srgbClr val="FFFF00"/>
          </a:solidFill>
          <a:ln w="9525" algn="ctr">
            <a:noFill/>
            <a:miter lim="800000"/>
            <a:headEnd/>
            <a:tailEnd/>
          </a:ln>
        </p:spPr>
        <p:txBody>
          <a:bodyPr wrap="square" lIns="20318" tIns="10159" rIns="20318" bIns="10159">
            <a:spAutoFit/>
          </a:bodyPr>
          <a:lstStyle/>
          <a:p>
            <a:pPr defTabSz="0">
              <a:lnSpc>
                <a:spcPct val="130000"/>
              </a:lnSpc>
              <a:buClr>
                <a:srgbClr val="FF0000"/>
              </a:buClr>
              <a:buSzPct val="100000"/>
              <a:defRPr/>
            </a:pPr>
            <a:r>
              <a:rPr kumimoji="1" lang="en-US" altLang="zh-CN" sz="2400" kern="0" dirty="0" smtClean="0">
                <a:solidFill>
                  <a:srgbClr val="FF0000"/>
                </a:solidFill>
                <a:latin typeface="Times New Roman" pitchFamily="18" charset="0"/>
                <a:ea typeface="华文中宋" pitchFamily="2" charset="-122"/>
                <a:cs typeface="Times New Roman" pitchFamily="18" charset="0"/>
              </a:rPr>
              <a:t>CLAM shows better corrosion resistance in </a:t>
            </a:r>
            <a:r>
              <a:rPr kumimoji="1" lang="en-US" altLang="zh-CN" sz="2400" kern="0" dirty="0" err="1" smtClean="0">
                <a:solidFill>
                  <a:srgbClr val="FF0000"/>
                </a:solidFill>
                <a:latin typeface="Times New Roman" pitchFamily="18" charset="0"/>
                <a:ea typeface="华文中宋" pitchFamily="2" charset="-122"/>
                <a:cs typeface="Times New Roman" pitchFamily="18" charset="0"/>
              </a:rPr>
              <a:t>PbLi</a:t>
            </a:r>
            <a:endParaRPr kumimoji="1" lang="en-US" altLang="zh-CN" sz="2400" kern="0" dirty="0">
              <a:solidFill>
                <a:srgbClr val="FF0000"/>
              </a:solidFill>
              <a:latin typeface="Times New Roman" pitchFamily="18" charset="0"/>
              <a:ea typeface="华文中宋" pitchFamily="2" charset="-122"/>
              <a:cs typeface="Times New Roman" pitchFamily="18" charset="0"/>
            </a:endParaRPr>
          </a:p>
        </p:txBody>
      </p:sp>
      <p:sp>
        <p:nvSpPr>
          <p:cNvPr id="19" name="TextBox 18"/>
          <p:cNvSpPr txBox="1"/>
          <p:nvPr/>
        </p:nvSpPr>
        <p:spPr>
          <a:xfrm>
            <a:off x="1101391" y="4789276"/>
            <a:ext cx="2909707" cy="523220"/>
          </a:xfrm>
          <a:prstGeom prst="rect">
            <a:avLst/>
          </a:prstGeom>
          <a:noFill/>
        </p:spPr>
        <p:txBody>
          <a:bodyPr wrap="none" rtlCol="0">
            <a:spAutoFit/>
          </a:bodyPr>
          <a:lstStyle/>
          <a:p>
            <a:r>
              <a:rPr kumimoji="1" lang="en-US" altLang="zh-CN" sz="1400" dirty="0" smtClean="0">
                <a:solidFill>
                  <a:srgbClr val="000000"/>
                </a:solidFill>
                <a:latin typeface="Times New Roman" pitchFamily="18" charset="0"/>
                <a:ea typeface="华文中宋" pitchFamily="2" charset="-122"/>
                <a:cs typeface="Times New Roman" pitchFamily="18" charset="0"/>
              </a:rPr>
              <a:t>Compared with JLF-1</a:t>
            </a:r>
          </a:p>
          <a:p>
            <a:r>
              <a:rPr kumimoji="1" lang="zh-CN" altLang="en-US" sz="1400" dirty="0" smtClean="0">
                <a:solidFill>
                  <a:srgbClr val="000000"/>
                </a:solidFill>
                <a:latin typeface="Times New Roman" pitchFamily="18" charset="0"/>
                <a:ea typeface="华文中宋" pitchFamily="2" charset="-122"/>
                <a:cs typeface="Times New Roman" pitchFamily="18" charset="0"/>
              </a:rPr>
              <a:t>（</a:t>
            </a:r>
            <a:r>
              <a:rPr kumimoji="1" lang="en-US" altLang="zh-CN" sz="1400" dirty="0" smtClean="0">
                <a:solidFill>
                  <a:srgbClr val="000000"/>
                </a:solidFill>
                <a:latin typeface="Times New Roman" pitchFamily="18" charset="0"/>
                <a:ea typeface="华文中宋" pitchFamily="2" charset="-122"/>
                <a:cs typeface="Times New Roman" pitchFamily="18" charset="0"/>
              </a:rPr>
              <a:t>Corrosion rate is 1/3 of JLF-1</a:t>
            </a:r>
            <a:r>
              <a:rPr kumimoji="1" lang="zh-CN" altLang="en-US" sz="1400" dirty="0" smtClean="0">
                <a:solidFill>
                  <a:srgbClr val="000000"/>
                </a:solidFill>
                <a:latin typeface="Times New Roman" pitchFamily="18" charset="0"/>
                <a:ea typeface="华文中宋" pitchFamily="2" charset="-122"/>
                <a:cs typeface="Times New Roman" pitchFamily="18" charset="0"/>
              </a:rPr>
              <a:t>）</a:t>
            </a:r>
            <a:endParaRPr kumimoji="1" lang="zh-CN" altLang="en-US" sz="1400" dirty="0">
              <a:solidFill>
                <a:srgbClr val="000000"/>
              </a:solidFill>
              <a:latin typeface="Times New Roman" pitchFamily="18" charset="0"/>
              <a:ea typeface="华文中宋" pitchFamily="2" charset="-122"/>
              <a:cs typeface="Times New Roman" pitchFamily="18" charset="0"/>
            </a:endParaRPr>
          </a:p>
        </p:txBody>
      </p:sp>
      <p:sp>
        <p:nvSpPr>
          <p:cNvPr id="20" name="矩形 19"/>
          <p:cNvSpPr/>
          <p:nvPr/>
        </p:nvSpPr>
        <p:spPr>
          <a:xfrm>
            <a:off x="4587693" y="4805338"/>
            <a:ext cx="4608512" cy="523220"/>
          </a:xfrm>
          <a:prstGeom prst="rect">
            <a:avLst/>
          </a:prstGeom>
        </p:spPr>
        <p:txBody>
          <a:bodyPr wrap="square">
            <a:spAutoFit/>
          </a:bodyPr>
          <a:lstStyle/>
          <a:p>
            <a:r>
              <a:rPr kumimoji="1" lang="en-US" altLang="zh-CN" sz="1400" dirty="0" smtClean="0">
                <a:solidFill>
                  <a:srgbClr val="000000"/>
                </a:solidFill>
                <a:latin typeface="Times New Roman" pitchFamily="18" charset="0"/>
                <a:ea typeface="华文中宋" pitchFamily="2" charset="-122"/>
                <a:cs typeface="Times New Roman" pitchFamily="18" charset="0"/>
              </a:rPr>
              <a:t>Compared with EUROFER</a:t>
            </a:r>
          </a:p>
          <a:p>
            <a:r>
              <a:rPr kumimoji="1" lang="en-US" altLang="zh-CN" sz="1400" dirty="0" smtClean="0">
                <a:solidFill>
                  <a:srgbClr val="000000"/>
                </a:solidFill>
                <a:latin typeface="Times New Roman" pitchFamily="18" charset="0"/>
                <a:ea typeface="华文中宋" pitchFamily="2" charset="-122"/>
                <a:cs typeface="Times New Roman" pitchFamily="18" charset="0"/>
              </a:rPr>
              <a:t>Corrosion rate lower than EUROFER</a:t>
            </a:r>
            <a:r>
              <a:rPr kumimoji="1" lang="zh-CN" altLang="en-US" sz="1400" dirty="0" smtClean="0">
                <a:solidFill>
                  <a:srgbClr val="000000"/>
                </a:solidFill>
                <a:latin typeface="Times New Roman" pitchFamily="18" charset="0"/>
                <a:ea typeface="华文中宋" pitchFamily="2" charset="-122"/>
                <a:cs typeface="Times New Roman" pitchFamily="18" charset="0"/>
              </a:rPr>
              <a:t>）</a:t>
            </a:r>
            <a:endParaRPr kumimoji="1" lang="zh-CN" altLang="en-US" sz="1400" i="1" dirty="0">
              <a:solidFill>
                <a:srgbClr val="0000CC"/>
              </a:solidFill>
              <a:latin typeface="Times New Roman" pitchFamily="18" charset="0"/>
              <a:ea typeface="华文中宋" pitchFamily="2" charset="-122"/>
              <a:cs typeface="Times New Roman" pitchFamily="18" charset="0"/>
            </a:endParaRPr>
          </a:p>
        </p:txBody>
      </p:sp>
      <p:graphicFrame>
        <p:nvGraphicFramePr>
          <p:cNvPr id="1027" name="Object 3"/>
          <p:cNvGraphicFramePr>
            <a:graphicFrameLocks noChangeAspect="1"/>
          </p:cNvGraphicFramePr>
          <p:nvPr>
            <p:extLst>
              <p:ext uri="{D42A27DB-BD31-4B8C-83A1-F6EECF244321}">
                <p14:modId xmlns:p14="http://schemas.microsoft.com/office/powerpoint/2010/main" val="3245028669"/>
              </p:ext>
            </p:extLst>
          </p:nvPr>
        </p:nvGraphicFramePr>
        <p:xfrm>
          <a:off x="421784" y="1772816"/>
          <a:ext cx="4150216" cy="3263355"/>
        </p:xfrm>
        <a:graphic>
          <a:graphicData uri="http://schemas.openxmlformats.org/presentationml/2006/ole">
            <mc:AlternateContent xmlns:mc="http://schemas.openxmlformats.org/markup-compatibility/2006">
              <mc:Choice xmlns:v="urn:schemas-microsoft-com:vml" Requires="v">
                <p:oleObj spid="_x0000_s17623" name="Graph" r:id="rId4" imgW="3907536" imgH="3073603" progId="">
                  <p:embed/>
                </p:oleObj>
              </mc:Choice>
              <mc:Fallback>
                <p:oleObj name="Graph" r:id="rId4" imgW="3907536" imgH="30736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784" y="1772816"/>
                        <a:ext cx="4150216" cy="3263355"/>
                      </a:xfrm>
                      <a:prstGeom prst="rect">
                        <a:avLst/>
                      </a:prstGeom>
                      <a:noFill/>
                      <a:extLst/>
                    </p:spPr>
                  </p:pic>
                </p:oleObj>
              </mc:Fallback>
            </mc:AlternateContent>
          </a:graphicData>
        </a:graphic>
      </p:graphicFrame>
      <p:sp>
        <p:nvSpPr>
          <p:cNvPr id="18" name="Rectangle 166"/>
          <p:cNvSpPr txBox="1">
            <a:spLocks noChangeArrowheads="1"/>
          </p:cNvSpPr>
          <p:nvPr/>
        </p:nvSpPr>
        <p:spPr bwMode="auto">
          <a:xfrm>
            <a:off x="95250" y="685800"/>
            <a:ext cx="8953500" cy="5048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marL="273050" indent="-273050">
              <a:buClr>
                <a:srgbClr val="FF0000"/>
              </a:buClr>
              <a:defRPr/>
            </a:pPr>
            <a:r>
              <a:rPr kumimoji="1" lang="en-US" altLang="zh-CN" sz="2800" dirty="0" smtClean="0">
                <a:solidFill>
                  <a:srgbClr val="0000FF"/>
                </a:solidFill>
                <a:latin typeface="Times New Roman" pitchFamily="18" charset="0"/>
                <a:cs typeface="Times New Roman" pitchFamily="18" charset="0"/>
                <a:sym typeface="Arial" pitchFamily="34" charset="0"/>
              </a:rPr>
              <a:t>Compatibility with Liquid Heavy Metal</a:t>
            </a:r>
            <a:endParaRPr kumimoji="1" lang="zh-CN" altLang="en-US" sz="2800" dirty="0">
              <a:solidFill>
                <a:srgbClr val="0000FF"/>
              </a:solidFill>
              <a:latin typeface="Times New Roman" pitchFamily="18" charset="0"/>
              <a:cs typeface="Times New Roman" pitchFamily="18" charset="0"/>
              <a:sym typeface="Arial" pitchFamily="34" charset="0"/>
            </a:endParaRPr>
          </a:p>
        </p:txBody>
      </p:sp>
      <p:pic>
        <p:nvPicPr>
          <p:cNvPr id="25" name="Grafik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5770" y="1962857"/>
            <a:ext cx="3860686" cy="2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271568" y="1628800"/>
            <a:ext cx="2489785" cy="338554"/>
          </a:xfrm>
          <a:prstGeom prst="rect">
            <a:avLst/>
          </a:prstGeom>
          <a:noFill/>
        </p:spPr>
        <p:txBody>
          <a:bodyPr wrap="none" rtlCol="0">
            <a:spAutoFit/>
          </a:bodyPr>
          <a:lstStyle/>
          <a:p>
            <a:r>
              <a:rPr kumimoji="1" lang="en-US" altLang="zh-CN" sz="1600" dirty="0" smtClean="0">
                <a:solidFill>
                  <a:srgbClr val="0000FF"/>
                </a:solidFill>
                <a:latin typeface="Times New Roman" pitchFamily="18" charset="0"/>
                <a:ea typeface="华文中宋" pitchFamily="2" charset="-122"/>
                <a:cs typeface="Times New Roman" pitchFamily="18" charset="0"/>
              </a:rPr>
              <a:t>DRAGON Loop in INEST</a:t>
            </a:r>
            <a:endParaRPr kumimoji="1" lang="zh-CN" altLang="en-US" sz="1600" dirty="0">
              <a:solidFill>
                <a:srgbClr val="0000FF"/>
              </a:solidFill>
              <a:latin typeface="Times New Roman" pitchFamily="18" charset="0"/>
              <a:ea typeface="华文中宋" pitchFamily="2" charset="-122"/>
              <a:cs typeface="Times New Roman" pitchFamily="18" charset="0"/>
            </a:endParaRPr>
          </a:p>
        </p:txBody>
      </p:sp>
      <p:sp>
        <p:nvSpPr>
          <p:cNvPr id="23" name="TextBox 22"/>
          <p:cNvSpPr txBox="1"/>
          <p:nvPr/>
        </p:nvSpPr>
        <p:spPr>
          <a:xfrm>
            <a:off x="5816175" y="1628800"/>
            <a:ext cx="2151550" cy="338554"/>
          </a:xfrm>
          <a:prstGeom prst="rect">
            <a:avLst/>
          </a:prstGeom>
          <a:noFill/>
        </p:spPr>
        <p:txBody>
          <a:bodyPr wrap="none" rtlCol="0">
            <a:spAutoFit/>
          </a:bodyPr>
          <a:lstStyle/>
          <a:p>
            <a:r>
              <a:rPr kumimoji="1" lang="en-US" altLang="zh-CN" sz="1600" dirty="0" smtClean="0">
                <a:solidFill>
                  <a:srgbClr val="0000FF"/>
                </a:solidFill>
                <a:latin typeface="Times New Roman" pitchFamily="18" charset="0"/>
                <a:ea typeface="华文中宋" pitchFamily="2" charset="-122"/>
                <a:cs typeface="Times New Roman" pitchFamily="18" charset="0"/>
              </a:rPr>
              <a:t>PICOLO</a:t>
            </a:r>
            <a:r>
              <a:rPr kumimoji="1" lang="zh-CN" altLang="en-US" sz="1600" dirty="0">
                <a:solidFill>
                  <a:srgbClr val="0000FF"/>
                </a:solidFill>
                <a:latin typeface="Times New Roman" pitchFamily="18" charset="0"/>
                <a:ea typeface="华文中宋" pitchFamily="2" charset="-122"/>
                <a:cs typeface="Times New Roman" pitchFamily="18" charset="0"/>
              </a:rPr>
              <a:t> </a:t>
            </a:r>
            <a:r>
              <a:rPr kumimoji="1" lang="en-US" altLang="zh-CN" sz="1600" dirty="0" smtClean="0">
                <a:solidFill>
                  <a:srgbClr val="0000FF"/>
                </a:solidFill>
                <a:latin typeface="Times New Roman" pitchFamily="18" charset="0"/>
                <a:ea typeface="华文中宋" pitchFamily="2" charset="-122"/>
                <a:cs typeface="Times New Roman" pitchFamily="18" charset="0"/>
              </a:rPr>
              <a:t>Loop in KIT</a:t>
            </a:r>
            <a:endParaRPr kumimoji="1" lang="zh-CN" altLang="en-US" sz="1600" dirty="0">
              <a:solidFill>
                <a:srgbClr val="0000FF"/>
              </a:solidFill>
              <a:latin typeface="Times New Roman" pitchFamily="18" charset="0"/>
              <a:ea typeface="华文中宋" pitchFamily="2" charset="-122"/>
              <a:cs typeface="Times New Roman" pitchFamily="18" charset="0"/>
            </a:endParaRPr>
          </a:p>
        </p:txBody>
      </p:sp>
    </p:spTree>
    <p:extLst>
      <p:ext uri="{BB962C8B-B14F-4D97-AF65-F5344CB8AC3E}">
        <p14:creationId xmlns:p14="http://schemas.microsoft.com/office/powerpoint/2010/main" val="1930342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92696"/>
            <a:ext cx="8229600" cy="762000"/>
          </a:xfrm>
        </p:spPr>
        <p:txBody>
          <a:bodyPr/>
          <a:lstStyle/>
          <a:p>
            <a:r>
              <a:rPr kumimoji="1" lang="en-US" altLang="zh-CN" sz="2800" kern="1200" dirty="0">
                <a:latin typeface="Times New Roman" pitchFamily="18" charset="0"/>
                <a:ea typeface="华文中宋" pitchFamily="2" charset="-122"/>
                <a:cs typeface="Times New Roman" pitchFamily="18" charset="0"/>
              </a:rPr>
              <a:t>Fabrication </a:t>
            </a:r>
            <a:r>
              <a:rPr kumimoji="1" lang="en-US" altLang="zh-CN" sz="2800" kern="1200" dirty="0" smtClean="0">
                <a:latin typeface="Times New Roman" pitchFamily="18" charset="0"/>
                <a:ea typeface="华文中宋" pitchFamily="2" charset="-122"/>
                <a:cs typeface="Times New Roman" pitchFamily="18" charset="0"/>
              </a:rPr>
              <a:t>of TBM by Welding</a:t>
            </a:r>
            <a:endParaRPr lang="zh-CN" altLang="en-US" sz="2800" dirty="0">
              <a:latin typeface="Times New Roman" pitchFamily="18" charset="0"/>
              <a:cs typeface="Times New Roman" pitchFamily="18" charset="0"/>
            </a:endParaRPr>
          </a:p>
        </p:txBody>
      </p:sp>
      <p:sp>
        <p:nvSpPr>
          <p:cNvPr id="5" name="矩形 4"/>
          <p:cNvSpPr/>
          <p:nvPr/>
        </p:nvSpPr>
        <p:spPr>
          <a:xfrm>
            <a:off x="588901" y="1600200"/>
            <a:ext cx="3581400" cy="1892826"/>
          </a:xfrm>
          <a:prstGeom prst="rect">
            <a:avLst/>
          </a:prstGeom>
        </p:spPr>
        <p:txBody>
          <a:bodyPr wrap="square">
            <a:spAutoFit/>
          </a:bodyPr>
          <a:lstStyle/>
          <a:p>
            <a:pPr marL="342900" lvl="2" indent="-342900" algn="just">
              <a:lnSpc>
                <a:spcPct val="150000"/>
              </a:lnSpc>
              <a:spcBef>
                <a:spcPts val="0"/>
              </a:spcBef>
              <a:spcAft>
                <a:spcPts val="0"/>
              </a:spcAft>
              <a:buClr>
                <a:srgbClr val="0000FF"/>
              </a:buClr>
              <a:buFont typeface="Wingdings" pitchFamily="2" charset="2"/>
              <a:buChar char="q"/>
              <a:defRPr/>
            </a:pPr>
            <a:r>
              <a:rPr kumimoji="0" lang="en-US" altLang="zh-CN" b="1" dirty="0">
                <a:solidFill>
                  <a:prstClr val="black"/>
                </a:solidFill>
                <a:latin typeface="Times New Roman" pitchFamily="18" charset="0"/>
                <a:cs typeface="Times New Roman" pitchFamily="18" charset="0"/>
              </a:rPr>
              <a:t>Welding Techniques</a:t>
            </a:r>
          </a:p>
          <a:p>
            <a:pPr marL="533400" lvl="2" indent="-342900" algn="just">
              <a:lnSpc>
                <a:spcPct val="150000"/>
              </a:lnSpc>
              <a:spcBef>
                <a:spcPts val="0"/>
              </a:spcBef>
              <a:spcAft>
                <a:spcPts val="0"/>
              </a:spcAft>
              <a:buClr>
                <a:srgbClr val="0000FF"/>
              </a:buClr>
              <a:buFont typeface="Wingdings" pitchFamily="2" charset="2"/>
              <a:buChar char="Ø"/>
              <a:defRPr/>
            </a:pPr>
            <a:r>
              <a:rPr lang="en-US" altLang="zh-CN" sz="2000" b="1" dirty="0">
                <a:solidFill>
                  <a:srgbClr val="000000"/>
                </a:solidFill>
                <a:latin typeface="Times New Roman" pitchFamily="18" charset="0"/>
                <a:cs typeface="Times New Roman" pitchFamily="18" charset="0"/>
              </a:rPr>
              <a:t>HIP diffusion welding</a:t>
            </a:r>
          </a:p>
          <a:p>
            <a:pPr marL="533400" lvl="2" indent="-342900" algn="just">
              <a:lnSpc>
                <a:spcPct val="150000"/>
              </a:lnSpc>
              <a:spcBef>
                <a:spcPts val="0"/>
              </a:spcBef>
              <a:spcAft>
                <a:spcPts val="0"/>
              </a:spcAft>
              <a:buClr>
                <a:srgbClr val="0000FF"/>
              </a:buClr>
              <a:buFont typeface="Wingdings" pitchFamily="2" charset="2"/>
              <a:buChar char="Ø"/>
              <a:defRPr/>
            </a:pPr>
            <a:r>
              <a:rPr lang="en-US" altLang="zh-CN" sz="2000" b="1" dirty="0">
                <a:solidFill>
                  <a:srgbClr val="000000"/>
                </a:solidFill>
                <a:latin typeface="Times New Roman" pitchFamily="18" charset="0"/>
                <a:cs typeface="Times New Roman" pitchFamily="18" charset="0"/>
              </a:rPr>
              <a:t>EB welding</a:t>
            </a:r>
          </a:p>
          <a:p>
            <a:pPr marL="533400" lvl="2" indent="-342900" algn="just">
              <a:lnSpc>
                <a:spcPct val="150000"/>
              </a:lnSpc>
              <a:spcBef>
                <a:spcPts val="0"/>
              </a:spcBef>
              <a:spcAft>
                <a:spcPts val="0"/>
              </a:spcAft>
              <a:buClr>
                <a:srgbClr val="0000FF"/>
              </a:buClr>
              <a:buFont typeface="Wingdings" pitchFamily="2" charset="2"/>
              <a:buChar char="Ø"/>
              <a:defRPr/>
            </a:pPr>
            <a:r>
              <a:rPr lang="en-US" altLang="zh-CN" sz="2000" b="1" dirty="0">
                <a:solidFill>
                  <a:srgbClr val="000000"/>
                </a:solidFill>
                <a:latin typeface="Times New Roman" pitchFamily="18" charset="0"/>
                <a:cs typeface="Times New Roman" pitchFamily="18" charset="0"/>
              </a:rPr>
              <a:t>TIG welding</a:t>
            </a:r>
          </a:p>
        </p:txBody>
      </p:sp>
      <p:pic>
        <p:nvPicPr>
          <p:cNvPr id="6" name="Picture 2"/>
          <p:cNvPicPr>
            <a:picLocks noChangeAspect="1"/>
          </p:cNvPicPr>
          <p:nvPr/>
        </p:nvPicPr>
        <p:blipFill rotWithShape="1">
          <a:blip r:embed="rId2"/>
          <a:srcRect t="21124" r="9916" b="4624"/>
          <a:stretch/>
        </p:blipFill>
        <p:spPr>
          <a:xfrm>
            <a:off x="588901" y="4115825"/>
            <a:ext cx="2398923" cy="1746704"/>
          </a:xfrm>
          <a:prstGeom prst="rect">
            <a:avLst/>
          </a:prstGeom>
        </p:spPr>
      </p:pic>
      <p:sp>
        <p:nvSpPr>
          <p:cNvPr id="7" name="矩形 24"/>
          <p:cNvSpPr>
            <a:spLocks noChangeArrowheads="1"/>
          </p:cNvSpPr>
          <p:nvPr/>
        </p:nvSpPr>
        <p:spPr bwMode="auto">
          <a:xfrm>
            <a:off x="0" y="6218148"/>
            <a:ext cx="9144000" cy="400110"/>
          </a:xfrm>
          <a:prstGeom prst="rect">
            <a:avLst/>
          </a:prstGeom>
          <a:solidFill>
            <a:srgbClr val="FFFF00"/>
          </a:solidFill>
          <a:ln w="9525">
            <a:noFill/>
            <a:miter lim="800000"/>
            <a:headEnd/>
            <a:tailEnd/>
          </a:ln>
        </p:spPr>
        <p:txBody>
          <a:bodyPr wrap="square">
            <a:spAutoFit/>
          </a:bodyPr>
          <a:lstStyle/>
          <a:p>
            <a:pPr algn="ctr"/>
            <a:r>
              <a:rPr kumimoji="0" lang="en-US" altLang="zh-CN" sz="2000" b="1" dirty="0">
                <a:solidFill>
                  <a:srgbClr val="FF0000"/>
                </a:solidFill>
                <a:latin typeface="Times New Roman" pitchFamily="18" charset="0"/>
                <a:ea typeface="宋体" charset="-122"/>
                <a:cs typeface="Times New Roman" pitchFamily="18" charset="0"/>
                <a:sym typeface="Wingdings" pitchFamily="2" charset="2"/>
              </a:rPr>
              <a:t>1/3 </a:t>
            </a:r>
            <a:r>
              <a:rPr kumimoji="0" lang="en-US" altLang="zh-CN" sz="2000" b="1" dirty="0" smtClean="0">
                <a:solidFill>
                  <a:srgbClr val="FF0000"/>
                </a:solidFill>
                <a:latin typeface="Times New Roman" pitchFamily="18" charset="0"/>
                <a:ea typeface="宋体" charset="-122"/>
                <a:cs typeface="Times New Roman" pitchFamily="18" charset="0"/>
                <a:sym typeface="Wingdings" pitchFamily="2" charset="2"/>
              </a:rPr>
              <a:t>scale </a:t>
            </a:r>
            <a:r>
              <a:rPr kumimoji="0" lang="en-US" altLang="zh-CN" sz="2000" b="1" dirty="0">
                <a:solidFill>
                  <a:srgbClr val="FF0000"/>
                </a:solidFill>
                <a:latin typeface="Times New Roman" pitchFamily="18" charset="0"/>
                <a:ea typeface="宋体" charset="-122"/>
                <a:cs typeface="Times New Roman" pitchFamily="18" charset="0"/>
                <a:sym typeface="Wingdings" pitchFamily="2" charset="2"/>
              </a:rPr>
              <a:t>DFLL-TBM </a:t>
            </a:r>
            <a:r>
              <a:rPr kumimoji="0" lang="en-US" altLang="zh-CN" sz="2000" b="1" dirty="0" smtClean="0">
                <a:solidFill>
                  <a:srgbClr val="FF0000"/>
                </a:solidFill>
                <a:latin typeface="Times New Roman" pitchFamily="18" charset="0"/>
                <a:ea typeface="宋体" charset="-122"/>
                <a:cs typeface="Times New Roman" pitchFamily="18" charset="0"/>
                <a:sym typeface="Wingdings" pitchFamily="2" charset="2"/>
              </a:rPr>
              <a:t>mockup fabricated by welding</a:t>
            </a:r>
            <a:endParaRPr kumimoji="0" lang="zh-CN" altLang="en-US" sz="2000" b="1" dirty="0">
              <a:solidFill>
                <a:srgbClr val="FF0000"/>
              </a:solidFill>
              <a:latin typeface="Times New Roman" pitchFamily="18" charset="0"/>
              <a:ea typeface="宋体" charset="-122"/>
              <a:cs typeface="Times New Roman" pitchFamily="18" charset="0"/>
            </a:endParaRPr>
          </a:p>
        </p:txBody>
      </p:sp>
      <p:sp>
        <p:nvSpPr>
          <p:cNvPr id="8" name="矩形 18"/>
          <p:cNvSpPr>
            <a:spLocks noChangeArrowheads="1"/>
          </p:cNvSpPr>
          <p:nvPr/>
        </p:nvSpPr>
        <p:spPr bwMode="auto">
          <a:xfrm>
            <a:off x="706668" y="5516676"/>
            <a:ext cx="1345052" cy="276999"/>
          </a:xfrm>
          <a:prstGeom prst="rect">
            <a:avLst/>
          </a:prstGeom>
          <a:solidFill>
            <a:srgbClr val="FFFFFF"/>
          </a:solidFill>
          <a:ln w="9525">
            <a:noFill/>
            <a:miter lim="800000"/>
            <a:headEnd/>
            <a:tailEnd/>
          </a:ln>
        </p:spPr>
        <p:txBody>
          <a:bodyPr wrap="square">
            <a:spAutoFit/>
          </a:bodyPr>
          <a:lstStyle/>
          <a:p>
            <a:pPr algn="ctr">
              <a:defRPr/>
            </a:pPr>
            <a:r>
              <a:rPr kumimoji="0" lang="en-US" altLang="zh-CN" sz="1200" b="1" dirty="0" smtClean="0">
                <a:solidFill>
                  <a:prstClr val="black"/>
                </a:solidFill>
                <a:latin typeface="Times New Roman" pitchFamily="18" charset="0"/>
                <a:ea typeface="宋体" charset="-122"/>
                <a:cs typeface="Times New Roman" pitchFamily="18" charset="0"/>
              </a:rPr>
              <a:t>Welding filler</a:t>
            </a:r>
            <a:endParaRPr kumimoji="0" lang="zh-CN" altLang="en-US" sz="1200" b="1" dirty="0">
              <a:solidFill>
                <a:prstClr val="black"/>
              </a:solidFill>
              <a:latin typeface="Times New Roman" pitchFamily="18" charset="0"/>
              <a:ea typeface="宋体" charset="-122"/>
              <a:cs typeface="Times New Roman" pitchFamily="18" charset="0"/>
            </a:endParaRPr>
          </a:p>
        </p:txBody>
      </p:sp>
      <p:sp>
        <p:nvSpPr>
          <p:cNvPr id="9" name="Rectangle 5"/>
          <p:cNvSpPr>
            <a:spLocks noChangeArrowheads="1"/>
          </p:cNvSpPr>
          <p:nvPr/>
        </p:nvSpPr>
        <p:spPr bwMode="auto">
          <a:xfrm>
            <a:off x="381000" y="3932431"/>
            <a:ext cx="8610600" cy="220980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zh-CN" altLang="zh-CN" sz="3200" b="1" dirty="0">
              <a:solidFill>
                <a:srgbClr val="000000"/>
              </a:solidFill>
              <a:latin typeface="Times New Roman" pitchFamily="18" charset="0"/>
              <a:ea typeface="华文中宋" pitchFamily="2" charset="-122"/>
              <a:cs typeface="Times New Roman" pitchFamily="18"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81" b="6105"/>
          <a:stretch/>
        </p:blipFill>
        <p:spPr bwMode="auto">
          <a:xfrm>
            <a:off x="3192804" y="4154179"/>
            <a:ext cx="5555660" cy="172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2" name="Picture 2" descr="C:\Users\FDS Team\Desktop\材料部\CLAM管理\CLAM TBM.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22275"/>
          <a:stretch/>
        </p:blipFill>
        <p:spPr bwMode="auto">
          <a:xfrm>
            <a:off x="7007072" y="1442424"/>
            <a:ext cx="1679728" cy="2317324"/>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38" b="100000" l="0" r="98990"/>
                    </a14:imgEffect>
                  </a14:imgLayer>
                </a14:imgProps>
              </a:ext>
              <a:ext uri="{28A0092B-C50C-407E-A947-70E740481C1C}">
                <a14:useLocalDpi xmlns:a14="http://schemas.microsoft.com/office/drawing/2010/main" val="0"/>
              </a:ext>
            </a:extLst>
          </a:blip>
          <a:srcRect/>
          <a:stretch>
            <a:fillRect/>
          </a:stretch>
        </p:blipFill>
        <p:spPr bwMode="auto">
          <a:xfrm>
            <a:off x="3851920" y="1412776"/>
            <a:ext cx="3024336" cy="238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3686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262" y="2782669"/>
            <a:ext cx="5160965" cy="646331"/>
          </a:xfrm>
          <a:prstGeom prst="rect">
            <a:avLst/>
          </a:prstGeom>
          <a:noFill/>
        </p:spPr>
        <p:txBody>
          <a:bodyPr wrap="none" rtlCol="0">
            <a:spAutoFit/>
          </a:bodyPr>
          <a:lstStyle/>
          <a:p>
            <a:r>
              <a:rPr lang="en-US" altLang="zh-CN" sz="3600" dirty="0" smtClean="0">
                <a:solidFill>
                  <a:srgbClr val="FF0000"/>
                </a:solidFill>
                <a:latin typeface="Times New Roman" pitchFamily="18" charset="0"/>
                <a:cs typeface="Times New Roman" pitchFamily="18" charset="0"/>
              </a:rPr>
              <a:t>Coolant Testing Facilities</a:t>
            </a:r>
          </a:p>
        </p:txBody>
      </p:sp>
    </p:spTree>
    <p:extLst>
      <p:ext uri="{BB962C8B-B14F-4D97-AF65-F5344CB8AC3E}">
        <p14:creationId xmlns:p14="http://schemas.microsoft.com/office/powerpoint/2010/main" val="3254520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665160" y="1864290"/>
            <a:ext cx="3787777" cy="1640910"/>
          </a:xfrm>
          <a:prstGeom prst="rect">
            <a:avLst/>
          </a:prstGeom>
          <a:solidFill>
            <a:srgbClr val="CCECFF">
              <a:alpha val="62000"/>
            </a:srgbClr>
          </a:solidFill>
          <a:ln w="6350" algn="ctr">
            <a:noFill/>
            <a:miter lim="800000"/>
            <a:headEnd/>
            <a:tailEnd/>
          </a:ln>
          <a:extLst/>
        </p:spPr>
        <p:txBody>
          <a:bodyPr wrap="square" lIns="126000" tIns="72000" bIns="90000" anchor="ctr">
            <a:spAutoFit/>
          </a:bodyPr>
          <a:lstStyle/>
          <a:p>
            <a:pPr marL="285750" indent="-285750" algn="l" eaLnBrk="0" hangingPunct="0">
              <a:lnSpc>
                <a:spcPct val="150000"/>
              </a:lnSpc>
              <a:buClr>
                <a:prstClr val="black"/>
              </a:buClr>
              <a:buSzPct val="80000"/>
              <a:buFont typeface="Wingdings" pitchFamily="2" charset="2"/>
              <a:buChar char="l"/>
            </a:pPr>
            <a:r>
              <a:rPr lang="en-US" altLang="zh-CN" sz="1600" dirty="0">
                <a:solidFill>
                  <a:prstClr val="black"/>
                </a:solidFill>
                <a:latin typeface="Times New Roman" pitchFamily="18" charset="0"/>
                <a:ea typeface="华文中宋" pitchFamily="2" charset="-122"/>
                <a:cs typeface="Times New Roman" pitchFamily="18" charset="0"/>
              </a:rPr>
              <a:t>Material compatibility</a:t>
            </a:r>
          </a:p>
          <a:p>
            <a:pPr marL="285750" indent="-285750" algn="l" eaLnBrk="0" hangingPunct="0">
              <a:lnSpc>
                <a:spcPct val="150000"/>
              </a:lnSpc>
              <a:buClr>
                <a:prstClr val="black"/>
              </a:buClr>
              <a:buSzPct val="80000"/>
              <a:buFont typeface="Wingdings" pitchFamily="2" charset="2"/>
              <a:buChar char="l"/>
            </a:pPr>
            <a:r>
              <a:rPr lang="en-US" altLang="zh-CN" sz="1600" dirty="0" smtClean="0">
                <a:solidFill>
                  <a:prstClr val="black"/>
                </a:solidFill>
                <a:latin typeface="Times New Roman" pitchFamily="18" charset="0"/>
                <a:ea typeface="华文中宋" pitchFamily="2" charset="-122"/>
                <a:cs typeface="Times New Roman" pitchFamily="18" charset="0"/>
              </a:rPr>
              <a:t>MHD </a:t>
            </a:r>
            <a:r>
              <a:rPr lang="en-US" altLang="zh-CN" sz="1600" dirty="0">
                <a:solidFill>
                  <a:prstClr val="black"/>
                </a:solidFill>
                <a:latin typeface="Times New Roman" pitchFamily="18" charset="0"/>
                <a:ea typeface="华文中宋" pitchFamily="2" charset="-122"/>
                <a:cs typeface="Times New Roman" pitchFamily="18" charset="0"/>
              </a:rPr>
              <a:t>effect</a:t>
            </a:r>
          </a:p>
          <a:p>
            <a:pPr marL="285750" indent="-285750" algn="l" eaLnBrk="0" hangingPunct="0">
              <a:lnSpc>
                <a:spcPct val="150000"/>
              </a:lnSpc>
              <a:buClr>
                <a:prstClr val="black"/>
              </a:buClr>
              <a:buSzPct val="80000"/>
              <a:buFont typeface="Wingdings" pitchFamily="2" charset="2"/>
              <a:buChar char="l"/>
            </a:pPr>
            <a:r>
              <a:rPr lang="en-US" altLang="zh-CN" sz="1600" dirty="0">
                <a:solidFill>
                  <a:prstClr val="black"/>
                </a:solidFill>
                <a:latin typeface="Times New Roman" pitchFamily="18" charset="0"/>
                <a:ea typeface="华文中宋" pitchFamily="2" charset="-122"/>
                <a:cs typeface="Times New Roman" pitchFamily="18" charset="0"/>
              </a:rPr>
              <a:t>Flow and heat transfer behavior </a:t>
            </a:r>
          </a:p>
          <a:p>
            <a:pPr marL="285750" indent="-285750" algn="l" eaLnBrk="0" hangingPunct="0">
              <a:lnSpc>
                <a:spcPct val="150000"/>
              </a:lnSpc>
              <a:buClr>
                <a:prstClr val="black"/>
              </a:buClr>
              <a:buSzPct val="80000"/>
              <a:buFont typeface="Wingdings" pitchFamily="2" charset="2"/>
              <a:buChar char="l"/>
            </a:pPr>
            <a:r>
              <a:rPr lang="en-US" altLang="zh-CN" sz="1600" dirty="0">
                <a:solidFill>
                  <a:prstClr val="black"/>
                </a:solidFill>
                <a:latin typeface="Times New Roman" pitchFamily="18" charset="0"/>
                <a:ea typeface="华文中宋" pitchFamily="2" charset="-122"/>
                <a:cs typeface="Times New Roman" pitchFamily="18" charset="0"/>
              </a:rPr>
              <a:t>Purification technology of HLM</a:t>
            </a:r>
          </a:p>
        </p:txBody>
      </p:sp>
      <p:sp>
        <p:nvSpPr>
          <p:cNvPr id="16387" name="Rectangle 5"/>
          <p:cNvSpPr>
            <a:spLocks noChangeArrowheads="1"/>
          </p:cNvSpPr>
          <p:nvPr/>
        </p:nvSpPr>
        <p:spPr bwMode="auto">
          <a:xfrm>
            <a:off x="304800" y="1524000"/>
            <a:ext cx="305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0" hangingPunct="0">
              <a:buClr>
                <a:srgbClr val="0000CC"/>
              </a:buClr>
              <a:buSzPct val="80000"/>
              <a:buFont typeface="Wingdings" pitchFamily="2" charset="2"/>
              <a:buChar char="p"/>
            </a:pPr>
            <a:r>
              <a:rPr lang="en-US" altLang="zh-CN" dirty="0" smtClean="0">
                <a:solidFill>
                  <a:srgbClr val="0000FF"/>
                </a:solidFill>
                <a:latin typeface="Times New Roman" pitchFamily="18" charset="0"/>
                <a:ea typeface="华文中宋" pitchFamily="2" charset="-122"/>
                <a:cs typeface="Times New Roman" pitchFamily="18" charset="0"/>
              </a:rPr>
              <a:t>Experimental functions</a:t>
            </a:r>
          </a:p>
        </p:txBody>
      </p:sp>
      <p:sp>
        <p:nvSpPr>
          <p:cNvPr id="16388" name="Rectangle 6"/>
          <p:cNvSpPr>
            <a:spLocks noChangeArrowheads="1"/>
          </p:cNvSpPr>
          <p:nvPr/>
        </p:nvSpPr>
        <p:spPr bwMode="auto">
          <a:xfrm>
            <a:off x="304800" y="3516313"/>
            <a:ext cx="283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0" hangingPunct="0">
              <a:buClr>
                <a:srgbClr val="0000CC"/>
              </a:buClr>
              <a:buSzPct val="80000"/>
              <a:buFont typeface="Wingdings" pitchFamily="2" charset="2"/>
              <a:buChar char="p"/>
            </a:pPr>
            <a:r>
              <a:rPr lang="en-US" altLang="zh-CN" dirty="0" smtClean="0">
                <a:solidFill>
                  <a:srgbClr val="0000FF"/>
                </a:solidFill>
                <a:latin typeface="Times New Roman" pitchFamily="18" charset="0"/>
                <a:ea typeface="华文中宋" pitchFamily="2" charset="-122"/>
                <a:cs typeface="Times New Roman" pitchFamily="18" charset="0"/>
              </a:rPr>
              <a:t>Main parameters</a:t>
            </a:r>
          </a:p>
        </p:txBody>
      </p:sp>
      <p:pic>
        <p:nvPicPr>
          <p:cNvPr id="16389" name="Picture 45" descr="DRAGON-IV回路照片-横"/>
          <p:cNvPicPr>
            <a:picLocks noChangeAspect="1" noChangeArrowheads="1"/>
          </p:cNvPicPr>
          <p:nvPr/>
        </p:nvPicPr>
        <p:blipFill>
          <a:blip r:embed="rId2">
            <a:extLst>
              <a:ext uri="{28A0092B-C50C-407E-A947-70E740481C1C}">
                <a14:useLocalDpi xmlns:a14="http://schemas.microsoft.com/office/drawing/2010/main" val="0"/>
              </a:ext>
            </a:extLst>
          </a:blip>
          <a:srcRect r="5017"/>
          <a:stretch>
            <a:fillRect/>
          </a:stretch>
        </p:blipFill>
        <p:spPr bwMode="auto">
          <a:xfrm>
            <a:off x="4705796" y="1941116"/>
            <a:ext cx="3219004" cy="308808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 Box 49"/>
          <p:cNvSpPr txBox="1">
            <a:spLocks noChangeArrowheads="1"/>
          </p:cNvSpPr>
          <p:nvPr/>
        </p:nvSpPr>
        <p:spPr bwMode="auto">
          <a:xfrm>
            <a:off x="665160" y="3910022"/>
            <a:ext cx="3781427" cy="1271578"/>
          </a:xfrm>
          <a:prstGeom prst="rect">
            <a:avLst/>
          </a:prstGeom>
          <a:solidFill>
            <a:srgbClr val="CCECFF">
              <a:alpha val="62000"/>
            </a:srgbClr>
          </a:solidFill>
          <a:ln w="6350" algn="ctr">
            <a:noFill/>
            <a:miter lim="800000"/>
            <a:headEnd/>
            <a:tailEnd/>
          </a:ln>
          <a:extLst/>
        </p:spPr>
        <p:txBody>
          <a:bodyPr wrap="square" lIns="126000" tIns="72000" bIns="90000" anchor="ctr">
            <a:spAutoFit/>
          </a:bodyPr>
          <a:lstStyle>
            <a:defPPr>
              <a:defRPr lang="en-US"/>
            </a:defPPr>
            <a:lvl1pPr marL="285750" indent="-285750" algn="l" eaLnBrk="0" hangingPunct="0">
              <a:lnSpc>
                <a:spcPct val="120000"/>
              </a:lnSpc>
              <a:buClr>
                <a:prstClr val="black"/>
              </a:buClr>
              <a:buSzPct val="80000"/>
              <a:buFont typeface="Wingdings" pitchFamily="2" charset="2"/>
              <a:buChar char="l"/>
              <a:defRPr sz="1600">
                <a:solidFill>
                  <a:prstClr val="black"/>
                </a:solidFill>
                <a:latin typeface="Arial"/>
                <a:ea typeface="华文中宋" pitchFamily="2" charset="-122"/>
                <a:cs typeface="Times New Roman" pitchFamily="18" charset="0"/>
              </a:defRPr>
            </a:lvl1pPr>
          </a:lstStyle>
          <a:p>
            <a:pPr>
              <a:lnSpc>
                <a:spcPct val="150000"/>
              </a:lnSpc>
            </a:pPr>
            <a:r>
              <a:rPr lang="en-US" altLang="zh-CN" dirty="0">
                <a:latin typeface="Times New Roman" pitchFamily="18" charset="0"/>
              </a:rPr>
              <a:t>Max. temperature: 800℃</a:t>
            </a:r>
          </a:p>
          <a:p>
            <a:pPr>
              <a:lnSpc>
                <a:spcPct val="150000"/>
              </a:lnSpc>
            </a:pPr>
            <a:r>
              <a:rPr lang="en-US" altLang="zh-CN" dirty="0">
                <a:latin typeface="Times New Roman" pitchFamily="18" charset="0"/>
              </a:rPr>
              <a:t>Max. magnetic field: 2T</a:t>
            </a:r>
          </a:p>
          <a:p>
            <a:pPr>
              <a:lnSpc>
                <a:spcPct val="150000"/>
              </a:lnSpc>
            </a:pPr>
            <a:r>
              <a:rPr lang="en-US" altLang="zh-CN" dirty="0">
                <a:latin typeface="Times New Roman" pitchFamily="18" charset="0"/>
              </a:rPr>
              <a:t>Max. Flow rate: 2m/s </a:t>
            </a:r>
          </a:p>
        </p:txBody>
      </p:sp>
      <p:sp>
        <p:nvSpPr>
          <p:cNvPr id="16393" name="标题 1"/>
          <p:cNvSpPr txBox="1">
            <a:spLocks noChangeArrowheads="1"/>
          </p:cNvSpPr>
          <p:nvPr/>
        </p:nvSpPr>
        <p:spPr bwMode="auto">
          <a:xfrm>
            <a:off x="107950" y="609600"/>
            <a:ext cx="9001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pPr>
            <a:r>
              <a:rPr lang="en-US" altLang="zh-CN" sz="2600" dirty="0" smtClean="0">
                <a:solidFill>
                  <a:srgbClr val="FF0000"/>
                </a:solidFill>
                <a:latin typeface="Times New Roman" pitchFamily="18" charset="0"/>
                <a:ea typeface="黑体" pitchFamily="49" charset="-122"/>
                <a:cs typeface="Times New Roman" pitchFamily="18" charset="0"/>
              </a:rPr>
              <a:t>Multi-functional Liquid </a:t>
            </a:r>
            <a:r>
              <a:rPr lang="en-US" altLang="zh-CN" sz="2600" dirty="0" err="1" smtClean="0">
                <a:solidFill>
                  <a:srgbClr val="FF0000"/>
                </a:solidFill>
                <a:latin typeface="Times New Roman" pitchFamily="18" charset="0"/>
                <a:ea typeface="黑体" pitchFamily="49" charset="-122"/>
                <a:cs typeface="Times New Roman" pitchFamily="18" charset="0"/>
              </a:rPr>
              <a:t>PbLi</a:t>
            </a:r>
            <a:r>
              <a:rPr lang="en-US" altLang="zh-CN" sz="2600" dirty="0" smtClean="0">
                <a:solidFill>
                  <a:srgbClr val="FF0000"/>
                </a:solidFill>
                <a:latin typeface="Times New Roman" pitchFamily="18" charset="0"/>
                <a:ea typeface="黑体" pitchFamily="49" charset="-122"/>
                <a:cs typeface="Times New Roman" pitchFamily="18" charset="0"/>
              </a:rPr>
              <a:t> Loop (DRAGON-IV)</a:t>
            </a:r>
          </a:p>
          <a:p>
            <a:pPr eaLnBrk="0" hangingPunct="0">
              <a:buFont typeface="Arial" pitchFamily="34" charset="0"/>
              <a:buNone/>
            </a:pPr>
            <a:r>
              <a:rPr lang="en-US" altLang="zh-CN" sz="2600" dirty="0">
                <a:solidFill>
                  <a:srgbClr val="FF0000"/>
                </a:solidFill>
                <a:latin typeface="Times New Roman" pitchFamily="18" charset="0"/>
                <a:ea typeface="黑体" pitchFamily="49" charset="-122"/>
                <a:cs typeface="Times New Roman" pitchFamily="18" charset="0"/>
              </a:rPr>
              <a:t>f</a:t>
            </a:r>
            <a:r>
              <a:rPr lang="en-US" altLang="zh-CN" sz="2600" dirty="0" smtClean="0">
                <a:solidFill>
                  <a:srgbClr val="FF0000"/>
                </a:solidFill>
                <a:latin typeface="Times New Roman" pitchFamily="18" charset="0"/>
                <a:ea typeface="黑体" pitchFamily="49" charset="-122"/>
                <a:cs typeface="Times New Roman" pitchFamily="18" charset="0"/>
              </a:rPr>
              <a:t>or Coolant Technology</a:t>
            </a:r>
          </a:p>
        </p:txBody>
      </p:sp>
      <p:sp>
        <p:nvSpPr>
          <p:cNvPr id="16394" name="Rectangle 4"/>
          <p:cNvSpPr>
            <a:spLocks noChangeArrowheads="1"/>
          </p:cNvSpPr>
          <p:nvPr/>
        </p:nvSpPr>
        <p:spPr bwMode="auto">
          <a:xfrm>
            <a:off x="466725" y="5410200"/>
            <a:ext cx="8217185" cy="1131079"/>
          </a:xfrm>
          <a:prstGeom prst="rect">
            <a:avLst/>
          </a:prstGeom>
          <a:solidFill>
            <a:srgbClr val="FFFF00">
              <a:alpha val="39999"/>
            </a:srgbClr>
          </a:solidFill>
          <a:ln w="12700">
            <a:noFill/>
            <a:miter lim="800000"/>
            <a:headEnd/>
            <a:tailEnd/>
          </a:ln>
        </p:spPr>
        <p:txBody>
          <a:bodyPr wrap="square" anchor="ctr">
            <a:spAutoFit/>
          </a:bodyPr>
          <a:lstStyle/>
          <a:p>
            <a:pPr eaLnBrk="0" hangingPunct="0">
              <a:lnSpc>
                <a:spcPct val="150000"/>
              </a:lnSpc>
              <a:buClr>
                <a:srgbClr val="003399"/>
              </a:buClr>
            </a:pPr>
            <a:r>
              <a:rPr lang="en-US" altLang="zh-CN" sz="1500" dirty="0" smtClean="0">
                <a:solidFill>
                  <a:srgbClr val="FF0000"/>
                </a:solidFill>
                <a:latin typeface="Times New Roman" pitchFamily="18" charset="0"/>
                <a:ea typeface="华文中宋" pitchFamily="2" charset="-122"/>
                <a:cs typeface="Times New Roman" pitchFamily="18" charset="0"/>
              </a:rPr>
              <a:t>More than 800hrs corrosion test </a:t>
            </a:r>
            <a:r>
              <a:rPr lang="en-US" altLang="zh-CN" sz="1500" dirty="0" smtClean="0">
                <a:solidFill>
                  <a:srgbClr val="000000"/>
                </a:solidFill>
                <a:latin typeface="Times New Roman" pitchFamily="18" charset="0"/>
                <a:ea typeface="华文中宋" pitchFamily="2" charset="-122"/>
                <a:cs typeface="Times New Roman" pitchFamily="18" charset="0"/>
              </a:rPr>
              <a:t>for CLAM under magnetic field has been conducted.</a:t>
            </a:r>
          </a:p>
          <a:p>
            <a:pPr eaLnBrk="0" hangingPunct="0">
              <a:lnSpc>
                <a:spcPct val="150000"/>
              </a:lnSpc>
              <a:buClr>
                <a:srgbClr val="003399"/>
              </a:buClr>
            </a:pPr>
            <a:r>
              <a:rPr lang="en-US" altLang="zh-CN" sz="1500" dirty="0" smtClean="0">
                <a:solidFill>
                  <a:srgbClr val="000000"/>
                </a:solidFill>
                <a:latin typeface="Times New Roman" pitchFamily="18" charset="0"/>
                <a:ea typeface="华文中宋" pitchFamily="2" charset="-122"/>
                <a:cs typeface="Times New Roman" pitchFamily="18" charset="0"/>
              </a:rPr>
              <a:t>Testing results suggested that the </a:t>
            </a:r>
            <a:r>
              <a:rPr lang="en-US" altLang="zh-CN" sz="1500" dirty="0" smtClean="0">
                <a:solidFill>
                  <a:srgbClr val="FF0000"/>
                </a:solidFill>
                <a:latin typeface="Times New Roman" pitchFamily="18" charset="0"/>
                <a:ea typeface="华文中宋" pitchFamily="2" charset="-122"/>
                <a:cs typeface="Times New Roman" pitchFamily="18" charset="0"/>
              </a:rPr>
              <a:t>MHD pressure drop</a:t>
            </a:r>
            <a:r>
              <a:rPr lang="en-US" altLang="zh-CN" sz="1500" dirty="0" smtClean="0">
                <a:solidFill>
                  <a:srgbClr val="000000"/>
                </a:solidFill>
                <a:latin typeface="Times New Roman" pitchFamily="18" charset="0"/>
                <a:ea typeface="华文中宋" pitchFamily="2" charset="-122"/>
                <a:cs typeface="Times New Roman" pitchFamily="18" charset="0"/>
              </a:rPr>
              <a:t> under 2.03T and 0.2m/s of </a:t>
            </a:r>
            <a:r>
              <a:rPr lang="en-US" altLang="zh-CN" sz="1500" dirty="0" err="1" smtClean="0">
                <a:solidFill>
                  <a:srgbClr val="000000"/>
                </a:solidFill>
                <a:latin typeface="Times New Roman" pitchFamily="18" charset="0"/>
                <a:ea typeface="华文中宋" pitchFamily="2" charset="-122"/>
                <a:cs typeface="Times New Roman" pitchFamily="18" charset="0"/>
              </a:rPr>
              <a:t>PbLi</a:t>
            </a:r>
            <a:r>
              <a:rPr lang="en-US" altLang="zh-CN" sz="1500" dirty="0" smtClean="0">
                <a:solidFill>
                  <a:srgbClr val="000000"/>
                </a:solidFill>
                <a:latin typeface="Times New Roman" pitchFamily="18" charset="0"/>
                <a:ea typeface="华文中宋" pitchFamily="2" charset="-122"/>
                <a:cs typeface="Times New Roman" pitchFamily="18" charset="0"/>
              </a:rPr>
              <a:t> in the test section is about 70kpa, which agrees well the calculation ones.</a:t>
            </a:r>
          </a:p>
        </p:txBody>
      </p:sp>
    </p:spTree>
    <p:extLst>
      <p:ext uri="{BB962C8B-B14F-4D97-AF65-F5344CB8AC3E}">
        <p14:creationId xmlns:p14="http://schemas.microsoft.com/office/powerpoint/2010/main" val="3674467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txBox="1">
            <a:spLocks noChangeArrowheads="1"/>
          </p:cNvSpPr>
          <p:nvPr/>
        </p:nvSpPr>
        <p:spPr bwMode="auto">
          <a:xfrm>
            <a:off x="152400" y="762001"/>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pPr>
            <a:r>
              <a:rPr lang="en-US" altLang="zh-CN" sz="2400" dirty="0" smtClean="0">
                <a:solidFill>
                  <a:srgbClr val="FF0000"/>
                </a:solidFill>
                <a:latin typeface="Times New Roman" pitchFamily="18" charset="0"/>
                <a:ea typeface="黑体" pitchFamily="49" charset="-122"/>
                <a:cs typeface="Times New Roman" pitchFamily="18" charset="0"/>
              </a:rPr>
              <a:t>Dual Coolant Thermal Hydraulic Experimental Loop DRAGON-V</a:t>
            </a:r>
          </a:p>
          <a:p>
            <a:pPr eaLnBrk="0" hangingPunct="0">
              <a:buFont typeface="Arial" pitchFamily="34" charset="0"/>
              <a:buNone/>
            </a:pPr>
            <a:r>
              <a:rPr lang="en-US" altLang="zh-CN" sz="2400" dirty="0" smtClean="0">
                <a:solidFill>
                  <a:srgbClr val="0000FF"/>
                </a:solidFill>
                <a:latin typeface="Times New Roman" pitchFamily="18" charset="0"/>
                <a:ea typeface="黑体" pitchFamily="49" charset="-122"/>
                <a:cs typeface="Times New Roman" pitchFamily="18" charset="0"/>
              </a:rPr>
              <a:t>I. Platform for Fusion Blanket Technology</a:t>
            </a:r>
            <a:endParaRPr lang="zh-CN" altLang="en-US" sz="2400" dirty="0" smtClean="0">
              <a:solidFill>
                <a:srgbClr val="0000FF"/>
              </a:solidFill>
              <a:latin typeface="Times New Roman" pitchFamily="18" charset="0"/>
              <a:ea typeface="黑体" pitchFamily="49" charset="-122"/>
              <a:cs typeface="Times New Roman" pitchFamily="18" charset="0"/>
            </a:endParaRPr>
          </a:p>
        </p:txBody>
      </p:sp>
      <p:sp>
        <p:nvSpPr>
          <p:cNvPr id="10" name="Rectangle 3"/>
          <p:cNvSpPr>
            <a:spLocks noChangeArrowheads="1"/>
          </p:cNvSpPr>
          <p:nvPr/>
        </p:nvSpPr>
        <p:spPr bwMode="auto">
          <a:xfrm>
            <a:off x="5080000" y="3048000"/>
            <a:ext cx="3683000" cy="1345444"/>
          </a:xfrm>
          <a:prstGeom prst="rect">
            <a:avLst/>
          </a:prstGeom>
          <a:solidFill>
            <a:srgbClr val="CCECFF">
              <a:alpha val="62000"/>
            </a:srgbClr>
          </a:solidFill>
          <a:ln w="6350" algn="ctr">
            <a:noFill/>
            <a:miter lim="800000"/>
            <a:headEnd/>
            <a:tailEnd/>
          </a:ln>
        </p:spPr>
        <p:txBody>
          <a:bodyPr lIns="126000" tIns="72000" bIns="90000" anchor="ctr">
            <a:spAutoFit/>
          </a:bodyPr>
          <a:lstStyle/>
          <a:p>
            <a:pPr marL="285750" indent="-285750" algn="l" eaLnBrk="0" hangingPunct="0">
              <a:lnSpc>
                <a:spcPct val="120000"/>
              </a:lnSpc>
              <a:buClr>
                <a:prstClr val="black"/>
              </a:buClr>
              <a:buSzPct val="80000"/>
              <a:buFont typeface="Wingdings" pitchFamily="2" charset="2"/>
              <a:buChar char="l"/>
              <a:defRPr/>
            </a:pPr>
            <a:r>
              <a:rPr lang="en-US" altLang="zh-CN" sz="1600" dirty="0">
                <a:solidFill>
                  <a:prstClr val="black"/>
                </a:solidFill>
                <a:latin typeface="Times New Roman" pitchFamily="18" charset="0"/>
                <a:ea typeface="华文中宋" pitchFamily="2" charset="-122"/>
                <a:cs typeface="Times New Roman" pitchFamily="18" charset="0"/>
              </a:rPr>
              <a:t>MHD effect</a:t>
            </a:r>
          </a:p>
          <a:p>
            <a:pPr marL="285750" indent="-285750" algn="l" eaLnBrk="0" hangingPunct="0">
              <a:lnSpc>
                <a:spcPct val="120000"/>
              </a:lnSpc>
              <a:buClr>
                <a:prstClr val="black"/>
              </a:buClr>
              <a:buSzPct val="80000"/>
              <a:buFont typeface="Wingdings" pitchFamily="2" charset="2"/>
              <a:buChar char="l"/>
              <a:defRPr/>
            </a:pPr>
            <a:r>
              <a:rPr lang="en-US" altLang="zh-CN" sz="1600" dirty="0">
                <a:solidFill>
                  <a:prstClr val="black"/>
                </a:solidFill>
                <a:latin typeface="Times New Roman" pitchFamily="18" charset="0"/>
                <a:ea typeface="华文中宋" pitchFamily="2" charset="-122"/>
                <a:cs typeface="Times New Roman" pitchFamily="18" charset="0"/>
              </a:rPr>
              <a:t>H</a:t>
            </a:r>
            <a:r>
              <a:rPr lang="en-US" altLang="zh-CN" sz="1600" dirty="0" smtClean="0">
                <a:solidFill>
                  <a:prstClr val="black"/>
                </a:solidFill>
                <a:latin typeface="Times New Roman" pitchFamily="18" charset="0"/>
                <a:ea typeface="华文中宋" pitchFamily="2" charset="-122"/>
                <a:cs typeface="Times New Roman" pitchFamily="18" charset="0"/>
              </a:rPr>
              <a:t>eat </a:t>
            </a:r>
            <a:r>
              <a:rPr lang="en-US" altLang="zh-CN" sz="1600" dirty="0">
                <a:solidFill>
                  <a:prstClr val="black"/>
                </a:solidFill>
                <a:latin typeface="Times New Roman" pitchFamily="18" charset="0"/>
                <a:ea typeface="华文中宋" pitchFamily="2" charset="-122"/>
                <a:cs typeface="Times New Roman" pitchFamily="18" charset="0"/>
              </a:rPr>
              <a:t>transfer </a:t>
            </a:r>
          </a:p>
          <a:p>
            <a:pPr marL="285750" indent="-285750" algn="l" eaLnBrk="0" hangingPunct="0">
              <a:lnSpc>
                <a:spcPct val="120000"/>
              </a:lnSpc>
              <a:buClr>
                <a:prstClr val="black"/>
              </a:buClr>
              <a:buSzPct val="80000"/>
              <a:buFont typeface="Wingdings" pitchFamily="2" charset="2"/>
              <a:buChar char="l"/>
              <a:defRPr/>
            </a:pPr>
            <a:r>
              <a:rPr lang="en-US" altLang="zh-CN" sz="1600" dirty="0">
                <a:solidFill>
                  <a:prstClr val="black"/>
                </a:solidFill>
                <a:latin typeface="Times New Roman" pitchFamily="18" charset="0"/>
                <a:ea typeface="华文中宋" pitchFamily="2" charset="-122"/>
                <a:cs typeface="Times New Roman" pitchFamily="18" charset="0"/>
              </a:rPr>
              <a:t>Material </a:t>
            </a:r>
            <a:r>
              <a:rPr lang="en-US" altLang="zh-CN" sz="1600" dirty="0" smtClean="0">
                <a:solidFill>
                  <a:prstClr val="black"/>
                </a:solidFill>
                <a:latin typeface="Times New Roman" pitchFamily="18" charset="0"/>
                <a:ea typeface="华文中宋" pitchFamily="2" charset="-122"/>
                <a:cs typeface="Times New Roman" pitchFamily="18" charset="0"/>
              </a:rPr>
              <a:t>corrosion under magnetic field</a:t>
            </a:r>
            <a:endParaRPr lang="en-US" altLang="zh-CN" sz="1600" dirty="0">
              <a:solidFill>
                <a:prstClr val="black"/>
              </a:solidFill>
              <a:latin typeface="Times New Roman" pitchFamily="18" charset="0"/>
              <a:ea typeface="华文中宋" pitchFamily="2" charset="-122"/>
              <a:cs typeface="Times New Roman" pitchFamily="18" charset="0"/>
            </a:endParaRPr>
          </a:p>
        </p:txBody>
      </p:sp>
      <p:sp>
        <p:nvSpPr>
          <p:cNvPr id="11" name="Text Box 49"/>
          <p:cNvSpPr txBox="1">
            <a:spLocks noChangeArrowheads="1"/>
          </p:cNvSpPr>
          <p:nvPr/>
        </p:nvSpPr>
        <p:spPr bwMode="auto">
          <a:xfrm>
            <a:off x="5029200" y="4874268"/>
            <a:ext cx="3636963" cy="1345444"/>
          </a:xfrm>
          <a:prstGeom prst="rect">
            <a:avLst/>
          </a:prstGeom>
          <a:solidFill>
            <a:srgbClr val="CCECFF">
              <a:alpha val="62000"/>
            </a:srgbClr>
          </a:solidFill>
          <a:ln w="6350" algn="ctr">
            <a:noFill/>
            <a:miter lim="800000"/>
            <a:headEnd/>
            <a:tailEnd/>
          </a:ln>
        </p:spPr>
        <p:txBody>
          <a:bodyPr lIns="126000" tIns="72000" bIns="90000" anchor="ctr">
            <a:spAutoFit/>
          </a:bodyPr>
          <a:lstStyle>
            <a:lvl1pPr marL="273050" indent="-273050" eaLnBrk="0" hangingPunct="0">
              <a:defRPr kumimoji="1" sz="2400">
                <a:solidFill>
                  <a:schemeClr val="tx1"/>
                </a:solidFill>
                <a:latin typeface="Times New Roman" pitchFamily="18" charset="0"/>
                <a:ea typeface="宋体" charset="-122"/>
              </a:defRPr>
            </a:lvl1pPr>
            <a:lvl2pPr marL="742950" indent="-285750" eaLnBrk="0" hangingPunct="0">
              <a:defRPr kumimoji="1" sz="2400">
                <a:solidFill>
                  <a:schemeClr val="tx1"/>
                </a:solidFill>
                <a:latin typeface="Times New Roman" pitchFamily="18" charset="0"/>
                <a:ea typeface="宋体" charset="-122"/>
              </a:defRPr>
            </a:lvl2pPr>
            <a:lvl3pPr marL="1143000" indent="-228600" eaLnBrk="0" hangingPunct="0">
              <a:defRPr kumimoji="1" sz="2400">
                <a:solidFill>
                  <a:schemeClr val="tx1"/>
                </a:solidFill>
                <a:latin typeface="Times New Roman" pitchFamily="18" charset="0"/>
                <a:ea typeface="宋体" charset="-122"/>
              </a:defRPr>
            </a:lvl3pPr>
            <a:lvl4pPr marL="1600200" indent="-228600" eaLnBrk="0" hangingPunct="0">
              <a:defRPr kumimoji="1" sz="2400">
                <a:solidFill>
                  <a:schemeClr val="tx1"/>
                </a:solidFill>
                <a:latin typeface="Times New Roman" pitchFamily="18" charset="0"/>
                <a:ea typeface="宋体" charset="-122"/>
              </a:defRPr>
            </a:lvl4pPr>
            <a:lvl5pPr marL="2057400" indent="-228600" eaLnBrk="0" hangingPunct="0">
              <a:defRPr kumimoji="1" sz="24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charset="-122"/>
              </a:defRPr>
            </a:lvl9pPr>
          </a:lstStyle>
          <a:p>
            <a:pPr marL="285750" indent="-285750" algn="l">
              <a:lnSpc>
                <a:spcPct val="120000"/>
              </a:lnSpc>
              <a:buClr>
                <a:prstClr val="black"/>
              </a:buClr>
              <a:buSzPct val="80000"/>
              <a:buFont typeface="Wingdings" pitchFamily="2" charset="2"/>
              <a:buChar char="l"/>
              <a:defRPr/>
            </a:pPr>
            <a:r>
              <a:rPr lang="en-US" altLang="zh-CN" sz="1600" dirty="0">
                <a:solidFill>
                  <a:prstClr val="black"/>
                </a:solidFill>
                <a:ea typeface="华文中宋" pitchFamily="2" charset="-122"/>
                <a:cs typeface="Times New Roman" pitchFamily="18" charset="0"/>
              </a:rPr>
              <a:t>Max. temperature: </a:t>
            </a:r>
            <a:r>
              <a:rPr lang="en-US" altLang="zh-CN" sz="1600" dirty="0">
                <a:solidFill>
                  <a:srgbClr val="FF0000"/>
                </a:solidFill>
                <a:ea typeface="华文中宋" pitchFamily="2" charset="-122"/>
                <a:cs typeface="Times New Roman" pitchFamily="18" charset="0"/>
              </a:rPr>
              <a:t>1100</a:t>
            </a:r>
            <a:r>
              <a:rPr lang="zh-CN" altLang="en-US" sz="1600" dirty="0">
                <a:solidFill>
                  <a:srgbClr val="FF0000"/>
                </a:solidFill>
                <a:ea typeface="华文中宋" pitchFamily="2" charset="-122"/>
                <a:cs typeface="Times New Roman" pitchFamily="18" charset="0"/>
              </a:rPr>
              <a:t>℃</a:t>
            </a:r>
            <a:endParaRPr lang="en-US" altLang="zh-CN" sz="1600" dirty="0">
              <a:solidFill>
                <a:srgbClr val="FF0000"/>
              </a:solidFill>
              <a:ea typeface="华文中宋" pitchFamily="2" charset="-122"/>
              <a:cs typeface="Times New Roman" pitchFamily="18" charset="0"/>
            </a:endParaRPr>
          </a:p>
          <a:p>
            <a:pPr marL="285750" indent="-285750" algn="l">
              <a:lnSpc>
                <a:spcPct val="120000"/>
              </a:lnSpc>
              <a:buClr>
                <a:prstClr val="black"/>
              </a:buClr>
              <a:buSzPct val="80000"/>
              <a:buFont typeface="Wingdings" pitchFamily="2" charset="2"/>
              <a:buChar char="l"/>
              <a:defRPr/>
            </a:pPr>
            <a:r>
              <a:rPr lang="en-US" altLang="zh-CN" sz="1600" dirty="0">
                <a:solidFill>
                  <a:prstClr val="black"/>
                </a:solidFill>
                <a:ea typeface="华文中宋" pitchFamily="2" charset="-122"/>
                <a:cs typeface="Times New Roman" pitchFamily="18" charset="0"/>
              </a:rPr>
              <a:t>Max. magnetic field: </a:t>
            </a:r>
            <a:r>
              <a:rPr lang="en-US" altLang="zh-CN" sz="1600" dirty="0">
                <a:solidFill>
                  <a:srgbClr val="FF0000"/>
                </a:solidFill>
                <a:ea typeface="华文中宋" pitchFamily="2" charset="-122"/>
                <a:cs typeface="Times New Roman" pitchFamily="18" charset="0"/>
              </a:rPr>
              <a:t>5T</a:t>
            </a:r>
          </a:p>
          <a:p>
            <a:pPr marL="285750" indent="-285750" algn="l">
              <a:lnSpc>
                <a:spcPct val="120000"/>
              </a:lnSpc>
              <a:buClr>
                <a:prstClr val="black"/>
              </a:buClr>
              <a:buSzPct val="80000"/>
              <a:buFont typeface="Wingdings" pitchFamily="2" charset="2"/>
              <a:buChar char="l"/>
              <a:defRPr/>
            </a:pPr>
            <a:r>
              <a:rPr lang="en-US" altLang="zh-CN" sz="1600" dirty="0">
                <a:solidFill>
                  <a:prstClr val="black"/>
                </a:solidFill>
                <a:ea typeface="华文中宋" pitchFamily="2" charset="-122"/>
                <a:cs typeface="Times New Roman" pitchFamily="18" charset="0"/>
              </a:rPr>
              <a:t>Max. flow rate of </a:t>
            </a:r>
            <a:r>
              <a:rPr lang="en-US" altLang="zh-CN" sz="1600" dirty="0" err="1">
                <a:solidFill>
                  <a:prstClr val="black"/>
                </a:solidFill>
                <a:ea typeface="华文中宋" pitchFamily="2" charset="-122"/>
                <a:cs typeface="Times New Roman" pitchFamily="18" charset="0"/>
              </a:rPr>
              <a:t>PbLi</a:t>
            </a:r>
            <a:r>
              <a:rPr lang="en-US" altLang="zh-CN" sz="1600" dirty="0">
                <a:solidFill>
                  <a:prstClr val="black"/>
                </a:solidFill>
                <a:ea typeface="华文中宋" pitchFamily="2" charset="-122"/>
                <a:cs typeface="Times New Roman" pitchFamily="18" charset="0"/>
              </a:rPr>
              <a:t>: </a:t>
            </a:r>
            <a:r>
              <a:rPr lang="en-US" altLang="zh-CN" sz="1600" dirty="0">
                <a:solidFill>
                  <a:srgbClr val="FF0000"/>
                </a:solidFill>
                <a:ea typeface="华文中宋" pitchFamily="2" charset="-122"/>
                <a:cs typeface="Times New Roman" pitchFamily="18" charset="0"/>
              </a:rPr>
              <a:t>40kg/s </a:t>
            </a:r>
          </a:p>
          <a:p>
            <a:pPr marL="285750" indent="-285750" algn="l">
              <a:lnSpc>
                <a:spcPct val="120000"/>
              </a:lnSpc>
              <a:buClr>
                <a:prstClr val="black"/>
              </a:buClr>
              <a:buSzPct val="80000"/>
              <a:buFont typeface="Wingdings" pitchFamily="2" charset="2"/>
              <a:buChar char="l"/>
              <a:defRPr/>
            </a:pPr>
            <a:r>
              <a:rPr lang="en-US" altLang="zh-CN" sz="1600" dirty="0">
                <a:solidFill>
                  <a:prstClr val="black"/>
                </a:solidFill>
                <a:ea typeface="华文中宋" pitchFamily="2" charset="-122"/>
                <a:cs typeface="Times New Roman" pitchFamily="18" charset="0"/>
              </a:rPr>
              <a:t>Helium pressure: </a:t>
            </a:r>
            <a:r>
              <a:rPr lang="en-US" altLang="zh-CN" sz="1600" dirty="0" smtClean="0">
                <a:solidFill>
                  <a:srgbClr val="FF0000"/>
                </a:solidFill>
                <a:ea typeface="华文中宋" pitchFamily="2" charset="-122"/>
                <a:cs typeface="Times New Roman" pitchFamily="18" charset="0"/>
              </a:rPr>
              <a:t>10.5MPa</a:t>
            </a:r>
            <a:endParaRPr lang="en-US" altLang="zh-CN" sz="1600" dirty="0">
              <a:solidFill>
                <a:srgbClr val="FF0000"/>
              </a:solidFill>
              <a:ea typeface="华文中宋" pitchFamily="2" charset="-122"/>
              <a:cs typeface="Times New Roman" pitchFamily="18" charset="0"/>
            </a:endParaRPr>
          </a:p>
        </p:txBody>
      </p:sp>
      <p:sp>
        <p:nvSpPr>
          <p:cNvPr id="17414" name="Rectangle 50"/>
          <p:cNvSpPr>
            <a:spLocks noChangeArrowheads="1"/>
          </p:cNvSpPr>
          <p:nvPr/>
        </p:nvSpPr>
        <p:spPr bwMode="auto">
          <a:xfrm>
            <a:off x="395288" y="1868487"/>
            <a:ext cx="8470900" cy="646113"/>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1413" tIns="45706" rIns="91413" bIns="45706" anchor="ctr">
            <a:spAutoFit/>
          </a:bodyPr>
          <a:lstStyle/>
          <a:p>
            <a:pPr algn="just" eaLnBrk="0" hangingPunct="0">
              <a:buFont typeface="Arial" pitchFamily="34" charset="0"/>
              <a:buNone/>
            </a:pPr>
            <a:r>
              <a:rPr lang="en-US" altLang="zh-CN" dirty="0">
                <a:solidFill>
                  <a:srgbClr val="000000"/>
                </a:solidFill>
                <a:latin typeface="Times New Roman" pitchFamily="18" charset="0"/>
                <a:ea typeface="华文中宋" pitchFamily="2" charset="-122"/>
                <a:cs typeface="Times New Roman" pitchFamily="18" charset="0"/>
              </a:rPr>
              <a:t>To support the engineering design </a:t>
            </a:r>
            <a:r>
              <a:rPr lang="en-US" altLang="zh-CN" dirty="0" smtClean="0">
                <a:solidFill>
                  <a:srgbClr val="000000"/>
                </a:solidFill>
                <a:latin typeface="Times New Roman" pitchFamily="18" charset="0"/>
                <a:ea typeface="华文中宋" pitchFamily="2" charset="-122"/>
                <a:cs typeface="Times New Roman" pitchFamily="18" charset="0"/>
              </a:rPr>
              <a:t>verification of </a:t>
            </a:r>
            <a:r>
              <a:rPr lang="en-US" altLang="zh-CN" dirty="0">
                <a:solidFill>
                  <a:srgbClr val="FF0000"/>
                </a:solidFill>
                <a:latin typeface="Times New Roman" pitchFamily="18" charset="0"/>
                <a:ea typeface="华文中宋" pitchFamily="2" charset="-122"/>
                <a:cs typeface="Times New Roman" pitchFamily="18" charset="0"/>
              </a:rPr>
              <a:t>DEMO </a:t>
            </a:r>
            <a:r>
              <a:rPr lang="en-US" altLang="zh-CN" dirty="0" smtClean="0">
                <a:solidFill>
                  <a:srgbClr val="FF0000"/>
                </a:solidFill>
                <a:latin typeface="Times New Roman" pitchFamily="18" charset="0"/>
                <a:ea typeface="华文中宋" pitchFamily="2" charset="-122"/>
                <a:cs typeface="Times New Roman" pitchFamily="18" charset="0"/>
              </a:rPr>
              <a:t>blanket</a:t>
            </a:r>
            <a:r>
              <a:rPr lang="en-US" altLang="zh-CN" dirty="0" smtClean="0">
                <a:solidFill>
                  <a:srgbClr val="000000"/>
                </a:solidFill>
                <a:latin typeface="Times New Roman" pitchFamily="18" charset="0"/>
                <a:ea typeface="华文中宋" pitchFamily="2" charset="-122"/>
                <a:cs typeface="Times New Roman" pitchFamily="18" charset="0"/>
                <a:sym typeface="Times New Roman" pitchFamily="18" charset="0"/>
              </a:rPr>
              <a:t> with the </a:t>
            </a:r>
            <a:r>
              <a:rPr lang="en-US" altLang="zh-CN" dirty="0">
                <a:solidFill>
                  <a:srgbClr val="000000"/>
                </a:solidFill>
                <a:latin typeface="Times New Roman" pitchFamily="18" charset="0"/>
                <a:ea typeface="华文中宋" pitchFamily="2" charset="-122"/>
                <a:cs typeface="Times New Roman" pitchFamily="18" charset="0"/>
                <a:sym typeface="Times New Roman" pitchFamily="18" charset="0"/>
              </a:rPr>
              <a:t>parameters </a:t>
            </a:r>
            <a:r>
              <a:rPr lang="en-US" altLang="zh-CN" dirty="0" smtClean="0">
                <a:solidFill>
                  <a:srgbClr val="0000FF"/>
                </a:solidFill>
                <a:latin typeface="Times New Roman" pitchFamily="18" charset="0"/>
                <a:ea typeface="华文中宋" pitchFamily="2" charset="-122"/>
                <a:cs typeface="Times New Roman" pitchFamily="18" charset="0"/>
                <a:sym typeface="Times New Roman" pitchFamily="18" charset="0"/>
              </a:rPr>
              <a:t>covering </a:t>
            </a:r>
            <a:r>
              <a:rPr lang="en-US" altLang="zh-CN" dirty="0">
                <a:solidFill>
                  <a:srgbClr val="0000FF"/>
                </a:solidFill>
                <a:latin typeface="Times New Roman" pitchFamily="18" charset="0"/>
                <a:ea typeface="华文中宋" pitchFamily="2" charset="-122"/>
                <a:cs typeface="Times New Roman" pitchFamily="18" charset="0"/>
                <a:sym typeface="Times New Roman" pitchFamily="18" charset="0"/>
              </a:rPr>
              <a:t>the requirements of ITER-TBM and China DEMO</a:t>
            </a:r>
            <a:r>
              <a:rPr lang="en-US" altLang="zh-CN" dirty="0">
                <a:solidFill>
                  <a:srgbClr val="000000"/>
                </a:solidFill>
                <a:latin typeface="Times New Roman" pitchFamily="18" charset="0"/>
                <a:ea typeface="华文中宋" pitchFamily="2" charset="-122"/>
                <a:cs typeface="Times New Roman" pitchFamily="18" charset="0"/>
                <a:sym typeface="Times New Roman" pitchFamily="18" charset="0"/>
              </a:rPr>
              <a:t>.</a:t>
            </a:r>
            <a:endParaRPr lang="en-US" altLang="zh-CN" dirty="0">
              <a:solidFill>
                <a:srgbClr val="000000"/>
              </a:solidFill>
              <a:latin typeface="Times New Roman" pitchFamily="18" charset="0"/>
              <a:ea typeface="华文中宋" pitchFamily="2" charset="-122"/>
              <a:cs typeface="Times New Roman" pitchFamily="18" charset="0"/>
            </a:endParaRPr>
          </a:p>
        </p:txBody>
      </p:sp>
      <p:sp>
        <p:nvSpPr>
          <p:cNvPr id="17415" name="Rectangle 5"/>
          <p:cNvSpPr>
            <a:spLocks noChangeArrowheads="1"/>
          </p:cNvSpPr>
          <p:nvPr/>
        </p:nvSpPr>
        <p:spPr bwMode="auto">
          <a:xfrm>
            <a:off x="4724400" y="2667000"/>
            <a:ext cx="305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285750" indent="-285750" algn="l" eaLnBrk="0" hangingPunct="0">
              <a:buClr>
                <a:srgbClr val="0000CC"/>
              </a:buClr>
              <a:buFont typeface="Wingdings" pitchFamily="2" charset="2"/>
              <a:buChar char="p"/>
            </a:pPr>
            <a:r>
              <a:rPr lang="en-US" altLang="zh-CN" dirty="0" smtClean="0">
                <a:solidFill>
                  <a:srgbClr val="0000CC"/>
                </a:solidFill>
                <a:latin typeface="Times New Roman" pitchFamily="18" charset="0"/>
                <a:ea typeface="华文中宋" pitchFamily="2" charset="-122"/>
                <a:cs typeface="Times New Roman" pitchFamily="18" charset="0"/>
              </a:rPr>
              <a:t>Experimental functions</a:t>
            </a:r>
          </a:p>
        </p:txBody>
      </p:sp>
      <p:sp>
        <p:nvSpPr>
          <p:cNvPr id="17416" name="Rectangle 6"/>
          <p:cNvSpPr>
            <a:spLocks noChangeArrowheads="1"/>
          </p:cNvSpPr>
          <p:nvPr/>
        </p:nvSpPr>
        <p:spPr bwMode="auto">
          <a:xfrm>
            <a:off x="4762500" y="4479396"/>
            <a:ext cx="283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285750" indent="-285750" algn="l" eaLnBrk="0" hangingPunct="0">
              <a:buClr>
                <a:srgbClr val="0000CC"/>
              </a:buClr>
              <a:buFont typeface="Wingdings" pitchFamily="2" charset="2"/>
              <a:buChar char="p"/>
            </a:pPr>
            <a:r>
              <a:rPr lang="en-US" altLang="zh-CN" dirty="0" smtClean="0">
                <a:solidFill>
                  <a:srgbClr val="0000CC"/>
                </a:solidFill>
                <a:latin typeface="Times New Roman" pitchFamily="18" charset="0"/>
                <a:ea typeface="华文中宋" pitchFamily="2" charset="-122"/>
                <a:cs typeface="Times New Roman" pitchFamily="18" charset="0"/>
              </a:rPr>
              <a:t>Main parameters</a:t>
            </a:r>
            <a:endParaRPr lang="en-US" altLang="ja-JP" dirty="0" smtClean="0">
              <a:solidFill>
                <a:srgbClr val="0000CC"/>
              </a:solidFill>
              <a:latin typeface="Times New Roman" pitchFamily="18" charset="0"/>
              <a:ea typeface="华文中宋" pitchFamily="2" charset="-122"/>
              <a:cs typeface="Times New Roman" pitchFamily="18" charset="0"/>
            </a:endParaRPr>
          </a:p>
        </p:txBody>
      </p:sp>
      <p:pic>
        <p:nvPicPr>
          <p:cNvPr id="12" name="图片 11"/>
          <p:cNvPicPr/>
          <p:nvPr/>
        </p:nvPicPr>
        <p:blipFill rotWithShape="1">
          <a:blip r:embed="rId2" cstate="print">
            <a:extLst>
              <a:ext uri="{28A0092B-C50C-407E-A947-70E740481C1C}">
                <a14:useLocalDpi xmlns:a14="http://schemas.microsoft.com/office/drawing/2010/main" val="0"/>
              </a:ext>
            </a:extLst>
          </a:blip>
          <a:srcRect l="13494" t="9208" r="16747"/>
          <a:stretch/>
        </p:blipFill>
        <p:spPr bwMode="auto">
          <a:xfrm>
            <a:off x="475848" y="2749399"/>
            <a:ext cx="4172352" cy="3470313"/>
          </a:xfrm>
          <a:prstGeom prst="rect">
            <a:avLst/>
          </a:prstGeom>
          <a:noFill/>
          <a:ln w="6350">
            <a:solidFill>
              <a:sysClr val="window" lastClr="FFFFFF">
                <a:lumMod val="65000"/>
              </a:sys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2719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ChangeArrowheads="1"/>
          </p:cNvSpPr>
          <p:nvPr/>
        </p:nvSpPr>
        <p:spPr bwMode="auto">
          <a:xfrm>
            <a:off x="755650" y="2409359"/>
            <a:ext cx="4273550" cy="2010241"/>
          </a:xfrm>
          <a:prstGeom prst="rect">
            <a:avLst/>
          </a:prstGeom>
          <a:solidFill>
            <a:srgbClr val="CCECFF">
              <a:alpha val="61960"/>
            </a:srgbClr>
          </a:solidFill>
          <a:ln>
            <a:noFill/>
          </a:ln>
          <a:extLst/>
        </p:spPr>
        <p:txBody>
          <a:bodyPr wrap="square" lIns="126000" tIns="72000" bIns="90000" anchor="ctr">
            <a:spAutoFit/>
          </a:bodyPr>
          <a:lstStyle/>
          <a:p>
            <a:pPr marL="285750" indent="-285750" algn="l" eaLnBrk="0" hangingPunct="0">
              <a:lnSpc>
                <a:spcPct val="150000"/>
              </a:lnSpc>
              <a:buClr>
                <a:srgbClr val="000000"/>
              </a:buClr>
              <a:buSzPct val="80000"/>
              <a:buFont typeface="Wingdings" pitchFamily="2" charset="2"/>
              <a:buChar char="l"/>
            </a:pPr>
            <a:r>
              <a:rPr lang="en-US" altLang="zh-CN" sz="1600" dirty="0" smtClean="0">
                <a:solidFill>
                  <a:srgbClr val="000000"/>
                </a:solidFill>
                <a:latin typeface="Times New Roman" pitchFamily="18" charset="0"/>
                <a:ea typeface="华文中宋" pitchFamily="2" charset="-122"/>
                <a:cs typeface="Times New Roman" pitchFamily="18" charset="0"/>
              </a:rPr>
              <a:t>Vapor explosion of lead-based alloys contacting with water</a:t>
            </a:r>
          </a:p>
          <a:p>
            <a:pPr marL="285750" indent="-285750" algn="l" eaLnBrk="0" hangingPunct="0">
              <a:lnSpc>
                <a:spcPct val="150000"/>
              </a:lnSpc>
              <a:buClr>
                <a:srgbClr val="000000"/>
              </a:buClr>
              <a:buSzPct val="80000"/>
              <a:buFont typeface="Wingdings" pitchFamily="2" charset="2"/>
              <a:buChar char="l"/>
            </a:pPr>
            <a:r>
              <a:rPr lang="en-US" altLang="zh-CN" sz="1600" dirty="0" smtClean="0">
                <a:solidFill>
                  <a:srgbClr val="000000"/>
                </a:solidFill>
                <a:latin typeface="Times New Roman" pitchFamily="18" charset="0"/>
                <a:ea typeface="华文中宋" pitchFamily="2" charset="-122"/>
                <a:cs typeface="Times New Roman" pitchFamily="18" charset="0"/>
              </a:rPr>
              <a:t>Steam bubble transportation monitoring</a:t>
            </a:r>
          </a:p>
          <a:p>
            <a:pPr marL="285750" indent="-285750" algn="l" eaLnBrk="0" hangingPunct="0">
              <a:lnSpc>
                <a:spcPct val="150000"/>
              </a:lnSpc>
              <a:buClr>
                <a:srgbClr val="000000"/>
              </a:buClr>
              <a:buSzPct val="80000"/>
              <a:buFont typeface="Wingdings" pitchFamily="2" charset="2"/>
              <a:buChar char="l"/>
            </a:pPr>
            <a:r>
              <a:rPr lang="en-US" altLang="zh-CN" sz="1600" dirty="0" smtClean="0">
                <a:solidFill>
                  <a:prstClr val="black"/>
                </a:solidFill>
                <a:latin typeface="Times New Roman" pitchFamily="18" charset="0"/>
                <a:ea typeface="华文中宋" pitchFamily="2" charset="-122"/>
                <a:cs typeface="Times New Roman" pitchFamily="18" charset="0"/>
              </a:rPr>
              <a:t>In-box LOCA</a:t>
            </a:r>
            <a:endParaRPr lang="en-US" altLang="zh-CN" sz="1600" dirty="0" smtClean="0">
              <a:solidFill>
                <a:srgbClr val="000000"/>
              </a:solidFill>
              <a:latin typeface="Times New Roman" pitchFamily="18" charset="0"/>
              <a:ea typeface="华文中宋" pitchFamily="2" charset="-122"/>
              <a:cs typeface="Times New Roman" pitchFamily="18" charset="0"/>
            </a:endParaRPr>
          </a:p>
          <a:p>
            <a:pPr marL="285750" indent="-285750" algn="l" eaLnBrk="0" hangingPunct="0">
              <a:lnSpc>
                <a:spcPct val="150000"/>
              </a:lnSpc>
              <a:buClr>
                <a:srgbClr val="000000"/>
              </a:buClr>
              <a:buSzPct val="80000"/>
              <a:buFont typeface="Wingdings" pitchFamily="2" charset="2"/>
              <a:buChar char="l"/>
            </a:pPr>
            <a:r>
              <a:rPr lang="en-US" altLang="zh-CN" sz="1600" dirty="0" smtClean="0">
                <a:solidFill>
                  <a:srgbClr val="000000"/>
                </a:solidFill>
                <a:latin typeface="Times New Roman" pitchFamily="18" charset="0"/>
                <a:ea typeface="华文中宋" pitchFamily="2" charset="-122"/>
                <a:cs typeface="Times New Roman" pitchFamily="18" charset="0"/>
              </a:rPr>
              <a:t>Heat-exchanger technique validation</a:t>
            </a:r>
          </a:p>
        </p:txBody>
      </p:sp>
      <p:sp>
        <p:nvSpPr>
          <p:cNvPr id="22533" name="Text Box 49"/>
          <p:cNvSpPr txBox="1">
            <a:spLocks noChangeArrowheads="1"/>
          </p:cNvSpPr>
          <p:nvPr/>
        </p:nvSpPr>
        <p:spPr bwMode="auto">
          <a:xfrm>
            <a:off x="765174" y="4922744"/>
            <a:ext cx="4264025" cy="1271578"/>
          </a:xfrm>
          <a:prstGeom prst="rect">
            <a:avLst/>
          </a:prstGeom>
          <a:solidFill>
            <a:srgbClr val="CCECFF">
              <a:alpha val="61960"/>
            </a:srgbClr>
          </a:solidFill>
          <a:ln>
            <a:noFill/>
          </a:ln>
          <a:extLst/>
        </p:spPr>
        <p:txBody>
          <a:bodyPr wrap="square" lIns="126000" tIns="72000" bIns="90000" anchor="ctr">
            <a:spAutoFit/>
          </a:bodyPr>
          <a:lstStyle>
            <a:lvl1pPr marL="342900" indent="-342900">
              <a:defRPr b="1">
                <a:solidFill>
                  <a:schemeClr val="tx1"/>
                </a:solidFill>
                <a:latin typeface="Arial" pitchFamily="34" charset="0"/>
                <a:ea typeface="宋体" pitchFamily="2" charset="-122"/>
              </a:defRPr>
            </a:lvl1pPr>
            <a:lvl2pPr marL="358775" indent="-358775">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lvl="1" algn="l" eaLnBrk="0" hangingPunct="0">
              <a:lnSpc>
                <a:spcPct val="150000"/>
              </a:lnSpc>
              <a:buClr>
                <a:srgbClr val="000000"/>
              </a:buClr>
              <a:buSzPct val="80000"/>
              <a:buFont typeface="Wingdings" pitchFamily="2" charset="2"/>
              <a:buChar char="l"/>
            </a:pPr>
            <a:r>
              <a:rPr lang="en-US" altLang="zh-CN" sz="1600" dirty="0" smtClean="0">
                <a:solidFill>
                  <a:srgbClr val="000000"/>
                </a:solidFill>
                <a:latin typeface="Times New Roman" pitchFamily="18" charset="0"/>
                <a:cs typeface="Times New Roman" pitchFamily="18" charset="0"/>
                <a:sym typeface="Arial" pitchFamily="34" charset="0"/>
              </a:rPr>
              <a:t>Temperature : 200~550℃</a:t>
            </a:r>
          </a:p>
          <a:p>
            <a:pPr lvl="1" algn="l" eaLnBrk="0" hangingPunct="0">
              <a:lnSpc>
                <a:spcPct val="150000"/>
              </a:lnSpc>
              <a:buClr>
                <a:srgbClr val="000000"/>
              </a:buClr>
              <a:buSzPct val="80000"/>
              <a:buFont typeface="Wingdings" pitchFamily="2" charset="2"/>
              <a:buChar char="l"/>
            </a:pPr>
            <a:r>
              <a:rPr lang="en-US" altLang="zh-CN" sz="1600" dirty="0" smtClean="0">
                <a:solidFill>
                  <a:srgbClr val="000000"/>
                </a:solidFill>
                <a:latin typeface="Times New Roman" pitchFamily="18" charset="0"/>
                <a:cs typeface="Times New Roman" pitchFamily="18" charset="0"/>
                <a:sym typeface="Arial" pitchFamily="34" charset="0"/>
              </a:rPr>
              <a:t>Max Pressure of the vessel: </a:t>
            </a:r>
            <a:r>
              <a:rPr lang="en-US" altLang="zh-CN" sz="1600" dirty="0" smtClean="0">
                <a:solidFill>
                  <a:srgbClr val="FF0000"/>
                </a:solidFill>
                <a:latin typeface="Times New Roman" pitchFamily="18" charset="0"/>
                <a:cs typeface="Times New Roman" pitchFamily="18" charset="0"/>
                <a:sym typeface="Arial" pitchFamily="34" charset="0"/>
              </a:rPr>
              <a:t>~25MPa</a:t>
            </a:r>
          </a:p>
          <a:p>
            <a:pPr lvl="1" algn="l" eaLnBrk="0" hangingPunct="0">
              <a:lnSpc>
                <a:spcPct val="150000"/>
              </a:lnSpc>
              <a:buClr>
                <a:srgbClr val="000000"/>
              </a:buClr>
              <a:buSzPct val="80000"/>
              <a:buFont typeface="Wingdings" pitchFamily="2" charset="2"/>
              <a:buChar char="l"/>
            </a:pPr>
            <a:r>
              <a:rPr lang="en-US" altLang="zh-CN" sz="1600" dirty="0" smtClean="0">
                <a:solidFill>
                  <a:srgbClr val="000000"/>
                </a:solidFill>
                <a:latin typeface="Times New Roman" pitchFamily="18" charset="0"/>
                <a:ea typeface="华文中宋" pitchFamily="2" charset="-122"/>
                <a:cs typeface="Times New Roman" pitchFamily="18" charset="0"/>
              </a:rPr>
              <a:t>Lead-based alloys</a:t>
            </a:r>
            <a:r>
              <a:rPr lang="en-US" altLang="zh-CN" sz="1600" dirty="0" smtClean="0">
                <a:solidFill>
                  <a:srgbClr val="000000"/>
                </a:solidFill>
                <a:latin typeface="Times New Roman" pitchFamily="18" charset="0"/>
                <a:cs typeface="Times New Roman" pitchFamily="18" charset="0"/>
                <a:sym typeface="Arial" pitchFamily="34" charset="0"/>
              </a:rPr>
              <a:t> inventory: ~3t</a:t>
            </a:r>
          </a:p>
        </p:txBody>
      </p:sp>
      <p:sp>
        <p:nvSpPr>
          <p:cNvPr id="22534" name="Rectangle 5"/>
          <p:cNvSpPr>
            <a:spLocks noChangeArrowheads="1"/>
          </p:cNvSpPr>
          <p:nvPr/>
        </p:nvSpPr>
        <p:spPr bwMode="auto">
          <a:xfrm>
            <a:off x="457200" y="1905000"/>
            <a:ext cx="305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0" hangingPunct="0">
              <a:buClr>
                <a:srgbClr val="0000CC"/>
              </a:buClr>
              <a:buSzPct val="80000"/>
              <a:buFont typeface="Wingdings" pitchFamily="2" charset="2"/>
              <a:buChar char="p"/>
            </a:pPr>
            <a:r>
              <a:rPr lang="en-US" altLang="zh-CN" dirty="0" smtClean="0">
                <a:solidFill>
                  <a:srgbClr val="0000FF"/>
                </a:solidFill>
                <a:latin typeface="Times New Roman" pitchFamily="18" charset="0"/>
                <a:ea typeface="华文中宋" pitchFamily="2" charset="-122"/>
                <a:cs typeface="Times New Roman" pitchFamily="18" charset="0"/>
              </a:rPr>
              <a:t>Experimental functions</a:t>
            </a:r>
          </a:p>
        </p:txBody>
      </p:sp>
      <p:sp>
        <p:nvSpPr>
          <p:cNvPr id="22535" name="Rectangle 6"/>
          <p:cNvSpPr>
            <a:spLocks noChangeArrowheads="1"/>
          </p:cNvSpPr>
          <p:nvPr/>
        </p:nvSpPr>
        <p:spPr bwMode="auto">
          <a:xfrm>
            <a:off x="481012" y="4554125"/>
            <a:ext cx="283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l" eaLnBrk="0" hangingPunct="0">
              <a:buClr>
                <a:srgbClr val="0000CC"/>
              </a:buClr>
              <a:buSzPct val="80000"/>
              <a:buFont typeface="Wingdings" pitchFamily="2" charset="2"/>
              <a:buChar char="p"/>
            </a:pPr>
            <a:r>
              <a:rPr lang="en-US" altLang="zh-CN" dirty="0" smtClean="0">
                <a:solidFill>
                  <a:srgbClr val="0000FF"/>
                </a:solidFill>
                <a:latin typeface="Times New Roman" pitchFamily="18" charset="0"/>
                <a:ea typeface="华文中宋" pitchFamily="2" charset="-122"/>
                <a:cs typeface="Times New Roman" pitchFamily="18" charset="0"/>
              </a:rPr>
              <a:t>Main parameters</a:t>
            </a:r>
          </a:p>
        </p:txBody>
      </p:sp>
      <p:pic>
        <p:nvPicPr>
          <p:cNvPr id="9" name="Picture 3" descr="D:\02 技术部\01 安实组\10 成果\2016成果证明\安全回路外部成果资料\2 建设图片\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092540"/>
            <a:ext cx="3009900" cy="4013199"/>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1"/>
          <p:cNvSpPr txBox="1">
            <a:spLocks noChangeArrowheads="1"/>
          </p:cNvSpPr>
          <p:nvPr/>
        </p:nvSpPr>
        <p:spPr bwMode="auto">
          <a:xfrm>
            <a:off x="152400" y="762001"/>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宋体" pitchFamily="2" charset="-122"/>
              </a:defRPr>
            </a:lvl1pPr>
            <a:lvl2pPr marL="742950" indent="-285750">
              <a:defRPr b="1">
                <a:solidFill>
                  <a:schemeClr val="tx1"/>
                </a:solidFill>
                <a:latin typeface="Arial" pitchFamily="34" charset="0"/>
                <a:ea typeface="宋体" pitchFamily="2" charset="-122"/>
              </a:defRPr>
            </a:lvl2pPr>
            <a:lvl3pPr marL="1143000" indent="-228600">
              <a:defRPr b="1">
                <a:solidFill>
                  <a:schemeClr val="tx1"/>
                </a:solidFill>
                <a:latin typeface="Arial" pitchFamily="34" charset="0"/>
                <a:ea typeface="宋体" pitchFamily="2" charset="-122"/>
              </a:defRPr>
            </a:lvl3pPr>
            <a:lvl4pPr marL="1600200" indent="-228600">
              <a:defRPr b="1">
                <a:solidFill>
                  <a:schemeClr val="tx1"/>
                </a:solidFill>
                <a:latin typeface="Arial" pitchFamily="34" charset="0"/>
                <a:ea typeface="宋体" pitchFamily="2" charset="-122"/>
              </a:defRPr>
            </a:lvl4pPr>
            <a:lvl5pPr marL="2057400" indent="-22860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ea typeface="宋体" pitchFamily="2" charset="-122"/>
              </a:defRPr>
            </a:lvl9pPr>
          </a:lstStyle>
          <a:p>
            <a:pPr eaLnBrk="0" hangingPunct="0">
              <a:buFont typeface="Arial" pitchFamily="34" charset="0"/>
              <a:buNone/>
            </a:pPr>
            <a:r>
              <a:rPr lang="en-US" altLang="zh-CN" sz="2400" dirty="0" smtClean="0">
                <a:solidFill>
                  <a:srgbClr val="FF0000"/>
                </a:solidFill>
                <a:latin typeface="Times New Roman" pitchFamily="18" charset="0"/>
                <a:ea typeface="黑体" pitchFamily="49" charset="-122"/>
                <a:cs typeface="Times New Roman" pitchFamily="18" charset="0"/>
              </a:rPr>
              <a:t>Dual Coolant Thermal Hydraulic Experimental Loop DRAGON-V</a:t>
            </a:r>
          </a:p>
          <a:p>
            <a:pPr eaLnBrk="0" hangingPunct="0">
              <a:buFont typeface="Arial" pitchFamily="34" charset="0"/>
              <a:buNone/>
            </a:pPr>
            <a:r>
              <a:rPr lang="en-US" altLang="zh-CN" sz="2400" dirty="0" smtClean="0">
                <a:solidFill>
                  <a:srgbClr val="0000FF"/>
                </a:solidFill>
                <a:latin typeface="Times New Roman" pitchFamily="18" charset="0"/>
                <a:ea typeface="黑体" pitchFamily="49" charset="-122"/>
                <a:cs typeface="Times New Roman" pitchFamily="18" charset="0"/>
              </a:rPr>
              <a:t>II. Platform for Accident Evolution and Verification</a:t>
            </a:r>
            <a:endParaRPr lang="zh-CN" altLang="en-US" sz="2400" dirty="0" smtClean="0">
              <a:solidFill>
                <a:srgbClr val="0000FF"/>
              </a:solidFill>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2297242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a:spLocks noChangeArrowheads="1"/>
          </p:cNvSpPr>
          <p:nvPr/>
        </p:nvSpPr>
        <p:spPr bwMode="auto">
          <a:xfrm>
            <a:off x="3074132" y="990600"/>
            <a:ext cx="22598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square">
            <a:spAutoFit/>
          </a:bodyPr>
          <a:lstStyle/>
          <a:p>
            <a:r>
              <a:rPr lang="en-US" altLang="zh-CN" sz="4000" dirty="0" smtClean="0">
                <a:solidFill>
                  <a:srgbClr val="FF0000"/>
                </a:solidFill>
                <a:latin typeface="Times New Roman" pitchFamily="18" charset="0"/>
                <a:ea typeface="黑体" pitchFamily="49" charset="-122"/>
                <a:sym typeface="Times New Roman" pitchFamily="18" charset="0"/>
              </a:rPr>
              <a:t>Outline</a:t>
            </a:r>
            <a:endParaRPr lang="zh-CN" altLang="en-US" sz="4000" dirty="0">
              <a:solidFill>
                <a:srgbClr val="000000"/>
              </a:solidFill>
            </a:endParaRPr>
          </a:p>
        </p:txBody>
      </p:sp>
      <p:sp>
        <p:nvSpPr>
          <p:cNvPr id="4" name="Rectangle 3"/>
          <p:cNvSpPr>
            <a:spLocks noGrp="1" noChangeArrowheads="1"/>
          </p:cNvSpPr>
          <p:nvPr>
            <p:ph idx="1"/>
          </p:nvPr>
        </p:nvSpPr>
        <p:spPr bwMode="auto">
          <a:xfrm>
            <a:off x="2286000" y="2209800"/>
            <a:ext cx="6282177" cy="3886200"/>
          </a:xfrm>
          <a:noFill/>
          <a:ln>
            <a:miter lim="800000"/>
            <a:headEnd/>
            <a:tailEnd/>
          </a:ln>
        </p:spPr>
        <p:txBody>
          <a:bodyPr vert="horz" wrap="square" lIns="91440" tIns="45720" rIns="91440" bIns="45720" numCol="1" anchor="t" anchorCtr="0" compatLnSpc="1">
            <a:prstTxWarp prst="textNoShape">
              <a:avLst/>
            </a:prstTxWarp>
          </a:bodyPr>
          <a:lstStyle/>
          <a:p>
            <a:pPr marL="571500" indent="-571500">
              <a:lnSpc>
                <a:spcPct val="110000"/>
              </a:lnSpc>
              <a:spcBef>
                <a:spcPct val="50000"/>
              </a:spcBef>
              <a:buClr>
                <a:srgbClr val="0000FF"/>
              </a:buClr>
              <a:buFont typeface="+mj-lt"/>
              <a:buAutoNum type="romanUcPeriod"/>
            </a:pPr>
            <a:r>
              <a:rPr lang="en-US" altLang="zh-CN" sz="3200" dirty="0" smtClean="0">
                <a:latin typeface="Times New Roman" pitchFamily="18" charset="0"/>
                <a:ea typeface="黑体" pitchFamily="2" charset="-122"/>
                <a:cs typeface="Times New Roman" pitchFamily="18" charset="0"/>
              </a:rPr>
              <a:t>Introduction</a:t>
            </a:r>
            <a:endParaRPr lang="zh-CN" altLang="en-US" sz="3200" dirty="0">
              <a:latin typeface="Times New Roman" pitchFamily="18" charset="0"/>
              <a:ea typeface="黑体" pitchFamily="2" charset="-122"/>
              <a:cs typeface="Times New Roman" pitchFamily="18" charset="0"/>
            </a:endParaRPr>
          </a:p>
          <a:p>
            <a:pPr marL="571500" indent="-571500" eaLnBrk="1" hangingPunct="1">
              <a:lnSpc>
                <a:spcPct val="110000"/>
              </a:lnSpc>
              <a:spcBef>
                <a:spcPct val="50000"/>
              </a:spcBef>
              <a:buClr>
                <a:srgbClr val="0000FF"/>
              </a:buClr>
              <a:buAutoNum type="romanUcPeriod"/>
            </a:pPr>
            <a:r>
              <a:rPr lang="en-US" altLang="zh-CN" sz="3200" dirty="0" smtClean="0">
                <a:latin typeface="Times New Roman" pitchFamily="18" charset="0"/>
                <a:ea typeface="黑体" pitchFamily="2" charset="-122"/>
                <a:cs typeface="Times New Roman" pitchFamily="18" charset="0"/>
                <a:sym typeface="Wingdings" pitchFamily="2" charset="2"/>
              </a:rPr>
              <a:t>Research Progress</a:t>
            </a:r>
          </a:p>
          <a:p>
            <a:pPr marL="571500" indent="-571500">
              <a:lnSpc>
                <a:spcPct val="110000"/>
              </a:lnSpc>
              <a:spcBef>
                <a:spcPct val="50000"/>
              </a:spcBef>
              <a:buClr>
                <a:srgbClr val="FF0000"/>
              </a:buClr>
              <a:buAutoNum type="romanUcPeriod"/>
            </a:pPr>
            <a:r>
              <a:rPr lang="en-US" altLang="zh-CN" sz="3200" dirty="0" smtClean="0">
                <a:solidFill>
                  <a:srgbClr val="FF0000"/>
                </a:solidFill>
                <a:latin typeface="Times New Roman" pitchFamily="18" charset="0"/>
                <a:ea typeface="黑体" pitchFamily="2" charset="-122"/>
                <a:cs typeface="Times New Roman" pitchFamily="18" charset="0"/>
              </a:rPr>
              <a:t>Cooperation</a:t>
            </a:r>
          </a:p>
          <a:p>
            <a:pPr marL="571500" indent="-571500">
              <a:lnSpc>
                <a:spcPct val="110000"/>
              </a:lnSpc>
              <a:spcBef>
                <a:spcPct val="50000"/>
              </a:spcBef>
              <a:buClr>
                <a:srgbClr val="0000FF"/>
              </a:buClr>
              <a:buFont typeface="Wingdings" pitchFamily="2" charset="2"/>
              <a:buAutoNum type="romanUcPeriod"/>
            </a:pPr>
            <a:r>
              <a:rPr lang="en-US" altLang="zh-CN" sz="3200" dirty="0">
                <a:latin typeface="Times New Roman" pitchFamily="18" charset="0"/>
                <a:ea typeface="黑体" pitchFamily="2" charset="-122"/>
                <a:cs typeface="Times New Roman" pitchFamily="18" charset="0"/>
              </a:rPr>
              <a:t>Summary</a:t>
            </a:r>
          </a:p>
          <a:p>
            <a:pPr marL="0" indent="0">
              <a:lnSpc>
                <a:spcPct val="110000"/>
              </a:lnSpc>
              <a:spcBef>
                <a:spcPct val="50000"/>
              </a:spcBef>
              <a:buNone/>
            </a:pPr>
            <a:endParaRPr lang="en-US" altLang="zh-CN" sz="3200" dirty="0" smtClean="0">
              <a:solidFill>
                <a:srgbClr val="0000CC"/>
              </a:solidFill>
              <a:ea typeface="黑体" pitchFamily="2" charset="-122"/>
            </a:endParaRPr>
          </a:p>
        </p:txBody>
      </p:sp>
    </p:spTree>
    <p:extLst>
      <p:ext uri="{BB962C8B-B14F-4D97-AF65-F5344CB8AC3E}">
        <p14:creationId xmlns:p14="http://schemas.microsoft.com/office/powerpoint/2010/main" val="3314351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600" dirty="0">
                <a:ea typeface="黑体" pitchFamily="49" charset="-122"/>
                <a:sym typeface="Times New Roman" pitchFamily="18" charset="0"/>
              </a:rPr>
              <a:t>Institute of Nuclear Energy Safety Technology,</a:t>
            </a:r>
            <a:br>
              <a:rPr lang="en-US" altLang="zh-CN" sz="2600" dirty="0">
                <a:ea typeface="黑体" pitchFamily="49" charset="-122"/>
                <a:sym typeface="Times New Roman" pitchFamily="18" charset="0"/>
              </a:rPr>
            </a:br>
            <a:r>
              <a:rPr lang="en-US" altLang="zh-CN" sz="2600" dirty="0">
                <a:ea typeface="黑体" pitchFamily="49" charset="-122"/>
                <a:sym typeface="Times New Roman" pitchFamily="18" charset="0"/>
              </a:rPr>
              <a:t>Chinese Academy of Sciences </a:t>
            </a:r>
            <a:r>
              <a:rPr lang="zh-CN" altLang="en-US" sz="2600" dirty="0">
                <a:ea typeface="黑体" pitchFamily="49" charset="-122"/>
                <a:sym typeface="Times New Roman" pitchFamily="18" charset="0"/>
              </a:rPr>
              <a:t>  </a:t>
            </a:r>
            <a:r>
              <a:rPr lang="en-US" altLang="zh-CN" sz="2600" dirty="0" smtClean="0">
                <a:ea typeface="黑体" pitchFamily="49" charset="-122"/>
                <a:sym typeface="Times New Roman" pitchFamily="18" charset="0"/>
              </a:rPr>
              <a:t>( INEST</a:t>
            </a:r>
            <a:r>
              <a:rPr lang="en-US" altLang="zh-CN" sz="2600" dirty="0">
                <a:ea typeface="黑体" pitchFamily="49" charset="-122"/>
                <a:sym typeface="Times New Roman" pitchFamily="18" charset="0"/>
              </a:rPr>
              <a:t>, </a:t>
            </a:r>
            <a:r>
              <a:rPr lang="en-US" altLang="zh-CN" sz="2600" dirty="0" smtClean="0">
                <a:ea typeface="黑体" pitchFamily="49" charset="-122"/>
                <a:sym typeface="Times New Roman" pitchFamily="18" charset="0"/>
              </a:rPr>
              <a:t>CAS )</a:t>
            </a:r>
            <a:r>
              <a:rPr lang="en-US" altLang="zh-CN" sz="2600" dirty="0">
                <a:ea typeface="黑体" pitchFamily="49" charset="-122"/>
                <a:sym typeface="Times New Roman" pitchFamily="18" charset="0"/>
              </a:rPr>
              <a:t/>
            </a:r>
            <a:br>
              <a:rPr lang="en-US" altLang="zh-CN" sz="2600" dirty="0">
                <a:ea typeface="黑体" pitchFamily="49" charset="-122"/>
                <a:sym typeface="Times New Roman" pitchFamily="18" charset="0"/>
              </a:rPr>
            </a:br>
            <a:endParaRPr lang="zh-CN" altLang="en-US" sz="2600" dirty="0"/>
          </a:p>
        </p:txBody>
      </p:sp>
      <p:sp>
        <p:nvSpPr>
          <p:cNvPr id="4" name="矩形 12"/>
          <p:cNvSpPr>
            <a:spLocks noChangeArrowheads="1"/>
          </p:cNvSpPr>
          <p:nvPr/>
        </p:nvSpPr>
        <p:spPr bwMode="auto">
          <a:xfrm>
            <a:off x="395536" y="6021288"/>
            <a:ext cx="8395997" cy="584775"/>
          </a:xfrm>
          <a:prstGeom prst="rect">
            <a:avLst/>
          </a:prstGeom>
          <a:solidFill>
            <a:schemeClr val="accent3">
              <a:lumMod val="20000"/>
              <a:lumOff val="80000"/>
            </a:schemeClr>
          </a:solidFill>
          <a:ln w="9525">
            <a:noFill/>
            <a:miter lim="800000"/>
            <a:headEnd/>
            <a:tailEnd/>
          </a:ln>
        </p:spPr>
        <p:txBody>
          <a:bodyPr wrap="square">
            <a:spAutoFit/>
          </a:bodyPr>
          <a:lstStyle/>
          <a:p>
            <a:pPr algn="just"/>
            <a:r>
              <a:rPr lang="en-US" altLang="zh-CN" sz="1600" dirty="0">
                <a:solidFill>
                  <a:srgbClr val="0000FF"/>
                </a:solidFill>
                <a:latin typeface="Arial" pitchFamily="34" charset="0"/>
                <a:cs typeface="Arial" pitchFamily="34" charset="0"/>
              </a:rPr>
              <a:t>The major professional/fundamental research basis for nuclear energy safety technology in China to promote the efficient and safe application of nuclear energy.</a:t>
            </a:r>
            <a:endParaRPr lang="zh-CN" altLang="en-US" sz="1600" dirty="0">
              <a:solidFill>
                <a:srgbClr val="0000FF"/>
              </a:solidFill>
              <a:latin typeface="Arial" pitchFamily="34" charset="0"/>
              <a:cs typeface="Arial" pitchFamily="34" charset="0"/>
            </a:endParaRPr>
          </a:p>
        </p:txBody>
      </p:sp>
      <p:sp>
        <p:nvSpPr>
          <p:cNvPr id="6" name="矩形 2"/>
          <p:cNvSpPr>
            <a:spLocks noChangeArrowheads="1"/>
          </p:cNvSpPr>
          <p:nvPr/>
        </p:nvSpPr>
        <p:spPr bwMode="auto">
          <a:xfrm>
            <a:off x="297681" y="2093465"/>
            <a:ext cx="4879485" cy="1645817"/>
          </a:xfrm>
          <a:prstGeom prst="rect">
            <a:avLst/>
          </a:prstGeom>
          <a:solidFill>
            <a:schemeClr val="accent6">
              <a:lumMod val="20000"/>
              <a:lumOff val="80000"/>
            </a:schemeClr>
          </a:solidFill>
          <a:ln w="9525">
            <a:noFill/>
            <a:miter lim="800000"/>
            <a:headEnd/>
            <a:tailEnd/>
          </a:ln>
        </p:spPr>
        <p:txBody>
          <a:bodyPr wrap="square" lIns="36000" tIns="72000" rIns="36000" bIns="72000">
            <a:spAutoFit/>
          </a:bodyPr>
          <a:lstStyle/>
          <a:p>
            <a:pPr marL="285750" indent="-285750" algn="l">
              <a:spcAft>
                <a:spcPts val="300"/>
              </a:spcAft>
              <a:buFont typeface="Wingdings" pitchFamily="2" charset="2"/>
              <a:buChar char="v"/>
            </a:pPr>
            <a:r>
              <a:rPr lang="en-US" altLang="zh-CN" sz="1500" dirty="0" smtClean="0">
                <a:solidFill>
                  <a:srgbClr val="0000FF"/>
                </a:solidFill>
                <a:latin typeface="Arial" pitchFamily="34" charset="0"/>
                <a:ea typeface="宋体" charset="-122"/>
                <a:cs typeface="Arial" pitchFamily="34" charset="0"/>
              </a:rPr>
              <a:t>Key programs</a:t>
            </a:r>
            <a:r>
              <a:rPr lang="en-US" altLang="zh-CN" sz="1500" dirty="0">
                <a:solidFill>
                  <a:srgbClr val="0000FF"/>
                </a:solidFill>
                <a:latin typeface="Arial" pitchFamily="34" charset="0"/>
                <a:ea typeface="宋体" charset="-122"/>
                <a:cs typeface="Arial" pitchFamily="34" charset="0"/>
              </a:rPr>
              <a:t>:</a:t>
            </a:r>
          </a:p>
          <a:p>
            <a:pPr marL="355600" lvl="1" indent="-177800" algn="l">
              <a:lnSpc>
                <a:spcPct val="125000"/>
              </a:lnSpc>
              <a:buClr>
                <a:srgbClr val="0000FF"/>
              </a:buClr>
              <a:buFont typeface="Wingdings" pitchFamily="2" charset="2"/>
              <a:buChar char="§"/>
              <a:defRPr/>
            </a:pPr>
            <a:r>
              <a:rPr lang="en-US" altLang="zh-CN" sz="1300" b="0" dirty="0">
                <a:solidFill>
                  <a:srgbClr val="FF0000"/>
                </a:solidFill>
                <a:latin typeface="Arial" pitchFamily="34" charset="0"/>
                <a:ea typeface="华文中宋" pitchFamily="2" charset="-122"/>
                <a:cs typeface="Arial" pitchFamily="34" charset="0"/>
              </a:rPr>
              <a:t>Strategic Priority Research Program of the Chinese Academy of Sciences</a:t>
            </a:r>
          </a:p>
          <a:p>
            <a:pPr marL="355600" lvl="1" indent="-177800" algn="l">
              <a:lnSpc>
                <a:spcPct val="125000"/>
              </a:lnSpc>
              <a:buClr>
                <a:srgbClr val="0000FF"/>
              </a:buClr>
              <a:buFont typeface="Wingdings" pitchFamily="2" charset="2"/>
              <a:buChar char="§"/>
              <a:defRPr/>
            </a:pPr>
            <a:r>
              <a:rPr lang="en-US" altLang="zh-CN" sz="1300" b="0" dirty="0">
                <a:solidFill>
                  <a:srgbClr val="FF0000"/>
                </a:solidFill>
                <a:latin typeface="Arial" pitchFamily="34" charset="0"/>
                <a:ea typeface="华文中宋" pitchFamily="2" charset="-122"/>
                <a:cs typeface="Arial" pitchFamily="34" charset="0"/>
              </a:rPr>
              <a:t>ITER Related International and Domestic Program</a:t>
            </a:r>
          </a:p>
          <a:p>
            <a:pPr marL="355600" lvl="1" indent="-177800" algn="l">
              <a:lnSpc>
                <a:spcPct val="125000"/>
              </a:lnSpc>
              <a:buClr>
                <a:srgbClr val="0000FF"/>
              </a:buClr>
              <a:buFont typeface="Wingdings" pitchFamily="2" charset="2"/>
              <a:buChar char="§"/>
              <a:defRPr/>
            </a:pPr>
            <a:r>
              <a:rPr lang="en-US" altLang="zh-CN" sz="1300" b="0" dirty="0">
                <a:solidFill>
                  <a:srgbClr val="FF0000"/>
                </a:solidFill>
                <a:latin typeface="Arial" pitchFamily="34" charset="0"/>
                <a:ea typeface="华文中宋" pitchFamily="2" charset="-122"/>
                <a:cs typeface="Arial" pitchFamily="34" charset="0"/>
              </a:rPr>
              <a:t>Nuclear Energy and Safety </a:t>
            </a:r>
            <a:r>
              <a:rPr lang="en-US" altLang="zh-CN" sz="1300" b="0" dirty="0" err="1">
                <a:solidFill>
                  <a:srgbClr val="FF0000"/>
                </a:solidFill>
                <a:latin typeface="Arial" pitchFamily="34" charset="0"/>
                <a:ea typeface="华文中宋" pitchFamily="2" charset="-122"/>
                <a:cs typeface="Arial" pitchFamily="34" charset="0"/>
              </a:rPr>
              <a:t>Techonlogy</a:t>
            </a:r>
            <a:r>
              <a:rPr lang="en-US" altLang="zh-CN" sz="1300" b="0" dirty="0">
                <a:solidFill>
                  <a:srgbClr val="FF0000"/>
                </a:solidFill>
                <a:latin typeface="Arial" pitchFamily="34" charset="0"/>
                <a:ea typeface="华文中宋" pitchFamily="2" charset="-122"/>
                <a:cs typeface="Arial" pitchFamily="34" charset="0"/>
              </a:rPr>
              <a:t> Innovation Program </a:t>
            </a:r>
          </a:p>
          <a:p>
            <a:pPr marL="285750" indent="-285750" algn="l">
              <a:spcAft>
                <a:spcPts val="300"/>
              </a:spcAft>
              <a:buFont typeface="Wingdings" pitchFamily="2" charset="2"/>
              <a:buChar char="v"/>
            </a:pPr>
            <a:r>
              <a:rPr lang="en-US" altLang="zh-CN" sz="1500" dirty="0" smtClean="0">
                <a:solidFill>
                  <a:srgbClr val="0000FF"/>
                </a:solidFill>
                <a:latin typeface="Arial" pitchFamily="34" charset="0"/>
                <a:ea typeface="宋体" charset="-122"/>
                <a:cs typeface="Arial" pitchFamily="34" charset="0"/>
              </a:rPr>
              <a:t>10  Divisions</a:t>
            </a:r>
            <a:r>
              <a:rPr lang="zh-CN" altLang="en-US" sz="1500" dirty="0" smtClean="0">
                <a:solidFill>
                  <a:srgbClr val="0000FF"/>
                </a:solidFill>
                <a:latin typeface="Arial" pitchFamily="34" charset="0"/>
                <a:ea typeface="宋体" charset="-122"/>
                <a:cs typeface="Arial" pitchFamily="34" charset="0"/>
              </a:rPr>
              <a:t>， </a:t>
            </a:r>
            <a:r>
              <a:rPr lang="en-US" altLang="zh-CN" sz="1500" dirty="0" smtClean="0">
                <a:solidFill>
                  <a:srgbClr val="0000FF"/>
                </a:solidFill>
                <a:latin typeface="Arial" pitchFamily="34" charset="0"/>
                <a:ea typeface="宋体" charset="-122"/>
                <a:cs typeface="Arial" pitchFamily="34" charset="0"/>
              </a:rPr>
              <a:t>400  Staff  + 100 Students</a:t>
            </a:r>
            <a:endParaRPr lang="en-US" altLang="zh-CN" sz="1500" dirty="0">
              <a:solidFill>
                <a:srgbClr val="0000FF"/>
              </a:solidFill>
              <a:latin typeface="Arial" pitchFamily="34" charset="0"/>
              <a:ea typeface="宋体" charset="-122"/>
              <a:cs typeface="Arial" pitchFamily="34" charset="0"/>
            </a:endParaRPr>
          </a:p>
        </p:txBody>
      </p:sp>
      <p:sp>
        <p:nvSpPr>
          <p:cNvPr id="7" name="TextBox 6"/>
          <p:cNvSpPr txBox="1"/>
          <p:nvPr/>
        </p:nvSpPr>
        <p:spPr>
          <a:xfrm>
            <a:off x="5532913" y="3841303"/>
            <a:ext cx="2887113" cy="307777"/>
          </a:xfrm>
          <a:prstGeom prst="rect">
            <a:avLst/>
          </a:prstGeom>
          <a:noFill/>
        </p:spPr>
        <p:txBody>
          <a:bodyPr wrap="square" rtlCol="0">
            <a:spAutoFit/>
          </a:bodyPr>
          <a:lstStyle/>
          <a:p>
            <a:r>
              <a:rPr lang="en-US" altLang="zh-CN" sz="1400" dirty="0" smtClean="0">
                <a:solidFill>
                  <a:srgbClr val="000000"/>
                </a:solidFill>
                <a:latin typeface="Calibri" pitchFamily="34" charset="0"/>
                <a:cs typeface="Calibri" pitchFamily="34" charset="0"/>
              </a:rPr>
              <a:t>~500 members</a:t>
            </a:r>
            <a:endParaRPr lang="zh-CN" altLang="en-US" sz="1400" dirty="0">
              <a:solidFill>
                <a:srgbClr val="000000"/>
              </a:solidFill>
              <a:latin typeface="Calibri" pitchFamily="34" charset="0"/>
              <a:cs typeface="Calibri" pitchFamily="34" charset="0"/>
            </a:endParaRPr>
          </a:p>
        </p:txBody>
      </p:sp>
      <p:pic>
        <p:nvPicPr>
          <p:cNvPr id="9" name="Picture 8"/>
          <p:cNvPicPr>
            <a:picLocks noChangeAspect="1" noChangeArrowheads="1"/>
          </p:cNvPicPr>
          <p:nvPr/>
        </p:nvPicPr>
        <p:blipFill>
          <a:blip r:embed="rId3"/>
          <a:srcRect/>
          <a:stretch>
            <a:fillRect/>
          </a:stretch>
        </p:blipFill>
        <p:spPr bwMode="auto">
          <a:xfrm>
            <a:off x="5249174" y="2093465"/>
            <a:ext cx="3643306" cy="1645817"/>
          </a:xfrm>
          <a:prstGeom prst="rect">
            <a:avLst/>
          </a:prstGeom>
          <a:noFill/>
          <a:ln w="9525">
            <a:noFill/>
            <a:miter lim="800000"/>
            <a:headEnd/>
            <a:tailEnd/>
          </a:ln>
          <a:effectLst/>
        </p:spPr>
      </p:pic>
      <p:sp>
        <p:nvSpPr>
          <p:cNvPr id="8" name="矩形 2"/>
          <p:cNvSpPr>
            <a:spLocks noChangeArrowheads="1"/>
          </p:cNvSpPr>
          <p:nvPr/>
        </p:nvSpPr>
        <p:spPr bwMode="auto">
          <a:xfrm>
            <a:off x="297681" y="4104479"/>
            <a:ext cx="4879485" cy="1699440"/>
          </a:xfrm>
          <a:prstGeom prst="rect">
            <a:avLst/>
          </a:prstGeom>
          <a:noFill/>
          <a:ln w="25400" cap="flat" cmpd="sng" algn="ctr">
            <a:solidFill>
              <a:srgbClr val="C00000"/>
            </a:solidFill>
            <a:prstDash val="solid"/>
            <a:headEnd/>
            <a:tailEnd/>
          </a:ln>
          <a:effectLst/>
          <a:extLst/>
        </p:spPr>
        <p:txBody>
          <a:bodyPr wrap="square">
            <a:spAutoFit/>
          </a:bodyPr>
          <a:lstStyle/>
          <a:p>
            <a:pPr algn="l" fontAlgn="auto">
              <a:lnSpc>
                <a:spcPct val="130000"/>
              </a:lnSpc>
              <a:spcBef>
                <a:spcPts val="0"/>
              </a:spcBef>
              <a:spcAft>
                <a:spcPts val="0"/>
              </a:spcAft>
              <a:defRPr/>
            </a:pPr>
            <a:r>
              <a:rPr lang="en-US" altLang="zh-CN" b="0" kern="0" dirty="0" smtClean="0">
                <a:solidFill>
                  <a:srgbClr val="FF0000"/>
                </a:solidFill>
                <a:latin typeface="Arial"/>
                <a:ea typeface="黑体" pitchFamily="49" charset="-122"/>
              </a:rPr>
              <a:t>Four Main Research Projects:</a:t>
            </a:r>
          </a:p>
          <a:p>
            <a:pPr algn="l" fontAlgn="auto">
              <a:lnSpc>
                <a:spcPct val="130000"/>
              </a:lnSpc>
              <a:spcBef>
                <a:spcPts val="0"/>
              </a:spcBef>
              <a:spcAft>
                <a:spcPts val="0"/>
              </a:spcAft>
              <a:defRPr/>
            </a:pPr>
            <a:r>
              <a:rPr lang="en-US" altLang="zh-CN" sz="1600" b="0" kern="0" dirty="0" smtClean="0">
                <a:solidFill>
                  <a:srgbClr val="0000FF"/>
                </a:solidFill>
                <a:latin typeface="Arial"/>
                <a:ea typeface="华文中宋" pitchFamily="2" charset="-122"/>
              </a:rPr>
              <a:t>1. </a:t>
            </a:r>
            <a:r>
              <a:rPr lang="en-US" altLang="zh-CN" sz="1600" b="0" kern="0" dirty="0" smtClean="0">
                <a:solidFill>
                  <a:srgbClr val="0000FF"/>
                </a:solidFill>
                <a:latin typeface="Arial"/>
              </a:rPr>
              <a:t>Physics and Safety of Nuclear Energy </a:t>
            </a:r>
            <a:endParaRPr lang="en-US" altLang="zh-CN" sz="1600" b="0" kern="0" dirty="0" smtClean="0">
              <a:solidFill>
                <a:srgbClr val="0000FF"/>
              </a:solidFill>
              <a:latin typeface="Arial"/>
              <a:ea typeface="华文中宋" pitchFamily="2" charset="-122"/>
            </a:endParaRPr>
          </a:p>
          <a:p>
            <a:pPr algn="l" fontAlgn="auto">
              <a:lnSpc>
                <a:spcPct val="130000"/>
              </a:lnSpc>
              <a:spcBef>
                <a:spcPts val="0"/>
              </a:spcBef>
              <a:spcAft>
                <a:spcPts val="0"/>
              </a:spcAft>
              <a:defRPr/>
            </a:pPr>
            <a:r>
              <a:rPr lang="en-US" altLang="zh-CN" sz="1600" b="0" kern="0" dirty="0" smtClean="0">
                <a:solidFill>
                  <a:srgbClr val="0000FF"/>
                </a:solidFill>
                <a:latin typeface="Arial"/>
                <a:ea typeface="华文中宋" pitchFamily="2" charset="-122"/>
              </a:rPr>
              <a:t>2. Lead-based reactors</a:t>
            </a:r>
          </a:p>
          <a:p>
            <a:pPr algn="l" fontAlgn="auto">
              <a:lnSpc>
                <a:spcPct val="130000"/>
              </a:lnSpc>
              <a:spcBef>
                <a:spcPts val="0"/>
              </a:spcBef>
              <a:spcAft>
                <a:spcPts val="0"/>
              </a:spcAft>
              <a:defRPr/>
            </a:pPr>
            <a:r>
              <a:rPr lang="en-US" altLang="zh-CN" sz="1600" b="0" kern="0" dirty="0" smtClean="0">
                <a:solidFill>
                  <a:srgbClr val="0000FF"/>
                </a:solidFill>
                <a:latin typeface="Arial"/>
                <a:ea typeface="华文中宋" pitchFamily="2" charset="-122"/>
              </a:rPr>
              <a:t>3. Fusion nuclear technology and materials</a:t>
            </a:r>
          </a:p>
          <a:p>
            <a:pPr algn="l" fontAlgn="auto">
              <a:lnSpc>
                <a:spcPct val="130000"/>
              </a:lnSpc>
              <a:spcBef>
                <a:spcPts val="0"/>
              </a:spcBef>
              <a:spcAft>
                <a:spcPts val="0"/>
              </a:spcAft>
              <a:defRPr/>
            </a:pPr>
            <a:r>
              <a:rPr lang="en-US" altLang="zh-CN" sz="1600" b="0" kern="0" dirty="0" smtClean="0">
                <a:solidFill>
                  <a:srgbClr val="0000FF"/>
                </a:solidFill>
                <a:latin typeface="Arial"/>
                <a:ea typeface="华文中宋" pitchFamily="2" charset="-122"/>
              </a:rPr>
              <a:t>4. Nuclear technology and applications</a:t>
            </a:r>
          </a:p>
        </p:txBody>
      </p:sp>
      <p:pic>
        <p:nvPicPr>
          <p:cNvPr id="10" name="Picture 3" descr="C:\Users\Zhoutao\Desktop\核所照片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69" b="6943"/>
          <a:stretch/>
        </p:blipFill>
        <p:spPr bwMode="auto">
          <a:xfrm>
            <a:off x="5249174" y="4104479"/>
            <a:ext cx="3643305" cy="169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62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txBox="1">
            <a:spLocks/>
          </p:cNvSpPr>
          <p:nvPr/>
        </p:nvSpPr>
        <p:spPr>
          <a:xfrm>
            <a:off x="3733800" y="1676400"/>
            <a:ext cx="5105400" cy="3830758"/>
          </a:xfrm>
          <a:prstGeom prst="rect">
            <a:avLst/>
          </a:prstGeom>
          <a:ln w="25400">
            <a:noFill/>
          </a:ln>
        </p:spPr>
        <p:txBody>
          <a:bodyPr/>
          <a:lstStyle>
            <a:lvl1pPr marL="342900" indent="-342900" algn="l" rtl="0" eaLnBrk="0" fontAlgn="base" hangingPunct="0">
              <a:spcBef>
                <a:spcPts val="600"/>
              </a:spcBef>
              <a:spcAft>
                <a:spcPct val="0"/>
              </a:spcAft>
              <a:buClr>
                <a:schemeClr val="tx2"/>
              </a:buClr>
              <a:buFont typeface="Wingdings" pitchFamily="2" charset="2"/>
              <a:buChar char="v"/>
              <a:defRPr sz="2400" b="1" i="0" baseline="0">
                <a:solidFill>
                  <a:srgbClr val="0000FF"/>
                </a:solidFill>
                <a:latin typeface="Times New Roman" pitchFamily="18" charset="0"/>
                <a:ea typeface="黑体" pitchFamily="49" charset="-122"/>
                <a:cs typeface="Times New Roman" pitchFamily="18" charset="0"/>
              </a:defRPr>
            </a:lvl1pPr>
            <a:lvl2pPr marL="541338" indent="-180975" algn="l" rtl="0" eaLnBrk="0" fontAlgn="base" hangingPunct="0">
              <a:spcBef>
                <a:spcPts val="600"/>
              </a:spcBef>
              <a:spcAft>
                <a:spcPct val="0"/>
              </a:spcAft>
              <a:buClr>
                <a:schemeClr val="accent1"/>
              </a:buClr>
              <a:buFont typeface="Wingdings" pitchFamily="2" charset="2"/>
              <a:buChar char="§"/>
              <a:defRPr sz="2000" b="1">
                <a:solidFill>
                  <a:schemeClr val="tx1"/>
                </a:solidFill>
                <a:latin typeface="Times New Roman" pitchFamily="18" charset="0"/>
                <a:ea typeface="华文中宋" pitchFamily="2" charset="-122"/>
                <a:cs typeface="Times New Roman" pitchFamily="18" charset="0"/>
              </a:defRPr>
            </a:lvl2pPr>
            <a:lvl3pPr marL="811213" indent="-179388" algn="l" rtl="0" eaLnBrk="0" fontAlgn="base" hangingPunct="0">
              <a:spcBef>
                <a:spcPts val="600"/>
              </a:spcBef>
              <a:spcAft>
                <a:spcPct val="0"/>
              </a:spcAft>
              <a:buClr>
                <a:schemeClr val="accent2"/>
              </a:buClr>
              <a:buChar char="•"/>
              <a:defRPr sz="1800">
                <a:solidFill>
                  <a:schemeClr val="tx1"/>
                </a:solidFill>
                <a:latin typeface="Times New Roman" pitchFamily="18" charset="0"/>
                <a:ea typeface="华文中宋" pitchFamily="2" charset="-122"/>
                <a:cs typeface="Times New Roman" pitchFamily="18" charset="0"/>
              </a:defRPr>
            </a:lvl3pPr>
            <a:lvl4pPr marL="1081088" indent="-179388" algn="l" rtl="0" eaLnBrk="0" fontAlgn="base" hangingPunct="0">
              <a:spcBef>
                <a:spcPts val="600"/>
              </a:spcBef>
              <a:spcAft>
                <a:spcPct val="0"/>
              </a:spcAft>
              <a:buChar char="–"/>
              <a:defRPr sz="1600">
                <a:solidFill>
                  <a:schemeClr val="tx1"/>
                </a:solidFill>
                <a:latin typeface="Times New Roman" pitchFamily="18" charset="0"/>
                <a:ea typeface="华文中宋" pitchFamily="2" charset="-122"/>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120000"/>
              </a:lnSpc>
              <a:spcBef>
                <a:spcPts val="0"/>
              </a:spcBef>
              <a:buClr>
                <a:srgbClr val="1F497D"/>
              </a:buClr>
              <a:buFont typeface="Wingdings" pitchFamily="2" charset="2"/>
              <a:buNone/>
            </a:pPr>
            <a:r>
              <a:rPr lang="en-US" altLang="zh-CN" sz="2000" dirty="0" smtClean="0">
                <a:ea typeface="华文中宋" pitchFamily="2" charset="-122"/>
              </a:rPr>
              <a:t>Topics</a:t>
            </a:r>
            <a:r>
              <a:rPr lang="zh-CN" altLang="en-US" sz="2000" dirty="0" smtClean="0">
                <a:ea typeface="华文中宋" pitchFamily="2" charset="-122"/>
              </a:rPr>
              <a:t>：</a:t>
            </a:r>
            <a:endParaRPr lang="en-US" altLang="zh-CN" sz="2000" dirty="0">
              <a:ea typeface="华文中宋" pitchFamily="2" charset="-122"/>
            </a:endParaRPr>
          </a:p>
          <a:p>
            <a:pPr marL="449263" lvl="1" indent="-361950">
              <a:lnSpc>
                <a:spcPct val="150000"/>
              </a:lnSpc>
              <a:spcBef>
                <a:spcPts val="0"/>
              </a:spcBef>
              <a:buClrTx/>
              <a:buFont typeface="+mj-lt"/>
              <a:buAutoNum type="arabicPeriod"/>
            </a:pPr>
            <a:r>
              <a:rPr lang="en-US" altLang="zh-CN" sz="1800" kern="0" dirty="0" smtClean="0"/>
              <a:t>Fusion safety assessment methodology &amp; radioactive source analysis</a:t>
            </a:r>
          </a:p>
          <a:p>
            <a:pPr marL="449263" lvl="1" indent="-361950">
              <a:lnSpc>
                <a:spcPct val="150000"/>
              </a:lnSpc>
              <a:spcBef>
                <a:spcPts val="0"/>
              </a:spcBef>
              <a:buClr>
                <a:prstClr val="black"/>
              </a:buClr>
              <a:buFont typeface="+mj-lt"/>
              <a:buAutoNum type="arabicPeriod"/>
            </a:pPr>
            <a:r>
              <a:rPr lang="en-US" altLang="zh-CN" sz="1800" kern="0" dirty="0" smtClean="0"/>
              <a:t>Thermo-hydraulics in fusion reactor</a:t>
            </a:r>
          </a:p>
          <a:p>
            <a:pPr marL="449263" lvl="1" indent="-361950">
              <a:lnSpc>
                <a:spcPct val="150000"/>
              </a:lnSpc>
              <a:spcBef>
                <a:spcPts val="0"/>
              </a:spcBef>
              <a:buClr>
                <a:prstClr val="black"/>
              </a:buClr>
              <a:buFont typeface="+mj-lt"/>
              <a:buAutoNum type="arabicPeriod"/>
            </a:pPr>
            <a:r>
              <a:rPr lang="en-US" altLang="zh-CN" sz="1800" kern="0" dirty="0" smtClean="0"/>
              <a:t>Blanket structure safety &amp; reliability analysis</a:t>
            </a:r>
          </a:p>
          <a:p>
            <a:pPr marL="449263" lvl="1" indent="-361950">
              <a:lnSpc>
                <a:spcPct val="150000"/>
              </a:lnSpc>
              <a:spcBef>
                <a:spcPts val="0"/>
              </a:spcBef>
              <a:buClr>
                <a:prstClr val="black"/>
              </a:buClr>
              <a:buFont typeface="+mj-lt"/>
              <a:buAutoNum type="arabicPeriod"/>
            </a:pPr>
            <a:r>
              <a:rPr lang="en-US" altLang="zh-CN" sz="1800" kern="0" dirty="0" smtClean="0"/>
              <a:t>Radiation protection technology for fusion reactor</a:t>
            </a:r>
          </a:p>
          <a:p>
            <a:pPr marL="449263" lvl="1" indent="-361950">
              <a:lnSpc>
                <a:spcPct val="150000"/>
              </a:lnSpc>
              <a:spcBef>
                <a:spcPts val="0"/>
              </a:spcBef>
              <a:buClr>
                <a:prstClr val="black"/>
              </a:buClr>
              <a:buFont typeface="+mj-lt"/>
              <a:buAutoNum type="arabicPeriod"/>
            </a:pPr>
            <a:r>
              <a:rPr lang="en-US" altLang="zh-CN" sz="1800" kern="0" dirty="0" smtClean="0"/>
              <a:t>Tritium safety technology of fusion reactor</a:t>
            </a:r>
          </a:p>
          <a:p>
            <a:pPr marL="449263" lvl="1" indent="-361950">
              <a:lnSpc>
                <a:spcPct val="150000"/>
              </a:lnSpc>
              <a:spcBef>
                <a:spcPts val="0"/>
              </a:spcBef>
              <a:buClr>
                <a:prstClr val="black"/>
              </a:buClr>
              <a:buFont typeface="+mj-lt"/>
              <a:buAutoNum type="arabicPeriod"/>
            </a:pPr>
            <a:r>
              <a:rPr lang="en-US" altLang="zh-CN" sz="1800" kern="0" dirty="0" smtClean="0"/>
              <a:t>Environmental influence of fusion radiation</a:t>
            </a:r>
            <a:endParaRPr lang="en-US" altLang="zh-CN" sz="2400" kern="0" dirty="0" smtClean="0"/>
          </a:p>
          <a:p>
            <a:pPr algn="just">
              <a:lnSpc>
                <a:spcPct val="120000"/>
              </a:lnSpc>
              <a:spcBef>
                <a:spcPts val="0"/>
              </a:spcBef>
              <a:buClr>
                <a:srgbClr val="1F497D"/>
              </a:buClr>
            </a:pPr>
            <a:endParaRPr lang="zh-CN" altLang="en-US" kern="0" dirty="0">
              <a:latin typeface="Arial" pitchFamily="34" charset="0"/>
              <a:cs typeface="Arial" pitchFamily="34" charset="0"/>
            </a:endParaRPr>
          </a:p>
        </p:txBody>
      </p:sp>
      <p:pic>
        <p:nvPicPr>
          <p:cNvPr id="8" name="图片 7" descr="D:\15 HINEG相关工作\新建文件夹\入网-照片2（季翔 2015-4-24）\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733800"/>
            <a:ext cx="2667000" cy="1741714"/>
          </a:xfrm>
          <a:prstGeom prst="rect">
            <a:avLst/>
          </a:prstGeom>
          <a:noFill/>
          <a:ln>
            <a:noFill/>
          </a:ln>
        </p:spPr>
      </p:pic>
      <p:sp>
        <p:nvSpPr>
          <p:cNvPr id="10" name="标题 1"/>
          <p:cNvSpPr txBox="1">
            <a:spLocks/>
          </p:cNvSpPr>
          <p:nvPr/>
        </p:nvSpPr>
        <p:spPr>
          <a:xfrm>
            <a:off x="0" y="685800"/>
            <a:ext cx="9144000" cy="1144488"/>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sym typeface="Arial" pitchFamily="34" charset="0"/>
              </a:defRPr>
            </a:lvl1pPr>
            <a:lvl2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2pPr>
            <a:lvl3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3pPr>
            <a:lvl4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4pPr>
            <a:lvl5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5pPr>
            <a:lvl6pPr marL="4572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6pPr>
            <a:lvl7pPr marL="9144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7pPr>
            <a:lvl8pPr marL="13716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8pPr>
            <a:lvl9pPr marL="18288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9pPr>
          </a:lstStyle>
          <a:p>
            <a:pPr>
              <a:spcBef>
                <a:spcPts val="600"/>
              </a:spcBef>
            </a:pPr>
            <a:r>
              <a:rPr lang="zh-CN" altLang="en-US" sz="2800" dirty="0" smtClean="0">
                <a:solidFill>
                  <a:srgbClr val="FF0000"/>
                </a:solidFill>
                <a:latin typeface="Times New Roman" pitchFamily="18" charset="0"/>
                <a:ea typeface="黑体" pitchFamily="2" charset="-122"/>
                <a:cs typeface="Times New Roman" pitchFamily="18" charset="0"/>
              </a:rPr>
              <a:t>“</a:t>
            </a:r>
            <a:r>
              <a:rPr lang="en-US" altLang="zh-CN" sz="2800" dirty="0" smtClean="0">
                <a:solidFill>
                  <a:srgbClr val="FF0000"/>
                </a:solidFill>
                <a:latin typeface="Times New Roman" pitchFamily="18" charset="0"/>
                <a:ea typeface="黑体" pitchFamily="2" charset="-122"/>
                <a:cs typeface="Times New Roman" pitchFamily="18" charset="0"/>
              </a:rPr>
              <a:t>Joint Research Center for Fusion Nuclear Safety</a:t>
            </a:r>
            <a:r>
              <a:rPr lang="zh-CN" altLang="en-US" sz="2800" dirty="0" smtClean="0">
                <a:solidFill>
                  <a:srgbClr val="FF0000"/>
                </a:solidFill>
                <a:latin typeface="Times New Roman" pitchFamily="18" charset="0"/>
                <a:ea typeface="黑体" pitchFamily="2" charset="-122"/>
                <a:cs typeface="Times New Roman" pitchFamily="18" charset="0"/>
              </a:rPr>
              <a:t>”</a:t>
            </a:r>
            <a:endParaRPr lang="en-US" altLang="zh-CN" sz="2800" dirty="0">
              <a:solidFill>
                <a:srgbClr val="FF0000"/>
              </a:solidFill>
              <a:latin typeface="Times New Roman" pitchFamily="18" charset="0"/>
              <a:ea typeface="黑体" pitchFamily="2" charset="-122"/>
              <a:cs typeface="Times New Roman" pitchFamily="18" charset="0"/>
            </a:endParaRPr>
          </a:p>
          <a:p>
            <a:pPr>
              <a:spcBef>
                <a:spcPts val="600"/>
              </a:spcBef>
            </a:pPr>
            <a:r>
              <a:rPr lang="en-US" altLang="zh-CN" sz="2800" dirty="0">
                <a:solidFill>
                  <a:srgbClr val="FF0000"/>
                </a:solidFill>
                <a:latin typeface="Times New Roman" pitchFamily="18" charset="0"/>
                <a:ea typeface="黑体" pitchFamily="2" charset="-122"/>
                <a:cs typeface="Times New Roman" pitchFamily="18" charset="0"/>
              </a:rPr>
              <a:t>L</a:t>
            </a:r>
            <a:r>
              <a:rPr lang="en-US" altLang="zh-CN" sz="2800" dirty="0" smtClean="0">
                <a:solidFill>
                  <a:srgbClr val="FF0000"/>
                </a:solidFill>
                <a:latin typeface="Times New Roman" pitchFamily="18" charset="0"/>
                <a:ea typeface="黑体" pitchFamily="2" charset="-122"/>
                <a:cs typeface="Times New Roman" pitchFamily="18" charset="0"/>
              </a:rPr>
              <a:t>ed by </a:t>
            </a:r>
            <a:r>
              <a:rPr lang="en-US" altLang="zh-CN" sz="2800" dirty="0">
                <a:solidFill>
                  <a:srgbClr val="FF0000"/>
                </a:solidFill>
                <a:latin typeface="Times New Roman" pitchFamily="18" charset="0"/>
                <a:ea typeface="黑体" pitchFamily="2" charset="-122"/>
                <a:cs typeface="Times New Roman" pitchFamily="18" charset="0"/>
              </a:rPr>
              <a:t>INEST</a:t>
            </a:r>
          </a:p>
        </p:txBody>
      </p:sp>
      <p:sp>
        <p:nvSpPr>
          <p:cNvPr id="14" name="TextBox 8"/>
          <p:cNvSpPr txBox="1">
            <a:spLocks noChangeArrowheads="1"/>
          </p:cNvSpPr>
          <p:nvPr/>
        </p:nvSpPr>
        <p:spPr bwMode="auto">
          <a:xfrm>
            <a:off x="361572" y="5798403"/>
            <a:ext cx="8477628" cy="830997"/>
          </a:xfrm>
          <a:prstGeom prst="rect">
            <a:avLst/>
          </a:prstGeom>
          <a:solidFill>
            <a:srgbClr val="FFFF00"/>
          </a:solidFill>
          <a:ln w="9525">
            <a:noFill/>
            <a:miter lim="800000"/>
            <a:headEnd/>
            <a:tailEnd/>
          </a:ln>
          <a:extLst/>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spcAft>
                <a:spcPts val="0"/>
              </a:spcAft>
            </a:pPr>
            <a:r>
              <a:rPr lang="en-US" altLang="zh-CN" sz="2400" dirty="0" smtClean="0">
                <a:solidFill>
                  <a:srgbClr val="FF0000"/>
                </a:solidFill>
                <a:latin typeface="Times New Roman" pitchFamily="18" charset="0"/>
                <a:cs typeface="Times New Roman" pitchFamily="18" charset="0"/>
              </a:rPr>
              <a:t>Combining the domestic efforts to perform systematic studies on fusion nuclear safety</a:t>
            </a:r>
            <a:endParaRPr lang="zh-CN" altLang="en-US" sz="2400" dirty="0">
              <a:solidFill>
                <a:srgbClr val="FF0000"/>
              </a:solidFill>
              <a:latin typeface="Times New Roman" pitchFamily="18" charset="0"/>
              <a:cs typeface="Times New Roman" pitchFamily="18" charset="0"/>
            </a:endParaRPr>
          </a:p>
        </p:txBody>
      </p:sp>
      <p:pic>
        <p:nvPicPr>
          <p:cNvPr id="16386" name="Picture 2" descr="C:\Users\FDS Team.CHAO_LIU\Desktop\安全中心牌子.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804558"/>
            <a:ext cx="2667000" cy="177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91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a:spLocks noChangeArrowheads="1"/>
          </p:cNvSpPr>
          <p:nvPr/>
        </p:nvSpPr>
        <p:spPr bwMode="auto">
          <a:xfrm>
            <a:off x="0" y="685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square">
            <a:spAutoFit/>
          </a:bodyPr>
          <a:lstStyle/>
          <a:p>
            <a:pPr eaLnBrk="0" hangingPunct="0">
              <a:spcBef>
                <a:spcPct val="50000"/>
              </a:spcBef>
            </a:pPr>
            <a:r>
              <a:rPr lang="en-US" altLang="zh-CN" sz="2800" dirty="0" smtClean="0">
                <a:solidFill>
                  <a:srgbClr val="FF0000"/>
                </a:solidFill>
                <a:latin typeface="Times New Roman" pitchFamily="18" charset="0"/>
                <a:ea typeface="黑体" pitchFamily="2" charset="-122"/>
                <a:cs typeface="Times New Roman" pitchFamily="18" charset="0"/>
              </a:rPr>
              <a:t>China </a:t>
            </a:r>
            <a:r>
              <a:rPr lang="en-US" altLang="zh-CN" sz="2800" dirty="0">
                <a:solidFill>
                  <a:srgbClr val="FF0000"/>
                </a:solidFill>
                <a:latin typeface="Times New Roman" pitchFamily="18" charset="0"/>
                <a:ea typeface="黑体" pitchFamily="2" charset="-122"/>
                <a:cs typeface="Times New Roman" pitchFamily="18" charset="0"/>
              </a:rPr>
              <a:t>ITER TBM </a:t>
            </a:r>
            <a:r>
              <a:rPr lang="en-US" altLang="zh-CN" sz="2800" dirty="0" smtClean="0">
                <a:solidFill>
                  <a:srgbClr val="FF0000"/>
                </a:solidFill>
                <a:latin typeface="Times New Roman" pitchFamily="18" charset="0"/>
                <a:ea typeface="黑体" pitchFamily="2" charset="-122"/>
                <a:cs typeface="Times New Roman" pitchFamily="18" charset="0"/>
              </a:rPr>
              <a:t>Program</a:t>
            </a:r>
            <a:endParaRPr lang="zh-CN" altLang="en-US" sz="2800" dirty="0">
              <a:solidFill>
                <a:srgbClr val="FF0000"/>
              </a:solidFill>
              <a:latin typeface="Times New Roman" pitchFamily="18" charset="0"/>
              <a:ea typeface="黑体" pitchFamily="2" charset="-122"/>
              <a:cs typeface="Times New Roman" pitchFamily="18" charset="0"/>
            </a:endParaRPr>
          </a:p>
        </p:txBody>
      </p:sp>
      <p:sp>
        <p:nvSpPr>
          <p:cNvPr id="25" name="Text Box 4"/>
          <p:cNvSpPr txBox="1">
            <a:spLocks noChangeArrowheads="1"/>
          </p:cNvSpPr>
          <p:nvPr/>
        </p:nvSpPr>
        <p:spPr bwMode="auto">
          <a:xfrm>
            <a:off x="914400" y="5621923"/>
            <a:ext cx="7696200" cy="338554"/>
          </a:xfrm>
          <a:prstGeom prst="rect">
            <a:avLst/>
          </a:prstGeom>
          <a:noFill/>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lvl="1" indent="-360363" fontAlgn="auto">
              <a:spcBef>
                <a:spcPts val="0"/>
              </a:spcBef>
              <a:spcAft>
                <a:spcPts val="0"/>
              </a:spcAft>
            </a:pPr>
            <a:r>
              <a:rPr lang="en-US" altLang="zh-CN" sz="1600" dirty="0" smtClean="0">
                <a:solidFill>
                  <a:srgbClr val="000000"/>
                </a:solidFill>
                <a:latin typeface="Times New Roman" pitchFamily="18" charset="0"/>
                <a:ea typeface="华文中宋" pitchFamily="2" charset="-122"/>
                <a:cs typeface="Times New Roman" pitchFamily="18" charset="0"/>
              </a:rPr>
              <a:t>PD phase of CN HCCB TBM Program officially started at 2016 </a:t>
            </a:r>
            <a:endParaRPr lang="zh-CN" altLang="en-US" sz="1400" dirty="0">
              <a:solidFill>
                <a:srgbClr val="000000"/>
              </a:solidFill>
              <a:latin typeface="Times New Roman" pitchFamily="18" charset="0"/>
              <a:ea typeface="华文中宋" pitchFamily="2" charset="-122"/>
              <a:cs typeface="Times New Roman" pitchFamily="18" charset="0"/>
            </a:endParaRPr>
          </a:p>
        </p:txBody>
      </p:sp>
      <p:pic>
        <p:nvPicPr>
          <p:cNvPr id="1026" name="Picture 2" descr="C:\Users\FDS Team\Desktop\14911454255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97" y="3124200"/>
            <a:ext cx="3836432" cy="234071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571500" y="1250625"/>
            <a:ext cx="8382000" cy="1438855"/>
          </a:xfrm>
          <a:prstGeom prst="rect">
            <a:avLst/>
          </a:prstGeom>
          <a:ln>
            <a:noFill/>
          </a:ln>
        </p:spPr>
        <p:txBody>
          <a:bodyPr wrap="square">
            <a:spAutoFit/>
          </a:bodyPr>
          <a:lstStyle/>
          <a:p>
            <a:pPr marL="342900" indent="-342900" algn="just" eaLnBrk="0" hangingPunct="0">
              <a:lnSpc>
                <a:spcPts val="3500"/>
              </a:lnSpc>
              <a:spcBef>
                <a:spcPts val="0"/>
              </a:spcBef>
              <a:buClr>
                <a:srgbClr val="1F497D"/>
              </a:buClr>
              <a:buFont typeface="Wingdings" pitchFamily="2" charset="2"/>
              <a:buChar char="v"/>
            </a:pPr>
            <a:r>
              <a:rPr lang="en-US" altLang="zh-CN" sz="2200" kern="0" dirty="0" smtClean="0">
                <a:solidFill>
                  <a:srgbClr val="0000FF"/>
                </a:solidFill>
                <a:latin typeface="Times New Roman" pitchFamily="18" charset="0"/>
                <a:ea typeface="黑体" pitchFamily="49" charset="-122"/>
                <a:cs typeface="Times New Roman" pitchFamily="18" charset="0"/>
              </a:rPr>
              <a:t>Leading the R&amp;D of CN DFLL TBM (Liquid Breeder)</a:t>
            </a:r>
          </a:p>
          <a:p>
            <a:pPr marL="342900" indent="-342900" algn="just" eaLnBrk="0" hangingPunct="0">
              <a:lnSpc>
                <a:spcPts val="3500"/>
              </a:lnSpc>
              <a:spcBef>
                <a:spcPts val="0"/>
              </a:spcBef>
              <a:buClr>
                <a:srgbClr val="1F497D"/>
              </a:buClr>
              <a:buFont typeface="Wingdings" pitchFamily="2" charset="2"/>
              <a:buChar char="v"/>
            </a:pPr>
            <a:r>
              <a:rPr lang="en-US" altLang="zh-CN" sz="2200" kern="0" dirty="0">
                <a:solidFill>
                  <a:srgbClr val="0000FF"/>
                </a:solidFill>
                <a:latin typeface="Times New Roman" pitchFamily="18" charset="0"/>
                <a:cs typeface="Times New Roman" pitchFamily="18" charset="0"/>
              </a:rPr>
              <a:t>In Charge of CN HCCB </a:t>
            </a:r>
            <a:r>
              <a:rPr lang="en-US" altLang="zh-CN" sz="2200" kern="0" dirty="0" smtClean="0">
                <a:solidFill>
                  <a:srgbClr val="0000FF"/>
                </a:solidFill>
                <a:latin typeface="Times New Roman" pitchFamily="18" charset="0"/>
                <a:cs typeface="Times New Roman" pitchFamily="18" charset="0"/>
              </a:rPr>
              <a:t>TBM ( </a:t>
            </a:r>
            <a:r>
              <a:rPr lang="en-US" altLang="zh-CN" sz="2200" kern="0" dirty="0">
                <a:solidFill>
                  <a:srgbClr val="0000FF"/>
                </a:solidFill>
                <a:latin typeface="Times New Roman" pitchFamily="18" charset="0"/>
                <a:cs typeface="Times New Roman" pitchFamily="18" charset="0"/>
              </a:rPr>
              <a:t>Solid </a:t>
            </a:r>
            <a:r>
              <a:rPr lang="en-US" altLang="zh-CN" sz="2200" kern="0" dirty="0" smtClean="0">
                <a:solidFill>
                  <a:srgbClr val="0000FF"/>
                </a:solidFill>
                <a:latin typeface="Times New Roman" pitchFamily="18" charset="0"/>
                <a:cs typeface="Times New Roman" pitchFamily="18" charset="0"/>
              </a:rPr>
              <a:t>Breeder)</a:t>
            </a:r>
            <a:r>
              <a:rPr lang="en-US" altLang="zh-CN" sz="2200" b="0" dirty="0" smtClean="0">
                <a:solidFill>
                  <a:srgbClr val="0000FF"/>
                </a:solidFill>
                <a:latin typeface="Times New Roman" pitchFamily="18" charset="0"/>
                <a:cs typeface="Times New Roman" pitchFamily="18" charset="0"/>
              </a:rPr>
              <a:t> </a:t>
            </a:r>
            <a:r>
              <a:rPr lang="en-US" altLang="zh-CN" sz="2200" kern="0" dirty="0" smtClean="0">
                <a:solidFill>
                  <a:srgbClr val="0000FF"/>
                </a:solidFill>
                <a:latin typeface="Times New Roman" pitchFamily="18" charset="0"/>
                <a:cs typeface="Times New Roman" pitchFamily="18" charset="0"/>
              </a:rPr>
              <a:t>on</a:t>
            </a:r>
          </a:p>
          <a:p>
            <a:pPr algn="just" eaLnBrk="0" hangingPunct="0">
              <a:lnSpc>
                <a:spcPts val="3500"/>
              </a:lnSpc>
              <a:spcBef>
                <a:spcPts val="0"/>
              </a:spcBef>
              <a:buClr>
                <a:srgbClr val="1F497D"/>
              </a:buClr>
            </a:pPr>
            <a:r>
              <a:rPr lang="en-US" altLang="zh-CN" sz="2200" kern="0" dirty="0">
                <a:solidFill>
                  <a:srgbClr val="0000FF"/>
                </a:solidFill>
                <a:latin typeface="Times New Roman" pitchFamily="18" charset="0"/>
                <a:cs typeface="Times New Roman" pitchFamily="18" charset="0"/>
              </a:rPr>
              <a:t> </a:t>
            </a:r>
            <a:r>
              <a:rPr lang="en-US" altLang="zh-CN" sz="2200" kern="0" dirty="0" smtClean="0">
                <a:solidFill>
                  <a:srgbClr val="0000FF"/>
                </a:solidFill>
                <a:latin typeface="Times New Roman" pitchFamily="18" charset="0"/>
                <a:cs typeface="Times New Roman" pitchFamily="18" charset="0"/>
              </a:rPr>
              <a:t>    </a:t>
            </a:r>
            <a:r>
              <a:rPr lang="en-US" altLang="zh-CN" sz="2200" kern="0" dirty="0" smtClean="0">
                <a:solidFill>
                  <a:srgbClr val="FF0000"/>
                </a:solidFill>
                <a:latin typeface="Times New Roman" pitchFamily="18" charset="0"/>
                <a:cs typeface="Times New Roman" pitchFamily="18" charset="0"/>
              </a:rPr>
              <a:t>Structure Materials, Safety Technology, etc. </a:t>
            </a:r>
            <a:endParaRPr lang="en-US" altLang="zh-CN" sz="2200" b="0" dirty="0">
              <a:solidFill>
                <a:srgbClr val="0000FF"/>
              </a:solidFill>
              <a:latin typeface="Times New Roman" pitchFamily="18" charset="0"/>
              <a:cs typeface="Times New Roman" pitchFamily="18" charset="0"/>
            </a:endParaRPr>
          </a:p>
        </p:txBody>
      </p:sp>
      <p:pic>
        <p:nvPicPr>
          <p:cNvPr id="9" name="Picture 2" descr="C:\Users\FDS Team\Desktop\材料部\CLAM管理\CLAM TBM.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22275"/>
          <a:stretch/>
        </p:blipFill>
        <p:spPr bwMode="auto">
          <a:xfrm>
            <a:off x="6930872" y="3051940"/>
            <a:ext cx="1679728" cy="2317324"/>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8" b="100000" l="0" r="98990"/>
                    </a14:imgEffect>
                  </a14:imgLayer>
                </a14:imgProps>
              </a:ext>
              <a:ext uri="{28A0092B-C50C-407E-A947-70E740481C1C}">
                <a14:useLocalDpi xmlns:a14="http://schemas.microsoft.com/office/drawing/2010/main" val="0"/>
              </a:ext>
            </a:extLst>
          </a:blip>
          <a:srcRect/>
          <a:stretch>
            <a:fillRect/>
          </a:stretch>
        </p:blipFill>
        <p:spPr bwMode="auto">
          <a:xfrm>
            <a:off x="4550229" y="3106083"/>
            <a:ext cx="3024336" cy="238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6281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762000" y="609600"/>
            <a:ext cx="7543800" cy="1084612"/>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sym typeface="Arial" pitchFamily="34" charset="0"/>
              </a:defRPr>
            </a:lvl1pPr>
            <a:lvl2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2pPr>
            <a:lvl3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3pPr>
            <a:lvl4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4pPr>
            <a:lvl5pPr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5pPr>
            <a:lvl6pPr marL="4572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6pPr>
            <a:lvl7pPr marL="9144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7pPr>
            <a:lvl8pPr marL="13716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8pPr>
            <a:lvl9pPr marL="1828800" algn="ctr" rtl="0" eaLnBrk="0" fontAlgn="base" hangingPunct="0">
              <a:spcBef>
                <a:spcPct val="0"/>
              </a:spcBef>
              <a:spcAft>
                <a:spcPct val="0"/>
              </a:spcAft>
              <a:defRPr sz="3200" b="1">
                <a:solidFill>
                  <a:schemeClr val="bg1"/>
                </a:solidFill>
                <a:latin typeface="Arial" pitchFamily="34" charset="0"/>
                <a:cs typeface="Arial" pitchFamily="34" charset="0"/>
                <a:sym typeface="Arial" pitchFamily="34" charset="0"/>
              </a:defRPr>
            </a:lvl9pPr>
          </a:lstStyle>
          <a:p>
            <a:pPr>
              <a:spcBef>
                <a:spcPts val="600"/>
              </a:spcBef>
            </a:pPr>
            <a:r>
              <a:rPr lang="en-US" altLang="zh-CN" sz="2800" dirty="0" smtClean="0">
                <a:solidFill>
                  <a:srgbClr val="FF0000"/>
                </a:solidFill>
                <a:latin typeface="Times New Roman" pitchFamily="18" charset="0"/>
                <a:ea typeface="黑体" pitchFamily="2" charset="-122"/>
                <a:cs typeface="Times New Roman" pitchFamily="18" charset="0"/>
              </a:rPr>
              <a:t>International Cooperation on Fusion </a:t>
            </a:r>
          </a:p>
          <a:p>
            <a:pPr>
              <a:spcBef>
                <a:spcPts val="600"/>
              </a:spcBef>
            </a:pPr>
            <a:r>
              <a:rPr lang="en-US" altLang="zh-CN" sz="2800" dirty="0" smtClean="0">
                <a:solidFill>
                  <a:srgbClr val="FF0000"/>
                </a:solidFill>
                <a:latin typeface="Times New Roman" pitchFamily="18" charset="0"/>
                <a:ea typeface="黑体" pitchFamily="2" charset="-122"/>
                <a:cs typeface="Times New Roman" pitchFamily="18" charset="0"/>
              </a:rPr>
              <a:t>Nuclear Technology and Safety</a:t>
            </a:r>
            <a:endParaRPr lang="en-US" altLang="zh-CN" sz="2800" dirty="0">
              <a:solidFill>
                <a:srgbClr val="FF0000"/>
              </a:solidFill>
              <a:latin typeface="Times New Roman" pitchFamily="18" charset="0"/>
              <a:ea typeface="黑体" pitchFamily="2" charset="-122"/>
              <a:cs typeface="Times New Roman" pitchFamily="18" charset="0"/>
            </a:endParaRPr>
          </a:p>
        </p:txBody>
      </p:sp>
      <p:sp>
        <p:nvSpPr>
          <p:cNvPr id="13" name="矩形 12"/>
          <p:cNvSpPr/>
          <p:nvPr/>
        </p:nvSpPr>
        <p:spPr>
          <a:xfrm>
            <a:off x="381000" y="1801584"/>
            <a:ext cx="8458200" cy="990015"/>
          </a:xfrm>
          <a:prstGeom prst="rect">
            <a:avLst/>
          </a:prstGeom>
        </p:spPr>
        <p:txBody>
          <a:bodyPr wrap="square">
            <a:spAutoFit/>
          </a:bodyPr>
          <a:lstStyle/>
          <a:p>
            <a:pPr marL="342900" indent="-342900" algn="l" eaLnBrk="0" hangingPunct="0">
              <a:lnSpc>
                <a:spcPts val="3500"/>
              </a:lnSpc>
              <a:spcBef>
                <a:spcPts val="0"/>
              </a:spcBef>
              <a:buClr>
                <a:srgbClr val="0000FF"/>
              </a:buClr>
              <a:buFont typeface="Wingdings" pitchFamily="2" charset="2"/>
              <a:buChar char="p"/>
            </a:pPr>
            <a:r>
              <a:rPr lang="en-US" altLang="zh-CN" sz="2400" kern="0" dirty="0" smtClean="0">
                <a:solidFill>
                  <a:srgbClr val="0000FF"/>
                </a:solidFill>
                <a:latin typeface="Times New Roman" pitchFamily="18" charset="0"/>
                <a:ea typeface="黑体" pitchFamily="49" charset="-122"/>
                <a:cs typeface="Times New Roman" pitchFamily="18" charset="0"/>
              </a:rPr>
              <a:t>IEA-ESEFP</a:t>
            </a:r>
            <a:r>
              <a:rPr lang="zh-CN" altLang="en-US" sz="2400" kern="0" dirty="0" smtClean="0">
                <a:solidFill>
                  <a:srgbClr val="0000FF"/>
                </a:solidFill>
                <a:latin typeface="Times New Roman" pitchFamily="18" charset="0"/>
                <a:ea typeface="黑体" pitchFamily="49" charset="-122"/>
                <a:cs typeface="Times New Roman" pitchFamily="18" charset="0"/>
              </a:rPr>
              <a:t>  </a:t>
            </a:r>
            <a:r>
              <a:rPr lang="en-US" altLang="zh-CN" sz="2400" kern="0" dirty="0" err="1" smtClean="0">
                <a:solidFill>
                  <a:srgbClr val="FF0000"/>
                </a:solidFill>
                <a:latin typeface="Times New Roman" pitchFamily="18" charset="0"/>
                <a:ea typeface="黑体" pitchFamily="49" charset="-122"/>
                <a:cs typeface="Times New Roman" pitchFamily="18" charset="0"/>
              </a:rPr>
              <a:t>ExCo</a:t>
            </a:r>
            <a:r>
              <a:rPr lang="en-US" altLang="zh-CN" sz="2400" kern="0" dirty="0" smtClean="0">
                <a:solidFill>
                  <a:srgbClr val="FF0000"/>
                </a:solidFill>
                <a:latin typeface="Times New Roman" pitchFamily="18" charset="0"/>
                <a:ea typeface="黑体" pitchFamily="49" charset="-122"/>
                <a:cs typeface="Times New Roman" pitchFamily="18" charset="0"/>
              </a:rPr>
              <a:t> Chair</a:t>
            </a:r>
            <a:endParaRPr lang="en-US" altLang="zh-CN" sz="2400" kern="0" dirty="0" smtClean="0">
              <a:solidFill>
                <a:srgbClr val="0000FF"/>
              </a:solidFill>
              <a:latin typeface="Times New Roman" pitchFamily="18" charset="0"/>
              <a:ea typeface="黑体" pitchFamily="49" charset="-122"/>
              <a:cs typeface="Times New Roman" pitchFamily="18" charset="0"/>
            </a:endParaRPr>
          </a:p>
          <a:p>
            <a:pPr marL="342900" indent="-342900" algn="l" eaLnBrk="0" hangingPunct="0">
              <a:lnSpc>
                <a:spcPts val="3500"/>
              </a:lnSpc>
              <a:spcBef>
                <a:spcPts val="0"/>
              </a:spcBef>
              <a:buClr>
                <a:srgbClr val="0000FF"/>
              </a:buClr>
              <a:buFont typeface="Wingdings" pitchFamily="2" charset="2"/>
              <a:buChar char="p"/>
            </a:pPr>
            <a:r>
              <a:rPr lang="en-US" altLang="zh-CN" sz="2400" kern="0" dirty="0" smtClean="0">
                <a:solidFill>
                  <a:srgbClr val="0000FF"/>
                </a:solidFill>
                <a:latin typeface="Times New Roman" pitchFamily="18" charset="0"/>
                <a:ea typeface="黑体" pitchFamily="49" charset="-122"/>
                <a:cs typeface="Times New Roman" pitchFamily="18" charset="0"/>
              </a:rPr>
              <a:t>IEA-NTFR</a:t>
            </a:r>
            <a:r>
              <a:rPr lang="zh-CN" altLang="en-US" sz="2400" kern="0" dirty="0" smtClean="0">
                <a:solidFill>
                  <a:srgbClr val="0000FF"/>
                </a:solidFill>
                <a:latin typeface="Times New Roman" pitchFamily="18" charset="0"/>
                <a:ea typeface="黑体" pitchFamily="49" charset="-122"/>
                <a:cs typeface="Times New Roman" pitchFamily="18" charset="0"/>
              </a:rPr>
              <a:t>　</a:t>
            </a:r>
            <a:r>
              <a:rPr lang="en-US" altLang="zh-CN" sz="2400" kern="0" dirty="0" err="1">
                <a:solidFill>
                  <a:srgbClr val="FF0000"/>
                </a:solidFill>
                <a:latin typeface="Times New Roman" pitchFamily="18" charset="0"/>
                <a:ea typeface="黑体" pitchFamily="49" charset="-122"/>
                <a:cs typeface="Times New Roman" pitchFamily="18" charset="0"/>
              </a:rPr>
              <a:t>ExCo</a:t>
            </a:r>
            <a:r>
              <a:rPr lang="en-US" altLang="zh-CN" sz="2400" kern="0" dirty="0">
                <a:solidFill>
                  <a:srgbClr val="FF0000"/>
                </a:solidFill>
                <a:latin typeface="Times New Roman" pitchFamily="18" charset="0"/>
                <a:ea typeface="黑体" pitchFamily="49" charset="-122"/>
                <a:cs typeface="Times New Roman" pitchFamily="18" charset="0"/>
              </a:rPr>
              <a:t> </a:t>
            </a:r>
            <a:r>
              <a:rPr lang="en-US" altLang="zh-CN" sz="2400" kern="0" dirty="0" smtClean="0">
                <a:solidFill>
                  <a:srgbClr val="FF0000"/>
                </a:solidFill>
                <a:latin typeface="Times New Roman" pitchFamily="18" charset="0"/>
                <a:ea typeface="黑体" pitchFamily="49" charset="-122"/>
                <a:cs typeface="Times New Roman" pitchFamily="18" charset="0"/>
              </a:rPr>
              <a:t>Vice-Chair</a:t>
            </a:r>
            <a:endParaRPr lang="en-US" altLang="zh-CN" sz="2400" kern="0" dirty="0">
              <a:solidFill>
                <a:srgbClr val="0000FF"/>
              </a:solidFill>
              <a:latin typeface="Times New Roman" pitchFamily="18" charset="0"/>
              <a:ea typeface="黑体" pitchFamily="49" charset="-122"/>
              <a:cs typeface="Times New Roman" pitchFamily="18" charset="0"/>
            </a:endParaRPr>
          </a:p>
        </p:txBody>
      </p:sp>
      <p:sp>
        <p:nvSpPr>
          <p:cNvPr id="14" name="矩形 13"/>
          <p:cNvSpPr/>
          <p:nvPr/>
        </p:nvSpPr>
        <p:spPr>
          <a:xfrm>
            <a:off x="685800" y="2791599"/>
            <a:ext cx="5105400" cy="2840778"/>
          </a:xfrm>
          <a:prstGeom prst="rect">
            <a:avLst/>
          </a:prstGeom>
        </p:spPr>
        <p:txBody>
          <a:bodyPr wrap="square">
            <a:spAutoFit/>
          </a:bodyPr>
          <a:lstStyle/>
          <a:p>
            <a:pPr marL="0" lvl="3" algn="l">
              <a:spcAft>
                <a:spcPts val="600"/>
              </a:spcAft>
              <a:tabLst>
                <a:tab pos="361950" algn="l"/>
              </a:tabLst>
            </a:pPr>
            <a:r>
              <a:rPr lang="en-US" altLang="zh-CN" sz="2000" dirty="0" err="1" smtClean="0">
                <a:solidFill>
                  <a:srgbClr val="000000"/>
                </a:solidFill>
                <a:latin typeface="Times New Roman" pitchFamily="18" charset="0"/>
                <a:ea typeface="华文中宋" pitchFamily="2" charset="-122"/>
                <a:cs typeface="Times New Roman" pitchFamily="18" charset="0"/>
              </a:rPr>
              <a:t>ExCo</a:t>
            </a:r>
            <a:r>
              <a:rPr lang="en-US" altLang="zh-CN" sz="2000" dirty="0" smtClean="0">
                <a:solidFill>
                  <a:srgbClr val="000000"/>
                </a:solidFill>
                <a:latin typeface="Times New Roman" pitchFamily="18" charset="0"/>
                <a:ea typeface="华文中宋" pitchFamily="2" charset="-122"/>
                <a:cs typeface="Times New Roman" pitchFamily="18" charset="0"/>
              </a:rPr>
              <a:t> Members from</a:t>
            </a:r>
            <a:r>
              <a:rPr lang="zh-CN" altLang="en-US" sz="2000" b="0" dirty="0" smtClean="0">
                <a:solidFill>
                  <a:srgbClr val="000000"/>
                </a:solidFill>
                <a:latin typeface="Times New Roman" pitchFamily="18" charset="0"/>
                <a:ea typeface="华文中宋" pitchFamily="2" charset="-122"/>
                <a:cs typeface="Times New Roman" pitchFamily="18" charset="0"/>
              </a:rPr>
              <a:t>：</a:t>
            </a:r>
            <a:endParaRPr lang="en-US" altLang="zh-CN" sz="2000" b="0" dirty="0" smtClean="0">
              <a:solidFill>
                <a:srgbClr val="000000"/>
              </a:solidFill>
              <a:latin typeface="Times New Roman" pitchFamily="18" charset="0"/>
              <a:ea typeface="华文中宋" pitchFamily="2" charset="-122"/>
              <a:cs typeface="Times New Roman" pitchFamily="18" charset="0"/>
            </a:endParaRPr>
          </a:p>
          <a:p>
            <a:pPr marL="449263" lvl="3" indent="-274638" algn="l">
              <a:lnSpc>
                <a:spcPct val="120000"/>
              </a:lnSpc>
              <a:buFont typeface="+mj-lt"/>
              <a:buAutoNum type="arabicPeriod"/>
              <a:tabLst>
                <a:tab pos="361950" algn="l"/>
              </a:tabLst>
            </a:pPr>
            <a:r>
              <a:rPr lang="en-US" altLang="zh-CN" sz="1600" dirty="0">
                <a:solidFill>
                  <a:srgbClr val="000000"/>
                </a:solidFill>
                <a:latin typeface="Times New Roman" pitchFamily="18" charset="0"/>
                <a:ea typeface="华文中宋" pitchFamily="2" charset="-122"/>
                <a:cs typeface="Times New Roman" pitchFamily="18" charset="0"/>
              </a:rPr>
              <a:t>McMaster University, Canada</a:t>
            </a:r>
          </a:p>
          <a:p>
            <a:pPr marL="449263" lvl="3" indent="-274638" algn="l">
              <a:lnSpc>
                <a:spcPct val="120000"/>
              </a:lnSpc>
              <a:buFont typeface="+mj-lt"/>
              <a:buAutoNum type="arabicPeriod"/>
              <a:tabLst>
                <a:tab pos="361950" algn="l"/>
              </a:tabLst>
            </a:pPr>
            <a:r>
              <a:rPr lang="en-US" altLang="zh-CN" sz="1600" dirty="0" smtClean="0">
                <a:solidFill>
                  <a:srgbClr val="000000"/>
                </a:solidFill>
                <a:latin typeface="Times New Roman" pitchFamily="18" charset="0"/>
                <a:ea typeface="华文中宋" pitchFamily="2" charset="-122"/>
                <a:cs typeface="Times New Roman" pitchFamily="18" charset="0"/>
              </a:rPr>
              <a:t>MOST, China</a:t>
            </a:r>
            <a:r>
              <a:rPr lang="zh-CN" altLang="en-US" sz="1600" dirty="0" smtClean="0">
                <a:solidFill>
                  <a:srgbClr val="0000FF"/>
                </a:solidFill>
                <a:latin typeface="Times New Roman" pitchFamily="18" charset="0"/>
                <a:ea typeface="华文中宋" pitchFamily="2" charset="-122"/>
                <a:cs typeface="Times New Roman" pitchFamily="18" charset="0"/>
              </a:rPr>
              <a:t>（</a:t>
            </a:r>
            <a:r>
              <a:rPr lang="en-US" altLang="zh-CN" sz="1600" dirty="0" smtClean="0">
                <a:solidFill>
                  <a:srgbClr val="0000FF"/>
                </a:solidFill>
                <a:latin typeface="Times New Roman" pitchFamily="18" charset="0"/>
                <a:ea typeface="华文中宋" pitchFamily="2" charset="-122"/>
                <a:cs typeface="Times New Roman" pitchFamily="18" charset="0"/>
              </a:rPr>
              <a:t>INEST being the representative </a:t>
            </a:r>
            <a:r>
              <a:rPr lang="zh-CN" altLang="en-US" sz="1600" dirty="0" smtClean="0">
                <a:solidFill>
                  <a:srgbClr val="0000FF"/>
                </a:solidFill>
                <a:latin typeface="Times New Roman" pitchFamily="18" charset="0"/>
                <a:ea typeface="华文中宋" pitchFamily="2" charset="-122"/>
                <a:cs typeface="Times New Roman" pitchFamily="18" charset="0"/>
              </a:rPr>
              <a:t>）</a:t>
            </a:r>
            <a:endParaRPr lang="en-US" altLang="zh-CN" sz="1600" dirty="0">
              <a:solidFill>
                <a:srgbClr val="000000"/>
              </a:solidFill>
              <a:latin typeface="Times New Roman" pitchFamily="18" charset="0"/>
              <a:ea typeface="华文中宋" pitchFamily="2" charset="-122"/>
              <a:cs typeface="Times New Roman" pitchFamily="18" charset="0"/>
            </a:endParaRPr>
          </a:p>
          <a:p>
            <a:pPr marL="449263" lvl="3" indent="-274638" algn="l">
              <a:lnSpc>
                <a:spcPct val="120000"/>
              </a:lnSpc>
              <a:buFont typeface="+mj-lt"/>
              <a:buAutoNum type="arabicPeriod"/>
              <a:tabLst>
                <a:tab pos="361950" algn="l"/>
              </a:tabLst>
            </a:pPr>
            <a:r>
              <a:rPr lang="en-US" altLang="zh-CN" sz="1600" dirty="0" smtClean="0">
                <a:solidFill>
                  <a:srgbClr val="000000"/>
                </a:solidFill>
                <a:latin typeface="Times New Roman" pitchFamily="18" charset="0"/>
                <a:ea typeface="华文中宋" pitchFamily="2" charset="-122"/>
                <a:cs typeface="Times New Roman" pitchFamily="18" charset="0"/>
              </a:rPr>
              <a:t>EC</a:t>
            </a:r>
            <a:r>
              <a:rPr lang="en-US" altLang="zh-CN" sz="1600" dirty="0">
                <a:solidFill>
                  <a:srgbClr val="000000"/>
                </a:solidFill>
                <a:latin typeface="Times New Roman" pitchFamily="18" charset="0"/>
                <a:ea typeface="华文中宋" pitchFamily="2" charset="-122"/>
                <a:cs typeface="Times New Roman" pitchFamily="18" charset="0"/>
              </a:rPr>
              <a:t>, </a:t>
            </a:r>
            <a:r>
              <a:rPr lang="en-US" altLang="zh-CN" sz="1600" dirty="0" smtClean="0">
                <a:solidFill>
                  <a:srgbClr val="000000"/>
                </a:solidFill>
                <a:latin typeface="Times New Roman" pitchFamily="18" charset="0"/>
                <a:ea typeface="华文中宋" pitchFamily="2" charset="-122"/>
                <a:cs typeface="Times New Roman" pitchFamily="18" charset="0"/>
              </a:rPr>
              <a:t>Europe</a:t>
            </a:r>
          </a:p>
          <a:p>
            <a:pPr marL="449263" lvl="3" indent="-274638" algn="l">
              <a:lnSpc>
                <a:spcPct val="120000"/>
              </a:lnSpc>
              <a:buFont typeface="+mj-lt"/>
              <a:buAutoNum type="arabicPeriod"/>
              <a:tabLst>
                <a:tab pos="361950" algn="l"/>
              </a:tabLst>
            </a:pPr>
            <a:r>
              <a:rPr lang="en-US" altLang="zh-CN" sz="1600" dirty="0" smtClean="0">
                <a:solidFill>
                  <a:srgbClr val="000000"/>
                </a:solidFill>
                <a:latin typeface="Times New Roman" pitchFamily="18" charset="0"/>
                <a:ea typeface="华文中宋" pitchFamily="2" charset="-122"/>
                <a:cs typeface="Times New Roman" pitchFamily="18" charset="0"/>
              </a:rPr>
              <a:t>JAEA, Japan</a:t>
            </a:r>
            <a:endParaRPr lang="en-US" altLang="zh-CN" sz="1600" dirty="0">
              <a:solidFill>
                <a:srgbClr val="000000"/>
              </a:solidFill>
              <a:latin typeface="Times New Roman" pitchFamily="18" charset="0"/>
              <a:ea typeface="华文中宋" pitchFamily="2" charset="-122"/>
              <a:cs typeface="Times New Roman" pitchFamily="18" charset="0"/>
            </a:endParaRPr>
          </a:p>
          <a:p>
            <a:pPr marL="449263" lvl="3" indent="-274638" algn="l">
              <a:lnSpc>
                <a:spcPct val="120000"/>
              </a:lnSpc>
              <a:buFont typeface="+mj-lt"/>
              <a:buAutoNum type="arabicPeriod"/>
              <a:tabLst>
                <a:tab pos="361950" algn="l"/>
              </a:tabLst>
            </a:pPr>
            <a:r>
              <a:rPr lang="en-US" altLang="zh-CN" sz="1600" dirty="0" smtClean="0">
                <a:solidFill>
                  <a:srgbClr val="000000"/>
                </a:solidFill>
                <a:latin typeface="Times New Roman" pitchFamily="18" charset="0"/>
                <a:ea typeface="华文中宋" pitchFamily="2" charset="-122"/>
                <a:cs typeface="Times New Roman" pitchFamily="18" charset="0"/>
              </a:rPr>
              <a:t>NFRI, Korea</a:t>
            </a:r>
            <a:endParaRPr lang="en-US" altLang="zh-CN" sz="1600" dirty="0">
              <a:solidFill>
                <a:srgbClr val="000000"/>
              </a:solidFill>
              <a:latin typeface="Times New Roman" pitchFamily="18" charset="0"/>
              <a:ea typeface="华文中宋" pitchFamily="2" charset="-122"/>
              <a:cs typeface="Times New Roman" pitchFamily="18" charset="0"/>
            </a:endParaRPr>
          </a:p>
          <a:p>
            <a:pPr marL="449263" lvl="3" indent="-274638" algn="l">
              <a:lnSpc>
                <a:spcPct val="120000"/>
              </a:lnSpc>
              <a:buFont typeface="+mj-lt"/>
              <a:buAutoNum type="arabicPeriod"/>
              <a:tabLst>
                <a:tab pos="361950" algn="l"/>
              </a:tabLst>
            </a:pPr>
            <a:r>
              <a:rPr lang="en-US" altLang="zh-CN" sz="1600" dirty="0">
                <a:solidFill>
                  <a:srgbClr val="000000"/>
                </a:solidFill>
                <a:latin typeface="Times New Roman" pitchFamily="18" charset="0"/>
                <a:ea typeface="华文中宋" pitchFamily="2" charset="-122"/>
                <a:cs typeface="Times New Roman" pitchFamily="18" charset="0"/>
              </a:rPr>
              <a:t>RF-FAAE, </a:t>
            </a:r>
            <a:r>
              <a:rPr lang="en-US" altLang="zh-CN" sz="1600" dirty="0" smtClean="0">
                <a:solidFill>
                  <a:srgbClr val="000000"/>
                </a:solidFill>
                <a:latin typeface="Times New Roman" pitchFamily="18" charset="0"/>
                <a:ea typeface="华文中宋" pitchFamily="2" charset="-122"/>
                <a:cs typeface="Times New Roman" pitchFamily="18" charset="0"/>
              </a:rPr>
              <a:t>Russia</a:t>
            </a:r>
          </a:p>
          <a:p>
            <a:pPr marL="449263" lvl="3" indent="-274638" algn="l">
              <a:lnSpc>
                <a:spcPct val="120000"/>
              </a:lnSpc>
              <a:buFont typeface="+mj-lt"/>
              <a:buAutoNum type="arabicPeriod"/>
              <a:tabLst>
                <a:tab pos="361950" algn="l"/>
              </a:tabLst>
            </a:pPr>
            <a:r>
              <a:rPr lang="en-US" altLang="zh-CN" sz="1600" dirty="0">
                <a:solidFill>
                  <a:srgbClr val="000000"/>
                </a:solidFill>
                <a:latin typeface="Times New Roman" pitchFamily="18" charset="0"/>
                <a:ea typeface="华文中宋" pitchFamily="2" charset="-122"/>
                <a:cs typeface="Times New Roman" pitchFamily="18" charset="0"/>
              </a:rPr>
              <a:t>DOE, </a:t>
            </a:r>
            <a:r>
              <a:rPr lang="en-US" altLang="zh-CN" sz="1600" dirty="0" smtClean="0">
                <a:solidFill>
                  <a:srgbClr val="000000"/>
                </a:solidFill>
                <a:latin typeface="Times New Roman" pitchFamily="18" charset="0"/>
                <a:ea typeface="华文中宋" pitchFamily="2" charset="-122"/>
                <a:cs typeface="Times New Roman" pitchFamily="18" charset="0"/>
              </a:rPr>
              <a:t>USA</a:t>
            </a:r>
            <a:endParaRPr lang="en-US" altLang="zh-CN" sz="1600" dirty="0">
              <a:solidFill>
                <a:srgbClr val="000000"/>
              </a:solidFill>
              <a:latin typeface="Times New Roman" pitchFamily="18" charset="0"/>
              <a:ea typeface="华文中宋" pitchFamily="2" charset="-122"/>
              <a:cs typeface="Times New Roman" pitchFamily="18" charset="0"/>
            </a:endParaRPr>
          </a:p>
          <a:p>
            <a:pPr marL="174625" lvl="3" algn="l">
              <a:lnSpc>
                <a:spcPct val="120000"/>
              </a:lnSpc>
              <a:tabLst>
                <a:tab pos="361950" algn="l"/>
              </a:tabLst>
            </a:pPr>
            <a:r>
              <a:rPr lang="en-US" altLang="zh-CN" sz="1600" b="0" dirty="0" smtClean="0">
                <a:solidFill>
                  <a:srgbClr val="000000"/>
                </a:solidFill>
                <a:latin typeface="Times New Roman" pitchFamily="18" charset="0"/>
                <a:ea typeface="华文中宋" pitchFamily="2" charset="-122"/>
                <a:cs typeface="Times New Roman" pitchFamily="18" charset="0"/>
              </a:rPr>
              <a:t>     ……</a:t>
            </a:r>
            <a:endParaRPr lang="en-US" altLang="zh-CN" sz="1600" b="0" dirty="0">
              <a:solidFill>
                <a:srgbClr val="000000"/>
              </a:solidFill>
              <a:latin typeface="Times New Roman" pitchFamily="18" charset="0"/>
              <a:ea typeface="华文中宋" pitchFamily="2" charset="-122"/>
              <a:cs typeface="Times New Roman"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790950"/>
            <a:ext cx="23622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676400"/>
            <a:ext cx="2362200" cy="172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3600" y="3399711"/>
            <a:ext cx="2590800" cy="276999"/>
          </a:xfrm>
          <a:prstGeom prst="rect">
            <a:avLst/>
          </a:prstGeom>
          <a:noFill/>
        </p:spPr>
        <p:txBody>
          <a:bodyPr wrap="square" rtlCol="0">
            <a:spAutoFit/>
          </a:bodyPr>
          <a:lstStyle/>
          <a:p>
            <a:r>
              <a:rPr lang="en-US" altLang="zh-CN" sz="1200" dirty="0" smtClean="0">
                <a:latin typeface="Times New Roman" pitchFamily="18" charset="0"/>
                <a:cs typeface="Times New Roman" pitchFamily="18" charset="0"/>
              </a:rPr>
              <a:t>2015 IEA ESEFP </a:t>
            </a:r>
            <a:r>
              <a:rPr lang="en-US" altLang="zh-CN" sz="1200" dirty="0" err="1" smtClean="0">
                <a:latin typeface="Times New Roman" pitchFamily="18" charset="0"/>
                <a:cs typeface="Times New Roman" pitchFamily="18" charset="0"/>
              </a:rPr>
              <a:t>ExCo</a:t>
            </a:r>
            <a:r>
              <a:rPr lang="en-US" altLang="zh-CN" sz="1200" dirty="0" smtClean="0">
                <a:latin typeface="Times New Roman" pitchFamily="18" charset="0"/>
                <a:cs typeface="Times New Roman" pitchFamily="18" charset="0"/>
              </a:rPr>
              <a:t> Meeting </a:t>
            </a:r>
            <a:endParaRPr lang="zh-CN" altLang="en-US" sz="1200" dirty="0">
              <a:latin typeface="Times New Roman" pitchFamily="18" charset="0"/>
              <a:cs typeface="Times New Roman" pitchFamily="18" charset="0"/>
            </a:endParaRPr>
          </a:p>
        </p:txBody>
      </p:sp>
      <p:sp>
        <p:nvSpPr>
          <p:cNvPr id="12" name="TextBox 11"/>
          <p:cNvSpPr txBox="1"/>
          <p:nvPr/>
        </p:nvSpPr>
        <p:spPr>
          <a:xfrm>
            <a:off x="5943600" y="5562600"/>
            <a:ext cx="2590800" cy="276999"/>
          </a:xfrm>
          <a:prstGeom prst="rect">
            <a:avLst/>
          </a:prstGeom>
          <a:noFill/>
        </p:spPr>
        <p:txBody>
          <a:bodyPr wrap="square" rtlCol="0">
            <a:spAutoFit/>
          </a:bodyPr>
          <a:lstStyle/>
          <a:p>
            <a:r>
              <a:rPr lang="en-US" altLang="zh-CN" sz="1200" dirty="0" smtClean="0">
                <a:latin typeface="Times New Roman" pitchFamily="18" charset="0"/>
                <a:cs typeface="Times New Roman" pitchFamily="18" charset="0"/>
              </a:rPr>
              <a:t>2015 IEA NTFR </a:t>
            </a:r>
            <a:r>
              <a:rPr lang="en-US" altLang="zh-CN" sz="1200" dirty="0" err="1" smtClean="0">
                <a:latin typeface="Times New Roman" pitchFamily="18" charset="0"/>
                <a:cs typeface="Times New Roman" pitchFamily="18" charset="0"/>
              </a:rPr>
              <a:t>ExCo</a:t>
            </a:r>
            <a:r>
              <a:rPr lang="en-US" altLang="zh-CN" sz="1200" dirty="0" smtClean="0">
                <a:latin typeface="Times New Roman" pitchFamily="18" charset="0"/>
                <a:cs typeface="Times New Roman" pitchFamily="18" charset="0"/>
              </a:rPr>
              <a:t> Meeting </a:t>
            </a:r>
            <a:endParaRPr lang="zh-CN" altLang="en-US" sz="1200" dirty="0">
              <a:latin typeface="Times New Roman" pitchFamily="18" charset="0"/>
              <a:cs typeface="Times New Roman" pitchFamily="18" charset="0"/>
            </a:endParaRPr>
          </a:p>
        </p:txBody>
      </p:sp>
      <p:sp>
        <p:nvSpPr>
          <p:cNvPr id="9" name="Text Box 4"/>
          <p:cNvSpPr txBox="1">
            <a:spLocks noChangeArrowheads="1"/>
          </p:cNvSpPr>
          <p:nvPr/>
        </p:nvSpPr>
        <p:spPr bwMode="auto">
          <a:xfrm>
            <a:off x="0" y="6076890"/>
            <a:ext cx="9144000" cy="400110"/>
          </a:xfrm>
          <a:prstGeom prst="rect">
            <a:avLst/>
          </a:prstGeom>
          <a:solidFill>
            <a:srgbClr val="FFFF00">
              <a:alpha val="70000"/>
            </a:srgbClr>
          </a:solidFill>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lvl="1" indent="-360363" fontAlgn="auto">
              <a:spcBef>
                <a:spcPts val="0"/>
              </a:spcBef>
              <a:spcAft>
                <a:spcPts val="0"/>
              </a:spcAft>
            </a:pPr>
            <a:r>
              <a:rPr lang="en-US" altLang="zh-CN" sz="2000" dirty="0" smtClean="0">
                <a:solidFill>
                  <a:srgbClr val="FF0000"/>
                </a:solidFill>
                <a:latin typeface="Times New Roman" pitchFamily="18" charset="0"/>
                <a:ea typeface="+mn-ea"/>
                <a:cs typeface="Times New Roman" pitchFamily="18" charset="0"/>
              </a:rPr>
              <a:t>Establishment of safety assessment methodology and safe design guideline </a:t>
            </a:r>
            <a:endParaRPr lang="zh-CN" altLang="en-US" sz="2000" b="0" dirty="0">
              <a:solidFill>
                <a:srgbClr val="0000FF"/>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536668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 descr="E:\3 科研文件\3.5 学术会议\A11. ISFNT\2015.韩国\合影\ISFNT-12合影.jpg"/>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9456"/>
          <a:stretch/>
        </p:blipFill>
        <p:spPr bwMode="auto">
          <a:xfrm>
            <a:off x="2029431" y="2518572"/>
            <a:ext cx="656663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其他工作\吴老师ISFNT报告.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47" t="34621" r="45345" b="18933"/>
          <a:stretch/>
        </p:blipFill>
        <p:spPr bwMode="auto">
          <a:xfrm>
            <a:off x="366464" y="2514600"/>
            <a:ext cx="1553308" cy="2442372"/>
          </a:xfrm>
          <a:prstGeom prst="rect">
            <a:avLst/>
          </a:prstGeom>
          <a:noFill/>
          <a:extLst>
            <a:ext uri="{909E8E84-426E-40DD-AFC4-6F175D3DCCD1}">
              <a14:hiddenFill xmlns:a14="http://schemas.microsoft.com/office/drawing/2010/main">
                <a:solidFill>
                  <a:srgbClr val="FFFFFF"/>
                </a:solidFill>
              </a14:hiddenFill>
            </a:ext>
          </a:extLst>
        </p:spPr>
      </p:pic>
      <p:sp>
        <p:nvSpPr>
          <p:cNvPr id="7" name="内容占位符 2"/>
          <p:cNvSpPr txBox="1">
            <a:spLocks/>
          </p:cNvSpPr>
          <p:nvPr/>
        </p:nvSpPr>
        <p:spPr>
          <a:xfrm>
            <a:off x="152400" y="914400"/>
            <a:ext cx="8856984" cy="1175014"/>
          </a:xfrm>
          <a:prstGeom prst="rect">
            <a:avLst/>
          </a:prstGeom>
        </p:spPr>
        <p:txBody>
          <a:bodyPr/>
          <a:lstStyle>
            <a:lvl1pPr marL="342900" indent="-342900" algn="l" defTabSz="0" rtl="0" eaLnBrk="0" fontAlgn="base" hangingPunct="0">
              <a:spcBef>
                <a:spcPts val="600"/>
              </a:spcBef>
              <a:spcAft>
                <a:spcPct val="0"/>
              </a:spcAft>
              <a:buClr>
                <a:schemeClr val="tx2"/>
              </a:buClr>
              <a:buFont typeface="Wingdings" pitchFamily="2" charset="2"/>
              <a:buChar char="v"/>
              <a:defRPr sz="2400" b="1" i="0" baseline="0">
                <a:solidFill>
                  <a:srgbClr val="0000FF"/>
                </a:solidFill>
                <a:latin typeface="Times New Roman" pitchFamily="18" charset="0"/>
                <a:ea typeface="黑体" pitchFamily="49" charset="-122"/>
                <a:cs typeface="Times New Roman" pitchFamily="18" charset="0"/>
                <a:sym typeface="Arial" pitchFamily="34" charset="0"/>
              </a:defRPr>
            </a:lvl1pPr>
            <a:lvl2pPr marL="541338" indent="-180975" algn="l" defTabSz="0" rtl="0" eaLnBrk="0" fontAlgn="base" hangingPunct="0">
              <a:spcBef>
                <a:spcPts val="600"/>
              </a:spcBef>
              <a:spcAft>
                <a:spcPct val="0"/>
              </a:spcAft>
              <a:buClr>
                <a:schemeClr val="accent1"/>
              </a:buClr>
              <a:buFont typeface="Wingdings" pitchFamily="2" charset="2"/>
              <a:buChar char="§"/>
              <a:defRPr sz="2000" b="1">
                <a:solidFill>
                  <a:schemeClr val="tx1"/>
                </a:solidFill>
                <a:latin typeface="Times New Roman" pitchFamily="18" charset="0"/>
                <a:ea typeface="华文中宋" pitchFamily="2" charset="-122"/>
                <a:cs typeface="Times New Roman" pitchFamily="18" charset="0"/>
                <a:sym typeface="Arial" pitchFamily="34" charset="0"/>
              </a:defRPr>
            </a:lvl2pPr>
            <a:lvl3pPr marL="811213" indent="-179388" algn="l" defTabSz="0" rtl="0" eaLnBrk="0" fontAlgn="base" hangingPunct="0">
              <a:spcBef>
                <a:spcPts val="600"/>
              </a:spcBef>
              <a:spcAft>
                <a:spcPct val="0"/>
              </a:spcAft>
              <a:buClr>
                <a:schemeClr val="accent2"/>
              </a:buClr>
              <a:buFont typeface="Wingdings" pitchFamily="2" charset="2"/>
              <a:buChar char="•"/>
              <a:defRPr sz="1800">
                <a:solidFill>
                  <a:schemeClr val="tx1"/>
                </a:solidFill>
                <a:latin typeface="Times New Roman" pitchFamily="18" charset="0"/>
                <a:ea typeface="华文中宋" pitchFamily="2" charset="-122"/>
                <a:cs typeface="Times New Roman" pitchFamily="18" charset="0"/>
                <a:sym typeface="Arial" pitchFamily="34" charset="0"/>
              </a:defRPr>
            </a:lvl3pPr>
            <a:lvl4pPr marL="1081088" indent="-179388" algn="l" defTabSz="0" rtl="0" eaLnBrk="0" fontAlgn="base" hangingPunct="0">
              <a:spcBef>
                <a:spcPts val="600"/>
              </a:spcBef>
              <a:spcAft>
                <a:spcPct val="0"/>
              </a:spcAft>
              <a:buClr>
                <a:schemeClr val="accent2"/>
              </a:buClr>
              <a:buFont typeface="Wingdings" pitchFamily="2" charset="2"/>
              <a:buChar char="–"/>
              <a:defRPr sz="1600">
                <a:solidFill>
                  <a:schemeClr val="tx1"/>
                </a:solidFill>
                <a:latin typeface="Times New Roman" pitchFamily="18" charset="0"/>
                <a:ea typeface="华文中宋" pitchFamily="2" charset="-122"/>
                <a:cs typeface="Times New Roman" pitchFamily="18" charset="0"/>
                <a:sym typeface="Arial" pitchFamily="34" charset="0"/>
              </a:defRPr>
            </a:lvl4pPr>
            <a:lvl5pPr marL="20574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5pPr>
            <a:lvl6pPr marL="25146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6pPr>
            <a:lvl7pPr marL="29718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7pPr>
            <a:lvl8pPr marL="34290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8pPr>
            <a:lvl9pPr marL="3886200" indent="-228600" algn="l" defTabSz="0"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sym typeface="Arial" pitchFamily="34" charset="0"/>
              </a:defRPr>
            </a:lvl9pPr>
          </a:lstStyle>
          <a:p>
            <a:pPr marL="0" indent="0" algn="ctr" defTabSz="914400" eaLnBrk="1" hangingPunct="1">
              <a:spcBef>
                <a:spcPts val="300"/>
              </a:spcBef>
              <a:spcAft>
                <a:spcPts val="300"/>
              </a:spcAft>
              <a:buClr>
                <a:srgbClr val="0000FF"/>
              </a:buClr>
              <a:buFont typeface="Wingdings" pitchFamily="2" charset="2"/>
              <a:buNone/>
            </a:pPr>
            <a:r>
              <a:rPr lang="en-US" altLang="zh-CN" dirty="0" smtClean="0"/>
              <a:t>Promoting Research on Fusion </a:t>
            </a:r>
            <a:r>
              <a:rPr lang="en-US" altLang="zh-CN" dirty="0"/>
              <a:t>S</a:t>
            </a:r>
            <a:r>
              <a:rPr lang="en-US" altLang="zh-CN" dirty="0" smtClean="0"/>
              <a:t>afety </a:t>
            </a:r>
            <a:r>
              <a:rPr lang="en-US" altLang="zh-CN" dirty="0"/>
              <a:t>A</a:t>
            </a:r>
            <a:r>
              <a:rPr lang="en-US" altLang="zh-CN" dirty="0" smtClean="0"/>
              <a:t>ssessment and Regulatory</a:t>
            </a:r>
            <a:endParaRPr lang="en-US" altLang="zh-CN" dirty="0"/>
          </a:p>
          <a:p>
            <a:pPr marL="0" indent="0" algn="ctr" defTabSz="914400" eaLnBrk="1" hangingPunct="1">
              <a:spcBef>
                <a:spcPts val="300"/>
              </a:spcBef>
              <a:spcAft>
                <a:spcPts val="300"/>
              </a:spcAft>
              <a:buClr>
                <a:srgbClr val="0000FF"/>
              </a:buClr>
              <a:buFont typeface="Wingdings" pitchFamily="2" charset="2"/>
              <a:buNone/>
            </a:pPr>
            <a:r>
              <a:rPr lang="en-US" altLang="zh-CN" sz="2000" dirty="0" smtClean="0"/>
              <a:t>      </a:t>
            </a:r>
            <a:r>
              <a:rPr lang="en-US" altLang="zh-CN" sz="1800" dirty="0" smtClean="0"/>
              <a:t>(Safety concept, safety approach, safety design, licensing, </a:t>
            </a:r>
            <a:r>
              <a:rPr lang="en-US" altLang="zh-CN" sz="1800" i="1" dirty="0" smtClean="0"/>
              <a:t>et al </a:t>
            </a:r>
            <a:r>
              <a:rPr lang="en-US" altLang="zh-CN" sz="1800" dirty="0" smtClean="0"/>
              <a:t>)</a:t>
            </a:r>
            <a:endParaRPr lang="en-US" altLang="zh-CN" sz="1800" dirty="0"/>
          </a:p>
        </p:txBody>
      </p:sp>
      <p:sp>
        <p:nvSpPr>
          <p:cNvPr id="10" name="Text Box 5"/>
          <p:cNvSpPr txBox="1">
            <a:spLocks noChangeArrowheads="1"/>
          </p:cNvSpPr>
          <p:nvPr/>
        </p:nvSpPr>
        <p:spPr bwMode="auto">
          <a:xfrm>
            <a:off x="152400" y="5105400"/>
            <a:ext cx="8748464" cy="1569660"/>
          </a:xfrm>
          <a:prstGeom prst="rect">
            <a:avLst/>
          </a:prstGeom>
          <a:noFill/>
          <a:extLst/>
        </p:spPr>
        <p:txBody>
          <a:bodyPr wrap="square">
            <a:spAutoFit/>
          </a:bodyPr>
          <a:lstStyle>
            <a:defPPr>
              <a:defRPr lang="en-US"/>
            </a:defPPr>
            <a:lvl1pPr eaLnBrk="0" hangingPunct="0">
              <a:defRPr>
                <a:ea typeface="宋体" charset="-122"/>
              </a:defRPr>
            </a:lvl1pPr>
            <a:lvl2pPr marL="0" lvl="1" indent="-360363" eaLnBrk="0" fontAlgn="auto" hangingPunct="0">
              <a:spcBef>
                <a:spcPts val="0"/>
              </a:spcBef>
              <a:spcAft>
                <a:spcPts val="0"/>
              </a:spcAft>
              <a:defRPr>
                <a:solidFill>
                  <a:srgbClr val="FF0000"/>
                </a:solidFill>
                <a:latin typeface="Times New Roman" pitchFamily="18" charset="0"/>
                <a:cs typeface="Times New Roman" pitchFamily="18" charset="0"/>
              </a:defRPr>
            </a:lvl2pPr>
            <a:lvl3pPr marL="1143000" indent="-228600" eaLnBrk="0" hangingPunct="0">
              <a:defRPr>
                <a:ea typeface="宋体" charset="-122"/>
              </a:defRPr>
            </a:lvl3pPr>
            <a:lvl4pPr marL="1600200" indent="-228600" eaLnBrk="0" hangingPunct="0">
              <a:defRPr>
                <a:ea typeface="宋体" charset="-122"/>
              </a:defRPr>
            </a:lvl4pPr>
            <a:lvl5pPr marL="2057400" indent="-228600" eaLnBrk="0" hangingPunct="0">
              <a:defRPr>
                <a:ea typeface="宋体" charset="-122"/>
              </a:defRPr>
            </a:lvl5pPr>
            <a:lvl6pPr marL="2514600" indent="-228600" eaLnBrk="0" fontAlgn="base" hangingPunct="0">
              <a:spcBef>
                <a:spcPct val="0"/>
              </a:spcBef>
              <a:spcAft>
                <a:spcPct val="0"/>
              </a:spcAft>
              <a:defRPr>
                <a:ea typeface="宋体" charset="-122"/>
              </a:defRPr>
            </a:lvl6pPr>
            <a:lvl7pPr marL="2971800" indent="-228600" eaLnBrk="0" fontAlgn="base" hangingPunct="0">
              <a:spcBef>
                <a:spcPct val="0"/>
              </a:spcBef>
              <a:spcAft>
                <a:spcPct val="0"/>
              </a:spcAft>
              <a:defRPr>
                <a:ea typeface="宋体" charset="-122"/>
              </a:defRPr>
            </a:lvl7pPr>
            <a:lvl8pPr marL="3429000" indent="-228600" eaLnBrk="0" fontAlgn="base" hangingPunct="0">
              <a:spcBef>
                <a:spcPct val="0"/>
              </a:spcBef>
              <a:spcAft>
                <a:spcPct val="0"/>
              </a:spcAft>
              <a:defRPr>
                <a:ea typeface="宋体" charset="-122"/>
              </a:defRPr>
            </a:lvl8pPr>
            <a:lvl9pPr marL="3886200" indent="-228600" eaLnBrk="0" fontAlgn="base" hangingPunct="0">
              <a:spcBef>
                <a:spcPct val="0"/>
              </a:spcBef>
              <a:spcAft>
                <a:spcPct val="0"/>
              </a:spcAft>
              <a:defRPr>
                <a:ea typeface="宋体" charset="-122"/>
              </a:defRPr>
            </a:lvl9pPr>
          </a:lstStyle>
          <a:p>
            <a:r>
              <a:rPr lang="en-US" altLang="zh-CN" sz="2000" dirty="0">
                <a:solidFill>
                  <a:srgbClr val="FF0000"/>
                </a:solidFill>
                <a:latin typeface="Times New Roman" pitchFamily="18" charset="0"/>
                <a:cs typeface="Times New Roman" pitchFamily="18" charset="0"/>
              </a:rPr>
              <a:t>1st International Workshop on ESEFP  has been organized by </a:t>
            </a:r>
            <a:r>
              <a:rPr lang="en-US" altLang="zh-CN" sz="2000" dirty="0" smtClean="0">
                <a:solidFill>
                  <a:srgbClr val="FF0000"/>
                </a:solidFill>
                <a:latin typeface="Times New Roman" pitchFamily="18" charset="0"/>
                <a:cs typeface="Times New Roman" pitchFamily="18" charset="0"/>
              </a:rPr>
              <a:t>INEST</a:t>
            </a:r>
          </a:p>
          <a:p>
            <a:r>
              <a:rPr lang="en-US" altLang="zh-CN" dirty="0" smtClean="0">
                <a:solidFill>
                  <a:srgbClr val="FF0000"/>
                </a:solidFill>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( 50 </a:t>
            </a:r>
            <a:r>
              <a:rPr lang="en-US" altLang="zh-CN" dirty="0">
                <a:solidFill>
                  <a:srgbClr val="000000"/>
                </a:solidFill>
                <a:latin typeface="Times New Roman" pitchFamily="18" charset="0"/>
                <a:cs typeface="Times New Roman" pitchFamily="18" charset="0"/>
              </a:rPr>
              <a:t>participants from 12 countries, including former DDG of </a:t>
            </a:r>
            <a:r>
              <a:rPr lang="en-US" altLang="zh-CN" dirty="0" smtClean="0">
                <a:solidFill>
                  <a:srgbClr val="000000"/>
                </a:solidFill>
                <a:latin typeface="Times New Roman" pitchFamily="18" charset="0"/>
                <a:cs typeface="Times New Roman" pitchFamily="18" charset="0"/>
              </a:rPr>
              <a:t>IO )</a:t>
            </a:r>
          </a:p>
          <a:p>
            <a:endParaRPr lang="en-US" altLang="zh-CN" dirty="0">
              <a:solidFill>
                <a:srgbClr val="FF0000"/>
              </a:solidFill>
              <a:latin typeface="Times New Roman" pitchFamily="18" charset="0"/>
              <a:cs typeface="Times New Roman" pitchFamily="18" charset="0"/>
            </a:endParaRPr>
          </a:p>
          <a:p>
            <a:r>
              <a:rPr lang="en-US" altLang="zh-CN" sz="2000" dirty="0">
                <a:solidFill>
                  <a:srgbClr val="0000FF"/>
                </a:solidFill>
                <a:latin typeface="Times New Roman" pitchFamily="18" charset="0"/>
                <a:cs typeface="Times New Roman" pitchFamily="18" charset="0"/>
              </a:rPr>
              <a:t>International consensus presented in ISFNT-12</a:t>
            </a:r>
            <a:r>
              <a:rPr lang="zh-CN" altLang="en-US" sz="2000" dirty="0">
                <a:solidFill>
                  <a:srgbClr val="0000FF"/>
                </a:solidFill>
                <a:latin typeface="Times New Roman" pitchFamily="18" charset="0"/>
                <a:cs typeface="Times New Roman" pitchFamily="18" charset="0"/>
              </a:rPr>
              <a:t> </a:t>
            </a:r>
            <a:r>
              <a:rPr lang="en-US" altLang="zh-CN" sz="2000" dirty="0">
                <a:solidFill>
                  <a:srgbClr val="0000FF"/>
                </a:solidFill>
                <a:latin typeface="Times New Roman" pitchFamily="18" charset="0"/>
                <a:cs typeface="Times New Roman" pitchFamily="18" charset="0"/>
              </a:rPr>
              <a:t>as the plenary </a:t>
            </a:r>
            <a:r>
              <a:rPr lang="en-US" altLang="zh-CN" sz="2000" dirty="0" smtClean="0">
                <a:solidFill>
                  <a:srgbClr val="0000FF"/>
                </a:solidFill>
                <a:latin typeface="Times New Roman" pitchFamily="18" charset="0"/>
                <a:cs typeface="Times New Roman" pitchFamily="18" charset="0"/>
              </a:rPr>
              <a:t>presentation</a:t>
            </a:r>
          </a:p>
          <a:p>
            <a:r>
              <a:rPr lang="en-US" altLang="zh-CN" sz="2000" dirty="0" smtClean="0">
                <a:solidFill>
                  <a:srgbClr val="0000FF"/>
                </a:solidFill>
                <a:latin typeface="Times New Roman" pitchFamily="18" charset="0"/>
                <a:cs typeface="Times New Roman" pitchFamily="18" charset="0"/>
              </a:rPr>
              <a:t> </a:t>
            </a:r>
            <a:r>
              <a:rPr lang="en-US" altLang="zh-CN" sz="2000" dirty="0">
                <a:solidFill>
                  <a:srgbClr val="0000FF"/>
                </a:solidFill>
                <a:latin typeface="Times New Roman" pitchFamily="18" charset="0"/>
                <a:cs typeface="Times New Roman" pitchFamily="18" charset="0"/>
              </a:rPr>
              <a:t>on fusion safety</a:t>
            </a:r>
            <a:endParaRPr lang="zh-CN" altLang="en-US" sz="2000" dirty="0">
              <a:solidFill>
                <a:srgbClr val="0000FF"/>
              </a:solidFill>
              <a:latin typeface="Times New Roman" pitchFamily="18" charset="0"/>
              <a:cs typeface="Times New Roman" pitchFamily="18" charset="0"/>
            </a:endParaRPr>
          </a:p>
        </p:txBody>
      </p:sp>
      <p:sp>
        <p:nvSpPr>
          <p:cNvPr id="9" name="Text Box 5"/>
          <p:cNvSpPr txBox="1">
            <a:spLocks noChangeArrowheads="1"/>
          </p:cNvSpPr>
          <p:nvPr/>
        </p:nvSpPr>
        <p:spPr bwMode="auto">
          <a:xfrm>
            <a:off x="1295400" y="1916668"/>
            <a:ext cx="6629400" cy="369332"/>
          </a:xfrm>
          <a:prstGeom prst="rect">
            <a:avLst/>
          </a:prstGeom>
          <a:solidFill>
            <a:srgbClr val="FFFF99">
              <a:alpha val="70000"/>
            </a:srgbClr>
          </a:solidFill>
          <a:extLst/>
        </p:spPr>
        <p:txBody>
          <a:bodyPr wrap="square">
            <a:spAutoFit/>
          </a:bodyPr>
          <a:lstStyle>
            <a:defPPr>
              <a:defRPr lang="en-US"/>
            </a:defPPr>
            <a:lvl1pPr eaLnBrk="0" hangingPunct="0">
              <a:defRPr>
                <a:ea typeface="宋体" charset="-122"/>
              </a:defRPr>
            </a:lvl1pPr>
            <a:lvl2pPr marL="0" lvl="1" indent="-360363" eaLnBrk="0" fontAlgn="auto" hangingPunct="0">
              <a:spcBef>
                <a:spcPts val="0"/>
              </a:spcBef>
              <a:spcAft>
                <a:spcPts val="0"/>
              </a:spcAft>
              <a:defRPr>
                <a:solidFill>
                  <a:srgbClr val="FF0000"/>
                </a:solidFill>
                <a:latin typeface="Times New Roman" pitchFamily="18" charset="0"/>
                <a:cs typeface="Times New Roman" pitchFamily="18" charset="0"/>
              </a:defRPr>
            </a:lvl2pPr>
            <a:lvl3pPr marL="1143000" indent="-228600" eaLnBrk="0" hangingPunct="0">
              <a:defRPr>
                <a:ea typeface="宋体" charset="-122"/>
              </a:defRPr>
            </a:lvl3pPr>
            <a:lvl4pPr marL="1600200" indent="-228600" eaLnBrk="0" hangingPunct="0">
              <a:defRPr>
                <a:ea typeface="宋体" charset="-122"/>
              </a:defRPr>
            </a:lvl4pPr>
            <a:lvl5pPr marL="2057400" indent="-228600" eaLnBrk="0" hangingPunct="0">
              <a:defRPr>
                <a:ea typeface="宋体" charset="-122"/>
              </a:defRPr>
            </a:lvl5pPr>
            <a:lvl6pPr marL="2514600" indent="-228600" eaLnBrk="0" fontAlgn="base" hangingPunct="0">
              <a:spcBef>
                <a:spcPct val="0"/>
              </a:spcBef>
              <a:spcAft>
                <a:spcPct val="0"/>
              </a:spcAft>
              <a:defRPr>
                <a:ea typeface="宋体" charset="-122"/>
              </a:defRPr>
            </a:lvl6pPr>
            <a:lvl7pPr marL="2971800" indent="-228600" eaLnBrk="0" fontAlgn="base" hangingPunct="0">
              <a:spcBef>
                <a:spcPct val="0"/>
              </a:spcBef>
              <a:spcAft>
                <a:spcPct val="0"/>
              </a:spcAft>
              <a:defRPr>
                <a:ea typeface="宋体" charset="-122"/>
              </a:defRPr>
            </a:lvl7pPr>
            <a:lvl8pPr marL="3429000" indent="-228600" eaLnBrk="0" fontAlgn="base" hangingPunct="0">
              <a:spcBef>
                <a:spcPct val="0"/>
              </a:spcBef>
              <a:spcAft>
                <a:spcPct val="0"/>
              </a:spcAft>
              <a:defRPr>
                <a:ea typeface="宋体" charset="-122"/>
              </a:defRPr>
            </a:lvl8pPr>
            <a:lvl9pPr marL="3886200" indent="-228600" eaLnBrk="0" fontAlgn="base" hangingPunct="0">
              <a:spcBef>
                <a:spcPct val="0"/>
              </a:spcBef>
              <a:spcAft>
                <a:spcPct val="0"/>
              </a:spcAft>
              <a:defRPr>
                <a:ea typeface="宋体" charset="-122"/>
              </a:defRPr>
            </a:lvl9pPr>
          </a:lstStyle>
          <a:p>
            <a:r>
              <a:rPr lang="en-US" altLang="zh-CN" dirty="0" smtClean="0">
                <a:solidFill>
                  <a:srgbClr val="0000FF"/>
                </a:solidFill>
                <a:latin typeface="Times New Roman" pitchFamily="18" charset="0"/>
                <a:cs typeface="Times New Roman" pitchFamily="18" charset="0"/>
              </a:rPr>
              <a:t>A joint paper has been published in </a:t>
            </a:r>
            <a:r>
              <a:rPr lang="en-US" altLang="zh-CN" i="1" dirty="0">
                <a:solidFill>
                  <a:srgbClr val="FF0000"/>
                </a:solidFill>
                <a:latin typeface="Times New Roman" pitchFamily="18" charset="0"/>
                <a:cs typeface="Times New Roman" pitchFamily="18" charset="0"/>
              </a:rPr>
              <a:t>n</a:t>
            </a:r>
            <a:r>
              <a:rPr lang="en-US" altLang="zh-CN" i="1" dirty="0" smtClean="0">
                <a:solidFill>
                  <a:srgbClr val="FF0000"/>
                </a:solidFill>
                <a:latin typeface="Times New Roman" pitchFamily="18" charset="0"/>
                <a:cs typeface="Times New Roman" pitchFamily="18" charset="0"/>
              </a:rPr>
              <a:t>ature </a:t>
            </a:r>
            <a:r>
              <a:rPr lang="en-US" altLang="zh-CN" i="1" dirty="0">
                <a:solidFill>
                  <a:srgbClr val="FF0000"/>
                </a:solidFill>
                <a:latin typeface="Times New Roman" pitchFamily="18" charset="0"/>
                <a:cs typeface="Times New Roman" pitchFamily="18" charset="0"/>
              </a:rPr>
              <a:t>e</a:t>
            </a:r>
            <a:r>
              <a:rPr lang="en-US" altLang="zh-CN" i="1" dirty="0" smtClean="0">
                <a:solidFill>
                  <a:srgbClr val="FF0000"/>
                </a:solidFill>
                <a:latin typeface="Times New Roman" pitchFamily="18" charset="0"/>
                <a:cs typeface="Times New Roman" pitchFamily="18" charset="0"/>
              </a:rPr>
              <a:t>nergy</a:t>
            </a:r>
            <a:endParaRPr lang="en-US" altLang="zh-CN"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1023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533400"/>
            <a:ext cx="8229600" cy="762000"/>
          </a:xfrm>
        </p:spPr>
        <p:txBody>
          <a:bodyPr/>
          <a:lstStyle/>
          <a:p>
            <a:r>
              <a:rPr lang="en-US" altLang="zh-CN" dirty="0">
                <a:latin typeface="Times New Roman" pitchFamily="18" charset="0"/>
                <a:cs typeface="Times New Roman" pitchFamily="18" charset="0"/>
              </a:rPr>
              <a:t>Summary</a:t>
            </a:r>
            <a:endParaRPr lang="zh-CN" altLang="en-US" dirty="0">
              <a:latin typeface="Times New Roman" pitchFamily="18" charset="0"/>
              <a:cs typeface="Times New Roman" pitchFamily="18" charset="0"/>
            </a:endParaRPr>
          </a:p>
        </p:txBody>
      </p:sp>
      <p:sp>
        <p:nvSpPr>
          <p:cNvPr id="3" name="内容占位符 2"/>
          <p:cNvSpPr>
            <a:spLocks noGrp="1"/>
          </p:cNvSpPr>
          <p:nvPr>
            <p:ph idx="1"/>
          </p:nvPr>
        </p:nvSpPr>
        <p:spPr>
          <a:xfrm>
            <a:off x="533400" y="1371600"/>
            <a:ext cx="8077200" cy="4648200"/>
          </a:xfrm>
        </p:spPr>
        <p:txBody>
          <a:bodyPr/>
          <a:lstStyle/>
          <a:p>
            <a:pPr marL="457200" indent="-457200" algn="just">
              <a:lnSpc>
                <a:spcPct val="114000"/>
              </a:lnSpc>
              <a:spcBef>
                <a:spcPts val="1200"/>
              </a:spcBef>
              <a:spcAft>
                <a:spcPts val="600"/>
              </a:spcAft>
              <a:buFont typeface="+mj-lt"/>
              <a:buAutoNum type="arabicPeriod"/>
            </a:pPr>
            <a:r>
              <a:rPr lang="en-US" altLang="zh-CN" sz="2400" dirty="0" smtClean="0">
                <a:solidFill>
                  <a:schemeClr val="tx1"/>
                </a:solidFill>
                <a:latin typeface="Times New Roman" pitchFamily="18" charset="0"/>
                <a:cs typeface="Times New Roman" pitchFamily="18" charset="0"/>
              </a:rPr>
              <a:t>In the field of fusion research, INEST concentrates on the </a:t>
            </a:r>
            <a:r>
              <a:rPr lang="en-US" altLang="zh-CN" sz="2400" dirty="0" smtClean="0">
                <a:solidFill>
                  <a:srgbClr val="FF0000"/>
                </a:solidFill>
                <a:latin typeface="Times New Roman" pitchFamily="18" charset="0"/>
                <a:cs typeface="Times New Roman" pitchFamily="18" charset="0"/>
              </a:rPr>
              <a:t>Nuclear </a:t>
            </a:r>
            <a:r>
              <a:rPr lang="en-US" altLang="zh-CN" sz="2400" dirty="0">
                <a:solidFill>
                  <a:srgbClr val="FF0000"/>
                </a:solidFill>
                <a:latin typeface="Times New Roman" pitchFamily="18" charset="0"/>
                <a:cs typeface="Times New Roman" pitchFamily="18" charset="0"/>
              </a:rPr>
              <a:t>T</a:t>
            </a:r>
            <a:r>
              <a:rPr lang="en-US" altLang="zh-CN" sz="2400" dirty="0" smtClean="0">
                <a:solidFill>
                  <a:srgbClr val="FF0000"/>
                </a:solidFill>
                <a:latin typeface="Times New Roman" pitchFamily="18" charset="0"/>
                <a:cs typeface="Times New Roman" pitchFamily="18" charset="0"/>
              </a:rPr>
              <a:t>echnology and Safety</a:t>
            </a:r>
            <a:r>
              <a:rPr lang="en-US" altLang="zh-CN" sz="2400" dirty="0" smtClean="0">
                <a:solidFill>
                  <a:schemeClr val="tx1"/>
                </a:solidFill>
                <a:latin typeface="Times New Roman" pitchFamily="18" charset="0"/>
                <a:cs typeface="Times New Roman" pitchFamily="18" charset="0"/>
              </a:rPr>
              <a:t>,</a:t>
            </a:r>
            <a:r>
              <a:rPr lang="en-US" altLang="zh-CN" sz="2400" dirty="0" smtClean="0">
                <a:solidFill>
                  <a:srgbClr val="FF0000"/>
                </a:solidFill>
                <a:latin typeface="Times New Roman" pitchFamily="18" charset="0"/>
                <a:cs typeface="Times New Roman" pitchFamily="18" charset="0"/>
              </a:rPr>
              <a:t> </a:t>
            </a:r>
            <a:r>
              <a:rPr lang="en-US" altLang="zh-CN" sz="2400" dirty="0" smtClean="0">
                <a:solidFill>
                  <a:schemeClr val="tx1"/>
                </a:solidFill>
                <a:latin typeface="Times New Roman" pitchFamily="18" charset="0"/>
                <a:cs typeface="Times New Roman" pitchFamily="18" charset="0"/>
              </a:rPr>
              <a:t>which is regarded as </a:t>
            </a:r>
            <a:r>
              <a:rPr lang="en-US" altLang="zh-CN" sz="2400" dirty="0">
                <a:solidFill>
                  <a:schemeClr val="tx1"/>
                </a:solidFill>
                <a:latin typeface="Times New Roman" pitchFamily="18" charset="0"/>
                <a:cs typeface="Times New Roman" pitchFamily="18" charset="0"/>
              </a:rPr>
              <a:t>the key to finally realize the fusion as the ultimate energy source.</a:t>
            </a:r>
            <a:endParaRPr lang="en-US" altLang="zh-CN" sz="2400" dirty="0" smtClean="0">
              <a:solidFill>
                <a:schemeClr val="tx1"/>
              </a:solidFill>
              <a:latin typeface="Times New Roman" pitchFamily="18" charset="0"/>
              <a:cs typeface="Times New Roman" pitchFamily="18" charset="0"/>
            </a:endParaRPr>
          </a:p>
          <a:p>
            <a:pPr marL="457200" indent="-457200" algn="just">
              <a:lnSpc>
                <a:spcPct val="114000"/>
              </a:lnSpc>
              <a:spcBef>
                <a:spcPts val="1200"/>
              </a:spcBef>
              <a:spcAft>
                <a:spcPts val="600"/>
              </a:spcAft>
              <a:buFont typeface="+mj-lt"/>
              <a:buAutoNum type="arabicPeriod"/>
            </a:pPr>
            <a:r>
              <a:rPr lang="en-US" altLang="zh-CN" sz="2400" dirty="0" smtClean="0">
                <a:solidFill>
                  <a:schemeClr val="tx1"/>
                </a:solidFill>
                <a:latin typeface="Times New Roman" pitchFamily="18" charset="0"/>
                <a:cs typeface="Times New Roman" pitchFamily="18" charset="0"/>
              </a:rPr>
              <a:t>INEST has performed a series of research on </a:t>
            </a:r>
            <a:r>
              <a:rPr lang="en-US" altLang="zh-CN" sz="2400" dirty="0" err="1">
                <a:solidFill>
                  <a:schemeClr val="tx1"/>
                </a:solidFill>
                <a:latin typeface="Times New Roman" pitchFamily="18" charset="0"/>
                <a:cs typeface="Times New Roman" pitchFamily="18" charset="0"/>
              </a:rPr>
              <a:t>n</a:t>
            </a:r>
            <a:r>
              <a:rPr lang="en-US" altLang="zh-CN" sz="2400" dirty="0" err="1" smtClean="0">
                <a:solidFill>
                  <a:schemeClr val="tx1"/>
                </a:solidFill>
                <a:latin typeface="Times New Roman" pitchFamily="18" charset="0"/>
                <a:cs typeface="Times New Roman" pitchFamily="18" charset="0"/>
              </a:rPr>
              <a:t>eutronics</a:t>
            </a:r>
            <a:r>
              <a:rPr lang="en-US" altLang="zh-CN" sz="2400" dirty="0" smtClean="0">
                <a:solidFill>
                  <a:schemeClr val="tx1"/>
                </a:solidFill>
                <a:latin typeface="Times New Roman" pitchFamily="18" charset="0"/>
                <a:cs typeface="Times New Roman" pitchFamily="18" charset="0"/>
              </a:rPr>
              <a:t> theory and </a:t>
            </a:r>
            <a:r>
              <a:rPr lang="en-US" altLang="zh-CN" sz="2400" dirty="0">
                <a:solidFill>
                  <a:schemeClr val="tx1"/>
                </a:solidFill>
                <a:latin typeface="Times New Roman" pitchFamily="18" charset="0"/>
                <a:cs typeface="Times New Roman" pitchFamily="18" charset="0"/>
              </a:rPr>
              <a:t>S</a:t>
            </a:r>
            <a:r>
              <a:rPr lang="en-US" altLang="zh-CN" sz="2400" dirty="0" smtClean="0">
                <a:solidFill>
                  <a:schemeClr val="tx1"/>
                </a:solidFill>
                <a:latin typeface="Times New Roman" pitchFamily="18" charset="0"/>
                <a:cs typeface="Times New Roman" pitchFamily="18" charset="0"/>
              </a:rPr>
              <a:t>oftware </a:t>
            </a:r>
            <a:r>
              <a:rPr lang="en-US" altLang="zh-CN" sz="2400" dirty="0" smtClean="0">
                <a:solidFill>
                  <a:srgbClr val="FF0000"/>
                </a:solidFill>
                <a:latin typeface="Times New Roman" pitchFamily="18" charset="0"/>
                <a:cs typeface="Times New Roman" pitchFamily="18" charset="0"/>
              </a:rPr>
              <a:t>(i.e. </a:t>
            </a:r>
            <a:r>
              <a:rPr lang="en-US" altLang="zh-CN" sz="2400" dirty="0" err="1" smtClean="0">
                <a:solidFill>
                  <a:srgbClr val="FF0000"/>
                </a:solidFill>
                <a:latin typeface="Times New Roman" pitchFamily="18" charset="0"/>
                <a:cs typeface="Times New Roman" pitchFamily="18" charset="0"/>
              </a:rPr>
              <a:t>SuperMC</a:t>
            </a:r>
            <a:r>
              <a:rPr lang="en-US" altLang="zh-CN" sz="2400" dirty="0" smtClean="0">
                <a:solidFill>
                  <a:srgbClr val="FF0000"/>
                </a:solidFill>
                <a:latin typeface="Times New Roman" pitchFamily="18" charset="0"/>
                <a:cs typeface="Times New Roman" pitchFamily="18" charset="0"/>
              </a:rPr>
              <a:t>) </a:t>
            </a:r>
            <a:r>
              <a:rPr lang="en-US" altLang="zh-CN" sz="2400" dirty="0" smtClean="0">
                <a:solidFill>
                  <a:schemeClr val="tx1"/>
                </a:solidFill>
                <a:latin typeface="Times New Roman" pitchFamily="18" charset="0"/>
                <a:cs typeface="Times New Roman" pitchFamily="18" charset="0"/>
              </a:rPr>
              <a:t>for advanced nuclear system, and developed </a:t>
            </a:r>
            <a:r>
              <a:rPr lang="en-US" altLang="zh-CN" sz="2400" dirty="0" smtClean="0">
                <a:solidFill>
                  <a:srgbClr val="FF0000"/>
                </a:solidFill>
                <a:latin typeface="Times New Roman" pitchFamily="18" charset="0"/>
                <a:cs typeface="Times New Roman" pitchFamily="18" charset="0"/>
              </a:rPr>
              <a:t>HINEG</a:t>
            </a:r>
            <a:r>
              <a:rPr lang="en-US" altLang="zh-CN" sz="2400" dirty="0" smtClean="0">
                <a:solidFill>
                  <a:schemeClr val="tx1"/>
                </a:solidFill>
                <a:latin typeface="Times New Roman" pitchFamily="18" charset="0"/>
                <a:cs typeface="Times New Roman" pitchFamily="18" charset="0"/>
              </a:rPr>
              <a:t> neutron source, </a:t>
            </a:r>
            <a:r>
              <a:rPr lang="en-US" altLang="zh-CN" sz="2400" dirty="0" smtClean="0">
                <a:solidFill>
                  <a:srgbClr val="FF0000"/>
                </a:solidFill>
                <a:latin typeface="Times New Roman" pitchFamily="18" charset="0"/>
                <a:cs typeface="Times New Roman" pitchFamily="18" charset="0"/>
              </a:rPr>
              <a:t>CLAM</a:t>
            </a:r>
            <a:r>
              <a:rPr lang="en-US" altLang="zh-CN" sz="2400" dirty="0" smtClean="0">
                <a:solidFill>
                  <a:schemeClr val="tx1"/>
                </a:solidFill>
                <a:latin typeface="Times New Roman" pitchFamily="18" charset="0"/>
                <a:cs typeface="Times New Roman" pitchFamily="18" charset="0"/>
              </a:rPr>
              <a:t> steel and </a:t>
            </a:r>
            <a:r>
              <a:rPr lang="en-US" altLang="zh-CN" sz="2400" dirty="0" smtClean="0">
                <a:solidFill>
                  <a:srgbClr val="FF0000"/>
                </a:solidFill>
                <a:latin typeface="Times New Roman" pitchFamily="18" charset="0"/>
                <a:cs typeface="Times New Roman" pitchFamily="18" charset="0"/>
              </a:rPr>
              <a:t>DRAGON</a:t>
            </a:r>
            <a:r>
              <a:rPr lang="en-US" altLang="zh-CN" sz="2400" dirty="0" smtClean="0">
                <a:solidFill>
                  <a:schemeClr val="tx1"/>
                </a:solidFill>
                <a:latin typeface="Times New Roman" pitchFamily="18" charset="0"/>
                <a:cs typeface="Times New Roman" pitchFamily="18" charset="0"/>
              </a:rPr>
              <a:t> loop, etc.</a:t>
            </a:r>
          </a:p>
          <a:p>
            <a:pPr marL="457200" indent="-457200" algn="just">
              <a:lnSpc>
                <a:spcPct val="114000"/>
              </a:lnSpc>
              <a:spcBef>
                <a:spcPts val="1200"/>
              </a:spcBef>
              <a:spcAft>
                <a:spcPts val="600"/>
              </a:spcAft>
              <a:buFont typeface="+mj-lt"/>
              <a:buAutoNum type="arabicPeriod"/>
            </a:pPr>
            <a:r>
              <a:rPr lang="en-US" altLang="zh-CN" sz="2400" dirty="0" smtClean="0">
                <a:solidFill>
                  <a:schemeClr val="tx1"/>
                </a:solidFill>
                <a:latin typeface="Times New Roman" pitchFamily="18" charset="0"/>
                <a:cs typeface="Times New Roman" pitchFamily="18" charset="0"/>
              </a:rPr>
              <a:t>INEST is always </a:t>
            </a:r>
            <a:r>
              <a:rPr lang="en-US" altLang="zh-CN" sz="2400" dirty="0" smtClean="0">
                <a:solidFill>
                  <a:srgbClr val="FF0000"/>
                </a:solidFill>
                <a:latin typeface="Times New Roman" pitchFamily="18" charset="0"/>
                <a:cs typeface="Times New Roman" pitchFamily="18" charset="0"/>
              </a:rPr>
              <a:t>open to domestic &amp; international Cooperation</a:t>
            </a:r>
            <a:r>
              <a:rPr lang="en-US" altLang="zh-CN" sz="24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724200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2700113" y="5013176"/>
            <a:ext cx="41761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kumimoji="1" lang="zh-CN" altLang="en-US" sz="3600" dirty="0">
                <a:ea typeface="宋体" pitchFamily="2" charset="-122"/>
              </a:rPr>
              <a:t> </a:t>
            </a:r>
            <a:r>
              <a:rPr kumimoji="1" lang="en-US" altLang="zh-CN" sz="2400" dirty="0">
                <a:ea typeface="宋体" pitchFamily="2" charset="-122"/>
              </a:rPr>
              <a:t>Website: www.fds.org.cn</a:t>
            </a:r>
          </a:p>
          <a:p>
            <a:pPr>
              <a:lnSpc>
                <a:spcPct val="110000"/>
              </a:lnSpc>
            </a:pPr>
            <a:r>
              <a:rPr kumimoji="1" lang="en-US" altLang="zh-CN" sz="2400" dirty="0">
                <a:ea typeface="宋体" pitchFamily="2" charset="-122"/>
              </a:rPr>
              <a:t>E-mail: contact@fds.org.cn</a:t>
            </a:r>
          </a:p>
        </p:txBody>
      </p:sp>
      <p:sp>
        <p:nvSpPr>
          <p:cNvPr id="7172" name="Text Box 4"/>
          <p:cNvSpPr txBox="1">
            <a:spLocks noChangeArrowheads="1"/>
          </p:cNvSpPr>
          <p:nvPr/>
        </p:nvSpPr>
        <p:spPr bwMode="auto">
          <a:xfrm>
            <a:off x="228600" y="1188184"/>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zh-CN" sz="40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cs typeface="Arial" pitchFamily="34" charset="0"/>
              </a:rPr>
              <a:t>Thanks for Your Attention</a:t>
            </a:r>
            <a:r>
              <a:rPr lang="zh-CN" altLang="en-US" sz="40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cs typeface="Arial" pitchFamily="34" charset="0"/>
              </a:rPr>
              <a:t> ！</a:t>
            </a:r>
            <a:endParaRPr lang="en-US" altLang="zh-CN" sz="40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cs typeface="Arial" pitchFamily="34" charset="0"/>
            </a:endParaRPr>
          </a:p>
          <a:p>
            <a:pPr eaLnBrk="1" hangingPunct="1">
              <a:spcBef>
                <a:spcPct val="50000"/>
              </a:spcBef>
            </a:pPr>
            <a:r>
              <a:rPr lang="en-US" altLang="zh-CN" sz="4000" dirty="0" smtClean="0">
                <a:ln w="11430"/>
                <a:solidFill>
                  <a:srgbClr val="0000FF"/>
                </a:soli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cs typeface="Arial" pitchFamily="34" charset="0"/>
              </a:rPr>
              <a:t>Looking forward to Your Visit</a:t>
            </a:r>
            <a:r>
              <a:rPr lang="zh-CN" altLang="en-US" sz="4000" dirty="0" smtClean="0">
                <a:ln w="11430"/>
                <a:solidFill>
                  <a:srgbClr val="0000FF"/>
                </a:soli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cs typeface="Arial" pitchFamily="34" charset="0"/>
              </a:rPr>
              <a:t> ！</a:t>
            </a:r>
            <a:endParaRPr lang="en-US" altLang="zh-CN" sz="4000" dirty="0">
              <a:ln w="11430"/>
              <a:solidFill>
                <a:srgbClr val="0000FF"/>
              </a:solidFill>
              <a:effectLst>
                <a:outerShdw blurRad="50800" dist="39000" dir="5460000" algn="tl">
                  <a:srgbClr val="000000">
                    <a:alpha val="38000"/>
                  </a:srgbClr>
                </a:outerShdw>
                <a:reflection blurRad="6350" stA="50000" endA="300" endPos="50000" dist="29997" dir="5400000" sy="-100000" algn="bl" rotWithShape="0"/>
              </a:effectLst>
              <a:latin typeface="Arial" pitchFamily="34" charset="0"/>
              <a:ea typeface="华文新魏" pitchFamily="2" charset="-122"/>
              <a:cs typeface="Arial" pitchFamily="34" charset="0"/>
            </a:endParaRPr>
          </a:p>
        </p:txBody>
      </p:sp>
      <p:pic>
        <p:nvPicPr>
          <p:cNvPr id="5" name="Picture 2" descr="D:\04 专管组\01 文宣组（2014）\02 文宣组标准文件\标准文件（2014-08-30） - 源文件\9 标准图标\团队中文网站二维码.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468" y="3505200"/>
            <a:ext cx="1373732" cy="137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37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a:spLocks noChangeArrowheads="1"/>
          </p:cNvSpPr>
          <p:nvPr/>
        </p:nvSpPr>
        <p:spPr bwMode="auto">
          <a:xfrm>
            <a:off x="3302732" y="990600"/>
            <a:ext cx="22598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square">
            <a:spAutoFit/>
          </a:bodyPr>
          <a:lstStyle/>
          <a:p>
            <a:r>
              <a:rPr lang="en-US" altLang="zh-CN" sz="4000" dirty="0" smtClean="0">
                <a:solidFill>
                  <a:srgbClr val="FF0000"/>
                </a:solidFill>
                <a:latin typeface="Times New Roman" pitchFamily="18" charset="0"/>
                <a:ea typeface="黑体" pitchFamily="49" charset="-122"/>
                <a:sym typeface="Times New Roman" pitchFamily="18" charset="0"/>
              </a:rPr>
              <a:t>Outline</a:t>
            </a:r>
            <a:endParaRPr lang="zh-CN" altLang="en-US" sz="4000" dirty="0">
              <a:solidFill>
                <a:srgbClr val="000000"/>
              </a:solidFill>
            </a:endParaRPr>
          </a:p>
        </p:txBody>
      </p:sp>
      <p:sp>
        <p:nvSpPr>
          <p:cNvPr id="4" name="Rectangle 3"/>
          <p:cNvSpPr>
            <a:spLocks noGrp="1" noChangeArrowheads="1"/>
          </p:cNvSpPr>
          <p:nvPr>
            <p:ph idx="1"/>
          </p:nvPr>
        </p:nvSpPr>
        <p:spPr bwMode="auto">
          <a:xfrm>
            <a:off x="2743200" y="2133600"/>
            <a:ext cx="4038600" cy="3276600"/>
          </a:xfrm>
          <a:noFill/>
          <a:ln>
            <a:miter lim="800000"/>
            <a:headEnd/>
            <a:tailEnd/>
          </a:ln>
        </p:spPr>
        <p:txBody>
          <a:bodyPr vert="horz" wrap="square" lIns="91440" tIns="45720" rIns="91440" bIns="45720" numCol="1" anchor="t" anchorCtr="0" compatLnSpc="1">
            <a:prstTxWarp prst="textNoShape">
              <a:avLst/>
            </a:prstTxWarp>
          </a:bodyPr>
          <a:lstStyle/>
          <a:p>
            <a:pPr marL="571500" indent="-571500">
              <a:lnSpc>
                <a:spcPct val="110000"/>
              </a:lnSpc>
              <a:spcBef>
                <a:spcPct val="50000"/>
              </a:spcBef>
              <a:buClr>
                <a:srgbClr val="FF0000"/>
              </a:buClr>
              <a:buFont typeface="+mj-lt"/>
              <a:buAutoNum type="romanUcPeriod"/>
            </a:pPr>
            <a:r>
              <a:rPr lang="en-US" altLang="zh-CN" sz="3200" dirty="0" smtClean="0">
                <a:solidFill>
                  <a:srgbClr val="FF0000"/>
                </a:solidFill>
                <a:latin typeface="Times New Roman" pitchFamily="18" charset="0"/>
                <a:ea typeface="黑体" pitchFamily="2" charset="-122"/>
                <a:cs typeface="Times New Roman" pitchFamily="18" charset="0"/>
              </a:rPr>
              <a:t>Introduction</a:t>
            </a:r>
            <a:endParaRPr lang="zh-CN" altLang="en-US" sz="3200" dirty="0">
              <a:solidFill>
                <a:srgbClr val="FF0000"/>
              </a:solidFill>
              <a:latin typeface="Times New Roman" pitchFamily="18" charset="0"/>
              <a:ea typeface="黑体" pitchFamily="2" charset="-122"/>
              <a:cs typeface="Times New Roman" pitchFamily="18" charset="0"/>
            </a:endParaRPr>
          </a:p>
          <a:p>
            <a:pPr marL="571500" indent="-571500" eaLnBrk="1" hangingPunct="1">
              <a:lnSpc>
                <a:spcPct val="110000"/>
              </a:lnSpc>
              <a:spcBef>
                <a:spcPct val="50000"/>
              </a:spcBef>
              <a:buClr>
                <a:srgbClr val="0000FF"/>
              </a:buClr>
              <a:buAutoNum type="romanUcPeriod"/>
            </a:pPr>
            <a:r>
              <a:rPr lang="en-US" altLang="zh-CN" sz="3200" dirty="0" smtClean="0">
                <a:latin typeface="Times New Roman" pitchFamily="18" charset="0"/>
                <a:ea typeface="黑体" pitchFamily="2" charset="-122"/>
                <a:cs typeface="Times New Roman" pitchFamily="18" charset="0"/>
                <a:sym typeface="Wingdings" pitchFamily="2" charset="2"/>
              </a:rPr>
              <a:t>Research Progress</a:t>
            </a:r>
          </a:p>
          <a:p>
            <a:pPr marL="571500" indent="-571500">
              <a:lnSpc>
                <a:spcPct val="110000"/>
              </a:lnSpc>
              <a:spcBef>
                <a:spcPct val="50000"/>
              </a:spcBef>
              <a:buClr>
                <a:srgbClr val="0000FF"/>
              </a:buClr>
              <a:buAutoNum type="romanUcPeriod"/>
            </a:pPr>
            <a:r>
              <a:rPr lang="en-US" altLang="zh-CN" sz="3200" dirty="0" smtClean="0">
                <a:latin typeface="Times New Roman" pitchFamily="18" charset="0"/>
                <a:ea typeface="黑体" pitchFamily="2" charset="-122"/>
                <a:cs typeface="Times New Roman" pitchFamily="18" charset="0"/>
              </a:rPr>
              <a:t>Cooperation</a:t>
            </a:r>
          </a:p>
          <a:p>
            <a:pPr marL="571500" indent="-571500">
              <a:lnSpc>
                <a:spcPct val="110000"/>
              </a:lnSpc>
              <a:spcBef>
                <a:spcPct val="50000"/>
              </a:spcBef>
              <a:buClr>
                <a:srgbClr val="0000FF"/>
              </a:buClr>
              <a:buFont typeface="Wingdings" pitchFamily="2" charset="2"/>
              <a:buAutoNum type="romanUcPeriod"/>
            </a:pPr>
            <a:r>
              <a:rPr lang="en-US" altLang="zh-CN" sz="3200" dirty="0">
                <a:latin typeface="Times New Roman" pitchFamily="18" charset="0"/>
                <a:ea typeface="黑体" pitchFamily="2" charset="-122"/>
                <a:cs typeface="Times New Roman" pitchFamily="18" charset="0"/>
              </a:rPr>
              <a:t>Summary</a:t>
            </a:r>
          </a:p>
          <a:p>
            <a:pPr marL="0" indent="0">
              <a:lnSpc>
                <a:spcPct val="110000"/>
              </a:lnSpc>
              <a:spcBef>
                <a:spcPct val="50000"/>
              </a:spcBef>
              <a:buNone/>
            </a:pPr>
            <a:endParaRPr lang="en-US" altLang="zh-CN" sz="3200" dirty="0" smtClean="0">
              <a:solidFill>
                <a:srgbClr val="0000CC"/>
              </a:solidFill>
              <a:ea typeface="黑体" pitchFamily="2" charset="-122"/>
            </a:endParaRPr>
          </a:p>
        </p:txBody>
      </p:sp>
    </p:spTree>
    <p:extLst>
      <p:ext uri="{BB962C8B-B14F-4D97-AF65-F5344CB8AC3E}">
        <p14:creationId xmlns:p14="http://schemas.microsoft.com/office/powerpoint/2010/main" val="4059707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标题 1"/>
          <p:cNvSpPr>
            <a:spLocks noGrp="1"/>
          </p:cNvSpPr>
          <p:nvPr>
            <p:ph type="title"/>
          </p:nvPr>
        </p:nvSpPr>
        <p:spPr bwMode="auto">
          <a:xfrm>
            <a:off x="304800" y="762000"/>
            <a:ext cx="86868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zh-CN" sz="2800" dirty="0" smtClean="0">
                <a:latin typeface="Times New Roman" pitchFamily="18" charset="0"/>
                <a:ea typeface="黑体" pitchFamily="49" charset="-122"/>
                <a:cs typeface="Times New Roman" pitchFamily="18" charset="0"/>
              </a:rPr>
              <a:t>Main Fusion Concepts Developed in China </a:t>
            </a:r>
            <a:endParaRPr lang="zh-CN" altLang="en-US" sz="2800" dirty="0" smtClean="0">
              <a:latin typeface="Times New Roman" pitchFamily="18" charset="0"/>
              <a:ea typeface="黑体" pitchFamily="49" charset="-122"/>
              <a:cs typeface="Times New Roman" pitchFamily="18" charset="0"/>
            </a:endParaRPr>
          </a:p>
        </p:txBody>
      </p:sp>
      <p:sp>
        <p:nvSpPr>
          <p:cNvPr id="3" name="内容占位符 2"/>
          <p:cNvSpPr>
            <a:spLocks noGrp="1"/>
          </p:cNvSpPr>
          <p:nvPr>
            <p:ph idx="1"/>
          </p:nvPr>
        </p:nvSpPr>
        <p:spPr>
          <a:xfrm>
            <a:off x="457200" y="1447800"/>
            <a:ext cx="8610600" cy="4856163"/>
          </a:xfrm>
        </p:spPr>
        <p:txBody>
          <a:bodyPr/>
          <a:lstStyle/>
          <a:p>
            <a:pPr>
              <a:lnSpc>
                <a:spcPct val="130000"/>
              </a:lnSpc>
              <a:defRPr/>
            </a:pPr>
            <a:r>
              <a:rPr lang="en-US" altLang="zh-CN" dirty="0" smtClean="0">
                <a:latin typeface="Times New Roman" pitchFamily="18" charset="0"/>
                <a:cs typeface="Times New Roman" pitchFamily="18" charset="0"/>
              </a:rPr>
              <a:t>Fusion </a:t>
            </a:r>
            <a:r>
              <a:rPr lang="en-US" altLang="zh-CN" dirty="0">
                <a:latin typeface="Times New Roman" pitchFamily="18" charset="0"/>
                <a:cs typeface="Times New Roman" pitchFamily="18" charset="0"/>
              </a:rPr>
              <a:t>TEST  Reactor</a:t>
            </a:r>
          </a:p>
          <a:p>
            <a:pPr marL="360363" lvl="1" indent="0">
              <a:lnSpc>
                <a:spcPct val="130000"/>
              </a:lnSpc>
              <a:buFont typeface="Wingdings" pitchFamily="2" charset="2"/>
              <a:buNone/>
              <a:defRPr/>
            </a:pPr>
            <a:r>
              <a:rPr lang="zh-CN" altLang="en-US" dirty="0">
                <a:solidFill>
                  <a:schemeClr val="tx1">
                    <a:lumMod val="95000"/>
                    <a:lumOff val="5000"/>
                  </a:schemeClr>
                </a:solidFill>
                <a:latin typeface="Times New Roman" pitchFamily="18" charset="0"/>
                <a:cs typeface="Times New Roman" pitchFamily="18" charset="0"/>
              </a:rPr>
              <a:t>（</a:t>
            </a:r>
            <a:r>
              <a:rPr lang="en-US" altLang="zh-CN" dirty="0">
                <a:solidFill>
                  <a:schemeClr val="tx1">
                    <a:lumMod val="95000"/>
                    <a:lumOff val="5000"/>
                  </a:schemeClr>
                </a:solidFill>
                <a:latin typeface="Times New Roman" pitchFamily="18" charset="0"/>
                <a:cs typeface="Times New Roman" pitchFamily="18" charset="0"/>
              </a:rPr>
              <a:t>Multi-Functional </a:t>
            </a:r>
            <a:r>
              <a:rPr lang="en-US" altLang="zh-CN" dirty="0" err="1">
                <a:solidFill>
                  <a:schemeClr val="tx1">
                    <a:lumMod val="95000"/>
                    <a:lumOff val="5000"/>
                  </a:schemeClr>
                </a:solidFill>
                <a:latin typeface="Times New Roman" pitchFamily="18" charset="0"/>
                <a:cs typeface="Times New Roman" pitchFamily="18" charset="0"/>
              </a:rPr>
              <a:t>eXperimental</a:t>
            </a:r>
            <a:r>
              <a:rPr lang="en-US" altLang="zh-CN" dirty="0">
                <a:solidFill>
                  <a:schemeClr val="tx1">
                    <a:lumMod val="95000"/>
                    <a:lumOff val="5000"/>
                  </a:schemeClr>
                </a:solidFill>
                <a:latin typeface="Times New Roman" pitchFamily="18" charset="0"/>
                <a:cs typeface="Times New Roman" pitchFamily="18" charset="0"/>
              </a:rPr>
              <a:t> Reactor abbreviated as MFX</a:t>
            </a:r>
            <a:r>
              <a:rPr lang="zh-CN" altLang="en-US" dirty="0">
                <a:solidFill>
                  <a:schemeClr val="tx1">
                    <a:lumMod val="95000"/>
                    <a:lumOff val="5000"/>
                  </a:schemeClr>
                </a:solidFill>
                <a:latin typeface="Times New Roman" pitchFamily="18" charset="0"/>
                <a:cs typeface="Times New Roman" pitchFamily="18" charset="0"/>
              </a:rPr>
              <a:t>）</a:t>
            </a:r>
            <a:r>
              <a:rPr lang="en-US" altLang="zh-CN" dirty="0">
                <a:solidFill>
                  <a:schemeClr val="tx1">
                    <a:lumMod val="95000"/>
                    <a:lumOff val="5000"/>
                  </a:schemeClr>
                </a:solidFill>
                <a:latin typeface="Times New Roman" pitchFamily="18" charset="0"/>
                <a:cs typeface="Times New Roman" pitchFamily="18" charset="0"/>
              </a:rPr>
              <a:t> </a:t>
            </a:r>
          </a:p>
          <a:p>
            <a:pPr marL="804863" lvl="1" indent="-273050">
              <a:lnSpc>
                <a:spcPct val="130000"/>
              </a:lnSpc>
              <a:defRPr/>
            </a:pPr>
            <a:r>
              <a:rPr lang="en-US" altLang="zh-CN" dirty="0">
                <a:latin typeface="Times New Roman" pitchFamily="18" charset="0"/>
                <a:cs typeface="Times New Roman" pitchFamily="18" charset="0"/>
              </a:rPr>
              <a:t>Hybrid Test Reactor: </a:t>
            </a:r>
            <a:r>
              <a:rPr lang="en-US" altLang="zh-CN" u="sng" dirty="0" smtClean="0">
                <a:latin typeface="Times New Roman" pitchFamily="18" charset="0"/>
                <a:cs typeface="Times New Roman" pitchFamily="18" charset="0"/>
              </a:rPr>
              <a:t>CAEP-EM</a:t>
            </a:r>
            <a:r>
              <a:rPr lang="en-US" altLang="zh-CN" dirty="0" smtClean="0">
                <a:latin typeface="Times New Roman" pitchFamily="18" charset="0"/>
                <a:cs typeface="Times New Roman" pitchFamily="18" charset="0"/>
              </a:rPr>
              <a:t>,</a:t>
            </a:r>
            <a:r>
              <a:rPr lang="en-US" altLang="zh-CN" dirty="0" smtClean="0">
                <a:solidFill>
                  <a:srgbClr val="FF0000"/>
                </a:solidFill>
                <a:latin typeface="Times New Roman" pitchFamily="18" charset="0"/>
                <a:cs typeface="Times New Roman" pitchFamily="18" charset="0"/>
              </a:rPr>
              <a:t> </a:t>
            </a:r>
            <a:r>
              <a:rPr lang="en-US" altLang="zh-CN" u="sng" dirty="0" smtClean="0">
                <a:solidFill>
                  <a:srgbClr val="0000FF"/>
                </a:solidFill>
                <a:latin typeface="Times New Roman" pitchFamily="18" charset="0"/>
                <a:cs typeface="Times New Roman" pitchFamily="18" charset="0"/>
              </a:rPr>
              <a:t>FDS-MFX (-GDT/-ST)</a:t>
            </a:r>
            <a:r>
              <a:rPr lang="en-US" altLang="zh-CN" dirty="0" smtClean="0">
                <a:solidFill>
                  <a:srgbClr val="0000FF"/>
                </a:solidFill>
                <a:latin typeface="Times New Roman" pitchFamily="18" charset="0"/>
                <a:cs typeface="Times New Roman" pitchFamily="18" charset="0"/>
              </a:rPr>
              <a:t>, </a:t>
            </a:r>
            <a:r>
              <a:rPr lang="en-US" altLang="zh-CN" dirty="0">
                <a:latin typeface="Times New Roman" pitchFamily="18" charset="0"/>
                <a:cs typeface="Times New Roman" pitchFamily="18" charset="0"/>
              </a:rPr>
              <a:t>FEB, ...</a:t>
            </a:r>
          </a:p>
          <a:p>
            <a:pPr marL="804863" lvl="1" indent="-273050">
              <a:lnSpc>
                <a:spcPct val="130000"/>
              </a:lnSpc>
              <a:defRPr/>
            </a:pPr>
            <a:r>
              <a:rPr lang="en-US" altLang="zh-CN" dirty="0">
                <a:latin typeface="Times New Roman" pitchFamily="18" charset="0"/>
                <a:cs typeface="Times New Roman" pitchFamily="18" charset="0"/>
              </a:rPr>
              <a:t>Fusion Test  Reactor: </a:t>
            </a:r>
            <a:r>
              <a:rPr lang="en-US" altLang="zh-CN" u="sng" dirty="0" smtClean="0">
                <a:latin typeface="Times New Roman" pitchFamily="18" charset="0"/>
                <a:cs typeface="Times New Roman" pitchFamily="18" charset="0"/>
              </a:rPr>
              <a:t>CFETR (-CDT/-SDT)</a:t>
            </a:r>
            <a:r>
              <a:rPr lang="en-US" altLang="zh-CN" dirty="0" smtClean="0">
                <a:latin typeface="Times New Roman" pitchFamily="18" charset="0"/>
                <a:cs typeface="Times New Roman" pitchFamily="18" charset="0"/>
              </a:rPr>
              <a:t>…</a:t>
            </a:r>
          </a:p>
          <a:p>
            <a:pPr>
              <a:lnSpc>
                <a:spcPct val="130000"/>
              </a:lnSpc>
              <a:defRPr/>
            </a:pPr>
            <a:r>
              <a:rPr lang="en-US" altLang="zh-CN" dirty="0" smtClean="0">
                <a:latin typeface="Times New Roman" pitchFamily="18" charset="0"/>
                <a:cs typeface="Times New Roman" pitchFamily="18" charset="0"/>
              </a:rPr>
              <a:t>Fusion </a:t>
            </a:r>
            <a:r>
              <a:rPr lang="en-US" altLang="zh-CN" dirty="0">
                <a:latin typeface="Times New Roman" pitchFamily="18" charset="0"/>
                <a:cs typeface="Times New Roman" pitchFamily="18" charset="0"/>
              </a:rPr>
              <a:t>DEMO Reactor</a:t>
            </a:r>
          </a:p>
          <a:p>
            <a:pPr marL="804863" lvl="1" indent="-273050">
              <a:lnSpc>
                <a:spcPct val="130000"/>
              </a:lnSpc>
              <a:defRPr/>
            </a:pPr>
            <a:r>
              <a:rPr lang="en-US" altLang="zh-CN" dirty="0">
                <a:latin typeface="Times New Roman" pitchFamily="18" charset="0"/>
                <a:cs typeface="Times New Roman" pitchFamily="18" charset="0"/>
              </a:rPr>
              <a:t>Hybrid DEMO Reactor: </a:t>
            </a:r>
            <a:r>
              <a:rPr lang="en-US" altLang="zh-CN" u="sng" dirty="0">
                <a:solidFill>
                  <a:srgbClr val="0000FF"/>
                </a:solidFill>
                <a:latin typeface="Times New Roman" pitchFamily="18" charset="0"/>
                <a:cs typeface="Times New Roman" pitchFamily="18" charset="0"/>
              </a:rPr>
              <a:t>FDS-SFB</a:t>
            </a:r>
            <a:r>
              <a:rPr lang="en-US" altLang="zh-CN" dirty="0">
                <a:latin typeface="Times New Roman" pitchFamily="18" charset="0"/>
                <a:cs typeface="Times New Roman" pitchFamily="18" charset="0"/>
              </a:rPr>
              <a:t>, FDTR</a:t>
            </a:r>
          </a:p>
          <a:p>
            <a:pPr marL="804863" lvl="1" indent="-273050">
              <a:lnSpc>
                <a:spcPct val="130000"/>
              </a:lnSpc>
              <a:defRPr/>
            </a:pPr>
            <a:r>
              <a:rPr lang="en-US" altLang="zh-CN" dirty="0">
                <a:latin typeface="Times New Roman" pitchFamily="18" charset="0"/>
                <a:cs typeface="Times New Roman" pitchFamily="18" charset="0"/>
              </a:rPr>
              <a:t>Fusion DEMO Reactor: </a:t>
            </a:r>
            <a:r>
              <a:rPr lang="en-US" altLang="zh-CN" u="sng" dirty="0">
                <a:solidFill>
                  <a:srgbClr val="0000FF"/>
                </a:solidFill>
                <a:latin typeface="Times New Roman" pitchFamily="18" charset="0"/>
                <a:cs typeface="Times New Roman" pitchFamily="18" charset="0"/>
              </a:rPr>
              <a:t>C-DEMO</a:t>
            </a:r>
            <a:r>
              <a:rPr lang="en-US" altLang="zh-CN" u="sng" dirty="0">
                <a:latin typeface="Times New Roman" pitchFamily="18" charset="0"/>
                <a:cs typeface="Times New Roman" pitchFamily="18" charset="0"/>
              </a:rPr>
              <a:t>, </a:t>
            </a:r>
            <a:r>
              <a:rPr lang="en-US" altLang="zh-CN" u="sng" dirty="0" smtClean="0">
                <a:latin typeface="Times New Roman" pitchFamily="18" charset="0"/>
                <a:cs typeface="Times New Roman" pitchFamily="18" charset="0"/>
              </a:rPr>
              <a:t>HCCB-DEMO</a:t>
            </a:r>
            <a:endParaRPr lang="zh-CN" altLang="en-US" u="sng" dirty="0">
              <a:latin typeface="Times New Roman" pitchFamily="18" charset="0"/>
              <a:cs typeface="Times New Roman" pitchFamily="18" charset="0"/>
            </a:endParaRPr>
          </a:p>
          <a:p>
            <a:pPr>
              <a:lnSpc>
                <a:spcPct val="130000"/>
              </a:lnSpc>
              <a:defRPr/>
            </a:pPr>
            <a:r>
              <a:rPr lang="en-US" altLang="zh-CN" dirty="0">
                <a:latin typeface="Times New Roman" pitchFamily="18" charset="0"/>
                <a:cs typeface="Times New Roman" pitchFamily="18" charset="0"/>
              </a:rPr>
              <a:t>Fusion POWER Plant</a:t>
            </a:r>
          </a:p>
          <a:p>
            <a:pPr marL="804863" lvl="1" indent="-273050">
              <a:lnSpc>
                <a:spcPct val="130000"/>
              </a:lnSpc>
              <a:defRPr/>
            </a:pPr>
            <a:r>
              <a:rPr lang="en-US" altLang="zh-CN" dirty="0">
                <a:latin typeface="Times New Roman" pitchFamily="18" charset="0"/>
                <a:cs typeface="Times New Roman" pitchFamily="18" charset="0"/>
              </a:rPr>
              <a:t>Fusion Power </a:t>
            </a:r>
            <a:r>
              <a:rPr lang="en-US" altLang="zh-CN" dirty="0" smtClean="0">
                <a:latin typeface="Times New Roman" pitchFamily="18" charset="0"/>
                <a:cs typeface="Times New Roman" pitchFamily="18" charset="0"/>
              </a:rPr>
              <a:t>Plants: </a:t>
            </a:r>
            <a:r>
              <a:rPr lang="en-US" altLang="zh-CN" dirty="0">
                <a:solidFill>
                  <a:srgbClr val="0000FF"/>
                </a:solidFill>
                <a:latin typeface="Times New Roman" pitchFamily="18" charset="0"/>
                <a:cs typeface="Times New Roman" pitchFamily="18" charset="0"/>
              </a:rPr>
              <a:t>FDS-II, FDS-III, FDS-ST</a:t>
            </a:r>
            <a:r>
              <a:rPr lang="en-US" altLang="zh-CN" dirty="0" smtClean="0">
                <a:latin typeface="Times New Roman" pitchFamily="18" charset="0"/>
                <a:cs typeface="Times New Roman" pitchFamily="18" charset="0"/>
              </a:rPr>
              <a:t>…</a:t>
            </a:r>
          </a:p>
          <a:p>
            <a:pPr marL="804863" lvl="1" indent="-273050">
              <a:lnSpc>
                <a:spcPct val="130000"/>
              </a:lnSpc>
              <a:defRPr/>
            </a:pPr>
            <a:r>
              <a:rPr lang="en-US" altLang="zh-CN" dirty="0" smtClean="0">
                <a:latin typeface="Times New Roman" pitchFamily="18" charset="0"/>
                <a:cs typeface="Times New Roman" pitchFamily="18" charset="0"/>
              </a:rPr>
              <a:t>Others</a:t>
            </a:r>
            <a:endParaRPr lang="en-US" altLang="zh-CN" dirty="0">
              <a:latin typeface="Times New Roman" pitchFamily="18" charset="0"/>
              <a:cs typeface="Times New Roman" pitchFamily="18" charset="0"/>
            </a:endParaRPr>
          </a:p>
        </p:txBody>
      </p:sp>
      <p:sp>
        <p:nvSpPr>
          <p:cNvPr id="4" name="TextBox 3"/>
          <p:cNvSpPr txBox="1"/>
          <p:nvPr/>
        </p:nvSpPr>
        <p:spPr>
          <a:xfrm>
            <a:off x="5410200" y="1524000"/>
            <a:ext cx="2743200" cy="523220"/>
          </a:xfrm>
          <a:prstGeom prst="rect">
            <a:avLst/>
          </a:prstGeom>
          <a:solidFill>
            <a:srgbClr val="FFFF00"/>
          </a:solidFill>
        </p:spPr>
        <p:txBody>
          <a:bodyPr wrap="square" rtlCol="0">
            <a:spAutoFit/>
          </a:bodyPr>
          <a:lstStyle/>
          <a:p>
            <a:pPr algn="l"/>
            <a:r>
              <a:rPr lang="en-US" altLang="zh-CN" sz="1400" dirty="0" smtClean="0">
                <a:solidFill>
                  <a:srgbClr val="FF0000"/>
                </a:solidFill>
                <a:latin typeface="Times New Roman" pitchFamily="18" charset="0"/>
                <a:cs typeface="Times New Roman" pitchFamily="18" charset="0"/>
              </a:rPr>
              <a:t>* Currently Active in Down line</a:t>
            </a:r>
          </a:p>
          <a:p>
            <a:pPr algn="l"/>
            <a:r>
              <a:rPr lang="en-US" altLang="zh-CN" sz="1400" dirty="0" smtClean="0">
                <a:solidFill>
                  <a:srgbClr val="FF0000"/>
                </a:solidFill>
                <a:latin typeface="Times New Roman" pitchFamily="18" charset="0"/>
                <a:cs typeface="Times New Roman" pitchFamily="18" charset="0"/>
              </a:rPr>
              <a:t>* Blue by FDS team</a:t>
            </a:r>
          </a:p>
        </p:txBody>
      </p:sp>
    </p:spTree>
    <p:extLst>
      <p:ext uri="{BB962C8B-B14F-4D97-AF65-F5344CB8AC3E}">
        <p14:creationId xmlns:p14="http://schemas.microsoft.com/office/powerpoint/2010/main" val="3966889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a:spLocks noChangeArrowheads="1"/>
          </p:cNvSpPr>
          <p:nvPr/>
        </p:nvSpPr>
        <p:spPr bwMode="auto">
          <a:xfrm>
            <a:off x="0" y="609600"/>
            <a:ext cx="9144000" cy="990600"/>
          </a:xfrm>
          <a:prstGeom prst="rect">
            <a:avLst/>
          </a:prstGeom>
          <a:solidFill>
            <a:schemeClr val="bg1"/>
          </a:solidFill>
          <a:ln w="19050">
            <a:noFill/>
            <a:miter lim="800000"/>
            <a:headEnd/>
            <a:tailEnd/>
          </a:ln>
        </p:spPr>
        <p:txBody>
          <a:bodyPr wrap="square" anchor="b">
            <a:noAutofit/>
          </a:bodyPr>
          <a:lstStyle/>
          <a:p>
            <a:pPr eaLnBrk="0" fontAlgn="auto" hangingPunct="0">
              <a:spcBef>
                <a:spcPts val="0"/>
              </a:spcBef>
              <a:spcAft>
                <a:spcPts val="0"/>
              </a:spcAft>
              <a:defRPr/>
            </a:pPr>
            <a:r>
              <a:rPr lang="en-US" altLang="zh-CN" sz="2800" dirty="0" smtClean="0">
                <a:solidFill>
                  <a:srgbClr val="FF0000"/>
                </a:solidFill>
                <a:latin typeface="Times New Roman" pitchFamily="18" charset="0"/>
                <a:ea typeface="微软雅黑" pitchFamily="34" charset="-122"/>
                <a:cs typeface="Times New Roman" pitchFamily="18" charset="0"/>
              </a:rPr>
              <a:t>Proposed </a:t>
            </a:r>
            <a:r>
              <a:rPr lang="en-US" altLang="zh-CN" sz="2800" dirty="0">
                <a:solidFill>
                  <a:srgbClr val="FF0000"/>
                </a:solidFill>
                <a:latin typeface="Times New Roman" pitchFamily="18" charset="0"/>
                <a:ea typeface="微软雅黑" pitchFamily="34" charset="-122"/>
                <a:cs typeface="Times New Roman" pitchFamily="18" charset="0"/>
              </a:rPr>
              <a:t>Roadmap of Fusion Nuclear Technology and S</a:t>
            </a:r>
            <a:r>
              <a:rPr lang="en-US" altLang="zh-CN" sz="2800" dirty="0" smtClean="0">
                <a:solidFill>
                  <a:srgbClr val="FF0000"/>
                </a:solidFill>
                <a:latin typeface="Times New Roman" pitchFamily="18" charset="0"/>
                <a:ea typeface="微软雅黑" pitchFamily="34" charset="-122"/>
                <a:cs typeface="Times New Roman" pitchFamily="18" charset="0"/>
              </a:rPr>
              <a:t>afety </a:t>
            </a:r>
            <a:r>
              <a:rPr lang="en-US" altLang="zh-CN" sz="2800" dirty="0">
                <a:solidFill>
                  <a:srgbClr val="FF0000"/>
                </a:solidFill>
                <a:latin typeface="Times New Roman" pitchFamily="18" charset="0"/>
                <a:ea typeface="微软雅黑" pitchFamily="34" charset="-122"/>
                <a:cs typeface="Times New Roman" pitchFamily="18" charset="0"/>
              </a:rPr>
              <a:t>in </a:t>
            </a:r>
            <a:r>
              <a:rPr lang="en-US" altLang="zh-CN" sz="2800" dirty="0" smtClean="0">
                <a:solidFill>
                  <a:srgbClr val="FF0000"/>
                </a:solidFill>
                <a:latin typeface="Times New Roman" pitchFamily="18" charset="0"/>
                <a:ea typeface="微软雅黑" pitchFamily="34" charset="-122"/>
                <a:cs typeface="Times New Roman" pitchFamily="18" charset="0"/>
              </a:rPr>
              <a:t>China</a:t>
            </a:r>
            <a:endParaRPr lang="en-US" altLang="zh-CN" sz="2800" dirty="0">
              <a:solidFill>
                <a:srgbClr val="FF0000"/>
              </a:solidFill>
              <a:latin typeface="Times New Roman" pitchFamily="18" charset="0"/>
              <a:ea typeface="微软雅黑" pitchFamily="34" charset="-122"/>
              <a:cs typeface="Times New Roman" pitchFamily="18" charset="0"/>
            </a:endParaRPr>
          </a:p>
        </p:txBody>
      </p:sp>
      <p:sp>
        <p:nvSpPr>
          <p:cNvPr id="11" name="Line 16"/>
          <p:cNvSpPr>
            <a:spLocks noChangeShapeType="1"/>
          </p:cNvSpPr>
          <p:nvPr/>
        </p:nvSpPr>
        <p:spPr bwMode="auto">
          <a:xfrm flipV="1">
            <a:off x="13052" y="1941501"/>
            <a:ext cx="9028913" cy="0"/>
          </a:xfrm>
          <a:prstGeom prst="line">
            <a:avLst/>
          </a:prstGeom>
          <a:noFill/>
          <a:ln w="38100">
            <a:solidFill>
              <a:srgbClr val="0000FF"/>
            </a:solidFill>
            <a:round/>
            <a:headEnd/>
            <a:tailEnd type="triangle" w="med" len="med"/>
          </a:ln>
        </p:spPr>
        <p:txBody>
          <a:bodyPr wrap="square" anchor="ctr">
            <a:spAutoFit/>
          </a:bodyPr>
          <a:lstStyle/>
          <a:p>
            <a:pPr algn="l" fontAlgn="auto">
              <a:spcBef>
                <a:spcPts val="0"/>
              </a:spcBef>
              <a:spcAft>
                <a:spcPts val="0"/>
              </a:spcAft>
            </a:pPr>
            <a:endParaRPr lang="zh-CN" altLang="en-US" b="0">
              <a:solidFill>
                <a:srgbClr val="0000FF"/>
              </a:solidFill>
              <a:latin typeface="Times New Roman" pitchFamily="18" charset="0"/>
              <a:ea typeface="微软雅黑" pitchFamily="34" charset="-122"/>
              <a:cs typeface="Times New Roman" pitchFamily="18" charset="0"/>
            </a:endParaRPr>
          </a:p>
        </p:txBody>
      </p:sp>
      <p:sp>
        <p:nvSpPr>
          <p:cNvPr id="12" name="Rectangle 17"/>
          <p:cNvSpPr>
            <a:spLocks noChangeArrowheads="1"/>
          </p:cNvSpPr>
          <p:nvPr/>
        </p:nvSpPr>
        <p:spPr bwMode="auto">
          <a:xfrm>
            <a:off x="3984137" y="1935014"/>
            <a:ext cx="682315" cy="340093"/>
          </a:xfrm>
          <a:prstGeom prst="rect">
            <a:avLst/>
          </a:prstGeom>
          <a:no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b="0" dirty="0" smtClean="0">
                <a:solidFill>
                  <a:srgbClr val="0000FF"/>
                </a:solidFill>
                <a:latin typeface="Times New Roman" pitchFamily="18" charset="0"/>
                <a:ea typeface="微软雅黑" pitchFamily="34" charset="-122"/>
                <a:cs typeface="Times New Roman" pitchFamily="18" charset="0"/>
              </a:rPr>
              <a:t>2030</a:t>
            </a:r>
            <a:endParaRPr lang="en-US" altLang="zh-CN" sz="1400" b="0" dirty="0">
              <a:solidFill>
                <a:srgbClr val="0000FF"/>
              </a:solidFill>
              <a:latin typeface="Times New Roman" pitchFamily="18" charset="0"/>
              <a:ea typeface="微软雅黑" pitchFamily="34" charset="-122"/>
              <a:cs typeface="Times New Roman" pitchFamily="18" charset="0"/>
            </a:endParaRPr>
          </a:p>
        </p:txBody>
      </p:sp>
      <p:sp>
        <p:nvSpPr>
          <p:cNvPr id="13" name="Rectangle 18"/>
          <p:cNvSpPr>
            <a:spLocks noChangeArrowheads="1"/>
          </p:cNvSpPr>
          <p:nvPr/>
        </p:nvSpPr>
        <p:spPr bwMode="auto">
          <a:xfrm>
            <a:off x="6096463" y="1935014"/>
            <a:ext cx="913937" cy="340093"/>
          </a:xfrm>
          <a:prstGeom prst="rect">
            <a:avLst/>
          </a:prstGeom>
          <a:no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b="0" dirty="0">
                <a:solidFill>
                  <a:srgbClr val="0000FF"/>
                </a:solidFill>
                <a:latin typeface="Times New Roman" pitchFamily="18" charset="0"/>
                <a:ea typeface="微软雅黑" pitchFamily="34" charset="-122"/>
                <a:cs typeface="Times New Roman" pitchFamily="18" charset="0"/>
              </a:rPr>
              <a:t>    </a:t>
            </a:r>
            <a:r>
              <a:rPr lang="en-US" altLang="zh-CN" sz="1400" b="0" dirty="0" smtClean="0">
                <a:solidFill>
                  <a:srgbClr val="0000FF"/>
                </a:solidFill>
                <a:latin typeface="Times New Roman" pitchFamily="18" charset="0"/>
                <a:ea typeface="微软雅黑" pitchFamily="34" charset="-122"/>
                <a:cs typeface="Times New Roman" pitchFamily="18" charset="0"/>
              </a:rPr>
              <a:t> </a:t>
            </a:r>
            <a:r>
              <a:rPr lang="en-US" altLang="zh-CN" sz="1400" b="0" dirty="0">
                <a:solidFill>
                  <a:srgbClr val="0000FF"/>
                </a:solidFill>
                <a:latin typeface="Times New Roman" pitchFamily="18" charset="0"/>
                <a:ea typeface="微软雅黑" pitchFamily="34" charset="-122"/>
                <a:cs typeface="Times New Roman" pitchFamily="18" charset="0"/>
              </a:rPr>
              <a:t>2040?</a:t>
            </a:r>
          </a:p>
        </p:txBody>
      </p:sp>
      <p:sp>
        <p:nvSpPr>
          <p:cNvPr id="14" name="Rectangle 19"/>
          <p:cNvSpPr>
            <a:spLocks noChangeArrowheads="1"/>
          </p:cNvSpPr>
          <p:nvPr/>
        </p:nvSpPr>
        <p:spPr bwMode="auto">
          <a:xfrm>
            <a:off x="8021744" y="1935014"/>
            <a:ext cx="719138" cy="340093"/>
          </a:xfrm>
          <a:prstGeom prst="rect">
            <a:avLst/>
          </a:prstGeom>
          <a:noFill/>
          <a:ln w="9525" algn="ctr">
            <a:noFill/>
            <a:miter lim="800000"/>
            <a:headEnd/>
            <a:tailEnd/>
          </a:ln>
        </p:spPr>
        <p:txBody>
          <a:bodyPr anchor="ctr">
            <a:spAutoFit/>
          </a:bodyPr>
          <a:lstStyle/>
          <a:p>
            <a:pPr algn="l" fontAlgn="auto">
              <a:lnSpc>
                <a:spcPct val="115000"/>
              </a:lnSpc>
              <a:spcBef>
                <a:spcPct val="15000"/>
              </a:spcBef>
              <a:spcAft>
                <a:spcPts val="0"/>
              </a:spcAft>
              <a:buFont typeface="Wingdings" pitchFamily="2" charset="2"/>
              <a:buNone/>
            </a:pPr>
            <a:r>
              <a:rPr lang="en-US" altLang="zh-CN" sz="1400" b="0" dirty="0">
                <a:solidFill>
                  <a:srgbClr val="0000FF"/>
                </a:solidFill>
                <a:latin typeface="Times New Roman" pitchFamily="18" charset="0"/>
                <a:ea typeface="微软雅黑" pitchFamily="34" charset="-122"/>
                <a:cs typeface="Times New Roman" pitchFamily="18" charset="0"/>
              </a:rPr>
              <a:t>2050?</a:t>
            </a:r>
          </a:p>
        </p:txBody>
      </p:sp>
      <p:sp>
        <p:nvSpPr>
          <p:cNvPr id="15" name="Rectangle 19"/>
          <p:cNvSpPr>
            <a:spLocks noChangeArrowheads="1"/>
          </p:cNvSpPr>
          <p:nvPr/>
        </p:nvSpPr>
        <p:spPr bwMode="auto">
          <a:xfrm>
            <a:off x="407636" y="1935014"/>
            <a:ext cx="793974" cy="340093"/>
          </a:xfrm>
          <a:prstGeom prst="rect">
            <a:avLst/>
          </a:prstGeom>
          <a:no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b="0" dirty="0">
                <a:solidFill>
                  <a:srgbClr val="0000FF"/>
                </a:solidFill>
                <a:latin typeface="Times New Roman" pitchFamily="18" charset="0"/>
                <a:ea typeface="微软雅黑" pitchFamily="34" charset="-122"/>
                <a:cs typeface="Times New Roman" pitchFamily="18" charset="0"/>
              </a:rPr>
              <a:t>Now </a:t>
            </a:r>
          </a:p>
        </p:txBody>
      </p:sp>
      <p:sp>
        <p:nvSpPr>
          <p:cNvPr id="16" name="Rectangle 17"/>
          <p:cNvSpPr>
            <a:spLocks noChangeArrowheads="1"/>
          </p:cNvSpPr>
          <p:nvPr/>
        </p:nvSpPr>
        <p:spPr bwMode="auto">
          <a:xfrm>
            <a:off x="2074201" y="1935014"/>
            <a:ext cx="648035" cy="340093"/>
          </a:xfrm>
          <a:prstGeom prst="rect">
            <a:avLst/>
          </a:prstGeom>
          <a:no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b="0" dirty="0" smtClean="0">
                <a:solidFill>
                  <a:srgbClr val="0000FF"/>
                </a:solidFill>
                <a:latin typeface="Times New Roman" pitchFamily="18" charset="0"/>
                <a:ea typeface="微软雅黑" pitchFamily="34" charset="-122"/>
                <a:cs typeface="Times New Roman" pitchFamily="18" charset="0"/>
              </a:rPr>
              <a:t>2020</a:t>
            </a:r>
            <a:endParaRPr lang="en-US" altLang="zh-CN" sz="1400" b="0" dirty="0">
              <a:solidFill>
                <a:srgbClr val="0000FF"/>
              </a:solidFill>
              <a:latin typeface="Times New Roman" pitchFamily="18" charset="0"/>
              <a:ea typeface="微软雅黑" pitchFamily="34" charset="-122"/>
              <a:cs typeface="Times New Roman" pitchFamily="18" charset="0"/>
            </a:endParaRPr>
          </a:p>
        </p:txBody>
      </p:sp>
      <p:sp>
        <p:nvSpPr>
          <p:cNvPr id="19" name="AutoShape 3"/>
          <p:cNvSpPr>
            <a:spLocks noChangeArrowheads="1"/>
          </p:cNvSpPr>
          <p:nvPr/>
        </p:nvSpPr>
        <p:spPr bwMode="auto">
          <a:xfrm rot="20952318">
            <a:off x="4457192" y="3001040"/>
            <a:ext cx="1999337" cy="20583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ECFF"/>
          </a:solidFill>
          <a:ln w="9525">
            <a:solidFill>
              <a:srgbClr val="0000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pic>
        <p:nvPicPr>
          <p:cNvPr id="2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89536" y="2567842"/>
            <a:ext cx="1104900" cy="839270"/>
          </a:xfrm>
          <a:prstGeom prst="rect">
            <a:avLst/>
          </a:prstGeom>
          <a:noFill/>
          <a:ln w="9525">
            <a:noFill/>
            <a:miter lim="800000"/>
            <a:headEnd/>
            <a:tailEnd/>
          </a:ln>
        </p:spPr>
      </p:pic>
      <p:grpSp>
        <p:nvGrpSpPr>
          <p:cNvPr id="21" name="组合 20"/>
          <p:cNvGrpSpPr/>
          <p:nvPr/>
        </p:nvGrpSpPr>
        <p:grpSpPr>
          <a:xfrm>
            <a:off x="3514324" y="2533110"/>
            <a:ext cx="914081" cy="1113490"/>
            <a:chOff x="3657600" y="1739446"/>
            <a:chExt cx="914081" cy="1113490"/>
          </a:xfrm>
        </p:grpSpPr>
        <p:pic>
          <p:nvPicPr>
            <p:cNvPr id="22"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2044246"/>
              <a:ext cx="914081" cy="80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7"/>
            <p:cNvSpPr>
              <a:spLocks noChangeArrowheads="1"/>
            </p:cNvSpPr>
            <p:nvPr/>
          </p:nvSpPr>
          <p:spPr bwMode="auto">
            <a:xfrm>
              <a:off x="3771528" y="1739446"/>
              <a:ext cx="648072" cy="340093"/>
            </a:xfrm>
            <a:prstGeom prst="rect">
              <a:avLst/>
            </a:prstGeom>
            <a:solidFill>
              <a:schemeClr val="bg1"/>
            </a:solid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dirty="0">
                  <a:solidFill>
                    <a:prstClr val="black"/>
                  </a:solidFill>
                  <a:latin typeface="Times New Roman" pitchFamily="18" charset="0"/>
                  <a:ea typeface="微软雅黑" pitchFamily="34" charset="-122"/>
                  <a:cs typeface="Times New Roman" pitchFamily="18" charset="0"/>
                </a:rPr>
                <a:t>ITER</a:t>
              </a:r>
            </a:p>
          </p:txBody>
        </p:sp>
      </p:grpSp>
      <p:sp>
        <p:nvSpPr>
          <p:cNvPr id="24" name="AutoShape 12"/>
          <p:cNvSpPr>
            <a:spLocks noChangeArrowheads="1"/>
          </p:cNvSpPr>
          <p:nvPr/>
        </p:nvSpPr>
        <p:spPr bwMode="auto">
          <a:xfrm rot="21204207">
            <a:off x="1208644" y="3273386"/>
            <a:ext cx="2226638" cy="25077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ECFF"/>
          </a:solidFill>
          <a:ln w="9525">
            <a:solidFill>
              <a:srgbClr val="0000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sp>
        <p:nvSpPr>
          <p:cNvPr id="25" name="AutoShape 22"/>
          <p:cNvSpPr>
            <a:spLocks noChangeArrowheads="1"/>
          </p:cNvSpPr>
          <p:nvPr/>
        </p:nvSpPr>
        <p:spPr bwMode="auto">
          <a:xfrm rot="18428955">
            <a:off x="5157636" y="3686003"/>
            <a:ext cx="1316174" cy="3063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3399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sp>
        <p:nvSpPr>
          <p:cNvPr id="26" name="AutoShape 29"/>
          <p:cNvSpPr>
            <a:spLocks noChangeArrowheads="1"/>
          </p:cNvSpPr>
          <p:nvPr/>
        </p:nvSpPr>
        <p:spPr bwMode="auto">
          <a:xfrm rot="17991607">
            <a:off x="6662141" y="3980239"/>
            <a:ext cx="1828176" cy="23256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FF"/>
          </a:solidFill>
          <a:ln w="9525">
            <a:solidFill>
              <a:srgbClr val="3399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sp>
        <p:nvSpPr>
          <p:cNvPr id="27" name="Rectangle 8"/>
          <p:cNvSpPr>
            <a:spLocks noChangeArrowheads="1"/>
          </p:cNvSpPr>
          <p:nvPr/>
        </p:nvSpPr>
        <p:spPr bwMode="auto">
          <a:xfrm>
            <a:off x="7979979" y="2254984"/>
            <a:ext cx="1078961" cy="340093"/>
          </a:xfrm>
          <a:prstGeom prst="rect">
            <a:avLst/>
          </a:prstGeom>
          <a:no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dirty="0" smtClean="0">
                <a:solidFill>
                  <a:prstClr val="black"/>
                </a:solidFill>
                <a:latin typeface="Times New Roman" pitchFamily="18" charset="0"/>
                <a:ea typeface="微软雅黑" pitchFamily="34" charset="-122"/>
                <a:cs typeface="Times New Roman" pitchFamily="18" charset="0"/>
              </a:rPr>
              <a:t>FFP</a:t>
            </a:r>
            <a:endParaRPr lang="en-US" altLang="zh-CN" sz="1400" dirty="0">
              <a:solidFill>
                <a:prstClr val="black"/>
              </a:solidFill>
              <a:latin typeface="Times New Roman" pitchFamily="18" charset="0"/>
              <a:ea typeface="微软雅黑" pitchFamily="34" charset="-122"/>
              <a:cs typeface="Times New Roman" pitchFamily="18" charset="0"/>
            </a:endParaRPr>
          </a:p>
        </p:txBody>
      </p:sp>
      <p:pic>
        <p:nvPicPr>
          <p:cNvPr id="28" name="Picture 9" descr="E:\新建文件夹\已添加水印的部分图片（蒋洁琼2010-08-12）\图片1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252" y="4800600"/>
            <a:ext cx="968028" cy="995767"/>
          </a:xfrm>
          <a:prstGeom prst="rect">
            <a:avLst/>
          </a:prstGeom>
          <a:noFill/>
          <a:ln w="9525">
            <a:noFill/>
            <a:miter lim="800000"/>
            <a:headEnd/>
            <a:tailEnd/>
          </a:ln>
        </p:spPr>
      </p:pic>
      <p:sp>
        <p:nvSpPr>
          <p:cNvPr id="29" name="Rectangle 23"/>
          <p:cNvSpPr>
            <a:spLocks noChangeArrowheads="1"/>
          </p:cNvSpPr>
          <p:nvPr/>
        </p:nvSpPr>
        <p:spPr bwMode="auto">
          <a:xfrm>
            <a:off x="7092280" y="5029200"/>
            <a:ext cx="1009650" cy="587853"/>
          </a:xfrm>
          <a:prstGeom prst="rect">
            <a:avLst/>
          </a:prstGeom>
          <a:no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dirty="0" smtClean="0">
                <a:latin typeface="Times New Roman" pitchFamily="18" charset="0"/>
                <a:ea typeface="微软雅黑" pitchFamily="34" charset="-122"/>
                <a:cs typeface="Times New Roman" pitchFamily="18" charset="0"/>
              </a:rPr>
              <a:t>Hybrid Reactor</a:t>
            </a:r>
            <a:endParaRPr lang="en-US" altLang="zh-CN" sz="1400" dirty="0">
              <a:latin typeface="Times New Roman" pitchFamily="18" charset="0"/>
              <a:ea typeface="微软雅黑" pitchFamily="34" charset="-122"/>
              <a:cs typeface="Times New Roman" pitchFamily="18" charset="0"/>
            </a:endParaRPr>
          </a:p>
        </p:txBody>
      </p:sp>
      <p:sp>
        <p:nvSpPr>
          <p:cNvPr id="30" name="AutoShape 21"/>
          <p:cNvSpPr>
            <a:spLocks noChangeArrowheads="1"/>
          </p:cNvSpPr>
          <p:nvPr/>
        </p:nvSpPr>
        <p:spPr bwMode="auto">
          <a:xfrm rot="3517153">
            <a:off x="3784973" y="3999132"/>
            <a:ext cx="858981" cy="17097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3399FF"/>
            </a:solidFill>
            <a:miter lim="800000"/>
            <a:headEnd/>
            <a:tailEnd/>
          </a:ln>
        </p:spPr>
        <p:txBody>
          <a:bodyPr wrap="none" anchor="ctr"/>
          <a:lstStyle/>
          <a:p>
            <a:pPr algn="l" fontAlgn="auto">
              <a:spcBef>
                <a:spcPts val="0"/>
              </a:spcBef>
              <a:spcAft>
                <a:spcPts val="0"/>
              </a:spcAft>
            </a:pPr>
            <a:endParaRPr lang="zh-CN" altLang="en-US" b="0">
              <a:ln w="9525">
                <a:solidFill>
                  <a:prstClr val="black"/>
                </a:solidFill>
              </a:ln>
              <a:solidFill>
                <a:srgbClr val="000000"/>
              </a:solidFill>
              <a:latin typeface="Times New Roman" pitchFamily="18" charset="0"/>
              <a:ea typeface="微软雅黑" pitchFamily="34" charset="-122"/>
              <a:cs typeface="Times New Roman" pitchFamily="18" charset="0"/>
            </a:endParaRPr>
          </a:p>
        </p:txBody>
      </p:sp>
      <p:grpSp>
        <p:nvGrpSpPr>
          <p:cNvPr id="31" name="组合 30"/>
          <p:cNvGrpSpPr/>
          <p:nvPr/>
        </p:nvGrpSpPr>
        <p:grpSpPr>
          <a:xfrm>
            <a:off x="255235" y="2987477"/>
            <a:ext cx="762001" cy="1283731"/>
            <a:chOff x="304799" y="2109976"/>
            <a:chExt cx="762001" cy="1283731"/>
          </a:xfrm>
        </p:grpSpPr>
        <p:pic>
          <p:nvPicPr>
            <p:cNvPr id="32"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1000" y="2216313"/>
              <a:ext cx="599375" cy="457314"/>
            </a:xfrm>
            <a:prstGeom prst="rect">
              <a:avLst/>
            </a:prstGeom>
            <a:noFill/>
            <a:ln w="9525">
              <a:noFill/>
              <a:miter lim="800000"/>
              <a:headEnd/>
              <a:tailEnd/>
            </a:ln>
          </p:spPr>
        </p:pic>
        <p:sp>
          <p:nvSpPr>
            <p:cNvPr id="33" name="矩形 32"/>
            <p:cNvSpPr/>
            <p:nvPr/>
          </p:nvSpPr>
          <p:spPr>
            <a:xfrm>
              <a:off x="304799" y="2109976"/>
              <a:ext cx="762001" cy="1283731"/>
            </a:xfrm>
            <a:prstGeom prst="rect">
              <a:avLst/>
            </a:prstGeom>
            <a:no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endParaRPr lang="zh-CN" altLang="en-US" b="0">
                <a:solidFill>
                  <a:prstClr val="white"/>
                </a:solidFill>
                <a:latin typeface="Times New Roman" pitchFamily="18" charset="0"/>
                <a:ea typeface="微软雅黑" pitchFamily="34" charset="-122"/>
                <a:cs typeface="Times New Roman" pitchFamily="18" charset="0"/>
              </a:endParaRPr>
            </a:p>
          </p:txBody>
        </p:sp>
        <p:pic>
          <p:nvPicPr>
            <p:cNvPr id="3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000" y="2712309"/>
              <a:ext cx="584956" cy="564291"/>
            </a:xfrm>
            <a:prstGeom prst="rect">
              <a:avLst/>
            </a:prstGeom>
            <a:noFill/>
            <a:ln w="9525">
              <a:noFill/>
              <a:miter lim="800000"/>
              <a:headEnd/>
              <a:tailEnd/>
            </a:ln>
          </p:spPr>
        </p:pic>
      </p:grpSp>
      <p:sp>
        <p:nvSpPr>
          <p:cNvPr id="35" name="AutoShape 29"/>
          <p:cNvSpPr>
            <a:spLocks noChangeArrowheads="1"/>
          </p:cNvSpPr>
          <p:nvPr/>
        </p:nvSpPr>
        <p:spPr bwMode="auto">
          <a:xfrm rot="16919909">
            <a:off x="6009864" y="3922250"/>
            <a:ext cx="1346665" cy="24879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FF"/>
          </a:solidFill>
          <a:ln w="9525">
            <a:solidFill>
              <a:srgbClr val="3399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sp>
        <p:nvSpPr>
          <p:cNvPr id="36" name="AutoShape 3"/>
          <p:cNvSpPr>
            <a:spLocks noChangeArrowheads="1"/>
          </p:cNvSpPr>
          <p:nvPr/>
        </p:nvSpPr>
        <p:spPr bwMode="auto">
          <a:xfrm rot="20927453">
            <a:off x="7180282" y="2719004"/>
            <a:ext cx="731599" cy="19325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ECFF"/>
          </a:solidFill>
          <a:ln w="9525">
            <a:solidFill>
              <a:srgbClr val="0000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sp>
        <p:nvSpPr>
          <p:cNvPr id="37" name="AutoShape 21"/>
          <p:cNvSpPr>
            <a:spLocks noChangeArrowheads="1"/>
          </p:cNvSpPr>
          <p:nvPr/>
        </p:nvSpPr>
        <p:spPr bwMode="auto">
          <a:xfrm>
            <a:off x="5701730" y="5181600"/>
            <a:ext cx="454446" cy="22533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FF"/>
          </a:solidFill>
          <a:ln w="9525">
            <a:solidFill>
              <a:srgbClr val="3399FF"/>
            </a:solidFill>
            <a:miter lim="800000"/>
            <a:headEnd/>
            <a:tailEnd/>
          </a:ln>
        </p:spPr>
        <p:txBody>
          <a:bodyPr wrap="none" anchor="ctr"/>
          <a:lstStyle/>
          <a:p>
            <a:pPr algn="l" fontAlgn="auto">
              <a:spcBef>
                <a:spcPts val="0"/>
              </a:spcBef>
              <a:spcAft>
                <a:spcPts val="0"/>
              </a:spcAft>
            </a:pPr>
            <a:endParaRPr lang="zh-CN" altLang="en-US" b="0">
              <a:solidFill>
                <a:srgbClr val="000000"/>
              </a:solidFill>
              <a:latin typeface="Times New Roman" pitchFamily="18" charset="0"/>
              <a:ea typeface="微软雅黑" pitchFamily="34" charset="-122"/>
              <a:cs typeface="Times New Roman" pitchFamily="18" charset="0"/>
            </a:endParaRPr>
          </a:p>
        </p:txBody>
      </p:sp>
      <p:sp>
        <p:nvSpPr>
          <p:cNvPr id="38" name="AutoShape 21"/>
          <p:cNvSpPr>
            <a:spLocks noChangeArrowheads="1"/>
          </p:cNvSpPr>
          <p:nvPr/>
        </p:nvSpPr>
        <p:spPr bwMode="auto">
          <a:xfrm>
            <a:off x="3336623" y="5257800"/>
            <a:ext cx="473377" cy="25084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FF"/>
          </a:solidFill>
          <a:ln w="9525">
            <a:solidFill>
              <a:srgbClr val="FF0000"/>
            </a:solidFill>
            <a:miter lim="800000"/>
            <a:headEnd/>
            <a:tailEnd/>
          </a:ln>
        </p:spPr>
        <p:txBody>
          <a:bodyPr wrap="none" anchor="ctr"/>
          <a:lstStyle/>
          <a:p>
            <a:pPr algn="l" fontAlgn="auto">
              <a:spcBef>
                <a:spcPts val="0"/>
              </a:spcBef>
              <a:spcAft>
                <a:spcPts val="0"/>
              </a:spcAft>
            </a:pPr>
            <a:endParaRPr lang="zh-CN" altLang="en-US" sz="2000" b="0">
              <a:solidFill>
                <a:srgbClr val="000000"/>
              </a:solidFill>
              <a:latin typeface="Times New Roman" pitchFamily="18" charset="0"/>
              <a:ea typeface="微软雅黑" pitchFamily="34" charset="-122"/>
              <a:cs typeface="Times New Roman" pitchFamily="18" charset="0"/>
            </a:endParaRPr>
          </a:p>
        </p:txBody>
      </p:sp>
      <p:sp>
        <p:nvSpPr>
          <p:cNvPr id="39" name="Rectangle 23"/>
          <p:cNvSpPr>
            <a:spLocks noChangeArrowheads="1"/>
          </p:cNvSpPr>
          <p:nvPr/>
        </p:nvSpPr>
        <p:spPr bwMode="auto">
          <a:xfrm>
            <a:off x="3810000" y="4627855"/>
            <a:ext cx="1891795" cy="1315745"/>
          </a:xfrm>
          <a:prstGeom prst="rect">
            <a:avLst/>
          </a:prstGeom>
          <a:solidFill>
            <a:srgbClr val="FFFF00"/>
          </a:solidFill>
          <a:ln w="28575" algn="ctr">
            <a:solidFill>
              <a:schemeClr val="accent1"/>
            </a:solidFill>
            <a:miter lim="800000"/>
            <a:headEnd/>
            <a:tailEnd/>
          </a:ln>
        </p:spPr>
        <p:txBody>
          <a:bodyPr wrap="square" anchor="ctr">
            <a:spAutoFit/>
          </a:bodyPr>
          <a:lstStyle/>
          <a:p>
            <a:pPr>
              <a:lnSpc>
                <a:spcPct val="150000"/>
              </a:lnSpc>
            </a:pPr>
            <a:r>
              <a:rPr lang="en-US" altLang="zh-CN" sz="1400" dirty="0">
                <a:solidFill>
                  <a:srgbClr val="FF0000"/>
                </a:solidFill>
                <a:latin typeface="Times New Roman" pitchFamily="18" charset="0"/>
                <a:ea typeface="微软雅黑" pitchFamily="34" charset="-122"/>
                <a:cs typeface="Times New Roman" pitchFamily="18" charset="0"/>
              </a:rPr>
              <a:t>Integrated Fusion Engineering Test Reactor</a:t>
            </a:r>
          </a:p>
          <a:p>
            <a:pPr fontAlgn="auto">
              <a:lnSpc>
                <a:spcPct val="150000"/>
              </a:lnSpc>
              <a:spcBef>
                <a:spcPts val="0"/>
              </a:spcBef>
              <a:spcAft>
                <a:spcPts val="0"/>
              </a:spcAft>
              <a:buFont typeface="Wingdings" pitchFamily="2" charset="2"/>
              <a:buNone/>
            </a:pPr>
            <a:r>
              <a:rPr lang="zh-CN" altLang="en-US" sz="1100" dirty="0" smtClean="0">
                <a:solidFill>
                  <a:srgbClr val="FF0000"/>
                </a:solidFill>
                <a:latin typeface="Times New Roman" pitchFamily="18" charset="0"/>
                <a:ea typeface="微软雅黑" pitchFamily="34" charset="-122"/>
                <a:cs typeface="Times New Roman" pitchFamily="18" charset="0"/>
              </a:rPr>
              <a:t>（ </a:t>
            </a:r>
            <a:r>
              <a:rPr lang="en-US" altLang="zh-CN" sz="1100" dirty="0" smtClean="0">
                <a:solidFill>
                  <a:srgbClr val="FF0000"/>
                </a:solidFill>
                <a:latin typeface="Times New Roman" pitchFamily="18" charset="0"/>
                <a:ea typeface="微软雅黑" pitchFamily="34" charset="-122"/>
                <a:cs typeface="Times New Roman" pitchFamily="18" charset="0"/>
              </a:rPr>
              <a:t>CFETR/MFX/GDT, etc.)</a:t>
            </a:r>
            <a:endParaRPr lang="en-US" altLang="zh-CN" sz="1100" dirty="0">
              <a:solidFill>
                <a:srgbClr val="FF0000"/>
              </a:solidFill>
              <a:latin typeface="Times New Roman" pitchFamily="18" charset="0"/>
              <a:ea typeface="微软雅黑" pitchFamily="34" charset="-122"/>
              <a:cs typeface="Times New Roman" pitchFamily="18" charset="0"/>
            </a:endParaRPr>
          </a:p>
        </p:txBody>
      </p:sp>
      <p:sp>
        <p:nvSpPr>
          <p:cNvPr id="40" name="TextBox 39"/>
          <p:cNvSpPr txBox="1"/>
          <p:nvPr/>
        </p:nvSpPr>
        <p:spPr>
          <a:xfrm>
            <a:off x="228600" y="6031468"/>
            <a:ext cx="8892481" cy="369332"/>
          </a:xfrm>
          <a:prstGeom prst="rect">
            <a:avLst/>
          </a:prstGeom>
          <a:solidFill>
            <a:srgbClr val="CCFFFF"/>
          </a:solidFill>
          <a:ln>
            <a:solidFill>
              <a:srgbClr val="FF0000"/>
            </a:solidFill>
          </a:ln>
        </p:spPr>
        <p:txBody>
          <a:bodyPr wrap="square" rtlCol="0">
            <a:noAutofit/>
          </a:bodyPr>
          <a:lstStyle/>
          <a:p>
            <a:r>
              <a:rPr lang="en-US" altLang="zh-CN" dirty="0">
                <a:solidFill>
                  <a:srgbClr val="FF0000"/>
                </a:solidFill>
                <a:latin typeface="Times New Roman" pitchFamily="18" charset="0"/>
                <a:ea typeface="微软雅黑" pitchFamily="34" charset="-122"/>
                <a:cs typeface="Times New Roman" pitchFamily="18" charset="0"/>
              </a:rPr>
              <a:t>Fusion Nuclear Technology and Safety</a:t>
            </a:r>
            <a:endParaRPr lang="zh-CN" altLang="en-US" dirty="0">
              <a:solidFill>
                <a:srgbClr val="FF0000"/>
              </a:solidFill>
              <a:latin typeface="Times New Roman" pitchFamily="18" charset="0"/>
              <a:ea typeface="微软雅黑" pitchFamily="34" charset="-122"/>
              <a:cs typeface="Times New Roman" pitchFamily="18" charset="0"/>
            </a:endParaRPr>
          </a:p>
        </p:txBody>
      </p:sp>
      <p:grpSp>
        <p:nvGrpSpPr>
          <p:cNvPr id="41" name="组合 40"/>
          <p:cNvGrpSpPr/>
          <p:nvPr/>
        </p:nvGrpSpPr>
        <p:grpSpPr>
          <a:xfrm>
            <a:off x="6462464" y="2302764"/>
            <a:ext cx="845840" cy="978916"/>
            <a:chOff x="6774160" y="1396953"/>
            <a:chExt cx="845840" cy="978916"/>
          </a:xfrm>
        </p:grpSpPr>
        <p:pic>
          <p:nvPicPr>
            <p:cNvPr id="42" name="Picture 18" descr="8853762101307414544839.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74160" y="1663246"/>
              <a:ext cx="693440" cy="712623"/>
            </a:xfrm>
            <a:prstGeom prst="rect">
              <a:avLst/>
            </a:prstGeom>
            <a:noFill/>
            <a:ln w="9525">
              <a:noFill/>
              <a:miter lim="800000"/>
              <a:headEnd/>
              <a:tailEnd/>
            </a:ln>
          </p:spPr>
        </p:pic>
        <p:sp>
          <p:nvSpPr>
            <p:cNvPr id="43" name="Rectangle 5"/>
            <p:cNvSpPr>
              <a:spLocks noChangeArrowheads="1"/>
            </p:cNvSpPr>
            <p:nvPr/>
          </p:nvSpPr>
          <p:spPr bwMode="auto">
            <a:xfrm>
              <a:off x="6786736" y="1396953"/>
              <a:ext cx="833264" cy="340093"/>
            </a:xfrm>
            <a:prstGeom prst="rect">
              <a:avLst/>
            </a:prstGeom>
            <a:solidFill>
              <a:schemeClr val="bg1"/>
            </a:solidFill>
            <a:ln w="9525" algn="ctr">
              <a:noFill/>
              <a:miter lim="800000"/>
              <a:headEnd/>
              <a:tailEnd/>
            </a:ln>
          </p:spPr>
          <p:txBody>
            <a:bodyPr wrap="square" anchor="ctr">
              <a:spAutoFit/>
            </a:bodyPr>
            <a:lstStyle/>
            <a:p>
              <a:pPr algn="l" fontAlgn="auto">
                <a:lnSpc>
                  <a:spcPct val="115000"/>
                </a:lnSpc>
                <a:spcBef>
                  <a:spcPct val="15000"/>
                </a:spcBef>
                <a:spcAft>
                  <a:spcPts val="0"/>
                </a:spcAft>
                <a:buFont typeface="Wingdings" pitchFamily="2" charset="2"/>
                <a:buNone/>
              </a:pPr>
              <a:r>
                <a:rPr lang="en-US" altLang="zh-CN" sz="1400" dirty="0" smtClean="0">
                  <a:solidFill>
                    <a:prstClr val="black"/>
                  </a:solidFill>
                  <a:latin typeface="Times New Roman" pitchFamily="18" charset="0"/>
                  <a:ea typeface="微软雅黑" pitchFamily="34" charset="-122"/>
                  <a:cs typeface="Times New Roman" pitchFamily="18" charset="0"/>
                </a:rPr>
                <a:t>DEMO</a:t>
              </a:r>
              <a:endParaRPr lang="en-US" altLang="zh-CN" sz="1400" dirty="0">
                <a:solidFill>
                  <a:prstClr val="black"/>
                </a:solidFill>
                <a:latin typeface="Times New Roman" pitchFamily="18" charset="0"/>
                <a:ea typeface="微软雅黑" pitchFamily="34" charset="-122"/>
                <a:cs typeface="Times New Roman" pitchFamily="18" charset="0"/>
              </a:endParaRPr>
            </a:p>
          </p:txBody>
        </p:sp>
      </p:grpSp>
      <p:sp>
        <p:nvSpPr>
          <p:cNvPr id="44" name="TextBox 43"/>
          <p:cNvSpPr txBox="1"/>
          <p:nvPr/>
        </p:nvSpPr>
        <p:spPr>
          <a:xfrm>
            <a:off x="76199" y="5029200"/>
            <a:ext cx="3311343" cy="691265"/>
          </a:xfrm>
          <a:prstGeom prst="rect">
            <a:avLst/>
          </a:prstGeom>
          <a:solidFill>
            <a:srgbClr val="CCFFFF"/>
          </a:solidFill>
          <a:ln>
            <a:solidFill>
              <a:srgbClr val="FF0000"/>
            </a:solidFill>
          </a:ln>
        </p:spPr>
        <p:txBody>
          <a:bodyPr wrap="square" rtlCol="0">
            <a:noAutofit/>
          </a:bodyPr>
          <a:lstStyle>
            <a:defPPr>
              <a:defRPr lang="en-US"/>
            </a:defPPr>
            <a:lvl1pPr algn="l" fontAlgn="auto">
              <a:lnSpc>
                <a:spcPct val="150000"/>
              </a:lnSpc>
              <a:spcBef>
                <a:spcPts val="0"/>
              </a:spcBef>
              <a:spcAft>
                <a:spcPts val="0"/>
              </a:spcAft>
              <a:defRPr sz="1200">
                <a:solidFill>
                  <a:srgbClr val="FF0000"/>
                </a:solidFill>
                <a:latin typeface="Times New Roman" pitchFamily="18" charset="0"/>
                <a:ea typeface="华文中宋" pitchFamily="2" charset="-122"/>
                <a:cs typeface="Times New Roman" pitchFamily="18" charset="0"/>
              </a:defRPr>
            </a:lvl1pPr>
          </a:lstStyle>
          <a:p>
            <a:pPr>
              <a:lnSpc>
                <a:spcPct val="100000"/>
              </a:lnSpc>
              <a:spcBef>
                <a:spcPts val="600"/>
              </a:spcBef>
              <a:spcAft>
                <a:spcPts val="600"/>
              </a:spcAft>
            </a:pPr>
            <a:r>
              <a:rPr lang="en-US" altLang="zh-CN" dirty="0" smtClean="0">
                <a:ea typeface="微软雅黑" pitchFamily="34" charset="-122"/>
              </a:rPr>
              <a:t>1. </a:t>
            </a:r>
            <a:r>
              <a:rPr lang="en-US" altLang="zh-CN" dirty="0" err="1" smtClean="0">
                <a:ea typeface="微软雅黑" pitchFamily="34" charset="-122"/>
              </a:rPr>
              <a:t>Nucl</a:t>
            </a:r>
            <a:r>
              <a:rPr lang="en-US" altLang="zh-CN" dirty="0">
                <a:ea typeface="微软雅黑" pitchFamily="34" charset="-122"/>
              </a:rPr>
              <a:t>. Design &amp; Safety </a:t>
            </a:r>
            <a:r>
              <a:rPr lang="en-US" altLang="zh-CN" dirty="0" smtClean="0">
                <a:ea typeface="微软雅黑" pitchFamily="34" charset="-122"/>
              </a:rPr>
              <a:t>  2</a:t>
            </a:r>
            <a:r>
              <a:rPr lang="en-US" altLang="zh-CN" dirty="0">
                <a:ea typeface="微软雅黑" pitchFamily="34" charset="-122"/>
              </a:rPr>
              <a:t>. </a:t>
            </a:r>
            <a:r>
              <a:rPr lang="en-US" altLang="zh-CN" dirty="0" smtClean="0">
                <a:ea typeface="微软雅黑" pitchFamily="34" charset="-122"/>
              </a:rPr>
              <a:t>FNS </a:t>
            </a:r>
          </a:p>
          <a:p>
            <a:pPr>
              <a:lnSpc>
                <a:spcPct val="100000"/>
              </a:lnSpc>
              <a:spcBef>
                <a:spcPts val="600"/>
              </a:spcBef>
              <a:spcAft>
                <a:spcPts val="600"/>
              </a:spcAft>
            </a:pPr>
            <a:r>
              <a:rPr lang="en-US" altLang="zh-CN" dirty="0" smtClean="0">
                <a:ea typeface="微软雅黑" pitchFamily="34" charset="-122"/>
              </a:rPr>
              <a:t>3. Blanket </a:t>
            </a:r>
            <a:r>
              <a:rPr lang="en-US" altLang="zh-CN" dirty="0">
                <a:ea typeface="微软雅黑" pitchFamily="34" charset="-122"/>
              </a:rPr>
              <a:t>and coolant </a:t>
            </a:r>
            <a:r>
              <a:rPr lang="en-US" altLang="zh-CN" dirty="0" smtClean="0">
                <a:ea typeface="微软雅黑" pitchFamily="34" charset="-122"/>
              </a:rPr>
              <a:t>Tech.    4</a:t>
            </a:r>
            <a:r>
              <a:rPr lang="en-US" altLang="zh-CN" dirty="0">
                <a:ea typeface="微软雅黑" pitchFamily="34" charset="-122"/>
              </a:rPr>
              <a:t>. </a:t>
            </a:r>
            <a:r>
              <a:rPr lang="en-US" altLang="zh-CN" dirty="0" smtClean="0">
                <a:ea typeface="微软雅黑" pitchFamily="34" charset="-122"/>
              </a:rPr>
              <a:t>RAFM Steel</a:t>
            </a:r>
            <a:r>
              <a:rPr lang="zh-CN" altLang="en-US" dirty="0" smtClean="0">
                <a:ea typeface="微软雅黑" pitchFamily="34" charset="-122"/>
              </a:rPr>
              <a:t> </a:t>
            </a:r>
            <a:r>
              <a:rPr lang="en-US" altLang="zh-CN" dirty="0" smtClean="0">
                <a:ea typeface="微软雅黑" pitchFamily="34" charset="-122"/>
              </a:rPr>
              <a:t>... </a:t>
            </a:r>
            <a:endParaRPr lang="en-US" altLang="zh-CN" dirty="0">
              <a:ea typeface="微软雅黑" pitchFamily="34" charset="-122"/>
            </a:endParaRPr>
          </a:p>
        </p:txBody>
      </p:sp>
    </p:spTree>
    <p:extLst>
      <p:ext uri="{BB962C8B-B14F-4D97-AF65-F5344CB8AC3E}">
        <p14:creationId xmlns:p14="http://schemas.microsoft.com/office/powerpoint/2010/main" val="423929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animBg="1"/>
      <p:bldP spid="35" grpId="0" animBg="1"/>
      <p:bldP spid="37" grpId="0" animBg="1"/>
      <p:bldP spid="38" grpId="0" animBg="1"/>
      <p:bldP spid="39" grpId="0" animBg="1"/>
      <p:bldP spid="40"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8200" y="2438400"/>
            <a:ext cx="7772400" cy="2769989"/>
          </a:xfrm>
          <a:prstGeom prst="rect">
            <a:avLst/>
          </a:prstGeom>
        </p:spPr>
        <p:txBody>
          <a:bodyPr wrap="square">
            <a:spAutoFit/>
          </a:bodyPr>
          <a:lstStyle/>
          <a:p>
            <a:pPr marL="342900" indent="-342900" algn="l" eaLnBrk="0" hangingPunct="0">
              <a:lnSpc>
                <a:spcPct val="150000"/>
              </a:lnSpc>
              <a:spcBef>
                <a:spcPts val="600"/>
              </a:spcBef>
              <a:spcAft>
                <a:spcPts val="600"/>
              </a:spcAft>
              <a:buClr>
                <a:srgbClr val="003399"/>
              </a:buClr>
              <a:buFont typeface="Wingdings" pitchFamily="2" charset="2"/>
              <a:buChar char="ü"/>
            </a:pPr>
            <a:r>
              <a:rPr lang="en-US" altLang="zh-CN" sz="2400" dirty="0" smtClean="0">
                <a:solidFill>
                  <a:srgbClr val="0000FF"/>
                </a:solidFill>
                <a:latin typeface="Times New Roman" pitchFamily="18" charset="0"/>
                <a:ea typeface="黑体" pitchFamily="49" charset="-122"/>
                <a:cs typeface="Times New Roman" pitchFamily="18" charset="0"/>
              </a:rPr>
              <a:t>MOST: Domestic </a:t>
            </a:r>
            <a:r>
              <a:rPr lang="en-US" altLang="zh-CN" sz="2400" dirty="0">
                <a:solidFill>
                  <a:srgbClr val="0000FF"/>
                </a:solidFill>
                <a:latin typeface="Times New Roman" pitchFamily="18" charset="0"/>
                <a:ea typeface="黑体" pitchFamily="49" charset="-122"/>
                <a:cs typeface="Times New Roman" pitchFamily="18" charset="0"/>
              </a:rPr>
              <a:t>Fusion  R&amp;D </a:t>
            </a:r>
            <a:r>
              <a:rPr lang="en-US" altLang="zh-CN" sz="2400" dirty="0" smtClean="0">
                <a:solidFill>
                  <a:srgbClr val="0000FF"/>
                </a:solidFill>
                <a:latin typeface="Times New Roman" pitchFamily="18" charset="0"/>
                <a:ea typeface="黑体" pitchFamily="49" charset="-122"/>
                <a:cs typeface="Times New Roman" pitchFamily="18" charset="0"/>
              </a:rPr>
              <a:t>Program</a:t>
            </a:r>
          </a:p>
          <a:p>
            <a:pPr algn="l" eaLnBrk="0" hangingPunct="0">
              <a:lnSpc>
                <a:spcPct val="150000"/>
              </a:lnSpc>
              <a:spcBef>
                <a:spcPts val="600"/>
              </a:spcBef>
              <a:spcAft>
                <a:spcPts val="600"/>
              </a:spcAft>
              <a:buClr>
                <a:srgbClr val="003399"/>
              </a:buClr>
            </a:pPr>
            <a:r>
              <a:rPr lang="en-US" altLang="zh-CN" sz="2400" dirty="0">
                <a:solidFill>
                  <a:srgbClr val="0000FF"/>
                </a:solidFill>
                <a:latin typeface="Times New Roman" pitchFamily="18" charset="0"/>
                <a:ea typeface="黑体" pitchFamily="49" charset="-122"/>
                <a:cs typeface="Times New Roman" pitchFamily="18" charset="0"/>
              </a:rPr>
              <a:t> </a:t>
            </a:r>
            <a:r>
              <a:rPr lang="en-US" altLang="zh-CN" sz="2400" dirty="0" smtClean="0">
                <a:solidFill>
                  <a:srgbClr val="0000FF"/>
                </a:solidFill>
                <a:latin typeface="Times New Roman" pitchFamily="18" charset="0"/>
                <a:ea typeface="黑体" pitchFamily="49" charset="-122"/>
                <a:cs typeface="Times New Roman" pitchFamily="18" charset="0"/>
              </a:rPr>
              <a:t>                  Program </a:t>
            </a:r>
            <a:r>
              <a:rPr lang="en-US" altLang="zh-CN" sz="2400" dirty="0">
                <a:solidFill>
                  <a:srgbClr val="0000FF"/>
                </a:solidFill>
                <a:latin typeface="Times New Roman" pitchFamily="18" charset="0"/>
                <a:ea typeface="黑体" pitchFamily="49" charset="-122"/>
                <a:cs typeface="Times New Roman" pitchFamily="18" charset="0"/>
              </a:rPr>
              <a:t>of International S&amp;T Cooperation</a:t>
            </a:r>
            <a:endParaRPr lang="zh-CN" altLang="en-US" sz="2400" dirty="0">
              <a:solidFill>
                <a:srgbClr val="0000FF"/>
              </a:solidFill>
              <a:latin typeface="Times New Roman" pitchFamily="18" charset="0"/>
              <a:ea typeface="黑体" pitchFamily="49" charset="-122"/>
              <a:cs typeface="Times New Roman" pitchFamily="18" charset="0"/>
            </a:endParaRPr>
          </a:p>
          <a:p>
            <a:pPr marL="342900" indent="-342900" algn="l" eaLnBrk="0" hangingPunct="0">
              <a:lnSpc>
                <a:spcPct val="150000"/>
              </a:lnSpc>
              <a:spcBef>
                <a:spcPts val="600"/>
              </a:spcBef>
              <a:spcAft>
                <a:spcPts val="600"/>
              </a:spcAft>
              <a:buClr>
                <a:srgbClr val="003399"/>
              </a:buClr>
              <a:buFont typeface="Wingdings" pitchFamily="2" charset="2"/>
              <a:buChar char="ü"/>
            </a:pPr>
            <a:r>
              <a:rPr lang="en-US" altLang="zh-CN" sz="2400" dirty="0" smtClean="0">
                <a:solidFill>
                  <a:srgbClr val="0000FF"/>
                </a:solidFill>
                <a:latin typeface="Times New Roman" pitchFamily="18" charset="0"/>
                <a:ea typeface="黑体" pitchFamily="49" charset="-122"/>
                <a:cs typeface="Times New Roman" pitchFamily="18" charset="0"/>
              </a:rPr>
              <a:t>CAS:     Knowledge </a:t>
            </a:r>
            <a:r>
              <a:rPr lang="en-US" altLang="zh-CN" sz="2400" dirty="0">
                <a:solidFill>
                  <a:srgbClr val="0000FF"/>
                </a:solidFill>
                <a:latin typeface="Times New Roman" pitchFamily="18" charset="0"/>
                <a:ea typeface="黑体" pitchFamily="49" charset="-122"/>
                <a:cs typeface="Times New Roman" pitchFamily="18" charset="0"/>
              </a:rPr>
              <a:t>Innovation </a:t>
            </a:r>
            <a:r>
              <a:rPr lang="en-US" altLang="zh-CN" sz="2400" dirty="0" smtClean="0">
                <a:solidFill>
                  <a:srgbClr val="0000FF"/>
                </a:solidFill>
                <a:latin typeface="Times New Roman" pitchFamily="18" charset="0"/>
                <a:ea typeface="黑体" pitchFamily="49" charset="-122"/>
                <a:cs typeface="Times New Roman" pitchFamily="18" charset="0"/>
              </a:rPr>
              <a:t>Program</a:t>
            </a:r>
          </a:p>
          <a:p>
            <a:pPr marL="342900" indent="-342900" algn="l" eaLnBrk="0" hangingPunct="0">
              <a:lnSpc>
                <a:spcPct val="150000"/>
              </a:lnSpc>
              <a:spcBef>
                <a:spcPts val="600"/>
              </a:spcBef>
              <a:spcAft>
                <a:spcPts val="600"/>
              </a:spcAft>
              <a:buClr>
                <a:srgbClr val="003399"/>
              </a:buClr>
              <a:buFont typeface="Wingdings" pitchFamily="2" charset="2"/>
              <a:buChar char="ü"/>
            </a:pPr>
            <a:r>
              <a:rPr lang="en-US" altLang="zh-CN" sz="2400" dirty="0" smtClean="0">
                <a:solidFill>
                  <a:srgbClr val="0000FF"/>
                </a:solidFill>
                <a:latin typeface="Times New Roman" pitchFamily="18" charset="0"/>
                <a:ea typeface="黑体" pitchFamily="49" charset="-122"/>
                <a:cs typeface="Times New Roman" pitchFamily="18" charset="0"/>
              </a:rPr>
              <a:t>NSFC: National Natural Science Foundation of China</a:t>
            </a:r>
            <a:endParaRPr lang="en-US" altLang="zh-CN" sz="2400" dirty="0">
              <a:solidFill>
                <a:srgbClr val="0000FF"/>
              </a:solidFill>
              <a:latin typeface="Times New Roman" pitchFamily="18" charset="0"/>
              <a:ea typeface="黑体" pitchFamily="49" charset="-122"/>
              <a:cs typeface="Times New Roman" pitchFamily="18" charset="0"/>
            </a:endParaRPr>
          </a:p>
        </p:txBody>
      </p:sp>
      <p:sp>
        <p:nvSpPr>
          <p:cNvPr id="4" name="Text Box 3"/>
          <p:cNvSpPr>
            <a:spLocks noChangeArrowheads="1"/>
          </p:cNvSpPr>
          <p:nvPr/>
        </p:nvSpPr>
        <p:spPr bwMode="auto">
          <a:xfrm>
            <a:off x="-76200" y="1117193"/>
            <a:ext cx="9296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square">
            <a:spAutoFit/>
          </a:bodyPr>
          <a:lstStyle/>
          <a:p>
            <a:pPr eaLnBrk="0" hangingPunct="0">
              <a:spcBef>
                <a:spcPts val="0"/>
              </a:spcBef>
            </a:pPr>
            <a:r>
              <a:rPr lang="en-US" altLang="zh-CN" sz="2800" dirty="0" smtClean="0">
                <a:solidFill>
                  <a:srgbClr val="FF0000"/>
                </a:solidFill>
                <a:latin typeface="Times New Roman" pitchFamily="18" charset="0"/>
                <a:ea typeface="黑体" pitchFamily="2" charset="-122"/>
                <a:cs typeface="Times New Roman" pitchFamily="18" charset="0"/>
              </a:rPr>
              <a:t>INEST Continuously </a:t>
            </a:r>
            <a:r>
              <a:rPr lang="en-US" altLang="zh-CN" sz="2800" dirty="0">
                <a:solidFill>
                  <a:srgbClr val="FF0000"/>
                </a:solidFill>
                <a:latin typeface="Times New Roman" pitchFamily="18" charset="0"/>
                <a:ea typeface="黑体" pitchFamily="2" charset="-122"/>
                <a:cs typeface="Times New Roman" pitchFamily="18" charset="0"/>
              </a:rPr>
              <a:t>S</a:t>
            </a:r>
            <a:r>
              <a:rPr lang="en-US" altLang="zh-CN" sz="2800" dirty="0" smtClean="0">
                <a:solidFill>
                  <a:srgbClr val="FF0000"/>
                </a:solidFill>
                <a:latin typeface="Times New Roman" pitchFamily="18" charset="0"/>
                <a:ea typeface="黑体" pitchFamily="2" charset="-122"/>
                <a:cs typeface="Times New Roman" pitchFamily="18" charset="0"/>
              </a:rPr>
              <a:t>upported </a:t>
            </a:r>
            <a:r>
              <a:rPr lang="en-US" altLang="zh-CN" sz="2800" dirty="0">
                <a:solidFill>
                  <a:srgbClr val="FF0000"/>
                </a:solidFill>
                <a:latin typeface="Times New Roman" pitchFamily="18" charset="0"/>
                <a:ea typeface="黑体" pitchFamily="2" charset="-122"/>
                <a:cs typeface="Times New Roman" pitchFamily="18" charset="0"/>
              </a:rPr>
              <a:t>by National </a:t>
            </a:r>
            <a:r>
              <a:rPr lang="en-US" altLang="zh-CN" sz="2800" dirty="0" smtClean="0">
                <a:solidFill>
                  <a:srgbClr val="FF0000"/>
                </a:solidFill>
                <a:latin typeface="Times New Roman" pitchFamily="18" charset="0"/>
                <a:ea typeface="黑体" pitchFamily="2" charset="-122"/>
                <a:cs typeface="Times New Roman" pitchFamily="18" charset="0"/>
              </a:rPr>
              <a:t>Programs</a:t>
            </a:r>
          </a:p>
          <a:p>
            <a:pPr eaLnBrk="0" hangingPunct="0">
              <a:spcBef>
                <a:spcPts val="0"/>
              </a:spcBef>
            </a:pPr>
            <a:r>
              <a:rPr lang="en-US" altLang="zh-CN" sz="2800" dirty="0" smtClean="0">
                <a:solidFill>
                  <a:srgbClr val="FF0000"/>
                </a:solidFill>
                <a:latin typeface="Times New Roman" pitchFamily="18" charset="0"/>
                <a:ea typeface="黑体" pitchFamily="2" charset="-122"/>
                <a:cs typeface="Times New Roman" pitchFamily="18" charset="0"/>
              </a:rPr>
              <a:t>on Fusion Research </a:t>
            </a:r>
            <a:endParaRPr lang="zh-CN" altLang="en-US" sz="2800" dirty="0">
              <a:solidFill>
                <a:srgbClr val="FF0000"/>
              </a:solidFill>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1363707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a:spLocks noChangeArrowheads="1"/>
          </p:cNvSpPr>
          <p:nvPr/>
        </p:nvSpPr>
        <p:spPr bwMode="auto">
          <a:xfrm>
            <a:off x="3302732" y="663714"/>
            <a:ext cx="22598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square">
            <a:spAutoFit/>
          </a:bodyPr>
          <a:lstStyle/>
          <a:p>
            <a:r>
              <a:rPr lang="en-US" altLang="zh-CN" sz="4000" dirty="0" smtClean="0">
                <a:solidFill>
                  <a:srgbClr val="FF0000"/>
                </a:solidFill>
                <a:latin typeface="Times New Roman" pitchFamily="18" charset="0"/>
                <a:ea typeface="黑体" pitchFamily="49" charset="-122"/>
                <a:sym typeface="Times New Roman" pitchFamily="18" charset="0"/>
              </a:rPr>
              <a:t>Outline</a:t>
            </a:r>
            <a:endParaRPr lang="zh-CN" altLang="en-US" sz="4000" dirty="0">
              <a:solidFill>
                <a:srgbClr val="000000"/>
              </a:solidFill>
            </a:endParaRPr>
          </a:p>
        </p:txBody>
      </p:sp>
      <p:sp>
        <p:nvSpPr>
          <p:cNvPr id="4" name="Rectangle 3"/>
          <p:cNvSpPr>
            <a:spLocks noGrp="1" noChangeArrowheads="1"/>
          </p:cNvSpPr>
          <p:nvPr>
            <p:ph idx="1"/>
          </p:nvPr>
        </p:nvSpPr>
        <p:spPr bwMode="auto">
          <a:xfrm>
            <a:off x="2743200" y="1371600"/>
            <a:ext cx="5867400" cy="4724400"/>
          </a:xfrm>
          <a:noFill/>
          <a:ln>
            <a:miter lim="800000"/>
            <a:headEnd/>
            <a:tailEnd/>
          </a:ln>
        </p:spPr>
        <p:txBody>
          <a:bodyPr vert="horz" wrap="square" lIns="91440" tIns="45720" rIns="91440" bIns="45720" numCol="1" anchor="t" anchorCtr="0" compatLnSpc="1">
            <a:prstTxWarp prst="textNoShape">
              <a:avLst/>
            </a:prstTxWarp>
          </a:bodyPr>
          <a:lstStyle/>
          <a:p>
            <a:pPr marL="571500" indent="-571500">
              <a:lnSpc>
                <a:spcPct val="110000"/>
              </a:lnSpc>
              <a:spcBef>
                <a:spcPct val="50000"/>
              </a:spcBef>
              <a:buClr>
                <a:srgbClr val="0000FF"/>
              </a:buClr>
              <a:buFont typeface="+mj-lt"/>
              <a:buAutoNum type="romanUcPeriod"/>
            </a:pPr>
            <a:r>
              <a:rPr lang="en-US" altLang="zh-CN" sz="3200" dirty="0" smtClean="0">
                <a:latin typeface="Times New Roman" pitchFamily="18" charset="0"/>
                <a:ea typeface="黑体" pitchFamily="2" charset="-122"/>
                <a:cs typeface="Times New Roman" pitchFamily="18" charset="0"/>
              </a:rPr>
              <a:t>Introduction</a:t>
            </a:r>
            <a:endParaRPr lang="zh-CN" altLang="en-US" sz="3200" dirty="0">
              <a:latin typeface="Times New Roman" pitchFamily="18" charset="0"/>
              <a:ea typeface="黑体" pitchFamily="2" charset="-122"/>
              <a:cs typeface="Times New Roman" pitchFamily="18" charset="0"/>
            </a:endParaRPr>
          </a:p>
          <a:p>
            <a:pPr marL="571500" indent="-571500" eaLnBrk="1" hangingPunct="1">
              <a:lnSpc>
                <a:spcPct val="110000"/>
              </a:lnSpc>
              <a:spcBef>
                <a:spcPct val="50000"/>
              </a:spcBef>
              <a:buClr>
                <a:srgbClr val="FF0000"/>
              </a:buClr>
              <a:buAutoNum type="romanUcPeriod"/>
            </a:pPr>
            <a:r>
              <a:rPr lang="en-US" altLang="zh-CN" sz="3200" dirty="0" smtClean="0">
                <a:solidFill>
                  <a:srgbClr val="FF0000"/>
                </a:solidFill>
                <a:latin typeface="Times New Roman" pitchFamily="18" charset="0"/>
                <a:ea typeface="黑体" pitchFamily="2" charset="-122"/>
                <a:cs typeface="Times New Roman" pitchFamily="18" charset="0"/>
                <a:sym typeface="Wingdings" pitchFamily="2" charset="2"/>
              </a:rPr>
              <a:t>Research Progress</a:t>
            </a:r>
          </a:p>
          <a:p>
            <a:pPr marL="966788">
              <a:buClr>
                <a:srgbClr val="FF0000"/>
              </a:buClr>
              <a:buFont typeface="Arial" pitchFamily="34" charset="0"/>
              <a:buChar char="•"/>
            </a:pPr>
            <a:r>
              <a:rPr lang="en-US" altLang="zh-CN" sz="2400" dirty="0" smtClean="0">
                <a:solidFill>
                  <a:srgbClr val="FF0000"/>
                </a:solidFill>
                <a:latin typeface="Times New Roman" pitchFamily="18" charset="0"/>
                <a:ea typeface="黑体" pitchFamily="2" charset="-122"/>
                <a:cs typeface="Times New Roman" pitchFamily="18" charset="0"/>
                <a:sym typeface="Wingdings" pitchFamily="2" charset="2"/>
              </a:rPr>
              <a:t>Reactor/Blanket Concepts</a:t>
            </a:r>
          </a:p>
          <a:p>
            <a:pPr marL="966788">
              <a:buClr>
                <a:srgbClr val="FF0000"/>
              </a:buClr>
              <a:buFont typeface="Arial" pitchFamily="34" charset="0"/>
              <a:buChar char="•"/>
            </a:pPr>
            <a:r>
              <a:rPr lang="en-US" altLang="zh-CN" sz="2400" dirty="0" err="1" smtClean="0">
                <a:solidFill>
                  <a:srgbClr val="FF0000"/>
                </a:solidFill>
                <a:latin typeface="Times New Roman" pitchFamily="18" charset="0"/>
                <a:ea typeface="黑体" pitchFamily="2" charset="-122"/>
                <a:cs typeface="Times New Roman" pitchFamily="18" charset="0"/>
                <a:sym typeface="Wingdings" pitchFamily="2" charset="2"/>
              </a:rPr>
              <a:t>Neutronics</a:t>
            </a:r>
            <a:r>
              <a:rPr lang="en-US" altLang="zh-CN" sz="2400" dirty="0" smtClean="0">
                <a:solidFill>
                  <a:srgbClr val="FF0000"/>
                </a:solidFill>
                <a:latin typeface="Times New Roman" pitchFamily="18" charset="0"/>
                <a:ea typeface="黑体" pitchFamily="2" charset="-122"/>
                <a:cs typeface="Times New Roman" pitchFamily="18" charset="0"/>
                <a:sym typeface="Wingdings" pitchFamily="2" charset="2"/>
              </a:rPr>
              <a:t> Simulation/Experiment</a:t>
            </a:r>
          </a:p>
          <a:p>
            <a:pPr marL="966788">
              <a:buClr>
                <a:srgbClr val="FF0000"/>
              </a:buClr>
              <a:buFont typeface="Arial" pitchFamily="34" charset="0"/>
              <a:buChar char="•"/>
            </a:pPr>
            <a:r>
              <a:rPr lang="en-US" altLang="zh-CN" sz="2400" dirty="0" smtClean="0">
                <a:solidFill>
                  <a:srgbClr val="FF0000"/>
                </a:solidFill>
                <a:latin typeface="Times New Roman" pitchFamily="18" charset="0"/>
                <a:ea typeface="黑体" pitchFamily="2" charset="-122"/>
                <a:cs typeface="Times New Roman" pitchFamily="18" charset="0"/>
                <a:sym typeface="Wingdings" pitchFamily="2" charset="2"/>
              </a:rPr>
              <a:t>Material and Blanket Fabrication</a:t>
            </a:r>
          </a:p>
          <a:p>
            <a:pPr marL="966788">
              <a:buClr>
                <a:srgbClr val="FF0000"/>
              </a:buClr>
              <a:buFont typeface="Arial" pitchFamily="34" charset="0"/>
              <a:buChar char="•"/>
            </a:pPr>
            <a:r>
              <a:rPr lang="en-US" altLang="zh-CN" sz="2400" dirty="0" smtClean="0">
                <a:solidFill>
                  <a:srgbClr val="FF0000"/>
                </a:solidFill>
                <a:latin typeface="Times New Roman" pitchFamily="18" charset="0"/>
                <a:ea typeface="黑体" pitchFamily="2" charset="-122"/>
                <a:cs typeface="Times New Roman" pitchFamily="18" charset="0"/>
                <a:sym typeface="Wingdings" pitchFamily="2" charset="2"/>
              </a:rPr>
              <a:t>Coolant Testing Facilities</a:t>
            </a:r>
          </a:p>
          <a:p>
            <a:pPr marL="571500" indent="-571500">
              <a:lnSpc>
                <a:spcPct val="110000"/>
              </a:lnSpc>
              <a:spcBef>
                <a:spcPct val="50000"/>
              </a:spcBef>
              <a:buClr>
                <a:srgbClr val="0000FF"/>
              </a:buClr>
              <a:buFont typeface="Wingdings" pitchFamily="2" charset="2"/>
              <a:buAutoNum type="romanUcPeriod" startAt="3"/>
            </a:pPr>
            <a:r>
              <a:rPr lang="en-US" altLang="zh-CN" sz="3200" dirty="0" smtClean="0">
                <a:latin typeface="Times New Roman" pitchFamily="18" charset="0"/>
                <a:ea typeface="黑体" pitchFamily="2" charset="-122"/>
                <a:cs typeface="Times New Roman" pitchFamily="18" charset="0"/>
              </a:rPr>
              <a:t>Cooperation</a:t>
            </a:r>
            <a:endParaRPr lang="en-US" altLang="zh-CN" sz="3200" dirty="0">
              <a:latin typeface="Times New Roman" pitchFamily="18" charset="0"/>
              <a:ea typeface="黑体" pitchFamily="2" charset="-122"/>
              <a:cs typeface="Times New Roman" pitchFamily="18" charset="0"/>
            </a:endParaRPr>
          </a:p>
          <a:p>
            <a:pPr marL="571500" indent="-571500">
              <a:lnSpc>
                <a:spcPct val="110000"/>
              </a:lnSpc>
              <a:spcBef>
                <a:spcPct val="50000"/>
              </a:spcBef>
              <a:buClr>
                <a:srgbClr val="0000FF"/>
              </a:buClr>
              <a:buFont typeface="Wingdings" pitchFamily="2" charset="2"/>
              <a:buAutoNum type="romanUcPeriod" startAt="3"/>
            </a:pPr>
            <a:r>
              <a:rPr lang="en-US" altLang="zh-CN" sz="3200" dirty="0" smtClean="0">
                <a:latin typeface="Times New Roman" pitchFamily="18" charset="0"/>
                <a:ea typeface="黑体" pitchFamily="2" charset="-122"/>
                <a:cs typeface="Times New Roman" pitchFamily="18" charset="0"/>
              </a:rPr>
              <a:t>Summary</a:t>
            </a:r>
            <a:endParaRPr lang="en-US" altLang="zh-CN" sz="3200" dirty="0">
              <a:latin typeface="Times New Roman" pitchFamily="18" charset="0"/>
              <a:ea typeface="黑体" pitchFamily="2" charset="-122"/>
              <a:cs typeface="Times New Roman" pitchFamily="18" charset="0"/>
            </a:endParaRPr>
          </a:p>
        </p:txBody>
      </p:sp>
    </p:spTree>
    <p:extLst>
      <p:ext uri="{BB962C8B-B14F-4D97-AF65-F5344CB8AC3E}">
        <p14:creationId xmlns:p14="http://schemas.microsoft.com/office/powerpoint/2010/main" val="590383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4-8-30">
  <a:themeElements>
    <a:clrScheme name="奥斯汀">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4.xml><?xml version="1.0" encoding="utf-8"?>
<a:theme xmlns:a="http://schemas.openxmlformats.org/drawingml/2006/main" name="1_2014-8-30">
  <a:themeElements>
    <a:clrScheme name="奥斯汀">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6.xml><?xml version="1.0" encoding="utf-8"?>
<a:theme xmlns:a="http://schemas.openxmlformats.org/drawingml/2006/main" name="8_Default Design">
  <a:themeElements>
    <a:clrScheme name="">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7.xml><?xml version="1.0" encoding="utf-8"?>
<a:theme xmlns:a="http://schemas.openxmlformats.org/drawingml/2006/main" name="3_2014-8-30">
  <a:themeElements>
    <a:clrScheme name="奥斯汀">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24458"/>
        </a:dk2>
        <a:lt2>
          <a:srgbClr val="C0C0C0"/>
        </a:lt2>
        <a:accent1>
          <a:srgbClr val="98C13D"/>
        </a:accent1>
        <a:accent2>
          <a:srgbClr val="40BAD2"/>
        </a:accent2>
        <a:accent3>
          <a:srgbClr val="FFFFFF"/>
        </a:accent3>
        <a:accent4>
          <a:srgbClr val="000000"/>
        </a:accent4>
        <a:accent5>
          <a:srgbClr val="CADDAF"/>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10765</TotalTime>
  <Words>4176</Words>
  <Application>Microsoft Office PowerPoint</Application>
  <PresentationFormat>全屏显示(4:3)</PresentationFormat>
  <Paragraphs>578</Paragraphs>
  <Slides>45</Slides>
  <Notes>39</Notes>
  <HiddenSlides>0</HiddenSlides>
  <MMClips>0</MMClips>
  <ScaleCrop>false</ScaleCrop>
  <HeadingPairs>
    <vt:vector size="8" baseType="variant">
      <vt:variant>
        <vt:lpstr>已用的字体</vt:lpstr>
      </vt:variant>
      <vt:variant>
        <vt:i4>13</vt:i4>
      </vt:variant>
      <vt:variant>
        <vt:lpstr>主题</vt:lpstr>
      </vt:variant>
      <vt:variant>
        <vt:i4>11</vt:i4>
      </vt:variant>
      <vt:variant>
        <vt:lpstr>嵌入 OLE 服务器</vt:lpstr>
      </vt:variant>
      <vt:variant>
        <vt:i4>1</vt:i4>
      </vt:variant>
      <vt:variant>
        <vt:lpstr>幻灯片标题</vt:lpstr>
      </vt:variant>
      <vt:variant>
        <vt:i4>45</vt:i4>
      </vt:variant>
    </vt:vector>
  </HeadingPairs>
  <TitlesOfParts>
    <vt:vector size="70" baseType="lpstr">
      <vt:lpstr>MS Gothic</vt:lpstr>
      <vt:lpstr>方正舒体</vt:lpstr>
      <vt:lpstr>黑体</vt:lpstr>
      <vt:lpstr>华文新魏</vt:lpstr>
      <vt:lpstr>华文中宋</vt:lpstr>
      <vt:lpstr>宋体</vt:lpstr>
      <vt:lpstr>微软雅黑</vt:lpstr>
      <vt:lpstr>Arial</vt:lpstr>
      <vt:lpstr>Calibri</vt:lpstr>
      <vt:lpstr>Symbol</vt:lpstr>
      <vt:lpstr>Times</vt:lpstr>
      <vt:lpstr>Times New Roman</vt:lpstr>
      <vt:lpstr>Wingdings</vt:lpstr>
      <vt:lpstr>自定义设计方案</vt:lpstr>
      <vt:lpstr>2014-8-30</vt:lpstr>
      <vt:lpstr>7_Default Design</vt:lpstr>
      <vt:lpstr>1_2014-8-30</vt:lpstr>
      <vt:lpstr>3_Default Design</vt:lpstr>
      <vt:lpstr>8_Default Design</vt:lpstr>
      <vt:lpstr>3_2014-8-30</vt:lpstr>
      <vt:lpstr>4_Default Design</vt:lpstr>
      <vt:lpstr>1_Default Design</vt:lpstr>
      <vt:lpstr>2_Default Design</vt:lpstr>
      <vt:lpstr>Default Design</vt:lpstr>
      <vt:lpstr>Graph</vt:lpstr>
      <vt:lpstr>PowerPoint 演示文稿</vt:lpstr>
      <vt:lpstr>PowerPoint 演示文稿</vt:lpstr>
      <vt:lpstr>PowerPoint 演示文稿</vt:lpstr>
      <vt:lpstr>Institute of Nuclear Energy Safety Technology, Chinese Academy of Sciences   ( INEST, CAS ) </vt:lpstr>
      <vt:lpstr>PowerPoint 演示文稿</vt:lpstr>
      <vt:lpstr>Main Fusion Concepts Developed in China </vt:lpstr>
      <vt:lpstr>PowerPoint 演示文稿</vt:lpstr>
      <vt:lpstr>PowerPoint 演示文稿</vt:lpstr>
      <vt:lpstr>PowerPoint 演示文稿</vt:lpstr>
      <vt:lpstr>PowerPoint 演示文稿</vt:lpstr>
      <vt:lpstr>PowerPoint 演示文稿</vt:lpstr>
      <vt:lpstr>DFLL-TBM Dual Function Lithium Lead liquid breeder TBM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Preliminary Scheme of HINEG-II</vt:lpstr>
      <vt:lpstr>Optional Conceptual Design of HINEG-III  </vt:lpstr>
      <vt:lpstr>PowerPoint 演示文稿</vt:lpstr>
      <vt:lpstr>PowerPoint 演示文稿</vt:lpstr>
      <vt:lpstr>PowerPoint 演示文稿</vt:lpstr>
      <vt:lpstr>PowerPoint 演示文稿</vt:lpstr>
      <vt:lpstr>PowerPoint 演示文稿</vt:lpstr>
      <vt:lpstr>PowerPoint 演示文稿</vt:lpstr>
      <vt:lpstr>Fabrication of TBM by Welding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PowerPoint 演示文稿</vt:lpstr>
    </vt:vector>
  </TitlesOfParts>
  <Company>GuildDesign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ThemeGallery.com</dc:creator>
  <cp:lastModifiedBy>Author</cp:lastModifiedBy>
  <cp:revision>935</cp:revision>
  <cp:lastPrinted>2014-09-27T09:11:30Z</cp:lastPrinted>
  <dcterms:created xsi:type="dcterms:W3CDTF">2004-07-21T02:43:03Z</dcterms:created>
  <dcterms:modified xsi:type="dcterms:W3CDTF">2016-12-14T12:20:45Z</dcterms:modified>
</cp:coreProperties>
</file>