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media/image56.jpg" ContentType="image/jpg"/>
  <Override PartName="/ppt/media/image6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1"/>
  </p:notesMasterIdLst>
  <p:handoutMasterIdLst>
    <p:handoutMasterId r:id="rId22"/>
  </p:handoutMasterIdLst>
  <p:sldIdLst>
    <p:sldId id="256" r:id="rId5"/>
    <p:sldId id="1376" r:id="rId6"/>
    <p:sldId id="1431" r:id="rId7"/>
    <p:sldId id="1410" r:id="rId8"/>
    <p:sldId id="293" r:id="rId9"/>
    <p:sldId id="1344" r:id="rId10"/>
    <p:sldId id="1432" r:id="rId11"/>
    <p:sldId id="1364" r:id="rId12"/>
    <p:sldId id="1366" r:id="rId13"/>
    <p:sldId id="1354" r:id="rId14"/>
    <p:sldId id="580" r:id="rId15"/>
    <p:sldId id="1367" r:id="rId16"/>
    <p:sldId id="2217" r:id="rId17"/>
    <p:sldId id="1373" r:id="rId18"/>
    <p:sldId id="1370" r:id="rId19"/>
    <p:sldId id="2218" r:id="rId20"/>
  </p:sldIdLst>
  <p:sldSz cx="12188825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478"/>
    <a:srgbClr val="ADB2DC"/>
    <a:srgbClr val="EA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0" autoAdjust="0"/>
    <p:restoredTop sz="86410"/>
  </p:normalViewPr>
  <p:slideViewPr>
    <p:cSldViewPr snapToGrid="0" snapToObjects="1">
      <p:cViewPr varScale="1">
        <p:scale>
          <a:sx n="131" d="100"/>
          <a:sy n="131" d="100"/>
        </p:scale>
        <p:origin x="49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4" d="100"/>
          <a:sy n="144" d="100"/>
        </p:scale>
        <p:origin x="440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Draco PD</c:v>
          </c:tx>
          <c:spPr>
            <a:ln w="28575">
              <a:noFill/>
            </a:ln>
          </c:spPr>
          <c:invertIfNegative val="0"/>
          <c:cat>
            <c:strRef>
              <c:f>Sheet1!$E$23:$E$26</c:f>
              <c:strCache>
                <c:ptCount val="4"/>
                <c:pt idx="0">
                  <c:v>N181014</c:v>
                </c:pt>
                <c:pt idx="1">
                  <c:v>N190224</c:v>
                </c:pt>
                <c:pt idx="2">
                  <c:v>N190227</c:v>
                </c:pt>
                <c:pt idx="3">
                  <c:v>N190317</c:v>
                </c:pt>
              </c:strCache>
            </c:strRef>
          </c:cat>
          <c:val>
            <c:numRef>
              <c:f>Sheet1!$U$23:$U$26</c:f>
              <c:numCache>
                <c:formatCode>0.00</c:formatCode>
                <c:ptCount val="4"/>
                <c:pt idx="0">
                  <c:v>3.87</c:v>
                </c:pt>
                <c:pt idx="1">
                  <c:v>6.97</c:v>
                </c:pt>
                <c:pt idx="2">
                  <c:v>11.2</c:v>
                </c:pt>
                <c:pt idx="3">
                  <c:v>4.8280000000000003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CA-2A44-9DF4-F6F36DF23C04}"/>
            </c:ext>
          </c:extLst>
        </c:ser>
        <c:ser>
          <c:idx val="0"/>
          <c:order val="1"/>
          <c:tx>
            <c:v>Measured</c:v>
          </c:tx>
          <c:spPr>
            <a:ln w="28575">
              <a:noFill/>
            </a:ln>
          </c:spPr>
          <c:invertIfNegative val="0"/>
          <c:cat>
            <c:strRef>
              <c:f>Sheet1!$E$23:$E$26</c:f>
              <c:strCache>
                <c:ptCount val="4"/>
                <c:pt idx="0">
                  <c:v>N181014</c:v>
                </c:pt>
                <c:pt idx="1">
                  <c:v>N190224</c:v>
                </c:pt>
                <c:pt idx="2">
                  <c:v>N190227</c:v>
                </c:pt>
                <c:pt idx="3">
                  <c:v>N190317</c:v>
                </c:pt>
              </c:strCache>
            </c:strRef>
          </c:cat>
          <c:val>
            <c:numRef>
              <c:f>Sheet1!$S$23:$S$26</c:f>
              <c:numCache>
                <c:formatCode>0.00</c:formatCode>
                <c:ptCount val="4"/>
                <c:pt idx="0">
                  <c:v>3.56</c:v>
                </c:pt>
                <c:pt idx="1">
                  <c:v>5.97</c:v>
                </c:pt>
                <c:pt idx="2">
                  <c:v>11.1</c:v>
                </c:pt>
                <c:pt idx="3">
                  <c:v>5.01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CA-2A44-9DF4-F6F36DF23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080192"/>
        <c:axId val="241095040"/>
      </c:barChart>
      <c:catAx>
        <c:axId val="24108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241095040"/>
        <c:crosses val="autoZero"/>
        <c:auto val="1"/>
        <c:lblAlgn val="ctr"/>
        <c:lblOffset val="100"/>
        <c:noMultiLvlLbl val="0"/>
      </c:catAx>
      <c:valAx>
        <c:axId val="24109504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spPr>
          <a:ln w="15875"/>
        </c:spPr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241080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82309288444106"/>
          <c:y val="7.8872658882651894E-2"/>
          <c:w val="0.2933951190747715"/>
          <c:h val="0.3760499712149132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E0218-1E62-444C-9E76-2880F86D52C8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1971F-232A-9D4A-9296-BBFB6740E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87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1F5C8-F12F-0243-953C-A82776D5FACB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86F4C-2B88-2749-ACE0-07DD5F33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3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86F4C-2B88-2749-ACE0-07DD5F33F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04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BE9217-0810-4954-982F-9EF51EC3C99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3848661" y="3807912"/>
            <a:ext cx="3690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defaulsx</a:t>
            </a:r>
            <a:endParaRPr lang="en-US" sz="1600" b="1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CB29B47-F6CA-774A-ABC6-F1CC6F49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560832"/>
            <a:ext cx="10969943" cy="329184"/>
          </a:xfrm>
        </p:spPr>
        <p:txBody>
          <a:bodyPr lIns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DBD4AC-543C-5F40-8581-E3DD00985443}"/>
              </a:ext>
            </a:extLst>
          </p:cNvPr>
          <p:cNvSpPr txBox="1"/>
          <p:nvPr userDrawn="1"/>
        </p:nvSpPr>
        <p:spPr>
          <a:xfrm>
            <a:off x="609442" y="5758248"/>
            <a:ext cx="4790462" cy="5519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endParaRPr lang="en-US" sz="1600" b="1" dirty="0"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42D87-C8E7-F24B-8B16-79AC91C4B460}"/>
              </a:ext>
            </a:extLst>
          </p:cNvPr>
          <p:cNvSpPr txBox="1"/>
          <p:nvPr userDrawn="1"/>
        </p:nvSpPr>
        <p:spPr>
          <a:xfrm>
            <a:off x="6788922" y="5971625"/>
            <a:ext cx="4790462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endParaRPr lang="en-US" sz="1600" b="1" dirty="0"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9A844-4FAA-1443-B052-BCAC4D9EAF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41" y="5251835"/>
            <a:ext cx="5153025" cy="1012825"/>
          </a:xfrm>
        </p:spPr>
        <p:txBody>
          <a:bodyPr anchor="b" anchorCtr="0"/>
          <a:lstStyle>
            <a:lvl1pPr marL="0" indent="0">
              <a:spcBef>
                <a:spcPts val="100"/>
              </a:spcBef>
              <a:buNone/>
              <a:defRPr/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r>
              <a:rPr lang="en-US" sz="1600" b="1" dirty="0">
                <a:cs typeface="Arial" charset="0"/>
              </a:rPr>
              <a:t>University of Rochester</a:t>
            </a:r>
          </a:p>
          <a:p>
            <a:r>
              <a:rPr lang="en-US" sz="1600" b="1" dirty="0">
                <a:cs typeface="Arial" charset="0"/>
              </a:rPr>
              <a:t>Laboratory for Laser Energetics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77FF418-EEDF-834C-A09A-A4E5F2A6DE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6359" y="5251835"/>
            <a:ext cx="5153025" cy="1012825"/>
          </a:xfrm>
        </p:spPr>
        <p:txBody>
          <a:bodyPr anchor="b" anchorCtr="0"/>
          <a:lstStyle>
            <a:lvl1pPr marL="0" indent="0" algn="r">
              <a:spcBef>
                <a:spcPts val="100"/>
              </a:spcBef>
              <a:buNone/>
              <a:defRPr/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pPr algn="r"/>
            <a:r>
              <a:rPr lang="en-US" sz="1600" b="1" dirty="0">
                <a:cs typeface="Arial" charset="0"/>
              </a:rPr>
              <a:t>Meeting</a:t>
            </a:r>
          </a:p>
          <a:p>
            <a:pPr algn="r"/>
            <a:r>
              <a:rPr lang="en-US" sz="1600" b="1" dirty="0">
                <a:cs typeface="Arial" charset="0"/>
              </a:rPr>
              <a:t>Location</a:t>
            </a:r>
          </a:p>
          <a:p>
            <a:pPr algn="r"/>
            <a:r>
              <a:rPr lang="en-US" sz="1600" b="1" dirty="0">
                <a:cs typeface="Arial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3274816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B843D8F-EA12-284B-873C-633CDB69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DF3C786-C6AA-3746-96B5-8AAC3135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986759" y="5885727"/>
            <a:ext cx="3710641" cy="250918"/>
          </a:xfrm>
        </p:spPr>
        <p:txBody>
          <a:bodyPr>
            <a:noAutofit/>
          </a:bodyPr>
          <a:lstStyle>
            <a:lvl1pPr marL="0" indent="0">
              <a:buNone/>
              <a:tabLst>
                <a:tab pos="53975" algn="l"/>
                <a:tab pos="115888" algn="l"/>
              </a:tabLst>
              <a:defRPr sz="800"/>
            </a:lvl1pPr>
            <a:lvl2pPr marL="0" indent="0">
              <a:buNone/>
              <a:tabLst>
                <a:tab pos="53975" algn="l"/>
                <a:tab pos="115888" algn="l"/>
              </a:tabLst>
              <a:defRPr sz="800"/>
            </a:lvl2pPr>
            <a:lvl3pPr marL="918403" indent="0">
              <a:buNone/>
              <a:tabLst>
                <a:tab pos="53975" algn="l"/>
                <a:tab pos="115888" algn="l"/>
              </a:tabLst>
              <a:defRPr sz="800"/>
            </a:lvl3pPr>
            <a:lvl4pPr marL="1369142" indent="0">
              <a:buNone/>
              <a:tabLst>
                <a:tab pos="53975" algn="l"/>
                <a:tab pos="115888" algn="l"/>
              </a:tabLst>
              <a:defRPr sz="800"/>
            </a:lvl4pPr>
            <a:lvl5pPr marL="1828343" indent="0">
              <a:buNone/>
              <a:tabLst>
                <a:tab pos="53975" algn="l"/>
                <a:tab pos="115888" algn="l"/>
              </a:tabLst>
              <a:defRPr sz="800"/>
            </a:lvl5pPr>
          </a:lstStyle>
          <a:p>
            <a:pPr lvl="1"/>
            <a:r>
              <a:rPr lang="en-US" dirty="0"/>
              <a:t>*	To add</a:t>
            </a:r>
            <a:r>
              <a:rPr lang="en-US" sz="800" b="1" dirty="0"/>
              <a:t> reference template to your page, go to Insert &gt; Header</a:t>
            </a:r>
            <a:r>
              <a:rPr lang="en-US" sz="800" b="1" baseline="0" dirty="0"/>
              <a:t> and Footer &gt; 	Check Footer &gt; Press APPLY, NOT APPLY ALL</a:t>
            </a:r>
            <a:endParaRPr lang="en-US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2391039F-AA53-224A-8966-45C3EE280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3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3274816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B843D8F-EA12-284B-873C-633CDB69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DF3C786-C6AA-3746-96B5-8AAC3135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2391039F-AA53-224A-8966-45C3EE280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06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FA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BACFF-9A4B-9A4B-BCBC-34DEFDCB4C76}" type="datetime1">
              <a:rPr lang="en-US" smtClean="0"/>
              <a:t>12/15/20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C8D0B-F0A6-44F5-860E-5130666F9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71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10491097" cy="4351339"/>
          </a:xfrm>
          <a:prstGeom prst="rect">
            <a:avLst/>
          </a:prstGeom>
        </p:spPr>
        <p:txBody>
          <a:bodyPr lIns="68579" tIns="34289" rIns="68579" bIns="34289"/>
          <a:lstStyle>
            <a:lvl1pPr>
              <a:defRPr sz="2000"/>
            </a:lvl1pPr>
            <a:lvl2pPr>
              <a:defRPr sz="1866"/>
            </a:lvl2pPr>
            <a:lvl3pPr>
              <a:defRPr sz="1600"/>
            </a:lvl3pPr>
            <a:lvl4pPr>
              <a:defRPr sz="1466"/>
            </a:lvl4pPr>
            <a:lvl5pPr>
              <a:defRPr sz="1466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7982" y="365127"/>
            <a:ext cx="10512862" cy="1325563"/>
          </a:xfrm>
          <a:prstGeom prst="rect">
            <a:avLst/>
          </a:prstGeom>
        </p:spPr>
        <p:txBody>
          <a:bodyPr lIns="68579" tIns="34289" rIns="68579" bIns="34289"/>
          <a:lstStyle>
            <a:lvl1pPr>
              <a:defRPr sz="2399" b="1">
                <a:solidFill>
                  <a:srgbClr val="004F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2092" y="6440715"/>
            <a:ext cx="12188825" cy="435428"/>
          </a:xfrm>
          <a:prstGeom prst="rect">
            <a:avLst/>
          </a:prstGeom>
          <a:gradFill flip="none" rotWithShape="1">
            <a:gsLst>
              <a:gs pos="100000">
                <a:srgbClr val="004FA3"/>
              </a:gs>
              <a:gs pos="0">
                <a:srgbClr val="FFFFFF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6" tIns="60943" rIns="121886" bIns="60943" numCol="1" rtlCol="0" anchor="t" anchorCtr="0" compatLnSpc="1">
            <a:prstTxWarp prst="textNoShape">
              <a:avLst/>
            </a:prstTxWarp>
          </a:bodyPr>
          <a:lstStyle/>
          <a:p>
            <a:pPr defTabSz="12188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99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Picture 4" descr="UR_standard_color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17" y="6451523"/>
            <a:ext cx="1968591" cy="40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54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77000"/>
            <a:ext cx="12188825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7" name="bk object 17"/>
          <p:cNvSpPr/>
          <p:nvPr/>
        </p:nvSpPr>
        <p:spPr>
          <a:xfrm>
            <a:off x="190448" y="6526527"/>
            <a:ext cx="1466576" cy="29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8" name="bk object 18"/>
          <p:cNvSpPr/>
          <p:nvPr/>
        </p:nvSpPr>
        <p:spPr>
          <a:xfrm>
            <a:off x="11223373" y="1473556"/>
            <a:ext cx="102103" cy="102129"/>
          </a:xfrm>
          <a:custGeom>
            <a:avLst/>
            <a:gdLst/>
            <a:ahLst/>
            <a:cxnLst/>
            <a:rect l="l" t="t" r="r" b="b"/>
            <a:pathLst>
              <a:path w="122555" h="122555">
                <a:moveTo>
                  <a:pt x="61252" y="0"/>
                </a:moveTo>
                <a:lnTo>
                  <a:pt x="37408" y="4812"/>
                </a:lnTo>
                <a:lnTo>
                  <a:pt x="17938" y="17937"/>
                </a:lnTo>
                <a:lnTo>
                  <a:pt x="4812" y="37402"/>
                </a:lnTo>
                <a:lnTo>
                  <a:pt x="0" y="61239"/>
                </a:lnTo>
                <a:lnTo>
                  <a:pt x="4812" y="85079"/>
                </a:lnTo>
                <a:lnTo>
                  <a:pt x="17938" y="104554"/>
                </a:lnTo>
                <a:lnTo>
                  <a:pt x="37408" y="117687"/>
                </a:lnTo>
                <a:lnTo>
                  <a:pt x="61252" y="122504"/>
                </a:lnTo>
                <a:lnTo>
                  <a:pt x="85103" y="117687"/>
                </a:lnTo>
                <a:lnTo>
                  <a:pt x="104576" y="104554"/>
                </a:lnTo>
                <a:lnTo>
                  <a:pt x="117703" y="85079"/>
                </a:lnTo>
                <a:lnTo>
                  <a:pt x="122516" y="61239"/>
                </a:lnTo>
                <a:lnTo>
                  <a:pt x="117703" y="37402"/>
                </a:lnTo>
                <a:lnTo>
                  <a:pt x="104576" y="17937"/>
                </a:lnTo>
                <a:lnTo>
                  <a:pt x="85103" y="4812"/>
                </a:lnTo>
                <a:lnTo>
                  <a:pt x="61252" y="0"/>
                </a:lnTo>
                <a:close/>
              </a:path>
            </a:pathLst>
          </a:custGeom>
          <a:solidFill>
            <a:srgbClr val="004FA3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9" name="bk object 19"/>
          <p:cNvSpPr/>
          <p:nvPr/>
        </p:nvSpPr>
        <p:spPr>
          <a:xfrm>
            <a:off x="10773701" y="1397005"/>
            <a:ext cx="123264" cy="96838"/>
          </a:xfrm>
          <a:custGeom>
            <a:avLst/>
            <a:gdLst/>
            <a:ahLst/>
            <a:cxnLst/>
            <a:rect l="l" t="t" r="r" b="b"/>
            <a:pathLst>
              <a:path w="147955" h="116205">
                <a:moveTo>
                  <a:pt x="32727" y="0"/>
                </a:moveTo>
                <a:lnTo>
                  <a:pt x="0" y="0"/>
                </a:lnTo>
                <a:lnTo>
                  <a:pt x="0" y="93243"/>
                </a:lnTo>
                <a:lnTo>
                  <a:pt x="952" y="100672"/>
                </a:lnTo>
                <a:lnTo>
                  <a:pt x="23609" y="115785"/>
                </a:lnTo>
                <a:lnTo>
                  <a:pt x="28155" y="115531"/>
                </a:lnTo>
                <a:lnTo>
                  <a:pt x="124250" y="115468"/>
                </a:lnTo>
                <a:lnTo>
                  <a:pt x="146431" y="100672"/>
                </a:lnTo>
                <a:lnTo>
                  <a:pt x="147370" y="93243"/>
                </a:lnTo>
                <a:lnTo>
                  <a:pt x="147371" y="86525"/>
                </a:lnTo>
                <a:lnTo>
                  <a:pt x="36283" y="86525"/>
                </a:lnTo>
                <a:lnTo>
                  <a:pt x="32766" y="80149"/>
                </a:lnTo>
                <a:lnTo>
                  <a:pt x="32727" y="0"/>
                </a:lnTo>
                <a:close/>
              </a:path>
              <a:path w="147955" h="116205">
                <a:moveTo>
                  <a:pt x="124250" y="115468"/>
                </a:moveTo>
                <a:lnTo>
                  <a:pt x="117805" y="115468"/>
                </a:lnTo>
                <a:lnTo>
                  <a:pt x="123774" y="115785"/>
                </a:lnTo>
                <a:lnTo>
                  <a:pt x="124250" y="115468"/>
                </a:lnTo>
                <a:close/>
              </a:path>
              <a:path w="147955" h="116205">
                <a:moveTo>
                  <a:pt x="147383" y="0"/>
                </a:moveTo>
                <a:lnTo>
                  <a:pt x="114642" y="0"/>
                </a:lnTo>
                <a:lnTo>
                  <a:pt x="114630" y="80149"/>
                </a:lnTo>
                <a:lnTo>
                  <a:pt x="111086" y="86525"/>
                </a:lnTo>
                <a:lnTo>
                  <a:pt x="147371" y="86525"/>
                </a:lnTo>
                <a:lnTo>
                  <a:pt x="147383" y="0"/>
                </a:lnTo>
                <a:close/>
              </a:path>
            </a:pathLst>
          </a:custGeom>
          <a:solidFill>
            <a:srgbClr val="004FA3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20" name="bk object 20"/>
          <p:cNvSpPr/>
          <p:nvPr/>
        </p:nvSpPr>
        <p:spPr>
          <a:xfrm>
            <a:off x="10910496" y="1396743"/>
            <a:ext cx="120090" cy="95779"/>
          </a:xfrm>
          <a:custGeom>
            <a:avLst/>
            <a:gdLst/>
            <a:ahLst/>
            <a:cxnLst/>
            <a:rect l="l" t="t" r="r" b="b"/>
            <a:pathLst>
              <a:path w="144144" h="114935">
                <a:moveTo>
                  <a:pt x="128676" y="0"/>
                </a:moveTo>
                <a:lnTo>
                  <a:pt x="0" y="317"/>
                </a:lnTo>
                <a:lnTo>
                  <a:pt x="0" y="114439"/>
                </a:lnTo>
                <a:lnTo>
                  <a:pt x="36664" y="114439"/>
                </a:lnTo>
                <a:lnTo>
                  <a:pt x="36664" y="84569"/>
                </a:lnTo>
                <a:lnTo>
                  <a:pt x="143852" y="84569"/>
                </a:lnTo>
                <a:lnTo>
                  <a:pt x="143852" y="79222"/>
                </a:lnTo>
                <a:lnTo>
                  <a:pt x="142862" y="76034"/>
                </a:lnTo>
                <a:lnTo>
                  <a:pt x="138112" y="71539"/>
                </a:lnTo>
                <a:lnTo>
                  <a:pt x="134289" y="70256"/>
                </a:lnTo>
                <a:lnTo>
                  <a:pt x="129184" y="67868"/>
                </a:lnTo>
                <a:lnTo>
                  <a:pt x="126352" y="66141"/>
                </a:lnTo>
                <a:lnTo>
                  <a:pt x="132715" y="64134"/>
                </a:lnTo>
                <a:lnTo>
                  <a:pt x="140030" y="59169"/>
                </a:lnTo>
                <a:lnTo>
                  <a:pt x="143243" y="54952"/>
                </a:lnTo>
                <a:lnTo>
                  <a:pt x="143330" y="34758"/>
                </a:lnTo>
                <a:lnTo>
                  <a:pt x="143012" y="22627"/>
                </a:lnTo>
                <a:lnTo>
                  <a:pt x="133604" y="1943"/>
                </a:lnTo>
                <a:lnTo>
                  <a:pt x="128676" y="0"/>
                </a:lnTo>
                <a:close/>
              </a:path>
              <a:path w="144144" h="114935">
                <a:moveTo>
                  <a:pt x="143852" y="84569"/>
                </a:moveTo>
                <a:lnTo>
                  <a:pt x="104914" y="84569"/>
                </a:lnTo>
                <a:lnTo>
                  <a:pt x="109435" y="85305"/>
                </a:lnTo>
                <a:lnTo>
                  <a:pt x="109435" y="112344"/>
                </a:lnTo>
                <a:lnTo>
                  <a:pt x="143852" y="112344"/>
                </a:lnTo>
                <a:lnTo>
                  <a:pt x="143852" y="84569"/>
                </a:lnTo>
                <a:close/>
              </a:path>
            </a:pathLst>
          </a:custGeom>
          <a:solidFill>
            <a:srgbClr val="004FA3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21" name="bk object 21"/>
          <p:cNvSpPr/>
          <p:nvPr/>
        </p:nvSpPr>
        <p:spPr>
          <a:xfrm>
            <a:off x="10939616" y="1419726"/>
            <a:ext cx="62425" cy="22754"/>
          </a:xfrm>
          <a:custGeom>
            <a:avLst/>
            <a:gdLst/>
            <a:ahLst/>
            <a:cxnLst/>
            <a:rect l="l" t="t" r="r" b="b"/>
            <a:pathLst>
              <a:path w="74930" h="27305">
                <a:moveTo>
                  <a:pt x="74091" y="0"/>
                </a:moveTo>
                <a:lnTo>
                  <a:pt x="0" y="88"/>
                </a:lnTo>
                <a:lnTo>
                  <a:pt x="0" y="26873"/>
                </a:lnTo>
                <a:lnTo>
                  <a:pt x="72936" y="26898"/>
                </a:lnTo>
                <a:lnTo>
                  <a:pt x="74726" y="18643"/>
                </a:lnTo>
                <a:lnTo>
                  <a:pt x="74472" y="8407"/>
                </a:lnTo>
                <a:lnTo>
                  <a:pt x="74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22" name="bk object 22"/>
          <p:cNvSpPr/>
          <p:nvPr/>
        </p:nvSpPr>
        <p:spPr>
          <a:xfrm>
            <a:off x="10777145" y="1637086"/>
            <a:ext cx="105276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859" y="0"/>
                </a:lnTo>
              </a:path>
            </a:pathLst>
          </a:custGeom>
          <a:ln w="2667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23" name="bk object 23"/>
          <p:cNvSpPr/>
          <p:nvPr/>
        </p:nvSpPr>
        <p:spPr>
          <a:xfrm>
            <a:off x="10791237" y="1552948"/>
            <a:ext cx="0" cy="73025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629"/>
                </a:lnTo>
              </a:path>
            </a:pathLst>
          </a:custGeom>
          <a:ln w="33308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24" name="bk object 24"/>
          <p:cNvSpPr/>
          <p:nvPr/>
        </p:nvSpPr>
        <p:spPr>
          <a:xfrm>
            <a:off x="10891968" y="1637086"/>
            <a:ext cx="105276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848" y="0"/>
                </a:lnTo>
              </a:path>
            </a:pathLst>
          </a:custGeom>
          <a:ln w="2667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25" name="bk object 25"/>
          <p:cNvSpPr/>
          <p:nvPr/>
        </p:nvSpPr>
        <p:spPr>
          <a:xfrm>
            <a:off x="10906052" y="1552948"/>
            <a:ext cx="0" cy="73025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629"/>
                </a:lnTo>
              </a:path>
            </a:pathLst>
          </a:custGeom>
          <a:ln w="33303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26" name="bk object 26"/>
          <p:cNvSpPr/>
          <p:nvPr/>
        </p:nvSpPr>
        <p:spPr>
          <a:xfrm>
            <a:off x="11007648" y="1636543"/>
            <a:ext cx="105276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845" y="0"/>
                </a:lnTo>
              </a:path>
            </a:pathLst>
          </a:custGeom>
          <a:ln w="27939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27" name="bk object 27"/>
          <p:cNvSpPr/>
          <p:nvPr/>
        </p:nvSpPr>
        <p:spPr>
          <a:xfrm>
            <a:off x="11007728" y="1618553"/>
            <a:ext cx="28568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3712" y="0"/>
                </a:lnTo>
              </a:path>
            </a:pathLst>
          </a:custGeom>
          <a:ln w="1524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28" name="bk object 28"/>
          <p:cNvSpPr/>
          <p:nvPr/>
        </p:nvSpPr>
        <p:spPr>
          <a:xfrm>
            <a:off x="11007809" y="1600561"/>
            <a:ext cx="104748" cy="0"/>
          </a:xfrm>
          <a:custGeom>
            <a:avLst/>
            <a:gdLst/>
            <a:ahLst/>
            <a:cxnLst/>
            <a:rect l="l" t="t" r="r" b="b"/>
            <a:pathLst>
              <a:path w="125730">
                <a:moveTo>
                  <a:pt x="0" y="0"/>
                </a:moveTo>
                <a:lnTo>
                  <a:pt x="125653" y="0"/>
                </a:lnTo>
              </a:path>
            </a:pathLst>
          </a:custGeom>
          <a:ln w="27939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29" name="bk object 29"/>
          <p:cNvSpPr/>
          <p:nvPr/>
        </p:nvSpPr>
        <p:spPr>
          <a:xfrm>
            <a:off x="11007889" y="1582569"/>
            <a:ext cx="28039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520" y="0"/>
                </a:lnTo>
              </a:path>
            </a:pathLst>
          </a:custGeom>
          <a:ln w="15239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30" name="bk object 30"/>
          <p:cNvSpPr/>
          <p:nvPr/>
        </p:nvSpPr>
        <p:spPr>
          <a:xfrm>
            <a:off x="11007969" y="1564578"/>
            <a:ext cx="104748" cy="0"/>
          </a:xfrm>
          <a:custGeom>
            <a:avLst/>
            <a:gdLst/>
            <a:ahLst/>
            <a:cxnLst/>
            <a:rect l="l" t="t" r="r" b="b"/>
            <a:pathLst>
              <a:path w="125730">
                <a:moveTo>
                  <a:pt x="0" y="0"/>
                </a:moveTo>
                <a:lnTo>
                  <a:pt x="125461" y="0"/>
                </a:lnTo>
              </a:path>
            </a:pathLst>
          </a:custGeom>
          <a:ln w="27939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31" name="bk object 31"/>
          <p:cNvSpPr/>
          <p:nvPr/>
        </p:nvSpPr>
        <p:spPr>
          <a:xfrm>
            <a:off x="11274418" y="1375834"/>
            <a:ext cx="0" cy="297921"/>
          </a:xfrm>
          <a:custGeom>
            <a:avLst/>
            <a:gdLst/>
            <a:ahLst/>
            <a:cxnLst/>
            <a:rect l="l" t="t" r="r" b="b"/>
            <a:pathLst>
              <a:path h="357505">
                <a:moveTo>
                  <a:pt x="0" y="0"/>
                </a:moveTo>
                <a:lnTo>
                  <a:pt x="0" y="357047"/>
                </a:lnTo>
              </a:path>
            </a:pathLst>
          </a:custGeom>
          <a:ln w="1463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32" name="bk object 32"/>
          <p:cNvSpPr/>
          <p:nvPr/>
        </p:nvSpPr>
        <p:spPr>
          <a:xfrm>
            <a:off x="11200037" y="1395783"/>
            <a:ext cx="149186" cy="257704"/>
          </a:xfrm>
          <a:custGeom>
            <a:avLst/>
            <a:gdLst/>
            <a:ahLst/>
            <a:cxnLst/>
            <a:rect l="l" t="t" r="r" b="b"/>
            <a:pathLst>
              <a:path w="179069" h="309244">
                <a:moveTo>
                  <a:pt x="0" y="0"/>
                </a:moveTo>
                <a:lnTo>
                  <a:pt x="178523" y="309194"/>
                </a:lnTo>
              </a:path>
            </a:pathLst>
          </a:custGeom>
          <a:ln w="1463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33" name="bk object 33"/>
          <p:cNvSpPr/>
          <p:nvPr/>
        </p:nvSpPr>
        <p:spPr>
          <a:xfrm>
            <a:off x="11145600" y="1450244"/>
            <a:ext cx="257637" cy="149225"/>
          </a:xfrm>
          <a:custGeom>
            <a:avLst/>
            <a:gdLst/>
            <a:ahLst/>
            <a:cxnLst/>
            <a:rect l="l" t="t" r="r" b="b"/>
            <a:pathLst>
              <a:path w="309244" h="179069">
                <a:moveTo>
                  <a:pt x="0" y="0"/>
                </a:moveTo>
                <a:lnTo>
                  <a:pt x="309206" y="178523"/>
                </a:lnTo>
              </a:path>
            </a:pathLst>
          </a:custGeom>
          <a:ln w="1463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34" name="bk object 34"/>
          <p:cNvSpPr/>
          <p:nvPr/>
        </p:nvSpPr>
        <p:spPr>
          <a:xfrm>
            <a:off x="11145611" y="1450276"/>
            <a:ext cx="257637" cy="149225"/>
          </a:xfrm>
          <a:custGeom>
            <a:avLst/>
            <a:gdLst/>
            <a:ahLst/>
            <a:cxnLst/>
            <a:rect l="l" t="t" r="r" b="b"/>
            <a:pathLst>
              <a:path w="309244" h="179069">
                <a:moveTo>
                  <a:pt x="0" y="178511"/>
                </a:moveTo>
                <a:lnTo>
                  <a:pt x="309206" y="0"/>
                </a:lnTo>
              </a:path>
            </a:pathLst>
          </a:custGeom>
          <a:ln w="1463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35" name="bk object 35"/>
          <p:cNvSpPr/>
          <p:nvPr/>
        </p:nvSpPr>
        <p:spPr>
          <a:xfrm>
            <a:off x="11145611" y="1450276"/>
            <a:ext cx="257637" cy="149225"/>
          </a:xfrm>
          <a:custGeom>
            <a:avLst/>
            <a:gdLst/>
            <a:ahLst/>
            <a:cxnLst/>
            <a:rect l="l" t="t" r="r" b="b"/>
            <a:pathLst>
              <a:path w="309244" h="179069">
                <a:moveTo>
                  <a:pt x="0" y="178511"/>
                </a:moveTo>
                <a:lnTo>
                  <a:pt x="309206" y="0"/>
                </a:lnTo>
              </a:path>
            </a:pathLst>
          </a:custGeom>
          <a:ln w="1463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36" name="bk object 36"/>
          <p:cNvSpPr/>
          <p:nvPr/>
        </p:nvSpPr>
        <p:spPr>
          <a:xfrm>
            <a:off x="11200058" y="1395815"/>
            <a:ext cx="149186" cy="257704"/>
          </a:xfrm>
          <a:custGeom>
            <a:avLst/>
            <a:gdLst/>
            <a:ahLst/>
            <a:cxnLst/>
            <a:rect l="l" t="t" r="r" b="b"/>
            <a:pathLst>
              <a:path w="179069" h="309244">
                <a:moveTo>
                  <a:pt x="0" y="309219"/>
                </a:moveTo>
                <a:lnTo>
                  <a:pt x="178523" y="0"/>
                </a:lnTo>
              </a:path>
            </a:pathLst>
          </a:custGeom>
          <a:ln w="1463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37" name="bk object 37"/>
          <p:cNvSpPr/>
          <p:nvPr/>
        </p:nvSpPr>
        <p:spPr>
          <a:xfrm>
            <a:off x="11243894" y="1410790"/>
            <a:ext cx="61367" cy="228071"/>
          </a:xfrm>
          <a:custGeom>
            <a:avLst/>
            <a:gdLst/>
            <a:ahLst/>
            <a:cxnLst/>
            <a:rect l="l" t="t" r="r" b="b"/>
            <a:pathLst>
              <a:path w="73659" h="273685">
                <a:moveTo>
                  <a:pt x="0" y="0"/>
                </a:moveTo>
                <a:lnTo>
                  <a:pt x="73202" y="273202"/>
                </a:lnTo>
              </a:path>
            </a:pathLst>
          </a:custGeom>
          <a:ln w="1463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38" name="bk object 38"/>
          <p:cNvSpPr/>
          <p:nvPr/>
        </p:nvSpPr>
        <p:spPr>
          <a:xfrm>
            <a:off x="11191076" y="1441291"/>
            <a:ext cx="166644" cy="166688"/>
          </a:xfrm>
          <a:custGeom>
            <a:avLst/>
            <a:gdLst/>
            <a:ahLst/>
            <a:cxnLst/>
            <a:rect l="l" t="t" r="r" b="b"/>
            <a:pathLst>
              <a:path w="200025" h="200025">
                <a:moveTo>
                  <a:pt x="0" y="0"/>
                </a:moveTo>
                <a:lnTo>
                  <a:pt x="200012" y="200012"/>
                </a:lnTo>
              </a:path>
            </a:pathLst>
          </a:custGeom>
          <a:ln w="1463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39" name="bk object 39"/>
          <p:cNvSpPr/>
          <p:nvPr/>
        </p:nvSpPr>
        <p:spPr>
          <a:xfrm>
            <a:off x="11160582" y="1494102"/>
            <a:ext cx="228011" cy="61383"/>
          </a:xfrm>
          <a:custGeom>
            <a:avLst/>
            <a:gdLst/>
            <a:ahLst/>
            <a:cxnLst/>
            <a:rect l="l" t="t" r="r" b="b"/>
            <a:pathLst>
              <a:path w="273684" h="73660">
                <a:moveTo>
                  <a:pt x="0" y="0"/>
                </a:moveTo>
                <a:lnTo>
                  <a:pt x="273227" y="73228"/>
                </a:lnTo>
              </a:path>
            </a:pathLst>
          </a:custGeom>
          <a:ln w="1463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40" name="bk object 40"/>
          <p:cNvSpPr/>
          <p:nvPr/>
        </p:nvSpPr>
        <p:spPr>
          <a:xfrm>
            <a:off x="11160582" y="1494102"/>
            <a:ext cx="228011" cy="61383"/>
          </a:xfrm>
          <a:custGeom>
            <a:avLst/>
            <a:gdLst/>
            <a:ahLst/>
            <a:cxnLst/>
            <a:rect l="l" t="t" r="r" b="b"/>
            <a:pathLst>
              <a:path w="273684" h="73660">
                <a:moveTo>
                  <a:pt x="0" y="73202"/>
                </a:moveTo>
                <a:lnTo>
                  <a:pt x="273240" y="0"/>
                </a:lnTo>
              </a:path>
            </a:pathLst>
          </a:custGeom>
          <a:ln w="1463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41" name="bk object 41"/>
          <p:cNvSpPr/>
          <p:nvPr/>
        </p:nvSpPr>
        <p:spPr>
          <a:xfrm>
            <a:off x="11191097" y="1441270"/>
            <a:ext cx="166644" cy="166688"/>
          </a:xfrm>
          <a:custGeom>
            <a:avLst/>
            <a:gdLst/>
            <a:ahLst/>
            <a:cxnLst/>
            <a:rect l="l" t="t" r="r" b="b"/>
            <a:pathLst>
              <a:path w="200025" h="200025">
                <a:moveTo>
                  <a:pt x="0" y="199999"/>
                </a:moveTo>
                <a:lnTo>
                  <a:pt x="199999" y="0"/>
                </a:lnTo>
              </a:path>
            </a:pathLst>
          </a:custGeom>
          <a:ln w="1463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42" name="bk object 42"/>
          <p:cNvSpPr/>
          <p:nvPr/>
        </p:nvSpPr>
        <p:spPr>
          <a:xfrm>
            <a:off x="11243904" y="1410737"/>
            <a:ext cx="61367" cy="228071"/>
          </a:xfrm>
          <a:custGeom>
            <a:avLst/>
            <a:gdLst/>
            <a:ahLst/>
            <a:cxnLst/>
            <a:rect l="l" t="t" r="r" b="b"/>
            <a:pathLst>
              <a:path w="73659" h="273685">
                <a:moveTo>
                  <a:pt x="0" y="273240"/>
                </a:moveTo>
                <a:lnTo>
                  <a:pt x="73190" y="0"/>
                </a:lnTo>
              </a:path>
            </a:pathLst>
          </a:custGeom>
          <a:ln w="1463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43" name="bk object 43"/>
          <p:cNvSpPr/>
          <p:nvPr/>
        </p:nvSpPr>
        <p:spPr>
          <a:xfrm>
            <a:off x="761802" y="1524602"/>
            <a:ext cx="10665222" cy="0"/>
          </a:xfrm>
          <a:custGeom>
            <a:avLst/>
            <a:gdLst/>
            <a:ahLst/>
            <a:cxnLst/>
            <a:rect l="l" t="t" r="r" b="b"/>
            <a:pathLst>
              <a:path w="12801600">
                <a:moveTo>
                  <a:pt x="0" y="0"/>
                </a:moveTo>
                <a:lnTo>
                  <a:pt x="12801600" y="0"/>
                </a:lnTo>
              </a:path>
            </a:pathLst>
          </a:custGeom>
          <a:ln w="1463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49" b="1" i="0">
                <a:solidFill>
                  <a:srgbClr val="004FA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441" y="1577340"/>
            <a:ext cx="53021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7245" y="1577340"/>
            <a:ext cx="53021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79882">
              <a:spcBef>
                <a:spcPts val="50"/>
              </a:spcBef>
            </a:pPr>
            <a:fld id="{81D60167-4931-47E6-BA6A-407CBD079E47}" type="slidenum">
              <a:rPr lang="en-US" spc="-4" smtClean="0"/>
              <a:pPr marL="79882">
                <a:spcBef>
                  <a:spcPts val="50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1887049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2" y="1600202"/>
            <a:ext cx="10511948" cy="1680209"/>
          </a:xfrm>
        </p:spPr>
        <p:txBody>
          <a:bodyPr/>
          <a:lstStyle>
            <a:lvl2pPr marL="765851" indent="-308879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358378B-F6FC-514F-BC41-AE8CE7C2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914F9-3910-E444-ACF2-060B35909E9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441" y="122239"/>
            <a:ext cx="2282040" cy="339725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986760" y="5885727"/>
            <a:ext cx="3710641" cy="250919"/>
          </a:xfrm>
        </p:spPr>
        <p:txBody>
          <a:bodyPr>
            <a:noAutofit/>
          </a:bodyPr>
          <a:lstStyle>
            <a:lvl1pPr marL="0" indent="0">
              <a:buNone/>
              <a:tabLst>
                <a:tab pos="53961" algn="l"/>
                <a:tab pos="115859" algn="l"/>
              </a:tabLst>
              <a:defRPr sz="800"/>
            </a:lvl1pPr>
            <a:lvl2pPr marL="0" indent="0">
              <a:buNone/>
              <a:tabLst>
                <a:tab pos="53961" algn="l"/>
                <a:tab pos="115859" algn="l"/>
              </a:tabLst>
              <a:defRPr sz="800"/>
            </a:lvl2pPr>
            <a:lvl3pPr marL="918173" indent="0">
              <a:buNone/>
              <a:tabLst>
                <a:tab pos="53961" algn="l"/>
                <a:tab pos="115859" algn="l"/>
              </a:tabLst>
              <a:defRPr sz="800"/>
            </a:lvl3pPr>
            <a:lvl4pPr marL="1368800" indent="0">
              <a:buNone/>
              <a:tabLst>
                <a:tab pos="53961" algn="l"/>
                <a:tab pos="115859" algn="l"/>
              </a:tabLst>
              <a:defRPr sz="800"/>
            </a:lvl4pPr>
            <a:lvl5pPr marL="1827886" indent="0">
              <a:buNone/>
              <a:tabLst>
                <a:tab pos="53961" algn="l"/>
                <a:tab pos="115859" algn="l"/>
              </a:tabLst>
              <a:defRPr sz="800"/>
            </a:lvl5pPr>
          </a:lstStyle>
          <a:p>
            <a:pPr lvl="1"/>
            <a:r>
              <a:rPr lang="en-US" dirty="0"/>
              <a:t>*	To add</a:t>
            </a:r>
            <a:r>
              <a:rPr lang="en-US" sz="800" b="1" dirty="0"/>
              <a:t> reference template to your page, go to Insert &gt; Header</a:t>
            </a:r>
            <a:r>
              <a:rPr lang="en-US" sz="800" b="1" baseline="0" dirty="0"/>
              <a:t> and Footer &gt; 	Check Footer &gt; Press APPLY, NOT APPLY ALL</a:t>
            </a:r>
            <a:endParaRPr 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7D59B78C-CECC-2844-BDE3-1FF48E0D4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8" y="6011187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595" algn="r"/>
                <a:tab pos="107924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04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2" y="1600203"/>
            <a:ext cx="10511949" cy="1680209"/>
          </a:xfrm>
        </p:spPr>
        <p:txBody>
          <a:bodyPr/>
          <a:lstStyle>
            <a:lvl2pPr marL="765812" indent="-308863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358378B-F6FC-514F-BC41-AE8CE7C2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986760" y="5885727"/>
            <a:ext cx="3710641" cy="250918"/>
          </a:xfrm>
        </p:spPr>
        <p:txBody>
          <a:bodyPr>
            <a:noAutofit/>
          </a:bodyPr>
          <a:lstStyle>
            <a:lvl1pPr marL="0" indent="0">
              <a:buNone/>
              <a:tabLst>
                <a:tab pos="53959" algn="l"/>
                <a:tab pos="115853" algn="l"/>
              </a:tabLst>
              <a:defRPr sz="800"/>
            </a:lvl1pPr>
            <a:lvl2pPr marL="0" indent="0">
              <a:buNone/>
              <a:tabLst>
                <a:tab pos="53959" algn="l"/>
                <a:tab pos="115853" algn="l"/>
              </a:tabLst>
              <a:defRPr sz="800"/>
            </a:lvl2pPr>
            <a:lvl3pPr marL="918127" indent="0">
              <a:buNone/>
              <a:tabLst>
                <a:tab pos="53959" algn="l"/>
                <a:tab pos="115853" algn="l"/>
              </a:tabLst>
              <a:defRPr sz="800"/>
            </a:lvl3pPr>
            <a:lvl4pPr marL="1368731" indent="0">
              <a:buNone/>
              <a:tabLst>
                <a:tab pos="53959" algn="l"/>
                <a:tab pos="115853" algn="l"/>
              </a:tabLst>
              <a:defRPr sz="800"/>
            </a:lvl4pPr>
            <a:lvl5pPr marL="1827794" indent="0">
              <a:buNone/>
              <a:tabLst>
                <a:tab pos="53959" algn="l"/>
                <a:tab pos="115853" algn="l"/>
              </a:tabLst>
              <a:defRPr sz="800"/>
            </a:lvl5pPr>
          </a:lstStyle>
          <a:p>
            <a:pPr lvl="1"/>
            <a:r>
              <a:rPr lang="en-US" dirty="0"/>
              <a:t>*	To add</a:t>
            </a:r>
            <a:r>
              <a:rPr lang="en-US" sz="800" b="1" dirty="0"/>
              <a:t> reference template to your page, go to Insert &gt; Header</a:t>
            </a:r>
            <a:r>
              <a:rPr lang="en-US" sz="800" b="1" baseline="0" dirty="0"/>
              <a:t> and Footer &gt; 	Check Footer &gt; Press APPLY, NOT APPLY ALL</a:t>
            </a:r>
            <a:endParaRPr 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7D59B78C-CECC-2844-BDE3-1FF48E0D4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8" y="6011188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591" algn="r"/>
                <a:tab pos="107918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A164AF2-637D-E845-AC4E-BC6DC98C52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442" y="120650"/>
            <a:ext cx="1479550" cy="338138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lIns="45720" tIns="45720" rIns="45720" bIns="4572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064" indent="0" algn="ctr">
              <a:buNone/>
              <a:defRPr/>
            </a:lvl2pPr>
            <a:lvl3pPr marL="918127" indent="0" algn="ctr">
              <a:buNone/>
              <a:defRPr/>
            </a:lvl3pPr>
            <a:lvl4pPr marL="1368731" indent="0" algn="ctr">
              <a:buNone/>
              <a:defRPr/>
            </a:lvl4pPr>
            <a:lvl5pPr marL="1827794" indent="0" algn="ctr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48913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bora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5005B2-72D9-8F4F-AD23-F2289D61B1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0535" y="1725628"/>
            <a:ext cx="9124950" cy="54311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100"/>
              </a:spcBef>
              <a:buNone/>
              <a:defRPr sz="1500">
                <a:solidFill>
                  <a:schemeClr val="tx1"/>
                </a:solidFill>
              </a:defRPr>
            </a:lvl1pPr>
            <a:lvl2pPr marL="459202" indent="0" algn="ctr">
              <a:buNone/>
              <a:defRPr/>
            </a:lvl2pPr>
            <a:lvl3pPr marL="918403" indent="0" algn="ctr">
              <a:buNone/>
              <a:defRPr/>
            </a:lvl3pPr>
            <a:lvl4pPr marL="1369142" indent="0" algn="ctr">
              <a:buNone/>
              <a:defRPr/>
            </a:lvl4pPr>
            <a:lvl5pPr marL="1828343" indent="0" algn="ctr">
              <a:buNone/>
              <a:defRPr/>
            </a:lvl5pPr>
          </a:lstStyle>
          <a:p>
            <a:pPr lvl="0"/>
            <a:r>
              <a:rPr lang="en-US" dirty="0"/>
              <a:t>Name, Name, and Name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595ACC1-6AD8-4548-A870-8ECAD62F6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6181" algn="r"/>
                <a:tab pos="152362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D28A7A2B-04AB-7C4D-90AF-380B3E6DFC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00955" y="5892113"/>
            <a:ext cx="4374101" cy="302164"/>
          </a:xfrm>
        </p:spPr>
        <p:txBody>
          <a:bodyPr>
            <a:normAutofit/>
          </a:bodyPr>
          <a:lstStyle>
            <a:lvl1pPr marL="0" indent="0">
              <a:spcBef>
                <a:spcPts val="10"/>
              </a:spcBef>
              <a:buNone/>
              <a:tabLst>
                <a:tab pos="161925" algn="l"/>
              </a:tabLst>
              <a:defRPr lang="en-US" sz="800" b="1" smtClean="0">
                <a:effectLst/>
              </a:defRPr>
            </a:lvl1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Lucida Grande"/>
              <a:buNone/>
              <a:tabLst>
                <a:tab pos="91440" algn="r"/>
                <a:tab pos="137160" algn="l"/>
              </a:tabLst>
              <a:defRPr/>
            </a:pPr>
            <a:r>
              <a:rPr lang="en-US" b="1" dirty="0">
                <a:effectLst/>
                <a:latin typeface="Helvetica Neue" panose="02000503000000020004" pitchFamily="2" charset="0"/>
              </a:rPr>
              <a:t>	*	To add a reference, go up to Insert &gt; Header and Footer &gt; Check Footer &gt; press Apply</a:t>
            </a:r>
            <a:endParaRPr lang="en-US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4BA66-7589-D047-8CF0-9A8B736187CA}"/>
              </a:ext>
            </a:extLst>
          </p:cNvPr>
          <p:cNvSpPr txBox="1"/>
          <p:nvPr userDrawn="1"/>
        </p:nvSpPr>
        <p:spPr>
          <a:xfrm>
            <a:off x="518986" y="674736"/>
            <a:ext cx="2021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b="1" dirty="0">
                <a:solidFill>
                  <a:schemeClr val="tx2"/>
                </a:solidFill>
              </a:rPr>
              <a:t>Collaborators</a:t>
            </a:r>
          </a:p>
        </p:txBody>
      </p:sp>
    </p:spTree>
    <p:extLst>
      <p:ext uri="{BB962C8B-B14F-4D97-AF65-F5344CB8AC3E}">
        <p14:creationId xmlns:p14="http://schemas.microsoft.com/office/powerpoint/2010/main" val="24286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3274816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578D64-8A76-214B-AB34-0AE4ACC764CD}"/>
              </a:ext>
            </a:extLst>
          </p:cNvPr>
          <p:cNvSpPr/>
          <p:nvPr userDrawn="1"/>
        </p:nvSpPr>
        <p:spPr>
          <a:xfrm>
            <a:off x="609441" y="120152"/>
            <a:ext cx="1182316" cy="33855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altLang="en-US" sz="1600" b="1">
                <a:solidFill>
                  <a:schemeClr val="bg1"/>
                </a:solidFill>
              </a:rPr>
              <a:t>Summary</a:t>
            </a:r>
            <a:endParaRPr lang="en-US" sz="16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B5E729-FFE8-4A43-B14D-6C50DF9E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670560"/>
            <a:ext cx="10969943" cy="3291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A1A3BF-7AFD-B54C-92F5-87CE9BF4CD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1549" y="5369753"/>
            <a:ext cx="5165725" cy="430887"/>
          </a:xfrm>
          <a:solidFill>
            <a:schemeClr val="tx2"/>
          </a:solidFill>
        </p:spPr>
        <p:txBody>
          <a:bodyPr lIns="91440" tIns="91440" rIns="91440" bIns="91440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A0B4D96E-3860-EB4B-8527-0A4A3D273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6181" algn="r"/>
                <a:tab pos="152362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BA622E0-BDBF-5441-B050-00C168232F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00955" y="5892113"/>
            <a:ext cx="4374101" cy="302164"/>
          </a:xfrm>
        </p:spPr>
        <p:txBody>
          <a:bodyPr>
            <a:normAutofit/>
          </a:bodyPr>
          <a:lstStyle>
            <a:lvl1pPr marL="0" indent="0">
              <a:spcBef>
                <a:spcPts val="10"/>
              </a:spcBef>
              <a:buNone/>
              <a:tabLst>
                <a:tab pos="161925" algn="l"/>
              </a:tabLst>
              <a:defRPr lang="en-US" sz="800" b="1" smtClean="0">
                <a:effectLst/>
              </a:defRPr>
            </a:lvl1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Lucida Grande"/>
              <a:buNone/>
              <a:tabLst>
                <a:tab pos="91440" algn="r"/>
                <a:tab pos="137160" algn="l"/>
              </a:tabLst>
              <a:defRPr/>
            </a:pPr>
            <a:r>
              <a:rPr lang="en-US" b="1" dirty="0">
                <a:effectLst/>
                <a:latin typeface="Helvetica Neue" panose="02000503000000020004" pitchFamily="2" charset="0"/>
              </a:rPr>
              <a:t>	*	To add a reference, go up to Insert &gt; Header and Footer &gt; Check Footer &gt; press Apply</a:t>
            </a:r>
            <a:endParaRPr lang="en-US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3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3274816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B843D8F-EA12-284B-873C-633CDB69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04170-2BD8-B043-A6C4-2F08F0ED3A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DF3C786-C6AA-3746-96B5-8AAC3135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1549" y="5369753"/>
            <a:ext cx="5165725" cy="430887"/>
          </a:xfrm>
          <a:solidFill>
            <a:schemeClr val="tx2"/>
          </a:solidFill>
        </p:spPr>
        <p:txBody>
          <a:bodyPr lIns="91440" tIns="91440" rIns="91440" bIns="91440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41EC6AF1-45EB-EF4E-90E0-EB42E2C908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00955" y="5892113"/>
            <a:ext cx="4374101" cy="302164"/>
          </a:xfrm>
        </p:spPr>
        <p:txBody>
          <a:bodyPr>
            <a:normAutofit/>
          </a:bodyPr>
          <a:lstStyle>
            <a:lvl1pPr marL="0" indent="0">
              <a:spcBef>
                <a:spcPts val="10"/>
              </a:spcBef>
              <a:buNone/>
              <a:tabLst>
                <a:tab pos="161925" algn="l"/>
              </a:tabLst>
              <a:defRPr lang="en-US" sz="800" b="1" smtClean="0">
                <a:effectLst/>
              </a:defRPr>
            </a:lvl1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Lucida Grande"/>
              <a:buNone/>
              <a:tabLst>
                <a:tab pos="91440" algn="r"/>
                <a:tab pos="137160" algn="l"/>
              </a:tabLst>
              <a:defRPr/>
            </a:pPr>
            <a:r>
              <a:rPr lang="en-US" b="1" dirty="0">
                <a:effectLst/>
                <a:latin typeface="Helvetica Neue" panose="02000503000000020004" pitchFamily="2" charset="0"/>
              </a:rPr>
              <a:t>	*	To add a reference, go up to Insert &gt; Header and Footer &gt; Check Footer &gt; press Apply</a:t>
            </a:r>
            <a:endParaRPr lang="en-US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2747963"/>
            <a:ext cx="10360501" cy="13620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332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FA01A-8BE3-D647-AE52-D8D14440E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DEF8715-F01F-EB47-9885-22E431B23D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00955" y="5892113"/>
            <a:ext cx="4374101" cy="302164"/>
          </a:xfrm>
        </p:spPr>
        <p:txBody>
          <a:bodyPr>
            <a:normAutofit/>
          </a:bodyPr>
          <a:lstStyle>
            <a:lvl1pPr marL="0" indent="0">
              <a:spcBef>
                <a:spcPts val="10"/>
              </a:spcBef>
              <a:buNone/>
              <a:tabLst>
                <a:tab pos="161925" algn="l"/>
              </a:tabLst>
              <a:defRPr lang="en-US" sz="800" b="1" smtClean="0">
                <a:effectLst/>
              </a:defRPr>
            </a:lvl1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Lucida Grande"/>
              <a:buNone/>
              <a:tabLst>
                <a:tab pos="91440" algn="r"/>
                <a:tab pos="137160" algn="l"/>
              </a:tabLst>
              <a:defRPr/>
            </a:pPr>
            <a:r>
              <a:rPr lang="en-US" b="1" dirty="0">
                <a:effectLst/>
                <a:latin typeface="Helvetica Neue" panose="02000503000000020004" pitchFamily="2" charset="0"/>
              </a:rPr>
              <a:t>	*	To add a reference, go up to Insert &gt; Header and Footer &gt; Check Footer &gt; press Apply</a:t>
            </a:r>
            <a:endParaRPr lang="en-US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511949" cy="1680209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358378B-F6FC-514F-BC41-AE8CE7C2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914F9-3910-E444-ACF2-060B35909E9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442" y="122238"/>
            <a:ext cx="2282040" cy="339725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237A4AB9-B630-B946-9650-FFC906232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6181" algn="r"/>
                <a:tab pos="152362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0609CB97-53CD-D54D-B196-85E8D26D4B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00955" y="5892113"/>
            <a:ext cx="4374101" cy="302164"/>
          </a:xfrm>
        </p:spPr>
        <p:txBody>
          <a:bodyPr>
            <a:normAutofit/>
          </a:bodyPr>
          <a:lstStyle>
            <a:lvl1pPr marL="0" indent="0">
              <a:spcBef>
                <a:spcPts val="10"/>
              </a:spcBef>
              <a:buNone/>
              <a:tabLst>
                <a:tab pos="161925" algn="l"/>
              </a:tabLst>
              <a:defRPr lang="en-US" sz="800" b="1" smtClean="0">
                <a:effectLst/>
              </a:defRPr>
            </a:lvl1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Lucida Grande"/>
              <a:buNone/>
              <a:tabLst>
                <a:tab pos="91440" algn="r"/>
                <a:tab pos="137160" algn="l"/>
              </a:tabLst>
              <a:defRPr/>
            </a:pPr>
            <a:r>
              <a:rPr lang="en-US" b="1" dirty="0">
                <a:effectLst/>
                <a:latin typeface="Helvetica Neue" panose="02000503000000020004" pitchFamily="2" charset="0"/>
              </a:rPr>
              <a:t>	*	To add a reference, go up to Insert &gt; Header and Footer &gt; Check Footer &gt; press Apply</a:t>
            </a:r>
            <a:endParaRPr lang="en-US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1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91A4-9757-5842-8174-3EE530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A48C28-7AF9-5642-9647-20A83DAE84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E0FD6C-150D-4F41-B9BB-17F3A43448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891" y="1490103"/>
            <a:ext cx="5031153" cy="440056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818C851-AC1A-F44C-ACCF-EA2371E42C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4195" y="1490103"/>
            <a:ext cx="5031153" cy="440056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12DC971-A1D5-1349-A5DB-617EF2F960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49" y="5369753"/>
            <a:ext cx="5165725" cy="430887"/>
          </a:xfrm>
          <a:solidFill>
            <a:schemeClr val="tx2"/>
          </a:solidFill>
        </p:spPr>
        <p:txBody>
          <a:bodyPr lIns="91440" tIns="91440" rIns="91440" bIns="91440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2E46AFE4-BDD0-A541-B0FF-B80B1E5316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0955" y="5892113"/>
            <a:ext cx="4374101" cy="302164"/>
          </a:xfrm>
        </p:spPr>
        <p:txBody>
          <a:bodyPr>
            <a:normAutofit/>
          </a:bodyPr>
          <a:lstStyle>
            <a:lvl1pPr marL="0" indent="0">
              <a:spcBef>
                <a:spcPts val="10"/>
              </a:spcBef>
              <a:buNone/>
              <a:tabLst>
                <a:tab pos="161925" algn="l"/>
              </a:tabLst>
              <a:defRPr lang="en-US" sz="800" b="1" smtClean="0">
                <a:effectLst/>
              </a:defRPr>
            </a:lvl1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Lucida Grande"/>
              <a:buNone/>
              <a:tabLst>
                <a:tab pos="91440" algn="r"/>
                <a:tab pos="137160" algn="l"/>
              </a:tabLst>
              <a:defRPr/>
            </a:pPr>
            <a:r>
              <a:rPr lang="en-US" b="1" dirty="0">
                <a:effectLst/>
                <a:latin typeface="Helvetica Neue" panose="02000503000000020004" pitchFamily="2" charset="0"/>
              </a:rPr>
              <a:t>	*	To add a reference, go up to Insert &gt; Header and Footer &gt; Check Footer &gt; press Apply</a:t>
            </a:r>
            <a:endParaRPr lang="en-US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A85CBA-654F-5B41-8ED4-DC6E84CE9ED8}"/>
              </a:ext>
            </a:extLst>
          </p:cNvPr>
          <p:cNvSpPr/>
          <p:nvPr userDrawn="1"/>
        </p:nvSpPr>
        <p:spPr>
          <a:xfrm>
            <a:off x="834891" y="2015661"/>
            <a:ext cx="5031153" cy="32354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D8F0C1-0479-4F43-B8FD-2FE4A6D775A5}"/>
              </a:ext>
            </a:extLst>
          </p:cNvPr>
          <p:cNvSpPr/>
          <p:nvPr userDrawn="1"/>
        </p:nvSpPr>
        <p:spPr>
          <a:xfrm>
            <a:off x="6062498" y="2015661"/>
            <a:ext cx="5031153" cy="32354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7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 acro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91A4-9757-5842-8174-3EE530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A48C28-7AF9-5642-9647-20A83DAE84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E0FD6C-150D-4F41-B9BB-17F3A43448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647" y="1727279"/>
            <a:ext cx="3521075" cy="307975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818C851-AC1A-F44C-ACCF-EA2371E42C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1331" y="1727279"/>
            <a:ext cx="3521075" cy="307975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2A64AA5-6BAE-2142-9EBC-6EF34B8B90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8309" y="1727279"/>
            <a:ext cx="3521075" cy="307975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F5D3474-F209-C144-8433-B7C44F14F9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11549" y="5369753"/>
            <a:ext cx="5165725" cy="430887"/>
          </a:xfrm>
          <a:solidFill>
            <a:schemeClr val="tx2"/>
          </a:solidFill>
        </p:spPr>
        <p:txBody>
          <a:bodyPr lIns="91440" tIns="91440" rIns="91440" bIns="91440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1053DA82-B18E-334D-80A8-A87536C7E8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0955" y="5892113"/>
            <a:ext cx="4374101" cy="302164"/>
          </a:xfrm>
        </p:spPr>
        <p:txBody>
          <a:bodyPr>
            <a:normAutofit/>
          </a:bodyPr>
          <a:lstStyle>
            <a:lvl1pPr marL="0" indent="0">
              <a:spcBef>
                <a:spcPts val="10"/>
              </a:spcBef>
              <a:buNone/>
              <a:tabLst>
                <a:tab pos="161925" algn="l"/>
              </a:tabLst>
              <a:defRPr lang="en-US" sz="800" b="1" smtClean="0">
                <a:effectLst/>
              </a:defRPr>
            </a:lvl1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Lucida Grande"/>
              <a:buNone/>
              <a:tabLst>
                <a:tab pos="91440" algn="r"/>
                <a:tab pos="137160" algn="l"/>
              </a:tabLst>
              <a:defRPr/>
            </a:pPr>
            <a:r>
              <a:rPr lang="en-US" b="1" dirty="0">
                <a:effectLst/>
                <a:latin typeface="Helvetica Neue" panose="02000503000000020004" pitchFamily="2" charset="0"/>
              </a:rPr>
              <a:t>	*	To add a reference, go up to Insert &gt; Header and Footer &gt; Check Footer &gt; press Apply</a:t>
            </a:r>
            <a:endParaRPr lang="en-US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5808FC-A356-DD4F-A2E3-FF1947EC0F60}"/>
              </a:ext>
            </a:extLst>
          </p:cNvPr>
          <p:cNvSpPr/>
          <p:nvPr userDrawn="1"/>
        </p:nvSpPr>
        <p:spPr>
          <a:xfrm>
            <a:off x="607216" y="2125206"/>
            <a:ext cx="3516781" cy="25303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F00E68-494B-F649-A13F-F29CCE017DF1}"/>
              </a:ext>
            </a:extLst>
          </p:cNvPr>
          <p:cNvSpPr/>
          <p:nvPr userDrawn="1"/>
        </p:nvSpPr>
        <p:spPr>
          <a:xfrm>
            <a:off x="4335625" y="2125206"/>
            <a:ext cx="3516781" cy="25303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3824B2-3C69-CB4E-9DE0-E2CE303ECFCA}"/>
              </a:ext>
            </a:extLst>
          </p:cNvPr>
          <p:cNvSpPr/>
          <p:nvPr userDrawn="1"/>
        </p:nvSpPr>
        <p:spPr>
          <a:xfrm>
            <a:off x="8060455" y="2125206"/>
            <a:ext cx="3516781" cy="25303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2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3274816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578D64-8A76-214B-AB34-0AE4ACC764CD}"/>
              </a:ext>
            </a:extLst>
          </p:cNvPr>
          <p:cNvSpPr/>
          <p:nvPr userDrawn="1"/>
        </p:nvSpPr>
        <p:spPr>
          <a:xfrm>
            <a:off x="609441" y="120152"/>
            <a:ext cx="2355160" cy="33855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en-US" sz="1600" b="1">
                <a:solidFill>
                  <a:schemeClr val="bg1"/>
                </a:solidFill>
              </a:rPr>
              <a:t>Summary/Conclusion</a:t>
            </a:r>
            <a:endParaRPr lang="en-US" sz="16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0B07C5-CF90-7040-8D51-2787801C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670560"/>
            <a:ext cx="10969943" cy="3291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995AF-6637-174A-B3FD-8D6D50516E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72557DD-2B5D-8F46-99C0-193AC0876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1549" y="5369753"/>
            <a:ext cx="5165725" cy="430887"/>
          </a:xfrm>
          <a:solidFill>
            <a:schemeClr val="tx2"/>
          </a:solidFill>
        </p:spPr>
        <p:txBody>
          <a:bodyPr lIns="91440" tIns="91440" rIns="91440" bIns="91440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6DA4F647-A2CE-E14F-939A-EDDB54A35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00955" y="5892113"/>
            <a:ext cx="4374101" cy="302164"/>
          </a:xfrm>
        </p:spPr>
        <p:txBody>
          <a:bodyPr>
            <a:normAutofit/>
          </a:bodyPr>
          <a:lstStyle>
            <a:lvl1pPr marL="0" indent="0">
              <a:spcBef>
                <a:spcPts val="10"/>
              </a:spcBef>
              <a:buNone/>
              <a:tabLst>
                <a:tab pos="161925" algn="l"/>
              </a:tabLst>
              <a:defRPr lang="en-US" sz="800" b="1" smtClean="0">
                <a:effectLst/>
              </a:defRPr>
            </a:lvl1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Lucida Grande"/>
              <a:buNone/>
              <a:tabLst>
                <a:tab pos="91440" algn="r"/>
                <a:tab pos="137160" algn="l"/>
              </a:tabLst>
              <a:defRPr/>
            </a:pPr>
            <a:r>
              <a:rPr lang="en-US" b="1" dirty="0">
                <a:effectLst/>
                <a:latin typeface="Helvetica Neue" panose="02000503000000020004" pitchFamily="2" charset="0"/>
              </a:rPr>
              <a:t>	*	To add a reference, go up to Insert &gt; Header and Footer &gt; Check Footer &gt; press Apply</a:t>
            </a:r>
            <a:endParaRPr lang="en-US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2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19088"/>
            <a:ext cx="12188825" cy="438912"/>
          </a:xfrm>
          <a:prstGeom prst="rect">
            <a:avLst/>
          </a:prstGeom>
          <a:gradFill>
            <a:gsLst>
              <a:gs pos="11000">
                <a:schemeClr val="bg1"/>
              </a:gs>
              <a:gs pos="99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UR_standard_color.eps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15" y="6535928"/>
            <a:ext cx="1456223" cy="296509"/>
          </a:xfrm>
          <a:prstGeom prst="rect">
            <a:avLst/>
          </a:prstGeom>
        </p:spPr>
      </p:pic>
      <p:pic>
        <p:nvPicPr>
          <p:cNvPr id="9" name="Picture 8" descr="LLE logo blue.eps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91" y="1086575"/>
            <a:ext cx="10982639" cy="31605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649486" y="6391275"/>
            <a:ext cx="2539339" cy="4572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8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A0CC95-8D22-4307-B251-54A7F8C2A0FA}" type="slidenum">
              <a:rPr lang="en-US" sz="1066" smtClean="0">
                <a:solidFill>
                  <a:schemeClr val="bg1"/>
                </a:solidFill>
              </a:rPr>
              <a:pPr/>
              <a:t>‹#›</a:t>
            </a:fld>
            <a:endParaRPr lang="en-US" sz="1066" dirty="0">
              <a:solidFill>
                <a:schemeClr val="bg1"/>
              </a:solidFill>
            </a:endParaRP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65F2A043-C959-BC46-8696-3C29580B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560832"/>
            <a:ext cx="10969943" cy="32918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41ECCA-ABA6-FB49-AA5C-1037C1B75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6181" algn="r"/>
                <a:tab pos="152362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4" r:id="rId2"/>
    <p:sldLayoutId id="2147493469" r:id="rId3"/>
    <p:sldLayoutId id="2147493457" r:id="rId4"/>
    <p:sldLayoutId id="2147493458" r:id="rId5"/>
    <p:sldLayoutId id="2147493471" r:id="rId6"/>
    <p:sldLayoutId id="2147493473" r:id="rId7"/>
    <p:sldLayoutId id="2147493472" r:id="rId8"/>
    <p:sldLayoutId id="2147493470" r:id="rId9"/>
    <p:sldLayoutId id="2147493475" r:id="rId10"/>
    <p:sldLayoutId id="2147493476" r:id="rId11"/>
    <p:sldLayoutId id="2147493485" r:id="rId12"/>
    <p:sldLayoutId id="2147493486" r:id="rId13"/>
    <p:sldLayoutId id="2147493487" r:id="rId14"/>
    <p:sldLayoutId id="2147493488" r:id="rId15"/>
    <p:sldLayoutId id="2147493489" r:id="rId16"/>
  </p:sldLayoutIdLst>
  <p:hf sldNum="0" hdr="0" ftr="0" dt="0"/>
  <p:txStyles>
    <p:titleStyle>
      <a:lvl1pPr algn="l" defTabSz="609448" rtl="0" eaLnBrk="1" latinLnBrk="0" hangingPunct="1"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2608" indent="-302608" algn="l" defTabSz="609448" rtl="0" eaLnBrk="1" latinLnBrk="0" hangingPunct="1">
        <a:spcBef>
          <a:spcPts val="1200"/>
        </a:spcBef>
        <a:buFont typeface="Lucida Grande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59694" indent="-300492" algn="l" defTabSz="609448" rtl="0" eaLnBrk="1" latinLnBrk="0" hangingPunct="1">
        <a:lnSpc>
          <a:spcPct val="100000"/>
        </a:lnSpc>
        <a:spcBef>
          <a:spcPts val="533"/>
        </a:spcBef>
        <a:buFont typeface="Arial"/>
        <a:buChar char="－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indent="-300492" algn="l" defTabSz="609448" rtl="0" eaLnBrk="1" latinLnBrk="0" hangingPunct="1">
        <a:spcBef>
          <a:spcPts val="267"/>
        </a:spcBef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78098" indent="-308956" algn="l" defTabSz="609448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137299" indent="-308956" algn="l" defTabSz="609448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5" orient="horz" pos="784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cid:A43CCD30-237A-4E60-90FB-38A32DDB6913@lle.rochest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cid:A43CCD30-237A-4E60-90FB-38A32DDB6913@lle.rochester.edu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0.jpeg"/><Relationship Id="rId4" Type="http://schemas.openxmlformats.org/officeDocument/2006/relationships/image" Target="../media/image5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image" Target="../media/image42.png"/><Relationship Id="rId3" Type="http://schemas.openxmlformats.org/officeDocument/2006/relationships/image" Target="../media/image32.emf"/><Relationship Id="rId7" Type="http://schemas.openxmlformats.org/officeDocument/2006/relationships/image" Target="../media/image36.jpg"/><Relationship Id="rId12" Type="http://schemas.openxmlformats.org/officeDocument/2006/relationships/image" Target="../media/image4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jpg"/><Relationship Id="rId11" Type="http://schemas.openxmlformats.org/officeDocument/2006/relationships/image" Target="../media/image40.png"/><Relationship Id="rId5" Type="http://schemas.openxmlformats.org/officeDocument/2006/relationships/image" Target="../media/image34.emf"/><Relationship Id="rId10" Type="http://schemas.openxmlformats.org/officeDocument/2006/relationships/image" Target="../media/image39.png"/><Relationship Id="rId4" Type="http://schemas.openxmlformats.org/officeDocument/2006/relationships/image" Target="../media/image33.emf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2D320-4831-304E-A633-6BA0DEF6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for Laser Energetics (LLE)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C74A3-EC7F-9B4A-BEFF-8BE6DCC5C96C}"/>
              </a:ext>
            </a:extLst>
          </p:cNvPr>
          <p:cNvSpPr txBox="1"/>
          <p:nvPr/>
        </p:nvSpPr>
        <p:spPr>
          <a:xfrm>
            <a:off x="618777" y="5494639"/>
            <a:ext cx="533517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600" b="1" spc="-40" dirty="0">
                <a:latin typeface="Arial Bold"/>
                <a:cs typeface="Helvetica LT Std"/>
              </a:rPr>
              <a:t>Dr. </a:t>
            </a:r>
            <a:r>
              <a:rPr lang="en-US" sz="1600" b="1" dirty="0">
                <a:latin typeface="Arial Bold"/>
                <a:cs typeface="Helvetica LT Std"/>
              </a:rPr>
              <a:t>E. M. Campbell, </a:t>
            </a:r>
            <a:r>
              <a:rPr lang="en-US" sz="1600" b="1" spc="-10" dirty="0">
                <a:latin typeface="Arial Bold"/>
                <a:cs typeface="Helvetica LT Std"/>
              </a:rPr>
              <a:t>Director </a:t>
            </a:r>
          </a:p>
          <a:p>
            <a:r>
              <a:rPr lang="en-US" sz="1600" b="1" dirty="0">
                <a:cs typeface="Arial" charset="0"/>
              </a:rPr>
              <a:t>University of Rochester</a:t>
            </a:r>
          </a:p>
          <a:p>
            <a:r>
              <a:rPr lang="en-US" sz="1600" b="1" dirty="0">
                <a:cs typeface="Arial" charset="0"/>
              </a:rPr>
              <a:t>Laboratory for Laser Energetics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73CDD-C295-B74E-A108-C9CA127F28BC}"/>
              </a:ext>
            </a:extLst>
          </p:cNvPr>
          <p:cNvSpPr txBox="1"/>
          <p:nvPr/>
        </p:nvSpPr>
        <p:spPr>
          <a:xfrm>
            <a:off x="7046550" y="5532654"/>
            <a:ext cx="497573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41</a:t>
            </a:r>
            <a:r>
              <a:rPr lang="en-US" sz="1600" b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Annual Fusion Power Associates Meeting</a:t>
            </a:r>
          </a:p>
          <a:p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December 16, 2020 </a:t>
            </a:r>
            <a:endParaRPr lang="en-US" sz="1600" b="1" dirty="0"/>
          </a:p>
          <a:p>
            <a:pPr algn="r"/>
            <a:endParaRPr lang="en-US" sz="1600" b="1" dirty="0">
              <a:cs typeface="Arial" charset="0"/>
            </a:endParaRPr>
          </a:p>
        </p:txBody>
      </p:sp>
      <p:sp>
        <p:nvSpPr>
          <p:cNvPr id="11" name="object 31">
            <a:extLst>
              <a:ext uri="{FF2B5EF4-FFF2-40B4-BE49-F238E27FC236}">
                <a16:creationId xmlns:a16="http://schemas.microsoft.com/office/drawing/2014/main" id="{CA3B0FA6-5903-5C4F-ADFB-DCB834EF104F}"/>
              </a:ext>
            </a:extLst>
          </p:cNvPr>
          <p:cNvSpPr/>
          <p:nvPr/>
        </p:nvSpPr>
        <p:spPr>
          <a:xfrm>
            <a:off x="1006880" y="1599456"/>
            <a:ext cx="3475280" cy="248800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35">
            <a:extLst>
              <a:ext uri="{FF2B5EF4-FFF2-40B4-BE49-F238E27FC236}">
                <a16:creationId xmlns:a16="http://schemas.microsoft.com/office/drawing/2014/main" id="{33E7DED6-1124-5244-86AE-BAE7A4C486A1}"/>
              </a:ext>
            </a:extLst>
          </p:cNvPr>
          <p:cNvSpPr/>
          <p:nvPr/>
        </p:nvSpPr>
        <p:spPr>
          <a:xfrm>
            <a:off x="4788965" y="3697459"/>
            <a:ext cx="3248570" cy="15210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78751AA7-2A77-C547-9103-2A284AC1CC6C}"/>
              </a:ext>
            </a:extLst>
          </p:cNvPr>
          <p:cNvSpPr/>
          <p:nvPr/>
        </p:nvSpPr>
        <p:spPr>
          <a:xfrm>
            <a:off x="4788965" y="1599456"/>
            <a:ext cx="3248569" cy="182183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F637F4D7-EDE7-4F3F-A41A-C99836E92780" descr="cid:A43CCD30-237A-4E60-90FB-38A32DDB6913@lle.rochester.edu">
            <a:extLst>
              <a:ext uri="{FF2B5EF4-FFF2-40B4-BE49-F238E27FC236}">
                <a16:creationId xmlns:a16="http://schemas.microsoft.com/office/drawing/2014/main" id="{29487BC0-16D3-7743-BA94-7D2309720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8713" y="1666949"/>
            <a:ext cx="2926331" cy="238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677115-D7AA-1E47-B2E3-1F84F8142D7C}"/>
              </a:ext>
            </a:extLst>
          </p:cNvPr>
          <p:cNvSpPr txBox="1"/>
          <p:nvPr/>
        </p:nvSpPr>
        <p:spPr>
          <a:xfrm>
            <a:off x="9040090" y="1839191"/>
            <a:ext cx="1859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/>
              <a:t>Non-Maxwellian EDF</a:t>
            </a:r>
          </a:p>
        </p:txBody>
      </p:sp>
    </p:spTree>
    <p:extLst>
      <p:ext uri="{BB962C8B-B14F-4D97-AF65-F5344CB8AC3E}">
        <p14:creationId xmlns:p14="http://schemas.microsoft.com/office/powerpoint/2010/main" val="2409375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2B43-E916-6949-A7B2-0B58D896E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2" y="500567"/>
            <a:ext cx="9011214" cy="611468"/>
          </a:xfrm>
        </p:spPr>
        <p:txBody>
          <a:bodyPr/>
          <a:lstStyle/>
          <a:p>
            <a:r>
              <a:rPr lang="en-US" i="1" dirty="0"/>
              <a:t>Diagnostics</a:t>
            </a:r>
            <a:r>
              <a:rPr lang="en-US" dirty="0"/>
              <a:t>: Multi-angle Thomson scattering to measure electron distribution function (EDF) in laser plasmas </a:t>
            </a:r>
          </a:p>
        </p:txBody>
      </p:sp>
      <p:grpSp>
        <p:nvGrpSpPr>
          <p:cNvPr id="4" name="Group 34">
            <a:extLst>
              <a:ext uri="{FF2B5EF4-FFF2-40B4-BE49-F238E27FC236}">
                <a16:creationId xmlns:a16="http://schemas.microsoft.com/office/drawing/2014/main" id="{7754D4F3-D9CB-664E-AB6C-AB5DD657208A}"/>
              </a:ext>
            </a:extLst>
          </p:cNvPr>
          <p:cNvGrpSpPr>
            <a:grpSpLocks/>
          </p:cNvGrpSpPr>
          <p:nvPr/>
        </p:nvGrpSpPr>
        <p:grpSpPr bwMode="auto">
          <a:xfrm>
            <a:off x="450852" y="1872258"/>
            <a:ext cx="4148200" cy="1545685"/>
            <a:chOff x="327851" y="1828800"/>
            <a:chExt cx="8385175" cy="3124200"/>
          </a:xfrm>
        </p:grpSpPr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E38C6758-71AE-024B-BD87-08EECA092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851" y="1828800"/>
              <a:ext cx="8385175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eft Brace 33">
              <a:extLst>
                <a:ext uri="{FF2B5EF4-FFF2-40B4-BE49-F238E27FC236}">
                  <a16:creationId xmlns:a16="http://schemas.microsoft.com/office/drawing/2014/main" id="{777D1FBC-D69A-354D-A673-872B41E0231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14959" y="3934359"/>
              <a:ext cx="231534" cy="1805747"/>
            </a:xfrm>
            <a:prstGeom prst="leftBrace">
              <a:avLst>
                <a:gd name="adj1" fmla="val 8341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666E9B-E9B4-F441-AC8F-1D4E974266C9}"/>
              </a:ext>
            </a:extLst>
          </p:cNvPr>
          <p:cNvSpPr txBox="1"/>
          <p:nvPr/>
        </p:nvSpPr>
        <p:spPr>
          <a:xfrm>
            <a:off x="645928" y="1435290"/>
            <a:ext cx="3604988" cy="50013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68574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74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</a:t>
            </a:r>
            <a:r>
              <a:rPr lang="en-US" sz="14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k-resolved Thomson scattering</a:t>
            </a:r>
          </a:p>
        </p:txBody>
      </p:sp>
      <p:pic>
        <p:nvPicPr>
          <p:cNvPr id="8" name="77BF0BAC-5055-4C33-8173-DA3BAD4CB3F1" descr="C816F2F4-0389-4189-8E78-0FA32FDE883C@lle">
            <a:extLst>
              <a:ext uri="{FF2B5EF4-FFF2-40B4-BE49-F238E27FC236}">
                <a16:creationId xmlns:a16="http://schemas.microsoft.com/office/drawing/2014/main" id="{E5761A04-5A99-7A46-A876-D8EA2E86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2" y="3538908"/>
            <a:ext cx="3063474" cy="222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496A19-88EC-E04B-A339-7F1B66890EC8}"/>
              </a:ext>
            </a:extLst>
          </p:cNvPr>
          <p:cNvSpPr txBox="1"/>
          <p:nvPr/>
        </p:nvSpPr>
        <p:spPr>
          <a:xfrm>
            <a:off x="1341183" y="3613501"/>
            <a:ext cx="9316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0F4C95"/>
                </a:solidFill>
              </a:rPr>
              <a:t>Maxweillian</a:t>
            </a:r>
            <a:endParaRPr lang="en-US" sz="1050" b="1" dirty="0">
              <a:solidFill>
                <a:srgbClr val="0F4C9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DB913-CE4E-EB41-9274-E4FE1A40744E}"/>
              </a:ext>
            </a:extLst>
          </p:cNvPr>
          <p:cNvSpPr txBox="1"/>
          <p:nvPr/>
        </p:nvSpPr>
        <p:spPr>
          <a:xfrm>
            <a:off x="2065300" y="3965599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Symbol" panose="05050102010706020507" pitchFamily="18" charset="2"/>
              </a:rPr>
              <a:t>q</a:t>
            </a:r>
            <a:r>
              <a:rPr lang="en-US" sz="1400" b="1" baseline="-25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DC4B0B-B79D-2F47-A91A-B9B38ACDED55}"/>
              </a:ext>
            </a:extLst>
          </p:cNvPr>
          <p:cNvSpPr txBox="1"/>
          <p:nvPr/>
        </p:nvSpPr>
        <p:spPr>
          <a:xfrm>
            <a:off x="2327111" y="3922751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Symbol" panose="05050102010706020507" pitchFamily="18" charset="2"/>
              </a:rPr>
              <a:t>q</a:t>
            </a:r>
            <a:r>
              <a:rPr lang="en-US" sz="1400" b="1" baseline="-250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19C4F8-3474-CB41-BEE3-F019548443E2}"/>
              </a:ext>
            </a:extLst>
          </p:cNvPr>
          <p:cNvSpPr txBox="1"/>
          <p:nvPr/>
        </p:nvSpPr>
        <p:spPr>
          <a:xfrm>
            <a:off x="2605755" y="3614119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Symbol" panose="05050102010706020507" pitchFamily="18" charset="2"/>
              </a:rPr>
              <a:t>q</a:t>
            </a:r>
            <a:r>
              <a:rPr lang="en-US" sz="1400" b="1" baseline="-25000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D30386-E06D-854B-9B68-48C8B9918F86}"/>
              </a:ext>
            </a:extLst>
          </p:cNvPr>
          <p:cNvSpPr txBox="1"/>
          <p:nvPr/>
        </p:nvSpPr>
        <p:spPr>
          <a:xfrm>
            <a:off x="450970" y="5754206"/>
            <a:ext cx="3663829" cy="6232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68574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scattering angle (120 measurements) probes a different part of the distribution function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6C0BA6-E800-A646-B99D-BC9A070917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052" y="1572426"/>
            <a:ext cx="1345376" cy="1109855"/>
          </a:xfrm>
          <a:prstGeom prst="rect">
            <a:avLst/>
          </a:prstGeom>
        </p:spPr>
      </p:pic>
      <p:pic>
        <p:nvPicPr>
          <p:cNvPr id="17" name="F637F4D7-EDE7-4F3F-A41A-C99836E92780" descr="cid:A43CCD30-237A-4E60-90FB-38A32DDB6913@lle.rochester.edu">
            <a:extLst>
              <a:ext uri="{FF2B5EF4-FFF2-40B4-BE49-F238E27FC236}">
                <a16:creationId xmlns:a16="http://schemas.microsoft.com/office/drawing/2014/main" id="{771C633E-BA23-2F4D-B5A5-8C8985169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2194" y="1521475"/>
            <a:ext cx="2926331" cy="238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7A998A-7579-C147-9F6D-C27F408012E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176" y="4369837"/>
            <a:ext cx="2674946" cy="1968357"/>
          </a:xfrm>
          <a:prstGeom prst="rect">
            <a:avLst/>
          </a:prstGeom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900B64E3-DD84-3644-8665-A47102B947A4}"/>
              </a:ext>
            </a:extLst>
          </p:cNvPr>
          <p:cNvSpPr/>
          <p:nvPr/>
        </p:nvSpPr>
        <p:spPr>
          <a:xfrm>
            <a:off x="5048060" y="3125165"/>
            <a:ext cx="1815727" cy="951474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4AC17C-116B-774B-BC0D-60B543106225}"/>
              </a:ext>
            </a:extLst>
          </p:cNvPr>
          <p:cNvSpPr txBox="1"/>
          <p:nvPr/>
        </p:nvSpPr>
        <p:spPr>
          <a:xfrm>
            <a:off x="7577376" y="1261668"/>
            <a:ext cx="2335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Non-Maxwellian EDF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3DACF9-5449-9148-BA85-EB8DECCD14B4}"/>
              </a:ext>
            </a:extLst>
          </p:cNvPr>
          <p:cNvSpPr txBox="1"/>
          <p:nvPr/>
        </p:nvSpPr>
        <p:spPr>
          <a:xfrm>
            <a:off x="7117854" y="3993041"/>
            <a:ext cx="3155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CBET understanding (NIF)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9C6952-5D3E-CB48-A8DB-F5958C052718}"/>
              </a:ext>
            </a:extLst>
          </p:cNvPr>
          <p:cNvSpPr txBox="1"/>
          <p:nvPr/>
        </p:nvSpPr>
        <p:spPr>
          <a:xfrm>
            <a:off x="4479403" y="4273376"/>
            <a:ext cx="23843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Impact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/>
              <a:t>Laser-plasma interaction physics (LPI)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/>
              <a:t>Electron thermal transport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/>
              <a:t>Radiation physics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409008-0B85-6642-A877-BF6ECE27B7C6}"/>
              </a:ext>
            </a:extLst>
          </p:cNvPr>
          <p:cNvSpPr txBox="1"/>
          <p:nvPr/>
        </p:nvSpPr>
        <p:spPr>
          <a:xfrm>
            <a:off x="8843058" y="1658098"/>
            <a:ext cx="1053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/>
              <a:t>Omega</a:t>
            </a:r>
          </a:p>
        </p:txBody>
      </p:sp>
      <p:pic>
        <p:nvPicPr>
          <p:cNvPr id="22" name="Picture 21" descr="Joe3.png">
            <a:extLst>
              <a:ext uri="{FF2B5EF4-FFF2-40B4-BE49-F238E27FC236}">
                <a16:creationId xmlns:a16="http://schemas.microsoft.com/office/drawing/2014/main" id="{CEB74674-E7A3-644D-8FF7-8F94927269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353" y="3035037"/>
            <a:ext cx="1786118" cy="2172900"/>
          </a:xfrm>
          <a:prstGeom prst="rect">
            <a:avLst/>
          </a:prstGeom>
        </p:spPr>
      </p:pic>
      <p:sp>
        <p:nvSpPr>
          <p:cNvPr id="12" name="Oval Callout 11">
            <a:extLst>
              <a:ext uri="{FF2B5EF4-FFF2-40B4-BE49-F238E27FC236}">
                <a16:creationId xmlns:a16="http://schemas.microsoft.com/office/drawing/2014/main" id="{309A4441-1222-D04A-A44B-8CFCE02EF673}"/>
              </a:ext>
            </a:extLst>
          </p:cNvPr>
          <p:cNvSpPr/>
          <p:nvPr/>
        </p:nvSpPr>
        <p:spPr>
          <a:xfrm flipH="1">
            <a:off x="10092628" y="2233973"/>
            <a:ext cx="998376" cy="746856"/>
          </a:xfrm>
          <a:prstGeom prst="wedgeEllipseCallou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 love this!</a:t>
            </a:r>
          </a:p>
        </p:txBody>
      </p:sp>
    </p:spTree>
    <p:extLst>
      <p:ext uri="{BB962C8B-B14F-4D97-AF65-F5344CB8AC3E}">
        <p14:creationId xmlns:p14="http://schemas.microsoft.com/office/powerpoint/2010/main" val="2001204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97EE885-7879-724E-BF80-52C6F0BC6826}"/>
              </a:ext>
            </a:extLst>
          </p:cNvPr>
          <p:cNvSpPr txBox="1">
            <a:spLocks/>
          </p:cNvSpPr>
          <p:nvPr/>
        </p:nvSpPr>
        <p:spPr bwMode="auto">
          <a:xfrm>
            <a:off x="638583" y="169659"/>
            <a:ext cx="10489787" cy="112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0944" rIns="121888" bIns="6094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i="1" kern="0" dirty="0"/>
              <a:t>Simulation and Modeling</a:t>
            </a:r>
            <a:r>
              <a:rPr lang="en-US" sz="2200" kern="0" dirty="0"/>
              <a:t>: LPSE solves 3-D vector wave equations (speckle, polarization, bandwidth, no paraxial approximation) with physics of CBET, 2ω</a:t>
            </a:r>
            <a:r>
              <a:rPr lang="en-US" sz="2200" kern="0" baseline="-25000" dirty="0"/>
              <a:t>pe</a:t>
            </a:r>
            <a:r>
              <a:rPr lang="en-US" sz="2200" kern="0" dirty="0"/>
              <a:t>, SRS, and hot electron production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6E0C9-E123-124B-A8A0-9BA53F776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946" y="1833565"/>
            <a:ext cx="3661935" cy="3465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1377D8-DCD4-E541-BC55-16158FB16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34" y="1332406"/>
            <a:ext cx="3349943" cy="39190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605569-9AC1-6943-9D40-95CE6F0C5F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27" y="1414975"/>
            <a:ext cx="3417455" cy="38928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913846-4FBB-304E-9756-8196F1666915}"/>
              </a:ext>
            </a:extLst>
          </p:cNvPr>
          <p:cNvSpPr txBox="1"/>
          <p:nvPr/>
        </p:nvSpPr>
        <p:spPr>
          <a:xfrm>
            <a:off x="8808536" y="1490346"/>
            <a:ext cx="2898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Hot electrons generated by TPD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973B98-5097-4A47-B85A-5CB9A5468493}"/>
              </a:ext>
            </a:extLst>
          </p:cNvPr>
          <p:cNvSpPr/>
          <p:nvPr/>
        </p:nvSpPr>
        <p:spPr bwMode="auto">
          <a:xfrm>
            <a:off x="11128370" y="1849095"/>
            <a:ext cx="507868" cy="831945"/>
          </a:xfrm>
          <a:prstGeom prst="ellipse">
            <a:avLst/>
          </a:prstGeom>
          <a:noFill/>
          <a:ln w="31750" cap="flat" cmpd="sng" algn="ctr">
            <a:solidFill>
              <a:srgbClr val="00AB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</a:bodyPr>
          <a:lstStyle/>
          <a:p>
            <a:pPr defTabSz="121889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199"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A01E1D-1CE9-D64D-84BA-CC501709B9EA}"/>
              </a:ext>
            </a:extLst>
          </p:cNvPr>
          <p:cNvSpPr txBox="1"/>
          <p:nvPr/>
        </p:nvSpPr>
        <p:spPr>
          <a:xfrm>
            <a:off x="9130933" y="1810225"/>
            <a:ext cx="2357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AB67"/>
                </a:solidFill>
              </a:rPr>
              <a:t>TPD pump depletion </a:t>
            </a:r>
          </a:p>
          <a:p>
            <a:r>
              <a:rPr lang="en-US" sz="1400" b="1" dirty="0">
                <a:solidFill>
                  <a:srgbClr val="00AB67"/>
                </a:solidFill>
              </a:rPr>
              <a:t>(since implemented)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F16B6D6-0D68-A542-B0F2-408F00BBF3D1}"/>
              </a:ext>
            </a:extLst>
          </p:cNvPr>
          <p:cNvSpPr/>
          <p:nvPr/>
        </p:nvSpPr>
        <p:spPr bwMode="auto">
          <a:xfrm>
            <a:off x="530664" y="5236080"/>
            <a:ext cx="3322412" cy="632285"/>
          </a:xfrm>
          <a:prstGeom prst="roundRect">
            <a:avLst/>
          </a:prstGeom>
          <a:solidFill>
            <a:srgbClr val="004F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</a:bodyPr>
          <a:lstStyle/>
          <a:p>
            <a:pPr defTabSz="121889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7B3AD7-47E1-7147-96A1-F2D00D5F55B1}"/>
              </a:ext>
            </a:extLst>
          </p:cNvPr>
          <p:cNvSpPr txBox="1"/>
          <p:nvPr/>
        </p:nvSpPr>
        <p:spPr>
          <a:xfrm>
            <a:off x="498206" y="5261996"/>
            <a:ext cx="335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</a:rPr>
              <a:t>LPSE</a:t>
            </a:r>
            <a:r>
              <a:rPr lang="en-US" sz="1400" dirty="0">
                <a:solidFill>
                  <a:schemeClr val="bg1"/>
                </a:solidFill>
              </a:rPr>
              <a:t> predicts the measured, turbulent spectrum of TPD driven plasma waves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2FB2166-AA55-A14D-8701-9D232645481E}"/>
              </a:ext>
            </a:extLst>
          </p:cNvPr>
          <p:cNvSpPr/>
          <p:nvPr/>
        </p:nvSpPr>
        <p:spPr bwMode="auto">
          <a:xfrm>
            <a:off x="4467920" y="5210165"/>
            <a:ext cx="3439513" cy="632285"/>
          </a:xfrm>
          <a:prstGeom prst="roundRect">
            <a:avLst/>
          </a:prstGeom>
          <a:solidFill>
            <a:srgbClr val="004F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</a:bodyPr>
          <a:lstStyle/>
          <a:p>
            <a:pPr defTabSz="121889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199" dirty="0"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40D0E9-417E-7C48-9589-589125A805A5}"/>
              </a:ext>
            </a:extLst>
          </p:cNvPr>
          <p:cNvSpPr txBox="1"/>
          <p:nvPr/>
        </p:nvSpPr>
        <p:spPr>
          <a:xfrm>
            <a:off x="4408465" y="5228415"/>
            <a:ext cx="35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The </a:t>
            </a:r>
            <a:r>
              <a:rPr lang="en-US" sz="1400" i="1" dirty="0">
                <a:solidFill>
                  <a:schemeClr val="bg1"/>
                </a:solidFill>
              </a:rPr>
              <a:t>LPSE</a:t>
            </a:r>
            <a:r>
              <a:rPr lang="en-US" sz="1400" dirty="0">
                <a:solidFill>
                  <a:schemeClr val="bg1"/>
                </a:solidFill>
              </a:rPr>
              <a:t> spectrum agrees with Thomson scattering over the entire pulse duration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7E2BCD6-A4CD-A842-ACC6-9ED5CCC41E25}"/>
              </a:ext>
            </a:extLst>
          </p:cNvPr>
          <p:cNvSpPr/>
          <p:nvPr/>
        </p:nvSpPr>
        <p:spPr bwMode="auto">
          <a:xfrm>
            <a:off x="8500011" y="5210165"/>
            <a:ext cx="3567833" cy="628000"/>
          </a:xfrm>
          <a:prstGeom prst="roundRect">
            <a:avLst/>
          </a:prstGeom>
          <a:solidFill>
            <a:srgbClr val="004F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</a:bodyPr>
          <a:lstStyle/>
          <a:p>
            <a:pPr defTabSz="121889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199" dirty="0">
              <a:latin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4E1D43-5C92-5E44-AA73-EEB7FF732D5C}"/>
              </a:ext>
            </a:extLst>
          </p:cNvPr>
          <p:cNvSpPr txBox="1"/>
          <p:nvPr/>
        </p:nvSpPr>
        <p:spPr>
          <a:xfrm>
            <a:off x="8450079" y="5247871"/>
            <a:ext cx="363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The hot electron fraction predicted by </a:t>
            </a:r>
            <a:r>
              <a:rPr lang="en-US" sz="1400" i="1" dirty="0">
                <a:solidFill>
                  <a:schemeClr val="bg1"/>
                </a:solidFill>
              </a:rPr>
              <a:t>LPSE</a:t>
            </a:r>
            <a:r>
              <a:rPr lang="en-US" sz="1400" dirty="0">
                <a:solidFill>
                  <a:schemeClr val="bg1"/>
                </a:solidFill>
              </a:rPr>
              <a:t> matches that inferred from x-ray data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57B116-BE97-4847-A3C4-A9E10942E103}"/>
              </a:ext>
            </a:extLst>
          </p:cNvPr>
          <p:cNvSpPr/>
          <p:nvPr/>
        </p:nvSpPr>
        <p:spPr>
          <a:xfrm>
            <a:off x="7688337" y="6472540"/>
            <a:ext cx="46001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fr-FR" sz="1200" b="1" dirty="0">
                <a:solidFill>
                  <a:schemeClr val="bg1"/>
                </a:solidFill>
                <a:latin typeface="+mj-lt"/>
              </a:rPr>
              <a:t>*R. </a:t>
            </a:r>
            <a:r>
              <a:rPr lang="fr-FR" sz="1200" b="1" dirty="0" err="1">
                <a:solidFill>
                  <a:schemeClr val="bg1"/>
                </a:solidFill>
                <a:latin typeface="+mj-lt"/>
              </a:rPr>
              <a:t>Follett</a:t>
            </a:r>
            <a:r>
              <a:rPr lang="fr-FR" sz="12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fr-FR" sz="1200" b="1" i="1" dirty="0">
                <a:solidFill>
                  <a:schemeClr val="bg1"/>
                </a:solidFill>
                <a:latin typeface="+mj-lt"/>
              </a:rPr>
              <a:t>Phys. Plasmas </a:t>
            </a:r>
            <a:r>
              <a:rPr lang="fr-FR" sz="1200" b="1" dirty="0">
                <a:solidFill>
                  <a:schemeClr val="bg1"/>
                </a:solidFill>
                <a:latin typeface="+mj-lt"/>
              </a:rPr>
              <a:t>24, 102134 (2017).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5B20B0-F3C4-9749-9A2D-2A84187109E2}"/>
              </a:ext>
            </a:extLst>
          </p:cNvPr>
          <p:cNvSpPr txBox="1"/>
          <p:nvPr/>
        </p:nvSpPr>
        <p:spPr>
          <a:xfrm>
            <a:off x="2169380" y="6039293"/>
            <a:ext cx="7859210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LPSE is a community code with users at LLE, NRL, Alberta, RAL and CELIA.</a:t>
            </a:r>
          </a:p>
        </p:txBody>
      </p:sp>
    </p:spTree>
    <p:extLst>
      <p:ext uri="{BB962C8B-B14F-4D97-AF65-F5344CB8AC3E}">
        <p14:creationId xmlns:p14="http://schemas.microsoft.com/office/powerpoint/2010/main" val="4006325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231" y="2373610"/>
            <a:ext cx="2344312" cy="12460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3" name="object 3"/>
          <p:cNvSpPr txBox="1"/>
          <p:nvPr/>
        </p:nvSpPr>
        <p:spPr>
          <a:xfrm>
            <a:off x="1745836" y="2037409"/>
            <a:ext cx="1065464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0" marR="4232" indent="167699">
              <a:lnSpc>
                <a:spcPts val="1316"/>
              </a:lnSpc>
            </a:pPr>
            <a:r>
              <a:rPr sz="1166" b="1" dirty="0">
                <a:solidFill>
                  <a:srgbClr val="221F1F"/>
                </a:solidFill>
                <a:latin typeface="Arial"/>
                <a:cs typeface="Arial"/>
              </a:rPr>
              <a:t>Kinematic  </a:t>
            </a:r>
            <a:r>
              <a:rPr sz="1166" b="1" spc="-8" dirty="0">
                <a:solidFill>
                  <a:srgbClr val="221F1F"/>
                </a:solidFill>
                <a:latin typeface="Arial"/>
                <a:cs typeface="Arial"/>
              </a:rPr>
              <a:t>steering</a:t>
            </a:r>
            <a:r>
              <a:rPr sz="1166" b="1" spc="-58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166" b="1" spc="-8" dirty="0">
                <a:solidFill>
                  <a:srgbClr val="221F1F"/>
                </a:solidFill>
                <a:latin typeface="Arial"/>
                <a:cs typeface="Arial"/>
              </a:rPr>
              <a:t>mirror</a:t>
            </a:r>
            <a:endParaRPr sz="1166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58780" y="3147446"/>
            <a:ext cx="86760" cy="106864"/>
          </a:xfrm>
          <a:custGeom>
            <a:avLst/>
            <a:gdLst/>
            <a:ahLst/>
            <a:cxnLst/>
            <a:rect l="l" t="t" r="r" b="b"/>
            <a:pathLst>
              <a:path w="104139" h="128270">
                <a:moveTo>
                  <a:pt x="65265" y="22580"/>
                </a:moveTo>
                <a:lnTo>
                  <a:pt x="103860" y="22580"/>
                </a:lnTo>
                <a:lnTo>
                  <a:pt x="103860" y="0"/>
                </a:lnTo>
                <a:lnTo>
                  <a:pt x="0" y="0"/>
                </a:lnTo>
                <a:lnTo>
                  <a:pt x="0" y="22580"/>
                </a:lnTo>
                <a:lnTo>
                  <a:pt x="38582" y="22580"/>
                </a:lnTo>
                <a:lnTo>
                  <a:pt x="38582" y="127673"/>
                </a:lnTo>
                <a:lnTo>
                  <a:pt x="65265" y="127673"/>
                </a:lnTo>
                <a:lnTo>
                  <a:pt x="65265" y="2258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5" name="object 5"/>
          <p:cNvSpPr/>
          <p:nvPr/>
        </p:nvSpPr>
        <p:spPr>
          <a:xfrm>
            <a:off x="2440413" y="3172933"/>
            <a:ext cx="80941" cy="83058"/>
          </a:xfrm>
          <a:custGeom>
            <a:avLst/>
            <a:gdLst/>
            <a:ahLst/>
            <a:cxnLst/>
            <a:rect l="l" t="t" r="r" b="b"/>
            <a:pathLst>
              <a:path w="97155" h="99695">
                <a:moveTo>
                  <a:pt x="96735" y="49784"/>
                </a:moveTo>
                <a:lnTo>
                  <a:pt x="92754" y="27603"/>
                </a:lnTo>
                <a:lnTo>
                  <a:pt x="82088" y="12090"/>
                </a:lnTo>
                <a:lnTo>
                  <a:pt x="66651" y="2978"/>
                </a:lnTo>
                <a:lnTo>
                  <a:pt x="48361" y="0"/>
                </a:lnTo>
                <a:lnTo>
                  <a:pt x="30078" y="2978"/>
                </a:lnTo>
                <a:lnTo>
                  <a:pt x="14646" y="12090"/>
                </a:lnTo>
                <a:lnTo>
                  <a:pt x="3981" y="27603"/>
                </a:lnTo>
                <a:lnTo>
                  <a:pt x="0" y="49784"/>
                </a:lnTo>
                <a:lnTo>
                  <a:pt x="3981" y="71964"/>
                </a:lnTo>
                <a:lnTo>
                  <a:pt x="14646" y="87477"/>
                </a:lnTo>
                <a:lnTo>
                  <a:pt x="30078" y="96589"/>
                </a:lnTo>
                <a:lnTo>
                  <a:pt x="48361" y="99568"/>
                </a:lnTo>
                <a:lnTo>
                  <a:pt x="66651" y="96589"/>
                </a:lnTo>
                <a:lnTo>
                  <a:pt x="82088" y="87477"/>
                </a:lnTo>
                <a:lnTo>
                  <a:pt x="92754" y="71964"/>
                </a:lnTo>
                <a:lnTo>
                  <a:pt x="96735" y="4978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6" name="object 6"/>
          <p:cNvSpPr/>
          <p:nvPr/>
        </p:nvSpPr>
        <p:spPr>
          <a:xfrm>
            <a:off x="2461743" y="3190402"/>
            <a:ext cx="38090" cy="48142"/>
          </a:xfrm>
          <a:custGeom>
            <a:avLst/>
            <a:gdLst/>
            <a:ahLst/>
            <a:cxnLst/>
            <a:rect l="l" t="t" r="r" b="b"/>
            <a:pathLst>
              <a:path w="45719" h="57785">
                <a:moveTo>
                  <a:pt x="45529" y="28816"/>
                </a:moveTo>
                <a:lnTo>
                  <a:pt x="44673" y="38419"/>
                </a:lnTo>
                <a:lnTo>
                  <a:pt x="41349" y="47758"/>
                </a:lnTo>
                <a:lnTo>
                  <a:pt x="34422" y="54830"/>
                </a:lnTo>
                <a:lnTo>
                  <a:pt x="22758" y="57632"/>
                </a:lnTo>
                <a:lnTo>
                  <a:pt x="11101" y="54830"/>
                </a:lnTo>
                <a:lnTo>
                  <a:pt x="4178" y="47758"/>
                </a:lnTo>
                <a:lnTo>
                  <a:pt x="855" y="38419"/>
                </a:lnTo>
                <a:lnTo>
                  <a:pt x="0" y="28816"/>
                </a:lnTo>
                <a:lnTo>
                  <a:pt x="855" y="19213"/>
                </a:lnTo>
                <a:lnTo>
                  <a:pt x="4178" y="9874"/>
                </a:lnTo>
                <a:lnTo>
                  <a:pt x="11101" y="2802"/>
                </a:lnTo>
                <a:lnTo>
                  <a:pt x="22758" y="0"/>
                </a:lnTo>
                <a:lnTo>
                  <a:pt x="34422" y="2802"/>
                </a:lnTo>
                <a:lnTo>
                  <a:pt x="41349" y="9874"/>
                </a:lnTo>
                <a:lnTo>
                  <a:pt x="44673" y="19213"/>
                </a:lnTo>
                <a:lnTo>
                  <a:pt x="45529" y="2881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7" name="object 7"/>
          <p:cNvSpPr/>
          <p:nvPr/>
        </p:nvSpPr>
        <p:spPr>
          <a:xfrm>
            <a:off x="2596123" y="3190845"/>
            <a:ext cx="35445" cy="48142"/>
          </a:xfrm>
          <a:custGeom>
            <a:avLst/>
            <a:gdLst/>
            <a:ahLst/>
            <a:cxnLst/>
            <a:rect l="l" t="t" r="r" b="b"/>
            <a:pathLst>
              <a:path w="42544" h="57785">
                <a:moveTo>
                  <a:pt x="0" y="30416"/>
                </a:moveTo>
                <a:lnTo>
                  <a:pt x="905" y="19288"/>
                </a:lnTo>
                <a:lnTo>
                  <a:pt x="4178" y="9540"/>
                </a:lnTo>
                <a:lnTo>
                  <a:pt x="10651" y="2627"/>
                </a:lnTo>
                <a:lnTo>
                  <a:pt x="21158" y="0"/>
                </a:lnTo>
                <a:lnTo>
                  <a:pt x="31141" y="2430"/>
                </a:lnTo>
                <a:lnTo>
                  <a:pt x="37677" y="8896"/>
                </a:lnTo>
                <a:lnTo>
                  <a:pt x="41246" y="18162"/>
                </a:lnTo>
                <a:lnTo>
                  <a:pt x="42329" y="28994"/>
                </a:lnTo>
                <a:lnTo>
                  <a:pt x="41382" y="38194"/>
                </a:lnTo>
                <a:lnTo>
                  <a:pt x="38100" y="47513"/>
                </a:lnTo>
                <a:lnTo>
                  <a:pt x="31817" y="54733"/>
                </a:lnTo>
                <a:lnTo>
                  <a:pt x="21869" y="57632"/>
                </a:lnTo>
                <a:lnTo>
                  <a:pt x="11776" y="55355"/>
                </a:lnTo>
                <a:lnTo>
                  <a:pt x="5000" y="49291"/>
                </a:lnTo>
                <a:lnTo>
                  <a:pt x="1191" y="40594"/>
                </a:lnTo>
                <a:lnTo>
                  <a:pt x="0" y="3041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8" name="object 8"/>
          <p:cNvSpPr/>
          <p:nvPr/>
        </p:nvSpPr>
        <p:spPr>
          <a:xfrm>
            <a:off x="2576274" y="3172932"/>
            <a:ext cx="76709" cy="111625"/>
          </a:xfrm>
          <a:custGeom>
            <a:avLst/>
            <a:gdLst/>
            <a:ahLst/>
            <a:cxnLst/>
            <a:rect l="l" t="t" r="r" b="b"/>
            <a:pathLst>
              <a:path w="92075" h="133985">
                <a:moveTo>
                  <a:pt x="23825" y="2476"/>
                </a:moveTo>
                <a:lnTo>
                  <a:pt x="0" y="2476"/>
                </a:lnTo>
                <a:lnTo>
                  <a:pt x="0" y="133896"/>
                </a:lnTo>
                <a:lnTo>
                  <a:pt x="24892" y="133896"/>
                </a:lnTo>
                <a:lnTo>
                  <a:pt x="24892" y="84988"/>
                </a:lnTo>
                <a:lnTo>
                  <a:pt x="25247" y="84988"/>
                </a:lnTo>
                <a:lnTo>
                  <a:pt x="28239" y="89447"/>
                </a:lnTo>
                <a:lnTo>
                  <a:pt x="33181" y="94216"/>
                </a:lnTo>
                <a:lnTo>
                  <a:pt x="40824" y="98016"/>
                </a:lnTo>
                <a:lnTo>
                  <a:pt x="51917" y="99568"/>
                </a:lnTo>
                <a:lnTo>
                  <a:pt x="69994" y="95273"/>
                </a:lnTo>
                <a:lnTo>
                  <a:pt x="82372" y="83877"/>
                </a:lnTo>
                <a:lnTo>
                  <a:pt x="89483" y="67614"/>
                </a:lnTo>
                <a:lnTo>
                  <a:pt x="91757" y="48717"/>
                </a:lnTo>
                <a:lnTo>
                  <a:pt x="88543" y="27303"/>
                </a:lnTo>
                <a:lnTo>
                  <a:pt x="79909" y="12090"/>
                </a:lnTo>
                <a:lnTo>
                  <a:pt x="67374" y="3011"/>
                </a:lnTo>
                <a:lnTo>
                  <a:pt x="52451" y="0"/>
                </a:lnTo>
                <a:lnTo>
                  <a:pt x="41632" y="1477"/>
                </a:lnTo>
                <a:lnTo>
                  <a:pt x="33782" y="5289"/>
                </a:lnTo>
                <a:lnTo>
                  <a:pt x="28197" y="10501"/>
                </a:lnTo>
                <a:lnTo>
                  <a:pt x="24180" y="16179"/>
                </a:lnTo>
                <a:lnTo>
                  <a:pt x="23825" y="16179"/>
                </a:lnTo>
                <a:lnTo>
                  <a:pt x="23825" y="247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9" name="object 9"/>
          <p:cNvSpPr/>
          <p:nvPr/>
        </p:nvSpPr>
        <p:spPr>
          <a:xfrm>
            <a:off x="2662642" y="3172933"/>
            <a:ext cx="80941" cy="83058"/>
          </a:xfrm>
          <a:custGeom>
            <a:avLst/>
            <a:gdLst/>
            <a:ahLst/>
            <a:cxnLst/>
            <a:rect l="l" t="t" r="r" b="b"/>
            <a:pathLst>
              <a:path w="97154" h="99695">
                <a:moveTo>
                  <a:pt x="96735" y="49784"/>
                </a:moveTo>
                <a:lnTo>
                  <a:pt x="92754" y="27603"/>
                </a:lnTo>
                <a:lnTo>
                  <a:pt x="82088" y="12090"/>
                </a:lnTo>
                <a:lnTo>
                  <a:pt x="66651" y="2978"/>
                </a:lnTo>
                <a:lnTo>
                  <a:pt x="48361" y="0"/>
                </a:lnTo>
                <a:lnTo>
                  <a:pt x="30078" y="2978"/>
                </a:lnTo>
                <a:lnTo>
                  <a:pt x="14646" y="12090"/>
                </a:lnTo>
                <a:lnTo>
                  <a:pt x="3981" y="27603"/>
                </a:lnTo>
                <a:lnTo>
                  <a:pt x="0" y="49784"/>
                </a:lnTo>
                <a:lnTo>
                  <a:pt x="3981" y="71964"/>
                </a:lnTo>
                <a:lnTo>
                  <a:pt x="14646" y="87477"/>
                </a:lnTo>
                <a:lnTo>
                  <a:pt x="30078" y="96589"/>
                </a:lnTo>
                <a:lnTo>
                  <a:pt x="48361" y="99568"/>
                </a:lnTo>
                <a:lnTo>
                  <a:pt x="66651" y="96589"/>
                </a:lnTo>
                <a:lnTo>
                  <a:pt x="82088" y="87477"/>
                </a:lnTo>
                <a:lnTo>
                  <a:pt x="92754" y="71964"/>
                </a:lnTo>
                <a:lnTo>
                  <a:pt x="96735" y="4978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0" name="object 10"/>
          <p:cNvSpPr/>
          <p:nvPr/>
        </p:nvSpPr>
        <p:spPr>
          <a:xfrm>
            <a:off x="2683971" y="3190402"/>
            <a:ext cx="38090" cy="48142"/>
          </a:xfrm>
          <a:custGeom>
            <a:avLst/>
            <a:gdLst/>
            <a:ahLst/>
            <a:cxnLst/>
            <a:rect l="l" t="t" r="r" b="b"/>
            <a:pathLst>
              <a:path w="45720" h="57785">
                <a:moveTo>
                  <a:pt x="45529" y="28816"/>
                </a:moveTo>
                <a:lnTo>
                  <a:pt x="44673" y="38419"/>
                </a:lnTo>
                <a:lnTo>
                  <a:pt x="41349" y="47758"/>
                </a:lnTo>
                <a:lnTo>
                  <a:pt x="34422" y="54830"/>
                </a:lnTo>
                <a:lnTo>
                  <a:pt x="22758" y="57632"/>
                </a:lnTo>
                <a:lnTo>
                  <a:pt x="11101" y="54830"/>
                </a:lnTo>
                <a:lnTo>
                  <a:pt x="4178" y="47758"/>
                </a:lnTo>
                <a:lnTo>
                  <a:pt x="855" y="38419"/>
                </a:lnTo>
                <a:lnTo>
                  <a:pt x="0" y="28816"/>
                </a:lnTo>
                <a:lnTo>
                  <a:pt x="855" y="19213"/>
                </a:lnTo>
                <a:lnTo>
                  <a:pt x="4178" y="9874"/>
                </a:lnTo>
                <a:lnTo>
                  <a:pt x="11101" y="2802"/>
                </a:lnTo>
                <a:lnTo>
                  <a:pt x="22758" y="0"/>
                </a:lnTo>
                <a:lnTo>
                  <a:pt x="34422" y="2802"/>
                </a:lnTo>
                <a:lnTo>
                  <a:pt x="41349" y="9874"/>
                </a:lnTo>
                <a:lnTo>
                  <a:pt x="44673" y="19213"/>
                </a:lnTo>
                <a:lnTo>
                  <a:pt x="45529" y="2881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1" name="object 11"/>
          <p:cNvSpPr/>
          <p:nvPr/>
        </p:nvSpPr>
        <p:spPr>
          <a:xfrm>
            <a:off x="2757600" y="3172929"/>
            <a:ext cx="46025" cy="80941"/>
          </a:xfrm>
          <a:custGeom>
            <a:avLst/>
            <a:gdLst/>
            <a:ahLst/>
            <a:cxnLst/>
            <a:rect l="l" t="t" r="r" b="b"/>
            <a:pathLst>
              <a:path w="55245" h="97154">
                <a:moveTo>
                  <a:pt x="0" y="97091"/>
                </a:moveTo>
                <a:lnTo>
                  <a:pt x="24892" y="97091"/>
                </a:lnTo>
                <a:lnTo>
                  <a:pt x="24892" y="47840"/>
                </a:lnTo>
                <a:lnTo>
                  <a:pt x="25752" y="39879"/>
                </a:lnTo>
                <a:lnTo>
                  <a:pt x="29098" y="32605"/>
                </a:lnTo>
                <a:lnTo>
                  <a:pt x="36079" y="27300"/>
                </a:lnTo>
                <a:lnTo>
                  <a:pt x="47840" y="25247"/>
                </a:lnTo>
                <a:lnTo>
                  <a:pt x="50152" y="25247"/>
                </a:lnTo>
                <a:lnTo>
                  <a:pt x="52819" y="25247"/>
                </a:lnTo>
                <a:lnTo>
                  <a:pt x="54952" y="25603"/>
                </a:lnTo>
                <a:lnTo>
                  <a:pt x="54952" y="355"/>
                </a:lnTo>
                <a:lnTo>
                  <a:pt x="53352" y="177"/>
                </a:lnTo>
                <a:lnTo>
                  <a:pt x="51752" y="0"/>
                </a:lnTo>
                <a:lnTo>
                  <a:pt x="50152" y="0"/>
                </a:lnTo>
                <a:lnTo>
                  <a:pt x="40445" y="1594"/>
                </a:lnTo>
                <a:lnTo>
                  <a:pt x="33437" y="5822"/>
                </a:lnTo>
                <a:lnTo>
                  <a:pt x="28294" y="11851"/>
                </a:lnTo>
                <a:lnTo>
                  <a:pt x="24180" y="18846"/>
                </a:lnTo>
                <a:lnTo>
                  <a:pt x="23825" y="18846"/>
                </a:lnTo>
                <a:lnTo>
                  <a:pt x="23825" y="2489"/>
                </a:lnTo>
                <a:lnTo>
                  <a:pt x="0" y="2489"/>
                </a:lnTo>
                <a:lnTo>
                  <a:pt x="0" y="9709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2" name="object 12"/>
          <p:cNvSpPr/>
          <p:nvPr/>
        </p:nvSpPr>
        <p:spPr>
          <a:xfrm>
            <a:off x="2810195" y="3153669"/>
            <a:ext cx="44438" cy="101045"/>
          </a:xfrm>
          <a:custGeom>
            <a:avLst/>
            <a:gdLst/>
            <a:ahLst/>
            <a:cxnLst/>
            <a:rect l="l" t="t" r="r" b="b"/>
            <a:pathLst>
              <a:path w="53339" h="121285">
                <a:moveTo>
                  <a:pt x="37693" y="0"/>
                </a:moveTo>
                <a:lnTo>
                  <a:pt x="12801" y="0"/>
                </a:lnTo>
                <a:lnTo>
                  <a:pt x="12801" y="25603"/>
                </a:lnTo>
                <a:lnTo>
                  <a:pt x="0" y="25603"/>
                </a:lnTo>
                <a:lnTo>
                  <a:pt x="0" y="43395"/>
                </a:lnTo>
                <a:lnTo>
                  <a:pt x="12801" y="43395"/>
                </a:lnTo>
                <a:lnTo>
                  <a:pt x="12801" y="100825"/>
                </a:lnTo>
                <a:lnTo>
                  <a:pt x="13748" y="109195"/>
                </a:lnTo>
                <a:lnTo>
                  <a:pt x="17446" y="115649"/>
                </a:lnTo>
                <a:lnTo>
                  <a:pt x="25178" y="119802"/>
                </a:lnTo>
                <a:lnTo>
                  <a:pt x="38227" y="121272"/>
                </a:lnTo>
                <a:lnTo>
                  <a:pt x="41427" y="121272"/>
                </a:lnTo>
                <a:lnTo>
                  <a:pt x="45339" y="121272"/>
                </a:lnTo>
                <a:lnTo>
                  <a:pt x="49250" y="121094"/>
                </a:lnTo>
                <a:lnTo>
                  <a:pt x="53162" y="120916"/>
                </a:lnTo>
                <a:lnTo>
                  <a:pt x="53162" y="102069"/>
                </a:lnTo>
                <a:lnTo>
                  <a:pt x="51384" y="102247"/>
                </a:lnTo>
                <a:lnTo>
                  <a:pt x="49606" y="102425"/>
                </a:lnTo>
                <a:lnTo>
                  <a:pt x="48006" y="102425"/>
                </a:lnTo>
                <a:lnTo>
                  <a:pt x="37871" y="102425"/>
                </a:lnTo>
                <a:lnTo>
                  <a:pt x="37693" y="100291"/>
                </a:lnTo>
                <a:lnTo>
                  <a:pt x="37693" y="94780"/>
                </a:lnTo>
                <a:lnTo>
                  <a:pt x="37693" y="43395"/>
                </a:lnTo>
                <a:lnTo>
                  <a:pt x="53162" y="43395"/>
                </a:lnTo>
                <a:lnTo>
                  <a:pt x="53162" y="25603"/>
                </a:lnTo>
                <a:lnTo>
                  <a:pt x="37693" y="25603"/>
                </a:lnTo>
                <a:lnTo>
                  <a:pt x="37693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3" name="object 13"/>
          <p:cNvSpPr/>
          <p:nvPr/>
        </p:nvSpPr>
        <p:spPr>
          <a:xfrm>
            <a:off x="2528032" y="3314116"/>
            <a:ext cx="81999" cy="106864"/>
          </a:xfrm>
          <a:custGeom>
            <a:avLst/>
            <a:gdLst/>
            <a:ahLst/>
            <a:cxnLst/>
            <a:rect l="l" t="t" r="r" b="b"/>
            <a:pathLst>
              <a:path w="98425" h="128270">
                <a:moveTo>
                  <a:pt x="26682" y="81622"/>
                </a:moveTo>
                <a:lnTo>
                  <a:pt x="78110" y="76885"/>
                </a:lnTo>
                <a:lnTo>
                  <a:pt x="97993" y="40894"/>
                </a:lnTo>
                <a:lnTo>
                  <a:pt x="95271" y="23927"/>
                </a:lnTo>
                <a:lnTo>
                  <a:pt x="87429" y="11045"/>
                </a:lnTo>
                <a:lnTo>
                  <a:pt x="74954" y="2864"/>
                </a:lnTo>
                <a:lnTo>
                  <a:pt x="58331" y="0"/>
                </a:lnTo>
                <a:lnTo>
                  <a:pt x="0" y="0"/>
                </a:lnTo>
                <a:lnTo>
                  <a:pt x="0" y="127673"/>
                </a:lnTo>
                <a:lnTo>
                  <a:pt x="26682" y="127673"/>
                </a:lnTo>
                <a:lnTo>
                  <a:pt x="26682" y="8162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4" name="object 14"/>
          <p:cNvSpPr/>
          <p:nvPr/>
        </p:nvSpPr>
        <p:spPr>
          <a:xfrm>
            <a:off x="2550261" y="3332483"/>
            <a:ext cx="37561" cy="31742"/>
          </a:xfrm>
          <a:custGeom>
            <a:avLst/>
            <a:gdLst/>
            <a:ahLst/>
            <a:cxnLst/>
            <a:rect l="l" t="t" r="r" b="b"/>
            <a:pathLst>
              <a:path w="45085" h="38100">
                <a:moveTo>
                  <a:pt x="0" y="37528"/>
                </a:moveTo>
                <a:lnTo>
                  <a:pt x="0" y="0"/>
                </a:lnTo>
                <a:lnTo>
                  <a:pt x="21158" y="0"/>
                </a:lnTo>
                <a:lnTo>
                  <a:pt x="31803" y="1000"/>
                </a:lnTo>
                <a:lnTo>
                  <a:pt x="39100" y="4133"/>
                </a:lnTo>
                <a:lnTo>
                  <a:pt x="43296" y="9601"/>
                </a:lnTo>
                <a:lnTo>
                  <a:pt x="44640" y="17602"/>
                </a:lnTo>
                <a:lnTo>
                  <a:pt x="44329" y="23121"/>
                </a:lnTo>
                <a:lnTo>
                  <a:pt x="42149" y="29703"/>
                </a:lnTo>
                <a:lnTo>
                  <a:pt x="36234" y="35216"/>
                </a:lnTo>
                <a:lnTo>
                  <a:pt x="24714" y="37528"/>
                </a:lnTo>
                <a:lnTo>
                  <a:pt x="0" y="3752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5" name="object 15"/>
          <p:cNvSpPr/>
          <p:nvPr/>
        </p:nvSpPr>
        <p:spPr>
          <a:xfrm>
            <a:off x="2640780" y="3332331"/>
            <a:ext cx="31213" cy="37032"/>
          </a:xfrm>
          <a:custGeom>
            <a:avLst/>
            <a:gdLst/>
            <a:ahLst/>
            <a:cxnLst/>
            <a:rect l="l" t="t" r="r" b="b"/>
            <a:pathLst>
              <a:path w="37464" h="44450">
                <a:moveTo>
                  <a:pt x="0" y="21348"/>
                </a:moveTo>
                <a:lnTo>
                  <a:pt x="1905" y="10362"/>
                </a:lnTo>
                <a:lnTo>
                  <a:pt x="6578" y="3873"/>
                </a:lnTo>
                <a:lnTo>
                  <a:pt x="12451" y="785"/>
                </a:lnTo>
                <a:lnTo>
                  <a:pt x="17957" y="0"/>
                </a:lnTo>
                <a:lnTo>
                  <a:pt x="26333" y="1616"/>
                </a:lnTo>
                <a:lnTo>
                  <a:pt x="32277" y="6251"/>
                </a:lnTo>
                <a:lnTo>
                  <a:pt x="35820" y="13587"/>
                </a:lnTo>
                <a:lnTo>
                  <a:pt x="36995" y="23304"/>
                </a:lnTo>
                <a:lnTo>
                  <a:pt x="35356" y="32911"/>
                </a:lnTo>
                <a:lnTo>
                  <a:pt x="31099" y="39484"/>
                </a:lnTo>
                <a:lnTo>
                  <a:pt x="25207" y="43256"/>
                </a:lnTo>
                <a:lnTo>
                  <a:pt x="18669" y="44462"/>
                </a:lnTo>
                <a:lnTo>
                  <a:pt x="11776" y="43526"/>
                </a:lnTo>
                <a:lnTo>
                  <a:pt x="5800" y="40039"/>
                </a:lnTo>
                <a:lnTo>
                  <a:pt x="1591" y="32986"/>
                </a:lnTo>
                <a:lnTo>
                  <a:pt x="0" y="2134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6" name="object 16"/>
          <p:cNvSpPr/>
          <p:nvPr/>
        </p:nvSpPr>
        <p:spPr>
          <a:xfrm>
            <a:off x="2620042" y="3315297"/>
            <a:ext cx="73006" cy="108451"/>
          </a:xfrm>
          <a:custGeom>
            <a:avLst/>
            <a:gdLst/>
            <a:ahLst/>
            <a:cxnLst/>
            <a:rect l="l" t="t" r="r" b="b"/>
            <a:pathLst>
              <a:path w="87630" h="130175">
                <a:moveTo>
                  <a:pt x="2489" y="97091"/>
                </a:moveTo>
                <a:lnTo>
                  <a:pt x="6475" y="110658"/>
                </a:lnTo>
                <a:lnTo>
                  <a:pt x="14779" y="120905"/>
                </a:lnTo>
                <a:lnTo>
                  <a:pt x="26717" y="127382"/>
                </a:lnTo>
                <a:lnTo>
                  <a:pt x="41605" y="129641"/>
                </a:lnTo>
                <a:lnTo>
                  <a:pt x="58375" y="126404"/>
                </a:lnTo>
                <a:lnTo>
                  <a:pt x="73082" y="115616"/>
                </a:lnTo>
                <a:lnTo>
                  <a:pt x="83521" y="95656"/>
                </a:lnTo>
                <a:lnTo>
                  <a:pt x="87490" y="64909"/>
                </a:lnTo>
                <a:lnTo>
                  <a:pt x="86695" y="47266"/>
                </a:lnTo>
                <a:lnTo>
                  <a:pt x="81665" y="25787"/>
                </a:lnTo>
                <a:lnTo>
                  <a:pt x="68432" y="7641"/>
                </a:lnTo>
                <a:lnTo>
                  <a:pt x="43027" y="0"/>
                </a:lnTo>
                <a:lnTo>
                  <a:pt x="25878" y="2733"/>
                </a:lnTo>
                <a:lnTo>
                  <a:pt x="12245" y="11069"/>
                </a:lnTo>
                <a:lnTo>
                  <a:pt x="3247" y="25208"/>
                </a:lnTo>
                <a:lnTo>
                  <a:pt x="0" y="45351"/>
                </a:lnTo>
                <a:lnTo>
                  <a:pt x="2572" y="60445"/>
                </a:lnTo>
                <a:lnTo>
                  <a:pt x="38227" y="84823"/>
                </a:lnTo>
                <a:lnTo>
                  <a:pt x="62230" y="74155"/>
                </a:lnTo>
                <a:lnTo>
                  <a:pt x="62585" y="74510"/>
                </a:lnTo>
                <a:lnTo>
                  <a:pt x="60717" y="91195"/>
                </a:lnTo>
                <a:lnTo>
                  <a:pt x="55994" y="102058"/>
                </a:lnTo>
                <a:lnTo>
                  <a:pt x="49366" y="107952"/>
                </a:lnTo>
                <a:lnTo>
                  <a:pt x="41783" y="109727"/>
                </a:lnTo>
                <a:lnTo>
                  <a:pt x="34137" y="109727"/>
                </a:lnTo>
                <a:lnTo>
                  <a:pt x="28625" y="105994"/>
                </a:lnTo>
                <a:lnTo>
                  <a:pt x="27203" y="97281"/>
                </a:lnTo>
                <a:lnTo>
                  <a:pt x="27203" y="97091"/>
                </a:lnTo>
                <a:lnTo>
                  <a:pt x="2489" y="9709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7" name="object 17"/>
          <p:cNvSpPr txBox="1"/>
          <p:nvPr/>
        </p:nvSpPr>
        <p:spPr>
          <a:xfrm>
            <a:off x="2346125" y="3120078"/>
            <a:ext cx="522681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344" marR="4232" indent="-160293">
              <a:lnSpc>
                <a:spcPts val="1316"/>
              </a:lnSpc>
            </a:pPr>
            <a:r>
              <a:rPr sz="1166" b="1" spc="-50" dirty="0">
                <a:solidFill>
                  <a:srgbClr val="963E97"/>
                </a:solidFill>
                <a:latin typeface="Arial"/>
                <a:cs typeface="Arial"/>
              </a:rPr>
              <a:t>To</a:t>
            </a:r>
            <a:r>
              <a:rPr sz="1166" b="1" spc="-71" dirty="0">
                <a:solidFill>
                  <a:srgbClr val="963E97"/>
                </a:solidFill>
                <a:latin typeface="Arial"/>
                <a:cs typeface="Arial"/>
              </a:rPr>
              <a:t> </a:t>
            </a:r>
            <a:r>
              <a:rPr sz="1166" b="1" spc="4" dirty="0">
                <a:solidFill>
                  <a:srgbClr val="963E97"/>
                </a:solidFill>
                <a:latin typeface="Arial"/>
                <a:cs typeface="Arial"/>
              </a:rPr>
              <a:t>port  </a:t>
            </a:r>
            <a:r>
              <a:rPr sz="1166" b="1" spc="-4" dirty="0">
                <a:solidFill>
                  <a:srgbClr val="963E97"/>
                </a:solidFill>
                <a:latin typeface="Arial"/>
                <a:cs typeface="Arial"/>
              </a:rPr>
              <a:t>P9</a:t>
            </a:r>
            <a:endParaRPr sz="1166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01405" y="2037389"/>
            <a:ext cx="466074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902" marR="4232" indent="-42850">
              <a:lnSpc>
                <a:spcPts val="1316"/>
              </a:lnSpc>
            </a:pPr>
            <a:r>
              <a:rPr sz="1166" b="1" dirty="0">
                <a:solidFill>
                  <a:srgbClr val="221F1F"/>
                </a:solidFill>
                <a:latin typeface="Arial"/>
                <a:cs typeface="Arial"/>
              </a:rPr>
              <a:t>Shield  </a:t>
            </a:r>
            <a:r>
              <a:rPr sz="1166" b="1" spc="-8" dirty="0">
                <a:solidFill>
                  <a:srgbClr val="221F1F"/>
                </a:solidFill>
                <a:latin typeface="Arial"/>
                <a:cs typeface="Arial"/>
              </a:rPr>
              <a:t>walls</a:t>
            </a:r>
            <a:endParaRPr sz="1166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20386" y="2189669"/>
            <a:ext cx="1294534" cy="179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0"/>
            <a:r>
              <a:rPr sz="1166" b="1" spc="-4" dirty="0">
                <a:solidFill>
                  <a:srgbClr val="221F1F"/>
                </a:solidFill>
                <a:latin typeface="Arial"/>
                <a:cs typeface="Arial"/>
              </a:rPr>
              <a:t>UV beam</a:t>
            </a:r>
            <a:r>
              <a:rPr sz="1166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166" b="1" spc="-4" dirty="0">
                <a:solidFill>
                  <a:srgbClr val="221F1F"/>
                </a:solidFill>
                <a:latin typeface="Arial"/>
                <a:cs typeface="Arial"/>
              </a:rPr>
              <a:t>transpor</a:t>
            </a:r>
            <a:endParaRPr sz="1166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85868" y="2022999"/>
            <a:ext cx="1281308" cy="348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0">
              <a:lnSpc>
                <a:spcPts val="1358"/>
              </a:lnSpc>
            </a:pPr>
            <a:r>
              <a:rPr sz="1166" b="1" spc="-12" dirty="0">
                <a:solidFill>
                  <a:srgbClr val="221F1F"/>
                </a:solidFill>
                <a:latin typeface="Arial"/>
                <a:cs typeface="Arial"/>
              </a:rPr>
              <a:t>Vacuum </a:t>
            </a:r>
            <a:r>
              <a:rPr sz="1166" b="1" spc="-8" dirty="0">
                <a:solidFill>
                  <a:srgbClr val="221F1F"/>
                </a:solidFill>
                <a:latin typeface="Arial"/>
                <a:cs typeface="Arial"/>
              </a:rPr>
              <a:t>tube</a:t>
            </a:r>
            <a:r>
              <a:rPr sz="1166" b="1" spc="-62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166" b="1" spc="-8" dirty="0">
                <a:solidFill>
                  <a:srgbClr val="221F1F"/>
                </a:solidFill>
                <a:latin typeface="Arial"/>
                <a:cs typeface="Arial"/>
              </a:rPr>
              <a:t>for</a:t>
            </a:r>
            <a:endParaRPr sz="1166">
              <a:latin typeface="Arial"/>
              <a:cs typeface="Arial"/>
            </a:endParaRPr>
          </a:p>
          <a:p>
            <a:pPr marR="4232" algn="r">
              <a:lnSpc>
                <a:spcPts val="1358"/>
              </a:lnSpc>
            </a:pPr>
            <a:r>
              <a:rPr sz="1166" b="1" dirty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endParaRPr sz="1166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16835" y="2951611"/>
            <a:ext cx="1281837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0159">
              <a:lnSpc>
                <a:spcPts val="1358"/>
              </a:lnSpc>
            </a:pPr>
            <a:r>
              <a:rPr sz="1166" b="1" spc="-12" dirty="0">
                <a:solidFill>
                  <a:srgbClr val="221F1F"/>
                </a:solidFill>
                <a:latin typeface="Arial"/>
                <a:cs typeface="Arial"/>
              </a:rPr>
              <a:t>OMEGA</a:t>
            </a:r>
            <a:r>
              <a:rPr sz="1166" b="1" spc="-67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166" b="1" dirty="0">
                <a:solidFill>
                  <a:srgbClr val="221F1F"/>
                </a:solidFill>
                <a:latin typeface="Arial"/>
                <a:cs typeface="Arial"/>
              </a:rPr>
              <a:t>EP</a:t>
            </a:r>
            <a:endParaRPr sz="1166">
              <a:latin typeface="Arial"/>
              <a:cs typeface="Arial"/>
            </a:endParaRPr>
          </a:p>
          <a:p>
            <a:pPr marL="202613">
              <a:lnSpc>
                <a:spcPts val="1358"/>
              </a:lnSpc>
            </a:pPr>
            <a:r>
              <a:rPr sz="1166" b="1" spc="-4" dirty="0">
                <a:solidFill>
                  <a:srgbClr val="221F1F"/>
                </a:solidFill>
                <a:latin typeface="Arial"/>
                <a:cs typeface="Arial"/>
              </a:rPr>
              <a:t>target</a:t>
            </a:r>
            <a:r>
              <a:rPr sz="1166" b="1" spc="-58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166" b="1" spc="-4" dirty="0">
                <a:solidFill>
                  <a:srgbClr val="221F1F"/>
                </a:solidFill>
                <a:latin typeface="Arial"/>
                <a:cs typeface="Arial"/>
              </a:rPr>
              <a:t>chamber</a:t>
            </a:r>
            <a:endParaRPr sz="1166">
              <a:latin typeface="Arial"/>
              <a:cs typeface="Arial"/>
            </a:endParaRPr>
          </a:p>
          <a:p>
            <a:pPr marL="145480" marR="562876" indent="-135429">
              <a:lnSpc>
                <a:spcPts val="1316"/>
              </a:lnSpc>
              <a:spcBef>
                <a:spcPts val="1025"/>
              </a:spcBef>
            </a:pPr>
            <a:r>
              <a:rPr sz="1166" b="1" dirty="0">
                <a:solidFill>
                  <a:srgbClr val="221F1F"/>
                </a:solidFill>
                <a:latin typeface="Arial"/>
                <a:cs typeface="Arial"/>
              </a:rPr>
              <a:t>Inse</a:t>
            </a:r>
            <a:r>
              <a:rPr sz="1166" b="1" spc="21" dirty="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sz="1166" b="1" dirty="0">
                <a:solidFill>
                  <a:srgbClr val="221F1F"/>
                </a:solidFill>
                <a:latin typeface="Arial"/>
                <a:cs typeface="Arial"/>
              </a:rPr>
              <a:t>ta</a:t>
            </a:r>
            <a:r>
              <a:rPr sz="1166" b="1" spc="-12" dirty="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sz="1166" b="1" dirty="0">
                <a:solidFill>
                  <a:srgbClr val="221F1F"/>
                </a:solidFill>
                <a:latin typeface="Arial"/>
                <a:cs typeface="Arial"/>
              </a:rPr>
              <a:t>le  </a:t>
            </a:r>
            <a:r>
              <a:rPr sz="1166" b="1" spc="-8" dirty="0">
                <a:solidFill>
                  <a:srgbClr val="221F1F"/>
                </a:solidFill>
                <a:latin typeface="Arial"/>
                <a:cs typeface="Arial"/>
              </a:rPr>
              <a:t>mirror</a:t>
            </a:r>
            <a:endParaRPr sz="1166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11314" y="3669257"/>
            <a:ext cx="1089270" cy="348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4386" algn="ctr">
              <a:lnSpc>
                <a:spcPts val="1358"/>
              </a:lnSpc>
            </a:pPr>
            <a:r>
              <a:rPr sz="1166" b="1" spc="-12" dirty="0">
                <a:solidFill>
                  <a:srgbClr val="221F20"/>
                </a:solidFill>
                <a:latin typeface="Arial"/>
                <a:cs typeface="Arial"/>
              </a:rPr>
              <a:t>OMEGA</a:t>
            </a:r>
            <a:endParaRPr sz="1166">
              <a:latin typeface="Arial"/>
              <a:cs typeface="Arial"/>
            </a:endParaRPr>
          </a:p>
          <a:p>
            <a:pPr algn="ctr">
              <a:lnSpc>
                <a:spcPts val="1358"/>
              </a:lnSpc>
            </a:pPr>
            <a:r>
              <a:rPr sz="1166" b="1" spc="-4" dirty="0">
                <a:solidFill>
                  <a:srgbClr val="221F20"/>
                </a:solidFill>
                <a:latin typeface="Arial"/>
                <a:cs typeface="Arial"/>
              </a:rPr>
              <a:t>target</a:t>
            </a:r>
            <a:r>
              <a:rPr sz="1166" b="1" spc="-58" dirty="0">
                <a:solidFill>
                  <a:srgbClr val="221F20"/>
                </a:solidFill>
                <a:latin typeface="Arial"/>
                <a:cs typeface="Arial"/>
              </a:rPr>
              <a:t> </a:t>
            </a:r>
            <a:r>
              <a:rPr sz="1166" b="1" spc="-4" dirty="0">
                <a:solidFill>
                  <a:srgbClr val="221F20"/>
                </a:solidFill>
                <a:latin typeface="Arial"/>
                <a:cs typeface="Arial"/>
              </a:rPr>
              <a:t>chamber</a:t>
            </a:r>
            <a:endParaRPr sz="1166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63314" y="3028690"/>
            <a:ext cx="68774" cy="55548"/>
          </a:xfrm>
          <a:custGeom>
            <a:avLst/>
            <a:gdLst/>
            <a:ahLst/>
            <a:cxnLst/>
            <a:rect l="l" t="t" r="r" b="b"/>
            <a:pathLst>
              <a:path w="82550" h="66675">
                <a:moveTo>
                  <a:pt x="0" y="0"/>
                </a:moveTo>
                <a:lnTo>
                  <a:pt x="82105" y="66319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24" name="object 24"/>
          <p:cNvSpPr/>
          <p:nvPr/>
        </p:nvSpPr>
        <p:spPr>
          <a:xfrm>
            <a:off x="4505198" y="2981749"/>
            <a:ext cx="108980" cy="99986"/>
          </a:xfrm>
          <a:custGeom>
            <a:avLst/>
            <a:gdLst/>
            <a:ahLst/>
            <a:cxnLst/>
            <a:rect l="l" t="t" r="r" b="b"/>
            <a:pathLst>
              <a:path w="130810" h="120014">
                <a:moveTo>
                  <a:pt x="0" y="0"/>
                </a:moveTo>
                <a:lnTo>
                  <a:pt x="65862" y="119557"/>
                </a:lnTo>
                <a:lnTo>
                  <a:pt x="74968" y="60553"/>
                </a:lnTo>
                <a:lnTo>
                  <a:pt x="130733" y="39243"/>
                </a:lnTo>
                <a:lnTo>
                  <a:pt x="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25" name="object 25"/>
          <p:cNvSpPr/>
          <p:nvPr/>
        </p:nvSpPr>
        <p:spPr>
          <a:xfrm>
            <a:off x="4322453" y="2916353"/>
            <a:ext cx="233831" cy="523739"/>
          </a:xfrm>
          <a:custGeom>
            <a:avLst/>
            <a:gdLst/>
            <a:ahLst/>
            <a:cxnLst/>
            <a:rect l="l" t="t" r="r" b="b"/>
            <a:pathLst>
              <a:path w="280670" h="628650">
                <a:moveTo>
                  <a:pt x="280568" y="624179"/>
                </a:moveTo>
                <a:lnTo>
                  <a:pt x="37718" y="72771"/>
                </a:lnTo>
                <a:lnTo>
                  <a:pt x="80251" y="77533"/>
                </a:lnTo>
                <a:lnTo>
                  <a:pt x="0" y="0"/>
                </a:lnTo>
                <a:lnTo>
                  <a:pt x="2997" y="111544"/>
                </a:lnTo>
                <a:lnTo>
                  <a:pt x="28206" y="76962"/>
                </a:lnTo>
                <a:lnTo>
                  <a:pt x="271056" y="628357"/>
                </a:lnTo>
                <a:lnTo>
                  <a:pt x="280568" y="624179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26" name="object 26"/>
          <p:cNvSpPr/>
          <p:nvPr/>
        </p:nvSpPr>
        <p:spPr>
          <a:xfrm>
            <a:off x="4322453" y="2916353"/>
            <a:ext cx="233831" cy="523739"/>
          </a:xfrm>
          <a:custGeom>
            <a:avLst/>
            <a:gdLst/>
            <a:ahLst/>
            <a:cxnLst/>
            <a:rect l="l" t="t" r="r" b="b"/>
            <a:pathLst>
              <a:path w="280670" h="628650">
                <a:moveTo>
                  <a:pt x="39564" y="76962"/>
                </a:moveTo>
                <a:lnTo>
                  <a:pt x="28206" y="76962"/>
                </a:lnTo>
                <a:lnTo>
                  <a:pt x="271056" y="628357"/>
                </a:lnTo>
                <a:lnTo>
                  <a:pt x="280568" y="624179"/>
                </a:lnTo>
                <a:lnTo>
                  <a:pt x="39564" y="76962"/>
                </a:lnTo>
                <a:close/>
              </a:path>
              <a:path w="280670" h="628650">
                <a:moveTo>
                  <a:pt x="0" y="0"/>
                </a:moveTo>
                <a:lnTo>
                  <a:pt x="2997" y="111544"/>
                </a:lnTo>
                <a:lnTo>
                  <a:pt x="28206" y="76962"/>
                </a:lnTo>
                <a:lnTo>
                  <a:pt x="39564" y="76962"/>
                </a:lnTo>
                <a:lnTo>
                  <a:pt x="37718" y="72771"/>
                </a:lnTo>
                <a:lnTo>
                  <a:pt x="75321" y="72771"/>
                </a:lnTo>
                <a:lnTo>
                  <a:pt x="0" y="0"/>
                </a:lnTo>
                <a:close/>
              </a:path>
              <a:path w="280670" h="628650">
                <a:moveTo>
                  <a:pt x="75321" y="72771"/>
                </a:moveTo>
                <a:lnTo>
                  <a:pt x="37718" y="72771"/>
                </a:lnTo>
                <a:lnTo>
                  <a:pt x="80251" y="77533"/>
                </a:lnTo>
                <a:lnTo>
                  <a:pt x="75321" y="72771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27" name="object 27"/>
          <p:cNvSpPr/>
          <p:nvPr/>
        </p:nvSpPr>
        <p:spPr>
          <a:xfrm>
            <a:off x="3032921" y="3190167"/>
            <a:ext cx="91522" cy="474010"/>
          </a:xfrm>
          <a:custGeom>
            <a:avLst/>
            <a:gdLst/>
            <a:ahLst/>
            <a:cxnLst/>
            <a:rect l="l" t="t" r="r" b="b"/>
            <a:pathLst>
              <a:path w="109854" h="568960">
                <a:moveTo>
                  <a:pt x="109385" y="107975"/>
                </a:moveTo>
                <a:lnTo>
                  <a:pt x="81280" y="0"/>
                </a:lnTo>
                <a:lnTo>
                  <a:pt x="25730" y="96774"/>
                </a:lnTo>
                <a:lnTo>
                  <a:pt x="65265" y="80378"/>
                </a:lnTo>
                <a:lnTo>
                  <a:pt x="0" y="567550"/>
                </a:lnTo>
                <a:lnTo>
                  <a:pt x="10286" y="568921"/>
                </a:lnTo>
                <a:lnTo>
                  <a:pt x="75564" y="81762"/>
                </a:lnTo>
                <a:lnTo>
                  <a:pt x="109385" y="107975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28" name="object 28"/>
          <p:cNvSpPr/>
          <p:nvPr/>
        </p:nvSpPr>
        <p:spPr>
          <a:xfrm>
            <a:off x="3032921" y="3190167"/>
            <a:ext cx="91522" cy="474010"/>
          </a:xfrm>
          <a:custGeom>
            <a:avLst/>
            <a:gdLst/>
            <a:ahLst/>
            <a:cxnLst/>
            <a:rect l="l" t="t" r="r" b="b"/>
            <a:pathLst>
              <a:path w="109854" h="568960">
                <a:moveTo>
                  <a:pt x="102201" y="80378"/>
                </a:moveTo>
                <a:lnTo>
                  <a:pt x="65265" y="80378"/>
                </a:lnTo>
                <a:lnTo>
                  <a:pt x="0" y="567550"/>
                </a:lnTo>
                <a:lnTo>
                  <a:pt x="10286" y="568921"/>
                </a:lnTo>
                <a:lnTo>
                  <a:pt x="75564" y="81762"/>
                </a:lnTo>
                <a:lnTo>
                  <a:pt x="102562" y="81762"/>
                </a:lnTo>
                <a:lnTo>
                  <a:pt x="102201" y="80378"/>
                </a:lnTo>
                <a:close/>
              </a:path>
              <a:path w="109854" h="568960">
                <a:moveTo>
                  <a:pt x="102562" y="81762"/>
                </a:moveTo>
                <a:lnTo>
                  <a:pt x="75564" y="81762"/>
                </a:lnTo>
                <a:lnTo>
                  <a:pt x="109385" y="107975"/>
                </a:lnTo>
                <a:lnTo>
                  <a:pt x="102562" y="81762"/>
                </a:lnTo>
                <a:close/>
              </a:path>
              <a:path w="109854" h="568960">
                <a:moveTo>
                  <a:pt x="81280" y="0"/>
                </a:moveTo>
                <a:lnTo>
                  <a:pt x="25730" y="96774"/>
                </a:lnTo>
                <a:lnTo>
                  <a:pt x="65265" y="80378"/>
                </a:lnTo>
                <a:lnTo>
                  <a:pt x="102201" y="80378"/>
                </a:lnTo>
                <a:lnTo>
                  <a:pt x="8128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29" name="object 29"/>
          <p:cNvSpPr/>
          <p:nvPr/>
        </p:nvSpPr>
        <p:spPr>
          <a:xfrm>
            <a:off x="2746845" y="3117080"/>
            <a:ext cx="136489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16344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63E97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30" name="object 30"/>
          <p:cNvSpPr/>
          <p:nvPr/>
        </p:nvSpPr>
        <p:spPr>
          <a:xfrm>
            <a:off x="2852455" y="3074070"/>
            <a:ext cx="105276" cy="86232"/>
          </a:xfrm>
          <a:custGeom>
            <a:avLst/>
            <a:gdLst/>
            <a:ahLst/>
            <a:cxnLst/>
            <a:rect l="l" t="t" r="r" b="b"/>
            <a:pathLst>
              <a:path w="126364" h="103504">
                <a:moveTo>
                  <a:pt x="0" y="0"/>
                </a:moveTo>
                <a:lnTo>
                  <a:pt x="29984" y="51625"/>
                </a:lnTo>
                <a:lnTo>
                  <a:pt x="0" y="103238"/>
                </a:lnTo>
                <a:lnTo>
                  <a:pt x="126352" y="51625"/>
                </a:lnTo>
                <a:lnTo>
                  <a:pt x="0" y="0"/>
                </a:lnTo>
                <a:close/>
              </a:path>
            </a:pathLst>
          </a:custGeom>
          <a:solidFill>
            <a:srgbClr val="963E97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31" name="object 31"/>
          <p:cNvSpPr/>
          <p:nvPr/>
        </p:nvSpPr>
        <p:spPr>
          <a:xfrm>
            <a:off x="2357881" y="2371277"/>
            <a:ext cx="430629" cy="670280"/>
          </a:xfrm>
          <a:custGeom>
            <a:avLst/>
            <a:gdLst/>
            <a:ahLst/>
            <a:cxnLst/>
            <a:rect l="l" t="t" r="r" b="b"/>
            <a:pathLst>
              <a:path w="516889" h="804545">
                <a:moveTo>
                  <a:pt x="516851" y="804138"/>
                </a:moveTo>
                <a:lnTo>
                  <a:pt x="496544" y="694410"/>
                </a:lnTo>
                <a:lnTo>
                  <a:pt x="477012" y="732510"/>
                </a:lnTo>
                <a:lnTo>
                  <a:pt x="8750" y="0"/>
                </a:lnTo>
                <a:lnTo>
                  <a:pt x="0" y="5600"/>
                </a:lnTo>
                <a:lnTo>
                  <a:pt x="468274" y="738111"/>
                </a:lnTo>
                <a:lnTo>
                  <a:pt x="425526" y="740028"/>
                </a:lnTo>
                <a:lnTo>
                  <a:pt x="516851" y="804138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32" name="object 32"/>
          <p:cNvSpPr/>
          <p:nvPr/>
        </p:nvSpPr>
        <p:spPr>
          <a:xfrm>
            <a:off x="2357881" y="2371277"/>
            <a:ext cx="430629" cy="670280"/>
          </a:xfrm>
          <a:custGeom>
            <a:avLst/>
            <a:gdLst/>
            <a:ahLst/>
            <a:cxnLst/>
            <a:rect l="l" t="t" r="r" b="b"/>
            <a:pathLst>
              <a:path w="516889" h="804545">
                <a:moveTo>
                  <a:pt x="8750" y="0"/>
                </a:moveTo>
                <a:lnTo>
                  <a:pt x="0" y="5600"/>
                </a:lnTo>
                <a:lnTo>
                  <a:pt x="468274" y="738111"/>
                </a:lnTo>
                <a:lnTo>
                  <a:pt x="425526" y="740028"/>
                </a:lnTo>
                <a:lnTo>
                  <a:pt x="516851" y="804138"/>
                </a:lnTo>
                <a:lnTo>
                  <a:pt x="503595" y="732510"/>
                </a:lnTo>
                <a:lnTo>
                  <a:pt x="477012" y="732510"/>
                </a:lnTo>
                <a:lnTo>
                  <a:pt x="8750" y="0"/>
                </a:lnTo>
                <a:close/>
              </a:path>
              <a:path w="516889" h="804545">
                <a:moveTo>
                  <a:pt x="496544" y="694410"/>
                </a:moveTo>
                <a:lnTo>
                  <a:pt x="477012" y="732510"/>
                </a:lnTo>
                <a:lnTo>
                  <a:pt x="503595" y="732510"/>
                </a:lnTo>
                <a:lnTo>
                  <a:pt x="496544" y="69441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33" name="object 33"/>
          <p:cNvSpPr/>
          <p:nvPr/>
        </p:nvSpPr>
        <p:spPr>
          <a:xfrm>
            <a:off x="3431667" y="2373612"/>
            <a:ext cx="213728" cy="167702"/>
          </a:xfrm>
          <a:custGeom>
            <a:avLst/>
            <a:gdLst/>
            <a:ahLst/>
            <a:cxnLst/>
            <a:rect l="l" t="t" r="r" b="b"/>
            <a:pathLst>
              <a:path w="256539" h="201294">
                <a:moveTo>
                  <a:pt x="0" y="126593"/>
                </a:moveTo>
                <a:lnTo>
                  <a:pt x="116459" y="0"/>
                </a:lnTo>
                <a:lnTo>
                  <a:pt x="256082" y="200736"/>
                </a:lnTo>
              </a:path>
            </a:pathLst>
          </a:custGeom>
          <a:ln w="12700">
            <a:solidFill>
              <a:srgbClr val="221F20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34" name="object 34"/>
          <p:cNvSpPr/>
          <p:nvPr/>
        </p:nvSpPr>
        <p:spPr>
          <a:xfrm>
            <a:off x="3381090" y="2427464"/>
            <a:ext cx="103161" cy="106864"/>
          </a:xfrm>
          <a:custGeom>
            <a:avLst/>
            <a:gdLst/>
            <a:ahLst/>
            <a:cxnLst/>
            <a:rect l="l" t="t" r="r" b="b"/>
            <a:pathLst>
              <a:path w="123825" h="128269">
                <a:moveTo>
                  <a:pt x="47561" y="0"/>
                </a:moveTo>
                <a:lnTo>
                  <a:pt x="0" y="127939"/>
                </a:lnTo>
                <a:lnTo>
                  <a:pt x="123545" y="69913"/>
                </a:lnTo>
                <a:lnTo>
                  <a:pt x="65252" y="57023"/>
                </a:lnTo>
                <a:lnTo>
                  <a:pt x="47561" y="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35" name="object 35"/>
          <p:cNvSpPr/>
          <p:nvPr/>
        </p:nvSpPr>
        <p:spPr>
          <a:xfrm>
            <a:off x="3592248" y="2491207"/>
            <a:ext cx="95754" cy="111096"/>
          </a:xfrm>
          <a:custGeom>
            <a:avLst/>
            <a:gdLst/>
            <a:ahLst/>
            <a:cxnLst/>
            <a:rect l="l" t="t" r="r" b="b"/>
            <a:pathLst>
              <a:path w="114935" h="133350">
                <a:moveTo>
                  <a:pt x="84759" y="0"/>
                </a:moveTo>
                <a:lnTo>
                  <a:pt x="59499" y="54089"/>
                </a:lnTo>
                <a:lnTo>
                  <a:pt x="0" y="58940"/>
                </a:lnTo>
                <a:lnTo>
                  <a:pt x="114528" y="133197"/>
                </a:lnTo>
                <a:lnTo>
                  <a:pt x="84759" y="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36" name="object 36"/>
          <p:cNvSpPr/>
          <p:nvPr/>
        </p:nvSpPr>
        <p:spPr>
          <a:xfrm>
            <a:off x="3793095" y="2364396"/>
            <a:ext cx="540667" cy="342811"/>
          </a:xfrm>
          <a:custGeom>
            <a:avLst/>
            <a:gdLst/>
            <a:ahLst/>
            <a:cxnLst/>
            <a:rect l="l" t="t" r="r" b="b"/>
            <a:pathLst>
              <a:path w="648970" h="411480">
                <a:moveTo>
                  <a:pt x="648868" y="8254"/>
                </a:moveTo>
                <a:lnTo>
                  <a:pt x="642569" y="0"/>
                </a:lnTo>
                <a:lnTo>
                  <a:pt x="61899" y="357568"/>
                </a:lnTo>
                <a:lnTo>
                  <a:pt x="56527" y="315112"/>
                </a:lnTo>
                <a:lnTo>
                  <a:pt x="0" y="411314"/>
                </a:lnTo>
                <a:lnTo>
                  <a:pt x="107734" y="382219"/>
                </a:lnTo>
                <a:lnTo>
                  <a:pt x="68186" y="365823"/>
                </a:lnTo>
                <a:lnTo>
                  <a:pt x="648868" y="825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37" name="object 37"/>
          <p:cNvSpPr/>
          <p:nvPr/>
        </p:nvSpPr>
        <p:spPr>
          <a:xfrm>
            <a:off x="3793095" y="2364396"/>
            <a:ext cx="540667" cy="342811"/>
          </a:xfrm>
          <a:custGeom>
            <a:avLst/>
            <a:gdLst/>
            <a:ahLst/>
            <a:cxnLst/>
            <a:rect l="l" t="t" r="r" b="b"/>
            <a:pathLst>
              <a:path w="648970" h="411480">
                <a:moveTo>
                  <a:pt x="56527" y="315112"/>
                </a:moveTo>
                <a:lnTo>
                  <a:pt x="0" y="411314"/>
                </a:lnTo>
                <a:lnTo>
                  <a:pt x="107734" y="382219"/>
                </a:lnTo>
                <a:lnTo>
                  <a:pt x="68186" y="365823"/>
                </a:lnTo>
                <a:lnTo>
                  <a:pt x="81592" y="357568"/>
                </a:lnTo>
                <a:lnTo>
                  <a:pt x="61899" y="357568"/>
                </a:lnTo>
                <a:lnTo>
                  <a:pt x="56527" y="315112"/>
                </a:lnTo>
                <a:close/>
              </a:path>
              <a:path w="648970" h="411480">
                <a:moveTo>
                  <a:pt x="642569" y="0"/>
                </a:moveTo>
                <a:lnTo>
                  <a:pt x="61899" y="357568"/>
                </a:lnTo>
                <a:lnTo>
                  <a:pt x="81592" y="357568"/>
                </a:lnTo>
                <a:lnTo>
                  <a:pt x="648868" y="8254"/>
                </a:lnTo>
                <a:lnTo>
                  <a:pt x="642569" y="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38" name="object 38"/>
          <p:cNvSpPr/>
          <p:nvPr/>
        </p:nvSpPr>
        <p:spPr>
          <a:xfrm>
            <a:off x="4948059" y="4861308"/>
            <a:ext cx="230128" cy="230128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7934" y="0"/>
                </a:moveTo>
                <a:lnTo>
                  <a:pt x="94338" y="7032"/>
                </a:lnTo>
                <a:lnTo>
                  <a:pt x="56474" y="26614"/>
                </a:lnTo>
                <a:lnTo>
                  <a:pt x="26614" y="56474"/>
                </a:lnTo>
                <a:lnTo>
                  <a:pt x="7032" y="94338"/>
                </a:lnTo>
                <a:lnTo>
                  <a:pt x="0" y="137934"/>
                </a:lnTo>
                <a:lnTo>
                  <a:pt x="7032" y="181534"/>
                </a:lnTo>
                <a:lnTo>
                  <a:pt x="26614" y="219396"/>
                </a:lnTo>
                <a:lnTo>
                  <a:pt x="56474" y="249250"/>
                </a:lnTo>
                <a:lnTo>
                  <a:pt x="94338" y="268826"/>
                </a:lnTo>
                <a:lnTo>
                  <a:pt x="137934" y="275856"/>
                </a:lnTo>
                <a:lnTo>
                  <a:pt x="181530" y="268826"/>
                </a:lnTo>
                <a:lnTo>
                  <a:pt x="219395" y="249250"/>
                </a:lnTo>
                <a:lnTo>
                  <a:pt x="249254" y="219396"/>
                </a:lnTo>
                <a:lnTo>
                  <a:pt x="268836" y="181534"/>
                </a:lnTo>
                <a:lnTo>
                  <a:pt x="275869" y="137934"/>
                </a:lnTo>
                <a:lnTo>
                  <a:pt x="268836" y="94338"/>
                </a:lnTo>
                <a:lnTo>
                  <a:pt x="249254" y="56474"/>
                </a:lnTo>
                <a:lnTo>
                  <a:pt x="219395" y="26614"/>
                </a:lnTo>
                <a:lnTo>
                  <a:pt x="181530" y="7032"/>
                </a:lnTo>
                <a:lnTo>
                  <a:pt x="137934" y="0"/>
                </a:lnTo>
                <a:close/>
              </a:path>
            </a:pathLst>
          </a:custGeom>
          <a:solidFill>
            <a:srgbClr val="BCBBBC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39" name="object 39"/>
          <p:cNvSpPr/>
          <p:nvPr/>
        </p:nvSpPr>
        <p:spPr>
          <a:xfrm>
            <a:off x="4948059" y="4861308"/>
            <a:ext cx="230128" cy="230128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0" y="137934"/>
                </a:moveTo>
                <a:lnTo>
                  <a:pt x="7032" y="94338"/>
                </a:lnTo>
                <a:lnTo>
                  <a:pt x="26614" y="56474"/>
                </a:lnTo>
                <a:lnTo>
                  <a:pt x="56474" y="26614"/>
                </a:lnTo>
                <a:lnTo>
                  <a:pt x="94338" y="7032"/>
                </a:lnTo>
                <a:lnTo>
                  <a:pt x="137934" y="0"/>
                </a:lnTo>
                <a:lnTo>
                  <a:pt x="181530" y="7032"/>
                </a:lnTo>
                <a:lnTo>
                  <a:pt x="219395" y="26614"/>
                </a:lnTo>
                <a:lnTo>
                  <a:pt x="249254" y="56474"/>
                </a:lnTo>
                <a:lnTo>
                  <a:pt x="268836" y="94338"/>
                </a:lnTo>
                <a:lnTo>
                  <a:pt x="275869" y="137934"/>
                </a:lnTo>
                <a:lnTo>
                  <a:pt x="268836" y="181534"/>
                </a:lnTo>
                <a:lnTo>
                  <a:pt x="249254" y="219396"/>
                </a:lnTo>
                <a:lnTo>
                  <a:pt x="219395" y="249250"/>
                </a:lnTo>
                <a:lnTo>
                  <a:pt x="181530" y="268826"/>
                </a:lnTo>
                <a:lnTo>
                  <a:pt x="137934" y="275856"/>
                </a:lnTo>
                <a:lnTo>
                  <a:pt x="94338" y="268826"/>
                </a:lnTo>
                <a:lnTo>
                  <a:pt x="56474" y="249250"/>
                </a:lnTo>
                <a:lnTo>
                  <a:pt x="26614" y="219396"/>
                </a:lnTo>
                <a:lnTo>
                  <a:pt x="7032" y="181534"/>
                </a:lnTo>
                <a:lnTo>
                  <a:pt x="0" y="137934"/>
                </a:lnTo>
                <a:close/>
              </a:path>
            </a:pathLst>
          </a:custGeom>
          <a:ln w="12700">
            <a:solidFill>
              <a:srgbClr val="221F20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40" name="object 40"/>
          <p:cNvSpPr/>
          <p:nvPr/>
        </p:nvSpPr>
        <p:spPr>
          <a:xfrm>
            <a:off x="4687687" y="4430446"/>
            <a:ext cx="307895" cy="447558"/>
          </a:xfrm>
          <a:custGeom>
            <a:avLst/>
            <a:gdLst/>
            <a:ahLst/>
            <a:cxnLst/>
            <a:rect l="l" t="t" r="r" b="b"/>
            <a:pathLst>
              <a:path w="369570" h="537210">
                <a:moveTo>
                  <a:pt x="0" y="0"/>
                </a:moveTo>
                <a:lnTo>
                  <a:pt x="369163" y="536879"/>
                </a:lnTo>
              </a:path>
            </a:pathLst>
          </a:custGeom>
          <a:ln w="25400">
            <a:solidFill>
              <a:srgbClr val="0B78BE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41" name="object 41"/>
          <p:cNvSpPr/>
          <p:nvPr/>
        </p:nvSpPr>
        <p:spPr>
          <a:xfrm>
            <a:off x="4910835" y="4798449"/>
            <a:ext cx="152360" cy="178283"/>
          </a:xfrm>
          <a:custGeom>
            <a:avLst/>
            <a:gdLst/>
            <a:ahLst/>
            <a:cxnLst/>
            <a:rect l="l" t="t" r="r" b="b"/>
            <a:pathLst>
              <a:path w="182879" h="213995">
                <a:moveTo>
                  <a:pt x="136118" y="0"/>
                </a:moveTo>
                <a:lnTo>
                  <a:pt x="95250" y="86321"/>
                </a:lnTo>
                <a:lnTo>
                  <a:pt x="0" y="93598"/>
                </a:lnTo>
                <a:lnTo>
                  <a:pt x="182613" y="213385"/>
                </a:lnTo>
                <a:lnTo>
                  <a:pt x="136118" y="0"/>
                </a:lnTo>
                <a:close/>
              </a:path>
            </a:pathLst>
          </a:custGeom>
          <a:solidFill>
            <a:srgbClr val="0B78BE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42" name="object 42"/>
          <p:cNvSpPr/>
          <p:nvPr/>
        </p:nvSpPr>
        <p:spPr>
          <a:xfrm>
            <a:off x="5062972" y="4976224"/>
            <a:ext cx="12167" cy="17458"/>
          </a:xfrm>
          <a:custGeom>
            <a:avLst/>
            <a:gdLst/>
            <a:ahLst/>
            <a:cxnLst/>
            <a:rect l="l" t="t" r="r" b="b"/>
            <a:pathLst>
              <a:path w="14604" h="20954">
                <a:moveTo>
                  <a:pt x="0" y="0"/>
                </a:moveTo>
                <a:lnTo>
                  <a:pt x="14389" y="20916"/>
                </a:lnTo>
              </a:path>
            </a:pathLst>
          </a:custGeom>
          <a:ln w="12700">
            <a:solidFill>
              <a:srgbClr val="221F20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43" name="object 43"/>
          <p:cNvSpPr/>
          <p:nvPr/>
        </p:nvSpPr>
        <p:spPr>
          <a:xfrm>
            <a:off x="5098729" y="5028217"/>
            <a:ext cx="273508" cy="397830"/>
          </a:xfrm>
          <a:custGeom>
            <a:avLst/>
            <a:gdLst/>
            <a:ahLst/>
            <a:cxnLst/>
            <a:rect l="l" t="t" r="r" b="b"/>
            <a:pathLst>
              <a:path w="328295" h="477520">
                <a:moveTo>
                  <a:pt x="0" y="0"/>
                </a:moveTo>
                <a:lnTo>
                  <a:pt x="328066" y="477138"/>
                </a:lnTo>
              </a:path>
            </a:pathLst>
          </a:custGeom>
          <a:ln w="12700">
            <a:solidFill>
              <a:srgbClr val="221F20"/>
            </a:solidFill>
            <a:prstDash val="dash"/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44" name="object 44"/>
          <p:cNvSpPr/>
          <p:nvPr/>
        </p:nvSpPr>
        <p:spPr>
          <a:xfrm>
            <a:off x="5383934" y="5443020"/>
            <a:ext cx="12167" cy="17458"/>
          </a:xfrm>
          <a:custGeom>
            <a:avLst/>
            <a:gdLst/>
            <a:ahLst/>
            <a:cxnLst/>
            <a:rect l="l" t="t" r="r" b="b"/>
            <a:pathLst>
              <a:path w="14604" h="20954">
                <a:moveTo>
                  <a:pt x="0" y="0"/>
                </a:moveTo>
                <a:lnTo>
                  <a:pt x="14389" y="20916"/>
                </a:lnTo>
              </a:path>
            </a:pathLst>
          </a:custGeom>
          <a:ln w="12700">
            <a:solidFill>
              <a:srgbClr val="221F20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45" name="object 45"/>
          <p:cNvSpPr/>
          <p:nvPr/>
        </p:nvSpPr>
        <p:spPr>
          <a:xfrm>
            <a:off x="5343165" y="5410905"/>
            <a:ext cx="95225" cy="111096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85077" y="0"/>
                </a:moveTo>
                <a:lnTo>
                  <a:pt x="59524" y="53949"/>
                </a:lnTo>
                <a:lnTo>
                  <a:pt x="0" y="58496"/>
                </a:lnTo>
                <a:lnTo>
                  <a:pt x="114122" y="133362"/>
                </a:lnTo>
                <a:lnTo>
                  <a:pt x="85077" y="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46" name="object 46"/>
          <p:cNvSpPr/>
          <p:nvPr/>
        </p:nvSpPr>
        <p:spPr>
          <a:xfrm>
            <a:off x="5063211" y="5095756"/>
            <a:ext cx="0" cy="479300"/>
          </a:xfrm>
          <a:custGeom>
            <a:avLst/>
            <a:gdLst/>
            <a:ahLst/>
            <a:cxnLst/>
            <a:rect l="l" t="t" r="r" b="b"/>
            <a:pathLst>
              <a:path h="575309">
                <a:moveTo>
                  <a:pt x="0" y="574992"/>
                </a:moveTo>
                <a:lnTo>
                  <a:pt x="0" y="0"/>
                </a:lnTo>
              </a:path>
            </a:pathLst>
          </a:custGeom>
          <a:ln w="25400">
            <a:solidFill>
              <a:srgbClr val="E03A3E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47" name="object 47"/>
          <p:cNvSpPr/>
          <p:nvPr/>
        </p:nvSpPr>
        <p:spPr>
          <a:xfrm>
            <a:off x="4994405" y="4976224"/>
            <a:ext cx="138077" cy="168760"/>
          </a:xfrm>
          <a:custGeom>
            <a:avLst/>
            <a:gdLst/>
            <a:ahLst/>
            <a:cxnLst/>
            <a:rect l="l" t="t" r="r" b="b"/>
            <a:pathLst>
              <a:path w="165735" h="202564">
                <a:moveTo>
                  <a:pt x="82588" y="0"/>
                </a:moveTo>
                <a:lnTo>
                  <a:pt x="0" y="202158"/>
                </a:lnTo>
                <a:lnTo>
                  <a:pt x="82588" y="154190"/>
                </a:lnTo>
                <a:lnTo>
                  <a:pt x="145589" y="154190"/>
                </a:lnTo>
                <a:lnTo>
                  <a:pt x="82588" y="0"/>
                </a:lnTo>
                <a:close/>
              </a:path>
              <a:path w="165735" h="202564">
                <a:moveTo>
                  <a:pt x="145589" y="154190"/>
                </a:moveTo>
                <a:lnTo>
                  <a:pt x="82588" y="154190"/>
                </a:lnTo>
                <a:lnTo>
                  <a:pt x="165188" y="202158"/>
                </a:lnTo>
                <a:lnTo>
                  <a:pt x="145589" y="154190"/>
                </a:lnTo>
                <a:close/>
              </a:path>
            </a:pathLst>
          </a:custGeom>
          <a:solidFill>
            <a:srgbClr val="E03A3E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48" name="object 48"/>
          <p:cNvSpPr/>
          <p:nvPr/>
        </p:nvSpPr>
        <p:spPr>
          <a:xfrm>
            <a:off x="5063211" y="4452348"/>
            <a:ext cx="0" cy="524268"/>
          </a:xfrm>
          <a:custGeom>
            <a:avLst/>
            <a:gdLst/>
            <a:ahLst/>
            <a:cxnLst/>
            <a:rect l="l" t="t" r="r" b="b"/>
            <a:pathLst>
              <a:path h="629285">
                <a:moveTo>
                  <a:pt x="0" y="628815"/>
                </a:moveTo>
                <a:lnTo>
                  <a:pt x="0" y="0"/>
                </a:lnTo>
              </a:path>
            </a:pathLst>
          </a:custGeom>
          <a:ln w="12700">
            <a:solidFill>
              <a:srgbClr val="221F20"/>
            </a:solidFill>
            <a:prstDash val="dash"/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49" name="object 49"/>
          <p:cNvSpPr/>
          <p:nvPr/>
        </p:nvSpPr>
        <p:spPr>
          <a:xfrm>
            <a:off x="5020211" y="4377647"/>
            <a:ext cx="86232" cy="105276"/>
          </a:xfrm>
          <a:custGeom>
            <a:avLst/>
            <a:gdLst/>
            <a:ahLst/>
            <a:cxnLst/>
            <a:rect l="l" t="t" r="r" b="b"/>
            <a:pathLst>
              <a:path w="103504" h="126364">
                <a:moveTo>
                  <a:pt x="51612" y="0"/>
                </a:moveTo>
                <a:lnTo>
                  <a:pt x="0" y="126352"/>
                </a:lnTo>
                <a:lnTo>
                  <a:pt x="51612" y="96380"/>
                </a:lnTo>
                <a:lnTo>
                  <a:pt x="90992" y="96380"/>
                </a:lnTo>
                <a:lnTo>
                  <a:pt x="51612" y="0"/>
                </a:lnTo>
                <a:close/>
              </a:path>
              <a:path w="103504" h="126364">
                <a:moveTo>
                  <a:pt x="90992" y="96380"/>
                </a:moveTo>
                <a:lnTo>
                  <a:pt x="51612" y="96380"/>
                </a:lnTo>
                <a:lnTo>
                  <a:pt x="103238" y="126352"/>
                </a:lnTo>
                <a:lnTo>
                  <a:pt x="90992" y="9638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50" name="object 50"/>
          <p:cNvSpPr txBox="1"/>
          <p:nvPr/>
        </p:nvSpPr>
        <p:spPr>
          <a:xfrm>
            <a:off x="4688796" y="5553117"/>
            <a:ext cx="749105" cy="17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0"/>
            <a:r>
              <a:rPr sz="1125" b="1" spc="8" dirty="0">
                <a:solidFill>
                  <a:srgbClr val="E03A3E"/>
                </a:solidFill>
                <a:latin typeface="Arial"/>
                <a:cs typeface="Arial"/>
              </a:rPr>
              <a:t>Seed</a:t>
            </a:r>
            <a:r>
              <a:rPr sz="1125" b="1" spc="-62" dirty="0">
                <a:solidFill>
                  <a:srgbClr val="E03A3E"/>
                </a:solidFill>
                <a:latin typeface="Arial"/>
                <a:cs typeface="Arial"/>
              </a:rPr>
              <a:t> </a:t>
            </a:r>
            <a:r>
              <a:rPr sz="1125" b="1" spc="8" dirty="0">
                <a:solidFill>
                  <a:srgbClr val="E03A3E"/>
                </a:solidFill>
                <a:latin typeface="Arial"/>
                <a:cs typeface="Arial"/>
              </a:rPr>
              <a:t>laser</a:t>
            </a:r>
            <a:endParaRPr sz="1125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89703" y="5236259"/>
            <a:ext cx="170875" cy="17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0"/>
            <a:r>
              <a:rPr sz="1125" b="1" i="1" spc="8" dirty="0">
                <a:solidFill>
                  <a:srgbClr val="E03A3E"/>
                </a:solidFill>
                <a:latin typeface="HelveticaNeue-BoldItalic"/>
                <a:cs typeface="HelveticaNeue-BoldItalic"/>
              </a:rPr>
              <a:t>k</a:t>
            </a:r>
            <a:r>
              <a:rPr sz="1437" b="1" spc="12" baseline="-16908" dirty="0">
                <a:solidFill>
                  <a:srgbClr val="E03A3E"/>
                </a:solidFill>
                <a:latin typeface="Arial"/>
                <a:cs typeface="Arial"/>
              </a:rPr>
              <a:t>s</a:t>
            </a:r>
            <a:endParaRPr sz="1437" baseline="-16908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945545" y="4946013"/>
            <a:ext cx="858084" cy="173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0"/>
            <a:r>
              <a:rPr sz="1687" b="1" i="1" spc="12" baseline="14403" dirty="0">
                <a:solidFill>
                  <a:srgbClr val="00AA66"/>
                </a:solidFill>
                <a:latin typeface="HelveticaNeue-BoldItalic"/>
                <a:cs typeface="HelveticaNeue-BoldItalic"/>
              </a:rPr>
              <a:t>k</a:t>
            </a:r>
            <a:r>
              <a:rPr sz="958" b="1" spc="8" dirty="0">
                <a:solidFill>
                  <a:srgbClr val="00AA66"/>
                </a:solidFill>
                <a:latin typeface="Arial"/>
                <a:cs typeface="Arial"/>
              </a:rPr>
              <a:t>plasma</a:t>
            </a:r>
            <a:r>
              <a:rPr sz="958" b="1" spc="-62" dirty="0">
                <a:solidFill>
                  <a:srgbClr val="00AA66"/>
                </a:solidFill>
                <a:latin typeface="Arial"/>
                <a:cs typeface="Arial"/>
              </a:rPr>
              <a:t> </a:t>
            </a:r>
            <a:r>
              <a:rPr sz="958" b="1" spc="-8" dirty="0">
                <a:solidFill>
                  <a:srgbClr val="00AA66"/>
                </a:solidFill>
                <a:latin typeface="Arial"/>
                <a:cs typeface="Arial"/>
              </a:rPr>
              <a:t>wave</a:t>
            </a:r>
            <a:endParaRPr sz="958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222452" y="4258058"/>
            <a:ext cx="802536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232" algn="r"/>
            <a:r>
              <a:rPr sz="1125" b="1" spc="4" dirty="0">
                <a:solidFill>
                  <a:srgbClr val="0B78BE"/>
                </a:solidFill>
                <a:latin typeface="Arial"/>
                <a:cs typeface="Arial"/>
              </a:rPr>
              <a:t>Pump</a:t>
            </a:r>
            <a:r>
              <a:rPr sz="1125" b="1" spc="-62" dirty="0">
                <a:solidFill>
                  <a:srgbClr val="0B78BE"/>
                </a:solidFill>
                <a:latin typeface="Arial"/>
                <a:cs typeface="Arial"/>
              </a:rPr>
              <a:t> </a:t>
            </a:r>
            <a:r>
              <a:rPr sz="1125" b="1" spc="8" dirty="0">
                <a:solidFill>
                  <a:srgbClr val="0B78BE"/>
                </a:solidFill>
                <a:latin typeface="Arial"/>
                <a:cs typeface="Arial"/>
              </a:rPr>
              <a:t>laser</a:t>
            </a:r>
            <a:endParaRPr sz="1125">
              <a:latin typeface="Arial"/>
              <a:cs typeface="Arial"/>
            </a:endParaRPr>
          </a:p>
          <a:p>
            <a:pPr marR="5290" algn="r">
              <a:spcBef>
                <a:spcPts val="108"/>
              </a:spcBef>
            </a:pPr>
            <a:r>
              <a:rPr sz="1125" b="1" i="1" spc="8" dirty="0">
                <a:solidFill>
                  <a:srgbClr val="0B78BE"/>
                </a:solidFill>
                <a:latin typeface="HelveticaNeue-BoldItalic"/>
                <a:cs typeface="HelveticaNeue-BoldItalic"/>
              </a:rPr>
              <a:t>k</a:t>
            </a:r>
            <a:r>
              <a:rPr sz="1437" b="1" spc="12" baseline="-16908" dirty="0">
                <a:solidFill>
                  <a:srgbClr val="0B78BE"/>
                </a:solidFill>
                <a:latin typeface="Arial"/>
                <a:cs typeface="Arial"/>
              </a:rPr>
              <a:t>p</a:t>
            </a:r>
            <a:endParaRPr sz="1437" baseline="-16908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705722" y="4544012"/>
            <a:ext cx="338578" cy="1031077"/>
          </a:xfrm>
          <a:custGeom>
            <a:avLst/>
            <a:gdLst/>
            <a:ahLst/>
            <a:cxnLst/>
            <a:rect l="l" t="t" r="r" b="b"/>
            <a:pathLst>
              <a:path w="406400" h="1237615">
                <a:moveTo>
                  <a:pt x="0" y="0"/>
                </a:moveTo>
                <a:lnTo>
                  <a:pt x="406006" y="1237259"/>
                </a:lnTo>
              </a:path>
            </a:pathLst>
          </a:custGeom>
          <a:ln w="25400">
            <a:solidFill>
              <a:srgbClr val="00AA66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55" name="object 55"/>
          <p:cNvSpPr/>
          <p:nvPr/>
        </p:nvSpPr>
        <p:spPr>
          <a:xfrm>
            <a:off x="4655583" y="4430446"/>
            <a:ext cx="131199" cy="181986"/>
          </a:xfrm>
          <a:custGeom>
            <a:avLst/>
            <a:gdLst/>
            <a:ahLst/>
            <a:cxnLst/>
            <a:rect l="l" t="t" r="r" b="b"/>
            <a:pathLst>
              <a:path w="157479" h="218439">
                <a:moveTo>
                  <a:pt x="15455" y="0"/>
                </a:moveTo>
                <a:lnTo>
                  <a:pt x="0" y="217843"/>
                </a:lnTo>
                <a:lnTo>
                  <a:pt x="63538" y="146507"/>
                </a:lnTo>
                <a:lnTo>
                  <a:pt x="140084" y="146507"/>
                </a:lnTo>
                <a:lnTo>
                  <a:pt x="15455" y="0"/>
                </a:lnTo>
                <a:close/>
              </a:path>
              <a:path w="157479" h="218439">
                <a:moveTo>
                  <a:pt x="140084" y="146507"/>
                </a:moveTo>
                <a:lnTo>
                  <a:pt x="63538" y="146507"/>
                </a:lnTo>
                <a:lnTo>
                  <a:pt x="156959" y="166344"/>
                </a:lnTo>
                <a:lnTo>
                  <a:pt x="140084" y="146507"/>
                </a:lnTo>
                <a:close/>
              </a:path>
            </a:pathLst>
          </a:custGeom>
          <a:solidFill>
            <a:srgbClr val="00AA66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56" name="object 56"/>
          <p:cNvSpPr/>
          <p:nvPr/>
        </p:nvSpPr>
        <p:spPr>
          <a:xfrm>
            <a:off x="6934928" y="4474299"/>
            <a:ext cx="248644" cy="420049"/>
          </a:xfrm>
          <a:custGeom>
            <a:avLst/>
            <a:gdLst/>
            <a:ahLst/>
            <a:cxnLst/>
            <a:rect l="l" t="t" r="r" b="b"/>
            <a:pathLst>
              <a:path w="298450" h="504189">
                <a:moveTo>
                  <a:pt x="0" y="0"/>
                </a:moveTo>
                <a:lnTo>
                  <a:pt x="298386" y="504012"/>
                </a:lnTo>
              </a:path>
            </a:pathLst>
          </a:custGeom>
          <a:ln w="21183">
            <a:solidFill>
              <a:srgbClr val="0B78BE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57" name="object 57"/>
          <p:cNvSpPr/>
          <p:nvPr/>
        </p:nvSpPr>
        <p:spPr>
          <a:xfrm>
            <a:off x="7113338" y="4829858"/>
            <a:ext cx="121148" cy="150244"/>
          </a:xfrm>
          <a:custGeom>
            <a:avLst/>
            <a:gdLst/>
            <a:ahLst/>
            <a:cxnLst/>
            <a:rect l="l" t="t" r="r" b="b"/>
            <a:pathLst>
              <a:path w="145415" h="180339">
                <a:moveTo>
                  <a:pt x="118579" y="0"/>
                </a:moveTo>
                <a:lnTo>
                  <a:pt x="79692" y="69519"/>
                </a:lnTo>
                <a:lnTo>
                  <a:pt x="0" y="70192"/>
                </a:lnTo>
                <a:lnTo>
                  <a:pt x="145211" y="180212"/>
                </a:lnTo>
                <a:lnTo>
                  <a:pt x="118579" y="0"/>
                </a:lnTo>
                <a:close/>
              </a:path>
            </a:pathLst>
          </a:custGeom>
          <a:solidFill>
            <a:srgbClr val="0B78BE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58" name="object 58"/>
          <p:cNvSpPr/>
          <p:nvPr/>
        </p:nvSpPr>
        <p:spPr>
          <a:xfrm>
            <a:off x="7234315" y="4979996"/>
            <a:ext cx="9523" cy="15342"/>
          </a:xfrm>
          <a:custGeom>
            <a:avLst/>
            <a:gdLst/>
            <a:ahLst/>
            <a:cxnLst/>
            <a:rect l="l" t="t" r="r" b="b"/>
            <a:pathLst>
              <a:path w="11429" h="18414">
                <a:moveTo>
                  <a:pt x="0" y="0"/>
                </a:moveTo>
                <a:lnTo>
                  <a:pt x="10947" y="18135"/>
                </a:lnTo>
              </a:path>
            </a:pathLst>
          </a:custGeom>
          <a:ln w="10591">
            <a:solidFill>
              <a:srgbClr val="221F20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59" name="object 59"/>
          <p:cNvSpPr/>
          <p:nvPr/>
        </p:nvSpPr>
        <p:spPr>
          <a:xfrm>
            <a:off x="7261656" y="5025294"/>
            <a:ext cx="282501" cy="468191"/>
          </a:xfrm>
          <a:custGeom>
            <a:avLst/>
            <a:gdLst/>
            <a:ahLst/>
            <a:cxnLst/>
            <a:rect l="l" t="t" r="r" b="b"/>
            <a:pathLst>
              <a:path w="339090" h="561975">
                <a:moveTo>
                  <a:pt x="0" y="0"/>
                </a:moveTo>
                <a:lnTo>
                  <a:pt x="338823" y="561581"/>
                </a:lnTo>
              </a:path>
            </a:pathLst>
          </a:custGeom>
          <a:ln w="10591">
            <a:solidFill>
              <a:srgbClr val="221F20"/>
            </a:solidFill>
            <a:prstDash val="dash"/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60" name="object 60"/>
          <p:cNvSpPr/>
          <p:nvPr/>
        </p:nvSpPr>
        <p:spPr>
          <a:xfrm>
            <a:off x="7553034" y="5508240"/>
            <a:ext cx="9523" cy="15342"/>
          </a:xfrm>
          <a:custGeom>
            <a:avLst/>
            <a:gdLst/>
            <a:ahLst/>
            <a:cxnLst/>
            <a:rect l="l" t="t" r="r" b="b"/>
            <a:pathLst>
              <a:path w="11429" h="18415">
                <a:moveTo>
                  <a:pt x="0" y="0"/>
                </a:moveTo>
                <a:lnTo>
                  <a:pt x="10947" y="18148"/>
                </a:lnTo>
              </a:path>
            </a:pathLst>
          </a:custGeom>
          <a:ln w="10591">
            <a:solidFill>
              <a:srgbClr val="221F20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61" name="object 61"/>
          <p:cNvSpPr/>
          <p:nvPr/>
        </p:nvSpPr>
        <p:spPr>
          <a:xfrm>
            <a:off x="7518270" y="5483001"/>
            <a:ext cx="76180" cy="94167"/>
          </a:xfrm>
          <a:custGeom>
            <a:avLst/>
            <a:gdLst/>
            <a:ahLst/>
            <a:cxnLst/>
            <a:rect l="l" t="t" r="r" b="b"/>
            <a:pathLst>
              <a:path w="91440" h="113029">
                <a:moveTo>
                  <a:pt x="73736" y="0"/>
                </a:moveTo>
                <a:lnTo>
                  <a:pt x="49784" y="43649"/>
                </a:lnTo>
                <a:lnTo>
                  <a:pt x="0" y="44488"/>
                </a:lnTo>
                <a:lnTo>
                  <a:pt x="91325" y="112483"/>
                </a:lnTo>
                <a:lnTo>
                  <a:pt x="73736" y="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62" name="object 62"/>
          <p:cNvSpPr/>
          <p:nvPr/>
        </p:nvSpPr>
        <p:spPr>
          <a:xfrm>
            <a:off x="7234584" y="5079700"/>
            <a:ext cx="0" cy="480358"/>
          </a:xfrm>
          <a:custGeom>
            <a:avLst/>
            <a:gdLst/>
            <a:ahLst/>
            <a:cxnLst/>
            <a:rect l="l" t="t" r="r" b="b"/>
            <a:pathLst>
              <a:path h="576579">
                <a:moveTo>
                  <a:pt x="0" y="576554"/>
                </a:moveTo>
                <a:lnTo>
                  <a:pt x="0" y="0"/>
                </a:lnTo>
              </a:path>
            </a:pathLst>
          </a:custGeom>
          <a:ln w="21183">
            <a:solidFill>
              <a:srgbClr val="E03A3E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63" name="object 63"/>
          <p:cNvSpPr/>
          <p:nvPr/>
        </p:nvSpPr>
        <p:spPr>
          <a:xfrm>
            <a:off x="7177185" y="4979996"/>
            <a:ext cx="114799" cy="140722"/>
          </a:xfrm>
          <a:custGeom>
            <a:avLst/>
            <a:gdLst/>
            <a:ahLst/>
            <a:cxnLst/>
            <a:rect l="l" t="t" r="r" b="b"/>
            <a:pathLst>
              <a:path w="137795" h="168910">
                <a:moveTo>
                  <a:pt x="68897" y="0"/>
                </a:moveTo>
                <a:lnTo>
                  <a:pt x="0" y="168630"/>
                </a:lnTo>
                <a:lnTo>
                  <a:pt x="68897" y="128625"/>
                </a:lnTo>
                <a:lnTo>
                  <a:pt x="121459" y="128625"/>
                </a:lnTo>
                <a:lnTo>
                  <a:pt x="68897" y="0"/>
                </a:lnTo>
                <a:close/>
              </a:path>
              <a:path w="137795" h="168910">
                <a:moveTo>
                  <a:pt x="121459" y="128625"/>
                </a:moveTo>
                <a:lnTo>
                  <a:pt x="68897" y="128625"/>
                </a:lnTo>
                <a:lnTo>
                  <a:pt x="137807" y="168630"/>
                </a:lnTo>
                <a:lnTo>
                  <a:pt x="121459" y="128625"/>
                </a:lnTo>
                <a:close/>
              </a:path>
            </a:pathLst>
          </a:custGeom>
          <a:solidFill>
            <a:srgbClr val="E03A3E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64" name="object 64"/>
          <p:cNvSpPr/>
          <p:nvPr/>
        </p:nvSpPr>
        <p:spPr>
          <a:xfrm>
            <a:off x="7234584" y="4477429"/>
            <a:ext cx="0" cy="502577"/>
          </a:xfrm>
          <a:custGeom>
            <a:avLst/>
            <a:gdLst/>
            <a:ahLst/>
            <a:cxnLst/>
            <a:rect l="l" t="t" r="r" b="b"/>
            <a:pathLst>
              <a:path h="603250">
                <a:moveTo>
                  <a:pt x="0" y="603237"/>
                </a:moveTo>
                <a:lnTo>
                  <a:pt x="0" y="0"/>
                </a:lnTo>
              </a:path>
            </a:pathLst>
          </a:custGeom>
          <a:ln w="10591">
            <a:solidFill>
              <a:srgbClr val="221F20"/>
            </a:solidFill>
            <a:prstDash val="dash"/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65" name="object 65"/>
          <p:cNvSpPr/>
          <p:nvPr/>
        </p:nvSpPr>
        <p:spPr>
          <a:xfrm>
            <a:off x="7198705" y="4415112"/>
            <a:ext cx="71948" cy="87819"/>
          </a:xfrm>
          <a:custGeom>
            <a:avLst/>
            <a:gdLst/>
            <a:ahLst/>
            <a:cxnLst/>
            <a:rect l="l" t="t" r="r" b="b"/>
            <a:pathLst>
              <a:path w="86359" h="105410">
                <a:moveTo>
                  <a:pt x="43065" y="0"/>
                </a:moveTo>
                <a:lnTo>
                  <a:pt x="0" y="105397"/>
                </a:lnTo>
                <a:lnTo>
                  <a:pt x="43065" y="80391"/>
                </a:lnTo>
                <a:lnTo>
                  <a:pt x="75913" y="80391"/>
                </a:lnTo>
                <a:lnTo>
                  <a:pt x="43065" y="0"/>
                </a:lnTo>
                <a:close/>
              </a:path>
              <a:path w="86359" h="105410">
                <a:moveTo>
                  <a:pt x="75913" y="80391"/>
                </a:moveTo>
                <a:lnTo>
                  <a:pt x="43065" y="80391"/>
                </a:lnTo>
                <a:lnTo>
                  <a:pt x="86131" y="105397"/>
                </a:lnTo>
                <a:lnTo>
                  <a:pt x="75913" y="80391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66" name="object 66"/>
          <p:cNvSpPr/>
          <p:nvPr/>
        </p:nvSpPr>
        <p:spPr>
          <a:xfrm>
            <a:off x="6976783" y="4482051"/>
            <a:ext cx="82529" cy="104748"/>
          </a:xfrm>
          <a:custGeom>
            <a:avLst/>
            <a:gdLst/>
            <a:ahLst/>
            <a:cxnLst/>
            <a:rect l="l" t="t" r="r" b="b"/>
            <a:pathLst>
              <a:path w="99059" h="125729">
                <a:moveTo>
                  <a:pt x="67373" y="32639"/>
                </a:moveTo>
                <a:lnTo>
                  <a:pt x="34734" y="65798"/>
                </a:lnTo>
                <a:lnTo>
                  <a:pt x="46774" y="0"/>
                </a:lnTo>
                <a:lnTo>
                  <a:pt x="22682" y="0"/>
                </a:lnTo>
                <a:lnTo>
                  <a:pt x="0" y="125323"/>
                </a:lnTo>
                <a:lnTo>
                  <a:pt x="24434" y="125323"/>
                </a:lnTo>
                <a:lnTo>
                  <a:pt x="29324" y="96875"/>
                </a:lnTo>
                <a:lnTo>
                  <a:pt x="41884" y="84480"/>
                </a:lnTo>
                <a:lnTo>
                  <a:pt x="55676" y="125323"/>
                </a:lnTo>
                <a:lnTo>
                  <a:pt x="80987" y="125323"/>
                </a:lnTo>
                <a:lnTo>
                  <a:pt x="60909" y="69989"/>
                </a:lnTo>
                <a:lnTo>
                  <a:pt x="98958" y="32639"/>
                </a:lnTo>
                <a:lnTo>
                  <a:pt x="67373" y="32639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67" name="object 67"/>
          <p:cNvSpPr/>
          <p:nvPr/>
        </p:nvSpPr>
        <p:spPr>
          <a:xfrm>
            <a:off x="7059651" y="4536530"/>
            <a:ext cx="60838" cy="88877"/>
          </a:xfrm>
          <a:custGeom>
            <a:avLst/>
            <a:gdLst/>
            <a:ahLst/>
            <a:cxnLst/>
            <a:rect l="l" t="t" r="r" b="b"/>
            <a:pathLst>
              <a:path w="73025" h="106679">
                <a:moveTo>
                  <a:pt x="25526" y="17513"/>
                </a:moveTo>
                <a:lnTo>
                  <a:pt x="68402" y="17513"/>
                </a:lnTo>
                <a:lnTo>
                  <a:pt x="68402" y="0"/>
                </a:lnTo>
                <a:lnTo>
                  <a:pt x="10528" y="0"/>
                </a:lnTo>
                <a:lnTo>
                  <a:pt x="3263" y="57873"/>
                </a:lnTo>
                <a:lnTo>
                  <a:pt x="21805" y="58750"/>
                </a:lnTo>
                <a:lnTo>
                  <a:pt x="25806" y="51333"/>
                </a:lnTo>
                <a:lnTo>
                  <a:pt x="32943" y="51181"/>
                </a:lnTo>
                <a:lnTo>
                  <a:pt x="35763" y="51181"/>
                </a:lnTo>
                <a:lnTo>
                  <a:pt x="46735" y="51181"/>
                </a:lnTo>
                <a:lnTo>
                  <a:pt x="51193" y="60680"/>
                </a:lnTo>
                <a:lnTo>
                  <a:pt x="51193" y="70040"/>
                </a:lnTo>
                <a:lnTo>
                  <a:pt x="51193" y="81305"/>
                </a:lnTo>
                <a:lnTo>
                  <a:pt x="45389" y="89750"/>
                </a:lnTo>
                <a:lnTo>
                  <a:pt x="35458" y="89750"/>
                </a:lnTo>
                <a:lnTo>
                  <a:pt x="26263" y="89750"/>
                </a:lnTo>
                <a:lnTo>
                  <a:pt x="21653" y="83972"/>
                </a:lnTo>
                <a:lnTo>
                  <a:pt x="20777" y="75374"/>
                </a:lnTo>
                <a:lnTo>
                  <a:pt x="0" y="75374"/>
                </a:lnTo>
                <a:lnTo>
                  <a:pt x="3478" y="89171"/>
                </a:lnTo>
                <a:lnTo>
                  <a:pt x="11350" y="98832"/>
                </a:lnTo>
                <a:lnTo>
                  <a:pt x="22113" y="104515"/>
                </a:lnTo>
                <a:lnTo>
                  <a:pt x="34264" y="106375"/>
                </a:lnTo>
                <a:lnTo>
                  <a:pt x="53331" y="102487"/>
                </a:lnTo>
                <a:lnTo>
                  <a:pt x="65039" y="92856"/>
                </a:lnTo>
                <a:lnTo>
                  <a:pt x="70933" y="80529"/>
                </a:lnTo>
                <a:lnTo>
                  <a:pt x="72555" y="68554"/>
                </a:lnTo>
                <a:lnTo>
                  <a:pt x="69552" y="53037"/>
                </a:lnTo>
                <a:lnTo>
                  <a:pt x="61890" y="42489"/>
                </a:lnTo>
                <a:lnTo>
                  <a:pt x="51584" y="36477"/>
                </a:lnTo>
                <a:lnTo>
                  <a:pt x="40652" y="34569"/>
                </a:lnTo>
                <a:lnTo>
                  <a:pt x="30416" y="34569"/>
                </a:lnTo>
                <a:lnTo>
                  <a:pt x="25666" y="37693"/>
                </a:lnTo>
                <a:lnTo>
                  <a:pt x="21805" y="40360"/>
                </a:lnTo>
                <a:lnTo>
                  <a:pt x="25526" y="17513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68" name="object 68"/>
          <p:cNvSpPr/>
          <p:nvPr/>
        </p:nvSpPr>
        <p:spPr>
          <a:xfrm>
            <a:off x="7128373" y="4536530"/>
            <a:ext cx="60838" cy="88877"/>
          </a:xfrm>
          <a:custGeom>
            <a:avLst/>
            <a:gdLst/>
            <a:ahLst/>
            <a:cxnLst/>
            <a:rect l="l" t="t" r="r" b="b"/>
            <a:pathLst>
              <a:path w="73025" h="106679">
                <a:moveTo>
                  <a:pt x="25526" y="17513"/>
                </a:moveTo>
                <a:lnTo>
                  <a:pt x="68402" y="17513"/>
                </a:lnTo>
                <a:lnTo>
                  <a:pt x="68402" y="0"/>
                </a:lnTo>
                <a:lnTo>
                  <a:pt x="10528" y="0"/>
                </a:lnTo>
                <a:lnTo>
                  <a:pt x="3263" y="57873"/>
                </a:lnTo>
                <a:lnTo>
                  <a:pt x="21805" y="58750"/>
                </a:lnTo>
                <a:lnTo>
                  <a:pt x="25806" y="51333"/>
                </a:lnTo>
                <a:lnTo>
                  <a:pt x="32943" y="51181"/>
                </a:lnTo>
                <a:lnTo>
                  <a:pt x="35763" y="51181"/>
                </a:lnTo>
                <a:lnTo>
                  <a:pt x="46735" y="51181"/>
                </a:lnTo>
                <a:lnTo>
                  <a:pt x="51193" y="60680"/>
                </a:lnTo>
                <a:lnTo>
                  <a:pt x="51193" y="70040"/>
                </a:lnTo>
                <a:lnTo>
                  <a:pt x="51193" y="81305"/>
                </a:lnTo>
                <a:lnTo>
                  <a:pt x="45389" y="89750"/>
                </a:lnTo>
                <a:lnTo>
                  <a:pt x="35458" y="89750"/>
                </a:lnTo>
                <a:lnTo>
                  <a:pt x="26263" y="89750"/>
                </a:lnTo>
                <a:lnTo>
                  <a:pt x="21653" y="83972"/>
                </a:lnTo>
                <a:lnTo>
                  <a:pt x="20777" y="75374"/>
                </a:lnTo>
                <a:lnTo>
                  <a:pt x="0" y="75374"/>
                </a:lnTo>
                <a:lnTo>
                  <a:pt x="3478" y="89171"/>
                </a:lnTo>
                <a:lnTo>
                  <a:pt x="11350" y="98832"/>
                </a:lnTo>
                <a:lnTo>
                  <a:pt x="22113" y="104515"/>
                </a:lnTo>
                <a:lnTo>
                  <a:pt x="34264" y="106375"/>
                </a:lnTo>
                <a:lnTo>
                  <a:pt x="53331" y="102487"/>
                </a:lnTo>
                <a:lnTo>
                  <a:pt x="65039" y="92856"/>
                </a:lnTo>
                <a:lnTo>
                  <a:pt x="70933" y="80529"/>
                </a:lnTo>
                <a:lnTo>
                  <a:pt x="72555" y="68554"/>
                </a:lnTo>
                <a:lnTo>
                  <a:pt x="69552" y="53037"/>
                </a:lnTo>
                <a:lnTo>
                  <a:pt x="61890" y="42489"/>
                </a:lnTo>
                <a:lnTo>
                  <a:pt x="51584" y="36477"/>
                </a:lnTo>
                <a:lnTo>
                  <a:pt x="40652" y="34569"/>
                </a:lnTo>
                <a:lnTo>
                  <a:pt x="30416" y="34569"/>
                </a:lnTo>
                <a:lnTo>
                  <a:pt x="25666" y="37693"/>
                </a:lnTo>
                <a:lnTo>
                  <a:pt x="21805" y="40360"/>
                </a:lnTo>
                <a:lnTo>
                  <a:pt x="25526" y="17513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69" name="object 69"/>
          <p:cNvSpPr txBox="1"/>
          <p:nvPr/>
        </p:nvSpPr>
        <p:spPr>
          <a:xfrm>
            <a:off x="6668161" y="4937652"/>
            <a:ext cx="1117838" cy="173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0">
              <a:tabLst>
                <a:tab pos="800405" algn="l"/>
              </a:tabLst>
            </a:pPr>
            <a:r>
              <a:rPr sz="1687" b="1" i="1" spc="12" baseline="14403" dirty="0">
                <a:latin typeface="HelveticaNeue-BoldItalic"/>
                <a:cs typeface="HelveticaNeue-BoldItalic"/>
              </a:rPr>
              <a:t>k</a:t>
            </a:r>
            <a:r>
              <a:rPr sz="958" b="1" spc="4" dirty="0">
                <a:latin typeface="Arial"/>
                <a:cs typeface="Arial"/>
              </a:rPr>
              <a:t>I</a:t>
            </a:r>
            <a:r>
              <a:rPr sz="958" b="1" spc="-50" dirty="0">
                <a:latin typeface="Arial"/>
                <a:cs typeface="Arial"/>
              </a:rPr>
              <a:t>A</a:t>
            </a:r>
            <a:r>
              <a:rPr sz="958" b="1" spc="12" dirty="0">
                <a:latin typeface="Arial"/>
                <a:cs typeface="Arial"/>
              </a:rPr>
              <a:t>W</a:t>
            </a:r>
            <a:r>
              <a:rPr sz="958" b="1" dirty="0">
                <a:latin typeface="Arial"/>
                <a:cs typeface="Arial"/>
              </a:rPr>
              <a:t>	</a:t>
            </a:r>
            <a:r>
              <a:rPr sz="1687" b="1" i="1" spc="12" baseline="14403" dirty="0">
                <a:latin typeface="HelveticaNeue-BoldItalic"/>
                <a:cs typeface="HelveticaNeue-BoldItalic"/>
              </a:rPr>
              <a:t>k</a:t>
            </a:r>
            <a:r>
              <a:rPr sz="958" b="1" spc="4" dirty="0">
                <a:latin typeface="Arial"/>
                <a:cs typeface="Arial"/>
              </a:rPr>
              <a:t>I</a:t>
            </a:r>
            <a:r>
              <a:rPr sz="958" b="1" spc="-46" dirty="0">
                <a:latin typeface="Arial"/>
                <a:cs typeface="Arial"/>
              </a:rPr>
              <a:t>AW</a:t>
            </a:r>
            <a:endParaRPr sz="958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913376" y="4474299"/>
            <a:ext cx="283559" cy="1025787"/>
          </a:xfrm>
          <a:custGeom>
            <a:avLst/>
            <a:gdLst/>
            <a:ahLst/>
            <a:cxnLst/>
            <a:rect l="l" t="t" r="r" b="b"/>
            <a:pathLst>
              <a:path w="340359" h="1231265">
                <a:moveTo>
                  <a:pt x="0" y="0"/>
                </a:moveTo>
                <a:lnTo>
                  <a:pt x="339775" y="1231125"/>
                </a:lnTo>
              </a:path>
            </a:pathLst>
          </a:custGeom>
          <a:ln w="10591">
            <a:solidFill>
              <a:srgbClr val="221F20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71" name="object 71"/>
          <p:cNvSpPr/>
          <p:nvPr/>
        </p:nvSpPr>
        <p:spPr>
          <a:xfrm>
            <a:off x="7155070" y="5465849"/>
            <a:ext cx="69303" cy="94695"/>
          </a:xfrm>
          <a:custGeom>
            <a:avLst/>
            <a:gdLst/>
            <a:ahLst/>
            <a:cxnLst/>
            <a:rect l="l" t="t" r="r" b="b"/>
            <a:pathLst>
              <a:path w="83184" h="113665">
                <a:moveTo>
                  <a:pt x="0" y="22910"/>
                </a:moveTo>
                <a:lnTo>
                  <a:pt x="69557" y="113055"/>
                </a:lnTo>
                <a:lnTo>
                  <a:pt x="78794" y="35560"/>
                </a:lnTo>
                <a:lnTo>
                  <a:pt x="48171" y="35560"/>
                </a:lnTo>
                <a:lnTo>
                  <a:pt x="0" y="22910"/>
                </a:lnTo>
                <a:close/>
              </a:path>
              <a:path w="83184" h="113665">
                <a:moveTo>
                  <a:pt x="83032" y="0"/>
                </a:moveTo>
                <a:lnTo>
                  <a:pt x="48171" y="35560"/>
                </a:lnTo>
                <a:lnTo>
                  <a:pt x="78794" y="35560"/>
                </a:lnTo>
                <a:lnTo>
                  <a:pt x="83032" y="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72" name="object 72"/>
          <p:cNvSpPr/>
          <p:nvPr/>
        </p:nvSpPr>
        <p:spPr>
          <a:xfrm>
            <a:off x="7290267" y="4474299"/>
            <a:ext cx="248644" cy="420049"/>
          </a:xfrm>
          <a:custGeom>
            <a:avLst/>
            <a:gdLst/>
            <a:ahLst/>
            <a:cxnLst/>
            <a:rect l="l" t="t" r="r" b="b"/>
            <a:pathLst>
              <a:path w="298450" h="504189">
                <a:moveTo>
                  <a:pt x="298386" y="0"/>
                </a:moveTo>
                <a:lnTo>
                  <a:pt x="0" y="504012"/>
                </a:lnTo>
              </a:path>
            </a:pathLst>
          </a:custGeom>
          <a:ln w="21183">
            <a:solidFill>
              <a:srgbClr val="0B78BE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73" name="object 73"/>
          <p:cNvSpPr/>
          <p:nvPr/>
        </p:nvSpPr>
        <p:spPr>
          <a:xfrm>
            <a:off x="7239471" y="4829847"/>
            <a:ext cx="121148" cy="150244"/>
          </a:xfrm>
          <a:custGeom>
            <a:avLst/>
            <a:gdLst/>
            <a:ahLst/>
            <a:cxnLst/>
            <a:rect l="l" t="t" r="r" b="b"/>
            <a:pathLst>
              <a:path w="145415" h="180339">
                <a:moveTo>
                  <a:pt x="26619" y="0"/>
                </a:moveTo>
                <a:lnTo>
                  <a:pt x="0" y="180225"/>
                </a:lnTo>
                <a:lnTo>
                  <a:pt x="145199" y="70205"/>
                </a:lnTo>
                <a:lnTo>
                  <a:pt x="65532" y="69532"/>
                </a:lnTo>
                <a:lnTo>
                  <a:pt x="26619" y="0"/>
                </a:lnTo>
                <a:close/>
              </a:path>
            </a:pathLst>
          </a:custGeom>
          <a:solidFill>
            <a:srgbClr val="0B78BE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74" name="object 74"/>
          <p:cNvSpPr/>
          <p:nvPr/>
        </p:nvSpPr>
        <p:spPr>
          <a:xfrm>
            <a:off x="7281304" y="4482051"/>
            <a:ext cx="82529" cy="104748"/>
          </a:xfrm>
          <a:custGeom>
            <a:avLst/>
            <a:gdLst/>
            <a:ahLst/>
            <a:cxnLst/>
            <a:rect l="l" t="t" r="r" b="b"/>
            <a:pathLst>
              <a:path w="99059" h="125729">
                <a:moveTo>
                  <a:pt x="67373" y="32639"/>
                </a:moveTo>
                <a:lnTo>
                  <a:pt x="34734" y="65798"/>
                </a:lnTo>
                <a:lnTo>
                  <a:pt x="46774" y="0"/>
                </a:lnTo>
                <a:lnTo>
                  <a:pt x="22682" y="0"/>
                </a:lnTo>
                <a:lnTo>
                  <a:pt x="0" y="125323"/>
                </a:lnTo>
                <a:lnTo>
                  <a:pt x="24434" y="125323"/>
                </a:lnTo>
                <a:lnTo>
                  <a:pt x="29324" y="96875"/>
                </a:lnTo>
                <a:lnTo>
                  <a:pt x="41884" y="84480"/>
                </a:lnTo>
                <a:lnTo>
                  <a:pt x="55676" y="125323"/>
                </a:lnTo>
                <a:lnTo>
                  <a:pt x="80987" y="125323"/>
                </a:lnTo>
                <a:lnTo>
                  <a:pt x="60909" y="69989"/>
                </a:lnTo>
                <a:lnTo>
                  <a:pt x="98958" y="32639"/>
                </a:lnTo>
                <a:lnTo>
                  <a:pt x="67373" y="32639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75" name="object 75"/>
          <p:cNvSpPr/>
          <p:nvPr/>
        </p:nvSpPr>
        <p:spPr>
          <a:xfrm>
            <a:off x="7364173" y="4536530"/>
            <a:ext cx="60838" cy="88877"/>
          </a:xfrm>
          <a:custGeom>
            <a:avLst/>
            <a:gdLst/>
            <a:ahLst/>
            <a:cxnLst/>
            <a:rect l="l" t="t" r="r" b="b"/>
            <a:pathLst>
              <a:path w="73025" h="106679">
                <a:moveTo>
                  <a:pt x="25526" y="17513"/>
                </a:moveTo>
                <a:lnTo>
                  <a:pt x="68402" y="17513"/>
                </a:lnTo>
                <a:lnTo>
                  <a:pt x="68402" y="0"/>
                </a:lnTo>
                <a:lnTo>
                  <a:pt x="10528" y="0"/>
                </a:lnTo>
                <a:lnTo>
                  <a:pt x="3263" y="57873"/>
                </a:lnTo>
                <a:lnTo>
                  <a:pt x="21805" y="58750"/>
                </a:lnTo>
                <a:lnTo>
                  <a:pt x="25806" y="51333"/>
                </a:lnTo>
                <a:lnTo>
                  <a:pt x="32943" y="51181"/>
                </a:lnTo>
                <a:lnTo>
                  <a:pt x="35763" y="51181"/>
                </a:lnTo>
                <a:lnTo>
                  <a:pt x="46735" y="51181"/>
                </a:lnTo>
                <a:lnTo>
                  <a:pt x="51193" y="60680"/>
                </a:lnTo>
                <a:lnTo>
                  <a:pt x="51193" y="70040"/>
                </a:lnTo>
                <a:lnTo>
                  <a:pt x="51193" y="81305"/>
                </a:lnTo>
                <a:lnTo>
                  <a:pt x="45389" y="89750"/>
                </a:lnTo>
                <a:lnTo>
                  <a:pt x="35458" y="89750"/>
                </a:lnTo>
                <a:lnTo>
                  <a:pt x="26263" y="89750"/>
                </a:lnTo>
                <a:lnTo>
                  <a:pt x="21653" y="83972"/>
                </a:lnTo>
                <a:lnTo>
                  <a:pt x="20777" y="75374"/>
                </a:lnTo>
                <a:lnTo>
                  <a:pt x="0" y="75374"/>
                </a:lnTo>
                <a:lnTo>
                  <a:pt x="3478" y="89171"/>
                </a:lnTo>
                <a:lnTo>
                  <a:pt x="11350" y="98832"/>
                </a:lnTo>
                <a:lnTo>
                  <a:pt x="22113" y="104515"/>
                </a:lnTo>
                <a:lnTo>
                  <a:pt x="34264" y="106375"/>
                </a:lnTo>
                <a:lnTo>
                  <a:pt x="53331" y="102487"/>
                </a:lnTo>
                <a:lnTo>
                  <a:pt x="65039" y="92856"/>
                </a:lnTo>
                <a:lnTo>
                  <a:pt x="70933" y="80529"/>
                </a:lnTo>
                <a:lnTo>
                  <a:pt x="72555" y="68554"/>
                </a:lnTo>
                <a:lnTo>
                  <a:pt x="69552" y="53037"/>
                </a:lnTo>
                <a:lnTo>
                  <a:pt x="61890" y="42489"/>
                </a:lnTo>
                <a:lnTo>
                  <a:pt x="51584" y="36477"/>
                </a:lnTo>
                <a:lnTo>
                  <a:pt x="40652" y="34569"/>
                </a:lnTo>
                <a:lnTo>
                  <a:pt x="30416" y="34569"/>
                </a:lnTo>
                <a:lnTo>
                  <a:pt x="25666" y="37693"/>
                </a:lnTo>
                <a:lnTo>
                  <a:pt x="21805" y="40360"/>
                </a:lnTo>
                <a:lnTo>
                  <a:pt x="25526" y="17513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76" name="object 76"/>
          <p:cNvSpPr/>
          <p:nvPr/>
        </p:nvSpPr>
        <p:spPr>
          <a:xfrm>
            <a:off x="7432770" y="4535049"/>
            <a:ext cx="60309" cy="87819"/>
          </a:xfrm>
          <a:custGeom>
            <a:avLst/>
            <a:gdLst/>
            <a:ahLst/>
            <a:cxnLst/>
            <a:rect l="l" t="t" r="r" b="b"/>
            <a:pathLst>
              <a:path w="72390" h="105410">
                <a:moveTo>
                  <a:pt x="21374" y="37236"/>
                </a:moveTo>
                <a:lnTo>
                  <a:pt x="21526" y="29527"/>
                </a:lnTo>
                <a:lnTo>
                  <a:pt x="21958" y="17500"/>
                </a:lnTo>
                <a:lnTo>
                  <a:pt x="36499" y="17500"/>
                </a:lnTo>
                <a:lnTo>
                  <a:pt x="46583" y="17500"/>
                </a:lnTo>
                <a:lnTo>
                  <a:pt x="51041" y="25514"/>
                </a:lnTo>
                <a:lnTo>
                  <a:pt x="51041" y="32486"/>
                </a:lnTo>
                <a:lnTo>
                  <a:pt x="49561" y="40400"/>
                </a:lnTo>
                <a:lnTo>
                  <a:pt x="44883" y="47269"/>
                </a:lnTo>
                <a:lnTo>
                  <a:pt x="36644" y="54500"/>
                </a:lnTo>
                <a:lnTo>
                  <a:pt x="24485" y="63500"/>
                </a:lnTo>
                <a:lnTo>
                  <a:pt x="11126" y="75313"/>
                </a:lnTo>
                <a:lnTo>
                  <a:pt x="3956" y="86031"/>
                </a:lnTo>
                <a:lnTo>
                  <a:pt x="929" y="95941"/>
                </a:lnTo>
                <a:lnTo>
                  <a:pt x="0" y="105333"/>
                </a:lnTo>
                <a:lnTo>
                  <a:pt x="71958" y="105333"/>
                </a:lnTo>
                <a:lnTo>
                  <a:pt x="71958" y="86944"/>
                </a:lnTo>
                <a:lnTo>
                  <a:pt x="26263" y="86944"/>
                </a:lnTo>
                <a:lnTo>
                  <a:pt x="28991" y="83215"/>
                </a:lnTo>
                <a:lnTo>
                  <a:pt x="33721" y="79057"/>
                </a:lnTo>
                <a:lnTo>
                  <a:pt x="40618" y="73985"/>
                </a:lnTo>
                <a:lnTo>
                  <a:pt x="49847" y="67513"/>
                </a:lnTo>
                <a:lnTo>
                  <a:pt x="57604" y="61755"/>
                </a:lnTo>
                <a:lnTo>
                  <a:pt x="64676" y="54541"/>
                </a:lnTo>
                <a:lnTo>
                  <a:pt x="69826" y="45244"/>
                </a:lnTo>
                <a:lnTo>
                  <a:pt x="71818" y="33235"/>
                </a:lnTo>
                <a:lnTo>
                  <a:pt x="68998" y="19030"/>
                </a:lnTo>
                <a:lnTo>
                  <a:pt x="61282" y="8607"/>
                </a:lnTo>
                <a:lnTo>
                  <a:pt x="49781" y="2189"/>
                </a:lnTo>
                <a:lnTo>
                  <a:pt x="35610" y="0"/>
                </a:lnTo>
                <a:lnTo>
                  <a:pt x="26289" y="999"/>
                </a:lnTo>
                <a:lnTo>
                  <a:pt x="14897" y="5768"/>
                </a:lnTo>
                <a:lnTo>
                  <a:pt x="5257" y="16962"/>
                </a:lnTo>
                <a:lnTo>
                  <a:pt x="1193" y="37236"/>
                </a:lnTo>
                <a:lnTo>
                  <a:pt x="21374" y="37236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77" name="object 77"/>
          <p:cNvSpPr/>
          <p:nvPr/>
        </p:nvSpPr>
        <p:spPr>
          <a:xfrm>
            <a:off x="7230638" y="4979996"/>
            <a:ext cx="8993" cy="15342"/>
          </a:xfrm>
          <a:custGeom>
            <a:avLst/>
            <a:gdLst/>
            <a:ahLst/>
            <a:cxnLst/>
            <a:rect l="l" t="t" r="r" b="b"/>
            <a:pathLst>
              <a:path w="10795" h="18414">
                <a:moveTo>
                  <a:pt x="10604" y="0"/>
                </a:moveTo>
                <a:lnTo>
                  <a:pt x="0" y="18338"/>
                </a:lnTo>
              </a:path>
            </a:pathLst>
          </a:custGeom>
          <a:ln w="10591">
            <a:solidFill>
              <a:srgbClr val="221F20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78" name="object 78"/>
          <p:cNvSpPr/>
          <p:nvPr/>
        </p:nvSpPr>
        <p:spPr>
          <a:xfrm>
            <a:off x="6943328" y="5025408"/>
            <a:ext cx="270334" cy="467132"/>
          </a:xfrm>
          <a:custGeom>
            <a:avLst/>
            <a:gdLst/>
            <a:ahLst/>
            <a:cxnLst/>
            <a:rect l="l" t="t" r="r" b="b"/>
            <a:pathLst>
              <a:path w="324484" h="560704">
                <a:moveTo>
                  <a:pt x="323964" y="0"/>
                </a:moveTo>
                <a:lnTo>
                  <a:pt x="0" y="560552"/>
                </a:lnTo>
              </a:path>
            </a:pathLst>
          </a:custGeom>
          <a:ln w="10591">
            <a:solidFill>
              <a:srgbClr val="221F20"/>
            </a:solidFill>
            <a:prstDash val="dash"/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79" name="object 79"/>
          <p:cNvSpPr/>
          <p:nvPr/>
        </p:nvSpPr>
        <p:spPr>
          <a:xfrm>
            <a:off x="6925784" y="5507475"/>
            <a:ext cx="8993" cy="15342"/>
          </a:xfrm>
          <a:custGeom>
            <a:avLst/>
            <a:gdLst/>
            <a:ahLst/>
            <a:cxnLst/>
            <a:rect l="l" t="t" r="r" b="b"/>
            <a:pathLst>
              <a:path w="10795" h="18415">
                <a:moveTo>
                  <a:pt x="10604" y="0"/>
                </a:moveTo>
                <a:lnTo>
                  <a:pt x="0" y="18338"/>
                </a:lnTo>
              </a:path>
            </a:pathLst>
          </a:custGeom>
          <a:ln w="10591">
            <a:solidFill>
              <a:srgbClr val="221F20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80" name="object 80"/>
          <p:cNvSpPr/>
          <p:nvPr/>
        </p:nvSpPr>
        <p:spPr>
          <a:xfrm>
            <a:off x="6894601" y="5482726"/>
            <a:ext cx="75122" cy="94167"/>
          </a:xfrm>
          <a:custGeom>
            <a:avLst/>
            <a:gdLst/>
            <a:ahLst/>
            <a:cxnLst/>
            <a:rect l="l" t="t" r="r" b="b"/>
            <a:pathLst>
              <a:path w="90170" h="113029">
                <a:moveTo>
                  <a:pt x="15455" y="0"/>
                </a:moveTo>
                <a:lnTo>
                  <a:pt x="0" y="112814"/>
                </a:lnTo>
                <a:lnTo>
                  <a:pt x="89882" y="43218"/>
                </a:lnTo>
                <a:lnTo>
                  <a:pt x="40233" y="43218"/>
                </a:lnTo>
                <a:lnTo>
                  <a:pt x="15455" y="0"/>
                </a:lnTo>
                <a:close/>
              </a:path>
              <a:path w="90170" h="113029">
                <a:moveTo>
                  <a:pt x="90030" y="43103"/>
                </a:moveTo>
                <a:lnTo>
                  <a:pt x="40233" y="43218"/>
                </a:lnTo>
                <a:lnTo>
                  <a:pt x="89882" y="43218"/>
                </a:lnTo>
                <a:lnTo>
                  <a:pt x="90030" y="43103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81" name="object 81"/>
          <p:cNvSpPr txBox="1"/>
          <p:nvPr/>
        </p:nvSpPr>
        <p:spPr>
          <a:xfrm>
            <a:off x="6052814" y="5553094"/>
            <a:ext cx="2373223" cy="17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0">
              <a:tabLst>
                <a:tab pos="971278" algn="l"/>
                <a:tab pos="1558489" algn="l"/>
              </a:tabLst>
            </a:pPr>
            <a:r>
              <a:rPr sz="1125" b="1" spc="4" dirty="0">
                <a:latin typeface="Arial"/>
                <a:cs typeface="Arial"/>
              </a:rPr>
              <a:t>Calorimeter	</a:t>
            </a:r>
            <a:r>
              <a:rPr sz="1125" b="1" spc="-42" dirty="0">
                <a:solidFill>
                  <a:srgbClr val="E03A3E"/>
                </a:solidFill>
                <a:latin typeface="Arial"/>
                <a:cs typeface="Arial"/>
              </a:rPr>
              <a:t>T-OPA	</a:t>
            </a:r>
            <a:r>
              <a:rPr sz="1125" b="1" spc="4" dirty="0">
                <a:latin typeface="Arial"/>
                <a:cs typeface="Arial"/>
              </a:rPr>
              <a:t>Calorimeter</a:t>
            </a:r>
            <a:endParaRPr sz="1125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277340" y="4474299"/>
            <a:ext cx="283559" cy="1025787"/>
          </a:xfrm>
          <a:custGeom>
            <a:avLst/>
            <a:gdLst/>
            <a:ahLst/>
            <a:cxnLst/>
            <a:rect l="l" t="t" r="r" b="b"/>
            <a:pathLst>
              <a:path w="340359" h="1231265">
                <a:moveTo>
                  <a:pt x="339775" y="0"/>
                </a:moveTo>
                <a:lnTo>
                  <a:pt x="0" y="1231125"/>
                </a:lnTo>
              </a:path>
            </a:pathLst>
          </a:custGeom>
          <a:ln w="10591">
            <a:solidFill>
              <a:srgbClr val="221F20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83" name="object 83"/>
          <p:cNvSpPr/>
          <p:nvPr/>
        </p:nvSpPr>
        <p:spPr>
          <a:xfrm>
            <a:off x="7249531" y="5465849"/>
            <a:ext cx="69303" cy="94695"/>
          </a:xfrm>
          <a:custGeom>
            <a:avLst/>
            <a:gdLst/>
            <a:ahLst/>
            <a:cxnLst/>
            <a:rect l="l" t="t" r="r" b="b"/>
            <a:pathLst>
              <a:path w="83184" h="113665">
                <a:moveTo>
                  <a:pt x="0" y="0"/>
                </a:moveTo>
                <a:lnTo>
                  <a:pt x="13487" y="113055"/>
                </a:lnTo>
                <a:lnTo>
                  <a:pt x="73273" y="35560"/>
                </a:lnTo>
                <a:lnTo>
                  <a:pt x="34874" y="35560"/>
                </a:lnTo>
                <a:lnTo>
                  <a:pt x="0" y="0"/>
                </a:lnTo>
                <a:close/>
              </a:path>
              <a:path w="83184" h="113665">
                <a:moveTo>
                  <a:pt x="83032" y="22910"/>
                </a:moveTo>
                <a:lnTo>
                  <a:pt x="34874" y="35560"/>
                </a:lnTo>
                <a:lnTo>
                  <a:pt x="73273" y="35560"/>
                </a:lnTo>
                <a:lnTo>
                  <a:pt x="83032" y="2291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84" name="object 84"/>
          <p:cNvSpPr/>
          <p:nvPr/>
        </p:nvSpPr>
        <p:spPr>
          <a:xfrm>
            <a:off x="9425507" y="4942933"/>
            <a:ext cx="253405" cy="439094"/>
          </a:xfrm>
          <a:custGeom>
            <a:avLst/>
            <a:gdLst/>
            <a:ahLst/>
            <a:cxnLst/>
            <a:rect l="l" t="t" r="r" b="b"/>
            <a:pathLst>
              <a:path w="304165" h="527050">
                <a:moveTo>
                  <a:pt x="0" y="527037"/>
                </a:moveTo>
                <a:lnTo>
                  <a:pt x="303644" y="0"/>
                </a:lnTo>
              </a:path>
            </a:pathLst>
          </a:custGeom>
          <a:ln w="22059">
            <a:solidFill>
              <a:srgbClr val="0B78BE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85" name="object 85"/>
          <p:cNvSpPr/>
          <p:nvPr/>
        </p:nvSpPr>
        <p:spPr>
          <a:xfrm>
            <a:off x="9605511" y="4852998"/>
            <a:ext cx="124851" cy="156593"/>
          </a:xfrm>
          <a:custGeom>
            <a:avLst/>
            <a:gdLst/>
            <a:ahLst/>
            <a:cxnLst/>
            <a:rect l="l" t="t" r="r" b="b"/>
            <a:pathLst>
              <a:path w="149859" h="187960">
                <a:moveTo>
                  <a:pt x="134047" y="116027"/>
                </a:moveTo>
                <a:lnTo>
                  <a:pt x="82930" y="116027"/>
                </a:lnTo>
                <a:lnTo>
                  <a:pt x="124294" y="187934"/>
                </a:lnTo>
                <a:lnTo>
                  <a:pt x="134047" y="116027"/>
                </a:lnTo>
                <a:close/>
              </a:path>
              <a:path w="149859" h="187960">
                <a:moveTo>
                  <a:pt x="149783" y="0"/>
                </a:moveTo>
                <a:lnTo>
                  <a:pt x="0" y="116319"/>
                </a:lnTo>
                <a:lnTo>
                  <a:pt x="134047" y="116027"/>
                </a:lnTo>
                <a:lnTo>
                  <a:pt x="149783" y="0"/>
                </a:lnTo>
                <a:close/>
              </a:path>
            </a:pathLst>
          </a:custGeom>
          <a:solidFill>
            <a:srgbClr val="0B78BE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86" name="object 86"/>
          <p:cNvSpPr/>
          <p:nvPr/>
        </p:nvSpPr>
        <p:spPr>
          <a:xfrm>
            <a:off x="9807337" y="4939018"/>
            <a:ext cx="256050" cy="436449"/>
          </a:xfrm>
          <a:custGeom>
            <a:avLst/>
            <a:gdLst/>
            <a:ahLst/>
            <a:cxnLst/>
            <a:rect l="l" t="t" r="r" b="b"/>
            <a:pathLst>
              <a:path w="307340" h="523875">
                <a:moveTo>
                  <a:pt x="306997" y="523328"/>
                </a:moveTo>
                <a:lnTo>
                  <a:pt x="0" y="0"/>
                </a:lnTo>
              </a:path>
            </a:pathLst>
          </a:custGeom>
          <a:ln w="22059">
            <a:solidFill>
              <a:srgbClr val="0B78BE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87" name="object 87"/>
          <p:cNvSpPr/>
          <p:nvPr/>
        </p:nvSpPr>
        <p:spPr>
          <a:xfrm>
            <a:off x="9754818" y="4849495"/>
            <a:ext cx="125909" cy="156593"/>
          </a:xfrm>
          <a:custGeom>
            <a:avLst/>
            <a:gdLst/>
            <a:ahLst/>
            <a:cxnLst/>
            <a:rect l="l" t="t" r="r" b="b"/>
            <a:pathLst>
              <a:path w="151129" h="187960">
                <a:moveTo>
                  <a:pt x="0" y="0"/>
                </a:moveTo>
                <a:lnTo>
                  <a:pt x="26974" y="187706"/>
                </a:lnTo>
                <a:lnTo>
                  <a:pt x="67754" y="115493"/>
                </a:lnTo>
                <a:lnTo>
                  <a:pt x="150698" y="115125"/>
                </a:lnTo>
                <a:lnTo>
                  <a:pt x="0" y="0"/>
                </a:lnTo>
                <a:close/>
              </a:path>
            </a:pathLst>
          </a:custGeom>
          <a:solidFill>
            <a:srgbClr val="0B78BE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88" name="object 88"/>
          <p:cNvSpPr/>
          <p:nvPr/>
        </p:nvSpPr>
        <p:spPr>
          <a:xfrm>
            <a:off x="9742698" y="5003531"/>
            <a:ext cx="0" cy="522151"/>
          </a:xfrm>
          <a:custGeom>
            <a:avLst/>
            <a:gdLst/>
            <a:ahLst/>
            <a:cxnLst/>
            <a:rect l="l" t="t" r="r" b="b"/>
            <a:pathLst>
              <a:path h="626745">
                <a:moveTo>
                  <a:pt x="0" y="626706"/>
                </a:moveTo>
                <a:lnTo>
                  <a:pt x="0" y="0"/>
                </a:lnTo>
              </a:path>
            </a:pathLst>
          </a:custGeom>
          <a:ln w="22059">
            <a:solidFill>
              <a:srgbClr val="E03A3E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89" name="object 89"/>
          <p:cNvSpPr/>
          <p:nvPr/>
        </p:nvSpPr>
        <p:spPr>
          <a:xfrm>
            <a:off x="9682949" y="4899742"/>
            <a:ext cx="119561" cy="146541"/>
          </a:xfrm>
          <a:custGeom>
            <a:avLst/>
            <a:gdLst/>
            <a:ahLst/>
            <a:cxnLst/>
            <a:rect l="l" t="t" r="r" b="b"/>
            <a:pathLst>
              <a:path w="143509" h="175895">
                <a:moveTo>
                  <a:pt x="71716" y="0"/>
                </a:moveTo>
                <a:lnTo>
                  <a:pt x="0" y="175552"/>
                </a:lnTo>
                <a:lnTo>
                  <a:pt x="71716" y="133896"/>
                </a:lnTo>
                <a:lnTo>
                  <a:pt x="126426" y="133896"/>
                </a:lnTo>
                <a:lnTo>
                  <a:pt x="71716" y="0"/>
                </a:lnTo>
                <a:close/>
              </a:path>
              <a:path w="143509" h="175895">
                <a:moveTo>
                  <a:pt x="126426" y="133896"/>
                </a:moveTo>
                <a:lnTo>
                  <a:pt x="71716" y="133896"/>
                </a:lnTo>
                <a:lnTo>
                  <a:pt x="143446" y="175552"/>
                </a:lnTo>
                <a:lnTo>
                  <a:pt x="126426" y="133896"/>
                </a:lnTo>
                <a:close/>
              </a:path>
            </a:pathLst>
          </a:custGeom>
          <a:solidFill>
            <a:srgbClr val="E03A3E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90" name="object 90"/>
          <p:cNvSpPr/>
          <p:nvPr/>
        </p:nvSpPr>
        <p:spPr>
          <a:xfrm>
            <a:off x="9742698" y="4479779"/>
            <a:ext cx="0" cy="373494"/>
          </a:xfrm>
          <a:custGeom>
            <a:avLst/>
            <a:gdLst/>
            <a:ahLst/>
            <a:cxnLst/>
            <a:rect l="l" t="t" r="r" b="b"/>
            <a:pathLst>
              <a:path h="448310">
                <a:moveTo>
                  <a:pt x="0" y="447979"/>
                </a:moveTo>
                <a:lnTo>
                  <a:pt x="0" y="0"/>
                </a:lnTo>
              </a:path>
            </a:pathLst>
          </a:custGeom>
          <a:ln w="11023">
            <a:solidFill>
              <a:srgbClr val="221F20"/>
            </a:solidFill>
            <a:prstDash val="dash"/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91" name="object 91"/>
          <p:cNvSpPr/>
          <p:nvPr/>
        </p:nvSpPr>
        <p:spPr>
          <a:xfrm>
            <a:off x="9705348" y="4414896"/>
            <a:ext cx="75122" cy="91522"/>
          </a:xfrm>
          <a:custGeom>
            <a:avLst/>
            <a:gdLst/>
            <a:ahLst/>
            <a:cxnLst/>
            <a:rect l="l" t="t" r="r" b="b"/>
            <a:pathLst>
              <a:path w="90170" h="109854">
                <a:moveTo>
                  <a:pt x="44830" y="0"/>
                </a:moveTo>
                <a:lnTo>
                  <a:pt x="0" y="109728"/>
                </a:lnTo>
                <a:lnTo>
                  <a:pt x="44830" y="83693"/>
                </a:lnTo>
                <a:lnTo>
                  <a:pt x="79025" y="83693"/>
                </a:lnTo>
                <a:lnTo>
                  <a:pt x="44830" y="0"/>
                </a:lnTo>
                <a:close/>
              </a:path>
              <a:path w="90170" h="109854">
                <a:moveTo>
                  <a:pt x="79025" y="83693"/>
                </a:moveTo>
                <a:lnTo>
                  <a:pt x="44830" y="83693"/>
                </a:lnTo>
                <a:lnTo>
                  <a:pt x="89661" y="109728"/>
                </a:lnTo>
                <a:lnTo>
                  <a:pt x="79025" y="83693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92" name="object 92"/>
          <p:cNvSpPr txBox="1"/>
          <p:nvPr/>
        </p:nvSpPr>
        <p:spPr>
          <a:xfrm>
            <a:off x="9116553" y="5246731"/>
            <a:ext cx="1264908" cy="17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0">
              <a:tabLst>
                <a:tab pos="987149" algn="l"/>
              </a:tabLst>
            </a:pPr>
            <a:r>
              <a:rPr sz="1125" b="1" spc="8" dirty="0">
                <a:solidFill>
                  <a:srgbClr val="0B78BE"/>
                </a:solidFill>
                <a:latin typeface="Arial"/>
                <a:cs typeface="Arial"/>
              </a:rPr>
              <a:t>B39	B23</a:t>
            </a:r>
            <a:endParaRPr sz="1125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582896" y="4168194"/>
            <a:ext cx="320062" cy="17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0"/>
            <a:r>
              <a:rPr sz="1125" b="1" spc="12" dirty="0">
                <a:latin typeface="Arial"/>
                <a:cs typeface="Arial"/>
              </a:rPr>
              <a:t>TBD</a:t>
            </a:r>
            <a:endParaRPr sz="1125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761465" y="5121966"/>
            <a:ext cx="170875" cy="17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0"/>
            <a:r>
              <a:rPr sz="1125" b="1" i="1" spc="4" dirty="0">
                <a:latin typeface="HelveticaNeue-BoldItalic"/>
                <a:cs typeface="HelveticaNeue-BoldItalic"/>
              </a:rPr>
              <a:t>k</a:t>
            </a:r>
            <a:r>
              <a:rPr sz="1437" b="1" spc="12" baseline="-16908" dirty="0">
                <a:latin typeface="Arial"/>
                <a:cs typeface="Arial"/>
              </a:rPr>
              <a:t>s</a:t>
            </a:r>
            <a:endParaRPr sz="1437" baseline="-16908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309856" y="4987932"/>
            <a:ext cx="239650" cy="173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0"/>
            <a:r>
              <a:rPr sz="1687" b="1" i="1" spc="12" baseline="14403" dirty="0">
                <a:latin typeface="HelveticaNeue-BoldItalic"/>
                <a:cs typeface="HelveticaNeue-BoldItalic"/>
              </a:rPr>
              <a:t>k</a:t>
            </a:r>
            <a:r>
              <a:rPr sz="958" b="1" spc="8" dirty="0">
                <a:latin typeface="Arial"/>
                <a:cs typeface="Arial"/>
              </a:rPr>
              <a:t>39</a:t>
            </a:r>
            <a:endParaRPr sz="958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215766" y="5456257"/>
            <a:ext cx="1064406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71"/>
              </a:lnSpc>
              <a:tabLst>
                <a:tab pos="736393" algn="l"/>
              </a:tabLst>
            </a:pPr>
            <a:r>
              <a:rPr sz="1687" b="1" i="1" spc="12" baseline="14403" dirty="0">
                <a:latin typeface="HelveticaNeue-BoldItalic"/>
                <a:cs typeface="HelveticaNeue-BoldItalic"/>
              </a:rPr>
              <a:t>k</a:t>
            </a:r>
            <a:r>
              <a:rPr sz="958" b="1" spc="4" dirty="0">
                <a:latin typeface="Arial"/>
                <a:cs typeface="Arial"/>
              </a:rPr>
              <a:t>I</a:t>
            </a:r>
            <a:r>
              <a:rPr sz="958" b="1" spc="-50" dirty="0">
                <a:latin typeface="Arial"/>
                <a:cs typeface="Arial"/>
              </a:rPr>
              <a:t>A</a:t>
            </a:r>
            <a:r>
              <a:rPr sz="958" b="1" spc="12" dirty="0">
                <a:latin typeface="Arial"/>
                <a:cs typeface="Arial"/>
              </a:rPr>
              <a:t>W</a:t>
            </a:r>
            <a:r>
              <a:rPr sz="958" b="1" dirty="0">
                <a:latin typeface="Arial"/>
                <a:cs typeface="Arial"/>
              </a:rPr>
              <a:t>	</a:t>
            </a:r>
            <a:r>
              <a:rPr sz="1687" b="1" i="1" spc="12" baseline="14403" dirty="0">
                <a:latin typeface="HelveticaNeue-BoldItalic"/>
                <a:cs typeface="HelveticaNeue-BoldItalic"/>
              </a:rPr>
              <a:t>k</a:t>
            </a:r>
            <a:r>
              <a:rPr sz="1437" b="1" spc="6" baseline="2415" dirty="0">
                <a:latin typeface="Arial"/>
                <a:cs typeface="Arial"/>
              </a:rPr>
              <a:t>I</a:t>
            </a:r>
            <a:r>
              <a:rPr sz="1437" b="1" spc="-68" baseline="2415" dirty="0">
                <a:latin typeface="Arial"/>
                <a:cs typeface="Arial"/>
              </a:rPr>
              <a:t>AW</a:t>
            </a:r>
            <a:endParaRPr sz="1437" baseline="2415">
              <a:latin typeface="Arial"/>
              <a:cs typeface="Arial"/>
            </a:endParaRPr>
          </a:p>
          <a:p>
            <a:pPr algn="ctr">
              <a:lnSpc>
                <a:spcPts val="1071"/>
              </a:lnSpc>
            </a:pPr>
            <a:r>
              <a:rPr sz="1125" b="1" spc="-42" dirty="0">
                <a:solidFill>
                  <a:srgbClr val="E03A3E"/>
                </a:solidFill>
                <a:latin typeface="Arial"/>
                <a:cs typeface="Arial"/>
              </a:rPr>
              <a:t>T-OPA</a:t>
            </a:r>
            <a:endParaRPr sz="1125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939409" y="4987932"/>
            <a:ext cx="239650" cy="173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0"/>
            <a:r>
              <a:rPr sz="1687" b="1" i="1" spc="12" baseline="14403" dirty="0">
                <a:latin typeface="HelveticaNeue-BoldItalic"/>
                <a:cs typeface="HelveticaNeue-BoldItalic"/>
              </a:rPr>
              <a:t>k</a:t>
            </a:r>
            <a:r>
              <a:rPr sz="958" b="1" spc="8" dirty="0">
                <a:latin typeface="Arial"/>
                <a:cs typeface="Arial"/>
              </a:rPr>
              <a:t>23</a:t>
            </a:r>
            <a:endParaRPr sz="958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9425510" y="5392538"/>
            <a:ext cx="235418" cy="103690"/>
          </a:xfrm>
          <a:custGeom>
            <a:avLst/>
            <a:gdLst/>
            <a:ahLst/>
            <a:cxnLst/>
            <a:rect l="l" t="t" r="r" b="b"/>
            <a:pathLst>
              <a:path w="282575" h="124459">
                <a:moveTo>
                  <a:pt x="281965" y="124193"/>
                </a:moveTo>
                <a:lnTo>
                  <a:pt x="0" y="0"/>
                </a:lnTo>
              </a:path>
            </a:pathLst>
          </a:custGeom>
          <a:ln w="11023">
            <a:solidFill>
              <a:srgbClr val="221F20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99" name="object 99"/>
          <p:cNvSpPr/>
          <p:nvPr/>
        </p:nvSpPr>
        <p:spPr>
          <a:xfrm>
            <a:off x="9621085" y="5451119"/>
            <a:ext cx="98928" cy="71419"/>
          </a:xfrm>
          <a:custGeom>
            <a:avLst/>
            <a:gdLst/>
            <a:ahLst/>
            <a:cxnLst/>
            <a:rect l="l" t="t" r="r" b="b"/>
            <a:pathLst>
              <a:path w="118745" h="85725">
                <a:moveTo>
                  <a:pt x="36144" y="0"/>
                </a:moveTo>
                <a:lnTo>
                  <a:pt x="41897" y="51523"/>
                </a:lnTo>
                <a:lnTo>
                  <a:pt x="0" y="82054"/>
                </a:lnTo>
                <a:lnTo>
                  <a:pt x="118478" y="85255"/>
                </a:lnTo>
                <a:lnTo>
                  <a:pt x="36144" y="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00" name="object 100"/>
          <p:cNvSpPr/>
          <p:nvPr/>
        </p:nvSpPr>
        <p:spPr>
          <a:xfrm>
            <a:off x="9826671" y="5392538"/>
            <a:ext cx="240179" cy="105276"/>
          </a:xfrm>
          <a:custGeom>
            <a:avLst/>
            <a:gdLst/>
            <a:ahLst/>
            <a:cxnLst/>
            <a:rect l="l" t="t" r="r" b="b"/>
            <a:pathLst>
              <a:path w="288290" h="126365">
                <a:moveTo>
                  <a:pt x="0" y="126301"/>
                </a:moveTo>
                <a:lnTo>
                  <a:pt x="287997" y="0"/>
                </a:lnTo>
              </a:path>
            </a:pathLst>
          </a:custGeom>
          <a:ln w="11023">
            <a:solidFill>
              <a:srgbClr val="221F20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01" name="object 101"/>
          <p:cNvSpPr/>
          <p:nvPr/>
        </p:nvSpPr>
        <p:spPr>
          <a:xfrm>
            <a:off x="9767258" y="5452900"/>
            <a:ext cx="98928" cy="71419"/>
          </a:xfrm>
          <a:custGeom>
            <a:avLst/>
            <a:gdLst/>
            <a:ahLst/>
            <a:cxnLst/>
            <a:rect l="l" t="t" r="r" b="b"/>
            <a:pathLst>
              <a:path w="118745" h="85725">
                <a:moveTo>
                  <a:pt x="82473" y="0"/>
                </a:moveTo>
                <a:lnTo>
                  <a:pt x="0" y="85115"/>
                </a:lnTo>
                <a:lnTo>
                  <a:pt x="118491" y="82118"/>
                </a:lnTo>
                <a:lnTo>
                  <a:pt x="76631" y="51511"/>
                </a:lnTo>
                <a:lnTo>
                  <a:pt x="82473" y="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02" name="object 102"/>
          <p:cNvSpPr/>
          <p:nvPr/>
        </p:nvSpPr>
        <p:spPr>
          <a:xfrm>
            <a:off x="7264059" y="5145919"/>
            <a:ext cx="82529" cy="104748"/>
          </a:xfrm>
          <a:custGeom>
            <a:avLst/>
            <a:gdLst/>
            <a:ahLst/>
            <a:cxnLst/>
            <a:rect l="l" t="t" r="r" b="b"/>
            <a:pathLst>
              <a:path w="99059" h="125729">
                <a:moveTo>
                  <a:pt x="67373" y="32639"/>
                </a:moveTo>
                <a:lnTo>
                  <a:pt x="34734" y="65798"/>
                </a:lnTo>
                <a:lnTo>
                  <a:pt x="46774" y="0"/>
                </a:lnTo>
                <a:lnTo>
                  <a:pt x="22682" y="0"/>
                </a:lnTo>
                <a:lnTo>
                  <a:pt x="0" y="125323"/>
                </a:lnTo>
                <a:lnTo>
                  <a:pt x="24434" y="125323"/>
                </a:lnTo>
                <a:lnTo>
                  <a:pt x="29324" y="96875"/>
                </a:lnTo>
                <a:lnTo>
                  <a:pt x="41884" y="84480"/>
                </a:lnTo>
                <a:lnTo>
                  <a:pt x="55676" y="125323"/>
                </a:lnTo>
                <a:lnTo>
                  <a:pt x="80987" y="125323"/>
                </a:lnTo>
                <a:lnTo>
                  <a:pt x="60909" y="69989"/>
                </a:lnTo>
                <a:lnTo>
                  <a:pt x="98958" y="32639"/>
                </a:lnTo>
                <a:lnTo>
                  <a:pt x="67373" y="3263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03" name="object 103"/>
          <p:cNvSpPr/>
          <p:nvPr/>
        </p:nvSpPr>
        <p:spPr>
          <a:xfrm>
            <a:off x="7347317" y="5219192"/>
            <a:ext cx="60838" cy="69303"/>
          </a:xfrm>
          <a:custGeom>
            <a:avLst/>
            <a:gdLst/>
            <a:ahLst/>
            <a:cxnLst/>
            <a:rect l="l" t="t" r="r" b="b"/>
            <a:pathLst>
              <a:path w="73025" h="83185">
                <a:moveTo>
                  <a:pt x="70167" y="26111"/>
                </a:moveTo>
                <a:lnTo>
                  <a:pt x="66105" y="12644"/>
                </a:lnTo>
                <a:lnTo>
                  <a:pt x="57610" y="4711"/>
                </a:lnTo>
                <a:lnTo>
                  <a:pt x="46528" y="950"/>
                </a:lnTo>
                <a:lnTo>
                  <a:pt x="34709" y="0"/>
                </a:lnTo>
                <a:lnTo>
                  <a:pt x="19335" y="2498"/>
                </a:lnTo>
                <a:lnTo>
                  <a:pt x="9523" y="8863"/>
                </a:lnTo>
                <a:lnTo>
                  <a:pt x="4328" y="17396"/>
                </a:lnTo>
                <a:lnTo>
                  <a:pt x="2806" y="26403"/>
                </a:lnTo>
                <a:lnTo>
                  <a:pt x="10458" y="42126"/>
                </a:lnTo>
                <a:lnTo>
                  <a:pt x="27292" y="48918"/>
                </a:lnTo>
                <a:lnTo>
                  <a:pt x="44126" y="52651"/>
                </a:lnTo>
                <a:lnTo>
                  <a:pt x="51777" y="59194"/>
                </a:lnTo>
                <a:lnTo>
                  <a:pt x="51777" y="62166"/>
                </a:lnTo>
                <a:lnTo>
                  <a:pt x="49250" y="67348"/>
                </a:lnTo>
                <a:lnTo>
                  <a:pt x="38569" y="67348"/>
                </a:lnTo>
                <a:lnTo>
                  <a:pt x="25501" y="67348"/>
                </a:lnTo>
                <a:lnTo>
                  <a:pt x="21348" y="62458"/>
                </a:lnTo>
                <a:lnTo>
                  <a:pt x="21348" y="55778"/>
                </a:lnTo>
                <a:lnTo>
                  <a:pt x="0" y="55778"/>
                </a:lnTo>
                <a:lnTo>
                  <a:pt x="3656" y="68931"/>
                </a:lnTo>
                <a:lnTo>
                  <a:pt x="12476" y="77325"/>
                </a:lnTo>
                <a:lnTo>
                  <a:pt x="24551" y="81769"/>
                </a:lnTo>
                <a:lnTo>
                  <a:pt x="37972" y="83070"/>
                </a:lnTo>
                <a:lnTo>
                  <a:pt x="48571" y="82064"/>
                </a:lnTo>
                <a:lnTo>
                  <a:pt x="59877" y="78125"/>
                </a:lnTo>
                <a:lnTo>
                  <a:pt x="68873" y="69874"/>
                </a:lnTo>
                <a:lnTo>
                  <a:pt x="72542" y="55930"/>
                </a:lnTo>
                <a:lnTo>
                  <a:pt x="64823" y="40342"/>
                </a:lnTo>
                <a:lnTo>
                  <a:pt x="47840" y="33458"/>
                </a:lnTo>
                <a:lnTo>
                  <a:pt x="30858" y="29688"/>
                </a:lnTo>
                <a:lnTo>
                  <a:pt x="23139" y="23444"/>
                </a:lnTo>
                <a:lnTo>
                  <a:pt x="23139" y="20027"/>
                </a:lnTo>
                <a:lnTo>
                  <a:pt x="24625" y="15735"/>
                </a:lnTo>
                <a:lnTo>
                  <a:pt x="35902" y="15735"/>
                </a:lnTo>
                <a:lnTo>
                  <a:pt x="47167" y="15735"/>
                </a:lnTo>
                <a:lnTo>
                  <a:pt x="48945" y="21069"/>
                </a:lnTo>
                <a:lnTo>
                  <a:pt x="49834" y="26111"/>
                </a:lnTo>
                <a:lnTo>
                  <a:pt x="70167" y="2611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04" name="object 104"/>
          <p:cNvSpPr/>
          <p:nvPr/>
        </p:nvSpPr>
        <p:spPr>
          <a:xfrm>
            <a:off x="7264059" y="5145919"/>
            <a:ext cx="82529" cy="104748"/>
          </a:xfrm>
          <a:custGeom>
            <a:avLst/>
            <a:gdLst/>
            <a:ahLst/>
            <a:cxnLst/>
            <a:rect l="l" t="t" r="r" b="b"/>
            <a:pathLst>
              <a:path w="99059" h="125729">
                <a:moveTo>
                  <a:pt x="67373" y="32639"/>
                </a:moveTo>
                <a:lnTo>
                  <a:pt x="34734" y="65798"/>
                </a:lnTo>
                <a:lnTo>
                  <a:pt x="46774" y="0"/>
                </a:lnTo>
                <a:lnTo>
                  <a:pt x="22682" y="0"/>
                </a:lnTo>
                <a:lnTo>
                  <a:pt x="0" y="125323"/>
                </a:lnTo>
                <a:lnTo>
                  <a:pt x="24434" y="125323"/>
                </a:lnTo>
                <a:lnTo>
                  <a:pt x="29324" y="96875"/>
                </a:lnTo>
                <a:lnTo>
                  <a:pt x="41884" y="84480"/>
                </a:lnTo>
                <a:lnTo>
                  <a:pt x="55676" y="125323"/>
                </a:lnTo>
                <a:lnTo>
                  <a:pt x="80987" y="125323"/>
                </a:lnTo>
                <a:lnTo>
                  <a:pt x="60909" y="69989"/>
                </a:lnTo>
                <a:lnTo>
                  <a:pt x="98958" y="32639"/>
                </a:lnTo>
                <a:lnTo>
                  <a:pt x="67373" y="3263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05" name="object 105"/>
          <p:cNvSpPr/>
          <p:nvPr/>
        </p:nvSpPr>
        <p:spPr>
          <a:xfrm>
            <a:off x="7347317" y="5219192"/>
            <a:ext cx="60838" cy="69303"/>
          </a:xfrm>
          <a:custGeom>
            <a:avLst/>
            <a:gdLst/>
            <a:ahLst/>
            <a:cxnLst/>
            <a:rect l="l" t="t" r="r" b="b"/>
            <a:pathLst>
              <a:path w="73025" h="83185">
                <a:moveTo>
                  <a:pt x="70167" y="26111"/>
                </a:moveTo>
                <a:lnTo>
                  <a:pt x="66105" y="12644"/>
                </a:lnTo>
                <a:lnTo>
                  <a:pt x="57610" y="4711"/>
                </a:lnTo>
                <a:lnTo>
                  <a:pt x="46528" y="950"/>
                </a:lnTo>
                <a:lnTo>
                  <a:pt x="34709" y="0"/>
                </a:lnTo>
                <a:lnTo>
                  <a:pt x="19335" y="2498"/>
                </a:lnTo>
                <a:lnTo>
                  <a:pt x="9523" y="8863"/>
                </a:lnTo>
                <a:lnTo>
                  <a:pt x="4328" y="17396"/>
                </a:lnTo>
                <a:lnTo>
                  <a:pt x="2806" y="26403"/>
                </a:lnTo>
                <a:lnTo>
                  <a:pt x="10458" y="42126"/>
                </a:lnTo>
                <a:lnTo>
                  <a:pt x="27292" y="48918"/>
                </a:lnTo>
                <a:lnTo>
                  <a:pt x="44126" y="52651"/>
                </a:lnTo>
                <a:lnTo>
                  <a:pt x="51777" y="59194"/>
                </a:lnTo>
                <a:lnTo>
                  <a:pt x="51777" y="62166"/>
                </a:lnTo>
                <a:lnTo>
                  <a:pt x="49250" y="67348"/>
                </a:lnTo>
                <a:lnTo>
                  <a:pt x="38569" y="67348"/>
                </a:lnTo>
                <a:lnTo>
                  <a:pt x="25501" y="67348"/>
                </a:lnTo>
                <a:lnTo>
                  <a:pt x="21348" y="62458"/>
                </a:lnTo>
                <a:lnTo>
                  <a:pt x="21348" y="55778"/>
                </a:lnTo>
                <a:lnTo>
                  <a:pt x="0" y="55778"/>
                </a:lnTo>
                <a:lnTo>
                  <a:pt x="3656" y="68931"/>
                </a:lnTo>
                <a:lnTo>
                  <a:pt x="12476" y="77325"/>
                </a:lnTo>
                <a:lnTo>
                  <a:pt x="24551" y="81769"/>
                </a:lnTo>
                <a:lnTo>
                  <a:pt x="37972" y="83070"/>
                </a:lnTo>
                <a:lnTo>
                  <a:pt x="48571" y="82064"/>
                </a:lnTo>
                <a:lnTo>
                  <a:pt x="59877" y="78125"/>
                </a:lnTo>
                <a:lnTo>
                  <a:pt x="68873" y="69874"/>
                </a:lnTo>
                <a:lnTo>
                  <a:pt x="72542" y="55930"/>
                </a:lnTo>
                <a:lnTo>
                  <a:pt x="64823" y="40342"/>
                </a:lnTo>
                <a:lnTo>
                  <a:pt x="47840" y="33458"/>
                </a:lnTo>
                <a:lnTo>
                  <a:pt x="30858" y="29688"/>
                </a:lnTo>
                <a:lnTo>
                  <a:pt x="23139" y="23444"/>
                </a:lnTo>
                <a:lnTo>
                  <a:pt x="23139" y="20027"/>
                </a:lnTo>
                <a:lnTo>
                  <a:pt x="24625" y="15735"/>
                </a:lnTo>
                <a:lnTo>
                  <a:pt x="35902" y="15735"/>
                </a:lnTo>
                <a:lnTo>
                  <a:pt x="47167" y="15735"/>
                </a:lnTo>
                <a:lnTo>
                  <a:pt x="48945" y="21069"/>
                </a:lnTo>
                <a:lnTo>
                  <a:pt x="49834" y="26111"/>
                </a:lnTo>
                <a:lnTo>
                  <a:pt x="70167" y="2611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06" name="object 106"/>
          <p:cNvSpPr/>
          <p:nvPr/>
        </p:nvSpPr>
        <p:spPr>
          <a:xfrm>
            <a:off x="7264059" y="5145919"/>
            <a:ext cx="82529" cy="104748"/>
          </a:xfrm>
          <a:custGeom>
            <a:avLst/>
            <a:gdLst/>
            <a:ahLst/>
            <a:cxnLst/>
            <a:rect l="l" t="t" r="r" b="b"/>
            <a:pathLst>
              <a:path w="99059" h="125729">
                <a:moveTo>
                  <a:pt x="67373" y="32639"/>
                </a:moveTo>
                <a:lnTo>
                  <a:pt x="34734" y="65798"/>
                </a:lnTo>
                <a:lnTo>
                  <a:pt x="46774" y="0"/>
                </a:lnTo>
                <a:lnTo>
                  <a:pt x="22682" y="0"/>
                </a:lnTo>
                <a:lnTo>
                  <a:pt x="0" y="125323"/>
                </a:lnTo>
                <a:lnTo>
                  <a:pt x="24434" y="125323"/>
                </a:lnTo>
                <a:lnTo>
                  <a:pt x="29324" y="96875"/>
                </a:lnTo>
                <a:lnTo>
                  <a:pt x="41884" y="84480"/>
                </a:lnTo>
                <a:lnTo>
                  <a:pt x="55676" y="125323"/>
                </a:lnTo>
                <a:lnTo>
                  <a:pt x="80987" y="125323"/>
                </a:lnTo>
                <a:lnTo>
                  <a:pt x="60909" y="69989"/>
                </a:lnTo>
                <a:lnTo>
                  <a:pt x="98958" y="32639"/>
                </a:lnTo>
                <a:lnTo>
                  <a:pt x="67373" y="3263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07" name="object 107"/>
          <p:cNvSpPr/>
          <p:nvPr/>
        </p:nvSpPr>
        <p:spPr>
          <a:xfrm>
            <a:off x="7347317" y="5219192"/>
            <a:ext cx="60838" cy="69303"/>
          </a:xfrm>
          <a:custGeom>
            <a:avLst/>
            <a:gdLst/>
            <a:ahLst/>
            <a:cxnLst/>
            <a:rect l="l" t="t" r="r" b="b"/>
            <a:pathLst>
              <a:path w="73025" h="83185">
                <a:moveTo>
                  <a:pt x="70167" y="26111"/>
                </a:moveTo>
                <a:lnTo>
                  <a:pt x="66105" y="12644"/>
                </a:lnTo>
                <a:lnTo>
                  <a:pt x="57610" y="4711"/>
                </a:lnTo>
                <a:lnTo>
                  <a:pt x="46528" y="950"/>
                </a:lnTo>
                <a:lnTo>
                  <a:pt x="34709" y="0"/>
                </a:lnTo>
                <a:lnTo>
                  <a:pt x="19335" y="2498"/>
                </a:lnTo>
                <a:lnTo>
                  <a:pt x="9523" y="8863"/>
                </a:lnTo>
                <a:lnTo>
                  <a:pt x="4328" y="17396"/>
                </a:lnTo>
                <a:lnTo>
                  <a:pt x="2806" y="26403"/>
                </a:lnTo>
                <a:lnTo>
                  <a:pt x="10458" y="42126"/>
                </a:lnTo>
                <a:lnTo>
                  <a:pt x="27292" y="48918"/>
                </a:lnTo>
                <a:lnTo>
                  <a:pt x="44126" y="52651"/>
                </a:lnTo>
                <a:lnTo>
                  <a:pt x="51777" y="59194"/>
                </a:lnTo>
                <a:lnTo>
                  <a:pt x="51777" y="62166"/>
                </a:lnTo>
                <a:lnTo>
                  <a:pt x="49250" y="67348"/>
                </a:lnTo>
                <a:lnTo>
                  <a:pt x="38569" y="67348"/>
                </a:lnTo>
                <a:lnTo>
                  <a:pt x="25501" y="67348"/>
                </a:lnTo>
                <a:lnTo>
                  <a:pt x="21348" y="62458"/>
                </a:lnTo>
                <a:lnTo>
                  <a:pt x="21348" y="55778"/>
                </a:lnTo>
                <a:lnTo>
                  <a:pt x="0" y="55778"/>
                </a:lnTo>
                <a:lnTo>
                  <a:pt x="3656" y="68931"/>
                </a:lnTo>
                <a:lnTo>
                  <a:pt x="12476" y="77325"/>
                </a:lnTo>
                <a:lnTo>
                  <a:pt x="24551" y="81769"/>
                </a:lnTo>
                <a:lnTo>
                  <a:pt x="37972" y="83070"/>
                </a:lnTo>
                <a:lnTo>
                  <a:pt x="48571" y="82064"/>
                </a:lnTo>
                <a:lnTo>
                  <a:pt x="59877" y="78125"/>
                </a:lnTo>
                <a:lnTo>
                  <a:pt x="68873" y="69874"/>
                </a:lnTo>
                <a:lnTo>
                  <a:pt x="72542" y="55930"/>
                </a:lnTo>
                <a:lnTo>
                  <a:pt x="64823" y="40342"/>
                </a:lnTo>
                <a:lnTo>
                  <a:pt x="47840" y="33458"/>
                </a:lnTo>
                <a:lnTo>
                  <a:pt x="30858" y="29688"/>
                </a:lnTo>
                <a:lnTo>
                  <a:pt x="23139" y="23444"/>
                </a:lnTo>
                <a:lnTo>
                  <a:pt x="23139" y="20027"/>
                </a:lnTo>
                <a:lnTo>
                  <a:pt x="24625" y="15735"/>
                </a:lnTo>
                <a:lnTo>
                  <a:pt x="35902" y="15735"/>
                </a:lnTo>
                <a:lnTo>
                  <a:pt x="47167" y="15735"/>
                </a:lnTo>
                <a:lnTo>
                  <a:pt x="48945" y="21069"/>
                </a:lnTo>
                <a:lnTo>
                  <a:pt x="49834" y="26111"/>
                </a:lnTo>
                <a:lnTo>
                  <a:pt x="70167" y="2611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08" name="object 108"/>
          <p:cNvSpPr txBox="1"/>
          <p:nvPr/>
        </p:nvSpPr>
        <p:spPr>
          <a:xfrm>
            <a:off x="7252170" y="5107490"/>
            <a:ext cx="170875" cy="17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0"/>
            <a:r>
              <a:rPr sz="1125" b="1" i="1" spc="8" dirty="0">
                <a:solidFill>
                  <a:srgbClr val="221F20"/>
                </a:solidFill>
                <a:latin typeface="HelveticaNeue-BoldItalic"/>
                <a:cs typeface="HelveticaNeue-BoldItalic"/>
              </a:rPr>
              <a:t>k</a:t>
            </a:r>
            <a:r>
              <a:rPr sz="1437" b="1" spc="12" baseline="-16908" dirty="0">
                <a:solidFill>
                  <a:srgbClr val="221F20"/>
                </a:solidFill>
                <a:latin typeface="Arial"/>
                <a:cs typeface="Arial"/>
              </a:rPr>
              <a:t>s</a:t>
            </a:r>
            <a:endParaRPr sz="1437" baseline="-16908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3975661" y="4909734"/>
            <a:ext cx="77767" cy="40206"/>
          </a:xfrm>
          <a:custGeom>
            <a:avLst/>
            <a:gdLst/>
            <a:ahLst/>
            <a:cxnLst/>
            <a:rect l="l" t="t" r="r" b="b"/>
            <a:pathLst>
              <a:path w="93345" h="48260">
                <a:moveTo>
                  <a:pt x="65036" y="0"/>
                </a:moveTo>
                <a:lnTo>
                  <a:pt x="64363" y="0"/>
                </a:lnTo>
                <a:lnTo>
                  <a:pt x="64084" y="139"/>
                </a:lnTo>
                <a:lnTo>
                  <a:pt x="64084" y="825"/>
                </a:lnTo>
                <a:lnTo>
                  <a:pt x="64363" y="1358"/>
                </a:lnTo>
                <a:lnTo>
                  <a:pt x="76644" y="21462"/>
                </a:lnTo>
                <a:lnTo>
                  <a:pt x="0" y="21462"/>
                </a:lnTo>
                <a:lnTo>
                  <a:pt x="0" y="26365"/>
                </a:lnTo>
                <a:lnTo>
                  <a:pt x="76644" y="26365"/>
                </a:lnTo>
                <a:lnTo>
                  <a:pt x="64363" y="46443"/>
                </a:lnTo>
                <a:lnTo>
                  <a:pt x="64084" y="46989"/>
                </a:lnTo>
                <a:lnTo>
                  <a:pt x="64084" y="47675"/>
                </a:lnTo>
                <a:lnTo>
                  <a:pt x="64363" y="47942"/>
                </a:lnTo>
                <a:lnTo>
                  <a:pt x="65036" y="47942"/>
                </a:lnTo>
                <a:lnTo>
                  <a:pt x="65722" y="47675"/>
                </a:lnTo>
                <a:lnTo>
                  <a:pt x="66268" y="47129"/>
                </a:lnTo>
                <a:lnTo>
                  <a:pt x="91821" y="25272"/>
                </a:lnTo>
                <a:lnTo>
                  <a:pt x="92367" y="24866"/>
                </a:lnTo>
                <a:lnTo>
                  <a:pt x="92773" y="24460"/>
                </a:lnTo>
                <a:lnTo>
                  <a:pt x="92773" y="23634"/>
                </a:lnTo>
                <a:lnTo>
                  <a:pt x="92367" y="23088"/>
                </a:lnTo>
                <a:lnTo>
                  <a:pt x="91821" y="22542"/>
                </a:lnTo>
                <a:lnTo>
                  <a:pt x="66268" y="685"/>
                </a:lnTo>
                <a:lnTo>
                  <a:pt x="65722" y="279"/>
                </a:lnTo>
                <a:lnTo>
                  <a:pt x="65036" y="0"/>
                </a:lnTo>
                <a:close/>
              </a:path>
            </a:pathLst>
          </a:custGeom>
          <a:solidFill>
            <a:srgbClr val="00AA66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10" name="object 110"/>
          <p:cNvSpPr/>
          <p:nvPr/>
        </p:nvSpPr>
        <p:spPr>
          <a:xfrm>
            <a:off x="4875010" y="4446710"/>
            <a:ext cx="77767" cy="40206"/>
          </a:xfrm>
          <a:custGeom>
            <a:avLst/>
            <a:gdLst/>
            <a:ahLst/>
            <a:cxnLst/>
            <a:rect l="l" t="t" r="r" b="b"/>
            <a:pathLst>
              <a:path w="93345" h="48260">
                <a:moveTo>
                  <a:pt x="65036" y="0"/>
                </a:moveTo>
                <a:lnTo>
                  <a:pt x="64363" y="0"/>
                </a:lnTo>
                <a:lnTo>
                  <a:pt x="64084" y="139"/>
                </a:lnTo>
                <a:lnTo>
                  <a:pt x="64084" y="825"/>
                </a:lnTo>
                <a:lnTo>
                  <a:pt x="64363" y="1358"/>
                </a:lnTo>
                <a:lnTo>
                  <a:pt x="76644" y="21450"/>
                </a:lnTo>
                <a:lnTo>
                  <a:pt x="0" y="21450"/>
                </a:lnTo>
                <a:lnTo>
                  <a:pt x="0" y="26365"/>
                </a:lnTo>
                <a:lnTo>
                  <a:pt x="76644" y="26365"/>
                </a:lnTo>
                <a:lnTo>
                  <a:pt x="64363" y="46443"/>
                </a:lnTo>
                <a:lnTo>
                  <a:pt x="64084" y="46990"/>
                </a:lnTo>
                <a:lnTo>
                  <a:pt x="64084" y="47675"/>
                </a:lnTo>
                <a:lnTo>
                  <a:pt x="64363" y="47942"/>
                </a:lnTo>
                <a:lnTo>
                  <a:pt x="65036" y="47942"/>
                </a:lnTo>
                <a:lnTo>
                  <a:pt x="65722" y="47675"/>
                </a:lnTo>
                <a:lnTo>
                  <a:pt x="66268" y="47129"/>
                </a:lnTo>
                <a:lnTo>
                  <a:pt x="91821" y="25260"/>
                </a:lnTo>
                <a:lnTo>
                  <a:pt x="92367" y="24853"/>
                </a:lnTo>
                <a:lnTo>
                  <a:pt x="92773" y="24447"/>
                </a:lnTo>
                <a:lnTo>
                  <a:pt x="92773" y="23622"/>
                </a:lnTo>
                <a:lnTo>
                  <a:pt x="92367" y="23075"/>
                </a:lnTo>
                <a:lnTo>
                  <a:pt x="91821" y="22529"/>
                </a:lnTo>
                <a:lnTo>
                  <a:pt x="66268" y="685"/>
                </a:lnTo>
                <a:lnTo>
                  <a:pt x="65722" y="279"/>
                </a:lnTo>
                <a:lnTo>
                  <a:pt x="65036" y="0"/>
                </a:lnTo>
                <a:close/>
              </a:path>
            </a:pathLst>
          </a:custGeom>
          <a:solidFill>
            <a:srgbClr val="0B78BE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11" name="object 111"/>
          <p:cNvSpPr/>
          <p:nvPr/>
        </p:nvSpPr>
        <p:spPr>
          <a:xfrm>
            <a:off x="5121009" y="5236408"/>
            <a:ext cx="77767" cy="40206"/>
          </a:xfrm>
          <a:custGeom>
            <a:avLst/>
            <a:gdLst/>
            <a:ahLst/>
            <a:cxnLst/>
            <a:rect l="l" t="t" r="r" b="b"/>
            <a:pathLst>
              <a:path w="93345" h="48260">
                <a:moveTo>
                  <a:pt x="65036" y="0"/>
                </a:moveTo>
                <a:lnTo>
                  <a:pt x="64363" y="0"/>
                </a:lnTo>
                <a:lnTo>
                  <a:pt x="64084" y="139"/>
                </a:lnTo>
                <a:lnTo>
                  <a:pt x="64084" y="825"/>
                </a:lnTo>
                <a:lnTo>
                  <a:pt x="64363" y="1358"/>
                </a:lnTo>
                <a:lnTo>
                  <a:pt x="76644" y="21462"/>
                </a:lnTo>
                <a:lnTo>
                  <a:pt x="0" y="21462"/>
                </a:lnTo>
                <a:lnTo>
                  <a:pt x="0" y="26365"/>
                </a:lnTo>
                <a:lnTo>
                  <a:pt x="76644" y="26365"/>
                </a:lnTo>
                <a:lnTo>
                  <a:pt x="64363" y="46443"/>
                </a:lnTo>
                <a:lnTo>
                  <a:pt x="64084" y="46989"/>
                </a:lnTo>
                <a:lnTo>
                  <a:pt x="64084" y="47675"/>
                </a:lnTo>
                <a:lnTo>
                  <a:pt x="64363" y="47942"/>
                </a:lnTo>
                <a:lnTo>
                  <a:pt x="65036" y="47942"/>
                </a:lnTo>
                <a:lnTo>
                  <a:pt x="65722" y="47675"/>
                </a:lnTo>
                <a:lnTo>
                  <a:pt x="66268" y="47129"/>
                </a:lnTo>
                <a:lnTo>
                  <a:pt x="91821" y="25272"/>
                </a:lnTo>
                <a:lnTo>
                  <a:pt x="92367" y="24866"/>
                </a:lnTo>
                <a:lnTo>
                  <a:pt x="92773" y="24460"/>
                </a:lnTo>
                <a:lnTo>
                  <a:pt x="92773" y="23634"/>
                </a:lnTo>
                <a:lnTo>
                  <a:pt x="92367" y="23088"/>
                </a:lnTo>
                <a:lnTo>
                  <a:pt x="91821" y="22542"/>
                </a:lnTo>
                <a:lnTo>
                  <a:pt x="66268" y="685"/>
                </a:lnTo>
                <a:lnTo>
                  <a:pt x="65722" y="279"/>
                </a:lnTo>
                <a:lnTo>
                  <a:pt x="65036" y="0"/>
                </a:lnTo>
                <a:close/>
              </a:path>
            </a:pathLst>
          </a:custGeom>
          <a:solidFill>
            <a:srgbClr val="E03A3E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12" name="object 112"/>
          <p:cNvSpPr/>
          <p:nvPr/>
        </p:nvSpPr>
        <p:spPr>
          <a:xfrm>
            <a:off x="6700160" y="4900352"/>
            <a:ext cx="77767" cy="40206"/>
          </a:xfrm>
          <a:custGeom>
            <a:avLst/>
            <a:gdLst/>
            <a:ahLst/>
            <a:cxnLst/>
            <a:rect l="l" t="t" r="r" b="b"/>
            <a:pathLst>
              <a:path w="93345" h="48260">
                <a:moveTo>
                  <a:pt x="65036" y="0"/>
                </a:moveTo>
                <a:lnTo>
                  <a:pt x="64363" y="0"/>
                </a:lnTo>
                <a:lnTo>
                  <a:pt x="64084" y="139"/>
                </a:lnTo>
                <a:lnTo>
                  <a:pt x="64084" y="825"/>
                </a:lnTo>
                <a:lnTo>
                  <a:pt x="64363" y="1358"/>
                </a:lnTo>
                <a:lnTo>
                  <a:pt x="76644" y="21450"/>
                </a:lnTo>
                <a:lnTo>
                  <a:pt x="0" y="21450"/>
                </a:lnTo>
                <a:lnTo>
                  <a:pt x="0" y="26365"/>
                </a:lnTo>
                <a:lnTo>
                  <a:pt x="76644" y="26365"/>
                </a:lnTo>
                <a:lnTo>
                  <a:pt x="64363" y="46443"/>
                </a:lnTo>
                <a:lnTo>
                  <a:pt x="64084" y="46990"/>
                </a:lnTo>
                <a:lnTo>
                  <a:pt x="64084" y="47675"/>
                </a:lnTo>
                <a:lnTo>
                  <a:pt x="64363" y="47942"/>
                </a:lnTo>
                <a:lnTo>
                  <a:pt x="65036" y="47942"/>
                </a:lnTo>
                <a:lnTo>
                  <a:pt x="65722" y="47675"/>
                </a:lnTo>
                <a:lnTo>
                  <a:pt x="66268" y="47129"/>
                </a:lnTo>
                <a:lnTo>
                  <a:pt x="91820" y="25260"/>
                </a:lnTo>
                <a:lnTo>
                  <a:pt x="92367" y="24853"/>
                </a:lnTo>
                <a:lnTo>
                  <a:pt x="92773" y="24447"/>
                </a:lnTo>
                <a:lnTo>
                  <a:pt x="92773" y="23622"/>
                </a:lnTo>
                <a:lnTo>
                  <a:pt x="92367" y="23075"/>
                </a:lnTo>
                <a:lnTo>
                  <a:pt x="91820" y="22529"/>
                </a:lnTo>
                <a:lnTo>
                  <a:pt x="66268" y="685"/>
                </a:lnTo>
                <a:lnTo>
                  <a:pt x="65722" y="279"/>
                </a:lnTo>
                <a:lnTo>
                  <a:pt x="65036" y="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13" name="object 113"/>
          <p:cNvSpPr/>
          <p:nvPr/>
        </p:nvSpPr>
        <p:spPr>
          <a:xfrm>
            <a:off x="7489002" y="4900352"/>
            <a:ext cx="77767" cy="40206"/>
          </a:xfrm>
          <a:custGeom>
            <a:avLst/>
            <a:gdLst/>
            <a:ahLst/>
            <a:cxnLst/>
            <a:rect l="l" t="t" r="r" b="b"/>
            <a:pathLst>
              <a:path w="93345" h="48260">
                <a:moveTo>
                  <a:pt x="65036" y="0"/>
                </a:moveTo>
                <a:lnTo>
                  <a:pt x="64363" y="0"/>
                </a:lnTo>
                <a:lnTo>
                  <a:pt x="64084" y="139"/>
                </a:lnTo>
                <a:lnTo>
                  <a:pt x="64084" y="825"/>
                </a:lnTo>
                <a:lnTo>
                  <a:pt x="64363" y="1358"/>
                </a:lnTo>
                <a:lnTo>
                  <a:pt x="76644" y="21450"/>
                </a:lnTo>
                <a:lnTo>
                  <a:pt x="0" y="21450"/>
                </a:lnTo>
                <a:lnTo>
                  <a:pt x="0" y="26365"/>
                </a:lnTo>
                <a:lnTo>
                  <a:pt x="76644" y="26365"/>
                </a:lnTo>
                <a:lnTo>
                  <a:pt x="64363" y="46443"/>
                </a:lnTo>
                <a:lnTo>
                  <a:pt x="64084" y="46990"/>
                </a:lnTo>
                <a:lnTo>
                  <a:pt x="64084" y="47675"/>
                </a:lnTo>
                <a:lnTo>
                  <a:pt x="64363" y="47942"/>
                </a:lnTo>
                <a:lnTo>
                  <a:pt x="65036" y="47942"/>
                </a:lnTo>
                <a:lnTo>
                  <a:pt x="65722" y="47675"/>
                </a:lnTo>
                <a:lnTo>
                  <a:pt x="66268" y="47129"/>
                </a:lnTo>
                <a:lnTo>
                  <a:pt x="91820" y="25260"/>
                </a:lnTo>
                <a:lnTo>
                  <a:pt x="92367" y="24853"/>
                </a:lnTo>
                <a:lnTo>
                  <a:pt x="92773" y="24447"/>
                </a:lnTo>
                <a:lnTo>
                  <a:pt x="92773" y="23622"/>
                </a:lnTo>
                <a:lnTo>
                  <a:pt x="92367" y="23075"/>
                </a:lnTo>
                <a:lnTo>
                  <a:pt x="91820" y="22529"/>
                </a:lnTo>
                <a:lnTo>
                  <a:pt x="66268" y="685"/>
                </a:lnTo>
                <a:lnTo>
                  <a:pt x="65722" y="279"/>
                </a:lnTo>
                <a:lnTo>
                  <a:pt x="65036" y="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14" name="object 114"/>
          <p:cNvSpPr/>
          <p:nvPr/>
        </p:nvSpPr>
        <p:spPr>
          <a:xfrm>
            <a:off x="9345304" y="4952056"/>
            <a:ext cx="77767" cy="40206"/>
          </a:xfrm>
          <a:custGeom>
            <a:avLst/>
            <a:gdLst/>
            <a:ahLst/>
            <a:cxnLst/>
            <a:rect l="l" t="t" r="r" b="b"/>
            <a:pathLst>
              <a:path w="93345" h="48260">
                <a:moveTo>
                  <a:pt x="65036" y="0"/>
                </a:moveTo>
                <a:lnTo>
                  <a:pt x="64363" y="0"/>
                </a:lnTo>
                <a:lnTo>
                  <a:pt x="64084" y="139"/>
                </a:lnTo>
                <a:lnTo>
                  <a:pt x="64084" y="825"/>
                </a:lnTo>
                <a:lnTo>
                  <a:pt x="64363" y="1358"/>
                </a:lnTo>
                <a:lnTo>
                  <a:pt x="76644" y="21462"/>
                </a:lnTo>
                <a:lnTo>
                  <a:pt x="0" y="21462"/>
                </a:lnTo>
                <a:lnTo>
                  <a:pt x="0" y="26365"/>
                </a:lnTo>
                <a:lnTo>
                  <a:pt x="76644" y="26365"/>
                </a:lnTo>
                <a:lnTo>
                  <a:pt x="64363" y="46443"/>
                </a:lnTo>
                <a:lnTo>
                  <a:pt x="64084" y="46989"/>
                </a:lnTo>
                <a:lnTo>
                  <a:pt x="64084" y="47675"/>
                </a:lnTo>
                <a:lnTo>
                  <a:pt x="64363" y="47942"/>
                </a:lnTo>
                <a:lnTo>
                  <a:pt x="65036" y="47942"/>
                </a:lnTo>
                <a:lnTo>
                  <a:pt x="65722" y="47675"/>
                </a:lnTo>
                <a:lnTo>
                  <a:pt x="66268" y="47129"/>
                </a:lnTo>
                <a:lnTo>
                  <a:pt x="91820" y="25272"/>
                </a:lnTo>
                <a:lnTo>
                  <a:pt x="92367" y="24866"/>
                </a:lnTo>
                <a:lnTo>
                  <a:pt x="92773" y="24460"/>
                </a:lnTo>
                <a:lnTo>
                  <a:pt x="92773" y="23634"/>
                </a:lnTo>
                <a:lnTo>
                  <a:pt x="92367" y="23088"/>
                </a:lnTo>
                <a:lnTo>
                  <a:pt x="91820" y="22542"/>
                </a:lnTo>
                <a:lnTo>
                  <a:pt x="66268" y="685"/>
                </a:lnTo>
                <a:lnTo>
                  <a:pt x="65722" y="279"/>
                </a:lnTo>
                <a:lnTo>
                  <a:pt x="65036" y="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15" name="object 115"/>
          <p:cNvSpPr/>
          <p:nvPr/>
        </p:nvSpPr>
        <p:spPr>
          <a:xfrm>
            <a:off x="9974848" y="4952056"/>
            <a:ext cx="77767" cy="40206"/>
          </a:xfrm>
          <a:custGeom>
            <a:avLst/>
            <a:gdLst/>
            <a:ahLst/>
            <a:cxnLst/>
            <a:rect l="l" t="t" r="r" b="b"/>
            <a:pathLst>
              <a:path w="93345" h="48260">
                <a:moveTo>
                  <a:pt x="65036" y="0"/>
                </a:moveTo>
                <a:lnTo>
                  <a:pt x="64363" y="0"/>
                </a:lnTo>
                <a:lnTo>
                  <a:pt x="64084" y="139"/>
                </a:lnTo>
                <a:lnTo>
                  <a:pt x="64084" y="825"/>
                </a:lnTo>
                <a:lnTo>
                  <a:pt x="64363" y="1358"/>
                </a:lnTo>
                <a:lnTo>
                  <a:pt x="76644" y="21462"/>
                </a:lnTo>
                <a:lnTo>
                  <a:pt x="0" y="21462"/>
                </a:lnTo>
                <a:lnTo>
                  <a:pt x="0" y="26365"/>
                </a:lnTo>
                <a:lnTo>
                  <a:pt x="76644" y="26365"/>
                </a:lnTo>
                <a:lnTo>
                  <a:pt x="64363" y="46443"/>
                </a:lnTo>
                <a:lnTo>
                  <a:pt x="64084" y="46989"/>
                </a:lnTo>
                <a:lnTo>
                  <a:pt x="64084" y="47675"/>
                </a:lnTo>
                <a:lnTo>
                  <a:pt x="64363" y="47942"/>
                </a:lnTo>
                <a:lnTo>
                  <a:pt x="65036" y="47942"/>
                </a:lnTo>
                <a:lnTo>
                  <a:pt x="65722" y="47675"/>
                </a:lnTo>
                <a:lnTo>
                  <a:pt x="66268" y="47129"/>
                </a:lnTo>
                <a:lnTo>
                  <a:pt x="91820" y="25272"/>
                </a:lnTo>
                <a:lnTo>
                  <a:pt x="92367" y="24866"/>
                </a:lnTo>
                <a:lnTo>
                  <a:pt x="92773" y="24460"/>
                </a:lnTo>
                <a:lnTo>
                  <a:pt x="92773" y="23634"/>
                </a:lnTo>
                <a:lnTo>
                  <a:pt x="92367" y="23088"/>
                </a:lnTo>
                <a:lnTo>
                  <a:pt x="91820" y="22542"/>
                </a:lnTo>
                <a:lnTo>
                  <a:pt x="66268" y="685"/>
                </a:lnTo>
                <a:lnTo>
                  <a:pt x="65722" y="279"/>
                </a:lnTo>
                <a:lnTo>
                  <a:pt x="65036" y="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16" name="object 116"/>
          <p:cNvSpPr/>
          <p:nvPr/>
        </p:nvSpPr>
        <p:spPr>
          <a:xfrm>
            <a:off x="9789688" y="5122544"/>
            <a:ext cx="77767" cy="40206"/>
          </a:xfrm>
          <a:custGeom>
            <a:avLst/>
            <a:gdLst/>
            <a:ahLst/>
            <a:cxnLst/>
            <a:rect l="l" t="t" r="r" b="b"/>
            <a:pathLst>
              <a:path w="93345" h="48260">
                <a:moveTo>
                  <a:pt x="65036" y="0"/>
                </a:moveTo>
                <a:lnTo>
                  <a:pt x="64363" y="0"/>
                </a:lnTo>
                <a:lnTo>
                  <a:pt x="64084" y="139"/>
                </a:lnTo>
                <a:lnTo>
                  <a:pt x="64084" y="825"/>
                </a:lnTo>
                <a:lnTo>
                  <a:pt x="64363" y="1358"/>
                </a:lnTo>
                <a:lnTo>
                  <a:pt x="76644" y="21450"/>
                </a:lnTo>
                <a:lnTo>
                  <a:pt x="0" y="21450"/>
                </a:lnTo>
                <a:lnTo>
                  <a:pt x="0" y="26365"/>
                </a:lnTo>
                <a:lnTo>
                  <a:pt x="76644" y="26365"/>
                </a:lnTo>
                <a:lnTo>
                  <a:pt x="64363" y="46443"/>
                </a:lnTo>
                <a:lnTo>
                  <a:pt x="64084" y="46990"/>
                </a:lnTo>
                <a:lnTo>
                  <a:pt x="64084" y="47675"/>
                </a:lnTo>
                <a:lnTo>
                  <a:pt x="64363" y="47942"/>
                </a:lnTo>
                <a:lnTo>
                  <a:pt x="65036" y="47942"/>
                </a:lnTo>
                <a:lnTo>
                  <a:pt x="65722" y="47675"/>
                </a:lnTo>
                <a:lnTo>
                  <a:pt x="66268" y="47129"/>
                </a:lnTo>
                <a:lnTo>
                  <a:pt x="91820" y="25260"/>
                </a:lnTo>
                <a:lnTo>
                  <a:pt x="92367" y="24853"/>
                </a:lnTo>
                <a:lnTo>
                  <a:pt x="92773" y="24447"/>
                </a:lnTo>
                <a:lnTo>
                  <a:pt x="92773" y="23622"/>
                </a:lnTo>
                <a:lnTo>
                  <a:pt x="92367" y="23075"/>
                </a:lnTo>
                <a:lnTo>
                  <a:pt x="91820" y="22529"/>
                </a:lnTo>
                <a:lnTo>
                  <a:pt x="66268" y="685"/>
                </a:lnTo>
                <a:lnTo>
                  <a:pt x="65722" y="279"/>
                </a:lnTo>
                <a:lnTo>
                  <a:pt x="65036" y="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17" name="object 117"/>
          <p:cNvSpPr/>
          <p:nvPr/>
        </p:nvSpPr>
        <p:spPr>
          <a:xfrm>
            <a:off x="9985429" y="5424214"/>
            <a:ext cx="77767" cy="40206"/>
          </a:xfrm>
          <a:custGeom>
            <a:avLst/>
            <a:gdLst/>
            <a:ahLst/>
            <a:cxnLst/>
            <a:rect l="l" t="t" r="r" b="b"/>
            <a:pathLst>
              <a:path w="93345" h="48259">
                <a:moveTo>
                  <a:pt x="65036" y="0"/>
                </a:moveTo>
                <a:lnTo>
                  <a:pt x="64363" y="0"/>
                </a:lnTo>
                <a:lnTo>
                  <a:pt x="64084" y="139"/>
                </a:lnTo>
                <a:lnTo>
                  <a:pt x="64084" y="825"/>
                </a:lnTo>
                <a:lnTo>
                  <a:pt x="64363" y="1358"/>
                </a:lnTo>
                <a:lnTo>
                  <a:pt x="76644" y="21462"/>
                </a:lnTo>
                <a:lnTo>
                  <a:pt x="0" y="21462"/>
                </a:lnTo>
                <a:lnTo>
                  <a:pt x="0" y="26365"/>
                </a:lnTo>
                <a:lnTo>
                  <a:pt x="76644" y="26365"/>
                </a:lnTo>
                <a:lnTo>
                  <a:pt x="64363" y="46443"/>
                </a:lnTo>
                <a:lnTo>
                  <a:pt x="64084" y="46989"/>
                </a:lnTo>
                <a:lnTo>
                  <a:pt x="64084" y="47675"/>
                </a:lnTo>
                <a:lnTo>
                  <a:pt x="64363" y="47942"/>
                </a:lnTo>
                <a:lnTo>
                  <a:pt x="65036" y="47942"/>
                </a:lnTo>
                <a:lnTo>
                  <a:pt x="65722" y="47675"/>
                </a:lnTo>
                <a:lnTo>
                  <a:pt x="66268" y="47129"/>
                </a:lnTo>
                <a:lnTo>
                  <a:pt x="91820" y="25272"/>
                </a:lnTo>
                <a:lnTo>
                  <a:pt x="92367" y="24866"/>
                </a:lnTo>
                <a:lnTo>
                  <a:pt x="92773" y="24460"/>
                </a:lnTo>
                <a:lnTo>
                  <a:pt x="92773" y="23634"/>
                </a:lnTo>
                <a:lnTo>
                  <a:pt x="92367" y="23088"/>
                </a:lnTo>
                <a:lnTo>
                  <a:pt x="91820" y="22542"/>
                </a:lnTo>
                <a:lnTo>
                  <a:pt x="66268" y="685"/>
                </a:lnTo>
                <a:lnTo>
                  <a:pt x="65722" y="279"/>
                </a:lnTo>
                <a:lnTo>
                  <a:pt x="65036" y="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18" name="object 118"/>
          <p:cNvSpPr/>
          <p:nvPr/>
        </p:nvSpPr>
        <p:spPr>
          <a:xfrm>
            <a:off x="9250079" y="5424214"/>
            <a:ext cx="77767" cy="40206"/>
          </a:xfrm>
          <a:custGeom>
            <a:avLst/>
            <a:gdLst/>
            <a:ahLst/>
            <a:cxnLst/>
            <a:rect l="l" t="t" r="r" b="b"/>
            <a:pathLst>
              <a:path w="93345" h="48259">
                <a:moveTo>
                  <a:pt x="65036" y="0"/>
                </a:moveTo>
                <a:lnTo>
                  <a:pt x="64363" y="0"/>
                </a:lnTo>
                <a:lnTo>
                  <a:pt x="64084" y="139"/>
                </a:lnTo>
                <a:lnTo>
                  <a:pt x="64084" y="825"/>
                </a:lnTo>
                <a:lnTo>
                  <a:pt x="64363" y="1358"/>
                </a:lnTo>
                <a:lnTo>
                  <a:pt x="76644" y="21462"/>
                </a:lnTo>
                <a:lnTo>
                  <a:pt x="0" y="21462"/>
                </a:lnTo>
                <a:lnTo>
                  <a:pt x="0" y="26365"/>
                </a:lnTo>
                <a:lnTo>
                  <a:pt x="76644" y="26365"/>
                </a:lnTo>
                <a:lnTo>
                  <a:pt x="64363" y="46443"/>
                </a:lnTo>
                <a:lnTo>
                  <a:pt x="64084" y="46989"/>
                </a:lnTo>
                <a:lnTo>
                  <a:pt x="64084" y="47675"/>
                </a:lnTo>
                <a:lnTo>
                  <a:pt x="64363" y="47942"/>
                </a:lnTo>
                <a:lnTo>
                  <a:pt x="65036" y="47942"/>
                </a:lnTo>
                <a:lnTo>
                  <a:pt x="65722" y="47675"/>
                </a:lnTo>
                <a:lnTo>
                  <a:pt x="66268" y="47129"/>
                </a:lnTo>
                <a:lnTo>
                  <a:pt x="91820" y="25272"/>
                </a:lnTo>
                <a:lnTo>
                  <a:pt x="92367" y="24866"/>
                </a:lnTo>
                <a:lnTo>
                  <a:pt x="92773" y="24460"/>
                </a:lnTo>
                <a:lnTo>
                  <a:pt x="92773" y="23634"/>
                </a:lnTo>
                <a:lnTo>
                  <a:pt x="92367" y="23088"/>
                </a:lnTo>
                <a:lnTo>
                  <a:pt x="91820" y="22542"/>
                </a:lnTo>
                <a:lnTo>
                  <a:pt x="66268" y="685"/>
                </a:lnTo>
                <a:lnTo>
                  <a:pt x="65722" y="279"/>
                </a:lnTo>
                <a:lnTo>
                  <a:pt x="65036" y="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19" name="object 119"/>
          <p:cNvSpPr/>
          <p:nvPr/>
        </p:nvSpPr>
        <p:spPr>
          <a:xfrm>
            <a:off x="7282091" y="5106673"/>
            <a:ext cx="77767" cy="40206"/>
          </a:xfrm>
          <a:custGeom>
            <a:avLst/>
            <a:gdLst/>
            <a:ahLst/>
            <a:cxnLst/>
            <a:rect l="l" t="t" r="r" b="b"/>
            <a:pathLst>
              <a:path w="93345" h="48260">
                <a:moveTo>
                  <a:pt x="65036" y="0"/>
                </a:moveTo>
                <a:lnTo>
                  <a:pt x="64363" y="0"/>
                </a:lnTo>
                <a:lnTo>
                  <a:pt x="64084" y="139"/>
                </a:lnTo>
                <a:lnTo>
                  <a:pt x="64084" y="825"/>
                </a:lnTo>
                <a:lnTo>
                  <a:pt x="64363" y="1358"/>
                </a:lnTo>
                <a:lnTo>
                  <a:pt x="76644" y="21450"/>
                </a:lnTo>
                <a:lnTo>
                  <a:pt x="0" y="21450"/>
                </a:lnTo>
                <a:lnTo>
                  <a:pt x="0" y="26365"/>
                </a:lnTo>
                <a:lnTo>
                  <a:pt x="76644" y="26365"/>
                </a:lnTo>
                <a:lnTo>
                  <a:pt x="64363" y="46443"/>
                </a:lnTo>
                <a:lnTo>
                  <a:pt x="64084" y="46990"/>
                </a:lnTo>
                <a:lnTo>
                  <a:pt x="64084" y="47675"/>
                </a:lnTo>
                <a:lnTo>
                  <a:pt x="64363" y="47942"/>
                </a:lnTo>
                <a:lnTo>
                  <a:pt x="65036" y="47942"/>
                </a:lnTo>
                <a:lnTo>
                  <a:pt x="65722" y="47675"/>
                </a:lnTo>
                <a:lnTo>
                  <a:pt x="66268" y="47129"/>
                </a:lnTo>
                <a:lnTo>
                  <a:pt x="91820" y="25260"/>
                </a:lnTo>
                <a:lnTo>
                  <a:pt x="92367" y="24853"/>
                </a:lnTo>
                <a:lnTo>
                  <a:pt x="92773" y="24447"/>
                </a:lnTo>
                <a:lnTo>
                  <a:pt x="92773" y="23622"/>
                </a:lnTo>
                <a:lnTo>
                  <a:pt x="92367" y="23075"/>
                </a:lnTo>
                <a:lnTo>
                  <a:pt x="91820" y="22529"/>
                </a:lnTo>
                <a:lnTo>
                  <a:pt x="66268" y="685"/>
                </a:lnTo>
                <a:lnTo>
                  <a:pt x="65722" y="279"/>
                </a:lnTo>
                <a:lnTo>
                  <a:pt x="65036" y="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20" name="object 120"/>
          <p:cNvSpPr/>
          <p:nvPr/>
        </p:nvSpPr>
        <p:spPr>
          <a:xfrm>
            <a:off x="7298551" y="4443279"/>
            <a:ext cx="77767" cy="40206"/>
          </a:xfrm>
          <a:custGeom>
            <a:avLst/>
            <a:gdLst/>
            <a:ahLst/>
            <a:cxnLst/>
            <a:rect l="l" t="t" r="r" b="b"/>
            <a:pathLst>
              <a:path w="93345" h="48260">
                <a:moveTo>
                  <a:pt x="65036" y="0"/>
                </a:moveTo>
                <a:lnTo>
                  <a:pt x="64363" y="0"/>
                </a:lnTo>
                <a:lnTo>
                  <a:pt x="64084" y="139"/>
                </a:lnTo>
                <a:lnTo>
                  <a:pt x="64084" y="825"/>
                </a:lnTo>
                <a:lnTo>
                  <a:pt x="64363" y="1358"/>
                </a:lnTo>
                <a:lnTo>
                  <a:pt x="76644" y="21463"/>
                </a:lnTo>
                <a:lnTo>
                  <a:pt x="0" y="21463"/>
                </a:lnTo>
                <a:lnTo>
                  <a:pt x="0" y="26365"/>
                </a:lnTo>
                <a:lnTo>
                  <a:pt x="76644" y="26365"/>
                </a:lnTo>
                <a:lnTo>
                  <a:pt x="64363" y="46443"/>
                </a:lnTo>
                <a:lnTo>
                  <a:pt x="64084" y="46990"/>
                </a:lnTo>
                <a:lnTo>
                  <a:pt x="64084" y="47675"/>
                </a:lnTo>
                <a:lnTo>
                  <a:pt x="64363" y="47942"/>
                </a:lnTo>
                <a:lnTo>
                  <a:pt x="65036" y="47942"/>
                </a:lnTo>
                <a:lnTo>
                  <a:pt x="65722" y="47675"/>
                </a:lnTo>
                <a:lnTo>
                  <a:pt x="66268" y="47129"/>
                </a:lnTo>
                <a:lnTo>
                  <a:pt x="91820" y="25273"/>
                </a:lnTo>
                <a:lnTo>
                  <a:pt x="92367" y="24866"/>
                </a:lnTo>
                <a:lnTo>
                  <a:pt x="92773" y="24460"/>
                </a:lnTo>
                <a:lnTo>
                  <a:pt x="92773" y="23634"/>
                </a:lnTo>
                <a:lnTo>
                  <a:pt x="92367" y="23088"/>
                </a:lnTo>
                <a:lnTo>
                  <a:pt x="91820" y="22542"/>
                </a:lnTo>
                <a:lnTo>
                  <a:pt x="66268" y="685"/>
                </a:lnTo>
                <a:lnTo>
                  <a:pt x="65722" y="279"/>
                </a:lnTo>
                <a:lnTo>
                  <a:pt x="65036" y="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21" name="object 121"/>
          <p:cNvSpPr/>
          <p:nvPr/>
        </p:nvSpPr>
        <p:spPr>
          <a:xfrm>
            <a:off x="7001706" y="4445387"/>
            <a:ext cx="77767" cy="40206"/>
          </a:xfrm>
          <a:custGeom>
            <a:avLst/>
            <a:gdLst/>
            <a:ahLst/>
            <a:cxnLst/>
            <a:rect l="l" t="t" r="r" b="b"/>
            <a:pathLst>
              <a:path w="93345" h="48260">
                <a:moveTo>
                  <a:pt x="65036" y="0"/>
                </a:moveTo>
                <a:lnTo>
                  <a:pt x="64363" y="0"/>
                </a:lnTo>
                <a:lnTo>
                  <a:pt x="64084" y="139"/>
                </a:lnTo>
                <a:lnTo>
                  <a:pt x="64084" y="825"/>
                </a:lnTo>
                <a:lnTo>
                  <a:pt x="64363" y="1358"/>
                </a:lnTo>
                <a:lnTo>
                  <a:pt x="76644" y="21450"/>
                </a:lnTo>
                <a:lnTo>
                  <a:pt x="0" y="21450"/>
                </a:lnTo>
                <a:lnTo>
                  <a:pt x="0" y="26365"/>
                </a:lnTo>
                <a:lnTo>
                  <a:pt x="76644" y="26365"/>
                </a:lnTo>
                <a:lnTo>
                  <a:pt x="64363" y="46443"/>
                </a:lnTo>
                <a:lnTo>
                  <a:pt x="64084" y="46990"/>
                </a:lnTo>
                <a:lnTo>
                  <a:pt x="64084" y="47675"/>
                </a:lnTo>
                <a:lnTo>
                  <a:pt x="64363" y="47942"/>
                </a:lnTo>
                <a:lnTo>
                  <a:pt x="65036" y="47942"/>
                </a:lnTo>
                <a:lnTo>
                  <a:pt x="65722" y="47675"/>
                </a:lnTo>
                <a:lnTo>
                  <a:pt x="66268" y="47129"/>
                </a:lnTo>
                <a:lnTo>
                  <a:pt x="91820" y="25260"/>
                </a:lnTo>
                <a:lnTo>
                  <a:pt x="92367" y="24853"/>
                </a:lnTo>
                <a:lnTo>
                  <a:pt x="92773" y="24447"/>
                </a:lnTo>
                <a:lnTo>
                  <a:pt x="92773" y="23622"/>
                </a:lnTo>
                <a:lnTo>
                  <a:pt x="92367" y="23075"/>
                </a:lnTo>
                <a:lnTo>
                  <a:pt x="91820" y="22529"/>
                </a:lnTo>
                <a:lnTo>
                  <a:pt x="66268" y="685"/>
                </a:lnTo>
                <a:lnTo>
                  <a:pt x="65722" y="279"/>
                </a:lnTo>
                <a:lnTo>
                  <a:pt x="65036" y="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22" name="object 122"/>
          <p:cNvSpPr txBox="1"/>
          <p:nvPr/>
        </p:nvSpPr>
        <p:spPr>
          <a:xfrm>
            <a:off x="6903688" y="3361126"/>
            <a:ext cx="274566" cy="179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0"/>
            <a:r>
              <a:rPr sz="1166" b="1" spc="12" dirty="0">
                <a:latin typeface="Arial"/>
                <a:cs typeface="Arial"/>
              </a:rPr>
              <a:t>950</a:t>
            </a:r>
            <a:endParaRPr sz="1166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588417" y="3361126"/>
            <a:ext cx="359211" cy="179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0"/>
            <a:r>
              <a:rPr sz="1166" b="1" spc="12" dirty="0">
                <a:latin typeface="Arial"/>
                <a:cs typeface="Arial"/>
              </a:rPr>
              <a:t>1150</a:t>
            </a:r>
            <a:endParaRPr sz="1166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750849" y="3208438"/>
            <a:ext cx="232244" cy="179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0"/>
            <a:r>
              <a:rPr sz="1166" b="1" spc="12" dirty="0">
                <a:latin typeface="Arial"/>
                <a:cs typeface="Arial"/>
              </a:rPr>
              <a:t>0.0</a:t>
            </a:r>
            <a:endParaRPr sz="1166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750849" y="2734589"/>
            <a:ext cx="232244" cy="179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0"/>
            <a:r>
              <a:rPr sz="1166" b="1" spc="12" dirty="0">
                <a:latin typeface="Arial"/>
                <a:cs typeface="Arial"/>
              </a:rPr>
              <a:t>0.4</a:t>
            </a:r>
            <a:endParaRPr sz="1166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750849" y="2249054"/>
            <a:ext cx="232244" cy="179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0"/>
            <a:r>
              <a:rPr sz="1166" b="1" spc="12" dirty="0">
                <a:latin typeface="Arial"/>
                <a:cs typeface="Arial"/>
              </a:rPr>
              <a:t>0.8</a:t>
            </a:r>
            <a:endParaRPr sz="1166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6298188" y="2088571"/>
            <a:ext cx="348237" cy="1194018"/>
          </a:xfrm>
          <a:prstGeom prst="rect">
            <a:avLst/>
          </a:prstGeom>
        </p:spPr>
        <p:txBody>
          <a:bodyPr vert="vert270" wrap="square" lIns="0" tIns="8464" rIns="0" bIns="0" rtlCol="0">
            <a:spAutoFit/>
          </a:bodyPr>
          <a:lstStyle/>
          <a:p>
            <a:pPr marL="10580">
              <a:lnSpc>
                <a:spcPts val="1370"/>
              </a:lnSpc>
              <a:spcBef>
                <a:spcPts val="67"/>
              </a:spcBef>
            </a:pPr>
            <a:r>
              <a:rPr sz="1166" b="1" dirty="0">
                <a:latin typeface="Arial"/>
                <a:cs typeface="Arial"/>
              </a:rPr>
              <a:t>Spectral</a:t>
            </a:r>
            <a:r>
              <a:rPr sz="1166" b="1" spc="4" dirty="0">
                <a:latin typeface="Arial"/>
                <a:cs typeface="Arial"/>
              </a:rPr>
              <a:t> </a:t>
            </a:r>
            <a:r>
              <a:rPr sz="1166" b="1" dirty="0">
                <a:latin typeface="Arial"/>
                <a:cs typeface="Arial"/>
              </a:rPr>
              <a:t>density</a:t>
            </a:r>
            <a:endParaRPr sz="1166">
              <a:latin typeface="Arial"/>
              <a:cs typeface="Arial"/>
            </a:endParaRPr>
          </a:p>
          <a:p>
            <a:pPr marL="35973">
              <a:lnSpc>
                <a:spcPts val="1370"/>
              </a:lnSpc>
            </a:pPr>
            <a:r>
              <a:rPr sz="1166" dirty="0">
                <a:latin typeface="Arial"/>
                <a:cs typeface="Arial"/>
              </a:rPr>
              <a:t>(</a:t>
            </a:r>
            <a:r>
              <a:rPr sz="1166" b="1" dirty="0">
                <a:latin typeface="Arial"/>
                <a:cs typeface="Arial"/>
              </a:rPr>
              <a:t>arbitrary</a:t>
            </a:r>
            <a:r>
              <a:rPr sz="1166" b="1" spc="4" dirty="0">
                <a:latin typeface="Arial"/>
                <a:cs typeface="Arial"/>
              </a:rPr>
              <a:t> </a:t>
            </a:r>
            <a:r>
              <a:rPr sz="1166" b="1" dirty="0">
                <a:latin typeface="Arial"/>
                <a:cs typeface="Arial"/>
              </a:rPr>
              <a:t>units</a:t>
            </a:r>
            <a:r>
              <a:rPr sz="1166" dirty="0">
                <a:latin typeface="Arial"/>
                <a:cs typeface="Arial"/>
              </a:rPr>
              <a:t>)</a:t>
            </a:r>
            <a:endParaRPr sz="1166">
              <a:latin typeface="Arial"/>
              <a:cs typeface="Arial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7036706" y="3322607"/>
            <a:ext cx="1730453" cy="0"/>
          </a:xfrm>
          <a:custGeom>
            <a:avLst/>
            <a:gdLst/>
            <a:ahLst/>
            <a:cxnLst/>
            <a:rect l="l" t="t" r="r" b="b"/>
            <a:pathLst>
              <a:path w="2077084">
                <a:moveTo>
                  <a:pt x="0" y="0"/>
                </a:moveTo>
                <a:lnTo>
                  <a:pt x="2076742" y="0"/>
                </a:lnTo>
              </a:path>
            </a:pathLst>
          </a:custGeom>
          <a:ln w="317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29" name="object 129"/>
          <p:cNvSpPr/>
          <p:nvPr/>
        </p:nvSpPr>
        <p:spPr>
          <a:xfrm>
            <a:off x="7469258" y="3305287"/>
            <a:ext cx="0" cy="1745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789"/>
                </a:moveTo>
                <a:lnTo>
                  <a:pt x="0" y="0"/>
                </a:lnTo>
              </a:path>
            </a:pathLst>
          </a:custGeom>
          <a:ln w="317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30" name="object 130"/>
          <p:cNvSpPr/>
          <p:nvPr/>
        </p:nvSpPr>
        <p:spPr>
          <a:xfrm>
            <a:off x="7901791" y="3305287"/>
            <a:ext cx="0" cy="1745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789"/>
                </a:moveTo>
                <a:lnTo>
                  <a:pt x="0" y="0"/>
                </a:lnTo>
              </a:path>
            </a:pathLst>
          </a:custGeom>
          <a:ln w="317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31" name="object 131"/>
          <p:cNvSpPr/>
          <p:nvPr/>
        </p:nvSpPr>
        <p:spPr>
          <a:xfrm>
            <a:off x="8334324" y="3305287"/>
            <a:ext cx="0" cy="1745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789"/>
                </a:moveTo>
                <a:lnTo>
                  <a:pt x="0" y="0"/>
                </a:lnTo>
              </a:path>
            </a:pathLst>
          </a:custGeom>
          <a:ln w="317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32" name="object 132"/>
          <p:cNvSpPr/>
          <p:nvPr/>
        </p:nvSpPr>
        <p:spPr>
          <a:xfrm>
            <a:off x="8766878" y="3305287"/>
            <a:ext cx="0" cy="1745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789"/>
                </a:moveTo>
                <a:lnTo>
                  <a:pt x="0" y="0"/>
                </a:lnTo>
              </a:path>
            </a:pathLst>
          </a:custGeom>
          <a:ln w="317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33" name="object 133"/>
          <p:cNvSpPr/>
          <p:nvPr/>
        </p:nvSpPr>
        <p:spPr>
          <a:xfrm>
            <a:off x="8766878" y="2048183"/>
            <a:ext cx="0" cy="17458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777"/>
                </a:lnTo>
              </a:path>
            </a:pathLst>
          </a:custGeom>
          <a:ln w="317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34" name="object 134"/>
          <p:cNvSpPr/>
          <p:nvPr/>
        </p:nvSpPr>
        <p:spPr>
          <a:xfrm>
            <a:off x="7036705" y="3322607"/>
            <a:ext cx="17458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789" y="0"/>
                </a:lnTo>
              </a:path>
            </a:pathLst>
          </a:custGeom>
          <a:ln w="317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35" name="object 135"/>
          <p:cNvSpPr/>
          <p:nvPr/>
        </p:nvSpPr>
        <p:spPr>
          <a:xfrm>
            <a:off x="7036705" y="2837124"/>
            <a:ext cx="76709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97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36" name="object 136"/>
          <p:cNvSpPr/>
          <p:nvPr/>
        </p:nvSpPr>
        <p:spPr>
          <a:xfrm>
            <a:off x="7036705" y="2351626"/>
            <a:ext cx="76709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97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37" name="object 137"/>
          <p:cNvSpPr/>
          <p:nvPr/>
        </p:nvSpPr>
        <p:spPr>
          <a:xfrm>
            <a:off x="8690251" y="2837124"/>
            <a:ext cx="76709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97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38" name="object 138"/>
          <p:cNvSpPr/>
          <p:nvPr/>
        </p:nvSpPr>
        <p:spPr>
          <a:xfrm>
            <a:off x="8749557" y="3322607"/>
            <a:ext cx="17458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8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39" name="object 139"/>
          <p:cNvSpPr/>
          <p:nvPr/>
        </p:nvSpPr>
        <p:spPr>
          <a:xfrm>
            <a:off x="8725603" y="2108856"/>
            <a:ext cx="41264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542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40" name="object 140"/>
          <p:cNvSpPr/>
          <p:nvPr/>
        </p:nvSpPr>
        <p:spPr>
          <a:xfrm>
            <a:off x="7031249" y="2042893"/>
            <a:ext cx="1741097" cy="1285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41" name="object 141"/>
          <p:cNvSpPr/>
          <p:nvPr/>
        </p:nvSpPr>
        <p:spPr>
          <a:xfrm>
            <a:off x="7036701" y="2048187"/>
            <a:ext cx="1730453" cy="1274431"/>
          </a:xfrm>
          <a:custGeom>
            <a:avLst/>
            <a:gdLst/>
            <a:ahLst/>
            <a:cxnLst/>
            <a:rect l="l" t="t" r="r" b="b"/>
            <a:pathLst>
              <a:path w="2077084" h="1529714">
                <a:moveTo>
                  <a:pt x="0" y="0"/>
                </a:moveTo>
                <a:lnTo>
                  <a:pt x="2076742" y="0"/>
                </a:lnTo>
                <a:lnTo>
                  <a:pt x="2076742" y="1529702"/>
                </a:lnTo>
                <a:lnTo>
                  <a:pt x="0" y="152970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42" name="object 142"/>
          <p:cNvSpPr txBox="1"/>
          <p:nvPr/>
        </p:nvSpPr>
        <p:spPr>
          <a:xfrm>
            <a:off x="7279867" y="3361126"/>
            <a:ext cx="1244276" cy="37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58" algn="ctr"/>
            <a:r>
              <a:rPr sz="1166" b="1" spc="12" dirty="0">
                <a:latin typeface="Arial"/>
                <a:cs typeface="Arial"/>
              </a:rPr>
              <a:t>1050</a:t>
            </a:r>
            <a:endParaRPr sz="1166">
              <a:latin typeface="Arial"/>
              <a:cs typeface="Arial"/>
            </a:endParaRPr>
          </a:p>
          <a:p>
            <a:pPr algn="ctr">
              <a:spcBef>
                <a:spcPts val="92"/>
              </a:spcBef>
            </a:pPr>
            <a:r>
              <a:rPr sz="1166" b="1" spc="12" dirty="0">
                <a:latin typeface="Arial"/>
                <a:cs typeface="Arial"/>
              </a:rPr>
              <a:t>Wavelength</a:t>
            </a:r>
            <a:r>
              <a:rPr sz="1166" b="1" spc="-33" dirty="0">
                <a:latin typeface="Arial"/>
                <a:cs typeface="Arial"/>
              </a:rPr>
              <a:t> </a:t>
            </a:r>
            <a:r>
              <a:rPr sz="1166" spc="12" dirty="0">
                <a:latin typeface="Arial"/>
                <a:cs typeface="Arial"/>
              </a:rPr>
              <a:t>(</a:t>
            </a:r>
            <a:r>
              <a:rPr sz="1166" b="1" spc="12" dirty="0">
                <a:latin typeface="Arial"/>
                <a:cs typeface="Arial"/>
              </a:rPr>
              <a:t>nm</a:t>
            </a:r>
            <a:r>
              <a:rPr sz="1166" spc="12" dirty="0">
                <a:latin typeface="Arial"/>
                <a:cs typeface="Arial"/>
              </a:rPr>
              <a:t>)</a:t>
            </a:r>
            <a:endParaRPr sz="1166">
              <a:latin typeface="Arial"/>
              <a:cs typeface="Arial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7967619" y="2102640"/>
            <a:ext cx="1244805" cy="718421"/>
          </a:xfrm>
          <a:custGeom>
            <a:avLst/>
            <a:gdLst/>
            <a:ahLst/>
            <a:cxnLst/>
            <a:rect l="l" t="t" r="r" b="b"/>
            <a:pathLst>
              <a:path w="1494154" h="862329">
                <a:moveTo>
                  <a:pt x="1493824" y="862164"/>
                </a:moveTo>
                <a:lnTo>
                  <a:pt x="0" y="862164"/>
                </a:lnTo>
                <a:lnTo>
                  <a:pt x="0" y="0"/>
                </a:lnTo>
                <a:lnTo>
                  <a:pt x="1493824" y="0"/>
                </a:lnTo>
                <a:lnTo>
                  <a:pt x="1493824" y="8621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44" name="object 144"/>
          <p:cNvSpPr/>
          <p:nvPr/>
        </p:nvSpPr>
        <p:spPr>
          <a:xfrm>
            <a:off x="7967622" y="2102634"/>
            <a:ext cx="1244805" cy="718421"/>
          </a:xfrm>
          <a:custGeom>
            <a:avLst/>
            <a:gdLst/>
            <a:ahLst/>
            <a:cxnLst/>
            <a:rect l="l" t="t" r="r" b="b"/>
            <a:pathLst>
              <a:path w="1494154" h="862329">
                <a:moveTo>
                  <a:pt x="1493824" y="862164"/>
                </a:moveTo>
                <a:lnTo>
                  <a:pt x="0" y="862164"/>
                </a:lnTo>
                <a:lnTo>
                  <a:pt x="0" y="0"/>
                </a:lnTo>
                <a:lnTo>
                  <a:pt x="1493824" y="0"/>
                </a:lnTo>
                <a:lnTo>
                  <a:pt x="1493824" y="86216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45" name="object 145"/>
          <p:cNvSpPr txBox="1"/>
          <p:nvPr/>
        </p:nvSpPr>
        <p:spPr>
          <a:xfrm>
            <a:off x="8247659" y="2286204"/>
            <a:ext cx="924213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0" marR="4232">
              <a:lnSpc>
                <a:spcPts val="1341"/>
              </a:lnSpc>
            </a:pPr>
            <a:r>
              <a:rPr sz="1166" b="1" spc="12" dirty="0">
                <a:solidFill>
                  <a:srgbClr val="06519F"/>
                </a:solidFill>
                <a:latin typeface="Arial"/>
                <a:cs typeface="Arial"/>
              </a:rPr>
              <a:t>Nd:glass  regenerative  amplifier</a:t>
            </a:r>
            <a:endParaRPr sz="1166">
              <a:latin typeface="Arial"/>
              <a:cs typeface="Arial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8029526" y="2172651"/>
            <a:ext cx="161354" cy="87819"/>
          </a:xfrm>
          <a:custGeom>
            <a:avLst/>
            <a:gdLst/>
            <a:ahLst/>
            <a:cxnLst/>
            <a:rect l="l" t="t" r="r" b="b"/>
            <a:pathLst>
              <a:path w="193675" h="105410">
                <a:moveTo>
                  <a:pt x="0" y="0"/>
                </a:moveTo>
                <a:lnTo>
                  <a:pt x="193624" y="0"/>
                </a:lnTo>
                <a:lnTo>
                  <a:pt x="193624" y="105206"/>
                </a:lnTo>
                <a:lnTo>
                  <a:pt x="0" y="105206"/>
                </a:lnTo>
                <a:lnTo>
                  <a:pt x="0" y="0"/>
                </a:lnTo>
                <a:close/>
              </a:path>
            </a:pathLst>
          </a:custGeom>
          <a:solidFill>
            <a:srgbClr val="E03A3E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47" name="object 147"/>
          <p:cNvSpPr/>
          <p:nvPr/>
        </p:nvSpPr>
        <p:spPr>
          <a:xfrm>
            <a:off x="8029529" y="2172656"/>
            <a:ext cx="161354" cy="87819"/>
          </a:xfrm>
          <a:custGeom>
            <a:avLst/>
            <a:gdLst/>
            <a:ahLst/>
            <a:cxnLst/>
            <a:rect l="l" t="t" r="r" b="b"/>
            <a:pathLst>
              <a:path w="193675" h="105410">
                <a:moveTo>
                  <a:pt x="0" y="0"/>
                </a:moveTo>
                <a:lnTo>
                  <a:pt x="193624" y="0"/>
                </a:lnTo>
                <a:lnTo>
                  <a:pt x="193624" y="105206"/>
                </a:lnTo>
                <a:lnTo>
                  <a:pt x="0" y="10520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21F20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48" name="object 148"/>
          <p:cNvSpPr txBox="1"/>
          <p:nvPr/>
        </p:nvSpPr>
        <p:spPr>
          <a:xfrm>
            <a:off x="8239031" y="2118053"/>
            <a:ext cx="476655" cy="179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0"/>
            <a:r>
              <a:rPr sz="1166" b="1" spc="17" dirty="0">
                <a:solidFill>
                  <a:srgbClr val="E03A3E"/>
                </a:solidFill>
                <a:latin typeface="Arial"/>
                <a:cs typeface="Arial"/>
              </a:rPr>
              <a:t>OPA’s</a:t>
            </a:r>
            <a:endParaRPr sz="1166">
              <a:latin typeface="Arial"/>
              <a:cs typeface="Arial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8033536" y="2328905"/>
            <a:ext cx="161354" cy="87819"/>
          </a:xfrm>
          <a:custGeom>
            <a:avLst/>
            <a:gdLst/>
            <a:ahLst/>
            <a:cxnLst/>
            <a:rect l="l" t="t" r="r" b="b"/>
            <a:pathLst>
              <a:path w="193675" h="105410">
                <a:moveTo>
                  <a:pt x="0" y="0"/>
                </a:moveTo>
                <a:lnTo>
                  <a:pt x="193624" y="0"/>
                </a:lnTo>
                <a:lnTo>
                  <a:pt x="193624" y="105168"/>
                </a:lnTo>
                <a:lnTo>
                  <a:pt x="0" y="105168"/>
                </a:lnTo>
                <a:lnTo>
                  <a:pt x="0" y="0"/>
                </a:lnTo>
                <a:close/>
              </a:path>
            </a:pathLst>
          </a:custGeom>
          <a:solidFill>
            <a:srgbClr val="06519F"/>
          </a:solid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50" name="object 150"/>
          <p:cNvSpPr/>
          <p:nvPr/>
        </p:nvSpPr>
        <p:spPr>
          <a:xfrm>
            <a:off x="8033538" y="2328900"/>
            <a:ext cx="161354" cy="87819"/>
          </a:xfrm>
          <a:custGeom>
            <a:avLst/>
            <a:gdLst/>
            <a:ahLst/>
            <a:cxnLst/>
            <a:rect l="l" t="t" r="r" b="b"/>
            <a:pathLst>
              <a:path w="193675" h="105410">
                <a:moveTo>
                  <a:pt x="0" y="0"/>
                </a:moveTo>
                <a:lnTo>
                  <a:pt x="193624" y="0"/>
                </a:lnTo>
                <a:lnTo>
                  <a:pt x="193624" y="105168"/>
                </a:lnTo>
                <a:lnTo>
                  <a:pt x="0" y="10516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21F20"/>
            </a:solidFill>
          </a:ln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51" name="object 151"/>
          <p:cNvSpPr txBox="1"/>
          <p:nvPr/>
        </p:nvSpPr>
        <p:spPr>
          <a:xfrm>
            <a:off x="5760128" y="3913419"/>
            <a:ext cx="2949336" cy="743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333" b="1" spc="-8" dirty="0">
                <a:solidFill>
                  <a:srgbClr val="221F1F"/>
                </a:solidFill>
                <a:latin typeface="Arial"/>
                <a:cs typeface="Arial"/>
              </a:rPr>
              <a:t>Flexible </a:t>
            </a:r>
            <a:r>
              <a:rPr sz="1333" b="1" spc="-4" dirty="0">
                <a:solidFill>
                  <a:srgbClr val="221F1F"/>
                </a:solidFill>
                <a:latin typeface="Arial"/>
                <a:cs typeface="Arial"/>
              </a:rPr>
              <a:t>experimental</a:t>
            </a:r>
            <a:r>
              <a:rPr sz="1333" b="1" spc="17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333" b="1" spc="-8" dirty="0">
                <a:solidFill>
                  <a:srgbClr val="221F1F"/>
                </a:solidFill>
                <a:latin typeface="Arial"/>
                <a:cs typeface="Arial"/>
              </a:rPr>
              <a:t>configurations</a:t>
            </a:r>
            <a:endParaRPr sz="1333">
              <a:latin typeface="Arial"/>
              <a:cs typeface="Arial"/>
            </a:endParaRPr>
          </a:p>
          <a:p>
            <a:pPr algn="ctr">
              <a:spcBef>
                <a:spcPts val="1291"/>
              </a:spcBef>
            </a:pPr>
            <a:r>
              <a:rPr sz="1125" b="1" spc="8" dirty="0">
                <a:solidFill>
                  <a:srgbClr val="0B78BE"/>
                </a:solidFill>
                <a:latin typeface="Arial"/>
                <a:cs typeface="Arial"/>
              </a:rPr>
              <a:t>B55 </a:t>
            </a:r>
            <a:r>
              <a:rPr sz="1687" b="1" spc="18" baseline="43209" dirty="0">
                <a:latin typeface="Arial"/>
                <a:cs typeface="Arial"/>
              </a:rPr>
              <a:t>TBD</a:t>
            </a:r>
            <a:r>
              <a:rPr sz="1687" b="1" spc="-31" baseline="43209" dirty="0">
                <a:latin typeface="Arial"/>
                <a:cs typeface="Arial"/>
              </a:rPr>
              <a:t> </a:t>
            </a:r>
            <a:r>
              <a:rPr sz="1125" b="1" spc="8" dirty="0">
                <a:solidFill>
                  <a:srgbClr val="0B78BE"/>
                </a:solidFill>
                <a:latin typeface="Arial"/>
                <a:cs typeface="Arial"/>
              </a:rPr>
              <a:t>B52</a:t>
            </a:r>
            <a:endParaRPr sz="1125">
              <a:latin typeface="Arial"/>
              <a:cs typeface="Arial"/>
            </a:endParaRPr>
          </a:p>
          <a:p>
            <a:pPr marL="4232" algn="ctr">
              <a:spcBef>
                <a:spcPts val="212"/>
              </a:spcBef>
            </a:pPr>
            <a:r>
              <a:rPr sz="1687" b="1" i="1" spc="12" baseline="14403" dirty="0">
                <a:latin typeface="HelveticaNeue-BoldItalic"/>
                <a:cs typeface="HelveticaNeue-BoldItalic"/>
              </a:rPr>
              <a:t>k</a:t>
            </a:r>
            <a:r>
              <a:rPr sz="958" b="1" spc="8" dirty="0">
                <a:latin typeface="Arial"/>
                <a:cs typeface="Arial"/>
              </a:rPr>
              <a:t>55</a:t>
            </a:r>
            <a:r>
              <a:rPr sz="958" b="1" spc="229" dirty="0">
                <a:latin typeface="Arial"/>
                <a:cs typeface="Arial"/>
              </a:rPr>
              <a:t> </a:t>
            </a:r>
            <a:r>
              <a:rPr sz="1687" b="1" i="1" spc="12" baseline="14403" dirty="0">
                <a:latin typeface="HelveticaNeue-BoldItalic"/>
                <a:cs typeface="HelveticaNeue-BoldItalic"/>
              </a:rPr>
              <a:t>k</a:t>
            </a:r>
            <a:r>
              <a:rPr sz="958" b="1" spc="8" dirty="0">
                <a:latin typeface="Arial"/>
                <a:cs typeface="Arial"/>
              </a:rPr>
              <a:t>52</a:t>
            </a:r>
            <a:endParaRPr sz="958">
              <a:latin typeface="Arial"/>
              <a:cs typeface="Arial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-1" y="6476206"/>
            <a:ext cx="12188825" cy="380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53" name="object 153"/>
          <p:cNvSpPr/>
          <p:nvPr/>
        </p:nvSpPr>
        <p:spPr>
          <a:xfrm>
            <a:off x="190448" y="6525720"/>
            <a:ext cx="1466576" cy="295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99"/>
          </a:p>
        </p:txBody>
      </p:sp>
      <p:sp>
        <p:nvSpPr>
          <p:cNvPr id="180" name="object 180"/>
          <p:cNvSpPr txBox="1">
            <a:spLocks noGrp="1"/>
          </p:cNvSpPr>
          <p:nvPr>
            <p:ph type="title"/>
          </p:nvPr>
        </p:nvSpPr>
        <p:spPr>
          <a:xfrm>
            <a:off x="751221" y="426780"/>
            <a:ext cx="10377219" cy="101636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580">
              <a:lnSpc>
                <a:spcPts val="2683"/>
              </a:lnSpc>
            </a:pPr>
            <a:r>
              <a:rPr lang="en-US" sz="2200" i="1" dirty="0">
                <a:solidFill>
                  <a:schemeClr val="tx2"/>
                </a:solidFill>
              </a:rPr>
              <a:t>Platform</a:t>
            </a:r>
            <a:r>
              <a:rPr lang="en-US" sz="2200" dirty="0">
                <a:solidFill>
                  <a:schemeClr val="tx2"/>
                </a:solidFill>
              </a:rPr>
              <a:t>: </a:t>
            </a:r>
            <a:r>
              <a:rPr sz="2200" dirty="0">
                <a:solidFill>
                  <a:schemeClr val="tx2"/>
                </a:solidFill>
              </a:rPr>
              <a:t>Combining </a:t>
            </a:r>
            <a:r>
              <a:rPr sz="2200" spc="-17" dirty="0">
                <a:solidFill>
                  <a:schemeClr val="tx2"/>
                </a:solidFill>
              </a:rPr>
              <a:t>OMEGA </a:t>
            </a:r>
            <a:r>
              <a:rPr sz="2200" dirty="0">
                <a:solidFill>
                  <a:schemeClr val="tx2"/>
                </a:solidFill>
              </a:rPr>
              <a:t>and </a:t>
            </a:r>
            <a:r>
              <a:rPr sz="2200" spc="-17" dirty="0">
                <a:solidFill>
                  <a:schemeClr val="tx2"/>
                </a:solidFill>
              </a:rPr>
              <a:t>OMEGA </a:t>
            </a:r>
            <a:r>
              <a:rPr sz="2200" spc="-92" dirty="0">
                <a:solidFill>
                  <a:schemeClr val="tx2"/>
                </a:solidFill>
              </a:rPr>
              <a:t>EP, </a:t>
            </a:r>
            <a:r>
              <a:rPr sz="2200" spc="-4" dirty="0">
                <a:solidFill>
                  <a:schemeClr val="tx2"/>
                </a:solidFill>
              </a:rPr>
              <a:t>a </a:t>
            </a:r>
            <a:r>
              <a:rPr sz="2200" spc="-12" dirty="0">
                <a:solidFill>
                  <a:schemeClr val="tx2"/>
                </a:solidFill>
              </a:rPr>
              <a:t>multiwavelength </a:t>
            </a:r>
            <a:r>
              <a:rPr sz="2200" dirty="0">
                <a:solidFill>
                  <a:schemeClr val="tx2"/>
                </a:solidFill>
              </a:rPr>
              <a:t>LPI</a:t>
            </a:r>
            <a:r>
              <a:rPr sz="2200" spc="4" dirty="0">
                <a:solidFill>
                  <a:schemeClr val="tx2"/>
                </a:solidFill>
              </a:rPr>
              <a:t> </a:t>
            </a:r>
            <a:r>
              <a:rPr sz="2200" spc="-12" dirty="0">
                <a:solidFill>
                  <a:schemeClr val="tx2"/>
                </a:solidFill>
              </a:rPr>
              <a:t>platform</a:t>
            </a:r>
            <a:r>
              <a:rPr lang="en-US" sz="2200" spc="-12" dirty="0">
                <a:solidFill>
                  <a:schemeClr val="tx2"/>
                </a:solidFill>
              </a:rPr>
              <a:t> with independent plasma formation and interaction beam </a:t>
            </a:r>
            <a:r>
              <a:rPr lang="en-US" sz="2200" dirty="0">
                <a:solidFill>
                  <a:schemeClr val="tx2"/>
                </a:solidFill>
              </a:rPr>
              <a:t>has been</a:t>
            </a:r>
            <a:r>
              <a:rPr sz="2200" dirty="0">
                <a:solidFill>
                  <a:schemeClr val="tx2"/>
                </a:solidFill>
              </a:rPr>
              <a:t> </a:t>
            </a:r>
            <a:r>
              <a:rPr sz="2200" spc="-12" dirty="0">
                <a:solidFill>
                  <a:schemeClr val="tx2"/>
                </a:solidFill>
              </a:rPr>
              <a:t>developed </a:t>
            </a:r>
            <a:r>
              <a:rPr sz="2200" spc="-17" dirty="0">
                <a:solidFill>
                  <a:schemeClr val="tx2"/>
                </a:solidFill>
              </a:rPr>
              <a:t>for </a:t>
            </a:r>
            <a:r>
              <a:rPr sz="2200" spc="-8" dirty="0">
                <a:solidFill>
                  <a:schemeClr val="tx2"/>
                </a:solidFill>
              </a:rPr>
              <a:t>focused experiments</a:t>
            </a:r>
            <a:r>
              <a:rPr lang="en-US" sz="2200" spc="-8" dirty="0">
                <a:solidFill>
                  <a:schemeClr val="tx2"/>
                </a:solidFill>
              </a:rPr>
              <a:t> and will be extended in the future for FLUX </a:t>
            </a:r>
            <a:endParaRPr sz="2200" spc="-17" dirty="0">
              <a:solidFill>
                <a:schemeClr val="tx2"/>
              </a:solidFill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751221" y="6335949"/>
            <a:ext cx="233302" cy="109942"/>
          </a:xfrm>
          <a:prstGeom prst="rect">
            <a:avLst/>
          </a:prstGeom>
        </p:spPr>
        <p:txBody>
          <a:bodyPr vert="horz" wrap="square" lIns="0" tIns="7406" rIns="0" bIns="0" rtlCol="0">
            <a:spAutoFit/>
          </a:bodyPr>
          <a:lstStyle/>
          <a:p>
            <a:pPr marL="10580">
              <a:spcBef>
                <a:spcPts val="58"/>
              </a:spcBef>
            </a:pPr>
            <a:r>
              <a:rPr sz="666" b="1" dirty="0">
                <a:solidFill>
                  <a:srgbClr val="231F20"/>
                </a:solidFill>
                <a:latin typeface="Arial"/>
                <a:cs typeface="Arial"/>
              </a:rPr>
              <a:t>I2682</a:t>
            </a:r>
            <a:endParaRPr sz="666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11948145" y="6640839"/>
            <a:ext cx="139135" cy="134587"/>
          </a:xfrm>
          <a:prstGeom prst="rect">
            <a:avLst/>
          </a:prstGeom>
        </p:spPr>
        <p:txBody>
          <a:bodyPr vert="horz" wrap="square" lIns="0" tIns="6348" rIns="0" bIns="0" rtlCol="0">
            <a:spAutoFit/>
          </a:bodyPr>
          <a:lstStyle/>
          <a:p>
            <a:pPr marL="10580">
              <a:spcBef>
                <a:spcPts val="50"/>
              </a:spcBef>
            </a:pPr>
            <a:r>
              <a:rPr sz="833" b="1" spc="-4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833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9365313" y="2108756"/>
            <a:ext cx="1609835" cy="576693"/>
          </a:xfrm>
          <a:prstGeom prst="rect">
            <a:avLst/>
          </a:prstGeom>
          <a:ln w="12700">
            <a:solidFill>
              <a:srgbClr val="231F20"/>
            </a:solidFill>
          </a:ln>
        </p:spPr>
        <p:txBody>
          <a:bodyPr vert="horz" wrap="square" lIns="0" tIns="12697" rIns="0" bIns="0" rtlCol="0">
            <a:spAutoFit/>
          </a:bodyPr>
          <a:lstStyle/>
          <a:p>
            <a:pPr marL="47083">
              <a:spcBef>
                <a:spcPts val="100"/>
              </a:spcBef>
            </a:pPr>
            <a:r>
              <a:rPr sz="1166" b="1" spc="-12" dirty="0">
                <a:solidFill>
                  <a:srgbClr val="231F20"/>
                </a:solidFill>
                <a:latin typeface="Arial"/>
                <a:cs typeface="Arial"/>
              </a:rPr>
              <a:t>Novel </a:t>
            </a:r>
            <a:r>
              <a:rPr sz="1166" b="1" spc="-8" dirty="0">
                <a:solidFill>
                  <a:srgbClr val="231F20"/>
                </a:solidFill>
                <a:latin typeface="Arial"/>
                <a:cs typeface="Arial"/>
              </a:rPr>
              <a:t>tunable</a:t>
            </a:r>
            <a:r>
              <a:rPr sz="1166" b="1" spc="-4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66" b="1" spc="-12" dirty="0">
                <a:solidFill>
                  <a:srgbClr val="231F20"/>
                </a:solidFill>
                <a:latin typeface="Arial"/>
                <a:cs typeface="Arial"/>
              </a:rPr>
              <a:t>system</a:t>
            </a:r>
            <a:endParaRPr sz="1166" dirty="0">
              <a:latin typeface="Arial"/>
              <a:cs typeface="Arial"/>
            </a:endParaRPr>
          </a:p>
          <a:p>
            <a:pPr marL="238058" indent="-190447">
              <a:spcBef>
                <a:spcPts val="133"/>
              </a:spcBef>
              <a:buChar char="•"/>
              <a:tabLst>
                <a:tab pos="237529" algn="l"/>
                <a:tab pos="238058" algn="l"/>
              </a:tabLst>
            </a:pPr>
            <a:r>
              <a:rPr sz="1166" b="1" spc="-12" dirty="0">
                <a:solidFill>
                  <a:srgbClr val="231F20"/>
                </a:solidFill>
                <a:latin typeface="Arial"/>
                <a:cs typeface="Arial"/>
              </a:rPr>
              <a:t>OMEGA </a:t>
            </a:r>
            <a:r>
              <a:rPr sz="1166" b="1" dirty="0">
                <a:solidFill>
                  <a:srgbClr val="231F20"/>
                </a:solidFill>
                <a:latin typeface="Arial"/>
                <a:cs typeface="Arial"/>
              </a:rPr>
              <a:t>EP</a:t>
            </a:r>
            <a:r>
              <a:rPr sz="1166" b="1" spc="-4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66" b="1" spc="-42" dirty="0">
                <a:solidFill>
                  <a:srgbClr val="231F20"/>
                </a:solidFill>
                <a:latin typeface="Arial"/>
                <a:cs typeface="Arial"/>
              </a:rPr>
              <a:t>OPA</a:t>
            </a:r>
            <a:endParaRPr sz="1166" dirty="0">
              <a:latin typeface="Arial"/>
              <a:cs typeface="Arial"/>
            </a:endParaRPr>
          </a:p>
          <a:p>
            <a:pPr marL="234355" indent="-186743">
              <a:spcBef>
                <a:spcPts val="133"/>
              </a:spcBef>
              <a:buChar char="•"/>
              <a:tabLst>
                <a:tab pos="234355" algn="l"/>
                <a:tab pos="234884" algn="l"/>
              </a:tabLst>
            </a:pPr>
            <a:r>
              <a:rPr lang="en-US" sz="1166" dirty="0" err="1">
                <a:solidFill>
                  <a:srgbClr val="231F20"/>
                </a:solidFill>
                <a:latin typeface="Arial"/>
                <a:cs typeface="Arial"/>
              </a:rPr>
              <a:t>δλ</a:t>
            </a:r>
            <a:r>
              <a:rPr sz="1166" dirty="0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sz="1166" b="1" spc="-4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166" b="1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66" b="1" dirty="0">
                <a:solidFill>
                  <a:srgbClr val="231F20"/>
                </a:solidFill>
                <a:latin typeface="Arial"/>
                <a:cs typeface="Arial"/>
              </a:rPr>
              <a:t>nm</a:t>
            </a:r>
            <a:endParaRPr sz="1166" dirty="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3801590" y="5861421"/>
            <a:ext cx="2070619" cy="359066"/>
          </a:xfrm>
          <a:prstGeom prst="rect">
            <a:avLst/>
          </a:prstGeom>
          <a:ln w="12700">
            <a:solidFill>
              <a:srgbClr val="231F20"/>
            </a:solidFill>
          </a:ln>
        </p:spPr>
        <p:txBody>
          <a:bodyPr vert="horz" wrap="square" lIns="0" tIns="25393" rIns="0" bIns="0" rtlCol="0">
            <a:spAutoFit/>
          </a:bodyPr>
          <a:lstStyle/>
          <a:p>
            <a:pPr marL="47612" marR="41263" indent="101572">
              <a:lnSpc>
                <a:spcPts val="1333"/>
              </a:lnSpc>
              <a:spcBef>
                <a:spcPts val="200"/>
              </a:spcBef>
            </a:pPr>
            <a:r>
              <a:rPr sz="1166" b="1" spc="-8" dirty="0">
                <a:solidFill>
                  <a:srgbClr val="231F20"/>
                </a:solidFill>
                <a:latin typeface="Arial"/>
                <a:cs typeface="Arial"/>
              </a:rPr>
              <a:t>Backscattering </a:t>
            </a:r>
            <a:r>
              <a:rPr sz="1166" b="1" dirty="0">
                <a:solidFill>
                  <a:srgbClr val="231F20"/>
                </a:solidFill>
                <a:latin typeface="Arial"/>
                <a:cs typeface="Arial"/>
              </a:rPr>
              <a:t>geometry  Single-beam</a:t>
            </a:r>
            <a:r>
              <a:rPr sz="1166" b="1" spc="-6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66" b="1" spc="-4" dirty="0">
                <a:solidFill>
                  <a:srgbClr val="231F20"/>
                </a:solidFill>
                <a:latin typeface="Arial"/>
                <a:cs typeface="Arial"/>
              </a:rPr>
              <a:t>measurements</a:t>
            </a:r>
            <a:endParaRPr sz="1166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5999398" y="5861421"/>
            <a:ext cx="2489610" cy="359066"/>
          </a:xfrm>
          <a:prstGeom prst="rect">
            <a:avLst/>
          </a:prstGeom>
          <a:ln w="12699">
            <a:solidFill>
              <a:srgbClr val="231F20"/>
            </a:solidFill>
          </a:ln>
        </p:spPr>
        <p:txBody>
          <a:bodyPr vert="horz" wrap="square" lIns="0" tIns="25393" rIns="0" bIns="0" rtlCol="0">
            <a:spAutoFit/>
          </a:bodyPr>
          <a:lstStyle/>
          <a:p>
            <a:pPr marL="47612" marR="41263" indent="311063">
              <a:lnSpc>
                <a:spcPts val="1333"/>
              </a:lnSpc>
              <a:spcBef>
                <a:spcPts val="200"/>
              </a:spcBef>
            </a:pPr>
            <a:r>
              <a:rPr sz="1166" b="1" spc="-8" dirty="0">
                <a:solidFill>
                  <a:srgbClr val="231F20"/>
                </a:solidFill>
                <a:latin typeface="Arial"/>
                <a:cs typeface="Arial"/>
              </a:rPr>
              <a:t>Backscattering </a:t>
            </a:r>
            <a:r>
              <a:rPr sz="1166" b="1" dirty="0">
                <a:solidFill>
                  <a:srgbClr val="231F20"/>
                </a:solidFill>
                <a:latin typeface="Arial"/>
                <a:cs typeface="Arial"/>
              </a:rPr>
              <a:t>geometry  </a:t>
            </a:r>
            <a:r>
              <a:rPr sz="1166" b="1" spc="-4" dirty="0">
                <a:solidFill>
                  <a:srgbClr val="231F20"/>
                </a:solidFill>
                <a:latin typeface="Arial"/>
                <a:cs typeface="Arial"/>
              </a:rPr>
              <a:t>Three- </a:t>
            </a:r>
            <a:r>
              <a:rPr sz="1166" b="1" spc="-12" dirty="0">
                <a:solidFill>
                  <a:srgbClr val="231F20"/>
                </a:solidFill>
                <a:latin typeface="Arial"/>
                <a:cs typeface="Arial"/>
              </a:rPr>
              <a:t>to six-beam</a:t>
            </a:r>
            <a:r>
              <a:rPr sz="1166" b="1" spc="-3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66" b="1" spc="-4" dirty="0">
                <a:solidFill>
                  <a:srgbClr val="231F20"/>
                </a:solidFill>
                <a:latin typeface="Arial"/>
                <a:cs typeface="Arial"/>
              </a:rPr>
              <a:t>measurements</a:t>
            </a:r>
            <a:endParaRPr sz="1166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8575229" y="5861421"/>
            <a:ext cx="2489610" cy="359066"/>
          </a:xfrm>
          <a:prstGeom prst="rect">
            <a:avLst/>
          </a:prstGeom>
          <a:ln w="12699">
            <a:solidFill>
              <a:srgbClr val="231F20"/>
            </a:solidFill>
          </a:ln>
        </p:spPr>
        <p:txBody>
          <a:bodyPr vert="horz" wrap="square" lIns="0" tIns="25393" rIns="0" bIns="0" rtlCol="0">
            <a:spAutoFit/>
          </a:bodyPr>
          <a:lstStyle/>
          <a:p>
            <a:pPr marL="47083" marR="41263" indent="175105">
              <a:lnSpc>
                <a:spcPts val="1333"/>
              </a:lnSpc>
              <a:spcBef>
                <a:spcPts val="200"/>
              </a:spcBef>
            </a:pPr>
            <a:r>
              <a:rPr sz="1166" b="1" spc="-12" dirty="0">
                <a:solidFill>
                  <a:srgbClr val="231F20"/>
                </a:solidFill>
                <a:latin typeface="Arial"/>
                <a:cs typeface="Arial"/>
              </a:rPr>
              <a:t>Forward-scattering </a:t>
            </a:r>
            <a:r>
              <a:rPr sz="1166" b="1" dirty="0">
                <a:solidFill>
                  <a:srgbClr val="231F20"/>
                </a:solidFill>
                <a:latin typeface="Arial"/>
                <a:cs typeface="Arial"/>
              </a:rPr>
              <a:t>geometry  </a:t>
            </a:r>
            <a:r>
              <a:rPr lang="en-US" sz="1166" b="1" spc="-4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66" b="1" spc="-4" dirty="0">
                <a:solidFill>
                  <a:srgbClr val="231F20"/>
                </a:solidFill>
                <a:latin typeface="Arial"/>
                <a:cs typeface="Arial"/>
              </a:rPr>
              <a:t>hree- </a:t>
            </a:r>
            <a:r>
              <a:rPr sz="1166" b="1" spc="-12" dirty="0">
                <a:solidFill>
                  <a:srgbClr val="231F20"/>
                </a:solidFill>
                <a:latin typeface="Arial"/>
                <a:cs typeface="Arial"/>
              </a:rPr>
              <a:t>to six-beam</a:t>
            </a:r>
            <a:r>
              <a:rPr sz="1166" b="1" spc="-3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66" b="1" spc="-4" dirty="0">
                <a:solidFill>
                  <a:srgbClr val="231F20"/>
                </a:solidFill>
                <a:latin typeface="Arial"/>
                <a:cs typeface="Arial"/>
              </a:rPr>
              <a:t>measurements</a:t>
            </a:r>
            <a:endParaRPr sz="1166" dirty="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620088" y="4084551"/>
            <a:ext cx="3267747" cy="1737140"/>
          </a:xfrm>
          <a:prstGeom prst="rect">
            <a:avLst/>
          </a:prstGeom>
          <a:ln w="12700">
            <a:solidFill>
              <a:srgbClr val="231F20"/>
            </a:solidFill>
          </a:ln>
        </p:spPr>
        <p:txBody>
          <a:bodyPr vert="horz" wrap="square" lIns="0" tIns="6348" rIns="0" bIns="0" rtlCol="0">
            <a:spAutoFit/>
          </a:bodyPr>
          <a:lstStyle/>
          <a:p>
            <a:pPr marL="47612">
              <a:spcBef>
                <a:spcPts val="50"/>
              </a:spcBef>
            </a:pPr>
            <a:r>
              <a:rPr sz="1333" b="1" dirty="0">
                <a:solidFill>
                  <a:srgbClr val="231F20"/>
                </a:solidFill>
                <a:latin typeface="Arial"/>
                <a:cs typeface="Arial"/>
              </a:rPr>
              <a:t>LPI</a:t>
            </a:r>
            <a:r>
              <a:rPr sz="1333" b="1" spc="-6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33" b="1" spc="-8" dirty="0">
                <a:solidFill>
                  <a:srgbClr val="231F20"/>
                </a:solidFill>
                <a:latin typeface="Arial"/>
                <a:cs typeface="Arial"/>
              </a:rPr>
              <a:t>Platform</a:t>
            </a:r>
            <a:endParaRPr sz="1333" dirty="0">
              <a:latin typeface="Arial"/>
              <a:cs typeface="Arial"/>
            </a:endParaRPr>
          </a:p>
          <a:p>
            <a:pPr marL="238058" indent="-190447">
              <a:spcBef>
                <a:spcPts val="146"/>
              </a:spcBef>
              <a:buChar char="•"/>
              <a:tabLst>
                <a:tab pos="237529" algn="l"/>
                <a:tab pos="238058" algn="l"/>
              </a:tabLst>
            </a:pPr>
            <a:r>
              <a:rPr sz="1333" b="1" spc="-12" dirty="0">
                <a:solidFill>
                  <a:srgbClr val="231F20"/>
                </a:solidFill>
                <a:latin typeface="Arial"/>
                <a:cs typeface="Arial"/>
              </a:rPr>
              <a:t>OMEGA</a:t>
            </a:r>
            <a:endParaRPr sz="1333" dirty="0">
              <a:latin typeface="Arial"/>
              <a:cs typeface="Arial"/>
            </a:endParaRPr>
          </a:p>
          <a:p>
            <a:pPr marL="618952" lvl="1" indent="-190447">
              <a:buChar char="–"/>
              <a:tabLst>
                <a:tab pos="618952" algn="l"/>
              </a:tabLst>
            </a:pPr>
            <a:r>
              <a:rPr sz="1333" b="1" dirty="0">
                <a:solidFill>
                  <a:srgbClr val="231F20"/>
                </a:solidFill>
                <a:latin typeface="Arial"/>
                <a:cs typeface="Arial"/>
              </a:rPr>
              <a:t>pump</a:t>
            </a:r>
            <a:r>
              <a:rPr sz="1333" b="1" spc="-6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33" b="1" spc="-4" dirty="0">
                <a:solidFill>
                  <a:srgbClr val="231F20"/>
                </a:solidFill>
                <a:latin typeface="Arial"/>
                <a:cs typeface="Arial"/>
              </a:rPr>
              <a:t>beams</a:t>
            </a:r>
            <a:endParaRPr lang="en-US" sz="1333" b="1" spc="-4" dirty="0">
              <a:solidFill>
                <a:srgbClr val="231F20"/>
              </a:solidFill>
              <a:latin typeface="Arial"/>
              <a:cs typeface="Arial"/>
            </a:endParaRPr>
          </a:p>
          <a:p>
            <a:pPr marL="618952" lvl="1" indent="-190447">
              <a:buChar char="–"/>
              <a:tabLst>
                <a:tab pos="618952" algn="l"/>
              </a:tabLst>
            </a:pPr>
            <a:r>
              <a:rPr lang="en-US" sz="1333" b="1" spc="-4" dirty="0">
                <a:solidFill>
                  <a:srgbClr val="231F20"/>
                </a:solidFill>
                <a:latin typeface="Arial"/>
                <a:cs typeface="Arial"/>
              </a:rPr>
              <a:t>Plasma forming</a:t>
            </a:r>
          </a:p>
          <a:p>
            <a:pPr marL="1228446" lvl="2" indent="-190447">
              <a:buChar char="–"/>
              <a:tabLst>
                <a:tab pos="618952" algn="l"/>
              </a:tabLst>
            </a:pPr>
            <a:r>
              <a:rPr lang="en-US" sz="1333" b="1" spc="-4" dirty="0">
                <a:solidFill>
                  <a:srgbClr val="231F20"/>
                </a:solidFill>
                <a:latin typeface="Arial"/>
                <a:cs typeface="Arial"/>
              </a:rPr>
              <a:t>Gas jets</a:t>
            </a:r>
          </a:p>
          <a:p>
            <a:pPr marL="1228446" lvl="2" indent="-190447">
              <a:buChar char="–"/>
              <a:tabLst>
                <a:tab pos="618952" algn="l"/>
              </a:tabLst>
            </a:pPr>
            <a:r>
              <a:rPr lang="en-US" sz="1333" b="1" spc="-4" dirty="0">
                <a:solidFill>
                  <a:srgbClr val="231F20"/>
                </a:solidFill>
                <a:latin typeface="Arial"/>
                <a:cs typeface="Arial"/>
              </a:rPr>
              <a:t>Capsules (implosion) </a:t>
            </a:r>
            <a:endParaRPr sz="1333" dirty="0">
              <a:latin typeface="Arial"/>
              <a:cs typeface="Arial"/>
            </a:endParaRPr>
          </a:p>
          <a:p>
            <a:pPr marL="238058" indent="-190447">
              <a:spcBef>
                <a:spcPts val="600"/>
              </a:spcBef>
              <a:buChar char="•"/>
              <a:tabLst>
                <a:tab pos="237529" algn="l"/>
                <a:tab pos="238058" algn="l"/>
              </a:tabLst>
            </a:pPr>
            <a:r>
              <a:rPr sz="1333" b="1" spc="-12" dirty="0">
                <a:solidFill>
                  <a:srgbClr val="231F20"/>
                </a:solidFill>
                <a:latin typeface="Arial"/>
                <a:cs typeface="Arial"/>
              </a:rPr>
              <a:t>OMEGA</a:t>
            </a:r>
            <a:r>
              <a:rPr sz="1333" b="1" spc="-7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33" b="1" dirty="0">
                <a:solidFill>
                  <a:srgbClr val="231F20"/>
                </a:solidFill>
                <a:latin typeface="Arial"/>
                <a:cs typeface="Arial"/>
              </a:rPr>
              <a:t>EP</a:t>
            </a:r>
            <a:endParaRPr sz="1333" dirty="0">
              <a:latin typeface="Arial"/>
              <a:cs typeface="Arial"/>
            </a:endParaRPr>
          </a:p>
          <a:p>
            <a:pPr marL="618952" lvl="1" indent="-190447">
              <a:buChar char="–"/>
              <a:tabLst>
                <a:tab pos="618952" algn="l"/>
              </a:tabLst>
            </a:pPr>
            <a:r>
              <a:rPr sz="1333" b="1" spc="-8" dirty="0">
                <a:solidFill>
                  <a:srgbClr val="231F20"/>
                </a:solidFill>
                <a:latin typeface="Arial"/>
                <a:cs typeface="Arial"/>
              </a:rPr>
              <a:t>tunable </a:t>
            </a:r>
            <a:r>
              <a:rPr sz="1333" b="1" spc="-4" dirty="0">
                <a:solidFill>
                  <a:srgbClr val="231F20"/>
                </a:solidFill>
                <a:latin typeface="Arial"/>
                <a:cs typeface="Arial"/>
              </a:rPr>
              <a:t>seed</a:t>
            </a:r>
            <a:r>
              <a:rPr sz="1333" b="1" spc="-6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33" b="1" spc="-4" dirty="0">
                <a:solidFill>
                  <a:srgbClr val="231F20"/>
                </a:solidFill>
                <a:latin typeface="Arial"/>
                <a:cs typeface="Arial"/>
              </a:rPr>
              <a:t>beam</a:t>
            </a:r>
            <a:endParaRPr sz="1333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7781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41221E-D5B3-034E-AF3B-5A4625F13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522517"/>
            <a:ext cx="10969943" cy="669060"/>
          </a:xfrm>
        </p:spPr>
        <p:txBody>
          <a:bodyPr/>
          <a:lstStyle/>
          <a:p>
            <a:r>
              <a:rPr lang="en-US" dirty="0"/>
              <a:t>The ICF  program must continue to encourage innovation (design) and take advantage of the “additive manufacturing” revolution for target fabrication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B1B6D2-7FA8-6343-9944-5CE91ABE8F63}"/>
              </a:ext>
            </a:extLst>
          </p:cNvPr>
          <p:cNvSpPr/>
          <p:nvPr/>
        </p:nvSpPr>
        <p:spPr>
          <a:xfrm>
            <a:off x="1066263" y="2080067"/>
            <a:ext cx="1061120" cy="1060087"/>
          </a:xfrm>
          <a:prstGeom prst="ellipse">
            <a:avLst/>
          </a:prstGeom>
          <a:pattFill prst="solidDmnd">
            <a:fgClr>
              <a:schemeClr val="tx2"/>
            </a:fgClr>
            <a:bgClr>
              <a:srgbClr val="00B050"/>
            </a:bgClr>
          </a:patt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350D03-409F-644D-ADD2-56D914E216F8}"/>
              </a:ext>
            </a:extLst>
          </p:cNvPr>
          <p:cNvSpPr/>
          <p:nvPr/>
        </p:nvSpPr>
        <p:spPr>
          <a:xfrm>
            <a:off x="1282262" y="2347499"/>
            <a:ext cx="629121" cy="62912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D8CD47-F25F-F84E-8F3F-6A27A213AC8A}"/>
              </a:ext>
            </a:extLst>
          </p:cNvPr>
          <p:cNvSpPr txBox="1"/>
          <p:nvPr/>
        </p:nvSpPr>
        <p:spPr>
          <a:xfrm>
            <a:off x="1250064" y="2448711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Liquid DT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CB61CD-2497-D444-AD12-65AF2C33EF4E}"/>
              </a:ext>
            </a:extLst>
          </p:cNvPr>
          <p:cNvSpPr txBox="1"/>
          <p:nvPr/>
        </p:nvSpPr>
        <p:spPr>
          <a:xfrm>
            <a:off x="1121988" y="2177085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Wetted foam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EDCE45-2DE2-504B-8D9D-57AAE01105CA}"/>
              </a:ext>
            </a:extLst>
          </p:cNvPr>
          <p:cNvGrpSpPr/>
          <p:nvPr/>
        </p:nvGrpSpPr>
        <p:grpSpPr>
          <a:xfrm>
            <a:off x="2694662" y="2017914"/>
            <a:ext cx="1434095" cy="1249060"/>
            <a:chOff x="2237559" y="960401"/>
            <a:chExt cx="1974139" cy="171942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8CEF72D-E6F9-4044-9239-8C72C726A58E}"/>
                </a:ext>
              </a:extLst>
            </p:cNvPr>
            <p:cNvSpPr/>
            <p:nvPr/>
          </p:nvSpPr>
          <p:spPr>
            <a:xfrm>
              <a:off x="2237559" y="1220536"/>
              <a:ext cx="1460711" cy="145928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63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E820DF-2410-6D45-B381-2CD4124C0DB3}"/>
                </a:ext>
              </a:extLst>
            </p:cNvPr>
            <p:cNvSpPr/>
            <p:nvPr/>
          </p:nvSpPr>
          <p:spPr>
            <a:xfrm>
              <a:off x="2329338" y="1307847"/>
              <a:ext cx="1280910" cy="128090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CA31B5-229A-2942-AB9A-7A5694360424}"/>
                </a:ext>
              </a:extLst>
            </p:cNvPr>
            <p:cNvSpPr txBox="1"/>
            <p:nvPr/>
          </p:nvSpPr>
          <p:spPr>
            <a:xfrm>
              <a:off x="2490576" y="1799529"/>
              <a:ext cx="986816" cy="317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/>
                <a:t>Liquid DT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BDF8B4-FC8F-6249-9C55-32267A440BB9}"/>
                </a:ext>
              </a:extLst>
            </p:cNvPr>
            <p:cNvSpPr txBox="1"/>
            <p:nvPr/>
          </p:nvSpPr>
          <p:spPr>
            <a:xfrm>
              <a:off x="2545233" y="960401"/>
              <a:ext cx="1666465" cy="317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accent3">
                      <a:lumMod val="75000"/>
                    </a:schemeClr>
                  </a:solidFill>
                </a:rPr>
                <a:t>~5 -10 </a:t>
              </a:r>
              <a:r>
                <a:rPr lang="en-US" sz="900" b="1" dirty="0">
                  <a:solidFill>
                    <a:schemeClr val="accent3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sz="900" b="1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m CH shell</a:t>
              </a:r>
              <a:endParaRPr lang="en-US" sz="9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62A0A16-49B8-CF44-B5DB-37D97E07C992}"/>
              </a:ext>
            </a:extLst>
          </p:cNvPr>
          <p:cNvSpPr txBox="1"/>
          <p:nvPr/>
        </p:nvSpPr>
        <p:spPr>
          <a:xfrm>
            <a:off x="1513909" y="1511066"/>
            <a:ext cx="2013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Dynamic shell</a:t>
            </a:r>
            <a:r>
              <a:rPr lang="en-US" sz="1800" b="1" baseline="30000" dirty="0"/>
              <a:t>1</a:t>
            </a:r>
            <a:endParaRPr lang="en-US" sz="1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AA071B-203C-6D4B-A639-A3AFFEF0328A}"/>
              </a:ext>
            </a:extLst>
          </p:cNvPr>
          <p:cNvSpPr txBox="1"/>
          <p:nvPr/>
        </p:nvSpPr>
        <p:spPr>
          <a:xfrm>
            <a:off x="662813" y="4646111"/>
            <a:ext cx="4010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Target simplicity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Fuel uniformity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Control of density in central region</a:t>
            </a:r>
          </a:p>
          <a:p>
            <a:pPr marL="780943" lvl="1" indent="-171450">
              <a:buFont typeface="Arial" panose="020B0604020202020204" pitchFamily="34" charset="0"/>
              <a:buChar char="•"/>
            </a:pPr>
            <a:r>
              <a:rPr lang="en-US" sz="1200" b="1" dirty="0"/>
              <a:t>High gain @ convergence &lt;20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Control of shell velocity and ablated mass with pulse shaping</a:t>
            </a: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CE7597A4-7F36-B044-8772-FFBF1BDD7577}"/>
              </a:ext>
            </a:extLst>
          </p:cNvPr>
          <p:cNvSpPr/>
          <p:nvPr/>
        </p:nvSpPr>
        <p:spPr>
          <a:xfrm>
            <a:off x="4672940" y="1628334"/>
            <a:ext cx="3300984" cy="2659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C21629-157F-A449-B4EC-D75A52E6A70D}"/>
              </a:ext>
            </a:extLst>
          </p:cNvPr>
          <p:cNvSpPr txBox="1"/>
          <p:nvPr/>
        </p:nvSpPr>
        <p:spPr>
          <a:xfrm>
            <a:off x="5346269" y="1326400"/>
            <a:ext cx="20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Multiple shells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CB3515-5A10-574C-B823-D698AB6D74F2}"/>
              </a:ext>
            </a:extLst>
          </p:cNvPr>
          <p:cNvSpPr txBox="1"/>
          <p:nvPr/>
        </p:nvSpPr>
        <p:spPr>
          <a:xfrm>
            <a:off x="4672940" y="4446057"/>
            <a:ext cx="37888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Lower Ignition temperature</a:t>
            </a:r>
          </a:p>
          <a:p>
            <a:pPr marL="780943" lvl="1" indent="-171450">
              <a:buFont typeface="Arial" panose="020B0604020202020204" pitchFamily="34" charset="0"/>
              <a:buChar char="•"/>
            </a:pPr>
            <a:r>
              <a:rPr lang="en-US" sz="1200" b="1" dirty="0"/>
              <a:t>Radiation trapping, tamping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Reduced LPI concern (</a:t>
            </a:r>
            <a:r>
              <a:rPr lang="en-US" sz="1200" b="1" dirty="0" err="1"/>
              <a:t>I</a:t>
            </a:r>
            <a:r>
              <a:rPr lang="en-US" sz="1200" b="1" baseline="-25000" dirty="0" err="1"/>
              <a:t>peak</a:t>
            </a:r>
            <a:r>
              <a:rPr lang="en-US" sz="1200" b="1" dirty="0"/>
              <a:t>~ 2-4 x10</a:t>
            </a:r>
            <a:r>
              <a:rPr lang="en-US" sz="1200" b="1" baseline="30000" dirty="0"/>
              <a:t>14</a:t>
            </a:r>
            <a:r>
              <a:rPr lang="en-US" sz="1200" b="1" dirty="0"/>
              <a:t> W/cm</a:t>
            </a:r>
            <a:r>
              <a:rPr lang="en-US" sz="1200" b="1" baseline="30000" dirty="0"/>
              <a:t>2</a:t>
            </a:r>
            <a:r>
              <a:rPr lang="en-US" sz="1200" b="1" dirty="0"/>
              <a:t>)</a:t>
            </a:r>
          </a:p>
          <a:p>
            <a:pPr marL="780943" lvl="1" indent="-171450">
              <a:buFont typeface="Arial" panose="020B0604020202020204" pitchFamily="34" charset="0"/>
              <a:buChar char="•"/>
            </a:pPr>
            <a:r>
              <a:rPr lang="en-US" sz="1200" b="1" dirty="0"/>
              <a:t>Lower Implosion velocity and convergence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Volume ignition and low-modest gain</a:t>
            </a:r>
          </a:p>
          <a:p>
            <a:pPr marL="780943" lvl="1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1C1BA0-8F8E-4349-AF96-936891E6DE40}"/>
              </a:ext>
            </a:extLst>
          </p:cNvPr>
          <p:cNvSpPr txBox="1"/>
          <p:nvPr/>
        </p:nvSpPr>
        <p:spPr>
          <a:xfrm>
            <a:off x="8647253" y="1433736"/>
            <a:ext cx="258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Coated targets for imprint reduction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4E65A0-ED58-3146-B793-B3142F5A288F}"/>
              </a:ext>
            </a:extLst>
          </p:cNvPr>
          <p:cNvSpPr txBox="1"/>
          <p:nvPr/>
        </p:nvSpPr>
        <p:spPr>
          <a:xfrm>
            <a:off x="7973924" y="4595774"/>
            <a:ext cx="3102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80943" lvl="1" indent="-171450">
              <a:buFont typeface="Arial" panose="020B0604020202020204" pitchFamily="34" charset="0"/>
              <a:buChar char="•"/>
            </a:pPr>
            <a:r>
              <a:rPr lang="en-US" sz="1400" b="1" dirty="0"/>
              <a:t>Foams</a:t>
            </a:r>
          </a:p>
          <a:p>
            <a:pPr marL="780943" lvl="1" indent="-171450">
              <a:buFont typeface="Arial" panose="020B0604020202020204" pitchFamily="34" charset="0"/>
              <a:buChar char="•"/>
            </a:pPr>
            <a:r>
              <a:rPr lang="en-US" sz="1400" b="1" dirty="0"/>
              <a:t>High-Z coating</a:t>
            </a:r>
          </a:p>
        </p:txBody>
      </p:sp>
      <p:pic>
        <p:nvPicPr>
          <p:cNvPr id="31" name="Picture 30" descr="Abbas.jpg">
            <a:extLst>
              <a:ext uri="{FF2B5EF4-FFF2-40B4-BE49-F238E27FC236}">
                <a16:creationId xmlns:a16="http://schemas.microsoft.com/office/drawing/2014/main" id="{C697EC13-BCE7-2647-AD2D-3C4065FB8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875" y="4511446"/>
            <a:ext cx="1435621" cy="18930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2E35949-50F1-9540-AA11-51E73180499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6" t="20125" r="31217" b="69819"/>
          <a:stretch/>
        </p:blipFill>
        <p:spPr>
          <a:xfrm rot="5400000">
            <a:off x="9832717" y="2683834"/>
            <a:ext cx="2308827" cy="10453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40F11DC-22E7-CB4B-8520-D7C83BD4C89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2" t="20125" r="1693" b="21132"/>
          <a:stretch/>
        </p:blipFill>
        <p:spPr bwMode="auto">
          <a:xfrm rot="5400000">
            <a:off x="8099349" y="2396578"/>
            <a:ext cx="2538053" cy="18462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64A64EB-7F96-9643-AA07-557E3C5C7C20}"/>
              </a:ext>
            </a:extLst>
          </p:cNvPr>
          <p:cNvGrpSpPr/>
          <p:nvPr/>
        </p:nvGrpSpPr>
        <p:grpSpPr>
          <a:xfrm>
            <a:off x="775698" y="3520243"/>
            <a:ext cx="3211923" cy="1181842"/>
            <a:chOff x="739171" y="1365944"/>
            <a:chExt cx="3330159" cy="2451470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859FF0C-54ED-DC45-AA94-271122D11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5352" y="2254818"/>
              <a:ext cx="9027" cy="657687"/>
            </a:xfrm>
            <a:custGeom>
              <a:avLst/>
              <a:gdLst>
                <a:gd name="T0" fmla="*/ 0 w 6"/>
                <a:gd name="T1" fmla="*/ 495 h 495"/>
                <a:gd name="T2" fmla="*/ 0 w 6"/>
                <a:gd name="T3" fmla="*/ 382 h 495"/>
                <a:gd name="T4" fmla="*/ 0 w 6"/>
                <a:gd name="T5" fmla="*/ 304 h 495"/>
                <a:gd name="T6" fmla="*/ 0 w 6"/>
                <a:gd name="T7" fmla="*/ 247 h 495"/>
                <a:gd name="T8" fmla="*/ 0 w 6"/>
                <a:gd name="T9" fmla="*/ 202 h 495"/>
                <a:gd name="T10" fmla="*/ 0 w 6"/>
                <a:gd name="T11" fmla="*/ 163 h 495"/>
                <a:gd name="T12" fmla="*/ 0 w 6"/>
                <a:gd name="T13" fmla="*/ 135 h 495"/>
                <a:gd name="T14" fmla="*/ 0 w 6"/>
                <a:gd name="T15" fmla="*/ 107 h 495"/>
                <a:gd name="T16" fmla="*/ 0 w 6"/>
                <a:gd name="T17" fmla="*/ 84 h 495"/>
                <a:gd name="T18" fmla="*/ 0 w 6"/>
                <a:gd name="T19" fmla="*/ 62 h 495"/>
                <a:gd name="T20" fmla="*/ 0 w 6"/>
                <a:gd name="T21" fmla="*/ 45 h 495"/>
                <a:gd name="T22" fmla="*/ 0 w 6"/>
                <a:gd name="T23" fmla="*/ 28 h 495"/>
                <a:gd name="T24" fmla="*/ 0 w 6"/>
                <a:gd name="T25" fmla="*/ 11 h 495"/>
                <a:gd name="T26" fmla="*/ 0 w 6"/>
                <a:gd name="T27" fmla="*/ 0 h 495"/>
                <a:gd name="T28" fmla="*/ 0 w 6"/>
                <a:gd name="T29" fmla="*/ 0 h 495"/>
                <a:gd name="T30" fmla="*/ 0 w 6"/>
                <a:gd name="T31" fmla="*/ 0 h 495"/>
                <a:gd name="T32" fmla="*/ 0 w 6"/>
                <a:gd name="T33" fmla="*/ 0 h 495"/>
                <a:gd name="T34" fmla="*/ 6 w 6"/>
                <a:gd name="T35" fmla="*/ 0 h 495"/>
                <a:gd name="T36" fmla="*/ 6 w 6"/>
                <a:gd name="T37" fmla="*/ 0 h 495"/>
                <a:gd name="T38" fmla="*/ 6 w 6"/>
                <a:gd name="T39" fmla="*/ 0 h 495"/>
                <a:gd name="T40" fmla="*/ 6 w 6"/>
                <a:gd name="T41" fmla="*/ 0 h 495"/>
                <a:gd name="T42" fmla="*/ 6 w 6"/>
                <a:gd name="T43" fmla="*/ 0 h 495"/>
                <a:gd name="T44" fmla="*/ 6 w 6"/>
                <a:gd name="T45" fmla="*/ 6 h 495"/>
                <a:gd name="T46" fmla="*/ 6 w 6"/>
                <a:gd name="T47" fmla="*/ 22 h 495"/>
                <a:gd name="T48" fmla="*/ 6 w 6"/>
                <a:gd name="T49" fmla="*/ 39 h 495"/>
                <a:gd name="T50" fmla="*/ 6 w 6"/>
                <a:gd name="T51" fmla="*/ 56 h 495"/>
                <a:gd name="T52" fmla="*/ 6 w 6"/>
                <a:gd name="T53" fmla="*/ 79 h 495"/>
                <a:gd name="T54" fmla="*/ 6 w 6"/>
                <a:gd name="T55" fmla="*/ 107 h 495"/>
                <a:gd name="T56" fmla="*/ 6 w 6"/>
                <a:gd name="T57" fmla="*/ 135 h 495"/>
                <a:gd name="T58" fmla="*/ 6 w 6"/>
                <a:gd name="T59" fmla="*/ 169 h 495"/>
                <a:gd name="T60" fmla="*/ 6 w 6"/>
                <a:gd name="T61" fmla="*/ 208 h 495"/>
                <a:gd name="T62" fmla="*/ 6 w 6"/>
                <a:gd name="T63" fmla="*/ 259 h 495"/>
                <a:gd name="T64" fmla="*/ 6 w 6"/>
                <a:gd name="T65" fmla="*/ 332 h 495"/>
                <a:gd name="T66" fmla="*/ 6 w 6"/>
                <a:gd name="T67" fmla="*/ 439 h 495"/>
                <a:gd name="T68" fmla="*/ 6 w 6"/>
                <a:gd name="T6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" h="495">
                  <a:moveTo>
                    <a:pt x="0" y="495"/>
                  </a:moveTo>
                  <a:lnTo>
                    <a:pt x="0" y="382"/>
                  </a:lnTo>
                  <a:lnTo>
                    <a:pt x="0" y="304"/>
                  </a:lnTo>
                  <a:lnTo>
                    <a:pt x="0" y="247"/>
                  </a:lnTo>
                  <a:lnTo>
                    <a:pt x="0" y="202"/>
                  </a:lnTo>
                  <a:lnTo>
                    <a:pt x="0" y="163"/>
                  </a:lnTo>
                  <a:lnTo>
                    <a:pt x="0" y="135"/>
                  </a:lnTo>
                  <a:lnTo>
                    <a:pt x="0" y="107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22"/>
                  </a:lnTo>
                  <a:lnTo>
                    <a:pt x="6" y="39"/>
                  </a:lnTo>
                  <a:lnTo>
                    <a:pt x="6" y="56"/>
                  </a:lnTo>
                  <a:lnTo>
                    <a:pt x="6" y="79"/>
                  </a:lnTo>
                  <a:lnTo>
                    <a:pt x="6" y="107"/>
                  </a:lnTo>
                  <a:lnTo>
                    <a:pt x="6" y="135"/>
                  </a:lnTo>
                  <a:lnTo>
                    <a:pt x="6" y="169"/>
                  </a:lnTo>
                  <a:lnTo>
                    <a:pt x="6" y="208"/>
                  </a:lnTo>
                  <a:lnTo>
                    <a:pt x="6" y="259"/>
                  </a:lnTo>
                  <a:lnTo>
                    <a:pt x="6" y="332"/>
                  </a:lnTo>
                  <a:lnTo>
                    <a:pt x="6" y="439"/>
                  </a:lnTo>
                  <a:lnTo>
                    <a:pt x="6" y="495"/>
                  </a:lnTo>
                </a:path>
              </a:pathLst>
            </a:custGeom>
            <a:noFill/>
            <a:ln w="17463">
              <a:solidFill>
                <a:srgbClr val="5E81B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FA39A669-ED07-F144-BF46-B3ACE2F2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213" y="2195028"/>
              <a:ext cx="0" cy="717477"/>
            </a:xfrm>
            <a:custGeom>
              <a:avLst/>
              <a:gdLst>
                <a:gd name="T0" fmla="*/ 540 h 540"/>
                <a:gd name="T1" fmla="*/ 411 h 540"/>
                <a:gd name="T2" fmla="*/ 321 h 540"/>
                <a:gd name="T3" fmla="*/ 259 h 540"/>
                <a:gd name="T4" fmla="*/ 214 h 540"/>
                <a:gd name="T5" fmla="*/ 174 h 540"/>
                <a:gd name="T6" fmla="*/ 141 h 540"/>
                <a:gd name="T7" fmla="*/ 118 h 540"/>
                <a:gd name="T8" fmla="*/ 90 h 540"/>
                <a:gd name="T9" fmla="*/ 67 h 540"/>
                <a:gd name="T10" fmla="*/ 51 h 540"/>
                <a:gd name="T11" fmla="*/ 34 h 540"/>
                <a:gd name="T12" fmla="*/ 17 h 540"/>
                <a:gd name="T13" fmla="*/ 0 h 540"/>
                <a:gd name="T14" fmla="*/ 0 h 540"/>
                <a:gd name="T15" fmla="*/ 0 h 540"/>
                <a:gd name="T16" fmla="*/ 0 h 540"/>
                <a:gd name="T17" fmla="*/ 0 h 540"/>
                <a:gd name="T18" fmla="*/ 0 h 540"/>
                <a:gd name="T19" fmla="*/ 0 h 540"/>
                <a:gd name="T20" fmla="*/ 0 h 540"/>
                <a:gd name="T21" fmla="*/ 0 h 540"/>
                <a:gd name="T22" fmla="*/ 0 h 540"/>
                <a:gd name="T23" fmla="*/ 0 h 540"/>
                <a:gd name="T24" fmla="*/ 0 h 540"/>
                <a:gd name="T25" fmla="*/ 0 h 540"/>
                <a:gd name="T26" fmla="*/ 17 h 540"/>
                <a:gd name="T27" fmla="*/ 34 h 540"/>
                <a:gd name="T28" fmla="*/ 51 h 540"/>
                <a:gd name="T29" fmla="*/ 73 h 540"/>
                <a:gd name="T30" fmla="*/ 96 h 540"/>
                <a:gd name="T31" fmla="*/ 124 h 540"/>
                <a:gd name="T32" fmla="*/ 152 h 540"/>
                <a:gd name="T33" fmla="*/ 186 h 540"/>
                <a:gd name="T34" fmla="*/ 225 h 540"/>
                <a:gd name="T35" fmla="*/ 276 h 540"/>
                <a:gd name="T36" fmla="*/ 343 h 540"/>
                <a:gd name="T37" fmla="*/ 450 h 540"/>
                <a:gd name="T38" fmla="*/ 540 h 5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</a:cxnLst>
              <a:rect l="0" t="0" r="r" b="b"/>
              <a:pathLst>
                <a:path h="540">
                  <a:moveTo>
                    <a:pt x="0" y="540"/>
                  </a:moveTo>
                  <a:lnTo>
                    <a:pt x="0" y="411"/>
                  </a:lnTo>
                  <a:lnTo>
                    <a:pt x="0" y="321"/>
                  </a:lnTo>
                  <a:lnTo>
                    <a:pt x="0" y="259"/>
                  </a:lnTo>
                  <a:lnTo>
                    <a:pt x="0" y="214"/>
                  </a:lnTo>
                  <a:lnTo>
                    <a:pt x="0" y="174"/>
                  </a:lnTo>
                  <a:lnTo>
                    <a:pt x="0" y="141"/>
                  </a:lnTo>
                  <a:lnTo>
                    <a:pt x="0" y="118"/>
                  </a:lnTo>
                  <a:lnTo>
                    <a:pt x="0" y="90"/>
                  </a:lnTo>
                  <a:lnTo>
                    <a:pt x="0" y="67"/>
                  </a:lnTo>
                  <a:lnTo>
                    <a:pt x="0" y="51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0" y="51"/>
                  </a:lnTo>
                  <a:lnTo>
                    <a:pt x="0" y="73"/>
                  </a:lnTo>
                  <a:lnTo>
                    <a:pt x="0" y="96"/>
                  </a:lnTo>
                  <a:lnTo>
                    <a:pt x="0" y="124"/>
                  </a:lnTo>
                  <a:lnTo>
                    <a:pt x="0" y="152"/>
                  </a:lnTo>
                  <a:lnTo>
                    <a:pt x="0" y="186"/>
                  </a:lnTo>
                  <a:lnTo>
                    <a:pt x="0" y="225"/>
                  </a:lnTo>
                  <a:lnTo>
                    <a:pt x="0" y="276"/>
                  </a:lnTo>
                  <a:lnTo>
                    <a:pt x="0" y="343"/>
                  </a:lnTo>
                  <a:lnTo>
                    <a:pt x="0" y="450"/>
                  </a:lnTo>
                  <a:lnTo>
                    <a:pt x="0" y="540"/>
                  </a:lnTo>
                </a:path>
              </a:pathLst>
            </a:custGeom>
            <a:noFill/>
            <a:ln w="17463">
              <a:solidFill>
                <a:srgbClr val="5E81B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093D064-220E-234F-AE7F-31EEC9EE6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578" y="2015659"/>
              <a:ext cx="7523" cy="896846"/>
            </a:xfrm>
            <a:custGeom>
              <a:avLst/>
              <a:gdLst>
                <a:gd name="T0" fmla="*/ 0 w 5"/>
                <a:gd name="T1" fmla="*/ 675 h 675"/>
                <a:gd name="T2" fmla="*/ 0 w 5"/>
                <a:gd name="T3" fmla="*/ 658 h 675"/>
                <a:gd name="T4" fmla="*/ 0 w 5"/>
                <a:gd name="T5" fmla="*/ 427 h 675"/>
                <a:gd name="T6" fmla="*/ 0 w 5"/>
                <a:gd name="T7" fmla="*/ 326 h 675"/>
                <a:gd name="T8" fmla="*/ 0 w 5"/>
                <a:gd name="T9" fmla="*/ 259 h 675"/>
                <a:gd name="T10" fmla="*/ 0 w 5"/>
                <a:gd name="T11" fmla="*/ 208 h 675"/>
                <a:gd name="T12" fmla="*/ 0 w 5"/>
                <a:gd name="T13" fmla="*/ 163 h 675"/>
                <a:gd name="T14" fmla="*/ 0 w 5"/>
                <a:gd name="T15" fmla="*/ 135 h 675"/>
                <a:gd name="T16" fmla="*/ 0 w 5"/>
                <a:gd name="T17" fmla="*/ 101 h 675"/>
                <a:gd name="T18" fmla="*/ 0 w 5"/>
                <a:gd name="T19" fmla="*/ 79 h 675"/>
                <a:gd name="T20" fmla="*/ 0 w 5"/>
                <a:gd name="T21" fmla="*/ 56 h 675"/>
                <a:gd name="T22" fmla="*/ 0 w 5"/>
                <a:gd name="T23" fmla="*/ 34 h 675"/>
                <a:gd name="T24" fmla="*/ 0 w 5"/>
                <a:gd name="T25" fmla="*/ 17 h 675"/>
                <a:gd name="T26" fmla="*/ 0 w 5"/>
                <a:gd name="T27" fmla="*/ 0 h 675"/>
                <a:gd name="T28" fmla="*/ 0 w 5"/>
                <a:gd name="T29" fmla="*/ 0 h 675"/>
                <a:gd name="T30" fmla="*/ 0 w 5"/>
                <a:gd name="T31" fmla="*/ 0 h 675"/>
                <a:gd name="T32" fmla="*/ 0 w 5"/>
                <a:gd name="T33" fmla="*/ 0 h 675"/>
                <a:gd name="T34" fmla="*/ 0 w 5"/>
                <a:gd name="T35" fmla="*/ 0 h 675"/>
                <a:gd name="T36" fmla="*/ 0 w 5"/>
                <a:gd name="T37" fmla="*/ 0 h 675"/>
                <a:gd name="T38" fmla="*/ 0 w 5"/>
                <a:gd name="T39" fmla="*/ 0 h 675"/>
                <a:gd name="T40" fmla="*/ 0 w 5"/>
                <a:gd name="T41" fmla="*/ 0 h 675"/>
                <a:gd name="T42" fmla="*/ 0 w 5"/>
                <a:gd name="T43" fmla="*/ 0 h 675"/>
                <a:gd name="T44" fmla="*/ 0 w 5"/>
                <a:gd name="T45" fmla="*/ 0 h 675"/>
                <a:gd name="T46" fmla="*/ 0 w 5"/>
                <a:gd name="T47" fmla="*/ 0 h 675"/>
                <a:gd name="T48" fmla="*/ 0 w 5"/>
                <a:gd name="T49" fmla="*/ 0 h 675"/>
                <a:gd name="T50" fmla="*/ 0 w 5"/>
                <a:gd name="T51" fmla="*/ 0 h 675"/>
                <a:gd name="T52" fmla="*/ 0 w 5"/>
                <a:gd name="T53" fmla="*/ 0 h 675"/>
                <a:gd name="T54" fmla="*/ 0 w 5"/>
                <a:gd name="T55" fmla="*/ 11 h 675"/>
                <a:gd name="T56" fmla="*/ 0 w 5"/>
                <a:gd name="T57" fmla="*/ 28 h 675"/>
                <a:gd name="T58" fmla="*/ 0 w 5"/>
                <a:gd name="T59" fmla="*/ 45 h 675"/>
                <a:gd name="T60" fmla="*/ 0 w 5"/>
                <a:gd name="T61" fmla="*/ 62 h 675"/>
                <a:gd name="T62" fmla="*/ 0 w 5"/>
                <a:gd name="T63" fmla="*/ 84 h 675"/>
                <a:gd name="T64" fmla="*/ 0 w 5"/>
                <a:gd name="T65" fmla="*/ 107 h 675"/>
                <a:gd name="T66" fmla="*/ 0 w 5"/>
                <a:gd name="T67" fmla="*/ 135 h 675"/>
                <a:gd name="T68" fmla="*/ 0 w 5"/>
                <a:gd name="T69" fmla="*/ 169 h 675"/>
                <a:gd name="T70" fmla="*/ 0 w 5"/>
                <a:gd name="T71" fmla="*/ 202 h 675"/>
                <a:gd name="T72" fmla="*/ 0 w 5"/>
                <a:gd name="T73" fmla="*/ 253 h 675"/>
                <a:gd name="T74" fmla="*/ 5 w 5"/>
                <a:gd name="T75" fmla="*/ 309 h 675"/>
                <a:gd name="T76" fmla="*/ 5 w 5"/>
                <a:gd name="T77" fmla="*/ 399 h 675"/>
                <a:gd name="T78" fmla="*/ 5 w 5"/>
                <a:gd name="T79" fmla="*/ 585 h 675"/>
                <a:gd name="T80" fmla="*/ 5 w 5"/>
                <a:gd name="T81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" h="675">
                  <a:moveTo>
                    <a:pt x="0" y="675"/>
                  </a:moveTo>
                  <a:lnTo>
                    <a:pt x="0" y="658"/>
                  </a:lnTo>
                  <a:lnTo>
                    <a:pt x="0" y="427"/>
                  </a:lnTo>
                  <a:lnTo>
                    <a:pt x="0" y="326"/>
                  </a:lnTo>
                  <a:lnTo>
                    <a:pt x="0" y="259"/>
                  </a:lnTo>
                  <a:lnTo>
                    <a:pt x="0" y="208"/>
                  </a:lnTo>
                  <a:lnTo>
                    <a:pt x="0" y="163"/>
                  </a:lnTo>
                  <a:lnTo>
                    <a:pt x="0" y="135"/>
                  </a:lnTo>
                  <a:lnTo>
                    <a:pt x="0" y="101"/>
                  </a:lnTo>
                  <a:lnTo>
                    <a:pt x="0" y="79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8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0" y="253"/>
                  </a:lnTo>
                  <a:lnTo>
                    <a:pt x="5" y="309"/>
                  </a:lnTo>
                  <a:lnTo>
                    <a:pt x="5" y="399"/>
                  </a:lnTo>
                  <a:lnTo>
                    <a:pt x="5" y="585"/>
                  </a:lnTo>
                  <a:lnTo>
                    <a:pt x="5" y="675"/>
                  </a:lnTo>
                </a:path>
              </a:pathLst>
            </a:custGeom>
            <a:noFill/>
            <a:ln w="17463">
              <a:solidFill>
                <a:srgbClr val="5E81B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7BFD6F4D-705C-324F-A0A4-86EA5F2A0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655" y="2232231"/>
              <a:ext cx="9027" cy="680274"/>
            </a:xfrm>
            <a:custGeom>
              <a:avLst/>
              <a:gdLst>
                <a:gd name="T0" fmla="*/ 0 w 6"/>
                <a:gd name="T1" fmla="*/ 512 h 512"/>
                <a:gd name="T2" fmla="*/ 0 w 6"/>
                <a:gd name="T3" fmla="*/ 450 h 512"/>
                <a:gd name="T4" fmla="*/ 0 w 6"/>
                <a:gd name="T5" fmla="*/ 338 h 512"/>
                <a:gd name="T6" fmla="*/ 0 w 6"/>
                <a:gd name="T7" fmla="*/ 264 h 512"/>
                <a:gd name="T8" fmla="*/ 0 w 6"/>
                <a:gd name="T9" fmla="*/ 214 h 512"/>
                <a:gd name="T10" fmla="*/ 0 w 6"/>
                <a:gd name="T11" fmla="*/ 174 h 512"/>
                <a:gd name="T12" fmla="*/ 0 w 6"/>
                <a:gd name="T13" fmla="*/ 141 h 512"/>
                <a:gd name="T14" fmla="*/ 0 w 6"/>
                <a:gd name="T15" fmla="*/ 107 h 512"/>
                <a:gd name="T16" fmla="*/ 0 w 6"/>
                <a:gd name="T17" fmla="*/ 84 h 512"/>
                <a:gd name="T18" fmla="*/ 0 w 6"/>
                <a:gd name="T19" fmla="*/ 62 h 512"/>
                <a:gd name="T20" fmla="*/ 0 w 6"/>
                <a:gd name="T21" fmla="*/ 39 h 512"/>
                <a:gd name="T22" fmla="*/ 0 w 6"/>
                <a:gd name="T23" fmla="*/ 23 h 512"/>
                <a:gd name="T24" fmla="*/ 0 w 6"/>
                <a:gd name="T25" fmla="*/ 6 h 512"/>
                <a:gd name="T26" fmla="*/ 0 w 6"/>
                <a:gd name="T27" fmla="*/ 0 h 512"/>
                <a:gd name="T28" fmla="*/ 0 w 6"/>
                <a:gd name="T29" fmla="*/ 0 h 512"/>
                <a:gd name="T30" fmla="*/ 0 w 6"/>
                <a:gd name="T31" fmla="*/ 0 h 512"/>
                <a:gd name="T32" fmla="*/ 0 w 6"/>
                <a:gd name="T33" fmla="*/ 0 h 512"/>
                <a:gd name="T34" fmla="*/ 0 w 6"/>
                <a:gd name="T35" fmla="*/ 0 h 512"/>
                <a:gd name="T36" fmla="*/ 0 w 6"/>
                <a:gd name="T37" fmla="*/ 0 h 512"/>
                <a:gd name="T38" fmla="*/ 0 w 6"/>
                <a:gd name="T39" fmla="*/ 0 h 512"/>
                <a:gd name="T40" fmla="*/ 0 w 6"/>
                <a:gd name="T41" fmla="*/ 0 h 512"/>
                <a:gd name="T42" fmla="*/ 0 w 6"/>
                <a:gd name="T43" fmla="*/ 0 h 512"/>
                <a:gd name="T44" fmla="*/ 6 w 6"/>
                <a:gd name="T45" fmla="*/ 0 h 512"/>
                <a:gd name="T46" fmla="*/ 6 w 6"/>
                <a:gd name="T47" fmla="*/ 0 h 512"/>
                <a:gd name="T48" fmla="*/ 6 w 6"/>
                <a:gd name="T49" fmla="*/ 0 h 512"/>
                <a:gd name="T50" fmla="*/ 6 w 6"/>
                <a:gd name="T51" fmla="*/ 11 h 512"/>
                <a:gd name="T52" fmla="*/ 6 w 6"/>
                <a:gd name="T53" fmla="*/ 23 h 512"/>
                <a:gd name="T54" fmla="*/ 6 w 6"/>
                <a:gd name="T55" fmla="*/ 39 h 512"/>
                <a:gd name="T56" fmla="*/ 6 w 6"/>
                <a:gd name="T57" fmla="*/ 62 h 512"/>
                <a:gd name="T58" fmla="*/ 6 w 6"/>
                <a:gd name="T59" fmla="*/ 79 h 512"/>
                <a:gd name="T60" fmla="*/ 6 w 6"/>
                <a:gd name="T61" fmla="*/ 101 h 512"/>
                <a:gd name="T62" fmla="*/ 6 w 6"/>
                <a:gd name="T63" fmla="*/ 129 h 512"/>
                <a:gd name="T64" fmla="*/ 6 w 6"/>
                <a:gd name="T65" fmla="*/ 158 h 512"/>
                <a:gd name="T66" fmla="*/ 6 w 6"/>
                <a:gd name="T67" fmla="*/ 191 h 512"/>
                <a:gd name="T68" fmla="*/ 6 w 6"/>
                <a:gd name="T69" fmla="*/ 236 h 512"/>
                <a:gd name="T70" fmla="*/ 6 w 6"/>
                <a:gd name="T71" fmla="*/ 287 h 512"/>
                <a:gd name="T72" fmla="*/ 6 w 6"/>
                <a:gd name="T73" fmla="*/ 366 h 512"/>
                <a:gd name="T74" fmla="*/ 6 w 6"/>
                <a:gd name="T75" fmla="*/ 484 h 512"/>
                <a:gd name="T76" fmla="*/ 6 w 6"/>
                <a:gd name="T77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" h="512">
                  <a:moveTo>
                    <a:pt x="0" y="512"/>
                  </a:moveTo>
                  <a:lnTo>
                    <a:pt x="0" y="450"/>
                  </a:lnTo>
                  <a:lnTo>
                    <a:pt x="0" y="338"/>
                  </a:lnTo>
                  <a:lnTo>
                    <a:pt x="0" y="264"/>
                  </a:lnTo>
                  <a:lnTo>
                    <a:pt x="0" y="214"/>
                  </a:lnTo>
                  <a:lnTo>
                    <a:pt x="0" y="174"/>
                  </a:lnTo>
                  <a:lnTo>
                    <a:pt x="0" y="141"/>
                  </a:lnTo>
                  <a:lnTo>
                    <a:pt x="0" y="107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0" y="39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1"/>
                  </a:lnTo>
                  <a:lnTo>
                    <a:pt x="6" y="23"/>
                  </a:lnTo>
                  <a:lnTo>
                    <a:pt x="6" y="39"/>
                  </a:lnTo>
                  <a:lnTo>
                    <a:pt x="6" y="62"/>
                  </a:lnTo>
                  <a:lnTo>
                    <a:pt x="6" y="79"/>
                  </a:lnTo>
                  <a:lnTo>
                    <a:pt x="6" y="101"/>
                  </a:lnTo>
                  <a:lnTo>
                    <a:pt x="6" y="129"/>
                  </a:lnTo>
                  <a:lnTo>
                    <a:pt x="6" y="158"/>
                  </a:lnTo>
                  <a:lnTo>
                    <a:pt x="6" y="191"/>
                  </a:lnTo>
                  <a:lnTo>
                    <a:pt x="6" y="236"/>
                  </a:lnTo>
                  <a:lnTo>
                    <a:pt x="6" y="287"/>
                  </a:lnTo>
                  <a:lnTo>
                    <a:pt x="6" y="366"/>
                  </a:lnTo>
                  <a:lnTo>
                    <a:pt x="6" y="484"/>
                  </a:lnTo>
                  <a:lnTo>
                    <a:pt x="6" y="512"/>
                  </a:lnTo>
                </a:path>
              </a:pathLst>
            </a:custGeom>
            <a:noFill/>
            <a:ln w="17463">
              <a:solidFill>
                <a:srgbClr val="5E81B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F254A51A-F9F7-AA49-848F-2C905E558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787" y="2396985"/>
              <a:ext cx="7523" cy="515520"/>
            </a:xfrm>
            <a:custGeom>
              <a:avLst/>
              <a:gdLst>
                <a:gd name="T0" fmla="*/ 0 w 5"/>
                <a:gd name="T1" fmla="*/ 388 h 388"/>
                <a:gd name="T2" fmla="*/ 0 w 5"/>
                <a:gd name="T3" fmla="*/ 326 h 388"/>
                <a:gd name="T4" fmla="*/ 0 w 5"/>
                <a:gd name="T5" fmla="*/ 264 h 388"/>
                <a:gd name="T6" fmla="*/ 0 w 5"/>
                <a:gd name="T7" fmla="*/ 214 h 388"/>
                <a:gd name="T8" fmla="*/ 0 w 5"/>
                <a:gd name="T9" fmla="*/ 180 h 388"/>
                <a:gd name="T10" fmla="*/ 0 w 5"/>
                <a:gd name="T11" fmla="*/ 146 h 388"/>
                <a:gd name="T12" fmla="*/ 0 w 5"/>
                <a:gd name="T13" fmla="*/ 118 h 388"/>
                <a:gd name="T14" fmla="*/ 0 w 5"/>
                <a:gd name="T15" fmla="*/ 90 h 388"/>
                <a:gd name="T16" fmla="*/ 0 w 5"/>
                <a:gd name="T17" fmla="*/ 73 h 388"/>
                <a:gd name="T18" fmla="*/ 0 w 5"/>
                <a:gd name="T19" fmla="*/ 50 h 388"/>
                <a:gd name="T20" fmla="*/ 0 w 5"/>
                <a:gd name="T21" fmla="*/ 34 h 388"/>
                <a:gd name="T22" fmla="*/ 0 w 5"/>
                <a:gd name="T23" fmla="*/ 17 h 388"/>
                <a:gd name="T24" fmla="*/ 0 w 5"/>
                <a:gd name="T25" fmla="*/ 0 h 388"/>
                <a:gd name="T26" fmla="*/ 0 w 5"/>
                <a:gd name="T27" fmla="*/ 0 h 388"/>
                <a:gd name="T28" fmla="*/ 0 w 5"/>
                <a:gd name="T29" fmla="*/ 0 h 388"/>
                <a:gd name="T30" fmla="*/ 0 w 5"/>
                <a:gd name="T31" fmla="*/ 0 h 388"/>
                <a:gd name="T32" fmla="*/ 5 w 5"/>
                <a:gd name="T33" fmla="*/ 0 h 388"/>
                <a:gd name="T34" fmla="*/ 5 w 5"/>
                <a:gd name="T35" fmla="*/ 0 h 388"/>
                <a:gd name="T36" fmla="*/ 5 w 5"/>
                <a:gd name="T37" fmla="*/ 0 h 388"/>
                <a:gd name="T38" fmla="*/ 5 w 5"/>
                <a:gd name="T39" fmla="*/ 0 h 388"/>
                <a:gd name="T40" fmla="*/ 5 w 5"/>
                <a:gd name="T41" fmla="*/ 0 h 388"/>
                <a:gd name="T42" fmla="*/ 5 w 5"/>
                <a:gd name="T43" fmla="*/ 0 h 388"/>
                <a:gd name="T44" fmla="*/ 5 w 5"/>
                <a:gd name="T45" fmla="*/ 0 h 388"/>
                <a:gd name="T46" fmla="*/ 5 w 5"/>
                <a:gd name="T47" fmla="*/ 11 h 388"/>
                <a:gd name="T48" fmla="*/ 5 w 5"/>
                <a:gd name="T49" fmla="*/ 28 h 388"/>
                <a:gd name="T50" fmla="*/ 5 w 5"/>
                <a:gd name="T51" fmla="*/ 45 h 388"/>
                <a:gd name="T52" fmla="*/ 5 w 5"/>
                <a:gd name="T53" fmla="*/ 67 h 388"/>
                <a:gd name="T54" fmla="*/ 5 w 5"/>
                <a:gd name="T55" fmla="*/ 90 h 388"/>
                <a:gd name="T56" fmla="*/ 5 w 5"/>
                <a:gd name="T57" fmla="*/ 118 h 388"/>
                <a:gd name="T58" fmla="*/ 5 w 5"/>
                <a:gd name="T59" fmla="*/ 146 h 388"/>
                <a:gd name="T60" fmla="*/ 5 w 5"/>
                <a:gd name="T61" fmla="*/ 180 h 388"/>
                <a:gd name="T62" fmla="*/ 5 w 5"/>
                <a:gd name="T63" fmla="*/ 225 h 388"/>
                <a:gd name="T64" fmla="*/ 5 w 5"/>
                <a:gd name="T65" fmla="*/ 281 h 388"/>
                <a:gd name="T66" fmla="*/ 5 w 5"/>
                <a:gd name="T67" fmla="*/ 360 h 388"/>
                <a:gd name="T68" fmla="*/ 5 w 5"/>
                <a:gd name="T69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" h="388">
                  <a:moveTo>
                    <a:pt x="0" y="388"/>
                  </a:moveTo>
                  <a:lnTo>
                    <a:pt x="0" y="326"/>
                  </a:lnTo>
                  <a:lnTo>
                    <a:pt x="0" y="264"/>
                  </a:lnTo>
                  <a:lnTo>
                    <a:pt x="0" y="214"/>
                  </a:lnTo>
                  <a:lnTo>
                    <a:pt x="0" y="180"/>
                  </a:lnTo>
                  <a:lnTo>
                    <a:pt x="0" y="146"/>
                  </a:lnTo>
                  <a:lnTo>
                    <a:pt x="0" y="118"/>
                  </a:lnTo>
                  <a:lnTo>
                    <a:pt x="0" y="90"/>
                  </a:lnTo>
                  <a:lnTo>
                    <a:pt x="0" y="73"/>
                  </a:lnTo>
                  <a:lnTo>
                    <a:pt x="0" y="50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1"/>
                  </a:lnTo>
                  <a:lnTo>
                    <a:pt x="5" y="28"/>
                  </a:lnTo>
                  <a:lnTo>
                    <a:pt x="5" y="45"/>
                  </a:lnTo>
                  <a:lnTo>
                    <a:pt x="5" y="67"/>
                  </a:lnTo>
                  <a:lnTo>
                    <a:pt x="5" y="90"/>
                  </a:lnTo>
                  <a:lnTo>
                    <a:pt x="5" y="118"/>
                  </a:lnTo>
                  <a:lnTo>
                    <a:pt x="5" y="146"/>
                  </a:lnTo>
                  <a:lnTo>
                    <a:pt x="5" y="180"/>
                  </a:lnTo>
                  <a:lnTo>
                    <a:pt x="5" y="225"/>
                  </a:lnTo>
                  <a:lnTo>
                    <a:pt x="5" y="281"/>
                  </a:lnTo>
                  <a:lnTo>
                    <a:pt x="5" y="360"/>
                  </a:lnTo>
                  <a:lnTo>
                    <a:pt x="5" y="388"/>
                  </a:lnTo>
                </a:path>
              </a:pathLst>
            </a:custGeom>
            <a:noFill/>
            <a:ln w="17463">
              <a:solidFill>
                <a:srgbClr val="5E81B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260F250A-CDE4-9744-AABB-70A59F966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342" y="2442159"/>
              <a:ext cx="7523" cy="470346"/>
            </a:xfrm>
            <a:custGeom>
              <a:avLst/>
              <a:gdLst>
                <a:gd name="T0" fmla="*/ 0 w 5"/>
                <a:gd name="T1" fmla="*/ 354 h 354"/>
                <a:gd name="T2" fmla="*/ 0 w 5"/>
                <a:gd name="T3" fmla="*/ 292 h 354"/>
                <a:gd name="T4" fmla="*/ 0 w 5"/>
                <a:gd name="T5" fmla="*/ 236 h 354"/>
                <a:gd name="T6" fmla="*/ 0 w 5"/>
                <a:gd name="T7" fmla="*/ 196 h 354"/>
                <a:gd name="T8" fmla="*/ 0 w 5"/>
                <a:gd name="T9" fmla="*/ 157 h 354"/>
                <a:gd name="T10" fmla="*/ 0 w 5"/>
                <a:gd name="T11" fmla="*/ 129 h 354"/>
                <a:gd name="T12" fmla="*/ 0 w 5"/>
                <a:gd name="T13" fmla="*/ 101 h 354"/>
                <a:gd name="T14" fmla="*/ 0 w 5"/>
                <a:gd name="T15" fmla="*/ 78 h 354"/>
                <a:gd name="T16" fmla="*/ 0 w 5"/>
                <a:gd name="T17" fmla="*/ 56 h 354"/>
                <a:gd name="T18" fmla="*/ 5 w 5"/>
                <a:gd name="T19" fmla="*/ 39 h 354"/>
                <a:gd name="T20" fmla="*/ 5 w 5"/>
                <a:gd name="T21" fmla="*/ 22 h 354"/>
                <a:gd name="T22" fmla="*/ 5 w 5"/>
                <a:gd name="T23" fmla="*/ 5 h 354"/>
                <a:gd name="T24" fmla="*/ 5 w 5"/>
                <a:gd name="T25" fmla="*/ 0 h 354"/>
                <a:gd name="T26" fmla="*/ 5 w 5"/>
                <a:gd name="T27" fmla="*/ 0 h 354"/>
                <a:gd name="T28" fmla="*/ 5 w 5"/>
                <a:gd name="T29" fmla="*/ 0 h 354"/>
                <a:gd name="T30" fmla="*/ 5 w 5"/>
                <a:gd name="T31" fmla="*/ 0 h 354"/>
                <a:gd name="T32" fmla="*/ 5 w 5"/>
                <a:gd name="T33" fmla="*/ 0 h 354"/>
                <a:gd name="T34" fmla="*/ 5 w 5"/>
                <a:gd name="T35" fmla="*/ 0 h 354"/>
                <a:gd name="T36" fmla="*/ 5 w 5"/>
                <a:gd name="T37" fmla="*/ 0 h 354"/>
                <a:gd name="T38" fmla="*/ 5 w 5"/>
                <a:gd name="T39" fmla="*/ 0 h 354"/>
                <a:gd name="T40" fmla="*/ 5 w 5"/>
                <a:gd name="T41" fmla="*/ 0 h 354"/>
                <a:gd name="T42" fmla="*/ 5 w 5"/>
                <a:gd name="T43" fmla="*/ 0 h 354"/>
                <a:gd name="T44" fmla="*/ 5 w 5"/>
                <a:gd name="T45" fmla="*/ 0 h 354"/>
                <a:gd name="T46" fmla="*/ 5 w 5"/>
                <a:gd name="T47" fmla="*/ 0 h 354"/>
                <a:gd name="T48" fmla="*/ 5 w 5"/>
                <a:gd name="T49" fmla="*/ 0 h 354"/>
                <a:gd name="T50" fmla="*/ 5 w 5"/>
                <a:gd name="T51" fmla="*/ 16 h 354"/>
                <a:gd name="T52" fmla="*/ 5 w 5"/>
                <a:gd name="T53" fmla="*/ 33 h 354"/>
                <a:gd name="T54" fmla="*/ 5 w 5"/>
                <a:gd name="T55" fmla="*/ 56 h 354"/>
                <a:gd name="T56" fmla="*/ 5 w 5"/>
                <a:gd name="T57" fmla="*/ 78 h 354"/>
                <a:gd name="T58" fmla="*/ 5 w 5"/>
                <a:gd name="T59" fmla="*/ 106 h 354"/>
                <a:gd name="T60" fmla="*/ 5 w 5"/>
                <a:gd name="T61" fmla="*/ 135 h 354"/>
                <a:gd name="T62" fmla="*/ 5 w 5"/>
                <a:gd name="T63" fmla="*/ 168 h 354"/>
                <a:gd name="T64" fmla="*/ 5 w 5"/>
                <a:gd name="T65" fmla="*/ 208 h 354"/>
                <a:gd name="T66" fmla="*/ 5 w 5"/>
                <a:gd name="T67" fmla="*/ 258 h 354"/>
                <a:gd name="T68" fmla="*/ 5 w 5"/>
                <a:gd name="T69" fmla="*/ 326 h 354"/>
                <a:gd name="T70" fmla="*/ 5 w 5"/>
                <a:gd name="T71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354">
                  <a:moveTo>
                    <a:pt x="0" y="354"/>
                  </a:moveTo>
                  <a:lnTo>
                    <a:pt x="0" y="292"/>
                  </a:lnTo>
                  <a:lnTo>
                    <a:pt x="0" y="236"/>
                  </a:lnTo>
                  <a:lnTo>
                    <a:pt x="0" y="196"/>
                  </a:lnTo>
                  <a:lnTo>
                    <a:pt x="0" y="157"/>
                  </a:lnTo>
                  <a:lnTo>
                    <a:pt x="0" y="129"/>
                  </a:lnTo>
                  <a:lnTo>
                    <a:pt x="0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5" y="39"/>
                  </a:lnTo>
                  <a:lnTo>
                    <a:pt x="5" y="22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6"/>
                  </a:lnTo>
                  <a:lnTo>
                    <a:pt x="5" y="33"/>
                  </a:lnTo>
                  <a:lnTo>
                    <a:pt x="5" y="56"/>
                  </a:lnTo>
                  <a:lnTo>
                    <a:pt x="5" y="78"/>
                  </a:lnTo>
                  <a:lnTo>
                    <a:pt x="5" y="106"/>
                  </a:lnTo>
                  <a:lnTo>
                    <a:pt x="5" y="135"/>
                  </a:lnTo>
                  <a:lnTo>
                    <a:pt x="5" y="168"/>
                  </a:lnTo>
                  <a:lnTo>
                    <a:pt x="5" y="208"/>
                  </a:lnTo>
                  <a:lnTo>
                    <a:pt x="5" y="258"/>
                  </a:lnTo>
                  <a:lnTo>
                    <a:pt x="5" y="326"/>
                  </a:lnTo>
                  <a:lnTo>
                    <a:pt x="5" y="354"/>
                  </a:lnTo>
                </a:path>
              </a:pathLst>
            </a:custGeom>
            <a:noFill/>
            <a:ln w="17463">
              <a:solidFill>
                <a:srgbClr val="5E81B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283F5834-68DB-6C4F-875F-0C4B8F258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575" y="2195028"/>
              <a:ext cx="7523" cy="717477"/>
            </a:xfrm>
            <a:custGeom>
              <a:avLst/>
              <a:gdLst>
                <a:gd name="T0" fmla="*/ 0 w 5"/>
                <a:gd name="T1" fmla="*/ 540 h 540"/>
                <a:gd name="T2" fmla="*/ 0 w 5"/>
                <a:gd name="T3" fmla="*/ 444 h 540"/>
                <a:gd name="T4" fmla="*/ 0 w 5"/>
                <a:gd name="T5" fmla="*/ 337 h 540"/>
                <a:gd name="T6" fmla="*/ 0 w 5"/>
                <a:gd name="T7" fmla="*/ 264 h 540"/>
                <a:gd name="T8" fmla="*/ 0 w 5"/>
                <a:gd name="T9" fmla="*/ 214 h 540"/>
                <a:gd name="T10" fmla="*/ 0 w 5"/>
                <a:gd name="T11" fmla="*/ 174 h 540"/>
                <a:gd name="T12" fmla="*/ 0 w 5"/>
                <a:gd name="T13" fmla="*/ 141 h 540"/>
                <a:gd name="T14" fmla="*/ 0 w 5"/>
                <a:gd name="T15" fmla="*/ 112 h 540"/>
                <a:gd name="T16" fmla="*/ 0 w 5"/>
                <a:gd name="T17" fmla="*/ 84 h 540"/>
                <a:gd name="T18" fmla="*/ 0 w 5"/>
                <a:gd name="T19" fmla="*/ 62 h 540"/>
                <a:gd name="T20" fmla="*/ 0 w 5"/>
                <a:gd name="T21" fmla="*/ 39 h 540"/>
                <a:gd name="T22" fmla="*/ 0 w 5"/>
                <a:gd name="T23" fmla="*/ 22 h 540"/>
                <a:gd name="T24" fmla="*/ 0 w 5"/>
                <a:gd name="T25" fmla="*/ 6 h 540"/>
                <a:gd name="T26" fmla="*/ 0 w 5"/>
                <a:gd name="T27" fmla="*/ 0 h 540"/>
                <a:gd name="T28" fmla="*/ 0 w 5"/>
                <a:gd name="T29" fmla="*/ 0 h 540"/>
                <a:gd name="T30" fmla="*/ 0 w 5"/>
                <a:gd name="T31" fmla="*/ 0 h 540"/>
                <a:gd name="T32" fmla="*/ 0 w 5"/>
                <a:gd name="T33" fmla="*/ 0 h 540"/>
                <a:gd name="T34" fmla="*/ 5 w 5"/>
                <a:gd name="T35" fmla="*/ 0 h 540"/>
                <a:gd name="T36" fmla="*/ 5 w 5"/>
                <a:gd name="T37" fmla="*/ 0 h 540"/>
                <a:gd name="T38" fmla="*/ 5 w 5"/>
                <a:gd name="T39" fmla="*/ 6 h 540"/>
                <a:gd name="T40" fmla="*/ 5 w 5"/>
                <a:gd name="T41" fmla="*/ 22 h 540"/>
                <a:gd name="T42" fmla="*/ 5 w 5"/>
                <a:gd name="T43" fmla="*/ 45 h 540"/>
                <a:gd name="T44" fmla="*/ 5 w 5"/>
                <a:gd name="T45" fmla="*/ 62 h 540"/>
                <a:gd name="T46" fmla="*/ 5 w 5"/>
                <a:gd name="T47" fmla="*/ 84 h 540"/>
                <a:gd name="T48" fmla="*/ 5 w 5"/>
                <a:gd name="T49" fmla="*/ 112 h 540"/>
                <a:gd name="T50" fmla="*/ 5 w 5"/>
                <a:gd name="T51" fmla="*/ 141 h 540"/>
                <a:gd name="T52" fmla="*/ 5 w 5"/>
                <a:gd name="T53" fmla="*/ 174 h 540"/>
                <a:gd name="T54" fmla="*/ 5 w 5"/>
                <a:gd name="T55" fmla="*/ 219 h 540"/>
                <a:gd name="T56" fmla="*/ 5 w 5"/>
                <a:gd name="T57" fmla="*/ 270 h 540"/>
                <a:gd name="T58" fmla="*/ 5 w 5"/>
                <a:gd name="T59" fmla="*/ 343 h 540"/>
                <a:gd name="T60" fmla="*/ 5 w 5"/>
                <a:gd name="T61" fmla="*/ 461 h 540"/>
                <a:gd name="T62" fmla="*/ 5 w 5"/>
                <a:gd name="T6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" h="540">
                  <a:moveTo>
                    <a:pt x="0" y="540"/>
                  </a:moveTo>
                  <a:lnTo>
                    <a:pt x="0" y="444"/>
                  </a:lnTo>
                  <a:lnTo>
                    <a:pt x="0" y="337"/>
                  </a:lnTo>
                  <a:lnTo>
                    <a:pt x="0" y="264"/>
                  </a:lnTo>
                  <a:lnTo>
                    <a:pt x="0" y="214"/>
                  </a:lnTo>
                  <a:lnTo>
                    <a:pt x="0" y="174"/>
                  </a:lnTo>
                  <a:lnTo>
                    <a:pt x="0" y="141"/>
                  </a:lnTo>
                  <a:lnTo>
                    <a:pt x="0" y="112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0" y="39"/>
                  </a:lnTo>
                  <a:lnTo>
                    <a:pt x="0" y="2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5" y="22"/>
                  </a:lnTo>
                  <a:lnTo>
                    <a:pt x="5" y="45"/>
                  </a:lnTo>
                  <a:lnTo>
                    <a:pt x="5" y="62"/>
                  </a:lnTo>
                  <a:lnTo>
                    <a:pt x="5" y="84"/>
                  </a:lnTo>
                  <a:lnTo>
                    <a:pt x="5" y="112"/>
                  </a:lnTo>
                  <a:lnTo>
                    <a:pt x="5" y="141"/>
                  </a:lnTo>
                  <a:lnTo>
                    <a:pt x="5" y="174"/>
                  </a:lnTo>
                  <a:lnTo>
                    <a:pt x="5" y="219"/>
                  </a:lnTo>
                  <a:lnTo>
                    <a:pt x="5" y="270"/>
                  </a:lnTo>
                  <a:lnTo>
                    <a:pt x="5" y="343"/>
                  </a:lnTo>
                  <a:lnTo>
                    <a:pt x="5" y="461"/>
                  </a:lnTo>
                  <a:lnTo>
                    <a:pt x="5" y="540"/>
                  </a:lnTo>
                </a:path>
              </a:pathLst>
            </a:custGeom>
            <a:noFill/>
            <a:ln w="17463">
              <a:solidFill>
                <a:srgbClr val="5E81B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35" name="Line 21">
              <a:extLst>
                <a:ext uri="{FF2B5EF4-FFF2-40B4-BE49-F238E27FC236}">
                  <a16:creationId xmlns:a16="http://schemas.microsoft.com/office/drawing/2014/main" id="{A3C4E960-1708-1D4E-87EC-8C69B08AE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5702" y="2912505"/>
              <a:ext cx="2843628" cy="0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36" name="Line 22">
              <a:extLst>
                <a:ext uri="{FF2B5EF4-FFF2-40B4-BE49-F238E27FC236}">
                  <a16:creationId xmlns:a16="http://schemas.microsoft.com/office/drawing/2014/main" id="{343349B6-2BB2-9149-8A2C-1EB1D881F2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5702" y="1365944"/>
              <a:ext cx="0" cy="1546561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37" name="Line 23">
              <a:extLst>
                <a:ext uri="{FF2B5EF4-FFF2-40B4-BE49-F238E27FC236}">
                  <a16:creationId xmlns:a16="http://schemas.microsoft.com/office/drawing/2014/main" id="{9A6EB9F2-D725-4A4A-BF87-9C1BDA34F7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702" y="1365944"/>
              <a:ext cx="2843628" cy="0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38" name="Line 24">
              <a:extLst>
                <a:ext uri="{FF2B5EF4-FFF2-40B4-BE49-F238E27FC236}">
                  <a16:creationId xmlns:a16="http://schemas.microsoft.com/office/drawing/2014/main" id="{BCE1C9BA-71B7-7F4F-A2C4-CC51DAEF33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9330" y="1365944"/>
              <a:ext cx="0" cy="1546561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39" name="Line 25">
              <a:extLst>
                <a:ext uri="{FF2B5EF4-FFF2-40B4-BE49-F238E27FC236}">
                  <a16:creationId xmlns:a16="http://schemas.microsoft.com/office/drawing/2014/main" id="{15BE9C32-CC7C-7E47-BA24-E0FAAA59F2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5352" y="2881946"/>
              <a:ext cx="0" cy="30559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40" name="Rectangle 26">
              <a:extLst>
                <a:ext uri="{FF2B5EF4-FFF2-40B4-BE49-F238E27FC236}">
                  <a16:creationId xmlns:a16="http://schemas.microsoft.com/office/drawing/2014/main" id="{700D5DE8-356F-864D-AD98-A63ED5B6F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775" y="2941736"/>
              <a:ext cx="70952" cy="31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889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33" b="1"/>
                <a:t>0</a:t>
              </a:r>
            </a:p>
          </p:txBody>
        </p:sp>
        <p:sp>
          <p:nvSpPr>
            <p:cNvPr id="41" name="Line 27">
              <a:extLst>
                <a:ext uri="{FF2B5EF4-FFF2-40B4-BE49-F238E27FC236}">
                  <a16:creationId xmlns:a16="http://schemas.microsoft.com/office/drawing/2014/main" id="{9F8C620D-50E5-2241-B639-6A133B824C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8635" y="2897890"/>
              <a:ext cx="0" cy="14615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42" name="Line 28">
              <a:extLst>
                <a:ext uri="{FF2B5EF4-FFF2-40B4-BE49-F238E27FC236}">
                  <a16:creationId xmlns:a16="http://schemas.microsoft.com/office/drawing/2014/main" id="{17E28FC7-4F11-A140-96A6-84EA7B4FD2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1918" y="2897890"/>
              <a:ext cx="0" cy="14615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43" name="Line 29">
              <a:extLst>
                <a:ext uri="{FF2B5EF4-FFF2-40B4-BE49-F238E27FC236}">
                  <a16:creationId xmlns:a16="http://schemas.microsoft.com/office/drawing/2014/main" id="{D9262D3E-5A8C-C548-ABD1-C452B14344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64229" y="2897890"/>
              <a:ext cx="0" cy="14615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44" name="Line 30">
              <a:extLst>
                <a:ext uri="{FF2B5EF4-FFF2-40B4-BE49-F238E27FC236}">
                  <a16:creationId xmlns:a16="http://schemas.microsoft.com/office/drawing/2014/main" id="{A4427F9F-50B2-5F41-8ACC-733E610D57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7512" y="2897890"/>
              <a:ext cx="0" cy="14615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45" name="Rectangle 32">
              <a:extLst>
                <a:ext uri="{FF2B5EF4-FFF2-40B4-BE49-F238E27FC236}">
                  <a16:creationId xmlns:a16="http://schemas.microsoft.com/office/drawing/2014/main" id="{E3437ED6-A097-4548-909F-1359DC475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9640" y="2941736"/>
              <a:ext cx="141902" cy="31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889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33" b="1"/>
                <a:t>50</a:t>
              </a:r>
            </a:p>
          </p:txBody>
        </p:sp>
        <p:sp>
          <p:nvSpPr>
            <p:cNvPr id="46" name="Line 33">
              <a:extLst>
                <a:ext uri="{FF2B5EF4-FFF2-40B4-BE49-F238E27FC236}">
                  <a16:creationId xmlns:a16="http://schemas.microsoft.com/office/drawing/2014/main" id="{CDB416F8-16A1-8045-AD8C-DDA7BDF90C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2573" y="2897890"/>
              <a:ext cx="0" cy="14615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47" name="Line 34">
              <a:extLst>
                <a:ext uri="{FF2B5EF4-FFF2-40B4-BE49-F238E27FC236}">
                  <a16:creationId xmlns:a16="http://schemas.microsoft.com/office/drawing/2014/main" id="{FCB2396B-7919-644B-B0F2-E9ECF3737B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5856" y="2897890"/>
              <a:ext cx="0" cy="14615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48" name="Line 35">
              <a:extLst>
                <a:ext uri="{FF2B5EF4-FFF2-40B4-BE49-F238E27FC236}">
                  <a16:creationId xmlns:a16="http://schemas.microsoft.com/office/drawing/2014/main" id="{CDA55374-D75C-CD43-94C6-324DCF82A6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9139" y="2897890"/>
              <a:ext cx="0" cy="14615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49" name="Line 36">
              <a:extLst>
                <a:ext uri="{FF2B5EF4-FFF2-40B4-BE49-F238E27FC236}">
                  <a16:creationId xmlns:a16="http://schemas.microsoft.com/office/drawing/2014/main" id="{A4250CFE-A66E-214C-9EFE-8A89C4D671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2422" y="2897890"/>
              <a:ext cx="0" cy="14615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50" name="Line 37">
              <a:extLst>
                <a:ext uri="{FF2B5EF4-FFF2-40B4-BE49-F238E27FC236}">
                  <a16:creationId xmlns:a16="http://schemas.microsoft.com/office/drawing/2014/main" id="{E2F7F615-F72A-D54C-A55B-332C2ED307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5706" y="2881946"/>
              <a:ext cx="0" cy="30559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51" name="Rectangle 38">
              <a:extLst>
                <a:ext uri="{FF2B5EF4-FFF2-40B4-BE49-F238E27FC236}">
                  <a16:creationId xmlns:a16="http://schemas.microsoft.com/office/drawing/2014/main" id="{3E412E1F-0999-244A-97B5-9A0FB0D6F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8000" y="2941736"/>
              <a:ext cx="212854" cy="31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889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33" b="1" dirty="0"/>
                <a:t>100</a:t>
              </a:r>
            </a:p>
          </p:txBody>
        </p:sp>
        <p:sp>
          <p:nvSpPr>
            <p:cNvPr id="52" name="Line 39">
              <a:extLst>
                <a:ext uri="{FF2B5EF4-FFF2-40B4-BE49-F238E27FC236}">
                  <a16:creationId xmlns:a16="http://schemas.microsoft.com/office/drawing/2014/main" id="{4D497781-9C3F-EB4A-9BFF-B9BE22B8C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8989" y="2897890"/>
              <a:ext cx="0" cy="14615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53" name="Line 40">
              <a:extLst>
                <a:ext uri="{FF2B5EF4-FFF2-40B4-BE49-F238E27FC236}">
                  <a16:creationId xmlns:a16="http://schemas.microsoft.com/office/drawing/2014/main" id="{73D0770B-B6A9-FB4C-8876-13102F03E8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9794" y="2897890"/>
              <a:ext cx="0" cy="14615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54" name="Line 41">
              <a:extLst>
                <a:ext uri="{FF2B5EF4-FFF2-40B4-BE49-F238E27FC236}">
                  <a16:creationId xmlns:a16="http://schemas.microsoft.com/office/drawing/2014/main" id="{4F5A123D-FBCE-3540-9F5D-6DD980BEE4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3078" y="2897890"/>
              <a:ext cx="0" cy="14615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55" name="Line 42">
              <a:extLst>
                <a:ext uri="{FF2B5EF4-FFF2-40B4-BE49-F238E27FC236}">
                  <a16:creationId xmlns:a16="http://schemas.microsoft.com/office/drawing/2014/main" id="{02C4D5FB-CBF8-AC41-9A9F-2385D28F1C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6361" y="2897890"/>
              <a:ext cx="0" cy="14615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56" name="Line 43">
              <a:extLst>
                <a:ext uri="{FF2B5EF4-FFF2-40B4-BE49-F238E27FC236}">
                  <a16:creationId xmlns:a16="http://schemas.microsoft.com/office/drawing/2014/main" id="{651BD73A-B93F-FE45-9A31-34C722CB25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9644" y="2881946"/>
              <a:ext cx="0" cy="30559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57" name="Rectangle 44">
              <a:extLst>
                <a:ext uri="{FF2B5EF4-FFF2-40B4-BE49-F238E27FC236}">
                  <a16:creationId xmlns:a16="http://schemas.microsoft.com/office/drawing/2014/main" id="{C6D8C3A8-FBC3-2447-A0F2-DEC889A35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415" y="2941736"/>
              <a:ext cx="212854" cy="31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889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33" b="1" dirty="0"/>
                <a:t>150</a:t>
              </a:r>
            </a:p>
          </p:txBody>
        </p:sp>
        <p:sp>
          <p:nvSpPr>
            <p:cNvPr id="58" name="Line 45">
              <a:extLst>
                <a:ext uri="{FF2B5EF4-FFF2-40B4-BE49-F238E27FC236}">
                  <a16:creationId xmlns:a16="http://schemas.microsoft.com/office/drawing/2014/main" id="{23C2C680-7341-974F-850D-92B27A1431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2927" y="2897890"/>
              <a:ext cx="0" cy="14615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59" name="Line 46">
              <a:extLst>
                <a:ext uri="{FF2B5EF4-FFF2-40B4-BE49-F238E27FC236}">
                  <a16:creationId xmlns:a16="http://schemas.microsoft.com/office/drawing/2014/main" id="{48D97432-30BE-0946-A89F-66AEA1C1D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6210" y="2897890"/>
              <a:ext cx="0" cy="14615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60" name="Line 47">
              <a:extLst>
                <a:ext uri="{FF2B5EF4-FFF2-40B4-BE49-F238E27FC236}">
                  <a16:creationId xmlns:a16="http://schemas.microsoft.com/office/drawing/2014/main" id="{B519AD36-D4F1-184D-8FA4-9CD2D7ED47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9493" y="2897890"/>
              <a:ext cx="0" cy="14615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61" name="Line 48">
              <a:extLst>
                <a:ext uri="{FF2B5EF4-FFF2-40B4-BE49-F238E27FC236}">
                  <a16:creationId xmlns:a16="http://schemas.microsoft.com/office/drawing/2014/main" id="{B66EA04D-095A-0C4F-AC4E-1CF6BB48BF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2776" y="2897890"/>
              <a:ext cx="0" cy="14615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62" name="Line 49">
              <a:extLst>
                <a:ext uri="{FF2B5EF4-FFF2-40B4-BE49-F238E27FC236}">
                  <a16:creationId xmlns:a16="http://schemas.microsoft.com/office/drawing/2014/main" id="{23FCBE94-A200-9B46-B81B-D73248C3D9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6059" y="2881946"/>
              <a:ext cx="0" cy="30559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63" name="Rectangle 50">
              <a:extLst>
                <a:ext uri="{FF2B5EF4-FFF2-40B4-BE49-F238E27FC236}">
                  <a16:creationId xmlns:a16="http://schemas.microsoft.com/office/drawing/2014/main" id="{F002BED6-672B-CD44-8E82-ACD8FD431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353" y="2941736"/>
              <a:ext cx="212854" cy="31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889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33" b="1"/>
                <a:t>200</a:t>
              </a:r>
            </a:p>
          </p:txBody>
        </p:sp>
        <p:sp>
          <p:nvSpPr>
            <p:cNvPr id="64" name="Line 51">
              <a:extLst>
                <a:ext uri="{FF2B5EF4-FFF2-40B4-BE49-F238E27FC236}">
                  <a16:creationId xmlns:a16="http://schemas.microsoft.com/office/drawing/2014/main" id="{50082657-7616-5E4C-92AC-0C82F7EAF7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9342" y="2897890"/>
              <a:ext cx="0" cy="14615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65" name="Line 52">
              <a:extLst>
                <a:ext uri="{FF2B5EF4-FFF2-40B4-BE49-F238E27FC236}">
                  <a16:creationId xmlns:a16="http://schemas.microsoft.com/office/drawing/2014/main" id="{DC48697B-93E2-8A43-8852-A946550643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0148" y="2897890"/>
              <a:ext cx="0" cy="14615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66" name="Line 53">
              <a:extLst>
                <a:ext uri="{FF2B5EF4-FFF2-40B4-BE49-F238E27FC236}">
                  <a16:creationId xmlns:a16="http://schemas.microsoft.com/office/drawing/2014/main" id="{AA320780-0F6C-404E-8476-02774B92B1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3431" y="2897890"/>
              <a:ext cx="0" cy="14615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67" name="Line 54">
              <a:extLst>
                <a:ext uri="{FF2B5EF4-FFF2-40B4-BE49-F238E27FC236}">
                  <a16:creationId xmlns:a16="http://schemas.microsoft.com/office/drawing/2014/main" id="{96514FE4-C33C-C241-ADF8-AFCD6BFBE0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36714" y="2897890"/>
              <a:ext cx="0" cy="14615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68" name="Line 55">
              <a:extLst>
                <a:ext uri="{FF2B5EF4-FFF2-40B4-BE49-F238E27FC236}">
                  <a16:creationId xmlns:a16="http://schemas.microsoft.com/office/drawing/2014/main" id="{57EA0135-5B41-3C44-BD33-9F4C1FA0EF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9997" y="2881946"/>
              <a:ext cx="0" cy="30559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69" name="Rectangle 56">
              <a:extLst>
                <a:ext uri="{FF2B5EF4-FFF2-40B4-BE49-F238E27FC236}">
                  <a16:creationId xmlns:a16="http://schemas.microsoft.com/office/drawing/2014/main" id="{E5D4AE48-D572-8842-89E6-92F890697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291" y="2941736"/>
              <a:ext cx="212854" cy="31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889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33" b="1"/>
                <a:t>250</a:t>
              </a:r>
            </a:p>
          </p:txBody>
        </p:sp>
        <p:sp>
          <p:nvSpPr>
            <p:cNvPr id="70" name="Line 57">
              <a:extLst>
                <a:ext uri="{FF2B5EF4-FFF2-40B4-BE49-F238E27FC236}">
                  <a16:creationId xmlns:a16="http://schemas.microsoft.com/office/drawing/2014/main" id="{C52CFDE0-CF91-D94A-A394-57507238D1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3280" y="2897890"/>
              <a:ext cx="0" cy="14615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71" name="Line 58">
              <a:extLst>
                <a:ext uri="{FF2B5EF4-FFF2-40B4-BE49-F238E27FC236}">
                  <a16:creationId xmlns:a16="http://schemas.microsoft.com/office/drawing/2014/main" id="{4A518FFC-FAA0-2A49-9BB5-EC0E33700E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6563" y="2897890"/>
              <a:ext cx="0" cy="14615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72" name="Line 59">
              <a:extLst>
                <a:ext uri="{FF2B5EF4-FFF2-40B4-BE49-F238E27FC236}">
                  <a16:creationId xmlns:a16="http://schemas.microsoft.com/office/drawing/2014/main" id="{69497661-9632-1246-9E22-5F8F033832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9846" y="2897890"/>
              <a:ext cx="0" cy="14615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73" name="Line 60">
              <a:extLst>
                <a:ext uri="{FF2B5EF4-FFF2-40B4-BE49-F238E27FC236}">
                  <a16:creationId xmlns:a16="http://schemas.microsoft.com/office/drawing/2014/main" id="{707C8E2E-16E0-8540-8CB4-A8409617B0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1625" y="2897890"/>
              <a:ext cx="0" cy="14615"/>
            </a:xfrm>
            <a:prstGeom prst="line">
              <a:avLst/>
            </a:prstGeom>
            <a:noFill/>
            <a:ln w="95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74" name="Line 61">
              <a:extLst>
                <a:ext uri="{FF2B5EF4-FFF2-40B4-BE49-F238E27FC236}">
                  <a16:creationId xmlns:a16="http://schemas.microsoft.com/office/drawing/2014/main" id="{599FB054-BAB7-0C44-9331-09D1770790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702" y="2912505"/>
              <a:ext cx="24073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76" name="Line 63">
              <a:extLst>
                <a:ext uri="{FF2B5EF4-FFF2-40B4-BE49-F238E27FC236}">
                  <a16:creationId xmlns:a16="http://schemas.microsoft.com/office/drawing/2014/main" id="{AFEAB1C1-2CAD-2B4A-AAD4-560358735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702" y="2486005"/>
              <a:ext cx="24073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77" name="Line 65">
              <a:extLst>
                <a:ext uri="{FF2B5EF4-FFF2-40B4-BE49-F238E27FC236}">
                  <a16:creationId xmlns:a16="http://schemas.microsoft.com/office/drawing/2014/main" id="{F75C1A35-71F9-8149-BF87-384B44367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702" y="2299993"/>
              <a:ext cx="24073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5B14C9E8-FCDD-AE48-BDA0-896E1805B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481" y="2258803"/>
              <a:ext cx="141902" cy="31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889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33" b="1" dirty="0"/>
                <a:t>10</a:t>
              </a:r>
            </a:p>
          </p:txBody>
        </p:sp>
        <p:sp>
          <p:nvSpPr>
            <p:cNvPr id="79" name="Line 67">
              <a:extLst>
                <a:ext uri="{FF2B5EF4-FFF2-40B4-BE49-F238E27FC236}">
                  <a16:creationId xmlns:a16="http://schemas.microsoft.com/office/drawing/2014/main" id="{D3BD76E8-6F14-6E43-92F1-39ADA621F9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702" y="1873492"/>
              <a:ext cx="24073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80" name="Line 69">
              <a:extLst>
                <a:ext uri="{FF2B5EF4-FFF2-40B4-BE49-F238E27FC236}">
                  <a16:creationId xmlns:a16="http://schemas.microsoft.com/office/drawing/2014/main" id="{4E9BEA49-1C43-9140-8063-613536FDE2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702" y="1694123"/>
              <a:ext cx="24073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81" name="Rectangle 70">
              <a:extLst>
                <a:ext uri="{FF2B5EF4-FFF2-40B4-BE49-F238E27FC236}">
                  <a16:creationId xmlns:a16="http://schemas.microsoft.com/office/drawing/2014/main" id="{1F7EB75F-C0C7-344B-8C9B-250442A1F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326" y="1646291"/>
              <a:ext cx="212854" cy="31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889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33" b="1" dirty="0"/>
                <a:t>100</a:t>
              </a:r>
            </a:p>
          </p:txBody>
        </p:sp>
        <p:sp>
          <p:nvSpPr>
            <p:cNvPr id="82" name="Line 71">
              <a:extLst>
                <a:ext uri="{FF2B5EF4-FFF2-40B4-BE49-F238E27FC236}">
                  <a16:creationId xmlns:a16="http://schemas.microsoft.com/office/drawing/2014/main" id="{9999187F-ACE4-A94A-B2D8-562C0AF89B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702" y="2725164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83" name="Line 72">
              <a:extLst>
                <a:ext uri="{FF2B5EF4-FFF2-40B4-BE49-F238E27FC236}">
                  <a16:creationId xmlns:a16="http://schemas.microsoft.com/office/drawing/2014/main" id="{2C8A4A86-842F-B345-8359-F4D9824D40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702" y="2621529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84" name="Line 73">
              <a:extLst>
                <a:ext uri="{FF2B5EF4-FFF2-40B4-BE49-F238E27FC236}">
                  <a16:creationId xmlns:a16="http://schemas.microsoft.com/office/drawing/2014/main" id="{9D81FD08-81FE-DC47-A2D8-1675E9837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702" y="2545795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85" name="Line 74">
              <a:extLst>
                <a:ext uri="{FF2B5EF4-FFF2-40B4-BE49-F238E27FC236}">
                  <a16:creationId xmlns:a16="http://schemas.microsoft.com/office/drawing/2014/main" id="{76FBB26F-3E1B-F945-B64F-EABE006E61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702" y="2442159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86" name="Line 75">
              <a:extLst>
                <a:ext uri="{FF2B5EF4-FFF2-40B4-BE49-F238E27FC236}">
                  <a16:creationId xmlns:a16="http://schemas.microsoft.com/office/drawing/2014/main" id="{017CCE6A-0D79-8149-80A9-D9D7A2A31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702" y="2396985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87" name="Line 76">
              <a:extLst>
                <a:ext uri="{FF2B5EF4-FFF2-40B4-BE49-F238E27FC236}">
                  <a16:creationId xmlns:a16="http://schemas.microsoft.com/office/drawing/2014/main" id="{12B5328D-0827-BC4F-98EF-1BC406576F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702" y="2359782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88" name="Line 77">
              <a:extLst>
                <a:ext uri="{FF2B5EF4-FFF2-40B4-BE49-F238E27FC236}">
                  <a16:creationId xmlns:a16="http://schemas.microsoft.com/office/drawing/2014/main" id="{1F9E59B6-7411-6E42-BAD2-AAD842C4BC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702" y="2329223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89" name="Line 78">
              <a:extLst>
                <a:ext uri="{FF2B5EF4-FFF2-40B4-BE49-F238E27FC236}">
                  <a16:creationId xmlns:a16="http://schemas.microsoft.com/office/drawing/2014/main" id="{9F3CCC03-2FD4-BC40-BFB5-11528EE0E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702" y="2120623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90" name="Line 79">
              <a:extLst>
                <a:ext uri="{FF2B5EF4-FFF2-40B4-BE49-F238E27FC236}">
                  <a16:creationId xmlns:a16="http://schemas.microsoft.com/office/drawing/2014/main" id="{C2ECE3BF-5023-F24F-A1DF-8F6DBB5E70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702" y="2015659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91" name="Line 80">
              <a:extLst>
                <a:ext uri="{FF2B5EF4-FFF2-40B4-BE49-F238E27FC236}">
                  <a16:creationId xmlns:a16="http://schemas.microsoft.com/office/drawing/2014/main" id="{DCA9C354-A121-CD40-A500-53C52B2F60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702" y="1933282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92" name="Line 81">
              <a:extLst>
                <a:ext uri="{FF2B5EF4-FFF2-40B4-BE49-F238E27FC236}">
                  <a16:creationId xmlns:a16="http://schemas.microsoft.com/office/drawing/2014/main" id="{4C20F7E9-A65A-0F48-8745-A172EA240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702" y="1828318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93" name="Line 82">
              <a:extLst>
                <a:ext uri="{FF2B5EF4-FFF2-40B4-BE49-F238E27FC236}">
                  <a16:creationId xmlns:a16="http://schemas.microsoft.com/office/drawing/2014/main" id="{28DF6811-F4D6-3848-8883-4C523A945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702" y="1791116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94" name="Line 83">
              <a:extLst>
                <a:ext uri="{FF2B5EF4-FFF2-40B4-BE49-F238E27FC236}">
                  <a16:creationId xmlns:a16="http://schemas.microsoft.com/office/drawing/2014/main" id="{E25671F2-6167-6449-B916-9A20843C2B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702" y="1753913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95" name="Line 84">
              <a:extLst>
                <a:ext uri="{FF2B5EF4-FFF2-40B4-BE49-F238E27FC236}">
                  <a16:creationId xmlns:a16="http://schemas.microsoft.com/office/drawing/2014/main" id="{5407DE85-CF22-0F43-AE9D-784703500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702" y="1724682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96" name="Line 85">
              <a:extLst>
                <a:ext uri="{FF2B5EF4-FFF2-40B4-BE49-F238E27FC236}">
                  <a16:creationId xmlns:a16="http://schemas.microsoft.com/office/drawing/2014/main" id="{1B6764BF-9574-8441-BC0F-07616E128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702" y="1506782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97" name="Line 86">
              <a:extLst>
                <a:ext uri="{FF2B5EF4-FFF2-40B4-BE49-F238E27FC236}">
                  <a16:creationId xmlns:a16="http://schemas.microsoft.com/office/drawing/2014/main" id="{4F48422F-5437-9541-AD78-D3FA6FE25D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702" y="1403147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98" name="Line 87">
              <a:extLst>
                <a:ext uri="{FF2B5EF4-FFF2-40B4-BE49-F238E27FC236}">
                  <a16:creationId xmlns:a16="http://schemas.microsoft.com/office/drawing/2014/main" id="{59FC38CC-C0F2-6D44-839C-285FCC3E4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352" y="1365944"/>
              <a:ext cx="0" cy="21259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99" name="Line 88">
              <a:extLst>
                <a:ext uri="{FF2B5EF4-FFF2-40B4-BE49-F238E27FC236}">
                  <a16:creationId xmlns:a16="http://schemas.microsoft.com/office/drawing/2014/main" id="{2841F35D-C394-3244-9D51-806FD26AE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9290" y="1365944"/>
              <a:ext cx="0" cy="21259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00" name="Line 89">
              <a:extLst>
                <a:ext uri="{FF2B5EF4-FFF2-40B4-BE49-F238E27FC236}">
                  <a16:creationId xmlns:a16="http://schemas.microsoft.com/office/drawing/2014/main" id="{C6953AB8-F38E-E64C-96B2-D5BEE19FDB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5706" y="1365944"/>
              <a:ext cx="0" cy="21259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01" name="Line 90">
              <a:extLst>
                <a:ext uri="{FF2B5EF4-FFF2-40B4-BE49-F238E27FC236}">
                  <a16:creationId xmlns:a16="http://schemas.microsoft.com/office/drawing/2014/main" id="{CC6738E7-B791-364D-B9EF-56DDF1881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9644" y="1365944"/>
              <a:ext cx="0" cy="21259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02" name="Line 91">
              <a:extLst>
                <a:ext uri="{FF2B5EF4-FFF2-40B4-BE49-F238E27FC236}">
                  <a16:creationId xmlns:a16="http://schemas.microsoft.com/office/drawing/2014/main" id="{D0F01046-1AF2-A544-9D3D-9F99C4BBC0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6059" y="1365944"/>
              <a:ext cx="0" cy="21259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03" name="Line 92">
              <a:extLst>
                <a:ext uri="{FF2B5EF4-FFF2-40B4-BE49-F238E27FC236}">
                  <a16:creationId xmlns:a16="http://schemas.microsoft.com/office/drawing/2014/main" id="{DF172F77-3D5E-0D4F-9EF3-63AFA46F2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9997" y="1365944"/>
              <a:ext cx="0" cy="21259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04" name="Line 93">
              <a:extLst>
                <a:ext uri="{FF2B5EF4-FFF2-40B4-BE49-F238E27FC236}">
                  <a16:creationId xmlns:a16="http://schemas.microsoft.com/office/drawing/2014/main" id="{67EECB37-B8B7-ED4A-A3ED-EAAF3A55F4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635" y="1365944"/>
              <a:ext cx="0" cy="14615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05" name="Line 94">
              <a:extLst>
                <a:ext uri="{FF2B5EF4-FFF2-40B4-BE49-F238E27FC236}">
                  <a16:creationId xmlns:a16="http://schemas.microsoft.com/office/drawing/2014/main" id="{681C180E-7CA9-FB4B-890C-EA7499610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1918" y="1365944"/>
              <a:ext cx="0" cy="14615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06" name="Line 95">
              <a:extLst>
                <a:ext uri="{FF2B5EF4-FFF2-40B4-BE49-F238E27FC236}">
                  <a16:creationId xmlns:a16="http://schemas.microsoft.com/office/drawing/2014/main" id="{1D4D7BF0-48C0-1643-9B48-F4FFF5039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4229" y="1365944"/>
              <a:ext cx="0" cy="14615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07" name="Line 96">
              <a:extLst>
                <a:ext uri="{FF2B5EF4-FFF2-40B4-BE49-F238E27FC236}">
                  <a16:creationId xmlns:a16="http://schemas.microsoft.com/office/drawing/2014/main" id="{631ACEB7-C853-BB4D-B389-5611A11822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7512" y="1365944"/>
              <a:ext cx="0" cy="14615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08" name="Line 97">
              <a:extLst>
                <a:ext uri="{FF2B5EF4-FFF2-40B4-BE49-F238E27FC236}">
                  <a16:creationId xmlns:a16="http://schemas.microsoft.com/office/drawing/2014/main" id="{568EF20C-9B82-4842-880D-AE4DBE884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2573" y="1365944"/>
              <a:ext cx="0" cy="14615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09" name="Line 98">
              <a:extLst>
                <a:ext uri="{FF2B5EF4-FFF2-40B4-BE49-F238E27FC236}">
                  <a16:creationId xmlns:a16="http://schemas.microsoft.com/office/drawing/2014/main" id="{BDF82C2B-15B8-D340-9C47-45ACD06483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5856" y="1365944"/>
              <a:ext cx="0" cy="14615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10" name="Line 99">
              <a:extLst>
                <a:ext uri="{FF2B5EF4-FFF2-40B4-BE49-F238E27FC236}">
                  <a16:creationId xmlns:a16="http://schemas.microsoft.com/office/drawing/2014/main" id="{48D1FB17-08FF-AE42-9642-503E14542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9139" y="1365944"/>
              <a:ext cx="0" cy="14615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11" name="Line 100">
              <a:extLst>
                <a:ext uri="{FF2B5EF4-FFF2-40B4-BE49-F238E27FC236}">
                  <a16:creationId xmlns:a16="http://schemas.microsoft.com/office/drawing/2014/main" id="{DCB7D5EF-F5A8-A14E-B6C9-1A7CB22D20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2422" y="1365944"/>
              <a:ext cx="0" cy="14615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12" name="Line 101">
              <a:extLst>
                <a:ext uri="{FF2B5EF4-FFF2-40B4-BE49-F238E27FC236}">
                  <a16:creationId xmlns:a16="http://schemas.microsoft.com/office/drawing/2014/main" id="{27B37037-5FD8-2E48-BC91-4B343A2A3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8989" y="1365944"/>
              <a:ext cx="0" cy="14615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13" name="Line 102">
              <a:extLst>
                <a:ext uri="{FF2B5EF4-FFF2-40B4-BE49-F238E27FC236}">
                  <a16:creationId xmlns:a16="http://schemas.microsoft.com/office/drawing/2014/main" id="{8BE4470B-3FC1-DA41-B3B4-941008ED6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9794" y="1365944"/>
              <a:ext cx="0" cy="14615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14" name="Line 103">
              <a:extLst>
                <a:ext uri="{FF2B5EF4-FFF2-40B4-BE49-F238E27FC236}">
                  <a16:creationId xmlns:a16="http://schemas.microsoft.com/office/drawing/2014/main" id="{74F62FC6-CDB0-7747-B3AC-4EB730010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3078" y="1365944"/>
              <a:ext cx="0" cy="14615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15" name="Line 104">
              <a:extLst>
                <a:ext uri="{FF2B5EF4-FFF2-40B4-BE49-F238E27FC236}">
                  <a16:creationId xmlns:a16="http://schemas.microsoft.com/office/drawing/2014/main" id="{34F3E9E9-A601-D44C-9375-DFBD3E5D2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6361" y="1365944"/>
              <a:ext cx="0" cy="14615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16" name="Line 105">
              <a:extLst>
                <a:ext uri="{FF2B5EF4-FFF2-40B4-BE49-F238E27FC236}">
                  <a16:creationId xmlns:a16="http://schemas.microsoft.com/office/drawing/2014/main" id="{DF2EB056-0077-5D4A-ADD8-648AEE9E4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2927" y="1365944"/>
              <a:ext cx="0" cy="14615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17" name="Line 106">
              <a:extLst>
                <a:ext uri="{FF2B5EF4-FFF2-40B4-BE49-F238E27FC236}">
                  <a16:creationId xmlns:a16="http://schemas.microsoft.com/office/drawing/2014/main" id="{830E3728-C85A-4445-81A4-AE1701EA2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6210" y="1365944"/>
              <a:ext cx="0" cy="14615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18" name="Line 107">
              <a:extLst>
                <a:ext uri="{FF2B5EF4-FFF2-40B4-BE49-F238E27FC236}">
                  <a16:creationId xmlns:a16="http://schemas.microsoft.com/office/drawing/2014/main" id="{490221EA-E6B9-F64C-8DA8-9B13FF0EE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9493" y="1365944"/>
              <a:ext cx="0" cy="14615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19" name="Line 108">
              <a:extLst>
                <a:ext uri="{FF2B5EF4-FFF2-40B4-BE49-F238E27FC236}">
                  <a16:creationId xmlns:a16="http://schemas.microsoft.com/office/drawing/2014/main" id="{2CE2283A-A2C4-744E-B670-7AA9F4BB6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776" y="1365944"/>
              <a:ext cx="0" cy="14615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20" name="Line 109">
              <a:extLst>
                <a:ext uri="{FF2B5EF4-FFF2-40B4-BE49-F238E27FC236}">
                  <a16:creationId xmlns:a16="http://schemas.microsoft.com/office/drawing/2014/main" id="{5E03B730-7A5F-9C43-B225-76E930C3FB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9342" y="1365944"/>
              <a:ext cx="0" cy="14615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21" name="Line 110">
              <a:extLst>
                <a:ext uri="{FF2B5EF4-FFF2-40B4-BE49-F238E27FC236}">
                  <a16:creationId xmlns:a16="http://schemas.microsoft.com/office/drawing/2014/main" id="{E6F5F57E-0871-CB4F-A59C-3D66F572C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0148" y="1365944"/>
              <a:ext cx="0" cy="14615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22" name="Line 111">
              <a:extLst>
                <a:ext uri="{FF2B5EF4-FFF2-40B4-BE49-F238E27FC236}">
                  <a16:creationId xmlns:a16="http://schemas.microsoft.com/office/drawing/2014/main" id="{879A3580-1EA1-4F43-8F0A-C89736F7F2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3431" y="1365944"/>
              <a:ext cx="0" cy="14615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23" name="Line 112">
              <a:extLst>
                <a:ext uri="{FF2B5EF4-FFF2-40B4-BE49-F238E27FC236}">
                  <a16:creationId xmlns:a16="http://schemas.microsoft.com/office/drawing/2014/main" id="{0FD74F4B-A63F-BC4D-BD43-518828CD4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6714" y="1365944"/>
              <a:ext cx="0" cy="14615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24" name="Line 113">
              <a:extLst>
                <a:ext uri="{FF2B5EF4-FFF2-40B4-BE49-F238E27FC236}">
                  <a16:creationId xmlns:a16="http://schemas.microsoft.com/office/drawing/2014/main" id="{5F5E70A9-FC04-BB48-9315-8CC2116D6A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3280" y="1365944"/>
              <a:ext cx="0" cy="14615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25" name="Line 114">
              <a:extLst>
                <a:ext uri="{FF2B5EF4-FFF2-40B4-BE49-F238E27FC236}">
                  <a16:creationId xmlns:a16="http://schemas.microsoft.com/office/drawing/2014/main" id="{842919C2-DD9B-3C46-8C0F-B1EDC2B9F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563" y="1365944"/>
              <a:ext cx="0" cy="14615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26" name="Line 115">
              <a:extLst>
                <a:ext uri="{FF2B5EF4-FFF2-40B4-BE49-F238E27FC236}">
                  <a16:creationId xmlns:a16="http://schemas.microsoft.com/office/drawing/2014/main" id="{928D8F1D-D0B6-D748-91B1-B121A7027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9846" y="1365944"/>
              <a:ext cx="0" cy="14615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27" name="Line 116">
              <a:extLst>
                <a:ext uri="{FF2B5EF4-FFF2-40B4-BE49-F238E27FC236}">
                  <a16:creationId xmlns:a16="http://schemas.microsoft.com/office/drawing/2014/main" id="{A425D605-74D6-A648-9402-BB09B5EF0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625" y="1365944"/>
              <a:ext cx="0" cy="14615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28" name="Line 117">
              <a:extLst>
                <a:ext uri="{FF2B5EF4-FFF2-40B4-BE49-F238E27FC236}">
                  <a16:creationId xmlns:a16="http://schemas.microsoft.com/office/drawing/2014/main" id="{3B4C169C-E343-CF4D-9B51-6A03618A05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45257" y="2912505"/>
              <a:ext cx="24073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29" name="Line 118">
              <a:extLst>
                <a:ext uri="{FF2B5EF4-FFF2-40B4-BE49-F238E27FC236}">
                  <a16:creationId xmlns:a16="http://schemas.microsoft.com/office/drawing/2014/main" id="{9F079AED-8CD0-C749-8907-50D8D822E8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45257" y="2486005"/>
              <a:ext cx="24073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30" name="Line 119">
              <a:extLst>
                <a:ext uri="{FF2B5EF4-FFF2-40B4-BE49-F238E27FC236}">
                  <a16:creationId xmlns:a16="http://schemas.microsoft.com/office/drawing/2014/main" id="{BAF314CA-24CE-1B48-B6DF-AB3BD9D981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45257" y="2299993"/>
              <a:ext cx="24073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31" name="Line 120">
              <a:extLst>
                <a:ext uri="{FF2B5EF4-FFF2-40B4-BE49-F238E27FC236}">
                  <a16:creationId xmlns:a16="http://schemas.microsoft.com/office/drawing/2014/main" id="{21403E3B-AFFA-3C4A-A7DB-E94C9B9123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45257" y="1873492"/>
              <a:ext cx="24073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32" name="Line 121">
              <a:extLst>
                <a:ext uri="{FF2B5EF4-FFF2-40B4-BE49-F238E27FC236}">
                  <a16:creationId xmlns:a16="http://schemas.microsoft.com/office/drawing/2014/main" id="{8A210600-DFF9-1B40-94EA-66178204E8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45257" y="1694123"/>
              <a:ext cx="24073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33" name="Line 122">
              <a:extLst>
                <a:ext uri="{FF2B5EF4-FFF2-40B4-BE49-F238E27FC236}">
                  <a16:creationId xmlns:a16="http://schemas.microsoft.com/office/drawing/2014/main" id="{A914C754-6D5D-4C42-B352-9FC2B81AE8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2780" y="2725164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34" name="Line 123">
              <a:extLst>
                <a:ext uri="{FF2B5EF4-FFF2-40B4-BE49-F238E27FC236}">
                  <a16:creationId xmlns:a16="http://schemas.microsoft.com/office/drawing/2014/main" id="{77468B87-86A1-BA4B-843C-F0547D8473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2780" y="2621529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35" name="Line 124">
              <a:extLst>
                <a:ext uri="{FF2B5EF4-FFF2-40B4-BE49-F238E27FC236}">
                  <a16:creationId xmlns:a16="http://schemas.microsoft.com/office/drawing/2014/main" id="{4F51668E-B6AE-234D-8644-BACDCA86AA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2780" y="2545795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36" name="Line 125">
              <a:extLst>
                <a:ext uri="{FF2B5EF4-FFF2-40B4-BE49-F238E27FC236}">
                  <a16:creationId xmlns:a16="http://schemas.microsoft.com/office/drawing/2014/main" id="{5051AFDA-50BA-3F45-8F4F-484FF216A1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2780" y="2442159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37" name="Line 126">
              <a:extLst>
                <a:ext uri="{FF2B5EF4-FFF2-40B4-BE49-F238E27FC236}">
                  <a16:creationId xmlns:a16="http://schemas.microsoft.com/office/drawing/2014/main" id="{A5BD2E5A-188C-244D-8D78-0E4A7F1DFE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2780" y="2396985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38" name="Line 127">
              <a:extLst>
                <a:ext uri="{FF2B5EF4-FFF2-40B4-BE49-F238E27FC236}">
                  <a16:creationId xmlns:a16="http://schemas.microsoft.com/office/drawing/2014/main" id="{C4C3A575-78A4-B349-BD99-F4D088DAD1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2780" y="2359782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39" name="Line 128">
              <a:extLst>
                <a:ext uri="{FF2B5EF4-FFF2-40B4-BE49-F238E27FC236}">
                  <a16:creationId xmlns:a16="http://schemas.microsoft.com/office/drawing/2014/main" id="{1AD1A56F-EF6E-294D-AEF0-F077D681F5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2780" y="2329223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40" name="Line 129">
              <a:extLst>
                <a:ext uri="{FF2B5EF4-FFF2-40B4-BE49-F238E27FC236}">
                  <a16:creationId xmlns:a16="http://schemas.microsoft.com/office/drawing/2014/main" id="{A56BCA22-E1DB-E947-9CE7-8B33CDBE9F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2780" y="2120623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41" name="Line 130">
              <a:extLst>
                <a:ext uri="{FF2B5EF4-FFF2-40B4-BE49-F238E27FC236}">
                  <a16:creationId xmlns:a16="http://schemas.microsoft.com/office/drawing/2014/main" id="{6E128BD3-C1A9-A548-9F06-E18A6E19BF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2780" y="2015659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42" name="Line 131">
              <a:extLst>
                <a:ext uri="{FF2B5EF4-FFF2-40B4-BE49-F238E27FC236}">
                  <a16:creationId xmlns:a16="http://schemas.microsoft.com/office/drawing/2014/main" id="{50E0F463-56C3-2446-AFF2-B858DF343B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2780" y="1933282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43" name="Line 132">
              <a:extLst>
                <a:ext uri="{FF2B5EF4-FFF2-40B4-BE49-F238E27FC236}">
                  <a16:creationId xmlns:a16="http://schemas.microsoft.com/office/drawing/2014/main" id="{7B5305E4-54F9-DE48-9305-073757DFDC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2780" y="1828318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44" name="Line 133">
              <a:extLst>
                <a:ext uri="{FF2B5EF4-FFF2-40B4-BE49-F238E27FC236}">
                  <a16:creationId xmlns:a16="http://schemas.microsoft.com/office/drawing/2014/main" id="{E99417AB-1BB9-6047-9FE1-6702908421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2780" y="1791116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45" name="Line 134">
              <a:extLst>
                <a:ext uri="{FF2B5EF4-FFF2-40B4-BE49-F238E27FC236}">
                  <a16:creationId xmlns:a16="http://schemas.microsoft.com/office/drawing/2014/main" id="{D453DA34-A4D1-6442-A078-0630CB0E9D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2780" y="1753913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46" name="Line 135">
              <a:extLst>
                <a:ext uri="{FF2B5EF4-FFF2-40B4-BE49-F238E27FC236}">
                  <a16:creationId xmlns:a16="http://schemas.microsoft.com/office/drawing/2014/main" id="{0C85E255-C1A6-BE49-8FC9-590CA2D896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2780" y="1724682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47" name="Line 136">
              <a:extLst>
                <a:ext uri="{FF2B5EF4-FFF2-40B4-BE49-F238E27FC236}">
                  <a16:creationId xmlns:a16="http://schemas.microsoft.com/office/drawing/2014/main" id="{022D283F-9EAF-4E47-8621-CEE3F6305C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2780" y="1506782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48" name="Line 137">
              <a:extLst>
                <a:ext uri="{FF2B5EF4-FFF2-40B4-BE49-F238E27FC236}">
                  <a16:creationId xmlns:a16="http://schemas.microsoft.com/office/drawing/2014/main" id="{93365A58-C8A4-1B42-89E2-16F7123AC8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2780" y="1403147"/>
              <a:ext cx="16550" cy="0"/>
            </a:xfrm>
            <a:prstGeom prst="line">
              <a:avLst/>
            </a:prstGeom>
            <a:noFill/>
            <a:ln w="0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1333" b="1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A4E578D5-271A-3546-AA6E-3B6169C27571}"/>
                </a:ext>
              </a:extLst>
            </p:cNvPr>
            <p:cNvSpPr txBox="1"/>
            <p:nvPr/>
          </p:nvSpPr>
          <p:spPr>
            <a:xfrm rot="16200000">
              <a:off x="54968" y="2303977"/>
              <a:ext cx="1576209" cy="207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Power (TW)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FAD9FA5A-9619-8B40-9902-6FC605FFF2C7}"/>
                </a:ext>
              </a:extLst>
            </p:cNvPr>
            <p:cNvSpPr txBox="1"/>
            <p:nvPr/>
          </p:nvSpPr>
          <p:spPr>
            <a:xfrm>
              <a:off x="2265874" y="3242841"/>
              <a:ext cx="898284" cy="574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Time (ns)</a:t>
              </a: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940DE0C-93C7-DC4D-A824-DC6352783E73}"/>
                </a:ext>
              </a:extLst>
            </p:cNvPr>
            <p:cNvCxnSpPr/>
            <p:nvPr/>
          </p:nvCxnSpPr>
          <p:spPr>
            <a:xfrm>
              <a:off x="1749290" y="1928042"/>
              <a:ext cx="0" cy="97922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85B1BE1-2106-9C48-BE4C-5D7EE8510B8F}"/>
                </a:ext>
              </a:extLst>
            </p:cNvPr>
            <p:cNvCxnSpPr>
              <a:stCxn id="24" idx="13"/>
            </p:cNvCxnSpPr>
            <p:nvPr/>
          </p:nvCxnSpPr>
          <p:spPr>
            <a:xfrm>
              <a:off x="1394213" y="2195028"/>
              <a:ext cx="0" cy="717477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467D17B0-AC4E-0F46-B220-D300941F2966}"/>
                </a:ext>
              </a:extLst>
            </p:cNvPr>
            <p:cNvCxnSpPr>
              <a:stCxn id="23" idx="17"/>
            </p:cNvCxnSpPr>
            <p:nvPr/>
          </p:nvCxnSpPr>
          <p:spPr>
            <a:xfrm>
              <a:off x="1284379" y="2254818"/>
              <a:ext cx="7266" cy="65768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91707DD-3EAD-F042-9226-04253BBE0A3C}"/>
                </a:ext>
              </a:extLst>
            </p:cNvPr>
            <p:cNvCxnSpPr>
              <a:stCxn id="25" idx="13"/>
            </p:cNvCxnSpPr>
            <p:nvPr/>
          </p:nvCxnSpPr>
          <p:spPr>
            <a:xfrm>
              <a:off x="2173578" y="2015659"/>
              <a:ext cx="6769" cy="89422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221B86D-9682-F949-9E9E-4542DFA9A335}"/>
                </a:ext>
              </a:extLst>
            </p:cNvPr>
            <p:cNvCxnSpPr>
              <a:stCxn id="26" idx="22"/>
            </p:cNvCxnSpPr>
            <p:nvPr/>
          </p:nvCxnSpPr>
          <p:spPr>
            <a:xfrm>
              <a:off x="2537682" y="2232231"/>
              <a:ext cx="4513" cy="68542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CEC55FC-9C4A-3844-8214-91280D16C013}"/>
                </a:ext>
              </a:extLst>
            </p:cNvPr>
            <p:cNvCxnSpPr>
              <a:stCxn id="27" idx="16"/>
            </p:cNvCxnSpPr>
            <p:nvPr/>
          </p:nvCxnSpPr>
          <p:spPr>
            <a:xfrm>
              <a:off x="2909310" y="2396985"/>
              <a:ext cx="3633" cy="519507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0DA445AC-C6F6-A645-9BD7-AFE01F019DBE}"/>
                </a:ext>
              </a:extLst>
            </p:cNvPr>
            <p:cNvCxnSpPr>
              <a:stCxn id="28" idx="12"/>
            </p:cNvCxnSpPr>
            <p:nvPr/>
          </p:nvCxnSpPr>
          <p:spPr>
            <a:xfrm>
              <a:off x="3256865" y="2442159"/>
              <a:ext cx="8131" cy="46772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EAA372EB-51D6-DB4F-B598-2E608AF48E43}"/>
                </a:ext>
              </a:extLst>
            </p:cNvPr>
            <p:cNvCxnSpPr>
              <a:stCxn id="34" idx="17"/>
            </p:cNvCxnSpPr>
            <p:nvPr/>
          </p:nvCxnSpPr>
          <p:spPr>
            <a:xfrm>
              <a:off x="3663098" y="2195028"/>
              <a:ext cx="8146" cy="72266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70258BB5-6BE5-C248-B581-F61155323D1B}"/>
                </a:ext>
              </a:extLst>
            </p:cNvPr>
            <p:cNvSpPr/>
            <p:nvPr/>
          </p:nvSpPr>
          <p:spPr>
            <a:xfrm>
              <a:off x="3744031" y="1408281"/>
              <a:ext cx="264626" cy="1501186"/>
            </a:xfrm>
            <a:custGeom>
              <a:avLst/>
              <a:gdLst>
                <a:gd name="connsiteX0" fmla="*/ 0 w 264626"/>
                <a:gd name="connsiteY0" fmla="*/ 1499678 h 1499678"/>
                <a:gd name="connsiteX1" fmla="*/ 5241 w 264626"/>
                <a:gd name="connsiteY1" fmla="*/ 1321514 h 1499678"/>
                <a:gd name="connsiteX2" fmla="*/ 18341 w 264626"/>
                <a:gd name="connsiteY2" fmla="*/ 1321514 h 1499678"/>
                <a:gd name="connsiteX3" fmla="*/ 102183 w 264626"/>
                <a:gd name="connsiteY3" fmla="*/ 1321514 h 1499678"/>
                <a:gd name="connsiteX4" fmla="*/ 107423 w 264626"/>
                <a:gd name="connsiteY4" fmla="*/ 1216712 h 1499678"/>
                <a:gd name="connsiteX5" fmla="*/ 128383 w 264626"/>
                <a:gd name="connsiteY5" fmla="*/ 1140730 h 1499678"/>
                <a:gd name="connsiteX6" fmla="*/ 157204 w 264626"/>
                <a:gd name="connsiteY6" fmla="*/ 918025 h 1499678"/>
                <a:gd name="connsiteX7" fmla="*/ 186025 w 264626"/>
                <a:gd name="connsiteY7" fmla="*/ 509296 h 1499678"/>
                <a:gd name="connsiteX8" fmla="*/ 206985 w 264626"/>
                <a:gd name="connsiteY8" fmla="*/ 48166 h 1499678"/>
                <a:gd name="connsiteX9" fmla="*/ 204365 w 264626"/>
                <a:gd name="connsiteY9" fmla="*/ 8865 h 1499678"/>
                <a:gd name="connsiteX10" fmla="*/ 264626 w 264626"/>
                <a:gd name="connsiteY10" fmla="*/ 1005 h 1499678"/>
                <a:gd name="connsiteX0" fmla="*/ 0 w 264626"/>
                <a:gd name="connsiteY0" fmla="*/ 1499678 h 1499678"/>
                <a:gd name="connsiteX1" fmla="*/ 5241 w 264626"/>
                <a:gd name="connsiteY1" fmla="*/ 1321514 h 1499678"/>
                <a:gd name="connsiteX2" fmla="*/ 18341 w 264626"/>
                <a:gd name="connsiteY2" fmla="*/ 1321514 h 1499678"/>
                <a:gd name="connsiteX3" fmla="*/ 89083 w 264626"/>
                <a:gd name="connsiteY3" fmla="*/ 1305794 h 1499678"/>
                <a:gd name="connsiteX4" fmla="*/ 107423 w 264626"/>
                <a:gd name="connsiteY4" fmla="*/ 1216712 h 1499678"/>
                <a:gd name="connsiteX5" fmla="*/ 128383 w 264626"/>
                <a:gd name="connsiteY5" fmla="*/ 1140730 h 1499678"/>
                <a:gd name="connsiteX6" fmla="*/ 157204 w 264626"/>
                <a:gd name="connsiteY6" fmla="*/ 918025 h 1499678"/>
                <a:gd name="connsiteX7" fmla="*/ 186025 w 264626"/>
                <a:gd name="connsiteY7" fmla="*/ 509296 h 1499678"/>
                <a:gd name="connsiteX8" fmla="*/ 206985 w 264626"/>
                <a:gd name="connsiteY8" fmla="*/ 48166 h 1499678"/>
                <a:gd name="connsiteX9" fmla="*/ 204365 w 264626"/>
                <a:gd name="connsiteY9" fmla="*/ 8865 h 1499678"/>
                <a:gd name="connsiteX10" fmla="*/ 264626 w 264626"/>
                <a:gd name="connsiteY10" fmla="*/ 1005 h 1499678"/>
                <a:gd name="connsiteX0" fmla="*/ 0 w 264626"/>
                <a:gd name="connsiteY0" fmla="*/ 1499678 h 1499678"/>
                <a:gd name="connsiteX1" fmla="*/ 5241 w 264626"/>
                <a:gd name="connsiteY1" fmla="*/ 1321514 h 1499678"/>
                <a:gd name="connsiteX2" fmla="*/ 18341 w 264626"/>
                <a:gd name="connsiteY2" fmla="*/ 1321514 h 1499678"/>
                <a:gd name="connsiteX3" fmla="*/ 89083 w 264626"/>
                <a:gd name="connsiteY3" fmla="*/ 1305794 h 1499678"/>
                <a:gd name="connsiteX4" fmla="*/ 107423 w 264626"/>
                <a:gd name="connsiteY4" fmla="*/ 1216712 h 1499678"/>
                <a:gd name="connsiteX5" fmla="*/ 128383 w 264626"/>
                <a:gd name="connsiteY5" fmla="*/ 1140730 h 1499678"/>
                <a:gd name="connsiteX6" fmla="*/ 157204 w 264626"/>
                <a:gd name="connsiteY6" fmla="*/ 918025 h 1499678"/>
                <a:gd name="connsiteX7" fmla="*/ 186025 w 264626"/>
                <a:gd name="connsiteY7" fmla="*/ 509296 h 1499678"/>
                <a:gd name="connsiteX8" fmla="*/ 206985 w 264626"/>
                <a:gd name="connsiteY8" fmla="*/ 48166 h 1499678"/>
                <a:gd name="connsiteX9" fmla="*/ 204365 w 264626"/>
                <a:gd name="connsiteY9" fmla="*/ 8865 h 1499678"/>
                <a:gd name="connsiteX10" fmla="*/ 264626 w 264626"/>
                <a:gd name="connsiteY10" fmla="*/ 1005 h 1499678"/>
                <a:gd name="connsiteX0" fmla="*/ 0 w 264626"/>
                <a:gd name="connsiteY0" fmla="*/ 1499678 h 1499678"/>
                <a:gd name="connsiteX1" fmla="*/ 5241 w 264626"/>
                <a:gd name="connsiteY1" fmla="*/ 1321514 h 1499678"/>
                <a:gd name="connsiteX2" fmla="*/ 18341 w 264626"/>
                <a:gd name="connsiteY2" fmla="*/ 1321514 h 1499678"/>
                <a:gd name="connsiteX3" fmla="*/ 94323 w 264626"/>
                <a:gd name="connsiteY3" fmla="*/ 1313654 h 1499678"/>
                <a:gd name="connsiteX4" fmla="*/ 107423 w 264626"/>
                <a:gd name="connsiteY4" fmla="*/ 1216712 h 1499678"/>
                <a:gd name="connsiteX5" fmla="*/ 128383 w 264626"/>
                <a:gd name="connsiteY5" fmla="*/ 1140730 h 1499678"/>
                <a:gd name="connsiteX6" fmla="*/ 157204 w 264626"/>
                <a:gd name="connsiteY6" fmla="*/ 918025 h 1499678"/>
                <a:gd name="connsiteX7" fmla="*/ 186025 w 264626"/>
                <a:gd name="connsiteY7" fmla="*/ 509296 h 1499678"/>
                <a:gd name="connsiteX8" fmla="*/ 206985 w 264626"/>
                <a:gd name="connsiteY8" fmla="*/ 48166 h 1499678"/>
                <a:gd name="connsiteX9" fmla="*/ 204365 w 264626"/>
                <a:gd name="connsiteY9" fmla="*/ 8865 h 1499678"/>
                <a:gd name="connsiteX10" fmla="*/ 264626 w 264626"/>
                <a:gd name="connsiteY10" fmla="*/ 1005 h 1499678"/>
                <a:gd name="connsiteX0" fmla="*/ 0 w 264626"/>
                <a:gd name="connsiteY0" fmla="*/ 1499678 h 1499678"/>
                <a:gd name="connsiteX1" fmla="*/ 5241 w 264626"/>
                <a:gd name="connsiteY1" fmla="*/ 1321514 h 1499678"/>
                <a:gd name="connsiteX2" fmla="*/ 18341 w 264626"/>
                <a:gd name="connsiteY2" fmla="*/ 1321514 h 1499678"/>
                <a:gd name="connsiteX3" fmla="*/ 94323 w 264626"/>
                <a:gd name="connsiteY3" fmla="*/ 1313654 h 1499678"/>
                <a:gd name="connsiteX4" fmla="*/ 107423 w 264626"/>
                <a:gd name="connsiteY4" fmla="*/ 1216712 h 1499678"/>
                <a:gd name="connsiteX5" fmla="*/ 133623 w 264626"/>
                <a:gd name="connsiteY5" fmla="*/ 1143350 h 1499678"/>
                <a:gd name="connsiteX6" fmla="*/ 157204 w 264626"/>
                <a:gd name="connsiteY6" fmla="*/ 918025 h 1499678"/>
                <a:gd name="connsiteX7" fmla="*/ 186025 w 264626"/>
                <a:gd name="connsiteY7" fmla="*/ 509296 h 1499678"/>
                <a:gd name="connsiteX8" fmla="*/ 206985 w 264626"/>
                <a:gd name="connsiteY8" fmla="*/ 48166 h 1499678"/>
                <a:gd name="connsiteX9" fmla="*/ 204365 w 264626"/>
                <a:gd name="connsiteY9" fmla="*/ 8865 h 1499678"/>
                <a:gd name="connsiteX10" fmla="*/ 264626 w 264626"/>
                <a:gd name="connsiteY10" fmla="*/ 1005 h 1499678"/>
                <a:gd name="connsiteX0" fmla="*/ 0 w 264626"/>
                <a:gd name="connsiteY0" fmla="*/ 1499678 h 1499678"/>
                <a:gd name="connsiteX1" fmla="*/ 5241 w 264626"/>
                <a:gd name="connsiteY1" fmla="*/ 1321514 h 1499678"/>
                <a:gd name="connsiteX2" fmla="*/ 18341 w 264626"/>
                <a:gd name="connsiteY2" fmla="*/ 1321514 h 1499678"/>
                <a:gd name="connsiteX3" fmla="*/ 94323 w 264626"/>
                <a:gd name="connsiteY3" fmla="*/ 1313654 h 1499678"/>
                <a:gd name="connsiteX4" fmla="*/ 117903 w 264626"/>
                <a:gd name="connsiteY4" fmla="*/ 1216712 h 1499678"/>
                <a:gd name="connsiteX5" fmla="*/ 133623 w 264626"/>
                <a:gd name="connsiteY5" fmla="*/ 1143350 h 1499678"/>
                <a:gd name="connsiteX6" fmla="*/ 157204 w 264626"/>
                <a:gd name="connsiteY6" fmla="*/ 918025 h 1499678"/>
                <a:gd name="connsiteX7" fmla="*/ 186025 w 264626"/>
                <a:gd name="connsiteY7" fmla="*/ 509296 h 1499678"/>
                <a:gd name="connsiteX8" fmla="*/ 206985 w 264626"/>
                <a:gd name="connsiteY8" fmla="*/ 48166 h 1499678"/>
                <a:gd name="connsiteX9" fmla="*/ 204365 w 264626"/>
                <a:gd name="connsiteY9" fmla="*/ 8865 h 1499678"/>
                <a:gd name="connsiteX10" fmla="*/ 264626 w 264626"/>
                <a:gd name="connsiteY10" fmla="*/ 1005 h 1499678"/>
                <a:gd name="connsiteX0" fmla="*/ 0 w 264626"/>
                <a:gd name="connsiteY0" fmla="*/ 1499678 h 1499678"/>
                <a:gd name="connsiteX1" fmla="*/ 5241 w 264626"/>
                <a:gd name="connsiteY1" fmla="*/ 1321514 h 1499678"/>
                <a:gd name="connsiteX2" fmla="*/ 18341 w 264626"/>
                <a:gd name="connsiteY2" fmla="*/ 1321514 h 1499678"/>
                <a:gd name="connsiteX3" fmla="*/ 94323 w 264626"/>
                <a:gd name="connsiteY3" fmla="*/ 1313654 h 1499678"/>
                <a:gd name="connsiteX4" fmla="*/ 117903 w 264626"/>
                <a:gd name="connsiteY4" fmla="*/ 1216712 h 1499678"/>
                <a:gd name="connsiteX5" fmla="*/ 133623 w 264626"/>
                <a:gd name="connsiteY5" fmla="*/ 1143350 h 1499678"/>
                <a:gd name="connsiteX6" fmla="*/ 157204 w 264626"/>
                <a:gd name="connsiteY6" fmla="*/ 918025 h 1499678"/>
                <a:gd name="connsiteX7" fmla="*/ 186025 w 264626"/>
                <a:gd name="connsiteY7" fmla="*/ 509296 h 1499678"/>
                <a:gd name="connsiteX8" fmla="*/ 206985 w 264626"/>
                <a:gd name="connsiteY8" fmla="*/ 48166 h 1499678"/>
                <a:gd name="connsiteX9" fmla="*/ 204365 w 264626"/>
                <a:gd name="connsiteY9" fmla="*/ 8865 h 1499678"/>
                <a:gd name="connsiteX10" fmla="*/ 264626 w 264626"/>
                <a:gd name="connsiteY10" fmla="*/ 1005 h 1499678"/>
                <a:gd name="connsiteX0" fmla="*/ 0 w 264626"/>
                <a:gd name="connsiteY0" fmla="*/ 1499678 h 1499678"/>
                <a:gd name="connsiteX1" fmla="*/ 5241 w 264626"/>
                <a:gd name="connsiteY1" fmla="*/ 1321514 h 1499678"/>
                <a:gd name="connsiteX2" fmla="*/ 18341 w 264626"/>
                <a:gd name="connsiteY2" fmla="*/ 1321514 h 1499678"/>
                <a:gd name="connsiteX3" fmla="*/ 94323 w 264626"/>
                <a:gd name="connsiteY3" fmla="*/ 1313654 h 1499678"/>
                <a:gd name="connsiteX4" fmla="*/ 117903 w 264626"/>
                <a:gd name="connsiteY4" fmla="*/ 1216712 h 1499678"/>
                <a:gd name="connsiteX5" fmla="*/ 133623 w 264626"/>
                <a:gd name="connsiteY5" fmla="*/ 1143350 h 1499678"/>
                <a:gd name="connsiteX6" fmla="*/ 157204 w 264626"/>
                <a:gd name="connsiteY6" fmla="*/ 918025 h 1499678"/>
                <a:gd name="connsiteX7" fmla="*/ 186025 w 264626"/>
                <a:gd name="connsiteY7" fmla="*/ 509296 h 1499678"/>
                <a:gd name="connsiteX8" fmla="*/ 206985 w 264626"/>
                <a:gd name="connsiteY8" fmla="*/ 48166 h 1499678"/>
                <a:gd name="connsiteX9" fmla="*/ 204365 w 264626"/>
                <a:gd name="connsiteY9" fmla="*/ 8865 h 1499678"/>
                <a:gd name="connsiteX10" fmla="*/ 264626 w 264626"/>
                <a:gd name="connsiteY10" fmla="*/ 1005 h 1499678"/>
                <a:gd name="connsiteX0" fmla="*/ 0 w 264626"/>
                <a:gd name="connsiteY0" fmla="*/ 1499678 h 1499678"/>
                <a:gd name="connsiteX1" fmla="*/ 5241 w 264626"/>
                <a:gd name="connsiteY1" fmla="*/ 1321514 h 1499678"/>
                <a:gd name="connsiteX2" fmla="*/ 18341 w 264626"/>
                <a:gd name="connsiteY2" fmla="*/ 1321514 h 1499678"/>
                <a:gd name="connsiteX3" fmla="*/ 102183 w 264626"/>
                <a:gd name="connsiteY3" fmla="*/ 1311034 h 1499678"/>
                <a:gd name="connsiteX4" fmla="*/ 117903 w 264626"/>
                <a:gd name="connsiteY4" fmla="*/ 1216712 h 1499678"/>
                <a:gd name="connsiteX5" fmla="*/ 133623 w 264626"/>
                <a:gd name="connsiteY5" fmla="*/ 1143350 h 1499678"/>
                <a:gd name="connsiteX6" fmla="*/ 157204 w 264626"/>
                <a:gd name="connsiteY6" fmla="*/ 918025 h 1499678"/>
                <a:gd name="connsiteX7" fmla="*/ 186025 w 264626"/>
                <a:gd name="connsiteY7" fmla="*/ 509296 h 1499678"/>
                <a:gd name="connsiteX8" fmla="*/ 206985 w 264626"/>
                <a:gd name="connsiteY8" fmla="*/ 48166 h 1499678"/>
                <a:gd name="connsiteX9" fmla="*/ 204365 w 264626"/>
                <a:gd name="connsiteY9" fmla="*/ 8865 h 1499678"/>
                <a:gd name="connsiteX10" fmla="*/ 264626 w 264626"/>
                <a:gd name="connsiteY10" fmla="*/ 1005 h 1499678"/>
                <a:gd name="connsiteX0" fmla="*/ 0 w 264626"/>
                <a:gd name="connsiteY0" fmla="*/ 1499678 h 1499678"/>
                <a:gd name="connsiteX1" fmla="*/ 5241 w 264626"/>
                <a:gd name="connsiteY1" fmla="*/ 1321514 h 1499678"/>
                <a:gd name="connsiteX2" fmla="*/ 18341 w 264626"/>
                <a:gd name="connsiteY2" fmla="*/ 1321514 h 1499678"/>
                <a:gd name="connsiteX3" fmla="*/ 102183 w 264626"/>
                <a:gd name="connsiteY3" fmla="*/ 1311034 h 1499678"/>
                <a:gd name="connsiteX4" fmla="*/ 117903 w 264626"/>
                <a:gd name="connsiteY4" fmla="*/ 1216712 h 1499678"/>
                <a:gd name="connsiteX5" fmla="*/ 133623 w 264626"/>
                <a:gd name="connsiteY5" fmla="*/ 1143350 h 1499678"/>
                <a:gd name="connsiteX6" fmla="*/ 157204 w 264626"/>
                <a:gd name="connsiteY6" fmla="*/ 918025 h 1499678"/>
                <a:gd name="connsiteX7" fmla="*/ 186025 w 264626"/>
                <a:gd name="connsiteY7" fmla="*/ 509296 h 1499678"/>
                <a:gd name="connsiteX8" fmla="*/ 206985 w 264626"/>
                <a:gd name="connsiteY8" fmla="*/ 48166 h 1499678"/>
                <a:gd name="connsiteX9" fmla="*/ 204365 w 264626"/>
                <a:gd name="connsiteY9" fmla="*/ 8865 h 1499678"/>
                <a:gd name="connsiteX10" fmla="*/ 264626 w 264626"/>
                <a:gd name="connsiteY10" fmla="*/ 1005 h 1499678"/>
                <a:gd name="connsiteX0" fmla="*/ 0 w 264626"/>
                <a:gd name="connsiteY0" fmla="*/ 1499678 h 1499678"/>
                <a:gd name="connsiteX1" fmla="*/ 5241 w 264626"/>
                <a:gd name="connsiteY1" fmla="*/ 1321514 h 1499678"/>
                <a:gd name="connsiteX2" fmla="*/ 26202 w 264626"/>
                <a:gd name="connsiteY2" fmla="*/ 1321514 h 1499678"/>
                <a:gd name="connsiteX3" fmla="*/ 102183 w 264626"/>
                <a:gd name="connsiteY3" fmla="*/ 1311034 h 1499678"/>
                <a:gd name="connsiteX4" fmla="*/ 117903 w 264626"/>
                <a:gd name="connsiteY4" fmla="*/ 1216712 h 1499678"/>
                <a:gd name="connsiteX5" fmla="*/ 133623 w 264626"/>
                <a:gd name="connsiteY5" fmla="*/ 1143350 h 1499678"/>
                <a:gd name="connsiteX6" fmla="*/ 157204 w 264626"/>
                <a:gd name="connsiteY6" fmla="*/ 918025 h 1499678"/>
                <a:gd name="connsiteX7" fmla="*/ 186025 w 264626"/>
                <a:gd name="connsiteY7" fmla="*/ 509296 h 1499678"/>
                <a:gd name="connsiteX8" fmla="*/ 206985 w 264626"/>
                <a:gd name="connsiteY8" fmla="*/ 48166 h 1499678"/>
                <a:gd name="connsiteX9" fmla="*/ 204365 w 264626"/>
                <a:gd name="connsiteY9" fmla="*/ 8865 h 1499678"/>
                <a:gd name="connsiteX10" fmla="*/ 264626 w 264626"/>
                <a:gd name="connsiteY10" fmla="*/ 1005 h 1499678"/>
                <a:gd name="connsiteX0" fmla="*/ 3647 w 268273"/>
                <a:gd name="connsiteY0" fmla="*/ 1499678 h 1499678"/>
                <a:gd name="connsiteX1" fmla="*/ 8888 w 268273"/>
                <a:gd name="connsiteY1" fmla="*/ 1321514 h 1499678"/>
                <a:gd name="connsiteX2" fmla="*/ 105830 w 268273"/>
                <a:gd name="connsiteY2" fmla="*/ 1311034 h 1499678"/>
                <a:gd name="connsiteX3" fmla="*/ 121550 w 268273"/>
                <a:gd name="connsiteY3" fmla="*/ 1216712 h 1499678"/>
                <a:gd name="connsiteX4" fmla="*/ 137270 w 268273"/>
                <a:gd name="connsiteY4" fmla="*/ 1143350 h 1499678"/>
                <a:gd name="connsiteX5" fmla="*/ 160851 w 268273"/>
                <a:gd name="connsiteY5" fmla="*/ 918025 h 1499678"/>
                <a:gd name="connsiteX6" fmla="*/ 189672 w 268273"/>
                <a:gd name="connsiteY6" fmla="*/ 509296 h 1499678"/>
                <a:gd name="connsiteX7" fmla="*/ 210632 w 268273"/>
                <a:gd name="connsiteY7" fmla="*/ 48166 h 1499678"/>
                <a:gd name="connsiteX8" fmla="*/ 208012 w 268273"/>
                <a:gd name="connsiteY8" fmla="*/ 8865 h 1499678"/>
                <a:gd name="connsiteX9" fmla="*/ 268273 w 268273"/>
                <a:gd name="connsiteY9" fmla="*/ 1005 h 1499678"/>
                <a:gd name="connsiteX0" fmla="*/ 0 w 264626"/>
                <a:gd name="connsiteY0" fmla="*/ 1499678 h 1499678"/>
                <a:gd name="connsiteX1" fmla="*/ 5241 w 264626"/>
                <a:gd name="connsiteY1" fmla="*/ 1321514 h 1499678"/>
                <a:gd name="connsiteX2" fmla="*/ 102183 w 264626"/>
                <a:gd name="connsiteY2" fmla="*/ 1311034 h 1499678"/>
                <a:gd name="connsiteX3" fmla="*/ 117903 w 264626"/>
                <a:gd name="connsiteY3" fmla="*/ 1216712 h 1499678"/>
                <a:gd name="connsiteX4" fmla="*/ 133623 w 264626"/>
                <a:gd name="connsiteY4" fmla="*/ 1143350 h 1499678"/>
                <a:gd name="connsiteX5" fmla="*/ 157204 w 264626"/>
                <a:gd name="connsiteY5" fmla="*/ 918025 h 1499678"/>
                <a:gd name="connsiteX6" fmla="*/ 186025 w 264626"/>
                <a:gd name="connsiteY6" fmla="*/ 509296 h 1499678"/>
                <a:gd name="connsiteX7" fmla="*/ 206985 w 264626"/>
                <a:gd name="connsiteY7" fmla="*/ 48166 h 1499678"/>
                <a:gd name="connsiteX8" fmla="*/ 204365 w 264626"/>
                <a:gd name="connsiteY8" fmla="*/ 8865 h 1499678"/>
                <a:gd name="connsiteX9" fmla="*/ 264626 w 264626"/>
                <a:gd name="connsiteY9" fmla="*/ 1005 h 1499678"/>
                <a:gd name="connsiteX0" fmla="*/ 0 w 264626"/>
                <a:gd name="connsiteY0" fmla="*/ 1503176 h 1503176"/>
                <a:gd name="connsiteX1" fmla="*/ 5241 w 264626"/>
                <a:gd name="connsiteY1" fmla="*/ 1325012 h 1503176"/>
                <a:gd name="connsiteX2" fmla="*/ 102183 w 264626"/>
                <a:gd name="connsiteY2" fmla="*/ 1314532 h 1503176"/>
                <a:gd name="connsiteX3" fmla="*/ 117903 w 264626"/>
                <a:gd name="connsiteY3" fmla="*/ 1220210 h 1503176"/>
                <a:gd name="connsiteX4" fmla="*/ 133623 w 264626"/>
                <a:gd name="connsiteY4" fmla="*/ 1146848 h 1503176"/>
                <a:gd name="connsiteX5" fmla="*/ 157204 w 264626"/>
                <a:gd name="connsiteY5" fmla="*/ 921523 h 1503176"/>
                <a:gd name="connsiteX6" fmla="*/ 186025 w 264626"/>
                <a:gd name="connsiteY6" fmla="*/ 512794 h 1503176"/>
                <a:gd name="connsiteX7" fmla="*/ 206985 w 264626"/>
                <a:gd name="connsiteY7" fmla="*/ 51664 h 1503176"/>
                <a:gd name="connsiteX8" fmla="*/ 264626 w 264626"/>
                <a:gd name="connsiteY8" fmla="*/ 4503 h 1503176"/>
                <a:gd name="connsiteX0" fmla="*/ 0 w 264626"/>
                <a:gd name="connsiteY0" fmla="*/ 1498673 h 1498673"/>
                <a:gd name="connsiteX1" fmla="*/ 5241 w 264626"/>
                <a:gd name="connsiteY1" fmla="*/ 1320509 h 1498673"/>
                <a:gd name="connsiteX2" fmla="*/ 102183 w 264626"/>
                <a:gd name="connsiteY2" fmla="*/ 1310029 h 1498673"/>
                <a:gd name="connsiteX3" fmla="*/ 117903 w 264626"/>
                <a:gd name="connsiteY3" fmla="*/ 1215707 h 1498673"/>
                <a:gd name="connsiteX4" fmla="*/ 133623 w 264626"/>
                <a:gd name="connsiteY4" fmla="*/ 1142345 h 1498673"/>
                <a:gd name="connsiteX5" fmla="*/ 157204 w 264626"/>
                <a:gd name="connsiteY5" fmla="*/ 917020 h 1498673"/>
                <a:gd name="connsiteX6" fmla="*/ 186025 w 264626"/>
                <a:gd name="connsiteY6" fmla="*/ 508291 h 1498673"/>
                <a:gd name="connsiteX7" fmla="*/ 206985 w 264626"/>
                <a:gd name="connsiteY7" fmla="*/ 47161 h 1498673"/>
                <a:gd name="connsiteX8" fmla="*/ 264626 w 264626"/>
                <a:gd name="connsiteY8" fmla="*/ 0 h 1498673"/>
                <a:gd name="connsiteX0" fmla="*/ 0 w 264626"/>
                <a:gd name="connsiteY0" fmla="*/ 1498673 h 1498673"/>
                <a:gd name="connsiteX1" fmla="*/ 5241 w 264626"/>
                <a:gd name="connsiteY1" fmla="*/ 1320509 h 1498673"/>
                <a:gd name="connsiteX2" fmla="*/ 102183 w 264626"/>
                <a:gd name="connsiteY2" fmla="*/ 1310029 h 1498673"/>
                <a:gd name="connsiteX3" fmla="*/ 117903 w 264626"/>
                <a:gd name="connsiteY3" fmla="*/ 1215707 h 1498673"/>
                <a:gd name="connsiteX4" fmla="*/ 133623 w 264626"/>
                <a:gd name="connsiteY4" fmla="*/ 1142345 h 1498673"/>
                <a:gd name="connsiteX5" fmla="*/ 157204 w 264626"/>
                <a:gd name="connsiteY5" fmla="*/ 917020 h 1498673"/>
                <a:gd name="connsiteX6" fmla="*/ 186025 w 264626"/>
                <a:gd name="connsiteY6" fmla="*/ 508291 h 1498673"/>
                <a:gd name="connsiteX7" fmla="*/ 206985 w 264626"/>
                <a:gd name="connsiteY7" fmla="*/ 47161 h 1498673"/>
                <a:gd name="connsiteX8" fmla="*/ 264626 w 264626"/>
                <a:gd name="connsiteY8" fmla="*/ 0 h 1498673"/>
                <a:gd name="connsiteX0" fmla="*/ 0 w 264626"/>
                <a:gd name="connsiteY0" fmla="*/ 1498673 h 1498673"/>
                <a:gd name="connsiteX1" fmla="*/ 5241 w 264626"/>
                <a:gd name="connsiteY1" fmla="*/ 1320509 h 1498673"/>
                <a:gd name="connsiteX2" fmla="*/ 102183 w 264626"/>
                <a:gd name="connsiteY2" fmla="*/ 1310029 h 1498673"/>
                <a:gd name="connsiteX3" fmla="*/ 117903 w 264626"/>
                <a:gd name="connsiteY3" fmla="*/ 1215707 h 1498673"/>
                <a:gd name="connsiteX4" fmla="*/ 133623 w 264626"/>
                <a:gd name="connsiteY4" fmla="*/ 1142345 h 1498673"/>
                <a:gd name="connsiteX5" fmla="*/ 157204 w 264626"/>
                <a:gd name="connsiteY5" fmla="*/ 917020 h 1498673"/>
                <a:gd name="connsiteX6" fmla="*/ 186025 w 264626"/>
                <a:gd name="connsiteY6" fmla="*/ 508291 h 1498673"/>
                <a:gd name="connsiteX7" fmla="*/ 206985 w 264626"/>
                <a:gd name="connsiteY7" fmla="*/ 47161 h 1498673"/>
                <a:gd name="connsiteX8" fmla="*/ 212378 w 264626"/>
                <a:gd name="connsiteY8" fmla="*/ 36402 h 1498673"/>
                <a:gd name="connsiteX9" fmla="*/ 264626 w 264626"/>
                <a:gd name="connsiteY9" fmla="*/ 0 h 1498673"/>
                <a:gd name="connsiteX0" fmla="*/ 0 w 264626"/>
                <a:gd name="connsiteY0" fmla="*/ 1498673 h 1498673"/>
                <a:gd name="connsiteX1" fmla="*/ 5241 w 264626"/>
                <a:gd name="connsiteY1" fmla="*/ 1320509 h 1498673"/>
                <a:gd name="connsiteX2" fmla="*/ 102183 w 264626"/>
                <a:gd name="connsiteY2" fmla="*/ 1310029 h 1498673"/>
                <a:gd name="connsiteX3" fmla="*/ 117903 w 264626"/>
                <a:gd name="connsiteY3" fmla="*/ 1215707 h 1498673"/>
                <a:gd name="connsiteX4" fmla="*/ 133623 w 264626"/>
                <a:gd name="connsiteY4" fmla="*/ 1142345 h 1498673"/>
                <a:gd name="connsiteX5" fmla="*/ 157204 w 264626"/>
                <a:gd name="connsiteY5" fmla="*/ 917020 h 1498673"/>
                <a:gd name="connsiteX6" fmla="*/ 186025 w 264626"/>
                <a:gd name="connsiteY6" fmla="*/ 508291 h 1498673"/>
                <a:gd name="connsiteX7" fmla="*/ 206985 w 264626"/>
                <a:gd name="connsiteY7" fmla="*/ 47161 h 1498673"/>
                <a:gd name="connsiteX8" fmla="*/ 209758 w 264626"/>
                <a:gd name="connsiteY8" fmla="*/ 12822 h 1498673"/>
                <a:gd name="connsiteX9" fmla="*/ 264626 w 264626"/>
                <a:gd name="connsiteY9" fmla="*/ 0 h 1498673"/>
                <a:gd name="connsiteX0" fmla="*/ 0 w 264626"/>
                <a:gd name="connsiteY0" fmla="*/ 1501186 h 1501186"/>
                <a:gd name="connsiteX1" fmla="*/ 5241 w 264626"/>
                <a:gd name="connsiteY1" fmla="*/ 1323022 h 1501186"/>
                <a:gd name="connsiteX2" fmla="*/ 102183 w 264626"/>
                <a:gd name="connsiteY2" fmla="*/ 1312542 h 1501186"/>
                <a:gd name="connsiteX3" fmla="*/ 117903 w 264626"/>
                <a:gd name="connsiteY3" fmla="*/ 1218220 h 1501186"/>
                <a:gd name="connsiteX4" fmla="*/ 133623 w 264626"/>
                <a:gd name="connsiteY4" fmla="*/ 1144858 h 1501186"/>
                <a:gd name="connsiteX5" fmla="*/ 157204 w 264626"/>
                <a:gd name="connsiteY5" fmla="*/ 919533 h 1501186"/>
                <a:gd name="connsiteX6" fmla="*/ 186025 w 264626"/>
                <a:gd name="connsiteY6" fmla="*/ 510804 h 1501186"/>
                <a:gd name="connsiteX7" fmla="*/ 206985 w 264626"/>
                <a:gd name="connsiteY7" fmla="*/ 49674 h 1501186"/>
                <a:gd name="connsiteX8" fmla="*/ 209758 w 264626"/>
                <a:gd name="connsiteY8" fmla="*/ 7475 h 1501186"/>
                <a:gd name="connsiteX9" fmla="*/ 264626 w 264626"/>
                <a:gd name="connsiteY9" fmla="*/ 2513 h 1501186"/>
                <a:gd name="connsiteX0" fmla="*/ 0 w 264626"/>
                <a:gd name="connsiteY0" fmla="*/ 1501186 h 1501186"/>
                <a:gd name="connsiteX1" fmla="*/ 5241 w 264626"/>
                <a:gd name="connsiteY1" fmla="*/ 1323022 h 1501186"/>
                <a:gd name="connsiteX2" fmla="*/ 102183 w 264626"/>
                <a:gd name="connsiteY2" fmla="*/ 1312542 h 1501186"/>
                <a:gd name="connsiteX3" fmla="*/ 117903 w 264626"/>
                <a:gd name="connsiteY3" fmla="*/ 1218220 h 1501186"/>
                <a:gd name="connsiteX4" fmla="*/ 133623 w 264626"/>
                <a:gd name="connsiteY4" fmla="*/ 1144858 h 1501186"/>
                <a:gd name="connsiteX5" fmla="*/ 157204 w 264626"/>
                <a:gd name="connsiteY5" fmla="*/ 919533 h 1501186"/>
                <a:gd name="connsiteX6" fmla="*/ 186025 w 264626"/>
                <a:gd name="connsiteY6" fmla="*/ 510804 h 1501186"/>
                <a:gd name="connsiteX7" fmla="*/ 206985 w 264626"/>
                <a:gd name="connsiteY7" fmla="*/ 49674 h 1501186"/>
                <a:gd name="connsiteX8" fmla="*/ 209758 w 264626"/>
                <a:gd name="connsiteY8" fmla="*/ 7475 h 1501186"/>
                <a:gd name="connsiteX9" fmla="*/ 264626 w 264626"/>
                <a:gd name="connsiteY9" fmla="*/ 2513 h 1501186"/>
                <a:gd name="connsiteX0" fmla="*/ 0 w 264626"/>
                <a:gd name="connsiteY0" fmla="*/ 1501186 h 1501186"/>
                <a:gd name="connsiteX1" fmla="*/ 5241 w 264626"/>
                <a:gd name="connsiteY1" fmla="*/ 1323022 h 1501186"/>
                <a:gd name="connsiteX2" fmla="*/ 102183 w 264626"/>
                <a:gd name="connsiteY2" fmla="*/ 1312542 h 1501186"/>
                <a:gd name="connsiteX3" fmla="*/ 125763 w 264626"/>
                <a:gd name="connsiteY3" fmla="*/ 1218220 h 1501186"/>
                <a:gd name="connsiteX4" fmla="*/ 133623 w 264626"/>
                <a:gd name="connsiteY4" fmla="*/ 1144858 h 1501186"/>
                <a:gd name="connsiteX5" fmla="*/ 157204 w 264626"/>
                <a:gd name="connsiteY5" fmla="*/ 919533 h 1501186"/>
                <a:gd name="connsiteX6" fmla="*/ 186025 w 264626"/>
                <a:gd name="connsiteY6" fmla="*/ 510804 h 1501186"/>
                <a:gd name="connsiteX7" fmla="*/ 206985 w 264626"/>
                <a:gd name="connsiteY7" fmla="*/ 49674 h 1501186"/>
                <a:gd name="connsiteX8" fmla="*/ 209758 w 264626"/>
                <a:gd name="connsiteY8" fmla="*/ 7475 h 1501186"/>
                <a:gd name="connsiteX9" fmla="*/ 264626 w 264626"/>
                <a:gd name="connsiteY9" fmla="*/ 2513 h 1501186"/>
                <a:gd name="connsiteX0" fmla="*/ 0 w 264626"/>
                <a:gd name="connsiteY0" fmla="*/ 1501186 h 1501186"/>
                <a:gd name="connsiteX1" fmla="*/ 5241 w 264626"/>
                <a:gd name="connsiteY1" fmla="*/ 1323022 h 1501186"/>
                <a:gd name="connsiteX2" fmla="*/ 102183 w 264626"/>
                <a:gd name="connsiteY2" fmla="*/ 1312542 h 1501186"/>
                <a:gd name="connsiteX3" fmla="*/ 123143 w 264626"/>
                <a:gd name="connsiteY3" fmla="*/ 1218220 h 1501186"/>
                <a:gd name="connsiteX4" fmla="*/ 133623 w 264626"/>
                <a:gd name="connsiteY4" fmla="*/ 1144858 h 1501186"/>
                <a:gd name="connsiteX5" fmla="*/ 157204 w 264626"/>
                <a:gd name="connsiteY5" fmla="*/ 919533 h 1501186"/>
                <a:gd name="connsiteX6" fmla="*/ 186025 w 264626"/>
                <a:gd name="connsiteY6" fmla="*/ 510804 h 1501186"/>
                <a:gd name="connsiteX7" fmla="*/ 206985 w 264626"/>
                <a:gd name="connsiteY7" fmla="*/ 49674 h 1501186"/>
                <a:gd name="connsiteX8" fmla="*/ 209758 w 264626"/>
                <a:gd name="connsiteY8" fmla="*/ 7475 h 1501186"/>
                <a:gd name="connsiteX9" fmla="*/ 264626 w 264626"/>
                <a:gd name="connsiteY9" fmla="*/ 2513 h 1501186"/>
                <a:gd name="connsiteX0" fmla="*/ 0 w 264626"/>
                <a:gd name="connsiteY0" fmla="*/ 1501186 h 1501186"/>
                <a:gd name="connsiteX1" fmla="*/ 5241 w 264626"/>
                <a:gd name="connsiteY1" fmla="*/ 1323022 h 1501186"/>
                <a:gd name="connsiteX2" fmla="*/ 102183 w 264626"/>
                <a:gd name="connsiteY2" fmla="*/ 1312542 h 1501186"/>
                <a:gd name="connsiteX3" fmla="*/ 123143 w 264626"/>
                <a:gd name="connsiteY3" fmla="*/ 1218220 h 1501186"/>
                <a:gd name="connsiteX4" fmla="*/ 133623 w 264626"/>
                <a:gd name="connsiteY4" fmla="*/ 1144858 h 1501186"/>
                <a:gd name="connsiteX5" fmla="*/ 157204 w 264626"/>
                <a:gd name="connsiteY5" fmla="*/ 919533 h 1501186"/>
                <a:gd name="connsiteX6" fmla="*/ 186025 w 264626"/>
                <a:gd name="connsiteY6" fmla="*/ 510804 h 1501186"/>
                <a:gd name="connsiteX7" fmla="*/ 206985 w 264626"/>
                <a:gd name="connsiteY7" fmla="*/ 49674 h 1501186"/>
                <a:gd name="connsiteX8" fmla="*/ 209758 w 264626"/>
                <a:gd name="connsiteY8" fmla="*/ 7475 h 1501186"/>
                <a:gd name="connsiteX9" fmla="*/ 264626 w 264626"/>
                <a:gd name="connsiteY9" fmla="*/ 2513 h 150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626" h="1501186">
                  <a:moveTo>
                    <a:pt x="0" y="1501186"/>
                  </a:moveTo>
                  <a:cubicBezTo>
                    <a:pt x="1092" y="1426951"/>
                    <a:pt x="3930" y="1323023"/>
                    <a:pt x="5241" y="1323022"/>
                  </a:cubicBezTo>
                  <a:cubicBezTo>
                    <a:pt x="6552" y="1323021"/>
                    <a:pt x="82533" y="1330009"/>
                    <a:pt x="102183" y="1312542"/>
                  </a:cubicBezTo>
                  <a:cubicBezTo>
                    <a:pt x="121833" y="1295075"/>
                    <a:pt x="120523" y="1219966"/>
                    <a:pt x="123143" y="1218220"/>
                  </a:cubicBezTo>
                  <a:cubicBezTo>
                    <a:pt x="125763" y="1216474"/>
                    <a:pt x="130566" y="1163198"/>
                    <a:pt x="133623" y="1144858"/>
                  </a:cubicBezTo>
                  <a:cubicBezTo>
                    <a:pt x="136680" y="1126518"/>
                    <a:pt x="148470" y="1025209"/>
                    <a:pt x="157204" y="919533"/>
                  </a:cubicBezTo>
                  <a:cubicBezTo>
                    <a:pt x="165938" y="813857"/>
                    <a:pt x="177728" y="655780"/>
                    <a:pt x="186025" y="510804"/>
                  </a:cubicBezTo>
                  <a:cubicBezTo>
                    <a:pt x="194322" y="365827"/>
                    <a:pt x="203030" y="133562"/>
                    <a:pt x="206985" y="49674"/>
                  </a:cubicBezTo>
                  <a:cubicBezTo>
                    <a:pt x="210941" y="-34214"/>
                    <a:pt x="200151" y="15335"/>
                    <a:pt x="209758" y="7475"/>
                  </a:cubicBezTo>
                  <a:cubicBezTo>
                    <a:pt x="219365" y="-385"/>
                    <a:pt x="255918" y="8580"/>
                    <a:pt x="264626" y="2513"/>
                  </a:cubicBezTo>
                </a:path>
              </a:pathLst>
            </a:custGeom>
            <a:noFill/>
            <a:ln w="19050">
              <a:solidFill>
                <a:srgbClr val="0348B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B89ED0-C8C2-B546-8E44-2ED7FE909A62}"/>
              </a:ext>
            </a:extLst>
          </p:cNvPr>
          <p:cNvSpPr txBox="1"/>
          <p:nvPr/>
        </p:nvSpPr>
        <p:spPr>
          <a:xfrm>
            <a:off x="662813" y="6058484"/>
            <a:ext cx="3042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baseline="30000" dirty="0"/>
              <a:t>1</a:t>
            </a:r>
            <a:r>
              <a:rPr lang="en-US" sz="1200" b="1" dirty="0"/>
              <a:t>Funded by BETHE ARPA-E Program</a:t>
            </a:r>
            <a:endParaRPr lang="en-US" sz="1200" b="1" baseline="30000" dirty="0"/>
          </a:p>
        </p:txBody>
      </p:sp>
    </p:spTree>
    <p:extLst>
      <p:ext uri="{BB962C8B-B14F-4D97-AF65-F5344CB8AC3E}">
        <p14:creationId xmlns:p14="http://schemas.microsoft.com/office/powerpoint/2010/main" val="1256701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C08C0D-91ED-284A-B79E-5268515A7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068445" y="1300985"/>
            <a:ext cx="2947103" cy="45116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4C8292-977B-6145-880A-A377DE918B4D}"/>
              </a:ext>
            </a:extLst>
          </p:cNvPr>
          <p:cNvSpPr txBox="1"/>
          <p:nvPr/>
        </p:nvSpPr>
        <p:spPr>
          <a:xfrm>
            <a:off x="2118167" y="1685452"/>
            <a:ext cx="3375367" cy="722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US" sz="1600" b="1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07FC0B-D098-5540-ADEB-6BA4FE0D19E8}"/>
              </a:ext>
            </a:extLst>
          </p:cNvPr>
          <p:cNvSpPr txBox="1"/>
          <p:nvPr/>
        </p:nvSpPr>
        <p:spPr>
          <a:xfrm>
            <a:off x="2338086" y="2407534"/>
            <a:ext cx="509286" cy="37895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US" sz="1600" b="1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0D4626-AFBC-D94B-B709-28CCD088E46B}"/>
              </a:ext>
            </a:extLst>
          </p:cNvPr>
          <p:cNvSpPr txBox="1"/>
          <p:nvPr/>
        </p:nvSpPr>
        <p:spPr>
          <a:xfrm>
            <a:off x="5278056" y="2407534"/>
            <a:ext cx="45719" cy="37895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US" sz="1600" b="1" dirty="0" err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10CB6A-E2BC-F549-BD0D-3BBA7200F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961" y="3079007"/>
            <a:ext cx="2163304" cy="2799570"/>
          </a:xfrm>
          <a:prstGeom prst="rect">
            <a:avLst/>
          </a:prstGeom>
        </p:spPr>
      </p:pic>
      <p:sp>
        <p:nvSpPr>
          <p:cNvPr id="12" name="Oval Callout 11">
            <a:extLst>
              <a:ext uri="{FF2B5EF4-FFF2-40B4-BE49-F238E27FC236}">
                <a16:creationId xmlns:a16="http://schemas.microsoft.com/office/drawing/2014/main" id="{7A11C080-9F18-554D-B749-43B83CCC29AD}"/>
              </a:ext>
            </a:extLst>
          </p:cNvPr>
          <p:cNvSpPr/>
          <p:nvPr/>
        </p:nvSpPr>
        <p:spPr>
          <a:xfrm>
            <a:off x="3779940" y="1539367"/>
            <a:ext cx="2534856" cy="1335540"/>
          </a:xfrm>
          <a:prstGeom prst="wedgeEllipseCallou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1B63AD-2D5C-8540-BCB1-03048EC7123D}"/>
              </a:ext>
            </a:extLst>
          </p:cNvPr>
          <p:cNvSpPr txBox="1"/>
          <p:nvPr/>
        </p:nvSpPr>
        <p:spPr>
          <a:xfrm>
            <a:off x="4253980" y="1730083"/>
            <a:ext cx="1898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Edward.  I think we can do fusion with this new invention, lasers!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69BDAAAE-ACC3-E443-A0C6-FB80406BC7A5}"/>
              </a:ext>
            </a:extLst>
          </p:cNvPr>
          <p:cNvSpPr/>
          <p:nvPr/>
        </p:nvSpPr>
        <p:spPr>
          <a:xfrm>
            <a:off x="7082712" y="1685452"/>
            <a:ext cx="1990845" cy="1446837"/>
          </a:xfrm>
          <a:prstGeom prst="wedgeEllipseCallou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BABEA9-FDC0-E742-B4CB-E2780ECE2E8D}"/>
              </a:ext>
            </a:extLst>
          </p:cNvPr>
          <p:cNvSpPr txBox="1"/>
          <p:nvPr/>
        </p:nvSpPr>
        <p:spPr>
          <a:xfrm>
            <a:off x="7270268" y="2013998"/>
            <a:ext cx="1921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Not if plasma physics gets in the way!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4F407B-C970-FE41-967C-3AE9F5D17E9C}"/>
              </a:ext>
            </a:extLst>
          </p:cNvPr>
          <p:cNvSpPr txBox="1"/>
          <p:nvPr/>
        </p:nvSpPr>
        <p:spPr>
          <a:xfrm>
            <a:off x="5783464" y="3107005"/>
            <a:ext cx="1632611" cy="4695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US" sz="1600" b="1" dirty="0" err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825572-A664-5345-B385-A304D4CA4C66}"/>
              </a:ext>
            </a:extLst>
          </p:cNvPr>
          <p:cNvSpPr txBox="1"/>
          <p:nvPr/>
        </p:nvSpPr>
        <p:spPr>
          <a:xfrm>
            <a:off x="5783464" y="3400620"/>
            <a:ext cx="845616" cy="5116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US" sz="1600" b="1" dirty="0" err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43676D-D1AB-0D45-A430-D7C5BD21615D}"/>
              </a:ext>
            </a:extLst>
          </p:cNvPr>
          <p:cNvSpPr txBox="1"/>
          <p:nvPr/>
        </p:nvSpPr>
        <p:spPr>
          <a:xfrm>
            <a:off x="173620" y="5960963"/>
            <a:ext cx="11830010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“LPI free” drivers would significantly expand parameter space and may enable IFE required gains at MJ scale energies.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5D9EDC-3E9D-E54B-B3E7-575FF7391F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657" y="3544449"/>
            <a:ext cx="1354457" cy="2004353"/>
          </a:xfrm>
          <a:prstGeom prst="rect">
            <a:avLst/>
          </a:prstGeom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B4419675-98E4-3D4C-B2CB-C292E572A34E}"/>
              </a:ext>
            </a:extLst>
          </p:cNvPr>
          <p:cNvSpPr/>
          <p:nvPr/>
        </p:nvSpPr>
        <p:spPr>
          <a:xfrm>
            <a:off x="9705703" y="1694298"/>
            <a:ext cx="1821642" cy="1613091"/>
          </a:xfrm>
          <a:prstGeom prst="wedgeEllipseCallou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I agree! And Jon </a:t>
            </a:r>
            <a:r>
              <a:rPr lang="en-US" sz="1400" b="1" dirty="0" err="1">
                <a:solidFill>
                  <a:schemeClr val="bg1"/>
                </a:solidFill>
                <a:latin typeface="Arial" charset="0"/>
              </a:rPr>
              <a:t>Zuegel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 will tell you tomorrow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255DAD0-8FE4-1741-BAB0-48524FF23F1B}"/>
              </a:ext>
            </a:extLst>
          </p:cNvPr>
          <p:cNvSpPr txBox="1">
            <a:spLocks/>
          </p:cNvSpPr>
          <p:nvPr/>
        </p:nvSpPr>
        <p:spPr>
          <a:xfrm>
            <a:off x="603653" y="794120"/>
            <a:ext cx="10969943" cy="32918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609448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conversation at LLNL in 1960</a:t>
            </a:r>
          </a:p>
        </p:txBody>
      </p:sp>
    </p:spTree>
    <p:extLst>
      <p:ext uri="{BB962C8B-B14F-4D97-AF65-F5344CB8AC3E}">
        <p14:creationId xmlns:p14="http://schemas.microsoft.com/office/powerpoint/2010/main" val="2819645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D96452-C83E-3E41-B718-422AFAFF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2" y="1493321"/>
            <a:ext cx="10618001" cy="3596835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/>
              <a:t>LDD research is conducted on OMEGA and NIF</a:t>
            </a:r>
          </a:p>
          <a:p>
            <a:pPr lvl="1"/>
            <a:r>
              <a:rPr lang="en-US" sz="1400" dirty="0"/>
              <a:t>The ability to conduct and model experiments over a factor of ~50 energy, 15 in power, and 4 in scale  significantly reduces the risk for projecting ignition on MJ facilities (NIF)  </a:t>
            </a:r>
          </a:p>
          <a:p>
            <a:pPr lvl="1"/>
            <a:r>
              <a:rPr lang="en-US" sz="1400" dirty="0"/>
              <a:t>The Community has made significant progress</a:t>
            </a:r>
          </a:p>
          <a:p>
            <a:pPr lvl="2"/>
            <a:r>
              <a:rPr lang="en-US" sz="1400" dirty="0"/>
              <a:t>Implosion physics </a:t>
            </a:r>
          </a:p>
          <a:p>
            <a:pPr lvl="3"/>
            <a:r>
              <a:rPr lang="en-US" sz="1400" dirty="0"/>
              <a:t>Data-driven statistical predictive model</a:t>
            </a:r>
          </a:p>
          <a:p>
            <a:pPr lvl="3"/>
            <a:r>
              <a:rPr lang="en-US" sz="1400" dirty="0"/>
              <a:t>3-D diagnostics and systematic experiments</a:t>
            </a:r>
          </a:p>
          <a:p>
            <a:pPr lvl="3"/>
            <a:r>
              <a:rPr lang="en-US" sz="1400" dirty="0"/>
              <a:t>High yield (high adiabat, convergence ~ 7 to 10)  polar drive gas implosions modeled with </a:t>
            </a:r>
            <a:r>
              <a:rPr lang="en-US" sz="1400" i="1" dirty="0"/>
              <a:t>DRACO</a:t>
            </a:r>
          </a:p>
          <a:p>
            <a:pPr lvl="3"/>
            <a:r>
              <a:rPr lang="en-US" sz="1400" dirty="0"/>
              <a:t>Polar cryogenic implosions on OMEGA</a:t>
            </a:r>
          </a:p>
          <a:p>
            <a:pPr lvl="3"/>
            <a:r>
              <a:rPr lang="en-US" sz="1400" dirty="0"/>
              <a:t>Innovative target designs/concepts (supported by ARPA-E)</a:t>
            </a:r>
          </a:p>
          <a:p>
            <a:pPr lvl="2"/>
            <a:r>
              <a:rPr lang="en-US" sz="1400" dirty="0"/>
              <a:t>LPI</a:t>
            </a:r>
          </a:p>
          <a:p>
            <a:pPr lvl="3"/>
            <a:r>
              <a:rPr lang="en-US" sz="1400" dirty="0"/>
              <a:t>Quantitative physics of CBET with wavelength detuning</a:t>
            </a:r>
          </a:p>
          <a:p>
            <a:pPr lvl="4"/>
            <a:r>
              <a:rPr lang="en-US" sz="1400" dirty="0"/>
              <a:t>TOP9</a:t>
            </a:r>
          </a:p>
          <a:p>
            <a:pPr lvl="4"/>
            <a:r>
              <a:rPr lang="en-US" sz="1400" dirty="0"/>
              <a:t>NIF</a:t>
            </a:r>
          </a:p>
          <a:p>
            <a:pPr lvl="3"/>
            <a:r>
              <a:rPr lang="en-US" sz="1400" dirty="0"/>
              <a:t>Similar hot electron preheat (~1J/</a:t>
            </a:r>
            <a:r>
              <a:rPr lang="en-US" sz="1400" dirty="0" err="1"/>
              <a:t>μg</a:t>
            </a:r>
            <a:r>
              <a:rPr lang="en-US" sz="1400" dirty="0"/>
              <a:t>) in cold fuel layer for both OMEGA and NIF </a:t>
            </a:r>
          </a:p>
          <a:p>
            <a:pPr lvl="3"/>
            <a:r>
              <a:rPr lang="en-US" sz="1400" dirty="0"/>
              <a:t>Outstanding diagnostics and laser platform</a:t>
            </a:r>
          </a:p>
          <a:p>
            <a:pPr lvl="3"/>
            <a:r>
              <a:rPr lang="en-US" sz="1400" dirty="0"/>
              <a:t>FLUX (supported by both NNSA and FES)</a:t>
            </a:r>
          </a:p>
          <a:p>
            <a:pPr marL="1369142" lvl="3" indent="0">
              <a:buNone/>
            </a:pPr>
            <a:r>
              <a:rPr lang="en-US" sz="1400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4FB1AD-AD16-D940-8710-E9AE3DF78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687296"/>
            <a:ext cx="7503427" cy="329184"/>
          </a:xfrm>
        </p:spPr>
        <p:txBody>
          <a:bodyPr/>
          <a:lstStyle/>
          <a:p>
            <a:r>
              <a:rPr lang="en-US" dirty="0"/>
              <a:t>Summary: LDD remains an attractive ICF approach for achieving ignition/gain in the Laboratory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17792-15E1-9C48-B08B-B5B2850B62B9}"/>
              </a:ext>
            </a:extLst>
          </p:cNvPr>
          <p:cNvSpPr txBox="1"/>
          <p:nvPr/>
        </p:nvSpPr>
        <p:spPr>
          <a:xfrm>
            <a:off x="729205" y="5300584"/>
            <a:ext cx="1023202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LDD research over the next five years will reduce the risk and specify requirements for NIF to achieve a burning plasma and MJ fusion yields in the Laboratory.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49DFC-C4F5-CE41-92AC-FF1C2C606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57" y="3095697"/>
            <a:ext cx="1748754" cy="2122866"/>
          </a:xfrm>
          <a:prstGeom prst="rect">
            <a:avLst/>
          </a:prstGeom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16C353D8-2FEC-2B4A-B557-BFDD1FFD82CF}"/>
              </a:ext>
            </a:extLst>
          </p:cNvPr>
          <p:cNvSpPr/>
          <p:nvPr/>
        </p:nvSpPr>
        <p:spPr>
          <a:xfrm>
            <a:off x="10141510" y="2362057"/>
            <a:ext cx="1361209" cy="935182"/>
          </a:xfrm>
          <a:prstGeom prst="wedgeEllipseCallou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I like the BETHE  Program!</a:t>
            </a:r>
          </a:p>
        </p:txBody>
      </p:sp>
    </p:spTree>
    <p:extLst>
      <p:ext uri="{BB962C8B-B14F-4D97-AF65-F5344CB8AC3E}">
        <p14:creationId xmlns:p14="http://schemas.microsoft.com/office/powerpoint/2010/main" val="2291978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28" y="1641114"/>
            <a:ext cx="4549594" cy="250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9509431" y="1803616"/>
            <a:ext cx="108137" cy="108137"/>
          </a:xfrm>
          <a:custGeom>
            <a:avLst/>
            <a:gdLst/>
            <a:ahLst/>
            <a:cxnLst/>
            <a:rect l="l" t="t" r="r" b="b"/>
            <a:pathLst>
              <a:path w="122554" h="122555">
                <a:moveTo>
                  <a:pt x="61252" y="0"/>
                </a:moveTo>
                <a:lnTo>
                  <a:pt x="37408" y="4812"/>
                </a:lnTo>
                <a:lnTo>
                  <a:pt x="17938" y="17937"/>
                </a:lnTo>
                <a:lnTo>
                  <a:pt x="4812" y="37402"/>
                </a:lnTo>
                <a:lnTo>
                  <a:pt x="0" y="61239"/>
                </a:lnTo>
                <a:lnTo>
                  <a:pt x="4812" y="85079"/>
                </a:lnTo>
                <a:lnTo>
                  <a:pt x="17938" y="104554"/>
                </a:lnTo>
                <a:lnTo>
                  <a:pt x="37408" y="117687"/>
                </a:lnTo>
                <a:lnTo>
                  <a:pt x="61252" y="122504"/>
                </a:lnTo>
                <a:lnTo>
                  <a:pt x="85103" y="117687"/>
                </a:lnTo>
                <a:lnTo>
                  <a:pt x="104576" y="104554"/>
                </a:lnTo>
                <a:lnTo>
                  <a:pt x="117703" y="85079"/>
                </a:lnTo>
                <a:lnTo>
                  <a:pt x="122516" y="61239"/>
                </a:lnTo>
                <a:lnTo>
                  <a:pt x="117703" y="37402"/>
                </a:lnTo>
                <a:lnTo>
                  <a:pt x="104576" y="17937"/>
                </a:lnTo>
                <a:lnTo>
                  <a:pt x="85103" y="4812"/>
                </a:lnTo>
                <a:lnTo>
                  <a:pt x="61252" y="0"/>
                </a:lnTo>
                <a:close/>
              </a:path>
            </a:pathLst>
          </a:custGeom>
          <a:solidFill>
            <a:srgbClr val="004FA3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3" name="object 3"/>
          <p:cNvSpPr/>
          <p:nvPr/>
        </p:nvSpPr>
        <p:spPr>
          <a:xfrm>
            <a:off x="9865069" y="1976191"/>
            <a:ext cx="130549" cy="102534"/>
          </a:xfrm>
          <a:custGeom>
            <a:avLst/>
            <a:gdLst/>
            <a:ahLst/>
            <a:cxnLst/>
            <a:rect l="l" t="t" r="r" b="b"/>
            <a:pathLst>
              <a:path w="147954" h="116205">
                <a:moveTo>
                  <a:pt x="32727" y="0"/>
                </a:moveTo>
                <a:lnTo>
                  <a:pt x="0" y="0"/>
                </a:lnTo>
                <a:lnTo>
                  <a:pt x="0" y="93243"/>
                </a:lnTo>
                <a:lnTo>
                  <a:pt x="952" y="100672"/>
                </a:lnTo>
                <a:lnTo>
                  <a:pt x="23609" y="115785"/>
                </a:lnTo>
                <a:lnTo>
                  <a:pt x="28155" y="115531"/>
                </a:lnTo>
                <a:lnTo>
                  <a:pt x="124250" y="115468"/>
                </a:lnTo>
                <a:lnTo>
                  <a:pt x="146431" y="100672"/>
                </a:lnTo>
                <a:lnTo>
                  <a:pt x="147370" y="93243"/>
                </a:lnTo>
                <a:lnTo>
                  <a:pt x="147371" y="86525"/>
                </a:lnTo>
                <a:lnTo>
                  <a:pt x="36283" y="86525"/>
                </a:lnTo>
                <a:lnTo>
                  <a:pt x="32766" y="80149"/>
                </a:lnTo>
                <a:lnTo>
                  <a:pt x="32727" y="0"/>
                </a:lnTo>
                <a:close/>
              </a:path>
              <a:path w="147954" h="116205">
                <a:moveTo>
                  <a:pt x="124250" y="115468"/>
                </a:moveTo>
                <a:lnTo>
                  <a:pt x="117805" y="115468"/>
                </a:lnTo>
                <a:lnTo>
                  <a:pt x="123774" y="115785"/>
                </a:lnTo>
                <a:lnTo>
                  <a:pt x="124250" y="115468"/>
                </a:lnTo>
                <a:close/>
              </a:path>
              <a:path w="147954" h="116205">
                <a:moveTo>
                  <a:pt x="147383" y="0"/>
                </a:moveTo>
                <a:lnTo>
                  <a:pt x="114642" y="0"/>
                </a:lnTo>
                <a:lnTo>
                  <a:pt x="114630" y="80149"/>
                </a:lnTo>
                <a:lnTo>
                  <a:pt x="111086" y="86525"/>
                </a:lnTo>
                <a:lnTo>
                  <a:pt x="147371" y="86525"/>
                </a:lnTo>
                <a:lnTo>
                  <a:pt x="147383" y="0"/>
                </a:lnTo>
                <a:close/>
              </a:path>
            </a:pathLst>
          </a:custGeom>
          <a:solidFill>
            <a:srgbClr val="004FA3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" name="object 5"/>
          <p:cNvSpPr/>
          <p:nvPr/>
        </p:nvSpPr>
        <p:spPr>
          <a:xfrm>
            <a:off x="9208906" y="1746618"/>
            <a:ext cx="66115" cy="24093"/>
          </a:xfrm>
          <a:custGeom>
            <a:avLst/>
            <a:gdLst/>
            <a:ahLst/>
            <a:cxnLst/>
            <a:rect l="l" t="t" r="r" b="b"/>
            <a:pathLst>
              <a:path w="74929" h="27305">
                <a:moveTo>
                  <a:pt x="74091" y="0"/>
                </a:moveTo>
                <a:lnTo>
                  <a:pt x="0" y="88"/>
                </a:lnTo>
                <a:lnTo>
                  <a:pt x="0" y="26873"/>
                </a:lnTo>
                <a:lnTo>
                  <a:pt x="72936" y="26898"/>
                </a:lnTo>
                <a:lnTo>
                  <a:pt x="74726" y="18643"/>
                </a:lnTo>
                <a:lnTo>
                  <a:pt x="74472" y="8407"/>
                </a:lnTo>
                <a:lnTo>
                  <a:pt x="74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6" name="object 6"/>
          <p:cNvSpPr/>
          <p:nvPr/>
        </p:nvSpPr>
        <p:spPr>
          <a:xfrm>
            <a:off x="9036832" y="1976764"/>
            <a:ext cx="111498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859" y="0"/>
                </a:lnTo>
              </a:path>
            </a:pathLst>
          </a:custGeom>
          <a:ln w="2667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7" name="object 7"/>
          <p:cNvSpPr/>
          <p:nvPr/>
        </p:nvSpPr>
        <p:spPr>
          <a:xfrm>
            <a:off x="9051757" y="1887677"/>
            <a:ext cx="0" cy="77321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629"/>
                </a:lnTo>
              </a:path>
            </a:pathLst>
          </a:custGeom>
          <a:ln w="33308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8" name="object 8"/>
          <p:cNvSpPr/>
          <p:nvPr/>
        </p:nvSpPr>
        <p:spPr>
          <a:xfrm>
            <a:off x="9158442" y="1976764"/>
            <a:ext cx="111498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848" y="0"/>
                </a:lnTo>
              </a:path>
            </a:pathLst>
          </a:custGeom>
          <a:ln w="2667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9" name="object 9"/>
          <p:cNvSpPr/>
          <p:nvPr/>
        </p:nvSpPr>
        <p:spPr>
          <a:xfrm>
            <a:off x="9173359" y="1887677"/>
            <a:ext cx="0" cy="77321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629"/>
                </a:lnTo>
              </a:path>
            </a:pathLst>
          </a:custGeom>
          <a:ln w="33303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0" name="object 10"/>
          <p:cNvSpPr/>
          <p:nvPr/>
        </p:nvSpPr>
        <p:spPr>
          <a:xfrm>
            <a:off x="9280958" y="1976191"/>
            <a:ext cx="111498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845" y="0"/>
                </a:lnTo>
              </a:path>
            </a:pathLst>
          </a:custGeom>
          <a:ln w="27939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1" name="object 11"/>
          <p:cNvSpPr/>
          <p:nvPr/>
        </p:nvSpPr>
        <p:spPr>
          <a:xfrm>
            <a:off x="9281042" y="1957141"/>
            <a:ext cx="30256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3712" y="0"/>
                </a:lnTo>
              </a:path>
            </a:pathLst>
          </a:custGeom>
          <a:ln w="1524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2" name="object 12"/>
          <p:cNvSpPr/>
          <p:nvPr/>
        </p:nvSpPr>
        <p:spPr>
          <a:xfrm>
            <a:off x="9281127" y="1938091"/>
            <a:ext cx="110938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653" y="0"/>
                </a:lnTo>
              </a:path>
            </a:pathLst>
          </a:custGeom>
          <a:ln w="27939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3" name="object 13"/>
          <p:cNvSpPr/>
          <p:nvPr/>
        </p:nvSpPr>
        <p:spPr>
          <a:xfrm>
            <a:off x="9281212" y="1919041"/>
            <a:ext cx="29696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0" y="0"/>
                </a:lnTo>
              </a:path>
            </a:pathLst>
          </a:custGeom>
          <a:ln w="15239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4" name="object 14"/>
          <p:cNvSpPr/>
          <p:nvPr/>
        </p:nvSpPr>
        <p:spPr>
          <a:xfrm>
            <a:off x="9281296" y="1899991"/>
            <a:ext cx="110938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461" y="0"/>
                </a:lnTo>
              </a:path>
            </a:pathLst>
          </a:custGeom>
          <a:ln w="27939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5" name="object 15"/>
          <p:cNvSpPr/>
          <p:nvPr/>
        </p:nvSpPr>
        <p:spPr>
          <a:xfrm>
            <a:off x="9563494" y="1700144"/>
            <a:ext cx="0" cy="315446"/>
          </a:xfrm>
          <a:custGeom>
            <a:avLst/>
            <a:gdLst/>
            <a:ahLst/>
            <a:cxnLst/>
            <a:rect l="l" t="t" r="r" b="b"/>
            <a:pathLst>
              <a:path h="357505">
                <a:moveTo>
                  <a:pt x="0" y="0"/>
                </a:moveTo>
                <a:lnTo>
                  <a:pt x="0" y="357047"/>
                </a:lnTo>
              </a:path>
            </a:pathLst>
          </a:custGeom>
          <a:ln w="1463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6" name="object 16"/>
          <p:cNvSpPr/>
          <p:nvPr/>
        </p:nvSpPr>
        <p:spPr>
          <a:xfrm>
            <a:off x="9484716" y="1721267"/>
            <a:ext cx="158003" cy="272863"/>
          </a:xfrm>
          <a:custGeom>
            <a:avLst/>
            <a:gdLst/>
            <a:ahLst/>
            <a:cxnLst/>
            <a:rect l="l" t="t" r="r" b="b"/>
            <a:pathLst>
              <a:path w="179070" h="309244">
                <a:moveTo>
                  <a:pt x="0" y="0"/>
                </a:moveTo>
                <a:lnTo>
                  <a:pt x="178523" y="309194"/>
                </a:lnTo>
              </a:path>
            </a:pathLst>
          </a:custGeom>
          <a:ln w="1463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7" name="object 17"/>
          <p:cNvSpPr/>
          <p:nvPr/>
        </p:nvSpPr>
        <p:spPr>
          <a:xfrm>
            <a:off x="9427063" y="1778932"/>
            <a:ext cx="272863" cy="158003"/>
          </a:xfrm>
          <a:custGeom>
            <a:avLst/>
            <a:gdLst/>
            <a:ahLst/>
            <a:cxnLst/>
            <a:rect l="l" t="t" r="r" b="b"/>
            <a:pathLst>
              <a:path w="309245" h="179069">
                <a:moveTo>
                  <a:pt x="0" y="0"/>
                </a:moveTo>
                <a:lnTo>
                  <a:pt x="309206" y="178523"/>
                </a:lnTo>
              </a:path>
            </a:pathLst>
          </a:custGeom>
          <a:ln w="1463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8" name="object 18"/>
          <p:cNvSpPr/>
          <p:nvPr/>
        </p:nvSpPr>
        <p:spPr>
          <a:xfrm>
            <a:off x="9427074" y="1778966"/>
            <a:ext cx="272863" cy="158003"/>
          </a:xfrm>
          <a:custGeom>
            <a:avLst/>
            <a:gdLst/>
            <a:ahLst/>
            <a:cxnLst/>
            <a:rect l="l" t="t" r="r" b="b"/>
            <a:pathLst>
              <a:path w="309245" h="179069">
                <a:moveTo>
                  <a:pt x="0" y="178511"/>
                </a:moveTo>
                <a:lnTo>
                  <a:pt x="309206" y="0"/>
                </a:lnTo>
              </a:path>
            </a:pathLst>
          </a:custGeom>
          <a:ln w="1463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19" name="object 19"/>
          <p:cNvSpPr/>
          <p:nvPr/>
        </p:nvSpPr>
        <p:spPr>
          <a:xfrm>
            <a:off x="9427074" y="1778966"/>
            <a:ext cx="272863" cy="158003"/>
          </a:xfrm>
          <a:custGeom>
            <a:avLst/>
            <a:gdLst/>
            <a:ahLst/>
            <a:cxnLst/>
            <a:rect l="l" t="t" r="r" b="b"/>
            <a:pathLst>
              <a:path w="309245" h="179069">
                <a:moveTo>
                  <a:pt x="0" y="178511"/>
                </a:moveTo>
                <a:lnTo>
                  <a:pt x="309206" y="0"/>
                </a:lnTo>
              </a:path>
            </a:pathLst>
          </a:custGeom>
          <a:ln w="1463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0" name="object 20"/>
          <p:cNvSpPr/>
          <p:nvPr/>
        </p:nvSpPr>
        <p:spPr>
          <a:xfrm>
            <a:off x="9484738" y="1721301"/>
            <a:ext cx="158003" cy="272863"/>
          </a:xfrm>
          <a:custGeom>
            <a:avLst/>
            <a:gdLst/>
            <a:ahLst/>
            <a:cxnLst/>
            <a:rect l="l" t="t" r="r" b="b"/>
            <a:pathLst>
              <a:path w="179070" h="309244">
                <a:moveTo>
                  <a:pt x="0" y="309219"/>
                </a:moveTo>
                <a:lnTo>
                  <a:pt x="178523" y="0"/>
                </a:lnTo>
              </a:path>
            </a:pathLst>
          </a:custGeom>
          <a:ln w="1463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1" name="object 21"/>
          <p:cNvSpPr/>
          <p:nvPr/>
        </p:nvSpPr>
        <p:spPr>
          <a:xfrm>
            <a:off x="9531165" y="1737157"/>
            <a:ext cx="64994" cy="241487"/>
          </a:xfrm>
          <a:custGeom>
            <a:avLst/>
            <a:gdLst/>
            <a:ahLst/>
            <a:cxnLst/>
            <a:rect l="l" t="t" r="r" b="b"/>
            <a:pathLst>
              <a:path w="73659" h="273685">
                <a:moveTo>
                  <a:pt x="0" y="0"/>
                </a:moveTo>
                <a:lnTo>
                  <a:pt x="73202" y="273202"/>
                </a:lnTo>
              </a:path>
            </a:pathLst>
          </a:custGeom>
          <a:ln w="1463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2" name="object 22"/>
          <p:cNvSpPr/>
          <p:nvPr/>
        </p:nvSpPr>
        <p:spPr>
          <a:xfrm>
            <a:off x="9475225" y="1769452"/>
            <a:ext cx="176493" cy="176493"/>
          </a:xfrm>
          <a:custGeom>
            <a:avLst/>
            <a:gdLst/>
            <a:ahLst/>
            <a:cxnLst/>
            <a:rect l="l" t="t" r="r" b="b"/>
            <a:pathLst>
              <a:path w="200025" h="200025">
                <a:moveTo>
                  <a:pt x="0" y="0"/>
                </a:moveTo>
                <a:lnTo>
                  <a:pt x="200012" y="200012"/>
                </a:lnTo>
              </a:path>
            </a:pathLst>
          </a:custGeom>
          <a:ln w="1463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3" name="object 23"/>
          <p:cNvSpPr/>
          <p:nvPr/>
        </p:nvSpPr>
        <p:spPr>
          <a:xfrm>
            <a:off x="9442942" y="1825369"/>
            <a:ext cx="241487" cy="64994"/>
          </a:xfrm>
          <a:custGeom>
            <a:avLst/>
            <a:gdLst/>
            <a:ahLst/>
            <a:cxnLst/>
            <a:rect l="l" t="t" r="r" b="b"/>
            <a:pathLst>
              <a:path w="273684" h="73660">
                <a:moveTo>
                  <a:pt x="0" y="0"/>
                </a:moveTo>
                <a:lnTo>
                  <a:pt x="273215" y="73228"/>
                </a:lnTo>
              </a:path>
            </a:pathLst>
          </a:custGeom>
          <a:ln w="1463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4" name="object 24"/>
          <p:cNvSpPr/>
          <p:nvPr/>
        </p:nvSpPr>
        <p:spPr>
          <a:xfrm>
            <a:off x="9442942" y="1825369"/>
            <a:ext cx="241487" cy="64994"/>
          </a:xfrm>
          <a:custGeom>
            <a:avLst/>
            <a:gdLst/>
            <a:ahLst/>
            <a:cxnLst/>
            <a:rect l="l" t="t" r="r" b="b"/>
            <a:pathLst>
              <a:path w="273684" h="73660">
                <a:moveTo>
                  <a:pt x="0" y="73202"/>
                </a:moveTo>
                <a:lnTo>
                  <a:pt x="273227" y="0"/>
                </a:lnTo>
              </a:path>
            </a:pathLst>
          </a:custGeom>
          <a:ln w="1463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5" name="object 25"/>
          <p:cNvSpPr/>
          <p:nvPr/>
        </p:nvSpPr>
        <p:spPr>
          <a:xfrm>
            <a:off x="9475248" y="1769430"/>
            <a:ext cx="176493" cy="176493"/>
          </a:xfrm>
          <a:custGeom>
            <a:avLst/>
            <a:gdLst/>
            <a:ahLst/>
            <a:cxnLst/>
            <a:rect l="l" t="t" r="r" b="b"/>
            <a:pathLst>
              <a:path w="200025" h="200025">
                <a:moveTo>
                  <a:pt x="0" y="199999"/>
                </a:moveTo>
                <a:lnTo>
                  <a:pt x="199999" y="0"/>
                </a:lnTo>
              </a:path>
            </a:pathLst>
          </a:custGeom>
          <a:ln w="1463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6" name="object 26"/>
          <p:cNvSpPr/>
          <p:nvPr/>
        </p:nvSpPr>
        <p:spPr>
          <a:xfrm>
            <a:off x="9531176" y="1737101"/>
            <a:ext cx="64994" cy="241487"/>
          </a:xfrm>
          <a:custGeom>
            <a:avLst/>
            <a:gdLst/>
            <a:ahLst/>
            <a:cxnLst/>
            <a:rect l="l" t="t" r="r" b="b"/>
            <a:pathLst>
              <a:path w="73659" h="273685">
                <a:moveTo>
                  <a:pt x="0" y="273240"/>
                </a:moveTo>
                <a:lnTo>
                  <a:pt x="73190" y="0"/>
                </a:lnTo>
              </a:path>
            </a:pathLst>
          </a:custGeom>
          <a:ln w="14630">
            <a:solidFill>
              <a:srgbClr val="004FA3"/>
            </a:solidFill>
          </a:ln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634409" y="217805"/>
            <a:ext cx="9371745" cy="96180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 marR="4483">
              <a:lnSpc>
                <a:spcPts val="2471"/>
              </a:lnSpc>
            </a:pPr>
            <a:r>
              <a:rPr lang="en-US" spc="-18" dirty="0">
                <a:solidFill>
                  <a:schemeClr val="tx2"/>
                </a:solidFill>
              </a:rPr>
              <a:t>Near term impacts of ICF: EUV lithography (13.5 nm radiation) was enabled by a</a:t>
            </a:r>
            <a:r>
              <a:rPr spc="-18" dirty="0">
                <a:solidFill>
                  <a:schemeClr val="tx2"/>
                </a:solidFill>
              </a:rPr>
              <a:t>dvanced </a:t>
            </a:r>
            <a:r>
              <a:rPr spc="-53" dirty="0">
                <a:solidFill>
                  <a:schemeClr val="tx2"/>
                </a:solidFill>
              </a:rPr>
              <a:t>x-ray </a:t>
            </a:r>
            <a:r>
              <a:rPr spc="-4" dirty="0">
                <a:solidFill>
                  <a:schemeClr val="tx2"/>
                </a:solidFill>
              </a:rPr>
              <a:t>diagnostics </a:t>
            </a:r>
            <a:r>
              <a:rPr dirty="0">
                <a:solidFill>
                  <a:schemeClr val="tx2"/>
                </a:solidFill>
              </a:rPr>
              <a:t>and </a:t>
            </a:r>
            <a:r>
              <a:rPr spc="-4" dirty="0">
                <a:solidFill>
                  <a:schemeClr val="tx2"/>
                </a:solidFill>
              </a:rPr>
              <a:t>laser-plasma </a:t>
            </a:r>
            <a:r>
              <a:rPr spc="-13" dirty="0">
                <a:solidFill>
                  <a:schemeClr val="tx2"/>
                </a:solidFill>
              </a:rPr>
              <a:t>physics </a:t>
            </a:r>
            <a:r>
              <a:rPr spc="-9" dirty="0">
                <a:solidFill>
                  <a:schemeClr val="tx2"/>
                </a:solidFill>
              </a:rPr>
              <a:t>developed </a:t>
            </a:r>
            <a:r>
              <a:rPr lang="en-US" spc="-18" dirty="0">
                <a:solidFill>
                  <a:schemeClr val="tx2"/>
                </a:solidFill>
              </a:rPr>
              <a:t>by the ICF Program</a:t>
            </a:r>
            <a:endParaRPr b="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2151" y="5707899"/>
            <a:ext cx="3712138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algn="ctr">
              <a:lnSpc>
                <a:spcPts val="1482"/>
              </a:lnSpc>
              <a:tabLst>
                <a:tab pos="212363" algn="l"/>
                <a:tab pos="212923" algn="l"/>
              </a:tabLst>
            </a:pPr>
            <a:r>
              <a:rPr sz="1400" b="1" spc="9" dirty="0">
                <a:solidFill>
                  <a:srgbClr val="231F20"/>
                </a:solidFill>
                <a:latin typeface="Arial"/>
                <a:cs typeface="Arial"/>
              </a:rPr>
              <a:t>Extreme-ultraviolet </a:t>
            </a:r>
            <a:r>
              <a:rPr sz="1400" spc="18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400" b="1" spc="18" dirty="0">
                <a:solidFill>
                  <a:srgbClr val="231F20"/>
                </a:solidFill>
                <a:latin typeface="Arial"/>
                <a:cs typeface="Arial"/>
              </a:rPr>
              <a:t>EUV</a:t>
            </a:r>
            <a:r>
              <a:rPr sz="1400" spc="18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r>
              <a:rPr sz="1400" spc="3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3" dirty="0">
                <a:solidFill>
                  <a:srgbClr val="231F20"/>
                </a:solidFill>
                <a:latin typeface="Arial"/>
                <a:cs typeface="Arial"/>
              </a:rPr>
              <a:t>prototype</a:t>
            </a:r>
            <a:br>
              <a:rPr lang="en-US" sz="1400" dirty="0">
                <a:latin typeface="Arial"/>
                <a:cs typeface="Arial"/>
              </a:rPr>
            </a:br>
            <a:r>
              <a:rPr sz="1400" spc="-4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400" b="1" spc="-4" dirty="0">
                <a:solidFill>
                  <a:srgbClr val="231F20"/>
                </a:solidFill>
                <a:latin typeface="Arial"/>
                <a:cs typeface="Arial"/>
              </a:rPr>
              <a:t>LLNL, </a:t>
            </a:r>
            <a:r>
              <a:rPr sz="1400" b="1" spc="-9" dirty="0">
                <a:solidFill>
                  <a:srgbClr val="231F20"/>
                </a:solidFill>
                <a:latin typeface="Arial"/>
                <a:cs typeface="Arial"/>
              </a:rPr>
              <a:t>SNL,</a:t>
            </a:r>
            <a:r>
              <a:rPr sz="1400" b="1" spc="-1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9" dirty="0">
                <a:solidFill>
                  <a:srgbClr val="231F20"/>
                </a:solidFill>
                <a:latin typeface="Arial"/>
                <a:cs typeface="Arial"/>
              </a:rPr>
              <a:t>LBNL</a:t>
            </a:r>
            <a:r>
              <a:rPr sz="1400" spc="-9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71734" y="3632859"/>
            <a:ext cx="2315888" cy="1976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46" name="object 46"/>
          <p:cNvSpPr/>
          <p:nvPr/>
        </p:nvSpPr>
        <p:spPr>
          <a:xfrm rot="20082607">
            <a:off x="3505660" y="4244723"/>
            <a:ext cx="1408492" cy="711350"/>
          </a:xfrm>
          <a:custGeom>
            <a:avLst/>
            <a:gdLst/>
            <a:ahLst/>
            <a:cxnLst/>
            <a:rect l="l" t="t" r="r" b="b"/>
            <a:pathLst>
              <a:path w="914400" h="553720">
                <a:moveTo>
                  <a:pt x="559219" y="0"/>
                </a:moveTo>
                <a:lnTo>
                  <a:pt x="559219" y="128066"/>
                </a:lnTo>
                <a:lnTo>
                  <a:pt x="0" y="128066"/>
                </a:lnTo>
                <a:lnTo>
                  <a:pt x="0" y="425551"/>
                </a:lnTo>
                <a:lnTo>
                  <a:pt x="559219" y="425551"/>
                </a:lnTo>
                <a:lnTo>
                  <a:pt x="559219" y="553605"/>
                </a:lnTo>
                <a:lnTo>
                  <a:pt x="914400" y="276796"/>
                </a:lnTo>
                <a:lnTo>
                  <a:pt x="559219" y="0"/>
                </a:lnTo>
                <a:close/>
              </a:path>
            </a:pathLst>
          </a:custGeom>
          <a:solidFill>
            <a:srgbClr val="0B78BE"/>
          </a:solidFill>
        </p:spPr>
        <p:txBody>
          <a:bodyPr wrap="square" lIns="0" tIns="0" rIns="0" bIns="0" rtlCol="0"/>
          <a:lstStyle/>
          <a:p>
            <a:endParaRPr sz="2118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3474CA1-757F-4944-8F41-2693CFE35569}"/>
              </a:ext>
            </a:extLst>
          </p:cNvPr>
          <p:cNvSpPr txBox="1"/>
          <p:nvPr/>
        </p:nvSpPr>
        <p:spPr>
          <a:xfrm>
            <a:off x="8843058" y="1700144"/>
            <a:ext cx="1549063" cy="5569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US" sz="1600" b="1" dirty="0" err="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1659CF6-2750-2240-BFB5-48AB04E246F1}"/>
              </a:ext>
            </a:extLst>
          </p:cNvPr>
          <p:cNvSpPr txBox="1"/>
          <p:nvPr/>
        </p:nvSpPr>
        <p:spPr>
          <a:xfrm>
            <a:off x="4860391" y="4221870"/>
            <a:ext cx="44505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TWINSCAN NXE EUV lithography systems</a:t>
            </a:r>
          </a:p>
          <a:p>
            <a:pPr algn="ctr"/>
            <a:r>
              <a:rPr lang="en-US" sz="1400" b="1" dirty="0"/>
              <a:t>EUV Source was developed and is manufactured </a:t>
            </a:r>
            <a:br>
              <a:rPr lang="en-US" sz="1400" b="1" dirty="0"/>
            </a:br>
            <a:r>
              <a:rPr lang="en-US" sz="1400" b="1" dirty="0"/>
              <a:t>in San Diego (CYMER)</a:t>
            </a:r>
          </a:p>
          <a:p>
            <a:pPr algn="l"/>
            <a:endParaRPr lang="en-US" sz="14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1" dirty="0"/>
              <a:t>7 nm node (Logic and DRAM markets)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1" u="sng" dirty="0"/>
              <a:t>Shipments 30 (2019)</a:t>
            </a:r>
            <a:r>
              <a:rPr lang="en-US" sz="1200" b="1" dirty="0"/>
              <a:t>, 18 (2018), 11 (2017)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1" dirty="0"/>
              <a:t>$120M/system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1" dirty="0"/>
              <a:t>Development underway for 3 nm node Logic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1" dirty="0"/>
              <a:t>New Apple iPhone has </a:t>
            </a:r>
            <a:r>
              <a:rPr lang="en-US" sz="1200" b="1" i="1" u="sng" dirty="0">
                <a:solidFill>
                  <a:srgbClr val="FF0000"/>
                </a:solidFill>
              </a:rPr>
              <a:t>8 billion </a:t>
            </a:r>
            <a:r>
              <a:rPr lang="en-US" sz="1200" b="1" i="1" u="sng" dirty="0" err="1">
                <a:solidFill>
                  <a:srgbClr val="FF0000"/>
                </a:solidFill>
              </a:rPr>
              <a:t>transitors</a:t>
            </a:r>
            <a:r>
              <a:rPr lang="en-US" sz="1200" b="1" i="1" dirty="0">
                <a:solidFill>
                  <a:srgbClr val="FF0000"/>
                </a:solidFill>
              </a:rPr>
              <a:t> </a:t>
            </a:r>
            <a:r>
              <a:rPr lang="en-US" sz="1200" b="1" dirty="0"/>
              <a:t>(EUV produced!)  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16C99A61-0B0C-BC42-9E44-91A56F3DC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744" y="1541191"/>
            <a:ext cx="2973529" cy="18298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E2ABAE-6F78-E64E-8280-118B7E845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618" y="1856663"/>
            <a:ext cx="1270000" cy="15875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E8F1E50-5316-5742-8F98-89A65BA4585F}"/>
              </a:ext>
            </a:extLst>
          </p:cNvPr>
          <p:cNvSpPr txBox="1"/>
          <p:nvPr/>
        </p:nvSpPr>
        <p:spPr>
          <a:xfrm>
            <a:off x="9103376" y="3449518"/>
            <a:ext cx="2619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Assistant Director for Microelectronics, </a:t>
            </a:r>
          </a:p>
          <a:p>
            <a:pPr algn="ctr"/>
            <a:r>
              <a:rPr lang="en-US" sz="1000" b="1" dirty="0"/>
              <a:t>DOD Undersecretary for R&amp;E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A4A3F-EF52-7A48-B91D-948F9AF70CC5}"/>
              </a:ext>
            </a:extLst>
          </p:cNvPr>
          <p:cNvSpPr txBox="1"/>
          <p:nvPr/>
        </p:nvSpPr>
        <p:spPr>
          <a:xfrm>
            <a:off x="10599001" y="1920429"/>
            <a:ext cx="15898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/>
              <a:t>N. </a:t>
            </a:r>
            <a:r>
              <a:rPr lang="en-US" sz="1600" b="1" dirty="0" err="1"/>
              <a:t>Petta</a:t>
            </a:r>
            <a:endParaRPr lang="en-US" sz="16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1" dirty="0"/>
              <a:t>IPA (UR)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1" dirty="0"/>
              <a:t>ICF Target Fabrication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89F66E-2191-F645-A007-B357A09ADF3D}"/>
              </a:ext>
            </a:extLst>
          </p:cNvPr>
          <p:cNvSpPr txBox="1"/>
          <p:nvPr/>
        </p:nvSpPr>
        <p:spPr>
          <a:xfrm>
            <a:off x="9148330" y="5193744"/>
            <a:ext cx="2055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Mike Farrell (GA) built </a:t>
            </a:r>
          </a:p>
          <a:p>
            <a:pPr algn="ctr"/>
            <a:r>
              <a:rPr lang="en-US" sz="1000" b="1" dirty="0"/>
              <a:t>Beta EUV source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4532" y="4035514"/>
            <a:ext cx="746085" cy="11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0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FDFDEF-602B-F844-81F5-E98B38CC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2" y="322118"/>
            <a:ext cx="9033322" cy="567898"/>
          </a:xfrm>
        </p:spPr>
        <p:txBody>
          <a:bodyPr/>
          <a:lstStyle/>
          <a:p>
            <a:r>
              <a:rPr lang="en-US" dirty="0"/>
              <a:t>An advantage of ICF: There are multiple approaches to MJ and greater fusion yields in the laboratory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C7AFC-E59A-D34D-898F-136203C8E5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37194" y="5824014"/>
            <a:ext cx="8771148" cy="357021"/>
          </a:xfrm>
        </p:spPr>
        <p:txBody>
          <a:bodyPr/>
          <a:lstStyle/>
          <a:p>
            <a:pPr marL="81915">
              <a:lnSpc>
                <a:spcPct val="100000"/>
              </a:lnSpc>
              <a:spcBef>
                <a:spcPts val="235"/>
              </a:spcBef>
            </a:pPr>
            <a:r>
              <a:rPr lang="en-US" dirty="0">
                <a:cs typeface="Arial"/>
              </a:rPr>
              <a:t>Innovative variations exist within each approach (e.g., shock ignition, B fields).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A6C339-3DC8-EB4D-AE54-F70AC516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03" y="1440957"/>
            <a:ext cx="7391400" cy="4330700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C442870-455A-A446-8BEF-9E660DF43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6" y="4280987"/>
            <a:ext cx="1808509" cy="1084810"/>
          </a:xfrm>
        </p:spPr>
        <p:txBody>
          <a:bodyPr/>
          <a:lstStyle/>
          <a:p>
            <a:pPr marL="0" indent="0" algn="ctr">
              <a:lnSpc>
                <a:spcPts val="1670"/>
              </a:lnSpc>
              <a:buNone/>
            </a:pPr>
            <a:r>
              <a:rPr lang="en-US" sz="1400" spc="25" dirty="0">
                <a:solidFill>
                  <a:srgbClr val="004FA3"/>
                </a:solidFill>
                <a:cs typeface="Arial"/>
              </a:rPr>
              <a:t>LLNL </a:t>
            </a:r>
            <a:r>
              <a:rPr lang="en-US" sz="1400" spc="15" dirty="0">
                <a:solidFill>
                  <a:srgbClr val="004FA3"/>
                </a:solidFill>
                <a:cs typeface="Arial"/>
              </a:rPr>
              <a:t>lead</a:t>
            </a:r>
            <a:r>
              <a:rPr lang="en-US" sz="1400" spc="-55" dirty="0">
                <a:solidFill>
                  <a:srgbClr val="004FA3"/>
                </a:solidFill>
                <a:cs typeface="Arial"/>
              </a:rPr>
              <a:t> </a:t>
            </a:r>
            <a:r>
              <a:rPr lang="en-US" sz="1400" spc="10" dirty="0">
                <a:solidFill>
                  <a:srgbClr val="004FA3"/>
                </a:solidFill>
                <a:cs typeface="Arial"/>
              </a:rPr>
              <a:t>laboratory</a:t>
            </a:r>
            <a:r>
              <a:rPr lang="en-US" sz="1400" dirty="0">
                <a:cs typeface="Arial"/>
              </a:rPr>
              <a:t> </a:t>
            </a:r>
            <a:br>
              <a:rPr lang="en-US" sz="1400" dirty="0">
                <a:cs typeface="Arial"/>
              </a:rPr>
            </a:br>
            <a:r>
              <a:rPr lang="en-US" sz="1400" spc="20" dirty="0">
                <a:solidFill>
                  <a:srgbClr val="004FA3"/>
                </a:solidFill>
                <a:cs typeface="Arial"/>
              </a:rPr>
              <a:t>(LANL)</a:t>
            </a:r>
            <a:r>
              <a:rPr lang="en-US" sz="1400" dirty="0">
                <a:cs typeface="Arial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spc="10" dirty="0">
                <a:solidFill>
                  <a:srgbClr val="004FA3"/>
                </a:solidFill>
                <a:cs typeface="Arial"/>
              </a:rPr>
              <a:t>Facility</a:t>
            </a:r>
            <a:endParaRPr lang="en-US" sz="1400" dirty="0"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1400" spc="20" dirty="0">
                <a:solidFill>
                  <a:srgbClr val="004FA3"/>
                </a:solidFill>
                <a:cs typeface="Arial"/>
              </a:rPr>
              <a:t>NIF</a:t>
            </a:r>
            <a:endParaRPr lang="en-US" sz="1400" dirty="0">
              <a:cs typeface="Arial"/>
            </a:endParaRPr>
          </a:p>
          <a:p>
            <a:pPr lvl="1">
              <a:spcBef>
                <a:spcPts val="0"/>
              </a:spcBef>
            </a:pPr>
            <a:r>
              <a:rPr lang="en-US" sz="1200" spc="10" dirty="0">
                <a:solidFill>
                  <a:srgbClr val="004FA3"/>
                </a:solidFill>
                <a:cs typeface="Arial"/>
              </a:rPr>
              <a:t>OMEGA</a:t>
            </a:r>
            <a:endParaRPr lang="en-US" sz="1200" dirty="0">
              <a:cs typeface="Arial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3DE221C-7063-3843-A375-C62C9C64F63E}"/>
              </a:ext>
            </a:extLst>
          </p:cNvPr>
          <p:cNvSpPr txBox="1">
            <a:spLocks/>
          </p:cNvSpPr>
          <p:nvPr/>
        </p:nvSpPr>
        <p:spPr>
          <a:xfrm>
            <a:off x="3121429" y="4280987"/>
            <a:ext cx="1727092" cy="1084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02608" indent="-302608" algn="l" defTabSz="609448" rtl="0" eaLnBrk="1" latinLnBrk="0" hangingPunct="1">
              <a:spcBef>
                <a:spcPts val="1200"/>
              </a:spcBef>
              <a:buFont typeface="Lucida Grande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6042" indent="-308956" algn="l" defTabSz="609448" rtl="0" eaLnBrk="1" latinLnBrk="0" hangingPunct="1">
              <a:lnSpc>
                <a:spcPct val="100000"/>
              </a:lnSpc>
              <a:spcBef>
                <a:spcPts val="533"/>
              </a:spcBef>
              <a:buFont typeface="Arial"/>
              <a:buChar char="－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95" indent="-300492" algn="l" defTabSz="609448" rtl="0" eaLnBrk="1" latinLnBrk="0" hangingPunct="1">
              <a:spcBef>
                <a:spcPts val="267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098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299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70"/>
              </a:lnSpc>
              <a:buNone/>
            </a:pPr>
            <a:r>
              <a:rPr lang="en-US" sz="1400" spc="20" dirty="0">
                <a:solidFill>
                  <a:srgbClr val="004FA3"/>
                </a:solidFill>
                <a:cs typeface="Arial"/>
              </a:rPr>
              <a:t>LLE </a:t>
            </a:r>
            <a:r>
              <a:rPr lang="en-US" sz="1400" spc="15" dirty="0">
                <a:solidFill>
                  <a:srgbClr val="004FA3"/>
                </a:solidFill>
                <a:cs typeface="Arial"/>
              </a:rPr>
              <a:t>lead</a:t>
            </a:r>
            <a:r>
              <a:rPr lang="en-US" sz="1400" spc="-35" dirty="0">
                <a:solidFill>
                  <a:srgbClr val="004FA3"/>
                </a:solidFill>
                <a:cs typeface="Arial"/>
              </a:rPr>
              <a:t> </a:t>
            </a:r>
            <a:r>
              <a:rPr lang="en-US" sz="1400" spc="10" dirty="0">
                <a:solidFill>
                  <a:srgbClr val="004FA3"/>
                </a:solidFill>
                <a:cs typeface="Arial"/>
              </a:rPr>
              <a:t>laboratory</a:t>
            </a:r>
            <a:br>
              <a:rPr lang="en-US" sz="1400" dirty="0">
                <a:cs typeface="Arial"/>
              </a:rPr>
            </a:br>
            <a:r>
              <a:rPr lang="en-US" sz="1400" spc="20" dirty="0">
                <a:solidFill>
                  <a:srgbClr val="004FA3"/>
                </a:solidFill>
                <a:cs typeface="Arial"/>
              </a:rPr>
              <a:t>(NRL,LLNL, LANL)</a:t>
            </a:r>
            <a:endParaRPr lang="en-US" sz="1400" dirty="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spc="10" dirty="0">
                <a:solidFill>
                  <a:srgbClr val="004FA3"/>
                </a:solidFill>
                <a:cs typeface="Arial"/>
              </a:rPr>
              <a:t>Facility</a:t>
            </a:r>
            <a:endParaRPr lang="en-US" sz="1400" dirty="0"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1400" spc="25" dirty="0">
                <a:solidFill>
                  <a:srgbClr val="004FA3"/>
                </a:solidFill>
                <a:cs typeface="Arial"/>
              </a:rPr>
              <a:t>Omega</a:t>
            </a:r>
            <a:endParaRPr lang="en-US" sz="1400" dirty="0">
              <a:cs typeface="Arial"/>
            </a:endParaRPr>
          </a:p>
          <a:p>
            <a:pPr lvl="1">
              <a:spcBef>
                <a:spcPts val="0"/>
              </a:spcBef>
            </a:pPr>
            <a:r>
              <a:rPr lang="en-US" sz="1200" spc="15" dirty="0">
                <a:solidFill>
                  <a:srgbClr val="004FA3"/>
                </a:solidFill>
                <a:cs typeface="Arial"/>
              </a:rPr>
              <a:t>NIF</a:t>
            </a:r>
            <a:endParaRPr lang="en-US" sz="1200" dirty="0">
              <a:cs typeface="Arial"/>
            </a:endParaRPr>
          </a:p>
          <a:p>
            <a:pPr lvl="1">
              <a:spcBef>
                <a:spcPts val="0"/>
              </a:spcBef>
            </a:pPr>
            <a:r>
              <a:rPr lang="en-US" sz="1200" spc="15" dirty="0">
                <a:solidFill>
                  <a:srgbClr val="004FA3"/>
                </a:solidFill>
                <a:cs typeface="Arial"/>
              </a:rPr>
              <a:t>NIKE</a:t>
            </a:r>
            <a:endParaRPr lang="en-US" sz="1200" dirty="0">
              <a:cs typeface="Arial"/>
            </a:endParaRPr>
          </a:p>
          <a:p>
            <a:pPr marL="1196224" lvl="1" indent="-195580">
              <a:spcBef>
                <a:spcPts val="95"/>
              </a:spcBef>
              <a:tabLst>
                <a:tab pos="733425" algn="l"/>
              </a:tabLst>
            </a:pPr>
            <a:endParaRPr lang="en-US" sz="1200" dirty="0">
              <a:cs typeface="Arial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FAFE7E0-A298-D74C-B91B-BA702330DEEF}"/>
              </a:ext>
            </a:extLst>
          </p:cNvPr>
          <p:cNvSpPr txBox="1">
            <a:spLocks/>
          </p:cNvSpPr>
          <p:nvPr/>
        </p:nvSpPr>
        <p:spPr>
          <a:xfrm>
            <a:off x="5912059" y="4276831"/>
            <a:ext cx="1720735" cy="1084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02608" indent="-302608" algn="l" defTabSz="609448" rtl="0" eaLnBrk="1" latinLnBrk="0" hangingPunct="1">
              <a:spcBef>
                <a:spcPts val="1200"/>
              </a:spcBef>
              <a:buFont typeface="Lucida Grande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6042" indent="-308956" algn="l" defTabSz="609448" rtl="0" eaLnBrk="1" latinLnBrk="0" hangingPunct="1">
              <a:lnSpc>
                <a:spcPct val="100000"/>
              </a:lnSpc>
              <a:spcBef>
                <a:spcPts val="533"/>
              </a:spcBef>
              <a:buFont typeface="Arial"/>
              <a:buChar char="－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95" indent="-300492" algn="l" defTabSz="609448" rtl="0" eaLnBrk="1" latinLnBrk="0" hangingPunct="1">
              <a:spcBef>
                <a:spcPts val="267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098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299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70"/>
              </a:lnSpc>
              <a:spcBef>
                <a:spcPts val="610"/>
              </a:spcBef>
              <a:buNone/>
            </a:pPr>
            <a:r>
              <a:rPr lang="en-US" sz="1400" spc="25" dirty="0">
                <a:solidFill>
                  <a:srgbClr val="004FA3"/>
                </a:solidFill>
                <a:cs typeface="Arial"/>
              </a:rPr>
              <a:t>SNL </a:t>
            </a:r>
            <a:r>
              <a:rPr lang="en-US" sz="1400" spc="15" dirty="0">
                <a:solidFill>
                  <a:srgbClr val="004FA3"/>
                </a:solidFill>
                <a:cs typeface="Arial"/>
              </a:rPr>
              <a:t>lead</a:t>
            </a:r>
            <a:r>
              <a:rPr lang="en-US" sz="1400" spc="-50" dirty="0">
                <a:solidFill>
                  <a:srgbClr val="004FA3"/>
                </a:solidFill>
                <a:cs typeface="Arial"/>
              </a:rPr>
              <a:t> </a:t>
            </a:r>
            <a:r>
              <a:rPr lang="en-US" sz="1400" spc="10" dirty="0">
                <a:solidFill>
                  <a:srgbClr val="004FA3"/>
                </a:solidFill>
                <a:cs typeface="Arial"/>
              </a:rPr>
              <a:t>laboratory</a:t>
            </a:r>
            <a:br>
              <a:rPr lang="en-US" sz="1400" dirty="0">
                <a:cs typeface="Arial"/>
              </a:rPr>
            </a:br>
            <a:r>
              <a:rPr lang="en-US" sz="1400" spc="20" dirty="0">
                <a:solidFill>
                  <a:srgbClr val="004FA3"/>
                </a:solidFill>
                <a:cs typeface="Arial"/>
              </a:rPr>
              <a:t>(LLNL,</a:t>
            </a:r>
            <a:r>
              <a:rPr lang="en-US" sz="1400" spc="-145" dirty="0">
                <a:solidFill>
                  <a:srgbClr val="004FA3"/>
                </a:solidFill>
                <a:cs typeface="Arial"/>
              </a:rPr>
              <a:t> LANL, </a:t>
            </a:r>
            <a:r>
              <a:rPr lang="en-US" sz="1400" spc="20" dirty="0">
                <a:solidFill>
                  <a:srgbClr val="004FA3"/>
                </a:solidFill>
                <a:cs typeface="Arial"/>
              </a:rPr>
              <a:t>LLE)</a:t>
            </a:r>
            <a:endParaRPr lang="en-US" sz="1400" dirty="0"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spc="10" dirty="0">
                <a:solidFill>
                  <a:srgbClr val="004FA3"/>
                </a:solidFill>
                <a:cs typeface="Arial"/>
              </a:rPr>
              <a:t>Facility</a:t>
            </a:r>
            <a:endParaRPr lang="en-US" sz="1400" dirty="0"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1400" spc="20" dirty="0">
                <a:solidFill>
                  <a:srgbClr val="004FA3"/>
                </a:solidFill>
                <a:cs typeface="Arial"/>
              </a:rPr>
              <a:t>Z</a:t>
            </a:r>
          </a:p>
          <a:p>
            <a:pPr lvl="1">
              <a:spcBef>
                <a:spcPts val="0"/>
              </a:spcBef>
            </a:pPr>
            <a:r>
              <a:rPr lang="en-US" sz="1200" spc="20" dirty="0">
                <a:solidFill>
                  <a:srgbClr val="004FA3"/>
                </a:solidFill>
                <a:cs typeface="Arial"/>
              </a:rPr>
              <a:t>Omega</a:t>
            </a:r>
            <a:endParaRPr lang="en-US" sz="1200" dirty="0">
              <a:cs typeface="Arial"/>
            </a:endParaRPr>
          </a:p>
          <a:p>
            <a:pPr lvl="1">
              <a:spcBef>
                <a:spcPts val="0"/>
              </a:spcBef>
            </a:pPr>
            <a:r>
              <a:rPr lang="en-US" sz="1200" spc="15" dirty="0">
                <a:solidFill>
                  <a:srgbClr val="004FA3"/>
                </a:solidFill>
                <a:cs typeface="Arial"/>
              </a:rPr>
              <a:t>NIF</a:t>
            </a:r>
            <a:endParaRPr lang="en-US" sz="1200" dirty="0">
              <a:cs typeface="Arial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DADAAE76-FAA2-604E-B20A-DC2F27392FFD}"/>
              </a:ext>
            </a:extLst>
          </p:cNvPr>
          <p:cNvSpPr/>
          <p:nvPr/>
        </p:nvSpPr>
        <p:spPr>
          <a:xfrm>
            <a:off x="8348471" y="2317871"/>
            <a:ext cx="3300983" cy="2659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C99401-5BD5-8E47-AD42-EF28243CFDB1}"/>
              </a:ext>
            </a:extLst>
          </p:cNvPr>
          <p:cNvSpPr txBox="1"/>
          <p:nvPr/>
        </p:nvSpPr>
        <p:spPr>
          <a:xfrm>
            <a:off x="8749145" y="1454727"/>
            <a:ext cx="2202873" cy="7386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Multiple shell capsules (direct and indirect drive) </a:t>
            </a:r>
          </a:p>
        </p:txBody>
      </p:sp>
    </p:spTree>
    <p:extLst>
      <p:ext uri="{BB962C8B-B14F-4D97-AF65-F5344CB8AC3E}">
        <p14:creationId xmlns:p14="http://schemas.microsoft.com/office/powerpoint/2010/main" val="400758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65A4E764-56C4-7B4A-8F08-3212A2B35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7144" y="1529260"/>
            <a:ext cx="3321224" cy="426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C200D4-05A3-9E45-8CAD-BC8633A28ACD}"/>
              </a:ext>
            </a:extLst>
          </p:cNvPr>
          <p:cNvSpPr/>
          <p:nvPr/>
        </p:nvSpPr>
        <p:spPr>
          <a:xfrm>
            <a:off x="1586723" y="1420446"/>
            <a:ext cx="4137420" cy="459783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1E6112-33ED-1D49-836C-28CC19F54D09}"/>
              </a:ext>
            </a:extLst>
          </p:cNvPr>
          <p:cNvSpPr/>
          <p:nvPr/>
        </p:nvSpPr>
        <p:spPr>
          <a:xfrm>
            <a:off x="6433254" y="1352350"/>
            <a:ext cx="4137422" cy="459783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3038D3-946A-9842-AF55-2E3F52B6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2" y="560832"/>
            <a:ext cx="9361409" cy="329184"/>
          </a:xfrm>
        </p:spPr>
        <p:txBody>
          <a:bodyPr/>
          <a:lstStyle/>
          <a:p>
            <a:r>
              <a:rPr lang="en-US" dirty="0"/>
              <a:t>Laser-direct-drive research is executed at both the Omega and the NIF facilities; the ability to conduct research at both facilities is a key component of LDD strategy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E47F8F31-C24E-EC41-B8D4-3CAF13F1B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7001" y="1529479"/>
            <a:ext cx="3889927" cy="400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E10EA-877C-5B44-B06A-825A0AA246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722" y="5716658"/>
            <a:ext cx="4137421" cy="603242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Laser coupling, preheat, imprint, and hydrodynamically scaled implosions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546C2A7-3669-0B48-830B-0F4EB0143FD0}"/>
              </a:ext>
            </a:extLst>
          </p:cNvPr>
          <p:cNvSpPr txBox="1">
            <a:spLocks/>
          </p:cNvSpPr>
          <p:nvPr/>
        </p:nvSpPr>
        <p:spPr>
          <a:xfrm>
            <a:off x="6433254" y="5525452"/>
            <a:ext cx="4137422" cy="84946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vert="horz" wrap="square" lIns="36576" tIns="36576" rIns="36576" bIns="73152" rtlCol="0" anchor="ctr" anchorCtr="0">
            <a:spAutoFit/>
          </a:bodyPr>
          <a:lstStyle>
            <a:lvl1pPr marL="0" indent="0" algn="ctr" defTabSz="609448" rtl="0" eaLnBrk="1" latinLnBrk="0" hangingPunct="1">
              <a:spcBef>
                <a:spcPts val="25"/>
              </a:spcBef>
              <a:buFont typeface="Lucida Grande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59694" indent="-300492" algn="l" defTabSz="609448" rtl="0" eaLnBrk="1" latinLnBrk="0" hangingPunct="1">
              <a:lnSpc>
                <a:spcPct val="100000"/>
              </a:lnSpc>
              <a:spcBef>
                <a:spcPts val="533"/>
              </a:spcBef>
              <a:buFont typeface="Arial"/>
              <a:buChar char="－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95" indent="-300492" algn="l" defTabSz="609448" rtl="0" eaLnBrk="1" latinLnBrk="0" hangingPunct="1">
              <a:spcBef>
                <a:spcPts val="267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098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299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Laser coupling, hydro scaling, preheat,  imprint, limited Implosions at the MJ scale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A3D84D-AF0B-1C43-8A28-ADE616F296E2}"/>
              </a:ext>
            </a:extLst>
          </p:cNvPr>
          <p:cNvSpPr txBox="1"/>
          <p:nvPr/>
        </p:nvSpPr>
        <p:spPr>
          <a:xfrm>
            <a:off x="3460830" y="1420446"/>
            <a:ext cx="2263313" cy="7324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OMEGA implosions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dirty="0"/>
              <a:t>Spherical (optimized)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dirty="0"/>
              <a:t>Polar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4D27C-535D-8242-A0CD-F8CFBA184DED}"/>
              </a:ext>
            </a:extLst>
          </p:cNvPr>
          <p:cNvSpPr txBox="1"/>
          <p:nvPr/>
        </p:nvSpPr>
        <p:spPr>
          <a:xfrm>
            <a:off x="6557002" y="1529260"/>
            <a:ext cx="155685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NIF implosions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dirty="0"/>
              <a:t>Polar drive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5E199A5-C45A-974C-97AE-FF4EDA162E22}"/>
              </a:ext>
            </a:extLst>
          </p:cNvPr>
          <p:cNvSpPr/>
          <p:nvPr/>
        </p:nvSpPr>
        <p:spPr>
          <a:xfrm>
            <a:off x="4919241" y="4074289"/>
            <a:ext cx="2627453" cy="1145893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702ADD-C1EF-E043-AA16-1CC9F67BFD10}"/>
                  </a:ext>
                </a:extLst>
              </p:cNvPr>
              <p:cNvSpPr txBox="1"/>
              <p:nvPr/>
            </p:nvSpPr>
            <p:spPr>
              <a:xfrm>
                <a:off x="5104430" y="4340506"/>
                <a:ext cx="16899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600" b="1" dirty="0">
                    <a:solidFill>
                      <a:schemeClr val="bg1"/>
                    </a:solidFill>
                  </a:rPr>
                  <a:t> in scale</a:t>
                </a:r>
              </a:p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  ~(E</a:t>
                </a:r>
                <a:r>
                  <a:rPr lang="en-US" sz="1600" b="1" baseline="-25000" dirty="0">
                    <a:solidFill>
                      <a:schemeClr val="bg1"/>
                    </a:solidFill>
                  </a:rPr>
                  <a:t>NIF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/E</a:t>
                </a:r>
                <a:r>
                  <a:rPr lang="en-US" sz="1600" b="1" baseline="-25000" dirty="0">
                    <a:solidFill>
                      <a:schemeClr val="bg1"/>
                    </a:solidFill>
                  </a:rPr>
                  <a:t>Ω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)</a:t>
                </a:r>
                <a:r>
                  <a:rPr lang="en-US" sz="1600" b="1" baseline="30000" dirty="0">
                    <a:solidFill>
                      <a:schemeClr val="bg1"/>
                    </a:solidFill>
                  </a:rPr>
                  <a:t>1/3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702ADD-C1EF-E043-AA16-1CC9F67BF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430" y="4340506"/>
                <a:ext cx="1689907" cy="584775"/>
              </a:xfrm>
              <a:prstGeom prst="rect">
                <a:avLst/>
              </a:prstGeom>
              <a:blipFill>
                <a:blip r:embed="rId4"/>
                <a:stretch>
                  <a:fillRect t="-212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59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277B0E-1F8B-EF47-95D8-EF559E2E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68236"/>
            <a:ext cx="9992967" cy="635793"/>
          </a:xfrm>
        </p:spPr>
        <p:txBody>
          <a:bodyPr/>
          <a:lstStyle/>
          <a:p>
            <a:r>
              <a:rPr lang="en-US" dirty="0"/>
              <a:t>Predictive Machine Learning Model has been developed exploiting the shot rate and diagnostics (3-D) on OMEGA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3CC6F4-1193-4F4A-B0C7-AAF5EB954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24" y="2058200"/>
            <a:ext cx="3706524" cy="2143228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8BCD2C93-5DF3-4E4E-9ADD-D2AADCD40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165" y="1848278"/>
            <a:ext cx="3757612" cy="26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0B4C8E81-948A-1D4A-98A4-6A15A1B2210B}"/>
              </a:ext>
            </a:extLst>
          </p:cNvPr>
          <p:cNvSpPr/>
          <p:nvPr/>
        </p:nvSpPr>
        <p:spPr>
          <a:xfrm>
            <a:off x="4213185" y="2720051"/>
            <a:ext cx="740780" cy="1018572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932887-5271-2A45-B0F5-37FDEF5BD7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753" y="1753810"/>
            <a:ext cx="1825935" cy="3125159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A1F97B06-82F7-F84C-9707-D37B4C1C803D}"/>
              </a:ext>
            </a:extLst>
          </p:cNvPr>
          <p:cNvSpPr/>
          <p:nvPr/>
        </p:nvSpPr>
        <p:spPr>
          <a:xfrm>
            <a:off x="6695529" y="2710401"/>
            <a:ext cx="740780" cy="1018572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EB30FE-FF9F-AE4C-B37F-75C93BDABD13}"/>
              </a:ext>
            </a:extLst>
          </p:cNvPr>
          <p:cNvSpPr txBox="1"/>
          <p:nvPr/>
        </p:nvSpPr>
        <p:spPr>
          <a:xfrm>
            <a:off x="8305404" y="4356628"/>
            <a:ext cx="1984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Model Prediction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83F948-7484-A14A-B2C2-A6B3B010EB3B}"/>
              </a:ext>
            </a:extLst>
          </p:cNvPr>
          <p:cNvSpPr txBox="1"/>
          <p:nvPr/>
        </p:nvSpPr>
        <p:spPr>
          <a:xfrm>
            <a:off x="9248170" y="4241844"/>
            <a:ext cx="1354238" cy="1781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US" sz="1600" b="1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647A4F-C308-9C4F-8B1F-384F0C435057}"/>
              </a:ext>
            </a:extLst>
          </p:cNvPr>
          <p:cNvSpPr txBox="1"/>
          <p:nvPr/>
        </p:nvSpPr>
        <p:spPr>
          <a:xfrm rot="16200000">
            <a:off x="6807294" y="2844276"/>
            <a:ext cx="1589811" cy="345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/>
              <a:t>Experiments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9829D2-9229-C243-99B3-6A4CA21EA231}"/>
              </a:ext>
            </a:extLst>
          </p:cNvPr>
          <p:cNvSpPr txBox="1"/>
          <p:nvPr/>
        </p:nvSpPr>
        <p:spPr>
          <a:xfrm>
            <a:off x="8344319" y="1276907"/>
            <a:ext cx="1879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Fusion Yield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FE4101-AD15-8B4B-8651-05E6E77F2F22}"/>
              </a:ext>
            </a:extLst>
          </p:cNvPr>
          <p:cNvSpPr txBox="1"/>
          <p:nvPr/>
        </p:nvSpPr>
        <p:spPr>
          <a:xfrm>
            <a:off x="8524084" y="1573964"/>
            <a:ext cx="152975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(&gt;160 experiments)</a:t>
            </a:r>
          </a:p>
        </p:txBody>
      </p:sp>
    </p:spTree>
    <p:extLst>
      <p:ext uri="{BB962C8B-B14F-4D97-AF65-F5344CB8AC3E}">
        <p14:creationId xmlns:p14="http://schemas.microsoft.com/office/powerpoint/2010/main" val="45649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3">
            <a:extLst>
              <a:ext uri="{FF2B5EF4-FFF2-40B4-BE49-F238E27FC236}">
                <a16:creationId xmlns:a16="http://schemas.microsoft.com/office/drawing/2014/main" id="{4DBDA07A-35BC-AD4B-BBE3-004B386B5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904" y="1535113"/>
            <a:ext cx="2355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Dependence on laser beam to target size</a:t>
            </a:r>
          </a:p>
        </p:txBody>
      </p:sp>
      <p:pic>
        <p:nvPicPr>
          <p:cNvPr id="11268" name="Picture 7">
            <a:extLst>
              <a:ext uri="{FF2B5EF4-FFF2-40B4-BE49-F238E27FC236}">
                <a16:creationId xmlns:a16="http://schemas.microsoft.com/office/drawing/2014/main" id="{005E0556-32B1-A548-8E24-E435C8DA4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4438650"/>
            <a:ext cx="1839912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>
            <a:extLst>
              <a:ext uri="{FF2B5EF4-FFF2-40B4-BE49-F238E27FC236}">
                <a16:creationId xmlns:a16="http://schemas.microsoft.com/office/drawing/2014/main" id="{DAFB8A65-6525-6946-88F6-F4B33AECE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4700588"/>
            <a:ext cx="36258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>
            <a:extLst>
              <a:ext uri="{FF2B5EF4-FFF2-40B4-BE49-F238E27FC236}">
                <a16:creationId xmlns:a16="http://schemas.microsoft.com/office/drawing/2014/main" id="{5BECA652-F20B-E547-89F8-74F45AF5D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4286250"/>
            <a:ext cx="16668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>
            <a:extLst>
              <a:ext uri="{FF2B5EF4-FFF2-40B4-BE49-F238E27FC236}">
                <a16:creationId xmlns:a16="http://schemas.microsoft.com/office/drawing/2014/main" id="{FCCEBEEC-39CA-D84C-BF9B-A1DFFEB9A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088" y="5530850"/>
            <a:ext cx="85248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>
            <a:extLst>
              <a:ext uri="{FF2B5EF4-FFF2-40B4-BE49-F238E27FC236}">
                <a16:creationId xmlns:a16="http://schemas.microsoft.com/office/drawing/2014/main" id="{CC2D74B3-4A93-644B-AC3C-B0C3DEF0F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888" y="5403850"/>
            <a:ext cx="10001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4">
            <a:extLst>
              <a:ext uri="{FF2B5EF4-FFF2-40B4-BE49-F238E27FC236}">
                <a16:creationId xmlns:a16="http://schemas.microsoft.com/office/drawing/2014/main" id="{37507AD3-FFF2-2A42-BB21-34BF5052E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6038" y="4849813"/>
            <a:ext cx="488950" cy="971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21899" tIns="60949" rIns="121899" bIns="60949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Rectangle 11">
            <a:extLst>
              <a:ext uri="{FF2B5EF4-FFF2-40B4-BE49-F238E27FC236}">
                <a16:creationId xmlns:a16="http://schemas.microsoft.com/office/drawing/2014/main" id="{0B02B0DD-216D-CC40-9CF7-25D6493D4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0" y="4849813"/>
            <a:ext cx="654050" cy="485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21899" tIns="60949" rIns="121899" bIns="60949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5" name="Rectangle 15">
            <a:extLst>
              <a:ext uri="{FF2B5EF4-FFF2-40B4-BE49-F238E27FC236}">
                <a16:creationId xmlns:a16="http://schemas.microsoft.com/office/drawing/2014/main" id="{9202C3B6-0B63-9D4F-9652-D5CC68CA7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4700588"/>
            <a:ext cx="3714750" cy="13398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99" tIns="60949" rIns="121899" bIns="60949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Rectangle 16">
            <a:extLst>
              <a:ext uri="{FF2B5EF4-FFF2-40B4-BE49-F238E27FC236}">
                <a16:creationId xmlns:a16="http://schemas.microsoft.com/office/drawing/2014/main" id="{6C5F8B4A-B380-A241-ADB6-4BD73949F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575" y="4438650"/>
            <a:ext cx="2190750" cy="17319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99" tIns="60949" rIns="121899" bIns="60949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1277" name="Group 21">
            <a:extLst>
              <a:ext uri="{FF2B5EF4-FFF2-40B4-BE49-F238E27FC236}">
                <a16:creationId xmlns:a16="http://schemas.microsoft.com/office/drawing/2014/main" id="{E1AA8A14-E9C9-1641-9989-B9913AD831C0}"/>
              </a:ext>
            </a:extLst>
          </p:cNvPr>
          <p:cNvGrpSpPr>
            <a:grpSpLocks/>
          </p:cNvGrpSpPr>
          <p:nvPr/>
        </p:nvGrpSpPr>
        <p:grpSpPr bwMode="auto">
          <a:xfrm>
            <a:off x="7091363" y="4494213"/>
            <a:ext cx="2312987" cy="1601787"/>
            <a:chOff x="5319324" y="3370008"/>
            <a:chExt cx="1735030" cy="1201802"/>
          </a:xfrm>
        </p:grpSpPr>
        <p:pic>
          <p:nvPicPr>
            <p:cNvPr id="11295" name="Picture 8">
              <a:extLst>
                <a:ext uri="{FF2B5EF4-FFF2-40B4-BE49-F238E27FC236}">
                  <a16:creationId xmlns:a16="http://schemas.microsoft.com/office/drawing/2014/main" id="{28195EA7-9B23-D942-A53B-56EFF2BF14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4265" y="3466406"/>
              <a:ext cx="1496265" cy="1105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6" name="Rectangle 10">
              <a:extLst>
                <a:ext uri="{FF2B5EF4-FFF2-40B4-BE49-F238E27FC236}">
                  <a16:creationId xmlns:a16="http://schemas.microsoft.com/office/drawing/2014/main" id="{6E42510F-C3F0-A047-84AC-8E2F682D2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9324" y="3826636"/>
              <a:ext cx="369794" cy="32178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97" name="Rectangle 17">
              <a:extLst>
                <a:ext uri="{FF2B5EF4-FFF2-40B4-BE49-F238E27FC236}">
                  <a16:creationId xmlns:a16="http://schemas.microsoft.com/office/drawing/2014/main" id="{DC8D53B7-C18F-3946-9FFA-9B2603652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80" y="3370008"/>
              <a:ext cx="1648874" cy="120180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080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278" name="Rectangle 18">
            <a:extLst>
              <a:ext uri="{FF2B5EF4-FFF2-40B4-BE49-F238E27FC236}">
                <a16:creationId xmlns:a16="http://schemas.microsoft.com/office/drawing/2014/main" id="{C4F35670-7ABA-6F4C-883D-8A8E32D5C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7088" y="4281488"/>
            <a:ext cx="2320925" cy="19589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99" tIns="60949" rIns="121899" bIns="60949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9" name="TextBox 20">
            <a:extLst>
              <a:ext uri="{FF2B5EF4-FFF2-40B4-BE49-F238E27FC236}">
                <a16:creationId xmlns:a16="http://schemas.microsoft.com/office/drawing/2014/main" id="{985D8392-EE47-F44D-815C-3229E3ED6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35" y="80770"/>
            <a:ext cx="10871320" cy="11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chemeClr val="tx2"/>
                </a:solidFill>
              </a:rPr>
              <a:t>Exploiting machine learning, 3-D diagnostics, and data mapping; Omega cryogenic implosions are developing models and quantifying and developing mitigation strategies for mechanisms that degrade performance     </a:t>
            </a:r>
          </a:p>
        </p:txBody>
      </p:sp>
      <p:sp>
        <p:nvSpPr>
          <p:cNvPr id="11280" name="TextBox 22">
            <a:extLst>
              <a:ext uri="{FF2B5EF4-FFF2-40B4-BE49-F238E27FC236}">
                <a16:creationId xmlns:a16="http://schemas.microsoft.com/office/drawing/2014/main" id="{AB76D06B-F2B6-3248-81D4-1EE847A95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6419850"/>
            <a:ext cx="3051175" cy="328613"/>
          </a:xfrm>
          <a:prstGeom prst="rect">
            <a:avLst/>
          </a:prstGeom>
          <a:noFill/>
          <a:ln>
            <a:noFill/>
          </a:ln>
        </p:spPr>
        <p:txBody>
          <a:bodyPr wrap="none" lIns="121899" tIns="60949" rIns="121899" bIns="6094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00" b="1" dirty="0">
                <a:solidFill>
                  <a:schemeClr val="bg1"/>
                </a:solidFill>
              </a:rPr>
              <a:t>A. Lees, invited talk APS DPP 2020</a:t>
            </a:r>
          </a:p>
        </p:txBody>
      </p:sp>
      <p:pic>
        <p:nvPicPr>
          <p:cNvPr id="11281" name="Picture 34">
            <a:extLst>
              <a:ext uri="{FF2B5EF4-FFF2-40B4-BE49-F238E27FC236}">
                <a16:creationId xmlns:a16="http://schemas.microsoft.com/office/drawing/2014/main" id="{21FA2F9D-60D8-4444-9D41-E70EF1A4B1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1979613"/>
            <a:ext cx="249713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35">
            <a:extLst>
              <a:ext uri="{FF2B5EF4-FFF2-40B4-BE49-F238E27FC236}">
                <a16:creationId xmlns:a16="http://schemas.microsoft.com/office/drawing/2014/main" id="{CD27AADE-9508-5A45-9213-C8A07A293F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2101850"/>
            <a:ext cx="3167062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TextBox 18">
            <a:extLst>
              <a:ext uri="{FF2B5EF4-FFF2-40B4-BE49-F238E27FC236}">
                <a16:creationId xmlns:a16="http://schemas.microsoft.com/office/drawing/2014/main" id="{40A944C7-AB94-B442-A545-B3F1AC65C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323" y="1803400"/>
            <a:ext cx="2432675" cy="30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>
            <a:lvl1pPr eaLnBrk="0" hangingPunct="0">
              <a:spcBef>
                <a:spcPts val="1200"/>
              </a:spcBef>
              <a:buFont typeface="Lucida Grande" panose="020B0600040502020204" pitchFamily="34" charset="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ts val="538"/>
              </a:spcBef>
              <a:buFont typeface="Arial" panose="020B0604020202020204" pitchFamily="34" charset="0"/>
              <a:buChar char="－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ts val="263"/>
              </a:spcBef>
              <a:buFont typeface="Lucida Grande" panose="020B0600040502020204" pitchFamily="34" charset="0"/>
              <a:buChar char="-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buFont typeface="Lucida Grande" panose="020B0600040502020204" pitchFamily="34" charset="0"/>
              <a:buChar char="-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buFont typeface="Lucida Grande" panose="020B0600040502020204" pitchFamily="34" charset="0"/>
              <a:buChar char="-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Font typeface="Lucida Grande" panose="020B0600040502020204" pitchFamily="34" charset="0"/>
              <a:buChar char="-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Font typeface="Lucida Grande" panose="020B0600040502020204" pitchFamily="34" charset="0"/>
              <a:buChar char="-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Font typeface="Lucida Grande" panose="020B0600040502020204" pitchFamily="34" charset="0"/>
              <a:buChar char="-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Font typeface="Lucida Grande" panose="020B0600040502020204" pitchFamily="34" charset="0"/>
              <a:buChar char="-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Dependence on the L=1 mode</a:t>
            </a:r>
          </a:p>
        </p:txBody>
      </p:sp>
      <p:pic>
        <p:nvPicPr>
          <p:cNvPr id="11284" name="Picture 13">
            <a:extLst>
              <a:ext uri="{FF2B5EF4-FFF2-40B4-BE49-F238E27FC236}">
                <a16:creationId xmlns:a16="http://schemas.microsoft.com/office/drawing/2014/main" id="{720C0530-D22D-F445-88B9-E105C2D37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538" y="1731963"/>
            <a:ext cx="25082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15">
            <a:extLst>
              <a:ext uri="{FF2B5EF4-FFF2-40B4-BE49-F238E27FC236}">
                <a16:creationId xmlns:a16="http://schemas.microsoft.com/office/drawing/2014/main" id="{8965770E-FAEA-6847-ABFA-99F91986A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22018"/>
            <a:ext cx="32766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6" name="TextBox 19">
            <a:extLst>
              <a:ext uri="{FF2B5EF4-FFF2-40B4-BE49-F238E27FC236}">
                <a16:creationId xmlns:a16="http://schemas.microsoft.com/office/drawing/2014/main" id="{C107F683-30ED-CB49-8D7E-F86AD7CE8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3989388"/>
            <a:ext cx="574675" cy="3540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21899" tIns="60949" rIns="121899" bIns="6094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sym typeface="Symbol" pitchFamily="2" charset="2"/>
              </a:rPr>
              <a:t></a:t>
            </a:r>
            <a:r>
              <a:rPr lang="en-US" altLang="en-US" sz="1500" b="1" baseline="-25000" dirty="0">
                <a:sym typeface="Symbol" pitchFamily="2" charset="2"/>
              </a:rPr>
              <a:t>He3</a:t>
            </a:r>
            <a:endParaRPr lang="en-US" altLang="en-US" sz="1500" b="1" dirty="0"/>
          </a:p>
        </p:txBody>
      </p:sp>
      <p:sp>
        <p:nvSpPr>
          <p:cNvPr id="11287" name="Up Arrow 23">
            <a:extLst>
              <a:ext uri="{FF2B5EF4-FFF2-40B4-BE49-F238E27FC236}">
                <a16:creationId xmlns:a16="http://schemas.microsoft.com/office/drawing/2014/main" id="{09377B02-BB29-AF4E-92D4-06D60B794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4470400"/>
            <a:ext cx="646113" cy="228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8" name="Up Arrow 42">
            <a:extLst>
              <a:ext uri="{FF2B5EF4-FFF2-40B4-BE49-F238E27FC236}">
                <a16:creationId xmlns:a16="http://schemas.microsoft.com/office/drawing/2014/main" id="{D89A87F4-2713-6045-8A32-DA22D615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325" y="4286250"/>
            <a:ext cx="644525" cy="228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9" name="Up Arrow 43">
            <a:extLst>
              <a:ext uri="{FF2B5EF4-FFF2-40B4-BE49-F238E27FC236}">
                <a16:creationId xmlns:a16="http://schemas.microsoft.com/office/drawing/2014/main" id="{92B9F7F4-E936-6647-AAC0-8656359F3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688" y="4278313"/>
            <a:ext cx="646112" cy="228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0" name="Up Arrow 44">
            <a:extLst>
              <a:ext uri="{FF2B5EF4-FFF2-40B4-BE49-F238E27FC236}">
                <a16:creationId xmlns:a16="http://schemas.microsoft.com/office/drawing/2014/main" id="{7DAA5919-5465-6746-99F4-66B69BFED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7738" y="4027488"/>
            <a:ext cx="644525" cy="228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1" name="Rectangle 1">
            <a:extLst>
              <a:ext uri="{FF2B5EF4-FFF2-40B4-BE49-F238E27FC236}">
                <a16:creationId xmlns:a16="http://schemas.microsoft.com/office/drawing/2014/main" id="{A4E6ADAD-FCFA-9E4A-B63C-D3B34A74C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849813"/>
            <a:ext cx="419100" cy="10683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21899" tIns="60949" rIns="121899" bIns="60949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292" name="Picture 32">
            <a:extLst>
              <a:ext uri="{FF2B5EF4-FFF2-40B4-BE49-F238E27FC236}">
                <a16:creationId xmlns:a16="http://schemas.microsoft.com/office/drawing/2014/main" id="{0330FFEB-EFEA-E14D-9C64-5F329213C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41550"/>
            <a:ext cx="9271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32">
            <a:extLst>
              <a:ext uri="{FF2B5EF4-FFF2-40B4-BE49-F238E27FC236}">
                <a16:creationId xmlns:a16="http://schemas.microsoft.com/office/drawing/2014/main" id="{12FEC18A-7380-0F4E-BE2C-D29EF624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2152650"/>
            <a:ext cx="9271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4" name="Picture 32">
            <a:extLst>
              <a:ext uri="{FF2B5EF4-FFF2-40B4-BE49-F238E27FC236}">
                <a16:creationId xmlns:a16="http://schemas.microsoft.com/office/drawing/2014/main" id="{F422E2B4-A8E6-B340-948D-8FD089544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275" y="2166938"/>
            <a:ext cx="927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949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9AC470-A851-444B-8904-5FBEA285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150468"/>
            <a:ext cx="10197989" cy="1083642"/>
          </a:xfrm>
        </p:spPr>
        <p:txBody>
          <a:bodyPr/>
          <a:lstStyle/>
          <a:p>
            <a:r>
              <a:rPr lang="en-US" dirty="0"/>
              <a:t>To reduce the impact to the facility and maintain the present capability for LID on NIF, LDD implosions are executed in the “polar drive” configuration;  PDD will be an increasing  focus of LDD research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B14C2C-9D1C-8646-95F3-4D22F6F23A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41" y="1951794"/>
            <a:ext cx="2793392" cy="31101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CD6E50-C2DD-5845-BCF5-65138F130818}"/>
              </a:ext>
            </a:extLst>
          </p:cNvPr>
          <p:cNvSpPr txBox="1"/>
          <p:nvPr/>
        </p:nvSpPr>
        <p:spPr>
          <a:xfrm>
            <a:off x="2723193" y="1498777"/>
            <a:ext cx="326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NIF polar drive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980FA-4820-AD45-9B2E-B3BB45FA0FED}"/>
              </a:ext>
            </a:extLst>
          </p:cNvPr>
          <p:cNvSpPr txBox="1"/>
          <p:nvPr/>
        </p:nvSpPr>
        <p:spPr>
          <a:xfrm>
            <a:off x="1569245" y="5740690"/>
            <a:ext cx="8844955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LLNL and LLE are developing a “phased approach” strategy to improve PDD on NIF.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3A71490-6A10-614F-B59F-C25E249CF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6390" y="2102265"/>
            <a:ext cx="2935444" cy="278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8BA344-33AC-0F4F-AD40-3F31B2770924}"/>
              </a:ext>
            </a:extLst>
          </p:cNvPr>
          <p:cNvSpPr txBox="1"/>
          <p:nvPr/>
        </p:nvSpPr>
        <p:spPr>
          <a:xfrm>
            <a:off x="3627330" y="4847043"/>
            <a:ext cx="3703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600" b="1" dirty="0">
                <a:solidFill>
                  <a:schemeClr val="tx2"/>
                </a:solidFill>
              </a:rPr>
              <a:t>NIF pointing for polar direct drive</a:t>
            </a:r>
          </a:p>
          <a:p>
            <a:pPr algn="ctr"/>
            <a:endParaRPr lang="en-US" sz="1600" b="1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135099-A025-AF43-8972-56EBA2B856FC}"/>
              </a:ext>
            </a:extLst>
          </p:cNvPr>
          <p:cNvSpPr txBox="1"/>
          <p:nvPr/>
        </p:nvSpPr>
        <p:spPr>
          <a:xfrm>
            <a:off x="7187427" y="2101994"/>
            <a:ext cx="4280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/>
              <a:t>Advantages of polar drive  </a:t>
            </a:r>
          </a:p>
          <a:p>
            <a:pPr marL="895243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Innovative targets (e.g., B fields)</a:t>
            </a:r>
          </a:p>
          <a:p>
            <a:pPr marL="895243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Reactor flexibility (IFE)</a:t>
            </a:r>
          </a:p>
          <a:p>
            <a:pPr marL="895243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Reduced impact on present NIF</a:t>
            </a:r>
          </a:p>
          <a:p>
            <a:pPr algn="l"/>
            <a:endParaRPr lang="en-US" sz="1600" b="1" dirty="0" err="1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746DE17B-1C3A-7549-A1E9-5BDF445D8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0357" y="3982143"/>
            <a:ext cx="2405065" cy="12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C83B90-B069-8E42-A805-25AC5A66E2CD}"/>
              </a:ext>
            </a:extLst>
          </p:cNvPr>
          <p:cNvSpPr txBox="1"/>
          <p:nvPr/>
        </p:nvSpPr>
        <p:spPr>
          <a:xfrm>
            <a:off x="7941743" y="3643589"/>
            <a:ext cx="2363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PDD phase plates</a:t>
            </a:r>
          </a:p>
        </p:txBody>
      </p:sp>
    </p:spTree>
    <p:extLst>
      <p:ext uri="{BB962C8B-B14F-4D97-AF65-F5344CB8AC3E}">
        <p14:creationId xmlns:p14="http://schemas.microsoft.com/office/powerpoint/2010/main" val="99071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473252-572D-3B49-AE3E-2AA6CF70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2" y="353291"/>
            <a:ext cx="8870852" cy="675409"/>
          </a:xfrm>
        </p:spPr>
        <p:txBody>
          <a:bodyPr/>
          <a:lstStyle/>
          <a:p>
            <a:r>
              <a:rPr lang="en-US" dirty="0"/>
              <a:t>LDD research on NIF enables laser-target coupling, hydrodynamics, LPI to be conducted at megajoule energy scale (~60x and 15x energy and power from Omega)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EBF8C9-B6D9-534A-BFE9-699B91D13211}"/>
              </a:ext>
            </a:extLst>
          </p:cNvPr>
          <p:cNvGrpSpPr>
            <a:grpSpLocks/>
          </p:cNvGrpSpPr>
          <p:nvPr/>
        </p:nvGrpSpPr>
        <p:grpSpPr bwMode="auto">
          <a:xfrm>
            <a:off x="537966" y="2202873"/>
            <a:ext cx="3150807" cy="2092780"/>
            <a:chOff x="3674836" y="1377056"/>
            <a:chExt cx="5363223" cy="3364269"/>
          </a:xfrm>
        </p:grpSpPr>
        <p:pic>
          <p:nvPicPr>
            <p:cNvPr id="6" name="Picture 17" descr="I:\NIF\2020_01_22_I_MJDD_SldSph_PDD\Target request\Target overview_with-shield.jpg">
              <a:extLst>
                <a:ext uri="{FF2B5EF4-FFF2-40B4-BE49-F238E27FC236}">
                  <a16:creationId xmlns:a16="http://schemas.microsoft.com/office/drawing/2014/main" id="{92353BB6-AE52-284B-A67C-865EB93DED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100" y="1377056"/>
              <a:ext cx="4078320" cy="2413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748B41-813D-C246-BDB4-C9CDD540D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3787" y="3490369"/>
              <a:ext cx="1147562" cy="878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24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ts val="2400"/>
                </a:lnSpc>
                <a:spcBef>
                  <a:spcPct val="4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ts val="2400"/>
                </a:lnSpc>
                <a:spcBef>
                  <a:spcPct val="40000"/>
                </a:spcBef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000" dirty="0"/>
                <a:t>Solid sphere driven by 184 beams</a:t>
              </a: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6CB9E06F-17BF-C648-A609-9060CDB0A1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6875" y="1620286"/>
              <a:ext cx="1103120" cy="498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24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ts val="2400"/>
                </a:lnSpc>
                <a:spcBef>
                  <a:spcPct val="4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ts val="2400"/>
                </a:lnSpc>
                <a:spcBef>
                  <a:spcPct val="40000"/>
                </a:spcBef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000" dirty="0"/>
                <a:t>Cu Back-lighter foil</a:t>
              </a:r>
            </a:p>
          </p:txBody>
        </p:sp>
        <p:cxnSp>
          <p:nvCxnSpPr>
            <p:cNvPr id="9" name="Straight Arrow Connector 3">
              <a:extLst>
                <a:ext uri="{FF2B5EF4-FFF2-40B4-BE49-F238E27FC236}">
                  <a16:creationId xmlns:a16="http://schemas.microsoft.com/office/drawing/2014/main" id="{0B73328F-DC02-1441-9F16-3C67187972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978780" y="3841860"/>
              <a:ext cx="200998" cy="36412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19">
              <a:extLst>
                <a:ext uri="{FF2B5EF4-FFF2-40B4-BE49-F238E27FC236}">
                  <a16:creationId xmlns:a16="http://schemas.microsoft.com/office/drawing/2014/main" id="{66CAE4B4-E994-FF48-8C1D-A47FCC85CA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32690" y="1861326"/>
              <a:ext cx="523752" cy="21326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6">
              <a:extLst>
                <a:ext uri="{FF2B5EF4-FFF2-40B4-BE49-F238E27FC236}">
                  <a16:creationId xmlns:a16="http://schemas.microsoft.com/office/drawing/2014/main" id="{BA0885CA-9344-0043-9007-09847AE867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681844" y="2648672"/>
              <a:ext cx="870892" cy="88200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CA95BD3A-5CDD-AB47-B6F6-261D1BBAA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4306" y="1625733"/>
              <a:ext cx="1123753" cy="701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2400"/>
                </a:lnSpc>
                <a:spcBef>
                  <a:spcPct val="4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ts val="2400"/>
                </a:lnSpc>
                <a:spcBef>
                  <a:spcPct val="4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ts val="2400"/>
                </a:lnSpc>
                <a:spcBef>
                  <a:spcPct val="40000"/>
                </a:spcBef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000" dirty="0"/>
                <a:t>Au shield for DIM-90-124</a:t>
              </a: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BBE04022-00FB-7A45-8F45-801E76613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836" y="2837725"/>
              <a:ext cx="1919464" cy="190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D78E6EC1-CE6F-8B46-8D31-7EC1100E4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2712" y="2953836"/>
              <a:ext cx="1855925" cy="167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1CDC8B4-237F-524A-A1DD-8177C8C1142F}"/>
              </a:ext>
            </a:extLst>
          </p:cNvPr>
          <p:cNvSpPr txBox="1"/>
          <p:nvPr/>
        </p:nvSpPr>
        <p:spPr>
          <a:xfrm>
            <a:off x="775697" y="1350817"/>
            <a:ext cx="2507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Laser-target coupling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39B5FB-ECE1-AE47-8AD5-EDF408741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564" y="4491807"/>
            <a:ext cx="2763965" cy="171104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F861C3-1F7F-C04B-AA2C-B6E633BD7E61}"/>
              </a:ext>
            </a:extLst>
          </p:cNvPr>
          <p:cNvCxnSpPr>
            <a:cxnSpLocks/>
          </p:cNvCxnSpPr>
          <p:nvPr/>
        </p:nvCxnSpPr>
        <p:spPr>
          <a:xfrm>
            <a:off x="3671488" y="1381991"/>
            <a:ext cx="17285" cy="46759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6ADBA9B-EE41-344C-959C-839522391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 flipH="1">
            <a:off x="3715626" y="2758664"/>
            <a:ext cx="1910500" cy="15557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D7AE54-DCDF-7444-9095-786C237F7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0155" y="2720898"/>
            <a:ext cx="775365" cy="5879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12E5F5-FFAA-AC43-B5AE-7DE77EB08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0242" y="3474385"/>
            <a:ext cx="1810692" cy="14334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8C2C3E5-50D7-FB42-8DD2-7DB7D9182405}"/>
              </a:ext>
            </a:extLst>
          </p:cNvPr>
          <p:cNvSpPr txBox="1"/>
          <p:nvPr/>
        </p:nvSpPr>
        <p:spPr>
          <a:xfrm>
            <a:off x="4151910" y="1389066"/>
            <a:ext cx="2997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Hydrodynamic instabilities</a:t>
            </a:r>
            <a:r>
              <a:rPr lang="en-US" sz="1600" b="1" baseline="30000" dirty="0"/>
              <a:t>1</a:t>
            </a:r>
            <a:endParaRPr lang="en-US" sz="16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5EA6B-AD9D-9443-A968-1F8530B3C41B}"/>
              </a:ext>
            </a:extLst>
          </p:cNvPr>
          <p:cNvSpPr txBox="1"/>
          <p:nvPr/>
        </p:nvSpPr>
        <p:spPr>
          <a:xfrm>
            <a:off x="6077112" y="2354177"/>
            <a:ext cx="827320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OMEGA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A628E6-0F46-C34F-A0BD-FE62B4AF5BE9}"/>
              </a:ext>
            </a:extLst>
          </p:cNvPr>
          <p:cNvSpPr txBox="1"/>
          <p:nvPr/>
        </p:nvSpPr>
        <p:spPr>
          <a:xfrm>
            <a:off x="6301294" y="5011005"/>
            <a:ext cx="442854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NIF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63AB158-7FEF-8B4F-87E3-92517013D16C}"/>
              </a:ext>
            </a:extLst>
          </p:cNvPr>
          <p:cNvCxnSpPr>
            <a:cxnSpLocks/>
          </p:cNvCxnSpPr>
          <p:nvPr/>
        </p:nvCxnSpPr>
        <p:spPr>
          <a:xfrm>
            <a:off x="7523052" y="1420090"/>
            <a:ext cx="17285" cy="46759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46D1F0B-1A3F-3B42-8B18-F4A8A7D1B5C2}"/>
              </a:ext>
            </a:extLst>
          </p:cNvPr>
          <p:cNvGrpSpPr/>
          <p:nvPr/>
        </p:nvGrpSpPr>
        <p:grpSpPr>
          <a:xfrm>
            <a:off x="9804231" y="1960060"/>
            <a:ext cx="2023655" cy="1630598"/>
            <a:chOff x="5574312" y="1749685"/>
            <a:chExt cx="3513333" cy="231123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E6F4BDA-5E97-5F4B-B8C3-49C38192D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495" y="1749685"/>
              <a:ext cx="3373150" cy="2311232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BED2963-662A-7B4C-9C34-CB3C5A48043E}"/>
                </a:ext>
              </a:extLst>
            </p:cNvPr>
            <p:cNvSpPr/>
            <p:nvPr/>
          </p:nvSpPr>
          <p:spPr bwMode="auto">
            <a:xfrm>
              <a:off x="5574312" y="3882311"/>
              <a:ext cx="914400" cy="17860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31" name="Picture 43">
            <a:extLst>
              <a:ext uri="{FF2B5EF4-FFF2-40B4-BE49-F238E27FC236}">
                <a16:creationId xmlns:a16="http://schemas.microsoft.com/office/drawing/2014/main" id="{69A6BC58-A05F-D04E-8A40-4D117F3E1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" t="24390" r="47220" b="19043"/>
          <a:stretch>
            <a:fillRect/>
          </a:stretch>
        </p:blipFill>
        <p:spPr bwMode="auto">
          <a:xfrm>
            <a:off x="7893166" y="2135788"/>
            <a:ext cx="1638980" cy="10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FD10005-67CE-C049-B593-75EDDCA55018}"/>
              </a:ext>
            </a:extLst>
          </p:cNvPr>
          <p:cNvGrpSpPr/>
          <p:nvPr/>
        </p:nvGrpSpPr>
        <p:grpSpPr>
          <a:xfrm>
            <a:off x="8124641" y="3635213"/>
            <a:ext cx="2986462" cy="835506"/>
            <a:chOff x="4133769" y="4338811"/>
            <a:chExt cx="4222831" cy="143525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E584E67-F81B-E848-94F8-453AEA046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80794" y="4476923"/>
              <a:ext cx="3685954" cy="1277226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AD6449D-4A77-B64B-ABDC-0FD8AE4A13A4}"/>
                </a:ext>
              </a:extLst>
            </p:cNvPr>
            <p:cNvSpPr/>
            <p:nvPr/>
          </p:nvSpPr>
          <p:spPr>
            <a:xfrm>
              <a:off x="4133769" y="4338811"/>
              <a:ext cx="4222831" cy="143525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A505E27-2F17-0645-9418-67AE09E53D0A}"/>
              </a:ext>
            </a:extLst>
          </p:cNvPr>
          <p:cNvSpPr txBox="1"/>
          <p:nvPr/>
        </p:nvSpPr>
        <p:spPr>
          <a:xfrm>
            <a:off x="8416852" y="1398793"/>
            <a:ext cx="2696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Laser-plasma instabilities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38F9D5-9BB0-7940-B1B7-6EBB3274E8AA}"/>
              </a:ext>
            </a:extLst>
          </p:cNvPr>
          <p:cNvSpPr txBox="1"/>
          <p:nvPr/>
        </p:nvSpPr>
        <p:spPr>
          <a:xfrm>
            <a:off x="7689272" y="1827475"/>
            <a:ext cx="1617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Hot electrons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7A3C89-2EDE-B646-8493-F4D7D77F2952}"/>
              </a:ext>
            </a:extLst>
          </p:cNvPr>
          <p:cNvSpPr txBox="1"/>
          <p:nvPr/>
        </p:nvSpPr>
        <p:spPr>
          <a:xfrm>
            <a:off x="7730836" y="4655127"/>
            <a:ext cx="779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dirty="0"/>
              <a:t>CBET</a:t>
            </a:r>
          </a:p>
        </p:txBody>
      </p:sp>
      <p:pic>
        <p:nvPicPr>
          <p:cNvPr id="39" name="Picture 3">
            <a:extLst>
              <a:ext uri="{FF2B5EF4-FFF2-40B4-BE49-F238E27FC236}">
                <a16:creationId xmlns:a16="http://schemas.microsoft.com/office/drawing/2014/main" id="{D3811CF9-23FA-3347-9CFC-55A633AF1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908" y="4812599"/>
            <a:ext cx="1750376" cy="146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B4BF73C4-A697-6D42-906F-7DB5B946A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0535" y="4849481"/>
            <a:ext cx="1010731" cy="119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3A17166-117B-5541-A2F5-CCE570B1BDEB}"/>
              </a:ext>
            </a:extLst>
          </p:cNvPr>
          <p:cNvSpPr txBox="1"/>
          <p:nvPr/>
        </p:nvSpPr>
        <p:spPr>
          <a:xfrm>
            <a:off x="5942116" y="5833083"/>
            <a:ext cx="1580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/>
              <a:t>1</a:t>
            </a:r>
            <a:r>
              <a:rPr lang="en-US" sz="1200" b="1" dirty="0"/>
              <a:t>LANL</a:t>
            </a:r>
            <a:r>
              <a:rPr lang="en-US" sz="1400" b="1" dirty="0"/>
              <a:t> led effort</a:t>
            </a:r>
            <a:endParaRPr lang="en-US" sz="1400" b="1" baseline="30000" dirty="0"/>
          </a:p>
        </p:txBody>
      </p:sp>
    </p:spTree>
    <p:extLst>
      <p:ext uri="{BB962C8B-B14F-4D97-AF65-F5344CB8AC3E}">
        <p14:creationId xmlns:p14="http://schemas.microsoft.com/office/powerpoint/2010/main" val="939261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76316C-39C5-A541-B87B-DE026880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560832"/>
            <a:ext cx="9838065" cy="329184"/>
          </a:xfrm>
        </p:spPr>
        <p:txBody>
          <a:bodyPr/>
          <a:lstStyle/>
          <a:p>
            <a:r>
              <a:rPr lang="en-US" dirty="0"/>
              <a:t>Polar direct drive implosions with present NIF have achieved fusion yields &gt;10</a:t>
            </a:r>
            <a:r>
              <a:rPr lang="en-US" baseline="30000" dirty="0"/>
              <a:t>16</a:t>
            </a:r>
            <a:r>
              <a:rPr lang="en-US" dirty="0"/>
              <a:t> and are well modeled by 2-D simulations with cross-beam energy transfer and nonlocal electron thermal conduction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ADCA6A4-477F-6846-8E2B-BB50EB0428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797600"/>
              </p:ext>
            </p:extLst>
          </p:nvPr>
        </p:nvGraphicFramePr>
        <p:xfrm>
          <a:off x="7556777" y="1584832"/>
          <a:ext cx="4555078" cy="248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A400CF1-C0C2-FB4A-B413-5263CA91D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01" y="1505542"/>
            <a:ext cx="3197061" cy="138251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B0EECD7-F400-314A-BD94-C9A41525C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584" y="1339837"/>
            <a:ext cx="3076998" cy="273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129CF0-8D80-9A41-BC15-C9A38939F140}"/>
              </a:ext>
            </a:extLst>
          </p:cNvPr>
          <p:cNvSpPr txBox="1"/>
          <p:nvPr/>
        </p:nvSpPr>
        <p:spPr>
          <a:xfrm>
            <a:off x="439838" y="2973899"/>
            <a:ext cx="2870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3 to 4 mm diameter gas capsules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EEBFB5-42D0-474A-86C7-E2A4895F8B06}"/>
              </a:ext>
            </a:extLst>
          </p:cNvPr>
          <p:cNvSpPr txBox="1"/>
          <p:nvPr/>
        </p:nvSpPr>
        <p:spPr>
          <a:xfrm>
            <a:off x="3408490" y="1717074"/>
            <a:ext cx="342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4C0B6D-C2DF-5C4B-BC39-FFC5BBA4D682}"/>
              </a:ext>
            </a:extLst>
          </p:cNvPr>
          <p:cNvSpPr txBox="1"/>
          <p:nvPr/>
        </p:nvSpPr>
        <p:spPr>
          <a:xfrm>
            <a:off x="4797291" y="4152149"/>
            <a:ext cx="1603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NIF Power</a:t>
            </a:r>
          </a:p>
          <a:p>
            <a:pPr algn="ctr"/>
            <a:r>
              <a:rPr lang="en-US" sz="1600" b="1" dirty="0"/>
              <a:t>(Energy~1MJ)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322592-A84A-B14C-BF29-FE597B837420}"/>
              </a:ext>
            </a:extLst>
          </p:cNvPr>
          <p:cNvSpPr txBox="1"/>
          <p:nvPr/>
        </p:nvSpPr>
        <p:spPr>
          <a:xfrm rot="16200000">
            <a:off x="6375645" y="2519348"/>
            <a:ext cx="2231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Fusion Yield (10</a:t>
            </a:r>
            <a:r>
              <a:rPr lang="en-US" sz="1400" b="1" baseline="30000" dirty="0"/>
              <a:t>15</a:t>
            </a:r>
            <a:r>
              <a:rPr lang="en-US" sz="1400" b="1" dirty="0"/>
              <a:t>)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A7BEF97D-CF01-114D-A466-DDCEBFB61EAD}"/>
              </a:ext>
            </a:extLst>
          </p:cNvPr>
          <p:cNvSpPr/>
          <p:nvPr/>
        </p:nvSpPr>
        <p:spPr>
          <a:xfrm>
            <a:off x="6837132" y="2385395"/>
            <a:ext cx="543564" cy="488811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18E0D0-6304-AD4E-9562-F3A16507F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966" y="5079103"/>
            <a:ext cx="1549912" cy="11624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8ADA7C-3162-634B-9446-98A4B58E1AB7}"/>
              </a:ext>
            </a:extLst>
          </p:cNvPr>
          <p:cNvSpPr txBox="1"/>
          <p:nvPr/>
        </p:nvSpPr>
        <p:spPr>
          <a:xfrm>
            <a:off x="2057403" y="4764227"/>
            <a:ext cx="7335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Present NIF capabilities limit implosions to low convergence (~7 to 10)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13FBCEF6-AB3D-604C-B723-9B59CD01F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6498" y="5107347"/>
            <a:ext cx="2084820" cy="104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3FBBEB-C945-2F49-B142-87A21068DD2A}"/>
              </a:ext>
            </a:extLst>
          </p:cNvPr>
          <p:cNvSpPr txBox="1"/>
          <p:nvPr/>
        </p:nvSpPr>
        <p:spPr>
          <a:xfrm>
            <a:off x="2356092" y="5390659"/>
            <a:ext cx="1259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New phase plates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680E2-1ECE-F949-A4AA-E8DA37B2DA97}"/>
              </a:ext>
            </a:extLst>
          </p:cNvPr>
          <p:cNvSpPr txBox="1"/>
          <p:nvPr/>
        </p:nvSpPr>
        <p:spPr>
          <a:xfrm>
            <a:off x="7838939" y="5445055"/>
            <a:ext cx="1662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Improved beam quality</a:t>
            </a:r>
          </a:p>
        </p:txBody>
      </p:sp>
    </p:spTree>
    <p:extLst>
      <p:ext uri="{BB962C8B-B14F-4D97-AF65-F5344CB8AC3E}">
        <p14:creationId xmlns:p14="http://schemas.microsoft.com/office/powerpoint/2010/main" val="3371085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C29D59-BB31-B746-96CD-EE9C257C0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2" y="177633"/>
            <a:ext cx="8913938" cy="1298713"/>
          </a:xfrm>
        </p:spPr>
        <p:txBody>
          <a:bodyPr/>
          <a:lstStyle/>
          <a:p>
            <a:r>
              <a:rPr lang="en-US" dirty="0"/>
              <a:t>The physics and mitigation of laser-driven plasma instabilities are a major focus of research at UR/LLE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5FCFC00-4D89-7346-8657-FB92CFB70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1" y="1303004"/>
            <a:ext cx="8188102" cy="50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0AD300-C530-484C-B5CA-A41263C156C6}"/>
              </a:ext>
            </a:extLst>
          </p:cNvPr>
          <p:cNvSpPr txBox="1"/>
          <p:nvPr/>
        </p:nvSpPr>
        <p:spPr>
          <a:xfrm>
            <a:off x="7540598" y="1303004"/>
            <a:ext cx="98249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US" sz="1600" b="1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13DD1B-2B27-A143-AE2E-DFEBEC560E11}"/>
              </a:ext>
            </a:extLst>
          </p:cNvPr>
          <p:cNvSpPr txBox="1"/>
          <p:nvPr/>
        </p:nvSpPr>
        <p:spPr>
          <a:xfrm>
            <a:off x="8638161" y="1641559"/>
            <a:ext cx="3364786" cy="144655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Research focus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Diagnostics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Modeling and simulations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Experimental platforms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4</a:t>
            </a:r>
            <a:r>
              <a:rPr lang="en-US" sz="1600" b="1" baseline="30000" dirty="0">
                <a:solidFill>
                  <a:schemeClr val="bg1"/>
                </a:solidFill>
              </a:rPr>
              <a:t>th</a:t>
            </a:r>
            <a:r>
              <a:rPr lang="en-US" sz="1600" b="1" dirty="0">
                <a:solidFill>
                  <a:schemeClr val="bg1"/>
                </a:solidFill>
              </a:rPr>
              <a:t> Generation laser S&amp;T</a:t>
            </a:r>
          </a:p>
        </p:txBody>
      </p:sp>
      <p:pic>
        <p:nvPicPr>
          <p:cNvPr id="6" name="Picture 5" descr="Marshall.jpg">
            <a:extLst>
              <a:ext uri="{FF2B5EF4-FFF2-40B4-BE49-F238E27FC236}">
                <a16:creationId xmlns:a16="http://schemas.microsoft.com/office/drawing/2014/main" id="{23BE586A-C25F-3C41-A2EA-7C130E7D4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232" y="3318083"/>
            <a:ext cx="2359713" cy="30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2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LE colors">
      <a:dk1>
        <a:srgbClr val="000000"/>
      </a:dk1>
      <a:lt1>
        <a:srgbClr val="FFFFFF"/>
      </a:lt1>
      <a:dk2>
        <a:srgbClr val="023992"/>
      </a:dk2>
      <a:lt2>
        <a:srgbClr val="D62230"/>
      </a:lt2>
      <a:accent1>
        <a:srgbClr val="F27A18"/>
      </a:accent1>
      <a:accent2>
        <a:srgbClr val="FFEA4E"/>
      </a:accent2>
      <a:accent3>
        <a:srgbClr val="019E54"/>
      </a:accent3>
      <a:accent4>
        <a:srgbClr val="0063B4"/>
      </a:accent4>
      <a:accent5>
        <a:srgbClr val="008EDC"/>
      </a:accent5>
      <a:accent6>
        <a:srgbClr val="822685"/>
      </a:accent6>
      <a:hlink>
        <a:srgbClr val="053A92"/>
      </a:hlink>
      <a:folHlink>
        <a:srgbClr val="4A8E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b="1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438637E-B086-BB45-B392-194ECDC459F6}" vid="{1D922565-71D9-6742-B562-BCB3B2E941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sharepoint/v3/field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2560</TotalTime>
  <Words>1376</Words>
  <Application>Microsoft Macintosh PowerPoint</Application>
  <PresentationFormat>Custom</PresentationFormat>
  <Paragraphs>237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Bold</vt:lpstr>
      <vt:lpstr>Calibri</vt:lpstr>
      <vt:lpstr>Cambria Math</vt:lpstr>
      <vt:lpstr>Helvetica Neue</vt:lpstr>
      <vt:lpstr>HelveticaNeue-BoldItalic</vt:lpstr>
      <vt:lpstr>Lucida Grande</vt:lpstr>
      <vt:lpstr>Symbol</vt:lpstr>
      <vt:lpstr>Office Theme</vt:lpstr>
      <vt:lpstr>Laboratory for Laser Energetics (LLE) Update</vt:lpstr>
      <vt:lpstr>An advantage of ICF: There are multiple approaches to MJ and greater fusion yields in the laboratory </vt:lpstr>
      <vt:lpstr>Laser-direct-drive research is executed at both the Omega and the NIF facilities; the ability to conduct research at both facilities is a key component of LDD strategy</vt:lpstr>
      <vt:lpstr>Predictive Machine Learning Model has been developed exploiting the shot rate and diagnostics (3-D) on OMEGA  </vt:lpstr>
      <vt:lpstr>PowerPoint Presentation</vt:lpstr>
      <vt:lpstr>To reduce the impact to the facility and maintain the present capability for LID on NIF, LDD implosions are executed in the “polar drive” configuration;  PDD will be an increasing  focus of LDD research </vt:lpstr>
      <vt:lpstr>LDD research on NIF enables laser-target coupling, hydrodynamics, LPI to be conducted at megajoule energy scale (~60x and 15x energy and power from Omega)  </vt:lpstr>
      <vt:lpstr>Polar direct drive implosions with present NIF have achieved fusion yields &gt;1016 and are well modeled by 2-D simulations with cross-beam energy transfer and nonlocal electron thermal conduction </vt:lpstr>
      <vt:lpstr>The physics and mitigation of laser-driven plasma instabilities are a major focus of research at UR/LLE</vt:lpstr>
      <vt:lpstr>Diagnostics: Multi-angle Thomson scattering to measure electron distribution function (EDF) in laser plasmas </vt:lpstr>
      <vt:lpstr>PowerPoint Presentation</vt:lpstr>
      <vt:lpstr>Platform: Combining OMEGA and OMEGA EP, a multiwavelength LPI platform with independent plasma formation and interaction beam has been developed for focused experiments and will be extended in the future for FLUX </vt:lpstr>
      <vt:lpstr>The ICF  program must continue to encourage innovation (design) and take advantage of the “additive manufacturing” revolution for target fabrication </vt:lpstr>
      <vt:lpstr>PowerPoint Presentation</vt:lpstr>
      <vt:lpstr>Summary: LDD remains an attractive ICF approach for achieving ignition/gain in the Laboratory</vt:lpstr>
      <vt:lpstr>Near term impacts of ICF: EUV lithography (13.5 nm radiation) was enabled by advanced x-ray diagnostics and laser-plasma physics developed by the ICF Program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for Laser Energetics (LLE) Overview</dc:title>
  <dc:subject/>
  <dc:creator>Microsoft Office User</dc:creator>
  <cp:keywords/>
  <dc:description/>
  <cp:lastModifiedBy>Steve, Jean</cp:lastModifiedBy>
  <cp:revision>346</cp:revision>
  <cp:lastPrinted>2019-08-14T18:32:03Z</cp:lastPrinted>
  <dcterms:created xsi:type="dcterms:W3CDTF">2019-08-06T20:22:58Z</dcterms:created>
  <dcterms:modified xsi:type="dcterms:W3CDTF">2020-12-15T17:05:10Z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