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697" r:id="rId5"/>
  </p:sldMasterIdLst>
  <p:notesMasterIdLst>
    <p:notesMasterId r:id="rId19"/>
  </p:notesMasterIdLst>
  <p:handoutMasterIdLst>
    <p:handoutMasterId r:id="rId20"/>
  </p:handoutMasterIdLst>
  <p:sldIdLst>
    <p:sldId id="447" r:id="rId6"/>
    <p:sldId id="449" r:id="rId7"/>
    <p:sldId id="456" r:id="rId8"/>
    <p:sldId id="448" r:id="rId9"/>
    <p:sldId id="439" r:id="rId10"/>
    <p:sldId id="457" r:id="rId11"/>
    <p:sldId id="438" r:id="rId12"/>
    <p:sldId id="360" r:id="rId13"/>
    <p:sldId id="442" r:id="rId14"/>
    <p:sldId id="446" r:id="rId15"/>
    <p:sldId id="440" r:id="rId16"/>
    <p:sldId id="441" r:id="rId17"/>
    <p:sldId id="453" r:id="rId18"/>
  </p:sldIdLst>
  <p:sldSz cx="12192000" cy="6858000"/>
  <p:notesSz cx="7023100" cy="93091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entury Gothic" charset="0"/>
        <a:ea typeface="ＭＳ Ｐゴシック" charset="0"/>
        <a:cs typeface="Arial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0EAF91FA-1ABB-4619-9C8B-EF925B190BA1}">
          <p14:sldIdLst>
            <p14:sldId id="447"/>
            <p14:sldId id="449"/>
            <p14:sldId id="456"/>
            <p14:sldId id="448"/>
            <p14:sldId id="439"/>
            <p14:sldId id="457"/>
            <p14:sldId id="438"/>
            <p14:sldId id="360"/>
            <p14:sldId id="442"/>
            <p14:sldId id="446"/>
            <p14:sldId id="440"/>
            <p14:sldId id="441"/>
            <p14:sldId id="453"/>
          </p14:sldIdLst>
        </p14:section>
      </p14:sectionLst>
    </p:ext>
    <p:ext uri="{EFAFB233-063F-42B5-8137-9DF3F51BA10A}">
      <p15:sldGuideLst xmlns:p15="http://schemas.microsoft.com/office/powerpoint/2012/main">
        <p15:guide id="4" pos="3840" userDrawn="1">
          <p15:clr>
            <a:srgbClr val="A4A3A4"/>
          </p15:clr>
        </p15:guide>
        <p15:guide id="5" orient="horz" pos="74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4" userDrawn="1">
          <p15:clr>
            <a:srgbClr val="A4A3A4"/>
          </p15:clr>
        </p15:guide>
        <p15:guide id="2" pos="2200" userDrawn="1">
          <p15:clr>
            <a:srgbClr val="A4A3A4"/>
          </p15:clr>
        </p15:guide>
        <p15:guide id="3" orient="horz" pos="2932" userDrawn="1">
          <p15:clr>
            <a:srgbClr val="A4A3A4"/>
          </p15:clr>
        </p15:guide>
        <p15:guide id="4" pos="2213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s, Jenny" initials="WJ" lastIdx="45" clrIdx="0"/>
  <p:cmAuthor id="1" name="Johal, Zabrina" initials="JZ" lastIdx="10" clrIdx="1"/>
  <p:cmAuthor id="2" name="Mike Farrell" initials="MF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8ED5"/>
    <a:srgbClr val="00B0F0"/>
    <a:srgbClr val="F5F5F5"/>
    <a:srgbClr val="FF7800"/>
    <a:srgbClr val="E96717"/>
    <a:srgbClr val="DC9F24"/>
    <a:srgbClr val="000099"/>
    <a:srgbClr val="D0D8E8"/>
    <a:srgbClr val="011E73"/>
    <a:srgbClr val="AAC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13" autoAdjust="0"/>
    <p:restoredTop sz="94075" autoAdjust="0"/>
  </p:normalViewPr>
  <p:slideViewPr>
    <p:cSldViewPr snapToGrid="0" snapToObjects="1" showGuides="1">
      <p:cViewPr varScale="1">
        <p:scale>
          <a:sx n="125" d="100"/>
          <a:sy n="125" d="100"/>
        </p:scale>
        <p:origin x="690" y="114"/>
      </p:cViewPr>
      <p:guideLst>
        <p:guide pos="3840"/>
        <p:guide orient="horz" pos="744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 snapToGrid="0" snapToObjects="1">
      <p:cViewPr varScale="1">
        <p:scale>
          <a:sx n="100" d="100"/>
          <a:sy n="100" d="100"/>
        </p:scale>
        <p:origin x="-3432" y="-114"/>
      </p:cViewPr>
      <p:guideLst>
        <p:guide orient="horz" pos="2924"/>
        <p:guide pos="2200"/>
        <p:guide orient="horz" pos="2932"/>
        <p:guide pos="221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275" y="1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/>
          <a:lstStyle>
            <a:lvl1pPr algn="r">
              <a:defRPr sz="1200"/>
            </a:lvl1pPr>
          </a:lstStyle>
          <a:p>
            <a:fld id="{6E98DFFF-96BD-4E47-BCDB-6E1C8E806C54}" type="datetimeFigureOut">
              <a:rPr lang="en-US" smtClean="0"/>
              <a:t>1/11/2021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8275" y="8842375"/>
            <a:ext cx="3043238" cy="466725"/>
          </a:xfrm>
          <a:prstGeom prst="rect">
            <a:avLst/>
          </a:prstGeom>
        </p:spPr>
        <p:txBody>
          <a:bodyPr vert="horz" lIns="91431" tIns="45716" rIns="91431" bIns="45716" rtlCol="0" anchor="b"/>
          <a:lstStyle>
            <a:lvl1pPr algn="r">
              <a:defRPr sz="1200"/>
            </a:lvl1pPr>
          </a:lstStyle>
          <a:p>
            <a:fld id="{1BD2782F-05AC-43B0-9288-6123BE24AC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453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/>
          <a:lstStyle>
            <a:lvl1pPr algn="l">
              <a:defRPr sz="1200">
                <a:latin typeface="Century Gothic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3" y="1"/>
            <a:ext cx="3043343" cy="465455"/>
          </a:xfrm>
          <a:prstGeom prst="rect">
            <a:avLst/>
          </a:prstGeom>
        </p:spPr>
        <p:txBody>
          <a:bodyPr vert="horz" wrap="square" lIns="93312" tIns="46656" rIns="93312" bIns="46656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0"/>
              </a:defRPr>
            </a:lvl1pPr>
          </a:lstStyle>
          <a:p>
            <a:fld id="{5D5008F6-D7D3-B24F-BC4E-2496605231C8}" type="datetimeFigureOut">
              <a:rPr lang="en-US"/>
              <a:pPr/>
              <a:t>1/11/2021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12" tIns="46656" rIns="93312" bIns="46656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1" y="4421825"/>
            <a:ext cx="5618480" cy="4189095"/>
          </a:xfrm>
          <a:prstGeom prst="rect">
            <a:avLst/>
          </a:prstGeom>
        </p:spPr>
        <p:txBody>
          <a:bodyPr vert="horz" lIns="93312" tIns="46656" rIns="93312" bIns="46656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2031"/>
            <a:ext cx="3043343" cy="465455"/>
          </a:xfrm>
          <a:prstGeom prst="rect">
            <a:avLst/>
          </a:prstGeom>
        </p:spPr>
        <p:txBody>
          <a:bodyPr vert="horz" lIns="93312" tIns="46656" rIns="93312" bIns="46656" rtlCol="0" anchor="b"/>
          <a:lstStyle>
            <a:lvl1pPr algn="l">
              <a:defRPr sz="1200">
                <a:latin typeface="Century Gothic" pitchFamily="34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3" y="8842031"/>
            <a:ext cx="3043343" cy="465455"/>
          </a:xfrm>
          <a:prstGeom prst="rect">
            <a:avLst/>
          </a:prstGeom>
        </p:spPr>
        <p:txBody>
          <a:bodyPr vert="horz" wrap="square" lIns="93312" tIns="46656" rIns="93312" bIns="46656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ＭＳ Ｐゴシック" charset="0"/>
              </a:defRPr>
            </a:lvl1pPr>
          </a:lstStyle>
          <a:p>
            <a:fld id="{DC09C52C-A8EC-364E-89AC-540A0C6A478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7617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567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>
            <a:extLst>
              <a:ext uri="{FF2B5EF4-FFF2-40B4-BE49-F238E27FC236}">
                <a16:creationId xmlns:a16="http://schemas.microsoft.com/office/drawing/2014/main" id="{A89B9425-B861-FD4B-971E-C6A09092ED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2" name="Notes Placeholder 2">
            <a:extLst>
              <a:ext uri="{FF2B5EF4-FFF2-40B4-BE49-F238E27FC236}">
                <a16:creationId xmlns:a16="http://schemas.microsoft.com/office/drawing/2014/main" id="{9883957C-7C07-1B45-9726-6DFFB8B70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76365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Slide Image Placeholder 1">
            <a:extLst>
              <a:ext uri="{FF2B5EF4-FFF2-40B4-BE49-F238E27FC236}">
                <a16:creationId xmlns:a16="http://schemas.microsoft.com/office/drawing/2014/main" id="{A89B9425-B861-FD4B-971E-C6A09092EDF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2" name="Notes Placeholder 2">
            <a:extLst>
              <a:ext uri="{FF2B5EF4-FFF2-40B4-BE49-F238E27FC236}">
                <a16:creationId xmlns:a16="http://schemas.microsoft.com/office/drawing/2014/main" id="{9883957C-7C07-1B45-9726-6DFFB8B70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Calibri" panose="020F050202020403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29304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487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36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628628-FCF3-4BDD-8440-5138620D84B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595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148910-6F4D-834D-99F7-F386323F344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2496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176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3033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5583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34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9C52C-A8EC-364E-89AC-540A0C6A4789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347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Tx/>
              <a:buFont typeface="Arial"/>
              <a:buChar char="•"/>
              <a:tabLst/>
              <a:defRPr/>
            </a:lvl1pPr>
            <a:lvl4pPr>
              <a:buClr>
                <a:schemeClr val="tx2"/>
              </a:buClr>
              <a:defRPr/>
            </a:lvl4pPr>
            <a:lvl5pPr>
              <a:buClr>
                <a:schemeClr val="tx2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11140" y="217259"/>
            <a:ext cx="12192000" cy="49299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618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12192000" cy="914400"/>
          </a:xfrm>
          <a:prstGeom prst="rect">
            <a:avLst/>
          </a:prstGeom>
        </p:spPr>
        <p:txBody>
          <a:bodyPr/>
          <a:lstStyle>
            <a:lvl1pPr algn="ctr">
              <a:defRPr sz="36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/>
              <a:t>Click to edit Master title style</a:t>
            </a:r>
          </a:p>
        </p:txBody>
      </p:sp>
      <p:pic>
        <p:nvPicPr>
          <p:cNvPr id="7" name="Picture 6" descr="blsf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04924"/>
            <a:ext cx="12192000" cy="5502275"/>
          </a:xfrm>
          <a:prstGeom prst="rect">
            <a:avLst/>
          </a:prstGeom>
        </p:spPr>
      </p:pic>
      <p:pic>
        <p:nvPicPr>
          <p:cNvPr id="9" name="Picture 9" descr="GA_logo_2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129" y="6467475"/>
            <a:ext cx="1827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8761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1"/>
          <p:cNvSpPr>
            <a:spLocks noGrp="1" noChangeArrowheads="1"/>
          </p:cNvSpPr>
          <p:nvPr>
            <p:ph type="title" idx="4294967295"/>
          </p:nvPr>
        </p:nvSpPr>
        <p:spPr>
          <a:xfrm>
            <a:off x="-11140" y="217257"/>
            <a:ext cx="12192000" cy="49299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218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" descr="PowerPoint_Template_page_201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12192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Century gothic 24 bold</a:t>
            </a:r>
          </a:p>
          <a:p>
            <a:pPr lvl="0"/>
            <a:r>
              <a:rPr lang="en-US" dirty="0"/>
              <a:t>Century gothic 24 bold</a:t>
            </a:r>
          </a:p>
          <a:p>
            <a:pPr lvl="1"/>
            <a:r>
              <a:rPr lang="en-US" dirty="0"/>
              <a:t>Century gothic 22</a:t>
            </a:r>
          </a:p>
          <a:p>
            <a:pPr lvl="1"/>
            <a:r>
              <a:rPr lang="en-US" dirty="0"/>
              <a:t>Century gothic 22</a:t>
            </a:r>
          </a:p>
          <a:p>
            <a:pPr lvl="2"/>
            <a:r>
              <a:rPr lang="en-US" dirty="0"/>
              <a:t>Century gothic 20</a:t>
            </a:r>
          </a:p>
          <a:p>
            <a:pPr lvl="2"/>
            <a:r>
              <a:rPr lang="en-US" dirty="0"/>
              <a:t>Century gothic 20</a:t>
            </a:r>
          </a:p>
          <a:p>
            <a:pPr lvl="0"/>
            <a:r>
              <a:rPr lang="en-US" dirty="0"/>
              <a:t>Century gothic 24 bold</a:t>
            </a:r>
          </a:p>
          <a:p>
            <a:pPr lvl="0"/>
            <a:endParaRPr lang="en-US" dirty="0"/>
          </a:p>
          <a:p>
            <a:pPr lvl="0"/>
            <a:endParaRPr lang="en-US" dirty="0"/>
          </a:p>
          <a:p>
            <a:pPr lvl="2"/>
            <a:endParaRPr lang="en-US" dirty="0"/>
          </a:p>
          <a:p>
            <a:pPr lvl="0"/>
            <a:endParaRPr lang="en-US" dirty="0"/>
          </a:p>
        </p:txBody>
      </p:sp>
      <p:sp>
        <p:nvSpPr>
          <p:cNvPr id="1029" name="Rectangle 13"/>
          <p:cNvSpPr>
            <a:spLocks noChangeArrowheads="1"/>
          </p:cNvSpPr>
          <p:nvPr/>
        </p:nvSpPr>
        <p:spPr bwMode="auto">
          <a:xfrm>
            <a:off x="0" y="6484938"/>
            <a:ext cx="1117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1400" b="1">
              <a:latin typeface="Century Gothic" pitchFamily="34" charset="0"/>
              <a:ea typeface="ＭＳ Ｐゴシック" charset="-128"/>
              <a:cs typeface="+mn-cs"/>
            </a:endParaRPr>
          </a:p>
        </p:txBody>
      </p:sp>
      <p:sp>
        <p:nvSpPr>
          <p:cNvPr id="1030" name="Rectangle 13"/>
          <p:cNvSpPr>
            <a:spLocks noChangeArrowheads="1"/>
          </p:cNvSpPr>
          <p:nvPr/>
        </p:nvSpPr>
        <p:spPr bwMode="auto">
          <a:xfrm>
            <a:off x="0" y="6484938"/>
            <a:ext cx="1117600" cy="29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fld id="{06661BDE-EE76-1145-BEF0-5AC579DB1F58}" type="slidenum">
              <a:rPr lang="en-US" sz="1200" b="1">
                <a:solidFill>
                  <a:schemeClr val="bg1"/>
                </a:solidFill>
                <a:cs typeface="ＭＳ Ｐゴシック" charset="0"/>
              </a:rPr>
              <a:pPr algn="ctr"/>
              <a:t>‹#›</a:t>
            </a:fld>
            <a:endParaRPr lang="en-US" sz="1400" b="1">
              <a:cs typeface="ＭＳ Ｐゴシック" charset="0"/>
            </a:endParaRPr>
          </a:p>
        </p:txBody>
      </p:sp>
      <p:pic>
        <p:nvPicPr>
          <p:cNvPr id="11" name="Picture 9" descr="GA_logo_2.png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35129" y="6467475"/>
            <a:ext cx="1827213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6DE6EA-25AE-CF48-9268-0CA949EA250F}"/>
              </a:ext>
            </a:extLst>
          </p:cNvPr>
          <p:cNvSpPr txBox="1"/>
          <p:nvPr userDrawn="1"/>
        </p:nvSpPr>
        <p:spPr>
          <a:xfrm>
            <a:off x="991401" y="6504801"/>
            <a:ext cx="22138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IFT\P2020-022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698" r:id="rId1"/>
    <p:sldLayoutId id="2147493699" r:id="rId2"/>
    <p:sldLayoutId id="2147493700" r:id="rId3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Century Gothic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400" b="1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–"/>
        <a:defRPr sz="22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257300" indent="-342900" algn="l" defTabSz="457200" rtl="0" eaLnBrk="1" fontAlgn="base" hangingPunct="1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mp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microsoft.com/office/2007/relationships/media" Target="../media/media2.mp4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7.png"/><Relationship Id="rId4" Type="http://schemas.openxmlformats.org/officeDocument/2006/relationships/video" Target="../media/media2.mp4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800" dirty="0"/>
              <a:t>Targets, </a:t>
            </a:r>
            <a:br>
              <a:rPr lang="en-US" sz="2800" dirty="0"/>
            </a:br>
            <a:r>
              <a:rPr lang="en-US" sz="2800" dirty="0"/>
              <a:t>at the Center of ICF Experiments and Research 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95275" y="993480"/>
            <a:ext cx="7121525" cy="4736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ts val="600"/>
              </a:spcBef>
              <a:buClrTx/>
              <a:buFontTx/>
              <a:buNone/>
            </a:pPr>
            <a:endParaRPr lang="en-US" altLang="en-US" sz="1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endParaRPr lang="en-US" altLang="en-US" sz="1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en-US" altLang="en-US" sz="1600" b="0" dirty="0">
                <a:solidFill>
                  <a:schemeClr val="bg1"/>
                </a:solidFill>
              </a:rPr>
              <a:t>Presented at </a:t>
            </a:r>
          </a:p>
          <a:p>
            <a:pPr>
              <a:buNone/>
              <a:defRPr/>
            </a:pPr>
            <a:r>
              <a:rPr lang="en-US" sz="1800" dirty="0">
                <a:solidFill>
                  <a:schemeClr val="bg1"/>
                </a:solidFill>
              </a:rPr>
              <a:t>41</a:t>
            </a:r>
            <a:r>
              <a:rPr lang="en-US" sz="1800" baseline="30000" dirty="0">
                <a:solidFill>
                  <a:schemeClr val="bg1"/>
                </a:solidFill>
              </a:rPr>
              <a:t>ST</a:t>
            </a:r>
            <a:r>
              <a:rPr lang="en-US" sz="1800" dirty="0">
                <a:solidFill>
                  <a:schemeClr val="bg1"/>
                </a:solidFill>
              </a:rPr>
              <a:t> ANNUAL FUSION POWER ASSOCIATES MEETING</a:t>
            </a: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</a:rPr>
              <a:t>Virtual/Remote Meeting</a:t>
            </a:r>
          </a:p>
          <a:p>
            <a:pPr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en-US" altLang="en-US" sz="1600" b="0" dirty="0">
                <a:solidFill>
                  <a:schemeClr val="bg1"/>
                </a:solidFill>
              </a:rPr>
              <a:t>By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Mike Farrell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</a:rPr>
              <a:t>Inertial Fusion Technology Division</a:t>
            </a:r>
          </a:p>
          <a:p>
            <a:pPr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None/>
            </a:pPr>
            <a:endParaRPr lang="en-US" sz="1800" dirty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dirty="0">
                <a:solidFill>
                  <a:schemeClr val="bg1"/>
                </a:solidFill>
              </a:rPr>
              <a:t>December 16-17, 2020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24345" y="1406148"/>
            <a:ext cx="2102688" cy="1624429"/>
            <a:chOff x="7917399" y="1521411"/>
            <a:chExt cx="2102688" cy="162442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" name="Rectangle 3"/>
            <p:cNvSpPr/>
            <p:nvPr/>
          </p:nvSpPr>
          <p:spPr>
            <a:xfrm>
              <a:off x="7917399" y="1521411"/>
              <a:ext cx="2102688" cy="16244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 descr="Image result for OMEGA LLE target pictures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7399" y="1521411"/>
              <a:ext cx="2102688" cy="162442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" name="Picture 19" descr="NIF-0109-15851">
            <a:extLst>
              <a:ext uri="{FF2B5EF4-FFF2-40B4-BE49-F238E27FC236}">
                <a16:creationId xmlns:a16="http://schemas.microsoft.com/office/drawing/2014/main" id="{D1DD04C3-CAF9-354F-B232-3F8A6200B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88542" y="2792254"/>
            <a:ext cx="1091910" cy="11407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 descr="Be Capsule with fill tube attached_5.jpg">
            <a:extLst>
              <a:ext uri="{FF2B5EF4-FFF2-40B4-BE49-F238E27FC236}">
                <a16:creationId xmlns:a16="http://schemas.microsoft.com/office/drawing/2014/main" id="{5CA8EBBF-B4F2-E942-8E89-3DC6E8D2A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4467" y="3654875"/>
            <a:ext cx="1099305" cy="113700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 descr="RawCapsule.png">
            <a:extLst>
              <a:ext uri="{FF2B5EF4-FFF2-40B4-BE49-F238E27FC236}">
                <a16:creationId xmlns:a16="http://schemas.microsoft.com/office/drawing/2014/main" id="{2341F8BF-9F47-564F-9ED0-96DB38BE23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366" y="4542483"/>
            <a:ext cx="1056523" cy="1062902"/>
          </a:xfrm>
          <a:prstGeom prst="ellipse">
            <a:avLst/>
          </a:prstGeom>
        </p:spPr>
      </p:pic>
      <p:sp>
        <p:nvSpPr>
          <p:cNvPr id="27" name="TextBox 6">
            <a:extLst>
              <a:ext uri="{FF2B5EF4-FFF2-40B4-BE49-F238E27FC236}">
                <a16:creationId xmlns:a16="http://schemas.microsoft.com/office/drawing/2014/main" id="{9BDC059B-C9D4-6848-BB5E-761F65681E01}"/>
              </a:ext>
            </a:extLst>
          </p:cNvPr>
          <p:cNvSpPr txBox="1"/>
          <p:nvPr/>
        </p:nvSpPr>
        <p:spPr>
          <a:xfrm>
            <a:off x="6918360" y="3530978"/>
            <a:ext cx="221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Be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8" name="TextBox 7">
            <a:extLst>
              <a:ext uri="{FF2B5EF4-FFF2-40B4-BE49-F238E27FC236}">
                <a16:creationId xmlns:a16="http://schemas.microsoft.com/office/drawing/2014/main" id="{2EF612A7-26F9-9842-B895-64A1B2644B57}"/>
              </a:ext>
            </a:extLst>
          </p:cNvPr>
          <p:cNvSpPr txBox="1"/>
          <p:nvPr/>
        </p:nvSpPr>
        <p:spPr>
          <a:xfrm>
            <a:off x="5178597" y="4418585"/>
            <a:ext cx="175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6D05AF92-6D1B-9A44-8DD9-55EB476DC345}"/>
              </a:ext>
            </a:extLst>
          </p:cNvPr>
          <p:cNvSpPr txBox="1"/>
          <p:nvPr/>
        </p:nvSpPr>
        <p:spPr>
          <a:xfrm>
            <a:off x="9031671" y="2702518"/>
            <a:ext cx="185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HDC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6D05AF92-6D1B-9A44-8DD9-55EB476DC345}"/>
              </a:ext>
            </a:extLst>
          </p:cNvPr>
          <p:cNvSpPr txBox="1"/>
          <p:nvPr/>
        </p:nvSpPr>
        <p:spPr>
          <a:xfrm>
            <a:off x="7901238" y="5099887"/>
            <a:ext cx="78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W/Be</a:t>
            </a:r>
          </a:p>
        </p:txBody>
      </p:sp>
      <p:sp>
        <p:nvSpPr>
          <p:cNvPr id="18" name="TextBox 13">
            <a:extLst>
              <a:ext uri="{FF2B5EF4-FFF2-40B4-BE49-F238E27FC236}">
                <a16:creationId xmlns:a16="http://schemas.microsoft.com/office/drawing/2014/main" id="{6D05AF92-6D1B-9A44-8DD9-55EB476DC345}"/>
              </a:ext>
            </a:extLst>
          </p:cNvPr>
          <p:cNvSpPr txBox="1"/>
          <p:nvPr/>
        </p:nvSpPr>
        <p:spPr>
          <a:xfrm>
            <a:off x="7761486" y="4799818"/>
            <a:ext cx="89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Cr/W</a:t>
            </a:r>
          </a:p>
        </p:txBody>
      </p:sp>
      <p:sp>
        <p:nvSpPr>
          <p:cNvPr id="24" name="TextBox 6">
            <a:extLst>
              <a:ext uri="{FF2B5EF4-FFF2-40B4-BE49-F238E27FC236}">
                <a16:creationId xmlns:a16="http://schemas.microsoft.com/office/drawing/2014/main" id="{9BDC059B-C9D4-6848-BB5E-761F65681E01}"/>
              </a:ext>
            </a:extLst>
          </p:cNvPr>
          <p:cNvSpPr txBox="1"/>
          <p:nvPr/>
        </p:nvSpPr>
        <p:spPr>
          <a:xfrm>
            <a:off x="8770006" y="5841901"/>
            <a:ext cx="221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Be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 rot="2965458">
            <a:off x="10413423" y="4151352"/>
            <a:ext cx="12668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024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dirty="0"/>
              <a:t>Increasing Use of Additively Manufactured Targets thru </a:t>
            </a:r>
            <a:r>
              <a:rPr lang="en-US" sz="2400" dirty="0" err="1"/>
              <a:t>LaserNetUS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2000" b="0" i="1" dirty="0"/>
              <a:t>(Enabling efficient design variation studies)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71377" y="1166162"/>
            <a:ext cx="400980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Focusing cone design variations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427159" y="3879891"/>
            <a:ext cx="423108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Microtubes</a:t>
            </a:r>
            <a:r>
              <a:rPr lang="en-US" b="1" dirty="0"/>
              <a:t>: probing ion generation </a:t>
            </a:r>
          </a:p>
        </p:txBody>
      </p:sp>
      <p:pic>
        <p:nvPicPr>
          <p:cNvPr id="24" name="Content Placeholder 3" descr="Screen Clipping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6"/>
          <a:stretch/>
        </p:blipFill>
        <p:spPr>
          <a:xfrm>
            <a:off x="6375400" y="4253083"/>
            <a:ext cx="4331718" cy="19318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27160" y="1318726"/>
            <a:ext cx="4246140" cy="24868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clrChange>
              <a:clrFrom>
                <a:srgbClr val="FFC90E"/>
              </a:clrFrom>
              <a:clrTo>
                <a:srgbClr val="FFC90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71152" y="1535494"/>
            <a:ext cx="4010025" cy="23145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77494" y="1166162"/>
            <a:ext cx="418075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Gradient Density Foam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925" y="3926269"/>
            <a:ext cx="3124477" cy="2077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598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3C3B9AD4-6609-BE45-8396-247CA6AAA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Developing a Facility to Support </a:t>
            </a:r>
            <a:b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</a:br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Control systems, Target fielding, and Diagnostics Research</a:t>
            </a:r>
            <a:endParaRPr lang="en-US" altLang="en-US" sz="240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8E32D-4D87-8F42-8BDF-4BC6C4C6C950}"/>
              </a:ext>
            </a:extLst>
          </p:cNvPr>
          <p:cNvSpPr/>
          <p:nvPr/>
        </p:nvSpPr>
        <p:spPr>
          <a:xfrm>
            <a:off x="571500" y="1242388"/>
            <a:ext cx="11029950" cy="1109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</a:rPr>
              <a:t>GALADRIEL: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u="sng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en-US" b="1" dirty="0" err="1">
                <a:solidFill>
                  <a:schemeClr val="bg1"/>
                </a:solidFill>
              </a:rPr>
              <a:t>boratory</a:t>
            </a:r>
            <a:r>
              <a:rPr lang="en-US" b="1" dirty="0">
                <a:solidFill>
                  <a:schemeClr val="bg1"/>
                </a:solidFill>
              </a:rPr>
              <a:t> for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</a:t>
            </a:r>
            <a:r>
              <a:rPr lang="en-US" b="1" dirty="0">
                <a:solidFill>
                  <a:schemeClr val="bg1"/>
                </a:solidFill>
              </a:rPr>
              <a:t>eveloping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en-US" b="1" dirty="0">
                <a:solidFill>
                  <a:schemeClr val="bg1"/>
                </a:solidFill>
              </a:rPr>
              <a:t>ep-rated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b="1" dirty="0">
                <a:solidFill>
                  <a:schemeClr val="bg1"/>
                </a:solidFill>
              </a:rPr>
              <a:t>nstrumentation and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n-US" b="1" dirty="0">
                <a:solidFill>
                  <a:schemeClr val="bg1"/>
                </a:solidFill>
              </a:rPr>
              <a:t>xperiments with </a:t>
            </a:r>
            <a:r>
              <a:rPr lang="en-US" b="1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</a:t>
            </a:r>
            <a:r>
              <a:rPr lang="en-US" b="1" dirty="0">
                <a:solidFill>
                  <a:schemeClr val="bg1"/>
                </a:solidFill>
              </a:rPr>
              <a:t>asers: </a:t>
            </a:r>
            <a:endParaRPr lang="en-US" b="1" dirty="0">
              <a:solidFill>
                <a:schemeClr val="bg1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Anticipate future needs as HED research on rep-rate facilities (~0.1-10Hz)</a:t>
            </a:r>
          </a:p>
          <a:p>
            <a:pPr marL="285750" indent="-28575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tx2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Apply </a:t>
            </a:r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MFE </a:t>
            </a: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knowhow: a) managing large data sets 2) active feedback control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940675" y="2707404"/>
            <a:ext cx="8322632" cy="3748630"/>
            <a:chOff x="1902575" y="2835537"/>
            <a:chExt cx="8322632" cy="3748630"/>
          </a:xfrm>
        </p:grpSpPr>
        <p:pic>
          <p:nvPicPr>
            <p:cNvPr id="50" name="Picture 49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2575" y="2915477"/>
              <a:ext cx="8322632" cy="3668690"/>
            </a:xfrm>
            <a:prstGeom prst="rect">
              <a:avLst/>
            </a:prstGeom>
          </p:spPr>
        </p:pic>
        <p:sp>
          <p:nvSpPr>
            <p:cNvPr id="53" name="L-Shape 52"/>
            <p:cNvSpPr/>
            <p:nvPr/>
          </p:nvSpPr>
          <p:spPr>
            <a:xfrm rot="10800000">
              <a:off x="5385868" y="2835537"/>
              <a:ext cx="4839333" cy="2663689"/>
            </a:xfrm>
            <a:prstGeom prst="corner">
              <a:avLst>
                <a:gd name="adj1" fmla="val 37673"/>
                <a:gd name="adj2" fmla="val 125331"/>
              </a:avLst>
            </a:prstGeom>
            <a:solidFill>
              <a:schemeClr val="tx2">
                <a:lumMod val="20000"/>
                <a:lumOff val="80000"/>
                <a:alpha val="40000"/>
              </a:schemeClr>
            </a:solidFill>
            <a:ln w="25400">
              <a:solidFill>
                <a:schemeClr val="tx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43453" y="5264709"/>
              <a:ext cx="2184604" cy="10573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656876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itle 1">
            <a:extLst>
              <a:ext uri="{FF2B5EF4-FFF2-40B4-BE49-F238E27FC236}">
                <a16:creationId xmlns:a16="http://schemas.microsoft.com/office/drawing/2014/main" id="{3C3B9AD4-6609-BE45-8396-247CA6AAA2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>
              <a:spcBef>
                <a:spcPts val="200"/>
              </a:spcBef>
              <a:spcAft>
                <a:spcPts val="200"/>
              </a:spcAft>
            </a:pPr>
            <a:r>
              <a:rPr lang="en-US" altLang="en-US" sz="2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Developing Rep-rated Target System(s) Using GALADRIEL </a:t>
            </a:r>
            <a:endParaRPr lang="en-US" altLang="en-US" sz="2400" dirty="0">
              <a:solidFill>
                <a:srgbClr val="FFFF0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AB1D4A40-8C93-8841-B5D8-25C7398E40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560" y="1296815"/>
            <a:ext cx="6082002" cy="3810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b="1" u="sng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Develop a liquid-leaf system</a:t>
            </a: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to continuously create thin (&lt;1</a:t>
            </a:r>
            <a:r>
              <a:rPr lang="en-US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𝛍</a:t>
            </a: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m) films for proton generation</a:t>
            </a:r>
          </a:p>
          <a:p>
            <a:pPr marL="800100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Test designs for proton production</a:t>
            </a:r>
          </a:p>
          <a:p>
            <a:pPr marL="800100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defRPr/>
            </a:pPr>
            <a:endParaRPr lang="en-US" b="1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marL="342900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b="1" u="sng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Demo robust ~MeV-proton generation</a:t>
            </a:r>
          </a:p>
          <a:p>
            <a:pPr marL="800100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Rep-rated spectroscopy, beam monitoring</a:t>
            </a:r>
          </a:p>
          <a:p>
            <a:pPr marL="800100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~</a:t>
            </a:r>
            <a:r>
              <a:rPr lang="en-US" b="1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ps</a:t>
            </a: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imaging of laser-liquid interaction</a:t>
            </a:r>
          </a:p>
          <a:p>
            <a:pPr marL="800100" lvl="1" indent="-342900">
              <a:lnSpc>
                <a:spcPct val="110000"/>
              </a:lnSpc>
              <a:spcBef>
                <a:spcPts val="200"/>
              </a:spcBef>
              <a:spcAft>
                <a:spcPts val="200"/>
              </a:spcAft>
              <a:buClr>
                <a:schemeClr val="bg1"/>
              </a:buClr>
              <a:buFont typeface="Arial" charset="0"/>
              <a:buChar char="•"/>
              <a:defRPr/>
            </a:pPr>
            <a:r>
              <a:rPr lang="en-US" b="1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Fast-analysis tools &amp; feedback to laser system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233" y="1272884"/>
            <a:ext cx="2001078" cy="475339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9231834" y="6026279"/>
            <a:ext cx="2965877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Morrison et al, NJP 20 (2018)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4705" y="1296815"/>
            <a:ext cx="2934268" cy="396854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64705" y="5311913"/>
            <a:ext cx="29342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cs typeface="Arial" panose="020B0604020202020204" pitchFamily="34" charset="0"/>
              </a:rPr>
              <a:t>Liquid-leaf Apparatus 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378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/>
              <a:t>In Conclusion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1" name="Rectangle 1"/>
          <p:cNvSpPr>
            <a:spLocks noChangeArrowheads="1"/>
          </p:cNvSpPr>
          <p:nvPr/>
        </p:nvSpPr>
        <p:spPr bwMode="auto">
          <a:xfrm>
            <a:off x="486610" y="1817355"/>
            <a:ext cx="5253036" cy="4247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buClrTx/>
            </a:pPr>
            <a:endParaRPr lang="en-US" alt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>
                <a:solidFill>
                  <a:schemeClr val="bg1"/>
                </a:solidFill>
              </a:rPr>
              <a:t>Focus is turning to the target</a:t>
            </a:r>
          </a:p>
          <a:p>
            <a:pPr marL="342900" indent="-342900">
              <a:spcBef>
                <a:spcPts val="600"/>
              </a:spcBef>
              <a:buClrTx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>
                <a:solidFill>
                  <a:schemeClr val="bg1"/>
                </a:solidFill>
              </a:rPr>
              <a:t>Advances in drivers, simulations, and diagnostics need to be matched by advances in target fabrication, target metrology, and final assembly</a:t>
            </a:r>
          </a:p>
          <a:p>
            <a:pPr marL="342900" indent="-342900">
              <a:spcBef>
                <a:spcPts val="600"/>
              </a:spcBef>
              <a:buClrTx/>
            </a:pP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>
                <a:solidFill>
                  <a:schemeClr val="bg1"/>
                </a:solidFill>
              </a:rPr>
              <a:t>A Partner in Science-Based Stockpile Stewardship and ICF Research for Three Decades</a:t>
            </a:r>
          </a:p>
          <a:p>
            <a:pPr marL="342900" indent="-342900">
              <a:spcBef>
                <a:spcPts val="600"/>
              </a:spcBef>
              <a:buClrTx/>
            </a:pPr>
            <a:endParaRPr lang="en-US" altLang="en-US" sz="2000" dirty="0">
              <a:solidFill>
                <a:schemeClr val="bg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88674" y="1254711"/>
            <a:ext cx="2102688" cy="1624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Image result for OMEGA LLE target pictures"/>
          <p:cNvPicPr>
            <a:picLocks noChangeAspect="1" noChangeArrowheads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8674" y="1254711"/>
            <a:ext cx="2102688" cy="1624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NIF-0109-15851">
            <a:extLst>
              <a:ext uri="{FF2B5EF4-FFF2-40B4-BE49-F238E27FC236}">
                <a16:creationId xmlns:a16="http://schemas.microsoft.com/office/drawing/2014/main" id="{D1DD04C3-CAF9-354F-B232-3F8A6200B3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188542" y="2792254"/>
            <a:ext cx="1091910" cy="114073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 descr="Be Capsule with fill tube attached_5.jpg">
            <a:extLst>
              <a:ext uri="{FF2B5EF4-FFF2-40B4-BE49-F238E27FC236}">
                <a16:creationId xmlns:a16="http://schemas.microsoft.com/office/drawing/2014/main" id="{5CA8EBBF-B4F2-E942-8E89-3DC6E8D2A8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14467" y="3654875"/>
            <a:ext cx="1099305" cy="113700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 descr="RawCapsule.png">
            <a:extLst>
              <a:ext uri="{FF2B5EF4-FFF2-40B4-BE49-F238E27FC236}">
                <a16:creationId xmlns:a16="http://schemas.microsoft.com/office/drawing/2014/main" id="{2341F8BF-9F47-564F-9ED0-96DB38BE234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8366" y="4542483"/>
            <a:ext cx="1056523" cy="1062902"/>
          </a:xfrm>
          <a:prstGeom prst="ellipse">
            <a:avLst/>
          </a:prstGeom>
        </p:spPr>
      </p:pic>
      <p:sp>
        <p:nvSpPr>
          <p:cNvPr id="31" name="TextBox 6">
            <a:extLst>
              <a:ext uri="{FF2B5EF4-FFF2-40B4-BE49-F238E27FC236}">
                <a16:creationId xmlns:a16="http://schemas.microsoft.com/office/drawing/2014/main" id="{9BDC059B-C9D4-6848-BB5E-761F65681E01}"/>
              </a:ext>
            </a:extLst>
          </p:cNvPr>
          <p:cNvSpPr txBox="1"/>
          <p:nvPr/>
        </p:nvSpPr>
        <p:spPr>
          <a:xfrm>
            <a:off x="6918360" y="3530978"/>
            <a:ext cx="221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Be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32" name="TextBox 7">
            <a:extLst>
              <a:ext uri="{FF2B5EF4-FFF2-40B4-BE49-F238E27FC236}">
                <a16:creationId xmlns:a16="http://schemas.microsoft.com/office/drawing/2014/main" id="{2EF612A7-26F9-9842-B895-64A1B2644B57}"/>
              </a:ext>
            </a:extLst>
          </p:cNvPr>
          <p:cNvSpPr txBox="1"/>
          <p:nvPr/>
        </p:nvSpPr>
        <p:spPr>
          <a:xfrm>
            <a:off x="5178597" y="4418585"/>
            <a:ext cx="1755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CH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3" name="TextBox 8">
            <a:extLst>
              <a:ext uri="{FF2B5EF4-FFF2-40B4-BE49-F238E27FC236}">
                <a16:creationId xmlns:a16="http://schemas.microsoft.com/office/drawing/2014/main" id="{6D05AF92-6D1B-9A44-8DD9-55EB476DC345}"/>
              </a:ext>
            </a:extLst>
          </p:cNvPr>
          <p:cNvSpPr txBox="1"/>
          <p:nvPr/>
        </p:nvSpPr>
        <p:spPr>
          <a:xfrm>
            <a:off x="9031671" y="2702518"/>
            <a:ext cx="1857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HDC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6D05AF92-6D1B-9A44-8DD9-55EB476DC345}"/>
              </a:ext>
            </a:extLst>
          </p:cNvPr>
          <p:cNvSpPr txBox="1"/>
          <p:nvPr/>
        </p:nvSpPr>
        <p:spPr>
          <a:xfrm>
            <a:off x="7901238" y="5099887"/>
            <a:ext cx="784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W/Be</a:t>
            </a:r>
          </a:p>
        </p:txBody>
      </p:sp>
      <p:sp>
        <p:nvSpPr>
          <p:cNvPr id="35" name="TextBox 13">
            <a:extLst>
              <a:ext uri="{FF2B5EF4-FFF2-40B4-BE49-F238E27FC236}">
                <a16:creationId xmlns:a16="http://schemas.microsoft.com/office/drawing/2014/main" id="{6D05AF92-6D1B-9A44-8DD9-55EB476DC345}"/>
              </a:ext>
            </a:extLst>
          </p:cNvPr>
          <p:cNvSpPr txBox="1"/>
          <p:nvPr/>
        </p:nvSpPr>
        <p:spPr>
          <a:xfrm>
            <a:off x="7761486" y="4799818"/>
            <a:ext cx="899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r>
              <a:rPr lang="en-US" b="1" dirty="0">
                <a:solidFill>
                  <a:schemeClr val="bg1"/>
                </a:solidFill>
              </a:rPr>
              <a:t>Cr/W</a:t>
            </a: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9BDC059B-C9D4-6848-BB5E-761F65681E01}"/>
              </a:ext>
            </a:extLst>
          </p:cNvPr>
          <p:cNvSpPr txBox="1"/>
          <p:nvPr/>
        </p:nvSpPr>
        <p:spPr>
          <a:xfrm>
            <a:off x="8770006" y="5841901"/>
            <a:ext cx="22187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Century Gothic" charset="0"/>
                <a:ea typeface="ＭＳ Ｐゴシック" charset="0"/>
                <a:cs typeface="Arial" charset="0"/>
              </a:defRPr>
            </a:lvl9pPr>
          </a:lstStyle>
          <a:p>
            <a:pPr algn="ctr"/>
            <a:r>
              <a:rPr lang="en-US" sz="2000" b="1" dirty="0">
                <a:solidFill>
                  <a:schemeClr val="bg1"/>
                </a:solidFill>
              </a:rPr>
              <a:t>Be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</a:blip>
          <a:stretch>
            <a:fillRect/>
          </a:stretch>
        </p:blipFill>
        <p:spPr>
          <a:xfrm rot="2965458">
            <a:off x="10413423" y="4151352"/>
            <a:ext cx="1266825" cy="237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16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473" y="1238179"/>
            <a:ext cx="5283472" cy="274334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dirty="0"/>
              <a:t>Advances in ICF Drivers, Simulations, &amp; Diagnostics </a:t>
            </a:r>
            <a:br>
              <a:rPr lang="en-US" dirty="0"/>
            </a:br>
            <a:r>
              <a:rPr lang="en-US" dirty="0"/>
              <a:t>Need to be Matched by Advances in Targets Manufacture and Metrology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9607" y="4442519"/>
            <a:ext cx="4731162" cy="17340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79649" y="3864320"/>
            <a:ext cx="4761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solidFill>
                  <a:schemeClr val="tx2"/>
                </a:solidFill>
              </a:rPr>
              <a:t>~15,000 targets for experiments at </a:t>
            </a:r>
          </a:p>
        </p:txBody>
      </p: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385367" y="1945164"/>
            <a:ext cx="6263694" cy="3093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400" b="1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–"/>
              <a:defRPr sz="22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entury Gothic" panose="020B050202020202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>
              <a:spcBef>
                <a:spcPts val="600"/>
              </a:spcBef>
              <a:buClrTx/>
            </a:pPr>
            <a:endParaRPr lang="en-US" altLang="en-US" sz="2000" dirty="0"/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/>
              <a:t>“Focus” is on the target</a:t>
            </a: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/>
              <a:t>Recent advances for indirect drive</a:t>
            </a: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/>
              <a:t>The increasingly complex direct drive capsule</a:t>
            </a: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/>
              <a:t>Applying knowhow to </a:t>
            </a:r>
            <a:r>
              <a:rPr lang="en-US" sz="2000" dirty="0" err="1"/>
              <a:t>MagLIF</a:t>
            </a:r>
            <a:r>
              <a:rPr lang="en-US" sz="2000" dirty="0"/>
              <a:t> targets </a:t>
            </a: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/>
              <a:t>Additive manufacturing for smaller facilities</a:t>
            </a:r>
          </a:p>
          <a:p>
            <a:pPr marL="342900" indent="-342900">
              <a:spcBef>
                <a:spcPts val="600"/>
              </a:spcBef>
              <a:buClrTx/>
            </a:pPr>
            <a:r>
              <a:rPr lang="en-US" sz="2000" dirty="0"/>
              <a:t>Rep-rated research efforts</a:t>
            </a:r>
          </a:p>
          <a:p>
            <a:pPr marL="342900" indent="-342900">
              <a:spcBef>
                <a:spcPts val="600"/>
              </a:spcBef>
              <a:buClrTx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9273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54AEB-4C22-E643-B42E-74E9D296AB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dirty="0"/>
              <a:t>After Recent Facility and Diagnostic Improvements </a:t>
            </a:r>
            <a:br>
              <a:rPr lang="en-US" sz="2400" dirty="0"/>
            </a:br>
            <a:r>
              <a:rPr lang="en-US" sz="2400" dirty="0"/>
              <a:t>Focus is Now on the Target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6740D2-96B6-0140-8FB6-75C5D109E5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26" t="2886" r="6620" b="2450"/>
          <a:stretch/>
        </p:blipFill>
        <p:spPr>
          <a:xfrm>
            <a:off x="177800" y="914399"/>
            <a:ext cx="4546600" cy="26162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4396FF-93B9-0040-A754-8A314A3D5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93"/>
          <a:stretch/>
        </p:blipFill>
        <p:spPr>
          <a:xfrm>
            <a:off x="4177244" y="2647196"/>
            <a:ext cx="4221775" cy="211965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DC1EB1-F03F-A446-8921-87DE627DF7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606"/>
          <a:stretch/>
        </p:blipFill>
        <p:spPr>
          <a:xfrm>
            <a:off x="8073642" y="4102151"/>
            <a:ext cx="3960935" cy="227252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73083" y="3625275"/>
            <a:ext cx="358077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Instability seeds &amp; growth</a:t>
            </a:r>
          </a:p>
          <a:p>
            <a:r>
              <a:rPr lang="en-US" sz="1400" b="1" dirty="0"/>
              <a:t>Edwards (LLNL): JASON Summer talk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780483" y="4858998"/>
            <a:ext cx="2833963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Shell spherical variations</a:t>
            </a:r>
          </a:p>
          <a:p>
            <a:r>
              <a:rPr lang="en-US" sz="1400" b="1" dirty="0"/>
              <a:t>Casey (LLNL): APS talk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276850" y="5692263"/>
            <a:ext cx="2718846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600" b="1" dirty="0"/>
              <a:t>Engineered features</a:t>
            </a:r>
          </a:p>
          <a:p>
            <a:r>
              <a:rPr lang="en-US" sz="1400" b="1" dirty="0"/>
              <a:t>LANL: Invited APS talk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76849" y="1521862"/>
            <a:ext cx="5960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2020 JASON &amp; APS DPP talks spoke to observed and simulated target related concerns </a:t>
            </a:r>
          </a:p>
        </p:txBody>
      </p:sp>
    </p:spTree>
    <p:extLst>
      <p:ext uri="{BB962C8B-B14F-4D97-AF65-F5344CB8AC3E}">
        <p14:creationId xmlns:p14="http://schemas.microsoft.com/office/powerpoint/2010/main" val="19014708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dirty="0"/>
              <a:t>Target Metrology is Providing Increasingly Detailed Information Shell-by-Shell</a:t>
            </a:r>
            <a:br>
              <a:rPr lang="en-US" sz="2400" dirty="0"/>
            </a:br>
            <a:r>
              <a:rPr lang="en-US" sz="2000" b="0" i="1" dirty="0"/>
              <a:t>(Thereby informing both the simulations </a:t>
            </a:r>
            <a:r>
              <a:rPr lang="en-US" sz="2000" b="0" i="1" u="sng" dirty="0"/>
              <a:t>as well as</a:t>
            </a:r>
            <a:r>
              <a:rPr lang="en-US" sz="2000" b="0" i="1" dirty="0"/>
              <a:t> the fabrication process)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1" t="15901" r="1878" b="3755"/>
          <a:stretch/>
        </p:blipFill>
        <p:spPr>
          <a:xfrm>
            <a:off x="625536" y="1745942"/>
            <a:ext cx="4315557" cy="216529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39" t="16310" r="1331" b="4184"/>
          <a:stretch/>
        </p:blipFill>
        <p:spPr>
          <a:xfrm>
            <a:off x="625536" y="3884847"/>
            <a:ext cx="4315557" cy="214274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689" y="1745943"/>
            <a:ext cx="4253695" cy="2165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49688" y="3863203"/>
            <a:ext cx="4253696" cy="216434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03025" y="1733948"/>
            <a:ext cx="2060627" cy="21642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5536" y="1408448"/>
            <a:ext cx="431555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Defect specific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049689" y="1408448"/>
            <a:ext cx="425369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Location within shell wall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536" y="940194"/>
            <a:ext cx="10845780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Multiple Perspectives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5536" y="5982316"/>
            <a:ext cx="431555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Volume, Type, Composition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49689" y="5988363"/>
            <a:ext cx="425369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Local Location</a:t>
            </a:r>
          </a:p>
        </p:txBody>
      </p:sp>
      <p:pic>
        <p:nvPicPr>
          <p:cNvPr id="21" name="KC682-08KC682-08_3D Scatter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2"/>
          <a:srcRect l="17665" t="16380" r="17115" b="15381"/>
          <a:stretch>
            <a:fillRect/>
          </a:stretch>
        </p:blipFill>
        <p:spPr>
          <a:xfrm>
            <a:off x="9412140" y="1715304"/>
            <a:ext cx="2046861" cy="2155798"/>
          </a:xfrm>
          <a:prstGeom prst="rect">
            <a:avLst/>
          </a:prstGeom>
        </p:spPr>
      </p:pic>
      <p:pic>
        <p:nvPicPr>
          <p:cNvPr id="22" name="KC682-09KC682-09_3D Scatter Video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3"/>
          <a:srcRect l="19549" t="18512" r="17058" b="14882"/>
          <a:stretch>
            <a:fillRect/>
          </a:stretch>
        </p:blipFill>
        <p:spPr>
          <a:xfrm>
            <a:off x="9412140" y="3887870"/>
            <a:ext cx="2046862" cy="2164837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404338" y="5986890"/>
            <a:ext cx="206062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Global Location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50062" y="5221287"/>
            <a:ext cx="2200275" cy="200025"/>
          </a:xfrm>
          <a:prstGeom prst="rect">
            <a:avLst/>
          </a:prstGeom>
        </p:spPr>
      </p:pic>
      <p:sp>
        <p:nvSpPr>
          <p:cNvPr id="7" name="Left-Right Arrow 6"/>
          <p:cNvSpPr/>
          <p:nvPr/>
        </p:nvSpPr>
        <p:spPr>
          <a:xfrm>
            <a:off x="5645150" y="3533060"/>
            <a:ext cx="3479800" cy="715675"/>
          </a:xfrm>
          <a:prstGeom prst="left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Shell Wall</a:t>
            </a:r>
          </a:p>
        </p:txBody>
      </p:sp>
      <p:sp>
        <p:nvSpPr>
          <p:cNvPr id="9" name="Right Arrow 8"/>
          <p:cNvSpPr/>
          <p:nvPr/>
        </p:nvSpPr>
        <p:spPr>
          <a:xfrm>
            <a:off x="1238250" y="3503638"/>
            <a:ext cx="3378200" cy="795312"/>
          </a:xfrm>
          <a:prstGeom prst="rightArrow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# of Defects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30079" y="4298950"/>
            <a:ext cx="1553235" cy="20002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403025" y="1408448"/>
            <a:ext cx="2060627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3D position</a:t>
            </a:r>
          </a:p>
        </p:txBody>
      </p:sp>
    </p:spTree>
    <p:extLst>
      <p:ext uri="{BB962C8B-B14F-4D97-AF65-F5344CB8AC3E}">
        <p14:creationId xmlns:p14="http://schemas.microsoft.com/office/powerpoint/2010/main" val="275277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9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9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99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/>
          <a:srcRect r="-82"/>
          <a:stretch/>
        </p:blipFill>
        <p:spPr>
          <a:xfrm>
            <a:off x="9688644" y="30578"/>
            <a:ext cx="2488065" cy="18645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1232599">
            <a:off x="7849991" y="2051398"/>
            <a:ext cx="4101483" cy="2242599"/>
          </a:xfrm>
          <a:prstGeom prst="rect">
            <a:avLst/>
          </a:prstGeom>
        </p:spPr>
      </p:pic>
      <p:sp>
        <p:nvSpPr>
          <p:cNvPr id="6145" name="Title 1">
            <a:extLst>
              <a:ext uri="{FF2B5EF4-FFF2-40B4-BE49-F238E27FC236}">
                <a16:creationId xmlns:a16="http://schemas.microsoft.com/office/drawing/2014/main" id="{64E1A800-71F5-E247-961B-B694A5A0B3E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dirty="0"/>
              <a:t>Assembling a Tiny Three Dimensional Puzzle                           </a:t>
            </a:r>
            <a:r>
              <a:rPr lang="en-US" altLang="en-US" dirty="0"/>
              <a:t>	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5749877" y="1089469"/>
            <a:ext cx="1837045" cy="1763459"/>
            <a:chOff x="4926560" y="1916562"/>
            <a:chExt cx="2362051" cy="2244786"/>
          </a:xfrm>
        </p:grpSpPr>
        <p:cxnSp>
          <p:nvCxnSpPr>
            <p:cNvPr id="12" name="Straight Connector 11"/>
            <p:cNvCxnSpPr/>
            <p:nvPr/>
          </p:nvCxnSpPr>
          <p:spPr>
            <a:xfrm>
              <a:off x="5559764" y="2162538"/>
              <a:ext cx="1263934" cy="1937339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7F7F7F"/>
                </a:clrFrom>
                <a:clrTo>
                  <a:srgbClr val="7F7F7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26560" y="1916562"/>
              <a:ext cx="2362051" cy="2244786"/>
            </a:xfrm>
            <a:prstGeom prst="rect">
              <a:avLst/>
            </a:prstGeom>
            <a:effectLst>
              <a:outerShdw blurRad="50800" dist="1143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Oval 13"/>
            <p:cNvSpPr/>
            <p:nvPr/>
          </p:nvSpPr>
          <p:spPr>
            <a:xfrm>
              <a:off x="5048864" y="1975576"/>
              <a:ext cx="2115153" cy="212184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>
              <a:off x="5451743" y="1992798"/>
              <a:ext cx="189110" cy="28986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0" y="5430995"/>
            <a:ext cx="12192000" cy="916831"/>
          </a:xfrm>
          <a:prstGeom prst="rect">
            <a:avLst/>
          </a:prstGeom>
          <a:solidFill>
            <a:srgbClr val="00009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91440" rtlCol="0" anchor="ctr" anchorCtr="0">
            <a:noAutofit/>
          </a:bodyPr>
          <a:lstStyle/>
          <a:p>
            <a:pPr algn="ctr"/>
            <a:r>
              <a:rPr lang="en-US" altLang="en-US" sz="2000" b="1" dirty="0"/>
              <a:t>Spherical (3D) </a:t>
            </a:r>
            <a:r>
              <a:rPr lang="en-US" altLang="en-US" sz="2000" b="1" u="sng" dirty="0"/>
              <a:t>TARGET DATA</a:t>
            </a:r>
            <a:r>
              <a:rPr lang="en-US" altLang="en-US" sz="2000" b="1" dirty="0"/>
              <a:t> is increasingly important to physics understanding</a:t>
            </a:r>
          </a:p>
          <a:p>
            <a:pPr algn="ctr"/>
            <a:endParaRPr lang="en-US" altLang="en-US" sz="2000" b="1" dirty="0"/>
          </a:p>
          <a:p>
            <a:pPr algn="ctr"/>
            <a:r>
              <a:rPr lang="en-US" sz="2000" b="1" dirty="0">
                <a:solidFill>
                  <a:srgbClr val="FFFF00"/>
                </a:solidFill>
                <a:latin typeface="Century Gothic" charset="0"/>
                <a:ea typeface="ＭＳ Ｐゴシック" charset="0"/>
                <a:cs typeface="Arial" charset="0"/>
              </a:rPr>
              <a:t>Correlating data with fiducials enables known positioning of shell imperfections</a:t>
            </a:r>
            <a:endParaRPr lang="en-US" sz="20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430059" y="4946953"/>
            <a:ext cx="2332381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Objective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44538" y="4959342"/>
            <a:ext cx="442830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The Metrology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200"/>
              </a:clrFrom>
              <a:clrTo>
                <a:srgbClr val="FFF2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5945" y="3117396"/>
            <a:ext cx="1869052" cy="16608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8739051" y="4651566"/>
            <a:ext cx="2945451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/>
              <a:t>Known orientation </a:t>
            </a:r>
            <a:br>
              <a:rPr lang="en-US" sz="2000" b="1"/>
            </a:br>
            <a:r>
              <a:rPr lang="en-US" sz="2000" b="1"/>
              <a:t>at </a:t>
            </a:r>
            <a:r>
              <a:rPr lang="en-US" sz="2000" b="1" dirty="0"/>
              <a:t>shot time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7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385" t="14057" r="14037" b="14649"/>
          <a:stretch/>
        </p:blipFill>
        <p:spPr>
          <a:xfrm>
            <a:off x="277221" y="1765930"/>
            <a:ext cx="2672529" cy="2822565"/>
          </a:xfrm>
          <a:prstGeom prst="rect">
            <a:avLst/>
          </a:prstGeom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5878990" y="2860817"/>
            <a:ext cx="2132315" cy="22775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/>
              <a:t>Spherical figure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/>
              <a:t>Surface roughness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/>
              <a:t>Thickness variation</a:t>
            </a:r>
          </a:p>
          <a:p>
            <a:pPr marL="114300" indent="-114300">
              <a:buFont typeface="Arial" panose="020B0604020202020204" pitchFamily="34" charset="0"/>
              <a:buChar char="•"/>
            </a:pPr>
            <a:r>
              <a:rPr lang="en-US" sz="1600" dirty="0"/>
              <a:t>Wall homogeneity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Composition 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Voids</a:t>
            </a:r>
          </a:p>
          <a:p>
            <a:pPr marL="514350" lvl="1" indent="-285750">
              <a:buFont typeface="Wingdings" panose="05000000000000000000" pitchFamily="2" charset="2"/>
              <a:buChar char="Ø"/>
            </a:pPr>
            <a:r>
              <a:rPr lang="en-US" sz="1400" dirty="0"/>
              <a:t>Inclusions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9779" y="983952"/>
            <a:ext cx="1908245" cy="197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5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5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25" y="2032659"/>
            <a:ext cx="3090746" cy="3770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1999" cy="9144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dirty="0"/>
              <a:t>Research into Amorphous Ablator Materials is occurring at GA &amp; LLNL</a:t>
            </a:r>
            <a:br>
              <a:rPr lang="en-US" sz="2400" dirty="0"/>
            </a:br>
            <a:r>
              <a:rPr lang="en-US" sz="2000" b="0" i="1" dirty="0"/>
              <a:t>(Eliminate crystalline microstructure inherent High Density Carbon &amp; Be shells)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8159" y="2032659"/>
            <a:ext cx="4574802" cy="2373582"/>
          </a:xfrm>
          <a:prstGeom prst="rect">
            <a:avLst/>
          </a:prstGeom>
        </p:spPr>
      </p:pic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6449" y="2032659"/>
            <a:ext cx="2391947" cy="237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136450" y="4677423"/>
            <a:ext cx="23919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Commercially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available stationary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coating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28159" y="4677423"/>
            <a:ext cx="45748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Rotating Hollow Cathode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coating apparatus developed for shells</a:t>
            </a:r>
          </a:p>
        </p:txBody>
      </p:sp>
      <p:sp>
        <p:nvSpPr>
          <p:cNvPr id="11" name="Shape 10"/>
          <p:cNvSpPr/>
          <p:nvPr/>
        </p:nvSpPr>
        <p:spPr>
          <a:xfrm rot="785189" flipH="1">
            <a:off x="10032291" y="3360531"/>
            <a:ext cx="1408134" cy="1411946"/>
          </a:xfrm>
          <a:prstGeom prst="swooshArrow">
            <a:avLst>
              <a:gd name="adj1" fmla="val 25000"/>
              <a:gd name="adj2" fmla="val 25000"/>
            </a:avLst>
          </a:prstGeom>
          <a:noFill/>
          <a:ln w="19050">
            <a:solidFill>
              <a:schemeClr val="bg1"/>
            </a:solidFill>
          </a:ln>
        </p:spPr>
        <p:style>
          <a:lnRef idx="0">
            <a:scrgbClr r="0" g="0" b="0"/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4136449" y="1238183"/>
            <a:ext cx="23812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Proof-of-principle DLC/GDP shell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128159" y="1254564"/>
            <a:ext cx="457480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Prototype rotating apparatus constructed for DLC capsule fab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498" y="6443233"/>
            <a:ext cx="92513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* Amorphous Carbon = sp</a:t>
            </a:r>
            <a:r>
              <a:rPr lang="en-US" sz="1400" baseline="30000" dirty="0">
                <a:solidFill>
                  <a:schemeClr val="bg1"/>
                </a:solidFill>
              </a:rPr>
              <a:t>3</a:t>
            </a:r>
            <a:r>
              <a:rPr lang="en-US" sz="1400" dirty="0">
                <a:solidFill>
                  <a:schemeClr val="bg1"/>
                </a:solidFill>
              </a:rPr>
              <a:t> phase = Diamond-Like-Carbon (DLC)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8420" y="1238182"/>
            <a:ext cx="23812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Planar DLC coating R&amp;D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95831" y="5401616"/>
            <a:ext cx="63840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~undesirable quality, but demonstrates feasibility</a:t>
            </a:r>
          </a:p>
        </p:txBody>
      </p:sp>
    </p:spTree>
    <p:extLst>
      <p:ext uri="{BB962C8B-B14F-4D97-AF65-F5344CB8AC3E}">
        <p14:creationId xmlns:p14="http://schemas.microsoft.com/office/powerpoint/2010/main" val="415237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8041" y="1951158"/>
            <a:ext cx="2999088" cy="16499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dirty="0"/>
              <a:t>Other R&amp;D Supporting Laser Indirect Drive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056889" y="1104946"/>
            <a:ext cx="713976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Additive Manufacturing for Selected Applications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7903001" y="2215170"/>
            <a:ext cx="3210402" cy="2835364"/>
            <a:chOff x="8201268" y="1856044"/>
            <a:chExt cx="3557383" cy="3141811"/>
          </a:xfrm>
        </p:grpSpPr>
        <p:pic>
          <p:nvPicPr>
            <p:cNvPr id="30" name="Picture 29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248143" y="1809169"/>
              <a:ext cx="2082667" cy="217641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</p:pic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86451" y="2879566"/>
              <a:ext cx="1972200" cy="211828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32" name="TextBox 31"/>
          <p:cNvSpPr txBox="1"/>
          <p:nvPr/>
        </p:nvSpPr>
        <p:spPr>
          <a:xfrm>
            <a:off x="939360" y="1124568"/>
            <a:ext cx="238124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Gradient Density </a:t>
            </a:r>
          </a:p>
          <a:p>
            <a:pPr algn="ctr"/>
            <a:r>
              <a:rPr lang="en-US" b="1" dirty="0"/>
              <a:t>Metal Shells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913449" y="5284248"/>
            <a:ext cx="32832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CPC cone based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MeV &amp; Gamma </a:t>
            </a:r>
            <a:r>
              <a:rPr lang="en-US" sz="1600" b="1" dirty="0" err="1">
                <a:solidFill>
                  <a:schemeClr val="bg1"/>
                </a:solidFill>
              </a:rPr>
              <a:t>Backlighters</a:t>
            </a:r>
            <a:endParaRPr lang="en-US" sz="1600" b="1" dirty="0">
              <a:solidFill>
                <a:schemeClr val="bg1"/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21073" y="3857663"/>
            <a:ext cx="877432" cy="8577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52"/>
          <a:stretch/>
        </p:blipFill>
        <p:spPr>
          <a:xfrm>
            <a:off x="4497682" y="3857663"/>
            <a:ext cx="877432" cy="857792"/>
          </a:xfrm>
          <a:prstGeom prst="rect">
            <a:avLst/>
          </a:prstGeom>
        </p:spPr>
      </p:pic>
      <p:sp>
        <p:nvSpPr>
          <p:cNvPr id="38" name="Trapezoid 31"/>
          <p:cNvSpPr/>
          <p:nvPr/>
        </p:nvSpPr>
        <p:spPr>
          <a:xfrm>
            <a:off x="4671576" y="3114813"/>
            <a:ext cx="2392288" cy="887543"/>
          </a:xfrm>
          <a:custGeom>
            <a:avLst/>
            <a:gdLst>
              <a:gd name="connsiteX0" fmla="*/ 0 w 3513834"/>
              <a:gd name="connsiteY0" fmla="*/ 701915 h 701915"/>
              <a:gd name="connsiteX1" fmla="*/ 0 w 3513834"/>
              <a:gd name="connsiteY1" fmla="*/ 0 h 701915"/>
              <a:gd name="connsiteX2" fmla="*/ 3513834 w 3513834"/>
              <a:gd name="connsiteY2" fmla="*/ 0 h 701915"/>
              <a:gd name="connsiteX3" fmla="*/ 3513834 w 3513834"/>
              <a:gd name="connsiteY3" fmla="*/ 701915 h 701915"/>
              <a:gd name="connsiteX4" fmla="*/ 0 w 3513834"/>
              <a:gd name="connsiteY4" fmla="*/ 701915 h 701915"/>
              <a:gd name="connsiteX0" fmla="*/ 1897167 w 3513834"/>
              <a:gd name="connsiteY0" fmla="*/ 710461 h 710461"/>
              <a:gd name="connsiteX1" fmla="*/ 0 w 3513834"/>
              <a:gd name="connsiteY1" fmla="*/ 0 h 710461"/>
              <a:gd name="connsiteX2" fmla="*/ 3513834 w 3513834"/>
              <a:gd name="connsiteY2" fmla="*/ 0 h 710461"/>
              <a:gd name="connsiteX3" fmla="*/ 3513834 w 3513834"/>
              <a:gd name="connsiteY3" fmla="*/ 701915 h 710461"/>
              <a:gd name="connsiteX4" fmla="*/ 1897167 w 3513834"/>
              <a:gd name="connsiteY4" fmla="*/ 710461 h 710461"/>
              <a:gd name="connsiteX0" fmla="*/ 1897167 w 3513834"/>
              <a:gd name="connsiteY0" fmla="*/ 710461 h 719006"/>
              <a:gd name="connsiteX1" fmla="*/ 0 w 3513834"/>
              <a:gd name="connsiteY1" fmla="*/ 0 h 719006"/>
              <a:gd name="connsiteX2" fmla="*/ 3513834 w 3513834"/>
              <a:gd name="connsiteY2" fmla="*/ 0 h 719006"/>
              <a:gd name="connsiteX3" fmla="*/ 2753258 w 3513834"/>
              <a:gd name="connsiteY3" fmla="*/ 719006 h 719006"/>
              <a:gd name="connsiteX4" fmla="*/ 1897167 w 3513834"/>
              <a:gd name="connsiteY4" fmla="*/ 710461 h 719006"/>
              <a:gd name="connsiteX0" fmla="*/ 1897167 w 3513834"/>
              <a:gd name="connsiteY0" fmla="*/ 710461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1897167 w 3513834"/>
              <a:gd name="connsiteY4" fmla="*/ 710461 h 713705"/>
              <a:gd name="connsiteX0" fmla="*/ 1897167 w 3513834"/>
              <a:gd name="connsiteY0" fmla="*/ 710461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1897167 w 3513834"/>
              <a:gd name="connsiteY4" fmla="*/ 710461 h 713705"/>
              <a:gd name="connsiteX0" fmla="*/ 1897167 w 3513834"/>
              <a:gd name="connsiteY0" fmla="*/ 710461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1897167 w 3513834"/>
              <a:gd name="connsiteY4" fmla="*/ 710461 h 713705"/>
              <a:gd name="connsiteX0" fmla="*/ 1897167 w 3513834"/>
              <a:gd name="connsiteY0" fmla="*/ 710461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1897167 w 3513834"/>
              <a:gd name="connsiteY4" fmla="*/ 710461 h 713705"/>
              <a:gd name="connsiteX0" fmla="*/ 1897167 w 3513834"/>
              <a:gd name="connsiteY0" fmla="*/ 710461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1897167 w 3513834"/>
              <a:gd name="connsiteY4" fmla="*/ 710461 h 713705"/>
              <a:gd name="connsiteX0" fmla="*/ 1897167 w 3513834"/>
              <a:gd name="connsiteY0" fmla="*/ 710461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1897167 w 3513834"/>
              <a:gd name="connsiteY4" fmla="*/ 710461 h 713705"/>
              <a:gd name="connsiteX0" fmla="*/ 1881265 w 3513834"/>
              <a:gd name="connsiteY0" fmla="*/ 710461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1881265 w 3513834"/>
              <a:gd name="connsiteY4" fmla="*/ 710461 h 713705"/>
              <a:gd name="connsiteX0" fmla="*/ 2032157 w 3513834"/>
              <a:gd name="connsiteY0" fmla="*/ 706953 h 713705"/>
              <a:gd name="connsiteX1" fmla="*/ 0 w 3513834"/>
              <a:gd name="connsiteY1" fmla="*/ 0 h 713705"/>
              <a:gd name="connsiteX2" fmla="*/ 3513834 w 3513834"/>
              <a:gd name="connsiteY2" fmla="*/ 0 h 713705"/>
              <a:gd name="connsiteX3" fmla="*/ 2753258 w 3513834"/>
              <a:gd name="connsiteY3" fmla="*/ 713705 h 713705"/>
              <a:gd name="connsiteX4" fmla="*/ 2032157 w 3513834"/>
              <a:gd name="connsiteY4" fmla="*/ 706953 h 713705"/>
              <a:gd name="connsiteX0" fmla="*/ 2032157 w 3513834"/>
              <a:gd name="connsiteY0" fmla="*/ 706953 h 717213"/>
              <a:gd name="connsiteX1" fmla="*/ 0 w 3513834"/>
              <a:gd name="connsiteY1" fmla="*/ 0 h 717213"/>
              <a:gd name="connsiteX2" fmla="*/ 3513834 w 3513834"/>
              <a:gd name="connsiteY2" fmla="*/ 0 h 717213"/>
              <a:gd name="connsiteX3" fmla="*/ 2626510 w 3513834"/>
              <a:gd name="connsiteY3" fmla="*/ 717213 h 717213"/>
              <a:gd name="connsiteX4" fmla="*/ 2032157 w 3513834"/>
              <a:gd name="connsiteY4" fmla="*/ 706953 h 717213"/>
              <a:gd name="connsiteX0" fmla="*/ 1446230 w 2927907"/>
              <a:gd name="connsiteY0" fmla="*/ 1013064 h 1023324"/>
              <a:gd name="connsiteX1" fmla="*/ 0 w 2927907"/>
              <a:gd name="connsiteY1" fmla="*/ 0 h 1023324"/>
              <a:gd name="connsiteX2" fmla="*/ 2927907 w 2927907"/>
              <a:gd name="connsiteY2" fmla="*/ 306111 h 1023324"/>
              <a:gd name="connsiteX3" fmla="*/ 2040583 w 2927907"/>
              <a:gd name="connsiteY3" fmla="*/ 1023324 h 1023324"/>
              <a:gd name="connsiteX4" fmla="*/ 1446230 w 2927907"/>
              <a:gd name="connsiteY4" fmla="*/ 1013064 h 1023324"/>
              <a:gd name="connsiteX0" fmla="*/ 1446230 w 2401165"/>
              <a:gd name="connsiteY0" fmla="*/ 1068095 h 1078355"/>
              <a:gd name="connsiteX1" fmla="*/ 0 w 2401165"/>
              <a:gd name="connsiteY1" fmla="*/ 55031 h 1078355"/>
              <a:gd name="connsiteX2" fmla="*/ 2401165 w 2401165"/>
              <a:gd name="connsiteY2" fmla="*/ 0 h 1078355"/>
              <a:gd name="connsiteX3" fmla="*/ 2040583 w 2401165"/>
              <a:gd name="connsiteY3" fmla="*/ 1078355 h 1078355"/>
              <a:gd name="connsiteX4" fmla="*/ 1446230 w 2401165"/>
              <a:gd name="connsiteY4" fmla="*/ 1068095 h 1078355"/>
              <a:gd name="connsiteX0" fmla="*/ 1446230 w 2392288"/>
              <a:gd name="connsiteY0" fmla="*/ 1013064 h 1023324"/>
              <a:gd name="connsiteX1" fmla="*/ 0 w 2392288"/>
              <a:gd name="connsiteY1" fmla="*/ 0 h 1023324"/>
              <a:gd name="connsiteX2" fmla="*/ 2392288 w 2392288"/>
              <a:gd name="connsiteY2" fmla="*/ 6879 h 1023324"/>
              <a:gd name="connsiteX3" fmla="*/ 2040583 w 2392288"/>
              <a:gd name="connsiteY3" fmla="*/ 1023324 h 1023324"/>
              <a:gd name="connsiteX4" fmla="*/ 1446230 w 2392288"/>
              <a:gd name="connsiteY4" fmla="*/ 1013064 h 1023324"/>
              <a:gd name="connsiteX0" fmla="*/ 1446230 w 2392288"/>
              <a:gd name="connsiteY0" fmla="*/ 1013064 h 1023324"/>
              <a:gd name="connsiteX1" fmla="*/ 0 w 2392288"/>
              <a:gd name="connsiteY1" fmla="*/ 0 h 1023324"/>
              <a:gd name="connsiteX2" fmla="*/ 2392288 w 2392288"/>
              <a:gd name="connsiteY2" fmla="*/ 6879 h 1023324"/>
              <a:gd name="connsiteX3" fmla="*/ 2040583 w 2392288"/>
              <a:gd name="connsiteY3" fmla="*/ 1023324 h 1023324"/>
              <a:gd name="connsiteX4" fmla="*/ 1446230 w 2392288"/>
              <a:gd name="connsiteY4" fmla="*/ 1013064 h 1023324"/>
              <a:gd name="connsiteX0" fmla="*/ 1446230 w 2392288"/>
              <a:gd name="connsiteY0" fmla="*/ 1013064 h 1013065"/>
              <a:gd name="connsiteX1" fmla="*/ 0 w 2392288"/>
              <a:gd name="connsiteY1" fmla="*/ 0 h 1013065"/>
              <a:gd name="connsiteX2" fmla="*/ 2392288 w 2392288"/>
              <a:gd name="connsiteY2" fmla="*/ 6879 h 1013065"/>
              <a:gd name="connsiteX3" fmla="*/ 2043542 w 2392288"/>
              <a:gd name="connsiteY3" fmla="*/ 1002688 h 1013065"/>
              <a:gd name="connsiteX4" fmla="*/ 1446230 w 2392288"/>
              <a:gd name="connsiteY4" fmla="*/ 1013064 h 1013065"/>
              <a:gd name="connsiteX0" fmla="*/ 1446230 w 2392288"/>
              <a:gd name="connsiteY0" fmla="*/ 1013064 h 1013064"/>
              <a:gd name="connsiteX1" fmla="*/ 0 w 2392288"/>
              <a:gd name="connsiteY1" fmla="*/ 0 h 1013064"/>
              <a:gd name="connsiteX2" fmla="*/ 2392288 w 2392288"/>
              <a:gd name="connsiteY2" fmla="*/ 6879 h 1013064"/>
              <a:gd name="connsiteX3" fmla="*/ 2043542 w 2392288"/>
              <a:gd name="connsiteY3" fmla="*/ 1002688 h 1013064"/>
              <a:gd name="connsiteX4" fmla="*/ 1446230 w 2392288"/>
              <a:gd name="connsiteY4" fmla="*/ 1013064 h 1013064"/>
              <a:gd name="connsiteX0" fmla="*/ 1446230 w 2392288"/>
              <a:gd name="connsiteY0" fmla="*/ 1013064 h 1023325"/>
              <a:gd name="connsiteX1" fmla="*/ 0 w 2392288"/>
              <a:gd name="connsiteY1" fmla="*/ 0 h 1023325"/>
              <a:gd name="connsiteX2" fmla="*/ 2392288 w 2392288"/>
              <a:gd name="connsiteY2" fmla="*/ 6879 h 1023325"/>
              <a:gd name="connsiteX3" fmla="*/ 2043542 w 2392288"/>
              <a:gd name="connsiteY3" fmla="*/ 1023325 h 1023325"/>
              <a:gd name="connsiteX4" fmla="*/ 1446230 w 2392288"/>
              <a:gd name="connsiteY4" fmla="*/ 1013064 h 1023325"/>
              <a:gd name="connsiteX0" fmla="*/ 1455107 w 2392288"/>
              <a:gd name="connsiteY0" fmla="*/ 1026822 h 1026822"/>
              <a:gd name="connsiteX1" fmla="*/ 0 w 2392288"/>
              <a:gd name="connsiteY1" fmla="*/ 0 h 1026822"/>
              <a:gd name="connsiteX2" fmla="*/ 2392288 w 2392288"/>
              <a:gd name="connsiteY2" fmla="*/ 6879 h 1026822"/>
              <a:gd name="connsiteX3" fmla="*/ 2043542 w 2392288"/>
              <a:gd name="connsiteY3" fmla="*/ 1023325 h 1026822"/>
              <a:gd name="connsiteX4" fmla="*/ 1455107 w 2392288"/>
              <a:gd name="connsiteY4" fmla="*/ 1026822 h 1026822"/>
              <a:gd name="connsiteX0" fmla="*/ 1455107 w 2392288"/>
              <a:gd name="connsiteY0" fmla="*/ 1026822 h 1026822"/>
              <a:gd name="connsiteX1" fmla="*/ 0 w 2392288"/>
              <a:gd name="connsiteY1" fmla="*/ 0 h 1026822"/>
              <a:gd name="connsiteX2" fmla="*/ 2392288 w 2392288"/>
              <a:gd name="connsiteY2" fmla="*/ 6879 h 1026822"/>
              <a:gd name="connsiteX3" fmla="*/ 2043542 w 2392288"/>
              <a:gd name="connsiteY3" fmla="*/ 1023325 h 1026822"/>
              <a:gd name="connsiteX4" fmla="*/ 1455107 w 2392288"/>
              <a:gd name="connsiteY4" fmla="*/ 1026822 h 1026822"/>
              <a:gd name="connsiteX0" fmla="*/ 1455107 w 2392288"/>
              <a:gd name="connsiteY0" fmla="*/ 1026822 h 1026822"/>
              <a:gd name="connsiteX1" fmla="*/ 0 w 2392288"/>
              <a:gd name="connsiteY1" fmla="*/ 0 h 1026822"/>
              <a:gd name="connsiteX2" fmla="*/ 2392288 w 2392288"/>
              <a:gd name="connsiteY2" fmla="*/ 6879 h 1026822"/>
              <a:gd name="connsiteX3" fmla="*/ 2043542 w 2392288"/>
              <a:gd name="connsiteY3" fmla="*/ 1023325 h 1026822"/>
              <a:gd name="connsiteX4" fmla="*/ 1455107 w 2392288"/>
              <a:gd name="connsiteY4" fmla="*/ 1026822 h 1026822"/>
              <a:gd name="connsiteX0" fmla="*/ 1455107 w 2392288"/>
              <a:gd name="connsiteY0" fmla="*/ 1026822 h 1026822"/>
              <a:gd name="connsiteX1" fmla="*/ 0 w 2392288"/>
              <a:gd name="connsiteY1" fmla="*/ 0 h 1026822"/>
              <a:gd name="connsiteX2" fmla="*/ 2392288 w 2392288"/>
              <a:gd name="connsiteY2" fmla="*/ 6879 h 1026822"/>
              <a:gd name="connsiteX3" fmla="*/ 2043542 w 2392288"/>
              <a:gd name="connsiteY3" fmla="*/ 1023325 h 1026822"/>
              <a:gd name="connsiteX4" fmla="*/ 1455107 w 2392288"/>
              <a:gd name="connsiteY4" fmla="*/ 1026822 h 1026822"/>
              <a:gd name="connsiteX0" fmla="*/ 1455107 w 2392288"/>
              <a:gd name="connsiteY0" fmla="*/ 1026822 h 1026822"/>
              <a:gd name="connsiteX1" fmla="*/ 0 w 2392288"/>
              <a:gd name="connsiteY1" fmla="*/ 0 h 1026822"/>
              <a:gd name="connsiteX2" fmla="*/ 2392288 w 2392288"/>
              <a:gd name="connsiteY2" fmla="*/ 6879 h 1026822"/>
              <a:gd name="connsiteX3" fmla="*/ 2043542 w 2392288"/>
              <a:gd name="connsiteY3" fmla="*/ 1023325 h 1026822"/>
              <a:gd name="connsiteX4" fmla="*/ 1455107 w 2392288"/>
              <a:gd name="connsiteY4" fmla="*/ 1026822 h 1026822"/>
              <a:gd name="connsiteX0" fmla="*/ 1455107 w 2392288"/>
              <a:gd name="connsiteY0" fmla="*/ 1026822 h 1026822"/>
              <a:gd name="connsiteX1" fmla="*/ 0 w 2392288"/>
              <a:gd name="connsiteY1" fmla="*/ 0 h 1026822"/>
              <a:gd name="connsiteX2" fmla="*/ 2392288 w 2392288"/>
              <a:gd name="connsiteY2" fmla="*/ 6879 h 1026822"/>
              <a:gd name="connsiteX3" fmla="*/ 2043542 w 2392288"/>
              <a:gd name="connsiteY3" fmla="*/ 1023325 h 1026822"/>
              <a:gd name="connsiteX4" fmla="*/ 1455107 w 2392288"/>
              <a:gd name="connsiteY4" fmla="*/ 1026822 h 1026822"/>
              <a:gd name="connsiteX0" fmla="*/ 1455107 w 2392288"/>
              <a:gd name="connsiteY0" fmla="*/ 1026822 h 1026822"/>
              <a:gd name="connsiteX1" fmla="*/ 0 w 2392288"/>
              <a:gd name="connsiteY1" fmla="*/ 0 h 1026822"/>
              <a:gd name="connsiteX2" fmla="*/ 2392288 w 2392288"/>
              <a:gd name="connsiteY2" fmla="*/ 6879 h 1026822"/>
              <a:gd name="connsiteX3" fmla="*/ 2043542 w 2392288"/>
              <a:gd name="connsiteY3" fmla="*/ 1023325 h 1026822"/>
              <a:gd name="connsiteX4" fmla="*/ 1455107 w 2392288"/>
              <a:gd name="connsiteY4" fmla="*/ 1026822 h 1026822"/>
              <a:gd name="connsiteX0" fmla="*/ 1298158 w 2392288"/>
              <a:gd name="connsiteY0" fmla="*/ 1018892 h 1023325"/>
              <a:gd name="connsiteX1" fmla="*/ 0 w 2392288"/>
              <a:gd name="connsiteY1" fmla="*/ 0 h 1023325"/>
              <a:gd name="connsiteX2" fmla="*/ 2392288 w 2392288"/>
              <a:gd name="connsiteY2" fmla="*/ 6879 h 1023325"/>
              <a:gd name="connsiteX3" fmla="*/ 2043542 w 2392288"/>
              <a:gd name="connsiteY3" fmla="*/ 1023325 h 1023325"/>
              <a:gd name="connsiteX4" fmla="*/ 1298158 w 2392288"/>
              <a:gd name="connsiteY4" fmla="*/ 1018892 h 1023325"/>
              <a:gd name="connsiteX0" fmla="*/ 1298158 w 2392288"/>
              <a:gd name="connsiteY0" fmla="*/ 1018892 h 1023325"/>
              <a:gd name="connsiteX1" fmla="*/ 0 w 2392288"/>
              <a:gd name="connsiteY1" fmla="*/ 0 h 1023325"/>
              <a:gd name="connsiteX2" fmla="*/ 2392288 w 2392288"/>
              <a:gd name="connsiteY2" fmla="*/ 6879 h 1023325"/>
              <a:gd name="connsiteX3" fmla="*/ 2043542 w 2392288"/>
              <a:gd name="connsiteY3" fmla="*/ 1023325 h 1023325"/>
              <a:gd name="connsiteX4" fmla="*/ 1298158 w 2392288"/>
              <a:gd name="connsiteY4" fmla="*/ 1018892 h 1023325"/>
              <a:gd name="connsiteX0" fmla="*/ 1298158 w 2392288"/>
              <a:gd name="connsiteY0" fmla="*/ 1018892 h 1019360"/>
              <a:gd name="connsiteX1" fmla="*/ 0 w 2392288"/>
              <a:gd name="connsiteY1" fmla="*/ 0 h 1019360"/>
              <a:gd name="connsiteX2" fmla="*/ 2392288 w 2392288"/>
              <a:gd name="connsiteY2" fmla="*/ 6879 h 1019360"/>
              <a:gd name="connsiteX3" fmla="*/ 2166372 w 2392288"/>
              <a:gd name="connsiteY3" fmla="*/ 1019360 h 1019360"/>
              <a:gd name="connsiteX4" fmla="*/ 1298158 w 2392288"/>
              <a:gd name="connsiteY4" fmla="*/ 1018892 h 1019360"/>
              <a:gd name="connsiteX0" fmla="*/ 1298158 w 2392288"/>
              <a:gd name="connsiteY0" fmla="*/ 1018892 h 1019360"/>
              <a:gd name="connsiteX1" fmla="*/ 0 w 2392288"/>
              <a:gd name="connsiteY1" fmla="*/ 0 h 1019360"/>
              <a:gd name="connsiteX2" fmla="*/ 2392288 w 2392288"/>
              <a:gd name="connsiteY2" fmla="*/ 6879 h 1019360"/>
              <a:gd name="connsiteX3" fmla="*/ 2166372 w 2392288"/>
              <a:gd name="connsiteY3" fmla="*/ 1019360 h 1019360"/>
              <a:gd name="connsiteX4" fmla="*/ 1298158 w 2392288"/>
              <a:gd name="connsiteY4" fmla="*/ 1018892 h 1019360"/>
              <a:gd name="connsiteX0" fmla="*/ 1298158 w 2392288"/>
              <a:gd name="connsiteY0" fmla="*/ 1018892 h 1019360"/>
              <a:gd name="connsiteX1" fmla="*/ 0 w 2392288"/>
              <a:gd name="connsiteY1" fmla="*/ 0 h 1019360"/>
              <a:gd name="connsiteX2" fmla="*/ 2392288 w 2392288"/>
              <a:gd name="connsiteY2" fmla="*/ 6879 h 1019360"/>
              <a:gd name="connsiteX3" fmla="*/ 2166372 w 2392288"/>
              <a:gd name="connsiteY3" fmla="*/ 1019360 h 1019360"/>
              <a:gd name="connsiteX4" fmla="*/ 1298158 w 2392288"/>
              <a:gd name="connsiteY4" fmla="*/ 1018892 h 1019360"/>
              <a:gd name="connsiteX0" fmla="*/ 1298158 w 2392288"/>
              <a:gd name="connsiteY0" fmla="*/ 1018892 h 1019360"/>
              <a:gd name="connsiteX1" fmla="*/ 0 w 2392288"/>
              <a:gd name="connsiteY1" fmla="*/ 0 h 1019360"/>
              <a:gd name="connsiteX2" fmla="*/ 2392288 w 2392288"/>
              <a:gd name="connsiteY2" fmla="*/ 6879 h 1019360"/>
              <a:gd name="connsiteX3" fmla="*/ 2166372 w 2392288"/>
              <a:gd name="connsiteY3" fmla="*/ 1019360 h 1019360"/>
              <a:gd name="connsiteX4" fmla="*/ 1298158 w 2392288"/>
              <a:gd name="connsiteY4" fmla="*/ 1018892 h 1019360"/>
              <a:gd name="connsiteX0" fmla="*/ 1298158 w 2392288"/>
              <a:gd name="connsiteY0" fmla="*/ 1018892 h 1019360"/>
              <a:gd name="connsiteX1" fmla="*/ 0 w 2392288"/>
              <a:gd name="connsiteY1" fmla="*/ 0 h 1019360"/>
              <a:gd name="connsiteX2" fmla="*/ 2392288 w 2392288"/>
              <a:gd name="connsiteY2" fmla="*/ 6879 h 1019360"/>
              <a:gd name="connsiteX3" fmla="*/ 2166372 w 2392288"/>
              <a:gd name="connsiteY3" fmla="*/ 1019360 h 1019360"/>
              <a:gd name="connsiteX4" fmla="*/ 1298158 w 2392288"/>
              <a:gd name="connsiteY4" fmla="*/ 1018892 h 1019360"/>
              <a:gd name="connsiteX0" fmla="*/ 1298158 w 2513214"/>
              <a:gd name="connsiteY0" fmla="*/ 1018892 h 1018892"/>
              <a:gd name="connsiteX1" fmla="*/ 0 w 2513214"/>
              <a:gd name="connsiteY1" fmla="*/ 0 h 1018892"/>
              <a:gd name="connsiteX2" fmla="*/ 2392288 w 2513214"/>
              <a:gd name="connsiteY2" fmla="*/ 6879 h 1018892"/>
              <a:gd name="connsiteX3" fmla="*/ 2513214 w 2513214"/>
              <a:gd name="connsiteY3" fmla="*/ 1007143 h 1018892"/>
              <a:gd name="connsiteX4" fmla="*/ 1298158 w 2513214"/>
              <a:gd name="connsiteY4" fmla="*/ 1018892 h 1018892"/>
              <a:gd name="connsiteX0" fmla="*/ 1644999 w 2513214"/>
              <a:gd name="connsiteY0" fmla="*/ 1006675 h 1007142"/>
              <a:gd name="connsiteX1" fmla="*/ 0 w 2513214"/>
              <a:gd name="connsiteY1" fmla="*/ 0 h 1007142"/>
              <a:gd name="connsiteX2" fmla="*/ 2392288 w 2513214"/>
              <a:gd name="connsiteY2" fmla="*/ 6879 h 1007142"/>
              <a:gd name="connsiteX3" fmla="*/ 2513214 w 2513214"/>
              <a:gd name="connsiteY3" fmla="*/ 1007143 h 1007142"/>
              <a:gd name="connsiteX4" fmla="*/ 1644999 w 2513214"/>
              <a:gd name="connsiteY4" fmla="*/ 1006675 h 1007142"/>
              <a:gd name="connsiteX0" fmla="*/ 1644999 w 2513214"/>
              <a:gd name="connsiteY0" fmla="*/ 1006675 h 1007143"/>
              <a:gd name="connsiteX1" fmla="*/ 0 w 2513214"/>
              <a:gd name="connsiteY1" fmla="*/ 0 h 1007143"/>
              <a:gd name="connsiteX2" fmla="*/ 2392288 w 2513214"/>
              <a:gd name="connsiteY2" fmla="*/ 6879 h 1007143"/>
              <a:gd name="connsiteX3" fmla="*/ 2513214 w 2513214"/>
              <a:gd name="connsiteY3" fmla="*/ 1007143 h 1007143"/>
              <a:gd name="connsiteX4" fmla="*/ 1644999 w 2513214"/>
              <a:gd name="connsiteY4" fmla="*/ 1006675 h 1007143"/>
              <a:gd name="connsiteX0" fmla="*/ 1718571 w 2513214"/>
              <a:gd name="connsiteY0" fmla="*/ 1006675 h 1007143"/>
              <a:gd name="connsiteX1" fmla="*/ 0 w 2513214"/>
              <a:gd name="connsiteY1" fmla="*/ 0 h 1007143"/>
              <a:gd name="connsiteX2" fmla="*/ 2392288 w 2513214"/>
              <a:gd name="connsiteY2" fmla="*/ 6879 h 1007143"/>
              <a:gd name="connsiteX3" fmla="*/ 2513214 w 2513214"/>
              <a:gd name="connsiteY3" fmla="*/ 1007143 h 1007143"/>
              <a:gd name="connsiteX4" fmla="*/ 1718571 w 2513214"/>
              <a:gd name="connsiteY4" fmla="*/ 1006675 h 1007143"/>
              <a:gd name="connsiteX0" fmla="*/ 1718571 w 2392288"/>
              <a:gd name="connsiteY0" fmla="*/ 1006675 h 1031575"/>
              <a:gd name="connsiteX1" fmla="*/ 0 w 2392288"/>
              <a:gd name="connsiteY1" fmla="*/ 0 h 1031575"/>
              <a:gd name="connsiteX2" fmla="*/ 2392288 w 2392288"/>
              <a:gd name="connsiteY2" fmla="*/ 6879 h 1031575"/>
              <a:gd name="connsiteX3" fmla="*/ 2345049 w 2392288"/>
              <a:gd name="connsiteY3" fmla="*/ 1031575 h 1031575"/>
              <a:gd name="connsiteX4" fmla="*/ 1718571 w 2392288"/>
              <a:gd name="connsiteY4" fmla="*/ 1006675 h 1031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92288" h="1031575">
                <a:moveTo>
                  <a:pt x="1718571" y="1006675"/>
                </a:moveTo>
                <a:cubicBezTo>
                  <a:pt x="1881155" y="443852"/>
                  <a:pt x="1339567" y="31726"/>
                  <a:pt x="0" y="0"/>
                </a:cubicBezTo>
                <a:lnTo>
                  <a:pt x="2392288" y="6879"/>
                </a:lnTo>
                <a:cubicBezTo>
                  <a:pt x="1989824" y="357704"/>
                  <a:pt x="1965381" y="713109"/>
                  <a:pt x="2345049" y="1031575"/>
                </a:cubicBezTo>
                <a:lnTo>
                  <a:pt x="1718571" y="1006675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tint val="50000"/>
                  <a:shade val="100000"/>
                  <a:satMod val="350000"/>
                  <a:alpha val="0"/>
                </a:schemeClr>
              </a:gs>
            </a:gsLst>
          </a:gradFill>
          <a:ln>
            <a:solidFill>
              <a:schemeClr val="accent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        80X</a:t>
            </a:r>
          </a:p>
          <a:p>
            <a:pPr algn="ctr"/>
            <a:endParaRPr lang="en-US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4457" y="3857604"/>
            <a:ext cx="877431" cy="85920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 rot="16200000">
            <a:off x="3841564" y="408177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43" name="TextBox 42"/>
          <p:cNvSpPr txBox="1"/>
          <p:nvPr/>
        </p:nvSpPr>
        <p:spPr>
          <a:xfrm rot="16200000">
            <a:off x="3863277" y="2648605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2019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963" b="28641"/>
          <a:stretch/>
        </p:blipFill>
        <p:spPr>
          <a:xfrm>
            <a:off x="5907247" y="5002474"/>
            <a:ext cx="1306118" cy="101455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1700" y="1855256"/>
            <a:ext cx="2566638" cy="4584589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4410796" y="5216080"/>
            <a:ext cx="14782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Double Shell 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cushion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7626771" y="1576706"/>
            <a:ext cx="0" cy="444649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4056887" y="1599702"/>
            <a:ext cx="3293655" cy="33855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(Improving feature size)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913449" y="1599702"/>
            <a:ext cx="328320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(Avoid glues by p</a:t>
            </a:r>
            <a:r>
              <a:rPr lang="en-US" sz="1600" b="1" i="1" dirty="0">
                <a:solidFill>
                  <a:srgbClr val="0070C0"/>
                </a:solidFill>
              </a:rPr>
              <a:t>rinting directly on objects</a:t>
            </a:r>
            <a:r>
              <a:rPr lang="en-US" sz="1600" b="1" i="1" dirty="0">
                <a:solidFill>
                  <a:srgbClr val="0070C0"/>
                </a:solidFill>
                <a:latin typeface="+mn-lt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11959" y="5926542"/>
            <a:ext cx="790575" cy="18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11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 animBg="1"/>
      <p:bldP spid="34" grpId="0"/>
      <p:bldP spid="38" grpId="0" animBg="1"/>
      <p:bldP spid="40" grpId="0"/>
      <p:bldP spid="43" grpId="0"/>
      <p:bldP spid="57" grpId="0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3092" y="1867351"/>
            <a:ext cx="4010025" cy="20288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Using Larger, Shimmed and Soon-to-be Foam Covered Shells </a:t>
            </a:r>
            <a:br>
              <a:rPr lang="en-US" sz="2400" dirty="0">
                <a:solidFill>
                  <a:srgbClr val="FFFFFF"/>
                </a:solidFill>
              </a:rPr>
            </a:br>
            <a:r>
              <a:rPr lang="en-US" sz="2400" dirty="0">
                <a:solidFill>
                  <a:srgbClr val="FFFFFF"/>
                </a:solidFill>
              </a:rPr>
              <a:t>on NIF for Laser Direct Drive ICF and Neutron Sources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90" y="2269030"/>
            <a:ext cx="4507014" cy="319209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8213" y="5097539"/>
            <a:ext cx="5177091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Scaling Shells</a:t>
            </a:r>
          </a:p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(Increased fuel load; Triple Shell scale)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0C194C69-2420-314A-B098-9C63C2E0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3907" y="1925292"/>
            <a:ext cx="365921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 b="1" dirty="0">
                <a:solidFill>
                  <a:schemeClr val="tx2"/>
                </a:solidFill>
              </a:rPr>
              <a:t>Shell Thickness as a function of angle</a:t>
            </a:r>
            <a:endParaRPr lang="en-US" altLang="en-US" sz="1400" b="1" dirty="0">
              <a:solidFill>
                <a:schemeClr val="tx2"/>
              </a:solidFill>
              <a:latin typeface="Symbol" panose="05050102010706020507" pitchFamily="18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43092" y="1236649"/>
            <a:ext cx="4010025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~1-2 µm shimming</a:t>
            </a:r>
            <a:r>
              <a:rPr lang="en-US" sz="1800" b="1" dirty="0">
                <a:latin typeface="+mn-lt"/>
              </a:rPr>
              <a:t> the shell wall</a:t>
            </a:r>
          </a:p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(correcting sym. for NIF’s polar </a:t>
            </a:r>
            <a:r>
              <a:rPr lang="en-US" sz="1600" b="1" i="1" dirty="0" err="1">
                <a:solidFill>
                  <a:srgbClr val="0070C0"/>
                </a:solidFill>
                <a:latin typeface="+mn-lt"/>
              </a:rPr>
              <a:t>config</a:t>
            </a:r>
            <a:r>
              <a:rPr lang="en-US" sz="1600" b="1" i="1" dirty="0">
                <a:solidFill>
                  <a:srgbClr val="0070C0"/>
                </a:solidFill>
                <a:latin typeface="+mn-lt"/>
              </a:rPr>
              <a:t>.)</a:t>
            </a:r>
          </a:p>
        </p:txBody>
      </p:sp>
      <p:pic>
        <p:nvPicPr>
          <p:cNvPr id="8194" name="Picture 3" descr="image003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10154" y="4223131"/>
            <a:ext cx="6532949" cy="1809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5">
            <a:extLst>
              <a:ext uri="{FF2B5EF4-FFF2-40B4-BE49-F238E27FC236}">
                <a16:creationId xmlns:a16="http://schemas.microsoft.com/office/drawing/2014/main" id="{0C194C69-2420-314A-B098-9C63C2E0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61" y="3539880"/>
            <a:ext cx="1039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~0.9 mm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0C194C69-2420-314A-B098-9C63C2E0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47442" y="2230211"/>
            <a:ext cx="1039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~5.0 mm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428718" y="3922950"/>
            <a:ext cx="0" cy="585347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10154" y="5768950"/>
            <a:ext cx="6532949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Exterior </a:t>
            </a:r>
            <a:r>
              <a:rPr lang="en-US" sz="1800" b="1" dirty="0">
                <a:latin typeface="+mn-lt"/>
              </a:rPr>
              <a:t>Conformal CH Foam Coating </a:t>
            </a:r>
            <a:r>
              <a:rPr lang="en-US" b="1" dirty="0">
                <a:latin typeface="+mn-lt"/>
              </a:rPr>
              <a:t>s (~15 mg/cc)</a:t>
            </a:r>
          </a:p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(Laser Imprint mitigation, Double Shell cushion)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750" y="1246109"/>
            <a:ext cx="2296112" cy="2120308"/>
          </a:xfrm>
          <a:prstGeom prst="rect">
            <a:avLst/>
          </a:prstGeom>
        </p:spPr>
      </p:pic>
      <p:sp>
        <p:nvSpPr>
          <p:cNvPr id="18" name="TextBox 5">
            <a:extLst>
              <a:ext uri="{FF2B5EF4-FFF2-40B4-BE49-F238E27FC236}">
                <a16:creationId xmlns:a16="http://schemas.microsoft.com/office/drawing/2014/main" id="{0C194C69-2420-314A-B098-9C63C2E0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755" y="1200614"/>
            <a:ext cx="1039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~5.0 mm</a:t>
            </a: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0C194C69-2420-314A-B098-9C63C2E0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272" y="3007740"/>
            <a:ext cx="103906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~2.0 mm</a:t>
            </a:r>
          </a:p>
        </p:txBody>
      </p:sp>
      <p:sp>
        <p:nvSpPr>
          <p:cNvPr id="21" name="TextBox 5">
            <a:extLst>
              <a:ext uri="{FF2B5EF4-FFF2-40B4-BE49-F238E27FC236}">
                <a16:creationId xmlns:a16="http://schemas.microsoft.com/office/drawing/2014/main" id="{0C194C69-2420-314A-B098-9C63C2E0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750" y="1221598"/>
            <a:ext cx="43473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Be</a:t>
            </a: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0C194C69-2420-314A-B098-9C63C2E076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179" y="2260358"/>
            <a:ext cx="4844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949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898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48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797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46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6960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6453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5947" algn="l" defTabSz="609493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 b="1" dirty="0">
                <a:solidFill>
                  <a:schemeClr val="bg1"/>
                </a:solidFill>
              </a:rPr>
              <a:t>CH</a:t>
            </a:r>
          </a:p>
        </p:txBody>
      </p:sp>
    </p:spTree>
    <p:extLst>
      <p:ext uri="{BB962C8B-B14F-4D97-AF65-F5344CB8AC3E}">
        <p14:creationId xmlns:p14="http://schemas.microsoft.com/office/powerpoint/2010/main" val="779235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539" y="4151251"/>
            <a:ext cx="3098684" cy="1314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400" dirty="0"/>
              <a:t>Applying Target Fab and Metrology Knowhow to Novel </a:t>
            </a:r>
            <a:br>
              <a:rPr lang="en-US" sz="2400" dirty="0"/>
            </a:br>
            <a:r>
              <a:rPr lang="en-US" sz="2400" dirty="0"/>
              <a:t>Cylindrical &amp; Magnetized Liner Inertial Fusion (</a:t>
            </a:r>
            <a:r>
              <a:rPr lang="en-US" sz="2400" dirty="0" err="1"/>
              <a:t>MagLIF</a:t>
            </a:r>
            <a:r>
              <a:rPr lang="en-US" sz="2400" dirty="0"/>
              <a:t>) Targets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6785" y="1474762"/>
            <a:ext cx="3546998" cy="2084652"/>
          </a:xfrm>
          <a:prstGeom prst="rect">
            <a:avLst/>
          </a:prstGeom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316786" y="5473550"/>
            <a:ext cx="3558279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Improving Characterization</a:t>
            </a:r>
          </a:p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(Implosion Simulation &amp; Stability)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22820" y="5481805"/>
            <a:ext cx="3087402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Cryogenic Gas Cells</a:t>
            </a:r>
          </a:p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(Laser Pre-Heat)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D1E0E34-9944-4A17-9889-220DDEAAA43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78" y="2658565"/>
            <a:ext cx="2738538" cy="2856747"/>
          </a:xfrm>
          <a:prstGeom prst="rect">
            <a:avLst/>
          </a:prstGeom>
          <a:noFill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D1BADF2-D4F5-48CE-BA56-9ACB7D58006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2" b="6404"/>
          <a:stretch/>
        </p:blipFill>
        <p:spPr bwMode="auto">
          <a:xfrm rot="16200000">
            <a:off x="2395397" y="3144383"/>
            <a:ext cx="2885572" cy="19233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2820" y="2280622"/>
            <a:ext cx="3087402" cy="18675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5091" y="5481805"/>
            <a:ext cx="4514791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>
                <a:latin typeface="+mn-lt"/>
              </a:rPr>
              <a:t>Auto Magnetizing Target</a:t>
            </a:r>
          </a:p>
          <a:p>
            <a:pPr algn="ctr"/>
            <a:r>
              <a:rPr lang="en-US" sz="1600" b="1" i="1" dirty="0">
                <a:solidFill>
                  <a:srgbClr val="0070C0"/>
                </a:solidFill>
                <a:latin typeface="+mn-lt"/>
              </a:rPr>
              <a:t>(Improved B-field application)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16786" y="3374068"/>
            <a:ext cx="3564481" cy="2087166"/>
          </a:xfrm>
          <a:prstGeom prst="rect">
            <a:avLst/>
          </a:prstGeom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EEB546-6DE8-4720-A2D4-BB4E884A6B8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18823" y="1334441"/>
            <a:ext cx="1541006" cy="1859533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2643927"/>
      </p:ext>
    </p:extLst>
  </p:cSld>
  <p:clrMapOvr>
    <a:masterClrMapping/>
  </p:clrMapOvr>
</p:sld>
</file>

<file path=ppt/theme/theme1.xml><?xml version="1.0" encoding="utf-8"?>
<a:theme xmlns:a="http://schemas.openxmlformats.org/drawingml/2006/main" name="Blue fad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99F01323B78A4093D4F46EA6DB7EA3" ma:contentTypeVersion="0" ma:contentTypeDescription="Create a new document." ma:contentTypeScope="" ma:versionID="a8978e0f5e61dfec5afdbcf5a52a86ca">
  <xsd:schema xmlns:xsd="http://www.w3.org/2001/XMLSchema" xmlns:xs="http://www.w3.org/2001/XMLSchema" xmlns:p="http://schemas.microsoft.com/office/2006/metadata/properties" xmlns:ns2="50f8ad0e-3adf-474a-b561-af233bba80c3" targetNamespace="http://schemas.microsoft.com/office/2006/metadata/properties" ma:root="true" ma:fieldsID="b33b643bbdfd4d537c93bcee433d79e6" ns2:_="">
    <xsd:import namespace="50f8ad0e-3adf-474a-b561-af233bba80c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0f8ad0e-3adf-474a-b561-af233bba80c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4B052C46-65CA-44F4-9E15-8C6C3F8EDCA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184AE56-8CDE-47BA-BAF6-0FE31AAED4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0f8ad0e-3adf-474a-b561-af233bba80c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DF04051-FD2E-4ED1-81E5-515D6F4FE4F5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 fade theme</Template>
  <TotalTime>43697</TotalTime>
  <Words>593</Words>
  <Application>Microsoft Office PowerPoint</Application>
  <PresentationFormat>Widescreen</PresentationFormat>
  <Paragraphs>149</Paragraphs>
  <Slides>13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ＭＳ Ｐゴシック</vt:lpstr>
      <vt:lpstr>ＭＳ Ｐゴシック</vt:lpstr>
      <vt:lpstr>Arial</vt:lpstr>
      <vt:lpstr>Calibri</vt:lpstr>
      <vt:lpstr>Century Gothic</vt:lpstr>
      <vt:lpstr>Symbol</vt:lpstr>
      <vt:lpstr>Wingdings</vt:lpstr>
      <vt:lpstr>Blue fade theme</vt:lpstr>
      <vt:lpstr>Targets,  at the Center of ICF Experiments and Research </vt:lpstr>
      <vt:lpstr>Advances in ICF Drivers, Simulations, &amp; Diagnostics  Need to be Matched by Advances in Targets Manufacture and Metrology</vt:lpstr>
      <vt:lpstr>After Recent Facility and Diagnostic Improvements  Focus is Now on the Target </vt:lpstr>
      <vt:lpstr>Target Metrology is Providing Increasingly Detailed Information Shell-by-Shell (Thereby informing both the simulations as well as the fabrication process)</vt:lpstr>
      <vt:lpstr>Assembling a Tiny Three Dimensional Puzzle                            </vt:lpstr>
      <vt:lpstr>Research into Amorphous Ablator Materials is occurring at GA &amp; LLNL (Eliminate crystalline microstructure inherent High Density Carbon &amp; Be shells)</vt:lpstr>
      <vt:lpstr>Other R&amp;D Supporting Laser Indirect Drive</vt:lpstr>
      <vt:lpstr>Using Larger, Shimmed and Soon-to-be Foam Covered Shells  on NIF for Laser Direct Drive ICF and Neutron Sources</vt:lpstr>
      <vt:lpstr>Applying Target Fab and Metrology Knowhow to Novel  Cylindrical &amp; Magnetized Liner Inertial Fusion (MagLIF) Targets</vt:lpstr>
      <vt:lpstr>Increasing Use of Additively Manufactured Targets thru LaserNetUS (Enabling efficient design variation studies)</vt:lpstr>
      <vt:lpstr>Developing a Facility to Support  Control systems, Target fielding, and Diagnostics Research</vt:lpstr>
      <vt:lpstr>Developing Rep-rated Target System(s) Using GALADRIEL </vt:lpstr>
      <vt:lpstr>In 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Michael Farrell</cp:lastModifiedBy>
  <cp:revision>1037</cp:revision>
  <cp:lastPrinted>2017-07-18T21:24:57Z</cp:lastPrinted>
  <dcterms:created xsi:type="dcterms:W3CDTF">2010-04-12T23:12:02Z</dcterms:created>
  <dcterms:modified xsi:type="dcterms:W3CDTF">2021-01-11T15:21:30Z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0x01010006369B9D3D75DB42A4294084EDAAF6E5</vt:lpwstr>
  </property>
  <property fmtid="{D5CDD505-2E9C-101B-9397-08002B2CF9AE}" pid="3" name="_dlc_DocId">
    <vt:lpwstr>XP2E3VQ6UM2P-190-623</vt:lpwstr>
  </property>
  <property fmtid="{D5CDD505-2E9C-101B-9397-08002B2CF9AE}" pid="4" name="_dlc_DocIdItemGuid">
    <vt:lpwstr>c56edf23-8e7b-4a50-b7ec-dbde3c66dbd2</vt:lpwstr>
  </property>
  <property fmtid="{D5CDD505-2E9C-101B-9397-08002B2CF9AE}" pid="5" name="_dlc_DocIdUrl">
    <vt:lpwstr>http://intranet.ga.com/Publications/_layouts/DocIdRedir.aspx?ID=XP2E3VQ6UM2P-190-623, XP2E3VQ6UM2P-190-623</vt:lpwstr>
  </property>
  <property fmtid="{D5CDD505-2E9C-101B-9397-08002B2CF9AE}" pid="6" name="display_urn:schemas-microsoft-com:office:office#Editor">
    <vt:lpwstr>Shamoun, Randy</vt:lpwstr>
  </property>
  <property fmtid="{D5CDD505-2E9C-101B-9397-08002B2CF9AE}" pid="7" name="display_urn:schemas-microsoft-com:office:office#Author">
    <vt:lpwstr>Shamoun, Randy</vt:lpwstr>
  </property>
</Properties>
</file>