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0" r:id="rId4"/>
    <p:sldMasterId id="2147483690" r:id="rId5"/>
  </p:sldMasterIdLst>
  <p:notesMasterIdLst>
    <p:notesMasterId r:id="rId18"/>
  </p:notesMasterIdLst>
  <p:handoutMasterIdLst>
    <p:handoutMasterId r:id="rId19"/>
  </p:handoutMasterIdLst>
  <p:sldIdLst>
    <p:sldId id="595" r:id="rId6"/>
    <p:sldId id="2482" r:id="rId7"/>
    <p:sldId id="2444" r:id="rId8"/>
    <p:sldId id="2479" r:id="rId9"/>
    <p:sldId id="2274" r:id="rId10"/>
    <p:sldId id="2480" r:id="rId11"/>
    <p:sldId id="2406" r:id="rId12"/>
    <p:sldId id="2483" r:id="rId13"/>
    <p:sldId id="2466" r:id="rId14"/>
    <p:sldId id="2485" r:id="rId15"/>
    <p:sldId id="2486" r:id="rId16"/>
    <p:sldId id="2487" r:id="rId17"/>
  </p:sldIdLst>
  <p:sldSz cx="12192000" cy="6858000"/>
  <p:notesSz cx="7010400" cy="92964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84" charset="0"/>
        <a:ea typeface="+mn-ea"/>
        <a:cs typeface="+mn-cs"/>
      </a:defRPr>
    </a:lvl1pPr>
    <a:lvl2pPr marL="457200" algn="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84" charset="0"/>
        <a:ea typeface="+mn-ea"/>
        <a:cs typeface="+mn-cs"/>
      </a:defRPr>
    </a:lvl2pPr>
    <a:lvl3pPr marL="914400" algn="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84" charset="0"/>
        <a:ea typeface="+mn-ea"/>
        <a:cs typeface="+mn-cs"/>
      </a:defRPr>
    </a:lvl3pPr>
    <a:lvl4pPr marL="1371600" algn="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84" charset="0"/>
        <a:ea typeface="+mn-ea"/>
        <a:cs typeface="+mn-cs"/>
      </a:defRPr>
    </a:lvl4pPr>
    <a:lvl5pPr marL="1828800" algn="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8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-8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-8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-8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-8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3350C4B-BBB2-F141-8E42-BE19EB1495D0}">
          <p14:sldIdLst>
            <p14:sldId id="595"/>
            <p14:sldId id="2482"/>
            <p14:sldId id="2444"/>
            <p14:sldId id="2479"/>
            <p14:sldId id="2274"/>
            <p14:sldId id="2480"/>
            <p14:sldId id="2406"/>
            <p14:sldId id="2483"/>
            <p14:sldId id="2466"/>
            <p14:sldId id="2485"/>
            <p14:sldId id="2486"/>
            <p14:sldId id="248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40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4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0000FF"/>
    <a:srgbClr val="0432FF"/>
    <a:srgbClr val="99D9EB"/>
    <a:srgbClr val="00FF1C"/>
    <a:srgbClr val="18B9FF"/>
    <a:srgbClr val="BFBFBF"/>
    <a:srgbClr val="BEBFBF"/>
    <a:srgbClr val="FFF2CC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49" autoAdjust="0"/>
    <p:restoredTop sz="88839" autoAdjust="0"/>
  </p:normalViewPr>
  <p:slideViewPr>
    <p:cSldViewPr snapToGrid="0">
      <p:cViewPr varScale="1">
        <p:scale>
          <a:sx n="107" d="100"/>
          <a:sy n="107" d="100"/>
        </p:scale>
        <p:origin x="184" y="464"/>
      </p:cViewPr>
      <p:guideLst>
        <p:guide orient="horz" pos="2400"/>
        <p:guide pos="3840"/>
        <p:guide orient="horz" pos="144"/>
      </p:guideLst>
    </p:cSldViewPr>
  </p:slideViewPr>
  <p:outlineViewPr>
    <p:cViewPr>
      <p:scale>
        <a:sx n="50" d="100"/>
        <a:sy n="50" d="100"/>
      </p:scale>
      <p:origin x="0" y="-3695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37" d="100"/>
        <a:sy n="37" d="100"/>
      </p:scale>
      <p:origin x="0" y="0"/>
    </p:cViewPr>
  </p:sorterViewPr>
  <p:notesViewPr>
    <p:cSldViewPr snapToGrid="0">
      <p:cViewPr>
        <p:scale>
          <a:sx n="110" d="100"/>
          <a:sy n="110" d="100"/>
        </p:scale>
        <p:origin x="4296" y="72"/>
      </p:cViewPr>
      <p:guideLst>
        <p:guide orient="horz" pos="2928"/>
        <p:guide pos="220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10206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2805" y="3330890"/>
            <a:ext cx="5762039" cy="54997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573" tIns="45474" rIns="92573" bIns="4547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99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92113" y="-3175"/>
            <a:ext cx="6196012" cy="34861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2212486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14300" indent="-114300" algn="l" rtl="0" eaLnBrk="0" fontAlgn="base" hangingPunct="0">
      <a:lnSpc>
        <a:spcPct val="90000"/>
      </a:lnSpc>
      <a:spcBef>
        <a:spcPct val="30000"/>
      </a:spcBef>
      <a:spcAft>
        <a:spcPct val="0"/>
      </a:spcAft>
      <a:buSzPct val="100000"/>
      <a:buChar char="•"/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355600" indent="-127000" algn="l" rtl="0" eaLnBrk="0" fontAlgn="base" hangingPunct="0">
      <a:lnSpc>
        <a:spcPct val="90000"/>
      </a:lnSpc>
      <a:spcBef>
        <a:spcPct val="30000"/>
      </a:spcBef>
      <a:spcAft>
        <a:spcPct val="0"/>
      </a:spcAft>
      <a:buSzPct val="100000"/>
      <a:buChar char="•"/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584200" indent="-114300" algn="l" rtl="0" eaLnBrk="0" fontAlgn="base" hangingPunct="0">
      <a:lnSpc>
        <a:spcPct val="90000"/>
      </a:lnSpc>
      <a:spcBef>
        <a:spcPct val="30000"/>
      </a:spcBef>
      <a:spcAft>
        <a:spcPct val="0"/>
      </a:spcAft>
      <a:buSzPct val="100000"/>
      <a:buChar char="–"/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800100" indent="-101600" algn="l" rtl="0" eaLnBrk="0" fontAlgn="base" hangingPunct="0">
      <a:lnSpc>
        <a:spcPct val="90000"/>
      </a:lnSpc>
      <a:spcBef>
        <a:spcPct val="30000"/>
      </a:spcBef>
      <a:spcAft>
        <a:spcPct val="0"/>
      </a:spcAft>
      <a:buSzPct val="100000"/>
      <a:buChar char="•"/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028700" indent="-114300" algn="l" rtl="0" eaLnBrk="0" fontAlgn="base" hangingPunct="0">
      <a:lnSpc>
        <a:spcPct val="90000"/>
      </a:lnSpc>
      <a:spcBef>
        <a:spcPct val="30000"/>
      </a:spcBef>
      <a:spcAft>
        <a:spcPct val="0"/>
      </a:spcAft>
      <a:buSzPct val="100000"/>
      <a:buChar char="•"/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488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412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”focusing of electrical energy onto the target”.  8 Mbar initial pressure for R = (5.58/2) mm and I = 20 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30F75-B5EC-044F-A636-30352D0A13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743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Ptau</a:t>
            </a:r>
            <a:r>
              <a:rPr lang="en-US" dirty="0"/>
              <a:t> values from Pat Knapp’s aggregate analysis, found at: Macintosh HD/Users/</a:t>
            </a:r>
            <a:r>
              <a:rPr lang="en-US" dirty="0" err="1"/>
              <a:t>pfschmi</a:t>
            </a:r>
            <a:r>
              <a:rPr lang="en-US" dirty="0"/>
              <a:t>/Desktop/Talks/APS-DPP 2020/Source material/Knapp Bayesian/</a:t>
            </a:r>
            <a:r>
              <a:rPr lang="en-US" dirty="0" err="1"/>
              <a:t>maglif_ptau_Tburn.csv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738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the ITC-r case, ion conduction losses get a bit worse (unmagnetized losses ~</a:t>
            </a:r>
            <a:r>
              <a:rPr lang="en-US" dirty="0" err="1"/>
              <a:t>I_max</a:t>
            </a:r>
            <a:r>
              <a:rPr lang="en-US" dirty="0"/>
              <a:t>). For the PVC-t case, radiation losses get a bit worse (~</a:t>
            </a:r>
            <a:r>
              <a:rPr lang="en-US" dirty="0" err="1"/>
              <a:t>I_max</a:t>
            </a:r>
            <a:r>
              <a:rPr lang="en-US" dirty="0"/>
              <a:t>).</a:t>
            </a:r>
          </a:p>
          <a:p>
            <a:r>
              <a:rPr lang="en-US" dirty="0"/>
              <a:t>For the ITC-r case, the initial liner aspect ratio is ~3.6.  The baseline and PVC-t cases are AR=6.  In a dimensionless sense, the ITC-r case is 72% thicker than the other cases.</a:t>
            </a:r>
          </a:p>
        </p:txBody>
      </p:sp>
    </p:spTree>
    <p:extLst>
      <p:ext uri="{BB962C8B-B14F-4D97-AF65-F5344CB8AC3E}">
        <p14:creationId xmlns:p14="http://schemas.microsoft.com/office/powerpoint/2010/main" val="3869106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807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10" Type="http://schemas.openxmlformats.org/officeDocument/2006/relationships/image" Target="../media/image5.png"/><Relationship Id="rId4" Type="http://schemas.openxmlformats.org/officeDocument/2006/relationships/image" Target="../media/image12.png"/><Relationship Id="rId9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10" Type="http://schemas.openxmlformats.org/officeDocument/2006/relationships/image" Target="../media/image5.png"/><Relationship Id="rId4" Type="http://schemas.openxmlformats.org/officeDocument/2006/relationships/image" Target="../media/image12.png"/><Relationship Id="rId9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8744" y="139859"/>
            <a:ext cx="10515600" cy="3651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 b="0" i="0">
                <a:latin typeface="Gill Sans MT" panose="020B0502020104020203" pitchFamily="34" charset="77"/>
                <a:ea typeface="Open Sans Light" charset="0"/>
                <a:cs typeface="Open Sans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 charset="0"/>
                <a:ea typeface="Open Sans" charset="0"/>
                <a:cs typeface="Open Sans" charset="0"/>
              </a:defRPr>
            </a:lvl1pPr>
            <a:lvl2pPr>
              <a:defRPr>
                <a:latin typeface="Open Sans" charset="0"/>
                <a:ea typeface="Open Sans" charset="0"/>
                <a:cs typeface="Open Sans" charset="0"/>
              </a:defRPr>
            </a:lvl2pPr>
            <a:lvl3pPr>
              <a:defRPr>
                <a:latin typeface="Open Sans" charset="0"/>
                <a:ea typeface="Open Sans" charset="0"/>
                <a:cs typeface="Open Sans" charset="0"/>
              </a:defRPr>
            </a:lvl3pPr>
            <a:lvl4pPr>
              <a:defRPr>
                <a:latin typeface="Open Sans" charset="0"/>
                <a:ea typeface="Open Sans" charset="0"/>
                <a:cs typeface="Open Sans" charset="0"/>
              </a:defRPr>
            </a:lvl4pPr>
            <a:lvl5pPr>
              <a:defRPr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E09B6F-4F35-E146-8051-86F3DA825E5E}" type="datetime1">
              <a:rPr lang="en-US" smtClean="0"/>
              <a:t>12/14/20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" y="112427"/>
            <a:ext cx="41452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EB34986F-556D-0849-A42A-518C6531ED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446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50B2D6-89A4-8145-A89C-6218C7341D67}" type="datetime1">
              <a:rPr lang="en-US" smtClean="0"/>
              <a:t>12/14/20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4986F-556D-0849-A42A-518C6531ED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654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298449" y="1385119"/>
            <a:ext cx="11416544" cy="499821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>
              <a:buClr>
                <a:schemeClr val="tx2">
                  <a:lumMod val="90000"/>
                  <a:lumOff val="10000"/>
                </a:schemeClr>
              </a:buClr>
              <a:buFont typeface="Wingdings" charset="2"/>
              <a:buChar char="§"/>
              <a:defRPr/>
            </a:lvl1pPr>
            <a:lvl2pPr marL="630238" indent="-173038">
              <a:buClr>
                <a:schemeClr val="accent1"/>
              </a:buClr>
              <a:buFont typeface="Wingdings" charset="2"/>
              <a:buChar char="§"/>
              <a:defRPr/>
            </a:lvl2pPr>
            <a:lvl3pPr marL="1031875" indent="-117475">
              <a:buClr>
                <a:srgbClr val="9D8C78"/>
              </a:buClr>
              <a:buFont typeface="Wingdings" charset="2"/>
              <a:buChar char="§"/>
              <a:defRPr/>
            </a:lvl3pPr>
            <a:lvl4pPr marL="1489075" indent="-117475">
              <a:buFont typeface="Lucida Grande"/>
              <a:buChar char="-"/>
              <a:defRPr/>
            </a:lvl4pPr>
            <a:lvl5pPr marL="1946275" indent="-117475">
              <a:buClrTx/>
              <a:buFont typeface="Lucida Grande"/>
              <a:buChar char="»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935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9B641F-3EFE-A349-B012-1BA82DB731A8}" type="datetime1">
              <a:rPr lang="en-US" smtClean="0"/>
              <a:t>12/14/20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4986F-556D-0849-A42A-518C6531ED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6322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M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email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44376"/>
            <a:ext cx="7565572" cy="5427879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1" y="1228439"/>
            <a:ext cx="12192000" cy="1690255"/>
          </a:xfrm>
          <a:prstGeom prst="rect">
            <a:avLst/>
          </a:prstGeom>
          <a:solidFill>
            <a:schemeClr val="bg2">
              <a:lumMod val="1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 userDrawn="1"/>
        </p:nvSpPr>
        <p:spPr>
          <a:xfrm>
            <a:off x="7565572" y="0"/>
            <a:ext cx="2623459" cy="6858000"/>
          </a:xfrm>
          <a:prstGeom prst="rect">
            <a:avLst/>
          </a:prstGeom>
          <a:solidFill>
            <a:schemeClr val="accent6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7681" y="1228439"/>
            <a:ext cx="6190211" cy="1690255"/>
          </a:xfrm>
        </p:spPr>
        <p:txBody>
          <a:bodyPr anchor="ctr">
            <a:normAutofit/>
          </a:bodyPr>
          <a:lstStyle>
            <a:lvl1pPr algn="l">
              <a:lnSpc>
                <a:spcPts val="3700"/>
              </a:lnSpc>
              <a:defRPr sz="3600" spc="31" baseline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0412" y="5306898"/>
            <a:ext cx="6261331" cy="35312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none" spc="200" baseline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951" y="6488664"/>
            <a:ext cx="724296" cy="365125"/>
          </a:xfrm>
        </p:spPr>
        <p:txBody>
          <a:bodyPr/>
          <a:lstStyle/>
          <a:p>
            <a:fld id="{6904193A-E8B0-3F42-B3B3-D0DCA69D317C}" type="datetime1">
              <a:rPr lang="en-US" smtClean="0"/>
              <a:t>12/14/20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565572" y="6488664"/>
            <a:ext cx="262345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511125" y="6459788"/>
            <a:ext cx="419397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88" r="-3731"/>
          <a:stretch/>
        </p:blipFill>
        <p:spPr>
          <a:xfrm>
            <a:off x="8003737" y="282288"/>
            <a:ext cx="1834523" cy="710418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1" y="1228439"/>
            <a:ext cx="203131" cy="1690255"/>
          </a:xfrm>
          <a:prstGeom prst="rect">
            <a:avLst/>
          </a:prstGeom>
          <a:solidFill>
            <a:schemeClr val="accent4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 userDrawn="1"/>
        </p:nvSpPr>
        <p:spPr>
          <a:xfrm>
            <a:off x="789245" y="2915627"/>
            <a:ext cx="2037083" cy="905163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Rectangle 15"/>
          <p:cNvSpPr/>
          <p:nvPr userDrawn="1"/>
        </p:nvSpPr>
        <p:spPr>
          <a:xfrm>
            <a:off x="2865811" y="2915627"/>
            <a:ext cx="1345972" cy="905163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Rectangle 16"/>
          <p:cNvSpPr/>
          <p:nvPr userDrawn="1"/>
        </p:nvSpPr>
        <p:spPr>
          <a:xfrm>
            <a:off x="4251265" y="2915627"/>
            <a:ext cx="3314307" cy="905163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Rectangle 17"/>
          <p:cNvSpPr/>
          <p:nvPr userDrawn="1"/>
        </p:nvSpPr>
        <p:spPr>
          <a:xfrm>
            <a:off x="7565572" y="1363919"/>
            <a:ext cx="2623459" cy="1421017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700411" y="5010111"/>
            <a:ext cx="2225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1" spc="300" dirty="0">
                <a:solidFill>
                  <a:srgbClr val="00ACD9"/>
                </a:solidFill>
                <a:latin typeface="Calibri" charset="0"/>
                <a:ea typeface="Calibri" charset="0"/>
                <a:cs typeface="Calibri" charset="0"/>
              </a:rPr>
              <a:t>PRESENTED BY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7762" y="5618701"/>
            <a:ext cx="562539" cy="16369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9371" y="5587028"/>
            <a:ext cx="776320" cy="195373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10280342" y="5912353"/>
            <a:ext cx="18324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Sandia National Laboratories is a </a:t>
            </a:r>
            <a:r>
              <a:rPr lang="en-US" sz="600" b="0" i="0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multimission</a:t>
            </a:r>
            <a:r>
              <a:rPr lang="en-US" sz="600" b="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laboratory managed and operated by National Technology &amp; Engineering Solutions of Sandia, LLC, a wholly owned subsidiary of Honeywell International Inc., for the U.S. Department of Energy’s National Nuclear Security Administration under contract DE-NA0003525.</a:t>
            </a:r>
            <a:endParaRPr lang="en-US" sz="6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45" y="5664160"/>
            <a:ext cx="9399784" cy="3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88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0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A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email">
            <a:alphaModFix amt="3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7565572" cy="3964403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1" y="1228439"/>
            <a:ext cx="12192000" cy="1690255"/>
          </a:xfrm>
          <a:prstGeom prst="rect">
            <a:avLst/>
          </a:prstGeom>
          <a:solidFill>
            <a:schemeClr val="bg2">
              <a:lumMod val="1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 userDrawn="1"/>
        </p:nvSpPr>
        <p:spPr>
          <a:xfrm>
            <a:off x="7565572" y="0"/>
            <a:ext cx="2623459" cy="6858000"/>
          </a:xfrm>
          <a:prstGeom prst="rect">
            <a:avLst/>
          </a:prstGeom>
          <a:solidFill>
            <a:schemeClr val="accent6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7681" y="1228439"/>
            <a:ext cx="6190211" cy="1690255"/>
          </a:xfrm>
        </p:spPr>
        <p:txBody>
          <a:bodyPr anchor="ctr">
            <a:normAutofit/>
          </a:bodyPr>
          <a:lstStyle>
            <a:lvl1pPr algn="l">
              <a:lnSpc>
                <a:spcPts val="3700"/>
              </a:lnSpc>
              <a:defRPr sz="3600" spc="31" baseline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0412" y="5306898"/>
            <a:ext cx="6261331" cy="35312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none" spc="200" baseline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951" y="6488664"/>
            <a:ext cx="724296" cy="365125"/>
          </a:xfrm>
        </p:spPr>
        <p:txBody>
          <a:bodyPr/>
          <a:lstStyle/>
          <a:p>
            <a:fld id="{852B4B30-DB4F-8442-B2A1-F6CD6616DA0F}" type="datetime1">
              <a:rPr lang="en-US" smtClean="0"/>
              <a:t>12/14/20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565572" y="6488664"/>
            <a:ext cx="262345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511125" y="6459788"/>
            <a:ext cx="419397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88" r="-3731"/>
          <a:stretch/>
        </p:blipFill>
        <p:spPr>
          <a:xfrm>
            <a:off x="8003737" y="282288"/>
            <a:ext cx="1834523" cy="710418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1" y="1228439"/>
            <a:ext cx="203131" cy="1690255"/>
          </a:xfrm>
          <a:prstGeom prst="rect">
            <a:avLst/>
          </a:prstGeom>
          <a:solidFill>
            <a:schemeClr val="accent4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 userDrawn="1"/>
        </p:nvSpPr>
        <p:spPr>
          <a:xfrm>
            <a:off x="789245" y="2915627"/>
            <a:ext cx="2037083" cy="905163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Rectangle 15"/>
          <p:cNvSpPr/>
          <p:nvPr userDrawn="1"/>
        </p:nvSpPr>
        <p:spPr>
          <a:xfrm>
            <a:off x="2865811" y="2915627"/>
            <a:ext cx="1345972" cy="905163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Rectangle 16"/>
          <p:cNvSpPr/>
          <p:nvPr userDrawn="1"/>
        </p:nvSpPr>
        <p:spPr>
          <a:xfrm>
            <a:off x="4251265" y="2915627"/>
            <a:ext cx="3314307" cy="905163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Rectangle 17"/>
          <p:cNvSpPr/>
          <p:nvPr userDrawn="1"/>
        </p:nvSpPr>
        <p:spPr>
          <a:xfrm>
            <a:off x="7565572" y="1363919"/>
            <a:ext cx="2623459" cy="1421017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700411" y="5010111"/>
            <a:ext cx="2225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1" spc="300" dirty="0">
                <a:solidFill>
                  <a:srgbClr val="00ACD9"/>
                </a:solidFill>
                <a:latin typeface="Calibri" charset="0"/>
                <a:ea typeface="Calibri" charset="0"/>
                <a:cs typeface="Calibri" charset="0"/>
              </a:rPr>
              <a:t>PRESENTED BY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7762" y="5618701"/>
            <a:ext cx="562539" cy="16369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9371" y="5587028"/>
            <a:ext cx="776320" cy="195373"/>
          </a:xfrm>
          <a:prstGeom prst="rect">
            <a:avLst/>
          </a:prstGeom>
        </p:spPr>
      </p:pic>
      <p:pic>
        <p:nvPicPr>
          <p:cNvPr id="7" name="Picture 6"/>
          <p:cNvPicPr>
            <a:picLocks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45" y="5664160"/>
            <a:ext cx="9399784" cy="36576"/>
          </a:xfrm>
          <a:prstGeom prst="rect">
            <a:avLst/>
          </a:prstGeom>
        </p:spPr>
      </p:pic>
      <p:sp>
        <p:nvSpPr>
          <p:cNvPr id="24" name="TextBox 23"/>
          <p:cNvSpPr txBox="1"/>
          <p:nvPr userDrawn="1"/>
        </p:nvSpPr>
        <p:spPr>
          <a:xfrm>
            <a:off x="10280342" y="5912353"/>
            <a:ext cx="18324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Sandia National Laboratories is a </a:t>
            </a:r>
            <a:r>
              <a:rPr lang="en-US" sz="600" b="0" i="0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multimission</a:t>
            </a:r>
            <a:r>
              <a:rPr lang="en-US" sz="600" b="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laboratory managed and operated by National Technology &amp; Engineering Solutions of Sandia, LLC, a wholly owned subsidiary of Honeywell International Inc., for the U.S. Department of Energy’s National Nuclear Security Administration under contract DE-NA0003525.</a:t>
            </a:r>
            <a:endParaRPr lang="en-US" sz="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7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0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M 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email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8747085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1" y="3112607"/>
            <a:ext cx="12192000" cy="1690255"/>
          </a:xfrm>
          <a:prstGeom prst="rect">
            <a:avLst/>
          </a:prstGeom>
          <a:solidFill>
            <a:schemeClr val="bg2">
              <a:lumMod val="1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 userDrawn="1"/>
        </p:nvSpPr>
        <p:spPr>
          <a:xfrm>
            <a:off x="3927563" y="0"/>
            <a:ext cx="8264439" cy="6858000"/>
          </a:xfrm>
          <a:prstGeom prst="rect">
            <a:avLst/>
          </a:prstGeom>
          <a:solidFill>
            <a:schemeClr val="accent6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30694" y="3112607"/>
            <a:ext cx="6190211" cy="1690255"/>
          </a:xfrm>
        </p:spPr>
        <p:txBody>
          <a:bodyPr anchor="ctr">
            <a:normAutofit/>
          </a:bodyPr>
          <a:lstStyle>
            <a:lvl1pPr algn="l">
              <a:lnSpc>
                <a:spcPts val="3700"/>
              </a:lnSpc>
              <a:defRPr sz="3600" spc="31" baseline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30696" y="5064546"/>
            <a:ext cx="6261331" cy="35312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none" spc="200" baseline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951" y="6488664"/>
            <a:ext cx="724296" cy="365125"/>
          </a:xfrm>
        </p:spPr>
        <p:txBody>
          <a:bodyPr/>
          <a:lstStyle/>
          <a:p>
            <a:fld id="{231818AA-7D88-1D40-B71E-D0B90B65DA6F}" type="datetime1">
              <a:rPr lang="en-US" smtClean="0"/>
              <a:t>12/14/20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27565" y="6488664"/>
            <a:ext cx="262345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511125" y="6459788"/>
            <a:ext cx="419397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" y="3112607"/>
            <a:ext cx="203131" cy="1690255"/>
          </a:xfrm>
          <a:prstGeom prst="rect">
            <a:avLst/>
          </a:prstGeom>
          <a:solidFill>
            <a:schemeClr val="accent4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 dirty="0"/>
          </a:p>
        </p:txBody>
      </p:sp>
      <p:pic>
        <p:nvPicPr>
          <p:cNvPr id="7" name="Picture 6"/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7565" y="4893378"/>
            <a:ext cx="8264435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98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0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A 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screen">
            <a:alphaModFix amt="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122"/>
          <a:stretch/>
        </p:blipFill>
        <p:spPr>
          <a:xfrm>
            <a:off x="0" y="0"/>
            <a:ext cx="12192000" cy="554736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1" y="3112607"/>
            <a:ext cx="12192000" cy="1690255"/>
          </a:xfrm>
          <a:prstGeom prst="rect">
            <a:avLst/>
          </a:prstGeom>
          <a:solidFill>
            <a:schemeClr val="bg2">
              <a:lumMod val="1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 userDrawn="1"/>
        </p:nvSpPr>
        <p:spPr>
          <a:xfrm>
            <a:off x="3927563" y="0"/>
            <a:ext cx="8264439" cy="6858000"/>
          </a:xfrm>
          <a:prstGeom prst="rect">
            <a:avLst/>
          </a:prstGeom>
          <a:solidFill>
            <a:schemeClr val="accent6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30694" y="3112607"/>
            <a:ext cx="6190211" cy="1690255"/>
          </a:xfrm>
        </p:spPr>
        <p:txBody>
          <a:bodyPr anchor="ctr">
            <a:normAutofit/>
          </a:bodyPr>
          <a:lstStyle>
            <a:lvl1pPr algn="l">
              <a:lnSpc>
                <a:spcPts val="3700"/>
              </a:lnSpc>
              <a:defRPr sz="3600" spc="31" baseline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30696" y="5064546"/>
            <a:ext cx="6261331" cy="35312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none" spc="200" baseline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951" y="6488664"/>
            <a:ext cx="724296" cy="365125"/>
          </a:xfrm>
        </p:spPr>
        <p:txBody>
          <a:bodyPr/>
          <a:lstStyle/>
          <a:p>
            <a:fld id="{75477CBB-B1B1-994A-89DD-33D7D41104F3}" type="datetime1">
              <a:rPr lang="en-US" smtClean="0"/>
              <a:t>12/14/20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27565" y="6488664"/>
            <a:ext cx="262345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511125" y="6459788"/>
            <a:ext cx="419397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" y="3112607"/>
            <a:ext cx="203131" cy="1690255"/>
          </a:xfrm>
          <a:prstGeom prst="rect">
            <a:avLst/>
          </a:prstGeom>
          <a:solidFill>
            <a:schemeClr val="accent4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 dirty="0"/>
          </a:p>
        </p:txBody>
      </p:sp>
      <p:pic>
        <p:nvPicPr>
          <p:cNvPr id="7" name="Picture 6"/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7565" y="4893378"/>
            <a:ext cx="8264435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97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0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CB7F7-A408-3845-8D50-DBE5BED7544B}" type="datetime1">
              <a:rPr lang="en-US" smtClean="0"/>
              <a:t>12/14/20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06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D8110-5398-3E4C-91FC-DF6D68509092}" type="datetime1">
              <a:rPr lang="en-US" smtClean="0"/>
              <a:t>12/14/20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16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35FDE-747F-184E-A6F7-036BEC0D70C0}" type="datetime1">
              <a:rPr lang="en-US" smtClean="0"/>
              <a:t>12/14/20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67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M White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3BF8B0-33D5-3645-89D8-9DB21CF5BA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687681" y="1228439"/>
            <a:ext cx="6190211" cy="169025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ts val="3700"/>
              </a:lnSpc>
              <a:defRPr sz="3600" spc="31" baseline="0">
                <a:solidFill>
                  <a:schemeClr val="bg1"/>
                </a:solidFill>
                <a:latin typeface="Gill Sans MT" panose="020B050202010402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0412" y="5306898"/>
            <a:ext cx="6261331" cy="353125"/>
          </a:xfrm>
          <a:prstGeom prst="rect">
            <a:avLst/>
          </a:prstGeom>
        </p:spPr>
        <p:txBody>
          <a:bodyPr lIns="91440" rIns="91440">
            <a:normAutofit/>
          </a:bodyPr>
          <a:lstStyle>
            <a:lvl1pPr marL="0" indent="0" algn="l">
              <a:buNone/>
              <a:defRPr sz="1800" cap="none" spc="200" baseline="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64951" y="6459789"/>
            <a:ext cx="125824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E0D7C0B1-A973-CB47-870E-8F7FB5F5F710}" type="datetime1">
              <a:rPr lang="en-US" smtClean="0"/>
              <a:t>12/14/20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565572" y="6459789"/>
            <a:ext cx="2623459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4" name="TextBox 23"/>
          <p:cNvSpPr txBox="1"/>
          <p:nvPr userDrawn="1"/>
        </p:nvSpPr>
        <p:spPr>
          <a:xfrm>
            <a:off x="700411" y="4803836"/>
            <a:ext cx="2225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i="1" spc="300" dirty="0">
                <a:solidFill>
                  <a:srgbClr val="00ACD9"/>
                </a:solidFill>
              </a:rPr>
              <a:t>PRESENTED BY</a:t>
            </a: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6794" y="5626954"/>
            <a:ext cx="564475" cy="16369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9371" y="5595527"/>
            <a:ext cx="776320" cy="194889"/>
          </a:xfrm>
          <a:prstGeom prst="rect">
            <a:avLst/>
          </a:prstGeom>
        </p:spPr>
      </p:pic>
      <p:sp>
        <p:nvSpPr>
          <p:cNvPr id="27" name="TextBox 26"/>
          <p:cNvSpPr txBox="1"/>
          <p:nvPr userDrawn="1"/>
        </p:nvSpPr>
        <p:spPr>
          <a:xfrm>
            <a:off x="10324346" y="5882090"/>
            <a:ext cx="1744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Sandia National Laboratories is a multimission laboratory managed and operated by National Technology and Engineering Solutions of Sandia LLC, a wholly owned subsidiary of Honeywell International Inc. for the U.S. Department of Energy’s National Nuclear Security Administration under contract DE-NA0003525.</a:t>
            </a:r>
            <a:endParaRPr lang="en-US" sz="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33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M White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1" y="1228439"/>
            <a:ext cx="12192000" cy="1690255"/>
          </a:xfrm>
          <a:prstGeom prst="rect">
            <a:avLst/>
          </a:prstGeom>
          <a:solidFill>
            <a:schemeClr val="tx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1" name="Picture 30"/>
          <p:cNvPicPr>
            <a:picLocks noChangeAspect="1"/>
          </p:cNvPicPr>
          <p:nvPr userDrawn="1"/>
        </p:nvPicPr>
        <p:blipFill rotWithShape="1">
          <a:blip r:embed="rId2" cstate="email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5572" y="2915624"/>
            <a:ext cx="4626429" cy="4782754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7565572" y="0"/>
            <a:ext cx="2623459" cy="6858000"/>
          </a:xfrm>
          <a:prstGeom prst="rect">
            <a:avLst/>
          </a:prstGeom>
          <a:solidFill>
            <a:srgbClr val="00ACD9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687681" y="1228439"/>
            <a:ext cx="6190211" cy="1690255"/>
          </a:xfrm>
        </p:spPr>
        <p:txBody>
          <a:bodyPr anchor="ctr">
            <a:normAutofit/>
          </a:bodyPr>
          <a:lstStyle>
            <a:lvl1pPr algn="l">
              <a:lnSpc>
                <a:spcPts val="3700"/>
              </a:lnSpc>
              <a:defRPr sz="3600" spc="3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0412" y="5306898"/>
            <a:ext cx="6261331" cy="35312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none" spc="200" baseline="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64951" y="6459789"/>
            <a:ext cx="724296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DA31A87-D97A-A244-84AF-299775AC0061}" type="datetime1">
              <a:rPr lang="en-US" smtClean="0"/>
              <a:t>12/14/20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565572" y="6459789"/>
            <a:ext cx="2623459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88" r="-3731"/>
          <a:stretch/>
        </p:blipFill>
        <p:spPr>
          <a:xfrm>
            <a:off x="8003737" y="282288"/>
            <a:ext cx="1834523" cy="710418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1" y="1228439"/>
            <a:ext cx="203131" cy="1690255"/>
          </a:xfrm>
          <a:prstGeom prst="rect">
            <a:avLst/>
          </a:prstGeom>
          <a:solidFill>
            <a:schemeClr val="accent4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 userDrawn="1"/>
        </p:nvSpPr>
        <p:spPr>
          <a:xfrm>
            <a:off x="789245" y="2915627"/>
            <a:ext cx="2037083" cy="905163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Rectangle 20"/>
          <p:cNvSpPr/>
          <p:nvPr userDrawn="1"/>
        </p:nvSpPr>
        <p:spPr>
          <a:xfrm>
            <a:off x="2865811" y="2915627"/>
            <a:ext cx="1345972" cy="905163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2" name="Rectangle 21"/>
          <p:cNvSpPr/>
          <p:nvPr userDrawn="1"/>
        </p:nvSpPr>
        <p:spPr>
          <a:xfrm>
            <a:off x="4251265" y="2915627"/>
            <a:ext cx="3314307" cy="905163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3" name="Rectangle 22"/>
          <p:cNvSpPr/>
          <p:nvPr userDrawn="1"/>
        </p:nvSpPr>
        <p:spPr>
          <a:xfrm>
            <a:off x="7565572" y="1363919"/>
            <a:ext cx="2623459" cy="1421017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4" name="TextBox 23"/>
          <p:cNvSpPr txBox="1"/>
          <p:nvPr userDrawn="1"/>
        </p:nvSpPr>
        <p:spPr>
          <a:xfrm>
            <a:off x="700411" y="5019736"/>
            <a:ext cx="2225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spc="300" dirty="0">
                <a:solidFill>
                  <a:srgbClr val="00ACD9"/>
                </a:solidFill>
              </a:rPr>
              <a:t>PRESENTED BY</a:t>
            </a:r>
          </a:p>
        </p:txBody>
      </p:sp>
      <p:pic>
        <p:nvPicPr>
          <p:cNvPr id="30" name="Picture 29"/>
          <p:cNvPicPr>
            <a:picLocks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45" y="5673785"/>
            <a:ext cx="9399784" cy="3657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6794" y="5626954"/>
            <a:ext cx="564475" cy="16369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9371" y="5595527"/>
            <a:ext cx="776320" cy="194889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10280342" y="5912353"/>
            <a:ext cx="18324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Sandia National Laboratories is a </a:t>
            </a:r>
            <a:r>
              <a:rPr lang="en-US" sz="6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multimission</a:t>
            </a:r>
            <a:r>
              <a:rPr lang="en-US" sz="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laboratory managed and operated by National Technology &amp; Engineering Solutions of Sandia, LLC, a wholly owned subsidiary of Honeywell International Inc., for the U.S. Department of Energy’s National Nuclear Security Administration under contract DE-NA0003525.</a:t>
            </a:r>
            <a:endParaRPr lang="en-US" sz="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82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NM White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1" y="1228439"/>
            <a:ext cx="12192000" cy="1690255"/>
          </a:xfrm>
          <a:prstGeom prst="rect">
            <a:avLst/>
          </a:prstGeom>
          <a:solidFill>
            <a:schemeClr val="tx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1" name="Picture 30"/>
          <p:cNvPicPr>
            <a:picLocks noChangeAspect="1"/>
          </p:cNvPicPr>
          <p:nvPr userDrawn="1"/>
        </p:nvPicPr>
        <p:blipFill rotWithShape="1">
          <a:blip r:embed="rId2" cstate="email">
            <a:alphaModFix amt="3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5572" y="2915627"/>
            <a:ext cx="4626429" cy="3084286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7565572" y="0"/>
            <a:ext cx="2623459" cy="6858000"/>
          </a:xfrm>
          <a:prstGeom prst="rect">
            <a:avLst/>
          </a:prstGeom>
          <a:solidFill>
            <a:srgbClr val="00ACD9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687681" y="1228439"/>
            <a:ext cx="6190211" cy="1690255"/>
          </a:xfrm>
        </p:spPr>
        <p:txBody>
          <a:bodyPr anchor="ctr">
            <a:normAutofit/>
          </a:bodyPr>
          <a:lstStyle>
            <a:lvl1pPr algn="l">
              <a:lnSpc>
                <a:spcPts val="3700"/>
              </a:lnSpc>
              <a:defRPr sz="3600" spc="3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0412" y="5306898"/>
            <a:ext cx="6261331" cy="35312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none" spc="200" baseline="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64951" y="6459789"/>
            <a:ext cx="724296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C42675C-DE79-9D45-AE8C-4FDE5507A5B7}" type="datetime1">
              <a:rPr lang="en-US" smtClean="0"/>
              <a:t>12/14/20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565572" y="6459789"/>
            <a:ext cx="2623459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88" r="-3731"/>
          <a:stretch/>
        </p:blipFill>
        <p:spPr>
          <a:xfrm>
            <a:off x="8003737" y="282288"/>
            <a:ext cx="1834523" cy="710418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1" y="1228439"/>
            <a:ext cx="203131" cy="1690255"/>
          </a:xfrm>
          <a:prstGeom prst="rect">
            <a:avLst/>
          </a:prstGeom>
          <a:solidFill>
            <a:schemeClr val="accent4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 userDrawn="1"/>
        </p:nvSpPr>
        <p:spPr>
          <a:xfrm>
            <a:off x="789245" y="2915627"/>
            <a:ext cx="2037083" cy="905163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Rectangle 20"/>
          <p:cNvSpPr/>
          <p:nvPr userDrawn="1"/>
        </p:nvSpPr>
        <p:spPr>
          <a:xfrm>
            <a:off x="2865811" y="2915627"/>
            <a:ext cx="1345972" cy="905163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2" name="Rectangle 21"/>
          <p:cNvSpPr/>
          <p:nvPr userDrawn="1"/>
        </p:nvSpPr>
        <p:spPr>
          <a:xfrm>
            <a:off x="4251265" y="2915627"/>
            <a:ext cx="3314307" cy="905163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3" name="Rectangle 22"/>
          <p:cNvSpPr/>
          <p:nvPr userDrawn="1"/>
        </p:nvSpPr>
        <p:spPr>
          <a:xfrm>
            <a:off x="7565572" y="1363919"/>
            <a:ext cx="2623459" cy="1421017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4" name="TextBox 23"/>
          <p:cNvSpPr txBox="1"/>
          <p:nvPr userDrawn="1"/>
        </p:nvSpPr>
        <p:spPr>
          <a:xfrm>
            <a:off x="700411" y="5019736"/>
            <a:ext cx="2225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spc="300" dirty="0">
                <a:solidFill>
                  <a:srgbClr val="00ACD9"/>
                </a:solidFill>
              </a:rPr>
              <a:t>PRESENTED BY</a:t>
            </a:r>
          </a:p>
        </p:txBody>
      </p:sp>
      <p:pic>
        <p:nvPicPr>
          <p:cNvPr id="30" name="Picture 29"/>
          <p:cNvPicPr>
            <a:picLocks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45" y="5673785"/>
            <a:ext cx="9399784" cy="3657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6794" y="5626954"/>
            <a:ext cx="564475" cy="16369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9371" y="5595527"/>
            <a:ext cx="776320" cy="194889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10280342" y="5912353"/>
            <a:ext cx="18324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Sandia National Laboratories is a </a:t>
            </a:r>
            <a:r>
              <a:rPr lang="en-US" sz="6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multimission</a:t>
            </a:r>
            <a:r>
              <a:rPr lang="en-US" sz="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laboratory managed and operated by National Technology &amp; Engineering Solutions of Sandia, LLC, a wholly owned subsidiary of Honeywell International Inc., for the U.S. Department of Energy’s National Nuclear Security Administration under contract DE-NA0003525.</a:t>
            </a:r>
            <a:endParaRPr lang="en-US" sz="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90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M Section 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email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"/>
            <a:ext cx="12192000" cy="874708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"/>
            <a:ext cx="4038961" cy="8747085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" y="3112603"/>
            <a:ext cx="12192000" cy="16952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30694" y="3112607"/>
            <a:ext cx="6190211" cy="1690255"/>
          </a:xfrm>
        </p:spPr>
        <p:txBody>
          <a:bodyPr anchor="ctr">
            <a:normAutofit/>
          </a:bodyPr>
          <a:lstStyle>
            <a:lvl1pPr algn="l">
              <a:lnSpc>
                <a:spcPts val="3700"/>
              </a:lnSpc>
              <a:defRPr sz="3600" spc="31" baseline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30696" y="5064546"/>
            <a:ext cx="6261331" cy="35312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none" spc="200" baseline="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951" y="6488664"/>
            <a:ext cx="724296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85880FA-9D06-3744-800C-23E2966A9E27}" type="datetime1">
              <a:rPr lang="en-US" smtClean="0"/>
              <a:t>12/14/20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27565" y="6488664"/>
            <a:ext cx="262345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511125" y="6459788"/>
            <a:ext cx="419397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" y="3112607"/>
            <a:ext cx="203131" cy="1690255"/>
          </a:xfrm>
          <a:prstGeom prst="rect">
            <a:avLst/>
          </a:prstGeom>
          <a:solidFill>
            <a:schemeClr val="accent4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 dirty="0"/>
          </a:p>
        </p:txBody>
      </p:sp>
      <p:pic>
        <p:nvPicPr>
          <p:cNvPr id="7" name="Picture 6"/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960" y="4893378"/>
            <a:ext cx="8153043" cy="6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93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04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A Section 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screen">
            <a:alphaModFix amt="3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4597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0"/>
            <a:ext cx="4038963" cy="645978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" y="3112603"/>
            <a:ext cx="12192000" cy="16952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30694" y="3112607"/>
            <a:ext cx="6190211" cy="1690255"/>
          </a:xfrm>
        </p:spPr>
        <p:txBody>
          <a:bodyPr anchor="ctr">
            <a:normAutofit/>
          </a:bodyPr>
          <a:lstStyle>
            <a:lvl1pPr algn="l">
              <a:lnSpc>
                <a:spcPts val="3700"/>
              </a:lnSpc>
              <a:defRPr sz="3600" spc="31" baseline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30696" y="5064546"/>
            <a:ext cx="6261331" cy="35312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none" spc="200" baseline="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951" y="6488664"/>
            <a:ext cx="724296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B4F5D3B-19AE-D547-B0E4-E6448B70B55D}" type="datetime1">
              <a:rPr lang="en-US" smtClean="0"/>
              <a:t>12/14/20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27565" y="6488664"/>
            <a:ext cx="262345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511125" y="6459788"/>
            <a:ext cx="419397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" y="3112607"/>
            <a:ext cx="203131" cy="1690255"/>
          </a:xfrm>
          <a:prstGeom prst="rect">
            <a:avLst/>
          </a:prstGeom>
          <a:solidFill>
            <a:schemeClr val="accent4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 dirty="0"/>
          </a:p>
        </p:txBody>
      </p:sp>
      <p:pic>
        <p:nvPicPr>
          <p:cNvPr id="7" name="Picture 6"/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960" y="4893378"/>
            <a:ext cx="8153043" cy="6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10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04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 rot="5400000">
            <a:off x="238399" y="310896"/>
            <a:ext cx="685800" cy="64008"/>
          </a:xfrm>
          <a:prstGeom prst="rect">
            <a:avLst/>
          </a:prstGeom>
          <a:solidFill>
            <a:srgbClr val="00A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20648" y="240503"/>
            <a:ext cx="10058400" cy="5702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2"/>
          </p:nvPr>
        </p:nvSpPr>
        <p:spPr>
          <a:xfrm>
            <a:off x="64951" y="6485916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464FA4D-3139-5847-87CE-AA3BB597C916}" type="datetime1">
              <a:rPr lang="en-US" smtClean="0"/>
              <a:t>12/14/20</a:t>
            </a:fld>
            <a:endParaRPr lang="en-US" dirty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85916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951" y="445603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20648" y="1441697"/>
            <a:ext cx="10058400" cy="330615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1506200" y="321774"/>
            <a:ext cx="685800" cy="368300"/>
          </a:xfrm>
          <a:prstGeom prst="rect">
            <a:avLst/>
          </a:prstGeom>
          <a:solidFill>
            <a:srgbClr val="00ACD9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9425" y="380825"/>
            <a:ext cx="259675" cy="251610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65" b="-2"/>
          <a:stretch/>
        </p:blipFill>
        <p:spPr>
          <a:xfrm rot="16200000">
            <a:off x="8725899" y="3391897"/>
            <a:ext cx="6857999" cy="7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85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 rot="5400000">
            <a:off x="238399" y="310896"/>
            <a:ext cx="685800" cy="64008"/>
          </a:xfrm>
          <a:prstGeom prst="rect">
            <a:avLst/>
          </a:prstGeom>
          <a:solidFill>
            <a:srgbClr val="00A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20648" y="240503"/>
            <a:ext cx="10058400" cy="5702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2"/>
          </p:nvPr>
        </p:nvSpPr>
        <p:spPr>
          <a:xfrm>
            <a:off x="64951" y="6485916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E7FEA18-A588-5E47-A354-5B9D96CE5E9E}" type="datetime1">
              <a:rPr lang="en-US" smtClean="0"/>
              <a:t>12/14/20</a:t>
            </a:fld>
            <a:endParaRPr lang="en-US" dirty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85916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951" y="445603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11506200" y="321774"/>
            <a:ext cx="685800" cy="368300"/>
          </a:xfrm>
          <a:prstGeom prst="rect">
            <a:avLst/>
          </a:prstGeom>
          <a:solidFill>
            <a:srgbClr val="00ACD9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9425" y="380825"/>
            <a:ext cx="259675" cy="251610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65" b="-2"/>
          <a:stretch/>
        </p:blipFill>
        <p:spPr>
          <a:xfrm rot="16200000">
            <a:off x="8725899" y="3391897"/>
            <a:ext cx="6857999" cy="74211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CA06163C-D572-7F49-8F47-DD5ACE513995}"/>
              </a:ext>
            </a:extLst>
          </p:cNvPr>
          <p:cNvSpPr txBox="1">
            <a:spLocks/>
          </p:cNvSpPr>
          <p:nvPr userDrawn="1"/>
        </p:nvSpPr>
        <p:spPr>
          <a:xfrm>
            <a:off x="11343640" y="6434934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77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 rot="5400000">
            <a:off x="238399" y="310896"/>
            <a:ext cx="685800" cy="64008"/>
          </a:xfrm>
          <a:prstGeom prst="rect">
            <a:avLst/>
          </a:prstGeom>
          <a:solidFill>
            <a:srgbClr val="00A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Date Placeholder 3"/>
          <p:cNvSpPr>
            <a:spLocks noGrp="1"/>
          </p:cNvSpPr>
          <p:nvPr>
            <p:ph type="dt" sz="half" idx="2"/>
          </p:nvPr>
        </p:nvSpPr>
        <p:spPr>
          <a:xfrm>
            <a:off x="64951" y="6485916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4B5561D7-88EF-774A-B84C-EA880DBF786B}" type="datetime1">
              <a:rPr lang="en-US" smtClean="0"/>
              <a:t>12/14/20</a:t>
            </a:fld>
            <a:endParaRPr lang="en-US" dirty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85916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951" y="445603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11506200" y="321774"/>
            <a:ext cx="685800" cy="368300"/>
          </a:xfrm>
          <a:prstGeom prst="rect">
            <a:avLst/>
          </a:prstGeom>
          <a:solidFill>
            <a:srgbClr val="00ACD9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9425" y="380825"/>
            <a:ext cx="259675" cy="251610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65" b="-2"/>
          <a:stretch/>
        </p:blipFill>
        <p:spPr>
          <a:xfrm rot="16200000">
            <a:off x="8725899" y="3391897"/>
            <a:ext cx="6857999" cy="7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54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51ED6E2-051B-1C46-918E-11E07DFD27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Garamond" panose="02020404030301010803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ECCF7-9473-144A-8D47-18A208738A7F}" type="datetime1">
              <a:rPr lang="en-US" smtClean="0"/>
              <a:t>12/14/20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" y="112427"/>
            <a:ext cx="400543" cy="365125"/>
          </a:xfrm>
          <a:prstGeom prst="rect">
            <a:avLst/>
          </a:prstGeom>
        </p:spPr>
        <p:txBody>
          <a:bodyPr/>
          <a:lstStyle/>
          <a:p>
            <a:fld id="{EB34986F-556D-0849-A42A-518C6531ED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010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51B240-16B7-0C4E-A146-6C7CAB5E719C}" type="datetime1">
              <a:rPr lang="en-US" smtClean="0"/>
              <a:t>12/14/20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5824" y="112427"/>
            <a:ext cx="2743200" cy="365125"/>
          </a:xfrm>
          <a:prstGeom prst="rect">
            <a:avLst/>
          </a:prstGeom>
        </p:spPr>
        <p:txBody>
          <a:bodyPr/>
          <a:lstStyle/>
          <a:p>
            <a:fld id="{EB34986F-556D-0849-A42A-518C6531ED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622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E1A050-9B06-4245-9C95-45407AF62754}" type="datetime1">
              <a:rPr lang="en-US" smtClean="0"/>
              <a:t>12/14/20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5824" y="112427"/>
            <a:ext cx="2743200" cy="365125"/>
          </a:xfrm>
          <a:prstGeom prst="rect">
            <a:avLst/>
          </a:prstGeom>
        </p:spPr>
        <p:txBody>
          <a:bodyPr/>
          <a:lstStyle/>
          <a:p>
            <a:fld id="{EB34986F-556D-0849-A42A-518C6531ED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735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5824" y="112427"/>
            <a:ext cx="2743200" cy="365125"/>
          </a:xfrm>
          <a:prstGeom prst="rect">
            <a:avLst/>
          </a:prstGeom>
        </p:spPr>
        <p:txBody>
          <a:bodyPr/>
          <a:lstStyle/>
          <a:p>
            <a:fld id="{EB34986F-556D-0849-A42A-518C6531ED5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352FDB8-2375-C04B-AAC3-7A4E8D2148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744" y="139859"/>
            <a:ext cx="10515600" cy="3651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 b="0" i="0">
                <a:latin typeface="Gill Sans MT" panose="020B0502020104020203" pitchFamily="34" charset="77"/>
                <a:ea typeface="Open Sans Light" charset="0"/>
                <a:cs typeface="Open Sans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39473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CFC5E0-6043-4241-92F5-48D342B635B7}" type="datetime1">
              <a:rPr lang="en-US" smtClean="0"/>
              <a:t>12/14/20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3416"/>
            <a:ext cx="11769754" cy="662048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5824" y="112427"/>
            <a:ext cx="50829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EB34986F-556D-0849-A42A-518C6531ED5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165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55F746-BD39-3144-85F4-31920EF5C140}" type="datetime1">
              <a:rPr lang="en-US" smtClean="0"/>
              <a:t>12/14/20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4986F-556D-0849-A42A-518C6531ED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004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44FF5E-F700-D946-AE3A-00573F3DFDA4}" type="datetime1">
              <a:rPr lang="en-US" smtClean="0"/>
              <a:t>12/14/20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4986F-556D-0849-A42A-518C6531ED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572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824" y="1124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4986F-556D-0849-A42A-518C6531ED5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76072" y="0"/>
            <a:ext cx="0" cy="566928"/>
          </a:xfrm>
          <a:prstGeom prst="line">
            <a:avLst/>
          </a:prstGeom>
          <a:ln w="44450">
            <a:solidFill>
              <a:srgbClr val="304656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12752" y="0"/>
            <a:ext cx="79248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4188" y="294989"/>
            <a:ext cx="998563" cy="50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04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8" r:id="rId11"/>
    <p:sldLayoutId id="2147483681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Gill Sans MT" panose="020B050202010402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 rot="5400000">
            <a:off x="238399" y="310896"/>
            <a:ext cx="685800" cy="64008"/>
          </a:xfrm>
          <a:prstGeom prst="rect">
            <a:avLst/>
          </a:prstGeom>
          <a:solidFill>
            <a:srgbClr val="00A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648" y="240503"/>
            <a:ext cx="10058400" cy="5702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648" y="1429233"/>
            <a:ext cx="10058400" cy="343363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951" y="6485916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79E32C3-9A69-AC40-80EC-0954608965E9}" type="datetime1">
              <a:rPr lang="en-US" smtClean="0"/>
              <a:t>12/14/20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85916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951" y="445603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1506200" y="321774"/>
            <a:ext cx="685800" cy="368300"/>
          </a:xfrm>
          <a:prstGeom prst="rect">
            <a:avLst/>
          </a:prstGeom>
          <a:solidFill>
            <a:srgbClr val="00ACD9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9425" y="380825"/>
            <a:ext cx="259675" cy="251610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 userDrawn="1"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65" b="-2"/>
          <a:stretch/>
        </p:blipFill>
        <p:spPr>
          <a:xfrm rot="16200000">
            <a:off x="8725899" y="3391897"/>
            <a:ext cx="6857999" cy="7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57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354" rtl="0" eaLnBrk="1" latinLnBrk="0" hangingPunct="1">
        <a:lnSpc>
          <a:spcPct val="85000"/>
        </a:lnSpc>
        <a:spcBef>
          <a:spcPct val="0"/>
        </a:spcBef>
        <a:buNone/>
        <a:defRPr sz="2400" b="0" i="0" kern="1200" spc="100" baseline="0">
          <a:solidFill>
            <a:schemeClr val="bg1"/>
          </a:solidFill>
          <a:latin typeface="Gill Sans MT" charset="0"/>
          <a:ea typeface="Gill Sans MT" charset="0"/>
          <a:cs typeface="Gill Sans MT" charset="0"/>
        </a:defRPr>
      </a:lvl1pPr>
    </p:titleStyle>
    <p:bodyStyle>
      <a:lvl1pPr marL="91436" indent="-91436" algn="l" defTabSz="914354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rgbClr val="00B0F0"/>
        </a:buClr>
        <a:buSzPct val="100000"/>
        <a:buFont typeface="Calibri" panose="020F0502020204030204" pitchFamily="34" charset="0"/>
        <a:buChar char=" "/>
        <a:defRPr sz="2000" kern="1200">
          <a:solidFill>
            <a:schemeClr val="bg1"/>
          </a:solidFill>
          <a:latin typeface="Garamond" charset="0"/>
          <a:ea typeface="Garamond" charset="0"/>
          <a:cs typeface="Garamond" charset="0"/>
        </a:defRPr>
      </a:lvl1pPr>
      <a:lvl2pPr marL="384029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800" kern="1200">
          <a:solidFill>
            <a:schemeClr val="bg1"/>
          </a:solidFill>
          <a:latin typeface="Garamond" charset="0"/>
          <a:ea typeface="Garamond" charset="0"/>
          <a:cs typeface="Garamond" charset="0"/>
        </a:defRPr>
      </a:lvl2pPr>
      <a:lvl3pPr marL="566900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400" kern="1200">
          <a:solidFill>
            <a:schemeClr val="bg1"/>
          </a:solidFill>
          <a:latin typeface="Garamond" charset="0"/>
          <a:ea typeface="Garamond" charset="0"/>
          <a:cs typeface="Garamond" charset="0"/>
        </a:defRPr>
      </a:lvl3pPr>
      <a:lvl4pPr marL="749771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400" kern="1200">
          <a:solidFill>
            <a:schemeClr val="bg1"/>
          </a:solidFill>
          <a:latin typeface="Garamond" charset="0"/>
          <a:ea typeface="Garamond" charset="0"/>
          <a:cs typeface="Garamond" charset="0"/>
        </a:defRPr>
      </a:lvl4pPr>
      <a:lvl5pPr marL="932642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400" kern="1200">
          <a:solidFill>
            <a:schemeClr val="bg1"/>
          </a:solidFill>
          <a:latin typeface="Garamond" charset="0"/>
          <a:ea typeface="Garamond" charset="0"/>
          <a:cs typeface="Garamond" charset="0"/>
        </a:defRPr>
      </a:lvl5pPr>
      <a:lvl6pPr marL="109994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3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925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91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4.png"/><Relationship Id="rId11" Type="http://schemas.openxmlformats.org/officeDocument/2006/relationships/image" Target="../media/image66.png"/><Relationship Id="rId10" Type="http://schemas.openxmlformats.org/officeDocument/2006/relationships/image" Target="../media/image64.png"/><Relationship Id="rId4" Type="http://schemas.openxmlformats.org/officeDocument/2006/relationships/image" Target="../media/image60.png"/><Relationship Id="rId9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70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26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jpeg"/><Relationship Id="rId10" Type="http://schemas.openxmlformats.org/officeDocument/2006/relationships/image" Target="../media/image35.png"/><Relationship Id="rId4" Type="http://schemas.openxmlformats.org/officeDocument/2006/relationships/image" Target="../media/image29.jpe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70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26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jpeg"/><Relationship Id="rId10" Type="http://schemas.openxmlformats.org/officeDocument/2006/relationships/image" Target="../media/image35.png"/><Relationship Id="rId4" Type="http://schemas.openxmlformats.org/officeDocument/2006/relationships/image" Target="../media/image29.jpeg"/><Relationship Id="rId9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10.png"/><Relationship Id="rId18" Type="http://schemas.openxmlformats.org/officeDocument/2006/relationships/image" Target="../media/image410.png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42.png"/><Relationship Id="rId7" Type="http://schemas.openxmlformats.org/officeDocument/2006/relationships/image" Target="../media/image271.png"/><Relationship Id="rId17" Type="http://schemas.openxmlformats.org/officeDocument/2006/relationships/image" Target="../media/image371.png"/><Relationship Id="rId2" Type="http://schemas.openxmlformats.org/officeDocument/2006/relationships/slideLayout" Target="../slideLayouts/slideLayout1.xml"/><Relationship Id="rId20" Type="http://schemas.openxmlformats.org/officeDocument/2006/relationships/image" Target="../media/image41.png"/><Relationship Id="rId16" Type="http://schemas.openxmlformats.org/officeDocument/2006/relationships/image" Target="../media/image361.png"/><Relationship Id="rId1" Type="http://schemas.openxmlformats.org/officeDocument/2006/relationships/tags" Target="../tags/tag2.xml"/><Relationship Id="rId6" Type="http://schemas.openxmlformats.org/officeDocument/2006/relationships/image" Target="../media/image266.png"/><Relationship Id="rId11" Type="http://schemas.openxmlformats.org/officeDocument/2006/relationships/image" Target="../media/image40.png"/><Relationship Id="rId24" Type="http://schemas.openxmlformats.org/officeDocument/2006/relationships/image" Target="../media/image43.png"/><Relationship Id="rId5" Type="http://schemas.openxmlformats.org/officeDocument/2006/relationships/image" Target="../media/image251.png"/><Relationship Id="rId15" Type="http://schemas.openxmlformats.org/officeDocument/2006/relationships/image" Target="../media/image53.png"/><Relationship Id="rId23" Type="http://schemas.openxmlformats.org/officeDocument/2006/relationships/image" Target="../media/image450.png"/><Relationship Id="rId10" Type="http://schemas.openxmlformats.org/officeDocument/2006/relationships/image" Target="../media/image39.png"/><Relationship Id="rId19" Type="http://schemas.openxmlformats.org/officeDocument/2006/relationships/image" Target="../media/image420.png"/><Relationship Id="rId4" Type="http://schemas.openxmlformats.org/officeDocument/2006/relationships/image" Target="../media/image37.png"/><Relationship Id="rId9" Type="http://schemas.openxmlformats.org/officeDocument/2006/relationships/image" Target="../media/image38.png"/><Relationship Id="rId22" Type="http://schemas.openxmlformats.org/officeDocument/2006/relationships/image" Target="../media/image4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580.png"/><Relationship Id="rId10" Type="http://schemas.openxmlformats.org/officeDocument/2006/relationships/image" Target="../media/image44.png"/><Relationship Id="rId4" Type="http://schemas.openxmlformats.org/officeDocument/2006/relationships/image" Target="../media/image250.png"/><Relationship Id="rId9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4.xml"/><Relationship Id="rId6" Type="http://schemas.openxmlformats.org/officeDocument/2006/relationships/image" Target="../media/image74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48.jpg"/><Relationship Id="rId7" Type="http://schemas.openxmlformats.org/officeDocument/2006/relationships/image" Target="../media/image52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770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138.png"/><Relationship Id="rId4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3FD7AC58-23B5-45FB-BE6A-FBEC6340A6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7681" y="1228439"/>
            <a:ext cx="6296215" cy="1690255"/>
          </a:xfrm>
        </p:spPr>
        <p:txBody>
          <a:bodyPr>
            <a:normAutofit fontScale="90000"/>
          </a:bodyPr>
          <a:lstStyle/>
          <a:p>
            <a:r>
              <a:rPr lang="en-US" dirty="0"/>
              <a:t>Magneto-Inertial Fusion:</a:t>
            </a:r>
            <a:br>
              <a:rPr lang="en-US" dirty="0"/>
            </a:br>
            <a:r>
              <a:rPr lang="en-US" dirty="0"/>
              <a:t>A Promising Path Toward Burning Plasmas in the Laboratory</a:t>
            </a:r>
          </a:p>
        </p:txBody>
      </p:sp>
      <p:sp>
        <p:nvSpPr>
          <p:cNvPr id="19" name="Subtitle 18">
            <a:extLst>
              <a:ext uri="{FF2B5EF4-FFF2-40B4-BE49-F238E27FC236}">
                <a16:creationId xmlns:a16="http://schemas.microsoft.com/office/drawing/2014/main" id="{45C113AA-B0B0-4B39-9060-37554F6030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7681" y="5203265"/>
            <a:ext cx="6371059" cy="852592"/>
          </a:xfrm>
        </p:spPr>
        <p:txBody>
          <a:bodyPr>
            <a:noAutofit/>
          </a:bodyPr>
          <a:lstStyle/>
          <a:p>
            <a:pPr>
              <a:spcBef>
                <a:spcPts val="300"/>
              </a:spcBef>
            </a:pPr>
            <a:r>
              <a:rPr lang="en-US" spc="0" dirty="0"/>
              <a:t>Daniel B. </a:t>
            </a:r>
            <a:r>
              <a:rPr lang="en-US" spc="0" dirty="0" err="1"/>
              <a:t>Sinars</a:t>
            </a:r>
            <a:endParaRPr lang="en-US" spc="0" dirty="0"/>
          </a:p>
          <a:p>
            <a:pPr>
              <a:spcBef>
                <a:spcPts val="300"/>
              </a:spcBef>
            </a:pPr>
            <a:r>
              <a:rPr lang="en-US" spc="0" dirty="0"/>
              <a:t>Sandia National Laboratories </a:t>
            </a:r>
            <a:br>
              <a:rPr lang="en-US" spc="0" dirty="0"/>
            </a:br>
            <a:endParaRPr lang="en-US" spc="0" dirty="0"/>
          </a:p>
        </p:txBody>
      </p:sp>
      <p:sp>
        <p:nvSpPr>
          <p:cNvPr id="5" name="Subtitle 18">
            <a:extLst>
              <a:ext uri="{FF2B5EF4-FFF2-40B4-BE49-F238E27FC236}">
                <a16:creationId xmlns:a16="http://schemas.microsoft.com/office/drawing/2014/main" id="{D4DF9D1F-BFC8-3040-933C-A296F2B58474}"/>
              </a:ext>
            </a:extLst>
          </p:cNvPr>
          <p:cNvSpPr txBox="1">
            <a:spLocks/>
          </p:cNvSpPr>
          <p:nvPr/>
        </p:nvSpPr>
        <p:spPr>
          <a:xfrm>
            <a:off x="687681" y="6005408"/>
            <a:ext cx="6371059" cy="8525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kern="1200" cap="none" spc="200" baseline="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17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300"/>
              </a:spcBef>
              <a:spcAft>
                <a:spcPts val="0"/>
              </a:spcAft>
            </a:pPr>
            <a:r>
              <a:rPr lang="en-US" spc="0" dirty="0"/>
              <a:t>Fusion Power Associates| December 16, 2020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1666D94-AB58-9847-8B56-E1285166212F}"/>
              </a:ext>
            </a:extLst>
          </p:cNvPr>
          <p:cNvSpPr/>
          <p:nvPr/>
        </p:nvSpPr>
        <p:spPr>
          <a:xfrm>
            <a:off x="0" y="6488668"/>
            <a:ext cx="71845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>
              <a:spcBef>
                <a:spcPts val="300"/>
              </a:spcBef>
              <a:spcAft>
                <a:spcPts val="0"/>
              </a:spcAft>
            </a:pPr>
            <a:r>
              <a:rPr lang="en-US" sz="1800" dirty="0">
                <a:latin typeface="Garamond" panose="02020404030301010803" pitchFamily="18" charset="0"/>
              </a:rPr>
              <a:t>Credit to Paul </a:t>
            </a:r>
            <a:r>
              <a:rPr lang="en-US" sz="1800" dirty="0" err="1">
                <a:latin typeface="Garamond" panose="02020404030301010803" pitchFamily="18" charset="0"/>
              </a:rPr>
              <a:t>Schmit</a:t>
            </a:r>
            <a:r>
              <a:rPr lang="en-US" sz="1800" dirty="0">
                <a:latin typeface="Garamond" panose="02020404030301010803" pitchFamily="18" charset="0"/>
              </a:rPr>
              <a:t> (Sandia) for slides from his 2020 APS-DPP plenary talk</a:t>
            </a:r>
          </a:p>
        </p:txBody>
      </p:sp>
    </p:spTree>
    <p:extLst>
      <p:ext uri="{BB962C8B-B14F-4D97-AF65-F5344CB8AC3E}">
        <p14:creationId xmlns:p14="http://schemas.microsoft.com/office/powerpoint/2010/main" val="363793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51A0202-0CF2-7F4C-8F23-3F5F79B67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744" y="176071"/>
            <a:ext cx="10515600" cy="365125"/>
          </a:xfrm>
        </p:spPr>
        <p:txBody>
          <a:bodyPr/>
          <a:lstStyle/>
          <a:p>
            <a:r>
              <a:rPr lang="en-US" dirty="0"/>
              <a:t>Many unique paths to reach higher performance while balancing physics risks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AB7AC59-93E1-6B4A-AA2E-3DCAD3978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4986F-556D-0849-A42A-518C6531ED58}" type="slidenum">
              <a:rPr lang="en-US" smtClean="0"/>
              <a:t>10</a:t>
            </a:fld>
            <a:endParaRPr lang="en-US" dirty="0"/>
          </a:p>
        </p:txBody>
      </p:sp>
      <p:sp>
        <p:nvSpPr>
          <p:cNvPr id="190" name="Rounded Rectangle 6">
            <a:extLst>
              <a:ext uri="{FF2B5EF4-FFF2-40B4-BE49-F238E27FC236}">
                <a16:creationId xmlns:a16="http://schemas.microsoft.com/office/drawing/2014/main" id="{C1B31A0B-3D8A-D24A-92AB-05998053E77F}"/>
              </a:ext>
            </a:extLst>
          </p:cNvPr>
          <p:cNvSpPr/>
          <p:nvPr/>
        </p:nvSpPr>
        <p:spPr>
          <a:xfrm>
            <a:off x="306876" y="2550488"/>
            <a:ext cx="3618216" cy="1982488"/>
          </a:xfrm>
          <a:prstGeom prst="roundRect">
            <a:avLst/>
          </a:prstGeom>
          <a:solidFill>
            <a:srgbClr val="FFFFFF">
              <a:lumMod val="9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400000"/>
            </a:lightRig>
          </a:scene3d>
          <a:sp3d>
            <a:bevelT w="190500" h="38100"/>
          </a:sp3d>
        </p:spPr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55D31C92-730D-014D-B6B7-7B8A801EEE12}"/>
              </a:ext>
            </a:extLst>
          </p:cNvPr>
          <p:cNvSpPr txBox="1"/>
          <p:nvPr/>
        </p:nvSpPr>
        <p:spPr>
          <a:xfrm>
            <a:off x="458574" y="2651043"/>
            <a:ext cx="34481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>
                <a:latin typeface="Open Sans" charset="0"/>
              </a:rPr>
              <a:t>Scaling up preserves/improves: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latin typeface="Open Sans" charset="0"/>
              </a:rPr>
              <a:t>Liner trajectory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latin typeface="Open Sans" charset="0"/>
              </a:rPr>
              <a:t>MRT susceptibility (IFAR)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latin typeface="Open Sans" charset="0"/>
              </a:rPr>
              <a:t>Mix kinematics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latin typeface="Open Sans" charset="0"/>
              </a:rPr>
              <a:t>Most/all energy losses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latin typeface="Open Sans" charset="0"/>
              </a:rPr>
              <a:t>Most transport processes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03798E6-46C7-534E-88B3-6AC32F83028D}"/>
              </a:ext>
            </a:extLst>
          </p:cNvPr>
          <p:cNvGrpSpPr/>
          <p:nvPr/>
        </p:nvGrpSpPr>
        <p:grpSpPr>
          <a:xfrm>
            <a:off x="4285933" y="2673566"/>
            <a:ext cx="1735941" cy="3017284"/>
            <a:chOff x="4285933" y="2832956"/>
            <a:chExt cx="1735941" cy="3017284"/>
          </a:xfrm>
        </p:grpSpPr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4DE328FF-C784-184F-B1CA-2877E015D73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393799" y="3568846"/>
              <a:ext cx="1520213" cy="1384242"/>
              <a:chOff x="6438900" y="1047749"/>
              <a:chExt cx="2662222" cy="2424114"/>
            </a:xfrm>
          </p:grpSpPr>
          <p:pic>
            <p:nvPicPr>
              <p:cNvPr id="96" name="Picture 95">
                <a:extLst>
                  <a:ext uri="{FF2B5EF4-FFF2-40B4-BE49-F238E27FC236}">
                    <a16:creationId xmlns:a16="http://schemas.microsoft.com/office/drawing/2014/main" id="{047094A6-D999-0D4C-98B2-A44627BBA60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38900" y="1047749"/>
                <a:ext cx="1228726" cy="2424113"/>
              </a:xfrm>
              <a:prstGeom prst="rect">
                <a:avLst/>
              </a:prstGeom>
            </p:spPr>
          </p:pic>
          <p:pic>
            <p:nvPicPr>
              <p:cNvPr id="97" name="Picture 96">
                <a:extLst>
                  <a:ext uri="{FF2B5EF4-FFF2-40B4-BE49-F238E27FC236}">
                    <a16:creationId xmlns:a16="http://schemas.microsoft.com/office/drawing/2014/main" id="{19E9146C-FCBA-B541-8716-E66579C9FEF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867634" y="1047750"/>
                <a:ext cx="1233488" cy="2424113"/>
              </a:xfrm>
              <a:prstGeom prst="rect">
                <a:avLst/>
              </a:prstGeom>
            </p:spPr>
          </p:pic>
        </p:grp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4736090F-16E6-0A4D-95C5-38401421B7B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428118" y="4375772"/>
              <a:ext cx="624788" cy="265701"/>
              <a:chOff x="841244" y="4160816"/>
              <a:chExt cx="1094140" cy="465304"/>
            </a:xfrm>
          </p:grpSpPr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6AFB5058-7AF1-044E-9596-57156342E491}"/>
                  </a:ext>
                </a:extLst>
              </p:cNvPr>
              <p:cNvCxnSpPr/>
              <p:nvPr/>
            </p:nvCxnSpPr>
            <p:spPr>
              <a:xfrm flipV="1">
                <a:off x="1196291" y="4160816"/>
                <a:ext cx="384047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headEnd type="none" w="sm" len="sm"/>
                <a:tailEnd type="none" w="sm" len="sm"/>
              </a:ln>
              <a:effectLst/>
            </p:spPr>
          </p:cxn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5D23E8D1-4828-0441-B88B-2660AC51E0A2}"/>
                  </a:ext>
                </a:extLst>
              </p:cNvPr>
              <p:cNvSpPr txBox="1"/>
              <p:nvPr/>
            </p:nvSpPr>
            <p:spPr>
              <a:xfrm>
                <a:off x="841244" y="4194930"/>
                <a:ext cx="1094140" cy="4311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 mm</a:t>
                </a:r>
              </a:p>
            </p:txBody>
          </p:sp>
        </p:grpSp>
        <p:sp>
          <p:nvSpPr>
            <p:cNvPr id="105" name="Left Bracket 104">
              <a:extLst>
                <a:ext uri="{FF2B5EF4-FFF2-40B4-BE49-F238E27FC236}">
                  <a16:creationId xmlns:a16="http://schemas.microsoft.com/office/drawing/2014/main" id="{78215E91-5897-FE4E-8AE9-2678DC8267D4}"/>
                </a:ext>
              </a:extLst>
            </p:cNvPr>
            <p:cNvSpPr/>
            <p:nvPr/>
          </p:nvSpPr>
          <p:spPr>
            <a:xfrm rot="5400000">
              <a:off x="5107722" y="2707173"/>
              <a:ext cx="92365" cy="1520213"/>
            </a:xfrm>
            <a:prstGeom prst="leftBracket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522A6821-5BD1-3449-ADD2-7D6FD759A851}"/>
                </a:ext>
              </a:extLst>
            </p:cNvPr>
            <p:cNvSpPr txBox="1"/>
            <p:nvPr/>
          </p:nvSpPr>
          <p:spPr>
            <a:xfrm>
              <a:off x="4285933" y="2832956"/>
              <a:ext cx="173594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700" dirty="0">
                  <a:latin typeface="Open Sans" charset="0"/>
                </a:rPr>
                <a:t>22 MA, </a:t>
              </a:r>
            </a:p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700" dirty="0">
                  <a:latin typeface="Open Sans" charset="0"/>
                </a:rPr>
                <a:t>25 T, 4 kJ preheat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2" name="Content Placeholder 6">
                  <a:extLst>
                    <a:ext uri="{FF2B5EF4-FFF2-40B4-BE49-F238E27FC236}">
                      <a16:creationId xmlns:a16="http://schemas.microsoft.com/office/drawing/2014/main" id="{85FB44B3-92E9-C64E-BCCD-5CA5DD7AACB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393798" y="4972512"/>
                  <a:ext cx="1520213" cy="87772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t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Open Sans" charset="0"/>
                      <a:ea typeface="Open Sans" charset="0"/>
                      <a:cs typeface="Open Sans" charset="0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2400" kern="1200">
                      <a:solidFill>
                        <a:schemeClr val="tx1"/>
                      </a:solidFill>
                      <a:latin typeface="Open Sans" charset="0"/>
                      <a:ea typeface="Open Sans" charset="0"/>
                      <a:cs typeface="Open Sans" charset="0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Open Sans" charset="0"/>
                      <a:ea typeface="Open Sans" charset="0"/>
                      <a:cs typeface="Open Sans" charset="0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Open Sans" charset="0"/>
                      <a:ea typeface="Open Sans" charset="0"/>
                      <a:cs typeface="Open Sans" charset="0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Open Sans" charset="0"/>
                      <a:ea typeface="Open Sans" charset="0"/>
                      <a:cs typeface="Open Sans" charset="0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Font typeface="Arial"/>
                    <a:buNone/>
                  </a:pPr>
                  <a:r>
                    <a:rPr lang="en-US" sz="1800" b="1" i="1" dirty="0"/>
                    <a:t>100 ns rise</a:t>
                  </a:r>
                </a:p>
                <a:p>
                  <a:pPr mar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Font typeface="Arial"/>
                    <a:buNone/>
                  </a:pPr>
                  <a:r>
                    <a:rPr lang="en-US" sz="1800" i="1" dirty="0"/>
                    <a:t>0.13 MJ</a:t>
                  </a:r>
                </a:p>
                <a:p>
                  <a:pPr mar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Font typeface="Arial"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800" b="0" i="0" smtClean="0">
                                <a:latin typeface="Cambria Math" panose="02040503050406030204" pitchFamily="18" charset="0"/>
                              </a:rPr>
                              <m:t>no</m:t>
                            </m:r>
                            <m:r>
                              <a:rPr lang="en-US" sz="1800" b="0" i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18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α</m:t>
                            </m:r>
                          </m:sub>
                        </m:s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=0.7</m:t>
                        </m:r>
                      </m:oMath>
                    </m:oMathPara>
                  </a14:m>
                  <a:endParaRPr lang="en-US" sz="1800" i="1" dirty="0"/>
                </a:p>
              </p:txBody>
            </p:sp>
          </mc:Choice>
          <mc:Fallback xmlns="">
            <p:sp>
              <p:nvSpPr>
                <p:cNvPr id="192" name="Content Placeholder 6">
                  <a:extLst>
                    <a:ext uri="{FF2B5EF4-FFF2-40B4-BE49-F238E27FC236}">
                      <a16:creationId xmlns:a16="http://schemas.microsoft.com/office/drawing/2014/main" id="{85FB44B3-92E9-C64E-BCCD-5CA5DD7AACB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93798" y="4972512"/>
                  <a:ext cx="1520213" cy="877728"/>
                </a:xfrm>
                <a:prstGeom prst="rect">
                  <a:avLst/>
                </a:prstGeom>
                <a:blipFill>
                  <a:blip r:embed="rId6"/>
                  <a:stretch>
                    <a:fillRect t="-1429" b="-1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80EBE731-5FA7-F94F-A55C-081C7AB2B7FE}"/>
              </a:ext>
            </a:extLst>
          </p:cNvPr>
          <p:cNvGrpSpPr>
            <a:grpSpLocks noChangeAspect="1"/>
          </p:cNvGrpSpPr>
          <p:nvPr/>
        </p:nvGrpSpPr>
        <p:grpSpPr>
          <a:xfrm>
            <a:off x="8367030" y="1500394"/>
            <a:ext cx="3473335" cy="3296408"/>
            <a:chOff x="6738197" y="3552970"/>
            <a:chExt cx="6082570" cy="5772727"/>
          </a:xfrm>
        </p:grpSpPr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43436010-2F93-E54F-8663-02D93B7F00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38197" y="3552970"/>
              <a:ext cx="2937164" cy="5772727"/>
            </a:xfrm>
            <a:prstGeom prst="rect">
              <a:avLst/>
            </a:prstGeom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38B398C8-4951-A74B-9665-EE68D18E48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74367" y="3562206"/>
              <a:ext cx="2946400" cy="5763491"/>
            </a:xfrm>
            <a:prstGeom prst="rect">
              <a:avLst/>
            </a:prstGeom>
          </p:spPr>
        </p:pic>
      </p:grpSp>
      <p:sp>
        <p:nvSpPr>
          <p:cNvPr id="107" name="TextBox 106">
            <a:extLst>
              <a:ext uri="{FF2B5EF4-FFF2-40B4-BE49-F238E27FC236}">
                <a16:creationId xmlns:a16="http://schemas.microsoft.com/office/drawing/2014/main" id="{30B68185-7099-B949-B7E6-E20247CC99C7}"/>
              </a:ext>
            </a:extLst>
          </p:cNvPr>
          <p:cNvSpPr txBox="1"/>
          <p:nvPr/>
        </p:nvSpPr>
        <p:spPr>
          <a:xfrm>
            <a:off x="9200382" y="730085"/>
            <a:ext cx="187745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700" dirty="0">
                <a:latin typeface="Open Sans" charset="0"/>
              </a:rPr>
              <a:t>52 MA, 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700" dirty="0">
                <a:latin typeface="Open Sans" charset="0"/>
              </a:rPr>
              <a:t>25 T, 54 kJ preheat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4" name="Content Placeholder 6">
                <a:extLst>
                  <a:ext uri="{FF2B5EF4-FFF2-40B4-BE49-F238E27FC236}">
                    <a16:creationId xmlns:a16="http://schemas.microsoft.com/office/drawing/2014/main" id="{7D774F88-EC6C-8345-B06A-34799A41CB3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63109" y="4813122"/>
                <a:ext cx="3477255" cy="877728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/>
                  <a:buNone/>
                </a:pPr>
                <a:r>
                  <a:rPr lang="en-US" sz="1800" b="1" i="1" dirty="0"/>
                  <a:t>240 ns rise</a:t>
                </a:r>
              </a:p>
              <a:p>
                <a:pPr mar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/>
                  <a:buNone/>
                </a:pPr>
                <a:r>
                  <a:rPr lang="en-US" sz="1800" i="1" dirty="0"/>
                  <a:t>25 MJ</a:t>
                </a:r>
              </a:p>
              <a:p>
                <a:pPr mar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800" b="0" i="0" smtClean="0">
                              <a:latin typeface="Cambria Math" panose="02040503050406030204" pitchFamily="18" charset="0"/>
                            </a:rPr>
                            <m:t>no</m:t>
                          </m:r>
                          <m:r>
                            <a:rPr lang="en-US" sz="18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18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α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=4.0</m:t>
                      </m:r>
                    </m:oMath>
                  </m:oMathPara>
                </a14:m>
                <a:endParaRPr lang="en-US" sz="1800" i="1" dirty="0"/>
              </a:p>
            </p:txBody>
          </p:sp>
        </mc:Choice>
        <mc:Fallback>
          <p:sp>
            <p:nvSpPr>
              <p:cNvPr id="194" name="Content Placeholder 6">
                <a:extLst>
                  <a:ext uri="{FF2B5EF4-FFF2-40B4-BE49-F238E27FC236}">
                    <a16:creationId xmlns:a16="http://schemas.microsoft.com/office/drawing/2014/main" id="{7D774F88-EC6C-8345-B06A-34799A41CB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3109" y="4813122"/>
                <a:ext cx="3477255" cy="877728"/>
              </a:xfrm>
              <a:prstGeom prst="rect">
                <a:avLst/>
              </a:prstGeom>
              <a:blipFill>
                <a:blip r:embed="rId9"/>
                <a:stretch>
                  <a:fillRect t="-2857"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6F04141E-A43D-F940-A995-65DC5797BCBC}"/>
              </a:ext>
            </a:extLst>
          </p:cNvPr>
          <p:cNvGrpSpPr/>
          <p:nvPr/>
        </p:nvGrpSpPr>
        <p:grpSpPr>
          <a:xfrm>
            <a:off x="4428118" y="6192196"/>
            <a:ext cx="5729762" cy="530206"/>
            <a:chOff x="4428118" y="6371906"/>
            <a:chExt cx="5729762" cy="530206"/>
          </a:xfrm>
        </p:grpSpPr>
        <p:sp>
          <p:nvSpPr>
            <p:cNvPr id="197" name="Right Arrow 196">
              <a:extLst>
                <a:ext uri="{FF2B5EF4-FFF2-40B4-BE49-F238E27FC236}">
                  <a16:creationId xmlns:a16="http://schemas.microsoft.com/office/drawing/2014/main" id="{72DDEDF6-9419-FE47-84ED-FB7A18C697DE}"/>
                </a:ext>
              </a:extLst>
            </p:cNvPr>
            <p:cNvSpPr/>
            <p:nvPr/>
          </p:nvSpPr>
          <p:spPr>
            <a:xfrm>
              <a:off x="4444332" y="6371906"/>
              <a:ext cx="5713548" cy="530206"/>
            </a:xfrm>
            <a:prstGeom prst="rightArrow">
              <a:avLst>
                <a:gd name="adj1" fmla="val 55883"/>
                <a:gd name="adj2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88A2F77C-1C14-9348-B7EB-6E59B8532CFC}"/>
                </a:ext>
              </a:extLst>
            </p:cNvPr>
            <p:cNvSpPr/>
            <p:nvPr/>
          </p:nvSpPr>
          <p:spPr>
            <a:xfrm>
              <a:off x="4428118" y="6455918"/>
              <a:ext cx="545275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1800" i="1" dirty="0">
                  <a:solidFill>
                    <a:srgbClr val="44546A"/>
                  </a:solidFill>
                  <a:latin typeface="Open Sans" charset="0"/>
                </a:rPr>
                <a:t>Pressure-velocity conserving (Euler scaling)</a:t>
              </a:r>
            </a:p>
          </p:txBody>
        </p: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86DBB902-750D-7248-A0BB-352B00CEA947}"/>
              </a:ext>
            </a:extLst>
          </p:cNvPr>
          <p:cNvGrpSpPr>
            <a:grpSpLocks noChangeAspect="1"/>
          </p:cNvGrpSpPr>
          <p:nvPr/>
        </p:nvGrpSpPr>
        <p:grpSpPr>
          <a:xfrm>
            <a:off x="6090129" y="2698820"/>
            <a:ext cx="2104049" cy="2092566"/>
            <a:chOff x="6003630" y="3891515"/>
            <a:chExt cx="3527999" cy="3508745"/>
          </a:xfrm>
        </p:grpSpPr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FEB151D4-CC1C-494E-A320-31E8C8E109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03630" y="3891516"/>
              <a:ext cx="1663996" cy="3503428"/>
            </a:xfrm>
            <a:prstGeom prst="rect">
              <a:avLst/>
            </a:prstGeom>
          </p:spPr>
        </p:pic>
        <p:pic>
          <p:nvPicPr>
            <p:cNvPr id="168" name="Picture 167">
              <a:extLst>
                <a:ext uri="{FF2B5EF4-FFF2-40B4-BE49-F238E27FC236}">
                  <a16:creationId xmlns:a16="http://schemas.microsoft.com/office/drawing/2014/main" id="{6670AD10-6686-0B41-9159-5D4A7EA89B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67634" y="3891515"/>
              <a:ext cx="1663995" cy="3508745"/>
            </a:xfrm>
            <a:prstGeom prst="rect">
              <a:avLst/>
            </a:prstGeom>
          </p:spPr>
        </p:pic>
      </p:grpSp>
      <p:sp>
        <p:nvSpPr>
          <p:cNvPr id="174" name="Left Bracket 173">
            <a:extLst>
              <a:ext uri="{FF2B5EF4-FFF2-40B4-BE49-F238E27FC236}">
                <a16:creationId xmlns:a16="http://schemas.microsoft.com/office/drawing/2014/main" id="{FA522326-A403-1B46-BB17-538C14855237}"/>
              </a:ext>
            </a:extLst>
          </p:cNvPr>
          <p:cNvSpPr/>
          <p:nvPr/>
        </p:nvSpPr>
        <p:spPr>
          <a:xfrm rot="5400000">
            <a:off x="7096897" y="1547671"/>
            <a:ext cx="91440" cy="2103120"/>
          </a:xfrm>
          <a:prstGeom prst="leftBracket">
            <a:avLst/>
          </a:prstGeom>
          <a:noFill/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9750E202-6632-D34C-B75C-6FAC408A4778}"/>
              </a:ext>
            </a:extLst>
          </p:cNvPr>
          <p:cNvSpPr txBox="1"/>
          <p:nvPr/>
        </p:nvSpPr>
        <p:spPr>
          <a:xfrm>
            <a:off x="5893977" y="1945047"/>
            <a:ext cx="249727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700" dirty="0">
                <a:latin typeface="Open Sans" charset="0"/>
              </a:rPr>
              <a:t>51 MA, 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700" dirty="0">
                <a:latin typeface="Open Sans" charset="0"/>
              </a:rPr>
              <a:t>25 T, 33 kJ preheat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3" name="Content Placeholder 6">
                <a:extLst>
                  <a:ext uri="{FF2B5EF4-FFF2-40B4-BE49-F238E27FC236}">
                    <a16:creationId xmlns:a16="http://schemas.microsoft.com/office/drawing/2014/main" id="{2C120B9A-5700-E74D-A664-4C144E1B40F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90129" y="4813122"/>
                <a:ext cx="2103120" cy="877728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/>
                  <a:buNone/>
                </a:pPr>
                <a:r>
                  <a:rPr lang="en-US" sz="1800" b="1" i="1" dirty="0"/>
                  <a:t>100 ns rise</a:t>
                </a:r>
              </a:p>
              <a:p>
                <a:pPr mar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/>
                  <a:buNone/>
                </a:pPr>
                <a:r>
                  <a:rPr lang="en-US" sz="1800" i="1" dirty="0"/>
                  <a:t>13 MJ</a:t>
                </a:r>
              </a:p>
              <a:p>
                <a:pPr mar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800" b="0" i="0" smtClean="0">
                              <a:latin typeface="Cambria Math" panose="02040503050406030204" pitchFamily="18" charset="0"/>
                            </a:rPr>
                            <m:t>no</m:t>
                          </m:r>
                          <m:r>
                            <a:rPr lang="en-US" sz="18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18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α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=4.3</m:t>
                      </m:r>
                    </m:oMath>
                  </m:oMathPara>
                </a14:m>
                <a:endParaRPr lang="en-US" sz="1800" i="1" dirty="0"/>
              </a:p>
            </p:txBody>
          </p:sp>
        </mc:Choice>
        <mc:Fallback>
          <p:sp>
            <p:nvSpPr>
              <p:cNvPr id="193" name="Content Placeholder 6">
                <a:extLst>
                  <a:ext uri="{FF2B5EF4-FFF2-40B4-BE49-F238E27FC236}">
                    <a16:creationId xmlns:a16="http://schemas.microsoft.com/office/drawing/2014/main" id="{2C120B9A-5700-E74D-A664-4C144E1B40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0129" y="4813122"/>
                <a:ext cx="2103120" cy="877728"/>
              </a:xfrm>
              <a:prstGeom prst="rect">
                <a:avLst/>
              </a:prstGeom>
              <a:blipFill>
                <a:blip r:embed="rId12"/>
                <a:stretch>
                  <a:fillRect t="-2857"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8BB9BD2B-7FCC-884A-B445-95EA2A67AAEF}"/>
              </a:ext>
            </a:extLst>
          </p:cNvPr>
          <p:cNvGrpSpPr/>
          <p:nvPr/>
        </p:nvGrpSpPr>
        <p:grpSpPr>
          <a:xfrm>
            <a:off x="4411904" y="5743681"/>
            <a:ext cx="2789891" cy="530206"/>
            <a:chOff x="4411904" y="5903071"/>
            <a:chExt cx="2789891" cy="530206"/>
          </a:xfrm>
        </p:grpSpPr>
        <p:sp>
          <p:nvSpPr>
            <p:cNvPr id="11" name="Right Arrow 10">
              <a:extLst>
                <a:ext uri="{FF2B5EF4-FFF2-40B4-BE49-F238E27FC236}">
                  <a16:creationId xmlns:a16="http://schemas.microsoft.com/office/drawing/2014/main" id="{1A841560-DE65-E14A-9C17-DA1898557C6D}"/>
                </a:ext>
              </a:extLst>
            </p:cNvPr>
            <p:cNvSpPr/>
            <p:nvPr/>
          </p:nvSpPr>
          <p:spPr>
            <a:xfrm>
              <a:off x="4428118" y="5903071"/>
              <a:ext cx="2773677" cy="530206"/>
            </a:xfrm>
            <a:prstGeom prst="rightArrow">
              <a:avLst>
                <a:gd name="adj1" fmla="val 55883"/>
                <a:gd name="adj2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EE726674-21E0-7246-9CDA-8FB824C81D9F}"/>
                </a:ext>
              </a:extLst>
            </p:cNvPr>
            <p:cNvSpPr/>
            <p:nvPr/>
          </p:nvSpPr>
          <p:spPr>
            <a:xfrm>
              <a:off x="4411904" y="5987083"/>
              <a:ext cx="26470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1800" i="1" dirty="0">
                  <a:solidFill>
                    <a:srgbClr val="44546A"/>
                  </a:solidFill>
                  <a:latin typeface="Open Sans" charset="0"/>
                </a:rPr>
                <a:t>Implosion-time conserving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700F834-9CA4-804B-97E5-D2425BE39A1F}"/>
              </a:ext>
            </a:extLst>
          </p:cNvPr>
          <p:cNvGrpSpPr/>
          <p:nvPr/>
        </p:nvGrpSpPr>
        <p:grpSpPr>
          <a:xfrm>
            <a:off x="4393798" y="1623487"/>
            <a:ext cx="1520214" cy="1038204"/>
            <a:chOff x="4393798" y="1742237"/>
            <a:chExt cx="1520214" cy="1038204"/>
          </a:xfrm>
        </p:grpSpPr>
        <p:sp>
          <p:nvSpPr>
            <p:cNvPr id="56" name="Content Placeholder 6">
              <a:extLst>
                <a:ext uri="{FF2B5EF4-FFF2-40B4-BE49-F238E27FC236}">
                  <a16:creationId xmlns:a16="http://schemas.microsoft.com/office/drawing/2014/main" id="{9660046C-B59D-4945-9C59-B40361F53AE4}"/>
                </a:ext>
              </a:extLst>
            </p:cNvPr>
            <p:cNvSpPr txBox="1">
              <a:spLocks/>
            </p:cNvSpPr>
            <p:nvPr/>
          </p:nvSpPr>
          <p:spPr>
            <a:xfrm>
              <a:off x="4393798" y="1742237"/>
              <a:ext cx="1520214" cy="365125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Open Sans" charset="0"/>
                  <a:ea typeface="Open Sans" charset="0"/>
                  <a:cs typeface="Open Sans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Open Sans" charset="0"/>
                  <a:ea typeface="Open Sans" charset="0"/>
                  <a:cs typeface="Open Sans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Open Sans" charset="0"/>
                  <a:ea typeface="Open Sans" charset="0"/>
                  <a:cs typeface="Open Sans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Open Sans" charset="0"/>
                  <a:ea typeface="Open Sans" charset="0"/>
                  <a:cs typeface="Open Sans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Open Sans" charset="0"/>
                  <a:ea typeface="Open Sans" charset="0"/>
                  <a:cs typeface="Open Sans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/>
                <a:buNone/>
              </a:pPr>
              <a:r>
                <a:rPr lang="en-US" sz="1600" i="1" dirty="0"/>
                <a:t>Baseline case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3E54327E-8AF0-AB41-A2A6-A274AC027D8E}"/>
                </a:ext>
              </a:extLst>
            </p:cNvPr>
            <p:cNvCxnSpPr>
              <a:stCxn id="56" idx="2"/>
              <a:endCxn id="106" idx="0"/>
            </p:cNvCxnSpPr>
            <p:nvPr/>
          </p:nvCxnSpPr>
          <p:spPr>
            <a:xfrm flipH="1">
              <a:off x="5153904" y="2107362"/>
              <a:ext cx="1" cy="67307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DC30E17-FAA2-0A40-9FE9-6A188AE4E8C0}"/>
              </a:ext>
            </a:extLst>
          </p:cNvPr>
          <p:cNvGrpSpPr/>
          <p:nvPr/>
        </p:nvGrpSpPr>
        <p:grpSpPr>
          <a:xfrm>
            <a:off x="6352122" y="3468194"/>
            <a:ext cx="478904" cy="826254"/>
            <a:chOff x="6352122" y="3586944"/>
            <a:chExt cx="478904" cy="826254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2782E048-B97B-7A44-BF0F-3D0647581BF1}"/>
                </a:ext>
              </a:extLst>
            </p:cNvPr>
            <p:cNvCxnSpPr/>
            <p:nvPr/>
          </p:nvCxnSpPr>
          <p:spPr>
            <a:xfrm flipV="1">
              <a:off x="6451822" y="3828422"/>
              <a:ext cx="0" cy="311499"/>
            </a:xfrm>
            <a:prstGeom prst="straightConnector1">
              <a:avLst/>
            </a:prstGeom>
            <a:ln w="127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1794A09A-9450-3A4E-9023-37B148C5C3B3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6607572" y="3984172"/>
              <a:ext cx="0" cy="311499"/>
            </a:xfrm>
            <a:prstGeom prst="straightConnector1">
              <a:avLst/>
            </a:prstGeom>
            <a:ln w="127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0BCC6FF-8350-1F41-B325-0A266C43646E}"/>
                </a:ext>
              </a:extLst>
            </p:cNvPr>
            <p:cNvSpPr/>
            <p:nvPr/>
          </p:nvSpPr>
          <p:spPr>
            <a:xfrm>
              <a:off x="6352122" y="3586944"/>
              <a:ext cx="468398" cy="2923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300" dirty="0">
                  <a:solidFill>
                    <a:srgbClr val="000000"/>
                  </a:solidFill>
                  <a:latin typeface="Open Sans" charset="0"/>
                </a:rPr>
                <a:t>1.4x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43EDB5EF-5A33-0A4D-8745-427955905060}"/>
                </a:ext>
              </a:extLst>
            </p:cNvPr>
            <p:cNvSpPr/>
            <p:nvPr/>
          </p:nvSpPr>
          <p:spPr>
            <a:xfrm>
              <a:off x="6362628" y="4120810"/>
              <a:ext cx="468398" cy="2923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300" dirty="0">
                  <a:solidFill>
                    <a:srgbClr val="000000"/>
                  </a:solidFill>
                  <a:latin typeface="Open Sans" charset="0"/>
                </a:rPr>
                <a:t>1.4x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C050976-87FD-554F-A254-9BB5C92668E4}"/>
              </a:ext>
            </a:extLst>
          </p:cNvPr>
          <p:cNvGrpSpPr/>
          <p:nvPr/>
        </p:nvGrpSpPr>
        <p:grpSpPr>
          <a:xfrm>
            <a:off x="8966183" y="2730084"/>
            <a:ext cx="478904" cy="826254"/>
            <a:chOff x="6352122" y="3586944"/>
            <a:chExt cx="478904" cy="826254"/>
          </a:xfrm>
        </p:grpSpPr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DB07E8DB-88E8-3740-9E0E-38FFA6E4C5CD}"/>
                </a:ext>
              </a:extLst>
            </p:cNvPr>
            <p:cNvCxnSpPr/>
            <p:nvPr/>
          </p:nvCxnSpPr>
          <p:spPr>
            <a:xfrm flipV="1">
              <a:off x="6451822" y="3828422"/>
              <a:ext cx="0" cy="311499"/>
            </a:xfrm>
            <a:prstGeom prst="straightConnector1">
              <a:avLst/>
            </a:prstGeom>
            <a:ln w="127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82D80D01-F9EC-4342-9073-8F31F33BBE59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6607572" y="3984172"/>
              <a:ext cx="0" cy="311499"/>
            </a:xfrm>
            <a:prstGeom prst="straightConnector1">
              <a:avLst/>
            </a:prstGeom>
            <a:ln w="127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085BFD5E-663D-184C-B77A-35DB74F19591}"/>
                </a:ext>
              </a:extLst>
            </p:cNvPr>
            <p:cNvSpPr/>
            <p:nvPr/>
          </p:nvSpPr>
          <p:spPr>
            <a:xfrm>
              <a:off x="6352122" y="3586944"/>
              <a:ext cx="468398" cy="2923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300" dirty="0">
                  <a:solidFill>
                    <a:srgbClr val="000000"/>
                  </a:solidFill>
                  <a:latin typeface="Open Sans" charset="0"/>
                </a:rPr>
                <a:t>2.4x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45F3F3CD-7937-5C42-A177-A345DE1A3165}"/>
                </a:ext>
              </a:extLst>
            </p:cNvPr>
            <p:cNvSpPr/>
            <p:nvPr/>
          </p:nvSpPr>
          <p:spPr>
            <a:xfrm>
              <a:off x="6362628" y="4120810"/>
              <a:ext cx="468398" cy="2923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300" dirty="0">
                  <a:solidFill>
                    <a:srgbClr val="000000"/>
                  </a:solidFill>
                  <a:latin typeface="Open Sans" charset="0"/>
                </a:rPr>
                <a:t>2.4x</a:t>
              </a:r>
            </a:p>
          </p:txBody>
        </p:sp>
      </p:grpSp>
      <p:sp>
        <p:nvSpPr>
          <p:cNvPr id="77" name="Content Placeholder 6">
            <a:extLst>
              <a:ext uri="{FF2B5EF4-FFF2-40B4-BE49-F238E27FC236}">
                <a16:creationId xmlns:a16="http://schemas.microsoft.com/office/drawing/2014/main" id="{5F8DE887-DC88-374F-A766-EFDAF0DE56AE}"/>
              </a:ext>
            </a:extLst>
          </p:cNvPr>
          <p:cNvSpPr txBox="1">
            <a:spLocks/>
          </p:cNvSpPr>
          <p:nvPr/>
        </p:nvSpPr>
        <p:spPr>
          <a:xfrm>
            <a:off x="70102" y="6291916"/>
            <a:ext cx="4414811" cy="5112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Open Sans" charset="0"/>
              </a:rPr>
              <a:t>Schmit &amp; Ruiz, POP 27, 062707 (2020)</a:t>
            </a:r>
          </a:p>
        </p:txBody>
      </p:sp>
      <p:sp>
        <p:nvSpPr>
          <p:cNvPr id="67" name="Left Bracket 66">
            <a:extLst>
              <a:ext uri="{FF2B5EF4-FFF2-40B4-BE49-F238E27FC236}">
                <a16:creationId xmlns:a16="http://schemas.microsoft.com/office/drawing/2014/main" id="{1C5354CB-36DA-864A-A0BD-2614AF742902}"/>
              </a:ext>
            </a:extLst>
          </p:cNvPr>
          <p:cNvSpPr/>
          <p:nvPr/>
        </p:nvSpPr>
        <p:spPr>
          <a:xfrm rot="5400000">
            <a:off x="10046284" y="-370291"/>
            <a:ext cx="150730" cy="3477257"/>
          </a:xfrm>
          <a:prstGeom prst="leftBracket">
            <a:avLst/>
          </a:prstGeom>
          <a:noFill/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519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51A0202-0CF2-7F4C-8F23-3F5F79B67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744" y="176071"/>
            <a:ext cx="10515600" cy="365125"/>
          </a:xfrm>
        </p:spPr>
        <p:txBody>
          <a:bodyPr/>
          <a:lstStyle/>
          <a:p>
            <a:r>
              <a:rPr lang="en-US" dirty="0"/>
              <a:t>2020 scaling paper illustrates physics tradeoffs with different scaling choices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AB7AC59-93E1-6B4A-AA2E-3DCAD3978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4986F-556D-0849-A42A-518C6531ED58}" type="slidenum">
              <a:rPr lang="en-US" smtClean="0"/>
              <a:t>11</a:t>
            </a:fld>
            <a:endParaRPr lang="en-US" dirty="0"/>
          </a:p>
        </p:txBody>
      </p:sp>
      <p:sp>
        <p:nvSpPr>
          <p:cNvPr id="77" name="Content Placeholder 6">
            <a:extLst>
              <a:ext uri="{FF2B5EF4-FFF2-40B4-BE49-F238E27FC236}">
                <a16:creationId xmlns:a16="http://schemas.microsoft.com/office/drawing/2014/main" id="{5F8DE887-DC88-374F-A766-EFDAF0DE56AE}"/>
              </a:ext>
            </a:extLst>
          </p:cNvPr>
          <p:cNvSpPr txBox="1">
            <a:spLocks/>
          </p:cNvSpPr>
          <p:nvPr/>
        </p:nvSpPr>
        <p:spPr>
          <a:xfrm>
            <a:off x="70102" y="6291916"/>
            <a:ext cx="4414811" cy="5112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Open Sans" charset="0"/>
              </a:rPr>
              <a:t>Schmit &amp; Ruiz, POP 27, 062707 (2020)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A20C98-41AE-FA4C-97FE-B57B20EDAA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25" y="1385033"/>
            <a:ext cx="8321379" cy="4389120"/>
          </a:xfrm>
          <a:prstGeom prst="rect">
            <a:avLst/>
          </a:prstGeom>
        </p:spPr>
      </p:pic>
      <p:sp>
        <p:nvSpPr>
          <p:cNvPr id="4" name="Left Brace 3">
            <a:extLst>
              <a:ext uri="{FF2B5EF4-FFF2-40B4-BE49-F238E27FC236}">
                <a16:creationId xmlns:a16="http://schemas.microsoft.com/office/drawing/2014/main" id="{AB6744F2-2B46-0D4C-9A19-8F49CABBF0CA}"/>
              </a:ext>
            </a:extLst>
          </p:cNvPr>
          <p:cNvSpPr/>
          <p:nvPr/>
        </p:nvSpPr>
        <p:spPr>
          <a:xfrm rot="5400000">
            <a:off x="6257719" y="421338"/>
            <a:ext cx="214532" cy="1712858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9E53052-B7E9-4F42-8CC7-AA1A67C432B5}"/>
              </a:ext>
            </a:extLst>
          </p:cNvPr>
          <p:cNvSpPr txBox="1"/>
          <p:nvPr/>
        </p:nvSpPr>
        <p:spPr>
          <a:xfrm>
            <a:off x="5462309" y="590996"/>
            <a:ext cx="1805352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Open Sans" charset="0"/>
                <a:ea typeface="+mn-ea"/>
                <a:cs typeface="+mn-cs"/>
              </a:rPr>
              <a:t>Pressure-velocity conserving paths</a:t>
            </a:r>
          </a:p>
        </p:txBody>
      </p:sp>
      <p:sp>
        <p:nvSpPr>
          <p:cNvPr id="25" name="Left Brace 24">
            <a:extLst>
              <a:ext uri="{FF2B5EF4-FFF2-40B4-BE49-F238E27FC236}">
                <a16:creationId xmlns:a16="http://schemas.microsoft.com/office/drawing/2014/main" id="{78E72881-37BB-0B43-AD16-05CD83779000}"/>
              </a:ext>
            </a:extLst>
          </p:cNvPr>
          <p:cNvSpPr/>
          <p:nvPr/>
        </p:nvSpPr>
        <p:spPr>
          <a:xfrm rot="5400000">
            <a:off x="8098240" y="421338"/>
            <a:ext cx="214532" cy="1712858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655E8C0-6716-D240-9557-6862600EA02A}"/>
              </a:ext>
            </a:extLst>
          </p:cNvPr>
          <p:cNvSpPr txBox="1"/>
          <p:nvPr/>
        </p:nvSpPr>
        <p:spPr>
          <a:xfrm>
            <a:off x="7302830" y="590996"/>
            <a:ext cx="1805352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Open Sans" charset="0"/>
                <a:ea typeface="+mn-ea"/>
                <a:cs typeface="+mn-cs"/>
              </a:rPr>
              <a:t>Implosion-time conserving paths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E256502-B6AD-364A-8564-999AB1A5C029}"/>
              </a:ext>
            </a:extLst>
          </p:cNvPr>
          <p:cNvSpPr txBox="1"/>
          <p:nvPr/>
        </p:nvSpPr>
        <p:spPr>
          <a:xfrm>
            <a:off x="9616339" y="2360209"/>
            <a:ext cx="2439723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Open Sans" charset="0"/>
                <a:ea typeface="+mn-ea"/>
                <a:cs typeface="+mn-cs"/>
              </a:rPr>
              <a:t>Physics scaling trends with increasing current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DA0006-9D0D-A44F-ADCB-C174EE2FAFA5}"/>
              </a:ext>
            </a:extLst>
          </p:cNvPr>
          <p:cNvSpPr/>
          <p:nvPr/>
        </p:nvSpPr>
        <p:spPr>
          <a:xfrm>
            <a:off x="9858962" y="3162426"/>
            <a:ext cx="1954476" cy="342358"/>
          </a:xfrm>
          <a:prstGeom prst="rect">
            <a:avLst/>
          </a:prstGeom>
          <a:solidFill>
            <a:srgbClr val="D5E6A0"/>
          </a:solidFill>
          <a:ln w="952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44546A"/>
                </a:solidFill>
                <a:latin typeface="Open Sans" charset="0"/>
              </a:rPr>
              <a:t>Favorable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B073F43-C556-794D-86A1-01B402831202}"/>
              </a:ext>
            </a:extLst>
          </p:cNvPr>
          <p:cNvSpPr/>
          <p:nvPr/>
        </p:nvSpPr>
        <p:spPr>
          <a:xfrm>
            <a:off x="9858962" y="3627030"/>
            <a:ext cx="1954476" cy="342358"/>
          </a:xfrm>
          <a:prstGeom prst="rect">
            <a:avLst/>
          </a:prstGeom>
          <a:solidFill>
            <a:srgbClr val="FCF47D"/>
          </a:solidFill>
          <a:ln w="952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44546A"/>
                </a:solidFill>
                <a:latin typeface="Open Sans" charset="0"/>
              </a:rPr>
              <a:t>Neutral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535131B-BD1C-3D4A-8356-144EC4E8FB40}"/>
              </a:ext>
            </a:extLst>
          </p:cNvPr>
          <p:cNvSpPr/>
          <p:nvPr/>
        </p:nvSpPr>
        <p:spPr>
          <a:xfrm>
            <a:off x="9858962" y="4091633"/>
            <a:ext cx="1954476" cy="342358"/>
          </a:xfrm>
          <a:prstGeom prst="rect">
            <a:avLst/>
          </a:prstGeom>
          <a:solidFill>
            <a:srgbClr val="F47756"/>
          </a:solidFill>
          <a:ln w="952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44546A"/>
                </a:solidFill>
                <a:latin typeface="Open Sans" charset="0"/>
              </a:rPr>
              <a:t>Unfavorable</a:t>
            </a:r>
          </a:p>
        </p:txBody>
      </p:sp>
      <p:sp>
        <p:nvSpPr>
          <p:cNvPr id="38" name="Left Brace 37">
            <a:extLst>
              <a:ext uri="{FF2B5EF4-FFF2-40B4-BE49-F238E27FC236}">
                <a16:creationId xmlns:a16="http://schemas.microsoft.com/office/drawing/2014/main" id="{814031EF-CDD3-264A-8886-8DE04922B275}"/>
              </a:ext>
            </a:extLst>
          </p:cNvPr>
          <p:cNvSpPr/>
          <p:nvPr/>
        </p:nvSpPr>
        <p:spPr>
          <a:xfrm rot="10800000">
            <a:off x="9386093" y="1923689"/>
            <a:ext cx="214532" cy="3749039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04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51A0202-0CF2-7F4C-8F23-3F5F79B67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thrill of discovery is thriving in modern magneto-inertial fusion (MIF) research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AB7AC59-93E1-6B4A-AA2E-3DCAD3978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4986F-556D-0849-A42A-518C6531ED58}" type="slidenum">
              <a:rPr lang="en-US" smtClean="0"/>
              <a:t>12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B2B4D8E-6B2E-9B4C-97EB-ABEAFC088DDE}"/>
              </a:ext>
            </a:extLst>
          </p:cNvPr>
          <p:cNvGrpSpPr/>
          <p:nvPr/>
        </p:nvGrpSpPr>
        <p:grpSpPr>
          <a:xfrm>
            <a:off x="69347" y="733259"/>
            <a:ext cx="4003465" cy="4367258"/>
            <a:chOff x="194044" y="946094"/>
            <a:chExt cx="4003465" cy="4367258"/>
          </a:xfrm>
        </p:grpSpPr>
        <p:sp>
          <p:nvSpPr>
            <p:cNvPr id="5" name="Content Placeholder 6">
              <a:extLst>
                <a:ext uri="{FF2B5EF4-FFF2-40B4-BE49-F238E27FC236}">
                  <a16:creationId xmlns:a16="http://schemas.microsoft.com/office/drawing/2014/main" id="{DDB84A50-D88A-F04E-A168-AD192024EAB8}"/>
                </a:ext>
              </a:extLst>
            </p:cNvPr>
            <p:cNvSpPr txBox="1">
              <a:spLocks/>
            </p:cNvSpPr>
            <p:nvPr/>
          </p:nvSpPr>
          <p:spPr>
            <a:xfrm>
              <a:off x="194044" y="946094"/>
              <a:ext cx="4003465" cy="99028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Open Sans" charset="0"/>
                  <a:ea typeface="Open Sans" charset="0"/>
                  <a:cs typeface="Open Sans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Open Sans" charset="0"/>
                  <a:ea typeface="Open Sans" charset="0"/>
                  <a:cs typeface="Open Sans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Open Sans" charset="0"/>
                  <a:ea typeface="Open Sans" charset="0"/>
                  <a:cs typeface="Open Sans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Open Sans" charset="0"/>
                  <a:ea typeface="Open Sans" charset="0"/>
                  <a:cs typeface="Open Sans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Open Sans" charset="0"/>
                  <a:ea typeface="Open Sans" charset="0"/>
                  <a:cs typeface="Open Sans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fontAlgn="auto">
                <a:lnSpc>
                  <a:spcPct val="120000"/>
                </a:lnSpc>
                <a:spcAft>
                  <a:spcPts val="0"/>
                </a:spcAft>
                <a:buFont typeface="Arial"/>
                <a:buNone/>
              </a:pPr>
              <a:r>
                <a:rPr lang="en-US" sz="2000" dirty="0"/>
                <a:t>The benefits of magnetizing inertially confined fusion fuel have been understood for ~60 years.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19B55BA-48C8-9642-AE33-7567BA2615C7}"/>
                </a:ext>
              </a:extLst>
            </p:cNvPr>
            <p:cNvGrpSpPr/>
            <p:nvPr/>
          </p:nvGrpSpPr>
          <p:grpSpPr>
            <a:xfrm>
              <a:off x="1054601" y="2288715"/>
              <a:ext cx="2282350" cy="3024637"/>
              <a:chOff x="464032" y="3387618"/>
              <a:chExt cx="2282350" cy="3024637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39BB4F12-80E6-5341-937F-B472D4D42F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74255" y="4217695"/>
                <a:ext cx="1861905" cy="2194560"/>
              </a:xfrm>
              <a:prstGeom prst="rect">
                <a:avLst/>
              </a:prstGeom>
            </p:spPr>
          </p:pic>
          <p:sp>
            <p:nvSpPr>
              <p:cNvPr id="11" name="Content Placeholder 6">
                <a:extLst>
                  <a:ext uri="{FF2B5EF4-FFF2-40B4-BE49-F238E27FC236}">
                    <a16:creationId xmlns:a16="http://schemas.microsoft.com/office/drawing/2014/main" id="{639CAE23-5F1F-7C47-8460-21453569866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4032" y="3387618"/>
                <a:ext cx="2282350" cy="107212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fontAlgn="auto">
                  <a:lnSpc>
                    <a:spcPct val="100000"/>
                  </a:lnSpc>
                  <a:spcAft>
                    <a:spcPts val="0"/>
                  </a:spcAft>
                  <a:buFont typeface="Arial"/>
                  <a:buNone/>
                </a:pPr>
                <a:r>
                  <a:rPr lang="en-US" sz="1600" i="1" dirty="0"/>
                  <a:t>Magneto-inertial fusion scheme, ca. 1962 (</a:t>
                </a:r>
                <a:r>
                  <a:rPr lang="en-US" sz="1600" i="1" dirty="0" err="1"/>
                  <a:t>Linhart</a:t>
                </a:r>
                <a:r>
                  <a:rPr lang="en-US" sz="1600" i="1" dirty="0"/>
                  <a:t> et al.)</a:t>
                </a:r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02B00BB-3708-1D4B-A99A-4D67B3188564}"/>
              </a:ext>
            </a:extLst>
          </p:cNvPr>
          <p:cNvGrpSpPr/>
          <p:nvPr/>
        </p:nvGrpSpPr>
        <p:grpSpPr>
          <a:xfrm>
            <a:off x="4232551" y="746640"/>
            <a:ext cx="7582931" cy="3142296"/>
            <a:chOff x="4232551" y="746640"/>
            <a:chExt cx="7582931" cy="314229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0CFF385-574A-3348-87A0-377B603357C2}"/>
                </a:ext>
              </a:extLst>
            </p:cNvPr>
            <p:cNvGrpSpPr/>
            <p:nvPr/>
          </p:nvGrpSpPr>
          <p:grpSpPr>
            <a:xfrm>
              <a:off x="5484737" y="746640"/>
              <a:ext cx="5033610" cy="2390382"/>
              <a:chOff x="6535230" y="992909"/>
              <a:chExt cx="5033610" cy="2390382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D73227F-61E3-1244-9D79-D35BF2239E8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580592" y="992909"/>
                <a:ext cx="3660978" cy="2048256"/>
                <a:chOff x="1293794" y="2051192"/>
                <a:chExt cx="5141667" cy="2876675"/>
              </a:xfrm>
            </p:grpSpPr>
            <p:pic>
              <p:nvPicPr>
                <p:cNvPr id="21" name="Picture 20" descr="MagLIFmovieF1.png">
                  <a:extLst>
                    <a:ext uri="{FF2B5EF4-FFF2-40B4-BE49-F238E27FC236}">
                      <a16:creationId xmlns:a16="http://schemas.microsoft.com/office/drawing/2014/main" id="{DCF200E6-A7D8-B74A-A7BD-46D8727306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93794" y="2440178"/>
                  <a:ext cx="1376250" cy="2487689"/>
                </a:xfrm>
                <a:prstGeom prst="rect">
                  <a:avLst/>
                </a:prstGeom>
              </p:spPr>
            </p:pic>
            <p:pic>
              <p:nvPicPr>
                <p:cNvPr id="22" name="Picture 21" descr="MagLIFmovieF2.png">
                  <a:extLst>
                    <a:ext uri="{FF2B5EF4-FFF2-40B4-BE49-F238E27FC236}">
                      <a16:creationId xmlns:a16="http://schemas.microsoft.com/office/drawing/2014/main" id="{8178E06D-8C04-7242-9A93-66DB6452C3E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54861" y="2051192"/>
                  <a:ext cx="1391223" cy="2876675"/>
                </a:xfrm>
                <a:prstGeom prst="rect">
                  <a:avLst/>
                </a:prstGeom>
              </p:spPr>
            </p:pic>
            <p:pic>
              <p:nvPicPr>
                <p:cNvPr id="23" name="Picture 22" descr="MagLIFmovieF3.png">
                  <a:extLst>
                    <a:ext uri="{FF2B5EF4-FFF2-40B4-BE49-F238E27FC236}">
                      <a16:creationId xmlns:a16="http://schemas.microsoft.com/office/drawing/2014/main" id="{B27390A3-600C-A849-A2E6-78A64AA3FB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30902" y="2389004"/>
                  <a:ext cx="1404559" cy="2538861"/>
                </a:xfrm>
                <a:prstGeom prst="rect">
                  <a:avLst/>
                </a:prstGeom>
              </p:spPr>
            </p:pic>
          </p:grp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B2147AC6-D9B0-2946-9476-0C783D37F9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937994" y="1188731"/>
                <a:ext cx="630846" cy="2194560"/>
              </a:xfrm>
              <a:prstGeom prst="rect">
                <a:avLst/>
              </a:prstGeom>
            </p:spPr>
          </p:pic>
          <p:sp>
            <p:nvSpPr>
              <p:cNvPr id="17" name="Content Placeholder 6">
                <a:extLst>
                  <a:ext uri="{FF2B5EF4-FFF2-40B4-BE49-F238E27FC236}">
                    <a16:creationId xmlns:a16="http://schemas.microsoft.com/office/drawing/2014/main" id="{9F93F63B-E19D-1E4B-AAC2-C41A0E7809E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35230" y="3042507"/>
                <a:ext cx="1070642" cy="34078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fontAlgn="auto">
                  <a:lnSpc>
                    <a:spcPct val="100000"/>
                  </a:lnSpc>
                  <a:spcAft>
                    <a:spcPts val="0"/>
                  </a:spcAft>
                  <a:buFont typeface="Arial"/>
                  <a:buNone/>
                </a:pPr>
                <a:r>
                  <a:rPr lang="en-US" sz="1600" i="1" dirty="0"/>
                  <a:t>Magnetize</a:t>
                </a:r>
              </a:p>
            </p:txBody>
          </p:sp>
          <p:sp>
            <p:nvSpPr>
              <p:cNvPr id="18" name="Content Placeholder 6">
                <a:extLst>
                  <a:ext uri="{FF2B5EF4-FFF2-40B4-BE49-F238E27FC236}">
                    <a16:creationId xmlns:a16="http://schemas.microsoft.com/office/drawing/2014/main" id="{2DD2982E-DCD8-4749-BE00-A7CF36CF5B5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65680" y="3042507"/>
                <a:ext cx="1070642" cy="34078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fontAlgn="auto">
                  <a:lnSpc>
                    <a:spcPct val="100000"/>
                  </a:lnSpc>
                  <a:spcAft>
                    <a:spcPts val="0"/>
                  </a:spcAft>
                  <a:buFont typeface="Arial"/>
                  <a:buNone/>
                </a:pPr>
                <a:r>
                  <a:rPr lang="en-US" sz="1600" i="1" dirty="0"/>
                  <a:t>Preheat</a:t>
                </a:r>
              </a:p>
            </p:txBody>
          </p:sp>
          <p:sp>
            <p:nvSpPr>
              <p:cNvPr id="19" name="Content Placeholder 6">
                <a:extLst>
                  <a:ext uri="{FF2B5EF4-FFF2-40B4-BE49-F238E27FC236}">
                    <a16:creationId xmlns:a16="http://schemas.microsoft.com/office/drawing/2014/main" id="{0FA8EFF3-1F44-7545-8D7E-C34F1FE44A6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201838" y="3042507"/>
                <a:ext cx="1070642" cy="34078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fontAlgn="auto">
                  <a:lnSpc>
                    <a:spcPct val="100000"/>
                  </a:lnSpc>
                  <a:spcAft>
                    <a:spcPts val="0"/>
                  </a:spcAft>
                  <a:buFont typeface="Arial"/>
                  <a:buNone/>
                </a:pPr>
                <a:r>
                  <a:rPr lang="en-US" sz="1600" i="1" dirty="0"/>
                  <a:t>Compress</a:t>
                </a:r>
              </a:p>
            </p:txBody>
          </p: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A1F9162C-0424-5547-AD91-30C45342C985}"/>
                  </a:ext>
                </a:extLst>
              </p:cNvPr>
              <p:cNvCxnSpPr/>
              <p:nvPr/>
            </p:nvCxnSpPr>
            <p:spPr>
              <a:xfrm>
                <a:off x="10342482" y="2155519"/>
                <a:ext cx="479395" cy="0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Content Placeholder 6">
              <a:extLst>
                <a:ext uri="{FF2B5EF4-FFF2-40B4-BE49-F238E27FC236}">
                  <a16:creationId xmlns:a16="http://schemas.microsoft.com/office/drawing/2014/main" id="{4CEF7D6F-1C4D-1E4E-BD2C-A03BF8A61DA8}"/>
                </a:ext>
              </a:extLst>
            </p:cNvPr>
            <p:cNvSpPr txBox="1">
              <a:spLocks/>
            </p:cNvSpPr>
            <p:nvPr/>
          </p:nvSpPr>
          <p:spPr>
            <a:xfrm>
              <a:off x="4232551" y="3191461"/>
              <a:ext cx="7582931" cy="697475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Open Sans" charset="0"/>
                  <a:ea typeface="Open Sans" charset="0"/>
                  <a:cs typeface="Open Sans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Open Sans" charset="0"/>
                  <a:ea typeface="Open Sans" charset="0"/>
                  <a:cs typeface="Open Sans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Open Sans" charset="0"/>
                  <a:ea typeface="Open Sans" charset="0"/>
                  <a:cs typeface="Open Sans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Open Sans" charset="0"/>
                  <a:ea typeface="Open Sans" charset="0"/>
                  <a:cs typeface="Open Sans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Open Sans" charset="0"/>
                  <a:ea typeface="Open Sans" charset="0"/>
                  <a:cs typeface="Open Sans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US" sz="2000" b="1" dirty="0"/>
                <a:t>Magnetized Liner Inertial Fusion (MagLIF)</a:t>
              </a:r>
              <a:r>
                <a:rPr lang="en-US" sz="2000" dirty="0"/>
                <a:t> has demonstrated the fundamental principles of MIF and is an engine of discovery in the field.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DB68254-F561-534E-954B-947AD88340A8}"/>
              </a:ext>
            </a:extLst>
          </p:cNvPr>
          <p:cNvGrpSpPr/>
          <p:nvPr/>
        </p:nvGrpSpPr>
        <p:grpSpPr>
          <a:xfrm>
            <a:off x="3547174" y="4166941"/>
            <a:ext cx="8398829" cy="2495775"/>
            <a:chOff x="3547174" y="4166941"/>
            <a:chExt cx="8398829" cy="2495775"/>
          </a:xfrm>
        </p:grpSpPr>
        <p:sp>
          <p:nvSpPr>
            <p:cNvPr id="26" name="Content Placeholder 6">
              <a:extLst>
                <a:ext uri="{FF2B5EF4-FFF2-40B4-BE49-F238E27FC236}">
                  <a16:creationId xmlns:a16="http://schemas.microsoft.com/office/drawing/2014/main" id="{CB5B4815-4A9B-BA42-901C-95ACF48DBF06}"/>
                </a:ext>
              </a:extLst>
            </p:cNvPr>
            <p:cNvSpPr txBox="1">
              <a:spLocks/>
            </p:cNvSpPr>
            <p:nvPr/>
          </p:nvSpPr>
          <p:spPr>
            <a:xfrm>
              <a:off x="8405470" y="4980777"/>
              <a:ext cx="3540533" cy="1630609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Open Sans" charset="0"/>
                  <a:ea typeface="Open Sans" charset="0"/>
                  <a:cs typeface="Open Sans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Open Sans" charset="0"/>
                  <a:ea typeface="Open Sans" charset="0"/>
                  <a:cs typeface="Open Sans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Open Sans" charset="0"/>
                  <a:ea typeface="Open Sans" charset="0"/>
                  <a:cs typeface="Open Sans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Open Sans" charset="0"/>
                  <a:ea typeface="Open Sans" charset="0"/>
                  <a:cs typeface="Open Sans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Open Sans" charset="0"/>
                  <a:ea typeface="Open Sans" charset="0"/>
                  <a:cs typeface="Open Sans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fontAlgn="auto">
                <a:lnSpc>
                  <a:spcPct val="100000"/>
                </a:lnSpc>
                <a:spcAft>
                  <a:spcPts val="0"/>
                </a:spcAft>
                <a:buNone/>
              </a:pPr>
              <a:r>
                <a:rPr lang="en-US" sz="2000" dirty="0"/>
                <a:t>MIF represents a promising path toward burning plasmas in the lab, with well-characterized benefits/risks and rich opportunities for collaboration.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EF0181D7-74B6-CD46-A91C-438F050A43DA}"/>
                </a:ext>
              </a:extLst>
            </p:cNvPr>
            <p:cNvGrpSpPr/>
            <p:nvPr/>
          </p:nvGrpSpPr>
          <p:grpSpPr>
            <a:xfrm>
              <a:off x="3547174" y="4166941"/>
              <a:ext cx="4678054" cy="2495775"/>
              <a:chOff x="3671331" y="4123398"/>
              <a:chExt cx="4678054" cy="2495775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736C662B-4D03-D349-B974-19A1841B359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671331" y="4123398"/>
                <a:ext cx="4678054" cy="2495775"/>
                <a:chOff x="5691823" y="843508"/>
                <a:chExt cx="6324565" cy="3374199"/>
              </a:xfrm>
            </p:grpSpPr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51DABB86-8B5B-504A-9C75-A6805C293DB7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767920" y="1943784"/>
                  <a:ext cx="2497279" cy="2273923"/>
                  <a:chOff x="6438900" y="1047749"/>
                  <a:chExt cx="2662222" cy="2424114"/>
                </a:xfrm>
              </p:grpSpPr>
              <p:pic>
                <p:nvPicPr>
                  <p:cNvPr id="39" name="Picture 38">
                    <a:extLst>
                      <a:ext uri="{FF2B5EF4-FFF2-40B4-BE49-F238E27FC236}">
                        <a16:creationId xmlns:a16="http://schemas.microsoft.com/office/drawing/2014/main" id="{0D89FB77-E779-D042-87EB-4CAF4098545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6438900" y="1047749"/>
                    <a:ext cx="1228726" cy="2424113"/>
                  </a:xfrm>
                  <a:prstGeom prst="rect">
                    <a:avLst/>
                  </a:prstGeom>
                </p:spPr>
              </p:pic>
              <p:pic>
                <p:nvPicPr>
                  <p:cNvPr id="40" name="Picture 39">
                    <a:extLst>
                      <a:ext uri="{FF2B5EF4-FFF2-40B4-BE49-F238E27FC236}">
                        <a16:creationId xmlns:a16="http://schemas.microsoft.com/office/drawing/2014/main" id="{B002809C-7A43-8A49-8577-ABAECBA18B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7867634" y="1047750"/>
                    <a:ext cx="1233488" cy="242411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36EC4CDC-1E57-BF49-BEA5-DBDE21D6FE7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8706972" y="926352"/>
                  <a:ext cx="3309416" cy="3291355"/>
                  <a:chOff x="6003630" y="3891515"/>
                  <a:chExt cx="3527999" cy="3508745"/>
                </a:xfrm>
              </p:grpSpPr>
              <p:pic>
                <p:nvPicPr>
                  <p:cNvPr id="37" name="Picture 36">
                    <a:extLst>
                      <a:ext uri="{FF2B5EF4-FFF2-40B4-BE49-F238E27FC236}">
                        <a16:creationId xmlns:a16="http://schemas.microsoft.com/office/drawing/2014/main" id="{5F36E861-7E58-E64D-9FFC-920F7F3BCA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0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6003630" y="3891516"/>
                    <a:ext cx="1663996" cy="3503428"/>
                  </a:xfrm>
                  <a:prstGeom prst="rect">
                    <a:avLst/>
                  </a:prstGeom>
                </p:spPr>
              </p:pic>
              <p:pic>
                <p:nvPicPr>
                  <p:cNvPr id="38" name="Picture 37">
                    <a:extLst>
                      <a:ext uri="{FF2B5EF4-FFF2-40B4-BE49-F238E27FC236}">
                        <a16:creationId xmlns:a16="http://schemas.microsoft.com/office/drawing/2014/main" id="{6624403F-E40B-444D-A866-6AF8DA4EF10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1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7867634" y="3891515"/>
                    <a:ext cx="1663995" cy="3508745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1F2F96BF-EBC2-6A4C-BE69-4A5B969B846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965594" y="3317536"/>
                  <a:ext cx="777026" cy="293709"/>
                  <a:chOff x="986709" y="4419600"/>
                  <a:chExt cx="828351" cy="313106"/>
                </a:xfrm>
              </p:grpSpPr>
              <p:cxnSp>
                <p:nvCxnSpPr>
                  <p:cNvPr id="35" name="Straight Connector 34">
                    <a:extLst>
                      <a:ext uri="{FF2B5EF4-FFF2-40B4-BE49-F238E27FC236}">
                        <a16:creationId xmlns:a16="http://schemas.microsoft.com/office/drawing/2014/main" id="{B6BAC67B-037F-054D-9B6E-AC1DB912D11B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200151" y="4419600"/>
                    <a:ext cx="38404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headEnd type="none" w="sm" len="sm"/>
                    <a:tailEnd type="non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246EB9A5-8A7A-1841-B89A-555F24F67A08}"/>
                      </a:ext>
                    </a:extLst>
                  </p:cNvPr>
                  <p:cNvSpPr txBox="1"/>
                  <p:nvPr/>
                </p:nvSpPr>
                <p:spPr>
                  <a:xfrm>
                    <a:off x="986709" y="4423628"/>
                    <a:ext cx="828351" cy="30907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3 mm</a:t>
                    </a:r>
                  </a:p>
                </p:txBody>
              </p:sp>
            </p:grpSp>
            <p:sp>
              <p:nvSpPr>
                <p:cNvPr id="30" name="Left Bracket 29">
                  <a:extLst>
                    <a:ext uri="{FF2B5EF4-FFF2-40B4-BE49-F238E27FC236}">
                      <a16:creationId xmlns:a16="http://schemas.microsoft.com/office/drawing/2014/main" id="{84C5F998-0129-574A-A173-32162D02FDC8}"/>
                    </a:ext>
                  </a:extLst>
                </p:cNvPr>
                <p:cNvSpPr/>
                <p:nvPr/>
              </p:nvSpPr>
              <p:spPr>
                <a:xfrm>
                  <a:off x="8552872" y="926352"/>
                  <a:ext cx="92363" cy="3286368"/>
                </a:xfrm>
                <a:prstGeom prst="leftBracke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Left Bracket 30">
                  <a:extLst>
                    <a:ext uri="{FF2B5EF4-FFF2-40B4-BE49-F238E27FC236}">
                      <a16:creationId xmlns:a16="http://schemas.microsoft.com/office/drawing/2014/main" id="{B75E0921-D8E2-3148-AE35-E7BBFC4CDD03}"/>
                    </a:ext>
                  </a:extLst>
                </p:cNvPr>
                <p:cNvSpPr/>
                <p:nvPr/>
              </p:nvSpPr>
              <p:spPr>
                <a:xfrm rot="5400000">
                  <a:off x="6970377" y="551416"/>
                  <a:ext cx="92365" cy="2497279"/>
                </a:xfrm>
                <a:prstGeom prst="leftBracke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A1C800EF-665D-3F48-BA6E-AC2EEF25964E}"/>
                    </a:ext>
                  </a:extLst>
                </p:cNvPr>
                <p:cNvSpPr txBox="1"/>
                <p:nvPr/>
              </p:nvSpPr>
              <p:spPr>
                <a:xfrm>
                  <a:off x="5691823" y="1377858"/>
                  <a:ext cx="2636068" cy="4577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>
                      <a:latin typeface="Open Sans" charset="0"/>
                    </a:rPr>
                    <a:t>22 MA peak current</a:t>
                  </a: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677E6A05-11B6-414B-B52D-D22D8A6BF0FD}"/>
                    </a:ext>
                  </a:extLst>
                </p:cNvPr>
                <p:cNvSpPr txBox="1"/>
                <p:nvPr/>
              </p:nvSpPr>
              <p:spPr>
                <a:xfrm>
                  <a:off x="5948650" y="843508"/>
                  <a:ext cx="2662859" cy="4577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>
                      <a:latin typeface="Open Sans" charset="0"/>
                    </a:rPr>
                    <a:t>51 MA peak current</a:t>
                  </a:r>
                </a:p>
              </p:txBody>
            </p: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FB660041-108A-EE49-9239-D9E048685C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71900" y="1215410"/>
                  <a:ext cx="247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6A0B21FA-DFCF-9342-9DA7-18606B306C7D}"/>
                      </a:ext>
                    </a:extLst>
                  </p:cNvPr>
                  <p:cNvSpPr txBox="1"/>
                  <p:nvPr/>
                </p:nvSpPr>
                <p:spPr>
                  <a:xfrm>
                    <a:off x="4007212" y="6347782"/>
                    <a:ext cx="1278042" cy="246221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000000"/>
                    </a:solidFill>
                  </a:ln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𝐷𝑇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=0.13 </m:t>
                          </m:r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MJ</m:t>
                          </m:r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6A0B21FA-DFCF-9342-9DA7-18606B306C7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007212" y="6347782"/>
                    <a:ext cx="1278042" cy="246221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2941" t="-4545" r="-3922" b="-22727"/>
                    </a:stretch>
                  </a:blipFill>
                  <a:ln w="12700">
                    <a:solidFill>
                      <a:srgbClr val="00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F1C87005-E383-DD43-BE5E-00576FEC35F3}"/>
                      </a:ext>
                    </a:extLst>
                  </p:cNvPr>
                  <p:cNvSpPr txBox="1"/>
                  <p:nvPr/>
                </p:nvSpPr>
                <p:spPr>
                  <a:xfrm>
                    <a:off x="6566996" y="6343140"/>
                    <a:ext cx="1122551" cy="246221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000000"/>
                    </a:solidFill>
                  </a:ln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𝐷𝑇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=13 </m:t>
                          </m:r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MJ</m:t>
                          </m:r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F1C87005-E383-DD43-BE5E-00576FEC35F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66996" y="6343140"/>
                    <a:ext cx="1122551" cy="246221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2198" t="-4762" r="-3297" b="-28571"/>
                    </a:stretch>
                  </a:blipFill>
                  <a:ln w="12700">
                    <a:solidFill>
                      <a:srgbClr val="00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44" name="Circular Arrow 43">
            <a:extLst>
              <a:ext uri="{FF2B5EF4-FFF2-40B4-BE49-F238E27FC236}">
                <a16:creationId xmlns:a16="http://schemas.microsoft.com/office/drawing/2014/main" id="{B0936971-BFCD-CA4C-85B6-FB9D5883E106}"/>
              </a:ext>
            </a:extLst>
          </p:cNvPr>
          <p:cNvSpPr>
            <a:spLocks noChangeAspect="1"/>
          </p:cNvSpPr>
          <p:nvPr/>
        </p:nvSpPr>
        <p:spPr>
          <a:xfrm rot="2996101">
            <a:off x="8851694" y="3415236"/>
            <a:ext cx="1635294" cy="1918767"/>
          </a:xfrm>
          <a:prstGeom prst="circularArrow">
            <a:avLst>
              <a:gd name="adj1" fmla="val 12500"/>
              <a:gd name="adj2" fmla="val 1074098"/>
              <a:gd name="adj3" fmla="val 20457681"/>
              <a:gd name="adj4" fmla="val 16790581"/>
              <a:gd name="adj5" fmla="val 11674"/>
            </a:avLst>
          </a:prstGeom>
          <a:solidFill>
            <a:srgbClr val="F4B282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Right Arrow 44">
            <a:extLst>
              <a:ext uri="{FF2B5EF4-FFF2-40B4-BE49-F238E27FC236}">
                <a16:creationId xmlns:a16="http://schemas.microsoft.com/office/drawing/2014/main" id="{1E8F7A74-AB84-6345-8DAD-350A2C9852A9}"/>
              </a:ext>
            </a:extLst>
          </p:cNvPr>
          <p:cNvSpPr/>
          <p:nvPr/>
        </p:nvSpPr>
        <p:spPr>
          <a:xfrm rot="19703065">
            <a:off x="3071214" y="2545813"/>
            <a:ext cx="1931654" cy="403411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945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51A0202-0CF2-7F4C-8F23-3F5F79B67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thrill of discovery is thriving in modern magneto-inertial fusion (MIF) research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AB7AC59-93E1-6B4A-AA2E-3DCAD3978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4986F-556D-0849-A42A-518C6531ED58}" type="slidenum">
              <a:rPr lang="en-US" smtClean="0"/>
              <a:t>2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B2B4D8E-6B2E-9B4C-97EB-ABEAFC088DDE}"/>
              </a:ext>
            </a:extLst>
          </p:cNvPr>
          <p:cNvGrpSpPr/>
          <p:nvPr/>
        </p:nvGrpSpPr>
        <p:grpSpPr>
          <a:xfrm>
            <a:off x="69347" y="733259"/>
            <a:ext cx="4003465" cy="4367258"/>
            <a:chOff x="194044" y="946094"/>
            <a:chExt cx="4003465" cy="4367258"/>
          </a:xfrm>
        </p:grpSpPr>
        <p:sp>
          <p:nvSpPr>
            <p:cNvPr id="5" name="Content Placeholder 6">
              <a:extLst>
                <a:ext uri="{FF2B5EF4-FFF2-40B4-BE49-F238E27FC236}">
                  <a16:creationId xmlns:a16="http://schemas.microsoft.com/office/drawing/2014/main" id="{DDB84A50-D88A-F04E-A168-AD192024EAB8}"/>
                </a:ext>
              </a:extLst>
            </p:cNvPr>
            <p:cNvSpPr txBox="1">
              <a:spLocks/>
            </p:cNvSpPr>
            <p:nvPr/>
          </p:nvSpPr>
          <p:spPr>
            <a:xfrm>
              <a:off x="194044" y="946094"/>
              <a:ext cx="4003465" cy="99028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Open Sans" charset="0"/>
                  <a:ea typeface="Open Sans" charset="0"/>
                  <a:cs typeface="Open Sans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Open Sans" charset="0"/>
                  <a:ea typeface="Open Sans" charset="0"/>
                  <a:cs typeface="Open Sans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Open Sans" charset="0"/>
                  <a:ea typeface="Open Sans" charset="0"/>
                  <a:cs typeface="Open Sans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Open Sans" charset="0"/>
                  <a:ea typeface="Open Sans" charset="0"/>
                  <a:cs typeface="Open Sans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Open Sans" charset="0"/>
                  <a:ea typeface="Open Sans" charset="0"/>
                  <a:cs typeface="Open Sans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fontAlgn="auto">
                <a:lnSpc>
                  <a:spcPct val="120000"/>
                </a:lnSpc>
                <a:spcAft>
                  <a:spcPts val="0"/>
                </a:spcAft>
                <a:buFont typeface="Arial"/>
                <a:buNone/>
              </a:pPr>
              <a:r>
                <a:rPr lang="en-US" sz="2000" dirty="0"/>
                <a:t>The benefits of magnetizing inertially confined fusion fuel have been understood for ~60 years.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19B55BA-48C8-9642-AE33-7567BA2615C7}"/>
                </a:ext>
              </a:extLst>
            </p:cNvPr>
            <p:cNvGrpSpPr/>
            <p:nvPr/>
          </p:nvGrpSpPr>
          <p:grpSpPr>
            <a:xfrm>
              <a:off x="1054601" y="2288715"/>
              <a:ext cx="2282350" cy="3024637"/>
              <a:chOff x="464032" y="3387618"/>
              <a:chExt cx="2282350" cy="3024637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39BB4F12-80E6-5341-937F-B472D4D42F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74255" y="4217695"/>
                <a:ext cx="1861905" cy="2194560"/>
              </a:xfrm>
              <a:prstGeom prst="rect">
                <a:avLst/>
              </a:prstGeom>
            </p:spPr>
          </p:pic>
          <p:sp>
            <p:nvSpPr>
              <p:cNvPr id="11" name="Content Placeholder 6">
                <a:extLst>
                  <a:ext uri="{FF2B5EF4-FFF2-40B4-BE49-F238E27FC236}">
                    <a16:creationId xmlns:a16="http://schemas.microsoft.com/office/drawing/2014/main" id="{639CAE23-5F1F-7C47-8460-21453569866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4032" y="3387618"/>
                <a:ext cx="2282350" cy="107212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fontAlgn="auto">
                  <a:lnSpc>
                    <a:spcPct val="100000"/>
                  </a:lnSpc>
                  <a:spcAft>
                    <a:spcPts val="0"/>
                  </a:spcAft>
                  <a:buFont typeface="Arial"/>
                  <a:buNone/>
                </a:pPr>
                <a:r>
                  <a:rPr lang="en-US" sz="1600" i="1" dirty="0"/>
                  <a:t>Magneto-inertial fusion scheme, ca. 1962 (</a:t>
                </a:r>
                <a:r>
                  <a:rPr lang="en-US" sz="1600" i="1" dirty="0" err="1"/>
                  <a:t>Linhart</a:t>
                </a:r>
                <a:r>
                  <a:rPr lang="en-US" sz="1600" i="1" dirty="0"/>
                  <a:t> et al.)</a:t>
                </a:r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02B00BB-3708-1D4B-A99A-4D67B3188564}"/>
              </a:ext>
            </a:extLst>
          </p:cNvPr>
          <p:cNvGrpSpPr/>
          <p:nvPr/>
        </p:nvGrpSpPr>
        <p:grpSpPr>
          <a:xfrm>
            <a:off x="4232551" y="746640"/>
            <a:ext cx="7582931" cy="3142296"/>
            <a:chOff x="4232551" y="746640"/>
            <a:chExt cx="7582931" cy="314229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0CFF385-574A-3348-87A0-377B603357C2}"/>
                </a:ext>
              </a:extLst>
            </p:cNvPr>
            <p:cNvGrpSpPr/>
            <p:nvPr/>
          </p:nvGrpSpPr>
          <p:grpSpPr>
            <a:xfrm>
              <a:off x="5484737" y="746640"/>
              <a:ext cx="5033610" cy="2390382"/>
              <a:chOff x="6535230" y="992909"/>
              <a:chExt cx="5033610" cy="2390382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D73227F-61E3-1244-9D79-D35BF2239E8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580592" y="992909"/>
                <a:ext cx="3660978" cy="2048256"/>
                <a:chOff x="1293794" y="2051192"/>
                <a:chExt cx="5141667" cy="2876675"/>
              </a:xfrm>
            </p:grpSpPr>
            <p:pic>
              <p:nvPicPr>
                <p:cNvPr id="21" name="Picture 20" descr="MagLIFmovieF1.png">
                  <a:extLst>
                    <a:ext uri="{FF2B5EF4-FFF2-40B4-BE49-F238E27FC236}">
                      <a16:creationId xmlns:a16="http://schemas.microsoft.com/office/drawing/2014/main" id="{DCF200E6-A7D8-B74A-A7BD-46D8727306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93794" y="2440178"/>
                  <a:ext cx="1376250" cy="2487689"/>
                </a:xfrm>
                <a:prstGeom prst="rect">
                  <a:avLst/>
                </a:prstGeom>
              </p:spPr>
            </p:pic>
            <p:pic>
              <p:nvPicPr>
                <p:cNvPr id="22" name="Picture 21" descr="MagLIFmovieF2.png">
                  <a:extLst>
                    <a:ext uri="{FF2B5EF4-FFF2-40B4-BE49-F238E27FC236}">
                      <a16:creationId xmlns:a16="http://schemas.microsoft.com/office/drawing/2014/main" id="{8178E06D-8C04-7242-9A93-66DB6452C3E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54861" y="2051192"/>
                  <a:ext cx="1391223" cy="2876675"/>
                </a:xfrm>
                <a:prstGeom prst="rect">
                  <a:avLst/>
                </a:prstGeom>
              </p:spPr>
            </p:pic>
            <p:pic>
              <p:nvPicPr>
                <p:cNvPr id="23" name="Picture 22" descr="MagLIFmovieF3.png">
                  <a:extLst>
                    <a:ext uri="{FF2B5EF4-FFF2-40B4-BE49-F238E27FC236}">
                      <a16:creationId xmlns:a16="http://schemas.microsoft.com/office/drawing/2014/main" id="{B27390A3-600C-A849-A2E6-78A64AA3FB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30902" y="2389004"/>
                  <a:ext cx="1404559" cy="2538861"/>
                </a:xfrm>
                <a:prstGeom prst="rect">
                  <a:avLst/>
                </a:prstGeom>
              </p:spPr>
            </p:pic>
          </p:grp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B2147AC6-D9B0-2946-9476-0C783D37F9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937994" y="1188731"/>
                <a:ext cx="630846" cy="2194560"/>
              </a:xfrm>
              <a:prstGeom prst="rect">
                <a:avLst/>
              </a:prstGeom>
            </p:spPr>
          </p:pic>
          <p:sp>
            <p:nvSpPr>
              <p:cNvPr id="17" name="Content Placeholder 6">
                <a:extLst>
                  <a:ext uri="{FF2B5EF4-FFF2-40B4-BE49-F238E27FC236}">
                    <a16:creationId xmlns:a16="http://schemas.microsoft.com/office/drawing/2014/main" id="{9F93F63B-E19D-1E4B-AAC2-C41A0E7809E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35230" y="3042507"/>
                <a:ext cx="1070642" cy="34078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fontAlgn="auto">
                  <a:lnSpc>
                    <a:spcPct val="100000"/>
                  </a:lnSpc>
                  <a:spcAft>
                    <a:spcPts val="0"/>
                  </a:spcAft>
                  <a:buFont typeface="Arial"/>
                  <a:buNone/>
                </a:pPr>
                <a:r>
                  <a:rPr lang="en-US" sz="1600" i="1" dirty="0"/>
                  <a:t>Magnetize</a:t>
                </a:r>
              </a:p>
            </p:txBody>
          </p:sp>
          <p:sp>
            <p:nvSpPr>
              <p:cNvPr id="18" name="Content Placeholder 6">
                <a:extLst>
                  <a:ext uri="{FF2B5EF4-FFF2-40B4-BE49-F238E27FC236}">
                    <a16:creationId xmlns:a16="http://schemas.microsoft.com/office/drawing/2014/main" id="{2DD2982E-DCD8-4749-BE00-A7CF36CF5B5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65680" y="3042507"/>
                <a:ext cx="1070642" cy="34078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fontAlgn="auto">
                  <a:lnSpc>
                    <a:spcPct val="100000"/>
                  </a:lnSpc>
                  <a:spcAft>
                    <a:spcPts val="0"/>
                  </a:spcAft>
                  <a:buFont typeface="Arial"/>
                  <a:buNone/>
                </a:pPr>
                <a:r>
                  <a:rPr lang="en-US" sz="1600" i="1" dirty="0"/>
                  <a:t>Preheat</a:t>
                </a:r>
              </a:p>
            </p:txBody>
          </p:sp>
          <p:sp>
            <p:nvSpPr>
              <p:cNvPr id="19" name="Content Placeholder 6">
                <a:extLst>
                  <a:ext uri="{FF2B5EF4-FFF2-40B4-BE49-F238E27FC236}">
                    <a16:creationId xmlns:a16="http://schemas.microsoft.com/office/drawing/2014/main" id="{0FA8EFF3-1F44-7545-8D7E-C34F1FE44A6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201838" y="3042507"/>
                <a:ext cx="1070642" cy="34078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fontAlgn="auto">
                  <a:lnSpc>
                    <a:spcPct val="100000"/>
                  </a:lnSpc>
                  <a:spcAft>
                    <a:spcPts val="0"/>
                  </a:spcAft>
                  <a:buFont typeface="Arial"/>
                  <a:buNone/>
                </a:pPr>
                <a:r>
                  <a:rPr lang="en-US" sz="1600" i="1" dirty="0"/>
                  <a:t>Compress</a:t>
                </a:r>
              </a:p>
            </p:txBody>
          </p: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A1F9162C-0424-5547-AD91-30C45342C985}"/>
                  </a:ext>
                </a:extLst>
              </p:cNvPr>
              <p:cNvCxnSpPr/>
              <p:nvPr/>
            </p:nvCxnSpPr>
            <p:spPr>
              <a:xfrm>
                <a:off x="10342482" y="2155519"/>
                <a:ext cx="479395" cy="0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Content Placeholder 6">
              <a:extLst>
                <a:ext uri="{FF2B5EF4-FFF2-40B4-BE49-F238E27FC236}">
                  <a16:creationId xmlns:a16="http://schemas.microsoft.com/office/drawing/2014/main" id="{4CEF7D6F-1C4D-1E4E-BD2C-A03BF8A61DA8}"/>
                </a:ext>
              </a:extLst>
            </p:cNvPr>
            <p:cNvSpPr txBox="1">
              <a:spLocks/>
            </p:cNvSpPr>
            <p:nvPr/>
          </p:nvSpPr>
          <p:spPr>
            <a:xfrm>
              <a:off x="4232551" y="3191461"/>
              <a:ext cx="7582931" cy="697475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Open Sans" charset="0"/>
                  <a:ea typeface="Open Sans" charset="0"/>
                  <a:cs typeface="Open Sans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Open Sans" charset="0"/>
                  <a:ea typeface="Open Sans" charset="0"/>
                  <a:cs typeface="Open Sans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Open Sans" charset="0"/>
                  <a:ea typeface="Open Sans" charset="0"/>
                  <a:cs typeface="Open Sans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Open Sans" charset="0"/>
                  <a:ea typeface="Open Sans" charset="0"/>
                  <a:cs typeface="Open Sans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Open Sans" charset="0"/>
                  <a:ea typeface="Open Sans" charset="0"/>
                  <a:cs typeface="Open Sans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US" sz="2000" b="1" dirty="0"/>
                <a:t>Magnetized Liner Inertial Fusion (MagLIF)</a:t>
              </a:r>
              <a:r>
                <a:rPr lang="en-US" sz="2000" dirty="0"/>
                <a:t> has demonstrated the fundamental principles of MIF and is an engine of discovery in the field.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DB68254-F561-534E-954B-947AD88340A8}"/>
              </a:ext>
            </a:extLst>
          </p:cNvPr>
          <p:cNvGrpSpPr/>
          <p:nvPr/>
        </p:nvGrpSpPr>
        <p:grpSpPr>
          <a:xfrm>
            <a:off x="3547174" y="4166941"/>
            <a:ext cx="8398829" cy="2495775"/>
            <a:chOff x="3547174" y="4166941"/>
            <a:chExt cx="8398829" cy="2495775"/>
          </a:xfrm>
        </p:grpSpPr>
        <p:sp>
          <p:nvSpPr>
            <p:cNvPr id="26" name="Content Placeholder 6">
              <a:extLst>
                <a:ext uri="{FF2B5EF4-FFF2-40B4-BE49-F238E27FC236}">
                  <a16:creationId xmlns:a16="http://schemas.microsoft.com/office/drawing/2014/main" id="{CB5B4815-4A9B-BA42-901C-95ACF48DBF06}"/>
                </a:ext>
              </a:extLst>
            </p:cNvPr>
            <p:cNvSpPr txBox="1">
              <a:spLocks/>
            </p:cNvSpPr>
            <p:nvPr/>
          </p:nvSpPr>
          <p:spPr>
            <a:xfrm>
              <a:off x="8405470" y="4980777"/>
              <a:ext cx="3540533" cy="1630609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Open Sans" charset="0"/>
                  <a:ea typeface="Open Sans" charset="0"/>
                  <a:cs typeface="Open Sans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Open Sans" charset="0"/>
                  <a:ea typeface="Open Sans" charset="0"/>
                  <a:cs typeface="Open Sans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Open Sans" charset="0"/>
                  <a:ea typeface="Open Sans" charset="0"/>
                  <a:cs typeface="Open Sans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Open Sans" charset="0"/>
                  <a:ea typeface="Open Sans" charset="0"/>
                  <a:cs typeface="Open Sans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Open Sans" charset="0"/>
                  <a:ea typeface="Open Sans" charset="0"/>
                  <a:cs typeface="Open Sans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fontAlgn="auto">
                <a:lnSpc>
                  <a:spcPct val="100000"/>
                </a:lnSpc>
                <a:spcAft>
                  <a:spcPts val="0"/>
                </a:spcAft>
                <a:buNone/>
              </a:pPr>
              <a:r>
                <a:rPr lang="en-US" sz="2000" dirty="0"/>
                <a:t>MIF represents a promising path toward burning plasmas in the lab, with well-characterized benefits/risks and rich opportunities for collaboration.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EF0181D7-74B6-CD46-A91C-438F050A43DA}"/>
                </a:ext>
              </a:extLst>
            </p:cNvPr>
            <p:cNvGrpSpPr/>
            <p:nvPr/>
          </p:nvGrpSpPr>
          <p:grpSpPr>
            <a:xfrm>
              <a:off x="3547174" y="4166941"/>
              <a:ext cx="4678054" cy="2495775"/>
              <a:chOff x="3671331" y="4123398"/>
              <a:chExt cx="4678054" cy="2495775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736C662B-4D03-D349-B974-19A1841B359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671331" y="4123398"/>
                <a:ext cx="4678054" cy="2495775"/>
                <a:chOff x="5691823" y="843508"/>
                <a:chExt cx="6324565" cy="3374199"/>
              </a:xfrm>
            </p:grpSpPr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51DABB86-8B5B-504A-9C75-A6805C293DB7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767920" y="1943784"/>
                  <a:ext cx="2497279" cy="2273923"/>
                  <a:chOff x="6438900" y="1047749"/>
                  <a:chExt cx="2662222" cy="2424114"/>
                </a:xfrm>
              </p:grpSpPr>
              <p:pic>
                <p:nvPicPr>
                  <p:cNvPr id="39" name="Picture 38">
                    <a:extLst>
                      <a:ext uri="{FF2B5EF4-FFF2-40B4-BE49-F238E27FC236}">
                        <a16:creationId xmlns:a16="http://schemas.microsoft.com/office/drawing/2014/main" id="{0D89FB77-E779-D042-87EB-4CAF4098545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6438900" y="1047749"/>
                    <a:ext cx="1228726" cy="2424113"/>
                  </a:xfrm>
                  <a:prstGeom prst="rect">
                    <a:avLst/>
                  </a:prstGeom>
                </p:spPr>
              </p:pic>
              <p:pic>
                <p:nvPicPr>
                  <p:cNvPr id="40" name="Picture 39">
                    <a:extLst>
                      <a:ext uri="{FF2B5EF4-FFF2-40B4-BE49-F238E27FC236}">
                        <a16:creationId xmlns:a16="http://schemas.microsoft.com/office/drawing/2014/main" id="{B002809C-7A43-8A49-8577-ABAECBA18B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7867634" y="1047750"/>
                    <a:ext cx="1233488" cy="242411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36EC4CDC-1E57-BF49-BEA5-DBDE21D6FE7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8706972" y="926352"/>
                  <a:ext cx="3309416" cy="3291355"/>
                  <a:chOff x="6003630" y="3891515"/>
                  <a:chExt cx="3527999" cy="3508745"/>
                </a:xfrm>
              </p:grpSpPr>
              <p:pic>
                <p:nvPicPr>
                  <p:cNvPr id="37" name="Picture 36">
                    <a:extLst>
                      <a:ext uri="{FF2B5EF4-FFF2-40B4-BE49-F238E27FC236}">
                        <a16:creationId xmlns:a16="http://schemas.microsoft.com/office/drawing/2014/main" id="{5F36E861-7E58-E64D-9FFC-920F7F3BCA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0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6003630" y="3891516"/>
                    <a:ext cx="1663996" cy="3503428"/>
                  </a:xfrm>
                  <a:prstGeom prst="rect">
                    <a:avLst/>
                  </a:prstGeom>
                </p:spPr>
              </p:pic>
              <p:pic>
                <p:nvPicPr>
                  <p:cNvPr id="38" name="Picture 37">
                    <a:extLst>
                      <a:ext uri="{FF2B5EF4-FFF2-40B4-BE49-F238E27FC236}">
                        <a16:creationId xmlns:a16="http://schemas.microsoft.com/office/drawing/2014/main" id="{6624403F-E40B-444D-A866-6AF8DA4EF10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1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7867634" y="3891515"/>
                    <a:ext cx="1663995" cy="3508745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1F2F96BF-EBC2-6A4C-BE69-4A5B969B846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965594" y="3317536"/>
                  <a:ext cx="777026" cy="293709"/>
                  <a:chOff x="986709" y="4419600"/>
                  <a:chExt cx="828351" cy="313106"/>
                </a:xfrm>
              </p:grpSpPr>
              <p:cxnSp>
                <p:nvCxnSpPr>
                  <p:cNvPr id="35" name="Straight Connector 34">
                    <a:extLst>
                      <a:ext uri="{FF2B5EF4-FFF2-40B4-BE49-F238E27FC236}">
                        <a16:creationId xmlns:a16="http://schemas.microsoft.com/office/drawing/2014/main" id="{B6BAC67B-037F-054D-9B6E-AC1DB912D11B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200151" y="4419600"/>
                    <a:ext cx="38404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headEnd type="none" w="sm" len="sm"/>
                    <a:tailEnd type="non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246EB9A5-8A7A-1841-B89A-555F24F67A08}"/>
                      </a:ext>
                    </a:extLst>
                  </p:cNvPr>
                  <p:cNvSpPr txBox="1"/>
                  <p:nvPr/>
                </p:nvSpPr>
                <p:spPr>
                  <a:xfrm>
                    <a:off x="986709" y="4423628"/>
                    <a:ext cx="828351" cy="30907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3 mm</a:t>
                    </a:r>
                  </a:p>
                </p:txBody>
              </p:sp>
            </p:grpSp>
            <p:sp>
              <p:nvSpPr>
                <p:cNvPr id="30" name="Left Bracket 29">
                  <a:extLst>
                    <a:ext uri="{FF2B5EF4-FFF2-40B4-BE49-F238E27FC236}">
                      <a16:creationId xmlns:a16="http://schemas.microsoft.com/office/drawing/2014/main" id="{84C5F998-0129-574A-A173-32162D02FDC8}"/>
                    </a:ext>
                  </a:extLst>
                </p:cNvPr>
                <p:cNvSpPr/>
                <p:nvPr/>
              </p:nvSpPr>
              <p:spPr>
                <a:xfrm>
                  <a:off x="8552872" y="926352"/>
                  <a:ext cx="92363" cy="3286368"/>
                </a:xfrm>
                <a:prstGeom prst="leftBracke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Left Bracket 30">
                  <a:extLst>
                    <a:ext uri="{FF2B5EF4-FFF2-40B4-BE49-F238E27FC236}">
                      <a16:creationId xmlns:a16="http://schemas.microsoft.com/office/drawing/2014/main" id="{B75E0921-D8E2-3148-AE35-E7BBFC4CDD03}"/>
                    </a:ext>
                  </a:extLst>
                </p:cNvPr>
                <p:cNvSpPr/>
                <p:nvPr/>
              </p:nvSpPr>
              <p:spPr>
                <a:xfrm rot="5400000">
                  <a:off x="6970377" y="551416"/>
                  <a:ext cx="92365" cy="2497279"/>
                </a:xfrm>
                <a:prstGeom prst="leftBracke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A1C800EF-665D-3F48-BA6E-AC2EEF25964E}"/>
                    </a:ext>
                  </a:extLst>
                </p:cNvPr>
                <p:cNvSpPr txBox="1"/>
                <p:nvPr/>
              </p:nvSpPr>
              <p:spPr>
                <a:xfrm>
                  <a:off x="5691823" y="1377858"/>
                  <a:ext cx="2636068" cy="4577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>
                      <a:latin typeface="Open Sans" charset="0"/>
                    </a:rPr>
                    <a:t>22 MA peak current</a:t>
                  </a: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677E6A05-11B6-414B-B52D-D22D8A6BF0FD}"/>
                    </a:ext>
                  </a:extLst>
                </p:cNvPr>
                <p:cNvSpPr txBox="1"/>
                <p:nvPr/>
              </p:nvSpPr>
              <p:spPr>
                <a:xfrm>
                  <a:off x="5948650" y="843508"/>
                  <a:ext cx="2662859" cy="4577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>
                      <a:latin typeface="Open Sans" charset="0"/>
                    </a:rPr>
                    <a:t>51 MA peak current</a:t>
                  </a:r>
                </a:p>
              </p:txBody>
            </p: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FB660041-108A-EE49-9239-D9E048685C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71900" y="1215410"/>
                  <a:ext cx="247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6A0B21FA-DFCF-9342-9DA7-18606B306C7D}"/>
                      </a:ext>
                    </a:extLst>
                  </p:cNvPr>
                  <p:cNvSpPr txBox="1"/>
                  <p:nvPr/>
                </p:nvSpPr>
                <p:spPr>
                  <a:xfrm>
                    <a:off x="4007212" y="6347782"/>
                    <a:ext cx="1278042" cy="246221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000000"/>
                    </a:solidFill>
                  </a:ln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𝐷𝑇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=0.13 </m:t>
                          </m:r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MJ</m:t>
                          </m:r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6A0B21FA-DFCF-9342-9DA7-18606B306C7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007212" y="6347782"/>
                    <a:ext cx="1278042" cy="246221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2941" t="-4545" r="-3922" b="-22727"/>
                    </a:stretch>
                  </a:blipFill>
                  <a:ln w="12700">
                    <a:solidFill>
                      <a:srgbClr val="00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F1C87005-E383-DD43-BE5E-00576FEC35F3}"/>
                      </a:ext>
                    </a:extLst>
                  </p:cNvPr>
                  <p:cNvSpPr txBox="1"/>
                  <p:nvPr/>
                </p:nvSpPr>
                <p:spPr>
                  <a:xfrm>
                    <a:off x="6566996" y="6343140"/>
                    <a:ext cx="1122551" cy="246221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000000"/>
                    </a:solidFill>
                  </a:ln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𝐷𝑇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=13 </m:t>
                          </m:r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MJ</m:t>
                          </m:r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F1C87005-E383-DD43-BE5E-00576FEC35F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66996" y="6343140"/>
                    <a:ext cx="1122551" cy="246221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2198" t="-4762" r="-3297" b="-28571"/>
                    </a:stretch>
                  </a:blipFill>
                  <a:ln w="12700">
                    <a:solidFill>
                      <a:srgbClr val="00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44" name="Circular Arrow 43">
            <a:extLst>
              <a:ext uri="{FF2B5EF4-FFF2-40B4-BE49-F238E27FC236}">
                <a16:creationId xmlns:a16="http://schemas.microsoft.com/office/drawing/2014/main" id="{B0936971-BFCD-CA4C-85B6-FB9D5883E106}"/>
              </a:ext>
            </a:extLst>
          </p:cNvPr>
          <p:cNvSpPr>
            <a:spLocks noChangeAspect="1"/>
          </p:cNvSpPr>
          <p:nvPr/>
        </p:nvSpPr>
        <p:spPr>
          <a:xfrm rot="2996101">
            <a:off x="8851694" y="3415236"/>
            <a:ext cx="1635294" cy="1918767"/>
          </a:xfrm>
          <a:prstGeom prst="circularArrow">
            <a:avLst>
              <a:gd name="adj1" fmla="val 12500"/>
              <a:gd name="adj2" fmla="val 1074098"/>
              <a:gd name="adj3" fmla="val 20457681"/>
              <a:gd name="adj4" fmla="val 16790581"/>
              <a:gd name="adj5" fmla="val 11674"/>
            </a:avLst>
          </a:prstGeom>
          <a:solidFill>
            <a:srgbClr val="F4B282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Right Arrow 44">
            <a:extLst>
              <a:ext uri="{FF2B5EF4-FFF2-40B4-BE49-F238E27FC236}">
                <a16:creationId xmlns:a16="http://schemas.microsoft.com/office/drawing/2014/main" id="{1E8F7A74-AB84-6345-8DAD-350A2C9852A9}"/>
              </a:ext>
            </a:extLst>
          </p:cNvPr>
          <p:cNvSpPr/>
          <p:nvPr/>
        </p:nvSpPr>
        <p:spPr>
          <a:xfrm rot="19703065">
            <a:off x="3071214" y="2545813"/>
            <a:ext cx="1931654" cy="403411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608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77">
            <a:extLst>
              <a:ext uri="{FF2B5EF4-FFF2-40B4-BE49-F238E27FC236}">
                <a16:creationId xmlns:a16="http://schemas.microsoft.com/office/drawing/2014/main" id="{248FE350-A95D-3D41-8FD1-5A969251BA1C}"/>
              </a:ext>
            </a:extLst>
          </p:cNvPr>
          <p:cNvGrpSpPr>
            <a:grpSpLocks noChangeAspect="1"/>
          </p:cNvGrpSpPr>
          <p:nvPr/>
        </p:nvGrpSpPr>
        <p:grpSpPr>
          <a:xfrm>
            <a:off x="4090061" y="653819"/>
            <a:ext cx="4876800" cy="3657600"/>
            <a:chOff x="4912300" y="2634316"/>
            <a:chExt cx="4876800" cy="3657600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598D273A-3AF4-2F4D-A2BD-B626E95D3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12300" y="2634316"/>
              <a:ext cx="4876800" cy="3657600"/>
            </a:xfrm>
            <a:prstGeom prst="rect">
              <a:avLst/>
            </a:prstGeom>
          </p:spPr>
        </p:pic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F95DFF54-02E5-A743-A50B-57D3ABB868FD}"/>
                </a:ext>
              </a:extLst>
            </p:cNvPr>
            <p:cNvSpPr/>
            <p:nvPr/>
          </p:nvSpPr>
          <p:spPr>
            <a:xfrm>
              <a:off x="6084425" y="2905246"/>
              <a:ext cx="3240912" cy="2191473"/>
            </a:xfrm>
            <a:custGeom>
              <a:avLst/>
              <a:gdLst>
                <a:gd name="connsiteX0" fmla="*/ 327950 w 3240912"/>
                <a:gd name="connsiteY0" fmla="*/ 0 h 2191473"/>
                <a:gd name="connsiteX1" fmla="*/ 312517 w 3240912"/>
                <a:gd name="connsiteY1" fmla="*/ 65589 h 2191473"/>
                <a:gd name="connsiteX2" fmla="*/ 281651 w 3240912"/>
                <a:gd name="connsiteY2" fmla="*/ 169762 h 2191473"/>
                <a:gd name="connsiteX3" fmla="*/ 250785 w 3240912"/>
                <a:gd name="connsiteY3" fmla="*/ 273934 h 2191473"/>
                <a:gd name="connsiteX4" fmla="*/ 223778 w 3240912"/>
                <a:gd name="connsiteY4" fmla="*/ 381964 h 2191473"/>
                <a:gd name="connsiteX5" fmla="*/ 185195 w 3240912"/>
                <a:gd name="connsiteY5" fmla="*/ 513144 h 2191473"/>
                <a:gd name="connsiteX6" fmla="*/ 154329 w 3240912"/>
                <a:gd name="connsiteY6" fmla="*/ 652040 h 2191473"/>
                <a:gd name="connsiteX7" fmla="*/ 123464 w 3240912"/>
                <a:gd name="connsiteY7" fmla="*/ 787078 h 2191473"/>
                <a:gd name="connsiteX8" fmla="*/ 92598 w 3240912"/>
                <a:gd name="connsiteY8" fmla="*/ 914400 h 2191473"/>
                <a:gd name="connsiteX9" fmla="*/ 73307 w 3240912"/>
                <a:gd name="connsiteY9" fmla="*/ 1014713 h 2191473"/>
                <a:gd name="connsiteX10" fmla="*/ 54016 w 3240912"/>
                <a:gd name="connsiteY10" fmla="*/ 1134319 h 2191473"/>
                <a:gd name="connsiteX11" fmla="*/ 38583 w 3240912"/>
                <a:gd name="connsiteY11" fmla="*/ 1234632 h 2191473"/>
                <a:gd name="connsiteX12" fmla="*/ 19291 w 3240912"/>
                <a:gd name="connsiteY12" fmla="*/ 1346521 h 2191473"/>
                <a:gd name="connsiteX13" fmla="*/ 15433 w 3240912"/>
                <a:gd name="connsiteY13" fmla="*/ 1427544 h 2191473"/>
                <a:gd name="connsiteX14" fmla="*/ 3859 w 3240912"/>
                <a:gd name="connsiteY14" fmla="*/ 1516283 h 2191473"/>
                <a:gd name="connsiteX15" fmla="*/ 3859 w 3240912"/>
                <a:gd name="connsiteY15" fmla="*/ 1578015 h 2191473"/>
                <a:gd name="connsiteX16" fmla="*/ 0 w 3240912"/>
                <a:gd name="connsiteY16" fmla="*/ 1670612 h 2191473"/>
                <a:gd name="connsiteX17" fmla="*/ 3859 w 3240912"/>
                <a:gd name="connsiteY17" fmla="*/ 1740060 h 2191473"/>
                <a:gd name="connsiteX18" fmla="*/ 7717 w 3240912"/>
                <a:gd name="connsiteY18" fmla="*/ 1801792 h 2191473"/>
                <a:gd name="connsiteX19" fmla="*/ 23150 w 3240912"/>
                <a:gd name="connsiteY19" fmla="*/ 1875098 h 2191473"/>
                <a:gd name="connsiteX20" fmla="*/ 57874 w 3240912"/>
                <a:gd name="connsiteY20" fmla="*/ 1948405 h 2191473"/>
                <a:gd name="connsiteX21" fmla="*/ 96456 w 3240912"/>
                <a:gd name="connsiteY21" fmla="*/ 2006278 h 2191473"/>
                <a:gd name="connsiteX22" fmla="*/ 142755 w 3240912"/>
                <a:gd name="connsiteY22" fmla="*/ 2044860 h 2191473"/>
                <a:gd name="connsiteX23" fmla="*/ 189053 w 3240912"/>
                <a:gd name="connsiteY23" fmla="*/ 2075726 h 2191473"/>
                <a:gd name="connsiteX24" fmla="*/ 281651 w 3240912"/>
                <a:gd name="connsiteY24" fmla="*/ 2106592 h 2191473"/>
                <a:gd name="connsiteX25" fmla="*/ 362674 w 3240912"/>
                <a:gd name="connsiteY25" fmla="*/ 2125883 h 2191473"/>
                <a:gd name="connsiteX26" fmla="*/ 513145 w 3240912"/>
                <a:gd name="connsiteY26" fmla="*/ 2145174 h 2191473"/>
                <a:gd name="connsiteX27" fmla="*/ 760071 w 3240912"/>
                <a:gd name="connsiteY27" fmla="*/ 2164465 h 2191473"/>
                <a:gd name="connsiteX28" fmla="*/ 1126603 w 3240912"/>
                <a:gd name="connsiteY28" fmla="*/ 2176040 h 2191473"/>
                <a:gd name="connsiteX29" fmla="*/ 1547150 w 3240912"/>
                <a:gd name="connsiteY29" fmla="*/ 2183757 h 2191473"/>
                <a:gd name="connsiteX30" fmla="*/ 2029428 w 3240912"/>
                <a:gd name="connsiteY30" fmla="*/ 2187615 h 2191473"/>
                <a:gd name="connsiteX31" fmla="*/ 3237053 w 3240912"/>
                <a:gd name="connsiteY31" fmla="*/ 2191473 h 2191473"/>
                <a:gd name="connsiteX32" fmla="*/ 3240912 w 3240912"/>
                <a:gd name="connsiteY32" fmla="*/ 0 h 2191473"/>
                <a:gd name="connsiteX33" fmla="*/ 327950 w 3240912"/>
                <a:gd name="connsiteY33" fmla="*/ 0 h 2191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240912" h="2191473">
                  <a:moveTo>
                    <a:pt x="327950" y="0"/>
                  </a:moveTo>
                  <a:lnTo>
                    <a:pt x="312517" y="65589"/>
                  </a:lnTo>
                  <a:lnTo>
                    <a:pt x="281651" y="169762"/>
                  </a:lnTo>
                  <a:lnTo>
                    <a:pt x="250785" y="273934"/>
                  </a:lnTo>
                  <a:lnTo>
                    <a:pt x="223778" y="381964"/>
                  </a:lnTo>
                  <a:lnTo>
                    <a:pt x="185195" y="513144"/>
                  </a:lnTo>
                  <a:lnTo>
                    <a:pt x="154329" y="652040"/>
                  </a:lnTo>
                  <a:lnTo>
                    <a:pt x="123464" y="787078"/>
                  </a:lnTo>
                  <a:lnTo>
                    <a:pt x="92598" y="914400"/>
                  </a:lnTo>
                  <a:lnTo>
                    <a:pt x="73307" y="1014713"/>
                  </a:lnTo>
                  <a:lnTo>
                    <a:pt x="54016" y="1134319"/>
                  </a:lnTo>
                  <a:lnTo>
                    <a:pt x="38583" y="1234632"/>
                  </a:lnTo>
                  <a:lnTo>
                    <a:pt x="19291" y="1346521"/>
                  </a:lnTo>
                  <a:lnTo>
                    <a:pt x="15433" y="1427544"/>
                  </a:lnTo>
                  <a:lnTo>
                    <a:pt x="3859" y="1516283"/>
                  </a:lnTo>
                  <a:lnTo>
                    <a:pt x="3859" y="1578015"/>
                  </a:lnTo>
                  <a:lnTo>
                    <a:pt x="0" y="1670612"/>
                  </a:lnTo>
                  <a:lnTo>
                    <a:pt x="3859" y="1740060"/>
                  </a:lnTo>
                  <a:lnTo>
                    <a:pt x="7717" y="1801792"/>
                  </a:lnTo>
                  <a:lnTo>
                    <a:pt x="23150" y="1875098"/>
                  </a:lnTo>
                  <a:lnTo>
                    <a:pt x="57874" y="1948405"/>
                  </a:lnTo>
                  <a:lnTo>
                    <a:pt x="96456" y="2006278"/>
                  </a:lnTo>
                  <a:lnTo>
                    <a:pt x="142755" y="2044860"/>
                  </a:lnTo>
                  <a:lnTo>
                    <a:pt x="189053" y="2075726"/>
                  </a:lnTo>
                  <a:lnTo>
                    <a:pt x="281651" y="2106592"/>
                  </a:lnTo>
                  <a:lnTo>
                    <a:pt x="362674" y="2125883"/>
                  </a:lnTo>
                  <a:lnTo>
                    <a:pt x="513145" y="2145174"/>
                  </a:lnTo>
                  <a:lnTo>
                    <a:pt x="760071" y="2164465"/>
                  </a:lnTo>
                  <a:lnTo>
                    <a:pt x="1126603" y="2176040"/>
                  </a:lnTo>
                  <a:lnTo>
                    <a:pt x="1547150" y="2183757"/>
                  </a:lnTo>
                  <a:lnTo>
                    <a:pt x="2029428" y="2187615"/>
                  </a:lnTo>
                  <a:lnTo>
                    <a:pt x="3237053" y="2191473"/>
                  </a:lnTo>
                  <a:cubicBezTo>
                    <a:pt x="3238339" y="1460982"/>
                    <a:pt x="3239626" y="730491"/>
                    <a:pt x="3240912" y="0"/>
                  </a:cubicBezTo>
                  <a:lnTo>
                    <a:pt x="327950" y="0"/>
                  </a:lnTo>
                  <a:close/>
                </a:path>
              </a:pathLst>
            </a:cu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251A0202-0CF2-7F4C-8F23-3F5F79B67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Burning ICF plasmas must satisfy a few important criteria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AB7AC59-93E1-6B4A-AA2E-3DCAD3978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4986F-556D-0849-A42A-518C6531ED58}" type="slidenum">
              <a:rPr lang="en-US" smtClean="0"/>
              <a:t>3</a:t>
            </a:fld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358494A-33DD-B14E-A980-360A98EB3A64}"/>
              </a:ext>
            </a:extLst>
          </p:cNvPr>
          <p:cNvGrpSpPr/>
          <p:nvPr/>
        </p:nvGrpSpPr>
        <p:grpSpPr>
          <a:xfrm>
            <a:off x="259175" y="588109"/>
            <a:ext cx="3361130" cy="3361129"/>
            <a:chOff x="4662236" y="2917183"/>
            <a:chExt cx="1645920" cy="1645920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7DC30ED-C66C-F442-811B-034D0D1C27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62236" y="2917183"/>
              <a:ext cx="1645920" cy="164592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F3AB11D-541F-624E-9181-BEB8D36BB8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40544" y="3095491"/>
              <a:ext cx="1289304" cy="1289304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Content Placeholder 6">
            <a:extLst>
              <a:ext uri="{FF2B5EF4-FFF2-40B4-BE49-F238E27FC236}">
                <a16:creationId xmlns:a16="http://schemas.microsoft.com/office/drawing/2014/main" id="{0C898AA5-0C05-5D45-8326-B5103A97A388}"/>
              </a:ext>
            </a:extLst>
          </p:cNvPr>
          <p:cNvSpPr txBox="1">
            <a:spLocks/>
          </p:cNvSpPr>
          <p:nvPr/>
        </p:nvSpPr>
        <p:spPr>
          <a:xfrm>
            <a:off x="1365646" y="1611325"/>
            <a:ext cx="1148184" cy="12812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rPr lang="en-US" sz="2000" dirty="0"/>
              <a:t>Hot spot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939CA9C-AE34-B845-81F4-B68D8BBD7AE8}"/>
              </a:ext>
            </a:extLst>
          </p:cNvPr>
          <p:cNvGrpSpPr/>
          <p:nvPr/>
        </p:nvGrpSpPr>
        <p:grpSpPr>
          <a:xfrm rot="20704957">
            <a:off x="1376894" y="1267610"/>
            <a:ext cx="365760" cy="655189"/>
            <a:chOff x="1711874" y="3383799"/>
            <a:chExt cx="365760" cy="65518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326E4E01-73F3-2142-9148-2ECB9978E34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11874" y="3673228"/>
                  <a:ext cx="365760" cy="365760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58738" indent="-58738"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326E4E01-73F3-2142-9148-2ECB9978E34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1874" y="3673228"/>
                  <a:ext cx="365760" cy="365760"/>
                </a:xfrm>
                <a:prstGeom prst="ellipse">
                  <a:avLst/>
                </a:prstGeom>
                <a:blipFill>
                  <a:blip r:embed="rId5"/>
                  <a:stretch>
                    <a:fillRect b="-6452"/>
                  </a:stretch>
                </a:blipFill>
                <a:ln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D620D7D0-C08A-3F45-884E-D106289EF11C}"/>
                </a:ext>
              </a:extLst>
            </p:cNvPr>
            <p:cNvCxnSpPr/>
            <p:nvPr/>
          </p:nvCxnSpPr>
          <p:spPr>
            <a:xfrm flipV="1">
              <a:off x="1894754" y="3383799"/>
              <a:ext cx="0" cy="289429"/>
            </a:xfrm>
            <a:prstGeom prst="straightConnector1">
              <a:avLst/>
            </a:prstGeom>
            <a:ln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028130AC-9481-F34F-95EA-5514A61B5007}"/>
              </a:ext>
            </a:extLst>
          </p:cNvPr>
          <p:cNvGrpSpPr/>
          <p:nvPr/>
        </p:nvGrpSpPr>
        <p:grpSpPr>
          <a:xfrm rot="2131942">
            <a:off x="2196479" y="1392138"/>
            <a:ext cx="365760" cy="655189"/>
            <a:chOff x="1711874" y="3383799"/>
            <a:chExt cx="365760" cy="65518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34A18EC9-988F-BD47-B18A-D332F36ACB7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11874" y="3673228"/>
                  <a:ext cx="365760" cy="365760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58738" indent="-58738"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34A18EC9-988F-BD47-B18A-D332F36ACB7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1874" y="3673228"/>
                  <a:ext cx="365760" cy="365760"/>
                </a:xfrm>
                <a:prstGeom prst="ellipse">
                  <a:avLst/>
                </a:prstGeom>
                <a:blipFill>
                  <a:blip r:embed="rId6"/>
                  <a:stretch>
                    <a:fillRect l="-16667" b="-10000"/>
                  </a:stretch>
                </a:blipFill>
                <a:ln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7E16F001-59A9-4D4B-B29C-0CB32454BAEA}"/>
                </a:ext>
              </a:extLst>
            </p:cNvPr>
            <p:cNvCxnSpPr/>
            <p:nvPr/>
          </p:nvCxnSpPr>
          <p:spPr>
            <a:xfrm flipV="1">
              <a:off x="1894754" y="3383799"/>
              <a:ext cx="0" cy="289429"/>
            </a:xfrm>
            <a:prstGeom prst="straightConnector1">
              <a:avLst/>
            </a:prstGeom>
            <a:ln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6D8A705B-0249-0248-8F3F-C3E96AF9B2AE}"/>
              </a:ext>
            </a:extLst>
          </p:cNvPr>
          <p:cNvGrpSpPr/>
          <p:nvPr/>
        </p:nvGrpSpPr>
        <p:grpSpPr>
          <a:xfrm rot="1493096">
            <a:off x="1358684" y="2526538"/>
            <a:ext cx="365760" cy="655189"/>
            <a:chOff x="1711874" y="3673228"/>
            <a:chExt cx="365760" cy="65518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3087B130-77D4-D044-B4E9-8A1B3BEA56C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11874" y="3673228"/>
                  <a:ext cx="365760" cy="365760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58738" indent="-58738"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3087B130-77D4-D044-B4E9-8A1B3BEA56C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1874" y="3673228"/>
                  <a:ext cx="365760" cy="365760"/>
                </a:xfrm>
                <a:prstGeom prst="ellipse">
                  <a:avLst/>
                </a:prstGeom>
                <a:blipFill>
                  <a:blip r:embed="rId7"/>
                  <a:stretch>
                    <a:fillRect l="-9677" b="-10000"/>
                  </a:stretch>
                </a:blipFill>
                <a:ln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48B8CED2-E7E2-D245-B8C7-C5ED8C836872}"/>
                </a:ext>
              </a:extLst>
            </p:cNvPr>
            <p:cNvCxnSpPr>
              <a:cxnSpLocks/>
            </p:cNvCxnSpPr>
            <p:nvPr/>
          </p:nvCxnSpPr>
          <p:spPr>
            <a:xfrm>
              <a:off x="1894754" y="4038988"/>
              <a:ext cx="0" cy="289429"/>
            </a:xfrm>
            <a:prstGeom prst="straightConnector1">
              <a:avLst/>
            </a:prstGeom>
            <a:ln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BA9848A-F1AD-3B4A-8A3A-B7F4ED3485F4}"/>
              </a:ext>
            </a:extLst>
          </p:cNvPr>
          <p:cNvGrpSpPr/>
          <p:nvPr/>
        </p:nvGrpSpPr>
        <p:grpSpPr>
          <a:xfrm>
            <a:off x="2305921" y="2545693"/>
            <a:ext cx="655189" cy="365760"/>
            <a:chOff x="1711874" y="3673228"/>
            <a:chExt cx="655189" cy="36576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07ABCF7C-47C4-3E4B-85CE-4ADD42F8519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11874" y="3673228"/>
                  <a:ext cx="365760" cy="365760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58738" indent="-58738"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07ABCF7C-47C4-3E4B-85CE-4ADD42F8519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1874" y="3673228"/>
                  <a:ext cx="365760" cy="365760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84F52B30-455F-5148-9C31-8F7AD01805F9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222349" y="3711393"/>
              <a:ext cx="0" cy="289429"/>
            </a:xfrm>
            <a:prstGeom prst="straightConnector1">
              <a:avLst/>
            </a:prstGeom>
            <a:ln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Content Placeholder 6">
            <a:extLst>
              <a:ext uri="{FF2B5EF4-FFF2-40B4-BE49-F238E27FC236}">
                <a16:creationId xmlns:a16="http://schemas.microsoft.com/office/drawing/2014/main" id="{BD9E34E3-4DD2-644E-B613-71C1D9AF4BF8}"/>
              </a:ext>
            </a:extLst>
          </p:cNvPr>
          <p:cNvSpPr txBox="1">
            <a:spLocks/>
          </p:cNvSpPr>
          <p:nvPr/>
        </p:nvSpPr>
        <p:spPr>
          <a:xfrm>
            <a:off x="70104" y="6291916"/>
            <a:ext cx="2956560" cy="5112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rPr lang="en-US" sz="1400" dirty="0"/>
              <a:t>Atzeni &amp; Meyer-</a:t>
            </a:r>
            <a:r>
              <a:rPr lang="en-US" sz="1400" dirty="0" err="1"/>
              <a:t>ter</a:t>
            </a:r>
            <a:r>
              <a:rPr lang="en-US" sz="1400" dirty="0"/>
              <a:t>-</a:t>
            </a:r>
            <a:r>
              <a:rPr lang="en-US" sz="1400" dirty="0" err="1"/>
              <a:t>Vehn</a:t>
            </a:r>
            <a:r>
              <a:rPr lang="en-US" sz="1400" dirty="0"/>
              <a:t> (2004)</a:t>
            </a:r>
          </a:p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rPr lang="en-US" sz="1400" dirty="0" err="1"/>
              <a:t>Betti</a:t>
            </a:r>
            <a:r>
              <a:rPr lang="en-US" sz="1400" dirty="0"/>
              <a:t> et al., POP 17, 058102 (2010)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9CD9DB95-33FA-1E4E-AB28-6A379B5C935B}"/>
                  </a:ext>
                </a:extLst>
              </p:cNvPr>
              <p:cNvSpPr txBox="1"/>
              <p:nvPr/>
            </p:nvSpPr>
            <p:spPr>
              <a:xfrm>
                <a:off x="6273131" y="1652994"/>
                <a:ext cx="1321003" cy="7012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𝐻𝑆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9CD9DB95-33FA-1E4E-AB28-6A379B5C93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3131" y="1652994"/>
                <a:ext cx="1321003" cy="701218"/>
              </a:xfrm>
              <a:prstGeom prst="rect">
                <a:avLst/>
              </a:prstGeom>
              <a:blipFill>
                <a:blip r:embed="rId9"/>
                <a:stretch>
                  <a:fillRect l="-4762" t="-1786" r="-3810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Content Placeholder 6">
            <a:extLst>
              <a:ext uri="{FF2B5EF4-FFF2-40B4-BE49-F238E27FC236}">
                <a16:creationId xmlns:a16="http://schemas.microsoft.com/office/drawing/2014/main" id="{936A7F72-2E30-6845-8BE5-2837C0B834F0}"/>
              </a:ext>
            </a:extLst>
          </p:cNvPr>
          <p:cNvSpPr txBox="1">
            <a:spLocks/>
          </p:cNvSpPr>
          <p:nvPr/>
        </p:nvSpPr>
        <p:spPr>
          <a:xfrm>
            <a:off x="5945063" y="3138941"/>
            <a:ext cx="2056953" cy="4964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lnSpc>
                <a:spcPct val="120000"/>
              </a:lnSpc>
              <a:spcAft>
                <a:spcPts val="0"/>
              </a:spcAft>
              <a:buFont typeface="Arial"/>
              <a:buNone/>
            </a:pPr>
            <a:r>
              <a:rPr lang="en-US" sz="1800" dirty="0"/>
              <a:t>Radiation cooled</a:t>
            </a:r>
          </a:p>
        </p:txBody>
      </p:sp>
      <p:sp>
        <p:nvSpPr>
          <p:cNvPr id="85" name="Content Placeholder 6">
            <a:extLst>
              <a:ext uri="{FF2B5EF4-FFF2-40B4-BE49-F238E27FC236}">
                <a16:creationId xmlns:a16="http://schemas.microsoft.com/office/drawing/2014/main" id="{DA4194EF-4255-7041-A18B-B6B9E7C07B92}"/>
              </a:ext>
            </a:extLst>
          </p:cNvPr>
          <p:cNvSpPr txBox="1">
            <a:spLocks/>
          </p:cNvSpPr>
          <p:nvPr/>
        </p:nvSpPr>
        <p:spPr>
          <a:xfrm rot="16857586">
            <a:off x="4172866" y="1530213"/>
            <a:ext cx="2056953" cy="4964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lnSpc>
                <a:spcPct val="120000"/>
              </a:lnSpc>
              <a:spcAft>
                <a:spcPts val="0"/>
              </a:spcAft>
              <a:buFont typeface="Arial"/>
              <a:buNone/>
            </a:pPr>
            <a:r>
              <a:rPr lang="en-US" sz="1800" dirty="0"/>
              <a:t>Conduction cooled</a:t>
            </a:r>
          </a:p>
        </p:txBody>
      </p:sp>
      <p:sp>
        <p:nvSpPr>
          <p:cNvPr id="86" name="Content Placeholder 6">
            <a:extLst>
              <a:ext uri="{FF2B5EF4-FFF2-40B4-BE49-F238E27FC236}">
                <a16:creationId xmlns:a16="http://schemas.microsoft.com/office/drawing/2014/main" id="{E099861B-4A23-4D47-A4D3-E3FA04A0C871}"/>
              </a:ext>
            </a:extLst>
          </p:cNvPr>
          <p:cNvSpPr txBox="1">
            <a:spLocks/>
          </p:cNvSpPr>
          <p:nvPr/>
        </p:nvSpPr>
        <p:spPr>
          <a:xfrm>
            <a:off x="8742361" y="926900"/>
            <a:ext cx="3240912" cy="4964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lnSpc>
                <a:spcPct val="120000"/>
              </a:lnSpc>
              <a:spcAft>
                <a:spcPts val="0"/>
              </a:spcAft>
              <a:buFont typeface="Arial"/>
              <a:buNone/>
            </a:pPr>
            <a:r>
              <a:rPr lang="en-US" sz="2000" u="sng" dirty="0"/>
              <a:t>Hot spot self-heating criteria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DEA2E6AC-15D4-7341-A32D-F132C206D352}"/>
                  </a:ext>
                </a:extLst>
              </p:cNvPr>
              <p:cNvSpPr txBox="1"/>
              <p:nvPr/>
            </p:nvSpPr>
            <p:spPr>
              <a:xfrm>
                <a:off x="9531526" y="1702812"/>
                <a:ext cx="158793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𝐻𝑆</m:t>
                          </m:r>
                        </m:sub>
                      </m:sSub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≳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4.3 </m:t>
                      </m:r>
                      <m:r>
                        <m:rPr>
                          <m:nor/>
                        </m:rP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keV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DEA2E6AC-15D4-7341-A32D-F132C206D3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1526" y="1702812"/>
                <a:ext cx="1587934" cy="307777"/>
              </a:xfrm>
              <a:prstGeom prst="rect">
                <a:avLst/>
              </a:prstGeom>
              <a:blipFill>
                <a:blip r:embed="rId10"/>
                <a:stretch>
                  <a:fillRect l="-3175" t="-8000" r="-2381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9" name="Oval 88">
            <a:extLst>
              <a:ext uri="{FF2B5EF4-FFF2-40B4-BE49-F238E27FC236}">
                <a16:creationId xmlns:a16="http://schemas.microsoft.com/office/drawing/2014/main" id="{5800C83F-E5D5-2745-B343-4C208468AFF4}"/>
              </a:ext>
            </a:extLst>
          </p:cNvPr>
          <p:cNvSpPr>
            <a:spLocks noChangeAspect="1"/>
          </p:cNvSpPr>
          <p:nvPr/>
        </p:nvSpPr>
        <p:spPr>
          <a:xfrm>
            <a:off x="8908104" y="1628100"/>
            <a:ext cx="457200" cy="4572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 Sans" charset="0"/>
              </a:rPr>
              <a:t>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585010AC-CD24-2843-8053-F985FFF6F695}"/>
                  </a:ext>
                </a:extLst>
              </p:cNvPr>
              <p:cNvSpPr txBox="1"/>
              <p:nvPr/>
            </p:nvSpPr>
            <p:spPr>
              <a:xfrm>
                <a:off x="9530532" y="2563593"/>
                <a:ext cx="227934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</m:d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𝐻𝑆</m:t>
                          </m:r>
                        </m:sub>
                      </m:sSub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≳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0.2 </m:t>
                      </m:r>
                      <m:r>
                        <m:rPr>
                          <m:nor/>
                        </m:rP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g</m:t>
                      </m:r>
                      <m:r>
                        <m:rPr>
                          <m:nor/>
                        </m:rP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cm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585010AC-CD24-2843-8053-F985FFF6F6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0532" y="2563593"/>
                <a:ext cx="2279342" cy="307777"/>
              </a:xfrm>
              <a:prstGeom prst="rect">
                <a:avLst/>
              </a:prstGeom>
              <a:blipFill>
                <a:blip r:embed="rId11"/>
                <a:stretch>
                  <a:fillRect t="-8000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1" name="Oval 90">
            <a:extLst>
              <a:ext uri="{FF2B5EF4-FFF2-40B4-BE49-F238E27FC236}">
                <a16:creationId xmlns:a16="http://schemas.microsoft.com/office/drawing/2014/main" id="{E984675F-AE1E-7245-AF26-58ABD726DAB9}"/>
              </a:ext>
            </a:extLst>
          </p:cNvPr>
          <p:cNvSpPr>
            <a:spLocks noChangeAspect="1"/>
          </p:cNvSpPr>
          <p:nvPr/>
        </p:nvSpPr>
        <p:spPr>
          <a:xfrm>
            <a:off x="8908950" y="2488881"/>
            <a:ext cx="457200" cy="4572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 Sans" charset="0"/>
              </a:rPr>
              <a:t>2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7228C7E-B3AD-3044-85D5-D70B7C30BCEC}"/>
              </a:ext>
            </a:extLst>
          </p:cNvPr>
          <p:cNvSpPr/>
          <p:nvPr/>
        </p:nvSpPr>
        <p:spPr>
          <a:xfrm>
            <a:off x="8742361" y="926900"/>
            <a:ext cx="3240912" cy="30440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7F21FC7B-B6C0-D244-A1EC-8F2CB144E743}"/>
              </a:ext>
            </a:extLst>
          </p:cNvPr>
          <p:cNvSpPr>
            <a:spLocks noChangeAspect="1"/>
          </p:cNvSpPr>
          <p:nvPr/>
        </p:nvSpPr>
        <p:spPr>
          <a:xfrm>
            <a:off x="7892087" y="2572864"/>
            <a:ext cx="457200" cy="4572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 Sans" charset="0"/>
              </a:rPr>
              <a:t>1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FD4198C1-88C1-BC41-A88E-0064DB58ADF6}"/>
              </a:ext>
            </a:extLst>
          </p:cNvPr>
          <p:cNvSpPr>
            <a:spLocks noChangeAspect="1"/>
          </p:cNvSpPr>
          <p:nvPr/>
        </p:nvSpPr>
        <p:spPr>
          <a:xfrm>
            <a:off x="5636340" y="995646"/>
            <a:ext cx="457200" cy="4572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 Sans" charset="0"/>
              </a:rPr>
              <a:t>2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D1AF97-4957-624E-A465-226B642393D6}"/>
              </a:ext>
            </a:extLst>
          </p:cNvPr>
          <p:cNvGrpSpPr/>
          <p:nvPr/>
        </p:nvGrpSpPr>
        <p:grpSpPr>
          <a:xfrm>
            <a:off x="1927738" y="1804439"/>
            <a:ext cx="2053885" cy="1786243"/>
            <a:chOff x="2087594" y="3509712"/>
            <a:chExt cx="2053885" cy="1786243"/>
          </a:xfrm>
        </p:grpSpPr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CC0B829F-DC9F-1B49-9B3E-9918BBCE67D6}"/>
                </a:ext>
              </a:extLst>
            </p:cNvPr>
            <p:cNvCxnSpPr>
              <a:cxnSpLocks/>
            </p:cNvCxnSpPr>
            <p:nvPr/>
          </p:nvCxnSpPr>
          <p:spPr>
            <a:xfrm>
              <a:off x="2099593" y="4107235"/>
              <a:ext cx="0" cy="118872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0867295E-7B09-4648-9921-0E8A62420E14}"/>
                    </a:ext>
                  </a:extLst>
                </p:cNvPr>
                <p:cNvSpPr/>
                <p:nvPr/>
              </p:nvSpPr>
              <p:spPr>
                <a:xfrm>
                  <a:off x="2087594" y="4415699"/>
                  <a:ext cx="76078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𝐻𝑆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7C06D0F8-D9BA-3347-A809-62715961C78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87594" y="4415699"/>
                  <a:ext cx="760786" cy="461665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7F86044A-57BA-4341-87AF-FA556809C2F9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227742" y="3782440"/>
              <a:ext cx="0" cy="36576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32666FC1-EED1-AD4A-9668-3BC369E4D11D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3958599" y="3785360"/>
              <a:ext cx="0" cy="36576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E9144C6B-6C86-5D49-8D89-6905DE0513C4}"/>
                    </a:ext>
                  </a:extLst>
                </p:cNvPr>
                <p:cNvSpPr/>
                <p:nvPr/>
              </p:nvSpPr>
              <p:spPr>
                <a:xfrm>
                  <a:off x="3145685" y="3509712"/>
                  <a:ext cx="883960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𝛿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𝑠h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16F1AA6D-9C9B-CB46-8835-225F17C41F0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45685" y="3509712"/>
                  <a:ext cx="883960" cy="461665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CCD70C03-938F-9145-841E-F99BFC81B3F4}"/>
                  </a:ext>
                </a:extLst>
              </p:cNvPr>
              <p:cNvSpPr txBox="1"/>
              <p:nvPr/>
            </p:nvSpPr>
            <p:spPr>
              <a:xfrm>
                <a:off x="9562537" y="3425398"/>
                <a:ext cx="167584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&gt;1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>
                    <a:latin typeface="Open Sans" charset="0"/>
                    <a:ea typeface="Open Sans" charset="0"/>
                    <a:cs typeface="Open Sans" charset="0"/>
                  </a:rPr>
                  <a:t>(Lawson)</a:t>
                </a:r>
              </a:p>
            </p:txBody>
          </p:sp>
        </mc:Choice>
        <mc:Fallback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CCD70C03-938F-9145-841E-F99BFC81B3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2537" y="3425398"/>
                <a:ext cx="1675843" cy="307777"/>
              </a:xfrm>
              <a:prstGeom prst="rect">
                <a:avLst/>
              </a:prstGeom>
              <a:blipFill>
                <a:blip r:embed="rId20"/>
                <a:stretch>
                  <a:fillRect l="-752" t="-28000" r="-9023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5" name="Oval 104">
            <a:extLst>
              <a:ext uri="{FF2B5EF4-FFF2-40B4-BE49-F238E27FC236}">
                <a16:creationId xmlns:a16="http://schemas.microsoft.com/office/drawing/2014/main" id="{59040F46-8D57-C349-B6F1-7E40E702C34A}"/>
              </a:ext>
            </a:extLst>
          </p:cNvPr>
          <p:cNvSpPr>
            <a:spLocks noChangeAspect="1"/>
          </p:cNvSpPr>
          <p:nvPr/>
        </p:nvSpPr>
        <p:spPr>
          <a:xfrm>
            <a:off x="8908950" y="3350687"/>
            <a:ext cx="457200" cy="4572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 Sans" charset="0"/>
              </a:rPr>
              <a:t>3</a:t>
            </a:r>
          </a:p>
        </p:txBody>
      </p:sp>
      <p:sp>
        <p:nvSpPr>
          <p:cNvPr id="99" name="Content Placeholder 6">
            <a:extLst>
              <a:ext uri="{FF2B5EF4-FFF2-40B4-BE49-F238E27FC236}">
                <a16:creationId xmlns:a16="http://schemas.microsoft.com/office/drawing/2014/main" id="{D795B933-FB02-C14C-ACE9-23DCCA9A0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7020" y="5853028"/>
            <a:ext cx="2744115" cy="511221"/>
          </a:xfrm>
        </p:spPr>
        <p:txBody>
          <a:bodyPr anchor="ctr">
            <a:noAutofit/>
          </a:bodyPr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dirty="0"/>
              <a:t>Positive energy balance</a:t>
            </a:r>
          </a:p>
        </p:txBody>
      </p:sp>
      <p:sp>
        <p:nvSpPr>
          <p:cNvPr id="100" name="Content Placeholder 6">
            <a:extLst>
              <a:ext uri="{FF2B5EF4-FFF2-40B4-BE49-F238E27FC236}">
                <a16:creationId xmlns:a16="http://schemas.microsoft.com/office/drawing/2014/main" id="{E86B7EE8-DFBE-A54E-9F53-4E9717F4FC95}"/>
              </a:ext>
            </a:extLst>
          </p:cNvPr>
          <p:cNvSpPr txBox="1">
            <a:spLocks/>
          </p:cNvSpPr>
          <p:nvPr/>
        </p:nvSpPr>
        <p:spPr>
          <a:xfrm>
            <a:off x="2409107" y="3310426"/>
            <a:ext cx="1890537" cy="758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lnSpc>
                <a:spcPct val="120000"/>
              </a:lnSpc>
              <a:spcAft>
                <a:spcPts val="0"/>
              </a:spcAft>
              <a:buFont typeface="Arial"/>
              <a:buNone/>
            </a:pPr>
            <a:r>
              <a:rPr lang="en-US" sz="2000" dirty="0"/>
              <a:t>Tamper</a:t>
            </a: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EFAD71F0-DEBA-BF40-B90D-1DBCDFABF188}"/>
              </a:ext>
            </a:extLst>
          </p:cNvPr>
          <p:cNvGrpSpPr/>
          <p:nvPr/>
        </p:nvGrpSpPr>
        <p:grpSpPr>
          <a:xfrm>
            <a:off x="378865" y="4852337"/>
            <a:ext cx="5825236" cy="807872"/>
            <a:chOff x="5461330" y="1578515"/>
            <a:chExt cx="5825236" cy="8078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TextBox 101">
                  <a:extLst>
                    <a:ext uri="{FF2B5EF4-FFF2-40B4-BE49-F238E27FC236}">
                      <a16:creationId xmlns:a16="http://schemas.microsoft.com/office/drawing/2014/main" id="{D5474875-BFFB-C542-8A34-C16D1EB1970C}"/>
                    </a:ext>
                  </a:extLst>
                </p:cNvPr>
                <p:cNvSpPr txBox="1"/>
                <p:nvPr/>
              </p:nvSpPr>
              <p:spPr>
                <a:xfrm>
                  <a:off x="5461330" y="1631842"/>
                  <a:ext cx="977639" cy="64280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𝐻𝑆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den>
                        </m:f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2200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95565824-D2C0-694B-8409-9D0E626BC5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61330" y="1631842"/>
                  <a:ext cx="977639" cy="642805"/>
                </a:xfrm>
                <a:prstGeom prst="rect">
                  <a:avLst/>
                </a:prstGeom>
                <a:blipFill>
                  <a:blip r:embed="rId15"/>
                  <a:stretch>
                    <a:fillRect l="-6410" t="-1923" r="-1282" b="-1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6379A194-5141-4E48-B110-364921856B0A}"/>
                </a:ext>
              </a:extLst>
            </p:cNvPr>
            <p:cNvGrpSpPr/>
            <p:nvPr/>
          </p:nvGrpSpPr>
          <p:grpSpPr>
            <a:xfrm>
              <a:off x="6489149" y="1578515"/>
              <a:ext cx="1229461" cy="807872"/>
              <a:chOff x="6551904" y="1560201"/>
              <a:chExt cx="1229461" cy="807872"/>
            </a:xfrm>
          </p:grpSpPr>
          <p:sp>
            <p:nvSpPr>
              <p:cNvPr id="126" name="Content Placeholder 6">
                <a:extLst>
                  <a:ext uri="{FF2B5EF4-FFF2-40B4-BE49-F238E27FC236}">
                    <a16:creationId xmlns:a16="http://schemas.microsoft.com/office/drawing/2014/main" id="{CB9E69CB-3C6A-6E4A-BB9B-7EB1BBC4939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51904" y="1560201"/>
                <a:ext cx="1229461" cy="51122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fontAlgn="auto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 typeface="Arial"/>
                  <a:buNone/>
                </a:pPr>
                <a:r>
                  <a:rPr lang="en-US" sz="2000" dirty="0"/>
                  <a:t>Alpha </a:t>
                </a:r>
              </a:p>
              <a:p>
                <a:pPr marL="0" indent="0" algn="ctr" fontAlgn="auto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 typeface="Arial"/>
                  <a:buNone/>
                </a:pPr>
                <a:r>
                  <a:rPr lang="en-US" sz="2000" dirty="0"/>
                  <a:t>heating</a:t>
                </a:r>
                <a:endParaRPr lang="en-US" sz="1800" baseline="-25000" dirty="0"/>
              </a:p>
            </p:txBody>
          </p:sp>
          <p:sp>
            <p:nvSpPr>
              <p:cNvPr id="127" name="Double Bracket 126">
                <a:extLst>
                  <a:ext uri="{FF2B5EF4-FFF2-40B4-BE49-F238E27FC236}">
                    <a16:creationId xmlns:a16="http://schemas.microsoft.com/office/drawing/2014/main" id="{613732FA-C7E1-C84F-958C-AB08E57CEA1E}"/>
                  </a:ext>
                </a:extLst>
              </p:cNvPr>
              <p:cNvSpPr/>
              <p:nvPr/>
            </p:nvSpPr>
            <p:spPr>
              <a:xfrm>
                <a:off x="6651812" y="1626518"/>
                <a:ext cx="1041890" cy="741555"/>
              </a:xfrm>
              <a:prstGeom prst="bracketPair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14903266-A86C-6A48-97A8-364264654CE7}"/>
                </a:ext>
              </a:extLst>
            </p:cNvPr>
            <p:cNvGrpSpPr/>
            <p:nvPr/>
          </p:nvGrpSpPr>
          <p:grpSpPr>
            <a:xfrm>
              <a:off x="8136210" y="1599478"/>
              <a:ext cx="1229461" cy="765946"/>
              <a:chOff x="8198965" y="1613991"/>
              <a:chExt cx="1229461" cy="765946"/>
            </a:xfrm>
          </p:grpSpPr>
          <p:sp>
            <p:nvSpPr>
              <p:cNvPr id="124" name="Content Placeholder 6">
                <a:extLst>
                  <a:ext uri="{FF2B5EF4-FFF2-40B4-BE49-F238E27FC236}">
                    <a16:creationId xmlns:a16="http://schemas.microsoft.com/office/drawing/2014/main" id="{A7874E1F-DDE1-1E49-8AD5-C71666AD47E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198965" y="1613991"/>
                <a:ext cx="1229461" cy="51122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fontAlgn="auto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 typeface="Arial"/>
                  <a:buNone/>
                </a:pPr>
                <a:r>
                  <a:rPr lang="en-US" sz="2000" dirty="0"/>
                  <a:t>Radiation</a:t>
                </a:r>
              </a:p>
              <a:p>
                <a:pPr marL="0" indent="0" algn="ctr" fontAlgn="auto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 typeface="Arial"/>
                  <a:buNone/>
                </a:pPr>
                <a:r>
                  <a:rPr lang="en-US" sz="2000" dirty="0"/>
                  <a:t>losses</a:t>
                </a:r>
                <a:endParaRPr lang="en-US" sz="1800" dirty="0"/>
              </a:p>
            </p:txBody>
          </p:sp>
          <p:sp>
            <p:nvSpPr>
              <p:cNvPr id="125" name="Double Bracket 124">
                <a:extLst>
                  <a:ext uri="{FF2B5EF4-FFF2-40B4-BE49-F238E27FC236}">
                    <a16:creationId xmlns:a16="http://schemas.microsoft.com/office/drawing/2014/main" id="{076B48E4-F1A0-2640-9446-1206EAFB8A31}"/>
                  </a:ext>
                </a:extLst>
              </p:cNvPr>
              <p:cNvSpPr/>
              <p:nvPr/>
            </p:nvSpPr>
            <p:spPr>
              <a:xfrm>
                <a:off x="8200948" y="1638382"/>
                <a:ext cx="1223732" cy="741555"/>
              </a:xfrm>
              <a:prstGeom prst="bracketPair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C16B8498-BE41-8846-BD7B-8B3F0DF9ED12}"/>
                </a:ext>
              </a:extLst>
            </p:cNvPr>
            <p:cNvGrpSpPr/>
            <p:nvPr/>
          </p:nvGrpSpPr>
          <p:grpSpPr>
            <a:xfrm>
              <a:off x="9783270" y="1587096"/>
              <a:ext cx="1503296" cy="790711"/>
              <a:chOff x="9846025" y="1613991"/>
              <a:chExt cx="1503296" cy="790711"/>
            </a:xfrm>
          </p:grpSpPr>
          <p:sp>
            <p:nvSpPr>
              <p:cNvPr id="112" name="Content Placeholder 6">
                <a:extLst>
                  <a:ext uri="{FF2B5EF4-FFF2-40B4-BE49-F238E27FC236}">
                    <a16:creationId xmlns:a16="http://schemas.microsoft.com/office/drawing/2014/main" id="{D8A74BC3-0283-0947-8D3A-8FE2CFB6E3C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846025" y="1613991"/>
                <a:ext cx="1503296" cy="51122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fontAlgn="auto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 typeface="Arial"/>
                  <a:buNone/>
                </a:pPr>
                <a:r>
                  <a:rPr lang="en-US" sz="2000" dirty="0"/>
                  <a:t>Conduction</a:t>
                </a:r>
              </a:p>
              <a:p>
                <a:pPr marL="0" indent="0" algn="ctr" fontAlgn="auto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 typeface="Arial"/>
                  <a:buNone/>
                </a:pPr>
                <a:r>
                  <a:rPr lang="en-US" sz="2000" dirty="0"/>
                  <a:t>losses</a:t>
                </a:r>
                <a:endParaRPr lang="en-US" sz="1800" dirty="0"/>
              </a:p>
            </p:txBody>
          </p:sp>
          <p:sp>
            <p:nvSpPr>
              <p:cNvPr id="122" name="Double Bracket 121">
                <a:extLst>
                  <a:ext uri="{FF2B5EF4-FFF2-40B4-BE49-F238E27FC236}">
                    <a16:creationId xmlns:a16="http://schemas.microsoft.com/office/drawing/2014/main" id="{0568011E-3621-4D49-8964-0B62EE8DC9F1}"/>
                  </a:ext>
                </a:extLst>
              </p:cNvPr>
              <p:cNvSpPr/>
              <p:nvPr/>
            </p:nvSpPr>
            <p:spPr>
              <a:xfrm>
                <a:off x="9901247" y="1663147"/>
                <a:ext cx="1387159" cy="741555"/>
              </a:xfrm>
              <a:prstGeom prst="bracketPair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Content Placeholder 6">
                  <a:extLst>
                    <a:ext uri="{FF2B5EF4-FFF2-40B4-BE49-F238E27FC236}">
                      <a16:creationId xmlns:a16="http://schemas.microsoft.com/office/drawing/2014/main" id="{3B5944EF-04FA-9345-AC00-CE70B6379CE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620502" y="1726841"/>
                  <a:ext cx="616796" cy="511220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Open Sans" charset="0"/>
                      <a:ea typeface="Open Sans" charset="0"/>
                      <a:cs typeface="Open Sans" charset="0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2400" kern="1200">
                      <a:solidFill>
                        <a:schemeClr val="tx1"/>
                      </a:solidFill>
                      <a:latin typeface="Open Sans" charset="0"/>
                      <a:ea typeface="Open Sans" charset="0"/>
                      <a:cs typeface="Open Sans" charset="0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Open Sans" charset="0"/>
                      <a:ea typeface="Open Sans" charset="0"/>
                      <a:cs typeface="Open Sans" charset="0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Open Sans" charset="0"/>
                      <a:ea typeface="Open Sans" charset="0"/>
                      <a:cs typeface="Open Sans" charset="0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Open Sans" charset="0"/>
                      <a:ea typeface="Open Sans" charset="0"/>
                      <a:cs typeface="Open Sans" charset="0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 fontAlgn="auto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Font typeface="Arial"/>
                    <a:buNone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95" name="Content Placeholder 6">
                  <a:extLst>
                    <a:ext uri="{FF2B5EF4-FFF2-40B4-BE49-F238E27FC236}">
                      <a16:creationId xmlns:a16="http://schemas.microsoft.com/office/drawing/2014/main" id="{9BE99102-2EB4-154A-9141-F3B36C1445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20502" y="1726841"/>
                  <a:ext cx="616796" cy="511220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1" name="Content Placeholder 6">
                  <a:extLst>
                    <a:ext uri="{FF2B5EF4-FFF2-40B4-BE49-F238E27FC236}">
                      <a16:creationId xmlns:a16="http://schemas.microsoft.com/office/drawing/2014/main" id="{22DD578A-F0B9-FC4A-A5EF-65AE31219B3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321295" y="1726841"/>
                  <a:ext cx="616796" cy="511220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Open Sans" charset="0"/>
                      <a:ea typeface="Open Sans" charset="0"/>
                      <a:cs typeface="Open Sans" charset="0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2400" kern="1200">
                      <a:solidFill>
                        <a:schemeClr val="tx1"/>
                      </a:solidFill>
                      <a:latin typeface="Open Sans" charset="0"/>
                      <a:ea typeface="Open Sans" charset="0"/>
                      <a:cs typeface="Open Sans" charset="0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Open Sans" charset="0"/>
                      <a:ea typeface="Open Sans" charset="0"/>
                      <a:cs typeface="Open Sans" charset="0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Open Sans" charset="0"/>
                      <a:ea typeface="Open Sans" charset="0"/>
                      <a:cs typeface="Open Sans" charset="0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Open Sans" charset="0"/>
                      <a:ea typeface="Open Sans" charset="0"/>
                      <a:cs typeface="Open Sans" charset="0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 fontAlgn="auto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Font typeface="Arial"/>
                    <a:buNone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96" name="Content Placeholder 6">
                  <a:extLst>
                    <a:ext uri="{FF2B5EF4-FFF2-40B4-BE49-F238E27FC236}">
                      <a16:creationId xmlns:a16="http://schemas.microsoft.com/office/drawing/2014/main" id="{3AFB9F79-E6D6-514A-8FA0-F4AEA597714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21295" y="1726841"/>
                  <a:ext cx="616796" cy="511220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4B6E8A5D-B230-064D-8DB4-DCE2DA3CCB09}"/>
                  </a:ext>
                </a:extLst>
              </p:cNvPr>
              <p:cNvSpPr txBox="1"/>
              <p:nvPr/>
            </p:nvSpPr>
            <p:spPr>
              <a:xfrm>
                <a:off x="9298139" y="5899533"/>
                <a:ext cx="2663037" cy="4238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bSup>
                        <m:sSubSupPr>
                          <m:ctrlPr>
                            <a:rPr lang="en-US" sz="2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ctrlPr>
                                <a:rPr lang="en-US" sz="2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𝜌𝛿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</m:d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𝑠h</m:t>
                          </m:r>
                        </m:sub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1/2</m:t>
                          </m:r>
                        </m:sup>
                      </m:sSubSup>
                      <m:sSubSup>
                        <m:sSubSupPr>
                          <m:ctrlP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  <m:sSup>
                                <m:sSup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𝐻𝑆</m:t>
                          </m:r>
                        </m:sub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1/2</m:t>
                          </m:r>
                        </m:sup>
                      </m:sSubSup>
                    </m:oMath>
                  </m:oMathPara>
                </a14:m>
                <a:endParaRPr lang="en-US" sz="2200" dirty="0"/>
              </a:p>
            </p:txBody>
          </p:sp>
        </mc:Choice>
        <mc:Fallback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4B6E8A5D-B230-064D-8DB4-DCE2DA3CCB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8139" y="5899533"/>
                <a:ext cx="2663037" cy="423899"/>
              </a:xfrm>
              <a:prstGeom prst="rect">
                <a:avLst/>
              </a:prstGeom>
              <a:blipFill>
                <a:blip r:embed="rId21"/>
                <a:stretch>
                  <a:fillRect l="-1429" t="-5882" b="-205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9" name="Group 128">
            <a:extLst>
              <a:ext uri="{FF2B5EF4-FFF2-40B4-BE49-F238E27FC236}">
                <a16:creationId xmlns:a16="http://schemas.microsoft.com/office/drawing/2014/main" id="{B2D212A4-C9F9-F044-B4D5-B7ECFD08D4C0}"/>
              </a:ext>
            </a:extLst>
          </p:cNvPr>
          <p:cNvGrpSpPr/>
          <p:nvPr/>
        </p:nvGrpSpPr>
        <p:grpSpPr>
          <a:xfrm>
            <a:off x="9122740" y="4683603"/>
            <a:ext cx="2770082" cy="780977"/>
            <a:chOff x="4047578" y="1459447"/>
            <a:chExt cx="2770082" cy="7809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0" name="TextBox 129">
                  <a:extLst>
                    <a:ext uri="{FF2B5EF4-FFF2-40B4-BE49-F238E27FC236}">
                      <a16:creationId xmlns:a16="http://schemas.microsoft.com/office/drawing/2014/main" id="{526601CC-563A-A94E-B0C5-1354C7A76F8F}"/>
                    </a:ext>
                  </a:extLst>
                </p:cNvPr>
                <p:cNvSpPr txBox="1"/>
                <p:nvPr/>
              </p:nvSpPr>
              <p:spPr>
                <a:xfrm>
                  <a:off x="5278730" y="1665269"/>
                  <a:ext cx="307777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&gt;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FD5F4CE6-B87C-474D-BB38-959C90C48E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78730" y="1665269"/>
                  <a:ext cx="307777" cy="369332"/>
                </a:xfrm>
                <a:prstGeom prst="rect">
                  <a:avLst/>
                </a:prstGeom>
                <a:blipFill>
                  <a:blip r:embed="rId22"/>
                  <a:stretch>
                    <a:fillRect l="-16000" r="-1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DB24A0FF-930B-FA49-91D2-4917C1A2CCBA}"/>
                </a:ext>
              </a:extLst>
            </p:cNvPr>
            <p:cNvGrpSpPr/>
            <p:nvPr/>
          </p:nvGrpSpPr>
          <p:grpSpPr>
            <a:xfrm>
              <a:off x="4047578" y="1459447"/>
              <a:ext cx="1229461" cy="780977"/>
              <a:chOff x="10097067" y="592532"/>
              <a:chExt cx="1229461" cy="78097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5" name="Content Placeholder 6">
                    <a:extLst>
                      <a:ext uri="{FF2B5EF4-FFF2-40B4-BE49-F238E27FC236}">
                        <a16:creationId xmlns:a16="http://schemas.microsoft.com/office/drawing/2014/main" id="{0E54461E-EB53-0846-BD14-7F99DD0E993B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10097067" y="592532"/>
                    <a:ext cx="1229461" cy="511220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>
                    <a:noAutofit/>
                  </a:bodyPr>
                  <a:lstStyle>
                    <a:lvl1pPr marL="228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1000"/>
                      </a:spcBef>
                      <a:buFont typeface="Arial"/>
                      <a:buChar char="•"/>
                      <a:defRPr sz="2800" kern="1200">
                        <a:solidFill>
                          <a:schemeClr val="tx1"/>
                        </a:solidFill>
                        <a:latin typeface="Open Sans" charset="0"/>
                        <a:ea typeface="Open Sans" charset="0"/>
                        <a:cs typeface="Open Sans" charset="0"/>
                      </a:defRPr>
                    </a:lvl1pPr>
                    <a:lvl2pPr marL="685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/>
                      <a:buChar char="•"/>
                      <a:defRPr sz="2400" kern="1200">
                        <a:solidFill>
                          <a:schemeClr val="tx1"/>
                        </a:solidFill>
                        <a:latin typeface="Open Sans" charset="0"/>
                        <a:ea typeface="Open Sans" charset="0"/>
                        <a:cs typeface="Open Sans" charset="0"/>
                      </a:defRPr>
                    </a:lvl2pPr>
                    <a:lvl3pPr marL="1143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/>
                      <a:buChar char="•"/>
                      <a:defRPr sz="2000" kern="1200">
                        <a:solidFill>
                          <a:schemeClr val="tx1"/>
                        </a:solidFill>
                        <a:latin typeface="Open Sans" charset="0"/>
                        <a:ea typeface="Open Sans" charset="0"/>
                        <a:cs typeface="Open Sans" charset="0"/>
                      </a:defRPr>
                    </a:lvl3pPr>
                    <a:lvl4pPr marL="1600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Open Sans" charset="0"/>
                        <a:ea typeface="Open Sans" charset="0"/>
                        <a:cs typeface="Open Sans" charset="0"/>
                      </a:defRPr>
                    </a:lvl4pPr>
                    <a:lvl5pPr marL="20574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Open Sans" charset="0"/>
                        <a:ea typeface="Open Sans" charset="0"/>
                        <a:cs typeface="Open Sans" charset="0"/>
                      </a:defRPr>
                    </a:lvl5pPr>
                    <a:lvl6pPr marL="2514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indent="0" algn="ctr" fontAlgn="auto">
                      <a:lnSpc>
                        <a:spcPct val="12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Font typeface="Arial"/>
                      <a:buNone/>
                    </a:pPr>
                    <a:r>
                      <a:rPr lang="en-US" sz="2000" dirty="0"/>
                      <a:t>Total </a:t>
                    </a:r>
                    <a14:m>
                      <m:oMath xmlns:m="http://schemas.openxmlformats.org/officeDocument/2006/math"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oMath>
                    </a14:m>
                    <a:endParaRPr lang="en-US" sz="1800" dirty="0"/>
                  </a:p>
                  <a:p>
                    <a:pPr marL="0" indent="0" algn="ctr" fontAlgn="auto">
                      <a:lnSpc>
                        <a:spcPct val="12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Font typeface="Arial"/>
                      <a:buNone/>
                    </a:pPr>
                    <a:r>
                      <a:rPr lang="en-US" sz="1800" dirty="0"/>
                      <a:t>energy</a:t>
                    </a:r>
                  </a:p>
                </p:txBody>
              </p:sp>
            </mc:Choice>
            <mc:Fallback xmlns="">
              <p:sp>
                <p:nvSpPr>
                  <p:cNvPr id="62" name="Content Placeholder 6">
                    <a:extLst>
                      <a:ext uri="{FF2B5EF4-FFF2-40B4-BE49-F238E27FC236}">
                        <a16:creationId xmlns:a16="http://schemas.microsoft.com/office/drawing/2014/main" id="{2CD38ED5-2CC1-6A46-8FAA-7A10457326B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097067" y="592532"/>
                    <a:ext cx="1229461" cy="511220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 b="-6585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36" name="Double Bracket 135">
                <a:extLst>
                  <a:ext uri="{FF2B5EF4-FFF2-40B4-BE49-F238E27FC236}">
                    <a16:creationId xmlns:a16="http://schemas.microsoft.com/office/drawing/2014/main" id="{5C033E10-B2DF-C147-87FF-CAAC37558A91}"/>
                  </a:ext>
                </a:extLst>
              </p:cNvPr>
              <p:cNvSpPr/>
              <p:nvPr/>
            </p:nvSpPr>
            <p:spPr>
              <a:xfrm>
                <a:off x="10196975" y="631954"/>
                <a:ext cx="1041890" cy="741555"/>
              </a:xfrm>
              <a:prstGeom prst="bracketPair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5B0FE6E6-1947-5649-90AF-4DDF5B6FB030}"/>
                </a:ext>
              </a:extLst>
            </p:cNvPr>
            <p:cNvGrpSpPr/>
            <p:nvPr/>
          </p:nvGrpSpPr>
          <p:grpSpPr>
            <a:xfrm>
              <a:off x="5588199" y="1459447"/>
              <a:ext cx="1229461" cy="780977"/>
              <a:chOff x="10097067" y="592532"/>
              <a:chExt cx="1229461" cy="780977"/>
            </a:xfrm>
          </p:grpSpPr>
          <p:sp>
            <p:nvSpPr>
              <p:cNvPr id="133" name="Content Placeholder 6">
                <a:extLst>
                  <a:ext uri="{FF2B5EF4-FFF2-40B4-BE49-F238E27FC236}">
                    <a16:creationId xmlns:a16="http://schemas.microsoft.com/office/drawing/2014/main" id="{216DF85C-9A1B-B640-BF08-40102C2A27A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097067" y="592532"/>
                <a:ext cx="1229461" cy="51122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fontAlgn="auto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 typeface="Arial"/>
                  <a:buNone/>
                </a:pPr>
                <a:r>
                  <a:rPr lang="en-US" sz="2000" dirty="0"/>
                  <a:t>Hot spot</a:t>
                </a:r>
                <a:endParaRPr lang="en-US" sz="1800" dirty="0"/>
              </a:p>
              <a:p>
                <a:pPr marL="0" indent="0" algn="ctr" fontAlgn="auto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 typeface="Arial"/>
                  <a:buNone/>
                </a:pPr>
                <a:r>
                  <a:rPr lang="en-US" sz="1800" dirty="0"/>
                  <a:t>energy</a:t>
                </a:r>
              </a:p>
            </p:txBody>
          </p:sp>
          <p:sp>
            <p:nvSpPr>
              <p:cNvPr id="134" name="Double Bracket 133">
                <a:extLst>
                  <a:ext uri="{FF2B5EF4-FFF2-40B4-BE49-F238E27FC236}">
                    <a16:creationId xmlns:a16="http://schemas.microsoft.com/office/drawing/2014/main" id="{EDA652F9-6915-DF47-AE53-305B1DC5DD3C}"/>
                  </a:ext>
                </a:extLst>
              </p:cNvPr>
              <p:cNvSpPr/>
              <p:nvPr/>
            </p:nvSpPr>
            <p:spPr>
              <a:xfrm>
                <a:off x="10196975" y="631954"/>
                <a:ext cx="1041890" cy="741555"/>
              </a:xfrm>
              <a:prstGeom prst="bracketPair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37" name="Content Placeholder 6">
            <a:extLst>
              <a:ext uri="{FF2B5EF4-FFF2-40B4-BE49-F238E27FC236}">
                <a16:creationId xmlns:a16="http://schemas.microsoft.com/office/drawing/2014/main" id="{3C250775-CFB7-394E-922E-9C6A205C7E61}"/>
              </a:ext>
            </a:extLst>
          </p:cNvPr>
          <p:cNvSpPr txBox="1">
            <a:spLocks/>
          </p:cNvSpPr>
          <p:nvPr/>
        </p:nvSpPr>
        <p:spPr>
          <a:xfrm>
            <a:off x="7252831" y="4643483"/>
            <a:ext cx="1579894" cy="900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rPr lang="en-US" sz="2000" b="1" dirty="0"/>
              <a:t>Energy reproduction (Lawson):</a:t>
            </a:r>
          </a:p>
        </p:txBody>
      </p:sp>
      <p:sp>
        <p:nvSpPr>
          <p:cNvPr id="138" name="Right Bracket 137">
            <a:extLst>
              <a:ext uri="{FF2B5EF4-FFF2-40B4-BE49-F238E27FC236}">
                <a16:creationId xmlns:a16="http://schemas.microsoft.com/office/drawing/2014/main" id="{E3DBF287-8111-6345-8569-F8F390F07FE5}"/>
              </a:ext>
            </a:extLst>
          </p:cNvPr>
          <p:cNvSpPr/>
          <p:nvPr/>
        </p:nvSpPr>
        <p:spPr>
          <a:xfrm rot="5400000">
            <a:off x="3255035" y="2835570"/>
            <a:ext cx="132055" cy="6016809"/>
          </a:xfrm>
          <a:prstGeom prst="rightBracket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Left Brace 138">
            <a:extLst>
              <a:ext uri="{FF2B5EF4-FFF2-40B4-BE49-F238E27FC236}">
                <a16:creationId xmlns:a16="http://schemas.microsoft.com/office/drawing/2014/main" id="{829DD218-93E2-874B-8CBF-52BDBA1BD188}"/>
              </a:ext>
            </a:extLst>
          </p:cNvPr>
          <p:cNvSpPr/>
          <p:nvPr/>
        </p:nvSpPr>
        <p:spPr>
          <a:xfrm>
            <a:off x="8832388" y="4657847"/>
            <a:ext cx="139550" cy="886273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986A4535-5096-1247-A2A6-BBE9989A261F}"/>
                  </a:ext>
                </a:extLst>
              </p:cNvPr>
              <p:cNvSpPr txBox="1"/>
              <p:nvPr/>
            </p:nvSpPr>
            <p:spPr>
              <a:xfrm>
                <a:off x="6701785" y="5754327"/>
                <a:ext cx="2620204" cy="7534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1&lt;</m:t>
                      </m:r>
                      <m:r>
                        <a:rPr lang="en-US" sz="2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𝜒</m:t>
                      </m:r>
                      <m:r>
                        <a:rPr lang="en-US" sz="2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𝐻𝑆</m:t>
                          </m:r>
                        </m:sub>
                      </m:sSub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2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d>
                            </m:num>
                            <m:den>
                              <m:sSubSup>
                                <m:sSub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𝐻𝑆</m:t>
                                  </m:r>
                                </m:sub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986A4535-5096-1247-A2A6-BBE9989A26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1785" y="5754327"/>
                <a:ext cx="2620204" cy="753476"/>
              </a:xfrm>
              <a:prstGeom prst="rect">
                <a:avLst/>
              </a:prstGeom>
              <a:blipFill>
                <a:blip r:embed="rId24"/>
                <a:stretch>
                  <a:fillRect l="-2427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2AD3AFDD-F91A-3243-8080-3CA8534D3714}"/>
              </a:ext>
            </a:extLst>
          </p:cNvPr>
          <p:cNvSpPr/>
          <p:nvPr/>
        </p:nvSpPr>
        <p:spPr>
          <a:xfrm>
            <a:off x="6594961" y="4551672"/>
            <a:ext cx="5404343" cy="21854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4029A1F5-345F-9644-90F6-96C88EE3EF10}"/>
              </a:ext>
            </a:extLst>
          </p:cNvPr>
          <p:cNvSpPr>
            <a:spLocks noChangeAspect="1"/>
          </p:cNvSpPr>
          <p:nvPr/>
        </p:nvSpPr>
        <p:spPr>
          <a:xfrm>
            <a:off x="6621496" y="4609417"/>
            <a:ext cx="457200" cy="4572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 Sans" charset="0"/>
              </a:rPr>
              <a:t>3</a:t>
            </a:r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F8964BA3-AC89-7749-A256-BCA6AB5B19AC}"/>
              </a:ext>
            </a:extLst>
          </p:cNvPr>
          <p:cNvSpPr>
            <a:spLocks noChangeAspect="1"/>
          </p:cNvSpPr>
          <p:nvPr/>
        </p:nvSpPr>
        <p:spPr>
          <a:xfrm>
            <a:off x="3458551" y="4474481"/>
            <a:ext cx="457200" cy="4572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 Sans" charset="0"/>
              </a:rPr>
              <a:t>1</a:t>
            </a:r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962DB833-FBB8-7848-A6C4-A2C4AF9D5545}"/>
              </a:ext>
            </a:extLst>
          </p:cNvPr>
          <p:cNvSpPr>
            <a:spLocks noChangeAspect="1"/>
          </p:cNvSpPr>
          <p:nvPr/>
        </p:nvSpPr>
        <p:spPr>
          <a:xfrm>
            <a:off x="5203131" y="4458743"/>
            <a:ext cx="457200" cy="4572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 Sans" charset="0"/>
              </a:rPr>
              <a:t>2</a:t>
            </a:r>
          </a:p>
        </p:txBody>
      </p:sp>
      <p:sp>
        <p:nvSpPr>
          <p:cNvPr id="144" name="Right Arrow 143">
            <a:extLst>
              <a:ext uri="{FF2B5EF4-FFF2-40B4-BE49-F238E27FC236}">
                <a16:creationId xmlns:a16="http://schemas.microsoft.com/office/drawing/2014/main" id="{2590F172-D57F-B44E-BBFC-5C531E4D3125}"/>
              </a:ext>
            </a:extLst>
          </p:cNvPr>
          <p:cNvSpPr/>
          <p:nvPr/>
        </p:nvSpPr>
        <p:spPr>
          <a:xfrm rot="5400000">
            <a:off x="1717727" y="4203126"/>
            <a:ext cx="691902" cy="403411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686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51A0202-0CF2-7F4C-8F23-3F5F79B67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fields open the door to a broader range of new paths to achieve fusion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AB7AC59-93E1-6B4A-AA2E-3DCAD3978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4986F-556D-0849-A42A-518C6531ED58}" type="slidenum">
              <a:rPr lang="en-US" smtClean="0"/>
              <a:t>4</a:t>
            </a:fld>
            <a:endParaRPr lang="en-US" dirty="0"/>
          </a:p>
        </p:txBody>
      </p:sp>
      <p:sp>
        <p:nvSpPr>
          <p:cNvPr id="27" name="Content Placeholder 6">
            <a:extLst>
              <a:ext uri="{FF2B5EF4-FFF2-40B4-BE49-F238E27FC236}">
                <a16:creationId xmlns:a16="http://schemas.microsoft.com/office/drawing/2014/main" id="{B418A54A-E5FC-0D47-BBE3-96E2BE2D1E99}"/>
              </a:ext>
            </a:extLst>
          </p:cNvPr>
          <p:cNvSpPr txBox="1">
            <a:spLocks/>
          </p:cNvSpPr>
          <p:nvPr/>
        </p:nvSpPr>
        <p:spPr>
          <a:xfrm>
            <a:off x="70103" y="6291916"/>
            <a:ext cx="3493493" cy="5112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rPr lang="en-US" sz="1400" dirty="0" err="1"/>
              <a:t>Basko</a:t>
            </a:r>
            <a:r>
              <a:rPr lang="en-US" sz="1400" dirty="0"/>
              <a:t> et al., </a:t>
            </a:r>
            <a:r>
              <a:rPr lang="en-US" sz="1400" dirty="0" err="1"/>
              <a:t>Nucl</a:t>
            </a:r>
            <a:r>
              <a:rPr lang="en-US" sz="1400" dirty="0"/>
              <a:t>. Fusion 40, 59 (2000)</a:t>
            </a:r>
          </a:p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rPr lang="en-US" sz="1400" dirty="0"/>
              <a:t>Schmit et al., PRL 113, 155004 (2014)</a:t>
            </a:r>
          </a:p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rPr lang="en-US" sz="1400" dirty="0"/>
              <a:t>Knapp et al., POP 22, 056312 (2015)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8C2C97F-AE1A-4848-B450-E349A47788FC}"/>
              </a:ext>
            </a:extLst>
          </p:cNvPr>
          <p:cNvGrpSpPr/>
          <p:nvPr/>
        </p:nvGrpSpPr>
        <p:grpSpPr>
          <a:xfrm>
            <a:off x="7306830" y="1035080"/>
            <a:ext cx="4187536" cy="2064437"/>
            <a:chOff x="7374616" y="884052"/>
            <a:chExt cx="4187536" cy="206443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Content Placeholder 6">
                  <a:extLst>
                    <a:ext uri="{FF2B5EF4-FFF2-40B4-BE49-F238E27FC236}">
                      <a16:creationId xmlns:a16="http://schemas.microsoft.com/office/drawing/2014/main" id="{6E240889-27D3-4B48-8A69-86CF58198995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439522" y="884052"/>
                  <a:ext cx="4057723" cy="1162177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Open Sans" charset="0"/>
                      <a:ea typeface="Open Sans" charset="0"/>
                      <a:cs typeface="Open Sans" charset="0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2400" kern="1200">
                      <a:solidFill>
                        <a:schemeClr val="tx1"/>
                      </a:solidFill>
                      <a:latin typeface="Open Sans" charset="0"/>
                      <a:ea typeface="Open Sans" charset="0"/>
                      <a:cs typeface="Open Sans" charset="0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Open Sans" charset="0"/>
                      <a:ea typeface="Open Sans" charset="0"/>
                      <a:cs typeface="Open Sans" charset="0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Open Sans" charset="0"/>
                      <a:ea typeface="Open Sans" charset="0"/>
                      <a:cs typeface="Open Sans" charset="0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Open Sans" charset="0"/>
                      <a:ea typeface="Open Sans" charset="0"/>
                      <a:cs typeface="Open Sans" charset="0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 fontAlgn="auto">
                    <a:lnSpc>
                      <a:spcPct val="120000"/>
                    </a:lnSpc>
                    <a:spcAft>
                      <a:spcPts val="0"/>
                    </a:spcAft>
                    <a:buNone/>
                  </a:pPr>
                  <a:r>
                    <a:rPr lang="en-US" sz="2000" dirty="0">
                      <a:solidFill>
                        <a:schemeClr val="tx1"/>
                      </a:solidFill>
                    </a:rPr>
                    <a:t>Lower fuel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</m:d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𝐻𝑆</m:t>
                          </m:r>
                        </m:sub>
                      </m:sSub>
                    </m:oMath>
                  </a14:m>
                  <a:r>
                    <a:rPr lang="en-US" sz="2000" dirty="0">
                      <a:solidFill>
                        <a:schemeClr val="tx1"/>
                      </a:solidFill>
                    </a:rPr>
                    <a:t> reduces fuel </a:t>
                  </a:r>
                  <a:r>
                    <a:rPr lang="en-US" sz="2000" dirty="0">
                      <a:solidFill>
                        <a:srgbClr val="0070C0"/>
                      </a:solidFill>
                    </a:rPr>
                    <a:t>compression</a:t>
                  </a:r>
                  <a:r>
                    <a:rPr lang="en-US" sz="2000" dirty="0">
                      <a:solidFill>
                        <a:schemeClr val="tx1"/>
                      </a:solidFill>
                    </a:rPr>
                    <a:t> and </a:t>
                  </a:r>
                  <a:r>
                    <a:rPr lang="en-US" sz="2000" dirty="0">
                      <a:solidFill>
                        <a:schemeClr val="accent4">
                          <a:lumMod val="75000"/>
                        </a:schemeClr>
                      </a:solidFill>
                    </a:rPr>
                    <a:t>pressure</a:t>
                  </a:r>
                  <a:r>
                    <a:rPr lang="en-US" sz="2000" dirty="0">
                      <a:solidFill>
                        <a:schemeClr val="tx1"/>
                      </a:solidFill>
                    </a:rPr>
                    <a:t> requirements:</a:t>
                  </a:r>
                </a:p>
              </p:txBody>
            </p:sp>
          </mc:Choice>
          <mc:Fallback xmlns="">
            <p:sp>
              <p:nvSpPr>
                <p:cNvPr id="75" name="Content Placeholder 6">
                  <a:extLst>
                    <a:ext uri="{FF2B5EF4-FFF2-40B4-BE49-F238E27FC236}">
                      <a16:creationId xmlns:a16="http://schemas.microsoft.com/office/drawing/2014/main" id="{6E240889-27D3-4B48-8A69-86CF5819899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39522" y="884052"/>
                  <a:ext cx="4057723" cy="1162177"/>
                </a:xfrm>
                <a:prstGeom prst="rect">
                  <a:avLst/>
                </a:prstGeom>
                <a:blipFill>
                  <a:blip r:embed="rId4"/>
                  <a:stretch>
                    <a:fillRect b="-87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309653B4-EE59-0345-BDED-2CEF0D0D6B0D}"/>
                    </a:ext>
                  </a:extLst>
                </p:cNvPr>
                <p:cNvSpPr/>
                <p:nvPr/>
              </p:nvSpPr>
              <p:spPr>
                <a:xfrm>
                  <a:off x="7374616" y="2180715"/>
                  <a:ext cx="4187536" cy="76777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𝐷𝑇</m:t>
                            </m:r>
                          </m:sub>
                        </m:sSub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∝</m:t>
                        </m:r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𝐻𝑆</m:t>
                            </m:r>
                          </m:sub>
                        </m:sSub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∝</m:t>
                        </m:r>
                        <m:f>
                          <m:fPr>
                            <m:ctrlP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d>
                                  <m:dPr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𝜌</m:t>
                                    </m:r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𝐻𝑆</m:t>
                                </m:r>
                              </m:sub>
                              <m: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sSub>
                              <m:sSubPr>
                                <m:ctrlPr>
                                  <a:rPr lang="en-US" sz="200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𝐻𝑆</m:t>
                                </m:r>
                              </m:sub>
                            </m:sSub>
                          </m:den>
                        </m:f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∝</m:t>
                        </m:r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𝐻𝑆</m:t>
                                </m:r>
                              </m:sub>
                            </m:sSub>
                            <m:sSubSup>
                              <m:sSub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d>
                                  <m:d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𝜌</m:t>
                                    </m:r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𝐻𝑆</m:t>
                                </m:r>
                              </m:sub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chemeClr val="accent4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solidFill>
                                      <a:schemeClr val="accent4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chemeClr val="accent4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𝐻𝑆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309653B4-EE59-0345-BDED-2CEF0D0D6B0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74616" y="2180715"/>
                  <a:ext cx="4187536" cy="767774"/>
                </a:xfrm>
                <a:prstGeom prst="rect">
                  <a:avLst/>
                </a:prstGeom>
                <a:blipFill>
                  <a:blip r:embed="rId5"/>
                  <a:stretch>
                    <a:fillRect b="-32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61" name="Content Placeholder 6">
            <a:extLst>
              <a:ext uri="{FF2B5EF4-FFF2-40B4-BE49-F238E27FC236}">
                <a16:creationId xmlns:a16="http://schemas.microsoft.com/office/drawing/2014/main" id="{EEE51063-C8FB-4643-9FD5-2726417B13BB}"/>
              </a:ext>
            </a:extLst>
          </p:cNvPr>
          <p:cNvSpPr txBox="1">
            <a:spLocks/>
          </p:cNvSpPr>
          <p:nvPr/>
        </p:nvSpPr>
        <p:spPr>
          <a:xfrm>
            <a:off x="302439" y="838679"/>
            <a:ext cx="6415756" cy="4838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lnSpc>
                <a:spcPct val="120000"/>
              </a:lnSpc>
              <a:spcAft>
                <a:spcPts val="0"/>
              </a:spcAft>
              <a:buFont typeface="Arial"/>
              <a:buNone/>
            </a:pPr>
            <a:r>
              <a:rPr lang="en-US" sz="2000" dirty="0"/>
              <a:t>Consider an axially magnetized, cylindrical hot spot: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7D03B1C-1338-FD45-8BAA-86A8446F7A2C}"/>
              </a:ext>
            </a:extLst>
          </p:cNvPr>
          <p:cNvGrpSpPr/>
          <p:nvPr/>
        </p:nvGrpSpPr>
        <p:grpSpPr>
          <a:xfrm>
            <a:off x="4530849" y="3768603"/>
            <a:ext cx="7465821" cy="2949539"/>
            <a:chOff x="2721065" y="3771105"/>
            <a:chExt cx="7465821" cy="29495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Content Placeholder 6">
                  <a:extLst>
                    <a:ext uri="{FF2B5EF4-FFF2-40B4-BE49-F238E27FC236}">
                      <a16:creationId xmlns:a16="http://schemas.microsoft.com/office/drawing/2014/main" id="{BBF11F90-8095-B445-8837-BAA24CA8BC1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848486" y="4140486"/>
                  <a:ext cx="5338400" cy="2580158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Open Sans" charset="0"/>
                      <a:ea typeface="Open Sans" charset="0"/>
                      <a:cs typeface="Open Sans" charset="0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2400" kern="1200">
                      <a:solidFill>
                        <a:schemeClr val="tx1"/>
                      </a:solidFill>
                      <a:latin typeface="Open Sans" charset="0"/>
                      <a:ea typeface="Open Sans" charset="0"/>
                      <a:cs typeface="Open Sans" charset="0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Open Sans" charset="0"/>
                      <a:ea typeface="Open Sans" charset="0"/>
                      <a:cs typeface="Open Sans" charset="0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Open Sans" charset="0"/>
                      <a:ea typeface="Open Sans" charset="0"/>
                      <a:cs typeface="Open Sans" charset="0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Open Sans" charset="0"/>
                      <a:ea typeface="Open Sans" charset="0"/>
                      <a:cs typeface="Open Sans" charset="0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lnSpc>
                      <a:spcPct val="114000"/>
                    </a:lnSpc>
                    <a:spcBef>
                      <a:spcPts val="0"/>
                    </a:spcBef>
                    <a:spcAft>
                      <a:spcPts val="400"/>
                    </a:spcAft>
                  </a:pPr>
                  <a:r>
                    <a:rPr lang="en-US" sz="2000" dirty="0"/>
                    <a:t>Avoid MHD instabilities: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smtClean="0">
                              <a:latin typeface="Cambria Math" panose="02040503050406030204" pitchFamily="18" charset="0"/>
                            </a:rPr>
                            <m:t>conf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Bohm</m:t>
                          </m:r>
                        </m:sub>
                      </m:sSub>
                    </m:oMath>
                  </a14:m>
                  <a:r>
                    <a:rPr lang="en-US" sz="2000" dirty="0"/>
                    <a:t>, </a:t>
                  </a:r>
                  <a14:m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≳1</m:t>
                      </m:r>
                    </m:oMath>
                  </a14:m>
                  <a:endParaRPr lang="en-US" sz="2000" dirty="0"/>
                </a:p>
                <a:p>
                  <a:pPr fontAlgn="auto">
                    <a:lnSpc>
                      <a:spcPct val="114000"/>
                    </a:lnSpc>
                    <a:spcBef>
                      <a:spcPts val="0"/>
                    </a:spcBef>
                    <a:spcAft>
                      <a:spcPts val="400"/>
                    </a:spcAft>
                  </a:pPr>
                  <a:r>
                    <a:rPr lang="en-US" sz="2000" dirty="0"/>
                    <a:t>Laboratory energies: </a:t>
                  </a:r>
                  <a14:m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≲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10 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MJ</m:t>
                      </m:r>
                    </m:oMath>
                  </a14:m>
                  <a:endParaRPr lang="en-US" sz="2000" dirty="0"/>
                </a:p>
                <a:p>
                  <a:pPr fontAlgn="auto">
                    <a:lnSpc>
                      <a:spcPct val="114000"/>
                    </a:lnSpc>
                    <a:spcBef>
                      <a:spcPts val="0"/>
                    </a:spcBef>
                    <a:spcAft>
                      <a:spcPts val="400"/>
                    </a:spcAft>
                  </a:pPr>
                  <a:r>
                    <a:rPr lang="en-US" sz="2000" dirty="0"/>
                    <a:t>Breakeven @ intermediate scales (vs. ICF/MCF) </a:t>
                  </a:r>
                </a:p>
                <a:p>
                  <a:pPr marL="514350" lvl="1" indent="-227013" fontAlgn="auto">
                    <a:lnSpc>
                      <a:spcPct val="114000"/>
                    </a:lnSpc>
                    <a:spcBef>
                      <a:spcPts val="0"/>
                    </a:spcBef>
                    <a:spcAft>
                      <a:spcPts val="400"/>
                    </a:spcAft>
                  </a:pPr>
                  <a:r>
                    <a:rPr lang="en-US" sz="1600" b="1" dirty="0"/>
                    <a:t>High densities </a:t>
                  </a:r>
                  <a:r>
                    <a:rPr lang="en-US" sz="1600" dirty="0"/>
                    <a:t>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6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≳</m:t>
                      </m:r>
                      <m:sSup>
                        <m:sSupPr>
                          <m:ctrlP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18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1600" b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cm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a14:m>
                  <a:r>
                    <a:rPr lang="en-US" sz="1600" dirty="0"/>
                    <a:t>) </a:t>
                  </a:r>
                </a:p>
                <a:p>
                  <a:pPr marL="514350" lvl="1" indent="-227013" fontAlgn="auto">
                    <a:lnSpc>
                      <a:spcPct val="114000"/>
                    </a:lnSpc>
                    <a:spcBef>
                      <a:spcPts val="0"/>
                    </a:spcBef>
                    <a:spcAft>
                      <a:spcPts val="400"/>
                    </a:spcAft>
                  </a:pPr>
                  <a:r>
                    <a:rPr lang="en-US" sz="1600" b="1" dirty="0"/>
                    <a:t>Compact assemblies </a:t>
                  </a:r>
                  <a:r>
                    <a:rPr lang="en-US" sz="1600" dirty="0"/>
                    <a:t>(</a:t>
                  </a:r>
                  <a14:m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≲10 </m:t>
                      </m:r>
                      <m:r>
                        <m:rPr>
                          <m:sty m:val="p"/>
                        </m:rPr>
                        <a:rPr lang="en-US" sz="1600" b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cm</m:t>
                      </m:r>
                    </m:oMath>
                  </a14:m>
                  <a:r>
                    <a:rPr lang="en-US" sz="1600" dirty="0"/>
                    <a:t>)</a:t>
                  </a:r>
                </a:p>
                <a:p>
                  <a:pPr marL="514350" lvl="1" indent="-227013" fontAlgn="auto">
                    <a:lnSpc>
                      <a:spcPct val="114000"/>
                    </a:lnSpc>
                    <a:spcBef>
                      <a:spcPts val="0"/>
                    </a:spcBef>
                    <a:spcAft>
                      <a:spcPts val="400"/>
                    </a:spcAft>
                  </a:pPr>
                  <a:r>
                    <a:rPr lang="en-US" sz="1600" b="1" dirty="0"/>
                    <a:t>High pressures</a:t>
                  </a:r>
                  <a:r>
                    <a:rPr lang="en-US" sz="1600" dirty="0"/>
                    <a:t> (</a:t>
                  </a:r>
                  <a14:m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≳100 </m:t>
                      </m:r>
                      <m:r>
                        <m:rPr>
                          <m:sty m:val="p"/>
                        </m:rPr>
                        <a:rPr lang="en-US" sz="1600" b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kbar</m:t>
                      </m:r>
                    </m:oMath>
                  </a14:m>
                  <a:r>
                    <a:rPr lang="en-US" sz="1600" dirty="0"/>
                    <a:t>)</a:t>
                  </a:r>
                </a:p>
                <a:p>
                  <a:pPr marL="514350" lvl="1" indent="-227013" fontAlgn="auto">
                    <a:lnSpc>
                      <a:spcPct val="114000"/>
                    </a:lnSpc>
                    <a:spcBef>
                      <a:spcPts val="0"/>
                    </a:spcBef>
                    <a:spcAft>
                      <a:spcPts val="400"/>
                    </a:spcAft>
                  </a:pPr>
                  <a:r>
                    <a:rPr lang="en-US" sz="1600" b="1" dirty="0"/>
                    <a:t>Large magnetic fields </a:t>
                  </a:r>
                  <a:r>
                    <a:rPr lang="en-US" sz="1600" dirty="0"/>
                    <a:t>(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B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≳1 </m:t>
                      </m:r>
                      <m:r>
                        <m:rPr>
                          <m:sty m:val="p"/>
                        </m:rPr>
                        <a:rPr lang="en-US" sz="16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MG</m:t>
                      </m:r>
                    </m:oMath>
                  </a14:m>
                  <a:r>
                    <a:rPr lang="en-US" sz="1600" dirty="0"/>
                    <a:t>).</a:t>
                  </a:r>
                </a:p>
              </p:txBody>
            </p:sp>
          </mc:Choice>
          <mc:Fallback xmlns="">
            <p:sp>
              <p:nvSpPr>
                <p:cNvPr id="58" name="Content Placeholder 6">
                  <a:extLst>
                    <a:ext uri="{FF2B5EF4-FFF2-40B4-BE49-F238E27FC236}">
                      <a16:creationId xmlns:a16="http://schemas.microsoft.com/office/drawing/2014/main" id="{BBF11F90-8095-B445-8837-BAA24CA8BC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48486" y="4140486"/>
                  <a:ext cx="5338400" cy="2580158"/>
                </a:xfrm>
                <a:prstGeom prst="rect">
                  <a:avLst/>
                </a:prstGeom>
                <a:blipFill>
                  <a:blip r:embed="rId9"/>
                  <a:stretch>
                    <a:fillRect l="-709" t="-488" r="-473" b="-488"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9" name="Content Placeholder 6">
              <a:extLst>
                <a:ext uri="{FF2B5EF4-FFF2-40B4-BE49-F238E27FC236}">
                  <a16:creationId xmlns:a16="http://schemas.microsoft.com/office/drawing/2014/main" id="{CBF265BA-6CA2-804E-BABC-CCAB4CD32958}"/>
                </a:ext>
              </a:extLst>
            </p:cNvPr>
            <p:cNvSpPr txBox="1">
              <a:spLocks/>
            </p:cNvSpPr>
            <p:nvPr/>
          </p:nvSpPr>
          <p:spPr>
            <a:xfrm>
              <a:off x="2721065" y="6143499"/>
              <a:ext cx="2108090" cy="57250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Open Sans" charset="0"/>
                  <a:ea typeface="Open Sans" charset="0"/>
                  <a:cs typeface="Open Sans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Open Sans" charset="0"/>
                  <a:ea typeface="Open Sans" charset="0"/>
                  <a:cs typeface="Open Sans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Open Sans" charset="0"/>
                  <a:ea typeface="Open Sans" charset="0"/>
                  <a:cs typeface="Open Sans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Open Sans" charset="0"/>
                  <a:ea typeface="Open Sans" charset="0"/>
                  <a:cs typeface="Open Sans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Open Sans" charset="0"/>
                  <a:ea typeface="Open Sans" charset="0"/>
                  <a:cs typeface="Open Sans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/>
                <a:buNone/>
              </a:pPr>
              <a:r>
                <a:rPr lang="en-US" sz="1400" dirty="0" err="1"/>
                <a:t>Linhart</a:t>
              </a:r>
              <a:r>
                <a:rPr lang="en-US" sz="1400" dirty="0"/>
                <a:t> (1970)</a:t>
              </a:r>
            </a:p>
            <a:p>
              <a:pPr mar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/>
                <a:buNone/>
              </a:pPr>
              <a:r>
                <a:rPr lang="en-US" sz="1400" dirty="0" err="1"/>
                <a:t>Lindemuth</a:t>
              </a:r>
              <a:r>
                <a:rPr lang="en-US" sz="1400" dirty="0"/>
                <a:t>/</a:t>
              </a:r>
              <a:r>
                <a:rPr lang="en-US" sz="1400" dirty="0" err="1"/>
                <a:t>Siemon</a:t>
              </a:r>
              <a:r>
                <a:rPr lang="en-US" sz="1400" dirty="0"/>
                <a:t> (2009)</a:t>
              </a:r>
            </a:p>
            <a:p>
              <a:pPr mar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/>
                <a:buNone/>
              </a:pPr>
              <a:r>
                <a:rPr lang="en-US" sz="1400" dirty="0" err="1"/>
                <a:t>Lindemuth</a:t>
              </a:r>
              <a:r>
                <a:rPr lang="en-US" sz="1400" dirty="0"/>
                <a:t> (2017)</a:t>
              </a:r>
            </a:p>
          </p:txBody>
        </p:sp>
        <p:sp>
          <p:nvSpPr>
            <p:cNvPr id="60" name="Text Box 47">
              <a:extLst>
                <a:ext uri="{FF2B5EF4-FFF2-40B4-BE49-F238E27FC236}">
                  <a16:creationId xmlns:a16="http://schemas.microsoft.com/office/drawing/2014/main" id="{9E3AA6B7-F797-AF45-A653-2BB346D718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48486" y="3771105"/>
              <a:ext cx="5338400" cy="363538"/>
            </a:xfrm>
            <a:prstGeom prst="rect">
              <a:avLst/>
            </a:prstGeom>
            <a:solidFill>
              <a:srgbClr val="FFFF9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lIns="85597" tIns="42798" rIns="85597" bIns="42798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 b="1" dirty="0"/>
                <a:t>General MIF problem statement: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CE5E9D1-01ED-1241-BBB0-85D91CC0F908}"/>
              </a:ext>
            </a:extLst>
          </p:cNvPr>
          <p:cNvGrpSpPr/>
          <p:nvPr/>
        </p:nvGrpSpPr>
        <p:grpSpPr>
          <a:xfrm>
            <a:off x="10084358" y="5373643"/>
            <a:ext cx="1610613" cy="594360"/>
            <a:chOff x="10084358" y="5373643"/>
            <a:chExt cx="1610613" cy="594360"/>
          </a:xfrm>
        </p:grpSpPr>
        <p:sp>
          <p:nvSpPr>
            <p:cNvPr id="62" name="Right Brace 61">
              <a:extLst>
                <a:ext uri="{FF2B5EF4-FFF2-40B4-BE49-F238E27FC236}">
                  <a16:creationId xmlns:a16="http://schemas.microsoft.com/office/drawing/2014/main" id="{B8E22836-1FD1-E442-8351-186F0044526B}"/>
                </a:ext>
              </a:extLst>
            </p:cNvPr>
            <p:cNvSpPr/>
            <p:nvPr/>
          </p:nvSpPr>
          <p:spPr>
            <a:xfrm>
              <a:off x="10084358" y="5373643"/>
              <a:ext cx="182880" cy="594360"/>
            </a:xfrm>
            <a:prstGeom prst="rightBrace">
              <a:avLst/>
            </a:prstGeom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7E735CC-EEC5-4147-A8A2-E8E6270D9355}"/>
                </a:ext>
              </a:extLst>
            </p:cNvPr>
            <p:cNvSpPr/>
            <p:nvPr/>
          </p:nvSpPr>
          <p:spPr>
            <a:xfrm>
              <a:off x="10286569" y="5381335"/>
              <a:ext cx="140840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accent1">
                      <a:lumMod val="75000"/>
                    </a:schemeClr>
                  </a:solidFill>
                </a:rPr>
                <a:t>Plasma preparation</a:t>
              </a:r>
              <a:endParaRPr lang="en-US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967E9F6-E1EA-994F-8BCF-EA89C090EBC5}"/>
              </a:ext>
            </a:extLst>
          </p:cNvPr>
          <p:cNvGrpSpPr/>
          <p:nvPr/>
        </p:nvGrpSpPr>
        <p:grpSpPr>
          <a:xfrm>
            <a:off x="10084358" y="6044495"/>
            <a:ext cx="1610613" cy="594360"/>
            <a:chOff x="10084358" y="6044495"/>
            <a:chExt cx="1610613" cy="594360"/>
          </a:xfrm>
        </p:grpSpPr>
        <p:sp>
          <p:nvSpPr>
            <p:cNvPr id="3" name="Right Brace 2">
              <a:extLst>
                <a:ext uri="{FF2B5EF4-FFF2-40B4-BE49-F238E27FC236}">
                  <a16:creationId xmlns:a16="http://schemas.microsoft.com/office/drawing/2014/main" id="{7100913A-1C65-A847-8C5C-4797B39F9537}"/>
                </a:ext>
              </a:extLst>
            </p:cNvPr>
            <p:cNvSpPr/>
            <p:nvPr/>
          </p:nvSpPr>
          <p:spPr>
            <a:xfrm>
              <a:off x="10084358" y="6044495"/>
              <a:ext cx="182880" cy="594360"/>
            </a:xfrm>
            <a:prstGeom prst="rightBrac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7C43334A-27A7-C946-885F-72DE46E15662}"/>
                </a:ext>
              </a:extLst>
            </p:cNvPr>
            <p:cNvSpPr/>
            <p:nvPr/>
          </p:nvSpPr>
          <p:spPr>
            <a:xfrm>
              <a:off x="10286569" y="6049287"/>
              <a:ext cx="140840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accent6">
                      <a:lumMod val="75000"/>
                    </a:schemeClr>
                  </a:solidFill>
                </a:rPr>
                <a:t>Implosion (pulsed)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C0964C17-ECF6-E54A-8F58-6C58526E1225}"/>
              </a:ext>
            </a:extLst>
          </p:cNvPr>
          <p:cNvSpPr/>
          <p:nvPr/>
        </p:nvSpPr>
        <p:spPr>
          <a:xfrm>
            <a:off x="6678733" y="3194570"/>
            <a:ext cx="53179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>
                <a:latin typeface="Open Sans" charset="0"/>
              </a:rPr>
              <a:t>How do we access these new plasma states?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DBF6163-EC82-B94C-8CDB-442769442D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029" y="1206224"/>
            <a:ext cx="5930900" cy="45847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828F820-AEFC-6644-8D9C-9134C56EA990}"/>
              </a:ext>
            </a:extLst>
          </p:cNvPr>
          <p:cNvGrpSpPr/>
          <p:nvPr/>
        </p:nvGrpSpPr>
        <p:grpSpPr>
          <a:xfrm>
            <a:off x="4623884" y="1256509"/>
            <a:ext cx="2172554" cy="800468"/>
            <a:chOff x="4612009" y="1256509"/>
            <a:chExt cx="2172554" cy="800468"/>
          </a:xfrm>
        </p:grpSpPr>
        <p:sp>
          <p:nvSpPr>
            <p:cNvPr id="16" name="Bent Arrow 15">
              <a:extLst>
                <a:ext uri="{FF2B5EF4-FFF2-40B4-BE49-F238E27FC236}">
                  <a16:creationId xmlns:a16="http://schemas.microsoft.com/office/drawing/2014/main" id="{EB594DE6-DF8E-3145-B972-89D02C19427A}"/>
                </a:ext>
              </a:extLst>
            </p:cNvPr>
            <p:cNvSpPr/>
            <p:nvPr/>
          </p:nvSpPr>
          <p:spPr>
            <a:xfrm rot="16200000" flipH="1">
              <a:off x="4615782" y="1506939"/>
              <a:ext cx="546265" cy="553812"/>
            </a:xfrm>
            <a:prstGeom prst="bentArrow">
              <a:avLst>
                <a:gd name="adj1" fmla="val 12069"/>
                <a:gd name="adj2" fmla="val 17457"/>
                <a:gd name="adj3" fmla="val 25000"/>
                <a:gd name="adj4" fmla="val 35847"/>
              </a:avLst>
            </a:prstGeom>
            <a:solidFill>
              <a:schemeClr val="accent1">
                <a:lumMod val="75000"/>
              </a:schemeClr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F5ACFA7-2AE9-C84E-8F8E-55348116AB17}"/>
                </a:ext>
              </a:extLst>
            </p:cNvPr>
            <p:cNvSpPr/>
            <p:nvPr/>
          </p:nvSpPr>
          <p:spPr>
            <a:xfrm>
              <a:off x="5165821" y="1256509"/>
              <a:ext cx="161874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sz="1600" dirty="0">
                  <a:solidFill>
                    <a:srgbClr val="000000"/>
                  </a:solidFill>
                  <a:latin typeface="Times" pitchFamily="2" charset="0"/>
                  <a:cs typeface="Arial" panose="020B0604020202020204" pitchFamily="34" charset="0"/>
                </a:rPr>
                <a:t>Traditional ICF approaches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0857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4738E3D-5629-E74C-BEF8-8EB8E74C8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142" y="17741"/>
            <a:ext cx="10515600" cy="923330"/>
          </a:xfrm>
        </p:spPr>
        <p:txBody>
          <a:bodyPr>
            <a:normAutofit/>
          </a:bodyPr>
          <a:lstStyle/>
          <a:p>
            <a:pPr>
              <a:lnSpc>
                <a:spcPts val="4380"/>
              </a:lnSpc>
            </a:pPr>
            <a:r>
              <a:rPr lang="en-US" b="1" dirty="0">
                <a:latin typeface="Exo" pitchFamily="2" charset="77"/>
              </a:rPr>
              <a:t>Sandia’s Z Pulsed Power Facility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417AB90-6E48-CC42-AE0A-E2A17812361E}"/>
              </a:ext>
            </a:extLst>
          </p:cNvPr>
          <p:cNvSpPr/>
          <p:nvPr/>
        </p:nvSpPr>
        <p:spPr>
          <a:xfrm>
            <a:off x="5605153" y="941071"/>
            <a:ext cx="63537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endParaRPr lang="en-US" sz="1800" b="1" dirty="0">
              <a:solidFill>
                <a:srgbClr val="30A6CD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r>
              <a:rPr lang="en-US" sz="1800" b="1" dirty="0">
                <a:solidFill>
                  <a:srgbClr val="30A6C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Earth’s largest pulsed power machine: </a:t>
            </a:r>
          </a:p>
          <a:p>
            <a:pPr algn="l"/>
            <a:r>
              <a:rPr lang="en-US" sz="1800" b="1" dirty="0">
                <a:solidFill>
                  <a:srgbClr val="30A6C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 engine of discovery for fundamental, HED, </a:t>
            </a:r>
            <a:r>
              <a:rPr lang="en-US" sz="1800" b="1" i="1" dirty="0">
                <a:solidFill>
                  <a:srgbClr val="30A6C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fusion</a:t>
            </a:r>
            <a:r>
              <a:rPr lang="en-US" sz="1800" b="1" dirty="0">
                <a:solidFill>
                  <a:srgbClr val="30A6C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science!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344EC1-2414-624B-80FD-2228FEAD4F0A}"/>
              </a:ext>
            </a:extLst>
          </p:cNvPr>
          <p:cNvSpPr/>
          <p:nvPr/>
        </p:nvSpPr>
        <p:spPr>
          <a:xfrm>
            <a:off x="7695446" y="2736302"/>
            <a:ext cx="4496554" cy="369333"/>
          </a:xfrm>
          <a:prstGeom prst="rect">
            <a:avLst/>
          </a:prstGeom>
          <a:solidFill>
            <a:schemeClr val="bg1">
              <a:lumMod val="85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F16986-5008-B341-924D-68B0ECD3DD26}"/>
              </a:ext>
            </a:extLst>
          </p:cNvPr>
          <p:cNvSpPr txBox="1"/>
          <p:nvPr/>
        </p:nvSpPr>
        <p:spPr>
          <a:xfrm>
            <a:off x="5519473" y="3782743"/>
            <a:ext cx="15953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Z Building</a:t>
            </a:r>
          </a:p>
        </p:txBody>
      </p:sp>
    </p:spTree>
    <p:extLst>
      <p:ext uri="{BB962C8B-B14F-4D97-AF65-F5344CB8AC3E}">
        <p14:creationId xmlns:p14="http://schemas.microsoft.com/office/powerpoint/2010/main" val="405266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5" descr="image002">
            <a:extLst>
              <a:ext uri="{FF2B5EF4-FFF2-40B4-BE49-F238E27FC236}">
                <a16:creationId xmlns:a16="http://schemas.microsoft.com/office/drawing/2014/main" id="{88427C7A-80F7-454B-8A47-3A23C3F8B7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1626" y="1301379"/>
            <a:ext cx="11197910" cy="3313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D5F335-5C89-8949-B14F-CEB0F37141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0D03159-441F-5049-95FC-25124A480B15}"/>
              </a:ext>
            </a:extLst>
          </p:cNvPr>
          <p:cNvSpPr txBox="1"/>
          <p:nvPr/>
        </p:nvSpPr>
        <p:spPr>
          <a:xfrm>
            <a:off x="7059552" y="4110473"/>
            <a:ext cx="2940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Open Sans" panose="020B0606030504020204" pitchFamily="34" charset="0"/>
              </a:rPr>
              <a:t>Diameter = 33 meters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AFFA988-D87D-6841-AC82-0EC2931BF8FD}"/>
              </a:ext>
            </a:extLst>
          </p:cNvPr>
          <p:cNvSpPr txBox="1"/>
          <p:nvPr/>
        </p:nvSpPr>
        <p:spPr>
          <a:xfrm>
            <a:off x="3847564" y="918729"/>
            <a:ext cx="4496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44546A"/>
                </a:solidFill>
                <a:latin typeface="Gill Sans MT" panose="020B0502020104020203" pitchFamily="34" charset="77"/>
              </a:rPr>
              <a:t>Z Pulsed Power Facility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352946F-E918-A749-B743-F4D762DF6FC7}"/>
              </a:ext>
            </a:extLst>
          </p:cNvPr>
          <p:cNvGrpSpPr/>
          <p:nvPr/>
        </p:nvGrpSpPr>
        <p:grpSpPr>
          <a:xfrm>
            <a:off x="4105003" y="2558593"/>
            <a:ext cx="7071305" cy="4137404"/>
            <a:chOff x="4105003" y="2558593"/>
            <a:chExt cx="7071305" cy="413740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6D7673D-53AE-454D-B213-D8A9E30975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98796" y="4752840"/>
              <a:ext cx="1706881" cy="194315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17F949C-FD70-7940-AA10-5E703E929F60}"/>
                </a:ext>
              </a:extLst>
            </p:cNvPr>
            <p:cNvSpPr txBox="1"/>
            <p:nvPr/>
          </p:nvSpPr>
          <p:spPr>
            <a:xfrm>
              <a:off x="7160912" y="5051982"/>
              <a:ext cx="309845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>
                  <a:solidFill>
                    <a:srgbClr val="44546A"/>
                  </a:solidFill>
                  <a:latin typeface="Open Sans" panose="020B0606030504020204" pitchFamily="34" charset="0"/>
                </a:rPr>
                <a:t>Beryllium liner (MagLIF)</a:t>
              </a:r>
            </a:p>
            <a:p>
              <a:pPr marL="0" marR="0" lvl="0" indent="0" algn="l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srgbClr val="44546A"/>
                  </a:solidFill>
                  <a:latin typeface="Open Sans" panose="020B0606030504020204" pitchFamily="34" charset="0"/>
                </a:rPr>
                <a:t>Diameter =  6 mm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2653A22-23C2-614D-A1C0-2FAA3E6196C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98796" y="2558593"/>
              <a:ext cx="853440" cy="2177601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7F8EA65-857D-514E-84D0-AC1A00563AE4}"/>
                </a:ext>
              </a:extLst>
            </p:cNvPr>
            <p:cNvCxnSpPr>
              <a:cxnSpLocks/>
            </p:cNvCxnSpPr>
            <p:nvPr/>
          </p:nvCxnSpPr>
          <p:spPr>
            <a:xfrm>
              <a:off x="6082156" y="2558593"/>
              <a:ext cx="823521" cy="2194247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D6737D4-6ABE-F04D-BCF6-2B847F0E2B8B}"/>
                </a:ext>
              </a:extLst>
            </p:cNvPr>
            <p:cNvSpPr txBox="1"/>
            <p:nvPr/>
          </p:nvSpPr>
          <p:spPr>
            <a:xfrm>
              <a:off x="4298198" y="4984694"/>
              <a:ext cx="88357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>
                  <a:solidFill>
                    <a:srgbClr val="44546A"/>
                  </a:solidFill>
                  <a:latin typeface="Open Sans" panose="020B0606030504020204" pitchFamily="34" charset="0"/>
                </a:rPr>
                <a:t>Anode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9C49508-D3B9-E342-A160-750A70D71BE9}"/>
                </a:ext>
              </a:extLst>
            </p:cNvPr>
            <p:cNvSpPr txBox="1"/>
            <p:nvPr/>
          </p:nvSpPr>
          <p:spPr>
            <a:xfrm>
              <a:off x="4105003" y="5524756"/>
              <a:ext cx="107677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dirty="0">
                  <a:solidFill>
                    <a:srgbClr val="44546A"/>
                  </a:solidFill>
                  <a:latin typeface="Open Sans" panose="020B0606030504020204" pitchFamily="34" charset="0"/>
                </a:rPr>
                <a:t>Cathode</a:t>
              </a: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6CC45D9-9A41-2F49-8FB0-2633310338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1962" y="5182802"/>
              <a:ext cx="59442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AC9D0B5C-A397-904B-9771-F2CAB3C676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1962" y="5721723"/>
              <a:ext cx="665542" cy="269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BDC8AE04-6CC7-DE49-9E68-D0141FF120E3}"/>
                </a:ext>
              </a:extLst>
            </p:cNvPr>
            <p:cNvCxnSpPr>
              <a:cxnSpLocks/>
            </p:cNvCxnSpPr>
            <p:nvPr/>
          </p:nvCxnSpPr>
          <p:spPr>
            <a:xfrm>
              <a:off x="6234223" y="5401125"/>
              <a:ext cx="92668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ight Arrow 56">
              <a:extLst>
                <a:ext uri="{FF2B5EF4-FFF2-40B4-BE49-F238E27FC236}">
                  <a16:creationId xmlns:a16="http://schemas.microsoft.com/office/drawing/2014/main" id="{8606F2D9-DFA2-4246-9EA8-4353C8D495AF}"/>
                </a:ext>
              </a:extLst>
            </p:cNvPr>
            <p:cNvSpPr/>
            <p:nvPr/>
          </p:nvSpPr>
          <p:spPr>
            <a:xfrm rot="4494948">
              <a:off x="6230120" y="6146276"/>
              <a:ext cx="257260" cy="84250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58" name="Right Arrow 57">
              <a:extLst>
                <a:ext uri="{FF2B5EF4-FFF2-40B4-BE49-F238E27FC236}">
                  <a16:creationId xmlns:a16="http://schemas.microsoft.com/office/drawing/2014/main" id="{58FE8134-87C0-554F-BF4C-2FF97B4B4821}"/>
                </a:ext>
              </a:extLst>
            </p:cNvPr>
            <p:cNvSpPr/>
            <p:nvPr/>
          </p:nvSpPr>
          <p:spPr>
            <a:xfrm rot="3092777">
              <a:off x="6080086" y="5854633"/>
              <a:ext cx="295668" cy="91817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59" name="Right Arrow 58">
              <a:extLst>
                <a:ext uri="{FF2B5EF4-FFF2-40B4-BE49-F238E27FC236}">
                  <a16:creationId xmlns:a16="http://schemas.microsoft.com/office/drawing/2014/main" id="{F1C40009-5C92-4E4D-81AD-99833F06A84C}"/>
                </a:ext>
              </a:extLst>
            </p:cNvPr>
            <p:cNvSpPr/>
            <p:nvPr/>
          </p:nvSpPr>
          <p:spPr>
            <a:xfrm rot="5400000">
              <a:off x="5933625" y="5510104"/>
              <a:ext cx="333622" cy="96170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F197EBE4-D647-7946-8877-E1EFAC195F02}"/>
                </a:ext>
              </a:extLst>
            </p:cNvPr>
            <p:cNvCxnSpPr>
              <a:cxnSpLocks/>
            </p:cNvCxnSpPr>
            <p:nvPr/>
          </p:nvCxnSpPr>
          <p:spPr>
            <a:xfrm>
              <a:off x="6442332" y="6206084"/>
              <a:ext cx="123444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5D5CD529-DF17-E644-9909-DB95E3B36FEA}"/>
                </a:ext>
              </a:extLst>
            </p:cNvPr>
            <p:cNvSpPr txBox="1"/>
            <p:nvPr/>
          </p:nvSpPr>
          <p:spPr>
            <a:xfrm>
              <a:off x="7677850" y="5860653"/>
              <a:ext cx="349845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dirty="0">
                  <a:solidFill>
                    <a:srgbClr val="44546A"/>
                  </a:solidFill>
                  <a:latin typeface="Open Sans" panose="020B0606030504020204" pitchFamily="34" charset="0"/>
                </a:rPr>
                <a:t>Peak electrical current ~ 20 MA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dirty="0">
                  <a:solidFill>
                    <a:srgbClr val="44546A"/>
                  </a:solidFill>
                  <a:latin typeface="Open Sans" panose="020B0606030504020204" pitchFamily="34" charset="0"/>
                </a:rPr>
                <a:t>Rise time ~ 100 nanoseconds</a:t>
              </a:r>
            </a:p>
          </p:txBody>
        </p:sp>
      </p:grpSp>
      <p:sp>
        <p:nvSpPr>
          <p:cNvPr id="29" name="Title 27">
            <a:extLst>
              <a:ext uri="{FF2B5EF4-FFF2-40B4-BE49-F238E27FC236}">
                <a16:creationId xmlns:a16="http://schemas.microsoft.com/office/drawing/2014/main" id="{98A57143-EF26-194A-98E9-C9647CC29997}"/>
              </a:ext>
            </a:extLst>
          </p:cNvPr>
          <p:cNvSpPr txBox="1">
            <a:spLocks/>
          </p:cNvSpPr>
          <p:nvPr/>
        </p:nvSpPr>
        <p:spPr>
          <a:xfrm>
            <a:off x="618744" y="139859"/>
            <a:ext cx="105156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Gill Sans MT" panose="020B0502020104020203" pitchFamily="34" charset="77"/>
                <a:ea typeface="Open Sans Light" charset="0"/>
                <a:cs typeface="Open Sans Light" charset="0"/>
              </a:defRPr>
            </a:lvl1pPr>
          </a:lstStyle>
          <a:p>
            <a:pPr lvl="0" fontAlgn="auto">
              <a:spcAft>
                <a:spcPts val="0"/>
              </a:spcAft>
            </a:pPr>
            <a:r>
              <a:rPr lang="en-US" dirty="0">
                <a:solidFill>
                  <a:srgbClr val="44546A"/>
                </a:solidFill>
              </a:rPr>
              <a:t>Z compresses energy in space and time to generate extreme dynamical forces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77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A52468A-C316-3046-BED4-8842F96374CA}"/>
              </a:ext>
            </a:extLst>
          </p:cNvPr>
          <p:cNvGrpSpPr/>
          <p:nvPr/>
        </p:nvGrpSpPr>
        <p:grpSpPr>
          <a:xfrm>
            <a:off x="304803" y="3696563"/>
            <a:ext cx="3717923" cy="2968070"/>
            <a:chOff x="304803" y="3776947"/>
            <a:chExt cx="3717923" cy="2968070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BB6789A8-0E94-D44B-8A20-C2D1A5DD78C4}"/>
                </a:ext>
              </a:extLst>
            </p:cNvPr>
            <p:cNvSpPr/>
            <p:nvPr/>
          </p:nvSpPr>
          <p:spPr>
            <a:xfrm>
              <a:off x="304804" y="4150011"/>
              <a:ext cx="3717922" cy="222567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cs typeface="ＭＳ Ｐゴシック" charset="-128"/>
              </a:endParaRPr>
            </a:p>
          </p:txBody>
        </p:sp>
        <p:grpSp>
          <p:nvGrpSpPr>
            <p:cNvPr id="55" name="Group 23">
              <a:extLst>
                <a:ext uri="{FF2B5EF4-FFF2-40B4-BE49-F238E27FC236}">
                  <a16:creationId xmlns:a16="http://schemas.microsoft.com/office/drawing/2014/main" id="{9B1B15AA-A068-3748-BA80-3BB867FD7E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99268" y="5146705"/>
              <a:ext cx="909636" cy="1203325"/>
              <a:chOff x="6024563" y="2965450"/>
              <a:chExt cx="1792287" cy="2139950"/>
            </a:xfrm>
          </p:grpSpPr>
          <p:sp>
            <p:nvSpPr>
              <p:cNvPr id="71" name="Line 12">
                <a:extLst>
                  <a:ext uri="{FF2B5EF4-FFF2-40B4-BE49-F238E27FC236}">
                    <a16:creationId xmlns:a16="http://schemas.microsoft.com/office/drawing/2014/main" id="{09B682AA-924A-504C-A2BA-4C10E3CB99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24563" y="3144838"/>
                <a:ext cx="0" cy="178276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lIns="85597" tIns="42798" rIns="85597" bIns="42798" anchor="ctr"/>
              <a:lstStyle/>
              <a:p>
                <a:endParaRPr lang="en-US"/>
              </a:p>
            </p:txBody>
          </p:sp>
          <p:sp>
            <p:nvSpPr>
              <p:cNvPr id="72" name="Line 13">
                <a:extLst>
                  <a:ext uri="{FF2B5EF4-FFF2-40B4-BE49-F238E27FC236}">
                    <a16:creationId xmlns:a16="http://schemas.microsoft.com/office/drawing/2014/main" id="{4026690A-20D6-E841-ABC2-D76BFADE2B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816850" y="3144838"/>
                <a:ext cx="0" cy="178276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lIns="85597" tIns="42798" rIns="85597" bIns="42798" anchor="ctr"/>
              <a:lstStyle/>
              <a:p>
                <a:endParaRPr lang="en-US"/>
              </a:p>
            </p:txBody>
          </p:sp>
          <p:grpSp>
            <p:nvGrpSpPr>
              <p:cNvPr id="73" name="Group 22">
                <a:extLst>
                  <a:ext uri="{FF2B5EF4-FFF2-40B4-BE49-F238E27FC236}">
                    <a16:creationId xmlns:a16="http://schemas.microsoft.com/office/drawing/2014/main" id="{57215E21-35D2-6C43-B870-CFFD3746832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029325" y="2965450"/>
                <a:ext cx="1784350" cy="2139950"/>
                <a:chOff x="6029325" y="2965450"/>
                <a:chExt cx="1784350" cy="2139950"/>
              </a:xfrm>
            </p:grpSpPr>
            <p:sp>
              <p:nvSpPr>
                <p:cNvPr id="74" name="Oval 15">
                  <a:extLst>
                    <a:ext uri="{FF2B5EF4-FFF2-40B4-BE49-F238E27FC236}">
                      <a16:creationId xmlns:a16="http://schemas.microsoft.com/office/drawing/2014/main" id="{72A3C1B3-0961-F34E-A79B-BC994EC86C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29325" y="4748213"/>
                  <a:ext cx="1782763" cy="35718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FF00"/>
                    </a:gs>
                    <a:gs pos="50000">
                      <a:srgbClr val="007600"/>
                    </a:gs>
                    <a:gs pos="100000">
                      <a:srgbClr val="00FF00"/>
                    </a:gs>
                  </a:gsLst>
                  <a:lin ang="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85597" tIns="42798" rIns="85597" bIns="42798" anchor="ctr"/>
                <a:lstStyle/>
                <a:p>
                  <a:endParaRPr lang="en-US"/>
                </a:p>
              </p:txBody>
            </p:sp>
            <p:sp>
              <p:nvSpPr>
                <p:cNvPr id="75" name="Rectangle 31">
                  <a:extLst>
                    <a:ext uri="{FF2B5EF4-FFF2-40B4-BE49-F238E27FC236}">
                      <a16:creationId xmlns:a16="http://schemas.microsoft.com/office/drawing/2014/main" id="{DABF1E8E-395F-FB46-986F-B4EF0C0996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32500" y="3151188"/>
                  <a:ext cx="1781175" cy="1779587"/>
                </a:xfrm>
                <a:prstGeom prst="rect">
                  <a:avLst/>
                </a:prstGeom>
                <a:gradFill rotWithShape="0">
                  <a:gsLst>
                    <a:gs pos="0">
                      <a:srgbClr val="00FF00"/>
                    </a:gs>
                    <a:gs pos="50000">
                      <a:srgbClr val="007600"/>
                    </a:gs>
                    <a:gs pos="100000">
                      <a:srgbClr val="00FF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5597" tIns="42798" rIns="85597" bIns="42798" anchor="ctr"/>
                <a:lstStyle/>
                <a:p>
                  <a:endParaRPr lang="en-US"/>
                </a:p>
              </p:txBody>
            </p:sp>
            <p:sp>
              <p:nvSpPr>
                <p:cNvPr id="76" name="Oval 11">
                  <a:extLst>
                    <a:ext uri="{FF2B5EF4-FFF2-40B4-BE49-F238E27FC236}">
                      <a16:creationId xmlns:a16="http://schemas.microsoft.com/office/drawing/2014/main" id="{B5983442-1071-A140-A4FA-A322527D17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29325" y="2965450"/>
                  <a:ext cx="1782763" cy="35718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FF00"/>
                    </a:gs>
                    <a:gs pos="50000">
                      <a:srgbClr val="007600"/>
                    </a:gs>
                    <a:gs pos="100000">
                      <a:srgbClr val="00FF00"/>
                    </a:gs>
                  </a:gsLst>
                  <a:lin ang="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85597" tIns="42798" rIns="85597" bIns="42798" anchor="ctr"/>
                <a:lstStyle/>
                <a:p>
                  <a:endParaRPr lang="en-US"/>
                </a:p>
              </p:txBody>
            </p:sp>
            <p:sp>
              <p:nvSpPr>
                <p:cNvPr id="77" name="Oval 14">
                  <a:extLst>
                    <a:ext uri="{FF2B5EF4-FFF2-40B4-BE49-F238E27FC236}">
                      <a16:creationId xmlns:a16="http://schemas.microsoft.com/office/drawing/2014/main" id="{5A2DBA69-B551-304F-A803-5C57BE534E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83325" y="3059113"/>
                  <a:ext cx="1265238" cy="163512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85597" tIns="42798" rIns="85597" bIns="42798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61" name="Line 37">
              <a:extLst>
                <a:ext uri="{FF2B5EF4-FFF2-40B4-BE49-F238E27FC236}">
                  <a16:creationId xmlns:a16="http://schemas.microsoft.com/office/drawing/2014/main" id="{18E87094-6790-9B43-B00B-B79D9E01823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99267" y="5821393"/>
              <a:ext cx="4572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lIns="85597" tIns="42798" rIns="85597" bIns="42798" anchor="ctr"/>
            <a:lstStyle/>
            <a:p>
              <a:endParaRPr lang="en-US"/>
            </a:p>
          </p:txBody>
        </p:sp>
        <p:sp>
          <p:nvSpPr>
            <p:cNvPr id="63" name="Text Box 38">
              <a:extLst>
                <a:ext uri="{FF2B5EF4-FFF2-40B4-BE49-F238E27FC236}">
                  <a16:creationId xmlns:a16="http://schemas.microsoft.com/office/drawing/2014/main" id="{BFBC6B27-9DC1-2048-AD8A-32E9BDBB13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13555" y="5854731"/>
              <a:ext cx="339725" cy="363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5597" tIns="42798" rIns="85597" bIns="42798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 dirty="0">
                  <a:latin typeface="Times New Roman"/>
                  <a:cs typeface="Times New Roman"/>
                </a:rPr>
                <a:t>R</a:t>
              </a:r>
            </a:p>
          </p:txBody>
        </p:sp>
        <p:sp>
          <p:nvSpPr>
            <p:cNvPr id="64" name="Line 39">
              <a:extLst>
                <a:ext uri="{FF2B5EF4-FFF2-40B4-BE49-F238E27FC236}">
                  <a16:creationId xmlns:a16="http://schemas.microsoft.com/office/drawing/2014/main" id="{388EB52D-B2D6-4244-B3DC-9784B5E52F5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43691" y="5224493"/>
              <a:ext cx="0" cy="10698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lIns="85597" tIns="42798" rIns="85597" bIns="42798" anchor="ctr"/>
            <a:lstStyle/>
            <a:p>
              <a:endParaRPr lang="en-US"/>
            </a:p>
          </p:txBody>
        </p:sp>
        <p:sp>
          <p:nvSpPr>
            <p:cNvPr id="65" name="Text Box 40">
              <a:extLst>
                <a:ext uri="{FF2B5EF4-FFF2-40B4-BE49-F238E27FC236}">
                  <a16:creationId xmlns:a16="http://schemas.microsoft.com/office/drawing/2014/main" id="{1E04983F-58B0-6A42-9DFD-5D64CFB9E7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4367" y="5329269"/>
              <a:ext cx="892175" cy="915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5597" tIns="42798" rIns="85597" bIns="42798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 b="1" dirty="0"/>
                <a:t>drive</a:t>
              </a:r>
            </a:p>
            <a:p>
              <a:pPr algn="ctr" eaLnBrk="1" hangingPunct="1"/>
              <a:r>
                <a:rPr lang="en-US" sz="1800" b="1" dirty="0"/>
                <a:t>current</a:t>
              </a:r>
            </a:p>
            <a:p>
              <a:pPr algn="ctr" eaLnBrk="1" hangingPunct="1"/>
              <a:r>
                <a:rPr lang="en-US" sz="1800" b="1" i="1" dirty="0">
                  <a:latin typeface="Times New Roman"/>
                  <a:cs typeface="Times New Roman"/>
                </a:rPr>
                <a:t>I</a:t>
              </a:r>
            </a:p>
          </p:txBody>
        </p:sp>
        <p:sp>
          <p:nvSpPr>
            <p:cNvPr id="66" name="Text Box 47">
              <a:extLst>
                <a:ext uri="{FF2B5EF4-FFF2-40B4-BE49-F238E27FC236}">
                  <a16:creationId xmlns:a16="http://schemas.microsoft.com/office/drawing/2014/main" id="{94F56EBE-2ACF-2A47-9503-6D7B115B5B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803" y="3776947"/>
              <a:ext cx="3717923" cy="363538"/>
            </a:xfrm>
            <a:prstGeom prst="rect">
              <a:avLst/>
            </a:prstGeom>
            <a:solidFill>
              <a:srgbClr val="FFFF9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lIns="85597" tIns="42798" rIns="85597" bIns="42798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 b="1" dirty="0"/>
                <a:t>Magnetically Driven Implosion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E65AF0E1-C27A-DE42-827D-163D9FF926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804" y="6375685"/>
              <a:ext cx="3717921" cy="369332"/>
            </a:xfrm>
            <a:prstGeom prst="rect">
              <a:avLst/>
            </a:prstGeom>
            <a:solidFill>
              <a:srgbClr val="3366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 b="1" dirty="0">
                  <a:solidFill>
                    <a:schemeClr val="bg1"/>
                  </a:solidFill>
                </a:rPr>
                <a:t>~7 Mbar </a:t>
              </a:r>
              <a:r>
                <a:rPr lang="en-US" sz="1800" b="1" dirty="0">
                  <a:solidFill>
                    <a:schemeClr val="bg1"/>
                  </a:solidFill>
                  <a:sym typeface="Wingdings" pitchFamily="2" charset="2"/>
                </a:rPr>
                <a:t>→ &gt;100 Mbar during expt.</a:t>
              </a:r>
              <a:endParaRPr lang="en-US" sz="1800" b="1" dirty="0">
                <a:solidFill>
                  <a:schemeClr val="bg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B3DA2C0F-DFD3-3E4F-8BE0-9F6EF743371C}"/>
                    </a:ext>
                  </a:extLst>
                </p:cNvPr>
                <p:cNvSpPr txBox="1"/>
                <p:nvPr/>
              </p:nvSpPr>
              <p:spPr>
                <a:xfrm>
                  <a:off x="476241" y="4211036"/>
                  <a:ext cx="3391441" cy="75232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mag</m:t>
                            </m:r>
                          </m:sub>
                        </m:sSub>
                        <m:d>
                          <m:d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Mbar</m:t>
                            </m:r>
                          </m:e>
                        </m:d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=62</m:t>
                        </m:r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f>
                                      <m:fPr>
                                        <m:type m:val="lin"/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num>
                                      <m:den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20 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US" sz="2000" b="0" i="0" smtClean="0">
                                            <a:latin typeface="Cambria Math" panose="02040503050406030204" pitchFamily="18" charset="0"/>
                                          </a:rPr>
                                          <m:t>MA</m:t>
                                        </m:r>
                                      </m:den>
                                    </m:f>
                                  </m:num>
                                  <m:den>
                                    <m:f>
                                      <m:fPr>
                                        <m:type m:val="lin"/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</m:num>
                                      <m:den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1 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US" sz="2000" b="0" i="0" smtClean="0">
                                            <a:latin typeface="Cambria Math" panose="02040503050406030204" pitchFamily="18" charset="0"/>
                                          </a:rPr>
                                          <m:t>mm</m:t>
                                        </m:r>
                                      </m:den>
                                    </m:f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B3DA2C0F-DFD3-3E4F-8BE0-9F6EF74337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6241" y="4211036"/>
                  <a:ext cx="3391441" cy="752322"/>
                </a:xfrm>
                <a:prstGeom prst="rect">
                  <a:avLst/>
                </a:prstGeom>
                <a:blipFill>
                  <a:blip r:embed="rId6"/>
                  <a:stretch>
                    <a:fillRect l="-743" t="-60000" b="-10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custDataLst>
      <p:tags r:id="rId1"/>
    </p:custDataLst>
    <p:extLst>
      <p:ext uri="{BB962C8B-B14F-4D97-AF65-F5344CB8AC3E}">
        <p14:creationId xmlns:p14="http://schemas.microsoft.com/office/powerpoint/2010/main" val="279492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850354" y="880860"/>
            <a:ext cx="1993747" cy="38682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118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" pitchFamily="-84" charset="0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947334" y="942957"/>
            <a:ext cx="1993747" cy="38682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118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" pitchFamily="-84" charset="0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080260" y="919886"/>
            <a:ext cx="1993747" cy="38682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118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" pitchFamily="-84" charset="0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9270A8A-E8F1-AA46-A9BC-B18309740E00}"/>
              </a:ext>
            </a:extLst>
          </p:cNvPr>
          <p:cNvSpPr/>
          <p:nvPr/>
        </p:nvSpPr>
        <p:spPr>
          <a:xfrm>
            <a:off x="0" y="4649395"/>
            <a:ext cx="12106656" cy="1828800"/>
          </a:xfrm>
          <a:prstGeom prst="rect">
            <a:avLst/>
          </a:prstGeom>
          <a:gradFill flip="none" rotWithShape="1">
            <a:gsLst>
              <a:gs pos="78000">
                <a:schemeClr val="bg2">
                  <a:lumMod val="85000"/>
                </a:schemeClr>
              </a:gs>
              <a:gs pos="0">
                <a:schemeClr val="accent3">
                  <a:lumMod val="0"/>
                  <a:lumOff val="100000"/>
                </a:schemeClr>
              </a:gs>
              <a:gs pos="100000">
                <a:schemeClr val="bg1">
                  <a:lumMod val="65000"/>
                </a:schemeClr>
              </a:gs>
            </a:gsLst>
            <a:lin ang="13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itle 27">
            <a:extLst>
              <a:ext uri="{FF2B5EF4-FFF2-40B4-BE49-F238E27FC236}">
                <a16:creationId xmlns:a16="http://schemas.microsoft.com/office/drawing/2014/main" id="{A8DBF35C-B8B1-064C-82D5-127B44F0D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MagLIF is a concept enabling the study of all aspects of Magneto-Inertial Fusion</a:t>
            </a: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C7FCF55D-BB1D-DB4A-9D34-DCFBA6D0D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34986F-556D-0849-A42A-518C6531ED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4546A">
                    <a:tint val="75000"/>
                  </a:srgbClr>
                </a:solidFill>
                <a:effectLst/>
                <a:uLnTx/>
                <a:uFillTx/>
                <a:latin typeface="Open Sans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tint val="75000"/>
                </a:srgbClr>
              </a:solidFill>
              <a:effectLst/>
              <a:uLnTx/>
              <a:uFillTx/>
              <a:latin typeface="Open Sans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141781" y="4907132"/>
            <a:ext cx="2964875" cy="1134889"/>
          </a:xfrm>
          <a:prstGeom prst="rect">
            <a:avLst/>
          </a:prstGeom>
        </p:spPr>
        <p:txBody>
          <a:bodyPr vert="horz" wrap="square" lIns="0" tIns="43143" rIns="0" bIns="0" rtlCol="0" anchor="t">
            <a:spAutoFit/>
          </a:bodyPr>
          <a:lstStyle/>
          <a:p>
            <a:pPr marL="228600" marR="0" lvl="0" algn="l" defTabSz="914400" rtl="0" eaLnBrk="0" fontAlgn="base" latinLnBrk="0" hangingPunct="0">
              <a:lnSpc>
                <a:spcPct val="100000"/>
              </a:lnSpc>
              <a:spcBef>
                <a:spcPts val="34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sz="1800" b="1" i="0" u="none" strike="noStrike" kern="1200" cap="none" spc="4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Stagnation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96956" marR="823676" lvl="0" indent="-285750" algn="l" defTabSz="914400" rtl="0" eaLnBrk="0" fontAlgn="base" latinLnBrk="0" hangingPunct="0">
              <a:lnSpc>
                <a:spcPts val="1421"/>
              </a:lnSpc>
              <a:spcBef>
                <a:spcPts val="287"/>
              </a:spcBef>
              <a:spcAft>
                <a:spcPct val="0"/>
              </a:spcAft>
              <a:buClr>
                <a:srgbClr val="00B0F0"/>
              </a:buClr>
              <a:buSzTx/>
              <a:buFont typeface="Arial" panose="020B0604020202020204" pitchFamily="34" charset="0"/>
              <a:buChar char="•"/>
              <a:tabLst>
                <a:tab pos="140641" algn="l"/>
              </a:tabLst>
              <a:defRPr/>
            </a:pPr>
            <a:r>
              <a:rPr kumimoji="0" sz="1800" b="0" i="0" u="none" strike="noStrike" kern="1200" cap="none" spc="13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Several </a:t>
            </a:r>
            <a:r>
              <a:rPr kumimoji="0" sz="1800" b="0" i="0" u="none" strike="noStrike" kern="1200" cap="none" spc="9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keV</a:t>
            </a:r>
            <a:r>
              <a:rPr kumimoji="0" lang="en-US" sz="1800" b="0" i="0" u="none" strike="noStrike" kern="1200" cap="none" spc="9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plasma</a:t>
            </a:r>
            <a:r>
              <a:rPr lang="en-US" sz="1800" spc="9" dirty="0">
                <a:solidFill>
                  <a:srgbClr val="4454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sz="1800" b="0" i="0" u="none" strike="noStrike" kern="1200" cap="none" spc="9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kumimoji="0" sz="1800" b="0" i="0" u="none" strike="noStrike" kern="1200" cap="none" spc="18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kumimoji="0" sz="1800" b="0" i="0" u="none" strike="noStrike" kern="1200" cap="none" spc="26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</a:t>
            </a:r>
            <a:r>
              <a:rPr kumimoji="0" sz="1800" b="0" i="0" u="none" strike="noStrike" kern="1200" cap="none" spc="18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</a:t>
            </a:r>
            <a:r>
              <a:rPr kumimoji="0" sz="1800" b="0" i="0" u="none" strike="noStrike" kern="1200" cap="none" spc="9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</a:t>
            </a:r>
            <a:r>
              <a:rPr kumimoji="0" sz="1800" b="0" i="0" u="none" strike="noStrike" kern="1200" cap="none" spc="18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kumimoji="0" sz="1800" b="0" i="0" u="none" strike="noStrike" kern="1200" cap="none" spc="9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kumimoji="0" sz="1800" b="0" i="0" u="none" strike="noStrike" kern="1200" cap="none" spc="18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</a:t>
            </a:r>
            <a:r>
              <a:rPr kumimoji="0" sz="1800" b="0" i="0" u="none" strike="noStrike" kern="1200" cap="none" spc="9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</a:t>
            </a:r>
            <a:r>
              <a:rPr kumimoji="0" sz="1800" b="0" i="0" u="none" strike="noStrike" kern="1200" cap="none" spc="18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96956" marR="4483" lvl="0" indent="-285750" algn="l" defTabSz="914400" rtl="0" eaLnBrk="0" fontAlgn="base" latinLnBrk="0" hangingPunct="0">
              <a:lnSpc>
                <a:spcPts val="1332"/>
              </a:lnSpc>
              <a:spcBef>
                <a:spcPts val="490"/>
              </a:spcBef>
              <a:spcAft>
                <a:spcPct val="0"/>
              </a:spcAft>
              <a:buClr>
                <a:srgbClr val="00B0F0"/>
              </a:buClr>
              <a:buSzTx/>
              <a:buFont typeface="Arial" panose="020B0604020202020204" pitchFamily="34" charset="0"/>
              <a:buChar char="•"/>
              <a:tabLst>
                <a:tab pos="140641" algn="l"/>
              </a:tabLst>
              <a:defRPr/>
            </a:pPr>
            <a:r>
              <a:rPr kumimoji="0" sz="1800" b="0" i="0" u="none" strike="noStrike" kern="1200" cap="none" spc="13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Several </a:t>
            </a:r>
            <a:r>
              <a:rPr kumimoji="0" sz="1800" b="0" i="0" u="none" strike="noStrike" kern="1200" cap="none" spc="4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kT </a:t>
            </a:r>
            <a:r>
              <a:rPr kumimoji="0" sz="1800" b="0" i="0" u="none" strike="noStrike" kern="1200" cap="none" spc="9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B-field </a:t>
            </a:r>
            <a:r>
              <a:rPr kumimoji="0" sz="1800" b="0" i="0" u="none" strike="noStrike" kern="1200" cap="none" spc="4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</a:t>
            </a:r>
            <a:r>
              <a:rPr kumimoji="0" sz="1800" b="0" i="0" u="none" strike="noStrike" kern="1200" cap="none" spc="9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trap  </a:t>
            </a:r>
            <a:r>
              <a:rPr kumimoji="0" sz="1800" b="0" i="0" u="none" strike="noStrike" kern="1200" cap="none" spc="13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charged </a:t>
            </a:r>
            <a:r>
              <a:rPr kumimoji="0" sz="1800" b="0" i="0" u="none" strike="noStrike" kern="1200" cap="none" spc="9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fusion products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30352" y="4913356"/>
            <a:ext cx="2677193" cy="1134889"/>
          </a:xfrm>
          <a:prstGeom prst="rect">
            <a:avLst/>
          </a:prstGeom>
        </p:spPr>
        <p:txBody>
          <a:bodyPr vert="horz" wrap="square" lIns="0" tIns="43143" rIns="0" bIns="0" rtlCol="0" anchor="t">
            <a:spAutoFit/>
          </a:bodyPr>
          <a:lstStyle/>
          <a:p>
            <a:pPr marL="228600" marR="0" lvl="0" algn="l" defTabSz="914400" rtl="0" eaLnBrk="0" fontAlgn="base" latinLnBrk="0" hangingPunct="0">
              <a:lnSpc>
                <a:spcPct val="100000"/>
              </a:lnSpc>
              <a:spcBef>
                <a:spcPts val="34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sz="1800" b="1" i="0" u="none" strike="noStrike" kern="1200" cap="none" spc="4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Magnetization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96956" marR="4483" lvl="0" indent="-285750" algn="l" defTabSz="914400" rtl="0" eaLnBrk="0" fontAlgn="base" latinLnBrk="0" hangingPunct="0">
              <a:lnSpc>
                <a:spcPts val="1421"/>
              </a:lnSpc>
              <a:spcBef>
                <a:spcPts val="287"/>
              </a:spcBef>
              <a:spcAft>
                <a:spcPct val="0"/>
              </a:spcAft>
              <a:buClr>
                <a:srgbClr val="00B0F0"/>
              </a:buClr>
              <a:buSzTx/>
              <a:buFont typeface="Arial" panose="020B0604020202020204" pitchFamily="34" charset="0"/>
              <a:buChar char="•"/>
              <a:tabLst>
                <a:tab pos="140641" algn="l"/>
              </a:tabLst>
              <a:defRPr/>
            </a:pPr>
            <a:r>
              <a:rPr kumimoji="0" sz="1800" b="0" i="0" u="none" strike="noStrike" kern="1200" cap="none" spc="13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Suppress </a:t>
            </a:r>
            <a:r>
              <a:rPr kumimoji="0" sz="1800" b="0" i="0" u="none" strike="noStrike" kern="1200" cap="none" spc="9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radial </a:t>
            </a:r>
            <a:r>
              <a:rPr kumimoji="0" sz="1800" b="0" i="0" u="none" strike="noStrike" kern="1200" cap="none" spc="13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thermal  conduction</a:t>
            </a:r>
            <a:r>
              <a:rPr kumimoji="0" sz="1800" b="0" i="0" u="none" strike="noStrike" kern="1200" cap="none" spc="18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sz="1800" b="0" i="0" u="none" strike="noStrike" kern="1200" cap="none" spc="13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losses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96956" marR="113185" lvl="0" indent="-285750" algn="l">
              <a:lnSpc>
                <a:spcPts val="1332"/>
              </a:lnSpc>
              <a:spcBef>
                <a:spcPts val="490"/>
              </a:spcBef>
              <a:buClr>
                <a:srgbClr val="00B0F0"/>
              </a:buClr>
              <a:buFont typeface="Arial" panose="020B0604020202020204" pitchFamily="34" charset="0"/>
              <a:buChar char="•"/>
              <a:tabLst>
                <a:tab pos="140641" algn="l"/>
              </a:tabLst>
              <a:defRPr/>
            </a:pPr>
            <a:r>
              <a:rPr lang="en-US" sz="1800" spc="13" dirty="0">
                <a:solidFill>
                  <a:srgbClr val="4454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Enables </a:t>
            </a:r>
            <a:r>
              <a:rPr lang="en-US" sz="1800" spc="9" dirty="0">
                <a:solidFill>
                  <a:srgbClr val="4454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slow, stable liner implosions</a:t>
            </a:r>
            <a:endParaRPr lang="en-US" sz="1800" dirty="0">
              <a:solidFill>
                <a:srgbClr val="44546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E15D7CD-961C-7342-B872-E67B7A350C22}"/>
              </a:ext>
            </a:extLst>
          </p:cNvPr>
          <p:cNvSpPr/>
          <p:nvPr/>
        </p:nvSpPr>
        <p:spPr>
          <a:xfrm>
            <a:off x="643551" y="639675"/>
            <a:ext cx="77375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Relies on three components to produce fusion conditions at stagnation</a:t>
            </a:r>
          </a:p>
        </p:txBody>
      </p:sp>
      <p:pic>
        <p:nvPicPr>
          <p:cNvPr id="5" name="Graphic 4" descr="Add">
            <a:extLst>
              <a:ext uri="{FF2B5EF4-FFF2-40B4-BE49-F238E27FC236}">
                <a16:creationId xmlns:a16="http://schemas.microsoft.com/office/drawing/2014/main" id="{1462B599-7332-3946-8888-DCFD165039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22965" y="2824462"/>
            <a:ext cx="608376" cy="608376"/>
          </a:xfrm>
          <a:prstGeom prst="rect">
            <a:avLst/>
          </a:prstGeom>
        </p:spPr>
      </p:pic>
      <p:pic>
        <p:nvPicPr>
          <p:cNvPr id="29" name="Graphic 28" descr="Add">
            <a:extLst>
              <a:ext uri="{FF2B5EF4-FFF2-40B4-BE49-F238E27FC236}">
                <a16:creationId xmlns:a16="http://schemas.microsoft.com/office/drawing/2014/main" id="{CE010895-DA1F-5040-8AEB-A036979F0B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28696" y="2820624"/>
            <a:ext cx="608376" cy="60837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4C1B0DD-470E-FE40-B5CE-E1C2E2D70B65}"/>
              </a:ext>
            </a:extLst>
          </p:cNvPr>
          <p:cNvSpPr txBox="1"/>
          <p:nvPr/>
        </p:nvSpPr>
        <p:spPr>
          <a:xfrm>
            <a:off x="8459671" y="2877727"/>
            <a:ext cx="868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Times" pitchFamily="-84" charset="0"/>
                <a:ea typeface="+mn-ea"/>
                <a:cs typeface="+mn-cs"/>
              </a:rPr>
              <a:t>=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C8E698-F9C1-6B44-B852-73B1DA333572}"/>
              </a:ext>
            </a:extLst>
          </p:cNvPr>
          <p:cNvSpPr txBox="1"/>
          <p:nvPr/>
        </p:nvSpPr>
        <p:spPr>
          <a:xfrm>
            <a:off x="38460" y="6505140"/>
            <a:ext cx="100172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S.A.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Slutz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et al.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Phys. Plasmas (2010); A.B.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Sefkow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et al.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Phys. Plasmas (2014); S.A.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Slutz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et al.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Phys. Plasmas (2018).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BBC4A35-2659-7443-800E-4570607C02A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6179" y="1860070"/>
            <a:ext cx="788557" cy="2743200"/>
          </a:xfrm>
          <a:prstGeom prst="rect">
            <a:avLst/>
          </a:prstGeom>
        </p:spPr>
      </p:pic>
      <p:sp>
        <p:nvSpPr>
          <p:cNvPr id="21" name="object 12">
            <a:extLst>
              <a:ext uri="{FF2B5EF4-FFF2-40B4-BE49-F238E27FC236}">
                <a16:creationId xmlns:a16="http://schemas.microsoft.com/office/drawing/2014/main" id="{7B655D2A-5C7B-584E-AAFF-F535972C8D78}"/>
              </a:ext>
            </a:extLst>
          </p:cNvPr>
          <p:cNvSpPr txBox="1"/>
          <p:nvPr/>
        </p:nvSpPr>
        <p:spPr>
          <a:xfrm>
            <a:off x="3553231" y="4913356"/>
            <a:ext cx="2897812" cy="1134889"/>
          </a:xfrm>
          <a:prstGeom prst="rect">
            <a:avLst/>
          </a:prstGeom>
        </p:spPr>
        <p:txBody>
          <a:bodyPr vert="horz" wrap="square" lIns="0" tIns="43143" rIns="0" bIns="0" rtlCol="0" anchor="t">
            <a:spAutoFit/>
          </a:bodyPr>
          <a:lstStyle/>
          <a:p>
            <a:pPr marL="228600" lvl="0" algn="l">
              <a:spcBef>
                <a:spcPts val="340"/>
              </a:spcBef>
              <a:defRPr/>
            </a:pPr>
            <a:r>
              <a:rPr lang="en-US" sz="1800" b="1" spc="4" dirty="0">
                <a:solidFill>
                  <a:srgbClr val="4454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Preheat</a:t>
            </a:r>
            <a:endParaRPr lang="en-US" sz="1800" dirty="0">
              <a:solidFill>
                <a:srgbClr val="44546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96956" marR="4483" lvl="0" indent="-285750" algn="l">
              <a:lnSpc>
                <a:spcPts val="1332"/>
              </a:lnSpc>
              <a:spcBef>
                <a:spcPts val="490"/>
              </a:spcBef>
              <a:buClr>
                <a:srgbClr val="00B0F0"/>
              </a:buClr>
              <a:buFont typeface="Arial" panose="020B0604020202020204" pitchFamily="34" charset="0"/>
              <a:buChar char="•"/>
              <a:tabLst>
                <a:tab pos="140641" algn="l"/>
              </a:tabLst>
              <a:defRPr/>
            </a:pPr>
            <a:r>
              <a:rPr lang="en-US" sz="1800" spc="13" dirty="0">
                <a:solidFill>
                  <a:srgbClr val="4454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Pressurize fuel for ~adiabatic compression</a:t>
            </a:r>
          </a:p>
          <a:p>
            <a:pPr marL="296956" marR="4483" lvl="0" indent="-285750" algn="l">
              <a:lnSpc>
                <a:spcPts val="1332"/>
              </a:lnSpc>
              <a:spcBef>
                <a:spcPts val="490"/>
              </a:spcBef>
              <a:buClr>
                <a:srgbClr val="00B0F0"/>
              </a:buClr>
              <a:buFont typeface="Arial" panose="020B0604020202020204" pitchFamily="34" charset="0"/>
              <a:buChar char="•"/>
              <a:tabLst>
                <a:tab pos="140641" algn="l"/>
              </a:tabLst>
              <a:defRPr/>
            </a:pPr>
            <a:r>
              <a:rPr lang="en-US" sz="1800" spc="13" dirty="0">
                <a:solidFill>
                  <a:srgbClr val="4454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Limit convergence needed to reach multi-keV</a:t>
            </a:r>
            <a:endParaRPr lang="en-US" sz="1800" dirty="0">
              <a:solidFill>
                <a:srgbClr val="44546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object 11">
            <a:extLst>
              <a:ext uri="{FF2B5EF4-FFF2-40B4-BE49-F238E27FC236}">
                <a16:creationId xmlns:a16="http://schemas.microsoft.com/office/drawing/2014/main" id="{417A1D8B-3425-CE48-B524-CCE1DD72C6D9}"/>
              </a:ext>
            </a:extLst>
          </p:cNvPr>
          <p:cNvSpPr txBox="1"/>
          <p:nvPr/>
        </p:nvSpPr>
        <p:spPr>
          <a:xfrm>
            <a:off x="6537072" y="4905378"/>
            <a:ext cx="2556686" cy="1062433"/>
          </a:xfrm>
          <a:prstGeom prst="rect">
            <a:avLst/>
          </a:prstGeom>
        </p:spPr>
        <p:txBody>
          <a:bodyPr vert="horz" wrap="square" lIns="0" tIns="43143" rIns="0" bIns="0" rtlCol="0" anchor="t">
            <a:spAutoFit/>
          </a:bodyPr>
          <a:lstStyle/>
          <a:p>
            <a:pPr marL="228600" marR="0" lvl="0" algn="l" defTabSz="914400" rtl="0" eaLnBrk="0" fontAlgn="base" latinLnBrk="0" hangingPunct="0">
              <a:lnSpc>
                <a:spcPct val="100000"/>
              </a:lnSpc>
              <a:spcBef>
                <a:spcPts val="34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sz="1800" b="1" i="0" u="none" strike="noStrike" kern="1200" cap="none" spc="4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Implosion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96956" marR="0" lvl="0" indent="-285750" algn="l" defTabSz="914400" rtl="0" eaLnBrk="0" fontAlgn="base" latinLnBrk="0" hangingPunct="0">
              <a:lnSpc>
                <a:spcPct val="100000"/>
              </a:lnSpc>
              <a:spcBef>
                <a:spcPts val="190"/>
              </a:spcBef>
              <a:spcAft>
                <a:spcPct val="0"/>
              </a:spcAft>
              <a:buClr>
                <a:srgbClr val="00B0F0"/>
              </a:buClr>
              <a:buSzTx/>
              <a:buFont typeface="Arial" panose="020B0604020202020204" pitchFamily="34" charset="0"/>
              <a:buChar char="•"/>
              <a:tabLst>
                <a:tab pos="140641" algn="l"/>
              </a:tabLst>
              <a:defRPr/>
            </a:pPr>
            <a:r>
              <a:rPr lang="en-US" sz="1800" spc="13" dirty="0">
                <a:solidFill>
                  <a:srgbClr val="4454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~A</a:t>
            </a:r>
            <a:r>
              <a:rPr kumimoji="0" lang="en-US" sz="1800" b="0" i="0" u="none" strike="noStrike" kern="1200" cap="none" spc="13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diabatic </a:t>
            </a:r>
            <a:r>
              <a:rPr kumimoji="0" lang="en-US" sz="1800" b="0" i="0" u="none" strike="noStrike" kern="1200" cap="none" spc="13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PdV</a:t>
            </a:r>
            <a:r>
              <a:rPr kumimoji="0" lang="en-US" sz="1800" b="0" i="0" u="none" strike="noStrike" kern="1200" cap="none" spc="13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work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96956" marR="98617" lvl="0" indent="-285750" algn="l" defTabSz="914400" rtl="0" eaLnBrk="0" fontAlgn="base" latinLnBrk="0" hangingPunct="0">
              <a:lnSpc>
                <a:spcPts val="1394"/>
              </a:lnSpc>
              <a:spcBef>
                <a:spcPts val="499"/>
              </a:spcBef>
              <a:spcAft>
                <a:spcPct val="0"/>
              </a:spcAft>
              <a:buClr>
                <a:srgbClr val="00B0F0"/>
              </a:buClr>
              <a:buSzTx/>
              <a:buFont typeface="Arial" panose="020B0604020202020204" pitchFamily="34" charset="0"/>
              <a:buChar char="•"/>
              <a:tabLst>
                <a:tab pos="140641" algn="l"/>
              </a:tabLst>
              <a:defRPr/>
            </a:pPr>
            <a:r>
              <a:rPr kumimoji="0" sz="1800" b="0" i="0" u="none" strike="noStrike" kern="1200" cap="none" spc="9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Flux </a:t>
            </a:r>
            <a:r>
              <a:rPr kumimoji="0" sz="1800" b="0" i="0" u="none" strike="noStrike" kern="1200" cap="none" spc="13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compression</a:t>
            </a:r>
            <a:r>
              <a:rPr kumimoji="0" sz="1800" b="0" i="0" u="none" strike="noStrike" kern="1200" cap="none" spc="-22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sz="1800" b="0" i="0" u="none" strike="noStrike" kern="1200" cap="none" spc="4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 </a:t>
            </a:r>
            <a:r>
              <a:rPr kumimoji="0" sz="1800" b="0" i="0" u="none" strike="noStrike" kern="1200" cap="none" spc="9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amplify</a:t>
            </a:r>
            <a:r>
              <a:rPr kumimoji="0" sz="1800" b="0" i="0" u="none" strike="noStrike" kern="1200" cap="none" spc="18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sz="1800" b="0" i="0" u="none" strike="noStrike" kern="1200" cap="none" spc="9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B-field</a:t>
            </a:r>
            <a:endParaRPr kumimoji="0" lang="en-US" sz="1800" b="0" i="0" u="none" strike="noStrike" kern="1200" cap="none" spc="9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E0D7F2E-C7A5-AE4A-B2EC-A6B52D9E968A}"/>
                  </a:ext>
                </a:extLst>
              </p:cNvPr>
              <p:cNvSpPr txBox="1"/>
              <p:nvPr/>
            </p:nvSpPr>
            <p:spPr>
              <a:xfrm>
                <a:off x="10085600" y="2284872"/>
                <a:ext cx="2145322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23</m:t>
                          </m:r>
                        </m:sup>
                      </m:sSup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200" b="0" i="0" smtClean="0">
                              <a:latin typeface="Cambria Math" panose="02040503050406030204" pitchFamily="18" charset="0"/>
                            </a:rPr>
                            <m:t>cm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  <a:p>
                <a:pPr algn="ctr"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~ 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Gbar</m:t>
                      </m:r>
                    </m:oMath>
                  </m:oMathPara>
                </a14:m>
                <a:endParaRPr lang="en-US" sz="2200" dirty="0"/>
              </a:p>
              <a:p>
                <a:pPr algn="ctr"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𝑐𝑒</m:t>
                          </m:r>
                        </m:sub>
                      </m:sSub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~30</m:t>
                      </m:r>
                    </m:oMath>
                  </m:oMathPara>
                </a14:m>
                <a:endParaRPr lang="en-US" sz="2200" b="0" dirty="0"/>
              </a:p>
              <a:p>
                <a:pPr algn="ctr"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≳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10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E0D7F2E-C7A5-AE4A-B2EC-A6B52D9E96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5600" y="2284872"/>
                <a:ext cx="2145322" cy="175432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05981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51A0202-0CF2-7F4C-8F23-3F5F79B67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MagLIF experiments have demonstrated the fundamental principles of MIF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AB7AC59-93E1-6B4A-AA2E-3DCAD3978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4986F-556D-0849-A42A-518C6531ED58}" type="slidenum">
              <a:rPr lang="en-US" smtClean="0"/>
              <a:t>8</a:t>
            </a:fld>
            <a:endParaRPr lang="en-US" dirty="0"/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612C9E5A-812D-DA4A-86F3-F4B466EAB0DB}"/>
              </a:ext>
            </a:extLst>
          </p:cNvPr>
          <p:cNvSpPr txBox="1">
            <a:spLocks/>
          </p:cNvSpPr>
          <p:nvPr/>
        </p:nvSpPr>
        <p:spPr>
          <a:xfrm>
            <a:off x="70103" y="6291916"/>
            <a:ext cx="4173830" cy="5112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/>
              <a:t>Gomez et al., PRL 113, 155003 (2014)</a:t>
            </a:r>
          </a:p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/>
              <a:t>Gomez et al., PRL 125, 155002 (2020)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4" name="Table 63">
                <a:extLst>
                  <a:ext uri="{FF2B5EF4-FFF2-40B4-BE49-F238E27FC236}">
                    <a16:creationId xmlns:a16="http://schemas.microsoft.com/office/drawing/2014/main" id="{D2A036A8-7D89-C74D-A4B2-10392F8A7A4C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392492" y="3146830"/>
              <a:ext cx="3960940" cy="137160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282700">
                      <a:extLst>
                        <a:ext uri="{9D8B030D-6E8A-4147-A177-3AD203B41FA5}">
                          <a16:colId xmlns:a16="http://schemas.microsoft.com/office/drawing/2014/main" val="2664723641"/>
                        </a:ext>
                      </a:extLst>
                    </a:gridCol>
                    <a:gridCol w="1263333">
                      <a:extLst>
                        <a:ext uri="{9D8B030D-6E8A-4147-A177-3AD203B41FA5}">
                          <a16:colId xmlns:a16="http://schemas.microsoft.com/office/drawing/2014/main" val="2293742528"/>
                        </a:ext>
                      </a:extLst>
                    </a:gridCol>
                    <a:gridCol w="1414907">
                      <a:extLst>
                        <a:ext uri="{9D8B030D-6E8A-4147-A177-3AD203B41FA5}">
                          <a16:colId xmlns:a16="http://schemas.microsoft.com/office/drawing/2014/main" val="3549461524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No B-field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B-field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00732717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No Preheat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  <m:r>
                                  <a:rPr lang="en-US" sz="18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sz="18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en-US" sz="18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𝟗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8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r>
                                  <a:rPr lang="en-US" sz="1800" b="1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sz="1800" b="1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1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en-US" sz="1800" b="1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𝟏𝟎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800" b="1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936124523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Preheat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𝟒</m:t>
                                </m:r>
                                <m:r>
                                  <a:rPr lang="en-US" sz="1800" b="1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sz="1800" b="1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1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en-US" sz="1800" b="1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𝟏𝟎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800" b="1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>
                              <a:solidFill>
                                <a:srgbClr val="00B050"/>
                              </a:solidFill>
                            </a:rPr>
                            <a:t>Up to 10</a:t>
                          </a:r>
                          <a:r>
                            <a:rPr lang="en-US" sz="1800" b="1" baseline="30000" dirty="0">
                              <a:solidFill>
                                <a:srgbClr val="00B050"/>
                              </a:solidFill>
                            </a:rPr>
                            <a:t>13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5587547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4" name="Table 63">
                <a:extLst>
                  <a:ext uri="{FF2B5EF4-FFF2-40B4-BE49-F238E27FC236}">
                    <a16:creationId xmlns:a16="http://schemas.microsoft.com/office/drawing/2014/main" id="{D2A036A8-7D89-C74D-A4B2-10392F8A7A4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31597525"/>
                  </p:ext>
                </p:extLst>
              </p:nvPr>
            </p:nvGraphicFramePr>
            <p:xfrm>
              <a:off x="7392492" y="3146830"/>
              <a:ext cx="3960940" cy="137160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282700">
                      <a:extLst>
                        <a:ext uri="{9D8B030D-6E8A-4147-A177-3AD203B41FA5}">
                          <a16:colId xmlns:a16="http://schemas.microsoft.com/office/drawing/2014/main" val="2664723641"/>
                        </a:ext>
                      </a:extLst>
                    </a:gridCol>
                    <a:gridCol w="1263333">
                      <a:extLst>
                        <a:ext uri="{9D8B030D-6E8A-4147-A177-3AD203B41FA5}">
                          <a16:colId xmlns:a16="http://schemas.microsoft.com/office/drawing/2014/main" val="2293742528"/>
                        </a:ext>
                      </a:extLst>
                    </a:gridCol>
                    <a:gridCol w="1414907">
                      <a:extLst>
                        <a:ext uri="{9D8B030D-6E8A-4147-A177-3AD203B41FA5}">
                          <a16:colId xmlns:a16="http://schemas.microsoft.com/office/drawing/2014/main" val="3549461524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No B-field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B-field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00732717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No Preheat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2000" t="-97297" r="-112000" b="-1081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81982" t="-97297" r="-901" b="-10810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36124523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Preheat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2000" t="-202778" r="-112000" b="-111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>
                              <a:solidFill>
                                <a:srgbClr val="00B050"/>
                              </a:solidFill>
                            </a:rPr>
                            <a:t>Up to 10</a:t>
                          </a:r>
                          <a:r>
                            <a:rPr lang="en-US" sz="1800" b="1" baseline="30000" dirty="0">
                              <a:solidFill>
                                <a:srgbClr val="00B050"/>
                              </a:solidFill>
                            </a:rPr>
                            <a:t>13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5587547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7" name="TextBox 66">
            <a:extLst>
              <a:ext uri="{FF2B5EF4-FFF2-40B4-BE49-F238E27FC236}">
                <a16:creationId xmlns:a16="http://schemas.microsoft.com/office/drawing/2014/main" id="{382A4FB1-1D27-5E43-95BF-954792574965}"/>
              </a:ext>
            </a:extLst>
          </p:cNvPr>
          <p:cNvSpPr txBox="1"/>
          <p:nvPr/>
        </p:nvSpPr>
        <p:spPr>
          <a:xfrm>
            <a:off x="7464565" y="2842444"/>
            <a:ext cx="3816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latin typeface="Open Sans" charset="0"/>
              </a:rPr>
              <a:t>DD neutron yields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5D3A98D-7CA1-CB4C-9F12-9551C78DE1B7}"/>
              </a:ext>
            </a:extLst>
          </p:cNvPr>
          <p:cNvGrpSpPr/>
          <p:nvPr/>
        </p:nvGrpSpPr>
        <p:grpSpPr>
          <a:xfrm>
            <a:off x="362478" y="911425"/>
            <a:ext cx="6482651" cy="5636100"/>
            <a:chOff x="362478" y="911425"/>
            <a:chExt cx="6482651" cy="563610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876EB44-B8A9-3B46-9825-E59E0D9F44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46871" y="1335445"/>
              <a:ext cx="1498258" cy="521208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E637D17-8802-B54B-BB68-358F42FC1CB9}"/>
                </a:ext>
              </a:extLst>
            </p:cNvPr>
            <p:cNvSpPr txBox="1"/>
            <p:nvPr/>
          </p:nvSpPr>
          <p:spPr>
            <a:xfrm>
              <a:off x="362478" y="911425"/>
              <a:ext cx="48714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latin typeface="Open Sans" charset="0"/>
                </a:rPr>
                <a:t>Thermonuclear neutrons, multi-keV temperatures from high aspect-ratio, cylindrical fuel assemblies.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790C6D1-88E6-004A-B882-D14AF7DD193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86004" y="1812460"/>
              <a:ext cx="4772618" cy="3291840"/>
              <a:chOff x="980816" y="1524684"/>
              <a:chExt cx="4109753" cy="2834640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8B437B00-A165-054A-A05B-AC61ACFBD1E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80816" y="1524684"/>
                <a:ext cx="4109753" cy="2834640"/>
                <a:chOff x="980816" y="1524684"/>
                <a:chExt cx="3977180" cy="2743200"/>
              </a:xfrm>
            </p:grpSpPr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FC28580B-3A4E-9041-AA0F-AB13C97AFB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80816" y="1524684"/>
                  <a:ext cx="3977180" cy="2743200"/>
                </a:xfrm>
                <a:prstGeom prst="rect">
                  <a:avLst/>
                </a:prstGeom>
              </p:spPr>
            </p:pic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2C6ED0A0-E358-5A4F-B465-2413D0383EAD}"/>
                    </a:ext>
                  </a:extLst>
                </p:cNvPr>
                <p:cNvSpPr/>
                <p:nvPr/>
              </p:nvSpPr>
              <p:spPr>
                <a:xfrm>
                  <a:off x="1715477" y="1590431"/>
                  <a:ext cx="562708" cy="85969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FC3DF324-4FA2-D04D-8DCE-208ADFB6CA5F}"/>
                    </a:ext>
                  </a:extLst>
                </p:cNvPr>
                <p:cNvSpPr/>
                <p:nvPr/>
              </p:nvSpPr>
              <p:spPr>
                <a:xfrm>
                  <a:off x="2148947" y="1608295"/>
                  <a:ext cx="562707" cy="39119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E375A009-A33C-7145-9AD8-4F560D56577B}"/>
                    </a:ext>
                  </a:extLst>
                </p:cNvPr>
                <p:cNvSpPr/>
                <p:nvPr/>
              </p:nvSpPr>
              <p:spPr>
                <a:xfrm>
                  <a:off x="1936545" y="2366933"/>
                  <a:ext cx="359223" cy="39119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373BD9FA-61C4-0C49-9EB3-0A03DB75561E}"/>
                    </a:ext>
                  </a:extLst>
                </p:cNvPr>
                <p:cNvSpPr/>
                <p:nvPr/>
              </p:nvSpPr>
              <p:spPr>
                <a:xfrm>
                  <a:off x="3933376" y="2069946"/>
                  <a:ext cx="865270" cy="93116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D7DB01D3-A4B3-0A41-87D3-F5C3D15897CA}"/>
                    </a:ext>
                  </a:extLst>
                </p:cNvPr>
                <p:cNvSpPr/>
                <p:nvPr/>
              </p:nvSpPr>
              <p:spPr>
                <a:xfrm rot="19048245">
                  <a:off x="3979881" y="1806070"/>
                  <a:ext cx="148671" cy="36269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74E36958-1A28-D94B-B363-532F60DFF10C}"/>
                  </a:ext>
                </a:extLst>
              </p:cNvPr>
              <p:cNvCxnSpPr>
                <a:cxnSpLocks/>
                <a:stCxn id="14" idx="0"/>
              </p:cNvCxnSpPr>
              <p:nvPr/>
            </p:nvCxnSpPr>
            <p:spPr>
              <a:xfrm flipH="1" flipV="1">
                <a:off x="4267915" y="1927873"/>
                <a:ext cx="50360" cy="745851"/>
              </a:xfrm>
              <a:prstGeom prst="straightConnector1">
                <a:avLst/>
              </a:prstGeom>
              <a:ln w="12700">
                <a:solidFill>
                  <a:srgbClr val="00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A9BE2240-B0B5-0649-AA47-C0CDD7C74DE5}"/>
                      </a:ext>
                    </a:extLst>
                  </p:cNvPr>
                  <p:cNvSpPr txBox="1"/>
                  <p:nvPr/>
                </p:nvSpPr>
                <p:spPr>
                  <a:xfrm>
                    <a:off x="3806188" y="2673725"/>
                    <a:ext cx="1024175" cy="29153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2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∝</m:t>
                          </m:r>
                          <m:sSub>
                            <m:sSubPr>
                              <m:ctrlPr>
                                <a:rPr lang="en-US" sz="22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220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20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  <m:r>
                                    <a:rPr lang="en-US" sz="22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𝐷𝐷</m:t>
                              </m:r>
                            </m:sub>
                          </m:sSub>
                        </m:oMath>
                      </m:oMathPara>
                    </a14:m>
                    <a:endParaRPr lang="en-US" sz="2200" dirty="0">
                      <a:solidFill>
                        <a:srgbClr val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A9BE2240-B0B5-0649-AA47-C0CDD7C74DE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06188" y="2673725"/>
                    <a:ext cx="1024175" cy="291533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3191" r="-1064" b="-1111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C74E8F67-B3B6-D644-A3E6-44BAC501CE9E}"/>
              </a:ext>
            </a:extLst>
          </p:cNvPr>
          <p:cNvSpPr txBox="1"/>
          <p:nvPr/>
        </p:nvSpPr>
        <p:spPr>
          <a:xfrm>
            <a:off x="6722005" y="1991484"/>
            <a:ext cx="5301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C00000"/>
                </a:solidFill>
                <a:latin typeface="Open Sans" charset="0"/>
              </a:rPr>
              <a:t>Hallmark of MIF</a:t>
            </a:r>
            <a:r>
              <a:rPr lang="en-US" sz="1800" dirty="0">
                <a:solidFill>
                  <a:srgbClr val="C00000"/>
                </a:solidFill>
                <a:latin typeface="Open Sans" charset="0"/>
              </a:rPr>
              <a:t>:</a:t>
            </a:r>
            <a:r>
              <a:rPr lang="en-US" sz="1800" dirty="0">
                <a:latin typeface="Open Sans" charset="0"/>
              </a:rPr>
              <a:t> significant fusion only when both the </a:t>
            </a:r>
            <a:r>
              <a:rPr lang="en-US" sz="1800" b="1" dirty="0">
                <a:latin typeface="Open Sans" charset="0"/>
              </a:rPr>
              <a:t>laser preheat</a:t>
            </a:r>
            <a:r>
              <a:rPr lang="en-US" sz="1800" dirty="0">
                <a:latin typeface="Open Sans" charset="0"/>
              </a:rPr>
              <a:t> and </a:t>
            </a:r>
            <a:r>
              <a:rPr lang="en-US" sz="1800" b="1" dirty="0">
                <a:latin typeface="Open Sans" charset="0"/>
              </a:rPr>
              <a:t>magnetization</a:t>
            </a:r>
            <a:r>
              <a:rPr lang="en-US" sz="1800" dirty="0">
                <a:latin typeface="Open Sans" charset="0"/>
              </a:rPr>
              <a:t> stages are present.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532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51A0202-0CF2-7F4C-8F23-3F5F79B67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744" y="176071"/>
            <a:ext cx="10515600" cy="365125"/>
          </a:xfrm>
        </p:spPr>
        <p:txBody>
          <a:bodyPr/>
          <a:lstStyle/>
          <a:p>
            <a:r>
              <a:rPr lang="en-US" dirty="0"/>
              <a:t>Forward-looking performance/scaling question: </a:t>
            </a:r>
            <a:r>
              <a:rPr lang="en-US" b="1" dirty="0"/>
              <a:t>Where are we going?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AB7AC59-93E1-6B4A-AA2E-3DCAD3978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4986F-556D-0849-A42A-518C6531ED58}" type="slidenum">
              <a:rPr lang="en-US" smtClean="0"/>
              <a:t>9</a:t>
            </a:fld>
            <a:endParaRPr lang="en-US" dirty="0"/>
          </a:p>
        </p:txBody>
      </p:sp>
      <p:sp>
        <p:nvSpPr>
          <p:cNvPr id="52" name="Content Placeholder 6">
            <a:extLst>
              <a:ext uri="{FF2B5EF4-FFF2-40B4-BE49-F238E27FC236}">
                <a16:creationId xmlns:a16="http://schemas.microsoft.com/office/drawing/2014/main" id="{13AD7D60-F753-0247-BE92-71DA04563F41}"/>
              </a:ext>
            </a:extLst>
          </p:cNvPr>
          <p:cNvSpPr txBox="1">
            <a:spLocks/>
          </p:cNvSpPr>
          <p:nvPr/>
        </p:nvSpPr>
        <p:spPr>
          <a:xfrm>
            <a:off x="70102" y="6291916"/>
            <a:ext cx="4414811" cy="5112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 err="1"/>
              <a:t>Slutz</a:t>
            </a:r>
            <a:r>
              <a:rPr lang="en-US" sz="1400" dirty="0"/>
              <a:t> et al., POP 23, 022702 (2016)</a:t>
            </a:r>
          </a:p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 err="1"/>
              <a:t>Slutz</a:t>
            </a:r>
            <a:r>
              <a:rPr lang="en-US" sz="1400" dirty="0"/>
              <a:t> et al., POP 25, 112706 (2018)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BF73B01-B238-CC41-8199-12696190846F}"/>
              </a:ext>
            </a:extLst>
          </p:cNvPr>
          <p:cNvSpPr txBox="1"/>
          <p:nvPr/>
        </p:nvSpPr>
        <p:spPr>
          <a:xfrm>
            <a:off x="4880221" y="780959"/>
            <a:ext cx="24219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Open Sans" charset="0"/>
              </a:rPr>
              <a:t>Two major thrusts: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D038173-6052-EF48-9E1B-288763EC61D7}"/>
              </a:ext>
            </a:extLst>
          </p:cNvPr>
          <p:cNvGrpSpPr/>
          <p:nvPr/>
        </p:nvGrpSpPr>
        <p:grpSpPr>
          <a:xfrm>
            <a:off x="174746" y="1699781"/>
            <a:ext cx="5667768" cy="3657600"/>
            <a:chOff x="174746" y="1699781"/>
            <a:chExt cx="5667768" cy="3657600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F398A32F-B324-1B49-9696-D953BB05F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4746" y="1699781"/>
              <a:ext cx="5667768" cy="365760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8C590F5-1256-9644-A29C-DE4F25B652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12110" y="1907692"/>
              <a:ext cx="987552" cy="561975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FF5D0408-C302-BC47-B133-194EBCE0F833}"/>
              </a:ext>
            </a:extLst>
          </p:cNvPr>
          <p:cNvSpPr/>
          <p:nvPr/>
        </p:nvSpPr>
        <p:spPr>
          <a:xfrm>
            <a:off x="3914643" y="4115401"/>
            <a:ext cx="1039029" cy="496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Content Placeholder 6">
            <a:extLst>
              <a:ext uri="{FF2B5EF4-FFF2-40B4-BE49-F238E27FC236}">
                <a16:creationId xmlns:a16="http://schemas.microsoft.com/office/drawing/2014/main" id="{E0428487-E184-5E43-8DFC-B07462BD9281}"/>
              </a:ext>
            </a:extLst>
          </p:cNvPr>
          <p:cNvSpPr txBox="1">
            <a:spLocks/>
          </p:cNvSpPr>
          <p:nvPr/>
        </p:nvSpPr>
        <p:spPr>
          <a:xfrm>
            <a:off x="989047" y="5521750"/>
            <a:ext cx="3936049" cy="6436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We are working to demonstrate 20-25 T, 2-4 kJ, 20-21 MA in the next 2 years</a:t>
            </a:r>
          </a:p>
        </p:txBody>
      </p:sp>
      <p:sp>
        <p:nvSpPr>
          <p:cNvPr id="51" name="Content Placeholder 6">
            <a:extLst>
              <a:ext uri="{FF2B5EF4-FFF2-40B4-BE49-F238E27FC236}">
                <a16:creationId xmlns:a16="http://schemas.microsoft.com/office/drawing/2014/main" id="{3F952D37-6CDE-D148-940D-8796C1A6002C}"/>
              </a:ext>
            </a:extLst>
          </p:cNvPr>
          <p:cNvSpPr txBox="1">
            <a:spLocks/>
          </p:cNvSpPr>
          <p:nvPr/>
        </p:nvSpPr>
        <p:spPr>
          <a:xfrm rot="20071926">
            <a:off x="1291472" y="2834369"/>
            <a:ext cx="2013054" cy="4308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rPr lang="en-US" sz="1600" i="1" dirty="0">
                <a:solidFill>
                  <a:srgbClr val="000000"/>
                </a:solidFill>
              </a:rPr>
              <a:t>2D LASNEX, optimized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AFF658F-CDD8-3240-BA92-F6CD32B264BD}"/>
                  </a:ext>
                </a:extLst>
              </p:cNvPr>
              <p:cNvSpPr/>
              <p:nvPr/>
            </p:nvSpPr>
            <p:spPr>
              <a:xfrm>
                <a:off x="2624854" y="3814900"/>
                <a:ext cx="2305568" cy="92333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800" u="sng" dirty="0">
                    <a:solidFill>
                      <a:srgbClr val="000000"/>
                    </a:solidFill>
                    <a:latin typeface="Open Sans" charset="0"/>
                  </a:rPr>
                  <a:t>Experimental results: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en-US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r>
                        <m:rPr>
                          <m:nor/>
                        </m:rPr>
                        <a:rPr lang="en-US" sz="18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up</m:t>
                      </m:r>
                      <m:r>
                        <m:rPr>
                          <m:nor/>
                        </m:rPr>
                        <a:rPr lang="en-US" sz="18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8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to</m:t>
                      </m:r>
                      <m:r>
                        <a:rPr lang="en-US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8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~2 </m:t>
                      </m:r>
                      <m:r>
                        <m:rPr>
                          <m:nor/>
                        </m:rPr>
                        <a:rPr lang="en-US" sz="18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Gbar</m:t>
                      </m:r>
                      <m:r>
                        <m:rPr>
                          <m:nor/>
                        </m:rPr>
                        <a:rPr lang="en-US" sz="18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nor/>
                        </m:rPr>
                        <a:rPr lang="en-US" sz="18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ns</m:t>
                      </m:r>
                    </m:oMath>
                  </m:oMathPara>
                </a14:m>
                <a:endParaRPr lang="en-US" sz="1800" dirty="0">
                  <a:solidFill>
                    <a:srgbClr val="00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𝜒</m:t>
                      </m:r>
                      <m:r>
                        <a:rPr lang="en-US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r>
                        <m:rPr>
                          <m:nor/>
                        </m:rPr>
                        <a:rPr lang="en-US" sz="18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up</m:t>
                      </m:r>
                      <m:r>
                        <m:rPr>
                          <m:nor/>
                        </m:rPr>
                        <a:rPr lang="en-US" sz="18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8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to</m:t>
                      </m:r>
                      <m:r>
                        <m:rPr>
                          <m:nor/>
                        </m:rPr>
                        <a:rPr lang="en-US" sz="18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~0.08</m:t>
                      </m:r>
                    </m:oMath>
                  </m:oMathPara>
                </a14:m>
                <a:endParaRPr lang="en-US" sz="18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AFF658F-CDD8-3240-BA92-F6CD32B264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4854" y="3814900"/>
                <a:ext cx="2305568" cy="923330"/>
              </a:xfrm>
              <a:prstGeom prst="rect">
                <a:avLst/>
              </a:prstGeom>
              <a:blipFill>
                <a:blip r:embed="rId5"/>
                <a:stretch>
                  <a:fillRect t="-2740" b="-5479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>
            <a:extLst>
              <a:ext uri="{FF2B5EF4-FFF2-40B4-BE49-F238E27FC236}">
                <a16:creationId xmlns:a16="http://schemas.microsoft.com/office/drawing/2014/main" id="{35FB6B03-93EE-9A41-9C97-6CF4940A90B9}"/>
              </a:ext>
            </a:extLst>
          </p:cNvPr>
          <p:cNvSpPr/>
          <p:nvPr/>
        </p:nvSpPr>
        <p:spPr>
          <a:xfrm>
            <a:off x="4880221" y="759844"/>
            <a:ext cx="2421910" cy="48951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6D595A2-B95A-1845-BFCC-3A736FF1F81C}"/>
              </a:ext>
            </a:extLst>
          </p:cNvPr>
          <p:cNvGrpSpPr/>
          <p:nvPr/>
        </p:nvGrpSpPr>
        <p:grpSpPr>
          <a:xfrm>
            <a:off x="951979" y="1360210"/>
            <a:ext cx="4085852" cy="430887"/>
            <a:chOff x="951979" y="1360210"/>
            <a:chExt cx="4085852" cy="430887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FBBD267-439D-AF41-8AEC-73BD4FC65C1A}"/>
                </a:ext>
              </a:extLst>
            </p:cNvPr>
            <p:cNvSpPr txBox="1"/>
            <p:nvPr/>
          </p:nvSpPr>
          <p:spPr>
            <a:xfrm>
              <a:off x="951979" y="1360210"/>
              <a:ext cx="408585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200" dirty="0">
                  <a:latin typeface="Open Sans" charset="0"/>
                </a:rPr>
                <a:t>1   Improve baseline performance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3476F3D-46E8-9643-854A-D7220AD02769}"/>
                </a:ext>
              </a:extLst>
            </p:cNvPr>
            <p:cNvSpPr/>
            <p:nvPr/>
          </p:nvSpPr>
          <p:spPr>
            <a:xfrm>
              <a:off x="985772" y="1406201"/>
              <a:ext cx="338523" cy="33699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AEEDE4A-5FA5-6446-AA6D-F515E1E3FA6F}"/>
              </a:ext>
            </a:extLst>
          </p:cNvPr>
          <p:cNvGrpSpPr/>
          <p:nvPr/>
        </p:nvGrpSpPr>
        <p:grpSpPr>
          <a:xfrm>
            <a:off x="6853835" y="1394267"/>
            <a:ext cx="4874349" cy="4767422"/>
            <a:chOff x="6853835" y="1394267"/>
            <a:chExt cx="4874349" cy="476742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D01D9E3-797E-BE48-A600-8AF11953D0A6}"/>
                </a:ext>
              </a:extLst>
            </p:cNvPr>
            <p:cNvGrpSpPr/>
            <p:nvPr/>
          </p:nvGrpSpPr>
          <p:grpSpPr>
            <a:xfrm>
              <a:off x="6853835" y="1394267"/>
              <a:ext cx="4874349" cy="4767422"/>
              <a:chOff x="6853835" y="1394267"/>
              <a:chExt cx="4874349" cy="4767422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7DCAE3B9-C126-1C4E-84D0-D5CB85319B9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853835" y="1608796"/>
                <a:ext cx="4755463" cy="3657600"/>
                <a:chOff x="6151462" y="1722041"/>
                <a:chExt cx="6040538" cy="4645995"/>
              </a:xfrm>
            </p:grpSpPr>
            <p:pic>
              <p:nvPicPr>
                <p:cNvPr id="79" name="Picture 78">
                  <a:extLst>
                    <a:ext uri="{FF2B5EF4-FFF2-40B4-BE49-F238E27FC236}">
                      <a16:creationId xmlns:a16="http://schemas.microsoft.com/office/drawing/2014/main" id="{4214C10D-8D92-3641-A637-3D14E7A22D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51462" y="1722041"/>
                  <a:ext cx="6040538" cy="4645995"/>
                </a:xfrm>
                <a:prstGeom prst="rect">
                  <a:avLst/>
                </a:prstGeom>
              </p:spPr>
            </p:pic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B3E35AC3-C8CF-A140-9A04-7E44F44D5332}"/>
                    </a:ext>
                  </a:extLst>
                </p:cNvPr>
                <p:cNvSpPr txBox="1"/>
                <p:nvPr/>
              </p:nvSpPr>
              <p:spPr>
                <a:xfrm>
                  <a:off x="7236087" y="5238821"/>
                  <a:ext cx="401537" cy="54732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200" dirty="0">
                      <a:solidFill>
                        <a:srgbClr val="FF0000"/>
                      </a:solidFill>
                      <a:latin typeface="Open Sans" charset="0"/>
                    </a:rPr>
                    <a:t>Z</a:t>
                  </a:r>
                </a:p>
              </p:txBody>
            </p:sp>
            <p:cxnSp>
              <p:nvCxnSpPr>
                <p:cNvPr id="81" name="Straight Arrow Connector 80">
                  <a:extLst>
                    <a:ext uri="{FF2B5EF4-FFF2-40B4-BE49-F238E27FC236}">
                      <a16:creationId xmlns:a16="http://schemas.microsoft.com/office/drawing/2014/main" id="{96702D81-D7F3-D747-845A-527B47248D6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51210" y="5711648"/>
                  <a:ext cx="811763" cy="0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DA0A28F3-9712-874F-8B47-F25FFD420A9C}"/>
                    </a:ext>
                  </a:extLst>
                </p:cNvPr>
                <p:cNvSpPr txBox="1"/>
                <p:nvPr/>
              </p:nvSpPr>
              <p:spPr>
                <a:xfrm>
                  <a:off x="8616380" y="5238820"/>
                  <a:ext cx="2226447" cy="54732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200" dirty="0">
                      <a:solidFill>
                        <a:srgbClr val="01B050"/>
                      </a:solidFill>
                      <a:latin typeface="Open Sans" charset="0"/>
                    </a:rPr>
                    <a:t>Future facility</a:t>
                  </a:r>
                </a:p>
              </p:txBody>
            </p:sp>
            <p:cxnSp>
              <p:nvCxnSpPr>
                <p:cNvPr id="83" name="Straight Arrow Connector 82">
                  <a:extLst>
                    <a:ext uri="{FF2B5EF4-FFF2-40B4-BE49-F238E27FC236}">
                      <a16:creationId xmlns:a16="http://schemas.microsoft.com/office/drawing/2014/main" id="{4BB194E9-1E8C-DD48-A334-8FE538539E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62972" y="5711648"/>
                  <a:ext cx="3741576" cy="0"/>
                </a:xfrm>
                <a:prstGeom prst="straightConnector1">
                  <a:avLst/>
                </a:prstGeom>
                <a:ln w="19050">
                  <a:solidFill>
                    <a:srgbClr val="00B05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15E75637-27D8-2641-BA6F-F4A5D51DBAC1}"/>
                    </a:ext>
                  </a:extLst>
                </p:cNvPr>
                <p:cNvSpPr txBox="1"/>
                <p:nvPr/>
              </p:nvSpPr>
              <p:spPr>
                <a:xfrm rot="20495791">
                  <a:off x="9021898" y="3415190"/>
                  <a:ext cx="1535691" cy="54732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200" dirty="0">
                      <a:latin typeface="Open Sans" charset="0"/>
                    </a:rPr>
                    <a:t>No alpha</a:t>
                  </a:r>
                </a:p>
              </p:txBody>
            </p:sp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595715AF-A775-7F4D-B5E2-B21593363C11}"/>
                    </a:ext>
                  </a:extLst>
                </p:cNvPr>
                <p:cNvSpPr txBox="1"/>
                <p:nvPr/>
              </p:nvSpPr>
              <p:spPr>
                <a:xfrm rot="20122747">
                  <a:off x="7903797" y="2589248"/>
                  <a:ext cx="2959554" cy="54732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200" dirty="0">
                      <a:latin typeface="Open Sans" charset="0"/>
                    </a:rPr>
                    <a:t>LASNEX optimized </a:t>
                  </a:r>
                </a:p>
              </p:txBody>
            </p:sp>
          </p:grp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C9FF7B57-1129-A14A-9F4C-18BC247000BD}"/>
                  </a:ext>
                </a:extLst>
              </p:cNvPr>
              <p:cNvSpPr txBox="1"/>
              <p:nvPr/>
            </p:nvSpPr>
            <p:spPr>
              <a:xfrm>
                <a:off x="7052314" y="1394267"/>
                <a:ext cx="467587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200" dirty="0">
                    <a:latin typeface="Open Sans" charset="0"/>
                  </a:rPr>
                  <a:t>2   Mature understanding of scaling</a:t>
                </a:r>
              </a:p>
            </p:txBody>
          </p:sp>
          <p:sp>
            <p:nvSpPr>
              <p:cNvPr id="78" name="Content Placeholder 6">
                <a:extLst>
                  <a:ext uri="{FF2B5EF4-FFF2-40B4-BE49-F238E27FC236}">
                    <a16:creationId xmlns:a16="http://schemas.microsoft.com/office/drawing/2014/main" id="{F45FF59B-9C6B-E048-931F-1C3AA7C9AB6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53071" y="5518036"/>
                <a:ext cx="4274355" cy="643653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</a:ln>
            </p:spPr>
            <p:txBody>
              <a:bodyPr vert="horz" lIns="91440" tIns="45720" rIns="91440" bIns="45720" rtlCol="0" anchor="t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b="1" dirty="0"/>
                  <a:t>Question</a:t>
                </a:r>
                <a:r>
                  <a:rPr lang="en-US" sz="1800" dirty="0"/>
                  <a:t>: What physics risks could prevent us from reaching these conditions?</a:t>
                </a:r>
              </a:p>
            </p:txBody>
          </p:sp>
          <p:sp>
            <p:nvSpPr>
              <p:cNvPr id="2" name="Freeform 1">
                <a:extLst>
                  <a:ext uri="{FF2B5EF4-FFF2-40B4-BE49-F238E27FC236}">
                    <a16:creationId xmlns:a16="http://schemas.microsoft.com/office/drawing/2014/main" id="{259A2C4A-D5AA-8C4F-A976-7AF2B1E7E3F0}"/>
                  </a:ext>
                </a:extLst>
              </p:cNvPr>
              <p:cNvSpPr/>
              <p:nvPr/>
            </p:nvSpPr>
            <p:spPr>
              <a:xfrm>
                <a:off x="8014830" y="2033808"/>
                <a:ext cx="3143453" cy="1692128"/>
              </a:xfrm>
              <a:custGeom>
                <a:avLst/>
                <a:gdLst>
                  <a:gd name="connsiteX0" fmla="*/ 0 w 3143453"/>
                  <a:gd name="connsiteY0" fmla="*/ 1692128 h 1692128"/>
                  <a:gd name="connsiteX1" fmla="*/ 107385 w 3143453"/>
                  <a:gd name="connsiteY1" fmla="*/ 1574981 h 1692128"/>
                  <a:gd name="connsiteX2" fmla="*/ 143180 w 3143453"/>
                  <a:gd name="connsiteY2" fmla="*/ 1539186 h 1692128"/>
                  <a:gd name="connsiteX3" fmla="*/ 195245 w 3143453"/>
                  <a:gd name="connsiteY3" fmla="*/ 1490374 h 1692128"/>
                  <a:gd name="connsiteX4" fmla="*/ 247311 w 3143453"/>
                  <a:gd name="connsiteY4" fmla="*/ 1448071 h 1692128"/>
                  <a:gd name="connsiteX5" fmla="*/ 393745 w 3143453"/>
                  <a:gd name="connsiteY5" fmla="*/ 1317907 h 1692128"/>
                  <a:gd name="connsiteX6" fmla="*/ 465335 w 3143453"/>
                  <a:gd name="connsiteY6" fmla="*/ 1259334 h 1692128"/>
                  <a:gd name="connsiteX7" fmla="*/ 533671 w 3143453"/>
                  <a:gd name="connsiteY7" fmla="*/ 1197506 h 1692128"/>
                  <a:gd name="connsiteX8" fmla="*/ 628040 w 3143453"/>
                  <a:gd name="connsiteY8" fmla="*/ 1116154 h 1692128"/>
                  <a:gd name="connsiteX9" fmla="*/ 745187 w 3143453"/>
                  <a:gd name="connsiteY9" fmla="*/ 1008769 h 1692128"/>
                  <a:gd name="connsiteX10" fmla="*/ 793998 w 3143453"/>
                  <a:gd name="connsiteY10" fmla="*/ 976228 h 1692128"/>
                  <a:gd name="connsiteX11" fmla="*/ 1643317 w 3143453"/>
                  <a:gd name="connsiteY11" fmla="*/ 546687 h 1692128"/>
                  <a:gd name="connsiteX12" fmla="*/ 1958964 w 3143453"/>
                  <a:gd name="connsiteY12" fmla="*/ 419778 h 1692128"/>
                  <a:gd name="connsiteX13" fmla="*/ 2111906 w 3143453"/>
                  <a:gd name="connsiteY13" fmla="*/ 351442 h 1692128"/>
                  <a:gd name="connsiteX14" fmla="*/ 2385250 w 3143453"/>
                  <a:gd name="connsiteY14" fmla="*/ 221278 h 1692128"/>
                  <a:gd name="connsiteX15" fmla="*/ 2691134 w 3143453"/>
                  <a:gd name="connsiteY15" fmla="*/ 162704 h 1692128"/>
                  <a:gd name="connsiteX16" fmla="*/ 3140199 w 3143453"/>
                  <a:gd name="connsiteY16" fmla="*/ 0 h 1692128"/>
                  <a:gd name="connsiteX17" fmla="*/ 3143453 w 3143453"/>
                  <a:gd name="connsiteY17" fmla="*/ 569466 h 1692128"/>
                  <a:gd name="connsiteX18" fmla="*/ 3110912 w 3143453"/>
                  <a:gd name="connsiteY18" fmla="*/ 569466 h 1692128"/>
                  <a:gd name="connsiteX19" fmla="*/ 2931937 w 3143453"/>
                  <a:gd name="connsiteY19" fmla="*/ 608515 h 1692128"/>
                  <a:gd name="connsiteX20" fmla="*/ 2639069 w 3143453"/>
                  <a:gd name="connsiteY20" fmla="*/ 680105 h 1692128"/>
                  <a:gd name="connsiteX21" fmla="*/ 2505651 w 3143453"/>
                  <a:gd name="connsiteY21" fmla="*/ 715900 h 1692128"/>
                  <a:gd name="connsiteX22" fmla="*/ 2346201 w 3143453"/>
                  <a:gd name="connsiteY22" fmla="*/ 758203 h 1692128"/>
                  <a:gd name="connsiteX23" fmla="*/ 2196512 w 3143453"/>
                  <a:gd name="connsiteY23" fmla="*/ 797252 h 1692128"/>
                  <a:gd name="connsiteX24" fmla="*/ 1910152 w 3143453"/>
                  <a:gd name="connsiteY24" fmla="*/ 881859 h 1692128"/>
                  <a:gd name="connsiteX25" fmla="*/ 1773480 w 3143453"/>
                  <a:gd name="connsiteY25" fmla="*/ 924162 h 1692128"/>
                  <a:gd name="connsiteX26" fmla="*/ 1633554 w 3143453"/>
                  <a:gd name="connsiteY26" fmla="*/ 969719 h 1692128"/>
                  <a:gd name="connsiteX27" fmla="*/ 1487120 w 3143453"/>
                  <a:gd name="connsiteY27" fmla="*/ 1018531 h 1692128"/>
                  <a:gd name="connsiteX28" fmla="*/ 1343940 w 3143453"/>
                  <a:gd name="connsiteY28" fmla="*/ 1073850 h 1692128"/>
                  <a:gd name="connsiteX29" fmla="*/ 1207268 w 3143453"/>
                  <a:gd name="connsiteY29" fmla="*/ 1119408 h 1692128"/>
                  <a:gd name="connsiteX30" fmla="*/ 927416 w 3143453"/>
                  <a:gd name="connsiteY30" fmla="*/ 1233301 h 1692128"/>
                  <a:gd name="connsiteX31" fmla="*/ 790744 w 3143453"/>
                  <a:gd name="connsiteY31" fmla="*/ 1291875 h 1692128"/>
                  <a:gd name="connsiteX32" fmla="*/ 663835 w 3143453"/>
                  <a:gd name="connsiteY32" fmla="*/ 1347194 h 1692128"/>
                  <a:gd name="connsiteX33" fmla="*/ 533671 w 3143453"/>
                  <a:gd name="connsiteY33" fmla="*/ 1412276 h 1692128"/>
                  <a:gd name="connsiteX34" fmla="*/ 393745 w 3143453"/>
                  <a:gd name="connsiteY34" fmla="*/ 1487120 h 1692128"/>
                  <a:gd name="connsiteX35" fmla="*/ 266835 w 3143453"/>
                  <a:gd name="connsiteY35" fmla="*/ 1552202 h 1692128"/>
                  <a:gd name="connsiteX36" fmla="*/ 123655 w 3143453"/>
                  <a:gd name="connsiteY36" fmla="*/ 1636808 h 1692128"/>
                  <a:gd name="connsiteX37" fmla="*/ 0 w 3143453"/>
                  <a:gd name="connsiteY37" fmla="*/ 1692128 h 1692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3143453" h="1692128">
                    <a:moveTo>
                      <a:pt x="0" y="1692128"/>
                    </a:moveTo>
                    <a:lnTo>
                      <a:pt x="107385" y="1574981"/>
                    </a:lnTo>
                    <a:lnTo>
                      <a:pt x="143180" y="1539186"/>
                    </a:lnTo>
                    <a:lnTo>
                      <a:pt x="195245" y="1490374"/>
                    </a:lnTo>
                    <a:lnTo>
                      <a:pt x="247311" y="1448071"/>
                    </a:lnTo>
                    <a:lnTo>
                      <a:pt x="393745" y="1317907"/>
                    </a:lnTo>
                    <a:lnTo>
                      <a:pt x="465335" y="1259334"/>
                    </a:lnTo>
                    <a:lnTo>
                      <a:pt x="533671" y="1197506"/>
                    </a:lnTo>
                    <a:lnTo>
                      <a:pt x="628040" y="1116154"/>
                    </a:lnTo>
                    <a:lnTo>
                      <a:pt x="745187" y="1008769"/>
                    </a:lnTo>
                    <a:lnTo>
                      <a:pt x="793998" y="976228"/>
                    </a:lnTo>
                    <a:lnTo>
                      <a:pt x="1643317" y="546687"/>
                    </a:lnTo>
                    <a:lnTo>
                      <a:pt x="1958964" y="419778"/>
                    </a:lnTo>
                    <a:lnTo>
                      <a:pt x="2111906" y="351442"/>
                    </a:lnTo>
                    <a:lnTo>
                      <a:pt x="2385250" y="221278"/>
                    </a:lnTo>
                    <a:lnTo>
                      <a:pt x="2691134" y="162704"/>
                    </a:lnTo>
                    <a:lnTo>
                      <a:pt x="3140199" y="0"/>
                    </a:lnTo>
                    <a:cubicBezTo>
                      <a:pt x="3141284" y="189822"/>
                      <a:pt x="3142368" y="379644"/>
                      <a:pt x="3143453" y="569466"/>
                    </a:cubicBezTo>
                    <a:lnTo>
                      <a:pt x="3110912" y="569466"/>
                    </a:lnTo>
                    <a:lnTo>
                      <a:pt x="2931937" y="608515"/>
                    </a:lnTo>
                    <a:lnTo>
                      <a:pt x="2639069" y="680105"/>
                    </a:lnTo>
                    <a:lnTo>
                      <a:pt x="2505651" y="715900"/>
                    </a:lnTo>
                    <a:lnTo>
                      <a:pt x="2346201" y="758203"/>
                    </a:lnTo>
                    <a:lnTo>
                      <a:pt x="2196512" y="797252"/>
                    </a:lnTo>
                    <a:lnTo>
                      <a:pt x="1910152" y="881859"/>
                    </a:lnTo>
                    <a:lnTo>
                      <a:pt x="1773480" y="924162"/>
                    </a:lnTo>
                    <a:lnTo>
                      <a:pt x="1633554" y="969719"/>
                    </a:lnTo>
                    <a:lnTo>
                      <a:pt x="1487120" y="1018531"/>
                    </a:lnTo>
                    <a:lnTo>
                      <a:pt x="1343940" y="1073850"/>
                    </a:lnTo>
                    <a:lnTo>
                      <a:pt x="1207268" y="1119408"/>
                    </a:lnTo>
                    <a:lnTo>
                      <a:pt x="927416" y="1233301"/>
                    </a:lnTo>
                    <a:lnTo>
                      <a:pt x="790744" y="1291875"/>
                    </a:lnTo>
                    <a:lnTo>
                      <a:pt x="663835" y="1347194"/>
                    </a:lnTo>
                    <a:lnTo>
                      <a:pt x="533671" y="1412276"/>
                    </a:lnTo>
                    <a:lnTo>
                      <a:pt x="393745" y="1487120"/>
                    </a:lnTo>
                    <a:lnTo>
                      <a:pt x="266835" y="1552202"/>
                    </a:lnTo>
                    <a:lnTo>
                      <a:pt x="123655" y="1636808"/>
                    </a:lnTo>
                    <a:lnTo>
                      <a:pt x="0" y="169212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5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92EBA57-1208-A743-AAF4-10800E3AA400}"/>
                  </a:ext>
                </a:extLst>
              </p:cNvPr>
              <p:cNvSpPr txBox="1"/>
              <p:nvPr/>
            </p:nvSpPr>
            <p:spPr>
              <a:xfrm rot="20341243">
                <a:off x="9166247" y="2427216"/>
                <a:ext cx="190516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i="1" dirty="0">
                    <a:solidFill>
                      <a:schemeClr val="accent2">
                        <a:lumMod val="75000"/>
                      </a:schemeClr>
                    </a:solidFill>
                    <a:latin typeface="Open Sans" charset="0"/>
                  </a:rPr>
                  <a:t>Volume burn</a:t>
                </a:r>
              </a:p>
            </p:txBody>
          </p:sp>
        </p:grp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552A7C3-BA1C-5C4A-9A14-BD840723C906}"/>
                </a:ext>
              </a:extLst>
            </p:cNvPr>
            <p:cNvSpPr/>
            <p:nvPr/>
          </p:nvSpPr>
          <p:spPr>
            <a:xfrm>
              <a:off x="7287910" y="1441814"/>
              <a:ext cx="338523" cy="33699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4954B731-6053-7E42-9B33-6D140073B219}"/>
              </a:ext>
            </a:extLst>
          </p:cNvPr>
          <p:cNvSpPr/>
          <p:nvPr/>
        </p:nvSpPr>
        <p:spPr>
          <a:xfrm rot="3289200">
            <a:off x="3601429" y="2006841"/>
            <a:ext cx="799822" cy="1344298"/>
          </a:xfrm>
          <a:prstGeom prst="ellipse">
            <a:avLst/>
          </a:prstGeom>
          <a:noFill/>
          <a:ln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95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6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5"/>
</p:tagLst>
</file>

<file path=ppt/theme/theme1.xml><?xml version="1.0" encoding="utf-8"?>
<a:theme xmlns:a="http://schemas.openxmlformats.org/drawingml/2006/main" name="2017_SNL_Brand">
  <a:themeElements>
    <a:clrScheme name="9AC27F304656">
      <a:dk1>
        <a:srgbClr val="44546A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" id="{98F42672-0804-2C40-A7AF-D8DD1A07F50B}" vid="{C9C42F37-A248-5D42-8828-F4408394BC00}"/>
    </a:ext>
  </a:extLst>
</a:theme>
</file>

<file path=ppt/theme/theme2.xml><?xml version="1.0" encoding="utf-8"?>
<a:theme xmlns:a="http://schemas.openxmlformats.org/drawingml/2006/main" name="Sandia Theme 1">
  <a:themeElements>
    <a:clrScheme name="Sandia 2018">
      <a:dk1>
        <a:srgbClr val="000000"/>
      </a:dk1>
      <a:lt1>
        <a:srgbClr val="FFFFFF"/>
      </a:lt1>
      <a:dk2>
        <a:srgbClr val="005376"/>
      </a:dk2>
      <a:lt2>
        <a:srgbClr val="E7E6E6"/>
      </a:lt2>
      <a:accent1>
        <a:srgbClr val="008E74"/>
      </a:accent1>
      <a:accent2>
        <a:srgbClr val="6CB312"/>
      </a:accent2>
      <a:accent3>
        <a:srgbClr val="FFA033"/>
      </a:accent3>
      <a:accent4>
        <a:srgbClr val="A92C00"/>
      </a:accent4>
      <a:accent5>
        <a:srgbClr val="7D0D7C"/>
      </a:accent5>
      <a:accent6>
        <a:srgbClr val="00ADD0"/>
      </a:accent6>
      <a:hlink>
        <a:srgbClr val="0563C1"/>
      </a:hlink>
      <a:folHlink>
        <a:srgbClr val="954F7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B747386265BD47B3778AFA3C24A15C" ma:contentTypeVersion="1" ma:contentTypeDescription="Create a new document." ma:contentTypeScope="" ma:versionID="4df81ead3182340a9c06b0c954ac71d4">
  <xsd:schema xmlns:xsd="http://www.w3.org/2001/XMLSchema" xmlns:xs="http://www.w3.org/2001/XMLSchema" xmlns:p="http://schemas.microsoft.com/office/2006/metadata/properties" xmlns:ns2="6c3f2793-dfdd-43aa-88a3-3d6023a8d71f" targetNamespace="http://schemas.microsoft.com/office/2006/metadata/properties" ma:root="true" ma:fieldsID="e2efd9512056754c25521bc97fd5baff" ns2:_="">
    <xsd:import namespace="6c3f2793-dfdd-43aa-88a3-3d6023a8d71f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3f2793-dfdd-43aa-88a3-3d6023a8d71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96B7A25-78B1-4BB9-9838-E9C7D07720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c3f2793-dfdd-43aa-88a3-3d6023a8d7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1CFA54B-9E41-4970-BE73-50843FCEE703}">
  <ds:schemaRefs>
    <ds:schemaRef ds:uri="http://purl.org/dc/elements/1.1/"/>
    <ds:schemaRef ds:uri="http://schemas.microsoft.com/office/2006/metadata/properties"/>
    <ds:schemaRef ds:uri="79aa2ebb-4a16-4536-92ee-1eb09119a241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C9AD831-66EF-4CF5-8C76-67658FF4410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45956</TotalTime>
  <Pages>70</Pages>
  <Words>1254</Words>
  <Application>Microsoft Macintosh PowerPoint</Application>
  <PresentationFormat>Widescreen</PresentationFormat>
  <Paragraphs>224</Paragraphs>
  <Slides>12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6" baseType="lpstr">
      <vt:lpstr>Arial</vt:lpstr>
      <vt:lpstr>Calibri</vt:lpstr>
      <vt:lpstr>Cambria Math</vt:lpstr>
      <vt:lpstr>Exo</vt:lpstr>
      <vt:lpstr>Garamond</vt:lpstr>
      <vt:lpstr>Gill Sans MT</vt:lpstr>
      <vt:lpstr>Lucida Grande</vt:lpstr>
      <vt:lpstr>Open Sans</vt:lpstr>
      <vt:lpstr>Times</vt:lpstr>
      <vt:lpstr>Times New Roman</vt:lpstr>
      <vt:lpstr>Trebuchet MS</vt:lpstr>
      <vt:lpstr>Wingdings</vt:lpstr>
      <vt:lpstr>2017_SNL_Brand</vt:lpstr>
      <vt:lpstr>Sandia Theme 1</vt:lpstr>
      <vt:lpstr>Magneto-Inertial Fusion: A Promising Path Toward Burning Plasmas in the Laboratory</vt:lpstr>
      <vt:lpstr>The thrill of discovery is thriving in modern magneto-inertial fusion (MIF) research</vt:lpstr>
      <vt:lpstr>Burning ICF plasmas must satisfy a few important criteria</vt:lpstr>
      <vt:lpstr>Magnetic fields open the door to a broader range of new paths to achieve fusion</vt:lpstr>
      <vt:lpstr>Sandia’s Z Pulsed Power Facility</vt:lpstr>
      <vt:lpstr>PowerPoint Presentation</vt:lpstr>
      <vt:lpstr>MagLIF is a concept enabling the study of all aspects of Magneto-Inertial Fusion</vt:lpstr>
      <vt:lpstr>MagLIF experiments have demonstrated the fundamental principles of MIF</vt:lpstr>
      <vt:lpstr>Forward-looking performance/scaling question: Where are we going?</vt:lpstr>
      <vt:lpstr>Many unique paths to reach higher performance while balancing physics risks</vt:lpstr>
      <vt:lpstr>2020 scaling paper illustrates physics tradeoffs with different scaling choices</vt:lpstr>
      <vt:lpstr>The thrill of discovery is thriving in modern magneto-inertial fusion (MIF) research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Haley, Sharla G</dc:creator>
  <cp:lastModifiedBy>Sinars, Daniel Brian</cp:lastModifiedBy>
  <cp:revision>3908</cp:revision>
  <cp:lastPrinted>2020-12-15T00:59:24Z</cp:lastPrinted>
  <dcterms:created xsi:type="dcterms:W3CDTF">1998-04-27T16:07:55Z</dcterms:created>
  <dcterms:modified xsi:type="dcterms:W3CDTF">2020-12-15T18:45:25Z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0x01010099B747386265BD47B3778AFA3C24A15C</vt:lpwstr>
  </property>
</Properties>
</file>