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763" r:id="rId5"/>
  </p:sldMasterIdLst>
  <p:notesMasterIdLst>
    <p:notesMasterId r:id="rId18"/>
  </p:notesMasterIdLst>
  <p:handoutMasterIdLst>
    <p:handoutMasterId r:id="rId19"/>
  </p:handoutMasterIdLst>
  <p:sldIdLst>
    <p:sldId id="2914" r:id="rId6"/>
    <p:sldId id="2915" r:id="rId7"/>
    <p:sldId id="1761" r:id="rId8"/>
    <p:sldId id="1900" r:id="rId9"/>
    <p:sldId id="2901" r:id="rId10"/>
    <p:sldId id="2902" r:id="rId11"/>
    <p:sldId id="2909" r:id="rId12"/>
    <p:sldId id="2903" r:id="rId13"/>
    <p:sldId id="2904" r:id="rId14"/>
    <p:sldId id="5412" r:id="rId15"/>
    <p:sldId id="5411" r:id="rId16"/>
    <p:sldId id="1789" r:id="rId1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FA"/>
    <a:srgbClr val="FFFFFF"/>
    <a:srgbClr val="9A9B9D"/>
    <a:srgbClr val="AEB0AF"/>
    <a:srgbClr val="CEC7C1"/>
    <a:srgbClr val="8C8D90"/>
    <a:srgbClr val="D25350"/>
    <a:srgbClr val="808184"/>
    <a:srgbClr val="75767A"/>
    <a:srgbClr val="4E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9"/>
    <p:restoredTop sz="94663"/>
  </p:normalViewPr>
  <p:slideViewPr>
    <p:cSldViewPr snapToGrid="0">
      <p:cViewPr>
        <p:scale>
          <a:sx n="92" d="100"/>
          <a:sy n="92" d="100"/>
        </p:scale>
        <p:origin x="135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12/14/21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671EC-92D4-4802-938E-60F3A26B15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6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748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8616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425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9973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15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929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7231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251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4495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45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31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2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081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014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05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07" y="408432"/>
            <a:ext cx="11375435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95786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3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2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10.jpeg"/><Relationship Id="rId7" Type="http://schemas.openxmlformats.org/officeDocument/2006/relationships/image" Target="../media/image2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tiff"/><Relationship Id="rId5" Type="http://schemas.openxmlformats.org/officeDocument/2006/relationships/image" Target="../media/image11.jpeg"/><Relationship Id="rId10" Type="http://schemas.openxmlformats.org/officeDocument/2006/relationships/image" Target="../media/image27.jpg"/><Relationship Id="rId4" Type="http://schemas.openxmlformats.org/officeDocument/2006/relationships/image" Target="../media/image14.png"/><Relationship Id="rId9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3E9D-B3CD-B946-9D53-852C18AB3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226917"/>
            <a:ext cx="8678194" cy="867930"/>
          </a:xfrm>
        </p:spPr>
        <p:txBody>
          <a:bodyPr/>
          <a:lstStyle/>
          <a:p>
            <a:r>
              <a:rPr lang="en-US" sz="2800" b="1" dirty="0"/>
              <a:t>ORNL’s Role in Enabling an</a:t>
            </a:r>
            <a:br>
              <a:rPr lang="en-US" sz="2800" b="1" dirty="0"/>
            </a:br>
            <a:r>
              <a:rPr lang="en-US" sz="2800" b="1" dirty="0"/>
              <a:t>Aggressive Path to Fusion Energy 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3FC57-71E5-7A46-BA67-5944B75B0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2781961"/>
            <a:ext cx="5440514" cy="254239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Mickey Wade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Director, ORNL Fusion Energy Division</a:t>
            </a: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400" dirty="0"/>
              <a:t>42</a:t>
            </a:r>
            <a:r>
              <a:rPr lang="en-US" sz="2400" baseline="30000" dirty="0"/>
              <a:t>nd</a:t>
            </a:r>
            <a:r>
              <a:rPr lang="en-US" sz="2400" dirty="0"/>
              <a:t>  Fusion Power Associates Annual Meeting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December 15-16, 2021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6F949-54B7-894F-AD28-505A93CDA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780" y="2585617"/>
            <a:ext cx="6184738" cy="26506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52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EE50A58-1E4B-D34D-8DB8-7AAFBF51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2"/>
          <a:stretch/>
        </p:blipFill>
        <p:spPr>
          <a:xfrm>
            <a:off x="251365" y="1813070"/>
            <a:ext cx="6064411" cy="3552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3A590-B610-A74C-A9FD-291168B1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175844"/>
            <a:ext cx="11762233" cy="757130"/>
          </a:xfrm>
        </p:spPr>
        <p:txBody>
          <a:bodyPr/>
          <a:lstStyle/>
          <a:p>
            <a:r>
              <a:rPr lang="en-US" sz="2400" b="1" dirty="0"/>
              <a:t>Public Program Essential in Assisting Private Firms in Maintaining Positive Investor Expectations While Reducing Cumulative Investment Requirements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5FD844-ADB8-EA43-B80E-4E261BE27C15}"/>
              </a:ext>
            </a:extLst>
          </p:cNvPr>
          <p:cNvSpPr txBox="1"/>
          <p:nvPr/>
        </p:nvSpPr>
        <p:spPr>
          <a:xfrm>
            <a:off x="265732" y="1071484"/>
            <a:ext cx="584554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Expectations generally overestimate near-term potential / underestimate long-term potential 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BAEF568-7A84-864E-BD99-C631FD20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034" y="1591935"/>
            <a:ext cx="5919600" cy="3773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6CA531-4EF8-8E42-B18C-0F2FCC81BED6}"/>
              </a:ext>
            </a:extLst>
          </p:cNvPr>
          <p:cNvSpPr txBox="1"/>
          <p:nvPr/>
        </p:nvSpPr>
        <p:spPr>
          <a:xfrm>
            <a:off x="6477411" y="1071484"/>
            <a:ext cx="5448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Profit/Loss ”Valley of Death” typically coincides with lowest point in expectations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FD57F-A106-574E-B156-F62814A414E5}"/>
              </a:ext>
            </a:extLst>
          </p:cNvPr>
          <p:cNvSpPr txBox="1"/>
          <p:nvPr/>
        </p:nvSpPr>
        <p:spPr>
          <a:xfrm>
            <a:off x="1089539" y="5436030"/>
            <a:ext cx="99802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3FA"/>
                </a:solidFill>
                <a:latin typeface="+mn-lt"/>
              </a:rPr>
              <a:t>Publicly supported program important in: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3FA"/>
                </a:solidFill>
                <a:latin typeface="+mn-lt"/>
              </a:rPr>
              <a:t>Delivering cost-attractive technical approaches with potential to limit depth of “Valley of Death”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3FA"/>
                </a:solidFill>
                <a:latin typeface="+mn-lt"/>
              </a:rPr>
              <a:t>Maintaining positive expectations for fusion through continued improvements in performance capabilities of the end-product</a:t>
            </a:r>
          </a:p>
        </p:txBody>
      </p:sp>
    </p:spTree>
    <p:extLst>
      <p:ext uri="{BB962C8B-B14F-4D97-AF65-F5344CB8AC3E}">
        <p14:creationId xmlns:p14="http://schemas.microsoft.com/office/powerpoint/2010/main" val="331759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A590-B610-A74C-A9FD-291168B1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75844"/>
            <a:ext cx="11430000" cy="978729"/>
          </a:xfrm>
        </p:spPr>
        <p:txBody>
          <a:bodyPr/>
          <a:lstStyle/>
          <a:p>
            <a:r>
              <a:rPr lang="en-US" b="1" dirty="0"/>
              <a:t>Aggressive Development of Fusion Will Require Rapid Diversification of Expertise Base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424D0C1-6D22-774B-8CE6-463E7CF9B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766" y="1253049"/>
            <a:ext cx="1666534" cy="178557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9E47914-B2BE-D14B-9340-2ABD233C9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00" y="3268166"/>
            <a:ext cx="3926018" cy="342883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6DD46A1-23FF-904F-8640-000ED6F9C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7" b="92"/>
          <a:stretch/>
        </p:blipFill>
        <p:spPr>
          <a:xfrm>
            <a:off x="6432755" y="1424446"/>
            <a:ext cx="5308275" cy="381912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2BA08ED-9107-EF4F-B287-AD788DEBB418}"/>
              </a:ext>
            </a:extLst>
          </p:cNvPr>
          <p:cNvCxnSpPr/>
          <p:nvPr/>
        </p:nvCxnSpPr>
        <p:spPr>
          <a:xfrm>
            <a:off x="3559126" y="1790207"/>
            <a:ext cx="2873629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9BD1213-92F6-4F45-97F8-156B00856F27}"/>
              </a:ext>
            </a:extLst>
          </p:cNvPr>
          <p:cNvCxnSpPr>
            <a:cxnSpLocks/>
          </p:cNvCxnSpPr>
          <p:nvPr/>
        </p:nvCxnSpPr>
        <p:spPr>
          <a:xfrm>
            <a:off x="3207434" y="2813538"/>
            <a:ext cx="3225321" cy="24300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B10D58A-F4B0-E040-809F-802DB247E2CC}"/>
              </a:ext>
            </a:extLst>
          </p:cNvPr>
          <p:cNvSpPr txBox="1"/>
          <p:nvPr/>
        </p:nvSpPr>
        <p:spPr>
          <a:xfrm>
            <a:off x="419825" y="2813538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Must Diversify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Technically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5FD844-ADB8-EA43-B80E-4E261BE27C15}"/>
              </a:ext>
            </a:extLst>
          </p:cNvPr>
          <p:cNvSpPr txBox="1"/>
          <p:nvPr/>
        </p:nvSpPr>
        <p:spPr>
          <a:xfrm>
            <a:off x="6306146" y="5463703"/>
            <a:ext cx="588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Only possible if we aggressively pursue a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culture that fosters gender/ethnic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diversity in attracting, retaining, and promoting experts from a wide range of fields</a:t>
            </a:r>
          </a:p>
        </p:txBody>
      </p:sp>
    </p:spTree>
    <p:extLst>
      <p:ext uri="{BB962C8B-B14F-4D97-AF65-F5344CB8AC3E}">
        <p14:creationId xmlns:p14="http://schemas.microsoft.com/office/powerpoint/2010/main" val="200096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17170"/>
            <a:ext cx="11430000" cy="978729"/>
          </a:xfrm>
        </p:spPr>
        <p:txBody>
          <a:bodyPr/>
          <a:lstStyle/>
          <a:p>
            <a:r>
              <a:rPr lang="en-US" b="1" dirty="0"/>
              <a:t>ORNL Has the Capabilities and Interest to Host</a:t>
            </a:r>
            <a:br>
              <a:rPr lang="en-US" b="1" dirty="0"/>
            </a:br>
            <a:r>
              <a:rPr lang="en-US" b="1" dirty="0"/>
              <a:t>a Future Fusion Pilot Plant and Demonstration Facilities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46791"/>
            <a:ext cx="6390133" cy="4047778"/>
          </a:xfrm>
        </p:spPr>
        <p:txBody>
          <a:bodyPr/>
          <a:lstStyle/>
          <a:p>
            <a:r>
              <a:rPr lang="en-US" sz="2400" dirty="0"/>
              <a:t>Our Vision:  </a:t>
            </a:r>
            <a:r>
              <a:rPr lang="en-US" sz="2400" i="1" dirty="0"/>
              <a:t>Fusion energy – the clean electricity source of choice for this generation and beyond</a:t>
            </a:r>
          </a:p>
          <a:p>
            <a:r>
              <a:rPr lang="en-US" sz="2400" dirty="0"/>
              <a:t>Our Capabilities:  </a:t>
            </a:r>
          </a:p>
          <a:p>
            <a:pPr lvl="1"/>
            <a:r>
              <a:rPr lang="en-US" dirty="0"/>
              <a:t>Multiple siting options with access to required water and electricity needs</a:t>
            </a:r>
          </a:p>
          <a:p>
            <a:pPr lvl="1"/>
            <a:r>
              <a:rPr lang="en-US" dirty="0"/>
              <a:t>Demonstrated capability to host major projects</a:t>
            </a:r>
          </a:p>
          <a:p>
            <a:pPr lvl="1"/>
            <a:r>
              <a:rPr lang="en-US" dirty="0"/>
              <a:t>Broad range of technical capabilities important to pilot plant success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536BC-209C-5D4A-91D0-8FA4D68726ED}"/>
              </a:ext>
            </a:extLst>
          </p:cNvPr>
          <p:cNvGrpSpPr/>
          <p:nvPr/>
        </p:nvGrpSpPr>
        <p:grpSpPr>
          <a:xfrm>
            <a:off x="6819900" y="1446791"/>
            <a:ext cx="5154974" cy="4047778"/>
            <a:chOff x="7122012" y="821047"/>
            <a:chExt cx="4474732" cy="2983155"/>
          </a:xfrm>
        </p:grpSpPr>
        <p:pic>
          <p:nvPicPr>
            <p:cNvPr id="4" name="Picture 3" descr="A view of a rocky mountain&#10;&#10;Description automatically generated">
              <a:extLst>
                <a:ext uri="{FF2B5EF4-FFF2-40B4-BE49-F238E27FC236}">
                  <a16:creationId xmlns:a16="http://schemas.microsoft.com/office/drawing/2014/main" id="{D0CB875F-DCC3-DC43-A870-79FA12EA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2012" y="821047"/>
              <a:ext cx="4474732" cy="29831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ABEDED-78B6-2145-A94E-90F893A39D14}"/>
                </a:ext>
              </a:extLst>
            </p:cNvPr>
            <p:cNvSpPr txBox="1"/>
            <p:nvPr/>
          </p:nvSpPr>
          <p:spPr>
            <a:xfrm>
              <a:off x="7122012" y="883781"/>
              <a:ext cx="2672605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Aerial view of ORNL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31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9768" y="854025"/>
            <a:ext cx="117944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0938" indent="-1141413"/>
            <a:r>
              <a:rPr lang="en-US" sz="2000" b="1" i="1" dirty="0">
                <a:latin typeface="+mn-lt"/>
              </a:rPr>
              <a:t>Vision:   Fusion energy – the clean electricity source of choice for </a:t>
            </a:r>
            <a:br>
              <a:rPr lang="en-US" sz="2000" b="1" i="1" dirty="0">
                <a:latin typeface="+mn-lt"/>
              </a:rPr>
            </a:br>
            <a:r>
              <a:rPr lang="en-US" sz="2000" b="1" i="1" dirty="0">
                <a:latin typeface="+mn-lt"/>
              </a:rPr>
              <a:t>this generation and beyond</a:t>
            </a:r>
          </a:p>
          <a:p>
            <a:pPr marL="1150938" indent="-1141413"/>
            <a:endParaRPr lang="en-US" sz="2000" b="1" i="1" dirty="0">
              <a:latin typeface="+mn-lt"/>
            </a:endParaRPr>
          </a:p>
          <a:p>
            <a:pPr marL="1150938" indent="-1141413"/>
            <a:r>
              <a:rPr lang="en-US" sz="2000" b="1" i="1" dirty="0">
                <a:latin typeface="+mn-lt"/>
              </a:rPr>
              <a:t>Mission:  In partnership with public and private fusion efforts worldwide, establish the technical basis for burning plasma physics, next-generation materials, and fusion nuclear technology critical to the integrated design of a fusion pilot plant</a:t>
            </a:r>
            <a:endParaRPr lang="en-US" sz="2000" b="1" i="1" dirty="0"/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9248" cy="535531"/>
          </a:xfrm>
        </p:spPr>
        <p:txBody>
          <a:bodyPr/>
          <a:lstStyle/>
          <a:p>
            <a:r>
              <a:rPr lang="en-US" b="1" dirty="0"/>
              <a:t>ORNL Fusion Program’s Vision and Mission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729D624-4367-F54B-B774-70629620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27" y="2794252"/>
            <a:ext cx="6937761" cy="3936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1E56B1-799B-1B4E-AB8E-37827DF616E9}"/>
              </a:ext>
            </a:extLst>
          </p:cNvPr>
          <p:cNvSpPr/>
          <p:nvPr/>
        </p:nvSpPr>
        <p:spPr>
          <a:xfrm>
            <a:off x="5085521" y="5899292"/>
            <a:ext cx="6937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53FA"/>
                </a:solidFill>
              </a:rPr>
              <a:t>Overriding Principle:  Pursue pathways that have the potential to deliver </a:t>
            </a:r>
            <a:r>
              <a:rPr lang="en-US" sz="1600" b="1" i="1" u="sng" dirty="0">
                <a:solidFill>
                  <a:srgbClr val="0053FA"/>
                </a:solidFill>
              </a:rPr>
              <a:t>early</a:t>
            </a:r>
            <a:r>
              <a:rPr lang="en-US" sz="1600" b="1" i="1" dirty="0">
                <a:solidFill>
                  <a:srgbClr val="0053FA"/>
                </a:solidFill>
              </a:rPr>
              <a:t> fusion energy through targeted R&amp;D to resolve technical challenges that threaten mission success, timeliness, and cost </a:t>
            </a:r>
            <a:endParaRPr lang="en-US" sz="1600" dirty="0">
              <a:solidFill>
                <a:srgbClr val="0053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2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CA5CAAB-B099-D34A-B69B-C7A83F864E0C}"/>
              </a:ext>
            </a:extLst>
          </p:cNvPr>
          <p:cNvSpPr/>
          <p:nvPr/>
        </p:nvSpPr>
        <p:spPr bwMode="auto">
          <a:xfrm>
            <a:off x="271464" y="0"/>
            <a:ext cx="11920536" cy="64046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7679" y="-18672"/>
            <a:ext cx="11331336" cy="885498"/>
          </a:xfrm>
          <a:prstGeom prst="rect">
            <a:avLst/>
          </a:prstGeom>
        </p:spPr>
        <p:txBody>
          <a:bodyPr vert="horz" wrap="square" lIns="108837" tIns="54419" rIns="108837" bIns="54419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a typeface="MS PGothic" charset="0"/>
              </a:rPr>
              <a:t>Generating Electricity from Fusion Energy Requires Resolution of Three Scientific/Technological Challenges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" name="Picture 29" descr="Electirical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775" y="2591335"/>
            <a:ext cx="790072" cy="742463"/>
          </a:xfrm>
          <a:prstGeom prst="rect">
            <a:avLst/>
          </a:prstGeom>
        </p:spPr>
      </p:pic>
      <p:sp>
        <p:nvSpPr>
          <p:cNvPr id="32" name="Right Arrow 27"/>
          <p:cNvSpPr/>
          <p:nvPr/>
        </p:nvSpPr>
        <p:spPr bwMode="auto">
          <a:xfrm rot="20796774">
            <a:off x="2704465" y="3827892"/>
            <a:ext cx="7589512" cy="866157"/>
          </a:xfrm>
          <a:custGeom>
            <a:avLst/>
            <a:gdLst>
              <a:gd name="connsiteX0" fmla="*/ 0 w 3559154"/>
              <a:gd name="connsiteY0" fmla="*/ 68261 h 273045"/>
              <a:gd name="connsiteX1" fmla="*/ 3422632 w 3559154"/>
              <a:gd name="connsiteY1" fmla="*/ 68261 h 273045"/>
              <a:gd name="connsiteX2" fmla="*/ 3422632 w 3559154"/>
              <a:gd name="connsiteY2" fmla="*/ 0 h 273045"/>
              <a:gd name="connsiteX3" fmla="*/ 3559154 w 3559154"/>
              <a:gd name="connsiteY3" fmla="*/ 136523 h 273045"/>
              <a:gd name="connsiteX4" fmla="*/ 3422632 w 3559154"/>
              <a:gd name="connsiteY4" fmla="*/ 273045 h 273045"/>
              <a:gd name="connsiteX5" fmla="*/ 3422632 w 3559154"/>
              <a:gd name="connsiteY5" fmla="*/ 204784 h 273045"/>
              <a:gd name="connsiteX6" fmla="*/ 0 w 3559154"/>
              <a:gd name="connsiteY6" fmla="*/ 204784 h 273045"/>
              <a:gd name="connsiteX7" fmla="*/ 0 w 3559154"/>
              <a:gd name="connsiteY7" fmla="*/ 68261 h 273045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1111336 w 3559154"/>
              <a:gd name="connsiteY7" fmla="*/ 143927 h 298691"/>
              <a:gd name="connsiteX8" fmla="*/ 0 w 3559154"/>
              <a:gd name="connsiteY8" fmla="*/ 230430 h 298691"/>
              <a:gd name="connsiteX9" fmla="*/ 0 w 3559154"/>
              <a:gd name="connsiteY9" fmla="*/ 93907 h 298691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1111336 w 3559154"/>
              <a:gd name="connsiteY8" fmla="*/ 167501 h 322265"/>
              <a:gd name="connsiteX9" fmla="*/ 0 w 3559154"/>
              <a:gd name="connsiteY9" fmla="*/ 254004 h 322265"/>
              <a:gd name="connsiteX10" fmla="*/ 0 w 3559154"/>
              <a:gd name="connsiteY10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7316"/>
              <a:gd name="connsiteX1" fmla="*/ 1266094 w 3559154"/>
              <a:gd name="connsiteY1" fmla="*/ 23574 h 327316"/>
              <a:gd name="connsiteX2" fmla="*/ 2445892 w 3559154"/>
              <a:gd name="connsiteY2" fmla="*/ 3099 h 327316"/>
              <a:gd name="connsiteX3" fmla="*/ 3422632 w 3559154"/>
              <a:gd name="connsiteY3" fmla="*/ 117481 h 327316"/>
              <a:gd name="connsiteX4" fmla="*/ 3422632 w 3559154"/>
              <a:gd name="connsiteY4" fmla="*/ 49220 h 327316"/>
              <a:gd name="connsiteX5" fmla="*/ 3559154 w 3559154"/>
              <a:gd name="connsiteY5" fmla="*/ 185743 h 327316"/>
              <a:gd name="connsiteX6" fmla="*/ 3422632 w 3559154"/>
              <a:gd name="connsiteY6" fmla="*/ 322265 h 327316"/>
              <a:gd name="connsiteX7" fmla="*/ 3422632 w 3559154"/>
              <a:gd name="connsiteY7" fmla="*/ 254004 h 327316"/>
              <a:gd name="connsiteX8" fmla="*/ 2452241 w 3559154"/>
              <a:gd name="connsiteY8" fmla="*/ 145200 h 327316"/>
              <a:gd name="connsiteX9" fmla="*/ 1111336 w 3559154"/>
              <a:gd name="connsiteY9" fmla="*/ 167501 h 327316"/>
              <a:gd name="connsiteX10" fmla="*/ 12679 w 3559154"/>
              <a:gd name="connsiteY10" fmla="*/ 327316 h 327316"/>
              <a:gd name="connsiteX11" fmla="*/ 0 w 3559154"/>
              <a:gd name="connsiteY11" fmla="*/ 117481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62613"/>
              <a:gd name="connsiteX1" fmla="*/ 1274684 w 3567744"/>
              <a:gd name="connsiteY1" fmla="*/ 23574 h 362613"/>
              <a:gd name="connsiteX2" fmla="*/ 2454482 w 3567744"/>
              <a:gd name="connsiteY2" fmla="*/ 3099 h 362613"/>
              <a:gd name="connsiteX3" fmla="*/ 3431222 w 3567744"/>
              <a:gd name="connsiteY3" fmla="*/ 117481 h 362613"/>
              <a:gd name="connsiteX4" fmla="*/ 3431222 w 3567744"/>
              <a:gd name="connsiteY4" fmla="*/ 49220 h 362613"/>
              <a:gd name="connsiteX5" fmla="*/ 3567744 w 3567744"/>
              <a:gd name="connsiteY5" fmla="*/ 185743 h 362613"/>
              <a:gd name="connsiteX6" fmla="*/ 3431222 w 3567744"/>
              <a:gd name="connsiteY6" fmla="*/ 322265 h 362613"/>
              <a:gd name="connsiteX7" fmla="*/ 3431222 w 3567744"/>
              <a:gd name="connsiteY7" fmla="*/ 254004 h 362613"/>
              <a:gd name="connsiteX8" fmla="*/ 2460831 w 3567744"/>
              <a:gd name="connsiteY8" fmla="*/ 145200 h 362613"/>
              <a:gd name="connsiteX9" fmla="*/ 1119926 w 3567744"/>
              <a:gd name="connsiteY9" fmla="*/ 167501 h 362613"/>
              <a:gd name="connsiteX10" fmla="*/ 42995 w 3567744"/>
              <a:gd name="connsiteY10" fmla="*/ 362613 h 362613"/>
              <a:gd name="connsiteX11" fmla="*/ 0 w 3567744"/>
              <a:gd name="connsiteY11" fmla="*/ 195774 h 362613"/>
              <a:gd name="connsiteX0" fmla="*/ 0 w 3579053"/>
              <a:gd name="connsiteY0" fmla="*/ 243293 h 362613"/>
              <a:gd name="connsiteX1" fmla="*/ 1285993 w 3579053"/>
              <a:gd name="connsiteY1" fmla="*/ 23574 h 362613"/>
              <a:gd name="connsiteX2" fmla="*/ 2465791 w 3579053"/>
              <a:gd name="connsiteY2" fmla="*/ 3099 h 362613"/>
              <a:gd name="connsiteX3" fmla="*/ 3442531 w 3579053"/>
              <a:gd name="connsiteY3" fmla="*/ 117481 h 362613"/>
              <a:gd name="connsiteX4" fmla="*/ 3442531 w 3579053"/>
              <a:gd name="connsiteY4" fmla="*/ 49220 h 362613"/>
              <a:gd name="connsiteX5" fmla="*/ 3579053 w 3579053"/>
              <a:gd name="connsiteY5" fmla="*/ 185743 h 362613"/>
              <a:gd name="connsiteX6" fmla="*/ 3442531 w 3579053"/>
              <a:gd name="connsiteY6" fmla="*/ 322265 h 362613"/>
              <a:gd name="connsiteX7" fmla="*/ 3442531 w 3579053"/>
              <a:gd name="connsiteY7" fmla="*/ 254004 h 362613"/>
              <a:gd name="connsiteX8" fmla="*/ 2472140 w 3579053"/>
              <a:gd name="connsiteY8" fmla="*/ 145200 h 362613"/>
              <a:gd name="connsiteX9" fmla="*/ 1131235 w 3579053"/>
              <a:gd name="connsiteY9" fmla="*/ 167501 h 362613"/>
              <a:gd name="connsiteX10" fmla="*/ 54304 w 3579053"/>
              <a:gd name="connsiteY10" fmla="*/ 362613 h 362613"/>
              <a:gd name="connsiteX11" fmla="*/ 0 w 3579053"/>
              <a:gd name="connsiteY11" fmla="*/ 243293 h 362613"/>
              <a:gd name="connsiteX0" fmla="*/ 0 w 3579053"/>
              <a:gd name="connsiteY0" fmla="*/ 242397 h 361717"/>
              <a:gd name="connsiteX1" fmla="*/ 1139369 w 3579053"/>
              <a:gd name="connsiteY1" fmla="*/ 48034 h 361717"/>
              <a:gd name="connsiteX2" fmla="*/ 2465791 w 3579053"/>
              <a:gd name="connsiteY2" fmla="*/ 2203 h 361717"/>
              <a:gd name="connsiteX3" fmla="*/ 3442531 w 3579053"/>
              <a:gd name="connsiteY3" fmla="*/ 116585 h 361717"/>
              <a:gd name="connsiteX4" fmla="*/ 3442531 w 3579053"/>
              <a:gd name="connsiteY4" fmla="*/ 48324 h 361717"/>
              <a:gd name="connsiteX5" fmla="*/ 3579053 w 3579053"/>
              <a:gd name="connsiteY5" fmla="*/ 184847 h 361717"/>
              <a:gd name="connsiteX6" fmla="*/ 3442531 w 3579053"/>
              <a:gd name="connsiteY6" fmla="*/ 321369 h 361717"/>
              <a:gd name="connsiteX7" fmla="*/ 3442531 w 3579053"/>
              <a:gd name="connsiteY7" fmla="*/ 253108 h 361717"/>
              <a:gd name="connsiteX8" fmla="*/ 2472140 w 3579053"/>
              <a:gd name="connsiteY8" fmla="*/ 144304 h 361717"/>
              <a:gd name="connsiteX9" fmla="*/ 1131235 w 3579053"/>
              <a:gd name="connsiteY9" fmla="*/ 166605 h 361717"/>
              <a:gd name="connsiteX10" fmla="*/ 54304 w 3579053"/>
              <a:gd name="connsiteY10" fmla="*/ 361717 h 361717"/>
              <a:gd name="connsiteX11" fmla="*/ 0 w 3579053"/>
              <a:gd name="connsiteY11" fmla="*/ 242397 h 361717"/>
              <a:gd name="connsiteX0" fmla="*/ 0 w 3579053"/>
              <a:gd name="connsiteY0" fmla="*/ 243253 h 362573"/>
              <a:gd name="connsiteX1" fmla="*/ 1139369 w 3579053"/>
              <a:gd name="connsiteY1" fmla="*/ 48890 h 362573"/>
              <a:gd name="connsiteX2" fmla="*/ 2465791 w 3579053"/>
              <a:gd name="connsiteY2" fmla="*/ 3059 h 362573"/>
              <a:gd name="connsiteX3" fmla="*/ 3442531 w 3579053"/>
              <a:gd name="connsiteY3" fmla="*/ 117441 h 362573"/>
              <a:gd name="connsiteX4" fmla="*/ 3442531 w 3579053"/>
              <a:gd name="connsiteY4" fmla="*/ 49180 h 362573"/>
              <a:gd name="connsiteX5" fmla="*/ 3579053 w 3579053"/>
              <a:gd name="connsiteY5" fmla="*/ 185703 h 362573"/>
              <a:gd name="connsiteX6" fmla="*/ 3442531 w 3579053"/>
              <a:gd name="connsiteY6" fmla="*/ 322225 h 362573"/>
              <a:gd name="connsiteX7" fmla="*/ 3442531 w 3579053"/>
              <a:gd name="connsiteY7" fmla="*/ 253964 h 362573"/>
              <a:gd name="connsiteX8" fmla="*/ 2472140 w 3579053"/>
              <a:gd name="connsiteY8" fmla="*/ 145160 h 362573"/>
              <a:gd name="connsiteX9" fmla="*/ 1131235 w 3579053"/>
              <a:gd name="connsiteY9" fmla="*/ 167461 h 362573"/>
              <a:gd name="connsiteX10" fmla="*/ 54304 w 3579053"/>
              <a:gd name="connsiteY10" fmla="*/ 362573 h 362573"/>
              <a:gd name="connsiteX11" fmla="*/ 0 w 3579053"/>
              <a:gd name="connsiteY11" fmla="*/ 243253 h 362573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55223 w 3579053"/>
              <a:gd name="connsiteY9" fmla="*/ 197695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1560 w 3580613"/>
              <a:gd name="connsiteY0" fmla="*/ 247695 h 389138"/>
              <a:gd name="connsiteX1" fmla="*/ 1140929 w 3580613"/>
              <a:gd name="connsiteY1" fmla="*/ 53332 h 389138"/>
              <a:gd name="connsiteX2" fmla="*/ 2467351 w 3580613"/>
              <a:gd name="connsiteY2" fmla="*/ 7501 h 389138"/>
              <a:gd name="connsiteX3" fmla="*/ 3444091 w 3580613"/>
              <a:gd name="connsiteY3" fmla="*/ 121883 h 389138"/>
              <a:gd name="connsiteX4" fmla="*/ 3444091 w 3580613"/>
              <a:gd name="connsiteY4" fmla="*/ 53622 h 389138"/>
              <a:gd name="connsiteX5" fmla="*/ 3580613 w 3580613"/>
              <a:gd name="connsiteY5" fmla="*/ 190145 h 389138"/>
              <a:gd name="connsiteX6" fmla="*/ 3444091 w 3580613"/>
              <a:gd name="connsiteY6" fmla="*/ 326667 h 389138"/>
              <a:gd name="connsiteX7" fmla="*/ 3444091 w 3580613"/>
              <a:gd name="connsiteY7" fmla="*/ 258406 h 389138"/>
              <a:gd name="connsiteX8" fmla="*/ 2473700 w 3580613"/>
              <a:gd name="connsiteY8" fmla="*/ 149602 h 389138"/>
              <a:gd name="connsiteX9" fmla="*/ 1145835 w 3580613"/>
              <a:gd name="connsiteY9" fmla="*/ 179910 h 389138"/>
              <a:gd name="connsiteX10" fmla="*/ 0 w 3580613"/>
              <a:gd name="connsiteY10" fmla="*/ 389138 h 389138"/>
              <a:gd name="connsiteX11" fmla="*/ 1560 w 3580613"/>
              <a:gd name="connsiteY11" fmla="*/ 247695 h 389138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42531 w 3579053"/>
              <a:gd name="connsiteY3" fmla="*/ 121883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3027 w 3579053"/>
              <a:gd name="connsiteY3" fmla="*/ 119619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350426 h 473854"/>
              <a:gd name="connsiteX1" fmla="*/ 1139369 w 3579053"/>
              <a:gd name="connsiteY1" fmla="*/ 156063 h 473854"/>
              <a:gd name="connsiteX2" fmla="*/ 2409118 w 3579053"/>
              <a:gd name="connsiteY2" fmla="*/ 1517 h 473854"/>
              <a:gd name="connsiteX3" fmla="*/ 3433027 w 3579053"/>
              <a:gd name="connsiteY3" fmla="*/ 222350 h 473854"/>
              <a:gd name="connsiteX4" fmla="*/ 3442531 w 3579053"/>
              <a:gd name="connsiteY4" fmla="*/ 156353 h 473854"/>
              <a:gd name="connsiteX5" fmla="*/ 3579053 w 3579053"/>
              <a:gd name="connsiteY5" fmla="*/ 292876 h 473854"/>
              <a:gd name="connsiteX6" fmla="*/ 3442531 w 3579053"/>
              <a:gd name="connsiteY6" fmla="*/ 429398 h 473854"/>
              <a:gd name="connsiteX7" fmla="*/ 3442531 w 3579053"/>
              <a:gd name="connsiteY7" fmla="*/ 361137 h 473854"/>
              <a:gd name="connsiteX8" fmla="*/ 2472140 w 3579053"/>
              <a:gd name="connsiteY8" fmla="*/ 252333 h 473854"/>
              <a:gd name="connsiteX9" fmla="*/ 1144275 w 3579053"/>
              <a:gd name="connsiteY9" fmla="*/ 282641 h 473854"/>
              <a:gd name="connsiteX10" fmla="*/ 7788 w 3579053"/>
              <a:gd name="connsiteY10" fmla="*/ 473854 h 473854"/>
              <a:gd name="connsiteX11" fmla="*/ 0 w 3579053"/>
              <a:gd name="connsiteY11" fmla="*/ 350426 h 473854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22878 w 3571265"/>
              <a:gd name="connsiteY0" fmla="*/ 665197 h 665196"/>
              <a:gd name="connsiteX1" fmla="*/ 1078089 w 3571265"/>
              <a:gd name="connsiteY1" fmla="*/ 75238 h 665196"/>
              <a:gd name="connsiteX2" fmla="*/ 2401330 w 3571265"/>
              <a:gd name="connsiteY2" fmla="*/ 4112 h 665196"/>
              <a:gd name="connsiteX3" fmla="*/ 3425239 w 3571265"/>
              <a:gd name="connsiteY3" fmla="*/ 224945 h 665196"/>
              <a:gd name="connsiteX4" fmla="*/ 3434743 w 3571265"/>
              <a:gd name="connsiteY4" fmla="*/ 158948 h 665196"/>
              <a:gd name="connsiteX5" fmla="*/ 3571265 w 3571265"/>
              <a:gd name="connsiteY5" fmla="*/ 295471 h 665196"/>
              <a:gd name="connsiteX6" fmla="*/ 3434743 w 3571265"/>
              <a:gd name="connsiteY6" fmla="*/ 431993 h 665196"/>
              <a:gd name="connsiteX7" fmla="*/ 3434743 w 3571265"/>
              <a:gd name="connsiteY7" fmla="*/ 363732 h 665196"/>
              <a:gd name="connsiteX8" fmla="*/ 2464352 w 3571265"/>
              <a:gd name="connsiteY8" fmla="*/ 254928 h 665196"/>
              <a:gd name="connsiteX9" fmla="*/ 1136487 w 3571265"/>
              <a:gd name="connsiteY9" fmla="*/ 285236 h 665196"/>
              <a:gd name="connsiteX10" fmla="*/ 0 w 3571265"/>
              <a:gd name="connsiteY10" fmla="*/ 476449 h 665196"/>
              <a:gd name="connsiteX11" fmla="*/ 22878 w 3571265"/>
              <a:gd name="connsiteY11" fmla="*/ 665197 h 665196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13609 w 3548387"/>
              <a:gd name="connsiteY9" fmla="*/ 285236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26336 w 3548387"/>
              <a:gd name="connsiteY9" fmla="*/ 386424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40045 w 3570368"/>
              <a:gd name="connsiteY8" fmla="*/ 38787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02049 h 753025"/>
              <a:gd name="connsiteX1" fmla="*/ 1077192 w 3570368"/>
              <a:gd name="connsiteY1" fmla="*/ 41264 h 753025"/>
              <a:gd name="connsiteX2" fmla="*/ 2388581 w 3570368"/>
              <a:gd name="connsiteY2" fmla="*/ 12661 h 753025"/>
              <a:gd name="connsiteX3" fmla="*/ 3424342 w 3570368"/>
              <a:gd name="connsiteY3" fmla="*/ 190971 h 753025"/>
              <a:gd name="connsiteX4" fmla="*/ 3433846 w 3570368"/>
              <a:gd name="connsiteY4" fmla="*/ 124974 h 753025"/>
              <a:gd name="connsiteX5" fmla="*/ 3570368 w 3570368"/>
              <a:gd name="connsiteY5" fmla="*/ 261497 h 753025"/>
              <a:gd name="connsiteX6" fmla="*/ 3433846 w 3570368"/>
              <a:gd name="connsiteY6" fmla="*/ 398019 h 753025"/>
              <a:gd name="connsiteX7" fmla="*/ 3433846 w 3570368"/>
              <a:gd name="connsiteY7" fmla="*/ 329758 h 753025"/>
              <a:gd name="connsiteX8" fmla="*/ 2440045 w 3570368"/>
              <a:gd name="connsiteY8" fmla="*/ 353904 h 753025"/>
              <a:gd name="connsiteX9" fmla="*/ 1148317 w 3570368"/>
              <a:gd name="connsiteY9" fmla="*/ 352450 h 753025"/>
              <a:gd name="connsiteX10" fmla="*/ 106963 w 3570368"/>
              <a:gd name="connsiteY10" fmla="*/ 753025 h 753025"/>
              <a:gd name="connsiteX11" fmla="*/ 0 w 3570368"/>
              <a:gd name="connsiteY11" fmla="*/ 502049 h 753025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3846 w 3570368"/>
              <a:gd name="connsiteY6" fmla="*/ 429971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99297"/>
              <a:gd name="connsiteY0" fmla="*/ 534001 h 784977"/>
              <a:gd name="connsiteX1" fmla="*/ 1077192 w 3599297"/>
              <a:gd name="connsiteY1" fmla="*/ 73216 h 784977"/>
              <a:gd name="connsiteX2" fmla="*/ 2388581 w 3599297"/>
              <a:gd name="connsiteY2" fmla="*/ 44613 h 784977"/>
              <a:gd name="connsiteX3" fmla="*/ 3118456 w 3599297"/>
              <a:gd name="connsiteY3" fmla="*/ 206819 h 784977"/>
              <a:gd name="connsiteX4" fmla="*/ 3110606 w 3599297"/>
              <a:gd name="connsiteY4" fmla="*/ 25639 h 784977"/>
              <a:gd name="connsiteX5" fmla="*/ 3599297 w 3599297"/>
              <a:gd name="connsiteY5" fmla="*/ 569025 h 784977"/>
              <a:gd name="connsiteX6" fmla="*/ 3082877 w 3599297"/>
              <a:gd name="connsiteY6" fmla="*/ 716363 h 784977"/>
              <a:gd name="connsiteX7" fmla="*/ 3104843 w 3599297"/>
              <a:gd name="connsiteY7" fmla="*/ 526459 h 784977"/>
              <a:gd name="connsiteX8" fmla="*/ 2923242 w 3599297"/>
              <a:gd name="connsiteY8" fmla="*/ 509107 h 784977"/>
              <a:gd name="connsiteX9" fmla="*/ 2440045 w 3599297"/>
              <a:gd name="connsiteY9" fmla="*/ 385856 h 784977"/>
              <a:gd name="connsiteX10" fmla="*/ 1148317 w 3599297"/>
              <a:gd name="connsiteY10" fmla="*/ 384402 h 784977"/>
              <a:gd name="connsiteX11" fmla="*/ 106963 w 3599297"/>
              <a:gd name="connsiteY11" fmla="*/ 784977 h 784977"/>
              <a:gd name="connsiteX12" fmla="*/ 0 w 3599297"/>
              <a:gd name="connsiteY12" fmla="*/ 534001 h 784977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148890 w 3748187"/>
              <a:gd name="connsiteY0" fmla="*/ 565984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148890 w 3748187"/>
              <a:gd name="connsiteY12" fmla="*/ 565984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2588935 w 3748187"/>
              <a:gd name="connsiteY8" fmla="*/ 417839 h 1061895"/>
              <a:gd name="connsiteX9" fmla="*/ 1314269 w 3748187"/>
              <a:gd name="connsiteY9" fmla="*/ 483661 h 1061895"/>
              <a:gd name="connsiteX10" fmla="*/ 0 w 3748187"/>
              <a:gd name="connsiteY10" fmla="*/ 1061895 h 1061895"/>
              <a:gd name="connsiteX11" fmla="*/ 44813 w 3748187"/>
              <a:gd name="connsiteY11" fmla="*/ 627356 h 10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187" h="1061895">
                <a:moveTo>
                  <a:pt x="44813" y="627356"/>
                </a:moveTo>
                <a:cubicBezTo>
                  <a:pt x="374905" y="423062"/>
                  <a:pt x="814663" y="216878"/>
                  <a:pt x="1226082" y="105199"/>
                </a:cubicBezTo>
                <a:cubicBezTo>
                  <a:pt x="1573786" y="50710"/>
                  <a:pt x="2128961" y="-54691"/>
                  <a:pt x="2523591" y="34615"/>
                </a:cubicBezTo>
                <a:cubicBezTo>
                  <a:pt x="2886154" y="91868"/>
                  <a:pt x="2961462" y="124911"/>
                  <a:pt x="3267346" y="238802"/>
                </a:cubicBezTo>
                <a:lnTo>
                  <a:pt x="3259496" y="57622"/>
                </a:lnTo>
                <a:lnTo>
                  <a:pt x="3748187" y="601008"/>
                </a:lnTo>
                <a:lnTo>
                  <a:pt x="3231767" y="748346"/>
                </a:lnTo>
                <a:cubicBezTo>
                  <a:pt x="3230798" y="649521"/>
                  <a:pt x="3232444" y="731009"/>
                  <a:pt x="3231475" y="632184"/>
                </a:cubicBezTo>
                <a:cubicBezTo>
                  <a:pt x="3124336" y="577100"/>
                  <a:pt x="2908469" y="442593"/>
                  <a:pt x="2588935" y="417839"/>
                </a:cubicBezTo>
                <a:cubicBezTo>
                  <a:pt x="2141510" y="384995"/>
                  <a:pt x="1755927" y="406891"/>
                  <a:pt x="1314269" y="483661"/>
                </a:cubicBezTo>
                <a:cubicBezTo>
                  <a:pt x="955292" y="548698"/>
                  <a:pt x="302353" y="898834"/>
                  <a:pt x="0" y="1061895"/>
                </a:cubicBezTo>
                <a:lnTo>
                  <a:pt x="44813" y="627356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20000">
                <a:schemeClr val="bg1">
                  <a:lumMod val="75000"/>
                </a:schemeClr>
              </a:gs>
              <a:gs pos="13000">
                <a:srgbClr val="FF00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33" name="Right Arrow 27"/>
          <p:cNvSpPr/>
          <p:nvPr/>
        </p:nvSpPr>
        <p:spPr bwMode="auto">
          <a:xfrm rot="803226" flipV="1">
            <a:off x="2704467" y="2044111"/>
            <a:ext cx="7589512" cy="866157"/>
          </a:xfrm>
          <a:custGeom>
            <a:avLst/>
            <a:gdLst>
              <a:gd name="connsiteX0" fmla="*/ 0 w 3559154"/>
              <a:gd name="connsiteY0" fmla="*/ 68261 h 273045"/>
              <a:gd name="connsiteX1" fmla="*/ 3422632 w 3559154"/>
              <a:gd name="connsiteY1" fmla="*/ 68261 h 273045"/>
              <a:gd name="connsiteX2" fmla="*/ 3422632 w 3559154"/>
              <a:gd name="connsiteY2" fmla="*/ 0 h 273045"/>
              <a:gd name="connsiteX3" fmla="*/ 3559154 w 3559154"/>
              <a:gd name="connsiteY3" fmla="*/ 136523 h 273045"/>
              <a:gd name="connsiteX4" fmla="*/ 3422632 w 3559154"/>
              <a:gd name="connsiteY4" fmla="*/ 273045 h 273045"/>
              <a:gd name="connsiteX5" fmla="*/ 3422632 w 3559154"/>
              <a:gd name="connsiteY5" fmla="*/ 204784 h 273045"/>
              <a:gd name="connsiteX6" fmla="*/ 0 w 3559154"/>
              <a:gd name="connsiteY6" fmla="*/ 204784 h 273045"/>
              <a:gd name="connsiteX7" fmla="*/ 0 w 3559154"/>
              <a:gd name="connsiteY7" fmla="*/ 68261 h 273045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1111336 w 3559154"/>
              <a:gd name="connsiteY7" fmla="*/ 143927 h 298691"/>
              <a:gd name="connsiteX8" fmla="*/ 0 w 3559154"/>
              <a:gd name="connsiteY8" fmla="*/ 230430 h 298691"/>
              <a:gd name="connsiteX9" fmla="*/ 0 w 3559154"/>
              <a:gd name="connsiteY9" fmla="*/ 93907 h 298691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1111336 w 3559154"/>
              <a:gd name="connsiteY8" fmla="*/ 167501 h 322265"/>
              <a:gd name="connsiteX9" fmla="*/ 0 w 3559154"/>
              <a:gd name="connsiteY9" fmla="*/ 254004 h 322265"/>
              <a:gd name="connsiteX10" fmla="*/ 0 w 3559154"/>
              <a:gd name="connsiteY10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7316"/>
              <a:gd name="connsiteX1" fmla="*/ 1266094 w 3559154"/>
              <a:gd name="connsiteY1" fmla="*/ 23574 h 327316"/>
              <a:gd name="connsiteX2" fmla="*/ 2445892 w 3559154"/>
              <a:gd name="connsiteY2" fmla="*/ 3099 h 327316"/>
              <a:gd name="connsiteX3" fmla="*/ 3422632 w 3559154"/>
              <a:gd name="connsiteY3" fmla="*/ 117481 h 327316"/>
              <a:gd name="connsiteX4" fmla="*/ 3422632 w 3559154"/>
              <a:gd name="connsiteY4" fmla="*/ 49220 h 327316"/>
              <a:gd name="connsiteX5" fmla="*/ 3559154 w 3559154"/>
              <a:gd name="connsiteY5" fmla="*/ 185743 h 327316"/>
              <a:gd name="connsiteX6" fmla="*/ 3422632 w 3559154"/>
              <a:gd name="connsiteY6" fmla="*/ 322265 h 327316"/>
              <a:gd name="connsiteX7" fmla="*/ 3422632 w 3559154"/>
              <a:gd name="connsiteY7" fmla="*/ 254004 h 327316"/>
              <a:gd name="connsiteX8" fmla="*/ 2452241 w 3559154"/>
              <a:gd name="connsiteY8" fmla="*/ 145200 h 327316"/>
              <a:gd name="connsiteX9" fmla="*/ 1111336 w 3559154"/>
              <a:gd name="connsiteY9" fmla="*/ 167501 h 327316"/>
              <a:gd name="connsiteX10" fmla="*/ 12679 w 3559154"/>
              <a:gd name="connsiteY10" fmla="*/ 327316 h 327316"/>
              <a:gd name="connsiteX11" fmla="*/ 0 w 3559154"/>
              <a:gd name="connsiteY11" fmla="*/ 117481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62613"/>
              <a:gd name="connsiteX1" fmla="*/ 1274684 w 3567744"/>
              <a:gd name="connsiteY1" fmla="*/ 23574 h 362613"/>
              <a:gd name="connsiteX2" fmla="*/ 2454482 w 3567744"/>
              <a:gd name="connsiteY2" fmla="*/ 3099 h 362613"/>
              <a:gd name="connsiteX3" fmla="*/ 3431222 w 3567744"/>
              <a:gd name="connsiteY3" fmla="*/ 117481 h 362613"/>
              <a:gd name="connsiteX4" fmla="*/ 3431222 w 3567744"/>
              <a:gd name="connsiteY4" fmla="*/ 49220 h 362613"/>
              <a:gd name="connsiteX5" fmla="*/ 3567744 w 3567744"/>
              <a:gd name="connsiteY5" fmla="*/ 185743 h 362613"/>
              <a:gd name="connsiteX6" fmla="*/ 3431222 w 3567744"/>
              <a:gd name="connsiteY6" fmla="*/ 322265 h 362613"/>
              <a:gd name="connsiteX7" fmla="*/ 3431222 w 3567744"/>
              <a:gd name="connsiteY7" fmla="*/ 254004 h 362613"/>
              <a:gd name="connsiteX8" fmla="*/ 2460831 w 3567744"/>
              <a:gd name="connsiteY8" fmla="*/ 145200 h 362613"/>
              <a:gd name="connsiteX9" fmla="*/ 1119926 w 3567744"/>
              <a:gd name="connsiteY9" fmla="*/ 167501 h 362613"/>
              <a:gd name="connsiteX10" fmla="*/ 42995 w 3567744"/>
              <a:gd name="connsiteY10" fmla="*/ 362613 h 362613"/>
              <a:gd name="connsiteX11" fmla="*/ 0 w 3567744"/>
              <a:gd name="connsiteY11" fmla="*/ 195774 h 362613"/>
              <a:gd name="connsiteX0" fmla="*/ 0 w 3579053"/>
              <a:gd name="connsiteY0" fmla="*/ 243293 h 362613"/>
              <a:gd name="connsiteX1" fmla="*/ 1285993 w 3579053"/>
              <a:gd name="connsiteY1" fmla="*/ 23574 h 362613"/>
              <a:gd name="connsiteX2" fmla="*/ 2465791 w 3579053"/>
              <a:gd name="connsiteY2" fmla="*/ 3099 h 362613"/>
              <a:gd name="connsiteX3" fmla="*/ 3442531 w 3579053"/>
              <a:gd name="connsiteY3" fmla="*/ 117481 h 362613"/>
              <a:gd name="connsiteX4" fmla="*/ 3442531 w 3579053"/>
              <a:gd name="connsiteY4" fmla="*/ 49220 h 362613"/>
              <a:gd name="connsiteX5" fmla="*/ 3579053 w 3579053"/>
              <a:gd name="connsiteY5" fmla="*/ 185743 h 362613"/>
              <a:gd name="connsiteX6" fmla="*/ 3442531 w 3579053"/>
              <a:gd name="connsiteY6" fmla="*/ 322265 h 362613"/>
              <a:gd name="connsiteX7" fmla="*/ 3442531 w 3579053"/>
              <a:gd name="connsiteY7" fmla="*/ 254004 h 362613"/>
              <a:gd name="connsiteX8" fmla="*/ 2472140 w 3579053"/>
              <a:gd name="connsiteY8" fmla="*/ 145200 h 362613"/>
              <a:gd name="connsiteX9" fmla="*/ 1131235 w 3579053"/>
              <a:gd name="connsiteY9" fmla="*/ 167501 h 362613"/>
              <a:gd name="connsiteX10" fmla="*/ 54304 w 3579053"/>
              <a:gd name="connsiteY10" fmla="*/ 362613 h 362613"/>
              <a:gd name="connsiteX11" fmla="*/ 0 w 3579053"/>
              <a:gd name="connsiteY11" fmla="*/ 243293 h 362613"/>
              <a:gd name="connsiteX0" fmla="*/ 0 w 3579053"/>
              <a:gd name="connsiteY0" fmla="*/ 242397 h 361717"/>
              <a:gd name="connsiteX1" fmla="*/ 1139369 w 3579053"/>
              <a:gd name="connsiteY1" fmla="*/ 48034 h 361717"/>
              <a:gd name="connsiteX2" fmla="*/ 2465791 w 3579053"/>
              <a:gd name="connsiteY2" fmla="*/ 2203 h 361717"/>
              <a:gd name="connsiteX3" fmla="*/ 3442531 w 3579053"/>
              <a:gd name="connsiteY3" fmla="*/ 116585 h 361717"/>
              <a:gd name="connsiteX4" fmla="*/ 3442531 w 3579053"/>
              <a:gd name="connsiteY4" fmla="*/ 48324 h 361717"/>
              <a:gd name="connsiteX5" fmla="*/ 3579053 w 3579053"/>
              <a:gd name="connsiteY5" fmla="*/ 184847 h 361717"/>
              <a:gd name="connsiteX6" fmla="*/ 3442531 w 3579053"/>
              <a:gd name="connsiteY6" fmla="*/ 321369 h 361717"/>
              <a:gd name="connsiteX7" fmla="*/ 3442531 w 3579053"/>
              <a:gd name="connsiteY7" fmla="*/ 253108 h 361717"/>
              <a:gd name="connsiteX8" fmla="*/ 2472140 w 3579053"/>
              <a:gd name="connsiteY8" fmla="*/ 144304 h 361717"/>
              <a:gd name="connsiteX9" fmla="*/ 1131235 w 3579053"/>
              <a:gd name="connsiteY9" fmla="*/ 166605 h 361717"/>
              <a:gd name="connsiteX10" fmla="*/ 54304 w 3579053"/>
              <a:gd name="connsiteY10" fmla="*/ 361717 h 361717"/>
              <a:gd name="connsiteX11" fmla="*/ 0 w 3579053"/>
              <a:gd name="connsiteY11" fmla="*/ 242397 h 361717"/>
              <a:gd name="connsiteX0" fmla="*/ 0 w 3579053"/>
              <a:gd name="connsiteY0" fmla="*/ 243253 h 362573"/>
              <a:gd name="connsiteX1" fmla="*/ 1139369 w 3579053"/>
              <a:gd name="connsiteY1" fmla="*/ 48890 h 362573"/>
              <a:gd name="connsiteX2" fmla="*/ 2465791 w 3579053"/>
              <a:gd name="connsiteY2" fmla="*/ 3059 h 362573"/>
              <a:gd name="connsiteX3" fmla="*/ 3442531 w 3579053"/>
              <a:gd name="connsiteY3" fmla="*/ 117441 h 362573"/>
              <a:gd name="connsiteX4" fmla="*/ 3442531 w 3579053"/>
              <a:gd name="connsiteY4" fmla="*/ 49180 h 362573"/>
              <a:gd name="connsiteX5" fmla="*/ 3579053 w 3579053"/>
              <a:gd name="connsiteY5" fmla="*/ 185703 h 362573"/>
              <a:gd name="connsiteX6" fmla="*/ 3442531 w 3579053"/>
              <a:gd name="connsiteY6" fmla="*/ 322225 h 362573"/>
              <a:gd name="connsiteX7" fmla="*/ 3442531 w 3579053"/>
              <a:gd name="connsiteY7" fmla="*/ 253964 h 362573"/>
              <a:gd name="connsiteX8" fmla="*/ 2472140 w 3579053"/>
              <a:gd name="connsiteY8" fmla="*/ 145160 h 362573"/>
              <a:gd name="connsiteX9" fmla="*/ 1131235 w 3579053"/>
              <a:gd name="connsiteY9" fmla="*/ 167461 h 362573"/>
              <a:gd name="connsiteX10" fmla="*/ 54304 w 3579053"/>
              <a:gd name="connsiteY10" fmla="*/ 362573 h 362573"/>
              <a:gd name="connsiteX11" fmla="*/ 0 w 3579053"/>
              <a:gd name="connsiteY11" fmla="*/ 243253 h 362573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55223 w 3579053"/>
              <a:gd name="connsiteY9" fmla="*/ 197695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1560 w 3580613"/>
              <a:gd name="connsiteY0" fmla="*/ 247695 h 389138"/>
              <a:gd name="connsiteX1" fmla="*/ 1140929 w 3580613"/>
              <a:gd name="connsiteY1" fmla="*/ 53332 h 389138"/>
              <a:gd name="connsiteX2" fmla="*/ 2467351 w 3580613"/>
              <a:gd name="connsiteY2" fmla="*/ 7501 h 389138"/>
              <a:gd name="connsiteX3" fmla="*/ 3444091 w 3580613"/>
              <a:gd name="connsiteY3" fmla="*/ 121883 h 389138"/>
              <a:gd name="connsiteX4" fmla="*/ 3444091 w 3580613"/>
              <a:gd name="connsiteY4" fmla="*/ 53622 h 389138"/>
              <a:gd name="connsiteX5" fmla="*/ 3580613 w 3580613"/>
              <a:gd name="connsiteY5" fmla="*/ 190145 h 389138"/>
              <a:gd name="connsiteX6" fmla="*/ 3444091 w 3580613"/>
              <a:gd name="connsiteY6" fmla="*/ 326667 h 389138"/>
              <a:gd name="connsiteX7" fmla="*/ 3444091 w 3580613"/>
              <a:gd name="connsiteY7" fmla="*/ 258406 h 389138"/>
              <a:gd name="connsiteX8" fmla="*/ 2473700 w 3580613"/>
              <a:gd name="connsiteY8" fmla="*/ 149602 h 389138"/>
              <a:gd name="connsiteX9" fmla="*/ 1145835 w 3580613"/>
              <a:gd name="connsiteY9" fmla="*/ 179910 h 389138"/>
              <a:gd name="connsiteX10" fmla="*/ 0 w 3580613"/>
              <a:gd name="connsiteY10" fmla="*/ 389138 h 389138"/>
              <a:gd name="connsiteX11" fmla="*/ 1560 w 3580613"/>
              <a:gd name="connsiteY11" fmla="*/ 247695 h 389138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42531 w 3579053"/>
              <a:gd name="connsiteY3" fmla="*/ 121883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3027 w 3579053"/>
              <a:gd name="connsiteY3" fmla="*/ 119619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350426 h 473854"/>
              <a:gd name="connsiteX1" fmla="*/ 1139369 w 3579053"/>
              <a:gd name="connsiteY1" fmla="*/ 156063 h 473854"/>
              <a:gd name="connsiteX2" fmla="*/ 2409118 w 3579053"/>
              <a:gd name="connsiteY2" fmla="*/ 1517 h 473854"/>
              <a:gd name="connsiteX3" fmla="*/ 3433027 w 3579053"/>
              <a:gd name="connsiteY3" fmla="*/ 222350 h 473854"/>
              <a:gd name="connsiteX4" fmla="*/ 3442531 w 3579053"/>
              <a:gd name="connsiteY4" fmla="*/ 156353 h 473854"/>
              <a:gd name="connsiteX5" fmla="*/ 3579053 w 3579053"/>
              <a:gd name="connsiteY5" fmla="*/ 292876 h 473854"/>
              <a:gd name="connsiteX6" fmla="*/ 3442531 w 3579053"/>
              <a:gd name="connsiteY6" fmla="*/ 429398 h 473854"/>
              <a:gd name="connsiteX7" fmla="*/ 3442531 w 3579053"/>
              <a:gd name="connsiteY7" fmla="*/ 361137 h 473854"/>
              <a:gd name="connsiteX8" fmla="*/ 2472140 w 3579053"/>
              <a:gd name="connsiteY8" fmla="*/ 252333 h 473854"/>
              <a:gd name="connsiteX9" fmla="*/ 1144275 w 3579053"/>
              <a:gd name="connsiteY9" fmla="*/ 282641 h 473854"/>
              <a:gd name="connsiteX10" fmla="*/ 7788 w 3579053"/>
              <a:gd name="connsiteY10" fmla="*/ 473854 h 473854"/>
              <a:gd name="connsiteX11" fmla="*/ 0 w 3579053"/>
              <a:gd name="connsiteY11" fmla="*/ 350426 h 473854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22878 w 3571265"/>
              <a:gd name="connsiteY0" fmla="*/ 665197 h 665196"/>
              <a:gd name="connsiteX1" fmla="*/ 1078089 w 3571265"/>
              <a:gd name="connsiteY1" fmla="*/ 75238 h 665196"/>
              <a:gd name="connsiteX2" fmla="*/ 2401330 w 3571265"/>
              <a:gd name="connsiteY2" fmla="*/ 4112 h 665196"/>
              <a:gd name="connsiteX3" fmla="*/ 3425239 w 3571265"/>
              <a:gd name="connsiteY3" fmla="*/ 224945 h 665196"/>
              <a:gd name="connsiteX4" fmla="*/ 3434743 w 3571265"/>
              <a:gd name="connsiteY4" fmla="*/ 158948 h 665196"/>
              <a:gd name="connsiteX5" fmla="*/ 3571265 w 3571265"/>
              <a:gd name="connsiteY5" fmla="*/ 295471 h 665196"/>
              <a:gd name="connsiteX6" fmla="*/ 3434743 w 3571265"/>
              <a:gd name="connsiteY6" fmla="*/ 431993 h 665196"/>
              <a:gd name="connsiteX7" fmla="*/ 3434743 w 3571265"/>
              <a:gd name="connsiteY7" fmla="*/ 363732 h 665196"/>
              <a:gd name="connsiteX8" fmla="*/ 2464352 w 3571265"/>
              <a:gd name="connsiteY8" fmla="*/ 254928 h 665196"/>
              <a:gd name="connsiteX9" fmla="*/ 1136487 w 3571265"/>
              <a:gd name="connsiteY9" fmla="*/ 285236 h 665196"/>
              <a:gd name="connsiteX10" fmla="*/ 0 w 3571265"/>
              <a:gd name="connsiteY10" fmla="*/ 476449 h 665196"/>
              <a:gd name="connsiteX11" fmla="*/ 22878 w 3571265"/>
              <a:gd name="connsiteY11" fmla="*/ 665197 h 665196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13609 w 3548387"/>
              <a:gd name="connsiteY9" fmla="*/ 285236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26336 w 3548387"/>
              <a:gd name="connsiteY9" fmla="*/ 386424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40045 w 3570368"/>
              <a:gd name="connsiteY8" fmla="*/ 38787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02049 h 753025"/>
              <a:gd name="connsiteX1" fmla="*/ 1077192 w 3570368"/>
              <a:gd name="connsiteY1" fmla="*/ 41264 h 753025"/>
              <a:gd name="connsiteX2" fmla="*/ 2388581 w 3570368"/>
              <a:gd name="connsiteY2" fmla="*/ 12661 h 753025"/>
              <a:gd name="connsiteX3" fmla="*/ 3424342 w 3570368"/>
              <a:gd name="connsiteY3" fmla="*/ 190971 h 753025"/>
              <a:gd name="connsiteX4" fmla="*/ 3433846 w 3570368"/>
              <a:gd name="connsiteY4" fmla="*/ 124974 h 753025"/>
              <a:gd name="connsiteX5" fmla="*/ 3570368 w 3570368"/>
              <a:gd name="connsiteY5" fmla="*/ 261497 h 753025"/>
              <a:gd name="connsiteX6" fmla="*/ 3433846 w 3570368"/>
              <a:gd name="connsiteY6" fmla="*/ 398019 h 753025"/>
              <a:gd name="connsiteX7" fmla="*/ 3433846 w 3570368"/>
              <a:gd name="connsiteY7" fmla="*/ 329758 h 753025"/>
              <a:gd name="connsiteX8" fmla="*/ 2440045 w 3570368"/>
              <a:gd name="connsiteY8" fmla="*/ 353904 h 753025"/>
              <a:gd name="connsiteX9" fmla="*/ 1148317 w 3570368"/>
              <a:gd name="connsiteY9" fmla="*/ 352450 h 753025"/>
              <a:gd name="connsiteX10" fmla="*/ 106963 w 3570368"/>
              <a:gd name="connsiteY10" fmla="*/ 753025 h 753025"/>
              <a:gd name="connsiteX11" fmla="*/ 0 w 3570368"/>
              <a:gd name="connsiteY11" fmla="*/ 502049 h 753025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3846 w 3570368"/>
              <a:gd name="connsiteY6" fmla="*/ 429971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99297"/>
              <a:gd name="connsiteY0" fmla="*/ 534001 h 784977"/>
              <a:gd name="connsiteX1" fmla="*/ 1077192 w 3599297"/>
              <a:gd name="connsiteY1" fmla="*/ 73216 h 784977"/>
              <a:gd name="connsiteX2" fmla="*/ 2388581 w 3599297"/>
              <a:gd name="connsiteY2" fmla="*/ 44613 h 784977"/>
              <a:gd name="connsiteX3" fmla="*/ 3118456 w 3599297"/>
              <a:gd name="connsiteY3" fmla="*/ 206819 h 784977"/>
              <a:gd name="connsiteX4" fmla="*/ 3110606 w 3599297"/>
              <a:gd name="connsiteY4" fmla="*/ 25639 h 784977"/>
              <a:gd name="connsiteX5" fmla="*/ 3599297 w 3599297"/>
              <a:gd name="connsiteY5" fmla="*/ 569025 h 784977"/>
              <a:gd name="connsiteX6" fmla="*/ 3082877 w 3599297"/>
              <a:gd name="connsiteY6" fmla="*/ 716363 h 784977"/>
              <a:gd name="connsiteX7" fmla="*/ 3104843 w 3599297"/>
              <a:gd name="connsiteY7" fmla="*/ 526459 h 784977"/>
              <a:gd name="connsiteX8" fmla="*/ 2923242 w 3599297"/>
              <a:gd name="connsiteY8" fmla="*/ 509107 h 784977"/>
              <a:gd name="connsiteX9" fmla="*/ 2440045 w 3599297"/>
              <a:gd name="connsiteY9" fmla="*/ 385856 h 784977"/>
              <a:gd name="connsiteX10" fmla="*/ 1148317 w 3599297"/>
              <a:gd name="connsiteY10" fmla="*/ 384402 h 784977"/>
              <a:gd name="connsiteX11" fmla="*/ 106963 w 3599297"/>
              <a:gd name="connsiteY11" fmla="*/ 784977 h 784977"/>
              <a:gd name="connsiteX12" fmla="*/ 0 w 3599297"/>
              <a:gd name="connsiteY12" fmla="*/ 534001 h 784977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148890 w 3748187"/>
              <a:gd name="connsiteY0" fmla="*/ 565984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148890 w 3748187"/>
              <a:gd name="connsiteY12" fmla="*/ 565984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2588935 w 3748187"/>
              <a:gd name="connsiteY8" fmla="*/ 417839 h 1061895"/>
              <a:gd name="connsiteX9" fmla="*/ 1314269 w 3748187"/>
              <a:gd name="connsiteY9" fmla="*/ 483661 h 1061895"/>
              <a:gd name="connsiteX10" fmla="*/ 0 w 3748187"/>
              <a:gd name="connsiteY10" fmla="*/ 1061895 h 1061895"/>
              <a:gd name="connsiteX11" fmla="*/ 44813 w 3748187"/>
              <a:gd name="connsiteY11" fmla="*/ 627356 h 10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187" h="1061895">
                <a:moveTo>
                  <a:pt x="44813" y="627356"/>
                </a:moveTo>
                <a:cubicBezTo>
                  <a:pt x="374905" y="423062"/>
                  <a:pt x="814663" y="216878"/>
                  <a:pt x="1226082" y="105199"/>
                </a:cubicBezTo>
                <a:cubicBezTo>
                  <a:pt x="1573786" y="50710"/>
                  <a:pt x="2128961" y="-54691"/>
                  <a:pt x="2523591" y="34615"/>
                </a:cubicBezTo>
                <a:cubicBezTo>
                  <a:pt x="2886154" y="91868"/>
                  <a:pt x="2961462" y="124911"/>
                  <a:pt x="3267346" y="238802"/>
                </a:cubicBezTo>
                <a:lnTo>
                  <a:pt x="3259496" y="57622"/>
                </a:lnTo>
                <a:lnTo>
                  <a:pt x="3748187" y="601008"/>
                </a:lnTo>
                <a:lnTo>
                  <a:pt x="3231767" y="748346"/>
                </a:lnTo>
                <a:cubicBezTo>
                  <a:pt x="3230798" y="649521"/>
                  <a:pt x="3232444" y="731009"/>
                  <a:pt x="3231475" y="632184"/>
                </a:cubicBezTo>
                <a:cubicBezTo>
                  <a:pt x="3124336" y="577100"/>
                  <a:pt x="2908469" y="442593"/>
                  <a:pt x="2588935" y="417839"/>
                </a:cubicBezTo>
                <a:cubicBezTo>
                  <a:pt x="2141510" y="384995"/>
                  <a:pt x="1755927" y="406891"/>
                  <a:pt x="1314269" y="483661"/>
                </a:cubicBezTo>
                <a:cubicBezTo>
                  <a:pt x="955292" y="548698"/>
                  <a:pt x="302353" y="898834"/>
                  <a:pt x="0" y="1061895"/>
                </a:cubicBezTo>
                <a:lnTo>
                  <a:pt x="44813" y="627356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62000">
                <a:schemeClr val="bg1">
                  <a:lumMod val="75000"/>
                </a:schemeClr>
              </a:gs>
              <a:gs pos="16000">
                <a:srgbClr val="FF0000"/>
              </a:gs>
              <a:gs pos="51000">
                <a:srgbClr val="008000"/>
              </a:gs>
              <a:gs pos="39000">
                <a:srgbClr val="FFFF00"/>
              </a:gs>
              <a:gs pos="21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34" name="Right Arrow 33"/>
          <p:cNvSpPr/>
          <p:nvPr/>
        </p:nvSpPr>
        <p:spPr bwMode="auto">
          <a:xfrm>
            <a:off x="2839018" y="3111467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35000">
                <a:schemeClr val="bg1">
                  <a:lumMod val="75000"/>
                </a:schemeClr>
              </a:gs>
              <a:gs pos="18000">
                <a:srgbClr val="FF0000"/>
              </a:gs>
              <a:gs pos="23000">
                <a:srgbClr val="FFFF00"/>
              </a:gs>
              <a:gs pos="32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5" name="TextBox 44"/>
          <p:cNvSpPr txBox="1"/>
          <p:nvPr/>
        </p:nvSpPr>
        <p:spPr>
          <a:xfrm>
            <a:off x="3499458" y="1111799"/>
            <a:ext cx="3550695" cy="643135"/>
          </a:xfrm>
          <a:prstGeom prst="rect">
            <a:avLst/>
          </a:prstGeom>
          <a:noFill/>
        </p:spPr>
        <p:txBody>
          <a:bodyPr wrap="square" lIns="108723" tIns="54361" rIns="108723" bIns="54361" rtlCol="0">
            <a:spAutoFit/>
          </a:bodyPr>
          <a:lstStyle/>
          <a:p>
            <a:pPr algn="ctr" defTabSz="976433"/>
            <a:r>
              <a:rPr lang="en-US" sz="1733" i="1" dirty="0">
                <a:solidFill>
                  <a:srgbClr val="3366FF"/>
                </a:solidFill>
                <a:latin typeface="Century Gothic"/>
                <a:cs typeface="Century Gothic"/>
              </a:rPr>
              <a:t>Approximate Technical Readiness Today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5741311" y="1691611"/>
            <a:ext cx="1061616" cy="10078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H="1">
            <a:off x="5243987" y="1746511"/>
            <a:ext cx="248548" cy="14535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4137713" y="1691611"/>
            <a:ext cx="1106272" cy="28285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9613964" y="3686332"/>
            <a:ext cx="2473446" cy="426823"/>
          </a:xfrm>
          <a:prstGeom prst="rect">
            <a:avLst/>
          </a:prstGeom>
          <a:noFill/>
        </p:spPr>
        <p:txBody>
          <a:bodyPr wrap="none" lIns="97637" tIns="48819" rIns="97637" bIns="48819" rtlCol="0">
            <a:spAutoFit/>
          </a:bodyPr>
          <a:lstStyle/>
          <a:p>
            <a:pPr algn="ctr" defTabSz="976433"/>
            <a:r>
              <a:rPr lang="en-US" sz="2133" b="1" dirty="0"/>
              <a:t>Fusion Electricity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826FB5A-164C-6F45-9DF7-5D34AE73EB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5561" y="2880398"/>
            <a:ext cx="926344" cy="904775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 bwMode="auto">
          <a:xfrm>
            <a:off x="6802928" y="2699507"/>
            <a:ext cx="325641" cy="339551"/>
          </a:xfrm>
          <a:prstGeom prst="ellipse">
            <a:avLst/>
          </a:prstGeom>
          <a:pattFill prst="lgCheck">
            <a:fgClr>
              <a:srgbClr val="008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70" name="Right Arrow 69"/>
          <p:cNvSpPr/>
          <p:nvPr/>
        </p:nvSpPr>
        <p:spPr bwMode="auto">
          <a:xfrm>
            <a:off x="2839018" y="5963851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88000">
                <a:srgbClr val="0000FF"/>
              </a:gs>
              <a:gs pos="18000">
                <a:srgbClr val="FF0000"/>
              </a:gs>
              <a:gs pos="23000">
                <a:srgbClr val="FFFF00"/>
              </a:gs>
              <a:gs pos="43000">
                <a:srgbClr val="FFFF00"/>
              </a:gs>
              <a:gs pos="48000">
                <a:srgbClr val="008000"/>
              </a:gs>
              <a:gs pos="67000">
                <a:srgbClr val="008000"/>
              </a:gs>
              <a:gs pos="72000">
                <a:srgbClr val="3366FF"/>
              </a:gs>
              <a:gs pos="100000">
                <a:srgbClr val="660066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75" name="TextBox 74"/>
          <p:cNvSpPr txBox="1"/>
          <p:nvPr/>
        </p:nvSpPr>
        <p:spPr>
          <a:xfrm>
            <a:off x="6048333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5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49059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5340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57755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262100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0" name="Right Arrow 79"/>
          <p:cNvSpPr/>
          <p:nvPr/>
        </p:nvSpPr>
        <p:spPr bwMode="auto">
          <a:xfrm>
            <a:off x="2827382" y="5613971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88000">
                <a:srgbClr val="0000FF"/>
              </a:gs>
              <a:gs pos="18000">
                <a:srgbClr val="FF0000"/>
              </a:gs>
              <a:gs pos="23000">
                <a:srgbClr val="FFFF00"/>
              </a:gs>
              <a:gs pos="43000">
                <a:srgbClr val="FFFF00"/>
              </a:gs>
              <a:gs pos="48000">
                <a:srgbClr val="008000"/>
              </a:gs>
              <a:gs pos="67000">
                <a:srgbClr val="008000"/>
              </a:gs>
              <a:gs pos="72000">
                <a:srgbClr val="3366FF"/>
              </a:gs>
              <a:gs pos="100000">
                <a:srgbClr val="660066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82" name="TextBox 81"/>
          <p:cNvSpPr txBox="1"/>
          <p:nvPr/>
        </p:nvSpPr>
        <p:spPr>
          <a:xfrm>
            <a:off x="4693391" y="5687162"/>
            <a:ext cx="2146319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r>
              <a:rPr lang="en-US" sz="1733" dirty="0"/>
              <a:t>Plausible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032636" y="5687162"/>
            <a:ext cx="1981496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Feasible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922036" y="5687162"/>
            <a:ext cx="2083731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Practical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427680" y="4595826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Fuel Self-Sufficiency &amp; Harnessing Fusion Power 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5043429" y="3223268"/>
            <a:ext cx="325641" cy="324445"/>
          </a:xfrm>
          <a:prstGeom prst="ellipse">
            <a:avLst/>
          </a:prstGeom>
          <a:pattFill prst="lgCheck">
            <a:fgClr>
              <a:schemeClr val="tx1"/>
            </a:fgClr>
            <a:bgClr>
              <a:srgbClr val="FFFF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3" name="Oval 42"/>
          <p:cNvSpPr/>
          <p:nvPr/>
        </p:nvSpPr>
        <p:spPr bwMode="auto">
          <a:xfrm>
            <a:off x="3939964" y="4667574"/>
            <a:ext cx="325641" cy="322404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4" name="TextBox 43"/>
          <p:cNvSpPr txBox="1"/>
          <p:nvPr/>
        </p:nvSpPr>
        <p:spPr>
          <a:xfrm>
            <a:off x="2827319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3166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3963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3985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15689" y="5687162"/>
            <a:ext cx="2216867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r>
              <a:rPr lang="en-US" sz="1733" dirty="0">
                <a:solidFill>
                  <a:schemeClr val="bg1"/>
                </a:solidFill>
              </a:rPr>
              <a:t>Imaginable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D1F7C8-2B1B-D648-A9FA-6DF893FAD40F}"/>
              </a:ext>
            </a:extLst>
          </p:cNvPr>
          <p:cNvSpPr txBox="1"/>
          <p:nvPr/>
        </p:nvSpPr>
        <p:spPr>
          <a:xfrm>
            <a:off x="156486" y="5730730"/>
            <a:ext cx="2696901" cy="643224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/>
              <a:t>Technical Readiness Level (TRL)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17888" y="1128436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Creating and Sustaining a Fusion Power Source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421042" y="2817698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Materials to Survive in</a:t>
            </a:r>
            <a:br>
              <a:rPr lang="en-US" sz="1867" dirty="0">
                <a:solidFill>
                  <a:srgbClr val="FFFFFF"/>
                </a:solidFill>
              </a:rPr>
            </a:br>
            <a:r>
              <a:rPr lang="en-US" sz="1867" dirty="0">
                <a:solidFill>
                  <a:srgbClr val="FFFFFF"/>
                </a:solidFill>
              </a:rPr>
              <a:t>the Fusion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373605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EE-7DA5-4F42-A848-053E92E7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/>
              <a:t>ORNL Fusion Program Is Fully Aligned with Priorities Identified in Community Plan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0A95A-6F20-9945-9B5E-B7B684C6D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83" y="1963808"/>
            <a:ext cx="4124093" cy="1767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384B2-2A55-1246-8DF5-540045550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441" y="1963809"/>
            <a:ext cx="4124093" cy="1767469"/>
          </a:xfrm>
          <a:prstGeom prst="rect">
            <a:avLst/>
          </a:prstGeom>
        </p:spPr>
      </p:pic>
      <p:sp>
        <p:nvSpPr>
          <p:cNvPr id="10" name="Google Shape;111;p16">
            <a:extLst>
              <a:ext uri="{FF2B5EF4-FFF2-40B4-BE49-F238E27FC236}">
                <a16:creationId xmlns:a16="http://schemas.microsoft.com/office/drawing/2014/main" id="{8B739842-A8F2-FE4D-B771-9131003AAC05}"/>
              </a:ext>
            </a:extLst>
          </p:cNvPr>
          <p:cNvSpPr txBox="1"/>
          <p:nvPr/>
        </p:nvSpPr>
        <p:spPr>
          <a:xfrm>
            <a:off x="8662294" y="3803520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Plasma Theory &amp; Modeling</a:t>
            </a:r>
            <a:endParaRPr sz="1067"/>
          </a:p>
        </p:txBody>
      </p:sp>
      <p:sp>
        <p:nvSpPr>
          <p:cNvPr id="11" name="Google Shape;112;p16">
            <a:extLst>
              <a:ext uri="{FF2B5EF4-FFF2-40B4-BE49-F238E27FC236}">
                <a16:creationId xmlns:a16="http://schemas.microsoft.com/office/drawing/2014/main" id="{5DF3796E-574E-7E41-92A6-3EBE750CB562}"/>
              </a:ext>
            </a:extLst>
          </p:cNvPr>
          <p:cNvSpPr txBox="1"/>
          <p:nvPr/>
        </p:nvSpPr>
        <p:spPr>
          <a:xfrm>
            <a:off x="9721431" y="380352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Diagnostics &amp; Controls</a:t>
            </a:r>
            <a:endParaRPr sz="1067"/>
          </a:p>
        </p:txBody>
      </p:sp>
      <p:sp>
        <p:nvSpPr>
          <p:cNvPr id="12" name="Google Shape;113;p16">
            <a:extLst>
              <a:ext uri="{FF2B5EF4-FFF2-40B4-BE49-F238E27FC236}">
                <a16:creationId xmlns:a16="http://schemas.microsoft.com/office/drawing/2014/main" id="{F3E65D53-0200-A342-9201-6607B512D4F0}"/>
              </a:ext>
            </a:extLst>
          </p:cNvPr>
          <p:cNvSpPr txBox="1"/>
          <p:nvPr/>
        </p:nvSpPr>
        <p:spPr>
          <a:xfrm>
            <a:off x="7603163" y="3815987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Advanced Tokamak Physics</a:t>
            </a:r>
            <a:endParaRPr sz="1067"/>
          </a:p>
        </p:txBody>
      </p:sp>
      <p:sp>
        <p:nvSpPr>
          <p:cNvPr id="13" name="Google Shape;114;p16">
            <a:extLst>
              <a:ext uri="{FF2B5EF4-FFF2-40B4-BE49-F238E27FC236}">
                <a16:creationId xmlns:a16="http://schemas.microsoft.com/office/drawing/2014/main" id="{DBD4491A-3B4E-494C-8EF8-C37B31006E04}"/>
              </a:ext>
            </a:extLst>
          </p:cNvPr>
          <p:cNvSpPr txBox="1"/>
          <p:nvPr/>
        </p:nvSpPr>
        <p:spPr>
          <a:xfrm>
            <a:off x="6555183" y="3815987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Power Exhaust &amp; Particle Control</a:t>
            </a:r>
            <a:endParaRPr sz="1067"/>
          </a:p>
        </p:txBody>
      </p:sp>
      <p:sp>
        <p:nvSpPr>
          <p:cNvPr id="14" name="Google Shape;115;p16">
            <a:extLst>
              <a:ext uri="{FF2B5EF4-FFF2-40B4-BE49-F238E27FC236}">
                <a16:creationId xmlns:a16="http://schemas.microsoft.com/office/drawing/2014/main" id="{4093473C-7DCC-F644-979E-617463CAFA12}"/>
              </a:ext>
            </a:extLst>
          </p:cNvPr>
          <p:cNvSpPr txBox="1"/>
          <p:nvPr/>
        </p:nvSpPr>
        <p:spPr>
          <a:xfrm>
            <a:off x="2229134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 dirty="0">
                <a:solidFill>
                  <a:schemeClr val="dk1"/>
                </a:solidFill>
              </a:rPr>
              <a:t>Blanket &amp; Fuel Cycle</a:t>
            </a:r>
            <a:endParaRPr sz="1067" dirty="0"/>
          </a:p>
        </p:txBody>
      </p:sp>
      <p:sp>
        <p:nvSpPr>
          <p:cNvPr id="15" name="Google Shape;116;p16">
            <a:extLst>
              <a:ext uri="{FF2B5EF4-FFF2-40B4-BE49-F238E27FC236}">
                <a16:creationId xmlns:a16="http://schemas.microsoft.com/office/drawing/2014/main" id="{B625F626-4B46-1741-8DF9-157F5688CBF4}"/>
              </a:ext>
            </a:extLst>
          </p:cNvPr>
          <p:cNvSpPr txBox="1"/>
          <p:nvPr/>
        </p:nvSpPr>
        <p:spPr>
          <a:xfrm>
            <a:off x="3281851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Fusion Technology</a:t>
            </a:r>
            <a:endParaRPr sz="1067"/>
          </a:p>
        </p:txBody>
      </p:sp>
      <p:sp>
        <p:nvSpPr>
          <p:cNvPr id="16" name="Google Shape;117;p16">
            <a:extLst>
              <a:ext uri="{FF2B5EF4-FFF2-40B4-BE49-F238E27FC236}">
                <a16:creationId xmlns:a16="http://schemas.microsoft.com/office/drawing/2014/main" id="{93E326CE-659E-544B-B870-2BDE4A8CB215}"/>
              </a:ext>
            </a:extLst>
          </p:cNvPr>
          <p:cNvSpPr txBox="1"/>
          <p:nvPr/>
        </p:nvSpPr>
        <p:spPr>
          <a:xfrm>
            <a:off x="4334600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Fusion Engineering</a:t>
            </a:r>
            <a:endParaRPr sz="1067"/>
          </a:p>
        </p:txBody>
      </p:sp>
      <p:sp>
        <p:nvSpPr>
          <p:cNvPr id="17" name="Google Shape;118;p16">
            <a:extLst>
              <a:ext uri="{FF2B5EF4-FFF2-40B4-BE49-F238E27FC236}">
                <a16:creationId xmlns:a16="http://schemas.microsoft.com/office/drawing/2014/main" id="{52ADA2AC-A5A8-C342-B86A-4313448E9F31}"/>
              </a:ext>
            </a:extLst>
          </p:cNvPr>
          <p:cNvSpPr txBox="1"/>
          <p:nvPr/>
        </p:nvSpPr>
        <p:spPr>
          <a:xfrm>
            <a:off x="5387334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Remote Systems</a:t>
            </a:r>
            <a:endParaRPr sz="1067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573EBE-A2DD-2243-BAE5-4436030D488F}"/>
              </a:ext>
            </a:extLst>
          </p:cNvPr>
          <p:cNvSpPr/>
          <p:nvPr/>
        </p:nvSpPr>
        <p:spPr>
          <a:xfrm>
            <a:off x="1315846" y="1343420"/>
            <a:ext cx="1949428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Integrated Fusion Systems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422C9-D5D5-6040-A99E-1B7FE4D0938A}"/>
              </a:ext>
            </a:extLst>
          </p:cNvPr>
          <p:cNvSpPr/>
          <p:nvPr/>
        </p:nvSpPr>
        <p:spPr>
          <a:xfrm>
            <a:off x="9588189" y="1354704"/>
            <a:ext cx="2239185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Partnerships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50F9CD-C8A7-2648-AC75-C354F798D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924" y="2468452"/>
            <a:ext cx="1168400" cy="774700"/>
          </a:xfrm>
          <a:prstGeom prst="rect">
            <a:avLst/>
          </a:prstGeom>
        </p:spPr>
      </p:pic>
      <p:sp>
        <p:nvSpPr>
          <p:cNvPr id="27" name="Left Bracket 26">
            <a:extLst>
              <a:ext uri="{FF2B5EF4-FFF2-40B4-BE49-F238E27FC236}">
                <a16:creationId xmlns:a16="http://schemas.microsoft.com/office/drawing/2014/main" id="{B4F37B8E-042C-CB4B-8AB2-4635CDA1FE08}"/>
              </a:ext>
            </a:extLst>
          </p:cNvPr>
          <p:cNvSpPr/>
          <p:nvPr/>
        </p:nvSpPr>
        <p:spPr>
          <a:xfrm rot="5400000">
            <a:off x="6616652" y="-720097"/>
            <a:ext cx="79874" cy="5172787"/>
          </a:xfrm>
          <a:prstGeom prst="leftBracket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27;p16">
            <a:extLst>
              <a:ext uri="{FF2B5EF4-FFF2-40B4-BE49-F238E27FC236}">
                <a16:creationId xmlns:a16="http://schemas.microsoft.com/office/drawing/2014/main" id="{EA06BC71-A54F-FF49-8374-6DC7B7AFF139}"/>
              </a:ext>
            </a:extLst>
          </p:cNvPr>
          <p:cNvSpPr txBox="1"/>
          <p:nvPr/>
        </p:nvSpPr>
        <p:spPr>
          <a:xfrm>
            <a:off x="615462" y="3566540"/>
            <a:ext cx="1150017" cy="32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 dirty="0">
                <a:solidFill>
                  <a:srgbClr val="0000FF"/>
                </a:solidFill>
              </a:rPr>
              <a:t>SO-A: (PFCs) </a:t>
            </a:r>
            <a:endParaRPr sz="1467" dirty="0">
              <a:solidFill>
                <a:srgbClr val="0000FF"/>
              </a:solidFill>
            </a:endParaRPr>
          </a:p>
        </p:txBody>
      </p:sp>
      <p:sp>
        <p:nvSpPr>
          <p:cNvPr id="29" name="Google Shape;129;p16">
            <a:extLst>
              <a:ext uri="{FF2B5EF4-FFF2-40B4-BE49-F238E27FC236}">
                <a16:creationId xmlns:a16="http://schemas.microsoft.com/office/drawing/2014/main" id="{842C10F6-6975-4E43-A8F3-045569AEFAB8}"/>
              </a:ext>
            </a:extLst>
          </p:cNvPr>
          <p:cNvSpPr txBox="1"/>
          <p:nvPr/>
        </p:nvSpPr>
        <p:spPr>
          <a:xfrm>
            <a:off x="2239897" y="4752243"/>
            <a:ext cx="9752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 dirty="0">
                <a:solidFill>
                  <a:srgbClr val="0000FF"/>
                </a:solidFill>
              </a:rPr>
              <a:t>SO-C: (Blankets/</a:t>
            </a:r>
            <a:br>
              <a:rPr lang="en" sz="1067" b="1" dirty="0">
                <a:solidFill>
                  <a:srgbClr val="0000FF"/>
                </a:solidFill>
              </a:rPr>
            </a:br>
            <a:r>
              <a:rPr lang="en" sz="1067" b="1" dirty="0">
                <a:solidFill>
                  <a:srgbClr val="0000FF"/>
                </a:solidFill>
              </a:rPr>
              <a:t>Tritium) </a:t>
            </a:r>
            <a:endParaRPr sz="1467" dirty="0">
              <a:solidFill>
                <a:srgbClr val="0000FF"/>
              </a:solidFill>
            </a:endParaRPr>
          </a:p>
        </p:txBody>
      </p:sp>
      <p:sp>
        <p:nvSpPr>
          <p:cNvPr id="30" name="Google Shape;130;p16">
            <a:extLst>
              <a:ext uri="{FF2B5EF4-FFF2-40B4-BE49-F238E27FC236}">
                <a16:creationId xmlns:a16="http://schemas.microsoft.com/office/drawing/2014/main" id="{F99C71B0-B212-074F-AAAF-3A39B0E75ECC}"/>
              </a:ext>
            </a:extLst>
          </p:cNvPr>
          <p:cNvSpPr txBox="1"/>
          <p:nvPr/>
        </p:nvSpPr>
        <p:spPr>
          <a:xfrm>
            <a:off x="7574820" y="4752960"/>
            <a:ext cx="9752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 dirty="0">
                <a:solidFill>
                  <a:srgbClr val="0000FF"/>
                </a:solidFill>
              </a:rPr>
              <a:t>SO-D: (Tokamak Physics) </a:t>
            </a:r>
            <a:endParaRPr sz="1467" dirty="0">
              <a:solidFill>
                <a:srgbClr val="0000FF"/>
              </a:solidFill>
            </a:endParaRPr>
          </a:p>
        </p:txBody>
      </p:sp>
      <p:sp>
        <p:nvSpPr>
          <p:cNvPr id="31" name="Google Shape;131;p16">
            <a:extLst>
              <a:ext uri="{FF2B5EF4-FFF2-40B4-BE49-F238E27FC236}">
                <a16:creationId xmlns:a16="http://schemas.microsoft.com/office/drawing/2014/main" id="{B8861EE4-C280-474A-B6E4-63EBAA05A3E1}"/>
              </a:ext>
            </a:extLst>
          </p:cNvPr>
          <p:cNvSpPr txBox="1"/>
          <p:nvPr/>
        </p:nvSpPr>
        <p:spPr>
          <a:xfrm>
            <a:off x="3321432" y="4752243"/>
            <a:ext cx="11704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>
                <a:solidFill>
                  <a:srgbClr val="0000FF"/>
                </a:solidFill>
              </a:rPr>
              <a:t>SO-F: (Innovate Technology)</a:t>
            </a:r>
            <a:endParaRPr sz="1467">
              <a:solidFill>
                <a:srgbClr val="0000FF"/>
              </a:solidFill>
            </a:endParaRPr>
          </a:p>
        </p:txBody>
      </p:sp>
      <p:sp>
        <p:nvSpPr>
          <p:cNvPr id="32" name="Google Shape;132;p16">
            <a:extLst>
              <a:ext uri="{FF2B5EF4-FFF2-40B4-BE49-F238E27FC236}">
                <a16:creationId xmlns:a16="http://schemas.microsoft.com/office/drawing/2014/main" id="{CCDD2AA3-20DD-144D-AF05-DE73D984F3F9}"/>
              </a:ext>
            </a:extLst>
          </p:cNvPr>
          <p:cNvSpPr txBox="1"/>
          <p:nvPr/>
        </p:nvSpPr>
        <p:spPr>
          <a:xfrm>
            <a:off x="5272509" y="4755086"/>
            <a:ext cx="1170400" cy="83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 dirty="0">
                <a:solidFill>
                  <a:srgbClr val="0000FF"/>
                </a:solidFill>
              </a:rPr>
              <a:t>SO-G: (Licensing, Power Plant Technology)</a:t>
            </a:r>
            <a:endParaRPr sz="1467" dirty="0">
              <a:solidFill>
                <a:srgbClr val="0000FF"/>
              </a:solidFill>
            </a:endParaRPr>
          </a:p>
        </p:txBody>
      </p:sp>
      <p:sp>
        <p:nvSpPr>
          <p:cNvPr id="33" name="Google Shape;134;p16">
            <a:extLst>
              <a:ext uri="{FF2B5EF4-FFF2-40B4-BE49-F238E27FC236}">
                <a16:creationId xmlns:a16="http://schemas.microsoft.com/office/drawing/2014/main" id="{1473317B-8071-934A-ADFE-A1E000A0A879}"/>
              </a:ext>
            </a:extLst>
          </p:cNvPr>
          <p:cNvSpPr txBox="1"/>
          <p:nvPr/>
        </p:nvSpPr>
        <p:spPr>
          <a:xfrm>
            <a:off x="8616310" y="4752243"/>
            <a:ext cx="11704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70" b="1" dirty="0">
                <a:solidFill>
                  <a:srgbClr val="0000FF"/>
                </a:solidFill>
              </a:rPr>
              <a:t>PR-D: (Modeling)</a:t>
            </a:r>
            <a:endParaRPr sz="1070" dirty="0">
              <a:solidFill>
                <a:srgbClr val="0000FF"/>
              </a:solidFill>
            </a:endParaRPr>
          </a:p>
        </p:txBody>
      </p:sp>
      <p:sp>
        <p:nvSpPr>
          <p:cNvPr id="34" name="Google Shape;135;p16">
            <a:extLst>
              <a:ext uri="{FF2B5EF4-FFF2-40B4-BE49-F238E27FC236}">
                <a16:creationId xmlns:a16="http://schemas.microsoft.com/office/drawing/2014/main" id="{57907FF2-718F-0C45-B608-6BD481A31C0D}"/>
              </a:ext>
            </a:extLst>
          </p:cNvPr>
          <p:cNvSpPr txBox="1"/>
          <p:nvPr/>
        </p:nvSpPr>
        <p:spPr>
          <a:xfrm>
            <a:off x="9681931" y="4754543"/>
            <a:ext cx="1294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070" b="1" dirty="0">
                <a:solidFill>
                  <a:srgbClr val="0000FF"/>
                </a:solidFill>
              </a:rPr>
              <a:t>PR-E: (Diagnostics)</a:t>
            </a:r>
            <a:endParaRPr sz="1070" dirty="0">
              <a:solidFill>
                <a:srgbClr val="0000FF"/>
              </a:solidFill>
            </a:endParaRPr>
          </a:p>
        </p:txBody>
      </p:sp>
      <p:sp>
        <p:nvSpPr>
          <p:cNvPr id="35" name="Google Shape;136;p16">
            <a:extLst>
              <a:ext uri="{FF2B5EF4-FFF2-40B4-BE49-F238E27FC236}">
                <a16:creationId xmlns:a16="http://schemas.microsoft.com/office/drawing/2014/main" id="{FE2E411F-5A44-3A45-8C09-2699D786A0FB}"/>
              </a:ext>
            </a:extLst>
          </p:cNvPr>
          <p:cNvSpPr txBox="1"/>
          <p:nvPr/>
        </p:nvSpPr>
        <p:spPr>
          <a:xfrm>
            <a:off x="6624509" y="4752243"/>
            <a:ext cx="7936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 dirty="0">
                <a:solidFill>
                  <a:srgbClr val="0000FF"/>
                </a:solidFill>
              </a:rPr>
              <a:t>SO-A: (PFCs) </a:t>
            </a:r>
            <a:endParaRPr sz="1467" dirty="0">
              <a:solidFill>
                <a:srgbClr val="0000FF"/>
              </a:solidFill>
            </a:endParaRPr>
          </a:p>
        </p:txBody>
      </p:sp>
      <p:sp>
        <p:nvSpPr>
          <p:cNvPr id="36" name="Google Shape;133;p16">
            <a:extLst>
              <a:ext uri="{FF2B5EF4-FFF2-40B4-BE49-F238E27FC236}">
                <a16:creationId xmlns:a16="http://schemas.microsoft.com/office/drawing/2014/main" id="{A2E10EC2-EB52-5343-89C8-7070D52C8B32}"/>
              </a:ext>
            </a:extLst>
          </p:cNvPr>
          <p:cNvSpPr txBox="1"/>
          <p:nvPr/>
        </p:nvSpPr>
        <p:spPr>
          <a:xfrm>
            <a:off x="9454660" y="1502983"/>
            <a:ext cx="253069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70" b="1" dirty="0">
                <a:solidFill>
                  <a:srgbClr val="0000FF"/>
                </a:solidFill>
              </a:rPr>
              <a:t>PR-C: (Public-Private Partnerships)</a:t>
            </a:r>
            <a:endParaRPr sz="1070" b="1" dirty="0">
              <a:solidFill>
                <a:srgbClr val="0000FF"/>
              </a:solidFill>
            </a:endParaRPr>
          </a:p>
        </p:txBody>
      </p:sp>
      <p:sp>
        <p:nvSpPr>
          <p:cNvPr id="37" name="Google Shape;140;p16">
            <a:extLst>
              <a:ext uri="{FF2B5EF4-FFF2-40B4-BE49-F238E27FC236}">
                <a16:creationId xmlns:a16="http://schemas.microsoft.com/office/drawing/2014/main" id="{007D8C25-1900-FB4C-BEE2-89C971D65B49}"/>
              </a:ext>
            </a:extLst>
          </p:cNvPr>
          <p:cNvSpPr txBox="1"/>
          <p:nvPr/>
        </p:nvSpPr>
        <p:spPr>
          <a:xfrm>
            <a:off x="1733792" y="1529347"/>
            <a:ext cx="1061411" cy="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70" b="1" dirty="0">
                <a:solidFill>
                  <a:srgbClr val="0000FF"/>
                </a:solidFill>
              </a:rPr>
              <a:t>PR-A: (FPP)</a:t>
            </a:r>
            <a:endParaRPr sz="1070" b="1" dirty="0">
              <a:solidFill>
                <a:srgbClr val="0000FF"/>
              </a:solidFill>
            </a:endParaRPr>
          </a:p>
        </p:txBody>
      </p:sp>
      <p:sp>
        <p:nvSpPr>
          <p:cNvPr id="38" name="Google Shape;140;p16">
            <a:extLst>
              <a:ext uri="{FF2B5EF4-FFF2-40B4-BE49-F238E27FC236}">
                <a16:creationId xmlns:a16="http://schemas.microsoft.com/office/drawing/2014/main" id="{3B6236DF-B113-0749-B55F-E535D0CC717E}"/>
              </a:ext>
            </a:extLst>
          </p:cNvPr>
          <p:cNvSpPr txBox="1"/>
          <p:nvPr/>
        </p:nvSpPr>
        <p:spPr>
          <a:xfrm>
            <a:off x="10939913" y="3226675"/>
            <a:ext cx="1061411" cy="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70" b="1" dirty="0">
                <a:solidFill>
                  <a:srgbClr val="0000FF"/>
                </a:solidFill>
              </a:rPr>
              <a:t>PR-B: (ITER)</a:t>
            </a:r>
            <a:endParaRPr sz="1070" b="1" dirty="0">
              <a:solidFill>
                <a:srgbClr val="0000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62188-A156-1B41-8426-8F3B029DC68B}"/>
              </a:ext>
            </a:extLst>
          </p:cNvPr>
          <p:cNvSpPr txBox="1"/>
          <p:nvPr/>
        </p:nvSpPr>
        <p:spPr>
          <a:xfrm>
            <a:off x="4643784" y="1289960"/>
            <a:ext cx="3674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ORNL FUSION ENERGY DIVISION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B4A0-F375-3642-82E7-54932E3DCF83}"/>
              </a:ext>
            </a:extLst>
          </p:cNvPr>
          <p:cNvCxnSpPr>
            <a:cxnSpLocks/>
          </p:cNvCxnSpPr>
          <p:nvPr/>
        </p:nvCxnSpPr>
        <p:spPr>
          <a:xfrm flipH="1">
            <a:off x="3321432" y="1460776"/>
            <a:ext cx="127774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AB819-C92C-C94A-B248-1708FC90002A}"/>
              </a:ext>
            </a:extLst>
          </p:cNvPr>
          <p:cNvCxnSpPr>
            <a:cxnSpLocks/>
          </p:cNvCxnSpPr>
          <p:nvPr/>
        </p:nvCxnSpPr>
        <p:spPr>
          <a:xfrm flipH="1">
            <a:off x="8337536" y="1473399"/>
            <a:ext cx="1217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128;p16">
            <a:extLst>
              <a:ext uri="{FF2B5EF4-FFF2-40B4-BE49-F238E27FC236}">
                <a16:creationId xmlns:a16="http://schemas.microsoft.com/office/drawing/2014/main" id="{626B9B59-0C9D-4347-B31C-34AFB4B7BA7E}"/>
              </a:ext>
            </a:extLst>
          </p:cNvPr>
          <p:cNvSpPr txBox="1"/>
          <p:nvPr/>
        </p:nvSpPr>
        <p:spPr>
          <a:xfrm>
            <a:off x="577977" y="3776523"/>
            <a:ext cx="1425279" cy="21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7" b="1" dirty="0">
                <a:solidFill>
                  <a:srgbClr val="0000FF"/>
                </a:solidFill>
              </a:rPr>
              <a:t>SO-B: (Materials)</a:t>
            </a:r>
            <a:r>
              <a:rPr lang="en" sz="1067" dirty="0">
                <a:solidFill>
                  <a:srgbClr val="0000FF"/>
                </a:solidFill>
              </a:rPr>
              <a:t> </a:t>
            </a:r>
            <a:endParaRPr sz="1467" dirty="0">
              <a:solidFill>
                <a:srgbClr val="0000FF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36472-B1A7-DD44-B37B-04FC58AEBDC1}"/>
              </a:ext>
            </a:extLst>
          </p:cNvPr>
          <p:cNvCxnSpPr>
            <a:cxnSpLocks/>
          </p:cNvCxnSpPr>
          <p:nvPr/>
        </p:nvCxnSpPr>
        <p:spPr>
          <a:xfrm flipV="1">
            <a:off x="6458858" y="1640960"/>
            <a:ext cx="0" cy="2071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oogle Shape;84;p14">
            <a:extLst>
              <a:ext uri="{FF2B5EF4-FFF2-40B4-BE49-F238E27FC236}">
                <a16:creationId xmlns:a16="http://schemas.microsoft.com/office/drawing/2014/main" id="{F43EB0F1-28CE-6548-90D2-8152014128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160" y="4775193"/>
            <a:ext cx="687599" cy="68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6ACDC-ECDE-7F43-B7F5-2978DE5E27EA}"/>
              </a:ext>
            </a:extLst>
          </p:cNvPr>
          <p:cNvSpPr txBox="1"/>
          <p:nvPr/>
        </p:nvSpPr>
        <p:spPr>
          <a:xfrm>
            <a:off x="429767" y="5593253"/>
            <a:ext cx="157348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Plan priorities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FFDE62-13B1-1F45-9637-43A6E40D9539}"/>
              </a:ext>
            </a:extLst>
          </p:cNvPr>
          <p:cNvCxnSpPr/>
          <p:nvPr/>
        </p:nvCxnSpPr>
        <p:spPr>
          <a:xfrm flipV="1">
            <a:off x="1190470" y="4147124"/>
            <a:ext cx="78059" cy="568712"/>
          </a:xfrm>
          <a:prstGeom prst="straightConnector1">
            <a:avLst/>
          </a:prstGeom>
          <a:ln w="28575">
            <a:solidFill>
              <a:srgbClr val="0432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E662A85-C94F-0C4F-8068-4ECFB0608B81}"/>
              </a:ext>
            </a:extLst>
          </p:cNvPr>
          <p:cNvCxnSpPr>
            <a:cxnSpLocks/>
          </p:cNvCxnSpPr>
          <p:nvPr/>
        </p:nvCxnSpPr>
        <p:spPr>
          <a:xfrm flipV="1">
            <a:off x="1643806" y="5139343"/>
            <a:ext cx="483817" cy="69455"/>
          </a:xfrm>
          <a:prstGeom prst="straightConnector1">
            <a:avLst/>
          </a:prstGeom>
          <a:ln w="28575">
            <a:solidFill>
              <a:srgbClr val="0432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28;p16">
            <a:extLst>
              <a:ext uri="{FF2B5EF4-FFF2-40B4-BE49-F238E27FC236}">
                <a16:creationId xmlns:a16="http://schemas.microsoft.com/office/drawing/2014/main" id="{EC0FA894-B007-F54C-816B-BBB6396246D0}"/>
              </a:ext>
            </a:extLst>
          </p:cNvPr>
          <p:cNvSpPr txBox="1"/>
          <p:nvPr/>
        </p:nvSpPr>
        <p:spPr>
          <a:xfrm>
            <a:off x="4249760" y="4753312"/>
            <a:ext cx="1170400" cy="4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067" b="1" dirty="0">
                <a:solidFill>
                  <a:srgbClr val="0000FF"/>
                </a:solidFill>
              </a:rPr>
              <a:t>PR-A</a:t>
            </a:r>
          </a:p>
          <a:p>
            <a:pPr algn="ctr"/>
            <a:r>
              <a:rPr lang="en" sz="1067" b="1" dirty="0">
                <a:solidFill>
                  <a:srgbClr val="0000FF"/>
                </a:solidFill>
              </a:rPr>
              <a:t>SO-A: (PFCs)</a:t>
            </a:r>
            <a:r>
              <a:rPr lang="en" sz="1067" dirty="0">
                <a:solidFill>
                  <a:srgbClr val="0000FF"/>
                </a:solidFill>
              </a:rPr>
              <a:t> </a:t>
            </a:r>
            <a:endParaRPr sz="1467" dirty="0">
              <a:solidFill>
                <a:srgbClr val="0000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6AB69D-2AC2-2D4F-AB67-16A33196D75E}"/>
              </a:ext>
            </a:extLst>
          </p:cNvPr>
          <p:cNvGrpSpPr/>
          <p:nvPr/>
        </p:nvGrpSpPr>
        <p:grpSpPr>
          <a:xfrm>
            <a:off x="0" y="2231698"/>
            <a:ext cx="2044236" cy="1301911"/>
            <a:chOff x="0" y="2231698"/>
            <a:chExt cx="2044236" cy="13019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F74F478-97DF-F143-81BD-D46D4D65CBA4}"/>
                </a:ext>
              </a:extLst>
            </p:cNvPr>
            <p:cNvSpPr/>
            <p:nvPr/>
          </p:nvSpPr>
          <p:spPr>
            <a:xfrm>
              <a:off x="347845" y="2231698"/>
              <a:ext cx="1696391" cy="4216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Plasma Material Interactions Science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CA4EEBA-9CCC-A045-95EB-4D36D55E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750" t="16364" r="12833" b="5009"/>
            <a:stretch/>
          </p:blipFill>
          <p:spPr>
            <a:xfrm>
              <a:off x="622260" y="2669944"/>
              <a:ext cx="1348702" cy="750739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92AB2EC-FE77-5C4F-9CFD-3EA8CEA1FBE2}"/>
                </a:ext>
              </a:extLst>
            </p:cNvPr>
            <p:cNvSpPr/>
            <p:nvPr/>
          </p:nvSpPr>
          <p:spPr>
            <a:xfrm>
              <a:off x="0" y="3276616"/>
              <a:ext cx="1696391" cy="25699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MPEX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14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EE-7DA5-4F42-A848-053E92E7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/>
              <a:t>ORNL – Building the Foundations for Burning Plasma Operation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384B2-2A55-1246-8DF5-54004555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441" y="1963809"/>
            <a:ext cx="4124093" cy="1767469"/>
          </a:xfrm>
          <a:prstGeom prst="rect">
            <a:avLst/>
          </a:prstGeom>
        </p:spPr>
      </p:pic>
      <p:sp>
        <p:nvSpPr>
          <p:cNvPr id="14" name="Google Shape;115;p16">
            <a:extLst>
              <a:ext uri="{FF2B5EF4-FFF2-40B4-BE49-F238E27FC236}">
                <a16:creationId xmlns:a16="http://schemas.microsoft.com/office/drawing/2014/main" id="{4093473C-7DCC-F644-979E-617463CAFA12}"/>
              </a:ext>
            </a:extLst>
          </p:cNvPr>
          <p:cNvSpPr txBox="1"/>
          <p:nvPr/>
        </p:nvSpPr>
        <p:spPr>
          <a:xfrm>
            <a:off x="2229134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 dirty="0">
                <a:solidFill>
                  <a:schemeClr val="dk1"/>
                </a:solidFill>
              </a:rPr>
              <a:t>Blanket &amp; Fuel Cycle</a:t>
            </a:r>
            <a:endParaRPr sz="1067" dirty="0"/>
          </a:p>
        </p:txBody>
      </p:sp>
      <p:sp>
        <p:nvSpPr>
          <p:cNvPr id="15" name="Google Shape;116;p16">
            <a:extLst>
              <a:ext uri="{FF2B5EF4-FFF2-40B4-BE49-F238E27FC236}">
                <a16:creationId xmlns:a16="http://schemas.microsoft.com/office/drawing/2014/main" id="{B625F626-4B46-1741-8DF9-157F5688CBF4}"/>
              </a:ext>
            </a:extLst>
          </p:cNvPr>
          <p:cNvSpPr txBox="1"/>
          <p:nvPr/>
        </p:nvSpPr>
        <p:spPr>
          <a:xfrm>
            <a:off x="3281851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Fusion Technology</a:t>
            </a:r>
            <a:endParaRPr sz="1067"/>
          </a:p>
        </p:txBody>
      </p:sp>
      <p:sp>
        <p:nvSpPr>
          <p:cNvPr id="16" name="Google Shape;117;p16">
            <a:extLst>
              <a:ext uri="{FF2B5EF4-FFF2-40B4-BE49-F238E27FC236}">
                <a16:creationId xmlns:a16="http://schemas.microsoft.com/office/drawing/2014/main" id="{93E326CE-659E-544B-B870-2BDE4A8CB215}"/>
              </a:ext>
            </a:extLst>
          </p:cNvPr>
          <p:cNvSpPr txBox="1"/>
          <p:nvPr/>
        </p:nvSpPr>
        <p:spPr>
          <a:xfrm>
            <a:off x="4334600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Fusion Engineering</a:t>
            </a:r>
            <a:endParaRPr sz="1067"/>
          </a:p>
        </p:txBody>
      </p:sp>
      <p:sp>
        <p:nvSpPr>
          <p:cNvPr id="17" name="Google Shape;118;p16">
            <a:extLst>
              <a:ext uri="{FF2B5EF4-FFF2-40B4-BE49-F238E27FC236}">
                <a16:creationId xmlns:a16="http://schemas.microsoft.com/office/drawing/2014/main" id="{52ADA2AC-A5A8-C342-B86A-4313448E9F31}"/>
              </a:ext>
            </a:extLst>
          </p:cNvPr>
          <p:cNvSpPr txBox="1"/>
          <p:nvPr/>
        </p:nvSpPr>
        <p:spPr>
          <a:xfrm>
            <a:off x="5387334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Remote Systems</a:t>
            </a:r>
            <a:endParaRPr sz="1067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573EBE-A2DD-2243-BAE5-4436030D488F}"/>
              </a:ext>
            </a:extLst>
          </p:cNvPr>
          <p:cNvSpPr/>
          <p:nvPr/>
        </p:nvSpPr>
        <p:spPr>
          <a:xfrm>
            <a:off x="1315846" y="1343420"/>
            <a:ext cx="1949428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Integrated Fusion Systems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422C9-D5D5-6040-A99E-1B7FE4D0938A}"/>
              </a:ext>
            </a:extLst>
          </p:cNvPr>
          <p:cNvSpPr/>
          <p:nvPr/>
        </p:nvSpPr>
        <p:spPr>
          <a:xfrm>
            <a:off x="9588189" y="1354704"/>
            <a:ext cx="2239185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Partnerships</a:t>
            </a: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B4F37B8E-042C-CB4B-8AB2-4635CDA1FE08}"/>
              </a:ext>
            </a:extLst>
          </p:cNvPr>
          <p:cNvSpPr/>
          <p:nvPr/>
        </p:nvSpPr>
        <p:spPr>
          <a:xfrm rot="5400000">
            <a:off x="6616652" y="-720097"/>
            <a:ext cx="79874" cy="5172787"/>
          </a:xfrm>
          <a:prstGeom prst="leftBracket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62188-A156-1B41-8426-8F3B029DC68B}"/>
              </a:ext>
            </a:extLst>
          </p:cNvPr>
          <p:cNvSpPr txBox="1"/>
          <p:nvPr/>
        </p:nvSpPr>
        <p:spPr>
          <a:xfrm>
            <a:off x="4643784" y="1289960"/>
            <a:ext cx="3674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ORNL FUSION ENERGY DIVISION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B4A0-F375-3642-82E7-54932E3DCF83}"/>
              </a:ext>
            </a:extLst>
          </p:cNvPr>
          <p:cNvCxnSpPr>
            <a:cxnSpLocks/>
          </p:cNvCxnSpPr>
          <p:nvPr/>
        </p:nvCxnSpPr>
        <p:spPr>
          <a:xfrm flipH="1">
            <a:off x="3321432" y="1460776"/>
            <a:ext cx="127774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AB819-C92C-C94A-B248-1708FC90002A}"/>
              </a:ext>
            </a:extLst>
          </p:cNvPr>
          <p:cNvCxnSpPr>
            <a:cxnSpLocks/>
          </p:cNvCxnSpPr>
          <p:nvPr/>
        </p:nvCxnSpPr>
        <p:spPr>
          <a:xfrm flipH="1">
            <a:off x="8337536" y="1473399"/>
            <a:ext cx="1217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36472-B1A7-DD44-B37B-04FC58AEBDC1}"/>
              </a:ext>
            </a:extLst>
          </p:cNvPr>
          <p:cNvCxnSpPr>
            <a:cxnSpLocks/>
          </p:cNvCxnSpPr>
          <p:nvPr/>
        </p:nvCxnSpPr>
        <p:spPr>
          <a:xfrm flipV="1">
            <a:off x="6458858" y="1640960"/>
            <a:ext cx="0" cy="2071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A135107-CFDD-0B47-96DF-37D833BACB18}"/>
              </a:ext>
            </a:extLst>
          </p:cNvPr>
          <p:cNvSpPr/>
          <p:nvPr/>
        </p:nvSpPr>
        <p:spPr>
          <a:xfrm>
            <a:off x="1977803" y="1910562"/>
            <a:ext cx="4430695" cy="3780491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51EEB83-21B8-384E-B6F0-A6AF26D65379}"/>
              </a:ext>
            </a:extLst>
          </p:cNvPr>
          <p:cNvSpPr/>
          <p:nvPr/>
        </p:nvSpPr>
        <p:spPr>
          <a:xfrm>
            <a:off x="10739572" y="2339548"/>
            <a:ext cx="1276921" cy="123332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BF7535-F09D-BA48-A14D-8D9D28408F2D}"/>
              </a:ext>
            </a:extLst>
          </p:cNvPr>
          <p:cNvSpPr/>
          <p:nvPr/>
        </p:nvSpPr>
        <p:spPr>
          <a:xfrm>
            <a:off x="1074394" y="1259899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B5BA5C-C333-1042-9DF2-62EA80B55C4A}"/>
              </a:ext>
            </a:extLst>
          </p:cNvPr>
          <p:cNvSpPr/>
          <p:nvPr/>
        </p:nvSpPr>
        <p:spPr>
          <a:xfrm>
            <a:off x="9567216" y="1336455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50F9CD-C8A7-2648-AC75-C354F798D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924" y="2468452"/>
            <a:ext cx="1168400" cy="7747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C55347-A32D-8C48-AAB3-D2A58C36BB99}"/>
              </a:ext>
            </a:extLst>
          </p:cNvPr>
          <p:cNvSpPr/>
          <p:nvPr/>
        </p:nvSpPr>
        <p:spPr>
          <a:xfrm>
            <a:off x="10780562" y="2339548"/>
            <a:ext cx="1220762" cy="903604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FB1D33-C4CB-AD4C-86D8-45E62448A48D}"/>
              </a:ext>
            </a:extLst>
          </p:cNvPr>
          <p:cNvGrpSpPr/>
          <p:nvPr/>
        </p:nvGrpSpPr>
        <p:grpSpPr>
          <a:xfrm>
            <a:off x="0" y="2231698"/>
            <a:ext cx="2044236" cy="1301911"/>
            <a:chOff x="0" y="2231698"/>
            <a:chExt cx="2044236" cy="13019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4C5A173-98A9-734C-9A8D-629A90366349}"/>
                </a:ext>
              </a:extLst>
            </p:cNvPr>
            <p:cNvSpPr/>
            <p:nvPr/>
          </p:nvSpPr>
          <p:spPr>
            <a:xfrm>
              <a:off x="347845" y="2231698"/>
              <a:ext cx="1696391" cy="4216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Plasma Material Interactions Science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AD701B-74ED-514A-9880-BC8C58E28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50" t="16364" r="12833" b="5009"/>
            <a:stretch/>
          </p:blipFill>
          <p:spPr>
            <a:xfrm>
              <a:off x="622260" y="2669944"/>
              <a:ext cx="1348702" cy="75073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DDA478-69F4-0C4C-A81D-A98A27EFCBBD}"/>
                </a:ext>
              </a:extLst>
            </p:cNvPr>
            <p:cNvSpPr/>
            <p:nvPr/>
          </p:nvSpPr>
          <p:spPr>
            <a:xfrm>
              <a:off x="0" y="3276616"/>
              <a:ext cx="1696391" cy="25699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MPEX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C89728-5C51-594D-A730-49278A2B5152}"/>
              </a:ext>
            </a:extLst>
          </p:cNvPr>
          <p:cNvGrpSpPr/>
          <p:nvPr/>
        </p:nvGrpSpPr>
        <p:grpSpPr>
          <a:xfrm>
            <a:off x="6555183" y="1963808"/>
            <a:ext cx="4141448" cy="4350324"/>
            <a:chOff x="6555183" y="1963808"/>
            <a:chExt cx="4141448" cy="43503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6EDB5D-9F5A-6C4E-856B-D1646D0A87CC}"/>
                </a:ext>
              </a:extLst>
            </p:cNvPr>
            <p:cNvGrpSpPr/>
            <p:nvPr/>
          </p:nvGrpSpPr>
          <p:grpSpPr>
            <a:xfrm>
              <a:off x="6555183" y="1963808"/>
              <a:ext cx="4141448" cy="2854979"/>
              <a:chOff x="6555183" y="1963808"/>
              <a:chExt cx="4141448" cy="285497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8A0A95A-6F20-9945-9B5E-B7B684C6D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5183" y="1963808"/>
                <a:ext cx="4124093" cy="1767469"/>
              </a:xfrm>
              <a:prstGeom prst="rect">
                <a:avLst/>
              </a:prstGeom>
            </p:spPr>
          </p:pic>
          <p:sp>
            <p:nvSpPr>
              <p:cNvPr id="10" name="Google Shape;111;p16">
                <a:extLst>
                  <a:ext uri="{FF2B5EF4-FFF2-40B4-BE49-F238E27FC236}">
                    <a16:creationId xmlns:a16="http://schemas.microsoft.com/office/drawing/2014/main" id="{8B739842-A8F2-FE4D-B771-9131003AAC05}"/>
                  </a:ext>
                </a:extLst>
              </p:cNvPr>
              <p:cNvSpPr txBox="1"/>
              <p:nvPr/>
            </p:nvSpPr>
            <p:spPr>
              <a:xfrm>
                <a:off x="8662294" y="3803520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Plasma Theory &amp; Modeling</a:t>
                </a:r>
                <a:endParaRPr sz="1067"/>
              </a:p>
            </p:txBody>
          </p:sp>
          <p:sp>
            <p:nvSpPr>
              <p:cNvPr id="11" name="Google Shape;112;p16">
                <a:extLst>
                  <a:ext uri="{FF2B5EF4-FFF2-40B4-BE49-F238E27FC236}">
                    <a16:creationId xmlns:a16="http://schemas.microsoft.com/office/drawing/2014/main" id="{5DF3796E-574E-7E41-92A6-3EBE750CB562}"/>
                  </a:ext>
                </a:extLst>
              </p:cNvPr>
              <p:cNvSpPr txBox="1"/>
              <p:nvPr/>
            </p:nvSpPr>
            <p:spPr>
              <a:xfrm>
                <a:off x="9721431" y="3803524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Diagnostics &amp; Controls</a:t>
                </a:r>
                <a:endParaRPr sz="1067"/>
              </a:p>
            </p:txBody>
          </p:sp>
          <p:sp>
            <p:nvSpPr>
              <p:cNvPr id="12" name="Google Shape;113;p16">
                <a:extLst>
                  <a:ext uri="{FF2B5EF4-FFF2-40B4-BE49-F238E27FC236}">
                    <a16:creationId xmlns:a16="http://schemas.microsoft.com/office/drawing/2014/main" id="{F3E65D53-0200-A342-9201-6607B512D4F0}"/>
                  </a:ext>
                </a:extLst>
              </p:cNvPr>
              <p:cNvSpPr txBox="1"/>
              <p:nvPr/>
            </p:nvSpPr>
            <p:spPr>
              <a:xfrm>
                <a:off x="7603163" y="3815987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Advanced Tokamak Physics</a:t>
                </a:r>
                <a:endParaRPr sz="1067"/>
              </a:p>
            </p:txBody>
          </p:sp>
          <p:sp>
            <p:nvSpPr>
              <p:cNvPr id="13" name="Google Shape;114;p16">
                <a:extLst>
                  <a:ext uri="{FF2B5EF4-FFF2-40B4-BE49-F238E27FC236}">
                    <a16:creationId xmlns:a16="http://schemas.microsoft.com/office/drawing/2014/main" id="{DBD4491A-3B4E-494C-8EF8-C37B31006E04}"/>
                  </a:ext>
                </a:extLst>
              </p:cNvPr>
              <p:cNvSpPr txBox="1"/>
              <p:nvPr/>
            </p:nvSpPr>
            <p:spPr>
              <a:xfrm>
                <a:off x="6555183" y="3815987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Power Exhaust &amp; Particle Control</a:t>
                </a:r>
                <a:endParaRPr sz="1067"/>
              </a:p>
            </p:txBody>
          </p:sp>
        </p:grpSp>
        <p:pic>
          <p:nvPicPr>
            <p:cNvPr id="50" name="Picture 4" descr="Phil Snyder">
              <a:extLst>
                <a:ext uri="{FF2B5EF4-FFF2-40B4-BE49-F238E27FC236}">
                  <a16:creationId xmlns:a16="http://schemas.microsoft.com/office/drawing/2014/main" id="{1E3E9E7A-646E-284D-A28A-EF8D7408C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7852" y="2956209"/>
              <a:ext cx="731424" cy="71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BC66B5-5FFA-984D-85C0-5AF8688F9D0A}"/>
                </a:ext>
              </a:extLst>
            </p:cNvPr>
            <p:cNvSpPr/>
            <p:nvPr/>
          </p:nvSpPr>
          <p:spPr>
            <a:xfrm>
              <a:off x="8984522" y="3408452"/>
              <a:ext cx="9685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chemeClr val="bg1"/>
                  </a:solidFill>
                </a:rPr>
                <a:t>Phil Snyder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52" name="Picture 2" descr="Photo">
              <a:extLst>
                <a:ext uri="{FF2B5EF4-FFF2-40B4-BE49-F238E27FC236}">
                  <a16:creationId xmlns:a16="http://schemas.microsoft.com/office/drawing/2014/main" id="{65B7A444-46CD-F84E-91DE-8E4BAB544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555" y="4878562"/>
              <a:ext cx="755181" cy="96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Photo">
              <a:extLst>
                <a:ext uri="{FF2B5EF4-FFF2-40B4-BE49-F238E27FC236}">
                  <a16:creationId xmlns:a16="http://schemas.microsoft.com/office/drawing/2014/main" id="{3136B195-8C2C-3B41-BD28-530A90701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3291" y="4847925"/>
              <a:ext cx="765956" cy="102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Photo">
              <a:extLst>
                <a:ext uri="{FF2B5EF4-FFF2-40B4-BE49-F238E27FC236}">
                  <a16:creationId xmlns:a16="http://schemas.microsoft.com/office/drawing/2014/main" id="{0437DDFE-475A-E942-9597-94AF18E70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053" y="4930296"/>
              <a:ext cx="708995" cy="856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 descr="Cami Collins ">
              <a:extLst>
                <a:ext uri="{FF2B5EF4-FFF2-40B4-BE49-F238E27FC236}">
                  <a16:creationId xmlns:a16="http://schemas.microsoft.com/office/drawing/2014/main" id="{D52A5C73-BB45-7248-B5B0-6BD8405E0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786" y="4930296"/>
              <a:ext cx="856532" cy="856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44F4443-88D4-7D41-858F-001476D850AE}"/>
                </a:ext>
              </a:extLst>
            </p:cNvPr>
            <p:cNvSpPr/>
            <p:nvPr/>
          </p:nvSpPr>
          <p:spPr>
            <a:xfrm>
              <a:off x="6577653" y="5852467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Zeke Unterberg</a:t>
              </a:r>
              <a:endParaRPr lang="en-US" sz="120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493DB01-9FB1-7F45-AD6D-7CB531D51B55}"/>
                </a:ext>
              </a:extLst>
            </p:cNvPr>
            <p:cNvSpPr/>
            <p:nvPr/>
          </p:nvSpPr>
          <p:spPr>
            <a:xfrm>
              <a:off x="7620201" y="5852467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Cami Collins</a:t>
              </a:r>
              <a:endParaRPr lang="en-US" sz="12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7F988C-EA88-F14D-A3A6-58FF205B5D82}"/>
                </a:ext>
              </a:extLst>
            </p:cNvPr>
            <p:cNvSpPr/>
            <p:nvPr/>
          </p:nvSpPr>
          <p:spPr>
            <a:xfrm>
              <a:off x="8689544" y="5852467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David Green</a:t>
              </a:r>
              <a:endParaRPr lang="en-US" sz="12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60DB236-ED20-CF45-85A1-0574248C3914}"/>
                </a:ext>
              </a:extLst>
            </p:cNvPr>
            <p:cNvSpPr/>
            <p:nvPr/>
          </p:nvSpPr>
          <p:spPr>
            <a:xfrm>
              <a:off x="9730972" y="5852467"/>
              <a:ext cx="8882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Ted </a:t>
              </a:r>
              <a:r>
                <a:rPr lang="en-US" sz="1200" i="1" dirty="0" err="1"/>
                <a:t>Biewer</a:t>
              </a:r>
              <a:endParaRPr lang="en-US" sz="1200" dirty="0"/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33D9E95B-E7E7-F64B-8EBA-99939668A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02" y="1769127"/>
            <a:ext cx="6063196" cy="4814553"/>
          </a:xfrm>
          <a:prstGeom prst="roundRect">
            <a:avLst/>
          </a:prstGeom>
          <a:ln w="762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/>
              <a:t>Leverage existing experiments to resolve urgent physics issues needed for ITER and FPP</a:t>
            </a:r>
          </a:p>
          <a:p>
            <a:pPr lvl="1"/>
            <a:r>
              <a:rPr lang="en-US" sz="1800" dirty="0">
                <a:solidFill>
                  <a:schemeClr val="dk1"/>
                </a:solidFill>
              </a:rPr>
              <a:t>Power exhaust and particle control solutions</a:t>
            </a:r>
          </a:p>
          <a:p>
            <a:pPr lvl="1"/>
            <a:r>
              <a:rPr lang="en-US" sz="1800" dirty="0">
                <a:solidFill>
                  <a:schemeClr val="dk1"/>
                </a:solidFill>
              </a:rPr>
              <a:t>Integrated scenarios combining core performance with exhaust management</a:t>
            </a:r>
          </a:p>
          <a:p>
            <a:pPr lvl="1"/>
            <a:r>
              <a:rPr lang="en-US" sz="1800" dirty="0">
                <a:solidFill>
                  <a:schemeClr val="dk1"/>
                </a:solidFill>
              </a:rPr>
              <a:t>Transients: disruption mitigation physics, ELM control</a:t>
            </a:r>
          </a:p>
          <a:p>
            <a:pPr lvl="1"/>
            <a:r>
              <a:rPr lang="en-US" sz="1800" dirty="0">
                <a:solidFill>
                  <a:schemeClr val="dk1"/>
                </a:solidFill>
              </a:rPr>
              <a:t>Development and validation of theory and simulation woven throughout</a:t>
            </a:r>
          </a:p>
          <a:p>
            <a:r>
              <a:rPr lang="en-US" sz="2000" dirty="0"/>
              <a:t>Deliver physics basis for high-power density confinement solutions called for in NASEM and community reports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32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EE-7DA5-4F42-A848-053E92E7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/>
              <a:t>ORNL – Delivering Materials for the Extreme Fusion Environment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384B2-2A55-1246-8DF5-54004555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441" y="1963809"/>
            <a:ext cx="4124093" cy="1767469"/>
          </a:xfrm>
          <a:prstGeom prst="rect">
            <a:avLst/>
          </a:prstGeom>
        </p:spPr>
      </p:pic>
      <p:sp>
        <p:nvSpPr>
          <p:cNvPr id="15" name="Google Shape;116;p16">
            <a:extLst>
              <a:ext uri="{FF2B5EF4-FFF2-40B4-BE49-F238E27FC236}">
                <a16:creationId xmlns:a16="http://schemas.microsoft.com/office/drawing/2014/main" id="{B625F626-4B46-1741-8DF9-157F5688CBF4}"/>
              </a:ext>
            </a:extLst>
          </p:cNvPr>
          <p:cNvSpPr txBox="1"/>
          <p:nvPr/>
        </p:nvSpPr>
        <p:spPr>
          <a:xfrm>
            <a:off x="3281851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Fusion Technology</a:t>
            </a:r>
            <a:endParaRPr sz="1067"/>
          </a:p>
        </p:txBody>
      </p:sp>
      <p:sp>
        <p:nvSpPr>
          <p:cNvPr id="16" name="Google Shape;117;p16">
            <a:extLst>
              <a:ext uri="{FF2B5EF4-FFF2-40B4-BE49-F238E27FC236}">
                <a16:creationId xmlns:a16="http://schemas.microsoft.com/office/drawing/2014/main" id="{93E326CE-659E-544B-B870-2BDE4A8CB215}"/>
              </a:ext>
            </a:extLst>
          </p:cNvPr>
          <p:cNvSpPr txBox="1"/>
          <p:nvPr/>
        </p:nvSpPr>
        <p:spPr>
          <a:xfrm>
            <a:off x="4334600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Fusion Engineering</a:t>
            </a:r>
            <a:endParaRPr sz="1067"/>
          </a:p>
        </p:txBody>
      </p:sp>
      <p:sp>
        <p:nvSpPr>
          <p:cNvPr id="17" name="Google Shape;118;p16">
            <a:extLst>
              <a:ext uri="{FF2B5EF4-FFF2-40B4-BE49-F238E27FC236}">
                <a16:creationId xmlns:a16="http://schemas.microsoft.com/office/drawing/2014/main" id="{52ADA2AC-A5A8-C342-B86A-4313448E9F31}"/>
              </a:ext>
            </a:extLst>
          </p:cNvPr>
          <p:cNvSpPr txBox="1"/>
          <p:nvPr/>
        </p:nvSpPr>
        <p:spPr>
          <a:xfrm>
            <a:off x="5387334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>
                <a:solidFill>
                  <a:schemeClr val="dk1"/>
                </a:solidFill>
              </a:rPr>
              <a:t>Remote Systems</a:t>
            </a:r>
            <a:endParaRPr sz="1067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422C9-D5D5-6040-A99E-1B7FE4D0938A}"/>
              </a:ext>
            </a:extLst>
          </p:cNvPr>
          <p:cNvSpPr/>
          <p:nvPr/>
        </p:nvSpPr>
        <p:spPr>
          <a:xfrm>
            <a:off x="9588189" y="1354704"/>
            <a:ext cx="2239185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Partnerships</a:t>
            </a: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B4F37B8E-042C-CB4B-8AB2-4635CDA1FE08}"/>
              </a:ext>
            </a:extLst>
          </p:cNvPr>
          <p:cNvSpPr/>
          <p:nvPr/>
        </p:nvSpPr>
        <p:spPr>
          <a:xfrm rot="5400000">
            <a:off x="6616652" y="-720097"/>
            <a:ext cx="79874" cy="5172787"/>
          </a:xfrm>
          <a:prstGeom prst="leftBracket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62188-A156-1B41-8426-8F3B029DC68B}"/>
              </a:ext>
            </a:extLst>
          </p:cNvPr>
          <p:cNvSpPr txBox="1"/>
          <p:nvPr/>
        </p:nvSpPr>
        <p:spPr>
          <a:xfrm>
            <a:off x="4643784" y="1289960"/>
            <a:ext cx="3674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ORNL FUSION ENERGY DIVISION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B4A0-F375-3642-82E7-54932E3DCF83}"/>
              </a:ext>
            </a:extLst>
          </p:cNvPr>
          <p:cNvCxnSpPr>
            <a:cxnSpLocks/>
          </p:cNvCxnSpPr>
          <p:nvPr/>
        </p:nvCxnSpPr>
        <p:spPr>
          <a:xfrm flipH="1">
            <a:off x="3321432" y="1460776"/>
            <a:ext cx="127774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AB819-C92C-C94A-B248-1708FC90002A}"/>
              </a:ext>
            </a:extLst>
          </p:cNvPr>
          <p:cNvCxnSpPr>
            <a:cxnSpLocks/>
          </p:cNvCxnSpPr>
          <p:nvPr/>
        </p:nvCxnSpPr>
        <p:spPr>
          <a:xfrm flipH="1">
            <a:off x="8337536" y="1473399"/>
            <a:ext cx="1217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36472-B1A7-DD44-B37B-04FC58AEBDC1}"/>
              </a:ext>
            </a:extLst>
          </p:cNvPr>
          <p:cNvCxnSpPr>
            <a:cxnSpLocks/>
          </p:cNvCxnSpPr>
          <p:nvPr/>
        </p:nvCxnSpPr>
        <p:spPr>
          <a:xfrm flipV="1">
            <a:off x="6458858" y="1640960"/>
            <a:ext cx="0" cy="2071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51EEB83-21B8-384E-B6F0-A6AF26D65379}"/>
              </a:ext>
            </a:extLst>
          </p:cNvPr>
          <p:cNvSpPr/>
          <p:nvPr/>
        </p:nvSpPr>
        <p:spPr>
          <a:xfrm>
            <a:off x="10739572" y="2339548"/>
            <a:ext cx="1276921" cy="123332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B5BA5C-C333-1042-9DF2-62EA80B55C4A}"/>
              </a:ext>
            </a:extLst>
          </p:cNvPr>
          <p:cNvSpPr/>
          <p:nvPr/>
        </p:nvSpPr>
        <p:spPr>
          <a:xfrm>
            <a:off x="9567216" y="1336455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50F9CD-C8A7-2648-AC75-C354F798D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924" y="2468452"/>
            <a:ext cx="1168400" cy="7747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C55347-A32D-8C48-AAB3-D2A58C36BB99}"/>
              </a:ext>
            </a:extLst>
          </p:cNvPr>
          <p:cNvSpPr/>
          <p:nvPr/>
        </p:nvSpPr>
        <p:spPr>
          <a:xfrm>
            <a:off x="10780562" y="2339548"/>
            <a:ext cx="1220762" cy="903604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EDB5D-9F5A-6C4E-856B-D1646D0A87CC}"/>
              </a:ext>
            </a:extLst>
          </p:cNvPr>
          <p:cNvGrpSpPr/>
          <p:nvPr/>
        </p:nvGrpSpPr>
        <p:grpSpPr>
          <a:xfrm>
            <a:off x="6555183" y="1963808"/>
            <a:ext cx="4141448" cy="2854979"/>
            <a:chOff x="6555183" y="1963808"/>
            <a:chExt cx="4141448" cy="2854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A0A95A-6F20-9945-9B5E-B7B684C6D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5183" y="1963808"/>
              <a:ext cx="4124093" cy="1767469"/>
            </a:xfrm>
            <a:prstGeom prst="rect">
              <a:avLst/>
            </a:prstGeom>
          </p:spPr>
        </p:pic>
        <p:sp>
          <p:nvSpPr>
            <p:cNvPr id="10" name="Google Shape;111;p16">
              <a:extLst>
                <a:ext uri="{FF2B5EF4-FFF2-40B4-BE49-F238E27FC236}">
                  <a16:creationId xmlns:a16="http://schemas.microsoft.com/office/drawing/2014/main" id="{8B739842-A8F2-FE4D-B771-9131003AAC05}"/>
                </a:ext>
              </a:extLst>
            </p:cNvPr>
            <p:cNvSpPr txBox="1"/>
            <p:nvPr/>
          </p:nvSpPr>
          <p:spPr>
            <a:xfrm>
              <a:off x="8662294" y="3803520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Plasma Theory &amp; Modeling</a:t>
              </a:r>
              <a:endParaRPr sz="1067"/>
            </a:p>
          </p:txBody>
        </p:sp>
        <p:sp>
          <p:nvSpPr>
            <p:cNvPr id="11" name="Google Shape;112;p16">
              <a:extLst>
                <a:ext uri="{FF2B5EF4-FFF2-40B4-BE49-F238E27FC236}">
                  <a16:creationId xmlns:a16="http://schemas.microsoft.com/office/drawing/2014/main" id="{5DF3796E-574E-7E41-92A6-3EBE750CB562}"/>
                </a:ext>
              </a:extLst>
            </p:cNvPr>
            <p:cNvSpPr txBox="1"/>
            <p:nvPr/>
          </p:nvSpPr>
          <p:spPr>
            <a:xfrm>
              <a:off x="9721431" y="380352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Diagnostics &amp; Controls</a:t>
              </a:r>
              <a:endParaRPr sz="1067"/>
            </a:p>
          </p:txBody>
        </p:sp>
        <p:sp>
          <p:nvSpPr>
            <p:cNvPr id="12" name="Google Shape;113;p16">
              <a:extLst>
                <a:ext uri="{FF2B5EF4-FFF2-40B4-BE49-F238E27FC236}">
                  <a16:creationId xmlns:a16="http://schemas.microsoft.com/office/drawing/2014/main" id="{F3E65D53-0200-A342-9201-6607B512D4F0}"/>
                </a:ext>
              </a:extLst>
            </p:cNvPr>
            <p:cNvSpPr txBox="1"/>
            <p:nvPr/>
          </p:nvSpPr>
          <p:spPr>
            <a:xfrm>
              <a:off x="760316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Advanced Tokamak Physics</a:t>
              </a:r>
              <a:endParaRPr sz="1067"/>
            </a:p>
          </p:txBody>
        </p:sp>
        <p:sp>
          <p:nvSpPr>
            <p:cNvPr id="13" name="Google Shape;114;p16">
              <a:extLst>
                <a:ext uri="{FF2B5EF4-FFF2-40B4-BE49-F238E27FC236}">
                  <a16:creationId xmlns:a16="http://schemas.microsoft.com/office/drawing/2014/main" id="{DBD4491A-3B4E-494C-8EF8-C37B31006E04}"/>
                </a:ext>
              </a:extLst>
            </p:cNvPr>
            <p:cNvSpPr txBox="1"/>
            <p:nvPr/>
          </p:nvSpPr>
          <p:spPr>
            <a:xfrm>
              <a:off x="655518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Power Exhaust &amp; Particle Control</a:t>
              </a:r>
              <a:endParaRPr sz="1067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B3F4551-0EE7-4C4A-BD1A-708A0234DB5B}"/>
              </a:ext>
            </a:extLst>
          </p:cNvPr>
          <p:cNvSpPr/>
          <p:nvPr/>
        </p:nvSpPr>
        <p:spPr>
          <a:xfrm>
            <a:off x="6559192" y="2000761"/>
            <a:ext cx="4120084" cy="2818026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Google Shape;115;p16">
            <a:extLst>
              <a:ext uri="{FF2B5EF4-FFF2-40B4-BE49-F238E27FC236}">
                <a16:creationId xmlns:a16="http://schemas.microsoft.com/office/drawing/2014/main" id="{4093473C-7DCC-F644-979E-617463CAFA12}"/>
              </a:ext>
            </a:extLst>
          </p:cNvPr>
          <p:cNvSpPr txBox="1"/>
          <p:nvPr/>
        </p:nvSpPr>
        <p:spPr>
          <a:xfrm>
            <a:off x="2229134" y="3809744"/>
            <a:ext cx="975200" cy="100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0" rIns="60933" bIns="0" anchor="ctr" anchorCtr="0">
            <a:noAutofit/>
          </a:bodyPr>
          <a:lstStyle/>
          <a:p>
            <a:pPr algn="ctr"/>
            <a:r>
              <a:rPr lang="en" sz="1067" b="1" i="1" dirty="0">
                <a:solidFill>
                  <a:schemeClr val="dk1"/>
                </a:solidFill>
              </a:rPr>
              <a:t>Blanket &amp; Fuel Cycle</a:t>
            </a:r>
            <a:endParaRPr sz="1067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573EBE-A2DD-2243-BAE5-4436030D488F}"/>
              </a:ext>
            </a:extLst>
          </p:cNvPr>
          <p:cNvSpPr/>
          <p:nvPr/>
        </p:nvSpPr>
        <p:spPr>
          <a:xfrm>
            <a:off x="1315846" y="1343420"/>
            <a:ext cx="1949428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Integrated Fusion Systems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BF7535-F09D-BA48-A14D-8D9D28408F2D}"/>
              </a:ext>
            </a:extLst>
          </p:cNvPr>
          <p:cNvSpPr/>
          <p:nvPr/>
        </p:nvSpPr>
        <p:spPr>
          <a:xfrm>
            <a:off x="1074394" y="1259899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185B22-2B1C-F641-A9DD-E69621A227D6}"/>
              </a:ext>
            </a:extLst>
          </p:cNvPr>
          <p:cNvSpPr/>
          <p:nvPr/>
        </p:nvSpPr>
        <p:spPr>
          <a:xfrm>
            <a:off x="2209052" y="1998241"/>
            <a:ext cx="4120084" cy="2818026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C3AEB6-7779-2248-9311-3F9DDA09CF35}"/>
              </a:ext>
            </a:extLst>
          </p:cNvPr>
          <p:cNvGrpSpPr/>
          <p:nvPr/>
        </p:nvGrpSpPr>
        <p:grpSpPr>
          <a:xfrm>
            <a:off x="0" y="2231698"/>
            <a:ext cx="3174056" cy="2690606"/>
            <a:chOff x="0" y="2231698"/>
            <a:chExt cx="3174056" cy="269060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8B20353-77A8-344B-964B-BEA3DF00C62F}"/>
                </a:ext>
              </a:extLst>
            </p:cNvPr>
            <p:cNvGrpSpPr/>
            <p:nvPr/>
          </p:nvGrpSpPr>
          <p:grpSpPr>
            <a:xfrm>
              <a:off x="0" y="2231698"/>
              <a:ext cx="2044236" cy="1301911"/>
              <a:chOff x="0" y="2231698"/>
              <a:chExt cx="2044236" cy="130191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417D09-B28F-C545-9C69-BBEF9D162D95}"/>
                  </a:ext>
                </a:extLst>
              </p:cNvPr>
              <p:cNvSpPr/>
              <p:nvPr/>
            </p:nvSpPr>
            <p:spPr>
              <a:xfrm>
                <a:off x="347845" y="2231698"/>
                <a:ext cx="1696391" cy="42165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7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Material Interactions Science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3F56168-27A0-5E40-B6FE-695105F47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8750" t="16364" r="12833" b="5009"/>
              <a:stretch/>
            </p:blipFill>
            <p:spPr>
              <a:xfrm>
                <a:off x="622260" y="2669944"/>
                <a:ext cx="1348702" cy="750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7757F92-9CD9-AA47-A84A-3BA79744CBF5}"/>
                  </a:ext>
                </a:extLst>
              </p:cNvPr>
              <p:cNvSpPr/>
              <p:nvPr/>
            </p:nvSpPr>
            <p:spPr>
              <a:xfrm>
                <a:off x="0" y="3276616"/>
                <a:ext cx="1696391" cy="25699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7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MPEX</a:t>
                </a:r>
              </a:p>
            </p:txBody>
          </p:sp>
        </p:grpSp>
        <p:pic>
          <p:nvPicPr>
            <p:cNvPr id="32" name="Picture 31" descr="A picture containing person, person, wearing, shirt&#10;&#10;Description automatically generated">
              <a:extLst>
                <a:ext uri="{FF2B5EF4-FFF2-40B4-BE49-F238E27FC236}">
                  <a16:creationId xmlns:a16="http://schemas.microsoft.com/office/drawing/2014/main" id="{489914A9-EB07-2443-A818-0D31A169A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7618" y="3537182"/>
              <a:ext cx="706340" cy="941786"/>
            </a:xfrm>
            <a:prstGeom prst="rect">
              <a:avLst/>
            </a:prstGeom>
          </p:spPr>
        </p:pic>
        <p:pic>
          <p:nvPicPr>
            <p:cNvPr id="33" name="Picture 3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A064E49-6974-6E49-AEF5-F020E4DAA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6848" y="2301365"/>
              <a:ext cx="708872" cy="941787"/>
            </a:xfrm>
            <a:prstGeom prst="rect">
              <a:avLst/>
            </a:prstGeom>
          </p:spPr>
        </p:pic>
        <p:pic>
          <p:nvPicPr>
            <p:cNvPr id="34" name="Picture 33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72C2BCE6-4982-DD49-9FED-54752EB6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595" y="3537182"/>
              <a:ext cx="715884" cy="95451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EAAD554-3226-8F4E-8336-78DB2AE7988A}"/>
                </a:ext>
              </a:extLst>
            </p:cNvPr>
            <p:cNvSpPr/>
            <p:nvPr/>
          </p:nvSpPr>
          <p:spPr>
            <a:xfrm>
              <a:off x="1180088" y="4460639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Juergen</a:t>
              </a:r>
              <a:br>
                <a:rPr lang="en-US" sz="1200" i="1" dirty="0"/>
              </a:br>
              <a:r>
                <a:rPr lang="en-US" sz="1200" i="1" dirty="0"/>
                <a:t>Rapp</a:t>
              </a:r>
              <a:endParaRPr lang="en-US" sz="12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95B6BCF-C83D-8247-A6F0-D25450910759}"/>
                </a:ext>
              </a:extLst>
            </p:cNvPr>
            <p:cNvSpPr/>
            <p:nvPr/>
          </p:nvSpPr>
          <p:spPr>
            <a:xfrm>
              <a:off x="360694" y="4460639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err="1"/>
                <a:t>Yutai</a:t>
              </a:r>
              <a:br>
                <a:rPr lang="en-US" sz="1200" i="1" dirty="0"/>
              </a:br>
              <a:r>
                <a:rPr lang="en-US" sz="1200" i="1" dirty="0"/>
                <a:t>Kato</a:t>
              </a:r>
              <a:endParaRPr lang="en-US" sz="12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9B1112B-4F4B-3A4E-98A5-19A84D61FA89}"/>
                </a:ext>
              </a:extLst>
            </p:cNvPr>
            <p:cNvSpPr/>
            <p:nvPr/>
          </p:nvSpPr>
          <p:spPr>
            <a:xfrm>
              <a:off x="2198855" y="3215394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Phil</a:t>
              </a:r>
              <a:br>
                <a:rPr lang="en-US" sz="1200" i="1" dirty="0"/>
              </a:br>
              <a:r>
                <a:rPr lang="en-US" sz="1200" i="1" dirty="0"/>
                <a:t>Ferguson</a:t>
              </a:r>
              <a:endParaRPr lang="en-US" sz="1200" dirty="0"/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3F408103-B16E-2146-A618-EFB4CD9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451" y="1913734"/>
            <a:ext cx="8034155" cy="4782371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/>
              <a:t>Deliver MPEX project on time, on budget, and on spec</a:t>
            </a:r>
          </a:p>
          <a:p>
            <a:pPr lvl="1"/>
            <a:r>
              <a:rPr lang="en-US" sz="1800" dirty="0"/>
              <a:t>Establish world leadership in fusion PMI science  </a:t>
            </a:r>
          </a:p>
          <a:p>
            <a:r>
              <a:rPr lang="en-US" sz="2000" dirty="0"/>
              <a:t>Leverage collaborative network to develop foundational basis for in-situ material erosion, migration, and impact  </a:t>
            </a:r>
            <a:endParaRPr lang="en-US" sz="2200" dirty="0"/>
          </a:p>
          <a:p>
            <a:pPr>
              <a:tabLst>
                <a:tab pos="3884613" algn="l"/>
              </a:tabLst>
            </a:pPr>
            <a:r>
              <a:rPr lang="en-US" sz="2000" dirty="0"/>
              <a:t>Play key role in construction of a Fusion Prototypic Neutron Source</a:t>
            </a:r>
          </a:p>
          <a:p>
            <a:pPr lvl="1">
              <a:tabLst>
                <a:tab pos="3884613" algn="l"/>
              </a:tabLst>
            </a:pPr>
            <a:r>
              <a:rPr lang="en-US" sz="1800" dirty="0"/>
              <a:t>Establish world leadership in fusion neutron effects</a:t>
            </a:r>
          </a:p>
          <a:p>
            <a:pPr>
              <a:tabLst>
                <a:tab pos="3884613" algn="l"/>
              </a:tabLst>
            </a:pPr>
            <a:r>
              <a:rPr lang="en-US" sz="2000" b="1" dirty="0">
                <a:solidFill>
                  <a:srgbClr val="0053FA"/>
                </a:solidFill>
              </a:rPr>
              <a:t>Deliver new materials that meet the stringent requirements of fusion systems and the science important to the performance of those materials</a:t>
            </a:r>
          </a:p>
          <a:p>
            <a:pPr lvl="1">
              <a:tabLst>
                <a:tab pos="3884613" algn="l"/>
              </a:tabLst>
            </a:pPr>
            <a:r>
              <a:rPr lang="en-US" sz="1800" dirty="0">
                <a:solidFill>
                  <a:srgbClr val="0053FA"/>
                </a:solidFill>
              </a:rPr>
              <a:t>Plasma facing materials/components, structural materials, thermal/electrical insulators, magnet conductors, fusion-tolerant sensors, 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EE-7DA5-4F42-A848-053E92E7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b="1" dirty="0"/>
              <a:t>ORNL – Providing Fusion Technology Solutions for an FPP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573EBE-A2DD-2243-BAE5-4436030D488F}"/>
              </a:ext>
            </a:extLst>
          </p:cNvPr>
          <p:cNvSpPr/>
          <p:nvPr/>
        </p:nvSpPr>
        <p:spPr>
          <a:xfrm>
            <a:off x="1315846" y="1343420"/>
            <a:ext cx="1949428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Integrated Fusion Systems</a:t>
            </a: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B4F37B8E-042C-CB4B-8AB2-4635CDA1FE08}"/>
              </a:ext>
            </a:extLst>
          </p:cNvPr>
          <p:cNvSpPr/>
          <p:nvPr/>
        </p:nvSpPr>
        <p:spPr>
          <a:xfrm rot="5400000">
            <a:off x="6616652" y="-720097"/>
            <a:ext cx="79874" cy="5172787"/>
          </a:xfrm>
          <a:prstGeom prst="leftBracket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62188-A156-1B41-8426-8F3B029DC68B}"/>
              </a:ext>
            </a:extLst>
          </p:cNvPr>
          <p:cNvSpPr txBox="1"/>
          <p:nvPr/>
        </p:nvSpPr>
        <p:spPr>
          <a:xfrm>
            <a:off x="4643784" y="1289960"/>
            <a:ext cx="3674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ORNL FUSION ENERGY DIVISION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B4A0-F375-3642-82E7-54932E3DCF83}"/>
              </a:ext>
            </a:extLst>
          </p:cNvPr>
          <p:cNvCxnSpPr>
            <a:cxnSpLocks/>
          </p:cNvCxnSpPr>
          <p:nvPr/>
        </p:nvCxnSpPr>
        <p:spPr>
          <a:xfrm flipH="1">
            <a:off x="3321432" y="1460776"/>
            <a:ext cx="127774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AB819-C92C-C94A-B248-1708FC90002A}"/>
              </a:ext>
            </a:extLst>
          </p:cNvPr>
          <p:cNvCxnSpPr>
            <a:cxnSpLocks/>
          </p:cNvCxnSpPr>
          <p:nvPr/>
        </p:nvCxnSpPr>
        <p:spPr>
          <a:xfrm flipH="1">
            <a:off x="8337536" y="1473399"/>
            <a:ext cx="1217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36472-B1A7-DD44-B37B-04FC58AEBDC1}"/>
              </a:ext>
            </a:extLst>
          </p:cNvPr>
          <p:cNvCxnSpPr>
            <a:cxnSpLocks/>
          </p:cNvCxnSpPr>
          <p:nvPr/>
        </p:nvCxnSpPr>
        <p:spPr>
          <a:xfrm flipV="1">
            <a:off x="6458858" y="1640960"/>
            <a:ext cx="0" cy="2071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51EEB83-21B8-384E-B6F0-A6AF26D65379}"/>
              </a:ext>
            </a:extLst>
          </p:cNvPr>
          <p:cNvSpPr/>
          <p:nvPr/>
        </p:nvSpPr>
        <p:spPr>
          <a:xfrm>
            <a:off x="10739572" y="2339548"/>
            <a:ext cx="1276921" cy="123332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BF7535-F09D-BA48-A14D-8D9D28408F2D}"/>
              </a:ext>
            </a:extLst>
          </p:cNvPr>
          <p:cNvSpPr/>
          <p:nvPr/>
        </p:nvSpPr>
        <p:spPr>
          <a:xfrm>
            <a:off x="1074394" y="1259899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50F9CD-C8A7-2648-AC75-C354F798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924" y="2468452"/>
            <a:ext cx="1168400" cy="7747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C55347-A32D-8C48-AAB3-D2A58C36BB99}"/>
              </a:ext>
            </a:extLst>
          </p:cNvPr>
          <p:cNvSpPr/>
          <p:nvPr/>
        </p:nvSpPr>
        <p:spPr>
          <a:xfrm>
            <a:off x="10780562" y="2339548"/>
            <a:ext cx="1220762" cy="903604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EDB5D-9F5A-6C4E-856B-D1646D0A87CC}"/>
              </a:ext>
            </a:extLst>
          </p:cNvPr>
          <p:cNvGrpSpPr/>
          <p:nvPr/>
        </p:nvGrpSpPr>
        <p:grpSpPr>
          <a:xfrm>
            <a:off x="6555183" y="1963808"/>
            <a:ext cx="4141448" cy="2854979"/>
            <a:chOff x="6555183" y="1963808"/>
            <a:chExt cx="4141448" cy="2854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A0A95A-6F20-9945-9B5E-B7B684C6D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5183" y="1963808"/>
              <a:ext cx="4124093" cy="1767469"/>
            </a:xfrm>
            <a:prstGeom prst="rect">
              <a:avLst/>
            </a:prstGeom>
          </p:spPr>
        </p:pic>
        <p:sp>
          <p:nvSpPr>
            <p:cNvPr id="10" name="Google Shape;111;p16">
              <a:extLst>
                <a:ext uri="{FF2B5EF4-FFF2-40B4-BE49-F238E27FC236}">
                  <a16:creationId xmlns:a16="http://schemas.microsoft.com/office/drawing/2014/main" id="{8B739842-A8F2-FE4D-B771-9131003AAC05}"/>
                </a:ext>
              </a:extLst>
            </p:cNvPr>
            <p:cNvSpPr txBox="1"/>
            <p:nvPr/>
          </p:nvSpPr>
          <p:spPr>
            <a:xfrm>
              <a:off x="8662294" y="3803520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Plasma Theory &amp; Modeling</a:t>
              </a:r>
              <a:endParaRPr sz="1067"/>
            </a:p>
          </p:txBody>
        </p:sp>
        <p:sp>
          <p:nvSpPr>
            <p:cNvPr id="11" name="Google Shape;112;p16">
              <a:extLst>
                <a:ext uri="{FF2B5EF4-FFF2-40B4-BE49-F238E27FC236}">
                  <a16:creationId xmlns:a16="http://schemas.microsoft.com/office/drawing/2014/main" id="{5DF3796E-574E-7E41-92A6-3EBE750CB562}"/>
                </a:ext>
              </a:extLst>
            </p:cNvPr>
            <p:cNvSpPr txBox="1"/>
            <p:nvPr/>
          </p:nvSpPr>
          <p:spPr>
            <a:xfrm>
              <a:off x="9721431" y="380352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Diagnostics &amp; Controls</a:t>
              </a:r>
              <a:endParaRPr sz="1067"/>
            </a:p>
          </p:txBody>
        </p:sp>
        <p:sp>
          <p:nvSpPr>
            <p:cNvPr id="12" name="Google Shape;113;p16">
              <a:extLst>
                <a:ext uri="{FF2B5EF4-FFF2-40B4-BE49-F238E27FC236}">
                  <a16:creationId xmlns:a16="http://schemas.microsoft.com/office/drawing/2014/main" id="{F3E65D53-0200-A342-9201-6607B512D4F0}"/>
                </a:ext>
              </a:extLst>
            </p:cNvPr>
            <p:cNvSpPr txBox="1"/>
            <p:nvPr/>
          </p:nvSpPr>
          <p:spPr>
            <a:xfrm>
              <a:off x="760316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Advanced Tokamak Physics</a:t>
              </a:r>
              <a:endParaRPr sz="1067"/>
            </a:p>
          </p:txBody>
        </p:sp>
        <p:sp>
          <p:nvSpPr>
            <p:cNvPr id="13" name="Google Shape;114;p16">
              <a:extLst>
                <a:ext uri="{FF2B5EF4-FFF2-40B4-BE49-F238E27FC236}">
                  <a16:creationId xmlns:a16="http://schemas.microsoft.com/office/drawing/2014/main" id="{DBD4491A-3B4E-494C-8EF8-C37B31006E04}"/>
                </a:ext>
              </a:extLst>
            </p:cNvPr>
            <p:cNvSpPr txBox="1"/>
            <p:nvPr/>
          </p:nvSpPr>
          <p:spPr>
            <a:xfrm>
              <a:off x="655518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Power Exhaust &amp; Particle Control</a:t>
              </a:r>
              <a:endParaRPr sz="1067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B3F4551-0EE7-4C4A-BD1A-708A0234DB5B}"/>
              </a:ext>
            </a:extLst>
          </p:cNvPr>
          <p:cNvSpPr/>
          <p:nvPr/>
        </p:nvSpPr>
        <p:spPr>
          <a:xfrm>
            <a:off x="6559192" y="1973050"/>
            <a:ext cx="4273732" cy="296758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422C9-D5D5-6040-A99E-1B7FE4D0938A}"/>
              </a:ext>
            </a:extLst>
          </p:cNvPr>
          <p:cNvSpPr/>
          <p:nvPr/>
        </p:nvSpPr>
        <p:spPr>
          <a:xfrm>
            <a:off x="9588189" y="1354704"/>
            <a:ext cx="2239185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Partnerships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252A9D-64A4-4846-BA29-ED075AD62AE7}"/>
              </a:ext>
            </a:extLst>
          </p:cNvPr>
          <p:cNvSpPr/>
          <p:nvPr/>
        </p:nvSpPr>
        <p:spPr>
          <a:xfrm>
            <a:off x="9391271" y="1214007"/>
            <a:ext cx="2468495" cy="612342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B4D488-6239-8949-B7B5-5D1252833684}"/>
              </a:ext>
            </a:extLst>
          </p:cNvPr>
          <p:cNvGrpSpPr/>
          <p:nvPr/>
        </p:nvGrpSpPr>
        <p:grpSpPr>
          <a:xfrm>
            <a:off x="0" y="2231698"/>
            <a:ext cx="2044236" cy="1301911"/>
            <a:chOff x="0" y="2231698"/>
            <a:chExt cx="2044236" cy="130191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45416E7-6834-0948-9CEE-28A0DE91D9B2}"/>
                </a:ext>
              </a:extLst>
            </p:cNvPr>
            <p:cNvSpPr/>
            <p:nvPr/>
          </p:nvSpPr>
          <p:spPr>
            <a:xfrm>
              <a:off x="347845" y="2231698"/>
              <a:ext cx="1696391" cy="4216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Plasma Material Interactions Science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40D6792-3890-AE42-97F8-02E053FEB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50" t="16364" r="12833" b="5009"/>
            <a:stretch/>
          </p:blipFill>
          <p:spPr>
            <a:xfrm>
              <a:off x="622260" y="2669944"/>
              <a:ext cx="1348702" cy="750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D72168F-E491-0E49-B181-12BD80CD4578}"/>
                </a:ext>
              </a:extLst>
            </p:cNvPr>
            <p:cNvSpPr/>
            <p:nvPr/>
          </p:nvSpPr>
          <p:spPr>
            <a:xfrm>
              <a:off x="0" y="3276616"/>
              <a:ext cx="1696391" cy="25699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MPEX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A135107-CFDD-0B47-96DF-37D833BACB18}"/>
              </a:ext>
            </a:extLst>
          </p:cNvPr>
          <p:cNvSpPr/>
          <p:nvPr/>
        </p:nvSpPr>
        <p:spPr>
          <a:xfrm>
            <a:off x="385587" y="2100159"/>
            <a:ext cx="1792558" cy="176747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9FB63D-31A6-5046-99D6-C0AEBE5EA3EA}"/>
              </a:ext>
            </a:extLst>
          </p:cNvPr>
          <p:cNvGrpSpPr/>
          <p:nvPr/>
        </p:nvGrpSpPr>
        <p:grpSpPr>
          <a:xfrm>
            <a:off x="2229134" y="1936320"/>
            <a:ext cx="4133400" cy="4399356"/>
            <a:chOff x="2229134" y="1936320"/>
            <a:chExt cx="4133400" cy="439935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B5BA5C-C333-1042-9DF2-62EA80B55C4A}"/>
                </a:ext>
              </a:extLst>
            </p:cNvPr>
            <p:cNvSpPr/>
            <p:nvPr/>
          </p:nvSpPr>
          <p:spPr>
            <a:xfrm>
              <a:off x="2238441" y="1966224"/>
              <a:ext cx="4124092" cy="1753502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E9DE99-942E-9543-9894-A1398A03C63E}"/>
                </a:ext>
              </a:extLst>
            </p:cNvPr>
            <p:cNvGrpSpPr/>
            <p:nvPr/>
          </p:nvGrpSpPr>
          <p:grpSpPr>
            <a:xfrm>
              <a:off x="2229134" y="1963809"/>
              <a:ext cx="4133400" cy="2848735"/>
              <a:chOff x="2229134" y="1963809"/>
              <a:chExt cx="4133400" cy="284873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C0384B2-2A55-1246-8DF5-540045550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441" y="1963809"/>
                <a:ext cx="4124093" cy="1767469"/>
              </a:xfrm>
              <a:prstGeom prst="rect">
                <a:avLst/>
              </a:prstGeom>
            </p:spPr>
          </p:pic>
          <p:sp>
            <p:nvSpPr>
              <p:cNvPr id="14" name="Google Shape;115;p16">
                <a:extLst>
                  <a:ext uri="{FF2B5EF4-FFF2-40B4-BE49-F238E27FC236}">
                    <a16:creationId xmlns:a16="http://schemas.microsoft.com/office/drawing/2014/main" id="{4093473C-7DCC-F644-979E-617463CAFA12}"/>
                  </a:ext>
                </a:extLst>
              </p:cNvPr>
              <p:cNvSpPr txBox="1"/>
              <p:nvPr/>
            </p:nvSpPr>
            <p:spPr>
              <a:xfrm>
                <a:off x="2229134" y="3809744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 dirty="0">
                    <a:solidFill>
                      <a:schemeClr val="dk1"/>
                    </a:solidFill>
                  </a:rPr>
                  <a:t>Blanket &amp; Fuel Cycle</a:t>
                </a:r>
                <a:endParaRPr sz="1067" dirty="0"/>
              </a:p>
            </p:txBody>
          </p:sp>
          <p:sp>
            <p:nvSpPr>
              <p:cNvPr id="15" name="Google Shape;116;p16">
                <a:extLst>
                  <a:ext uri="{FF2B5EF4-FFF2-40B4-BE49-F238E27FC236}">
                    <a16:creationId xmlns:a16="http://schemas.microsoft.com/office/drawing/2014/main" id="{B625F626-4B46-1741-8DF9-157F5688CBF4}"/>
                  </a:ext>
                </a:extLst>
              </p:cNvPr>
              <p:cNvSpPr txBox="1"/>
              <p:nvPr/>
            </p:nvSpPr>
            <p:spPr>
              <a:xfrm>
                <a:off x="3281851" y="3809744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Fusion Technology</a:t>
                </a:r>
                <a:endParaRPr sz="1067"/>
              </a:p>
            </p:txBody>
          </p:sp>
          <p:sp>
            <p:nvSpPr>
              <p:cNvPr id="16" name="Google Shape;117;p16">
                <a:extLst>
                  <a:ext uri="{FF2B5EF4-FFF2-40B4-BE49-F238E27FC236}">
                    <a16:creationId xmlns:a16="http://schemas.microsoft.com/office/drawing/2014/main" id="{93E326CE-659E-544B-B870-2BDE4A8CB215}"/>
                  </a:ext>
                </a:extLst>
              </p:cNvPr>
              <p:cNvSpPr txBox="1"/>
              <p:nvPr/>
            </p:nvSpPr>
            <p:spPr>
              <a:xfrm>
                <a:off x="4334600" y="3809744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Fusion Engineering</a:t>
                </a:r>
                <a:endParaRPr sz="1067"/>
              </a:p>
            </p:txBody>
          </p:sp>
          <p:sp>
            <p:nvSpPr>
              <p:cNvPr id="17" name="Google Shape;118;p16">
                <a:extLst>
                  <a:ext uri="{FF2B5EF4-FFF2-40B4-BE49-F238E27FC236}">
                    <a16:creationId xmlns:a16="http://schemas.microsoft.com/office/drawing/2014/main" id="{52ADA2AC-A5A8-C342-B86A-4313448E9F31}"/>
                  </a:ext>
                </a:extLst>
              </p:cNvPr>
              <p:cNvSpPr txBox="1"/>
              <p:nvPr/>
            </p:nvSpPr>
            <p:spPr>
              <a:xfrm>
                <a:off x="5387334" y="3809744"/>
                <a:ext cx="975200" cy="10028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33" tIns="0" rIns="60933" bIns="0" anchor="ctr" anchorCtr="0">
                <a:noAutofit/>
              </a:bodyPr>
              <a:lstStyle/>
              <a:p>
                <a:pPr algn="ctr"/>
                <a:r>
                  <a:rPr lang="en" sz="1067" b="1" i="1">
                    <a:solidFill>
                      <a:schemeClr val="dk1"/>
                    </a:solidFill>
                  </a:rPr>
                  <a:t>Remote Systems</a:t>
                </a:r>
                <a:endParaRPr sz="1067"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0D69A64-9EA1-DC44-A2E3-0FA8B485C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0168" y="1967289"/>
              <a:ext cx="600491" cy="80065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CD64C7D-85A2-1446-9B1D-36892BDD3358}"/>
                </a:ext>
              </a:extLst>
            </p:cNvPr>
            <p:cNvSpPr/>
            <p:nvPr/>
          </p:nvSpPr>
          <p:spPr>
            <a:xfrm>
              <a:off x="5165971" y="1936320"/>
              <a:ext cx="6447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chemeClr val="bg1"/>
                  </a:solidFill>
                </a:rPr>
                <a:t>Chuck</a:t>
              </a:r>
            </a:p>
            <a:p>
              <a:r>
                <a:rPr lang="en-US" sz="1200" i="1" dirty="0">
                  <a:solidFill>
                    <a:schemeClr val="bg1"/>
                  </a:solidFill>
                </a:rPr>
                <a:t>Kessel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3664F0-8288-F84E-A3BF-3989CD66F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0261" y="4866292"/>
              <a:ext cx="771077" cy="102810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D6F00D8-F257-914D-BBA9-7095AA4C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0459" y="4866292"/>
              <a:ext cx="733839" cy="97845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C5CDBD3-97E7-234E-A026-53F57442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2607" y="4866292"/>
              <a:ext cx="755789" cy="1007719"/>
            </a:xfrm>
            <a:prstGeom prst="rect">
              <a:avLst/>
            </a:prstGeom>
          </p:spPr>
        </p:pic>
        <p:pic>
          <p:nvPicPr>
            <p:cNvPr id="58" name="Picture 57" descr="A person wearing a tie&#10;&#10;Description automatically generated with medium confidence">
              <a:extLst>
                <a:ext uri="{FF2B5EF4-FFF2-40B4-BE49-F238E27FC236}">
                  <a16:creationId xmlns:a16="http://schemas.microsoft.com/office/drawing/2014/main" id="{086904BF-24B3-1A46-A31B-48B7F56F9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0227" t="9697" r="39318" b="43758"/>
            <a:stretch/>
          </p:blipFill>
          <p:spPr>
            <a:xfrm>
              <a:off x="3400269" y="4866292"/>
              <a:ext cx="731520" cy="936346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FC299E5-F4F9-4F44-B77A-8DE81C3AF112}"/>
                </a:ext>
              </a:extLst>
            </p:cNvPr>
            <p:cNvSpPr/>
            <p:nvPr/>
          </p:nvSpPr>
          <p:spPr>
            <a:xfrm>
              <a:off x="2247730" y="5874011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Larry Baylor</a:t>
              </a:r>
              <a:endParaRPr lang="en-US" sz="12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55170A6-D2EA-C14D-89CD-89D9767104D2}"/>
                </a:ext>
              </a:extLst>
            </p:cNvPr>
            <p:cNvSpPr/>
            <p:nvPr/>
          </p:nvSpPr>
          <p:spPr>
            <a:xfrm>
              <a:off x="3349198" y="5874011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Robert Duckworth</a:t>
              </a:r>
              <a:endParaRPr lang="en-US" sz="12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60D8C94-DE1A-664D-AC60-8B1BD2D12F12}"/>
                </a:ext>
              </a:extLst>
            </p:cNvPr>
            <p:cNvSpPr/>
            <p:nvPr/>
          </p:nvSpPr>
          <p:spPr>
            <a:xfrm>
              <a:off x="4418541" y="5874011"/>
              <a:ext cx="9752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Arnold </a:t>
              </a:r>
              <a:r>
                <a:rPr lang="en-US" sz="1200" i="1" dirty="0" err="1"/>
                <a:t>Lumsdaine</a:t>
              </a:r>
              <a:endParaRPr lang="en-US" sz="1200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9DC0AD9-C427-EC47-803B-2CACBAF19C46}"/>
                </a:ext>
              </a:extLst>
            </p:cNvPr>
            <p:cNvSpPr/>
            <p:nvPr/>
          </p:nvSpPr>
          <p:spPr>
            <a:xfrm>
              <a:off x="5459969" y="5874011"/>
              <a:ext cx="8882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err="1"/>
                <a:t>Venu</a:t>
              </a:r>
              <a:r>
                <a:rPr lang="en-US" sz="1200" i="1" dirty="0"/>
                <a:t> Varma</a:t>
              </a:r>
              <a:endParaRPr lang="en-US" sz="1200" dirty="0"/>
            </a:p>
          </p:txBody>
        </p:sp>
      </p:grp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7EA017DD-0FA9-8F4D-898F-DDF49E04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821" y="1779385"/>
            <a:ext cx="5146179" cy="4814553"/>
          </a:xfrm>
          <a:prstGeom prst="roundRect">
            <a:avLst/>
          </a:prstGeom>
          <a:ln w="762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/>
              <a:t>Establish basis for high-pressure helium cooling (He Flow Loop)</a:t>
            </a:r>
          </a:p>
          <a:p>
            <a:r>
              <a:rPr lang="en-US" sz="2000" dirty="0"/>
              <a:t>Lead development of steady-state fueling and fusion fuel cycle</a:t>
            </a:r>
          </a:p>
          <a:p>
            <a:r>
              <a:rPr lang="en-US" sz="2000" dirty="0"/>
              <a:t>Pursue enabling technology for RF, magnets, remote systems, fusion nuclear diagnostics</a:t>
            </a:r>
          </a:p>
          <a:p>
            <a:r>
              <a:rPr lang="en-US" sz="2000" dirty="0"/>
              <a:t>Pursue technology-enabling facilities: </a:t>
            </a:r>
          </a:p>
          <a:p>
            <a:pPr lvl="1"/>
            <a:r>
              <a:rPr lang="en-US" sz="2000" dirty="0"/>
              <a:t>Blanket Component Test Facility (BCTF)</a:t>
            </a:r>
          </a:p>
          <a:p>
            <a:pPr lvl="1"/>
            <a:r>
              <a:rPr lang="en-US" sz="2000" dirty="0"/>
              <a:t>High Heat Flux Facility (HHF)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93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EE-7DA5-4F42-A848-053E92E7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/>
              <a:t>ORNL – Engaging Fusion Private Industry to Accelerate Fusion Development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573EBE-A2DD-2243-BAE5-4436030D488F}"/>
              </a:ext>
            </a:extLst>
          </p:cNvPr>
          <p:cNvSpPr/>
          <p:nvPr/>
        </p:nvSpPr>
        <p:spPr>
          <a:xfrm>
            <a:off x="1315846" y="1343420"/>
            <a:ext cx="1949428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Integrated Fusion Systems</a:t>
            </a: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B4F37B8E-042C-CB4B-8AB2-4635CDA1FE08}"/>
              </a:ext>
            </a:extLst>
          </p:cNvPr>
          <p:cNvSpPr/>
          <p:nvPr/>
        </p:nvSpPr>
        <p:spPr>
          <a:xfrm rot="5400000">
            <a:off x="6616652" y="-720097"/>
            <a:ext cx="79874" cy="5172787"/>
          </a:xfrm>
          <a:prstGeom prst="leftBracket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62188-A156-1B41-8426-8F3B029DC68B}"/>
              </a:ext>
            </a:extLst>
          </p:cNvPr>
          <p:cNvSpPr txBox="1"/>
          <p:nvPr/>
        </p:nvSpPr>
        <p:spPr>
          <a:xfrm>
            <a:off x="4643784" y="1289960"/>
            <a:ext cx="3674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ORNL FUSION ENERGY DIVISION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B4A0-F375-3642-82E7-54932E3DCF83}"/>
              </a:ext>
            </a:extLst>
          </p:cNvPr>
          <p:cNvCxnSpPr>
            <a:cxnSpLocks/>
          </p:cNvCxnSpPr>
          <p:nvPr/>
        </p:nvCxnSpPr>
        <p:spPr>
          <a:xfrm flipH="1">
            <a:off x="3321432" y="1460776"/>
            <a:ext cx="127774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AB819-C92C-C94A-B248-1708FC90002A}"/>
              </a:ext>
            </a:extLst>
          </p:cNvPr>
          <p:cNvCxnSpPr>
            <a:cxnSpLocks/>
          </p:cNvCxnSpPr>
          <p:nvPr/>
        </p:nvCxnSpPr>
        <p:spPr>
          <a:xfrm flipH="1">
            <a:off x="8337536" y="1473399"/>
            <a:ext cx="1217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36472-B1A7-DD44-B37B-04FC58AEBDC1}"/>
              </a:ext>
            </a:extLst>
          </p:cNvPr>
          <p:cNvCxnSpPr>
            <a:cxnSpLocks/>
          </p:cNvCxnSpPr>
          <p:nvPr/>
        </p:nvCxnSpPr>
        <p:spPr>
          <a:xfrm flipV="1">
            <a:off x="6458858" y="1640960"/>
            <a:ext cx="0" cy="2071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51EEB83-21B8-384E-B6F0-A6AF26D65379}"/>
              </a:ext>
            </a:extLst>
          </p:cNvPr>
          <p:cNvSpPr/>
          <p:nvPr/>
        </p:nvSpPr>
        <p:spPr>
          <a:xfrm>
            <a:off x="10739572" y="2339548"/>
            <a:ext cx="1276921" cy="123332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BF7535-F09D-BA48-A14D-8D9D28408F2D}"/>
              </a:ext>
            </a:extLst>
          </p:cNvPr>
          <p:cNvSpPr/>
          <p:nvPr/>
        </p:nvSpPr>
        <p:spPr>
          <a:xfrm>
            <a:off x="1074394" y="1259899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B5BA5C-C333-1042-9DF2-62EA80B55C4A}"/>
              </a:ext>
            </a:extLst>
          </p:cNvPr>
          <p:cNvSpPr/>
          <p:nvPr/>
        </p:nvSpPr>
        <p:spPr>
          <a:xfrm>
            <a:off x="2238441" y="1966224"/>
            <a:ext cx="4124092" cy="1753502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50F9CD-C8A7-2648-AC75-C354F798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924" y="2468452"/>
            <a:ext cx="1168400" cy="7747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C55347-A32D-8C48-AAB3-D2A58C36BB99}"/>
              </a:ext>
            </a:extLst>
          </p:cNvPr>
          <p:cNvSpPr/>
          <p:nvPr/>
        </p:nvSpPr>
        <p:spPr>
          <a:xfrm>
            <a:off x="10780562" y="2339548"/>
            <a:ext cx="1220762" cy="903604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EDB5D-9F5A-6C4E-856B-D1646D0A87CC}"/>
              </a:ext>
            </a:extLst>
          </p:cNvPr>
          <p:cNvGrpSpPr/>
          <p:nvPr/>
        </p:nvGrpSpPr>
        <p:grpSpPr>
          <a:xfrm>
            <a:off x="6555183" y="1963808"/>
            <a:ext cx="4141448" cy="2854979"/>
            <a:chOff x="6555183" y="1963808"/>
            <a:chExt cx="4141448" cy="2854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A0A95A-6F20-9945-9B5E-B7B684C6D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5183" y="1963808"/>
              <a:ext cx="4124093" cy="1767469"/>
            </a:xfrm>
            <a:prstGeom prst="rect">
              <a:avLst/>
            </a:prstGeom>
          </p:spPr>
        </p:pic>
        <p:sp>
          <p:nvSpPr>
            <p:cNvPr id="10" name="Google Shape;111;p16">
              <a:extLst>
                <a:ext uri="{FF2B5EF4-FFF2-40B4-BE49-F238E27FC236}">
                  <a16:creationId xmlns:a16="http://schemas.microsoft.com/office/drawing/2014/main" id="{8B739842-A8F2-FE4D-B771-9131003AAC05}"/>
                </a:ext>
              </a:extLst>
            </p:cNvPr>
            <p:cNvSpPr txBox="1"/>
            <p:nvPr/>
          </p:nvSpPr>
          <p:spPr>
            <a:xfrm>
              <a:off x="8662294" y="3803520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Plasma Theory &amp; Modeling</a:t>
              </a:r>
              <a:endParaRPr sz="1067"/>
            </a:p>
          </p:txBody>
        </p:sp>
        <p:sp>
          <p:nvSpPr>
            <p:cNvPr id="11" name="Google Shape;112;p16">
              <a:extLst>
                <a:ext uri="{FF2B5EF4-FFF2-40B4-BE49-F238E27FC236}">
                  <a16:creationId xmlns:a16="http://schemas.microsoft.com/office/drawing/2014/main" id="{5DF3796E-574E-7E41-92A6-3EBE750CB562}"/>
                </a:ext>
              </a:extLst>
            </p:cNvPr>
            <p:cNvSpPr txBox="1"/>
            <p:nvPr/>
          </p:nvSpPr>
          <p:spPr>
            <a:xfrm>
              <a:off x="9721431" y="380352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Diagnostics &amp; Controls</a:t>
              </a:r>
              <a:endParaRPr sz="1067"/>
            </a:p>
          </p:txBody>
        </p:sp>
        <p:sp>
          <p:nvSpPr>
            <p:cNvPr id="12" name="Google Shape;113;p16">
              <a:extLst>
                <a:ext uri="{FF2B5EF4-FFF2-40B4-BE49-F238E27FC236}">
                  <a16:creationId xmlns:a16="http://schemas.microsoft.com/office/drawing/2014/main" id="{F3E65D53-0200-A342-9201-6607B512D4F0}"/>
                </a:ext>
              </a:extLst>
            </p:cNvPr>
            <p:cNvSpPr txBox="1"/>
            <p:nvPr/>
          </p:nvSpPr>
          <p:spPr>
            <a:xfrm>
              <a:off x="760316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Advanced Tokamak Physics</a:t>
              </a:r>
              <a:endParaRPr sz="1067"/>
            </a:p>
          </p:txBody>
        </p:sp>
        <p:sp>
          <p:nvSpPr>
            <p:cNvPr id="13" name="Google Shape;114;p16">
              <a:extLst>
                <a:ext uri="{FF2B5EF4-FFF2-40B4-BE49-F238E27FC236}">
                  <a16:creationId xmlns:a16="http://schemas.microsoft.com/office/drawing/2014/main" id="{DBD4491A-3B4E-494C-8EF8-C37B31006E04}"/>
                </a:ext>
              </a:extLst>
            </p:cNvPr>
            <p:cNvSpPr txBox="1"/>
            <p:nvPr/>
          </p:nvSpPr>
          <p:spPr>
            <a:xfrm>
              <a:off x="655518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Power Exhaust &amp; Particle Control</a:t>
              </a:r>
              <a:endParaRPr sz="1067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B3F4551-0EE7-4C4A-BD1A-708A0234DB5B}"/>
              </a:ext>
            </a:extLst>
          </p:cNvPr>
          <p:cNvSpPr/>
          <p:nvPr/>
        </p:nvSpPr>
        <p:spPr>
          <a:xfrm>
            <a:off x="6559192" y="1973050"/>
            <a:ext cx="4120084" cy="296758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87C718-669A-9743-8365-3F6274800888}"/>
              </a:ext>
            </a:extLst>
          </p:cNvPr>
          <p:cNvGrpSpPr/>
          <p:nvPr/>
        </p:nvGrpSpPr>
        <p:grpSpPr>
          <a:xfrm>
            <a:off x="2229134" y="1963809"/>
            <a:ext cx="4133400" cy="2848735"/>
            <a:chOff x="2229134" y="1963809"/>
            <a:chExt cx="4133400" cy="28487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0384B2-2A55-1246-8DF5-54004555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8441" y="1963809"/>
              <a:ext cx="4124093" cy="1767469"/>
            </a:xfrm>
            <a:prstGeom prst="rect">
              <a:avLst/>
            </a:prstGeom>
          </p:spPr>
        </p:pic>
        <p:sp>
          <p:nvSpPr>
            <p:cNvPr id="14" name="Google Shape;115;p16">
              <a:extLst>
                <a:ext uri="{FF2B5EF4-FFF2-40B4-BE49-F238E27FC236}">
                  <a16:creationId xmlns:a16="http://schemas.microsoft.com/office/drawing/2014/main" id="{4093473C-7DCC-F644-979E-617463CAFA12}"/>
                </a:ext>
              </a:extLst>
            </p:cNvPr>
            <p:cNvSpPr txBox="1"/>
            <p:nvPr/>
          </p:nvSpPr>
          <p:spPr>
            <a:xfrm>
              <a:off x="2229134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 dirty="0">
                  <a:solidFill>
                    <a:schemeClr val="dk1"/>
                  </a:solidFill>
                </a:rPr>
                <a:t>Blanket &amp; Fuel Cycle</a:t>
              </a:r>
              <a:endParaRPr sz="1067" dirty="0"/>
            </a:p>
          </p:txBody>
        </p:sp>
        <p:sp>
          <p:nvSpPr>
            <p:cNvPr id="15" name="Google Shape;116;p16">
              <a:extLst>
                <a:ext uri="{FF2B5EF4-FFF2-40B4-BE49-F238E27FC236}">
                  <a16:creationId xmlns:a16="http://schemas.microsoft.com/office/drawing/2014/main" id="{B625F626-4B46-1741-8DF9-157F5688CBF4}"/>
                </a:ext>
              </a:extLst>
            </p:cNvPr>
            <p:cNvSpPr txBox="1"/>
            <p:nvPr/>
          </p:nvSpPr>
          <p:spPr>
            <a:xfrm>
              <a:off x="3281851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Fusion Technology</a:t>
              </a:r>
              <a:endParaRPr sz="1067"/>
            </a:p>
          </p:txBody>
        </p:sp>
        <p:sp>
          <p:nvSpPr>
            <p:cNvPr id="16" name="Google Shape;117;p16">
              <a:extLst>
                <a:ext uri="{FF2B5EF4-FFF2-40B4-BE49-F238E27FC236}">
                  <a16:creationId xmlns:a16="http://schemas.microsoft.com/office/drawing/2014/main" id="{93E326CE-659E-544B-B870-2BDE4A8CB215}"/>
                </a:ext>
              </a:extLst>
            </p:cNvPr>
            <p:cNvSpPr txBox="1"/>
            <p:nvPr/>
          </p:nvSpPr>
          <p:spPr>
            <a:xfrm>
              <a:off x="4334600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Fusion Engineering</a:t>
              </a:r>
              <a:endParaRPr sz="1067"/>
            </a:p>
          </p:txBody>
        </p:sp>
        <p:sp>
          <p:nvSpPr>
            <p:cNvPr id="17" name="Google Shape;118;p16">
              <a:extLst>
                <a:ext uri="{FF2B5EF4-FFF2-40B4-BE49-F238E27FC236}">
                  <a16:creationId xmlns:a16="http://schemas.microsoft.com/office/drawing/2014/main" id="{52ADA2AC-A5A8-C342-B86A-4313448E9F31}"/>
                </a:ext>
              </a:extLst>
            </p:cNvPr>
            <p:cNvSpPr txBox="1"/>
            <p:nvPr/>
          </p:nvSpPr>
          <p:spPr>
            <a:xfrm>
              <a:off x="5387334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Remote Systems</a:t>
              </a:r>
              <a:endParaRPr sz="1067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422C9-D5D5-6040-A99E-1B7FE4D0938A}"/>
              </a:ext>
            </a:extLst>
          </p:cNvPr>
          <p:cNvSpPr/>
          <p:nvPr/>
        </p:nvSpPr>
        <p:spPr>
          <a:xfrm>
            <a:off x="9588189" y="1354704"/>
            <a:ext cx="2239185" cy="25699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Partnerships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252A9D-64A4-4846-BA29-ED075AD62AE7}"/>
              </a:ext>
            </a:extLst>
          </p:cNvPr>
          <p:cNvSpPr/>
          <p:nvPr/>
        </p:nvSpPr>
        <p:spPr>
          <a:xfrm>
            <a:off x="2250034" y="1918939"/>
            <a:ext cx="4120084" cy="296758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D1DFC31-9A77-5748-A47D-0C5948F069B7}"/>
              </a:ext>
            </a:extLst>
          </p:cNvPr>
          <p:cNvGrpSpPr/>
          <p:nvPr/>
        </p:nvGrpSpPr>
        <p:grpSpPr>
          <a:xfrm>
            <a:off x="0" y="2231698"/>
            <a:ext cx="2044236" cy="1301911"/>
            <a:chOff x="0" y="2231698"/>
            <a:chExt cx="2044236" cy="130191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A7AEB64-5A42-5C4C-AD76-7C113674DC99}"/>
                </a:ext>
              </a:extLst>
            </p:cNvPr>
            <p:cNvSpPr/>
            <p:nvPr/>
          </p:nvSpPr>
          <p:spPr>
            <a:xfrm>
              <a:off x="347845" y="2231698"/>
              <a:ext cx="1696391" cy="4216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Plasma Material Interactions Science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2C26FF1-F60D-1842-96FE-249688221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750" t="16364" r="12833" b="5009"/>
            <a:stretch/>
          </p:blipFill>
          <p:spPr>
            <a:xfrm>
              <a:off x="622260" y="2669944"/>
              <a:ext cx="1348702" cy="750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F16C36-4658-EB41-8AAE-B875D9907ED8}"/>
                </a:ext>
              </a:extLst>
            </p:cNvPr>
            <p:cNvSpPr/>
            <p:nvPr/>
          </p:nvSpPr>
          <p:spPr>
            <a:xfrm>
              <a:off x="0" y="3276616"/>
              <a:ext cx="1696391" cy="25699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MPEX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A135107-CFDD-0B47-96DF-37D833BACB18}"/>
              </a:ext>
            </a:extLst>
          </p:cNvPr>
          <p:cNvSpPr/>
          <p:nvPr/>
        </p:nvSpPr>
        <p:spPr>
          <a:xfrm>
            <a:off x="320232" y="2036050"/>
            <a:ext cx="1792558" cy="176747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80BE2C4-4545-D54A-A840-751CF473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63" y="1631592"/>
            <a:ext cx="7131843" cy="4782371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/>
              <a:t>Our Pilot Plant vision:  public-private venture that leverages capabilities of both sectors to deliver timely completion at acceptable risk</a:t>
            </a:r>
          </a:p>
          <a:p>
            <a:pPr lvl="1"/>
            <a:r>
              <a:rPr lang="en-US" sz="2000" dirty="0"/>
              <a:t>For 2040s delivery, build out of infrastructure will need to begin in the 2020s</a:t>
            </a:r>
          </a:p>
          <a:p>
            <a:r>
              <a:rPr lang="en-US" sz="2000" dirty="0"/>
              <a:t>ORNL is establishing a streamlined policy for private firms to site fusion activities on the ORNL reservation</a:t>
            </a:r>
            <a:endParaRPr lang="en-US" sz="1600" dirty="0"/>
          </a:p>
          <a:p>
            <a:pPr lvl="1"/>
            <a:r>
              <a:rPr lang="en-US" sz="2000" dirty="0"/>
              <a:t>Akin to INL procedure for fission facilities</a:t>
            </a:r>
          </a:p>
          <a:p>
            <a:pPr lvl="1"/>
            <a:r>
              <a:rPr lang="en-US" sz="2000" dirty="0"/>
              <a:t>Draft policy has been developed – now working with Lab and DOE Site Office to finalize</a:t>
            </a:r>
          </a:p>
        </p:txBody>
      </p:sp>
    </p:spTree>
    <p:extLst>
      <p:ext uri="{BB962C8B-B14F-4D97-AF65-F5344CB8AC3E}">
        <p14:creationId xmlns:p14="http://schemas.microsoft.com/office/powerpoint/2010/main" val="22786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EE-7DA5-4F42-A848-053E92E7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274320"/>
            <a:ext cx="11762233" cy="535531"/>
          </a:xfrm>
        </p:spPr>
        <p:txBody>
          <a:bodyPr/>
          <a:lstStyle/>
          <a:p>
            <a:r>
              <a:rPr lang="en-US" b="1" dirty="0"/>
              <a:t>ORNL – Advancing Integrated Simulation/Design for Fusion</a:t>
            </a:r>
            <a:endParaRPr lang="en-US" dirty="0"/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B4F37B8E-042C-CB4B-8AB2-4635CDA1FE08}"/>
              </a:ext>
            </a:extLst>
          </p:cNvPr>
          <p:cNvSpPr/>
          <p:nvPr/>
        </p:nvSpPr>
        <p:spPr>
          <a:xfrm rot="5400000">
            <a:off x="6616652" y="-720097"/>
            <a:ext cx="79874" cy="5172787"/>
          </a:xfrm>
          <a:prstGeom prst="leftBracket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62188-A156-1B41-8426-8F3B029DC68B}"/>
              </a:ext>
            </a:extLst>
          </p:cNvPr>
          <p:cNvSpPr txBox="1"/>
          <p:nvPr/>
        </p:nvSpPr>
        <p:spPr>
          <a:xfrm>
            <a:off x="4643784" y="1289960"/>
            <a:ext cx="3674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ORNL FUSION ENERGY DIVISION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B4A0-F375-3642-82E7-54932E3DCF83}"/>
              </a:ext>
            </a:extLst>
          </p:cNvPr>
          <p:cNvCxnSpPr>
            <a:cxnSpLocks/>
          </p:cNvCxnSpPr>
          <p:nvPr/>
        </p:nvCxnSpPr>
        <p:spPr>
          <a:xfrm flipH="1">
            <a:off x="3321432" y="1460776"/>
            <a:ext cx="127774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AB819-C92C-C94A-B248-1708FC90002A}"/>
              </a:ext>
            </a:extLst>
          </p:cNvPr>
          <p:cNvCxnSpPr>
            <a:cxnSpLocks/>
          </p:cNvCxnSpPr>
          <p:nvPr/>
        </p:nvCxnSpPr>
        <p:spPr>
          <a:xfrm flipH="1">
            <a:off x="8337536" y="1473399"/>
            <a:ext cx="1217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36472-B1A7-DD44-B37B-04FC58AEBDC1}"/>
              </a:ext>
            </a:extLst>
          </p:cNvPr>
          <p:cNvCxnSpPr>
            <a:cxnSpLocks/>
          </p:cNvCxnSpPr>
          <p:nvPr/>
        </p:nvCxnSpPr>
        <p:spPr>
          <a:xfrm flipV="1">
            <a:off x="6458858" y="1640960"/>
            <a:ext cx="0" cy="2071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51EEB83-21B8-384E-B6F0-A6AF26D65379}"/>
              </a:ext>
            </a:extLst>
          </p:cNvPr>
          <p:cNvSpPr/>
          <p:nvPr/>
        </p:nvSpPr>
        <p:spPr>
          <a:xfrm>
            <a:off x="10739572" y="2339548"/>
            <a:ext cx="1276921" cy="123332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B5BA5C-C333-1042-9DF2-62EA80B55C4A}"/>
              </a:ext>
            </a:extLst>
          </p:cNvPr>
          <p:cNvSpPr/>
          <p:nvPr/>
        </p:nvSpPr>
        <p:spPr>
          <a:xfrm>
            <a:off x="2238441" y="1966224"/>
            <a:ext cx="4124092" cy="1753502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50F9CD-C8A7-2648-AC75-C354F798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924" y="2468452"/>
            <a:ext cx="1168400" cy="7747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C55347-A32D-8C48-AAB3-D2A58C36BB99}"/>
              </a:ext>
            </a:extLst>
          </p:cNvPr>
          <p:cNvSpPr/>
          <p:nvPr/>
        </p:nvSpPr>
        <p:spPr>
          <a:xfrm>
            <a:off x="10780562" y="2339548"/>
            <a:ext cx="1220762" cy="903604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EDB5D-9F5A-6C4E-856B-D1646D0A87CC}"/>
              </a:ext>
            </a:extLst>
          </p:cNvPr>
          <p:cNvGrpSpPr/>
          <p:nvPr/>
        </p:nvGrpSpPr>
        <p:grpSpPr>
          <a:xfrm>
            <a:off x="6555183" y="1963808"/>
            <a:ext cx="4141448" cy="2854979"/>
            <a:chOff x="6555183" y="1963808"/>
            <a:chExt cx="4141448" cy="2854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A0A95A-6F20-9945-9B5E-B7B684C6D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5183" y="1963808"/>
              <a:ext cx="4124093" cy="1767469"/>
            </a:xfrm>
            <a:prstGeom prst="rect">
              <a:avLst/>
            </a:prstGeom>
          </p:spPr>
        </p:pic>
        <p:sp>
          <p:nvSpPr>
            <p:cNvPr id="10" name="Google Shape;111;p16">
              <a:extLst>
                <a:ext uri="{FF2B5EF4-FFF2-40B4-BE49-F238E27FC236}">
                  <a16:creationId xmlns:a16="http://schemas.microsoft.com/office/drawing/2014/main" id="{8B739842-A8F2-FE4D-B771-9131003AAC05}"/>
                </a:ext>
              </a:extLst>
            </p:cNvPr>
            <p:cNvSpPr txBox="1"/>
            <p:nvPr/>
          </p:nvSpPr>
          <p:spPr>
            <a:xfrm>
              <a:off x="8662294" y="3803520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Plasma Theory &amp; Modeling</a:t>
              </a:r>
              <a:endParaRPr sz="1067"/>
            </a:p>
          </p:txBody>
        </p:sp>
        <p:sp>
          <p:nvSpPr>
            <p:cNvPr id="11" name="Google Shape;112;p16">
              <a:extLst>
                <a:ext uri="{FF2B5EF4-FFF2-40B4-BE49-F238E27FC236}">
                  <a16:creationId xmlns:a16="http://schemas.microsoft.com/office/drawing/2014/main" id="{5DF3796E-574E-7E41-92A6-3EBE750CB562}"/>
                </a:ext>
              </a:extLst>
            </p:cNvPr>
            <p:cNvSpPr txBox="1"/>
            <p:nvPr/>
          </p:nvSpPr>
          <p:spPr>
            <a:xfrm>
              <a:off x="9721431" y="380352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Diagnostics &amp; Controls</a:t>
              </a:r>
              <a:endParaRPr sz="1067"/>
            </a:p>
          </p:txBody>
        </p:sp>
        <p:sp>
          <p:nvSpPr>
            <p:cNvPr id="12" name="Google Shape;113;p16">
              <a:extLst>
                <a:ext uri="{FF2B5EF4-FFF2-40B4-BE49-F238E27FC236}">
                  <a16:creationId xmlns:a16="http://schemas.microsoft.com/office/drawing/2014/main" id="{F3E65D53-0200-A342-9201-6607B512D4F0}"/>
                </a:ext>
              </a:extLst>
            </p:cNvPr>
            <p:cNvSpPr txBox="1"/>
            <p:nvPr/>
          </p:nvSpPr>
          <p:spPr>
            <a:xfrm>
              <a:off x="760316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Advanced Tokamak Physics</a:t>
              </a:r>
              <a:endParaRPr sz="1067"/>
            </a:p>
          </p:txBody>
        </p:sp>
        <p:sp>
          <p:nvSpPr>
            <p:cNvPr id="13" name="Google Shape;114;p16">
              <a:extLst>
                <a:ext uri="{FF2B5EF4-FFF2-40B4-BE49-F238E27FC236}">
                  <a16:creationId xmlns:a16="http://schemas.microsoft.com/office/drawing/2014/main" id="{DBD4491A-3B4E-494C-8EF8-C37B31006E04}"/>
                </a:ext>
              </a:extLst>
            </p:cNvPr>
            <p:cNvSpPr txBox="1"/>
            <p:nvPr/>
          </p:nvSpPr>
          <p:spPr>
            <a:xfrm>
              <a:off x="6555183" y="3815987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Power Exhaust &amp; Particle Control</a:t>
              </a:r>
              <a:endParaRPr sz="1067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B3F4551-0EE7-4C4A-BD1A-708A0234DB5B}"/>
              </a:ext>
            </a:extLst>
          </p:cNvPr>
          <p:cNvSpPr/>
          <p:nvPr/>
        </p:nvSpPr>
        <p:spPr>
          <a:xfrm>
            <a:off x="6559192" y="1973050"/>
            <a:ext cx="4120084" cy="296758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87C718-669A-9743-8365-3F6274800888}"/>
              </a:ext>
            </a:extLst>
          </p:cNvPr>
          <p:cNvGrpSpPr/>
          <p:nvPr/>
        </p:nvGrpSpPr>
        <p:grpSpPr>
          <a:xfrm>
            <a:off x="2229134" y="1963809"/>
            <a:ext cx="4133400" cy="2848735"/>
            <a:chOff x="2229134" y="1963809"/>
            <a:chExt cx="4133400" cy="28487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0384B2-2A55-1246-8DF5-54004555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8441" y="1963809"/>
              <a:ext cx="4124093" cy="1767469"/>
            </a:xfrm>
            <a:prstGeom prst="rect">
              <a:avLst/>
            </a:prstGeom>
          </p:spPr>
        </p:pic>
        <p:sp>
          <p:nvSpPr>
            <p:cNvPr id="14" name="Google Shape;115;p16">
              <a:extLst>
                <a:ext uri="{FF2B5EF4-FFF2-40B4-BE49-F238E27FC236}">
                  <a16:creationId xmlns:a16="http://schemas.microsoft.com/office/drawing/2014/main" id="{4093473C-7DCC-F644-979E-617463CAFA12}"/>
                </a:ext>
              </a:extLst>
            </p:cNvPr>
            <p:cNvSpPr txBox="1"/>
            <p:nvPr/>
          </p:nvSpPr>
          <p:spPr>
            <a:xfrm>
              <a:off x="2229134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 dirty="0">
                  <a:solidFill>
                    <a:schemeClr val="dk1"/>
                  </a:solidFill>
                </a:rPr>
                <a:t>Blanket &amp; Fuel Cycle</a:t>
              </a:r>
              <a:endParaRPr sz="1067" dirty="0"/>
            </a:p>
          </p:txBody>
        </p:sp>
        <p:sp>
          <p:nvSpPr>
            <p:cNvPr id="15" name="Google Shape;116;p16">
              <a:extLst>
                <a:ext uri="{FF2B5EF4-FFF2-40B4-BE49-F238E27FC236}">
                  <a16:creationId xmlns:a16="http://schemas.microsoft.com/office/drawing/2014/main" id="{B625F626-4B46-1741-8DF9-157F5688CBF4}"/>
                </a:ext>
              </a:extLst>
            </p:cNvPr>
            <p:cNvSpPr txBox="1"/>
            <p:nvPr/>
          </p:nvSpPr>
          <p:spPr>
            <a:xfrm>
              <a:off x="3281851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Fusion Technology</a:t>
              </a:r>
              <a:endParaRPr sz="1067"/>
            </a:p>
          </p:txBody>
        </p:sp>
        <p:sp>
          <p:nvSpPr>
            <p:cNvPr id="16" name="Google Shape;117;p16">
              <a:extLst>
                <a:ext uri="{FF2B5EF4-FFF2-40B4-BE49-F238E27FC236}">
                  <a16:creationId xmlns:a16="http://schemas.microsoft.com/office/drawing/2014/main" id="{93E326CE-659E-544B-B870-2BDE4A8CB215}"/>
                </a:ext>
              </a:extLst>
            </p:cNvPr>
            <p:cNvSpPr txBox="1"/>
            <p:nvPr/>
          </p:nvSpPr>
          <p:spPr>
            <a:xfrm>
              <a:off x="4334600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Fusion Engineering</a:t>
              </a:r>
              <a:endParaRPr sz="1067"/>
            </a:p>
          </p:txBody>
        </p:sp>
        <p:sp>
          <p:nvSpPr>
            <p:cNvPr id="17" name="Google Shape;118;p16">
              <a:extLst>
                <a:ext uri="{FF2B5EF4-FFF2-40B4-BE49-F238E27FC236}">
                  <a16:creationId xmlns:a16="http://schemas.microsoft.com/office/drawing/2014/main" id="{52ADA2AC-A5A8-C342-B86A-4313448E9F31}"/>
                </a:ext>
              </a:extLst>
            </p:cNvPr>
            <p:cNvSpPr txBox="1"/>
            <p:nvPr/>
          </p:nvSpPr>
          <p:spPr>
            <a:xfrm>
              <a:off x="5387334" y="3809744"/>
              <a:ext cx="975200" cy="100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33" tIns="0" rIns="60933" bIns="0" anchor="ctr" anchorCtr="0">
              <a:noAutofit/>
            </a:bodyPr>
            <a:lstStyle/>
            <a:p>
              <a:pPr algn="ctr"/>
              <a:r>
                <a:rPr lang="en" sz="1067" b="1" i="1">
                  <a:solidFill>
                    <a:schemeClr val="dk1"/>
                  </a:solidFill>
                </a:rPr>
                <a:t>Remote Systems</a:t>
              </a:r>
              <a:endParaRPr sz="1067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422C9-D5D5-6040-A99E-1B7FE4D0938A}"/>
              </a:ext>
            </a:extLst>
          </p:cNvPr>
          <p:cNvSpPr/>
          <p:nvPr/>
        </p:nvSpPr>
        <p:spPr>
          <a:xfrm>
            <a:off x="9588189" y="1354704"/>
            <a:ext cx="2239185" cy="2569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Partnerships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9873C2-90EF-B843-8ADB-D0143C433FEE}"/>
              </a:ext>
            </a:extLst>
          </p:cNvPr>
          <p:cNvSpPr/>
          <p:nvPr/>
        </p:nvSpPr>
        <p:spPr>
          <a:xfrm>
            <a:off x="2250034" y="1918939"/>
            <a:ext cx="4120084" cy="2967583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BF7535-F09D-BA48-A14D-8D9D28408F2D}"/>
              </a:ext>
            </a:extLst>
          </p:cNvPr>
          <p:cNvSpPr/>
          <p:nvPr/>
        </p:nvSpPr>
        <p:spPr>
          <a:xfrm>
            <a:off x="9519895" y="1199824"/>
            <a:ext cx="2277914" cy="61580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573EBE-A2DD-2243-BAE5-4436030D488F}"/>
              </a:ext>
            </a:extLst>
          </p:cNvPr>
          <p:cNvSpPr/>
          <p:nvPr/>
        </p:nvSpPr>
        <p:spPr>
          <a:xfrm>
            <a:off x="1315846" y="1343420"/>
            <a:ext cx="1949428" cy="25699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70" b="1" i="1" dirty="0">
                <a:latin typeface="Arial" panose="020B0604020202020204" pitchFamily="34" charset="0"/>
                <a:cs typeface="Arial" panose="020B0604020202020204" pitchFamily="34" charset="0"/>
              </a:rPr>
              <a:t>Integrated Fusion Systems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49F74F-0927-8143-89D5-BB762420A609}"/>
              </a:ext>
            </a:extLst>
          </p:cNvPr>
          <p:cNvGrpSpPr/>
          <p:nvPr/>
        </p:nvGrpSpPr>
        <p:grpSpPr>
          <a:xfrm>
            <a:off x="0" y="2231698"/>
            <a:ext cx="2044236" cy="1301911"/>
            <a:chOff x="0" y="2231698"/>
            <a:chExt cx="2044236" cy="130191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14E0B1-A55D-6B41-8600-0210B9A078E3}"/>
                </a:ext>
              </a:extLst>
            </p:cNvPr>
            <p:cNvSpPr/>
            <p:nvPr/>
          </p:nvSpPr>
          <p:spPr>
            <a:xfrm>
              <a:off x="347845" y="2231698"/>
              <a:ext cx="1696391" cy="4216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Plasma Material Interactions Science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3CCFA5A-12AC-4B43-B3E8-64FF6117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750" t="16364" r="12833" b="5009"/>
            <a:stretch/>
          </p:blipFill>
          <p:spPr>
            <a:xfrm>
              <a:off x="622260" y="2669944"/>
              <a:ext cx="1348702" cy="750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12F31FC-91A9-9841-90BB-CE62182A047D}"/>
                </a:ext>
              </a:extLst>
            </p:cNvPr>
            <p:cNvSpPr/>
            <p:nvPr/>
          </p:nvSpPr>
          <p:spPr>
            <a:xfrm>
              <a:off x="0" y="3276616"/>
              <a:ext cx="1696391" cy="25699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7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MPEX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A135107-CFDD-0B47-96DF-37D833BACB18}"/>
              </a:ext>
            </a:extLst>
          </p:cNvPr>
          <p:cNvSpPr/>
          <p:nvPr/>
        </p:nvSpPr>
        <p:spPr>
          <a:xfrm>
            <a:off x="348781" y="2087790"/>
            <a:ext cx="1792558" cy="1767470"/>
          </a:xfrm>
          <a:prstGeom prst="rect">
            <a:avLst/>
          </a:prstGeom>
          <a:solidFill>
            <a:schemeClr val="bg1">
              <a:alpha val="61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BF6785C-7B2A-0D4D-BC6C-C69BE14A1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112" y="1723735"/>
            <a:ext cx="7477381" cy="4782371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/>
              <a:t>Fusion Integrated Simulation for Design Center (FISDC)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latin typeface="Century Gothic" panose="020B0502020202020204" pitchFamily="34" charset="0"/>
              </a:rPr>
              <a:t>Translate fundamental knowledge into workable designs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latin typeface="Century Gothic" panose="020B0502020202020204" pitchFamily="34" charset="0"/>
              </a:rPr>
              <a:t>Leverage enhanced computation for ITER operation and FPP/EXCITE design</a:t>
            </a:r>
          </a:p>
          <a:p>
            <a:r>
              <a:rPr lang="en-US" sz="2000" dirty="0"/>
              <a:t>Engages community widely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National: Physics and engineering design teams </a:t>
            </a:r>
            <a:r>
              <a:rPr lang="en-US" sz="2000" dirty="0">
                <a:latin typeface="Century Gothic" panose="020B0502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latin typeface="Century Gothic" panose="020B0502020202020204" pitchFamily="34" charset="0"/>
              </a:rPr>
              <a:t>optimized design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Institutional:  Module development and validation </a:t>
            </a:r>
            <a:r>
              <a:rPr lang="en-US" sz="2000" dirty="0">
                <a:latin typeface="Century Gothic" panose="020B0502020202020204" pitchFamily="34" charset="0"/>
                <a:sym typeface="Wingdings" pitchFamily="2" charset="2"/>
              </a:rPr>
              <a:t> improved basis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Public/Private:  State-of-the-art tools for designing and evaluating new concepts/ideas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5D78E-5B4E-A846-B84A-FA0E6670E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76" y="1894550"/>
            <a:ext cx="4581954" cy="29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4F08C3D87541499915C519575B1025" ma:contentTypeVersion="2" ma:contentTypeDescription="Create a new document." ma:contentTypeScope="" ma:versionID="485c3e1ce0b91684cebe69118f1e8755">
  <xsd:schema xmlns:xsd="http://www.w3.org/2001/XMLSchema" xmlns:xs="http://www.w3.org/2001/XMLSchema" xmlns:p="http://schemas.microsoft.com/office/2006/metadata/properties" xmlns:ns2="38e86d7b-dfc5-4492-a868-52187715dd51" targetNamespace="http://schemas.microsoft.com/office/2006/metadata/properties" ma:root="true" ma:fieldsID="94278cf8a22d0dc4d390a712c9e3c98b" ns2:_="">
    <xsd:import namespace="38e86d7b-dfc5-4492-a868-52187715dd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86d7b-dfc5-4492-a868-52187715dd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38e86d7b-dfc5-4492-a868-52187715dd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EE181D-1B6D-4185-833D-81DFAA8FC673}">
  <ds:schemaRefs>
    <ds:schemaRef ds:uri="38e86d7b-dfc5-4492-a868-52187715dd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 (3)</Template>
  <TotalTime>0</TotalTime>
  <Words>1127</Words>
  <Application>Microsoft Macintosh PowerPoint</Application>
  <PresentationFormat>Widescreen</PresentationFormat>
  <Paragraphs>198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Century Gothic</vt:lpstr>
      <vt:lpstr>Wingdings</vt:lpstr>
      <vt:lpstr>ORNL</vt:lpstr>
      <vt:lpstr>1_ORNL</vt:lpstr>
      <vt:lpstr>ORNL’s Role in Enabling an Aggressive Path to Fusion Energy </vt:lpstr>
      <vt:lpstr>ORNL Fusion Program’s Vision and Mission</vt:lpstr>
      <vt:lpstr>Generating Electricity from Fusion Energy Requires Resolution of Three Scientific/Technological Challenges</vt:lpstr>
      <vt:lpstr>ORNL Fusion Program Is Fully Aligned with Priorities Identified in Community Plan</vt:lpstr>
      <vt:lpstr>ORNL – Building the Foundations for Burning Plasma Operation</vt:lpstr>
      <vt:lpstr>ORNL – Delivering Materials for the Extreme Fusion Environment</vt:lpstr>
      <vt:lpstr>ORNL – Providing Fusion Technology Solutions for an FPP</vt:lpstr>
      <vt:lpstr>ORNL – Engaging Fusion Private Industry to Accelerate Fusion Development</vt:lpstr>
      <vt:lpstr>ORNL – Advancing Integrated Simulation/Design for Fusion</vt:lpstr>
      <vt:lpstr>Public Program Essential in Assisting Private Firms in Maintaining Positive Investor Expectations While Reducing Cumulative Investment Requirements</vt:lpstr>
      <vt:lpstr>Aggressive Development of Fusion Will Require Rapid Diversification of Expertise Base</vt:lpstr>
      <vt:lpstr>ORNL Has the Capabilities and Interest to Host a Future Fusion Pilot Plant and Demonstration Facilities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Organizational Structure for Fusion Energy Division (FED)</dc:title>
  <dc:subject/>
  <dc:creator/>
  <cp:keywords/>
  <dc:description/>
  <cp:revision>1</cp:revision>
  <cp:lastPrinted>2021-09-15T15:44:43Z</cp:lastPrinted>
  <dcterms:created xsi:type="dcterms:W3CDTF">2020-05-28T15:05:37Z</dcterms:created>
  <dcterms:modified xsi:type="dcterms:W3CDTF">2021-12-15T18:20:15Z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0x010100274F08C3D87541499915C519575B1025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