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3" r:id="rId1"/>
    <p:sldMasterId id="2147483720" r:id="rId2"/>
  </p:sldMasterIdLst>
  <p:notesMasterIdLst>
    <p:notesMasterId r:id="rId27"/>
  </p:notesMasterIdLst>
  <p:handoutMasterIdLst>
    <p:handoutMasterId r:id="rId28"/>
  </p:handoutMasterIdLst>
  <p:sldIdLst>
    <p:sldId id="446" r:id="rId3"/>
    <p:sldId id="477" r:id="rId4"/>
    <p:sldId id="479" r:id="rId5"/>
    <p:sldId id="467" r:id="rId6"/>
    <p:sldId id="509" r:id="rId7"/>
    <p:sldId id="481" r:id="rId8"/>
    <p:sldId id="484" r:id="rId9"/>
    <p:sldId id="486" r:id="rId10"/>
    <p:sldId id="487" r:id="rId11"/>
    <p:sldId id="488" r:id="rId12"/>
    <p:sldId id="489" r:id="rId13"/>
    <p:sldId id="498" r:id="rId14"/>
    <p:sldId id="521" r:id="rId15"/>
    <p:sldId id="516" r:id="rId16"/>
    <p:sldId id="518" r:id="rId17"/>
    <p:sldId id="519" r:id="rId18"/>
    <p:sldId id="520" r:id="rId19"/>
    <p:sldId id="499" r:id="rId20"/>
    <p:sldId id="500" r:id="rId21"/>
    <p:sldId id="501" r:id="rId22"/>
    <p:sldId id="504" r:id="rId23"/>
    <p:sldId id="511" r:id="rId24"/>
    <p:sldId id="507" r:id="rId25"/>
    <p:sldId id="466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26">
          <p15:clr>
            <a:srgbClr val="A4A3A4"/>
          </p15:clr>
        </p15:guide>
        <p15:guide id="2" orient="horz" pos="1664">
          <p15:clr>
            <a:srgbClr val="A4A3A4"/>
          </p15:clr>
        </p15:guide>
        <p15:guide id="3" orient="horz" pos="11">
          <p15:clr>
            <a:srgbClr val="A4A3A4"/>
          </p15:clr>
        </p15:guide>
        <p15:guide id="4" pos="5759">
          <p15:clr>
            <a:srgbClr val="A4A3A4"/>
          </p15:clr>
        </p15:guide>
        <p15:guide id="5" pos="28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074080"/>
    <a:srgbClr val="400080"/>
    <a:srgbClr val="B3B3B3"/>
    <a:srgbClr val="108080"/>
    <a:srgbClr val="808003"/>
    <a:srgbClr val="108040"/>
    <a:srgbClr val="108001"/>
    <a:srgbClr val="CCFF66"/>
    <a:srgbClr val="FC0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2" autoAdjust="0"/>
    <p:restoredTop sz="92597" autoAdjust="0"/>
  </p:normalViewPr>
  <p:slideViewPr>
    <p:cSldViewPr snapToGrid="0" snapToObjects="1">
      <p:cViewPr>
        <p:scale>
          <a:sx n="100" d="100"/>
          <a:sy n="100" d="100"/>
        </p:scale>
        <p:origin x="-1112" y="-552"/>
      </p:cViewPr>
      <p:guideLst>
        <p:guide orient="horz" pos="3026"/>
        <p:guide orient="horz" pos="1664"/>
        <p:guide orient="horz" pos="11"/>
        <p:guide pos="5759"/>
        <p:guide pos="28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F2216-3C6C-5242-8DB2-4752D4FEC615}" type="datetimeFigureOut">
              <a:rPr lang="en-US" smtClean="0">
                <a:latin typeface="Arial"/>
              </a:rPr>
              <a:pPr/>
              <a:t>12/15/21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E00F2-CC6B-3345-A584-44341337AE23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426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CD6293C-6F3F-374D-A003-D3E152FC3744}" type="datetimeFigureOut">
              <a:rPr lang="en-US" smtClean="0"/>
              <a:pPr/>
              <a:t>12/15/21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D389288A-BD78-EC48-81B6-C08E556E1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60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472514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0B2012-0751-4B16-910A-D0521BE77B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950" y="229781"/>
            <a:ext cx="7513104" cy="161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4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99314" y="1161145"/>
            <a:ext cx="4008438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41088" y="1161144"/>
            <a:ext cx="4023901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6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99314" y="1161145"/>
            <a:ext cx="4008438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41088" y="1161144"/>
            <a:ext cx="4023901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36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61143"/>
            <a:ext cx="9144000" cy="35584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\</a:t>
            </a:r>
          </a:p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3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61143"/>
            <a:ext cx="9144000" cy="35584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\</a:t>
            </a:r>
          </a:p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7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2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934403" y="1599202"/>
            <a:ext cx="3363277" cy="271879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929414" y="1599202"/>
            <a:ext cx="3363277" cy="271879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5651" y="4797742"/>
            <a:ext cx="2053884" cy="274637"/>
          </a:xfrm>
        </p:spPr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2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0" y="2239365"/>
            <a:ext cx="9144000" cy="6647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6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792422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633D702-A63B-44D8-98DF-58D7462A27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33163"/>
            <a:ext cx="9144000" cy="19457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0B2747-768A-4CB0-85AC-40ADEB997D01}"/>
              </a:ext>
            </a:extLst>
          </p:cNvPr>
          <p:cNvSpPr txBox="1"/>
          <p:nvPr userDrawn="1"/>
        </p:nvSpPr>
        <p:spPr>
          <a:xfrm>
            <a:off x="1129775" y="453420"/>
            <a:ext cx="6884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Thanks to our sponsors</a:t>
            </a:r>
            <a:r>
              <a:rPr lang="en-US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4776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32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Subhead w N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858272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03833" y="2411554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3576435-246E-4FED-961D-7C0FEF34B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982" y="277724"/>
            <a:ext cx="1688738" cy="1585097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55E6326-B1D2-40EE-815F-3C993B11AF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1027" y="36748"/>
            <a:ext cx="1828800" cy="1828800"/>
          </a:xfrm>
          <a:prstGeom prst="rect">
            <a:avLst/>
          </a:prstGeom>
        </p:spPr>
      </p:pic>
      <p:pic>
        <p:nvPicPr>
          <p:cNvPr id="5" name="Picture 4" descr="A picture containing tennis&#10;&#10;Description automatically generated">
            <a:extLst>
              <a:ext uri="{FF2B5EF4-FFF2-40B4-BE49-F238E27FC236}">
                <a16:creationId xmlns="" xmlns:a16="http://schemas.microsoft.com/office/drawing/2014/main" id="{689A94DD-3FA4-4F7C-A838-DF1516EABA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94596" y="542212"/>
            <a:ext cx="2857500" cy="1247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88D43F-246E-4BEA-B579-8321777CFC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87146" y="398896"/>
            <a:ext cx="1335024" cy="1335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A74EE58-679C-4B71-8D3B-A80F2EEE0E4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4172" y="0"/>
            <a:ext cx="8243845" cy="194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3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8E030-D61F-F845-953A-23E3AE9B9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32CCB02-281F-5245-8BF7-2708061FA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B8B1CA-4EE4-1443-A874-FA910F1EB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11A9EF-7683-BC44-9180-6A9D76C0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EFF0C6-A95B-4744-A4E8-B9F24BDF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81DA-3AB8-9447-AC98-8B15145D0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35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C7B29F-5CC4-4224-AF6B-9AF2067C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703AC8-E743-4193-84A8-509EBF100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B40B36-E803-45B0-8FEE-8D071E8B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A14BFA-2318-4926-BAE6-AE8C6C29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FE1A70-29B7-477D-8977-2DE85AC6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CC1A70-EBBD-4BFE-881A-B9E7328C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3D59-9DF2-4377-9F9F-2895DE057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9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D9B136-C546-4293-9B0D-F90DBC8D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11F969C-577D-4E88-850B-C89A4510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A9ADAA-8FD5-435C-B9B8-E1688419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01622E-FA55-4398-A816-2E2C4DBF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3D59-9DF2-4377-9F9F-2895DE057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5140325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7624" y="1210733"/>
            <a:ext cx="4016375" cy="4961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127623" y="1735952"/>
            <a:ext cx="4016375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</a:t>
            </a:r>
          </a:p>
          <a:p>
            <a:pPr lvl="0"/>
            <a:r>
              <a:rPr lang="en-US" dirty="0"/>
              <a:t>Click to Edit Directorate, Division or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782740-6E58-420D-BCDB-37502E75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6789" y="4044719"/>
            <a:ext cx="3831411" cy="8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94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334776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8314" y="3429271"/>
            <a:ext cx="6513975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9234" y="3910999"/>
            <a:ext cx="6492134" cy="4651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40B38D4-5ECC-4034-B6C8-B69B080E54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5099" y="4445103"/>
            <a:ext cx="3498902" cy="69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7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7CD762-15E0-415A-A252-E88E38871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98894"/>
            <a:ext cx="9144000" cy="20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3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52118" y="243757"/>
            <a:ext cx="8639764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97743"/>
            <a:ext cx="2065506" cy="274637"/>
          </a:xfrm>
        </p:spPr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3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0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41088" y="1161143"/>
            <a:ext cx="8364762" cy="35584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8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41088" y="1161143"/>
            <a:ext cx="8364762" cy="35584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06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28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5" r:id="rId3"/>
    <p:sldLayoutId id="2147483707" r:id="rId4"/>
    <p:sldLayoutId id="2147483718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341298" y="479774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79774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4797743"/>
            <a:ext cx="205388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819BC3-7E48-734B-B255-F05E5B7339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4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0" r:id="rId2"/>
    <p:sldLayoutId id="2147483723" r:id="rId3"/>
    <p:sldLayoutId id="2147483731" r:id="rId4"/>
    <p:sldLayoutId id="2147483724" r:id="rId5"/>
    <p:sldLayoutId id="2147483732" r:id="rId6"/>
    <p:sldLayoutId id="2147483725" r:id="rId7"/>
    <p:sldLayoutId id="2147483733" r:id="rId8"/>
    <p:sldLayoutId id="2147483726" r:id="rId9"/>
    <p:sldLayoutId id="2147483734" r:id="rId10"/>
    <p:sldLayoutId id="2147483727" r:id="rId11"/>
    <p:sldLayoutId id="2147483728" r:id="rId12"/>
    <p:sldLayoutId id="2147483729" r:id="rId13"/>
    <p:sldLayoutId id="2147483735" r:id="rId14"/>
    <p:sldLayoutId id="2147483736" r:id="rId15"/>
    <p:sldLayoutId id="2147483737" r:id="rId16"/>
    <p:sldLayoutId id="2147483738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Relationship Id="rId3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6.em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9.jp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em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tif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emf"/><Relationship Id="rId3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64925" y="1270000"/>
            <a:ext cx="7498993" cy="1247019"/>
          </a:xfrm>
        </p:spPr>
        <p:txBody>
          <a:bodyPr/>
          <a:lstStyle/>
          <a:p>
            <a:pPr algn="ctr"/>
            <a:r>
              <a:rPr lang="en-US" sz="2400" b="1" i="1" dirty="0" smtClean="0">
                <a:solidFill>
                  <a:srgbClr val="0000FF"/>
                </a:solidFill>
              </a:rPr>
              <a:t>Hafiz Ur Rahman</a:t>
            </a:r>
          </a:p>
          <a:p>
            <a:pPr algn="ctr"/>
            <a:r>
              <a:rPr lang="en-US" sz="1800" b="1" i="1" dirty="0" smtClean="0"/>
              <a:t>Magneto-Inertial Fusion Technology Inc. (MIFTI)</a:t>
            </a:r>
          </a:p>
          <a:p>
            <a:pPr algn="ctr"/>
            <a:r>
              <a:rPr lang="en-US" sz="1800" b="1" i="1" dirty="0" smtClean="0"/>
              <a:t>Tustin, CA, 92780</a:t>
            </a:r>
            <a:endParaRPr lang="en-US" sz="1800" b="1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02699" y="84054"/>
            <a:ext cx="8179772" cy="1109746"/>
          </a:xfrm>
        </p:spPr>
        <p:txBody>
          <a:bodyPr/>
          <a:lstStyle/>
          <a:p>
            <a:pPr algn="ctr"/>
            <a:r>
              <a:rPr lang="en-US" sz="3600" dirty="0" smtClean="0"/>
              <a:t>Staged Z-pinch</a:t>
            </a:r>
          </a:p>
          <a:p>
            <a:pPr algn="ctr"/>
            <a:r>
              <a:rPr lang="en-US" dirty="0" smtClean="0"/>
              <a:t>(A </a:t>
            </a:r>
            <a:r>
              <a:rPr lang="en-US" dirty="0"/>
              <a:t>T</a:t>
            </a:r>
            <a:r>
              <a:rPr lang="en-US" dirty="0" smtClean="0"/>
              <a:t>arget for Fusion Energy)</a:t>
            </a:r>
          </a:p>
        </p:txBody>
      </p:sp>
      <p:pic>
        <p:nvPicPr>
          <p:cNvPr id="8" name="Picture 7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17" y="3757458"/>
            <a:ext cx="1027919" cy="395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567" y="3562372"/>
            <a:ext cx="562323" cy="562323"/>
          </a:xfrm>
          <a:prstGeom prst="rect">
            <a:avLst/>
          </a:prstGeom>
        </p:spPr>
      </p:pic>
      <p:pic>
        <p:nvPicPr>
          <p:cNvPr id="10" name="Picture 9" descr="Untitled 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92" y="3508166"/>
            <a:ext cx="602862" cy="644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599" y="4163254"/>
            <a:ext cx="173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University of </a:t>
            </a:r>
            <a:r>
              <a:rPr lang="en-US" sz="1200" dirty="0" smtClean="0"/>
              <a:t>California</a:t>
            </a:r>
            <a:endParaRPr lang="en-US" sz="1200" dirty="0"/>
          </a:p>
          <a:p>
            <a:pPr algn="ctr"/>
            <a:r>
              <a:rPr lang="en-US" sz="1200" dirty="0" smtClean="0"/>
              <a:t> San </a:t>
            </a:r>
            <a:r>
              <a:rPr lang="en-US" sz="1200" dirty="0"/>
              <a:t>Diego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92976" y="4163254"/>
            <a:ext cx="162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University of </a:t>
            </a:r>
            <a:r>
              <a:rPr lang="en-US" sz="1200" dirty="0" smtClean="0"/>
              <a:t>Nevada</a:t>
            </a:r>
            <a:endParaRPr lang="en-US" sz="1200" dirty="0"/>
          </a:p>
          <a:p>
            <a:pPr algn="ctr"/>
            <a:r>
              <a:rPr lang="en-US" sz="1200" dirty="0" smtClean="0"/>
              <a:t> Reno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450" y="3476495"/>
            <a:ext cx="616946" cy="6120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5780" y="4163254"/>
            <a:ext cx="14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Cornell University</a:t>
            </a:r>
          </a:p>
          <a:p>
            <a:pPr algn="ctr"/>
            <a:r>
              <a:rPr lang="en-US" sz="1200" dirty="0" smtClean="0"/>
              <a:t> Ithaca NY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86840" y="4163254"/>
            <a:ext cx="176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Magneto-Inertial Fusion Technology In.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771" y="3586416"/>
            <a:ext cx="502525" cy="512575"/>
          </a:xfrm>
          <a:prstGeom prst="rect">
            <a:avLst/>
          </a:prstGeom>
          <a:solidFill>
            <a:srgbClr val="074080"/>
          </a:solidFill>
          <a:ln>
            <a:solidFill>
              <a:srgbClr val="3366FF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780617" y="4163254"/>
            <a:ext cx="157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Lawrence Livermore </a:t>
            </a:r>
          </a:p>
          <a:p>
            <a:pPr algn="ctr"/>
            <a:r>
              <a:rPr lang="en-US" sz="1200" dirty="0" smtClean="0"/>
              <a:t>National Lab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1264" y="3641132"/>
            <a:ext cx="1100277" cy="5116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45145" y="4161021"/>
            <a:ext cx="191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Lab for laser Energetics</a:t>
            </a:r>
            <a:endParaRPr lang="en-US" sz="1200" dirty="0"/>
          </a:p>
          <a:p>
            <a:pPr algn="ctr"/>
            <a:r>
              <a:rPr lang="en-US" sz="1200" dirty="0" smtClean="0"/>
              <a:t> University of Rochester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700876" y="2622034"/>
            <a:ext cx="350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FUSION POWER ASSOCIATES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742217" y="4495686"/>
            <a:ext cx="1738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Prepared by LLNL </a:t>
            </a:r>
            <a:r>
              <a:rPr lang="en-US" sz="1000" dirty="0" smtClean="0"/>
              <a:t>Contract </a:t>
            </a:r>
            <a:r>
              <a:rPr lang="en-US" sz="1000" dirty="0"/>
              <a:t>DE-AC52-07NA27344</a:t>
            </a:r>
          </a:p>
        </p:txBody>
      </p:sp>
    </p:spTree>
    <p:extLst>
      <p:ext uri="{BB962C8B-B14F-4D97-AF65-F5344CB8AC3E}">
        <p14:creationId xmlns:p14="http://schemas.microsoft.com/office/powerpoint/2010/main" val="138911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7C3E2E-D1A7-B242-9553-1962496A3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93" y="987411"/>
            <a:ext cx="2401772" cy="2156916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8" y="4686300"/>
            <a:ext cx="1155700" cy="444500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26202" y="31770"/>
            <a:ext cx="9078237" cy="514330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FF"/>
                </a:solidFill>
                <a:latin typeface="Calibri (Headings)"/>
                <a:cs typeface="Calibri (Headings)"/>
              </a:rPr>
              <a:t>Average Neutron Yield as a Function of B</a:t>
            </a:r>
            <a:r>
              <a:rPr lang="en-US" sz="2400" b="1" baseline="-25000" dirty="0">
                <a:solidFill>
                  <a:srgbClr val="FFFFFF"/>
                </a:solidFill>
                <a:latin typeface="Calibri (Headings)"/>
                <a:cs typeface="Calibri (Headings)"/>
              </a:rPr>
              <a:t>z</a:t>
            </a:r>
            <a:r>
              <a:rPr lang="en-US" sz="2400" b="1" dirty="0">
                <a:solidFill>
                  <a:srgbClr val="FFFFFF"/>
                </a:solidFill>
                <a:latin typeface="Calibri (Headings)"/>
                <a:cs typeface="Calibri (Headings)"/>
              </a:rPr>
              <a:t> for Kr on 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2296" y="3184045"/>
            <a:ext cx="4690104" cy="1631216"/>
          </a:xfrm>
          <a:prstGeom prst="rect">
            <a:avLst/>
          </a:prstGeom>
          <a:solidFill>
            <a:srgbClr val="D0D3D4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he yield is higher without axial magnetic field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</a:t>
            </a:r>
            <a:r>
              <a:rPr lang="en-US" sz="2000" dirty="0" smtClean="0">
                <a:solidFill>
                  <a:srgbClr val="000000"/>
                </a:solidFill>
              </a:rPr>
              <a:t>ith 0.5 to 3 KG axial field the yield is consistently reproducible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Highest neutron yield 2.3x10</a:t>
            </a:r>
            <a:r>
              <a:rPr lang="en-US" sz="2000" b="1" baseline="30000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6C4BB69-1B62-D945-A46D-ED63DDAFC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55" y="1339277"/>
            <a:ext cx="3614231" cy="317133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219200" y="585518"/>
            <a:ext cx="6685654" cy="369332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Kr Liner imploding on the D target using 1MA Zebra Current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170" y="972824"/>
            <a:ext cx="3518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Signal from Ag activation detector</a:t>
            </a:r>
            <a:endParaRPr lang="en-US" sz="1600" b="1" u="sng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10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92476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8" y="4744975"/>
            <a:ext cx="1032391" cy="397074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279399" y="44470"/>
            <a:ext cx="8559801" cy="387330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FF"/>
                </a:solidFill>
                <a:latin typeface="Calibri(Headings)"/>
                <a:cs typeface="Calibri(Headings)"/>
              </a:rPr>
              <a:t>Neutron emission is  isotropic for B</a:t>
            </a:r>
            <a:r>
              <a:rPr lang="en-US" sz="2400" b="1" baseline="-25000" dirty="0">
                <a:solidFill>
                  <a:srgbClr val="FFFFFF"/>
                </a:solidFill>
                <a:latin typeface="Calibri(Headings)"/>
                <a:cs typeface="Calibri(Headings)"/>
              </a:rPr>
              <a:t>z</a:t>
            </a:r>
            <a:r>
              <a:rPr lang="en-US" sz="2400" b="1" dirty="0">
                <a:solidFill>
                  <a:srgbClr val="FFFFFF"/>
                </a:solidFill>
                <a:latin typeface="Calibri(Headings)"/>
                <a:cs typeface="Calibri(Headings)"/>
              </a:rPr>
              <a:t> &gt; 500Gs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F84F08-0552-D24F-A888-CB12478B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2" y="559573"/>
            <a:ext cx="3676866" cy="34020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579D031-3702-0843-BCAF-671878BF2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665" y="559573"/>
            <a:ext cx="3541516" cy="34020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9AC229-AD56-F347-A27B-DB0913E040F2}"/>
              </a:ext>
            </a:extLst>
          </p:cNvPr>
          <p:cNvSpPr txBox="1"/>
          <p:nvPr/>
        </p:nvSpPr>
        <p:spPr>
          <a:xfrm>
            <a:off x="596404" y="4081006"/>
            <a:ext cx="3667632" cy="461665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Area under the DD signal is proportional  to the neutron flux captured by the </a:t>
            </a:r>
            <a:r>
              <a:rPr lang="en-US" sz="1200" b="1" dirty="0" smtClean="0">
                <a:solidFill>
                  <a:srgbClr val="000000"/>
                </a:solidFill>
              </a:rPr>
              <a:t>nTOF.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D56CA7B-9DC0-5B47-9B96-1897672A33F3}"/>
              </a:ext>
            </a:extLst>
          </p:cNvPr>
          <p:cNvSpPr txBox="1"/>
          <p:nvPr/>
        </p:nvSpPr>
        <p:spPr>
          <a:xfrm>
            <a:off x="5187989" y="4037386"/>
            <a:ext cx="3308311" cy="830997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Linear </a:t>
            </a:r>
            <a:r>
              <a:rPr lang="en-US" sz="1200" b="1" dirty="0">
                <a:solidFill>
                  <a:srgbClr val="000000"/>
                </a:solidFill>
              </a:rPr>
              <a:t>correlation between the neutron flux captured by the vertical and horizontal nTOF detectors suggests isotropic, thermonuclear neutron </a:t>
            </a:r>
            <a:r>
              <a:rPr lang="en-US" sz="1200" b="1" dirty="0" smtClean="0">
                <a:solidFill>
                  <a:srgbClr val="000000"/>
                </a:solidFill>
              </a:rPr>
              <a:t>emission.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FA3D6A-2E2E-294D-9B17-8523D7F7429E}"/>
              </a:ext>
            </a:extLst>
          </p:cNvPr>
          <p:cNvSpPr txBox="1"/>
          <p:nvPr/>
        </p:nvSpPr>
        <p:spPr>
          <a:xfrm>
            <a:off x="2091375" y="2011810"/>
            <a:ext cx="962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DD signal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11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639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2" y="4736854"/>
            <a:ext cx="943871" cy="363027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70281" y="82569"/>
            <a:ext cx="8895919" cy="552431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FFFF"/>
                </a:solidFill>
              </a:rPr>
              <a:t>MACH2 Code S</a:t>
            </a:r>
            <a:r>
              <a:rPr lang="en-US" sz="2000" b="1" dirty="0" smtClean="0">
                <a:solidFill>
                  <a:srgbClr val="FFFFFF"/>
                </a:solidFill>
              </a:rPr>
              <a:t>imulation close </a:t>
            </a:r>
            <a:r>
              <a:rPr lang="en-US" sz="2000" b="1" dirty="0">
                <a:solidFill>
                  <a:srgbClr val="FFFFFF"/>
                </a:solidFill>
              </a:rPr>
              <a:t>to </a:t>
            </a:r>
            <a:r>
              <a:rPr lang="en-US" sz="2000" b="1" dirty="0" smtClean="0">
                <a:solidFill>
                  <a:srgbClr val="FFFFFF"/>
                </a:solidFill>
              </a:rPr>
              <a:t>Experimental </a:t>
            </a:r>
            <a:r>
              <a:rPr lang="en-US" sz="2000" b="1" dirty="0">
                <a:solidFill>
                  <a:srgbClr val="FFFFFF"/>
                </a:solidFill>
              </a:rPr>
              <a:t>P</a:t>
            </a:r>
            <a:r>
              <a:rPr lang="en-US" sz="2000" b="1" dirty="0" smtClean="0">
                <a:solidFill>
                  <a:srgbClr val="FFFFFF"/>
                </a:solidFill>
              </a:rPr>
              <a:t>arameters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8661" y="3019640"/>
            <a:ext cx="681811" cy="384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45" dirty="0">
                <a:solidFill>
                  <a:schemeClr val="bg1"/>
                </a:solidFill>
              </a:rPr>
              <a:t>2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E3B48F-8A32-3144-9F4D-7CD39709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63" y="893030"/>
            <a:ext cx="7629083" cy="251063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484809" y="2651023"/>
            <a:ext cx="766433" cy="251817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(1.0x10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10</a:t>
            </a:r>
            <a:r>
              <a:rPr lang="en-US" sz="1200" b="1" dirty="0" smtClean="0">
                <a:solidFill>
                  <a:srgbClr val="FF0000"/>
                </a:solidFill>
              </a:rPr>
              <a:t>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4809" y="3149660"/>
            <a:ext cx="766433" cy="251817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(1.0x10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10</a:t>
            </a:r>
            <a:r>
              <a:rPr lang="en-US" sz="1200" b="1" dirty="0" smtClean="0">
                <a:solidFill>
                  <a:srgbClr val="FF0000"/>
                </a:solidFill>
              </a:rPr>
              <a:t>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1633" y="2639540"/>
            <a:ext cx="452122" cy="251817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(8.0)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83605" y="3142633"/>
            <a:ext cx="452122" cy="251817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(8.0)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8900" y="3530661"/>
            <a:ext cx="6718300" cy="150810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Measureable </a:t>
            </a:r>
            <a:r>
              <a:rPr lang="en-US" sz="1600" b="1" u="sng" dirty="0"/>
              <a:t>parameters match closely with 2D mach2 </a:t>
            </a:r>
            <a:r>
              <a:rPr lang="en-US" sz="1600" b="1" u="sng" dirty="0" smtClean="0"/>
              <a:t>simulation: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/>
              <a:t>I</a:t>
            </a:r>
            <a:r>
              <a:rPr lang="en-US" sz="1400" b="1" dirty="0" smtClean="0"/>
              <a:t>mplosion time from B-dot probe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/>
              <a:t>I</a:t>
            </a:r>
            <a:r>
              <a:rPr lang="en-US" sz="1400" b="1" dirty="0" smtClean="0"/>
              <a:t>mplosion velocity from Streak image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Plasma Temperature from NTOF detector.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minimum radius from XUV images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/>
              <a:t>Lawson’s Triple product </a:t>
            </a:r>
            <a:r>
              <a:rPr lang="en-US" b="1" dirty="0" smtClean="0">
                <a:solidFill>
                  <a:srgbClr val="FF0000"/>
                </a:solidFill>
              </a:rPr>
              <a:t>n.T.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</a:rPr>
              <a:t> ~10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18</a:t>
            </a:r>
            <a:r>
              <a:rPr lang="en-US" sz="1400" b="1" dirty="0" smtClean="0">
                <a:solidFill>
                  <a:srgbClr val="FF0000"/>
                </a:solidFill>
              </a:rPr>
              <a:t> (Kev.s.m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  <a:endParaRPr lang="en-US" sz="14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12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73247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927187" y="2480499"/>
            <a:ext cx="566827" cy="307318"/>
          </a:xfrm>
          <a:prstGeom prst="rect">
            <a:avLst/>
          </a:prstGeom>
          <a:noFill/>
        </p:spPr>
        <p:txBody>
          <a:bodyPr wrap="none" lIns="60506" tIns="30253" rIns="60506" bIns="30253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2 cm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5552201" y="3826534"/>
            <a:ext cx="879500" cy="338096"/>
          </a:xfrm>
          <a:prstGeom prst="rect">
            <a:avLst/>
          </a:prstGeom>
          <a:noFill/>
        </p:spPr>
        <p:txBody>
          <a:bodyPr wrap="none" lIns="60506" tIns="30253" rIns="60506" bIns="30253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Lineout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0025" y="54976"/>
            <a:ext cx="8801100" cy="429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135" tIns="23568" rIns="47135" bIns="23568" rtlCol="0" anchor="ctr"/>
          <a:lstStyle/>
          <a:p>
            <a:pPr algn="ctr"/>
            <a:endParaRPr lang="en-GB" sz="2100" b="1">
              <a:solidFill>
                <a:schemeClr val="tx1"/>
              </a:solidFill>
              <a:latin typeface="Calibri (Headings)"/>
              <a:cs typeface="Calibri (Headings)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1889B35-BD7B-1940-9E3E-87C29A72D037}"/>
              </a:ext>
            </a:extLst>
          </p:cNvPr>
          <p:cNvSpPr txBox="1"/>
          <p:nvPr/>
        </p:nvSpPr>
        <p:spPr>
          <a:xfrm>
            <a:off x="4458487" y="644264"/>
            <a:ext cx="4517730" cy="1665126"/>
          </a:xfrm>
          <a:prstGeom prst="rect">
            <a:avLst/>
          </a:prstGeom>
          <a:solidFill>
            <a:schemeClr val="accent6">
              <a:lumMod val="95000"/>
            </a:schemeClr>
          </a:solidFill>
          <a:ln w="12700" cmpd="sng">
            <a:solidFill>
              <a:srgbClr val="456282"/>
            </a:solidFill>
          </a:ln>
        </p:spPr>
        <p:txBody>
          <a:bodyPr wrap="square" lIns="60506" tIns="30253" rIns="60506" bIns="30253" rtlCol="0">
            <a:spAutoFit/>
          </a:bodyPr>
          <a:lstStyle/>
          <a:p>
            <a:pPr marL="181518" indent="-181518" algn="just">
              <a:spcAft>
                <a:spcPts val="794"/>
              </a:spcAft>
              <a:buFont typeface="Arial" charset="0"/>
              <a:buChar char="•"/>
            </a:pPr>
            <a:r>
              <a:rPr lang="en-US" sz="1300" b="1" dirty="0"/>
              <a:t>CESZAR is a compact machine at UC San Diego, based on new Linear Transformer Driver (LTD) generator technology.</a:t>
            </a:r>
          </a:p>
          <a:p>
            <a:pPr marL="181518" indent="-181518" algn="just">
              <a:spcAft>
                <a:spcPts val="794"/>
              </a:spcAft>
              <a:buFont typeface="Arial" charset="0"/>
              <a:buChar char="•"/>
            </a:pPr>
            <a:r>
              <a:rPr lang="en-US" sz="1300" b="1" dirty="0"/>
              <a:t>4 kJ stored energy, 0.5 mega-ampere current, 200 ns rise time</a:t>
            </a:r>
          </a:p>
          <a:p>
            <a:pPr marL="181518" indent="-181518" algn="just">
              <a:spcAft>
                <a:spcPts val="794"/>
              </a:spcAft>
              <a:buFont typeface="Arial" charset="0"/>
              <a:buChar char="•"/>
            </a:pPr>
            <a:r>
              <a:rPr lang="en-US" sz="1300" b="1" dirty="0"/>
              <a:t>Experiments using various liner gases (Ne, </a:t>
            </a:r>
            <a:r>
              <a:rPr lang="en-US" sz="1300" b="1" dirty="0" err="1"/>
              <a:t>Ar</a:t>
            </a:r>
            <a:r>
              <a:rPr lang="en-US" sz="1300" b="1" dirty="0"/>
              <a:t>, Kr) on deuterium target</a:t>
            </a:r>
          </a:p>
        </p:txBody>
      </p:sp>
      <p:pic>
        <p:nvPicPr>
          <p:cNvPr id="34" name="Picture 33" descr="LTD_op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1" y="602093"/>
            <a:ext cx="3362614" cy="19803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B32236A-F8E1-4FFC-836E-A471B8436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24" y="2687553"/>
            <a:ext cx="3698876" cy="22315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387FFC9-ADF6-4E3B-B060-555610896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"/>
          <a:stretch/>
        </p:blipFill>
        <p:spPr>
          <a:xfrm>
            <a:off x="5152580" y="2476682"/>
            <a:ext cx="2880297" cy="24133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AF825F1-CCA8-40DD-BE28-04C06DED0210}"/>
              </a:ext>
            </a:extLst>
          </p:cNvPr>
          <p:cNvSpPr/>
          <p:nvPr/>
        </p:nvSpPr>
        <p:spPr>
          <a:xfrm>
            <a:off x="1923197" y="3042058"/>
            <a:ext cx="504265" cy="65784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506" tIns="30253" rIns="60506" bIns="30253"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="" xmlns:a16="http://schemas.microsoft.com/office/drawing/2014/main" id="{DE9844F6-BFB3-4CF9-BACC-EB0DB91DAD1D}"/>
              </a:ext>
            </a:extLst>
          </p:cNvPr>
          <p:cNvSpPr/>
          <p:nvPr/>
        </p:nvSpPr>
        <p:spPr>
          <a:xfrm>
            <a:off x="2247368" y="2855210"/>
            <a:ext cx="3422008" cy="683326"/>
          </a:xfrm>
          <a:prstGeom prst="arc">
            <a:avLst>
              <a:gd name="adj1" fmla="val 11150471"/>
              <a:gd name="adj2" fmla="val 21132053"/>
            </a:avLst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0506" tIns="30253" rIns="60506" bIns="30253" rtlCol="0" anchor="ctr"/>
          <a:lstStyle/>
          <a:p>
            <a:pPr algn="ctr"/>
            <a:endParaRPr lang="en-US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200025" y="35945"/>
            <a:ext cx="8895919" cy="406793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Staged Z-pinch Experiments with CESZAR  LTD  Generator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13</a:t>
            </a:fld>
            <a:endParaRPr lang="en-US" sz="1200" b="1" dirty="0"/>
          </a:p>
        </p:txBody>
      </p:sp>
      <p:pic>
        <p:nvPicPr>
          <p:cNvPr id="13" name="Picture 12" descr="Logo_noEnergy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8" y="4844556"/>
            <a:ext cx="780059" cy="3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3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71994" y="551849"/>
            <a:ext cx="5939485" cy="4125804"/>
          </a:xfrm>
          <a:prstGeom prst="roundRect">
            <a:avLst>
              <a:gd name="adj" fmla="val 10229"/>
            </a:avLst>
          </a:prstGeom>
          <a:solidFill>
            <a:schemeClr val="tx1"/>
          </a:solidFill>
          <a:ln w="762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780B179-F15B-1048-98CB-B0285ACF1A9D}"/>
              </a:ext>
            </a:extLst>
          </p:cNvPr>
          <p:cNvSpPr txBox="1"/>
          <p:nvPr/>
        </p:nvSpPr>
        <p:spPr>
          <a:xfrm>
            <a:off x="703349" y="661241"/>
            <a:ext cx="348820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Staged Z-pinch of 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b="1" u="sng" dirty="0">
                <a:solidFill>
                  <a:srgbClr val="FFFFFF"/>
                </a:solidFill>
              </a:rPr>
              <a:t>Kr</a:t>
            </a:r>
            <a:r>
              <a:rPr lang="en-US" sz="1400" b="1" dirty="0">
                <a:solidFill>
                  <a:srgbClr val="FFFFFF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liner on D target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50443" y="703291"/>
            <a:ext cx="835492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Shot#478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3" y="1122918"/>
            <a:ext cx="2342853" cy="1073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690" y="1118524"/>
            <a:ext cx="1710655" cy="1031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628" y="1088073"/>
            <a:ext cx="1896595" cy="1087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8853" y="782665"/>
            <a:ext cx="2753547" cy="35163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45628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400" b="1" dirty="0"/>
              <a:t>MRT instability develops on the </a:t>
            </a:r>
            <a:r>
              <a:rPr lang="en-US" sz="1400" b="1" dirty="0" smtClean="0"/>
              <a:t>pinch surface</a:t>
            </a:r>
            <a:endParaRPr lang="en-US" sz="1400" b="1" dirty="0"/>
          </a:p>
          <a:p>
            <a:pPr marL="214313" indent="-214313">
              <a:buFont typeface="Arial"/>
              <a:buChar char="•"/>
            </a:pPr>
            <a:endParaRPr lang="en-US" sz="1400" b="1" dirty="0"/>
          </a:p>
          <a:p>
            <a:pPr marL="214313" indent="-214313">
              <a:buFont typeface="Arial"/>
              <a:buChar char="•"/>
            </a:pPr>
            <a:r>
              <a:rPr lang="en-US" sz="1400" b="1" dirty="0"/>
              <a:t>Target remains stable </a:t>
            </a:r>
            <a:r>
              <a:rPr lang="en-US" sz="1400" b="1" dirty="0" smtClean="0"/>
              <a:t>during </a:t>
            </a:r>
            <a:r>
              <a:rPr lang="en-US" sz="1400" b="1" dirty="0"/>
              <a:t>the implosion</a:t>
            </a:r>
          </a:p>
          <a:p>
            <a:pPr marL="214313" indent="-214313">
              <a:buFont typeface="Arial"/>
              <a:buChar char="•"/>
            </a:pPr>
            <a:endParaRPr lang="en-US" sz="1400" b="1" dirty="0"/>
          </a:p>
          <a:p>
            <a:pPr marL="214313" indent="-214313">
              <a:buFont typeface="Arial"/>
              <a:buChar char="•"/>
            </a:pPr>
            <a:r>
              <a:rPr lang="en-US" sz="1400" b="1" dirty="0"/>
              <a:t>Shot to shot reproducibility </a:t>
            </a:r>
            <a:r>
              <a:rPr lang="en-US" sz="1400" b="1" dirty="0" smtClean="0"/>
              <a:t>remains quite </a:t>
            </a:r>
            <a:r>
              <a:rPr lang="en-US" sz="1400" b="1" dirty="0"/>
              <a:t>good</a:t>
            </a:r>
          </a:p>
          <a:p>
            <a:pPr marL="214313" indent="-214313">
              <a:buFont typeface="Arial"/>
              <a:buChar char="•"/>
            </a:pPr>
            <a:endParaRPr lang="en-US" sz="1400" b="1" dirty="0"/>
          </a:p>
          <a:p>
            <a:pPr marL="214313" indent="-214313">
              <a:buFont typeface="Arial"/>
              <a:buChar char="•"/>
            </a:pPr>
            <a:r>
              <a:rPr lang="en-US" sz="1400" b="1" dirty="0"/>
              <a:t>A dense plasma layer develops at the liner-target interface</a:t>
            </a:r>
          </a:p>
          <a:p>
            <a:pPr marL="214313" indent="-214313">
              <a:buFont typeface="Arial"/>
              <a:buChar char="•"/>
            </a:pPr>
            <a:endParaRPr lang="en-US" sz="1400" b="1" dirty="0"/>
          </a:p>
          <a:p>
            <a:pPr marL="214313" indent="-214313">
              <a:buFont typeface="Arial"/>
              <a:buChar char="•"/>
            </a:pPr>
            <a:r>
              <a:rPr lang="en-US" sz="1400" b="1" dirty="0"/>
              <a:t>High ram pressure compresses the target to high energy density plasma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5326" y="3136900"/>
            <a:ext cx="402706" cy="1080563"/>
            <a:chOff x="522068" y="4356829"/>
            <a:chExt cx="536941" cy="1261142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747400" y="5029200"/>
              <a:ext cx="0" cy="58877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47400" y="4356829"/>
              <a:ext cx="0" cy="43107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22068" y="4762501"/>
              <a:ext cx="536941" cy="279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</a:rPr>
                <a:t>1cm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4851" y="1104557"/>
            <a:ext cx="402706" cy="1144487"/>
            <a:chOff x="522068" y="4356829"/>
            <a:chExt cx="536941" cy="1261142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747400" y="5029200"/>
              <a:ext cx="0" cy="58877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747400" y="4356829"/>
              <a:ext cx="0" cy="43107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522068" y="4762500"/>
              <a:ext cx="536941" cy="254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</a:rPr>
                <a:t>1cm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82651" y="2093345"/>
            <a:ext cx="69754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231ns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68626" y="2093345"/>
            <a:ext cx="69754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251ns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25150" y="2093345"/>
            <a:ext cx="69754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271ns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10461" y="2757516"/>
            <a:ext cx="835492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Shot#876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15" y="3117661"/>
            <a:ext cx="1798721" cy="11633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348" y="3128462"/>
            <a:ext cx="1466349" cy="11535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531" y="3128462"/>
            <a:ext cx="1397920" cy="115352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50201" y="4213327"/>
            <a:ext cx="69754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151ns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15526" y="4213327"/>
            <a:ext cx="69754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171ns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10151" y="4213327"/>
            <a:ext cx="69754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191ns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0780B179-F15B-1048-98CB-B0285ACF1A9D}"/>
              </a:ext>
            </a:extLst>
          </p:cNvPr>
          <p:cNvSpPr txBox="1"/>
          <p:nvPr/>
        </p:nvSpPr>
        <p:spPr>
          <a:xfrm>
            <a:off x="741449" y="2744041"/>
            <a:ext cx="348820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Staged Z-pinch of 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b="1" u="sng" dirty="0" err="1" smtClean="0">
                <a:solidFill>
                  <a:schemeClr val="bg1"/>
                </a:solidFill>
              </a:rPr>
              <a:t>Ar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liner on D target</a:t>
            </a:r>
          </a:p>
        </p:txBody>
      </p:sp>
      <p:sp>
        <p:nvSpPr>
          <p:cNvPr id="33" name="Title 7"/>
          <p:cNvSpPr txBox="1">
            <a:spLocks/>
          </p:cNvSpPr>
          <p:nvPr/>
        </p:nvSpPr>
        <p:spPr>
          <a:xfrm>
            <a:off x="70281" y="44470"/>
            <a:ext cx="8895919" cy="400030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FFFF"/>
                </a:solidFill>
              </a:rPr>
              <a:t>XUV </a:t>
            </a:r>
            <a:r>
              <a:rPr lang="en-US" sz="2000" b="1" dirty="0" smtClean="0">
                <a:solidFill>
                  <a:srgbClr val="FFFFFF"/>
                </a:solidFill>
              </a:rPr>
              <a:t>images of  </a:t>
            </a:r>
            <a:r>
              <a:rPr lang="en-US" sz="2000" b="1" dirty="0">
                <a:solidFill>
                  <a:srgbClr val="FFFFFF"/>
                </a:solidFill>
              </a:rPr>
              <a:t>Kr &amp; </a:t>
            </a:r>
            <a:r>
              <a:rPr lang="en-US" sz="2000" b="1" dirty="0" err="1">
                <a:solidFill>
                  <a:srgbClr val="FFFFFF"/>
                </a:solidFill>
              </a:rPr>
              <a:t>Ar</a:t>
            </a:r>
            <a:r>
              <a:rPr lang="en-US" sz="2000" b="1" dirty="0">
                <a:solidFill>
                  <a:srgbClr val="FFFFFF"/>
                </a:solidFill>
              </a:rPr>
              <a:t> liner on D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target at CESZAR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E81DA-3AB8-9447-AC98-8B15145D0B95}" type="slidenum">
              <a:rPr lang="en-US" sz="1200" b="1" smtClean="0"/>
              <a:t>14</a:t>
            </a:fld>
            <a:endParaRPr lang="en-US" sz="1200" b="1" dirty="0"/>
          </a:p>
        </p:txBody>
      </p:sp>
      <p:pic>
        <p:nvPicPr>
          <p:cNvPr id="34" name="Picture 33" descr="Logo_noEnergy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2" y="4736854"/>
            <a:ext cx="943871" cy="3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rc 24">
            <a:extLst>
              <a:ext uri="{FF2B5EF4-FFF2-40B4-BE49-F238E27FC236}">
                <a16:creationId xmlns:a16="http://schemas.microsoft.com/office/drawing/2014/main" xmlns="" id="{BAB2A73D-7209-0E4C-8DF9-DFD85C84A3D5}"/>
              </a:ext>
            </a:extLst>
          </p:cNvPr>
          <p:cNvSpPr/>
          <p:nvPr/>
        </p:nvSpPr>
        <p:spPr>
          <a:xfrm>
            <a:off x="1787345" y="2128467"/>
            <a:ext cx="3795107" cy="3077603"/>
          </a:xfrm>
          <a:prstGeom prst="arc">
            <a:avLst>
              <a:gd name="adj1" fmla="val 10807996"/>
              <a:gd name="adj2" fmla="val 11613788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xmlns="" id="{8B8388CE-6674-CC4C-BEB2-3956F89024C2}"/>
              </a:ext>
            </a:extLst>
          </p:cNvPr>
          <p:cNvSpPr/>
          <p:nvPr/>
        </p:nvSpPr>
        <p:spPr>
          <a:xfrm>
            <a:off x="2509007" y="2483131"/>
            <a:ext cx="2363342" cy="2363342"/>
          </a:xfrm>
          <a:prstGeom prst="arc">
            <a:avLst>
              <a:gd name="adj1" fmla="val 10829255"/>
              <a:gd name="adj2" fmla="val 12533085"/>
            </a:avLst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xmlns="" id="{ED301185-9070-42C5-BB94-C2A4910F3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771" y="765350"/>
            <a:ext cx="4421084" cy="147524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1600" dirty="0"/>
              <a:t>Detectors placed </a:t>
            </a:r>
          </a:p>
          <a:p>
            <a:pPr lvl="1"/>
            <a:r>
              <a:rPr lang="en-US" sz="1600" dirty="0"/>
              <a:t>at different distances to measure neutron energy using TOF</a:t>
            </a:r>
          </a:p>
          <a:p>
            <a:pPr lvl="1"/>
            <a:r>
              <a:rPr lang="en-US" sz="1600" dirty="0"/>
              <a:t>At different angles to measure anisotropy</a:t>
            </a:r>
          </a:p>
        </p:txBody>
      </p:sp>
      <p:pic>
        <p:nvPicPr>
          <p:cNvPr id="52" name="Content Placeholder 4" descr="A few 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xmlns="" id="{75096CAF-B5A5-4BD3-9D45-C3880F3482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3931" t="32087"/>
          <a:stretch/>
        </p:blipFill>
        <p:spPr>
          <a:xfrm>
            <a:off x="5168883" y="1502972"/>
            <a:ext cx="3886200" cy="2995998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517554D-BA22-425E-9F2A-BDAB79DE104B}"/>
              </a:ext>
            </a:extLst>
          </p:cNvPr>
          <p:cNvSpPr/>
          <p:nvPr/>
        </p:nvSpPr>
        <p:spPr>
          <a:xfrm>
            <a:off x="6552768" y="2321128"/>
            <a:ext cx="305608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dirty="0">
                <a:ln/>
              </a:rPr>
              <a:t>1</a:t>
            </a:r>
            <a:endParaRPr lang="en-US" b="1" dirty="0">
              <a:ln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E85F1608-A068-46FF-B479-0805E9F46484}"/>
              </a:ext>
            </a:extLst>
          </p:cNvPr>
          <p:cNvSpPr/>
          <p:nvPr/>
        </p:nvSpPr>
        <p:spPr>
          <a:xfrm>
            <a:off x="7381254" y="2291458"/>
            <a:ext cx="305608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dirty="0">
                <a:ln/>
              </a:rPr>
              <a:t>2</a:t>
            </a:r>
            <a:endParaRPr lang="en-US" b="1" dirty="0">
              <a:ln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8B84BA98-88C3-42F6-B67B-D898D5DC7EF5}"/>
              </a:ext>
            </a:extLst>
          </p:cNvPr>
          <p:cNvSpPr/>
          <p:nvPr/>
        </p:nvSpPr>
        <p:spPr>
          <a:xfrm>
            <a:off x="5734784" y="2878238"/>
            <a:ext cx="305608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dirty="0">
                <a:ln/>
              </a:rPr>
              <a:t>3</a:t>
            </a:r>
            <a:endParaRPr lang="en-US" b="1" dirty="0">
              <a:ln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B91E184-BB74-47D2-AA5D-7448ED445F3C}"/>
              </a:ext>
            </a:extLst>
          </p:cNvPr>
          <p:cNvSpPr/>
          <p:nvPr/>
        </p:nvSpPr>
        <p:spPr>
          <a:xfrm>
            <a:off x="7381254" y="1852925"/>
            <a:ext cx="305608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dirty="0">
                <a:ln/>
              </a:rPr>
              <a:t>4</a:t>
            </a:r>
            <a:endParaRPr lang="en-US" b="1" dirty="0">
              <a:ln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093CF575-4736-43CE-8FB0-4990E6AFE7E2}"/>
              </a:ext>
            </a:extLst>
          </p:cNvPr>
          <p:cNvSpPr/>
          <p:nvPr/>
        </p:nvSpPr>
        <p:spPr>
          <a:xfrm>
            <a:off x="5932583" y="3803484"/>
            <a:ext cx="305608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dirty="0">
                <a:ln/>
              </a:rPr>
              <a:t>6</a:t>
            </a:r>
            <a:endParaRPr lang="en-US" b="1" dirty="0">
              <a:ln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43262F0F-6915-4F65-B351-9F57A73DCB1C}"/>
              </a:ext>
            </a:extLst>
          </p:cNvPr>
          <p:cNvGrpSpPr/>
          <p:nvPr/>
        </p:nvGrpSpPr>
        <p:grpSpPr>
          <a:xfrm>
            <a:off x="363638" y="2303342"/>
            <a:ext cx="4274820" cy="2358719"/>
            <a:chOff x="413830" y="3666392"/>
            <a:chExt cx="5181600" cy="28590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1AC2F79-EEDD-C841-AF19-AB86AB06B304}"/>
                </a:ext>
              </a:extLst>
            </p:cNvPr>
            <p:cNvSpPr/>
            <p:nvPr/>
          </p:nvSpPr>
          <p:spPr>
            <a:xfrm>
              <a:off x="413830" y="3666392"/>
              <a:ext cx="5181600" cy="2859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8E0ED879-74F6-F74C-9573-CE4214AEAD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9088" y="4476844"/>
              <a:ext cx="620700" cy="35956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irect Access Storage 21">
              <a:extLst>
                <a:ext uri="{FF2B5EF4-FFF2-40B4-BE49-F238E27FC236}">
                  <a16:creationId xmlns:a16="http://schemas.microsoft.com/office/drawing/2014/main" xmlns="" id="{192D6789-C359-DF4B-9757-FE68A659B465}"/>
                </a:ext>
              </a:extLst>
            </p:cNvPr>
            <p:cNvSpPr/>
            <p:nvPr/>
          </p:nvSpPr>
          <p:spPr>
            <a:xfrm rot="840000">
              <a:off x="1373009" y="4215332"/>
              <a:ext cx="347870" cy="198782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Direct Access Storage 3">
              <a:extLst>
                <a:ext uri="{FF2B5EF4-FFF2-40B4-BE49-F238E27FC236}">
                  <a16:creationId xmlns:a16="http://schemas.microsoft.com/office/drawing/2014/main" xmlns="" id="{E81D23C7-CDDA-554D-9B90-0432C85F07D4}"/>
                </a:ext>
              </a:extLst>
            </p:cNvPr>
            <p:cNvSpPr/>
            <p:nvPr/>
          </p:nvSpPr>
          <p:spPr>
            <a:xfrm>
              <a:off x="1266652" y="5182007"/>
              <a:ext cx="347870" cy="198782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Direct Access Storage 5">
              <a:extLst>
                <a:ext uri="{FF2B5EF4-FFF2-40B4-BE49-F238E27FC236}">
                  <a16:creationId xmlns:a16="http://schemas.microsoft.com/office/drawing/2014/main" xmlns="" id="{BEB31E65-D22D-AB4E-99FC-D6E63A42A8F9}"/>
                </a:ext>
              </a:extLst>
            </p:cNvPr>
            <p:cNvSpPr/>
            <p:nvPr/>
          </p:nvSpPr>
          <p:spPr>
            <a:xfrm rot="1800000">
              <a:off x="4364173" y="4665686"/>
              <a:ext cx="347870" cy="198782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62219BF-592A-FA48-8BF3-3A09F6626BC7}"/>
                </a:ext>
              </a:extLst>
            </p:cNvPr>
            <p:cNvCxnSpPr/>
            <p:nvPr/>
          </p:nvCxnSpPr>
          <p:spPr>
            <a:xfrm flipH="1">
              <a:off x="1537123" y="5281037"/>
              <a:ext cx="3895344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3594EF9C-9E0A-4F4D-A467-F6E44CEFA626}"/>
                </a:ext>
              </a:extLst>
            </p:cNvPr>
            <p:cNvCxnSpPr>
              <a:cxnSpLocks/>
            </p:cNvCxnSpPr>
            <p:nvPr/>
          </p:nvCxnSpPr>
          <p:spPr>
            <a:xfrm rot="840000" flipH="1">
              <a:off x="1594978" y="4814860"/>
              <a:ext cx="3895344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6E7CA13-7D1C-044F-943A-31907E24AADE}"/>
                </a:ext>
              </a:extLst>
            </p:cNvPr>
            <p:cNvSpPr txBox="1"/>
            <p:nvPr/>
          </p:nvSpPr>
          <p:spPr>
            <a:xfrm>
              <a:off x="2595019" y="4790043"/>
              <a:ext cx="53064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14°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1DF4B96D-42C2-B34B-8B5F-B961B19F65CA}"/>
                </a:ext>
              </a:extLst>
            </p:cNvPr>
            <p:cNvSpPr txBox="1"/>
            <p:nvPr/>
          </p:nvSpPr>
          <p:spPr>
            <a:xfrm>
              <a:off x="3671290" y="4488615"/>
              <a:ext cx="53064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30°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F806BD0-534C-6948-92DF-58FFAD6BB30A}"/>
                </a:ext>
              </a:extLst>
            </p:cNvPr>
            <p:cNvSpPr txBox="1"/>
            <p:nvPr/>
          </p:nvSpPr>
          <p:spPr>
            <a:xfrm rot="697249">
              <a:off x="1772654" y="4193996"/>
              <a:ext cx="71661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4.5 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1D57E4C-406F-2144-8109-0D2827176C90}"/>
                </a:ext>
              </a:extLst>
            </p:cNvPr>
            <p:cNvSpPr txBox="1"/>
            <p:nvPr/>
          </p:nvSpPr>
          <p:spPr>
            <a:xfrm>
              <a:off x="1772541" y="5058895"/>
              <a:ext cx="71661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4.5 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3DCF4B2-5168-3B4E-A267-54D7BD5146F0}"/>
                </a:ext>
              </a:extLst>
            </p:cNvPr>
            <p:cNvSpPr txBox="1"/>
            <p:nvPr/>
          </p:nvSpPr>
          <p:spPr>
            <a:xfrm rot="1800000">
              <a:off x="4751402" y="4753940"/>
              <a:ext cx="5597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 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D2C4B32-CB2A-1A48-89ED-84FB0CD8E018}"/>
                </a:ext>
              </a:extLst>
            </p:cNvPr>
            <p:cNvSpPr txBox="1"/>
            <p:nvPr/>
          </p:nvSpPr>
          <p:spPr>
            <a:xfrm>
              <a:off x="4586543" y="5255978"/>
              <a:ext cx="5597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 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F2FF0BA-E161-D84A-8DB9-AD3E4851DE58}"/>
                </a:ext>
              </a:extLst>
            </p:cNvPr>
            <p:cNvSpPr txBox="1"/>
            <p:nvPr/>
          </p:nvSpPr>
          <p:spPr>
            <a:xfrm>
              <a:off x="2489159" y="3774276"/>
              <a:ext cx="296018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CESZAR emission region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3DE9C488-E7B4-A34C-8DBF-7B46501F8A6B}"/>
                </a:ext>
              </a:extLst>
            </p:cNvPr>
            <p:cNvCxnSpPr>
              <a:cxnSpLocks/>
            </p:cNvCxnSpPr>
            <p:nvPr/>
          </p:nvCxnSpPr>
          <p:spPr>
            <a:xfrm>
              <a:off x="4786450" y="4301805"/>
              <a:ext cx="616623" cy="874874"/>
            </a:xfrm>
            <a:prstGeom prst="line">
              <a:avLst/>
            </a:prstGeom>
            <a:ln>
              <a:solidFill>
                <a:srgbClr val="0432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EFA1317E-E820-B54D-895B-E2B6B63105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3783" y="6314308"/>
              <a:ext cx="4581647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1E312F4-0510-CE4F-A5F5-068903667792}"/>
                </a:ext>
              </a:extLst>
            </p:cNvPr>
            <p:cNvSpPr txBox="1"/>
            <p:nvPr/>
          </p:nvSpPr>
          <p:spPr>
            <a:xfrm>
              <a:off x="1115833" y="6048402"/>
              <a:ext cx="67474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Floor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EC37194-9773-7948-9B3D-7D4691D230C2}"/>
                </a:ext>
              </a:extLst>
            </p:cNvPr>
            <p:cNvSpPr txBox="1"/>
            <p:nvPr/>
          </p:nvSpPr>
          <p:spPr>
            <a:xfrm>
              <a:off x="1013782" y="4581111"/>
              <a:ext cx="89414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40FF"/>
                  </a:solidFill>
                </a:rPr>
                <a:t>S/PMTs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35F7BF8D-A495-3A43-84D7-A2F29EBCB52D}"/>
                </a:ext>
              </a:extLst>
            </p:cNvPr>
            <p:cNvSpPr txBox="1"/>
            <p:nvPr/>
          </p:nvSpPr>
          <p:spPr>
            <a:xfrm>
              <a:off x="2682239" y="5796318"/>
              <a:ext cx="82122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1.13 m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4CB56840-FE32-6C45-BCBF-7F7148AAB0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2150" y="5281037"/>
              <a:ext cx="0" cy="1033271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Direct Access Storage 42">
              <a:extLst>
                <a:ext uri="{FF2B5EF4-FFF2-40B4-BE49-F238E27FC236}">
                  <a16:creationId xmlns:a16="http://schemas.microsoft.com/office/drawing/2014/main" xmlns="" id="{8A9C11BB-2F44-AD4F-8230-4C4863C6ABF2}"/>
                </a:ext>
              </a:extLst>
            </p:cNvPr>
            <p:cNvSpPr/>
            <p:nvPr/>
          </p:nvSpPr>
          <p:spPr>
            <a:xfrm>
              <a:off x="3321752" y="5182007"/>
              <a:ext cx="347870" cy="198782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861BF5B-59AC-7348-BA1E-3E48EBAE977A}"/>
                </a:ext>
              </a:extLst>
            </p:cNvPr>
            <p:cNvSpPr txBox="1"/>
            <p:nvPr/>
          </p:nvSpPr>
          <p:spPr>
            <a:xfrm>
              <a:off x="3625543" y="5255978"/>
              <a:ext cx="71661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2.5 m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56CC8496-A1A8-C44E-AC86-14648D388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01762" y="5281038"/>
              <a:ext cx="1828800" cy="358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D329173-9EAF-3949-81AB-FE872D6F34F6}"/>
                </a:ext>
              </a:extLst>
            </p:cNvPr>
            <p:cNvSpPr txBox="1"/>
            <p:nvPr/>
          </p:nvSpPr>
          <p:spPr>
            <a:xfrm>
              <a:off x="1436323" y="3958383"/>
              <a:ext cx="35082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40FF"/>
                  </a:solidFill>
                </a:rPr>
                <a:t>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DB34858-7D35-0A4E-8325-B64DD054AE41}"/>
                </a:ext>
              </a:extLst>
            </p:cNvPr>
            <p:cNvSpPr txBox="1"/>
            <p:nvPr/>
          </p:nvSpPr>
          <p:spPr>
            <a:xfrm>
              <a:off x="1249789" y="4948203"/>
              <a:ext cx="35082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40FF"/>
                  </a:solidFill>
                </a:rPr>
                <a:t>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E4E8C2B-89B7-A749-8D0E-7AA449FC8B60}"/>
                </a:ext>
              </a:extLst>
            </p:cNvPr>
            <p:cNvSpPr txBox="1"/>
            <p:nvPr/>
          </p:nvSpPr>
          <p:spPr>
            <a:xfrm>
              <a:off x="3124027" y="4936903"/>
              <a:ext cx="68539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40FF"/>
                  </a:solidFill>
                </a:rPr>
                <a:t>3 &amp; 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FD54F5C0-1F5F-3E4A-A5FC-3A1563059102}"/>
                </a:ext>
              </a:extLst>
            </p:cNvPr>
            <p:cNvSpPr txBox="1"/>
            <p:nvPr/>
          </p:nvSpPr>
          <p:spPr>
            <a:xfrm>
              <a:off x="3910210" y="4954652"/>
              <a:ext cx="68539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40FF"/>
                  </a:solidFill>
                </a:rPr>
                <a:t>1 &amp; 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EBB34B2F-98DD-E94F-A7A4-20D1CBEF4AB4}"/>
                </a:ext>
              </a:extLst>
            </p:cNvPr>
            <p:cNvSpPr txBox="1"/>
            <p:nvPr/>
          </p:nvSpPr>
          <p:spPr>
            <a:xfrm>
              <a:off x="4357009" y="4364564"/>
              <a:ext cx="35082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40FF"/>
                  </a:solidFill>
                </a:rPr>
                <a:t>4</a:t>
              </a:r>
            </a:p>
          </p:txBody>
        </p:sp>
        <p:sp>
          <p:nvSpPr>
            <p:cNvPr id="9" name="Direct Access Storage 8">
              <a:extLst>
                <a:ext uri="{FF2B5EF4-FFF2-40B4-BE49-F238E27FC236}">
                  <a16:creationId xmlns:a16="http://schemas.microsoft.com/office/drawing/2014/main" xmlns="" id="{2B48D785-BF8C-6543-B93D-9E8653DA15A0}"/>
                </a:ext>
              </a:extLst>
            </p:cNvPr>
            <p:cNvSpPr/>
            <p:nvPr/>
          </p:nvSpPr>
          <p:spPr>
            <a:xfrm rot="16200000">
              <a:off x="5332917" y="5258537"/>
              <a:ext cx="198781" cy="45719"/>
            </a:xfrm>
            <a:prstGeom prst="flowChartMagneticDrum">
              <a:avLst/>
            </a:prstGeom>
            <a:solidFill>
              <a:srgbClr val="00B0F0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6F85068-15AC-3341-A966-5071847C8F67}"/>
                </a:ext>
              </a:extLst>
            </p:cNvPr>
            <p:cNvCxnSpPr>
              <a:cxnSpLocks/>
            </p:cNvCxnSpPr>
            <p:nvPr/>
          </p:nvCxnSpPr>
          <p:spPr>
            <a:xfrm rot="1800000" flipH="1">
              <a:off x="4567967" y="5053647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Direct Access Storage 6">
              <a:extLst>
                <a:ext uri="{FF2B5EF4-FFF2-40B4-BE49-F238E27FC236}">
                  <a16:creationId xmlns:a16="http://schemas.microsoft.com/office/drawing/2014/main" xmlns="" id="{80E01D80-BD0C-1649-8777-1EB884648890}"/>
                </a:ext>
              </a:extLst>
            </p:cNvPr>
            <p:cNvSpPr/>
            <p:nvPr/>
          </p:nvSpPr>
          <p:spPr>
            <a:xfrm>
              <a:off x="4245012" y="5182007"/>
              <a:ext cx="347870" cy="198782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C0100224-6E05-F74F-802B-8DF3044DA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8067" y="5281037"/>
              <a:ext cx="914400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B1EE0DE7-0157-41B2-ACB0-5AA249142654}"/>
                </a:ext>
              </a:extLst>
            </p:cNvPr>
            <p:cNvSpPr txBox="1"/>
            <p:nvPr/>
          </p:nvSpPr>
          <p:spPr>
            <a:xfrm>
              <a:off x="700181" y="3737441"/>
              <a:ext cx="35082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40FF"/>
                  </a:solidFill>
                </a:rPr>
                <a:t>7</a:t>
              </a:r>
            </a:p>
          </p:txBody>
        </p:sp>
        <p:sp>
          <p:nvSpPr>
            <p:cNvPr id="69" name="Direct Access Storage 21">
              <a:extLst>
                <a:ext uri="{FF2B5EF4-FFF2-40B4-BE49-F238E27FC236}">
                  <a16:creationId xmlns:a16="http://schemas.microsoft.com/office/drawing/2014/main" xmlns="" id="{234B0FD2-0C17-4337-8018-C070DF0E69C1}"/>
                </a:ext>
              </a:extLst>
            </p:cNvPr>
            <p:cNvSpPr/>
            <p:nvPr/>
          </p:nvSpPr>
          <p:spPr>
            <a:xfrm rot="840000">
              <a:off x="609455" y="4006561"/>
              <a:ext cx="347870" cy="198782"/>
            </a:xfrm>
            <a:prstGeom prst="flowChartMagneticDrum">
              <a:avLst/>
            </a:prstGeom>
            <a:solidFill>
              <a:schemeClr val="bg1"/>
            </a:solidFill>
            <a:ln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A4551CCA-74C4-4A44-8FFC-7FB4B54A9A09}"/>
                </a:ext>
              </a:extLst>
            </p:cNvPr>
            <p:cNvCxnSpPr>
              <a:cxnSpLocks/>
              <a:stCxn id="22" idx="1"/>
              <a:endCxn id="69" idx="4"/>
            </p:cNvCxnSpPr>
            <p:nvPr/>
          </p:nvCxnSpPr>
          <p:spPr>
            <a:xfrm flipH="1" flipV="1">
              <a:off x="952158" y="4148031"/>
              <a:ext cx="426018" cy="12461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C6B6F86E-FC95-474D-BEB8-7A0C019BBB96}"/>
                </a:ext>
              </a:extLst>
            </p:cNvPr>
            <p:cNvSpPr txBox="1"/>
            <p:nvPr/>
          </p:nvSpPr>
          <p:spPr>
            <a:xfrm rot="697249">
              <a:off x="858331" y="3859941"/>
              <a:ext cx="776821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4.75</a:t>
              </a:r>
              <a:r>
                <a:rPr lang="en-US" sz="1100" dirty="0"/>
                <a:t> m</a:t>
              </a:r>
            </a:p>
          </p:txBody>
        </p:sp>
      </p:grpSp>
      <p:sp>
        <p:nvSpPr>
          <p:cNvPr id="50" name="Title 7"/>
          <p:cNvSpPr txBox="1">
            <a:spLocks/>
          </p:cNvSpPr>
          <p:nvPr/>
        </p:nvSpPr>
        <p:spPr>
          <a:xfrm>
            <a:off x="181190" y="93153"/>
            <a:ext cx="8895919" cy="552431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FF"/>
                </a:solidFill>
              </a:rPr>
              <a:t>S/PMT Neutron Detectors in PANDA </a:t>
            </a:r>
            <a:r>
              <a:rPr lang="en-US" sz="2800" dirty="0" smtClean="0">
                <a:solidFill>
                  <a:srgbClr val="FFFFFF"/>
                </a:solidFill>
              </a:rPr>
              <a:t>Setup (LLNL)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4952" y="941917"/>
            <a:ext cx="3797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LTD Experimental setup at UCSD</a:t>
            </a:r>
            <a:endParaRPr lang="en-US" b="1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" y="4708578"/>
            <a:ext cx="415310" cy="423615"/>
          </a:xfrm>
          <a:prstGeom prst="rect">
            <a:avLst/>
          </a:prstGeom>
          <a:solidFill>
            <a:srgbClr val="074080"/>
          </a:solidFill>
          <a:ln>
            <a:solidFill>
              <a:srgbClr val="3366FF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3D59-9DF2-4377-9F9F-2895DE05793D}" type="slidenum">
              <a:rPr lang="en-US" sz="1200" b="1" smtClean="0"/>
              <a:t>15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7120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xmlns="" id="{B33EAA9C-BC32-4BD9-8FDB-1527F7D9AF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30908"/>
            <a:ext cx="4514850" cy="3386138"/>
          </a:xfrm>
          <a:prstGeom prst="rect">
            <a:avLst/>
          </a:prstGeom>
        </p:spPr>
      </p:pic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xmlns="" id="{3303263B-9B6A-4129-9651-8D2B40645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1130908"/>
            <a:ext cx="4514850" cy="3386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AC36DC-5E0F-4EE3-87AD-8EE9BF9A3038}"/>
              </a:ext>
            </a:extLst>
          </p:cNvPr>
          <p:cNvSpPr txBox="1"/>
          <p:nvPr/>
        </p:nvSpPr>
        <p:spPr>
          <a:xfrm>
            <a:off x="1592318" y="758663"/>
            <a:ext cx="5005930" cy="3462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Dashed line indicates TOF of 2.45 MeV neutron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10EB49E-8151-40CE-B93D-84A323550C77}"/>
              </a:ext>
            </a:extLst>
          </p:cNvPr>
          <p:cNvCxnSpPr>
            <a:stCxn id="9" idx="1"/>
          </p:cNvCxnSpPr>
          <p:nvPr/>
        </p:nvCxnSpPr>
        <p:spPr>
          <a:xfrm flipH="1">
            <a:off x="1395250" y="931788"/>
            <a:ext cx="197068" cy="4836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E644F2-2815-4D2F-8023-234989B93E71}"/>
              </a:ext>
            </a:extLst>
          </p:cNvPr>
          <p:cNvSpPr txBox="1"/>
          <p:nvPr/>
        </p:nvSpPr>
        <p:spPr>
          <a:xfrm>
            <a:off x="1676116" y="4648494"/>
            <a:ext cx="5420144" cy="346249"/>
          </a:xfrm>
          <a:prstGeom prst="rect">
            <a:avLst/>
          </a:prstGeom>
          <a:solidFill>
            <a:srgbClr val="BFCDDD"/>
          </a:solidFill>
          <a:ln>
            <a:solidFill>
              <a:srgbClr val="456282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Solid line indicates T0 (determined by x-ray signals)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6BCE689-C897-4265-A57A-A07A43F9A084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1607646" y="4385524"/>
            <a:ext cx="68470" cy="4360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/>
        </p:nvSpPr>
        <p:spPr>
          <a:xfrm>
            <a:off x="181190" y="93153"/>
            <a:ext cx="8895919" cy="552431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FFFF"/>
                </a:solidFill>
              </a:rPr>
              <a:t>X-ray and neutron signals were measured for </a:t>
            </a:r>
            <a:r>
              <a:rPr lang="en-US" sz="2000" dirty="0" err="1" smtClean="0">
                <a:solidFill>
                  <a:srgbClr val="FFFFFF"/>
                </a:solidFill>
              </a:rPr>
              <a:t>Ar</a:t>
            </a:r>
            <a:r>
              <a:rPr lang="en-US" sz="2000" dirty="0" smtClean="0">
                <a:solidFill>
                  <a:srgbClr val="FFFFFF"/>
                </a:solidFill>
              </a:rPr>
              <a:t> &amp; Kr liner on D target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4552631"/>
            <a:ext cx="502525" cy="512575"/>
          </a:xfrm>
          <a:prstGeom prst="rect">
            <a:avLst/>
          </a:prstGeom>
          <a:solidFill>
            <a:srgbClr val="074080"/>
          </a:solidFill>
          <a:ln>
            <a:solidFill>
              <a:srgbClr val="3366FF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3D59-9DF2-4377-9F9F-2895DE05793D}" type="slidenum">
              <a:rPr lang="en-US" sz="1200" b="1" smtClean="0"/>
              <a:t>16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398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A052B4B-0839-D14E-9375-218E675835E0}"/>
              </a:ext>
            </a:extLst>
          </p:cNvPr>
          <p:cNvSpPr/>
          <p:nvPr/>
        </p:nvSpPr>
        <p:spPr>
          <a:xfrm>
            <a:off x="5424754" y="825856"/>
            <a:ext cx="3595376" cy="421712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61F7EC4-8312-DB4F-A05E-4E12CB54D208}"/>
              </a:ext>
            </a:extLst>
          </p:cNvPr>
          <p:cNvSpPr/>
          <p:nvPr/>
        </p:nvSpPr>
        <p:spPr>
          <a:xfrm>
            <a:off x="100013" y="2609850"/>
            <a:ext cx="4848225" cy="242132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926C92DA-F105-1D44-B260-3BC7CBB12459}"/>
              </a:ext>
            </a:extLst>
          </p:cNvPr>
          <p:cNvGrpSpPr/>
          <p:nvPr/>
        </p:nvGrpSpPr>
        <p:grpSpPr>
          <a:xfrm>
            <a:off x="5583962" y="909638"/>
            <a:ext cx="3234402" cy="2478660"/>
            <a:chOff x="7362836" y="3444026"/>
            <a:chExt cx="4509218" cy="33647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F9D6E5F-C79D-B140-8B98-5B192A7BC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32" b="5748"/>
            <a:stretch/>
          </p:blipFill>
          <p:spPr>
            <a:xfrm>
              <a:off x="7789603" y="3444026"/>
              <a:ext cx="3911405" cy="29260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D7F72C6-3D2E-F74F-BD6D-CE7627BEE5A9}"/>
                </a:ext>
              </a:extLst>
            </p:cNvPr>
            <p:cNvSpPr txBox="1"/>
            <p:nvPr/>
          </p:nvSpPr>
          <p:spPr>
            <a:xfrm>
              <a:off x="7690198" y="6370106"/>
              <a:ext cx="4181856" cy="4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Inner Gas D</a:t>
              </a:r>
              <a:r>
                <a:rPr lang="en-US" sz="15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Pressure (psia)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421482F-9F2A-C84A-B8E1-6EB206DF18AA}"/>
                </a:ext>
              </a:extLst>
            </p:cNvPr>
            <p:cNvSpPr txBox="1"/>
            <p:nvPr/>
          </p:nvSpPr>
          <p:spPr>
            <a:xfrm rot="16200000">
              <a:off x="6125065" y="4681797"/>
              <a:ext cx="2926080" cy="450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Yield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7FC533A-C748-B94F-BED6-DE1F881C4D04}"/>
              </a:ext>
            </a:extLst>
          </p:cNvPr>
          <p:cNvGrpSpPr/>
          <p:nvPr/>
        </p:nvGrpSpPr>
        <p:grpSpPr>
          <a:xfrm>
            <a:off x="142696" y="2737554"/>
            <a:ext cx="2927169" cy="2286134"/>
            <a:chOff x="7474819" y="3696757"/>
            <a:chExt cx="4375447" cy="341724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A7FF5AD7-4C6D-5148-8016-801CD61BB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4819" y="3696757"/>
              <a:ext cx="4375447" cy="292608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80DC73A-19DF-C247-AFCF-7C437741560E}"/>
                </a:ext>
              </a:extLst>
            </p:cNvPr>
            <p:cNvSpPr txBox="1"/>
            <p:nvPr/>
          </p:nvSpPr>
          <p:spPr>
            <a:xfrm>
              <a:off x="8364324" y="3869204"/>
              <a:ext cx="1452230" cy="414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Fit to signal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EEA23DF-0E4A-2944-9788-B10EE1463BA3}"/>
                </a:ext>
              </a:extLst>
            </p:cNvPr>
            <p:cNvSpPr txBox="1"/>
            <p:nvPr/>
          </p:nvSpPr>
          <p:spPr>
            <a:xfrm>
              <a:off x="8771603" y="5167974"/>
              <a:ext cx="2053356" cy="414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Fit to background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72FB73E-F296-C44D-9975-324C918B13C3}"/>
                </a:ext>
              </a:extLst>
            </p:cNvPr>
            <p:cNvSpPr txBox="1"/>
            <p:nvPr/>
          </p:nvSpPr>
          <p:spPr>
            <a:xfrm>
              <a:off x="8533777" y="4465285"/>
              <a:ext cx="1682369" cy="414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Measurement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51DCA28A-670B-EA4E-A532-9CC92CDECE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436" y="4243495"/>
              <a:ext cx="307104" cy="5302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D679F97D-1D10-B64F-BD1F-BF223222F1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2410" y="4773717"/>
              <a:ext cx="163735" cy="394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8B9E8BA7-7C73-E54C-A426-6B8E656E3E5F}"/>
                </a:ext>
              </a:extLst>
            </p:cNvPr>
            <p:cNvCxnSpPr>
              <a:cxnSpLocks/>
            </p:cNvCxnSpPr>
            <p:nvPr/>
          </p:nvCxnSpPr>
          <p:spPr>
            <a:xfrm>
              <a:off x="9213707" y="5477111"/>
              <a:ext cx="124259" cy="3450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C6C69BD-7E6E-0C49-8ED6-069658460E25}"/>
                </a:ext>
              </a:extLst>
            </p:cNvPr>
            <p:cNvSpPr txBox="1"/>
            <p:nvPr/>
          </p:nvSpPr>
          <p:spPr>
            <a:xfrm>
              <a:off x="8187103" y="6561937"/>
              <a:ext cx="3169920" cy="552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Time (s)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3428" y="835912"/>
            <a:ext cx="3139546" cy="1609725"/>
            <a:chOff x="1090740" y="835912"/>
            <a:chExt cx="3139546" cy="160972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DE195184-B202-6442-A0CA-89E357F7A8FB}"/>
                </a:ext>
              </a:extLst>
            </p:cNvPr>
            <p:cNvSpPr/>
            <p:nvPr/>
          </p:nvSpPr>
          <p:spPr>
            <a:xfrm>
              <a:off x="1101323" y="835912"/>
              <a:ext cx="3128963" cy="160972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3FE79078-FB5F-CA48-9C2B-24A3DE2C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27"/>
            <a:stretch/>
          </p:blipFill>
          <p:spPr>
            <a:xfrm>
              <a:off x="1608879" y="1166943"/>
              <a:ext cx="2370700" cy="1260023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72D3B71-18DB-814D-BA4A-AA44DE1EB9DB}"/>
                </a:ext>
              </a:extLst>
            </p:cNvPr>
            <p:cNvSpPr txBox="1"/>
            <p:nvPr/>
          </p:nvSpPr>
          <p:spPr>
            <a:xfrm>
              <a:off x="1090740" y="884882"/>
              <a:ext cx="3139546" cy="25391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sz="1200" dirty="0" err="1"/>
                <a:t>LaBr</a:t>
              </a:r>
              <a:r>
                <a:rPr lang="en-US" sz="1200" dirty="0"/>
                <a:t> detects neutrons via (n, n’) reactions.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A1E0FC5-85D2-6D4E-A47E-41F8556EAF8F}"/>
              </a:ext>
            </a:extLst>
          </p:cNvPr>
          <p:cNvSpPr txBox="1"/>
          <p:nvPr/>
        </p:nvSpPr>
        <p:spPr>
          <a:xfrm>
            <a:off x="3000122" y="2807697"/>
            <a:ext cx="1948116" cy="19082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 signal and background are fit with time multi-channel analyzer. 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This allows robust uncertainty analysis and background subtraction.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3A4BCC2-8C1E-CA48-BC51-A6F2368689CE}"/>
              </a:ext>
            </a:extLst>
          </p:cNvPr>
          <p:cNvSpPr txBox="1"/>
          <p:nvPr/>
        </p:nvSpPr>
        <p:spPr>
          <a:xfrm>
            <a:off x="5457572" y="3507784"/>
            <a:ext cx="3595376" cy="14157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 err="1"/>
              <a:t>LaBr</a:t>
            </a:r>
            <a:r>
              <a:rPr lang="en-US" sz="1600" dirty="0"/>
              <a:t> diagnostic was absolutely calibrated at LLNL. 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It provides automated yields in &lt;3 minutes to allow parameters such as gas pressure to be optimized.</a:t>
            </a:r>
          </a:p>
        </p:txBody>
      </p:sp>
      <p:sp>
        <p:nvSpPr>
          <p:cNvPr id="24" name="Title 7"/>
          <p:cNvSpPr txBox="1">
            <a:spLocks/>
          </p:cNvSpPr>
          <p:nvPr/>
        </p:nvSpPr>
        <p:spPr>
          <a:xfrm>
            <a:off x="142696" y="93139"/>
            <a:ext cx="8895919" cy="552431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rgbClr val="FFFFFF"/>
                </a:solidFill>
              </a:rPr>
              <a:t>LaBr</a:t>
            </a:r>
            <a:r>
              <a:rPr lang="en-US" sz="2400" dirty="0">
                <a:solidFill>
                  <a:srgbClr val="FFFFFF"/>
                </a:solidFill>
              </a:rPr>
              <a:t> Activation Records Calibrated Neutron Yields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1487" y="1058333"/>
            <a:ext cx="1672453" cy="646331"/>
          </a:xfrm>
          <a:prstGeom prst="rect">
            <a:avLst/>
          </a:prstGeom>
          <a:solidFill>
            <a:srgbClr val="BFCDDD"/>
          </a:solidFill>
          <a:ln>
            <a:solidFill>
              <a:srgbClr val="45628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Neutron Yield</a:t>
            </a:r>
          </a:p>
          <a:p>
            <a:pPr algn="ctr"/>
            <a:r>
              <a:rPr lang="en-US" b="1" dirty="0" smtClean="0"/>
              <a:t>~4-5x10</a:t>
            </a:r>
            <a:r>
              <a:rPr lang="en-US" b="1" baseline="30000" dirty="0" smtClean="0"/>
              <a:t>7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35" y="2037817"/>
            <a:ext cx="377555" cy="385105"/>
          </a:xfrm>
          <a:prstGeom prst="rect">
            <a:avLst/>
          </a:prstGeom>
          <a:solidFill>
            <a:srgbClr val="074080"/>
          </a:solidFill>
          <a:ln>
            <a:solidFill>
              <a:srgbClr val="3366FF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03D59-9DF2-4377-9F9F-2895DE05793D}" type="slidenum">
              <a:rPr lang="en-US" sz="1200" b="1" smtClean="0"/>
              <a:t>17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451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 txBox="1">
            <a:spLocks/>
          </p:cNvSpPr>
          <p:nvPr/>
        </p:nvSpPr>
        <p:spPr>
          <a:xfrm>
            <a:off x="958850" y="1803401"/>
            <a:ext cx="7677150" cy="1396999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FF"/>
                </a:solidFill>
                <a:latin typeface="Calibri (Headings)"/>
                <a:cs typeface="Calibri (Headings)"/>
              </a:rPr>
              <a:t>Scaling for the Higher Current </a:t>
            </a:r>
            <a:r>
              <a:rPr lang="en-US" sz="3200" b="1" dirty="0" smtClean="0">
                <a:solidFill>
                  <a:srgbClr val="FFFFFF"/>
                </a:solidFill>
                <a:latin typeface="Calibri (Headings)"/>
                <a:cs typeface="Calibri (Headings)"/>
              </a:rPr>
              <a:t>Machine, Breakeven and Beyond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8" y="4788963"/>
            <a:ext cx="833158" cy="320445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186879" y="31770"/>
            <a:ext cx="8804721" cy="374632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rgbClr val="FFFFFF"/>
                </a:solidFill>
              </a:rPr>
              <a:t>Conceptual design for 10MA machine to study the scaling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5F28720-CBC3-0E49-B5E8-1F733DD8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9" y="2159103"/>
            <a:ext cx="3431527" cy="25553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108D1D2-F84A-D24D-B42F-1DE164576EB5}"/>
              </a:ext>
            </a:extLst>
          </p:cNvPr>
          <p:cNvSpPr txBox="1"/>
          <p:nvPr/>
        </p:nvSpPr>
        <p:spPr>
          <a:xfrm>
            <a:off x="6350000" y="412942"/>
            <a:ext cx="1977272" cy="338554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000000"/>
                </a:solidFill>
              </a:rPr>
              <a:t>Configuration</a:t>
            </a:r>
            <a:endParaRPr lang="en-US" sz="1600" u="sng" dirty="0">
              <a:solidFill>
                <a:srgbClr val="00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D4B625B-1F17-0E4F-9D64-D8BE20671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49" y="760916"/>
            <a:ext cx="2247425" cy="124798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0C159B9-6487-984B-A302-3532009E4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245" y="830559"/>
            <a:ext cx="2342024" cy="11832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5559518" y="997007"/>
            <a:ext cx="3432082" cy="3539431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400" b="1" dirty="0">
                <a:solidFill>
                  <a:srgbClr val="000000"/>
                </a:solidFill>
              </a:rPr>
              <a:t>5 Linear Transformer Driver (LTD) modules with 5 LTD cavities </a:t>
            </a:r>
            <a:r>
              <a:rPr lang="en-US" sz="1400" b="1" dirty="0" smtClean="0">
                <a:solidFill>
                  <a:srgbClr val="000000"/>
                </a:solidFill>
              </a:rPr>
              <a:t>each</a:t>
            </a:r>
          </a:p>
          <a:p>
            <a:pPr marL="171450" indent="-171450">
              <a:buFontTx/>
              <a:buChar char="-"/>
            </a:pPr>
            <a:endParaRPr lang="en-US" sz="14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400" b="1" dirty="0">
                <a:solidFill>
                  <a:srgbClr val="000000"/>
                </a:solidFill>
              </a:rPr>
              <a:t>Each cavity contains 20 capacitor-switch units called “bricks</a:t>
            </a:r>
            <a:r>
              <a:rPr lang="en-US" sz="1400" b="1" dirty="0" smtClean="0">
                <a:solidFill>
                  <a:srgbClr val="000000"/>
                </a:solidFill>
              </a:rPr>
              <a:t>”</a:t>
            </a:r>
          </a:p>
          <a:p>
            <a:pPr marL="171450" indent="-171450">
              <a:buFontTx/>
              <a:buChar char="-"/>
            </a:pPr>
            <a:endParaRPr lang="en-US" sz="14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400" b="1" dirty="0">
                <a:solidFill>
                  <a:srgbClr val="000000"/>
                </a:solidFill>
              </a:rPr>
              <a:t>Current is transmitted from the LTD modules to a central vacuum section and </a:t>
            </a:r>
            <a:r>
              <a:rPr lang="en-US" sz="1400" b="1" dirty="0" smtClean="0">
                <a:solidFill>
                  <a:srgbClr val="000000"/>
                </a:solidFill>
              </a:rPr>
              <a:t>load</a:t>
            </a:r>
          </a:p>
          <a:p>
            <a:pPr marL="171450" indent="-171450">
              <a:buFontTx/>
              <a:buChar char="-"/>
            </a:pPr>
            <a:endParaRPr lang="en-US" sz="1400" b="1" dirty="0">
              <a:solidFill>
                <a:srgbClr val="000000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sz="1400" b="1" dirty="0">
                <a:solidFill>
                  <a:srgbClr val="000000"/>
                </a:solidFill>
              </a:rPr>
              <a:t>Generator is impedance matched to maximize energy </a:t>
            </a:r>
            <a:r>
              <a:rPr lang="en-US" sz="1400" b="1" dirty="0" smtClean="0">
                <a:solidFill>
                  <a:srgbClr val="000000"/>
                </a:solidFill>
              </a:rPr>
              <a:t>delivery</a:t>
            </a:r>
          </a:p>
          <a:p>
            <a:pPr marL="171450" indent="-171450">
              <a:buFontTx/>
              <a:buChar char="-"/>
            </a:pPr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1400" b="1" dirty="0">
                <a:solidFill>
                  <a:srgbClr val="000000"/>
                </a:solidFill>
              </a:rPr>
              <a:t> -  Total stored energy is </a:t>
            </a:r>
            <a:r>
              <a:rPr lang="en-US" sz="1400" b="1" dirty="0" smtClean="0">
                <a:solidFill>
                  <a:srgbClr val="000000"/>
                </a:solidFill>
              </a:rPr>
              <a:t>800 kJ</a:t>
            </a:r>
          </a:p>
          <a:p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1400" b="1" dirty="0">
                <a:solidFill>
                  <a:srgbClr val="000000"/>
                </a:solidFill>
              </a:rPr>
              <a:t>-  Diameter is ~10 </a:t>
            </a:r>
            <a:r>
              <a:rPr lang="en-US" sz="1400" b="1" dirty="0" smtClean="0">
                <a:solidFill>
                  <a:srgbClr val="000000"/>
                </a:solidFill>
              </a:rPr>
              <a:t>meters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7BA3BE5-A018-104B-B148-D3DC05A7E6C7}"/>
              </a:ext>
            </a:extLst>
          </p:cNvPr>
          <p:cNvSpPr/>
          <p:nvPr/>
        </p:nvSpPr>
        <p:spPr>
          <a:xfrm>
            <a:off x="511245" y="412942"/>
            <a:ext cx="2089867" cy="33855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000000"/>
                </a:solidFill>
              </a:rPr>
              <a:t>1MA  Single Cavity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4213DEB-0DDA-6842-9089-54550F6E186C}"/>
              </a:ext>
            </a:extLst>
          </p:cNvPr>
          <p:cNvSpPr/>
          <p:nvPr/>
        </p:nvSpPr>
        <p:spPr>
          <a:xfrm>
            <a:off x="3041580" y="438342"/>
            <a:ext cx="1657419" cy="338554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000000"/>
                </a:solidFill>
              </a:rPr>
              <a:t>LTD  brick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7BA3BE5-A018-104B-B148-D3DC05A7E6C7}"/>
              </a:ext>
            </a:extLst>
          </p:cNvPr>
          <p:cNvSpPr/>
          <p:nvPr/>
        </p:nvSpPr>
        <p:spPr>
          <a:xfrm>
            <a:off x="3571652" y="3276984"/>
            <a:ext cx="1343248" cy="307777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000000"/>
                </a:solidFill>
              </a:rPr>
              <a:t>10MA  LTDX</a:t>
            </a:r>
            <a:endParaRPr lang="en-US" sz="1400" b="1" u="sng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19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5817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12E1CF5A-DA9F-4C0F-A08D-3F8D57356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19115"/>
            <a:ext cx="8593211" cy="470362"/>
          </a:xfrm>
          <a:solidFill>
            <a:srgbClr val="4F6228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Staged Z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--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pinch Fusion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Concept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2181"/>
            <a:ext cx="1199429" cy="461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270" y="1051963"/>
            <a:ext cx="3982279" cy="160868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3" y="808669"/>
            <a:ext cx="2649595" cy="304388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="" xmlns:a16="http://schemas.microsoft.com/office/drawing/2014/main" id="{9D2C3203-16D4-4A8F-AE28-F2E01B21E9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32623" y="2985739"/>
            <a:ext cx="6204849" cy="2070547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400" b="1" dirty="0">
                <a:solidFill>
                  <a:schemeClr val="bg1"/>
                </a:solidFill>
              </a:rPr>
              <a:t>High-Z plasma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liner </a:t>
            </a:r>
            <a:r>
              <a:rPr lang="en-US" altLang="en-US" sz="1400" b="1" dirty="0">
                <a:solidFill>
                  <a:schemeClr val="bg1"/>
                </a:solidFill>
              </a:rPr>
              <a:t>Ar, Kr or Xe Implodes on a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DD or DT target.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400" b="1" dirty="0">
                <a:solidFill>
                  <a:schemeClr val="bg1"/>
                </a:solidFill>
              </a:rPr>
              <a:t>Stagnation of shock waves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at </a:t>
            </a:r>
            <a:r>
              <a:rPr lang="en-US" altLang="en-US" sz="1400" b="1" dirty="0">
                <a:solidFill>
                  <a:schemeClr val="bg1"/>
                </a:solidFill>
              </a:rPr>
              <a:t>interface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creates </a:t>
            </a:r>
            <a:r>
              <a:rPr lang="en-US" altLang="en-US" sz="1400" b="1" dirty="0">
                <a:solidFill>
                  <a:schemeClr val="bg1"/>
                </a:solidFill>
              </a:rPr>
              <a:t>secondary piston that compresses the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target.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400" b="1" dirty="0">
                <a:solidFill>
                  <a:schemeClr val="bg1"/>
                </a:solidFill>
              </a:rPr>
              <a:t>Shock waves also preheat the target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plasma.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400" b="1" dirty="0">
                <a:solidFill>
                  <a:schemeClr val="bg1"/>
                </a:solidFill>
              </a:rPr>
              <a:t>Target plasma remains stable during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implosion.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400" b="1" dirty="0">
                <a:solidFill>
                  <a:schemeClr val="bg1"/>
                </a:solidFill>
              </a:rPr>
              <a:t>This leads to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a stable </a:t>
            </a:r>
            <a:r>
              <a:rPr lang="en-US" altLang="en-US" sz="1400" b="1" dirty="0">
                <a:solidFill>
                  <a:schemeClr val="bg1"/>
                </a:solidFill>
              </a:rPr>
              <a:t>high energy density plasma relevant to fusion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conditions.</a:t>
            </a:r>
            <a:endParaRPr lang="en-US" altLang="en-US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1215" y="542392"/>
            <a:ext cx="245557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Implosion of a Z-pinch</a:t>
            </a:r>
          </a:p>
        </p:txBody>
      </p:sp>
      <p:sp>
        <p:nvSpPr>
          <p:cNvPr id="9" name="Rectangle 8"/>
          <p:cNvSpPr/>
          <p:nvPr/>
        </p:nvSpPr>
        <p:spPr>
          <a:xfrm>
            <a:off x="5355166" y="2554816"/>
            <a:ext cx="899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time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085421" y="2771231"/>
            <a:ext cx="1068918" cy="1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z="1200" smtClean="0">
                <a:solidFill>
                  <a:srgbClr val="FFFFFF"/>
                </a:solidFill>
              </a:rPr>
              <a:pPr/>
              <a:t>2</a:t>
            </a:fld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3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3368"/>
            <a:ext cx="934472" cy="359413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186879" y="31770"/>
            <a:ext cx="8804721" cy="374632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FFFF"/>
                </a:solidFill>
              </a:rPr>
              <a:t>Current/Energy vs. time for SZP load (Trac-II)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455" y="3636442"/>
            <a:ext cx="2505814" cy="1015663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8.6 MA peak current 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250 kJ delivered to the load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170 </a:t>
            </a:r>
            <a:r>
              <a:rPr lang="en-US" sz="1200" b="1" dirty="0">
                <a:solidFill>
                  <a:srgbClr val="000000"/>
                </a:solidFill>
              </a:rPr>
              <a:t>ns rise time 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31</a:t>
            </a:r>
            <a:r>
              <a:rPr lang="en-US" sz="1200" b="1" dirty="0">
                <a:solidFill>
                  <a:srgbClr val="000000"/>
                </a:solidFill>
              </a:rPr>
              <a:t>% energy efficiency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44 cm/</a:t>
            </a:r>
            <a:r>
              <a:rPr lang="en-US" sz="1200" b="1" dirty="0">
                <a:solidFill>
                  <a:srgbClr val="000000"/>
                </a:solidFill>
                <a:latin typeface="Symbol" charset="2"/>
                <a:ea typeface="Symbol Tiger Expert" charset="2"/>
                <a:cs typeface="Symbol" charset="2"/>
              </a:rPr>
              <a:t>m</a:t>
            </a:r>
            <a:r>
              <a:rPr lang="en-US" sz="1200" b="1" dirty="0">
                <a:solidFill>
                  <a:srgbClr val="000000"/>
                </a:solidFill>
              </a:rPr>
              <a:t>s implosion </a:t>
            </a:r>
            <a:r>
              <a:rPr lang="en-US" sz="1200" b="1" dirty="0" smtClean="0">
                <a:solidFill>
                  <a:srgbClr val="000000"/>
                </a:solidFill>
              </a:rPr>
              <a:t>velocity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1756" y="776777"/>
            <a:ext cx="3145612" cy="2796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072149" y="776777"/>
            <a:ext cx="3145612" cy="2796099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5034911" y="3569349"/>
            <a:ext cx="3283590" cy="1292088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160 nF capacitors charged to ±100 kV</a:t>
            </a:r>
          </a:p>
          <a:p>
            <a:pPr marL="320040" indent="-32004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E</a:t>
            </a:r>
            <a:r>
              <a:rPr lang="en-US" sz="1200" b="1" baseline="-25000" dirty="0" smtClean="0">
                <a:solidFill>
                  <a:srgbClr val="000000"/>
                </a:solidFill>
              </a:rPr>
              <a:t>CAP</a:t>
            </a:r>
            <a:r>
              <a:rPr lang="en-US" sz="1200" b="1" dirty="0" smtClean="0">
                <a:solidFill>
                  <a:srgbClr val="000000"/>
                </a:solidFill>
              </a:rPr>
              <a:t>=800 kJ</a:t>
            </a:r>
          </a:p>
          <a:p>
            <a:pPr marL="320040" indent="-32004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Z=0.09 Ω</a:t>
            </a:r>
            <a:endParaRPr lang="en-US" sz="1200" b="1" dirty="0">
              <a:solidFill>
                <a:srgbClr val="000000"/>
              </a:solidFill>
            </a:endParaRPr>
          </a:p>
          <a:p>
            <a:pPr marL="320040" indent="-32004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180 ns rise time </a:t>
            </a:r>
          </a:p>
          <a:p>
            <a:pPr marL="320040" indent="-32004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𝜏</a:t>
            </a:r>
            <a:r>
              <a:rPr lang="en-US" sz="1200" b="1" baseline="-25000" dirty="0" smtClean="0">
                <a:solidFill>
                  <a:srgbClr val="000000"/>
                </a:solidFill>
              </a:rPr>
              <a:t>IMP</a:t>
            </a:r>
            <a:r>
              <a:rPr lang="en-US" sz="1200" b="1" dirty="0" smtClean="0">
                <a:solidFill>
                  <a:srgbClr val="000000"/>
                </a:solidFill>
              </a:rPr>
              <a:t>=232 ns</a:t>
            </a:r>
          </a:p>
          <a:p>
            <a:pPr marL="320040" indent="-32004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30% energy efficiency</a:t>
            </a:r>
          </a:p>
          <a:p>
            <a:pPr marL="320040" indent="-32004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9171" y="412091"/>
            <a:ext cx="2339162" cy="523220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Implosion of Kr/DT staged Z-pinch load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283080" y="437491"/>
            <a:ext cx="2339162" cy="523220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Current and Energy delivered to Z-pinch load</a:t>
            </a:r>
            <a:endParaRPr lang="en-US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20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68865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3528"/>
            <a:ext cx="883927" cy="339972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186879" y="31770"/>
            <a:ext cx="8804721" cy="374632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FFFF"/>
                </a:solidFill>
              </a:rPr>
              <a:t>Comparison </a:t>
            </a:r>
            <a:r>
              <a:rPr lang="en-US" sz="2000" b="1" dirty="0" smtClean="0">
                <a:solidFill>
                  <a:srgbClr val="FFFFFF"/>
                </a:solidFill>
              </a:rPr>
              <a:t>plasma parameters </a:t>
            </a:r>
            <a:r>
              <a:rPr lang="en-US" sz="2000" b="1">
                <a:solidFill>
                  <a:srgbClr val="FFFFFF"/>
                </a:solidFill>
              </a:rPr>
              <a:t>for </a:t>
            </a:r>
            <a:r>
              <a:rPr lang="en-US" sz="2000" b="1" smtClean="0">
                <a:solidFill>
                  <a:srgbClr val="FFFFFF"/>
                </a:solidFill>
              </a:rPr>
              <a:t> 10MA LTDX </a:t>
            </a:r>
            <a:r>
              <a:rPr lang="en-US" sz="2000" b="1" dirty="0">
                <a:solidFill>
                  <a:srgbClr val="FFFFFF"/>
                </a:solidFill>
              </a:rPr>
              <a:t>machine  near peak implosion</a:t>
            </a:r>
            <a:endParaRPr lang="en-GB" sz="2000" b="1" dirty="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3D31D94-2686-C54C-9CF7-0665B85D4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27" y="982453"/>
            <a:ext cx="4190500" cy="28889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06B70D8-6D5B-6245-A93D-04ED2C591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380" y="986489"/>
            <a:ext cx="4234679" cy="290846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21688" y="4017442"/>
            <a:ext cx="6270569" cy="1015663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A thin magnetized high density layer of liner plasma develops at the interface.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The ram pressure is almost twice for Xe liner as compared to Kr liner.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This thin layer compresses the preheated target adiabatically.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 The ion temperature at stagnation is around 25KeV for both Kr &amp; Xe liner.</a:t>
            </a:r>
          </a:p>
          <a:p>
            <a:pPr marL="285750" indent="-285750">
              <a:buFont typeface="Arial"/>
              <a:buChar char="•"/>
            </a:pPr>
            <a:r>
              <a:rPr lang="en-US" sz="1200" b="1" dirty="0" smtClean="0">
                <a:solidFill>
                  <a:srgbClr val="000000"/>
                </a:solidFill>
              </a:rPr>
              <a:t>Plasma density of target plasma reaches twice for Xe Liner than Kr liner.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30900" y="591169"/>
            <a:ext cx="1980029" cy="369332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Ion Temperature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11582" y="592201"/>
            <a:ext cx="1915909" cy="369332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Plasma Density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21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7390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6943"/>
            <a:ext cx="953048" cy="366557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186879" y="31770"/>
            <a:ext cx="8804721" cy="374632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FFFF"/>
                </a:solidFill>
              </a:rPr>
              <a:t>10 MA LTDX </a:t>
            </a:r>
            <a:r>
              <a:rPr lang="en-US" sz="2000" b="1" dirty="0">
                <a:solidFill>
                  <a:srgbClr val="FFFFFF"/>
                </a:solidFill>
              </a:rPr>
              <a:t>machine </a:t>
            </a:r>
            <a:r>
              <a:rPr lang="en-US" sz="2000" b="1" dirty="0" smtClean="0">
                <a:solidFill>
                  <a:srgbClr val="FFFFFF"/>
                </a:solidFill>
              </a:rPr>
              <a:t>current yield </a:t>
            </a:r>
            <a:r>
              <a:rPr lang="en-US" sz="2000" b="1" dirty="0">
                <a:solidFill>
                  <a:srgbClr val="FFFFFF"/>
                </a:solidFill>
              </a:rPr>
              <a:t>with Kr </a:t>
            </a:r>
            <a:r>
              <a:rPr lang="en-US" sz="2000" b="1" dirty="0" smtClean="0">
                <a:solidFill>
                  <a:srgbClr val="FFFFFF"/>
                </a:solidFill>
              </a:rPr>
              <a:t>vs. </a:t>
            </a:r>
            <a:r>
              <a:rPr lang="en-US" sz="2000" b="1" dirty="0">
                <a:solidFill>
                  <a:srgbClr val="FFFFFF"/>
                </a:solidFill>
              </a:rPr>
              <a:t>Xe liner on </a:t>
            </a:r>
            <a:r>
              <a:rPr lang="en-US" sz="2000" b="1" dirty="0" smtClean="0">
                <a:solidFill>
                  <a:srgbClr val="FFFFFF"/>
                </a:solidFill>
              </a:rPr>
              <a:t>DT (MACH2)</a:t>
            </a:r>
            <a:endParaRPr lang="en-GB" sz="2000" b="1" dirty="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03E1442-5AC6-2D44-8135-7DA9ABAB2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" y="669265"/>
            <a:ext cx="3176157" cy="1985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7360B13-FEA5-7F46-B02D-62B94983A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169" y="669265"/>
            <a:ext cx="3186014" cy="1991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F9F8B40-8C2A-6B47-8282-8E04B97BA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170" y="2759062"/>
            <a:ext cx="3186014" cy="1991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7EAE609-FA2B-6E45-9C7A-48C0300CF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2" y="2804598"/>
            <a:ext cx="2979471" cy="19016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7000" y="478765"/>
            <a:ext cx="93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Currents</a:t>
            </a:r>
            <a:endParaRPr lang="en-US" sz="1400" b="1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5301680" y="2595536"/>
            <a:ext cx="94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Energies</a:t>
            </a:r>
            <a:endParaRPr lang="en-US" sz="1400" b="1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1576768" y="2523650"/>
            <a:ext cx="1431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Fusion Energy</a:t>
            </a:r>
            <a:endParaRPr lang="en-US" sz="1400" b="1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5318341" y="466065"/>
            <a:ext cx="943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Energies</a:t>
            </a:r>
            <a:endParaRPr lang="en-US" sz="1400" b="1" u="sng" dirty="0"/>
          </a:p>
        </p:txBody>
      </p:sp>
      <p:sp>
        <p:nvSpPr>
          <p:cNvPr id="26" name="TextBox 25"/>
          <p:cNvSpPr txBox="1"/>
          <p:nvPr/>
        </p:nvSpPr>
        <p:spPr>
          <a:xfrm>
            <a:off x="6486741" y="608346"/>
            <a:ext cx="2631859" cy="4154984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Input </a:t>
            </a:r>
            <a:r>
              <a:rPr lang="en-US" b="1" u="sng" dirty="0" smtClean="0">
                <a:solidFill>
                  <a:srgbClr val="000000"/>
                </a:solidFill>
              </a:rPr>
              <a:t>Energies</a:t>
            </a:r>
          </a:p>
          <a:p>
            <a:endParaRPr lang="en-US" sz="1400" b="1" dirty="0" smtClean="0">
              <a:solidFill>
                <a:srgbClr val="000000"/>
              </a:solidFill>
            </a:endParaRPr>
          </a:p>
          <a:p>
            <a:r>
              <a:rPr lang="en-US" sz="1400" b="1" dirty="0" smtClean="0">
                <a:solidFill>
                  <a:srgbClr val="000000"/>
                </a:solidFill>
              </a:rPr>
              <a:t>Stored </a:t>
            </a:r>
            <a:r>
              <a:rPr lang="en-US" sz="1400" b="1" dirty="0">
                <a:solidFill>
                  <a:srgbClr val="000000"/>
                </a:solidFill>
              </a:rPr>
              <a:t>energy= 0.8 MJ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Energy from circuit =0.48 </a:t>
            </a:r>
            <a:r>
              <a:rPr lang="en-US" sz="1400" b="1" dirty="0" smtClean="0">
                <a:solidFill>
                  <a:srgbClr val="000000"/>
                </a:solidFill>
              </a:rPr>
              <a:t>MJ</a:t>
            </a:r>
          </a:p>
          <a:p>
            <a:endParaRPr lang="en-US" sz="1400" b="1" dirty="0" smtClean="0">
              <a:solidFill>
                <a:srgbClr val="000000"/>
              </a:solidFill>
            </a:endParaRPr>
          </a:p>
          <a:p>
            <a:r>
              <a:rPr lang="en-US" b="1" u="sng" dirty="0">
                <a:solidFill>
                  <a:srgbClr val="000000"/>
                </a:solidFill>
              </a:rPr>
              <a:t>Fusion </a:t>
            </a:r>
            <a:r>
              <a:rPr lang="en-US" b="1" u="sng" dirty="0" smtClean="0">
                <a:solidFill>
                  <a:srgbClr val="000000"/>
                </a:solidFill>
              </a:rPr>
              <a:t>Energy</a:t>
            </a:r>
          </a:p>
          <a:p>
            <a:endParaRPr lang="en-US" sz="1400" b="1" dirty="0" smtClean="0">
              <a:solidFill>
                <a:srgbClr val="000000"/>
              </a:solidFill>
            </a:endParaRPr>
          </a:p>
          <a:p>
            <a:r>
              <a:rPr lang="en-US" sz="1400" b="1" dirty="0" smtClean="0">
                <a:solidFill>
                  <a:srgbClr val="000000"/>
                </a:solidFill>
              </a:rPr>
              <a:t>KrDT_1D_0.0T</a:t>
            </a:r>
            <a:r>
              <a:rPr lang="en-US" sz="1400" b="1" dirty="0">
                <a:solidFill>
                  <a:srgbClr val="000000"/>
                </a:solidFill>
              </a:rPr>
              <a:t>:  1.28. MJ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XeDT_1D_0.0T:  1.85 </a:t>
            </a:r>
            <a:r>
              <a:rPr lang="en-US" sz="1400" b="1" dirty="0" smtClean="0">
                <a:solidFill>
                  <a:srgbClr val="000000"/>
                </a:solidFill>
              </a:rPr>
              <a:t>MJ</a:t>
            </a:r>
          </a:p>
          <a:p>
            <a:endParaRPr lang="en-US" sz="1400" b="1" dirty="0">
              <a:solidFill>
                <a:srgbClr val="000000"/>
              </a:solidFill>
            </a:endParaRPr>
          </a:p>
          <a:p>
            <a:endParaRPr lang="en-US" sz="1400" b="1" dirty="0" smtClean="0">
              <a:solidFill>
                <a:srgbClr val="000000"/>
              </a:solidFill>
            </a:endParaRPr>
          </a:p>
          <a:p>
            <a:r>
              <a:rPr lang="en-US" sz="1400" b="1" dirty="0" smtClean="0">
                <a:solidFill>
                  <a:srgbClr val="000000"/>
                </a:solidFill>
              </a:rPr>
              <a:t>Xe Liner imploding on DT target produces almost 50% higher fusion energy than Kr Liner Imploding on DT.</a:t>
            </a:r>
          </a:p>
          <a:p>
            <a:pPr algn="ctr"/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1600" b="1" dirty="0" smtClean="0">
                <a:solidFill>
                  <a:srgbClr val="000000"/>
                </a:solidFill>
              </a:rPr>
              <a:t>Breakeven may be possible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22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56395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1" y="4837213"/>
            <a:ext cx="798650" cy="307173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186879" y="31770"/>
            <a:ext cx="8804721" cy="514330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FFFFFF"/>
                </a:solidFill>
              </a:rPr>
              <a:t>Summary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71" y="582295"/>
            <a:ext cx="9084029" cy="44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/>
              <a:t>Staged Z-pinch is based on flux-compression experiments started 30 years ago at </a:t>
            </a:r>
            <a:r>
              <a:rPr lang="en-US" sz="1600" b="1" dirty="0" smtClean="0"/>
              <a:t>UCI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/>
              <a:t>Liner-on-target (Ar, Kr -&gt; H2, </a:t>
            </a:r>
            <a:r>
              <a:rPr lang="en-US" sz="1600" b="1" dirty="0" smtClean="0"/>
              <a:t>D2 or DT) </a:t>
            </a:r>
            <a:r>
              <a:rPr lang="en-US" sz="1600" b="1" dirty="0"/>
              <a:t>produces stable Z-</a:t>
            </a:r>
            <a:r>
              <a:rPr lang="en-US" sz="1600" b="1" dirty="0" smtClean="0"/>
              <a:t>pinch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/>
              <a:t>Higher-Z liner provides </a:t>
            </a:r>
            <a:r>
              <a:rPr lang="en-US" sz="1600" b="1" dirty="0" smtClean="0"/>
              <a:t>better compression and stability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 smtClean="0"/>
              <a:t>A modest axial </a:t>
            </a:r>
            <a:r>
              <a:rPr lang="en-US" sz="1600" b="1" dirty="0"/>
              <a:t>magnetic field improves the pinch </a:t>
            </a:r>
            <a:r>
              <a:rPr lang="en-US" sz="1600" b="1" dirty="0" smtClean="0"/>
              <a:t>uniformity and further insulate the hot target plasma from the cold liner plasma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/>
              <a:t>Implosion velocity, V</a:t>
            </a:r>
            <a:r>
              <a:rPr lang="en-US" sz="1600" b="1" baseline="-25000" dirty="0"/>
              <a:t>r</a:t>
            </a:r>
            <a:r>
              <a:rPr lang="en-US" sz="1600" b="1" dirty="0"/>
              <a:t> ~ 30 – 50 cm/</a:t>
            </a:r>
            <a:r>
              <a:rPr lang="en-US" sz="1600" b="1" dirty="0" err="1" smtClean="0"/>
              <a:t>μs</a:t>
            </a:r>
            <a:r>
              <a:rPr lang="en-US" sz="1600" b="1" dirty="0" smtClean="0"/>
              <a:t> and Ion </a:t>
            </a:r>
            <a:r>
              <a:rPr lang="en-US" sz="1600" b="1" dirty="0"/>
              <a:t>temperature, T</a:t>
            </a:r>
            <a:r>
              <a:rPr lang="en-US" sz="1600" b="1" baseline="-25000" dirty="0"/>
              <a:t>i</a:t>
            </a:r>
            <a:r>
              <a:rPr lang="en-US" sz="1600" b="1" dirty="0"/>
              <a:t> ~ </a:t>
            </a:r>
            <a:r>
              <a:rPr lang="en-US" sz="1600" b="1" dirty="0" smtClean="0"/>
              <a:t>5 </a:t>
            </a:r>
            <a:r>
              <a:rPr lang="en-US" sz="1600" b="1" dirty="0"/>
              <a:t>– </a:t>
            </a:r>
            <a:r>
              <a:rPr lang="en-US" sz="1600" b="1" dirty="0" smtClean="0"/>
              <a:t>10 KeV 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 smtClean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 smtClean="0"/>
              <a:t>Measured DD </a:t>
            </a:r>
            <a:r>
              <a:rPr lang="en-US" sz="1600" b="1" dirty="0"/>
              <a:t>neutron yield </a:t>
            </a:r>
            <a:r>
              <a:rPr lang="en-US" sz="1600" b="1" dirty="0" smtClean="0"/>
              <a:t>is isotropic </a:t>
            </a:r>
            <a:r>
              <a:rPr lang="en-US" sz="1600" b="1" dirty="0"/>
              <a:t>=&gt; </a:t>
            </a:r>
            <a:r>
              <a:rPr lang="en-US" sz="1600" b="1" dirty="0" smtClean="0"/>
              <a:t>thermonuclear yield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/>
              <a:t>DT neutrons also being detected =&gt; high </a:t>
            </a:r>
            <a:r>
              <a:rPr lang="en-US" sz="1600" b="1" dirty="0" smtClean="0"/>
              <a:t>compression of </a:t>
            </a:r>
            <a:r>
              <a:rPr lang="en-US" sz="1600" b="1" dirty="0" err="1" smtClean="0"/>
              <a:t>Bz</a:t>
            </a:r>
            <a:r>
              <a:rPr lang="en-US" sz="1600" b="1" dirty="0" smtClean="0"/>
              <a:t> field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>
              <a:solidFill>
                <a:srgbClr val="000000"/>
              </a:solidFill>
            </a:endParaRP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Maximum </a:t>
            </a:r>
            <a:r>
              <a:rPr lang="en-US" sz="1600" b="1" dirty="0">
                <a:solidFill>
                  <a:srgbClr val="000000"/>
                </a:solidFill>
              </a:rPr>
              <a:t>yield of </a:t>
            </a:r>
            <a:r>
              <a:rPr lang="en-US" b="1" dirty="0">
                <a:solidFill>
                  <a:srgbClr val="FF0000"/>
                </a:solidFill>
              </a:rPr>
              <a:t>2.3x10</a:t>
            </a:r>
            <a:r>
              <a:rPr lang="en-US" b="1" baseline="30000" dirty="0">
                <a:solidFill>
                  <a:srgbClr val="FF0000"/>
                </a:solidFill>
              </a:rPr>
              <a:t>10</a:t>
            </a:r>
            <a:r>
              <a:rPr lang="en-US" sz="1600" b="1" dirty="0">
                <a:solidFill>
                  <a:srgbClr val="000000"/>
                </a:solidFill>
              </a:rPr>
              <a:t> is measured at </a:t>
            </a:r>
            <a:r>
              <a:rPr lang="en-US" sz="1600" b="1" dirty="0" smtClean="0">
                <a:solidFill>
                  <a:srgbClr val="000000"/>
                </a:solidFill>
              </a:rPr>
              <a:t>ZEBRA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Our plan is to study extensively on the current 500KA LTD machine at UCSD and upgrade to 1MA to obtain results similar to ZEBRA 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 smtClean="0">
              <a:solidFill>
                <a:srgbClr val="000000"/>
              </a:solidFill>
            </a:endParaRP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LTDX 10MA machine predicts promising results for </a:t>
            </a:r>
            <a:r>
              <a:rPr lang="en-US" sz="1600" b="1" dirty="0" smtClean="0">
                <a:solidFill>
                  <a:srgbClr val="FF0000"/>
                </a:solidFill>
              </a:rPr>
              <a:t>breakeven and beyond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23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2187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2798" y="1574800"/>
            <a:ext cx="4742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Thanks</a:t>
            </a:r>
          </a:p>
          <a:p>
            <a:pPr algn="ctr"/>
            <a:r>
              <a:rPr lang="en-US" sz="4000" b="1" dirty="0" smtClean="0"/>
              <a:t>Any Question?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0882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20978" y="48377"/>
            <a:ext cx="8593211" cy="470362"/>
          </a:xfrm>
          <a:solidFill>
            <a:srgbClr val="4F6228"/>
          </a:solidFill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Calibri(Headings)"/>
              </a:rPr>
              <a:t>Overview of the Staged Z-pinch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4" name="Picture 13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9" y="4813773"/>
            <a:ext cx="955124" cy="367355"/>
          </a:xfrm>
          <a:prstGeom prst="rect">
            <a:avLst/>
          </a:prstGeom>
        </p:spPr>
      </p:pic>
      <p:sp>
        <p:nvSpPr>
          <p:cNvPr id="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2523" y="606206"/>
            <a:ext cx="8229600" cy="239099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6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Implosion </a:t>
            </a:r>
            <a:r>
              <a:rPr lang="en-US" sz="2000" b="1" dirty="0">
                <a:solidFill>
                  <a:srgbClr val="000000"/>
                </a:solidFill>
              </a:rPr>
              <a:t>of a liner plasma onto a target plasma</a:t>
            </a:r>
          </a:p>
          <a:p>
            <a:pPr marL="0" indent="0" eaLnBrk="1" hangingPunct="1">
              <a:lnSpc>
                <a:spcPct val="60000"/>
              </a:lnSpc>
              <a:buNone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6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Must have a high Z (radiative) driver</a:t>
            </a:r>
          </a:p>
          <a:p>
            <a:pPr marL="0" indent="0" eaLnBrk="1" hangingPunct="1">
              <a:lnSpc>
                <a:spcPct val="60000"/>
              </a:lnSpc>
              <a:buNone/>
            </a:pPr>
            <a:endParaRPr lang="en-US" sz="1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6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Control and mitigation of the RT-instability </a:t>
            </a:r>
          </a:p>
          <a:p>
            <a:pPr marL="0" indent="0" eaLnBrk="1" hangingPunct="1">
              <a:lnSpc>
                <a:spcPct val="60000"/>
              </a:lnSpc>
              <a:buNone/>
            </a:pPr>
            <a:r>
              <a:rPr lang="en-US" sz="1200" b="1" dirty="0">
                <a:solidFill>
                  <a:srgbClr val="000000"/>
                </a:solidFill>
              </a:rPr>
              <a:t>   </a:t>
            </a:r>
          </a:p>
          <a:p>
            <a:pPr eaLnBrk="1" hangingPunct="1">
              <a:lnSpc>
                <a:spcPct val="60000"/>
              </a:lnSpc>
            </a:pPr>
            <a:r>
              <a:rPr lang="en-US" sz="2200" b="1" dirty="0">
                <a:solidFill>
                  <a:srgbClr val="000000"/>
                </a:solidFill>
              </a:rPr>
              <a:t>Pre-Shock heating and </a:t>
            </a:r>
            <a:r>
              <a:rPr lang="en-US" sz="2200" b="1" dirty="0" smtClean="0">
                <a:solidFill>
                  <a:srgbClr val="000000"/>
                </a:solidFill>
              </a:rPr>
              <a:t>adiabatic compression</a:t>
            </a:r>
            <a:endParaRPr lang="en-US" sz="2200" b="1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60000"/>
              </a:lnSpc>
              <a:buNone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60000"/>
              </a:lnSpc>
            </a:pPr>
            <a:r>
              <a:rPr lang="en-US" sz="2200" b="1" dirty="0">
                <a:solidFill>
                  <a:srgbClr val="000000"/>
                </a:solidFill>
              </a:rPr>
              <a:t>Formation of high-energy-density, stable plasma</a:t>
            </a:r>
          </a:p>
          <a:p>
            <a:pPr marL="0" indent="0" eaLnBrk="1" hangingPunct="1">
              <a:lnSpc>
                <a:spcPct val="60000"/>
              </a:lnSpc>
              <a:buNone/>
            </a:pPr>
            <a:r>
              <a:rPr lang="en-US" sz="1400" b="1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6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Real prospect for high net gain fusion-energy production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92100" y="3107109"/>
            <a:ext cx="4114799" cy="13726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10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40000"/>
              </a:lnSpc>
            </a:pPr>
            <a:r>
              <a:rPr lang="en-US" sz="1200" b="1" dirty="0">
                <a:solidFill>
                  <a:srgbClr val="FF0000"/>
                </a:solidFill>
                <a:latin typeface="+mn-lt"/>
              </a:rPr>
              <a:t>1. Rahman, et. al., Phys. Rev. Lett. 74, 714(1995)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1200" b="1" dirty="0">
                <a:solidFill>
                  <a:srgbClr val="000000"/>
                </a:solidFill>
                <a:latin typeface="+mn-lt"/>
              </a:rPr>
              <a:t>2. Rahman, et. 1l., Physics of Plasmas, 58, </a:t>
            </a: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367 (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1997</a:t>
            </a: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)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4. 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Rahman, et al., Physics of Plasmas, 11, </a:t>
            </a: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5595 (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2004)</a:t>
            </a:r>
          </a:p>
          <a:p>
            <a:pPr eaLnBrk="1" hangingPunct="1">
              <a:lnSpc>
                <a:spcPct val="140000"/>
              </a:lnSpc>
            </a:pPr>
            <a:r>
              <a:rPr lang="en-US" sz="1200" b="1" dirty="0">
                <a:solidFill>
                  <a:srgbClr val="000000"/>
                </a:solidFill>
                <a:latin typeface="+mn-lt"/>
              </a:rPr>
              <a:t>5</a:t>
            </a: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. 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Rahman, et. </a:t>
            </a: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al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., J. Plasma Physics</a:t>
            </a: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, 75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749 (</a:t>
            </a:r>
            <a:r>
              <a:rPr lang="en-US" sz="1200" b="1" dirty="0">
                <a:solidFill>
                  <a:srgbClr val="000000"/>
                </a:solidFill>
                <a:latin typeface="+mn-lt"/>
              </a:rPr>
              <a:t>2009</a:t>
            </a:r>
            <a:r>
              <a:rPr lang="en-US" sz="1200" b="1" dirty="0" smtClean="0">
                <a:solidFill>
                  <a:srgbClr val="000000"/>
                </a:solidFill>
                <a:latin typeface="+mn-lt"/>
              </a:rPr>
              <a:t>)</a:t>
            </a:r>
          </a:p>
          <a:p>
            <a:pPr eaLnBrk="1" hangingPunct="1">
              <a:lnSpc>
                <a:spcPct val="140000"/>
              </a:lnSpc>
            </a:pPr>
            <a:r>
              <a:rPr lang="en-US" sz="1200" b="1" dirty="0">
                <a:solidFill>
                  <a:schemeClr val="tx1"/>
                </a:solidFill>
              </a:rPr>
              <a:t>6.Rahman, et. al., Astrophys. Space Sci</a:t>
            </a:r>
            <a:r>
              <a:rPr lang="en-US" sz="1200" b="1" dirty="0" smtClean="0">
                <a:solidFill>
                  <a:schemeClr val="tx1"/>
                </a:solidFill>
              </a:rPr>
              <a:t>. 323</a:t>
            </a:r>
            <a:r>
              <a:rPr lang="en-US" sz="1200" b="1" dirty="0">
                <a:solidFill>
                  <a:schemeClr val="tx1"/>
                </a:solidFill>
              </a:rPr>
              <a:t>: 51-</a:t>
            </a:r>
            <a:r>
              <a:rPr lang="en-US" sz="1200" b="1" dirty="0" smtClean="0">
                <a:solidFill>
                  <a:schemeClr val="tx1"/>
                </a:solidFill>
              </a:rPr>
              <a:t>55 </a:t>
            </a:r>
            <a:r>
              <a:rPr lang="en-US" sz="1200" b="1" dirty="0">
                <a:solidFill>
                  <a:schemeClr val="tx1"/>
                </a:solidFill>
              </a:rPr>
              <a:t> (2009) 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666033" y="3081708"/>
            <a:ext cx="4387855" cy="13726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>
                <a:lumMod val="10000"/>
              </a:schemeClr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1200" b="1" dirty="0" smtClean="0"/>
              <a:t>7. </a:t>
            </a:r>
            <a:r>
              <a:rPr lang="en-US" sz="1200" b="1" dirty="0"/>
              <a:t>Rahman, et. al., Physics of plasma, 19, </a:t>
            </a:r>
            <a:r>
              <a:rPr lang="en-US" sz="1200" b="1" dirty="0" smtClean="0"/>
              <a:t>122701 (</a:t>
            </a:r>
            <a:r>
              <a:rPr lang="en-US" sz="1200" b="1" dirty="0"/>
              <a:t>2012)</a:t>
            </a:r>
          </a:p>
          <a:p>
            <a:pPr algn="l">
              <a:lnSpc>
                <a:spcPct val="140000"/>
              </a:lnSpc>
              <a:defRPr/>
            </a:pPr>
            <a:r>
              <a:rPr lang="en-US" sz="1200" b="1" dirty="0"/>
              <a:t>8</a:t>
            </a:r>
            <a:r>
              <a:rPr lang="en-US" sz="1200" b="1" dirty="0" smtClean="0"/>
              <a:t>. </a:t>
            </a:r>
            <a:r>
              <a:rPr lang="en-US" sz="1200" b="1" dirty="0"/>
              <a:t>Rahman, et. al., Physics of Plasmas, 26, </a:t>
            </a:r>
            <a:r>
              <a:rPr lang="en-US" sz="1200" b="1" dirty="0" smtClean="0"/>
              <a:t>052706 (</a:t>
            </a:r>
            <a:r>
              <a:rPr lang="en-US" sz="1200" b="1" dirty="0"/>
              <a:t>2019</a:t>
            </a:r>
            <a:r>
              <a:rPr lang="en-US" sz="1200" b="1" dirty="0" smtClean="0"/>
              <a:t>)</a:t>
            </a:r>
          </a:p>
          <a:p>
            <a:pPr algn="l">
              <a:lnSpc>
                <a:spcPct val="140000"/>
              </a:lnSpc>
              <a:defRPr/>
            </a:pPr>
            <a:r>
              <a:rPr lang="en-US" sz="1200" b="1" dirty="0"/>
              <a:t>9</a:t>
            </a:r>
            <a:r>
              <a:rPr lang="en-US" sz="1200" b="1" dirty="0" smtClean="0"/>
              <a:t>. Conti, et. al., Physics of Plasmas, 27,012702 (2020)</a:t>
            </a:r>
          </a:p>
          <a:p>
            <a:pPr algn="l">
              <a:lnSpc>
                <a:spcPct val="140000"/>
              </a:lnSpc>
              <a:defRPr/>
            </a:pPr>
            <a:r>
              <a:rPr lang="en-US" sz="1200" b="1" dirty="0" smtClean="0"/>
              <a:t>10.Ruskov, et. al., Physics of Plasmas, 27,042709 (2020) </a:t>
            </a:r>
          </a:p>
          <a:p>
            <a:pPr algn="l">
              <a:lnSpc>
                <a:spcPct val="140000"/>
              </a:lnSpc>
              <a:defRPr/>
            </a:pPr>
            <a:r>
              <a:rPr lang="en-US" sz="1200" b="1" dirty="0" smtClean="0"/>
              <a:t>11. Ruskov et. al, Physics of Plasmas, 28, 112701 (2021)</a:t>
            </a:r>
            <a:endParaRPr lang="en-US" sz="12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z="1200" b="1" smtClean="0"/>
              <a:pPr/>
              <a:t>3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93803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20978" y="59122"/>
            <a:ext cx="8593211" cy="470362"/>
          </a:xfrm>
          <a:solidFill>
            <a:srgbClr val="4F6228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Staged Z-pinch Experiment on 1MA UCI Z-pinch (90’s)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7" y="1195666"/>
            <a:ext cx="4330960" cy="33031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380" y="1195667"/>
            <a:ext cx="4311067" cy="26394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13364" y="768841"/>
            <a:ext cx="2123799" cy="338554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Laser Shadowgraphs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77" y="743441"/>
            <a:ext cx="1496123" cy="338554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Streak images 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2840" y="4002972"/>
            <a:ext cx="4262705" cy="523220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Liner shows surface instabilities due to MRT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Target remains stable during implosion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4" name="Picture 13" descr="Logo_noEnergy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9428"/>
            <a:ext cx="1162512" cy="4471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z="1200" b="1" smtClean="0"/>
              <a:pPr/>
              <a:t>4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5568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ame 19"/>
          <p:cNvSpPr/>
          <p:nvPr/>
        </p:nvSpPr>
        <p:spPr>
          <a:xfrm>
            <a:off x="3869774" y="262718"/>
            <a:ext cx="4439752" cy="2391319"/>
          </a:xfrm>
          <a:prstGeom prst="frame">
            <a:avLst>
              <a:gd name="adj1" fmla="val 0"/>
            </a:avLst>
          </a:prstGeom>
          <a:ln w="127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rame 20"/>
          <p:cNvSpPr/>
          <p:nvPr/>
        </p:nvSpPr>
        <p:spPr>
          <a:xfrm>
            <a:off x="680348" y="311575"/>
            <a:ext cx="2367132" cy="2251863"/>
          </a:xfrm>
          <a:prstGeom prst="frame">
            <a:avLst>
              <a:gd name="adj1" fmla="val 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="" xmlns:a16="http://schemas.microsoft.com/office/drawing/2014/main" id="{211E8B42-6A52-364E-885C-764719D65710}"/>
              </a:ext>
            </a:extLst>
          </p:cNvPr>
          <p:cNvSpPr txBox="1">
            <a:spLocks/>
          </p:cNvSpPr>
          <p:nvPr/>
        </p:nvSpPr>
        <p:spPr>
          <a:xfrm>
            <a:off x="6553200" y="64373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495D89-93AF-EE4E-BC5E-68C7855B335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 descr="Macintosh HD:Users:hafizrahman:Desktop:ARPA-E:proposal_2019:Shadowgraphs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8" y="491384"/>
            <a:ext cx="6037952" cy="465211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itle 7"/>
          <p:cNvSpPr>
            <a:spLocks noGrp="1"/>
          </p:cNvSpPr>
          <p:nvPr>
            <p:ph type="ctrTitle"/>
          </p:nvPr>
        </p:nvSpPr>
        <p:spPr>
          <a:xfrm>
            <a:off x="333678" y="21022"/>
            <a:ext cx="8593211" cy="470362"/>
          </a:xfrm>
          <a:solidFill>
            <a:srgbClr val="4F6228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Shadowgraphs of Staged Z-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pinch on four different machines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 descr="Logo_noEnergy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" y="4779288"/>
            <a:ext cx="850900" cy="364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78" y="678934"/>
            <a:ext cx="10181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Kr on D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417" y="684768"/>
            <a:ext cx="1018165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FFFF"/>
                </a:solidFill>
              </a:rPr>
              <a:t>Kr on D</a:t>
            </a:r>
            <a:endParaRPr lang="en-US" b="1" u="sng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199" y="3168296"/>
            <a:ext cx="1018165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FFFF"/>
                </a:solidFill>
              </a:rPr>
              <a:t>Kr on H</a:t>
            </a:r>
            <a:endParaRPr lang="en-US" b="1" u="sng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75395" y="1192236"/>
            <a:ext cx="2743200" cy="1477328"/>
          </a:xfrm>
          <a:prstGeom prst="rect">
            <a:avLst/>
          </a:prstGeom>
          <a:solidFill>
            <a:srgbClr val="D0D3D4"/>
          </a:solidFill>
          <a:ln w="254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Target Plasma remains </a:t>
            </a:r>
            <a:r>
              <a:rPr lang="en-US" b="1" dirty="0" smtClean="0">
                <a:solidFill>
                  <a:srgbClr val="000000"/>
                </a:solidFill>
              </a:rPr>
              <a:t>stable; </a:t>
            </a:r>
            <a:r>
              <a:rPr lang="en-US" b="1" dirty="0">
                <a:solidFill>
                  <a:srgbClr val="000000"/>
                </a:solidFill>
              </a:rPr>
              <a:t>although the </a:t>
            </a:r>
            <a:r>
              <a:rPr lang="en-US" b="1" dirty="0" smtClean="0">
                <a:solidFill>
                  <a:srgbClr val="000000"/>
                </a:solidFill>
              </a:rPr>
              <a:t>MRT </a:t>
            </a:r>
            <a:r>
              <a:rPr lang="en-US" b="1" dirty="0">
                <a:solidFill>
                  <a:srgbClr val="000000"/>
                </a:solidFill>
              </a:rPr>
              <a:t>instability grows on the </a:t>
            </a:r>
            <a:r>
              <a:rPr lang="en-US" b="1" dirty="0" smtClean="0">
                <a:solidFill>
                  <a:srgbClr val="000000"/>
                </a:solidFill>
              </a:rPr>
              <a:t>outer surface </a:t>
            </a:r>
            <a:r>
              <a:rPr lang="en-US" b="1" dirty="0">
                <a:solidFill>
                  <a:srgbClr val="000000"/>
                </a:solidFill>
              </a:rPr>
              <a:t>of the liner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93" y="2973701"/>
            <a:ext cx="1261713" cy="206605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060" y="3011801"/>
            <a:ext cx="101816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Kr on D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410" y="3475753"/>
            <a:ext cx="1372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CESZAR 2021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z="1200" b="1" smtClean="0"/>
              <a:pPr/>
              <a:t>5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7580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ame 20"/>
          <p:cNvSpPr/>
          <p:nvPr/>
        </p:nvSpPr>
        <p:spPr>
          <a:xfrm>
            <a:off x="680348" y="311575"/>
            <a:ext cx="2367132" cy="2251863"/>
          </a:xfrm>
          <a:prstGeom prst="frame">
            <a:avLst>
              <a:gd name="adj1" fmla="val 0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2">
            <a:extLst>
              <a:ext uri="{FF2B5EF4-FFF2-40B4-BE49-F238E27FC236}">
                <a16:creationId xmlns="" xmlns:a16="http://schemas.microsoft.com/office/drawing/2014/main" id="{211E8B42-6A52-364E-885C-764719D65710}"/>
              </a:ext>
            </a:extLst>
          </p:cNvPr>
          <p:cNvSpPr txBox="1">
            <a:spLocks/>
          </p:cNvSpPr>
          <p:nvPr/>
        </p:nvSpPr>
        <p:spPr>
          <a:xfrm>
            <a:off x="6553200" y="64373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495D89-93AF-EE4E-BC5E-68C7855B335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Picture 13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7" y="4723879"/>
            <a:ext cx="1037081" cy="398877"/>
          </a:xfrm>
          <a:prstGeom prst="rect">
            <a:avLst/>
          </a:prstGeom>
        </p:spPr>
      </p:pic>
      <p:sp>
        <p:nvSpPr>
          <p:cNvPr id="26" name="Title 7"/>
          <p:cNvSpPr>
            <a:spLocks noGrp="1"/>
          </p:cNvSpPr>
          <p:nvPr>
            <p:ph type="ctrTitle"/>
          </p:nvPr>
        </p:nvSpPr>
        <p:spPr>
          <a:xfrm>
            <a:off x="320978" y="21022"/>
            <a:ext cx="8593211" cy="470362"/>
          </a:xfrm>
          <a:solidFill>
            <a:srgbClr val="4F6228"/>
          </a:solidFill>
        </p:spPr>
        <p:txBody>
          <a:bodyPr/>
          <a:lstStyle/>
          <a:p>
            <a:pPr algn="ctr"/>
            <a:r>
              <a:rPr lang="en-US" sz="1800" dirty="0">
                <a:solidFill>
                  <a:srgbClr val="FFFFFF"/>
                </a:solidFill>
              </a:rPr>
              <a:t>Comparison of simple pinch with staged Z-</a:t>
            </a:r>
            <a:r>
              <a:rPr lang="en-US" sz="1800" dirty="0" smtClean="0">
                <a:solidFill>
                  <a:srgbClr val="FFFFFF"/>
                </a:solidFill>
              </a:rPr>
              <a:t>pinch at Cornell Cobra Facility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29595" y="1053090"/>
            <a:ext cx="2281821" cy="1918130"/>
            <a:chOff x="2841145" y="1080850"/>
            <a:chExt cx="2311377" cy="2583026"/>
          </a:xfrm>
        </p:grpSpPr>
        <p:pic>
          <p:nvPicPr>
            <p:cNvPr id="16" name="Shape 150"/>
            <p:cNvPicPr preferRelativeResize="0"/>
            <p:nvPr/>
          </p:nvPicPr>
          <p:blipFill rotWithShape="1">
            <a:blip r:embed="rId3">
              <a:alphaModFix/>
            </a:blip>
            <a:srcRect l="25387" t="28451" r="30452" b="12921"/>
            <a:stretch/>
          </p:blipFill>
          <p:spPr>
            <a:xfrm>
              <a:off x="2841145" y="1143725"/>
              <a:ext cx="2311377" cy="24797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4530324" y="1080850"/>
              <a:ext cx="587477" cy="36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106ns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53718" y="1080850"/>
              <a:ext cx="587477" cy="36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136ns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30324" y="3303384"/>
              <a:ext cx="577008" cy="36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116ns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53718" y="3303384"/>
              <a:ext cx="587477" cy="36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126ns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29595" y="2996620"/>
            <a:ext cx="2155393" cy="1885423"/>
            <a:chOff x="2853714" y="3277190"/>
            <a:chExt cx="2298808" cy="2556707"/>
          </a:xfrm>
        </p:grpSpPr>
        <p:pic>
          <p:nvPicPr>
            <p:cNvPr id="30" name="Shape 165"/>
            <p:cNvPicPr preferRelativeResize="0"/>
            <p:nvPr/>
          </p:nvPicPr>
          <p:blipFill rotWithShape="1">
            <a:blip r:embed="rId4">
              <a:alphaModFix/>
            </a:blip>
            <a:srcRect l="24608" t="28731" r="29735" b="11187"/>
            <a:stretch/>
          </p:blipFill>
          <p:spPr>
            <a:xfrm>
              <a:off x="2853714" y="3353704"/>
              <a:ext cx="2298808" cy="24797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4517755" y="3277190"/>
              <a:ext cx="587477" cy="36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108ns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66295" y="3291493"/>
              <a:ext cx="587477" cy="36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138ns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530328" y="5473405"/>
              <a:ext cx="577008" cy="36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118ns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53722" y="5473405"/>
              <a:ext cx="587477" cy="36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128ns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5" name="Shape 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7676" y="3102377"/>
            <a:ext cx="3164695" cy="196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/>
          <p:cNvSpPr txBox="1"/>
          <p:nvPr/>
        </p:nvSpPr>
        <p:spPr>
          <a:xfrm>
            <a:off x="-28329" y="1527670"/>
            <a:ext cx="135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u="sng" dirty="0" smtClean="0"/>
              <a:t>Simple Z-Pinch</a:t>
            </a:r>
          </a:p>
          <a:p>
            <a:pPr lvl="0" algn="ctr"/>
            <a:r>
              <a:rPr lang="en-US" sz="1200" b="1" u="sng" dirty="0" smtClean="0"/>
              <a:t>N</a:t>
            </a:r>
            <a:r>
              <a:rPr lang="en" sz="1200" b="1" u="sng" dirty="0" smtClean="0"/>
              <a:t>o </a:t>
            </a:r>
            <a:r>
              <a:rPr lang="en-US" sz="1200" b="1" u="sng" dirty="0" smtClean="0"/>
              <a:t>Target</a:t>
            </a:r>
            <a:endParaRPr lang="en" sz="1200" b="1" u="sng" dirty="0"/>
          </a:p>
        </p:txBody>
      </p:sp>
      <p:sp>
        <p:nvSpPr>
          <p:cNvPr id="37" name="TextBox 36"/>
          <p:cNvSpPr txBox="1"/>
          <p:nvPr/>
        </p:nvSpPr>
        <p:spPr>
          <a:xfrm>
            <a:off x="-72289" y="3665519"/>
            <a:ext cx="142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u="sng" dirty="0" smtClean="0"/>
              <a:t>Staged Z-Pinch</a:t>
            </a:r>
          </a:p>
          <a:p>
            <a:pPr lvl="0" algn="ctr"/>
            <a:r>
              <a:rPr lang="en-US" sz="1200" b="1" u="sng" dirty="0" smtClean="0"/>
              <a:t>with</a:t>
            </a:r>
            <a:r>
              <a:rPr lang="en" sz="1200" b="1" u="sng" dirty="0" smtClean="0"/>
              <a:t> H</a:t>
            </a:r>
            <a:r>
              <a:rPr lang="en" sz="1200" b="1" u="sng" baseline="-25000" dirty="0" smtClean="0"/>
              <a:t>2</a:t>
            </a:r>
            <a:r>
              <a:rPr lang="en-US" sz="1200" b="1" u="sng" dirty="0" smtClean="0"/>
              <a:t> Target</a:t>
            </a:r>
            <a:endParaRPr lang="en" sz="1200" b="1" u="sng" dirty="0"/>
          </a:p>
        </p:txBody>
      </p:sp>
      <p:pic>
        <p:nvPicPr>
          <p:cNvPr id="38" name="Shape 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6967" y="945585"/>
            <a:ext cx="3180302" cy="217220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/>
          <p:cNvSpPr txBox="1"/>
          <p:nvPr/>
        </p:nvSpPr>
        <p:spPr>
          <a:xfrm>
            <a:off x="6807200" y="1318156"/>
            <a:ext cx="2273300" cy="738664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000000"/>
                </a:solidFill>
              </a:rPr>
              <a:t>Under similar conditions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staged Z-pinch is stable</a:t>
            </a:r>
          </a:p>
          <a:p>
            <a:r>
              <a:rPr lang="en-US" sz="1400" b="1" dirty="0" smtClean="0">
                <a:solidFill>
                  <a:srgbClr val="000000"/>
                </a:solidFill>
              </a:rPr>
              <a:t>produces hotter plasma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10678" y="614814"/>
            <a:ext cx="7373630" cy="307777"/>
          </a:xfrm>
          <a:prstGeom prst="rect">
            <a:avLst/>
          </a:prstGeom>
          <a:solidFill>
            <a:schemeClr val="accent6">
              <a:lumMod val="8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" sz="1400" b="1" dirty="0">
                <a:solidFill>
                  <a:schemeClr val="dk1"/>
                </a:solidFill>
              </a:rPr>
              <a:t>Liner: </a:t>
            </a:r>
            <a:r>
              <a:rPr lang="en" sz="1400" b="1" dirty="0">
                <a:solidFill>
                  <a:srgbClr val="FF0000"/>
                </a:solidFill>
              </a:rPr>
              <a:t>Ar</a:t>
            </a:r>
            <a:r>
              <a:rPr lang="en-US" sz="1400" b="1" dirty="0">
                <a:solidFill>
                  <a:srgbClr val="FF0000"/>
                </a:solidFill>
              </a:rPr>
              <a:t>,</a:t>
            </a:r>
            <a:r>
              <a:rPr lang="en" sz="1400" b="1" dirty="0">
                <a:solidFill>
                  <a:srgbClr val="FF0000"/>
                </a:solidFill>
              </a:rPr>
              <a:t> </a:t>
            </a:r>
            <a:r>
              <a:rPr lang="en" sz="1400" b="1" dirty="0">
                <a:solidFill>
                  <a:schemeClr val="dk1"/>
                </a:solidFill>
              </a:rPr>
              <a:t>p= 2.1 psia, t= -500 μs, n</a:t>
            </a:r>
            <a:r>
              <a:rPr lang="en" sz="1400" b="1" baseline="-25000" dirty="0">
                <a:solidFill>
                  <a:schemeClr val="dk1"/>
                </a:solidFill>
              </a:rPr>
              <a:t>Ar</a:t>
            </a:r>
            <a:r>
              <a:rPr lang="en" sz="1400" b="1" dirty="0">
                <a:solidFill>
                  <a:schemeClr val="dk1"/>
                </a:solidFill>
              </a:rPr>
              <a:t> ≈ 3</a:t>
            </a:r>
            <a:r>
              <a:rPr lang="en-US" sz="1400" b="1" dirty="0">
                <a:solidFill>
                  <a:schemeClr val="dk1"/>
                </a:solidFill>
              </a:rPr>
              <a:t>x10</a:t>
            </a:r>
            <a:r>
              <a:rPr lang="en" sz="1400" b="1" baseline="30000" dirty="0">
                <a:solidFill>
                  <a:schemeClr val="dk1"/>
                </a:solidFill>
              </a:rPr>
              <a:t>16</a:t>
            </a:r>
            <a:r>
              <a:rPr lang="en" sz="1400" b="1" dirty="0">
                <a:solidFill>
                  <a:schemeClr val="dk1"/>
                </a:solidFill>
              </a:rPr>
              <a:t> cm</a:t>
            </a:r>
            <a:r>
              <a:rPr lang="en" sz="1400" b="1" baseline="30000" dirty="0">
                <a:solidFill>
                  <a:schemeClr val="dk1"/>
                </a:solidFill>
              </a:rPr>
              <a:t>-3</a:t>
            </a:r>
            <a:r>
              <a:rPr lang="en-US" sz="1400" b="1" dirty="0">
                <a:solidFill>
                  <a:schemeClr val="dk1"/>
                </a:solidFill>
              </a:rPr>
              <a:t>, </a:t>
            </a:r>
            <a:r>
              <a:rPr lang="en" sz="1400" b="1" dirty="0">
                <a:solidFill>
                  <a:schemeClr val="dk1"/>
                </a:solidFill>
              </a:rPr>
              <a:t>B</a:t>
            </a:r>
            <a:r>
              <a:rPr lang="en" sz="1400" b="1" baseline="-25000" dirty="0">
                <a:solidFill>
                  <a:schemeClr val="dk1"/>
                </a:solidFill>
              </a:rPr>
              <a:t>z</a:t>
            </a:r>
            <a:r>
              <a:rPr lang="en" sz="1400" b="1" dirty="0">
                <a:solidFill>
                  <a:schemeClr val="dk1"/>
                </a:solidFill>
              </a:rPr>
              <a:t> = 2.4 </a:t>
            </a:r>
            <a:r>
              <a:rPr lang="en" sz="1400" b="1" dirty="0" smtClean="0">
                <a:solidFill>
                  <a:schemeClr val="dk1"/>
                </a:solidFill>
              </a:rPr>
              <a:t>kG</a:t>
            </a:r>
            <a:endParaRPr lang="en" sz="1400" b="1" dirty="0">
              <a:solidFill>
                <a:schemeClr val="dk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111" y="2924957"/>
            <a:ext cx="855384" cy="163676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8026401" y="3305761"/>
            <a:ext cx="1027488" cy="830997"/>
          </a:xfrm>
          <a:prstGeom prst="rect">
            <a:avLst/>
          </a:prstGeom>
          <a:solidFill>
            <a:srgbClr val="D0D3D4"/>
          </a:solidFill>
          <a:ln>
            <a:solidFill>
              <a:srgbClr val="45628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X-ray </a:t>
            </a:r>
          </a:p>
          <a:p>
            <a:pPr algn="ctr"/>
            <a:r>
              <a:rPr lang="en-US" sz="1600" b="1" dirty="0" smtClean="0"/>
              <a:t>Pinhole image</a:t>
            </a:r>
            <a:endParaRPr lang="en-US" sz="1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z="1200" b="1" smtClean="0"/>
              <a:pPr/>
              <a:t>6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6848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757337" y="2504702"/>
            <a:ext cx="780752" cy="422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45" dirty="0">
                <a:solidFill>
                  <a:schemeClr val="bg1"/>
                </a:solidFill>
              </a:rPr>
              <a:t>2 cm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5223219" y="3788951"/>
            <a:ext cx="119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Lineout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1889B35-BD7B-1940-9E3E-87C29A72D037}"/>
              </a:ext>
            </a:extLst>
          </p:cNvPr>
          <p:cNvSpPr txBox="1"/>
          <p:nvPr/>
        </p:nvSpPr>
        <p:spPr>
          <a:xfrm>
            <a:off x="4481960" y="702059"/>
            <a:ext cx="4438619" cy="1077218"/>
          </a:xfrm>
          <a:prstGeom prst="rect">
            <a:avLst/>
          </a:prstGeom>
          <a:solidFill>
            <a:srgbClr val="D0D3D4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Mega</a:t>
            </a:r>
            <a:r>
              <a:rPr lang="en-US" sz="1600" b="1" dirty="0">
                <a:solidFill>
                  <a:srgbClr val="000000"/>
                </a:solidFill>
              </a:rPr>
              <a:t>-ampere </a:t>
            </a:r>
            <a:r>
              <a:rPr lang="en-US" sz="1600" b="1" dirty="0" smtClean="0">
                <a:solidFill>
                  <a:srgbClr val="000000"/>
                </a:solidFill>
              </a:rPr>
              <a:t>currents.</a:t>
            </a: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M</a:t>
            </a:r>
            <a:r>
              <a:rPr lang="en-US" sz="1600" b="1" dirty="0" smtClean="0">
                <a:solidFill>
                  <a:srgbClr val="000000"/>
                </a:solidFill>
              </a:rPr>
              <a:t>ultiple experiments using </a:t>
            </a:r>
            <a:r>
              <a:rPr lang="en-US" sz="1600" b="1" dirty="0">
                <a:solidFill>
                  <a:srgbClr val="000000"/>
                </a:solidFill>
              </a:rPr>
              <a:t>Ar and Kr </a:t>
            </a:r>
            <a:r>
              <a:rPr lang="en-US" sz="1600" b="1" dirty="0" smtClean="0">
                <a:solidFill>
                  <a:srgbClr val="000000"/>
                </a:solidFill>
              </a:rPr>
              <a:t>liners.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1F1741B-D342-2543-8ABF-BF380ACB9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85" y="1004916"/>
            <a:ext cx="3115876" cy="1502885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6868699-7A2F-B940-825A-C8419D744367}"/>
              </a:ext>
            </a:extLst>
          </p:cNvPr>
          <p:cNvSpPr/>
          <p:nvPr/>
        </p:nvSpPr>
        <p:spPr>
          <a:xfrm>
            <a:off x="1028701" y="611245"/>
            <a:ext cx="2669138" cy="307777"/>
          </a:xfrm>
          <a:prstGeom prst="rect">
            <a:avLst/>
          </a:prstGeom>
          <a:solidFill>
            <a:srgbClr val="D0D3D4"/>
          </a:solidFill>
          <a:ln w="28575" cmpd="sng"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Zebra: 2 </a:t>
            </a:r>
            <a:r>
              <a:rPr lang="en-US" sz="1400" b="1" dirty="0">
                <a:solidFill>
                  <a:srgbClr val="000000"/>
                </a:solidFill>
              </a:rPr>
              <a:t>TW, 1 MA, 100 ns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481960" y="2098313"/>
            <a:ext cx="4381299" cy="2142786"/>
            <a:chOff x="4349778" y="3201987"/>
            <a:chExt cx="4540536" cy="2872085"/>
          </a:xfrm>
        </p:grpSpPr>
        <p:grpSp>
          <p:nvGrpSpPr>
            <p:cNvPr id="25" name="Group 24"/>
            <p:cNvGrpSpPr/>
            <p:nvPr/>
          </p:nvGrpSpPr>
          <p:grpSpPr>
            <a:xfrm>
              <a:off x="4349778" y="3201987"/>
              <a:ext cx="4540536" cy="2872085"/>
              <a:chOff x="4349778" y="3201987"/>
              <a:chExt cx="4540536" cy="2872085"/>
            </a:xfrm>
          </p:grpSpPr>
          <p:pic>
            <p:nvPicPr>
              <p:cNvPr id="30" name="Immagine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32"/>
              <a:stretch/>
            </p:blipFill>
            <p:spPr>
              <a:xfrm>
                <a:off x="4349778" y="3201987"/>
                <a:ext cx="4481900" cy="2836629"/>
              </a:xfrm>
              <a:prstGeom prst="rect">
                <a:avLst/>
              </a:prstGeom>
            </p:spPr>
          </p:pic>
          <p:sp>
            <p:nvSpPr>
              <p:cNvPr id="31" name="CasellaDiTesto 27"/>
              <p:cNvSpPr txBox="1"/>
              <p:nvPr/>
            </p:nvSpPr>
            <p:spPr>
              <a:xfrm>
                <a:off x="6045200" y="5663703"/>
                <a:ext cx="1054100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solidFill>
                      <a:schemeClr val="bg1"/>
                    </a:solidFill>
                  </a:rPr>
                  <a:t>C</a:t>
                </a:r>
                <a:r>
                  <a:rPr lang="it-IT" sz="1400" dirty="0" smtClean="0">
                    <a:solidFill>
                      <a:schemeClr val="bg1"/>
                    </a:solidFill>
                  </a:rPr>
                  <a:t>athode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CasellaDiTesto 29"/>
              <p:cNvSpPr txBox="1"/>
              <p:nvPr/>
            </p:nvSpPr>
            <p:spPr>
              <a:xfrm>
                <a:off x="8111393" y="3982950"/>
                <a:ext cx="7789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dirty="0" smtClean="0"/>
                  <a:t>B</a:t>
                </a:r>
                <a:r>
                  <a:rPr lang="it-IT" sz="1200" b="1" baseline="-25000" dirty="0" smtClean="0"/>
                  <a:t>z</a:t>
                </a:r>
                <a:r>
                  <a:rPr lang="it-IT" sz="1200" b="1" dirty="0" smtClean="0"/>
                  <a:t> coils</a:t>
                </a:r>
                <a:endParaRPr lang="en-US" sz="1200" b="1" dirty="0"/>
              </a:p>
            </p:txBody>
          </p:sp>
          <p:sp>
            <p:nvSpPr>
              <p:cNvPr id="33" name="CasellaDiTesto 28"/>
              <p:cNvSpPr txBox="1"/>
              <p:nvPr/>
            </p:nvSpPr>
            <p:spPr>
              <a:xfrm>
                <a:off x="5105400" y="5026901"/>
                <a:ext cx="757488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smtClean="0">
                    <a:solidFill>
                      <a:schemeClr val="bg1"/>
                    </a:solidFill>
                  </a:rPr>
                  <a:t>anode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376816" y="4385312"/>
              <a:ext cx="216024" cy="1488016"/>
              <a:chOff x="8376816" y="4385312"/>
              <a:chExt cx="216024" cy="1488016"/>
            </a:xfrm>
          </p:grpSpPr>
          <p:cxnSp>
            <p:nvCxnSpPr>
              <p:cNvPr id="27" name="Connettore 2 31"/>
              <p:cNvCxnSpPr/>
              <p:nvPr/>
            </p:nvCxnSpPr>
            <p:spPr bwMode="auto">
              <a:xfrm flipH="1">
                <a:off x="8376816" y="5873328"/>
                <a:ext cx="216024" cy="0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Connettore 2 32"/>
              <p:cNvCxnSpPr/>
              <p:nvPr/>
            </p:nvCxnSpPr>
            <p:spPr bwMode="auto">
              <a:xfrm flipH="1">
                <a:off x="8376816" y="5228440"/>
                <a:ext cx="216024" cy="0"/>
              </a:xfrm>
              <a:prstGeom prst="straightConnector1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Connettore 1 30"/>
              <p:cNvCxnSpPr/>
              <p:nvPr/>
            </p:nvCxnSpPr>
            <p:spPr bwMode="auto">
              <a:xfrm>
                <a:off x="8592840" y="4385312"/>
                <a:ext cx="0" cy="1488016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" name="TextBox 2"/>
          <p:cNvSpPr txBox="1"/>
          <p:nvPr/>
        </p:nvSpPr>
        <p:spPr>
          <a:xfrm>
            <a:off x="1484451" y="4332301"/>
            <a:ext cx="2146742" cy="307777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Double gas shell injector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45200" y="4364145"/>
            <a:ext cx="1133017" cy="307777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Load region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42824" y="2604419"/>
            <a:ext cx="2002933" cy="1530729"/>
            <a:chOff x="-1681702" y="3894166"/>
            <a:chExt cx="2203226" cy="2245070"/>
          </a:xfrm>
        </p:grpSpPr>
        <p:pic>
          <p:nvPicPr>
            <p:cNvPr id="45" name="Immagin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r="6159" b="56525"/>
            <a:stretch/>
          </p:blipFill>
          <p:spPr>
            <a:xfrm rot="10800000">
              <a:off x="-1681702" y="3894166"/>
              <a:ext cx="2203226" cy="1644163"/>
            </a:xfrm>
            <a:prstGeom prst="rect">
              <a:avLst/>
            </a:prstGeom>
          </p:spPr>
        </p:pic>
        <p:pic>
          <p:nvPicPr>
            <p:cNvPr id="43" name="Immagin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2838" y="5348923"/>
              <a:ext cx="780098" cy="702310"/>
            </a:xfrm>
            <a:prstGeom prst="rect">
              <a:avLst/>
            </a:prstGeom>
          </p:spPr>
        </p:pic>
        <p:sp>
          <p:nvSpPr>
            <p:cNvPr id="46" name="Rettangolo 13"/>
            <p:cNvSpPr/>
            <p:nvPr/>
          </p:nvSpPr>
          <p:spPr>
            <a:xfrm>
              <a:off x="-1063351" y="5373647"/>
              <a:ext cx="428835" cy="451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Kr</a:t>
              </a:r>
              <a:endParaRPr lang="en-US" sz="1400" b="1" dirty="0"/>
            </a:p>
          </p:txBody>
        </p:sp>
        <p:sp>
          <p:nvSpPr>
            <p:cNvPr id="47" name="Rettangolo 14"/>
            <p:cNvSpPr/>
            <p:nvPr/>
          </p:nvSpPr>
          <p:spPr>
            <a:xfrm>
              <a:off x="-752907" y="5687830"/>
              <a:ext cx="418977" cy="451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D</a:t>
              </a:r>
              <a:r>
                <a:rPr lang="en-US" sz="1400" b="1" baseline="-25000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2</a:t>
              </a:r>
              <a:endParaRPr lang="en-US" sz="1400" b="1" dirty="0"/>
            </a:p>
          </p:txBody>
        </p:sp>
      </p:grpSp>
      <p:pic>
        <p:nvPicPr>
          <p:cNvPr id="49" name="Picture 48" descr="03.jpg">
            <a:extLst>
              <a:ext uri="{FF2B5EF4-FFF2-40B4-BE49-F238E27FC236}">
                <a16:creationId xmlns:a16="http://schemas.microsoft.com/office/drawing/2014/main" xmlns="" id="{6838287B-210E-FD4D-ADF5-A66C95F09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8" y="2616954"/>
            <a:ext cx="1367768" cy="116977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52305" y="3842610"/>
            <a:ext cx="1057388" cy="369332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athode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" name="Frame 33"/>
          <p:cNvSpPr/>
          <p:nvPr/>
        </p:nvSpPr>
        <p:spPr>
          <a:xfrm>
            <a:off x="4443860" y="1890145"/>
            <a:ext cx="4464019" cy="2370984"/>
          </a:xfrm>
          <a:prstGeom prst="frame">
            <a:avLst>
              <a:gd name="adj1" fmla="val 15000"/>
            </a:avLst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Frame 35"/>
          <p:cNvSpPr/>
          <p:nvPr/>
        </p:nvSpPr>
        <p:spPr>
          <a:xfrm>
            <a:off x="581417" y="2601545"/>
            <a:ext cx="3585225" cy="1691736"/>
          </a:xfrm>
          <a:prstGeom prst="frame">
            <a:avLst>
              <a:gd name="adj1" fmla="val 150"/>
            </a:avLst>
          </a:prstGeom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2" y="4671922"/>
            <a:ext cx="1165632" cy="448320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320978" y="31769"/>
            <a:ext cx="8593211" cy="528675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</a:rPr>
              <a:t>Experiments </a:t>
            </a:r>
            <a:r>
              <a:rPr lang="en-GB" sz="2400" b="1" dirty="0" smtClean="0">
                <a:solidFill>
                  <a:schemeClr val="bg1"/>
                </a:solidFill>
              </a:rPr>
              <a:t>at </a:t>
            </a:r>
            <a:r>
              <a:rPr lang="en-GB" sz="2400" b="1" dirty="0">
                <a:solidFill>
                  <a:schemeClr val="bg1"/>
                </a:solidFill>
              </a:rPr>
              <a:t>Nevada National Terawatt Facility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6150" y="4711195"/>
            <a:ext cx="6503140" cy="369332"/>
          </a:xfrm>
          <a:prstGeom prst="rect">
            <a:avLst/>
          </a:prstGeom>
          <a:solidFill>
            <a:srgbClr val="D0D3D4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Electrodes made from Cu/W survive multiple shots &gt;50 tested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7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34176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2" y="4798049"/>
            <a:ext cx="898172" cy="345451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26202" y="31770"/>
            <a:ext cx="9078237" cy="425430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bg1"/>
                </a:solidFill>
                <a:latin typeface="Calibri (Headings)"/>
                <a:cs typeface="Calibri (Headings)"/>
              </a:rPr>
              <a:t>Stability of staged Z-pinch (Kr </a:t>
            </a:r>
            <a:r>
              <a:rPr lang="en-GB" sz="2400" b="1" dirty="0" smtClean="0">
                <a:solidFill>
                  <a:schemeClr val="bg1"/>
                </a:solidFill>
                <a:latin typeface="Calibri (Headings)"/>
                <a:cs typeface="Calibri (Headings)"/>
              </a:rPr>
              <a:t>Vs. </a:t>
            </a:r>
            <a:r>
              <a:rPr lang="en-GB" sz="2400" b="1" dirty="0">
                <a:solidFill>
                  <a:schemeClr val="bg1"/>
                </a:solidFill>
                <a:latin typeface="Calibri (Headings)"/>
                <a:cs typeface="Calibri (Headings)"/>
              </a:rPr>
              <a:t>Ar liners)</a:t>
            </a:r>
          </a:p>
          <a:p>
            <a:endParaRPr lang="en-GB" sz="2400" b="1" dirty="0">
              <a:solidFill>
                <a:schemeClr val="bg1"/>
              </a:solidFill>
              <a:latin typeface="Calibri (Headings)"/>
              <a:cs typeface="Calibri (Headings)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95BBFEDA-7E22-8E4D-970C-0C506E3EEF98}"/>
              </a:ext>
            </a:extLst>
          </p:cNvPr>
          <p:cNvSpPr txBox="1"/>
          <p:nvPr/>
        </p:nvSpPr>
        <p:spPr>
          <a:xfrm>
            <a:off x="1092200" y="501134"/>
            <a:ext cx="4881568" cy="369332"/>
          </a:xfrm>
          <a:prstGeom prst="rect">
            <a:avLst/>
          </a:prstGeom>
          <a:solidFill>
            <a:srgbClr val="D0D3D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XUV </a:t>
            </a:r>
            <a:r>
              <a:rPr lang="en-US" b="1" dirty="0"/>
              <a:t>pinhole camera </a:t>
            </a:r>
            <a:r>
              <a:rPr lang="en-US" b="1" dirty="0" smtClean="0"/>
              <a:t>images 8frams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29322" y="931439"/>
            <a:ext cx="6604933" cy="1825956"/>
            <a:chOff x="229322" y="931439"/>
            <a:chExt cx="6604933" cy="1825956"/>
          </a:xfrm>
        </p:grpSpPr>
        <p:sp>
          <p:nvSpPr>
            <p:cNvPr id="21" name="Rectangle 20"/>
            <p:cNvSpPr/>
            <p:nvPr/>
          </p:nvSpPr>
          <p:spPr>
            <a:xfrm>
              <a:off x="229322" y="931439"/>
              <a:ext cx="6604933" cy="1825956"/>
            </a:xfrm>
            <a:prstGeom prst="rect">
              <a:avLst/>
            </a:prstGeom>
            <a:solidFill>
              <a:schemeClr val="tx1"/>
            </a:solidFill>
            <a:ln w="28575" cmpd="sng">
              <a:solidFill>
                <a:srgbClr val="7578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1460945" y="975722"/>
              <a:ext cx="1328626" cy="77263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3071613" y="984464"/>
              <a:ext cx="1188969" cy="76620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4653591" y="975722"/>
              <a:ext cx="856812" cy="75319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5797541" y="984464"/>
              <a:ext cx="817936" cy="76484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1797915" y="1825059"/>
              <a:ext cx="543907" cy="78603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V="1">
              <a:off x="3439387" y="1825058"/>
              <a:ext cx="415196" cy="78603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4909753" y="1812306"/>
              <a:ext cx="369902" cy="79878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V="1">
              <a:off x="5998642" y="1817053"/>
              <a:ext cx="310567" cy="803337"/>
            </a:xfrm>
            <a:prstGeom prst="rect">
              <a:avLst/>
            </a:prstGeom>
          </p:spPr>
        </p:pic>
        <p:sp>
          <p:nvSpPr>
            <p:cNvPr id="30" name="CasellaDiTesto 41"/>
            <p:cNvSpPr txBox="1"/>
            <p:nvPr/>
          </p:nvSpPr>
          <p:spPr>
            <a:xfrm>
              <a:off x="3400087" y="1643214"/>
              <a:ext cx="602633" cy="20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bg1"/>
                  </a:solidFill>
                </a:rPr>
                <a:t>t = 77.7 ns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asellaDiTesto 43"/>
            <p:cNvSpPr txBox="1"/>
            <p:nvPr/>
          </p:nvSpPr>
          <p:spPr>
            <a:xfrm>
              <a:off x="1774719" y="1643214"/>
              <a:ext cx="602633" cy="20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bg1"/>
                  </a:solidFill>
                </a:rPr>
                <a:t>t = 67.7 ns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CasellaDiTesto 42"/>
            <p:cNvSpPr txBox="1"/>
            <p:nvPr/>
          </p:nvSpPr>
          <p:spPr>
            <a:xfrm>
              <a:off x="5797711" y="1643214"/>
              <a:ext cx="602633" cy="20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bg1"/>
                  </a:solidFill>
                </a:rPr>
                <a:t>t = 97.7 ns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CasellaDiTesto 44"/>
            <p:cNvSpPr txBox="1"/>
            <p:nvPr/>
          </p:nvSpPr>
          <p:spPr>
            <a:xfrm>
              <a:off x="4842024" y="1643214"/>
              <a:ext cx="602633" cy="20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bg1"/>
                  </a:solidFill>
                </a:rPr>
                <a:t>t = 87.7 ns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CasellaDiTesto 42"/>
            <p:cNvSpPr txBox="1"/>
            <p:nvPr/>
          </p:nvSpPr>
          <p:spPr>
            <a:xfrm>
              <a:off x="1698611" y="2546145"/>
              <a:ext cx="656350" cy="20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bg1"/>
                  </a:solidFill>
                </a:rPr>
                <a:t>t = 101.4 ns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CasellaDiTesto 42"/>
            <p:cNvSpPr txBox="1"/>
            <p:nvPr/>
          </p:nvSpPr>
          <p:spPr>
            <a:xfrm>
              <a:off x="3323978" y="2546145"/>
              <a:ext cx="656350" cy="20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bg1"/>
                  </a:solidFill>
                </a:rPr>
                <a:t>t = 106.4 ns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sellaDiTesto 42"/>
            <p:cNvSpPr txBox="1"/>
            <p:nvPr/>
          </p:nvSpPr>
          <p:spPr>
            <a:xfrm>
              <a:off x="4765916" y="2546145"/>
              <a:ext cx="656350" cy="20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bg1"/>
                  </a:solidFill>
                </a:rPr>
                <a:t>t = 111.4 ns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CasellaDiTesto 42"/>
            <p:cNvSpPr txBox="1"/>
            <p:nvPr/>
          </p:nvSpPr>
          <p:spPr>
            <a:xfrm>
              <a:off x="5886705" y="2546145"/>
              <a:ext cx="656350" cy="2034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smtClean="0">
                  <a:solidFill>
                    <a:schemeClr val="bg1"/>
                  </a:solidFill>
                </a:rPr>
                <a:t>t = 116.4 ns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0863" y="1015404"/>
              <a:ext cx="12424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Shot #5230</a:t>
              </a:r>
            </a:p>
            <a:p>
              <a:pPr algn="ctr"/>
              <a:r>
                <a:rPr lang="en-US" sz="1400" dirty="0" smtClean="0">
                  <a:solidFill>
                    <a:srgbClr val="FFFFFF"/>
                  </a:solidFill>
                </a:rPr>
                <a:t>Kr Liner on 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4777" y="1529574"/>
              <a:ext cx="12305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(B</a:t>
              </a:r>
              <a:r>
                <a:rPr lang="en-US" sz="1400" baseline="-25000" dirty="0" smtClean="0">
                  <a:solidFill>
                    <a:srgbClr val="FFFFFF"/>
                  </a:solidFill>
                </a:rPr>
                <a:t>Z</a:t>
              </a:r>
              <a:r>
                <a:rPr lang="en-US" sz="1400" dirty="0" smtClean="0">
                  <a:solidFill>
                    <a:srgbClr val="FFFFFF"/>
                  </a:solidFill>
                </a:rPr>
                <a:t> = 1.0KG)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229678" y="2837324"/>
            <a:ext cx="6608321" cy="1825956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75787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1448249" y="2974528"/>
            <a:ext cx="1287107" cy="71390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3091719" y="2968858"/>
            <a:ext cx="1068186" cy="7255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V="1">
            <a:off x="4778506" y="2914655"/>
            <a:ext cx="732254" cy="7051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V="1">
            <a:off x="6169213" y="2919552"/>
            <a:ext cx="426519" cy="6953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V="1">
            <a:off x="1812218" y="3821864"/>
            <a:ext cx="468039" cy="69584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V="1">
            <a:off x="4856777" y="3812521"/>
            <a:ext cx="619019" cy="70510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V="1">
            <a:off x="3429220" y="3812521"/>
            <a:ext cx="475588" cy="70876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V="1">
            <a:off x="6159820" y="3820985"/>
            <a:ext cx="460490" cy="696642"/>
          </a:xfrm>
          <a:prstGeom prst="rect">
            <a:avLst/>
          </a:prstGeom>
        </p:spPr>
      </p:pic>
      <p:sp>
        <p:nvSpPr>
          <p:cNvPr id="65" name="CasellaDiTesto 41"/>
          <p:cNvSpPr txBox="1"/>
          <p:nvPr/>
        </p:nvSpPr>
        <p:spPr>
          <a:xfrm>
            <a:off x="3271867" y="3622943"/>
            <a:ext cx="602633" cy="20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t = </a:t>
            </a:r>
            <a:r>
              <a:rPr lang="it-IT" sz="1000" b="1" dirty="0">
                <a:solidFill>
                  <a:schemeClr val="bg1"/>
                </a:solidFill>
              </a:rPr>
              <a:t>8</a:t>
            </a:r>
            <a:r>
              <a:rPr lang="it-IT" sz="1000" b="1" dirty="0" smtClean="0">
                <a:solidFill>
                  <a:schemeClr val="bg1"/>
                </a:solidFill>
              </a:rPr>
              <a:t>5.2 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6" name="CasellaDiTesto 42"/>
          <p:cNvSpPr txBox="1"/>
          <p:nvPr/>
        </p:nvSpPr>
        <p:spPr>
          <a:xfrm>
            <a:off x="5996801" y="3622943"/>
            <a:ext cx="656350" cy="20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t = 105.2 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7" name="CasellaDiTesto 43"/>
          <p:cNvSpPr txBox="1"/>
          <p:nvPr/>
        </p:nvSpPr>
        <p:spPr>
          <a:xfrm>
            <a:off x="1635561" y="3622943"/>
            <a:ext cx="602633" cy="20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t = 75.2 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8" name="CasellaDiTesto 44"/>
          <p:cNvSpPr txBox="1"/>
          <p:nvPr/>
        </p:nvSpPr>
        <p:spPr>
          <a:xfrm>
            <a:off x="4819366" y="3597543"/>
            <a:ext cx="602633" cy="20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t = </a:t>
            </a:r>
            <a:r>
              <a:rPr lang="it-IT" sz="1000" b="1" dirty="0">
                <a:solidFill>
                  <a:schemeClr val="bg1"/>
                </a:solidFill>
              </a:rPr>
              <a:t>9</a:t>
            </a:r>
            <a:r>
              <a:rPr lang="it-IT" sz="1000" b="1" dirty="0" smtClean="0">
                <a:solidFill>
                  <a:schemeClr val="bg1"/>
                </a:solidFill>
              </a:rPr>
              <a:t>5.2 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9" name="CasellaDiTesto 42"/>
          <p:cNvSpPr txBox="1"/>
          <p:nvPr/>
        </p:nvSpPr>
        <p:spPr>
          <a:xfrm>
            <a:off x="1673614" y="4466900"/>
            <a:ext cx="656350" cy="20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t = 109.9 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70" name="CasellaDiTesto 42"/>
          <p:cNvSpPr txBox="1"/>
          <p:nvPr/>
        </p:nvSpPr>
        <p:spPr>
          <a:xfrm>
            <a:off x="3358116" y="4466900"/>
            <a:ext cx="656350" cy="20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t = 115.4 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71" name="CasellaDiTesto 42"/>
          <p:cNvSpPr txBox="1"/>
          <p:nvPr/>
        </p:nvSpPr>
        <p:spPr>
          <a:xfrm>
            <a:off x="4857512" y="4466900"/>
            <a:ext cx="656350" cy="20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t = 119.9 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72" name="CasellaDiTesto 42"/>
          <p:cNvSpPr txBox="1"/>
          <p:nvPr/>
        </p:nvSpPr>
        <p:spPr>
          <a:xfrm>
            <a:off x="5973768" y="4466900"/>
            <a:ext cx="656350" cy="20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</a:rPr>
              <a:t>t = 125.4 ns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26956" y="2923861"/>
            <a:ext cx="12680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Shot #5246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Ar liner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39171" y="3645941"/>
            <a:ext cx="1360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(B</a:t>
            </a:r>
            <a:r>
              <a:rPr lang="en-US" sz="1600" b="1" baseline="-25000" dirty="0" smtClean="0">
                <a:solidFill>
                  <a:srgbClr val="FFFFFF"/>
                </a:solidFill>
              </a:rPr>
              <a:t>Z </a:t>
            </a:r>
            <a:r>
              <a:rPr lang="en-US" sz="1600" b="1" dirty="0" smtClean="0">
                <a:solidFill>
                  <a:srgbClr val="FFFFFF"/>
                </a:solidFill>
              </a:rPr>
              <a:t>= 1.5KG)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DEBF1ECB-9EBD-764A-8220-DA3BCA3EFDA0}"/>
              </a:ext>
            </a:extLst>
          </p:cNvPr>
          <p:cNvSpPr txBox="1"/>
          <p:nvPr/>
        </p:nvSpPr>
        <p:spPr>
          <a:xfrm>
            <a:off x="6886571" y="1872382"/>
            <a:ext cx="2217868" cy="1200329"/>
          </a:xfrm>
          <a:prstGeom prst="rect">
            <a:avLst/>
          </a:prstGeom>
          <a:solidFill>
            <a:srgbClr val="D0D3D4"/>
          </a:solidFill>
          <a:ln w="28575" cmpd="sng">
            <a:solidFill>
              <a:srgbClr val="75787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00000"/>
                </a:solidFill>
              </a:rPr>
              <a:t>Kr liner imploding on D target shows more stability than Ar liner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smtClean="0"/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7586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ogo_noEnerg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2" y="4711700"/>
            <a:ext cx="1038349" cy="399365"/>
          </a:xfrm>
          <a:prstGeom prst="rect">
            <a:avLst/>
          </a:prstGeom>
        </p:spPr>
      </p:pic>
      <p:sp>
        <p:nvSpPr>
          <p:cNvPr id="40" name="Title 7"/>
          <p:cNvSpPr txBox="1">
            <a:spLocks/>
          </p:cNvSpPr>
          <p:nvPr/>
        </p:nvSpPr>
        <p:spPr>
          <a:xfrm>
            <a:off x="26202" y="31770"/>
            <a:ext cx="9078237" cy="514330"/>
          </a:xfrm>
          <a:prstGeom prst="rect">
            <a:avLst/>
          </a:prstGeom>
          <a:solidFill>
            <a:srgbClr val="4F6228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FF"/>
                </a:solidFill>
              </a:rPr>
              <a:t>Streak Images of Ar, and Kr Liner on D Target</a:t>
            </a:r>
            <a:endParaRPr lang="en-GB" sz="2400" b="1" dirty="0">
              <a:solidFill>
                <a:schemeClr val="bg1"/>
              </a:solidFill>
              <a:latin typeface="Calibri (Headings)"/>
              <a:cs typeface="Calibri (Headings)"/>
            </a:endParaRPr>
          </a:p>
        </p:txBody>
      </p:sp>
      <p:pic>
        <p:nvPicPr>
          <p:cNvPr id="52" name="Picture 51" descr="streaks_v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7" y="902830"/>
            <a:ext cx="5944155" cy="3474028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6438900" y="1057726"/>
            <a:ext cx="2614739" cy="2893100"/>
          </a:xfrm>
          <a:prstGeom prst="rect">
            <a:avLst/>
          </a:prstGeom>
          <a:solidFill>
            <a:srgbClr val="D0D3D4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Streak images help to measure pinch radius, implosion velocity &amp; acceleration.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Kr-pinches on D have higher acceleration than Ar on D.</a:t>
            </a:r>
          </a:p>
          <a:p>
            <a:pPr marL="285750" indent="-285750">
              <a:buFont typeface="Arial"/>
              <a:buChar char="•"/>
            </a:pPr>
            <a:endParaRPr lang="en-US" sz="14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Also Kr-pinch reaches to </a:t>
            </a:r>
            <a:r>
              <a:rPr lang="en-US" sz="1400" b="1" dirty="0">
                <a:solidFill>
                  <a:srgbClr val="000000"/>
                </a:solidFill>
              </a:rPr>
              <a:t>h</a:t>
            </a:r>
            <a:r>
              <a:rPr lang="en-US" sz="1400" b="1" dirty="0" smtClean="0">
                <a:solidFill>
                  <a:srgbClr val="000000"/>
                </a:solidFill>
              </a:rPr>
              <a:t>igher  terminal velocities (~600km/s) than Ar-pinch (~400km/s)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2772" y="838200"/>
            <a:ext cx="1261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Ar</a:t>
            </a:r>
            <a:r>
              <a:rPr lang="en-US" sz="1400" b="1" dirty="0" smtClean="0"/>
              <a:t> liner on D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52772" y="2743200"/>
            <a:ext cx="1261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K</a:t>
            </a:r>
            <a:r>
              <a:rPr lang="en-US" sz="1400" b="1" dirty="0" smtClean="0"/>
              <a:t>r liner on D</a:t>
            </a:r>
            <a:endParaRPr lang="en-US" sz="1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5D89-93AF-EE4E-BC5E-68C7855B3356}" type="slidenum">
              <a:rPr lang="en-US" sz="1200" b="1" smtClean="0"/>
              <a:t>9</a:t>
            </a:fld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6081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TVIW_2017_Template_White_16-9_v1.0.potx" id="{C21A0043-8F58-43A9-A0C7-00BC0516D48E}" vid="{2FBD6C7B-4E2C-4163-ADF4-0C6D6E49F3D9}"/>
    </a:ext>
  </a:extLst>
</a:theme>
</file>

<file path=ppt/theme/theme2.xml><?xml version="1.0" encoding="utf-8"?>
<a:theme xmlns:a="http://schemas.openxmlformats.org/drawingml/2006/main" name="Content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TVIW_2017_Template_White_16-9_v1.0.potx" id="{C21A0043-8F58-43A9-A0C7-00BC0516D48E}" vid="{CCB22C43-F130-470C-8958-839422D0261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5873</TotalTime>
  <Words>1820</Words>
  <Application>Microsoft Macintosh PowerPoint</Application>
  <PresentationFormat>On-screen Show (16:9)</PresentationFormat>
  <Paragraphs>327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Cover Slides</vt:lpstr>
      <vt:lpstr>Content Slides</vt:lpstr>
      <vt:lpstr>PowerPoint Presentation</vt:lpstr>
      <vt:lpstr>Staged Z--pinch Fusion Concept</vt:lpstr>
      <vt:lpstr>Overview of the Staged Z-pinch</vt:lpstr>
      <vt:lpstr>Staged Z-pinch Experiment on 1MA UCI Z-pinch (90’s)</vt:lpstr>
      <vt:lpstr>Shadowgraphs of Staged Z-pinch on four different machines</vt:lpstr>
      <vt:lpstr>Comparison of simple pinch with staged Z-pinch at Cornell Cobra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Intrigue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Hendrickson</dc:creator>
  <cp:lastModifiedBy>Hafiz Rahman</cp:lastModifiedBy>
  <cp:revision>171</cp:revision>
  <cp:lastPrinted>2014-07-14T23:49:38Z</cp:lastPrinted>
  <dcterms:created xsi:type="dcterms:W3CDTF">2019-08-23T02:48:29Z</dcterms:created>
  <dcterms:modified xsi:type="dcterms:W3CDTF">2021-12-15T20:22:52Z</dcterms:modified>
</cp:coreProperties>
</file>