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4" r:id="rId2"/>
    <p:sldId id="1150" r:id="rId3"/>
    <p:sldId id="341" r:id="rId4"/>
    <p:sldId id="402" r:id="rId5"/>
    <p:sldId id="1149" r:id="rId6"/>
    <p:sldId id="554" r:id="rId7"/>
    <p:sldId id="1151" r:id="rId8"/>
    <p:sldId id="457" r:id="rId9"/>
    <p:sldId id="458" r:id="rId10"/>
    <p:sldId id="1152" r:id="rId11"/>
    <p:sldId id="270" r:id="rId1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Munderville" initials="M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8330" autoAdjust="0"/>
  </p:normalViewPr>
  <p:slideViewPr>
    <p:cSldViewPr>
      <p:cViewPr varScale="1">
        <p:scale>
          <a:sx n="60" d="100"/>
          <a:sy n="60" d="100"/>
        </p:scale>
        <p:origin x="146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7F2482D-08FB-4BEC-8305-FC3AEAAA57E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CB5F9FF-99A7-416B-9103-83CB611EB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7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0838" indent="-2733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3597" indent="-2187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1036" indent="-2187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8475" indent="-2187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5913" indent="-2187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3353" indent="-2187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0791" indent="-2187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8231" indent="-2187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9D4AF4-E9A2-427A-86AB-E0870C70D157}" type="slidenum">
              <a:rPr lang="en-US" altLang="en-US" sz="120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8037" cy="34639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10" y="4387442"/>
            <a:ext cx="5559457" cy="4155317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0855" indent="-27340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3622" indent="-2187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1071" indent="-2187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8520" indent="-2187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5969" indent="-21872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3418" indent="-21872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0867" indent="-21872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8316" indent="-21872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6BF319-F6D9-4062-9E61-E39C22F84EF7}" type="slidenum">
              <a:rPr lang="en-US" altLang="en-US" sz="120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641850" cy="34829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6" y="4393550"/>
            <a:ext cx="5140160" cy="416448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68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0855" indent="-27340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3622" indent="-2187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1071" indent="-2187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8520" indent="-2187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5969" indent="-21872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3418" indent="-21872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0867" indent="-21872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8316" indent="-21872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A7F376-FD22-4D19-A958-84A5DFBE6EF1}" type="slidenum">
              <a:rPr lang="en-US" altLang="en-US" sz="120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641850" cy="34829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6" y="4393550"/>
            <a:ext cx="5140160" cy="4164480"/>
          </a:xfrm>
          <a:noFill/>
        </p:spPr>
        <p:txBody>
          <a:bodyPr lIns="91532" tIns="45767" rIns="91532" bIns="45767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0838" indent="-2733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3597" indent="-2187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1036" indent="-2187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8475" indent="-2187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5913" indent="-2187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3353" indent="-2187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0791" indent="-2187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8231" indent="-2187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3B68B7-AE08-4CD6-B6BF-F81B41C3A176}" type="slidenum">
              <a:rPr lang="en-US" altLang="en-US" sz="120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1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6FEF-F1D4-4418-89CD-821BAD8342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2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6FEF-F1D4-4418-89CD-821BAD83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239" y="6492875"/>
            <a:ext cx="2133600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ACA6FEF-F1D4-4418-89CD-821BAD834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0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6FEF-F1D4-4418-89CD-821BAD83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2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6FEF-F1D4-4418-89CD-821BAD83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1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8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6FEF-F1D4-4418-89CD-821BAD83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5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6FEF-F1D4-4418-89CD-821BAD83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6FEF-F1D4-4418-89CD-821BAD83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5867400" cy="520700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3008313" cy="5211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6FEF-F1D4-4418-89CD-821BAD83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5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6FEF-F1D4-4418-89CD-821BAD83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4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0" y="76200"/>
            <a:ext cx="5943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00E9886-B9B1-49E5-B229-A91DA5BF0E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3657600" y="6553200"/>
            <a:ext cx="434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i="1" dirty="0"/>
              <a:t>PowerMod™ High Power High Availability Systems</a:t>
            </a:r>
          </a:p>
        </p:txBody>
      </p:sp>
    </p:spTree>
    <p:extLst>
      <p:ext uri="{BB962C8B-B14F-4D97-AF65-F5344CB8AC3E}">
        <p14:creationId xmlns:p14="http://schemas.microsoft.com/office/powerpoint/2010/main" val="75978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tec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52400" y="6346395"/>
            <a:ext cx="541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99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 i="1" dirty="0">
                <a:latin typeface="Times New Roman" pitchFamily="18" charset="0"/>
              </a:rPr>
              <a:t>Diversified Technologies, Inc., Bedford, MA USA</a:t>
            </a:r>
            <a:endParaRPr lang="en-US" altLang="en-US" sz="3200" b="1" dirty="0">
              <a:latin typeface="TIMES" pitchFamily="18" charset="0"/>
            </a:endParaRPr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199243"/>
            <a:ext cx="7772400" cy="32669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State Of The Art ICRF Transmitters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11642" y="368645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Dr. Marcel P.J. Gaudreau, PE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  <a:p>
            <a:pPr algn="ctr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Diversified Technologies, Inc.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C32E5B2-6E92-4E9D-A64D-6188FA5AE597}"/>
              </a:ext>
            </a:extLst>
          </p:cNvPr>
          <p:cNvSpPr txBox="1">
            <a:spLocks noChangeArrowheads="1"/>
          </p:cNvSpPr>
          <p:nvPr/>
        </p:nvSpPr>
        <p:spPr>
          <a:xfrm>
            <a:off x="6477000" y="5457577"/>
            <a:ext cx="2667000" cy="1297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dirty="0"/>
              <a:t>December 16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, 2021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11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16A1-58D0-4765-8CB5-9AAE42E4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10EDB-5E55-4CE9-A115-0B56099BA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638800"/>
          </a:xfrm>
        </p:spPr>
        <p:txBody>
          <a:bodyPr>
            <a:normAutofit/>
          </a:bodyPr>
          <a:lstStyle/>
          <a:p>
            <a:r>
              <a:rPr lang="en-US" dirty="0"/>
              <a:t>DTI supports both Tetrode and Solid State approaches to produce 60-120 MHz RF for heating and/or current drive</a:t>
            </a:r>
          </a:p>
          <a:p>
            <a:pPr lvl="1"/>
            <a:r>
              <a:rPr lang="en-US" dirty="0"/>
              <a:t>Proven transmitters for Tetrode systems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Immediate application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Low risk</a:t>
            </a:r>
          </a:p>
          <a:p>
            <a:pPr lvl="1"/>
            <a:r>
              <a:rPr lang="en-US" dirty="0"/>
              <a:t>Modular DCC transmitters have been demonstrated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Favorable technical characteristics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dirty="0"/>
              <a:t>Reduced Footprint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dirty="0"/>
              <a:t>Reduced Life Cycle Cost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dirty="0"/>
              <a:t>Greater Efficiency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dirty="0"/>
              <a:t>Greater Reliability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Greater technical risk</a:t>
            </a:r>
          </a:p>
          <a:p>
            <a:pPr lvl="1"/>
            <a:r>
              <a:rPr lang="en-US" b="1" dirty="0"/>
              <a:t>Best plan, least risk is to develop both technologies in parallel-they can be mixed on the next machine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63F7E-F89C-4D98-A7E2-AC5B7C05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6FEF-F1D4-4418-89CD-821BAD8342C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4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152400"/>
            <a:ext cx="3074988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Thank You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167388" y="2001838"/>
            <a:ext cx="53172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99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latin typeface="Times New Roman" pitchFamily="18" charset="0"/>
              </a:rPr>
              <a:t>Diversified Technologies, Inc.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latin typeface="Times New Roman" pitchFamily="18" charset="0"/>
              </a:rPr>
              <a:t>35 Wiggins Avenue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latin typeface="Times New Roman" pitchFamily="18" charset="0"/>
              </a:rPr>
              <a:t>Bedford, MA 01730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latin typeface="Times New Roman" pitchFamily="18" charset="0"/>
              </a:rPr>
              <a:t>(781)-275-9444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2667000" y="4784725"/>
            <a:ext cx="46082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99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latin typeface="Times New Roman" pitchFamily="18" charset="0"/>
                <a:hlinkClick r:id="rId3"/>
              </a:rPr>
              <a:t>gaudreau@divtecs.com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latin typeface="Times New Roman" pitchFamily="18" charset="0"/>
                <a:hlinkClick r:id="rId3"/>
              </a:rPr>
              <a:t>www.divtecs.com</a:t>
            </a:r>
            <a:endParaRPr lang="en-US" altLang="en-US" sz="3200" b="1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3200" b="1" dirty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6FEF-F1D4-4418-89CD-821BAD8342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893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F6F027-7FEC-4F4F-8C17-4558B0423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3" r="7500" b="2748"/>
          <a:stretch/>
        </p:blipFill>
        <p:spPr>
          <a:xfrm>
            <a:off x="304800" y="1188632"/>
            <a:ext cx="8458200" cy="5290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0C5E8-4E98-4C2D-B291-DC693F59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76200"/>
            <a:ext cx="6248400" cy="639762"/>
          </a:xfrm>
        </p:spPr>
        <p:txBody>
          <a:bodyPr>
            <a:normAutofit/>
          </a:bodyPr>
          <a:lstStyle/>
          <a:p>
            <a:r>
              <a:rPr lang="en-US" dirty="0"/>
              <a:t>Options: Solid State vs. Tetrode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B207C-5E76-47D1-AB38-C725C7A5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6FEF-F1D4-4418-89CD-821BAD8342C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156F8-0FBC-4FEB-AE21-9833C502F961}"/>
              </a:ext>
            </a:extLst>
          </p:cNvPr>
          <p:cNvSpPr/>
          <p:nvPr/>
        </p:nvSpPr>
        <p:spPr>
          <a:xfrm>
            <a:off x="2133600" y="873272"/>
            <a:ext cx="4575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4kW solid state module   </a:t>
            </a:r>
            <a:r>
              <a:rPr lang="en-US" dirty="0"/>
              <a:t>          2.5 MW tetrode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886032-688E-4D9C-9473-6210252C135E}"/>
              </a:ext>
            </a:extLst>
          </p:cNvPr>
          <p:cNvCxnSpPr>
            <a:cxnSpLocks/>
          </p:cNvCxnSpPr>
          <p:nvPr/>
        </p:nvCxnSpPr>
        <p:spPr>
          <a:xfrm>
            <a:off x="4572000" y="1057938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16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04850" y="1465263"/>
            <a:ext cx="5943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99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tx2"/>
              </a:buClr>
            </a:pPr>
            <a:endParaRPr lang="en-US" altLang="en-US" sz="1800" b="1"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0"/>
            <a:ext cx="62484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Diversified Technologies,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40A6D9-795C-454C-ACAF-FF8DCB62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8B23-3486-411A-BAB7-8C5BDCD68902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E419CF-53F4-422E-A29B-5D3A2DAE6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3" t="1531" r="20402" b="1509"/>
          <a:stretch/>
        </p:blipFill>
        <p:spPr>
          <a:xfrm>
            <a:off x="4416804" y="1970481"/>
            <a:ext cx="4608044" cy="4370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7094F6-CD76-45F0-B124-34036DF9E49C}"/>
              </a:ext>
            </a:extLst>
          </p:cNvPr>
          <p:cNvSpPr txBox="1"/>
          <p:nvPr/>
        </p:nvSpPr>
        <p:spPr>
          <a:xfrm>
            <a:off x="5725329" y="1357143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DTI 2020 Sales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B8649E-3AC0-474E-BF10-DF123EF6D0E7}"/>
              </a:ext>
            </a:extLst>
          </p:cNvPr>
          <p:cNvSpPr txBox="1"/>
          <p:nvPr/>
        </p:nvSpPr>
        <p:spPr>
          <a:xfrm>
            <a:off x="6991350" y="357432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Radar </a:t>
            </a:r>
          </a:p>
          <a:p>
            <a:r>
              <a:rPr lang="en-US" dirty="0"/>
              <a:t>Transmitters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525AF8-19BF-46C8-8BAF-09B6DF877048}"/>
              </a:ext>
            </a:extLst>
          </p:cNvPr>
          <p:cNvSpPr txBox="1"/>
          <p:nvPr/>
        </p:nvSpPr>
        <p:spPr>
          <a:xfrm>
            <a:off x="5193026" y="4495980"/>
            <a:ext cx="1357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Power Conversion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21CE33-DD43-4A02-865F-BA532A1FEB82}"/>
              </a:ext>
            </a:extLst>
          </p:cNvPr>
          <p:cNvSpPr txBox="1"/>
          <p:nvPr/>
        </p:nvSpPr>
        <p:spPr>
          <a:xfrm>
            <a:off x="5193027" y="3688897"/>
            <a:ext cx="135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Modulators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50463A-77C0-4055-A436-1EBE70D61668}"/>
              </a:ext>
            </a:extLst>
          </p:cNvPr>
          <p:cNvSpPr txBox="1"/>
          <p:nvPr/>
        </p:nvSpPr>
        <p:spPr>
          <a:xfrm>
            <a:off x="5895975" y="2491909"/>
            <a:ext cx="8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R&amp;D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DBACAF-3D4D-4935-BF0A-FD688B3B8AAF}"/>
              </a:ext>
            </a:extLst>
          </p:cNvPr>
          <p:cNvSpPr txBox="1"/>
          <p:nvPr/>
        </p:nvSpPr>
        <p:spPr>
          <a:xfrm>
            <a:off x="8572500" y="5955373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R&amp;D</a:t>
            </a:r>
          </a:p>
        </p:txBody>
      </p:sp>
      <p:sp>
        <p:nvSpPr>
          <p:cNvPr id="4102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59783"/>
            <a:ext cx="5626935" cy="541241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altLang="en-US" sz="2000" dirty="0"/>
          </a:p>
          <a:p>
            <a:r>
              <a:rPr lang="en-US" altLang="en-US" dirty="0"/>
              <a:t>DTI, founded in 1987, is a direct descendant of MIT Plasma Fusion Center </a:t>
            </a:r>
          </a:p>
          <a:p>
            <a:r>
              <a:rPr lang="en-US" altLang="en-US" dirty="0"/>
              <a:t>Major Markets</a:t>
            </a:r>
          </a:p>
          <a:p>
            <a:pPr lvl="1"/>
            <a:r>
              <a:rPr lang="en-US" altLang="en-US" dirty="0"/>
              <a:t>Radar Transmitters</a:t>
            </a:r>
          </a:p>
          <a:p>
            <a:pPr lvl="1"/>
            <a:r>
              <a:rPr lang="en-US" altLang="en-US" dirty="0"/>
              <a:t>High Voltage Modulators</a:t>
            </a:r>
          </a:p>
          <a:p>
            <a:pPr lvl="1"/>
            <a:r>
              <a:rPr lang="en-US" altLang="en-US" dirty="0"/>
              <a:t>Power Conversion</a:t>
            </a:r>
          </a:p>
          <a:p>
            <a:pPr lvl="1"/>
            <a:r>
              <a:rPr lang="en-US" altLang="en-US" dirty="0"/>
              <a:t>Sponsored R&amp;D</a:t>
            </a:r>
          </a:p>
          <a:p>
            <a:r>
              <a:rPr lang="en-US" altLang="en-US" dirty="0"/>
              <a:t>Over 100 employees</a:t>
            </a:r>
          </a:p>
          <a:p>
            <a:r>
              <a:rPr lang="en-US" altLang="en-US" dirty="0"/>
              <a:t>60,000 </a:t>
            </a:r>
            <a:r>
              <a:rPr lang="en-US" altLang="en-US" dirty="0" err="1"/>
              <a:t>sq</a:t>
            </a:r>
            <a:r>
              <a:rPr lang="en-US" altLang="en-US" dirty="0"/>
              <a:t> ft R&amp;D / Production Space</a:t>
            </a:r>
          </a:p>
          <a:p>
            <a:r>
              <a:rPr lang="en-US" altLang="en-US" dirty="0"/>
              <a:t>Sales ~ $30M in 2020 </a:t>
            </a:r>
          </a:p>
          <a:p>
            <a:endParaRPr lang="en-US" altLang="en-US" dirty="0"/>
          </a:p>
          <a:p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431012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34135" y="24505"/>
            <a:ext cx="4160837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2800" dirty="0"/>
              <a:t>Solid State Switching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9713" y="996401"/>
            <a:ext cx="4160837" cy="4714731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altLang="en-US" sz="2000" dirty="0"/>
              <a:t>Series String of High Power Transistors</a:t>
            </a:r>
            <a:r>
              <a:rPr lang="en-US" altLang="en-US" sz="1800" dirty="0"/>
              <a:t> </a:t>
            </a:r>
          </a:p>
          <a:p>
            <a:pPr lvl="1" eaLnBrk="1" hangingPunct="1"/>
            <a:r>
              <a:rPr lang="en-US" altLang="en-US" sz="1800" dirty="0"/>
              <a:t>All Operate Synchronously</a:t>
            </a:r>
          </a:p>
          <a:p>
            <a:pPr lvl="1" eaLnBrk="1" hangingPunct="1"/>
            <a:r>
              <a:rPr lang="en-US" altLang="en-US" sz="1800" dirty="0"/>
              <a:t>Patented Design </a:t>
            </a:r>
          </a:p>
          <a:p>
            <a:pPr eaLnBrk="1" hangingPunct="1"/>
            <a:r>
              <a:rPr lang="en-US" altLang="en-US" sz="2000" dirty="0"/>
              <a:t>Very High Voltage &amp; Current Systems</a:t>
            </a:r>
          </a:p>
          <a:p>
            <a:pPr lvl="1" eaLnBrk="1" hangingPunct="1"/>
            <a:r>
              <a:rPr lang="en-US" altLang="en-US" sz="1800" dirty="0"/>
              <a:t>Up to 500 kV </a:t>
            </a:r>
          </a:p>
          <a:p>
            <a:pPr lvl="1" eaLnBrk="1" hangingPunct="1"/>
            <a:r>
              <a:rPr lang="en-US" altLang="en-US" sz="1800" dirty="0"/>
              <a:t>Up to 900 kA </a:t>
            </a:r>
          </a:p>
          <a:p>
            <a:pPr eaLnBrk="1" hangingPunct="1"/>
            <a:r>
              <a:rPr lang="en-US" altLang="en-US" sz="2000" dirty="0"/>
              <a:t>Extremely Uniform &amp; Reliable Pulses</a:t>
            </a:r>
          </a:p>
          <a:p>
            <a:pPr lvl="1" eaLnBrk="1" hangingPunct="1"/>
            <a:r>
              <a:rPr lang="en-US" altLang="en-US" sz="1800" dirty="0"/>
              <a:t>Sub-Microsecond Switching</a:t>
            </a:r>
          </a:p>
          <a:p>
            <a:pPr lvl="1" eaLnBrk="1" hangingPunct="1"/>
            <a:r>
              <a:rPr lang="en-US" altLang="en-US" sz="1800" dirty="0"/>
              <a:t>Arbitrary Pulsewidth &amp; Frequency</a:t>
            </a:r>
          </a:p>
          <a:p>
            <a:pPr lvl="1" eaLnBrk="1" hangingPunct="1"/>
            <a:r>
              <a:rPr lang="en-US" altLang="en-US" sz="1800" dirty="0"/>
              <a:t>1 ns – CW; </a:t>
            </a:r>
          </a:p>
          <a:p>
            <a:pPr lvl="1" eaLnBrk="1" hangingPunct="1"/>
            <a:r>
              <a:rPr lang="en-US" altLang="en-US" sz="1800" dirty="0"/>
              <a:t>&gt; 300 kHz Continuous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/>
          </a:p>
        </p:txBody>
      </p:sp>
      <p:pic>
        <p:nvPicPr>
          <p:cNvPr id="8196" name="Picture 4" descr="dblpulsevs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657600"/>
            <a:ext cx="3429000" cy="2744759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7" name="Group 11"/>
          <p:cNvGrpSpPr>
            <a:grpSpLocks/>
          </p:cNvGrpSpPr>
          <p:nvPr/>
        </p:nvGrpSpPr>
        <p:grpSpPr bwMode="auto">
          <a:xfrm>
            <a:off x="3962400" y="996401"/>
            <a:ext cx="4876800" cy="2661199"/>
            <a:chOff x="3360" y="960"/>
            <a:chExt cx="2231" cy="1158"/>
          </a:xfrm>
        </p:grpSpPr>
        <p:grpSp>
          <p:nvGrpSpPr>
            <p:cNvPr id="8198" name="Group 4"/>
            <p:cNvGrpSpPr>
              <a:grpSpLocks/>
            </p:cNvGrpSpPr>
            <p:nvPr/>
          </p:nvGrpSpPr>
          <p:grpSpPr bwMode="auto">
            <a:xfrm>
              <a:off x="3360" y="960"/>
              <a:ext cx="2231" cy="935"/>
              <a:chOff x="3274" y="774"/>
              <a:chExt cx="2231" cy="935"/>
            </a:xfrm>
          </p:grpSpPr>
          <p:pic>
            <p:nvPicPr>
              <p:cNvPr id="8200" name="Picture 5" descr="GenMod w-IGBT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4" y="774"/>
                <a:ext cx="2231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1" name="Line 6"/>
              <p:cNvSpPr>
                <a:spLocks noChangeShapeType="1"/>
              </p:cNvSpPr>
              <p:nvPr/>
            </p:nvSpPr>
            <p:spPr bwMode="auto">
              <a:xfrm flipV="1">
                <a:off x="3803" y="1177"/>
                <a:ext cx="127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3648" y="1926"/>
              <a:ext cx="16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0000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/>
                <a:t>DTI’s </a:t>
              </a:r>
              <a:r>
                <a:rPr lang="en-US" altLang="en-US" sz="1400" dirty="0" err="1"/>
                <a:t>PowerMod</a:t>
              </a:r>
              <a:r>
                <a:rPr lang="en-US" altLang="en-US" sz="1400" dirty="0"/>
                <a:t>™ Model 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3E5220-A733-4CDC-9487-969C863C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8B23-3486-411A-BAB7-8C5BDCD689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060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6E4E-0141-634D-823E-F95AF66F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196" y="147594"/>
            <a:ext cx="5943600" cy="639762"/>
          </a:xfrm>
        </p:spPr>
        <p:txBody>
          <a:bodyPr/>
          <a:lstStyle/>
          <a:p>
            <a:r>
              <a:rPr lang="en-US" dirty="0"/>
              <a:t>Radar Transmitters - Cobra Dane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5BF8633-88D3-1C4A-8F5D-B4CAA57010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0" y="963585"/>
            <a:ext cx="5569023" cy="535306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1800" dirty="0"/>
              <a:t>High Power Radar in Alaska</a:t>
            </a:r>
          </a:p>
          <a:p>
            <a:pPr lvl="1" eaLnBrk="1" hangingPunct="1"/>
            <a:r>
              <a:rPr lang="en-US" altLang="en-US" sz="1800" dirty="0"/>
              <a:t>96 Large TWTs (Traveling Wave Tube, 12 Groups of 8)</a:t>
            </a:r>
          </a:p>
          <a:p>
            <a:pPr lvl="1" eaLnBrk="1" hangingPunct="1"/>
            <a:r>
              <a:rPr lang="en-US" altLang="en-US" sz="1800" dirty="0"/>
              <a:t>Initial Operations in 1977</a:t>
            </a:r>
          </a:p>
          <a:p>
            <a:pPr lvl="1"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DTI Selected By USAF to Upgrade Transmitters ($70M Prime Contract)</a:t>
            </a:r>
          </a:p>
          <a:p>
            <a:pPr lvl="1" eaLnBrk="1" hangingPunct="1"/>
            <a:r>
              <a:rPr lang="en-US" altLang="en-US" sz="1800" dirty="0"/>
              <a:t>Prototype Group Installed in 2019</a:t>
            </a:r>
          </a:p>
          <a:p>
            <a:pPr lvl="1" eaLnBrk="1" hangingPunct="1"/>
            <a:r>
              <a:rPr lang="en-US" altLang="en-US" sz="1800" dirty="0"/>
              <a:t>Remaining 11 Groups On Contract </a:t>
            </a:r>
          </a:p>
          <a:p>
            <a:pPr lvl="1" eaLnBrk="1" hangingPunct="1"/>
            <a:r>
              <a:rPr lang="en-US" altLang="en-US" sz="1800" dirty="0"/>
              <a:t>Installation in 2022 – 2025</a:t>
            </a:r>
          </a:p>
          <a:p>
            <a:pPr lvl="1" eaLnBrk="1" hangingPunct="1"/>
            <a:r>
              <a:rPr lang="en-US" altLang="en-US" sz="1800" dirty="0"/>
              <a:t>Increase Reliability &amp; Performance</a:t>
            </a:r>
          </a:p>
          <a:p>
            <a:pPr lvl="1" eaLnBrk="1" hangingPunct="1"/>
            <a:endParaRPr lang="en-US" altLang="en-US" sz="1800" dirty="0"/>
          </a:p>
          <a:p>
            <a:r>
              <a:rPr lang="en-US" altLang="en-US" sz="1800" dirty="0"/>
              <a:t>Numerous other examples of large DTI Transmitters for Military, Energy, and commercial applications</a:t>
            </a:r>
          </a:p>
          <a:p>
            <a:endParaRPr lang="en-US" altLang="en-US" sz="1800" dirty="0"/>
          </a:p>
          <a:p>
            <a:r>
              <a:rPr lang="en-US" altLang="en-US" sz="1800" b="1" dirty="0"/>
              <a:t>Similar scale and cost to a fusion pilot plant ICRF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7821B-6752-864F-96BC-236857CB8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2578" r="13405"/>
          <a:stretch/>
        </p:blipFill>
        <p:spPr>
          <a:xfrm>
            <a:off x="5635828" y="3479949"/>
            <a:ext cx="2974513" cy="2947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1A4033-F33E-2A4F-AB9F-D58D04D6BD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9" t="4025" b="10034"/>
          <a:stretch/>
        </p:blipFill>
        <p:spPr>
          <a:xfrm>
            <a:off x="5575836" y="906634"/>
            <a:ext cx="3108917" cy="25733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DB3034-B19A-474A-821A-43714560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8B23-3486-411A-BAB7-8C5BDCD689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914B6-CDD5-B84C-9FE0-4BEBB97E9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608" y="76200"/>
            <a:ext cx="5943600" cy="639762"/>
          </a:xfrm>
        </p:spPr>
        <p:txBody>
          <a:bodyPr/>
          <a:lstStyle/>
          <a:p>
            <a:r>
              <a:rPr lang="en-US" dirty="0"/>
              <a:t>High Power Application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FFE75-7D44-0248-93B2-C44408BB1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8179"/>
            <a:ext cx="4993103" cy="494164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Invasive Asian Carp could cause Great Lakes environmental disaster</a:t>
            </a:r>
          </a:p>
          <a:p>
            <a:pPr lvl="1"/>
            <a:r>
              <a:rPr lang="en-US" dirty="0"/>
              <a:t>Carp could swim up the Chicago Canal between the Mississippi River and Lake Michigan</a:t>
            </a:r>
          </a:p>
          <a:p>
            <a:pPr lvl="1"/>
            <a:r>
              <a:rPr lang="en-US" dirty="0"/>
              <a:t>An electric fence within the waterway is an effective barrier </a:t>
            </a:r>
          </a:p>
          <a:p>
            <a:r>
              <a:rPr lang="en-US" dirty="0"/>
              <a:t>DTI is installing two electric fences </a:t>
            </a:r>
          </a:p>
          <a:p>
            <a:pPr lvl="1"/>
            <a:r>
              <a:rPr lang="en-US" dirty="0"/>
              <a:t>Awarded by US Army Corps of Engineers</a:t>
            </a:r>
          </a:p>
          <a:p>
            <a:pPr lvl="1"/>
            <a:r>
              <a:rPr lang="en-US" dirty="0"/>
              <a:t>First fence complete (2020)</a:t>
            </a:r>
          </a:p>
          <a:p>
            <a:pPr lvl="1"/>
            <a:r>
              <a:rPr lang="en-US" dirty="0"/>
              <a:t>Second fence awarded to DTI for 2022 installation</a:t>
            </a:r>
          </a:p>
          <a:p>
            <a:pPr lvl="1"/>
            <a:r>
              <a:rPr lang="en-US" dirty="0"/>
              <a:t>6 kV</a:t>
            </a:r>
          </a:p>
          <a:p>
            <a:pPr lvl="1"/>
            <a:r>
              <a:rPr lang="en-US" dirty="0"/>
              <a:t>30 kA</a:t>
            </a:r>
          </a:p>
          <a:p>
            <a:pPr lvl="1"/>
            <a:r>
              <a:rPr lang="en-US" dirty="0"/>
              <a:t>180 MW</a:t>
            </a:r>
          </a:p>
          <a:p>
            <a:pPr lvl="1"/>
            <a:r>
              <a:rPr lang="en-US" b="1" dirty="0"/>
              <a:t>Comparable to state of the art fusion magnet power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3CEAD-930B-9144-AE61-33FBAAD4F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34" y="943780"/>
            <a:ext cx="3248608" cy="227212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72A4E-269C-4D42-9383-758BF8D68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8B23-3486-411A-BAB7-8C5BDCD689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9A8BCF-3DC2-4B34-A807-902F254A3D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55" y="3286938"/>
            <a:ext cx="4085167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Tetrode-based ICRF System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5269" r="7691" b="6197"/>
          <a:stretch/>
        </p:blipFill>
        <p:spPr>
          <a:xfrm>
            <a:off x="0" y="1676400"/>
            <a:ext cx="6530712" cy="470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B43C9B-1753-46A2-AA9B-8AB54BBF9A84}"/>
              </a:ext>
            </a:extLst>
          </p:cNvPr>
          <p:cNvSpPr txBox="1"/>
          <p:nvPr/>
        </p:nvSpPr>
        <p:spPr>
          <a:xfrm>
            <a:off x="5562600" y="3193923"/>
            <a:ext cx="3738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Rapid tube-arc fault recovery allows the Tokomak plasma pulse to continue without shutdown or disruption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934B87-B741-4BE8-9944-812B7850B8FC}"/>
              </a:ext>
            </a:extLst>
          </p:cNvPr>
          <p:cNvSpPr/>
          <p:nvPr/>
        </p:nvSpPr>
        <p:spPr>
          <a:xfrm>
            <a:off x="3581400" y="1082488"/>
            <a:ext cx="53291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DTI’s fast high voltage solid-state switches allow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Elimination of mercury-filled ignitrons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Modern controls and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Improved tube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Reliable operation at greater power</a:t>
            </a:r>
          </a:p>
        </p:txBody>
      </p:sp>
    </p:spTree>
    <p:extLst>
      <p:ext uri="{BB962C8B-B14F-4D97-AF65-F5344CB8AC3E}">
        <p14:creationId xmlns:p14="http://schemas.microsoft.com/office/powerpoint/2010/main" val="2627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5A3B-A216-4063-87C7-D551B4332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82550"/>
            <a:ext cx="66294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Solid State Direct Cavity Combiner (DCC)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9DF97-DDFB-4B26-9FE3-00259A4E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074" y="2646545"/>
            <a:ext cx="4377326" cy="26216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Drastic reduction in footprint</a:t>
            </a:r>
          </a:p>
          <a:p>
            <a:r>
              <a:rPr lang="en-US" b="1" dirty="0"/>
              <a:t>Efficiency &gt;75%,  </a:t>
            </a:r>
          </a:p>
          <a:p>
            <a:r>
              <a:rPr lang="en-US" b="1" dirty="0"/>
              <a:t>Cost &lt;$2/W, </a:t>
            </a:r>
          </a:p>
          <a:p>
            <a:r>
              <a:rPr lang="en-US" b="1" dirty="0"/>
              <a:t>Soft Failure, MTTF &gt; 20 years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EF1A8-92EE-40B1-9950-0407C1FF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6FEF-F1D4-4418-89CD-821BAD8342C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4EE02-0A53-403A-A840-5A624D70B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0" y="2621736"/>
            <a:ext cx="4906581" cy="3727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8D23ED-0D25-494F-B250-F5BD26999026}"/>
              </a:ext>
            </a:extLst>
          </p:cNvPr>
          <p:cNvSpPr/>
          <p:nvPr/>
        </p:nvSpPr>
        <p:spPr>
          <a:xfrm>
            <a:off x="44430" y="5897467"/>
            <a:ext cx="3619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120 MHz, 1.5 MW solid state direct cavity combiner (DCC) transmitter.</a:t>
            </a: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ACC34E-1B13-486B-8CD2-D8E50BE8AC64}"/>
              </a:ext>
            </a:extLst>
          </p:cNvPr>
          <p:cNvSpPr/>
          <p:nvPr/>
        </p:nvSpPr>
        <p:spPr>
          <a:xfrm>
            <a:off x="304800" y="1076885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DTI’s Solid State Direct Cavity Combiner (DCC) transmitter capable of delivering up to 1.5 MW of RF power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Array of advanced, solid state RF power modules with unique feedback circuitry to prevent device oscillation</a:t>
            </a:r>
          </a:p>
        </p:txBody>
      </p:sp>
    </p:spTree>
    <p:extLst>
      <p:ext uri="{BB962C8B-B14F-4D97-AF65-F5344CB8AC3E}">
        <p14:creationId xmlns:p14="http://schemas.microsoft.com/office/powerpoint/2010/main" val="49273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E7F8B-E318-4689-805F-96FABAED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0"/>
            <a:ext cx="6553200" cy="639762"/>
          </a:xfrm>
        </p:spPr>
        <p:txBody>
          <a:bodyPr>
            <a:normAutofit/>
          </a:bodyPr>
          <a:lstStyle/>
          <a:p>
            <a:r>
              <a:rPr lang="en-US" dirty="0"/>
              <a:t>Solid State DCC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C63FA-9995-403E-8C64-0EE8D996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6FEF-F1D4-4418-89CD-821BAD8342C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D27D85-2158-46F5-8520-505728FB8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14" t="4556" r="8403" b="3327"/>
          <a:stretch/>
        </p:blipFill>
        <p:spPr>
          <a:xfrm>
            <a:off x="0" y="875591"/>
            <a:ext cx="4800600" cy="46159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340B5F-A47E-4340-9274-7D4BBB9FC61B}"/>
              </a:ext>
            </a:extLst>
          </p:cNvPr>
          <p:cNvSpPr/>
          <p:nvPr/>
        </p:nvSpPr>
        <p:spPr>
          <a:xfrm>
            <a:off x="-128029" y="5382244"/>
            <a:ext cx="5077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DCC transmitter. Coaxial resonant cavity is tuned mechanically via various frequencies for ICRF heating including H(D) minority heating for various magnetic fields.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D5EC17-654C-404E-8320-8CB308D44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5"/>
          <a:stretch/>
        </p:blipFill>
        <p:spPr>
          <a:xfrm>
            <a:off x="4800600" y="875592"/>
            <a:ext cx="3962400" cy="46159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97C687-4DF0-4EEA-B333-FDF187B36D76}"/>
              </a:ext>
            </a:extLst>
          </p:cNvPr>
          <p:cNvSpPr/>
          <p:nvPr/>
        </p:nvSpPr>
        <p:spPr>
          <a:xfrm>
            <a:off x="4703151" y="5579517"/>
            <a:ext cx="4440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DOE SBIR, 650 MHz 50 kW-class DCC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3254"/>
      </p:ext>
    </p:extLst>
  </p:cSld>
  <p:clrMapOvr>
    <a:masterClrMapping/>
  </p:clrMapOvr>
</p:sld>
</file>

<file path=ppt/theme/theme1.xml><?xml version="1.0" encoding="utf-8"?>
<a:theme xmlns:a="http://schemas.openxmlformats.org/drawingml/2006/main" name="DTI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DTI PowerPoint Template.potx</Template>
  <TotalTime>23033</TotalTime>
  <Words>603</Words>
  <Application>Microsoft Office PowerPoint</Application>
  <PresentationFormat>On-screen Show (4:3)</PresentationFormat>
  <Paragraphs>118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TIMES</vt:lpstr>
      <vt:lpstr>Times New Roman</vt:lpstr>
      <vt:lpstr>Wingdings</vt:lpstr>
      <vt:lpstr>DTI PowerPoint Template</vt:lpstr>
      <vt:lpstr>State Of The Art ICRF Transmitters</vt:lpstr>
      <vt:lpstr>Options: Solid State vs. Tetrode</vt:lpstr>
      <vt:lpstr>Diversified Technologies, Inc.</vt:lpstr>
      <vt:lpstr>Solid State Switching</vt:lpstr>
      <vt:lpstr>Radar Transmitters - Cobra Dane</vt:lpstr>
      <vt:lpstr>High Power Application Example</vt:lpstr>
      <vt:lpstr>Tetrode-based ICRF System </vt:lpstr>
      <vt:lpstr>Solid State Direct Cavity Combiner (DCC)</vt:lpstr>
      <vt:lpstr>Solid State DCC</vt:lpstr>
      <vt:lpstr>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Hargreaves, Steven</dc:creator>
  <cp:lastModifiedBy>Quinlan, Kathleen</cp:lastModifiedBy>
  <cp:revision>119</cp:revision>
  <cp:lastPrinted>2021-12-14T18:29:59Z</cp:lastPrinted>
  <dcterms:created xsi:type="dcterms:W3CDTF">2019-03-07T19:20:15Z</dcterms:created>
  <dcterms:modified xsi:type="dcterms:W3CDTF">2021-12-16T03:15:14Z</dcterms:modified>
</cp:coreProperties>
</file>