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6" r:id="rId5"/>
    <p:sldMasterId id="2147483688" r:id="rId6"/>
    <p:sldMasterId id="2147483694" r:id="rId7"/>
    <p:sldMasterId id="2147483698" r:id="rId8"/>
    <p:sldMasterId id="2147483705" r:id="rId9"/>
    <p:sldMasterId id="2147483712" r:id="rId10"/>
    <p:sldMasterId id="2147483716" r:id="rId11"/>
    <p:sldMasterId id="2147483721" r:id="rId12"/>
    <p:sldMasterId id="2147483730" r:id="rId13"/>
    <p:sldMasterId id="2147483735" r:id="rId14"/>
    <p:sldMasterId id="2147483739" r:id="rId15"/>
    <p:sldMasterId id="2147483743" r:id="rId16"/>
  </p:sldMasterIdLst>
  <p:notesMasterIdLst>
    <p:notesMasterId r:id="rId31"/>
  </p:notesMasterIdLst>
  <p:handoutMasterIdLst>
    <p:handoutMasterId r:id="rId32"/>
  </p:handoutMasterIdLst>
  <p:sldIdLst>
    <p:sldId id="257" r:id="rId17"/>
    <p:sldId id="998" r:id="rId18"/>
    <p:sldId id="423" r:id="rId19"/>
    <p:sldId id="5808" r:id="rId20"/>
    <p:sldId id="5803" r:id="rId21"/>
    <p:sldId id="5802" r:id="rId22"/>
    <p:sldId id="5805" r:id="rId23"/>
    <p:sldId id="1005" r:id="rId24"/>
    <p:sldId id="5806" r:id="rId25"/>
    <p:sldId id="5807" r:id="rId26"/>
    <p:sldId id="977" r:id="rId27"/>
    <p:sldId id="981" r:id="rId28"/>
    <p:sldId id="5809" r:id="rId29"/>
    <p:sldId id="261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Korinko" initials="PK" lastIdx="3" clrIdx="0">
    <p:extLst>
      <p:ext uri="{19B8F6BF-5375-455C-9EA6-DF929625EA0E}">
        <p15:presenceInfo xmlns:p15="http://schemas.microsoft.com/office/powerpoint/2012/main" userId="S-1-5-21-1438870363-1312713665-1640847306-20188" providerId="AD"/>
      </p:ext>
    </p:extLst>
  </p:cmAuthor>
  <p:cmAuthor id="2" name="David" initials="D" lastIdx="5" clrIdx="1">
    <p:extLst>
      <p:ext uri="{19B8F6BF-5375-455C-9EA6-DF929625EA0E}">
        <p15:presenceInfo xmlns:p15="http://schemas.microsoft.com/office/powerpoint/2012/main" userId="S::Dave.Babineau@srnl.doe.gov::af387b11-a61e-4d9c-82ce-b60871754e9d" providerId="AD"/>
      </p:ext>
    </p:extLst>
  </p:cmAuthor>
  <p:cmAuthor id="3" name="Brenda Garcia-Diaz" initials="BG" lastIdx="2" clrIdx="2">
    <p:extLst>
      <p:ext uri="{19B8F6BF-5375-455C-9EA6-DF929625EA0E}">
        <p15:presenceInfo xmlns:p15="http://schemas.microsoft.com/office/powerpoint/2012/main" userId="S::Brenda.Garcia-Diaz@srnl.doe.gov::6bf817f6-12e5-4a78-932f-3a8d6b19d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D5B"/>
    <a:srgbClr val="497529"/>
    <a:srgbClr val="B96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6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328D41-2460-49B4-8305-6D548FDE4D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9C576-1F42-415E-AD7B-B3ACE6F50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4788099-2416-4BFD-B552-2D4635572C6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AE480-B637-4820-AE4D-3745A8A327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FF303-887F-494A-82C1-0CA70C96A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11E96F14-343A-4252-8775-3F36A35CC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560571"/>
            <a:ext cx="650240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61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53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8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9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4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4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20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2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89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ADF4-6A08-437C-862C-5A4A9EDF5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97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4BE707-C53A-4B3F-B6CC-051038204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119" y="6287273"/>
            <a:ext cx="98154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89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-24384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7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2256"/>
            <a:ext cx="10972800" cy="49068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5419" y="6476999"/>
            <a:ext cx="512260" cy="274320"/>
          </a:xfrm>
          <a:prstGeom prst="rect">
            <a:avLst/>
          </a:prstGeom>
        </p:spPr>
        <p:txBody>
          <a:bodyPr/>
          <a:lstStyle/>
          <a:p>
            <a:fld id="{F621BA9E-024D-DE4D-A8C8-2AC39C798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584200"/>
          </a:xfrm>
          <a:prstGeom prst="rect">
            <a:avLst/>
          </a:prstGeom>
          <a:effectLst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09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19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body" idx="1"/>
          </p:nvPr>
        </p:nvSpPr>
        <p:spPr>
          <a:xfrm>
            <a:off x="461146" y="1512916"/>
            <a:ext cx="11279159" cy="437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88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2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4800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/>
              <a:t>Headlines should be in Arial Narrow bold 2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8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4800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/>
              <a:t>Headlines should be in Arial Narrow bold 2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9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7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081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" y="914400"/>
            <a:ext cx="11074400" cy="5105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53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563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384800" cy="52117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384800" cy="52117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068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143001"/>
            <a:ext cx="5276851" cy="2551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2852" y="1143001"/>
            <a:ext cx="5276849" cy="2551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12801" y="3846513"/>
            <a:ext cx="107569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066801"/>
            <a:ext cx="5276851" cy="4951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2" y="1066801"/>
            <a:ext cx="5276849" cy="4951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972800" cy="411162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52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4800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/>
              <a:t>Headlines should be in Arial Narrow bold 2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37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1" y="150813"/>
            <a:ext cx="11410949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939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-24384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5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3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64" y="127001"/>
            <a:ext cx="9770925" cy="567266"/>
          </a:xfrm>
        </p:spPr>
        <p:txBody>
          <a:bodyPr wrap="square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528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58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-24384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 dirty="0"/>
              <a:t>Headlines should be in Arial Narrow bold 2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15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56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 dirty="0"/>
              <a:t>Headlines should be in Arial Narrow bold 20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15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0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88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-24384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 dirty="0"/>
              <a:t>Headlines should be in Arial Narrow bold 2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Aft>
                <a:spcPts val="0"/>
              </a:spcAft>
              <a:defRPr sz="1600"/>
            </a:lvl2pPr>
            <a:lvl3pPr>
              <a:defRPr sz="1500"/>
            </a:lvl3pPr>
            <a:lvl4pPr>
              <a:defRPr sz="1400"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16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15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14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  <a:p>
            <a:pPr lvl="0"/>
            <a:r>
              <a:rPr lang="en-US" dirty="0"/>
              <a:t>Space before</a:t>
            </a:r>
          </a:p>
        </p:txBody>
      </p:sp>
    </p:spTree>
    <p:extLst>
      <p:ext uri="{BB962C8B-B14F-4D97-AF65-F5344CB8AC3E}">
        <p14:creationId xmlns:p14="http://schemas.microsoft.com/office/powerpoint/2010/main" val="166460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 dirty="0"/>
              <a:t>Headlines should be in Arial Narrow bold 20 </a:t>
            </a:r>
            <a:r>
              <a:rPr lang="en-US" sz="2000" dirty="0" err="1"/>
              <a:t>pt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This is an example of Bullet Level 1: Arial Narrow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This is an example of Bullet Level 2: Arial Narrow plain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This is an example of Bullet Level 3: Arial Narrow italic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This is an example of Bullet Level 4: Arial Narrow plain 15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This is an example of Bullet Level 5: Arial Narrow italic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37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8325-186D-44A3-BDD8-F1913BC7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09803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Sub-Section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CD733C-AB0B-45B7-8F0D-1DEC63A7A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43203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/>
            </a:lvl1pPr>
          </a:lstStyle>
          <a:p>
            <a:pPr lvl="0"/>
            <a:r>
              <a:rPr lang="en-US"/>
              <a:t>Sub-Section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145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8325-186D-44A3-BDD8-F1913BC7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09803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Sub-Section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CD733C-AB0B-45B7-8F0D-1DEC63A7A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43203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/>
            </a:lvl1pPr>
          </a:lstStyle>
          <a:p>
            <a:pPr lvl="0"/>
            <a:r>
              <a:rPr lang="en-US"/>
              <a:t>Sub-Section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19557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E8325-186D-44A3-BDD8-F1913BC7F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09801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Sub-Section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CD733C-AB0B-45B7-8F0D-1DEC63A7A6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743201"/>
            <a:ext cx="10515600" cy="354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/>
            </a:lvl1pPr>
          </a:lstStyle>
          <a:p>
            <a:pPr lvl="0"/>
            <a:r>
              <a:rPr lang="en-US"/>
              <a:t>Sub-Section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64175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8DAF-FCF6-4335-A104-23AA20401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1EB03-14F4-4BFB-B3BB-EB25BD6EC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4800"/>
            <a:ext cx="11684000" cy="5714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/>
            </a:lvl1pPr>
          </a:lstStyle>
          <a:p>
            <a:pPr algn="l"/>
            <a:r>
              <a:rPr lang="en-US" sz="2000"/>
              <a:t>Headlines should be in Arial Narrow bold 2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5A380-5FAE-47AE-A24C-3E22362F10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4000" y="838200"/>
            <a:ext cx="11684000" cy="5257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0B7E-3316-4DC3-8060-6C63BED38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26379"/>
            <a:ext cx="11684000" cy="571499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/>
            </a:lvl1pPr>
          </a:lstStyle>
          <a:p>
            <a:pPr algn="l"/>
            <a:r>
              <a:rPr lang="en-US" sz="2000"/>
              <a:t>Headlines should be in Arial Narrow bold 20 </a:t>
            </a:r>
            <a:r>
              <a:rPr lang="en-US" sz="2000" err="1"/>
              <a:t>pt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5EE28-AFB1-4F9B-B185-1EBB00490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270A0-059C-4541-8F28-12B2084A7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762000"/>
            <a:ext cx="11684000" cy="5334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This is an example of Bullet Level 1: Arial Narrow bold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This is an example of Bullet Level 2: Arial Narrow plain 18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This is an example of Bullet Level 3: Arial Narrow italic 16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This is an example of Bullet Level 4: Arial Narrow plain 15 </a:t>
            </a:r>
            <a:r>
              <a:rPr lang="en-US" err="1"/>
              <a:t>pt</a:t>
            </a:r>
            <a:endParaRPr lang="en-US"/>
          </a:p>
          <a:p>
            <a:pPr lvl="4"/>
            <a:r>
              <a:rPr lang="en-US"/>
              <a:t>This is an example of Bullet Level 5: Arial Narrow italic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DEA7A-7370-42A1-982F-83A8C4D49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609600" y="442133"/>
            <a:ext cx="3581400" cy="1919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AB807D-CD53-4915-A6F0-2D2CE0709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8" t="-1" r="2425" b="92494"/>
          <a:stretch/>
        </p:blipFill>
        <p:spPr>
          <a:xfrm>
            <a:off x="9067800" y="533403"/>
            <a:ext cx="2971800" cy="38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7D763-47AC-48BA-AEB0-C460D17A7D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12192000" cy="2590800"/>
          </a:xfrm>
          <a:prstGeom prst="rect">
            <a:avLst/>
          </a:prstGeom>
        </p:spPr>
      </p:pic>
      <p:pic>
        <p:nvPicPr>
          <p:cNvPr id="5" name="Picture 2" descr="U.S. Department of Energy Office of Science">
            <a:extLst>
              <a:ext uri="{FF2B5EF4-FFF2-40B4-BE49-F238E27FC236}">
                <a16:creationId xmlns:a16="http://schemas.microsoft.com/office/drawing/2014/main" id="{E9D4AF86-5BD0-45E5-AA88-C6D8A479B2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6"/>
          <a:stretch/>
        </p:blipFill>
        <p:spPr bwMode="auto">
          <a:xfrm>
            <a:off x="183945" y="6378617"/>
            <a:ext cx="1771362" cy="4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7BC6A-60F2-49D9-A050-F1A9A1264BB5}"/>
              </a:ext>
            </a:extLst>
          </p:cNvPr>
          <p:cNvSpPr txBox="1"/>
          <p:nvPr userDrawn="1"/>
        </p:nvSpPr>
        <p:spPr>
          <a:xfrm>
            <a:off x="0" y="6524231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solidFill>
                  <a:srgbClr val="002D5B"/>
                </a:solidFill>
              </a:rPr>
              <a:t>Managed and operated by Battelle Savannah River Alliance, LLC for the U. S. Department of Energy.</a:t>
            </a:r>
          </a:p>
        </p:txBody>
      </p:sp>
    </p:spTree>
    <p:extLst>
      <p:ext uri="{BB962C8B-B14F-4D97-AF65-F5344CB8AC3E}">
        <p14:creationId xmlns:p14="http://schemas.microsoft.com/office/powerpoint/2010/main" val="39414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Headlines should be in Arial Narrow bold 20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CF4CB7A-D383-48C8-B645-1580C545A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5" b="38725"/>
          <a:stretch/>
        </p:blipFill>
        <p:spPr>
          <a:xfrm>
            <a:off x="1266421" y="2"/>
            <a:ext cx="10925579" cy="647699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CD7C12-E4F1-49DB-AA81-DD229E8479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7002"/>
            <a:ext cx="1828800" cy="385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76B22-7C99-477F-9CDE-D4DCEBEE1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0" y="6237861"/>
            <a:ext cx="12212310" cy="620137"/>
          </a:xfrm>
          <a:prstGeom prst="rect">
            <a:avLst/>
          </a:prstGeom>
        </p:spPr>
      </p:pic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BC245A3A-BE61-46BB-98E5-9E7623001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62DE81-A0A0-4224-9E70-144291F408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4" y="6460203"/>
            <a:ext cx="2089151" cy="232803"/>
          </a:xfrm>
          <a:prstGeom prst="rect">
            <a:avLst/>
          </a:prstGeom>
          <a:noFill/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8B42405-1C5B-48BC-BBD5-EA513B1E1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5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CF4CB7A-D383-48C8-B645-1580C545A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5" b="38725"/>
          <a:stretch/>
        </p:blipFill>
        <p:spPr>
          <a:xfrm>
            <a:off x="1266421" y="2"/>
            <a:ext cx="10925579" cy="647699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ECD7C12-E4F1-49DB-AA81-DD229E8479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7002"/>
            <a:ext cx="1828800" cy="385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76B22-7C99-477F-9CDE-D4DCEBEE11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0" y="6237861"/>
            <a:ext cx="12212310" cy="620137"/>
          </a:xfrm>
          <a:prstGeom prst="rect">
            <a:avLst/>
          </a:prstGeom>
        </p:spPr>
      </p:pic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BC245A3A-BE61-46BB-98E5-9E7623001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62DE81-A0A0-4224-9E70-144291F408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4" y="6460203"/>
            <a:ext cx="2089151" cy="232803"/>
          </a:xfrm>
          <a:prstGeom prst="rect">
            <a:avLst/>
          </a:prstGeom>
          <a:noFill/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8B42405-1C5B-48BC-BBD5-EA513B1E1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CF4CB7A-D383-48C8-B645-1580C545A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5" b="38725"/>
          <a:stretch/>
        </p:blipFill>
        <p:spPr>
          <a:xfrm>
            <a:off x="1266422" y="0"/>
            <a:ext cx="10925578" cy="6476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1FE5D-CFDF-4B4D-AA82-3B9CCDE16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1" y="6237861"/>
            <a:ext cx="12212311" cy="620137"/>
          </a:xfrm>
          <a:prstGeom prst="rect">
            <a:avLst/>
          </a:prstGeom>
        </p:spPr>
      </p:pic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8785BBE5-7A6A-4576-BB19-AD428F3D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255B49-1148-40ED-B6A4-7E485B79E6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4" y="6460203"/>
            <a:ext cx="2089151" cy="232803"/>
          </a:xfrm>
          <a:prstGeom prst="rect">
            <a:avLst/>
          </a:prstGeom>
          <a:noFill/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0866641-C73B-4D42-8CDF-1A254A4D85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3" r:id="rId4"/>
    <p:sldLayoutId id="2147483704" r:id="rId5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" y="588264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1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A87DD-3DE9-43B3-AB64-571FBE05E8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374"/>
            <a:ext cx="12192000" cy="6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5C161B-A28B-4E32-952F-EB1DB137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1" b="25222"/>
          <a:stretch/>
        </p:blipFill>
        <p:spPr>
          <a:xfrm>
            <a:off x="-20311" y="6237861"/>
            <a:ext cx="12232622" cy="620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4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440656"/>
            <a:ext cx="508000" cy="304800"/>
          </a:xfrm>
          <a:prstGeom prst="rect">
            <a:avLst/>
          </a:prstGeom>
        </p:spPr>
        <p:txBody>
          <a:bodyPr/>
          <a:lstStyle>
            <a:lvl1pPr>
              <a:defRPr sz="105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054D-1905-4DDC-9520-9E015EF7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1" y="3"/>
            <a:ext cx="11582400" cy="588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Headlines should be in Arial Narrow bold 20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B1DF0A-F090-4F30-B9F2-07E0DDCFC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6" y="6474273"/>
            <a:ext cx="2089151" cy="232803"/>
          </a:xfrm>
          <a:prstGeom prst="rect">
            <a:avLst/>
          </a:prstGeom>
          <a:noFill/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C8E1F5-8995-4112-9ED4-E0A35FFF47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84044"/>
            <a:ext cx="1828800" cy="3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3" indent="-218673" algn="l" defTabSz="914377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67" indent="-208751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62" indent="-149222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56" indent="-159143" algn="l" defTabSz="91437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50" indent="-178986" algn="l" defTabSz="914377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51009"/>
            <a:ext cx="12197487" cy="506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" y="588266"/>
            <a:ext cx="11606157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79200" y="6553200"/>
            <a:ext cx="508000" cy="3048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1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7" r:id="rId5"/>
    <p:sldLayoutId id="2147483728" r:id="rId6"/>
    <p:sldLayoutId id="214748372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5.jp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6D80F9A1-39FB-4845-B285-20D4DE4F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60" y="2837189"/>
            <a:ext cx="1112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Fusion Fuel Cycle R&amp;D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11EFC5B-CE3D-4BB0-BA73-CC4EBAA0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6" y="3253179"/>
            <a:ext cx="7086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Fusion Power Associates 43</a:t>
            </a:r>
            <a:r>
              <a:rPr lang="en-US" sz="1600" baseline="30000" dirty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 Annual Meeting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58FD4FB-E25D-4AE4-9BF7-94C56E61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6" y="4427533"/>
            <a:ext cx="11996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Brenda Garcia-Diaz and Dave Babineau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AF8B692-4AA1-448E-BC56-84790F9C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60" y="4732848"/>
            <a:ext cx="11115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</a:rPr>
              <a:t>Savannah River National Lab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963D96D-E4A1-49EF-B32F-D22277FF1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6" y="5324888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latin typeface="Arial Narrow" pitchFamily="34" charset="0"/>
              </a:rPr>
              <a:t>SRNL-RP-2022-01196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i="1" dirty="0">
                <a:latin typeface="Arial Narrow" pitchFamily="34" charset="0"/>
              </a:rPr>
              <a:t>12/8</a:t>
            </a:r>
            <a:r>
              <a:rPr lang="en-US" sz="1200" i="1" dirty="0">
                <a:solidFill>
                  <a:schemeClr val="tx1"/>
                </a:solidFill>
                <a:latin typeface="Arial Narrow" pitchFamily="34" charset="0"/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9400" y="85960"/>
            <a:ext cx="11607800" cy="41116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</a:rPr>
              <a:t>Technology Development with ARPA-e GAMOW and FES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5B8F266-9603-4B47-BBEB-CA507A0A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03" y="3368351"/>
            <a:ext cx="5607297" cy="2184055"/>
          </a:xfrm>
        </p:spPr>
        <p:txBody>
          <a:bodyPr lIns="91440" tIns="45720" rIns="91440" bIns="45720" anchor="t"/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 Narrow"/>
              </a:rPr>
              <a:t>Direct </a:t>
            </a:r>
            <a:r>
              <a:rPr lang="en-US" dirty="0" err="1">
                <a:solidFill>
                  <a:srgbClr val="000000"/>
                </a:solidFill>
                <a:latin typeface="Arial Narrow"/>
              </a:rPr>
              <a:t>LiT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 Electrolysis</a:t>
            </a:r>
            <a:endParaRPr lang="en-US" dirty="0">
              <a:ea typeface="+mn-ea"/>
              <a:cs typeface="+mn-cs"/>
            </a:endParaRPr>
          </a:p>
          <a:p>
            <a:pPr marL="218440" indent="-218440"/>
            <a:r>
              <a:rPr lang="en-US" sz="1800" b="0" u="sng" dirty="0"/>
              <a:t>Goal:</a:t>
            </a:r>
            <a:r>
              <a:rPr lang="en-US" sz="1800" b="0" dirty="0"/>
              <a:t> Develop method to electrochemically extract tritium directly from a </a:t>
            </a:r>
            <a:r>
              <a:rPr lang="en-US" sz="1800" b="0" dirty="0" err="1"/>
              <a:t>PbLi</a:t>
            </a:r>
            <a:r>
              <a:rPr lang="en-US" sz="1800" b="0" dirty="0"/>
              <a:t> blanket for reduction of tritium concentrations below vacuum extraction</a:t>
            </a:r>
          </a:p>
          <a:p>
            <a:pPr marL="447040" lvl="1" indent="-208280"/>
            <a:r>
              <a:rPr lang="en-US" dirty="0"/>
              <a:t>&gt;50% reduction in capital cost compared to Maroni process</a:t>
            </a:r>
          </a:p>
          <a:p>
            <a:pPr marL="447040" lvl="1" indent="-208280"/>
            <a:r>
              <a:rPr lang="en-US" dirty="0"/>
              <a:t>Develop durable electrolytes and electrodes</a:t>
            </a:r>
          </a:p>
          <a:p>
            <a:pPr marL="447040" lvl="1" indent="-208280"/>
            <a:r>
              <a:rPr lang="en-US" dirty="0"/>
              <a:t>Scale-up demonstration to 1 kg/</a:t>
            </a:r>
            <a:r>
              <a:rPr lang="en-US" dirty="0" err="1"/>
              <a:t>hr</a:t>
            </a:r>
            <a:r>
              <a:rPr lang="en-US" dirty="0"/>
              <a:t> processing rate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95DD0D-7A69-4664-A3F5-C0B419CF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73370"/>
            <a:ext cx="2608786" cy="2487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F338A-EDA5-4425-AA2E-BBBDF4282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14" y="548893"/>
            <a:ext cx="3365241" cy="2612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1B2848-9B04-4274-B7EC-1B83C519A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49" y="673370"/>
            <a:ext cx="5294948" cy="2809119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F23F4CF-3448-4D5D-8920-3ADA5E7FA992}"/>
              </a:ext>
            </a:extLst>
          </p:cNvPr>
          <p:cNvSpPr txBox="1">
            <a:spLocks/>
          </p:cNvSpPr>
          <p:nvPr/>
        </p:nvSpPr>
        <p:spPr>
          <a:xfrm>
            <a:off x="279400" y="3508310"/>
            <a:ext cx="5607297" cy="2044096"/>
          </a:xfrm>
          <a:prstGeom prst="rect">
            <a:avLst/>
          </a:prstGeom>
        </p:spPr>
        <p:txBody>
          <a:bodyPr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Hydrocarbon Pump Oil Recycling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HyPOR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Loop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Goal: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Selectively remove heavier 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isotopes from pump oil while also purifying the oil of radiation-induced damage</a:t>
            </a:r>
          </a:p>
          <a:p>
            <a:pPr marL="447267" marR="0" lvl="1" indent="-20875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&gt;4x reduction in tritium inventory</a:t>
            </a: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&gt;10x reduction in pump electrical consumption</a:t>
            </a: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&gt;50x reduction in costs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C7EB4B-5962-4C55-AD73-BF51496E5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79" y="5773468"/>
            <a:ext cx="1630591" cy="411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62FD27-2E06-4666-87D0-551B302AD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771" y="5773468"/>
            <a:ext cx="1630591" cy="4111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C4911D5-C208-42EF-BC17-40104DED0E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9" b="26941"/>
          <a:stretch/>
        </p:blipFill>
        <p:spPr>
          <a:xfrm>
            <a:off x="2302389" y="5798374"/>
            <a:ext cx="2493546" cy="3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2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64A2C70-17BC-494D-97DE-C82545FA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1" r="8883" b="2742"/>
          <a:stretch/>
        </p:blipFill>
        <p:spPr bwMode="auto">
          <a:xfrm>
            <a:off x="6385820" y="3332291"/>
            <a:ext cx="3792197" cy="2878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FAFA2-7AE2-4E00-9D38-BD4BA3D0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SRNL Supporting FES Efforts to Advance the Fuel Cycle through the National Blanket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F7CBC-0BB2-419B-ABB4-AAB6F1385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5A0B1-E5ED-4BAD-92C4-DCA92E8269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3999" y="709127"/>
            <a:ext cx="6034834" cy="5443636"/>
          </a:xfrm>
        </p:spPr>
        <p:txBody>
          <a:bodyPr/>
          <a:lstStyle/>
          <a:p>
            <a:r>
              <a:rPr lang="en-US" sz="1800" dirty="0"/>
              <a:t>Develop and implement models as part of a multi-laboratory program to provide technical knowledge and guidance of the Deuterium-Tritium (DT) fusion fuel cycle.</a:t>
            </a:r>
            <a:endParaRPr lang="en-US" dirty="0"/>
          </a:p>
          <a:p>
            <a:pPr lvl="1"/>
            <a:r>
              <a:rPr lang="en-US" dirty="0"/>
              <a:t>full functioning Discrete Time Fuel Cycle model</a:t>
            </a:r>
          </a:p>
          <a:p>
            <a:pPr lvl="1"/>
            <a:r>
              <a:rPr lang="en-US" dirty="0"/>
              <a:t>And Kalman Filter Prediction Algorithm</a:t>
            </a:r>
          </a:p>
          <a:p>
            <a:pPr lvl="1"/>
            <a:r>
              <a:rPr lang="en-US" dirty="0"/>
              <a:t>Aspen process models</a:t>
            </a:r>
          </a:p>
          <a:p>
            <a:r>
              <a:rPr lang="en-US" dirty="0"/>
              <a:t>Demonstrated the capability of the Kalman Filter for real-time accountancy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Simulated sensor measurements and processed through Kalman Filter</a:t>
            </a:r>
          </a:p>
          <a:p>
            <a:pPr lvl="1"/>
            <a:r>
              <a:rPr lang="en-US" b="0" dirty="0"/>
              <a:t>Sensor measurement error was reduced from 60% to near 0.001% </a:t>
            </a:r>
            <a:endParaRPr lang="en-US" dirty="0"/>
          </a:p>
          <a:p>
            <a:r>
              <a:rPr lang="en-US" dirty="0"/>
              <a:t>Investigated In-Process Tritium Inventory Reduction using the discrete time model</a:t>
            </a:r>
          </a:p>
          <a:p>
            <a:pPr lvl="1"/>
            <a:r>
              <a:rPr lang="en-US" dirty="0"/>
              <a:t>Simulated improvements and changes to the fuel cycle by adjusting the processing time and fractional flows of sub-systems.</a:t>
            </a:r>
          </a:p>
          <a:p>
            <a:pPr lvl="1"/>
            <a:r>
              <a:rPr lang="en-US" dirty="0"/>
              <a:t>Continuous pumping, Direct Internal Recycling (DIR), and improvement in Isotope Separation</a:t>
            </a:r>
          </a:p>
          <a:p>
            <a:pPr lvl="1"/>
            <a:r>
              <a:rPr lang="en-US" b="0" dirty="0"/>
              <a:t>In-process inventory was </a:t>
            </a:r>
            <a:r>
              <a:rPr lang="en-US" dirty="0"/>
              <a:t>shown to be </a:t>
            </a:r>
            <a:r>
              <a:rPr lang="en-US" b="0" dirty="0"/>
              <a:t>reduced &gt; 50% with a maximum reduction of ~71%.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22D4C-E507-4F4C-84E9-9770A7EEBB3C}"/>
              </a:ext>
            </a:extLst>
          </p:cNvPr>
          <p:cNvSpPr txBox="1"/>
          <p:nvPr/>
        </p:nvSpPr>
        <p:spPr>
          <a:xfrm>
            <a:off x="10178018" y="1311826"/>
            <a:ext cx="1921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1.) Flynn, H. B., and George Larsen. "Investigating the application of Kalman Filters for real-time accountancy in fusion fuel cycles."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Fusion Engineering and Design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176 (2022): 113037.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0B558-05A9-449C-B06A-271C6953F7B1}"/>
              </a:ext>
            </a:extLst>
          </p:cNvPr>
          <p:cNvSpPr txBox="1"/>
          <p:nvPr/>
        </p:nvSpPr>
        <p:spPr>
          <a:xfrm>
            <a:off x="10178017" y="3945736"/>
            <a:ext cx="19216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2.) (Accepted) “Fusion Fuel Cycle Inventory Reduction Studies using a Processing Time based Discrete-Time Interval Model” in a Special Edition of Fusion Science and Technology, Young Investigators of Fusion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14336-0C08-48CB-A80D-D3F00FD8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7870" r="1807"/>
          <a:stretch/>
        </p:blipFill>
        <p:spPr bwMode="auto">
          <a:xfrm>
            <a:off x="6385819" y="597937"/>
            <a:ext cx="3792198" cy="2801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37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C07C-974D-4761-8B84-8452C34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80449"/>
            <a:ext cx="11540412" cy="411163"/>
          </a:xfrm>
        </p:spPr>
        <p:txBody>
          <a:bodyPr>
            <a:noAutofit/>
          </a:bodyPr>
          <a:lstStyle/>
          <a:p>
            <a:r>
              <a:rPr lang="en-US" sz="2400" dirty="0"/>
              <a:t>Working with DOE and NRC on Tritium Subject Matter Experts for Fusion Regulation </a:t>
            </a:r>
            <a:r>
              <a:rPr lang="en-US" sz="2400"/>
              <a:t>and D&amp;D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FCFCB-99AB-4E38-8B5B-6E301E91D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35925-3AD6-42A3-86DF-E16D5C1A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04" y="551955"/>
            <a:ext cx="7934632" cy="546538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Tritium is Unique among Radionuclides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Tritium is an exception to DOE-STD-1027 in terms of regulation</a:t>
            </a:r>
          </a:p>
          <a:p>
            <a:pPr lvl="2">
              <a:defRPr/>
            </a:pPr>
            <a:r>
              <a:rPr lang="en-US" sz="1400" dirty="0">
                <a:solidFill>
                  <a:srgbClr val="000000"/>
                </a:solidFill>
              </a:rPr>
              <a:t>“At the recommendation of the Tritium Focus Group, the [hazard facility class] tritium threshold values were provided by the Tritium Focus Group (TFG) and are not calculated using the methodology in this Standard.” [Brown et al., Sandia2022-4187]</a:t>
            </a:r>
          </a:p>
          <a:p>
            <a:pPr lvl="1">
              <a:defRPr/>
            </a:pPr>
            <a:r>
              <a:rPr lang="en-US" i="0" dirty="0">
                <a:solidFill>
                  <a:srgbClr val="000000"/>
                </a:solidFill>
              </a:rPr>
              <a:t>Tritium has many unique properties</a:t>
            </a:r>
          </a:p>
          <a:p>
            <a:pPr lvl="2">
              <a:defRPr/>
            </a:pPr>
            <a:r>
              <a:rPr lang="en-US" i="0" dirty="0">
                <a:solidFill>
                  <a:srgbClr val="000000"/>
                </a:solidFill>
              </a:rPr>
              <a:t>Permeates solid metals</a:t>
            </a:r>
          </a:p>
          <a:p>
            <a:pPr lvl="2">
              <a:defRPr/>
            </a:pPr>
            <a:r>
              <a:rPr lang="en-US" i="0" dirty="0">
                <a:solidFill>
                  <a:srgbClr val="000000"/>
                </a:solidFill>
              </a:rPr>
              <a:t>Isotopically exchanges with protium or deuterium atoms in other materials</a:t>
            </a:r>
          </a:p>
          <a:p>
            <a:pPr lvl="2">
              <a:defRPr/>
            </a:pPr>
            <a:r>
              <a:rPr lang="en-US" i="0" dirty="0"/>
              <a:t>Can be present as a gas (elemental or oxide), liquid (oxide or organic), or solid (hydride or organic) within the same facility</a:t>
            </a:r>
          </a:p>
          <a:p>
            <a:pPr lvl="2">
              <a:defRPr/>
            </a:pPr>
            <a:r>
              <a:rPr lang="en-US" i="0" dirty="0"/>
              <a:t>Autocatalytic – spontaneously, but not necessarily quickly, reacts with other species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Form of Tritium in Accident Scenarios is Critical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Dose Coefficient (DC) for tritiated water (HTO) 10,000 times higher than the DC for tritium gas (HT) </a:t>
            </a:r>
            <a:r>
              <a:rPr lang="en-US" dirty="0"/>
              <a:t>and the DC for an insoluble tritiated particle can be about ~14x that of HTO per DOE-STD-1129 (depends on particle size)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Accident scenarios involving fires near tritium sources are often the limiting cases in accident analysis</a:t>
            </a:r>
          </a:p>
          <a:p>
            <a:pPr lvl="2">
              <a:defRPr/>
            </a:pPr>
            <a:r>
              <a:rPr lang="en-US" sz="1400" i="1" dirty="0">
                <a:solidFill>
                  <a:srgbClr val="000000"/>
                </a:solidFill>
              </a:rPr>
              <a:t>“Since the DC for tritiated water vapor is much greater than for T</a:t>
            </a:r>
            <a:r>
              <a:rPr lang="en-US" sz="1400" i="1" baseline="-25000" dirty="0">
                <a:solidFill>
                  <a:srgbClr val="000000"/>
                </a:solidFill>
              </a:rPr>
              <a:t>2</a:t>
            </a:r>
            <a:r>
              <a:rPr lang="en-US" sz="1400" i="1" dirty="0">
                <a:solidFill>
                  <a:srgbClr val="000000"/>
                </a:solidFill>
              </a:rPr>
              <a:t> gas, facility-wide accidents involving fires or explosions are generally the default scenarios of greatest concern for overall facility hazard categorization.” [Brown et al., Sandia2022-4187]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1E44E-3A54-4276-9E75-124096BF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" t="2580" r="3071" b="2939"/>
          <a:stretch/>
        </p:blipFill>
        <p:spPr>
          <a:xfrm>
            <a:off x="8119536" y="840658"/>
            <a:ext cx="3982669" cy="51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736" y="39917"/>
            <a:ext cx="11739464" cy="411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Energy Justice Considerations and The Tritium Fuel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1BBB5-4174-45CA-BA0C-A8266CCAC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2" r="2495" b="2104"/>
          <a:stretch/>
        </p:blipFill>
        <p:spPr>
          <a:xfrm>
            <a:off x="5016843" y="993943"/>
            <a:ext cx="6996206" cy="466059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7DC03D-02BD-4362-9BC3-B23071E2EF06}"/>
              </a:ext>
            </a:extLst>
          </p:cNvPr>
          <p:cNvSpPr txBox="1">
            <a:spLocks/>
          </p:cNvSpPr>
          <p:nvPr/>
        </p:nvSpPr>
        <p:spPr>
          <a:xfrm>
            <a:off x="178951" y="577981"/>
            <a:ext cx="4837892" cy="5670371"/>
          </a:xfrm>
          <a:prstGeom prst="rect">
            <a:avLst/>
          </a:prstGeom>
        </p:spPr>
        <p:txBody>
          <a:bodyPr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Tritium Emissions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Fuel cycle will have most energy/environmental justice considerations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cladding to contain all nuclear material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Avogadro’s Number and emissions</a:t>
            </a:r>
          </a:p>
          <a:p>
            <a:pPr marL="447267" marR="0" lvl="1" indent="-208751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6.022 x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molecules/mole</a:t>
            </a:r>
          </a:p>
          <a:p>
            <a:pPr marL="447267" marR="0" lvl="1" indent="-208751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ppm: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6.022 x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molecules / ppm</a:t>
            </a:r>
          </a:p>
          <a:p>
            <a:pPr marL="447267" marR="0" lvl="1" indent="-208751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ppb: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6.022 x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molecules / ppb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FPP will exhaust ~10s of moles of He/day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Tritium can be detected at low concentrations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community where a fusion plant is located will likely be able to measure that tritium is being emitted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Are companies committed to transparency of posting tritium emissions?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Are designs being developed and improved to reduce emissions?</a:t>
            </a:r>
          </a:p>
        </p:txBody>
      </p:sp>
    </p:spTree>
    <p:extLst>
      <p:ext uri="{BB962C8B-B14F-4D97-AF65-F5344CB8AC3E}">
        <p14:creationId xmlns:p14="http://schemas.microsoft.com/office/powerpoint/2010/main" val="61876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63A44-586A-4A02-BB90-1B1250AF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3CC8F-55E8-41DE-B516-1B49CD97A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002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B66E-E526-499D-B958-EECE269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Fusion Fuel Cycle, Public-Private Partnerships, and Fusion Commercialization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A6A1F-F3C1-4499-8FB2-494E8F6B9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D17EE08-336A-4D88-BA42-A7111C5C0E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4800" y="575623"/>
            <a:ext cx="11430000" cy="2853377"/>
          </a:xfrm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/>
              <a:t>Dec 2020 FESAC Report – “Powering the Future Fusion &amp; Plasmas”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</a:rPr>
              <a:t>Recommendation: Significantly expand blanket and tritium research and development programs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</a:rPr>
              <a:t>Recommendation: Expand existing and establish new public-private partnership programs to leverage capabilities, reduce cost, and accelerate the commercialization of fusion power and plasma technologies.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00"/>
                </a:solidFill>
              </a:rPr>
              <a:t>Mar 2021 NASEM Report – “Bringing Fusion to the US Grid”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7030A0"/>
                </a:solidFill>
              </a:rPr>
              <a:t>Recommendation: The Department of Energy should establish and demonstrate efficient tritium processing technologies at relevant rates and processing conditions before operation of a pilot plant.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70C0"/>
                </a:solidFill>
              </a:rPr>
              <a:t>Recommendation: The Department of Energy should move forward now to foster the creation of national teams, including public-private partnerships, that will develop conceptual pilot plant designs and technology roadmaps and lead to an engineering design of a pilot plant that will bring fusion to commercial viability.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5D4166-B65D-462C-87E8-776D0136F745}"/>
              </a:ext>
            </a:extLst>
          </p:cNvPr>
          <p:cNvSpPr txBox="1">
            <a:spLocks/>
          </p:cNvSpPr>
          <p:nvPr/>
        </p:nvSpPr>
        <p:spPr>
          <a:xfrm>
            <a:off x="304800" y="3332115"/>
            <a:ext cx="11769725" cy="2807427"/>
          </a:xfrm>
          <a:prstGeom prst="rect">
            <a:avLst/>
          </a:prstGeom>
        </p:spPr>
        <p:txBody>
          <a:bodyPr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u="sng" dirty="0">
                <a:solidFill>
                  <a:srgbClr val="000000"/>
                </a:solidFill>
              </a:rPr>
              <a:t>Fuel Cycle </a:t>
            </a:r>
            <a:r>
              <a:rPr lang="en-US" sz="1800" u="sng" dirty="0"/>
              <a:t>Challenges </a:t>
            </a:r>
            <a:r>
              <a:rPr lang="en-US" sz="1800" u="sng">
                <a:solidFill>
                  <a:srgbClr val="000000"/>
                </a:solidFill>
              </a:rPr>
              <a:t>and Questions</a:t>
            </a:r>
            <a:endParaRPr lang="en-US" sz="1400" b="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600" b="0" dirty="0"/>
              <a:t>The reports recognize the need for investment in the fuel cycle to meet needs for fusion commercialization, but do not provide details about how to get there</a:t>
            </a:r>
          </a:p>
          <a:p>
            <a:pPr>
              <a:spcBef>
                <a:spcPts val="300"/>
              </a:spcBef>
            </a:pPr>
            <a:r>
              <a:rPr lang="en-US" sz="1600" b="0" dirty="0"/>
              <a:t>How should the fusion community work to advance the fuel cycle in a push towards commercialization?</a:t>
            </a:r>
          </a:p>
          <a:p>
            <a:pPr>
              <a:spcBef>
                <a:spcPts val="300"/>
              </a:spcBef>
            </a:pPr>
            <a:r>
              <a:rPr lang="en-US" sz="1600" b="0" dirty="0"/>
              <a:t>What are areas where companies should be collaborating and what are areas where it should be anticipated that there is more competition?</a:t>
            </a:r>
          </a:p>
          <a:p>
            <a:pPr>
              <a:spcBef>
                <a:spcPts val="300"/>
              </a:spcBef>
            </a:pPr>
            <a:r>
              <a:rPr lang="en-US" sz="1600" b="0" dirty="0"/>
              <a:t>How do we wrap in public safety, regulation, and workforce development aspects of the fuel cycle where tritium provides</a:t>
            </a:r>
            <a:r>
              <a:rPr lang="en-US" sz="1600" b="0" dirty="0">
                <a:solidFill>
                  <a:srgbClr val="FF0000"/>
                </a:solidFill>
              </a:rPr>
              <a:t> </a:t>
            </a:r>
            <a:r>
              <a:rPr lang="en-US" sz="1600" b="0" dirty="0"/>
              <a:t>a significant radiological hazard</a:t>
            </a:r>
            <a:r>
              <a:rPr lang="en-US" sz="1600" b="0" strike="sngStrike" dirty="0"/>
              <a:t>s</a:t>
            </a:r>
            <a:r>
              <a:rPr lang="en-US" sz="1600" b="0" dirty="0"/>
              <a:t> that needs to be addressed within fusion systems</a:t>
            </a:r>
          </a:p>
          <a:p>
            <a:pPr>
              <a:spcBef>
                <a:spcPts val="300"/>
              </a:spcBef>
            </a:pPr>
            <a:r>
              <a:rPr lang="en-US" sz="1600" b="0" dirty="0"/>
              <a:t>How do we proactively plan for deactivation and decommissioning (D&amp;D) activities where tritium content in components is likely to be a significant challenge in waste disposal?</a:t>
            </a:r>
          </a:p>
          <a:p>
            <a:pPr>
              <a:spcBef>
                <a:spcPts val="300"/>
              </a:spcBef>
            </a:pPr>
            <a:r>
              <a:rPr lang="en-US" sz="1600" b="0" dirty="0"/>
              <a:t>How should the fusion community be coordinating on all aspects of the fuel cycle in a public-private partnership framework?</a:t>
            </a:r>
          </a:p>
        </p:txBody>
      </p:sp>
    </p:spTree>
    <p:extLst>
      <p:ext uri="{BB962C8B-B14F-4D97-AF65-F5344CB8AC3E}">
        <p14:creationId xmlns:p14="http://schemas.microsoft.com/office/powerpoint/2010/main" val="28655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B66E-E526-499D-B958-EECE2698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SRNL Recommended </a:t>
            </a:r>
            <a:r>
              <a:rPr lang="en-US"/>
              <a:t>Fuel Cycle </a:t>
            </a:r>
            <a:r>
              <a:rPr lang="en-US" dirty="0"/>
              <a:t>Development and Demonstration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A6A1F-F3C1-4499-8FB2-494E8F6B9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4A53A9-8663-4A92-8ED0-5FD5D46F78F9}"/>
              </a:ext>
            </a:extLst>
          </p:cNvPr>
          <p:cNvCxnSpPr>
            <a:cxnSpLocks/>
            <a:stCxn id="33" idx="2"/>
            <a:endCxn id="59" idx="7"/>
          </p:cNvCxnSpPr>
          <p:nvPr/>
        </p:nvCxnSpPr>
        <p:spPr>
          <a:xfrm flipH="1">
            <a:off x="4761586" y="1447800"/>
            <a:ext cx="1334414" cy="34582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1F6703-9B2E-4207-9F86-980EA06E7E85}"/>
              </a:ext>
            </a:extLst>
          </p:cNvPr>
          <p:cNvCxnSpPr>
            <a:cxnSpLocks/>
            <a:stCxn id="33" idx="2"/>
            <a:endCxn id="72" idx="2"/>
          </p:cNvCxnSpPr>
          <p:nvPr/>
        </p:nvCxnSpPr>
        <p:spPr>
          <a:xfrm>
            <a:off x="6096000" y="1447800"/>
            <a:ext cx="2587245" cy="24643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3D244-F807-447D-8483-1C553F51E9E9}"/>
              </a:ext>
            </a:extLst>
          </p:cNvPr>
          <p:cNvCxnSpPr>
            <a:cxnSpLocks/>
            <a:stCxn id="33" idx="2"/>
            <a:endCxn id="22" idx="6"/>
          </p:cNvCxnSpPr>
          <p:nvPr/>
        </p:nvCxnSpPr>
        <p:spPr>
          <a:xfrm flipH="1">
            <a:off x="2093416" y="1447800"/>
            <a:ext cx="4002584" cy="24199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35DF4-982C-4BF2-BAD2-E09D23BEE054}"/>
              </a:ext>
            </a:extLst>
          </p:cNvPr>
          <p:cNvGrpSpPr/>
          <p:nvPr/>
        </p:nvGrpSpPr>
        <p:grpSpPr>
          <a:xfrm>
            <a:off x="287643" y="1418133"/>
            <a:ext cx="3802210" cy="4709499"/>
            <a:chOff x="850514" y="1302249"/>
            <a:chExt cx="3960817" cy="49059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2D6DD6-E6DB-47F0-BF60-14709EE6ADB3}"/>
                </a:ext>
              </a:extLst>
            </p:cNvPr>
            <p:cNvGrpSpPr/>
            <p:nvPr/>
          </p:nvGrpSpPr>
          <p:grpSpPr>
            <a:xfrm>
              <a:off x="850514" y="1302249"/>
              <a:ext cx="3960817" cy="4905949"/>
              <a:chOff x="850514" y="1302249"/>
              <a:chExt cx="3960817" cy="4905949"/>
            </a:xfrm>
          </p:grpSpPr>
          <p:sp>
            <p:nvSpPr>
              <p:cNvPr id="14" name="Inhaltsplatzhalter 4">
                <a:extLst>
                  <a:ext uri="{FF2B5EF4-FFF2-40B4-BE49-F238E27FC236}">
                    <a16:creationId xmlns:a16="http://schemas.microsoft.com/office/drawing/2014/main" id="{9113AB5B-DDE7-4B7A-88BA-E9F549563F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887" y="1853177"/>
                <a:ext cx="3673444" cy="435502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Non-rad Demonstration(s)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Integrated demonstrations of sub-systems required to work together at fixed processing rates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Scale of needed demonstrations to be determined by technology readiness assessments in system planning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Facilities for performing integrated demonstrations will likely need specialized infrastructure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Non-rad facility preferably in a relatively low security restricted location (e.g. PPA)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Utilize facilities to help with workforce development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Rad Demonstration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Need fully integrated demonstration roughly at scale that demonstrates feasibility of plant operations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Scale of needed demonstrations to be determined by discussions with industry, funding agencies, regulators, and other stake holders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Needs to be in a secured location that is able to handle appropriate quantities of tritium and deuterium</a:t>
                </a:r>
              </a:p>
              <a:p>
                <a:pPr marL="0" marR="0" lvl="0" indent="0" algn="l" defTabSz="914127" rtl="0" eaLnBrk="1" fontAlgn="auto" latinLnBrk="0" hangingPunct="1">
                  <a:lnSpc>
                    <a:spcPts val="1274"/>
                  </a:lnSpc>
                  <a:spcBef>
                    <a:spcPts val="0"/>
                  </a:spcBef>
                  <a:spcAft>
                    <a:spcPts val="3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Leverage investments from other agencies where possible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B59B2E8-CCD2-4104-B1CB-2C0DD977325A}"/>
                  </a:ext>
                </a:extLst>
              </p:cNvPr>
              <p:cNvGrpSpPr/>
              <p:nvPr/>
            </p:nvGrpSpPr>
            <p:grpSpPr>
              <a:xfrm flipH="1">
                <a:off x="923548" y="1625249"/>
                <a:ext cx="90048" cy="4357328"/>
                <a:chOff x="5937487" y="-145519"/>
                <a:chExt cx="287385" cy="13906315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71234CE-D595-4138-8DD7-6358960984E1}"/>
                    </a:ext>
                  </a:extLst>
                </p:cNvPr>
                <p:cNvCxnSpPr>
                  <a:cxnSpLocks/>
                  <a:endCxn id="94" idx="4"/>
                </p:cNvCxnSpPr>
                <p:nvPr/>
              </p:nvCxnSpPr>
              <p:spPr>
                <a:xfrm flipH="1">
                  <a:off x="6071718" y="-145519"/>
                  <a:ext cx="26015" cy="1390631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CE4506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18574B4-D263-46C7-818F-941BF23F27C1}"/>
                    </a:ext>
                  </a:extLst>
                </p:cNvPr>
                <p:cNvSpPr/>
                <p:nvPr/>
              </p:nvSpPr>
              <p:spPr>
                <a:xfrm>
                  <a:off x="5937487" y="1456436"/>
                  <a:ext cx="287385" cy="287386"/>
                </a:xfrm>
                <a:prstGeom prst="ellipse">
                  <a:avLst/>
                </a:prstGeom>
                <a:solidFill>
                  <a:srgbClr val="AA160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5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3E6778C-298C-4C23-9260-FB1DCC8A7AE4}"/>
                  </a:ext>
                </a:extLst>
              </p:cNvPr>
              <p:cNvGrpSpPr/>
              <p:nvPr/>
            </p:nvGrpSpPr>
            <p:grpSpPr>
              <a:xfrm>
                <a:off x="850514" y="1302249"/>
                <a:ext cx="1881100" cy="565987"/>
                <a:chOff x="5939019" y="3069894"/>
                <a:chExt cx="3345405" cy="1006566"/>
              </a:xfrm>
            </p:grpSpPr>
            <p:sp>
              <p:nvSpPr>
                <p:cNvPr id="20" name="Rounded Rectangle 157">
                  <a:extLst>
                    <a:ext uri="{FF2B5EF4-FFF2-40B4-BE49-F238E27FC236}">
                      <a16:creationId xmlns:a16="http://schemas.microsoft.com/office/drawing/2014/main" id="{9F4302E1-081A-4956-A9FA-BC87A15EEA80}"/>
                    </a:ext>
                  </a:extLst>
                </p:cNvPr>
                <p:cNvSpPr/>
                <p:nvPr/>
              </p:nvSpPr>
              <p:spPr>
                <a:xfrm>
                  <a:off x="5939019" y="3275005"/>
                  <a:ext cx="2468471" cy="61686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2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9FC5C92-3A3B-40D0-8CFF-0B38335D6590}"/>
                    </a:ext>
                  </a:extLst>
                </p:cNvPr>
                <p:cNvGrpSpPr/>
                <p:nvPr/>
              </p:nvGrpSpPr>
              <p:grpSpPr>
                <a:xfrm>
                  <a:off x="8277858" y="3069894"/>
                  <a:ext cx="1006566" cy="1006566"/>
                  <a:chOff x="6080089" y="858340"/>
                  <a:chExt cx="1006566" cy="1006566"/>
                </a:xfrm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B22677D-F614-4125-9FA6-047060D24A50}"/>
                      </a:ext>
                    </a:extLst>
                  </p:cNvPr>
                  <p:cNvSpPr/>
                  <p:nvPr/>
                </p:nvSpPr>
                <p:spPr>
                  <a:xfrm>
                    <a:off x="6080089" y="858340"/>
                    <a:ext cx="1006566" cy="1006566"/>
                  </a:xfrm>
                  <a:prstGeom prst="ellips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51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D52D9063-A020-417E-817D-23FC0AEFDA3A}"/>
                      </a:ext>
                    </a:extLst>
                  </p:cNvPr>
                  <p:cNvSpPr/>
                  <p:nvPr/>
                </p:nvSpPr>
                <p:spPr>
                  <a:xfrm>
                    <a:off x="6205043" y="1003120"/>
                    <a:ext cx="717006" cy="71700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51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id="{AADCFD3B-3F8B-4E12-974B-3EEDDA5A2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4546" y="1374022"/>
                <a:ext cx="423934" cy="42393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8377D3E3-EFCF-4BAE-86DB-DC611C9FD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05" y="1472240"/>
                <a:ext cx="332861" cy="338503"/>
              </a:xfrm>
              <a:custGeom>
                <a:avLst/>
                <a:gdLst>
                  <a:gd name="T0" fmla="*/ 1329 w 1968"/>
                  <a:gd name="T1" fmla="*/ 1364 h 1999"/>
                  <a:gd name="T2" fmla="*/ 1968 w 1968"/>
                  <a:gd name="T3" fmla="*/ 225 h 1999"/>
                  <a:gd name="T4" fmla="*/ 1252 w 1968"/>
                  <a:gd name="T5" fmla="*/ 0 h 1999"/>
                  <a:gd name="T6" fmla="*/ 0 w 1968"/>
                  <a:gd name="T7" fmla="*/ 1253 h 1999"/>
                  <a:gd name="T8" fmla="*/ 246 w 1968"/>
                  <a:gd name="T9" fmla="*/ 1999 h 1999"/>
                  <a:gd name="T10" fmla="*/ 1329 w 1968"/>
                  <a:gd name="T11" fmla="*/ 1364 h 1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68" h="1999">
                    <a:moveTo>
                      <a:pt x="1329" y="1364"/>
                    </a:moveTo>
                    <a:cubicBezTo>
                      <a:pt x="1891" y="786"/>
                      <a:pt x="1968" y="225"/>
                      <a:pt x="1968" y="225"/>
                    </a:cubicBezTo>
                    <a:cubicBezTo>
                      <a:pt x="1765" y="83"/>
                      <a:pt x="1518" y="0"/>
                      <a:pt x="1252" y="0"/>
                    </a:cubicBezTo>
                    <a:cubicBezTo>
                      <a:pt x="560" y="0"/>
                      <a:pt x="0" y="561"/>
                      <a:pt x="0" y="1253"/>
                    </a:cubicBezTo>
                    <a:cubicBezTo>
                      <a:pt x="0" y="1532"/>
                      <a:pt x="91" y="1791"/>
                      <a:pt x="246" y="1999"/>
                    </a:cubicBezTo>
                    <a:cubicBezTo>
                      <a:pt x="246" y="1999"/>
                      <a:pt x="767" y="1941"/>
                      <a:pt x="1329" y="1364"/>
                    </a:cubicBezTo>
                    <a:close/>
                  </a:path>
                </a:pathLst>
              </a:custGeom>
              <a:solidFill>
                <a:sysClr val="window" lastClr="FFFFFF">
                  <a:alpha val="10000"/>
                </a:sysClr>
              </a:solidFill>
              <a:ln>
                <a:noFill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Inhaltsplatzhalter 4">
                <a:extLst>
                  <a:ext uri="{FF2B5EF4-FFF2-40B4-BE49-F238E27FC236}">
                    <a16:creationId xmlns:a16="http://schemas.microsoft.com/office/drawing/2014/main" id="{3B235BF6-780D-4D16-8F94-C3A4873C84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8308" y="1466965"/>
                <a:ext cx="1301118" cy="224431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272967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Wingdings" panose="05000000000000000000" pitchFamily="2" charset="2"/>
                  <a:buChar char="§"/>
                  <a:defRPr sz="23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1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968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FACILITIES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50D053-62C8-4687-BD1A-1CCE63EC77BC}"/>
                </a:ext>
              </a:extLst>
            </p:cNvPr>
            <p:cNvGrpSpPr/>
            <p:nvPr/>
          </p:nvGrpSpPr>
          <p:grpSpPr>
            <a:xfrm>
              <a:off x="2321117" y="1442431"/>
              <a:ext cx="265935" cy="278789"/>
              <a:chOff x="4437063" y="5006976"/>
              <a:chExt cx="525463" cy="550863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12" name="Freeform 448">
                <a:extLst>
                  <a:ext uri="{FF2B5EF4-FFF2-40B4-BE49-F238E27FC236}">
                    <a16:creationId xmlns:a16="http://schemas.microsoft.com/office/drawing/2014/main" id="{3D80F081-B809-4304-9F7F-2DA742326D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7063" y="5006976"/>
                <a:ext cx="525463" cy="550863"/>
              </a:xfrm>
              <a:custGeom>
                <a:avLst/>
                <a:gdLst>
                  <a:gd name="T0" fmla="*/ 1304 w 3312"/>
                  <a:gd name="T1" fmla="*/ 473 h 3471"/>
                  <a:gd name="T2" fmla="*/ 1186 w 3312"/>
                  <a:gd name="T3" fmla="*/ 507 h 3471"/>
                  <a:gd name="T4" fmla="*/ 710 w 3312"/>
                  <a:gd name="T5" fmla="*/ 456 h 3471"/>
                  <a:gd name="T6" fmla="*/ 607 w 3312"/>
                  <a:gd name="T7" fmla="*/ 971 h 3471"/>
                  <a:gd name="T8" fmla="*/ 153 w 3312"/>
                  <a:gd name="T9" fmla="*/ 1225 h 3471"/>
                  <a:gd name="T10" fmla="*/ 339 w 3312"/>
                  <a:gd name="T11" fmla="*/ 1655 h 3471"/>
                  <a:gd name="T12" fmla="*/ 349 w 3312"/>
                  <a:gd name="T13" fmla="*/ 1791 h 3471"/>
                  <a:gd name="T14" fmla="*/ 146 w 3312"/>
                  <a:gd name="T15" fmla="*/ 2238 h 3471"/>
                  <a:gd name="T16" fmla="*/ 588 w 3312"/>
                  <a:gd name="T17" fmla="*/ 2478 h 3471"/>
                  <a:gd name="T18" fmla="*/ 705 w 3312"/>
                  <a:gd name="T19" fmla="*/ 3001 h 3471"/>
                  <a:gd name="T20" fmla="*/ 1172 w 3312"/>
                  <a:gd name="T21" fmla="*/ 2965 h 3471"/>
                  <a:gd name="T22" fmla="*/ 1281 w 3312"/>
                  <a:gd name="T23" fmla="*/ 2982 h 3471"/>
                  <a:gd name="T24" fmla="*/ 1651 w 3312"/>
                  <a:gd name="T25" fmla="*/ 3330 h 3471"/>
                  <a:gd name="T26" fmla="*/ 2005 w 3312"/>
                  <a:gd name="T27" fmla="*/ 2997 h 3471"/>
                  <a:gd name="T28" fmla="*/ 2124 w 3312"/>
                  <a:gd name="T29" fmla="*/ 2963 h 3471"/>
                  <a:gd name="T30" fmla="*/ 2600 w 3312"/>
                  <a:gd name="T31" fmla="*/ 3015 h 3471"/>
                  <a:gd name="T32" fmla="*/ 2704 w 3312"/>
                  <a:gd name="T33" fmla="*/ 2499 h 3471"/>
                  <a:gd name="T34" fmla="*/ 3158 w 3312"/>
                  <a:gd name="T35" fmla="*/ 2245 h 3471"/>
                  <a:gd name="T36" fmla="*/ 2972 w 3312"/>
                  <a:gd name="T37" fmla="*/ 1817 h 3471"/>
                  <a:gd name="T38" fmla="*/ 2961 w 3312"/>
                  <a:gd name="T39" fmla="*/ 1681 h 3471"/>
                  <a:gd name="T40" fmla="*/ 3165 w 3312"/>
                  <a:gd name="T41" fmla="*/ 1234 h 3471"/>
                  <a:gd name="T42" fmla="*/ 2722 w 3312"/>
                  <a:gd name="T43" fmla="*/ 993 h 3471"/>
                  <a:gd name="T44" fmla="*/ 2607 w 3312"/>
                  <a:gd name="T45" fmla="*/ 470 h 3471"/>
                  <a:gd name="T46" fmla="*/ 2140 w 3312"/>
                  <a:gd name="T47" fmla="*/ 506 h 3471"/>
                  <a:gd name="T48" fmla="*/ 2030 w 3312"/>
                  <a:gd name="T49" fmla="*/ 489 h 3471"/>
                  <a:gd name="T50" fmla="*/ 1661 w 3312"/>
                  <a:gd name="T51" fmla="*/ 141 h 3471"/>
                  <a:gd name="T52" fmla="*/ 1737 w 3312"/>
                  <a:gd name="T53" fmla="*/ 19 h 3471"/>
                  <a:gd name="T54" fmla="*/ 2105 w 3312"/>
                  <a:gd name="T55" fmla="*/ 368 h 3471"/>
                  <a:gd name="T56" fmla="*/ 2602 w 3312"/>
                  <a:gd name="T57" fmla="*/ 302 h 3471"/>
                  <a:gd name="T58" fmla="*/ 2724 w 3312"/>
                  <a:gd name="T59" fmla="*/ 388 h 3471"/>
                  <a:gd name="T60" fmla="*/ 2821 w 3312"/>
                  <a:gd name="T61" fmla="*/ 894 h 3471"/>
                  <a:gd name="T62" fmla="*/ 3277 w 3312"/>
                  <a:gd name="T63" fmla="*/ 1149 h 3471"/>
                  <a:gd name="T64" fmla="*/ 3309 w 3312"/>
                  <a:gd name="T65" fmla="*/ 1282 h 3471"/>
                  <a:gd name="T66" fmla="*/ 3094 w 3312"/>
                  <a:gd name="T67" fmla="*/ 1741 h 3471"/>
                  <a:gd name="T68" fmla="*/ 3312 w 3312"/>
                  <a:gd name="T69" fmla="*/ 2216 h 3471"/>
                  <a:gd name="T70" fmla="*/ 3260 w 3312"/>
                  <a:gd name="T71" fmla="*/ 2342 h 3471"/>
                  <a:gd name="T72" fmla="*/ 2816 w 3312"/>
                  <a:gd name="T73" fmla="*/ 2586 h 3471"/>
                  <a:gd name="T74" fmla="*/ 2707 w 3312"/>
                  <a:gd name="T75" fmla="*/ 3108 h 3471"/>
                  <a:gd name="T76" fmla="*/ 2570 w 3312"/>
                  <a:gd name="T77" fmla="*/ 3172 h 3471"/>
                  <a:gd name="T78" fmla="*/ 2094 w 3312"/>
                  <a:gd name="T79" fmla="*/ 3107 h 3471"/>
                  <a:gd name="T80" fmla="*/ 1710 w 3312"/>
                  <a:gd name="T81" fmla="*/ 3461 h 3471"/>
                  <a:gd name="T82" fmla="*/ 1575 w 3312"/>
                  <a:gd name="T83" fmla="*/ 3450 h 3471"/>
                  <a:gd name="T84" fmla="*/ 1206 w 3312"/>
                  <a:gd name="T85" fmla="*/ 3102 h 3471"/>
                  <a:gd name="T86" fmla="*/ 680 w 3312"/>
                  <a:gd name="T87" fmla="*/ 3162 h 3471"/>
                  <a:gd name="T88" fmla="*/ 574 w 3312"/>
                  <a:gd name="T89" fmla="*/ 3054 h 3471"/>
                  <a:gd name="T90" fmla="*/ 480 w 3312"/>
                  <a:gd name="T91" fmla="*/ 2570 h 3471"/>
                  <a:gd name="T92" fmla="*/ 19 w 3312"/>
                  <a:gd name="T93" fmla="*/ 2298 h 3471"/>
                  <a:gd name="T94" fmla="*/ 8 w 3312"/>
                  <a:gd name="T95" fmla="*/ 2161 h 3471"/>
                  <a:gd name="T96" fmla="*/ 214 w 3312"/>
                  <a:gd name="T97" fmla="*/ 1718 h 3471"/>
                  <a:gd name="T98" fmla="*/ 2 w 3312"/>
                  <a:gd name="T99" fmla="*/ 1226 h 3471"/>
                  <a:gd name="T100" fmla="*/ 73 w 3312"/>
                  <a:gd name="T101" fmla="*/ 1109 h 3471"/>
                  <a:gd name="T102" fmla="*/ 500 w 3312"/>
                  <a:gd name="T103" fmla="*/ 873 h 3471"/>
                  <a:gd name="T104" fmla="*/ 626 w 3312"/>
                  <a:gd name="T105" fmla="*/ 341 h 3471"/>
                  <a:gd name="T106" fmla="*/ 770 w 3312"/>
                  <a:gd name="T107" fmla="*/ 299 h 3471"/>
                  <a:gd name="T108" fmla="*/ 1210 w 3312"/>
                  <a:gd name="T109" fmla="*/ 367 h 3471"/>
                  <a:gd name="T110" fmla="*/ 1575 w 3312"/>
                  <a:gd name="T111" fmla="*/ 19 h 3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12" h="3471">
                    <a:moveTo>
                      <a:pt x="1649" y="141"/>
                    </a:moveTo>
                    <a:lnTo>
                      <a:pt x="1638" y="146"/>
                    </a:lnTo>
                    <a:lnTo>
                      <a:pt x="1628" y="152"/>
                    </a:lnTo>
                    <a:lnTo>
                      <a:pt x="1327" y="456"/>
                    </a:lnTo>
                    <a:lnTo>
                      <a:pt x="1304" y="473"/>
                    </a:lnTo>
                    <a:lnTo>
                      <a:pt x="1281" y="488"/>
                    </a:lnTo>
                    <a:lnTo>
                      <a:pt x="1255" y="499"/>
                    </a:lnTo>
                    <a:lnTo>
                      <a:pt x="1229" y="505"/>
                    </a:lnTo>
                    <a:lnTo>
                      <a:pt x="1200" y="508"/>
                    </a:lnTo>
                    <a:lnTo>
                      <a:pt x="1186" y="507"/>
                    </a:lnTo>
                    <a:lnTo>
                      <a:pt x="1172" y="506"/>
                    </a:lnTo>
                    <a:lnTo>
                      <a:pt x="748" y="439"/>
                    </a:lnTo>
                    <a:lnTo>
                      <a:pt x="733" y="439"/>
                    </a:lnTo>
                    <a:lnTo>
                      <a:pt x="720" y="445"/>
                    </a:lnTo>
                    <a:lnTo>
                      <a:pt x="710" y="456"/>
                    </a:lnTo>
                    <a:lnTo>
                      <a:pt x="705" y="469"/>
                    </a:lnTo>
                    <a:lnTo>
                      <a:pt x="639" y="894"/>
                    </a:lnTo>
                    <a:lnTo>
                      <a:pt x="632" y="922"/>
                    </a:lnTo>
                    <a:lnTo>
                      <a:pt x="622" y="947"/>
                    </a:lnTo>
                    <a:lnTo>
                      <a:pt x="607" y="971"/>
                    </a:lnTo>
                    <a:lnTo>
                      <a:pt x="589" y="992"/>
                    </a:lnTo>
                    <a:lnTo>
                      <a:pt x="568" y="1011"/>
                    </a:lnTo>
                    <a:lnTo>
                      <a:pt x="544" y="1026"/>
                    </a:lnTo>
                    <a:lnTo>
                      <a:pt x="161" y="1220"/>
                    </a:lnTo>
                    <a:lnTo>
                      <a:pt x="153" y="1225"/>
                    </a:lnTo>
                    <a:lnTo>
                      <a:pt x="146" y="1233"/>
                    </a:lnTo>
                    <a:lnTo>
                      <a:pt x="142" y="1242"/>
                    </a:lnTo>
                    <a:lnTo>
                      <a:pt x="140" y="1257"/>
                    </a:lnTo>
                    <a:lnTo>
                      <a:pt x="144" y="1272"/>
                    </a:lnTo>
                    <a:lnTo>
                      <a:pt x="339" y="1655"/>
                    </a:lnTo>
                    <a:lnTo>
                      <a:pt x="349" y="1680"/>
                    </a:lnTo>
                    <a:lnTo>
                      <a:pt x="357" y="1707"/>
                    </a:lnTo>
                    <a:lnTo>
                      <a:pt x="359" y="1736"/>
                    </a:lnTo>
                    <a:lnTo>
                      <a:pt x="357" y="1763"/>
                    </a:lnTo>
                    <a:lnTo>
                      <a:pt x="349" y="1791"/>
                    </a:lnTo>
                    <a:lnTo>
                      <a:pt x="339" y="1817"/>
                    </a:lnTo>
                    <a:lnTo>
                      <a:pt x="144" y="2200"/>
                    </a:lnTo>
                    <a:lnTo>
                      <a:pt x="140" y="2213"/>
                    </a:lnTo>
                    <a:lnTo>
                      <a:pt x="142" y="2228"/>
                    </a:lnTo>
                    <a:lnTo>
                      <a:pt x="146" y="2238"/>
                    </a:lnTo>
                    <a:lnTo>
                      <a:pt x="153" y="2245"/>
                    </a:lnTo>
                    <a:lnTo>
                      <a:pt x="161" y="2250"/>
                    </a:lnTo>
                    <a:lnTo>
                      <a:pt x="544" y="2445"/>
                    </a:lnTo>
                    <a:lnTo>
                      <a:pt x="567" y="2460"/>
                    </a:lnTo>
                    <a:lnTo>
                      <a:pt x="588" y="2478"/>
                    </a:lnTo>
                    <a:lnTo>
                      <a:pt x="607" y="2499"/>
                    </a:lnTo>
                    <a:lnTo>
                      <a:pt x="621" y="2524"/>
                    </a:lnTo>
                    <a:lnTo>
                      <a:pt x="632" y="2549"/>
                    </a:lnTo>
                    <a:lnTo>
                      <a:pt x="639" y="2576"/>
                    </a:lnTo>
                    <a:lnTo>
                      <a:pt x="705" y="3001"/>
                    </a:lnTo>
                    <a:lnTo>
                      <a:pt x="710" y="3015"/>
                    </a:lnTo>
                    <a:lnTo>
                      <a:pt x="720" y="3025"/>
                    </a:lnTo>
                    <a:lnTo>
                      <a:pt x="733" y="3032"/>
                    </a:lnTo>
                    <a:lnTo>
                      <a:pt x="748" y="3033"/>
                    </a:lnTo>
                    <a:lnTo>
                      <a:pt x="1172" y="2965"/>
                    </a:lnTo>
                    <a:lnTo>
                      <a:pt x="1186" y="2963"/>
                    </a:lnTo>
                    <a:lnTo>
                      <a:pt x="1200" y="2963"/>
                    </a:lnTo>
                    <a:lnTo>
                      <a:pt x="1228" y="2965"/>
                    </a:lnTo>
                    <a:lnTo>
                      <a:pt x="1255" y="2972"/>
                    </a:lnTo>
                    <a:lnTo>
                      <a:pt x="1281" y="2982"/>
                    </a:lnTo>
                    <a:lnTo>
                      <a:pt x="1304" y="2997"/>
                    </a:lnTo>
                    <a:lnTo>
                      <a:pt x="1327" y="3016"/>
                    </a:lnTo>
                    <a:lnTo>
                      <a:pt x="1629" y="3320"/>
                    </a:lnTo>
                    <a:lnTo>
                      <a:pt x="1639" y="3326"/>
                    </a:lnTo>
                    <a:lnTo>
                      <a:pt x="1651" y="3330"/>
                    </a:lnTo>
                    <a:lnTo>
                      <a:pt x="1662" y="3330"/>
                    </a:lnTo>
                    <a:lnTo>
                      <a:pt x="1673" y="3326"/>
                    </a:lnTo>
                    <a:lnTo>
                      <a:pt x="1683" y="3320"/>
                    </a:lnTo>
                    <a:lnTo>
                      <a:pt x="1984" y="3016"/>
                    </a:lnTo>
                    <a:lnTo>
                      <a:pt x="2005" y="2997"/>
                    </a:lnTo>
                    <a:lnTo>
                      <a:pt x="2029" y="2982"/>
                    </a:lnTo>
                    <a:lnTo>
                      <a:pt x="2054" y="2972"/>
                    </a:lnTo>
                    <a:lnTo>
                      <a:pt x="2082" y="2965"/>
                    </a:lnTo>
                    <a:lnTo>
                      <a:pt x="2110" y="2963"/>
                    </a:lnTo>
                    <a:lnTo>
                      <a:pt x="2124" y="2963"/>
                    </a:lnTo>
                    <a:lnTo>
                      <a:pt x="2139" y="2965"/>
                    </a:lnTo>
                    <a:lnTo>
                      <a:pt x="2562" y="3033"/>
                    </a:lnTo>
                    <a:lnTo>
                      <a:pt x="2577" y="3032"/>
                    </a:lnTo>
                    <a:lnTo>
                      <a:pt x="2590" y="3025"/>
                    </a:lnTo>
                    <a:lnTo>
                      <a:pt x="2600" y="3015"/>
                    </a:lnTo>
                    <a:lnTo>
                      <a:pt x="2605" y="3001"/>
                    </a:lnTo>
                    <a:lnTo>
                      <a:pt x="2672" y="2576"/>
                    </a:lnTo>
                    <a:lnTo>
                      <a:pt x="2678" y="2549"/>
                    </a:lnTo>
                    <a:lnTo>
                      <a:pt x="2689" y="2524"/>
                    </a:lnTo>
                    <a:lnTo>
                      <a:pt x="2704" y="2499"/>
                    </a:lnTo>
                    <a:lnTo>
                      <a:pt x="2721" y="2478"/>
                    </a:lnTo>
                    <a:lnTo>
                      <a:pt x="2742" y="2460"/>
                    </a:lnTo>
                    <a:lnTo>
                      <a:pt x="2767" y="2445"/>
                    </a:lnTo>
                    <a:lnTo>
                      <a:pt x="3150" y="2250"/>
                    </a:lnTo>
                    <a:lnTo>
                      <a:pt x="3158" y="2245"/>
                    </a:lnTo>
                    <a:lnTo>
                      <a:pt x="3164" y="2238"/>
                    </a:lnTo>
                    <a:lnTo>
                      <a:pt x="3169" y="2228"/>
                    </a:lnTo>
                    <a:lnTo>
                      <a:pt x="3171" y="2213"/>
                    </a:lnTo>
                    <a:lnTo>
                      <a:pt x="3166" y="2200"/>
                    </a:lnTo>
                    <a:lnTo>
                      <a:pt x="2972" y="1817"/>
                    </a:lnTo>
                    <a:lnTo>
                      <a:pt x="2960" y="1791"/>
                    </a:lnTo>
                    <a:lnTo>
                      <a:pt x="2954" y="1763"/>
                    </a:lnTo>
                    <a:lnTo>
                      <a:pt x="2953" y="1736"/>
                    </a:lnTo>
                    <a:lnTo>
                      <a:pt x="2955" y="1708"/>
                    </a:lnTo>
                    <a:lnTo>
                      <a:pt x="2961" y="1681"/>
                    </a:lnTo>
                    <a:lnTo>
                      <a:pt x="2973" y="1655"/>
                    </a:lnTo>
                    <a:lnTo>
                      <a:pt x="3167" y="1272"/>
                    </a:lnTo>
                    <a:lnTo>
                      <a:pt x="3172" y="1258"/>
                    </a:lnTo>
                    <a:lnTo>
                      <a:pt x="3170" y="1243"/>
                    </a:lnTo>
                    <a:lnTo>
                      <a:pt x="3165" y="1234"/>
                    </a:lnTo>
                    <a:lnTo>
                      <a:pt x="3159" y="1226"/>
                    </a:lnTo>
                    <a:lnTo>
                      <a:pt x="3151" y="1221"/>
                    </a:lnTo>
                    <a:lnTo>
                      <a:pt x="2768" y="1026"/>
                    </a:lnTo>
                    <a:lnTo>
                      <a:pt x="2745" y="1011"/>
                    </a:lnTo>
                    <a:lnTo>
                      <a:pt x="2722" y="993"/>
                    </a:lnTo>
                    <a:lnTo>
                      <a:pt x="2705" y="972"/>
                    </a:lnTo>
                    <a:lnTo>
                      <a:pt x="2690" y="948"/>
                    </a:lnTo>
                    <a:lnTo>
                      <a:pt x="2679" y="923"/>
                    </a:lnTo>
                    <a:lnTo>
                      <a:pt x="2673" y="895"/>
                    </a:lnTo>
                    <a:lnTo>
                      <a:pt x="2607" y="470"/>
                    </a:lnTo>
                    <a:lnTo>
                      <a:pt x="2602" y="457"/>
                    </a:lnTo>
                    <a:lnTo>
                      <a:pt x="2591" y="446"/>
                    </a:lnTo>
                    <a:lnTo>
                      <a:pt x="2578" y="440"/>
                    </a:lnTo>
                    <a:lnTo>
                      <a:pt x="2564" y="439"/>
                    </a:lnTo>
                    <a:lnTo>
                      <a:pt x="2140" y="506"/>
                    </a:lnTo>
                    <a:lnTo>
                      <a:pt x="2125" y="508"/>
                    </a:lnTo>
                    <a:lnTo>
                      <a:pt x="2111" y="508"/>
                    </a:lnTo>
                    <a:lnTo>
                      <a:pt x="2083" y="506"/>
                    </a:lnTo>
                    <a:lnTo>
                      <a:pt x="2056" y="500"/>
                    </a:lnTo>
                    <a:lnTo>
                      <a:pt x="2030" y="489"/>
                    </a:lnTo>
                    <a:lnTo>
                      <a:pt x="2006" y="475"/>
                    </a:lnTo>
                    <a:lnTo>
                      <a:pt x="1985" y="456"/>
                    </a:lnTo>
                    <a:lnTo>
                      <a:pt x="1682" y="152"/>
                    </a:lnTo>
                    <a:lnTo>
                      <a:pt x="1673" y="146"/>
                    </a:lnTo>
                    <a:lnTo>
                      <a:pt x="1661" y="141"/>
                    </a:lnTo>
                    <a:lnTo>
                      <a:pt x="1649" y="141"/>
                    </a:lnTo>
                    <a:close/>
                    <a:moveTo>
                      <a:pt x="1656" y="0"/>
                    </a:moveTo>
                    <a:lnTo>
                      <a:pt x="1684" y="2"/>
                    </a:lnTo>
                    <a:lnTo>
                      <a:pt x="1712" y="8"/>
                    </a:lnTo>
                    <a:lnTo>
                      <a:pt x="1737" y="19"/>
                    </a:lnTo>
                    <a:lnTo>
                      <a:pt x="1761" y="34"/>
                    </a:lnTo>
                    <a:lnTo>
                      <a:pt x="1782" y="53"/>
                    </a:lnTo>
                    <a:lnTo>
                      <a:pt x="2084" y="357"/>
                    </a:lnTo>
                    <a:lnTo>
                      <a:pt x="2093" y="364"/>
                    </a:lnTo>
                    <a:lnTo>
                      <a:pt x="2105" y="368"/>
                    </a:lnTo>
                    <a:lnTo>
                      <a:pt x="2117" y="368"/>
                    </a:lnTo>
                    <a:lnTo>
                      <a:pt x="2540" y="301"/>
                    </a:lnTo>
                    <a:lnTo>
                      <a:pt x="2555" y="298"/>
                    </a:lnTo>
                    <a:lnTo>
                      <a:pt x="2569" y="298"/>
                    </a:lnTo>
                    <a:lnTo>
                      <a:pt x="2602" y="302"/>
                    </a:lnTo>
                    <a:lnTo>
                      <a:pt x="2632" y="310"/>
                    </a:lnTo>
                    <a:lnTo>
                      <a:pt x="2659" y="323"/>
                    </a:lnTo>
                    <a:lnTo>
                      <a:pt x="2685" y="341"/>
                    </a:lnTo>
                    <a:lnTo>
                      <a:pt x="2707" y="363"/>
                    </a:lnTo>
                    <a:lnTo>
                      <a:pt x="2724" y="388"/>
                    </a:lnTo>
                    <a:lnTo>
                      <a:pt x="2737" y="418"/>
                    </a:lnTo>
                    <a:lnTo>
                      <a:pt x="2745" y="449"/>
                    </a:lnTo>
                    <a:lnTo>
                      <a:pt x="2811" y="873"/>
                    </a:lnTo>
                    <a:lnTo>
                      <a:pt x="2815" y="885"/>
                    </a:lnTo>
                    <a:lnTo>
                      <a:pt x="2821" y="894"/>
                    </a:lnTo>
                    <a:lnTo>
                      <a:pt x="2831" y="902"/>
                    </a:lnTo>
                    <a:lnTo>
                      <a:pt x="3214" y="1096"/>
                    </a:lnTo>
                    <a:lnTo>
                      <a:pt x="3238" y="1110"/>
                    </a:lnTo>
                    <a:lnTo>
                      <a:pt x="3259" y="1128"/>
                    </a:lnTo>
                    <a:lnTo>
                      <a:pt x="3277" y="1149"/>
                    </a:lnTo>
                    <a:lnTo>
                      <a:pt x="3292" y="1174"/>
                    </a:lnTo>
                    <a:lnTo>
                      <a:pt x="3302" y="1200"/>
                    </a:lnTo>
                    <a:lnTo>
                      <a:pt x="3308" y="1227"/>
                    </a:lnTo>
                    <a:lnTo>
                      <a:pt x="3312" y="1255"/>
                    </a:lnTo>
                    <a:lnTo>
                      <a:pt x="3309" y="1282"/>
                    </a:lnTo>
                    <a:lnTo>
                      <a:pt x="3302" y="1310"/>
                    </a:lnTo>
                    <a:lnTo>
                      <a:pt x="3292" y="1336"/>
                    </a:lnTo>
                    <a:lnTo>
                      <a:pt x="3097" y="1718"/>
                    </a:lnTo>
                    <a:lnTo>
                      <a:pt x="3094" y="1729"/>
                    </a:lnTo>
                    <a:lnTo>
                      <a:pt x="3094" y="1741"/>
                    </a:lnTo>
                    <a:lnTo>
                      <a:pt x="3097" y="1752"/>
                    </a:lnTo>
                    <a:lnTo>
                      <a:pt x="3293" y="2134"/>
                    </a:lnTo>
                    <a:lnTo>
                      <a:pt x="3303" y="2161"/>
                    </a:lnTo>
                    <a:lnTo>
                      <a:pt x="3309" y="2188"/>
                    </a:lnTo>
                    <a:lnTo>
                      <a:pt x="3312" y="2216"/>
                    </a:lnTo>
                    <a:lnTo>
                      <a:pt x="3309" y="2244"/>
                    </a:lnTo>
                    <a:lnTo>
                      <a:pt x="3303" y="2271"/>
                    </a:lnTo>
                    <a:lnTo>
                      <a:pt x="3292" y="2298"/>
                    </a:lnTo>
                    <a:lnTo>
                      <a:pt x="3278" y="2321"/>
                    </a:lnTo>
                    <a:lnTo>
                      <a:pt x="3260" y="2342"/>
                    </a:lnTo>
                    <a:lnTo>
                      <a:pt x="3238" y="2360"/>
                    </a:lnTo>
                    <a:lnTo>
                      <a:pt x="3215" y="2375"/>
                    </a:lnTo>
                    <a:lnTo>
                      <a:pt x="2832" y="2570"/>
                    </a:lnTo>
                    <a:lnTo>
                      <a:pt x="2822" y="2576"/>
                    </a:lnTo>
                    <a:lnTo>
                      <a:pt x="2816" y="2586"/>
                    </a:lnTo>
                    <a:lnTo>
                      <a:pt x="2812" y="2597"/>
                    </a:lnTo>
                    <a:lnTo>
                      <a:pt x="2746" y="3022"/>
                    </a:lnTo>
                    <a:lnTo>
                      <a:pt x="2737" y="3054"/>
                    </a:lnTo>
                    <a:lnTo>
                      <a:pt x="2725" y="3082"/>
                    </a:lnTo>
                    <a:lnTo>
                      <a:pt x="2707" y="3108"/>
                    </a:lnTo>
                    <a:lnTo>
                      <a:pt x="2686" y="3130"/>
                    </a:lnTo>
                    <a:lnTo>
                      <a:pt x="2660" y="3148"/>
                    </a:lnTo>
                    <a:lnTo>
                      <a:pt x="2632" y="3162"/>
                    </a:lnTo>
                    <a:lnTo>
                      <a:pt x="2602" y="3170"/>
                    </a:lnTo>
                    <a:lnTo>
                      <a:pt x="2570" y="3172"/>
                    </a:lnTo>
                    <a:lnTo>
                      <a:pt x="2555" y="3172"/>
                    </a:lnTo>
                    <a:lnTo>
                      <a:pt x="2542" y="3170"/>
                    </a:lnTo>
                    <a:lnTo>
                      <a:pt x="2118" y="3102"/>
                    </a:lnTo>
                    <a:lnTo>
                      <a:pt x="2106" y="3102"/>
                    </a:lnTo>
                    <a:lnTo>
                      <a:pt x="2094" y="3107"/>
                    </a:lnTo>
                    <a:lnTo>
                      <a:pt x="2085" y="3113"/>
                    </a:lnTo>
                    <a:lnTo>
                      <a:pt x="1782" y="3418"/>
                    </a:lnTo>
                    <a:lnTo>
                      <a:pt x="1760" y="3436"/>
                    </a:lnTo>
                    <a:lnTo>
                      <a:pt x="1737" y="3450"/>
                    </a:lnTo>
                    <a:lnTo>
                      <a:pt x="1710" y="3461"/>
                    </a:lnTo>
                    <a:lnTo>
                      <a:pt x="1684" y="3467"/>
                    </a:lnTo>
                    <a:lnTo>
                      <a:pt x="1656" y="3471"/>
                    </a:lnTo>
                    <a:lnTo>
                      <a:pt x="1627" y="3467"/>
                    </a:lnTo>
                    <a:lnTo>
                      <a:pt x="1600" y="3461"/>
                    </a:lnTo>
                    <a:lnTo>
                      <a:pt x="1575" y="3450"/>
                    </a:lnTo>
                    <a:lnTo>
                      <a:pt x="1551" y="3436"/>
                    </a:lnTo>
                    <a:lnTo>
                      <a:pt x="1530" y="3418"/>
                    </a:lnTo>
                    <a:lnTo>
                      <a:pt x="1227" y="3113"/>
                    </a:lnTo>
                    <a:lnTo>
                      <a:pt x="1217" y="3107"/>
                    </a:lnTo>
                    <a:lnTo>
                      <a:pt x="1206" y="3102"/>
                    </a:lnTo>
                    <a:lnTo>
                      <a:pt x="1194" y="3102"/>
                    </a:lnTo>
                    <a:lnTo>
                      <a:pt x="770" y="3170"/>
                    </a:lnTo>
                    <a:lnTo>
                      <a:pt x="742" y="3172"/>
                    </a:lnTo>
                    <a:lnTo>
                      <a:pt x="710" y="3170"/>
                    </a:lnTo>
                    <a:lnTo>
                      <a:pt x="680" y="3162"/>
                    </a:lnTo>
                    <a:lnTo>
                      <a:pt x="651" y="3148"/>
                    </a:lnTo>
                    <a:lnTo>
                      <a:pt x="626" y="3130"/>
                    </a:lnTo>
                    <a:lnTo>
                      <a:pt x="605" y="3108"/>
                    </a:lnTo>
                    <a:lnTo>
                      <a:pt x="587" y="3082"/>
                    </a:lnTo>
                    <a:lnTo>
                      <a:pt x="574" y="3054"/>
                    </a:lnTo>
                    <a:lnTo>
                      <a:pt x="566" y="3022"/>
                    </a:lnTo>
                    <a:lnTo>
                      <a:pt x="500" y="2597"/>
                    </a:lnTo>
                    <a:lnTo>
                      <a:pt x="497" y="2586"/>
                    </a:lnTo>
                    <a:lnTo>
                      <a:pt x="489" y="2576"/>
                    </a:lnTo>
                    <a:lnTo>
                      <a:pt x="480" y="2570"/>
                    </a:lnTo>
                    <a:lnTo>
                      <a:pt x="97" y="2375"/>
                    </a:lnTo>
                    <a:lnTo>
                      <a:pt x="73" y="2360"/>
                    </a:lnTo>
                    <a:lnTo>
                      <a:pt x="52" y="2342"/>
                    </a:lnTo>
                    <a:lnTo>
                      <a:pt x="34" y="2321"/>
                    </a:lnTo>
                    <a:lnTo>
                      <a:pt x="19" y="2298"/>
                    </a:lnTo>
                    <a:lnTo>
                      <a:pt x="8" y="2271"/>
                    </a:lnTo>
                    <a:lnTo>
                      <a:pt x="2" y="2244"/>
                    </a:lnTo>
                    <a:lnTo>
                      <a:pt x="0" y="2216"/>
                    </a:lnTo>
                    <a:lnTo>
                      <a:pt x="2" y="2188"/>
                    </a:lnTo>
                    <a:lnTo>
                      <a:pt x="8" y="2161"/>
                    </a:lnTo>
                    <a:lnTo>
                      <a:pt x="19" y="2134"/>
                    </a:lnTo>
                    <a:lnTo>
                      <a:pt x="214" y="1752"/>
                    </a:lnTo>
                    <a:lnTo>
                      <a:pt x="218" y="1741"/>
                    </a:lnTo>
                    <a:lnTo>
                      <a:pt x="218" y="1729"/>
                    </a:lnTo>
                    <a:lnTo>
                      <a:pt x="214" y="1718"/>
                    </a:lnTo>
                    <a:lnTo>
                      <a:pt x="19" y="1335"/>
                    </a:lnTo>
                    <a:lnTo>
                      <a:pt x="8" y="1309"/>
                    </a:lnTo>
                    <a:lnTo>
                      <a:pt x="2" y="1282"/>
                    </a:lnTo>
                    <a:lnTo>
                      <a:pt x="0" y="1254"/>
                    </a:lnTo>
                    <a:lnTo>
                      <a:pt x="2" y="1226"/>
                    </a:lnTo>
                    <a:lnTo>
                      <a:pt x="8" y="1199"/>
                    </a:lnTo>
                    <a:lnTo>
                      <a:pt x="19" y="1173"/>
                    </a:lnTo>
                    <a:lnTo>
                      <a:pt x="34" y="1148"/>
                    </a:lnTo>
                    <a:lnTo>
                      <a:pt x="52" y="1127"/>
                    </a:lnTo>
                    <a:lnTo>
                      <a:pt x="73" y="1109"/>
                    </a:lnTo>
                    <a:lnTo>
                      <a:pt x="97" y="1095"/>
                    </a:lnTo>
                    <a:lnTo>
                      <a:pt x="480" y="901"/>
                    </a:lnTo>
                    <a:lnTo>
                      <a:pt x="489" y="893"/>
                    </a:lnTo>
                    <a:lnTo>
                      <a:pt x="495" y="884"/>
                    </a:lnTo>
                    <a:lnTo>
                      <a:pt x="500" y="873"/>
                    </a:lnTo>
                    <a:lnTo>
                      <a:pt x="566" y="448"/>
                    </a:lnTo>
                    <a:lnTo>
                      <a:pt x="574" y="417"/>
                    </a:lnTo>
                    <a:lnTo>
                      <a:pt x="587" y="388"/>
                    </a:lnTo>
                    <a:lnTo>
                      <a:pt x="605" y="362"/>
                    </a:lnTo>
                    <a:lnTo>
                      <a:pt x="626" y="341"/>
                    </a:lnTo>
                    <a:lnTo>
                      <a:pt x="651" y="323"/>
                    </a:lnTo>
                    <a:lnTo>
                      <a:pt x="680" y="309"/>
                    </a:lnTo>
                    <a:lnTo>
                      <a:pt x="710" y="301"/>
                    </a:lnTo>
                    <a:lnTo>
                      <a:pt x="742" y="297"/>
                    </a:lnTo>
                    <a:lnTo>
                      <a:pt x="770" y="299"/>
                    </a:lnTo>
                    <a:lnTo>
                      <a:pt x="1194" y="367"/>
                    </a:lnTo>
                    <a:lnTo>
                      <a:pt x="1195" y="368"/>
                    </a:lnTo>
                    <a:lnTo>
                      <a:pt x="1197" y="368"/>
                    </a:lnTo>
                    <a:lnTo>
                      <a:pt x="1199" y="368"/>
                    </a:lnTo>
                    <a:lnTo>
                      <a:pt x="1210" y="367"/>
                    </a:lnTo>
                    <a:lnTo>
                      <a:pt x="1218" y="363"/>
                    </a:lnTo>
                    <a:lnTo>
                      <a:pt x="1227" y="356"/>
                    </a:lnTo>
                    <a:lnTo>
                      <a:pt x="1530" y="53"/>
                    </a:lnTo>
                    <a:lnTo>
                      <a:pt x="1552" y="34"/>
                    </a:lnTo>
                    <a:lnTo>
                      <a:pt x="1575" y="19"/>
                    </a:lnTo>
                    <a:lnTo>
                      <a:pt x="1601" y="8"/>
                    </a:lnTo>
                    <a:lnTo>
                      <a:pt x="1627" y="2"/>
                    </a:lnTo>
                    <a:lnTo>
                      <a:pt x="16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449">
                <a:extLst>
                  <a:ext uri="{FF2B5EF4-FFF2-40B4-BE49-F238E27FC236}">
                    <a16:creationId xmlns:a16="http://schemas.microsoft.com/office/drawing/2014/main" id="{B3CCCB4F-D707-4E79-9EAA-DA5FD329C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5651" y="5133975"/>
                <a:ext cx="261938" cy="254000"/>
              </a:xfrm>
              <a:custGeom>
                <a:avLst/>
                <a:gdLst>
                  <a:gd name="T0" fmla="*/ 338 w 1654"/>
                  <a:gd name="T1" fmla="*/ 1437 h 1601"/>
                  <a:gd name="T2" fmla="*/ 835 w 1654"/>
                  <a:gd name="T3" fmla="*/ 142 h 1601"/>
                  <a:gd name="T4" fmla="*/ 815 w 1654"/>
                  <a:gd name="T5" fmla="*/ 405 h 1601"/>
                  <a:gd name="T6" fmla="*/ 784 w 1654"/>
                  <a:gd name="T7" fmla="*/ 519 h 1601"/>
                  <a:gd name="T8" fmla="*/ 724 w 1654"/>
                  <a:gd name="T9" fmla="*/ 609 h 1601"/>
                  <a:gd name="T10" fmla="*/ 650 w 1654"/>
                  <a:gd name="T11" fmla="*/ 675 h 1601"/>
                  <a:gd name="T12" fmla="*/ 575 w 1654"/>
                  <a:gd name="T13" fmla="*/ 720 h 1601"/>
                  <a:gd name="T14" fmla="*/ 514 w 1654"/>
                  <a:gd name="T15" fmla="*/ 749 h 1601"/>
                  <a:gd name="T16" fmla="*/ 478 w 1654"/>
                  <a:gd name="T17" fmla="*/ 762 h 1601"/>
                  <a:gd name="T18" fmla="*/ 489 w 1654"/>
                  <a:gd name="T19" fmla="*/ 1399 h 1601"/>
                  <a:gd name="T20" fmla="*/ 541 w 1654"/>
                  <a:gd name="T21" fmla="*/ 1450 h 1601"/>
                  <a:gd name="T22" fmla="*/ 1269 w 1654"/>
                  <a:gd name="T23" fmla="*/ 1462 h 1601"/>
                  <a:gd name="T24" fmla="*/ 1346 w 1654"/>
                  <a:gd name="T25" fmla="*/ 1449 h 1601"/>
                  <a:gd name="T26" fmla="*/ 1392 w 1654"/>
                  <a:gd name="T27" fmla="*/ 1420 h 1601"/>
                  <a:gd name="T28" fmla="*/ 1414 w 1654"/>
                  <a:gd name="T29" fmla="*/ 1383 h 1601"/>
                  <a:gd name="T30" fmla="*/ 1422 w 1654"/>
                  <a:gd name="T31" fmla="*/ 1349 h 1601"/>
                  <a:gd name="T32" fmla="*/ 1513 w 1654"/>
                  <a:gd name="T33" fmla="*/ 763 h 1601"/>
                  <a:gd name="T34" fmla="*/ 1486 w 1654"/>
                  <a:gd name="T35" fmla="*/ 695 h 1601"/>
                  <a:gd name="T36" fmla="*/ 1426 w 1654"/>
                  <a:gd name="T37" fmla="*/ 658 h 1601"/>
                  <a:gd name="T38" fmla="*/ 999 w 1654"/>
                  <a:gd name="T39" fmla="*/ 653 h 1601"/>
                  <a:gd name="T40" fmla="*/ 958 w 1654"/>
                  <a:gd name="T41" fmla="*/ 620 h 1601"/>
                  <a:gd name="T42" fmla="*/ 949 w 1654"/>
                  <a:gd name="T43" fmla="*/ 298 h 1601"/>
                  <a:gd name="T44" fmla="*/ 937 w 1654"/>
                  <a:gd name="T45" fmla="*/ 213 h 1601"/>
                  <a:gd name="T46" fmla="*/ 902 w 1654"/>
                  <a:gd name="T47" fmla="*/ 162 h 1601"/>
                  <a:gd name="T48" fmla="*/ 853 w 1654"/>
                  <a:gd name="T49" fmla="*/ 144 h 1601"/>
                  <a:gd name="T50" fmla="*/ 866 w 1654"/>
                  <a:gd name="T51" fmla="*/ 2 h 1601"/>
                  <a:gd name="T52" fmla="*/ 956 w 1654"/>
                  <a:gd name="T53" fmla="*/ 30 h 1601"/>
                  <a:gd name="T54" fmla="*/ 1036 w 1654"/>
                  <a:gd name="T55" fmla="*/ 99 h 1601"/>
                  <a:gd name="T56" fmla="*/ 1081 w 1654"/>
                  <a:gd name="T57" fmla="*/ 207 h 1601"/>
                  <a:gd name="T58" fmla="*/ 1090 w 1654"/>
                  <a:gd name="T59" fmla="*/ 515 h 1601"/>
                  <a:gd name="T60" fmla="*/ 1481 w 1654"/>
                  <a:gd name="T61" fmla="*/ 528 h 1601"/>
                  <a:gd name="T62" fmla="*/ 1580 w 1654"/>
                  <a:gd name="T63" fmla="*/ 589 h 1601"/>
                  <a:gd name="T64" fmla="*/ 1640 w 1654"/>
                  <a:gd name="T65" fmla="*/ 687 h 1601"/>
                  <a:gd name="T66" fmla="*/ 1654 w 1654"/>
                  <a:gd name="T67" fmla="*/ 771 h 1601"/>
                  <a:gd name="T68" fmla="*/ 1554 w 1654"/>
                  <a:gd name="T69" fmla="*/ 1398 h 1601"/>
                  <a:gd name="T70" fmla="*/ 1506 w 1654"/>
                  <a:gd name="T71" fmla="*/ 1498 h 1601"/>
                  <a:gd name="T72" fmla="*/ 1424 w 1654"/>
                  <a:gd name="T73" fmla="*/ 1566 h 1601"/>
                  <a:gd name="T74" fmla="*/ 1312 w 1654"/>
                  <a:gd name="T75" fmla="*/ 1599 h 1601"/>
                  <a:gd name="T76" fmla="*/ 553 w 1654"/>
                  <a:gd name="T77" fmla="*/ 1598 h 1601"/>
                  <a:gd name="T78" fmla="*/ 456 w 1654"/>
                  <a:gd name="T79" fmla="*/ 1562 h 1601"/>
                  <a:gd name="T80" fmla="*/ 387 w 1654"/>
                  <a:gd name="T81" fmla="*/ 1567 h 1601"/>
                  <a:gd name="T82" fmla="*/ 139 w 1654"/>
                  <a:gd name="T83" fmla="*/ 1576 h 1601"/>
                  <a:gd name="T84" fmla="*/ 62 w 1654"/>
                  <a:gd name="T85" fmla="*/ 1553 h 1601"/>
                  <a:gd name="T86" fmla="*/ 11 w 1654"/>
                  <a:gd name="T87" fmla="*/ 1491 h 1601"/>
                  <a:gd name="T88" fmla="*/ 0 w 1654"/>
                  <a:gd name="T89" fmla="*/ 744 h 1601"/>
                  <a:gd name="T90" fmla="*/ 24 w 1654"/>
                  <a:gd name="T91" fmla="*/ 667 h 1601"/>
                  <a:gd name="T92" fmla="*/ 85 w 1654"/>
                  <a:gd name="T93" fmla="*/ 616 h 1601"/>
                  <a:gd name="T94" fmla="*/ 339 w 1654"/>
                  <a:gd name="T95" fmla="*/ 604 h 1601"/>
                  <a:gd name="T96" fmla="*/ 404 w 1654"/>
                  <a:gd name="T97" fmla="*/ 621 h 1601"/>
                  <a:gd name="T98" fmla="*/ 436 w 1654"/>
                  <a:gd name="T99" fmla="*/ 627 h 1601"/>
                  <a:gd name="T100" fmla="*/ 462 w 1654"/>
                  <a:gd name="T101" fmla="*/ 618 h 1601"/>
                  <a:gd name="T102" fmla="*/ 516 w 1654"/>
                  <a:gd name="T103" fmla="*/ 593 h 1601"/>
                  <a:gd name="T104" fmla="*/ 583 w 1654"/>
                  <a:gd name="T105" fmla="*/ 549 h 1601"/>
                  <a:gd name="T106" fmla="*/ 642 w 1654"/>
                  <a:gd name="T107" fmla="*/ 483 h 1601"/>
                  <a:gd name="T108" fmla="*/ 675 w 1654"/>
                  <a:gd name="T109" fmla="*/ 395 h 1601"/>
                  <a:gd name="T110" fmla="*/ 679 w 1654"/>
                  <a:gd name="T111" fmla="*/ 65 h 1601"/>
                  <a:gd name="T112" fmla="*/ 710 w 1654"/>
                  <a:gd name="T113" fmla="*/ 23 h 1601"/>
                  <a:gd name="T114" fmla="*/ 747 w 1654"/>
                  <a:gd name="T115" fmla="*/ 10 h 1601"/>
                  <a:gd name="T116" fmla="*/ 809 w 1654"/>
                  <a:gd name="T117" fmla="*/ 1 h 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4" h="1601">
                    <a:moveTo>
                      <a:pt x="141" y="746"/>
                    </a:moveTo>
                    <a:lnTo>
                      <a:pt x="141" y="1437"/>
                    </a:lnTo>
                    <a:lnTo>
                      <a:pt x="338" y="1437"/>
                    </a:lnTo>
                    <a:lnTo>
                      <a:pt x="338" y="746"/>
                    </a:lnTo>
                    <a:lnTo>
                      <a:pt x="141" y="746"/>
                    </a:lnTo>
                    <a:close/>
                    <a:moveTo>
                      <a:pt x="835" y="142"/>
                    </a:moveTo>
                    <a:lnTo>
                      <a:pt x="818" y="142"/>
                    </a:lnTo>
                    <a:lnTo>
                      <a:pt x="818" y="361"/>
                    </a:lnTo>
                    <a:lnTo>
                      <a:pt x="815" y="405"/>
                    </a:lnTo>
                    <a:lnTo>
                      <a:pt x="809" y="445"/>
                    </a:lnTo>
                    <a:lnTo>
                      <a:pt x="797" y="484"/>
                    </a:lnTo>
                    <a:lnTo>
                      <a:pt x="784" y="519"/>
                    </a:lnTo>
                    <a:lnTo>
                      <a:pt x="766" y="552"/>
                    </a:lnTo>
                    <a:lnTo>
                      <a:pt x="746" y="581"/>
                    </a:lnTo>
                    <a:lnTo>
                      <a:pt x="724" y="609"/>
                    </a:lnTo>
                    <a:lnTo>
                      <a:pt x="701" y="633"/>
                    </a:lnTo>
                    <a:lnTo>
                      <a:pt x="675" y="655"/>
                    </a:lnTo>
                    <a:lnTo>
                      <a:pt x="650" y="675"/>
                    </a:lnTo>
                    <a:lnTo>
                      <a:pt x="625" y="692"/>
                    </a:lnTo>
                    <a:lnTo>
                      <a:pt x="600" y="708"/>
                    </a:lnTo>
                    <a:lnTo>
                      <a:pt x="575" y="720"/>
                    </a:lnTo>
                    <a:lnTo>
                      <a:pt x="553" y="732"/>
                    </a:lnTo>
                    <a:lnTo>
                      <a:pt x="532" y="742"/>
                    </a:lnTo>
                    <a:lnTo>
                      <a:pt x="514" y="749"/>
                    </a:lnTo>
                    <a:lnTo>
                      <a:pt x="499" y="755"/>
                    </a:lnTo>
                    <a:lnTo>
                      <a:pt x="486" y="760"/>
                    </a:lnTo>
                    <a:lnTo>
                      <a:pt x="478" y="762"/>
                    </a:lnTo>
                    <a:lnTo>
                      <a:pt x="478" y="1349"/>
                    </a:lnTo>
                    <a:lnTo>
                      <a:pt x="481" y="1375"/>
                    </a:lnTo>
                    <a:lnTo>
                      <a:pt x="489" y="1399"/>
                    </a:lnTo>
                    <a:lnTo>
                      <a:pt x="503" y="1420"/>
                    </a:lnTo>
                    <a:lnTo>
                      <a:pt x="520" y="1437"/>
                    </a:lnTo>
                    <a:lnTo>
                      <a:pt x="541" y="1450"/>
                    </a:lnTo>
                    <a:lnTo>
                      <a:pt x="564" y="1459"/>
                    </a:lnTo>
                    <a:lnTo>
                      <a:pt x="590" y="1462"/>
                    </a:lnTo>
                    <a:lnTo>
                      <a:pt x="1269" y="1462"/>
                    </a:lnTo>
                    <a:lnTo>
                      <a:pt x="1298" y="1460"/>
                    </a:lnTo>
                    <a:lnTo>
                      <a:pt x="1324" y="1456"/>
                    </a:lnTo>
                    <a:lnTo>
                      <a:pt x="1346" y="1449"/>
                    </a:lnTo>
                    <a:lnTo>
                      <a:pt x="1364" y="1441"/>
                    </a:lnTo>
                    <a:lnTo>
                      <a:pt x="1379" y="1430"/>
                    </a:lnTo>
                    <a:lnTo>
                      <a:pt x="1392" y="1420"/>
                    </a:lnTo>
                    <a:lnTo>
                      <a:pt x="1401" y="1407"/>
                    </a:lnTo>
                    <a:lnTo>
                      <a:pt x="1408" y="1394"/>
                    </a:lnTo>
                    <a:lnTo>
                      <a:pt x="1414" y="1383"/>
                    </a:lnTo>
                    <a:lnTo>
                      <a:pt x="1418" y="1370"/>
                    </a:lnTo>
                    <a:lnTo>
                      <a:pt x="1420" y="1360"/>
                    </a:lnTo>
                    <a:lnTo>
                      <a:pt x="1422" y="1349"/>
                    </a:lnTo>
                    <a:lnTo>
                      <a:pt x="1423" y="1341"/>
                    </a:lnTo>
                    <a:lnTo>
                      <a:pt x="1423" y="1338"/>
                    </a:lnTo>
                    <a:lnTo>
                      <a:pt x="1513" y="763"/>
                    </a:lnTo>
                    <a:lnTo>
                      <a:pt x="1508" y="738"/>
                    </a:lnTo>
                    <a:lnTo>
                      <a:pt x="1500" y="715"/>
                    </a:lnTo>
                    <a:lnTo>
                      <a:pt x="1486" y="695"/>
                    </a:lnTo>
                    <a:lnTo>
                      <a:pt x="1470" y="678"/>
                    </a:lnTo>
                    <a:lnTo>
                      <a:pt x="1450" y="667"/>
                    </a:lnTo>
                    <a:lnTo>
                      <a:pt x="1426" y="658"/>
                    </a:lnTo>
                    <a:lnTo>
                      <a:pt x="1401" y="655"/>
                    </a:lnTo>
                    <a:lnTo>
                      <a:pt x="1018" y="655"/>
                    </a:lnTo>
                    <a:lnTo>
                      <a:pt x="999" y="653"/>
                    </a:lnTo>
                    <a:lnTo>
                      <a:pt x="982" y="646"/>
                    </a:lnTo>
                    <a:lnTo>
                      <a:pt x="969" y="635"/>
                    </a:lnTo>
                    <a:lnTo>
                      <a:pt x="958" y="620"/>
                    </a:lnTo>
                    <a:lnTo>
                      <a:pt x="951" y="603"/>
                    </a:lnTo>
                    <a:lnTo>
                      <a:pt x="949" y="586"/>
                    </a:lnTo>
                    <a:lnTo>
                      <a:pt x="949" y="298"/>
                    </a:lnTo>
                    <a:lnTo>
                      <a:pt x="947" y="266"/>
                    </a:lnTo>
                    <a:lnTo>
                      <a:pt x="944" y="238"/>
                    </a:lnTo>
                    <a:lnTo>
                      <a:pt x="937" y="213"/>
                    </a:lnTo>
                    <a:lnTo>
                      <a:pt x="929" y="192"/>
                    </a:lnTo>
                    <a:lnTo>
                      <a:pt x="917" y="175"/>
                    </a:lnTo>
                    <a:lnTo>
                      <a:pt x="902" y="162"/>
                    </a:lnTo>
                    <a:lnTo>
                      <a:pt x="888" y="153"/>
                    </a:lnTo>
                    <a:lnTo>
                      <a:pt x="871" y="147"/>
                    </a:lnTo>
                    <a:lnTo>
                      <a:pt x="853" y="144"/>
                    </a:lnTo>
                    <a:lnTo>
                      <a:pt x="835" y="142"/>
                    </a:lnTo>
                    <a:close/>
                    <a:moveTo>
                      <a:pt x="836" y="0"/>
                    </a:moveTo>
                    <a:lnTo>
                      <a:pt x="866" y="2"/>
                    </a:lnTo>
                    <a:lnTo>
                      <a:pt x="895" y="8"/>
                    </a:lnTo>
                    <a:lnTo>
                      <a:pt x="926" y="16"/>
                    </a:lnTo>
                    <a:lnTo>
                      <a:pt x="956" y="30"/>
                    </a:lnTo>
                    <a:lnTo>
                      <a:pt x="986" y="48"/>
                    </a:lnTo>
                    <a:lnTo>
                      <a:pt x="1013" y="72"/>
                    </a:lnTo>
                    <a:lnTo>
                      <a:pt x="1036" y="99"/>
                    </a:lnTo>
                    <a:lnTo>
                      <a:pt x="1055" y="131"/>
                    </a:lnTo>
                    <a:lnTo>
                      <a:pt x="1070" y="167"/>
                    </a:lnTo>
                    <a:lnTo>
                      <a:pt x="1081" y="207"/>
                    </a:lnTo>
                    <a:lnTo>
                      <a:pt x="1088" y="250"/>
                    </a:lnTo>
                    <a:lnTo>
                      <a:pt x="1090" y="298"/>
                    </a:lnTo>
                    <a:lnTo>
                      <a:pt x="1090" y="515"/>
                    </a:lnTo>
                    <a:lnTo>
                      <a:pt x="1402" y="515"/>
                    </a:lnTo>
                    <a:lnTo>
                      <a:pt x="1442" y="518"/>
                    </a:lnTo>
                    <a:lnTo>
                      <a:pt x="1481" y="528"/>
                    </a:lnTo>
                    <a:lnTo>
                      <a:pt x="1517" y="543"/>
                    </a:lnTo>
                    <a:lnTo>
                      <a:pt x="1551" y="563"/>
                    </a:lnTo>
                    <a:lnTo>
                      <a:pt x="1580" y="589"/>
                    </a:lnTo>
                    <a:lnTo>
                      <a:pt x="1605" y="618"/>
                    </a:lnTo>
                    <a:lnTo>
                      <a:pt x="1625" y="651"/>
                    </a:lnTo>
                    <a:lnTo>
                      <a:pt x="1640" y="687"/>
                    </a:lnTo>
                    <a:lnTo>
                      <a:pt x="1650" y="726"/>
                    </a:lnTo>
                    <a:lnTo>
                      <a:pt x="1654" y="766"/>
                    </a:lnTo>
                    <a:lnTo>
                      <a:pt x="1654" y="771"/>
                    </a:lnTo>
                    <a:lnTo>
                      <a:pt x="1653" y="776"/>
                    </a:lnTo>
                    <a:lnTo>
                      <a:pt x="1561" y="1357"/>
                    </a:lnTo>
                    <a:lnTo>
                      <a:pt x="1554" y="1398"/>
                    </a:lnTo>
                    <a:lnTo>
                      <a:pt x="1542" y="1434"/>
                    </a:lnTo>
                    <a:lnTo>
                      <a:pt x="1526" y="1468"/>
                    </a:lnTo>
                    <a:lnTo>
                      <a:pt x="1506" y="1498"/>
                    </a:lnTo>
                    <a:lnTo>
                      <a:pt x="1482" y="1524"/>
                    </a:lnTo>
                    <a:lnTo>
                      <a:pt x="1455" y="1547"/>
                    </a:lnTo>
                    <a:lnTo>
                      <a:pt x="1424" y="1566"/>
                    </a:lnTo>
                    <a:lnTo>
                      <a:pt x="1390" y="1581"/>
                    </a:lnTo>
                    <a:lnTo>
                      <a:pt x="1352" y="1592"/>
                    </a:lnTo>
                    <a:lnTo>
                      <a:pt x="1312" y="1599"/>
                    </a:lnTo>
                    <a:lnTo>
                      <a:pt x="1268" y="1601"/>
                    </a:lnTo>
                    <a:lnTo>
                      <a:pt x="589" y="1601"/>
                    </a:lnTo>
                    <a:lnTo>
                      <a:pt x="553" y="1598"/>
                    </a:lnTo>
                    <a:lnTo>
                      <a:pt x="520" y="1590"/>
                    </a:lnTo>
                    <a:lnTo>
                      <a:pt x="487" y="1579"/>
                    </a:lnTo>
                    <a:lnTo>
                      <a:pt x="456" y="1562"/>
                    </a:lnTo>
                    <a:lnTo>
                      <a:pt x="429" y="1542"/>
                    </a:lnTo>
                    <a:lnTo>
                      <a:pt x="409" y="1557"/>
                    </a:lnTo>
                    <a:lnTo>
                      <a:pt x="387" y="1567"/>
                    </a:lnTo>
                    <a:lnTo>
                      <a:pt x="364" y="1574"/>
                    </a:lnTo>
                    <a:lnTo>
                      <a:pt x="339" y="1576"/>
                    </a:lnTo>
                    <a:lnTo>
                      <a:pt x="139" y="1576"/>
                    </a:lnTo>
                    <a:lnTo>
                      <a:pt x="110" y="1573"/>
                    </a:lnTo>
                    <a:lnTo>
                      <a:pt x="85" y="1565"/>
                    </a:lnTo>
                    <a:lnTo>
                      <a:pt x="62" y="1553"/>
                    </a:lnTo>
                    <a:lnTo>
                      <a:pt x="41" y="1536"/>
                    </a:lnTo>
                    <a:lnTo>
                      <a:pt x="24" y="1515"/>
                    </a:lnTo>
                    <a:lnTo>
                      <a:pt x="11" y="1491"/>
                    </a:lnTo>
                    <a:lnTo>
                      <a:pt x="3" y="1465"/>
                    </a:lnTo>
                    <a:lnTo>
                      <a:pt x="0" y="1438"/>
                    </a:lnTo>
                    <a:lnTo>
                      <a:pt x="0" y="744"/>
                    </a:lnTo>
                    <a:lnTo>
                      <a:pt x="3" y="715"/>
                    </a:lnTo>
                    <a:lnTo>
                      <a:pt x="11" y="690"/>
                    </a:lnTo>
                    <a:lnTo>
                      <a:pt x="24" y="667"/>
                    </a:lnTo>
                    <a:lnTo>
                      <a:pt x="41" y="646"/>
                    </a:lnTo>
                    <a:lnTo>
                      <a:pt x="61" y="629"/>
                    </a:lnTo>
                    <a:lnTo>
                      <a:pt x="85" y="616"/>
                    </a:lnTo>
                    <a:lnTo>
                      <a:pt x="110" y="608"/>
                    </a:lnTo>
                    <a:lnTo>
                      <a:pt x="139" y="604"/>
                    </a:lnTo>
                    <a:lnTo>
                      <a:pt x="339" y="604"/>
                    </a:lnTo>
                    <a:lnTo>
                      <a:pt x="362" y="607"/>
                    </a:lnTo>
                    <a:lnTo>
                      <a:pt x="384" y="613"/>
                    </a:lnTo>
                    <a:lnTo>
                      <a:pt x="404" y="621"/>
                    </a:lnTo>
                    <a:lnTo>
                      <a:pt x="422" y="633"/>
                    </a:lnTo>
                    <a:lnTo>
                      <a:pt x="429" y="630"/>
                    </a:lnTo>
                    <a:lnTo>
                      <a:pt x="436" y="627"/>
                    </a:lnTo>
                    <a:lnTo>
                      <a:pt x="441" y="626"/>
                    </a:lnTo>
                    <a:lnTo>
                      <a:pt x="449" y="622"/>
                    </a:lnTo>
                    <a:lnTo>
                      <a:pt x="462" y="618"/>
                    </a:lnTo>
                    <a:lnTo>
                      <a:pt x="478" y="612"/>
                    </a:lnTo>
                    <a:lnTo>
                      <a:pt x="496" y="603"/>
                    </a:lnTo>
                    <a:lnTo>
                      <a:pt x="516" y="593"/>
                    </a:lnTo>
                    <a:lnTo>
                      <a:pt x="539" y="580"/>
                    </a:lnTo>
                    <a:lnTo>
                      <a:pt x="561" y="565"/>
                    </a:lnTo>
                    <a:lnTo>
                      <a:pt x="583" y="549"/>
                    </a:lnTo>
                    <a:lnTo>
                      <a:pt x="604" y="530"/>
                    </a:lnTo>
                    <a:lnTo>
                      <a:pt x="624" y="507"/>
                    </a:lnTo>
                    <a:lnTo>
                      <a:pt x="642" y="483"/>
                    </a:lnTo>
                    <a:lnTo>
                      <a:pt x="656" y="457"/>
                    </a:lnTo>
                    <a:lnTo>
                      <a:pt x="668" y="427"/>
                    </a:lnTo>
                    <a:lnTo>
                      <a:pt x="675" y="395"/>
                    </a:lnTo>
                    <a:lnTo>
                      <a:pt x="677" y="360"/>
                    </a:lnTo>
                    <a:lnTo>
                      <a:pt x="677" y="82"/>
                    </a:lnTo>
                    <a:lnTo>
                      <a:pt x="679" y="65"/>
                    </a:lnTo>
                    <a:lnTo>
                      <a:pt x="687" y="48"/>
                    </a:lnTo>
                    <a:lnTo>
                      <a:pt x="696" y="34"/>
                    </a:lnTo>
                    <a:lnTo>
                      <a:pt x="710" y="23"/>
                    </a:lnTo>
                    <a:lnTo>
                      <a:pt x="727" y="15"/>
                    </a:lnTo>
                    <a:lnTo>
                      <a:pt x="734" y="13"/>
                    </a:lnTo>
                    <a:lnTo>
                      <a:pt x="747" y="10"/>
                    </a:lnTo>
                    <a:lnTo>
                      <a:pt x="764" y="7"/>
                    </a:lnTo>
                    <a:lnTo>
                      <a:pt x="785" y="3"/>
                    </a:lnTo>
                    <a:lnTo>
                      <a:pt x="809" y="1"/>
                    </a:lnTo>
                    <a:lnTo>
                      <a:pt x="83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34B2CE-BA5C-459A-9B99-DED6A9E9F82C}"/>
              </a:ext>
            </a:extLst>
          </p:cNvPr>
          <p:cNvGrpSpPr/>
          <p:nvPr/>
        </p:nvGrpSpPr>
        <p:grpSpPr>
          <a:xfrm>
            <a:off x="3566738" y="619103"/>
            <a:ext cx="5058523" cy="828697"/>
            <a:chOff x="2579869" y="197594"/>
            <a:chExt cx="5058523" cy="82869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60593C-363E-4640-B98F-CC638644B26F}"/>
                </a:ext>
              </a:extLst>
            </p:cNvPr>
            <p:cNvGrpSpPr/>
            <p:nvPr/>
          </p:nvGrpSpPr>
          <p:grpSpPr>
            <a:xfrm>
              <a:off x="2579869" y="523013"/>
              <a:ext cx="5058523" cy="503278"/>
              <a:chOff x="2688006" y="2220310"/>
              <a:chExt cx="7568195" cy="752969"/>
            </a:xfrm>
          </p:grpSpPr>
          <p:sp>
            <p:nvSpPr>
              <p:cNvPr id="33" name="Rounded Rectangle 198">
                <a:extLst>
                  <a:ext uri="{FF2B5EF4-FFF2-40B4-BE49-F238E27FC236}">
                    <a16:creationId xmlns:a16="http://schemas.microsoft.com/office/drawing/2014/main" id="{56A5DED1-32DB-4ED9-995A-EC27B1F4AF7D}"/>
                  </a:ext>
                </a:extLst>
              </p:cNvPr>
              <p:cNvSpPr/>
              <p:nvPr/>
            </p:nvSpPr>
            <p:spPr>
              <a:xfrm>
                <a:off x="2688006" y="2220310"/>
                <a:ext cx="7568195" cy="75296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srgbClr val="00CD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ound Same Side Corner Rectangle 199">
                <a:extLst>
                  <a:ext uri="{FF2B5EF4-FFF2-40B4-BE49-F238E27FC236}">
                    <a16:creationId xmlns:a16="http://schemas.microsoft.com/office/drawing/2014/main" id="{6E8CA0AE-E4DC-4ED0-8E1A-1BB896BA9714}"/>
                  </a:ext>
                </a:extLst>
              </p:cNvPr>
              <p:cNvSpPr/>
              <p:nvPr/>
            </p:nvSpPr>
            <p:spPr>
              <a:xfrm rot="16200000">
                <a:off x="6973440" y="-416985"/>
                <a:ext cx="507106" cy="60348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69B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Fusion Pilot Plant D-T Fuel Cycle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8CC3A7-1FCB-4903-9576-1C24F1E5E94B}"/>
                </a:ext>
              </a:extLst>
            </p:cNvPr>
            <p:cNvGrpSpPr/>
            <p:nvPr/>
          </p:nvGrpSpPr>
          <p:grpSpPr>
            <a:xfrm>
              <a:off x="2785080" y="197594"/>
              <a:ext cx="710475" cy="710473"/>
              <a:chOff x="911876" y="599714"/>
              <a:chExt cx="1172209" cy="117221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2B2010F-1B47-4780-96DE-ED6F78758034}"/>
                  </a:ext>
                </a:extLst>
              </p:cNvPr>
              <p:cNvSpPr/>
              <p:nvPr/>
            </p:nvSpPr>
            <p:spPr>
              <a:xfrm>
                <a:off x="911876" y="599714"/>
                <a:ext cx="1172209" cy="1172210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  <a:alpha val="5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A00AB0B-9695-4367-B967-3D82858A81F9}"/>
                  </a:ext>
                </a:extLst>
              </p:cNvPr>
              <p:cNvSpPr/>
              <p:nvPr/>
            </p:nvSpPr>
            <p:spPr>
              <a:xfrm>
                <a:off x="1069353" y="757194"/>
                <a:ext cx="857247" cy="857249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0C7A72-BEB2-452B-8942-F9B436C7A4D3}"/>
              </a:ext>
            </a:extLst>
          </p:cNvPr>
          <p:cNvGrpSpPr/>
          <p:nvPr/>
        </p:nvGrpSpPr>
        <p:grpSpPr>
          <a:xfrm>
            <a:off x="4297832" y="1694539"/>
            <a:ext cx="4009046" cy="4425227"/>
            <a:chOff x="6619701" y="1420009"/>
            <a:chExt cx="4176285" cy="460982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6D11977-8964-4C0B-8C16-5F4B36C250C2}"/>
                </a:ext>
              </a:extLst>
            </p:cNvPr>
            <p:cNvGrpSpPr/>
            <p:nvPr/>
          </p:nvGrpSpPr>
          <p:grpSpPr>
            <a:xfrm>
              <a:off x="6619701" y="1420009"/>
              <a:ext cx="2466232" cy="604389"/>
              <a:chOff x="7782078" y="3033733"/>
              <a:chExt cx="4386019" cy="107486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F76E400-3586-4D13-8BE6-FCC610D94C97}"/>
                  </a:ext>
                </a:extLst>
              </p:cNvPr>
              <p:cNvGrpSpPr/>
              <p:nvPr/>
            </p:nvGrpSpPr>
            <p:grpSpPr>
              <a:xfrm>
                <a:off x="7782078" y="3069889"/>
                <a:ext cx="1006565" cy="1006565"/>
                <a:chOff x="5584309" y="858335"/>
                <a:chExt cx="1006565" cy="100656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9699A88C-B6D3-4027-B983-F2EEAD1D3D57}"/>
                    </a:ext>
                  </a:extLst>
                </p:cNvPr>
                <p:cNvSpPr/>
                <p:nvPr/>
              </p:nvSpPr>
              <p:spPr>
                <a:xfrm>
                  <a:off x="5584309" y="858335"/>
                  <a:ext cx="1006565" cy="1006565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5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A00071E-E6BF-44DC-A031-C5B770E368F8}"/>
                    </a:ext>
                  </a:extLst>
                </p:cNvPr>
                <p:cNvSpPr/>
                <p:nvPr/>
              </p:nvSpPr>
              <p:spPr>
                <a:xfrm>
                  <a:off x="5729087" y="1003120"/>
                  <a:ext cx="717006" cy="71700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5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ounded Rectangle 253">
                <a:extLst>
                  <a:ext uri="{FF2B5EF4-FFF2-40B4-BE49-F238E27FC236}">
                    <a16:creationId xmlns:a16="http://schemas.microsoft.com/office/drawing/2014/main" id="{65896AB5-175F-460C-A112-2BAC3D179E43}"/>
                  </a:ext>
                </a:extLst>
              </p:cNvPr>
              <p:cNvSpPr/>
              <p:nvPr/>
            </p:nvSpPr>
            <p:spPr>
              <a:xfrm>
                <a:off x="8657406" y="3033733"/>
                <a:ext cx="3510691" cy="107486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Inhaltsplatzhalter 4">
              <a:extLst>
                <a:ext uri="{FF2B5EF4-FFF2-40B4-BE49-F238E27FC236}">
                  <a16:creationId xmlns:a16="http://schemas.microsoft.com/office/drawing/2014/main" id="{AC346001-97A3-4449-9DBE-C6C7E1F598C7}"/>
                </a:ext>
              </a:extLst>
            </p:cNvPr>
            <p:cNvSpPr txBox="1">
              <a:spLocks/>
            </p:cNvSpPr>
            <p:nvPr/>
          </p:nvSpPr>
          <p:spPr>
            <a:xfrm>
              <a:off x="7272149" y="1509396"/>
              <a:ext cx="1750647" cy="44886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DESIGN/ ENGINEERING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Inhaltsplatzhalter 4">
              <a:extLst>
                <a:ext uri="{FF2B5EF4-FFF2-40B4-BE49-F238E27FC236}">
                  <a16:creationId xmlns:a16="http://schemas.microsoft.com/office/drawing/2014/main" id="{25794842-358E-45A2-9F23-4FC95EFE8CD5}"/>
                </a:ext>
              </a:extLst>
            </p:cNvPr>
            <p:cNvSpPr txBox="1">
              <a:spLocks/>
            </p:cNvSpPr>
            <p:nvPr/>
          </p:nvSpPr>
          <p:spPr>
            <a:xfrm>
              <a:off x="7448064" y="2075577"/>
              <a:ext cx="3347922" cy="395425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Technology Baselining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Determine approximate tritium processing criteria for a FPP system 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a current description of a system with high TRL that can meet the processing volumes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Quantify gaps in system size, cost, tritium inventory, and other critical parameters from targets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TRL Technology Assessments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the TRL level for tritium technologies in development</a:t>
              </a:r>
            </a:p>
            <a:p>
              <a:pPr marL="0" marR="0" lvl="0" indent="0" algn="l" defTabSz="914127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Determine technology gaps and challenges for each unit operation and cross-cutting areas (e.g. materials)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 Modeling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a modeling framework using ASPEN or other appropriate software to assist in integration decisions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baseline modeling and key alternative configurations</a:t>
              </a:r>
            </a:p>
          </p:txBody>
        </p:sp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352D7ABC-F975-48C9-89AA-3315D909E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8616" y="1512114"/>
              <a:ext cx="423934" cy="42393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73724" tIns="36862" rIns="73724" bIns="36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9C4505D-CA43-492C-8F65-3D91E5854179}"/>
                </a:ext>
              </a:extLst>
            </p:cNvPr>
            <p:cNvGrpSpPr/>
            <p:nvPr/>
          </p:nvGrpSpPr>
          <p:grpSpPr>
            <a:xfrm>
              <a:off x="6801925" y="1567690"/>
              <a:ext cx="228328" cy="335835"/>
              <a:chOff x="9209088" y="5059363"/>
              <a:chExt cx="300044" cy="441317"/>
            </a:xfrm>
            <a:solidFill>
              <a:sysClr val="window" lastClr="FFFFFF"/>
            </a:solidFill>
          </p:grpSpPr>
          <p:sp>
            <p:nvSpPr>
              <p:cNvPr id="51" name="Freeform 412">
                <a:extLst>
                  <a:ext uri="{FF2B5EF4-FFF2-40B4-BE49-F238E27FC236}">
                    <a16:creationId xmlns:a16="http://schemas.microsoft.com/office/drawing/2014/main" id="{D183AD14-9C11-4F59-AD57-835448790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863" y="5059363"/>
                <a:ext cx="90488" cy="90487"/>
              </a:xfrm>
              <a:custGeom>
                <a:avLst/>
                <a:gdLst>
                  <a:gd name="T0" fmla="*/ 343 w 686"/>
                  <a:gd name="T1" fmla="*/ 0 h 686"/>
                  <a:gd name="T2" fmla="*/ 390 w 686"/>
                  <a:gd name="T3" fmla="*/ 3 h 686"/>
                  <a:gd name="T4" fmla="*/ 435 w 686"/>
                  <a:gd name="T5" fmla="*/ 12 h 686"/>
                  <a:gd name="T6" fmla="*/ 477 w 686"/>
                  <a:gd name="T7" fmla="*/ 27 h 686"/>
                  <a:gd name="T8" fmla="*/ 517 w 686"/>
                  <a:gd name="T9" fmla="*/ 46 h 686"/>
                  <a:gd name="T10" fmla="*/ 553 w 686"/>
                  <a:gd name="T11" fmla="*/ 71 h 686"/>
                  <a:gd name="T12" fmla="*/ 586 w 686"/>
                  <a:gd name="T13" fmla="*/ 100 h 686"/>
                  <a:gd name="T14" fmla="*/ 615 w 686"/>
                  <a:gd name="T15" fmla="*/ 133 h 686"/>
                  <a:gd name="T16" fmla="*/ 640 w 686"/>
                  <a:gd name="T17" fmla="*/ 169 h 686"/>
                  <a:gd name="T18" fmla="*/ 659 w 686"/>
                  <a:gd name="T19" fmla="*/ 209 h 686"/>
                  <a:gd name="T20" fmla="*/ 674 w 686"/>
                  <a:gd name="T21" fmla="*/ 251 h 686"/>
                  <a:gd name="T22" fmla="*/ 683 w 686"/>
                  <a:gd name="T23" fmla="*/ 296 h 686"/>
                  <a:gd name="T24" fmla="*/ 686 w 686"/>
                  <a:gd name="T25" fmla="*/ 342 h 686"/>
                  <a:gd name="T26" fmla="*/ 683 w 686"/>
                  <a:gd name="T27" fmla="*/ 389 h 686"/>
                  <a:gd name="T28" fmla="*/ 674 w 686"/>
                  <a:gd name="T29" fmla="*/ 434 h 686"/>
                  <a:gd name="T30" fmla="*/ 659 w 686"/>
                  <a:gd name="T31" fmla="*/ 476 h 686"/>
                  <a:gd name="T32" fmla="*/ 640 w 686"/>
                  <a:gd name="T33" fmla="*/ 516 h 686"/>
                  <a:gd name="T34" fmla="*/ 615 w 686"/>
                  <a:gd name="T35" fmla="*/ 552 h 686"/>
                  <a:gd name="T36" fmla="*/ 586 w 686"/>
                  <a:gd name="T37" fmla="*/ 585 h 686"/>
                  <a:gd name="T38" fmla="*/ 553 w 686"/>
                  <a:gd name="T39" fmla="*/ 614 h 686"/>
                  <a:gd name="T40" fmla="*/ 517 w 686"/>
                  <a:gd name="T41" fmla="*/ 639 h 686"/>
                  <a:gd name="T42" fmla="*/ 477 w 686"/>
                  <a:gd name="T43" fmla="*/ 659 h 686"/>
                  <a:gd name="T44" fmla="*/ 435 w 686"/>
                  <a:gd name="T45" fmla="*/ 674 h 686"/>
                  <a:gd name="T46" fmla="*/ 390 w 686"/>
                  <a:gd name="T47" fmla="*/ 682 h 686"/>
                  <a:gd name="T48" fmla="*/ 343 w 686"/>
                  <a:gd name="T49" fmla="*/ 686 h 686"/>
                  <a:gd name="T50" fmla="*/ 296 w 686"/>
                  <a:gd name="T51" fmla="*/ 682 h 686"/>
                  <a:gd name="T52" fmla="*/ 252 w 686"/>
                  <a:gd name="T53" fmla="*/ 674 h 686"/>
                  <a:gd name="T54" fmla="*/ 210 w 686"/>
                  <a:gd name="T55" fmla="*/ 659 h 686"/>
                  <a:gd name="T56" fmla="*/ 170 w 686"/>
                  <a:gd name="T57" fmla="*/ 639 h 686"/>
                  <a:gd name="T58" fmla="*/ 134 w 686"/>
                  <a:gd name="T59" fmla="*/ 614 h 686"/>
                  <a:gd name="T60" fmla="*/ 101 w 686"/>
                  <a:gd name="T61" fmla="*/ 585 h 686"/>
                  <a:gd name="T62" fmla="*/ 72 w 686"/>
                  <a:gd name="T63" fmla="*/ 552 h 686"/>
                  <a:gd name="T64" fmla="*/ 48 w 686"/>
                  <a:gd name="T65" fmla="*/ 516 h 686"/>
                  <a:gd name="T66" fmla="*/ 27 w 686"/>
                  <a:gd name="T67" fmla="*/ 476 h 686"/>
                  <a:gd name="T68" fmla="*/ 13 w 686"/>
                  <a:gd name="T69" fmla="*/ 434 h 686"/>
                  <a:gd name="T70" fmla="*/ 4 w 686"/>
                  <a:gd name="T71" fmla="*/ 389 h 686"/>
                  <a:gd name="T72" fmla="*/ 0 w 686"/>
                  <a:gd name="T73" fmla="*/ 342 h 686"/>
                  <a:gd name="T74" fmla="*/ 4 w 686"/>
                  <a:gd name="T75" fmla="*/ 296 h 686"/>
                  <a:gd name="T76" fmla="*/ 13 w 686"/>
                  <a:gd name="T77" fmla="*/ 251 h 686"/>
                  <a:gd name="T78" fmla="*/ 27 w 686"/>
                  <a:gd name="T79" fmla="*/ 209 h 686"/>
                  <a:gd name="T80" fmla="*/ 48 w 686"/>
                  <a:gd name="T81" fmla="*/ 169 h 686"/>
                  <a:gd name="T82" fmla="*/ 72 w 686"/>
                  <a:gd name="T83" fmla="*/ 133 h 686"/>
                  <a:gd name="T84" fmla="*/ 101 w 686"/>
                  <a:gd name="T85" fmla="*/ 100 h 686"/>
                  <a:gd name="T86" fmla="*/ 134 w 686"/>
                  <a:gd name="T87" fmla="*/ 71 h 686"/>
                  <a:gd name="T88" fmla="*/ 170 w 686"/>
                  <a:gd name="T89" fmla="*/ 46 h 686"/>
                  <a:gd name="T90" fmla="*/ 210 w 686"/>
                  <a:gd name="T91" fmla="*/ 27 h 686"/>
                  <a:gd name="T92" fmla="*/ 252 w 686"/>
                  <a:gd name="T93" fmla="*/ 12 h 686"/>
                  <a:gd name="T94" fmla="*/ 296 w 686"/>
                  <a:gd name="T95" fmla="*/ 3 h 686"/>
                  <a:gd name="T96" fmla="*/ 343 w 686"/>
                  <a:gd name="T97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6" h="686">
                    <a:moveTo>
                      <a:pt x="343" y="0"/>
                    </a:moveTo>
                    <a:lnTo>
                      <a:pt x="390" y="3"/>
                    </a:lnTo>
                    <a:lnTo>
                      <a:pt x="435" y="12"/>
                    </a:lnTo>
                    <a:lnTo>
                      <a:pt x="477" y="27"/>
                    </a:lnTo>
                    <a:lnTo>
                      <a:pt x="517" y="46"/>
                    </a:lnTo>
                    <a:lnTo>
                      <a:pt x="553" y="71"/>
                    </a:lnTo>
                    <a:lnTo>
                      <a:pt x="586" y="100"/>
                    </a:lnTo>
                    <a:lnTo>
                      <a:pt x="615" y="133"/>
                    </a:lnTo>
                    <a:lnTo>
                      <a:pt x="640" y="169"/>
                    </a:lnTo>
                    <a:lnTo>
                      <a:pt x="659" y="209"/>
                    </a:lnTo>
                    <a:lnTo>
                      <a:pt x="674" y="251"/>
                    </a:lnTo>
                    <a:lnTo>
                      <a:pt x="683" y="296"/>
                    </a:lnTo>
                    <a:lnTo>
                      <a:pt x="686" y="342"/>
                    </a:lnTo>
                    <a:lnTo>
                      <a:pt x="683" y="389"/>
                    </a:lnTo>
                    <a:lnTo>
                      <a:pt x="674" y="434"/>
                    </a:lnTo>
                    <a:lnTo>
                      <a:pt x="659" y="476"/>
                    </a:lnTo>
                    <a:lnTo>
                      <a:pt x="640" y="516"/>
                    </a:lnTo>
                    <a:lnTo>
                      <a:pt x="615" y="552"/>
                    </a:lnTo>
                    <a:lnTo>
                      <a:pt x="586" y="585"/>
                    </a:lnTo>
                    <a:lnTo>
                      <a:pt x="553" y="614"/>
                    </a:lnTo>
                    <a:lnTo>
                      <a:pt x="517" y="639"/>
                    </a:lnTo>
                    <a:lnTo>
                      <a:pt x="477" y="659"/>
                    </a:lnTo>
                    <a:lnTo>
                      <a:pt x="435" y="674"/>
                    </a:lnTo>
                    <a:lnTo>
                      <a:pt x="390" y="682"/>
                    </a:lnTo>
                    <a:lnTo>
                      <a:pt x="343" y="686"/>
                    </a:lnTo>
                    <a:lnTo>
                      <a:pt x="296" y="682"/>
                    </a:lnTo>
                    <a:lnTo>
                      <a:pt x="252" y="674"/>
                    </a:lnTo>
                    <a:lnTo>
                      <a:pt x="210" y="659"/>
                    </a:lnTo>
                    <a:lnTo>
                      <a:pt x="170" y="639"/>
                    </a:lnTo>
                    <a:lnTo>
                      <a:pt x="134" y="614"/>
                    </a:lnTo>
                    <a:lnTo>
                      <a:pt x="101" y="585"/>
                    </a:lnTo>
                    <a:lnTo>
                      <a:pt x="72" y="552"/>
                    </a:lnTo>
                    <a:lnTo>
                      <a:pt x="48" y="516"/>
                    </a:lnTo>
                    <a:lnTo>
                      <a:pt x="27" y="476"/>
                    </a:lnTo>
                    <a:lnTo>
                      <a:pt x="13" y="434"/>
                    </a:lnTo>
                    <a:lnTo>
                      <a:pt x="4" y="389"/>
                    </a:lnTo>
                    <a:lnTo>
                      <a:pt x="0" y="342"/>
                    </a:lnTo>
                    <a:lnTo>
                      <a:pt x="4" y="296"/>
                    </a:lnTo>
                    <a:lnTo>
                      <a:pt x="13" y="251"/>
                    </a:lnTo>
                    <a:lnTo>
                      <a:pt x="27" y="209"/>
                    </a:lnTo>
                    <a:lnTo>
                      <a:pt x="48" y="169"/>
                    </a:lnTo>
                    <a:lnTo>
                      <a:pt x="72" y="133"/>
                    </a:lnTo>
                    <a:lnTo>
                      <a:pt x="101" y="100"/>
                    </a:lnTo>
                    <a:lnTo>
                      <a:pt x="134" y="71"/>
                    </a:lnTo>
                    <a:lnTo>
                      <a:pt x="170" y="46"/>
                    </a:lnTo>
                    <a:lnTo>
                      <a:pt x="210" y="27"/>
                    </a:lnTo>
                    <a:lnTo>
                      <a:pt x="252" y="12"/>
                    </a:lnTo>
                    <a:lnTo>
                      <a:pt x="296" y="3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413">
                <a:extLst>
                  <a:ext uri="{FF2B5EF4-FFF2-40B4-BE49-F238E27FC236}">
                    <a16:creationId xmlns:a16="http://schemas.microsoft.com/office/drawing/2014/main" id="{99EAAA12-43CF-4187-AFBA-3D838702C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8463" y="5156194"/>
                <a:ext cx="141289" cy="344486"/>
              </a:xfrm>
              <a:custGeom>
                <a:avLst/>
                <a:gdLst>
                  <a:gd name="T0" fmla="*/ 925 w 1073"/>
                  <a:gd name="T1" fmla="*/ 1 h 2605"/>
                  <a:gd name="T2" fmla="*/ 982 w 1073"/>
                  <a:gd name="T3" fmla="*/ 12 h 2605"/>
                  <a:gd name="T4" fmla="*/ 1029 w 1073"/>
                  <a:gd name="T5" fmla="*/ 45 h 2605"/>
                  <a:gd name="T6" fmla="*/ 1061 w 1073"/>
                  <a:gd name="T7" fmla="*/ 91 h 2605"/>
                  <a:gd name="T8" fmla="*/ 1073 w 1073"/>
                  <a:gd name="T9" fmla="*/ 149 h 2605"/>
                  <a:gd name="T10" fmla="*/ 1069 w 1073"/>
                  <a:gd name="T11" fmla="*/ 1419 h 2605"/>
                  <a:gd name="T12" fmla="*/ 1048 w 1073"/>
                  <a:gd name="T13" fmla="*/ 1472 h 2605"/>
                  <a:gd name="T14" fmla="*/ 1007 w 1073"/>
                  <a:gd name="T15" fmla="*/ 1512 h 2605"/>
                  <a:gd name="T16" fmla="*/ 954 w 1073"/>
                  <a:gd name="T17" fmla="*/ 1535 h 2605"/>
                  <a:gd name="T18" fmla="*/ 900 w 1073"/>
                  <a:gd name="T19" fmla="*/ 1536 h 2605"/>
                  <a:gd name="T20" fmla="*/ 854 w 1073"/>
                  <a:gd name="T21" fmla="*/ 1520 h 2605"/>
                  <a:gd name="T22" fmla="*/ 835 w 1073"/>
                  <a:gd name="T23" fmla="*/ 2456 h 2605"/>
                  <a:gd name="T24" fmla="*/ 824 w 1073"/>
                  <a:gd name="T25" fmla="*/ 2515 h 2605"/>
                  <a:gd name="T26" fmla="*/ 792 w 1073"/>
                  <a:gd name="T27" fmla="*/ 2561 h 2605"/>
                  <a:gd name="T28" fmla="*/ 744 w 1073"/>
                  <a:gd name="T29" fmla="*/ 2593 h 2605"/>
                  <a:gd name="T30" fmla="*/ 687 w 1073"/>
                  <a:gd name="T31" fmla="*/ 2605 h 2605"/>
                  <a:gd name="T32" fmla="*/ 629 w 1073"/>
                  <a:gd name="T33" fmla="*/ 2593 h 2605"/>
                  <a:gd name="T34" fmla="*/ 582 w 1073"/>
                  <a:gd name="T35" fmla="*/ 2561 h 2605"/>
                  <a:gd name="T36" fmla="*/ 551 w 1073"/>
                  <a:gd name="T37" fmla="*/ 2515 h 2605"/>
                  <a:gd name="T38" fmla="*/ 539 w 1073"/>
                  <a:gd name="T39" fmla="*/ 2456 h 2605"/>
                  <a:gd name="T40" fmla="*/ 532 w 1073"/>
                  <a:gd name="T41" fmla="*/ 2486 h 2605"/>
                  <a:gd name="T42" fmla="*/ 509 w 1073"/>
                  <a:gd name="T43" fmla="*/ 2539 h 2605"/>
                  <a:gd name="T44" fmla="*/ 469 w 1073"/>
                  <a:gd name="T45" fmla="*/ 2579 h 2605"/>
                  <a:gd name="T46" fmla="*/ 416 w 1073"/>
                  <a:gd name="T47" fmla="*/ 2602 h 2605"/>
                  <a:gd name="T48" fmla="*/ 357 w 1073"/>
                  <a:gd name="T49" fmla="*/ 2602 h 2605"/>
                  <a:gd name="T50" fmla="*/ 304 w 1073"/>
                  <a:gd name="T51" fmla="*/ 2579 h 2605"/>
                  <a:gd name="T52" fmla="*/ 263 w 1073"/>
                  <a:gd name="T53" fmla="*/ 2539 h 2605"/>
                  <a:gd name="T54" fmla="*/ 241 w 1073"/>
                  <a:gd name="T55" fmla="*/ 2486 h 2605"/>
                  <a:gd name="T56" fmla="*/ 238 w 1073"/>
                  <a:gd name="T57" fmla="*/ 1507 h 2605"/>
                  <a:gd name="T58" fmla="*/ 197 w 1073"/>
                  <a:gd name="T59" fmla="*/ 1530 h 2605"/>
                  <a:gd name="T60" fmla="*/ 148 w 1073"/>
                  <a:gd name="T61" fmla="*/ 1538 h 2605"/>
                  <a:gd name="T62" fmla="*/ 91 w 1073"/>
                  <a:gd name="T63" fmla="*/ 1526 h 2605"/>
                  <a:gd name="T64" fmla="*/ 43 w 1073"/>
                  <a:gd name="T65" fmla="*/ 1495 h 2605"/>
                  <a:gd name="T66" fmla="*/ 12 w 1073"/>
                  <a:gd name="T67" fmla="*/ 1447 h 2605"/>
                  <a:gd name="T68" fmla="*/ 0 w 1073"/>
                  <a:gd name="T69" fmla="*/ 1389 h 2605"/>
                  <a:gd name="T70" fmla="*/ 3 w 1073"/>
                  <a:gd name="T71" fmla="*/ 119 h 2605"/>
                  <a:gd name="T72" fmla="*/ 25 w 1073"/>
                  <a:gd name="T73" fmla="*/ 67 h 2605"/>
                  <a:gd name="T74" fmla="*/ 64 w 1073"/>
                  <a:gd name="T75" fmla="*/ 27 h 2605"/>
                  <a:gd name="T76" fmla="*/ 116 w 1073"/>
                  <a:gd name="T77" fmla="*/ 5 h 2605"/>
                  <a:gd name="T78" fmla="*/ 145 w 1073"/>
                  <a:gd name="T79" fmla="*/ 0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3" h="2605">
                    <a:moveTo>
                      <a:pt x="145" y="0"/>
                    </a:moveTo>
                    <a:lnTo>
                      <a:pt x="925" y="1"/>
                    </a:lnTo>
                    <a:lnTo>
                      <a:pt x="954" y="4"/>
                    </a:lnTo>
                    <a:lnTo>
                      <a:pt x="982" y="12"/>
                    </a:lnTo>
                    <a:lnTo>
                      <a:pt x="1007" y="26"/>
                    </a:lnTo>
                    <a:lnTo>
                      <a:pt x="1029" y="45"/>
                    </a:lnTo>
                    <a:lnTo>
                      <a:pt x="1048" y="66"/>
                    </a:lnTo>
                    <a:lnTo>
                      <a:pt x="1061" y="91"/>
                    </a:lnTo>
                    <a:lnTo>
                      <a:pt x="1069" y="119"/>
                    </a:lnTo>
                    <a:lnTo>
                      <a:pt x="1073" y="149"/>
                    </a:lnTo>
                    <a:lnTo>
                      <a:pt x="1073" y="1389"/>
                    </a:lnTo>
                    <a:lnTo>
                      <a:pt x="1069" y="1419"/>
                    </a:lnTo>
                    <a:lnTo>
                      <a:pt x="1061" y="1447"/>
                    </a:lnTo>
                    <a:lnTo>
                      <a:pt x="1048" y="1472"/>
                    </a:lnTo>
                    <a:lnTo>
                      <a:pt x="1029" y="1495"/>
                    </a:lnTo>
                    <a:lnTo>
                      <a:pt x="1007" y="1512"/>
                    </a:lnTo>
                    <a:lnTo>
                      <a:pt x="982" y="1526"/>
                    </a:lnTo>
                    <a:lnTo>
                      <a:pt x="954" y="1535"/>
                    </a:lnTo>
                    <a:lnTo>
                      <a:pt x="925" y="1538"/>
                    </a:lnTo>
                    <a:lnTo>
                      <a:pt x="900" y="1536"/>
                    </a:lnTo>
                    <a:lnTo>
                      <a:pt x="876" y="1530"/>
                    </a:lnTo>
                    <a:lnTo>
                      <a:pt x="854" y="1520"/>
                    </a:lnTo>
                    <a:lnTo>
                      <a:pt x="835" y="1508"/>
                    </a:lnTo>
                    <a:lnTo>
                      <a:pt x="835" y="2456"/>
                    </a:lnTo>
                    <a:lnTo>
                      <a:pt x="833" y="2486"/>
                    </a:lnTo>
                    <a:lnTo>
                      <a:pt x="824" y="2515"/>
                    </a:lnTo>
                    <a:lnTo>
                      <a:pt x="810" y="2539"/>
                    </a:lnTo>
                    <a:lnTo>
                      <a:pt x="792" y="2561"/>
                    </a:lnTo>
                    <a:lnTo>
                      <a:pt x="770" y="2579"/>
                    </a:lnTo>
                    <a:lnTo>
                      <a:pt x="744" y="2593"/>
                    </a:lnTo>
                    <a:lnTo>
                      <a:pt x="717" y="2602"/>
                    </a:lnTo>
                    <a:lnTo>
                      <a:pt x="687" y="2605"/>
                    </a:lnTo>
                    <a:lnTo>
                      <a:pt x="657" y="2602"/>
                    </a:lnTo>
                    <a:lnTo>
                      <a:pt x="629" y="2593"/>
                    </a:lnTo>
                    <a:lnTo>
                      <a:pt x="604" y="2579"/>
                    </a:lnTo>
                    <a:lnTo>
                      <a:pt x="582" y="2561"/>
                    </a:lnTo>
                    <a:lnTo>
                      <a:pt x="564" y="2539"/>
                    </a:lnTo>
                    <a:lnTo>
                      <a:pt x="551" y="2515"/>
                    </a:lnTo>
                    <a:lnTo>
                      <a:pt x="542" y="2486"/>
                    </a:lnTo>
                    <a:lnTo>
                      <a:pt x="539" y="2456"/>
                    </a:lnTo>
                    <a:lnTo>
                      <a:pt x="535" y="2456"/>
                    </a:lnTo>
                    <a:lnTo>
                      <a:pt x="532" y="2486"/>
                    </a:lnTo>
                    <a:lnTo>
                      <a:pt x="523" y="2515"/>
                    </a:lnTo>
                    <a:lnTo>
                      <a:pt x="509" y="2539"/>
                    </a:lnTo>
                    <a:lnTo>
                      <a:pt x="492" y="2561"/>
                    </a:lnTo>
                    <a:lnTo>
                      <a:pt x="469" y="2579"/>
                    </a:lnTo>
                    <a:lnTo>
                      <a:pt x="444" y="2593"/>
                    </a:lnTo>
                    <a:lnTo>
                      <a:pt x="416" y="2602"/>
                    </a:lnTo>
                    <a:lnTo>
                      <a:pt x="386" y="2605"/>
                    </a:lnTo>
                    <a:lnTo>
                      <a:pt x="357" y="2602"/>
                    </a:lnTo>
                    <a:lnTo>
                      <a:pt x="328" y="2593"/>
                    </a:lnTo>
                    <a:lnTo>
                      <a:pt x="304" y="2579"/>
                    </a:lnTo>
                    <a:lnTo>
                      <a:pt x="281" y="2561"/>
                    </a:lnTo>
                    <a:lnTo>
                      <a:pt x="263" y="2539"/>
                    </a:lnTo>
                    <a:lnTo>
                      <a:pt x="250" y="2515"/>
                    </a:lnTo>
                    <a:lnTo>
                      <a:pt x="241" y="2486"/>
                    </a:lnTo>
                    <a:lnTo>
                      <a:pt x="238" y="2456"/>
                    </a:lnTo>
                    <a:lnTo>
                      <a:pt x="238" y="1507"/>
                    </a:lnTo>
                    <a:lnTo>
                      <a:pt x="218" y="1520"/>
                    </a:lnTo>
                    <a:lnTo>
                      <a:pt x="197" y="1530"/>
                    </a:lnTo>
                    <a:lnTo>
                      <a:pt x="173" y="1536"/>
                    </a:lnTo>
                    <a:lnTo>
                      <a:pt x="148" y="1538"/>
                    </a:lnTo>
                    <a:lnTo>
                      <a:pt x="119" y="1535"/>
                    </a:lnTo>
                    <a:lnTo>
                      <a:pt x="91" y="1526"/>
                    </a:lnTo>
                    <a:lnTo>
                      <a:pt x="66" y="1512"/>
                    </a:lnTo>
                    <a:lnTo>
                      <a:pt x="43" y="1495"/>
                    </a:lnTo>
                    <a:lnTo>
                      <a:pt x="25" y="1472"/>
                    </a:lnTo>
                    <a:lnTo>
                      <a:pt x="12" y="1447"/>
                    </a:lnTo>
                    <a:lnTo>
                      <a:pt x="3" y="1419"/>
                    </a:lnTo>
                    <a:lnTo>
                      <a:pt x="0" y="138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2"/>
                    </a:lnTo>
                    <a:lnTo>
                      <a:pt x="25" y="67"/>
                    </a:lnTo>
                    <a:lnTo>
                      <a:pt x="42" y="46"/>
                    </a:lnTo>
                    <a:lnTo>
                      <a:pt x="64" y="27"/>
                    </a:lnTo>
                    <a:lnTo>
                      <a:pt x="89" y="13"/>
                    </a:lnTo>
                    <a:lnTo>
                      <a:pt x="116" y="5"/>
                    </a:lnTo>
                    <a:lnTo>
                      <a:pt x="145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414">
                <a:extLst>
                  <a:ext uri="{FF2B5EF4-FFF2-40B4-BE49-F238E27FC236}">
                    <a16:creationId xmlns:a16="http://schemas.microsoft.com/office/drawing/2014/main" id="{54F84FF6-792E-4927-A25A-3E680131F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13" y="5059370"/>
                <a:ext cx="74613" cy="82550"/>
              </a:xfrm>
              <a:custGeom>
                <a:avLst/>
                <a:gdLst>
                  <a:gd name="T0" fmla="*/ 314 w 565"/>
                  <a:gd name="T1" fmla="*/ 0 h 629"/>
                  <a:gd name="T2" fmla="*/ 358 w 565"/>
                  <a:gd name="T3" fmla="*/ 3 h 629"/>
                  <a:gd name="T4" fmla="*/ 400 w 565"/>
                  <a:gd name="T5" fmla="*/ 12 h 629"/>
                  <a:gd name="T6" fmla="*/ 439 w 565"/>
                  <a:gd name="T7" fmla="*/ 25 h 629"/>
                  <a:gd name="T8" fmla="*/ 474 w 565"/>
                  <a:gd name="T9" fmla="*/ 44 h 629"/>
                  <a:gd name="T10" fmla="*/ 508 w 565"/>
                  <a:gd name="T11" fmla="*/ 67 h 629"/>
                  <a:gd name="T12" fmla="*/ 538 w 565"/>
                  <a:gd name="T13" fmla="*/ 94 h 629"/>
                  <a:gd name="T14" fmla="*/ 565 w 565"/>
                  <a:gd name="T15" fmla="*/ 125 h 629"/>
                  <a:gd name="T16" fmla="*/ 545 w 565"/>
                  <a:gd name="T17" fmla="*/ 165 h 629"/>
                  <a:gd name="T18" fmla="*/ 528 w 565"/>
                  <a:gd name="T19" fmla="*/ 206 h 629"/>
                  <a:gd name="T20" fmla="*/ 516 w 565"/>
                  <a:gd name="T21" fmla="*/ 250 h 629"/>
                  <a:gd name="T22" fmla="*/ 509 w 565"/>
                  <a:gd name="T23" fmla="*/ 296 h 629"/>
                  <a:gd name="T24" fmla="*/ 507 w 565"/>
                  <a:gd name="T25" fmla="*/ 342 h 629"/>
                  <a:gd name="T26" fmla="*/ 509 w 565"/>
                  <a:gd name="T27" fmla="*/ 391 h 629"/>
                  <a:gd name="T28" fmla="*/ 518 w 565"/>
                  <a:gd name="T29" fmla="*/ 437 h 629"/>
                  <a:gd name="T30" fmla="*/ 530 w 565"/>
                  <a:gd name="T31" fmla="*/ 483 h 629"/>
                  <a:gd name="T32" fmla="*/ 548 w 565"/>
                  <a:gd name="T33" fmla="*/ 525 h 629"/>
                  <a:gd name="T34" fmla="*/ 518 w 565"/>
                  <a:gd name="T35" fmla="*/ 555 h 629"/>
                  <a:gd name="T36" fmla="*/ 483 w 565"/>
                  <a:gd name="T37" fmla="*/ 581 h 629"/>
                  <a:gd name="T38" fmla="*/ 445 w 565"/>
                  <a:gd name="T39" fmla="*/ 601 h 629"/>
                  <a:gd name="T40" fmla="*/ 404 w 565"/>
                  <a:gd name="T41" fmla="*/ 616 h 629"/>
                  <a:gd name="T42" fmla="*/ 361 w 565"/>
                  <a:gd name="T43" fmla="*/ 626 h 629"/>
                  <a:gd name="T44" fmla="*/ 314 w 565"/>
                  <a:gd name="T45" fmla="*/ 629 h 629"/>
                  <a:gd name="T46" fmla="*/ 272 w 565"/>
                  <a:gd name="T47" fmla="*/ 627 h 629"/>
                  <a:gd name="T48" fmla="*/ 231 w 565"/>
                  <a:gd name="T49" fmla="*/ 619 h 629"/>
                  <a:gd name="T50" fmla="*/ 192 w 565"/>
                  <a:gd name="T51" fmla="*/ 605 h 629"/>
                  <a:gd name="T52" fmla="*/ 156 w 565"/>
                  <a:gd name="T53" fmla="*/ 587 h 629"/>
                  <a:gd name="T54" fmla="*/ 122 w 565"/>
                  <a:gd name="T55" fmla="*/ 565 h 629"/>
                  <a:gd name="T56" fmla="*/ 92 w 565"/>
                  <a:gd name="T57" fmla="*/ 538 h 629"/>
                  <a:gd name="T58" fmla="*/ 66 w 565"/>
                  <a:gd name="T59" fmla="*/ 507 h 629"/>
                  <a:gd name="T60" fmla="*/ 43 w 565"/>
                  <a:gd name="T61" fmla="*/ 474 h 629"/>
                  <a:gd name="T62" fmla="*/ 25 w 565"/>
                  <a:gd name="T63" fmla="*/ 437 h 629"/>
                  <a:gd name="T64" fmla="*/ 11 w 565"/>
                  <a:gd name="T65" fmla="*/ 398 h 629"/>
                  <a:gd name="T66" fmla="*/ 2 w 565"/>
                  <a:gd name="T67" fmla="*/ 357 h 629"/>
                  <a:gd name="T68" fmla="*/ 0 w 565"/>
                  <a:gd name="T69" fmla="*/ 315 h 629"/>
                  <a:gd name="T70" fmla="*/ 3 w 565"/>
                  <a:gd name="T71" fmla="*/ 269 h 629"/>
                  <a:gd name="T72" fmla="*/ 13 w 565"/>
                  <a:gd name="T73" fmla="*/ 223 h 629"/>
                  <a:gd name="T74" fmla="*/ 29 w 565"/>
                  <a:gd name="T75" fmla="*/ 182 h 629"/>
                  <a:gd name="T76" fmla="*/ 51 w 565"/>
                  <a:gd name="T77" fmla="*/ 143 h 629"/>
                  <a:gd name="T78" fmla="*/ 77 w 565"/>
                  <a:gd name="T79" fmla="*/ 108 h 629"/>
                  <a:gd name="T80" fmla="*/ 108 w 565"/>
                  <a:gd name="T81" fmla="*/ 76 h 629"/>
                  <a:gd name="T82" fmla="*/ 144 w 565"/>
                  <a:gd name="T83" fmla="*/ 51 h 629"/>
                  <a:gd name="T84" fmla="*/ 183 w 565"/>
                  <a:gd name="T85" fmla="*/ 29 h 629"/>
                  <a:gd name="T86" fmla="*/ 224 w 565"/>
                  <a:gd name="T87" fmla="*/ 13 h 629"/>
                  <a:gd name="T88" fmla="*/ 268 w 565"/>
                  <a:gd name="T89" fmla="*/ 3 h 629"/>
                  <a:gd name="T90" fmla="*/ 314 w 565"/>
                  <a:gd name="T91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5" h="629">
                    <a:moveTo>
                      <a:pt x="314" y="0"/>
                    </a:moveTo>
                    <a:lnTo>
                      <a:pt x="358" y="3"/>
                    </a:lnTo>
                    <a:lnTo>
                      <a:pt x="400" y="12"/>
                    </a:lnTo>
                    <a:lnTo>
                      <a:pt x="439" y="25"/>
                    </a:lnTo>
                    <a:lnTo>
                      <a:pt x="474" y="44"/>
                    </a:lnTo>
                    <a:lnTo>
                      <a:pt x="508" y="67"/>
                    </a:lnTo>
                    <a:lnTo>
                      <a:pt x="538" y="94"/>
                    </a:lnTo>
                    <a:lnTo>
                      <a:pt x="565" y="125"/>
                    </a:lnTo>
                    <a:lnTo>
                      <a:pt x="545" y="165"/>
                    </a:lnTo>
                    <a:lnTo>
                      <a:pt x="528" y="206"/>
                    </a:lnTo>
                    <a:lnTo>
                      <a:pt x="516" y="250"/>
                    </a:lnTo>
                    <a:lnTo>
                      <a:pt x="509" y="296"/>
                    </a:lnTo>
                    <a:lnTo>
                      <a:pt x="507" y="342"/>
                    </a:lnTo>
                    <a:lnTo>
                      <a:pt x="509" y="391"/>
                    </a:lnTo>
                    <a:lnTo>
                      <a:pt x="518" y="437"/>
                    </a:lnTo>
                    <a:lnTo>
                      <a:pt x="530" y="483"/>
                    </a:lnTo>
                    <a:lnTo>
                      <a:pt x="548" y="525"/>
                    </a:lnTo>
                    <a:lnTo>
                      <a:pt x="518" y="555"/>
                    </a:lnTo>
                    <a:lnTo>
                      <a:pt x="483" y="581"/>
                    </a:lnTo>
                    <a:lnTo>
                      <a:pt x="445" y="601"/>
                    </a:lnTo>
                    <a:lnTo>
                      <a:pt x="404" y="616"/>
                    </a:lnTo>
                    <a:lnTo>
                      <a:pt x="361" y="626"/>
                    </a:lnTo>
                    <a:lnTo>
                      <a:pt x="314" y="629"/>
                    </a:lnTo>
                    <a:lnTo>
                      <a:pt x="272" y="627"/>
                    </a:lnTo>
                    <a:lnTo>
                      <a:pt x="231" y="619"/>
                    </a:lnTo>
                    <a:lnTo>
                      <a:pt x="192" y="605"/>
                    </a:lnTo>
                    <a:lnTo>
                      <a:pt x="156" y="587"/>
                    </a:lnTo>
                    <a:lnTo>
                      <a:pt x="122" y="565"/>
                    </a:lnTo>
                    <a:lnTo>
                      <a:pt x="92" y="538"/>
                    </a:lnTo>
                    <a:lnTo>
                      <a:pt x="66" y="507"/>
                    </a:lnTo>
                    <a:lnTo>
                      <a:pt x="43" y="474"/>
                    </a:lnTo>
                    <a:lnTo>
                      <a:pt x="25" y="437"/>
                    </a:lnTo>
                    <a:lnTo>
                      <a:pt x="11" y="398"/>
                    </a:lnTo>
                    <a:lnTo>
                      <a:pt x="2" y="357"/>
                    </a:lnTo>
                    <a:lnTo>
                      <a:pt x="0" y="315"/>
                    </a:lnTo>
                    <a:lnTo>
                      <a:pt x="3" y="269"/>
                    </a:lnTo>
                    <a:lnTo>
                      <a:pt x="13" y="223"/>
                    </a:lnTo>
                    <a:lnTo>
                      <a:pt x="29" y="182"/>
                    </a:lnTo>
                    <a:lnTo>
                      <a:pt x="51" y="143"/>
                    </a:lnTo>
                    <a:lnTo>
                      <a:pt x="77" y="108"/>
                    </a:lnTo>
                    <a:lnTo>
                      <a:pt x="108" y="76"/>
                    </a:lnTo>
                    <a:lnTo>
                      <a:pt x="144" y="51"/>
                    </a:lnTo>
                    <a:lnTo>
                      <a:pt x="183" y="29"/>
                    </a:lnTo>
                    <a:lnTo>
                      <a:pt x="224" y="13"/>
                    </a:lnTo>
                    <a:lnTo>
                      <a:pt x="268" y="3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415">
                <a:extLst>
                  <a:ext uri="{FF2B5EF4-FFF2-40B4-BE49-F238E27FC236}">
                    <a16:creationId xmlns:a16="http://schemas.microsoft.com/office/drawing/2014/main" id="{FDB2AACB-E01A-4EED-BD2F-C0CD2B1CA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088" y="5148263"/>
                <a:ext cx="96838" cy="317500"/>
              </a:xfrm>
              <a:custGeom>
                <a:avLst/>
                <a:gdLst>
                  <a:gd name="T0" fmla="*/ 373 w 729"/>
                  <a:gd name="T1" fmla="*/ 0 h 2394"/>
                  <a:gd name="T2" fmla="*/ 510 w 729"/>
                  <a:gd name="T3" fmla="*/ 0 h 2394"/>
                  <a:gd name="T4" fmla="*/ 600 w 729"/>
                  <a:gd name="T5" fmla="*/ 0 h 2394"/>
                  <a:gd name="T6" fmla="*/ 550 w 729"/>
                  <a:gd name="T7" fmla="*/ 46 h 2394"/>
                  <a:gd name="T8" fmla="*/ 513 w 729"/>
                  <a:gd name="T9" fmla="*/ 105 h 2394"/>
                  <a:gd name="T10" fmla="*/ 494 w 729"/>
                  <a:gd name="T11" fmla="*/ 172 h 2394"/>
                  <a:gd name="T12" fmla="*/ 490 w 729"/>
                  <a:gd name="T13" fmla="*/ 1448 h 2394"/>
                  <a:gd name="T14" fmla="*/ 502 w 729"/>
                  <a:gd name="T15" fmla="*/ 1526 h 2394"/>
                  <a:gd name="T16" fmla="*/ 536 w 729"/>
                  <a:gd name="T17" fmla="*/ 1594 h 2394"/>
                  <a:gd name="T18" fmla="*/ 588 w 729"/>
                  <a:gd name="T19" fmla="*/ 1648 h 2394"/>
                  <a:gd name="T20" fmla="*/ 652 w 729"/>
                  <a:gd name="T21" fmla="*/ 1685 h 2394"/>
                  <a:gd name="T22" fmla="*/ 729 w 729"/>
                  <a:gd name="T23" fmla="*/ 1702 h 2394"/>
                  <a:gd name="T24" fmla="*/ 708 w 729"/>
                  <a:gd name="T25" fmla="*/ 2370 h 2394"/>
                  <a:gd name="T26" fmla="*/ 659 w 729"/>
                  <a:gd name="T27" fmla="*/ 2392 h 2394"/>
                  <a:gd name="T28" fmla="*/ 604 w 729"/>
                  <a:gd name="T29" fmla="*/ 2392 h 2394"/>
                  <a:gd name="T30" fmla="*/ 555 w 729"/>
                  <a:gd name="T31" fmla="*/ 2372 h 2394"/>
                  <a:gd name="T32" fmla="*/ 518 w 729"/>
                  <a:gd name="T33" fmla="*/ 2335 h 2394"/>
                  <a:gd name="T34" fmla="*/ 498 w 729"/>
                  <a:gd name="T35" fmla="*/ 2285 h 2394"/>
                  <a:gd name="T36" fmla="*/ 491 w 729"/>
                  <a:gd name="T37" fmla="*/ 2258 h 2394"/>
                  <a:gd name="T38" fmla="*/ 481 w 729"/>
                  <a:gd name="T39" fmla="*/ 2311 h 2394"/>
                  <a:gd name="T40" fmla="*/ 451 w 729"/>
                  <a:gd name="T41" fmla="*/ 2354 h 2394"/>
                  <a:gd name="T42" fmla="*/ 408 w 729"/>
                  <a:gd name="T43" fmla="*/ 2383 h 2394"/>
                  <a:gd name="T44" fmla="*/ 355 w 729"/>
                  <a:gd name="T45" fmla="*/ 2394 h 2394"/>
                  <a:gd name="T46" fmla="*/ 301 w 729"/>
                  <a:gd name="T47" fmla="*/ 2383 h 2394"/>
                  <a:gd name="T48" fmla="*/ 258 w 729"/>
                  <a:gd name="T49" fmla="*/ 2354 h 2394"/>
                  <a:gd name="T50" fmla="*/ 229 w 729"/>
                  <a:gd name="T51" fmla="*/ 2311 h 2394"/>
                  <a:gd name="T52" fmla="*/ 218 w 729"/>
                  <a:gd name="T53" fmla="*/ 2258 h 2394"/>
                  <a:gd name="T54" fmla="*/ 201 w 729"/>
                  <a:gd name="T55" fmla="*/ 1397 h 2394"/>
                  <a:gd name="T56" fmla="*/ 159 w 729"/>
                  <a:gd name="T57" fmla="*/ 1411 h 2394"/>
                  <a:gd name="T58" fmla="*/ 109 w 729"/>
                  <a:gd name="T59" fmla="*/ 1410 h 2394"/>
                  <a:gd name="T60" fmla="*/ 60 w 729"/>
                  <a:gd name="T61" fmla="*/ 1390 h 2394"/>
                  <a:gd name="T62" fmla="*/ 24 w 729"/>
                  <a:gd name="T63" fmla="*/ 1353 h 2394"/>
                  <a:gd name="T64" fmla="*/ 3 w 729"/>
                  <a:gd name="T65" fmla="*/ 1305 h 2394"/>
                  <a:gd name="T66" fmla="*/ 0 w 729"/>
                  <a:gd name="T67" fmla="*/ 137 h 2394"/>
                  <a:gd name="T68" fmla="*/ 11 w 729"/>
                  <a:gd name="T69" fmla="*/ 84 h 2394"/>
                  <a:gd name="T70" fmla="*/ 39 w 729"/>
                  <a:gd name="T71" fmla="*/ 42 h 2394"/>
                  <a:gd name="T72" fmla="*/ 81 w 729"/>
                  <a:gd name="T73" fmla="*/ 12 h 2394"/>
                  <a:gd name="T74" fmla="*/ 133 w 729"/>
                  <a:gd name="T75" fmla="*/ 1 h 2394"/>
                  <a:gd name="T76" fmla="*/ 289 w 729"/>
                  <a:gd name="T77" fmla="*/ 0 h 2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9" h="2394">
                    <a:moveTo>
                      <a:pt x="329" y="0"/>
                    </a:moveTo>
                    <a:lnTo>
                      <a:pt x="373" y="0"/>
                    </a:lnTo>
                    <a:lnTo>
                      <a:pt x="463" y="0"/>
                    </a:lnTo>
                    <a:lnTo>
                      <a:pt x="510" y="0"/>
                    </a:lnTo>
                    <a:lnTo>
                      <a:pt x="556" y="0"/>
                    </a:lnTo>
                    <a:lnTo>
                      <a:pt x="600" y="0"/>
                    </a:lnTo>
                    <a:lnTo>
                      <a:pt x="573" y="21"/>
                    </a:lnTo>
                    <a:lnTo>
                      <a:pt x="550" y="46"/>
                    </a:lnTo>
                    <a:lnTo>
                      <a:pt x="529" y="74"/>
                    </a:lnTo>
                    <a:lnTo>
                      <a:pt x="513" y="105"/>
                    </a:lnTo>
                    <a:lnTo>
                      <a:pt x="501" y="137"/>
                    </a:lnTo>
                    <a:lnTo>
                      <a:pt x="494" y="172"/>
                    </a:lnTo>
                    <a:lnTo>
                      <a:pt x="490" y="208"/>
                    </a:lnTo>
                    <a:lnTo>
                      <a:pt x="490" y="1448"/>
                    </a:lnTo>
                    <a:lnTo>
                      <a:pt x="494" y="1488"/>
                    </a:lnTo>
                    <a:lnTo>
                      <a:pt x="502" y="1526"/>
                    </a:lnTo>
                    <a:lnTo>
                      <a:pt x="516" y="1562"/>
                    </a:lnTo>
                    <a:lnTo>
                      <a:pt x="536" y="1594"/>
                    </a:lnTo>
                    <a:lnTo>
                      <a:pt x="559" y="1622"/>
                    </a:lnTo>
                    <a:lnTo>
                      <a:pt x="588" y="1648"/>
                    </a:lnTo>
                    <a:lnTo>
                      <a:pt x="619" y="1668"/>
                    </a:lnTo>
                    <a:lnTo>
                      <a:pt x="652" y="1685"/>
                    </a:lnTo>
                    <a:lnTo>
                      <a:pt x="690" y="1697"/>
                    </a:lnTo>
                    <a:lnTo>
                      <a:pt x="729" y="1702"/>
                    </a:lnTo>
                    <a:lnTo>
                      <a:pt x="729" y="2354"/>
                    </a:lnTo>
                    <a:lnTo>
                      <a:pt x="708" y="2370"/>
                    </a:lnTo>
                    <a:lnTo>
                      <a:pt x="685" y="2383"/>
                    </a:lnTo>
                    <a:lnTo>
                      <a:pt x="659" y="2392"/>
                    </a:lnTo>
                    <a:lnTo>
                      <a:pt x="632" y="2394"/>
                    </a:lnTo>
                    <a:lnTo>
                      <a:pt x="604" y="2392"/>
                    </a:lnTo>
                    <a:lnTo>
                      <a:pt x="579" y="2383"/>
                    </a:lnTo>
                    <a:lnTo>
                      <a:pt x="555" y="2372"/>
                    </a:lnTo>
                    <a:lnTo>
                      <a:pt x="535" y="2354"/>
                    </a:lnTo>
                    <a:lnTo>
                      <a:pt x="518" y="2335"/>
                    </a:lnTo>
                    <a:lnTo>
                      <a:pt x="505" y="2311"/>
                    </a:lnTo>
                    <a:lnTo>
                      <a:pt x="498" y="2285"/>
                    </a:lnTo>
                    <a:lnTo>
                      <a:pt x="495" y="2258"/>
                    </a:lnTo>
                    <a:lnTo>
                      <a:pt x="491" y="2258"/>
                    </a:lnTo>
                    <a:lnTo>
                      <a:pt x="488" y="2285"/>
                    </a:lnTo>
                    <a:lnTo>
                      <a:pt x="481" y="2311"/>
                    </a:lnTo>
                    <a:lnTo>
                      <a:pt x="469" y="2335"/>
                    </a:lnTo>
                    <a:lnTo>
                      <a:pt x="451" y="2354"/>
                    </a:lnTo>
                    <a:lnTo>
                      <a:pt x="431" y="2372"/>
                    </a:lnTo>
                    <a:lnTo>
                      <a:pt x="408" y="2383"/>
                    </a:lnTo>
                    <a:lnTo>
                      <a:pt x="382" y="2392"/>
                    </a:lnTo>
                    <a:lnTo>
                      <a:pt x="355" y="2394"/>
                    </a:lnTo>
                    <a:lnTo>
                      <a:pt x="327" y="2392"/>
                    </a:lnTo>
                    <a:lnTo>
                      <a:pt x="301" y="2383"/>
                    </a:lnTo>
                    <a:lnTo>
                      <a:pt x="279" y="2372"/>
                    </a:lnTo>
                    <a:lnTo>
                      <a:pt x="258" y="2354"/>
                    </a:lnTo>
                    <a:lnTo>
                      <a:pt x="242" y="2335"/>
                    </a:lnTo>
                    <a:lnTo>
                      <a:pt x="229" y="2311"/>
                    </a:lnTo>
                    <a:lnTo>
                      <a:pt x="221" y="2285"/>
                    </a:lnTo>
                    <a:lnTo>
                      <a:pt x="218" y="2258"/>
                    </a:lnTo>
                    <a:lnTo>
                      <a:pt x="218" y="1386"/>
                    </a:lnTo>
                    <a:lnTo>
                      <a:pt x="201" y="1397"/>
                    </a:lnTo>
                    <a:lnTo>
                      <a:pt x="180" y="1406"/>
                    </a:lnTo>
                    <a:lnTo>
                      <a:pt x="159" y="1411"/>
                    </a:lnTo>
                    <a:lnTo>
                      <a:pt x="137" y="1414"/>
                    </a:lnTo>
                    <a:lnTo>
                      <a:pt x="109" y="1410"/>
                    </a:lnTo>
                    <a:lnTo>
                      <a:pt x="83" y="1403"/>
                    </a:lnTo>
                    <a:lnTo>
                      <a:pt x="60" y="1390"/>
                    </a:lnTo>
                    <a:lnTo>
                      <a:pt x="40" y="1374"/>
                    </a:lnTo>
                    <a:lnTo>
                      <a:pt x="24" y="1353"/>
                    </a:lnTo>
                    <a:lnTo>
                      <a:pt x="11" y="1330"/>
                    </a:lnTo>
                    <a:lnTo>
                      <a:pt x="3" y="1305"/>
                    </a:lnTo>
                    <a:lnTo>
                      <a:pt x="0" y="1276"/>
                    </a:lnTo>
                    <a:lnTo>
                      <a:pt x="0" y="137"/>
                    </a:lnTo>
                    <a:lnTo>
                      <a:pt x="2" y="110"/>
                    </a:lnTo>
                    <a:lnTo>
                      <a:pt x="11" y="84"/>
                    </a:lnTo>
                    <a:lnTo>
                      <a:pt x="23" y="61"/>
                    </a:lnTo>
                    <a:lnTo>
                      <a:pt x="39" y="42"/>
                    </a:lnTo>
                    <a:lnTo>
                      <a:pt x="58" y="25"/>
                    </a:lnTo>
                    <a:lnTo>
                      <a:pt x="81" y="12"/>
                    </a:lnTo>
                    <a:lnTo>
                      <a:pt x="106" y="4"/>
                    </a:lnTo>
                    <a:lnTo>
                      <a:pt x="133" y="1"/>
                    </a:lnTo>
                    <a:lnTo>
                      <a:pt x="133" y="0"/>
                    </a:lnTo>
                    <a:lnTo>
                      <a:pt x="289" y="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416">
                <a:extLst>
                  <a:ext uri="{FF2B5EF4-FFF2-40B4-BE49-F238E27FC236}">
                    <a16:creationId xmlns:a16="http://schemas.microsoft.com/office/drawing/2014/main" id="{0DBAF6D7-F06E-4883-AF8A-92BFA993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693" y="5059363"/>
                <a:ext cx="74613" cy="82550"/>
              </a:xfrm>
              <a:custGeom>
                <a:avLst/>
                <a:gdLst>
                  <a:gd name="T0" fmla="*/ 249 w 565"/>
                  <a:gd name="T1" fmla="*/ 0 h 629"/>
                  <a:gd name="T2" fmla="*/ 297 w 565"/>
                  <a:gd name="T3" fmla="*/ 3 h 629"/>
                  <a:gd name="T4" fmla="*/ 341 w 565"/>
                  <a:gd name="T5" fmla="*/ 13 h 629"/>
                  <a:gd name="T6" fmla="*/ 382 w 565"/>
                  <a:gd name="T7" fmla="*/ 29 h 629"/>
                  <a:gd name="T8" fmla="*/ 421 w 565"/>
                  <a:gd name="T9" fmla="*/ 51 h 629"/>
                  <a:gd name="T10" fmla="*/ 457 w 565"/>
                  <a:gd name="T11" fmla="*/ 76 h 629"/>
                  <a:gd name="T12" fmla="*/ 488 w 565"/>
                  <a:gd name="T13" fmla="*/ 108 h 629"/>
                  <a:gd name="T14" fmla="*/ 514 w 565"/>
                  <a:gd name="T15" fmla="*/ 143 h 629"/>
                  <a:gd name="T16" fmla="*/ 535 w 565"/>
                  <a:gd name="T17" fmla="*/ 182 h 629"/>
                  <a:gd name="T18" fmla="*/ 552 w 565"/>
                  <a:gd name="T19" fmla="*/ 223 h 629"/>
                  <a:gd name="T20" fmla="*/ 561 w 565"/>
                  <a:gd name="T21" fmla="*/ 269 h 629"/>
                  <a:gd name="T22" fmla="*/ 565 w 565"/>
                  <a:gd name="T23" fmla="*/ 315 h 629"/>
                  <a:gd name="T24" fmla="*/ 562 w 565"/>
                  <a:gd name="T25" fmla="*/ 357 h 629"/>
                  <a:gd name="T26" fmla="*/ 554 w 565"/>
                  <a:gd name="T27" fmla="*/ 398 h 629"/>
                  <a:gd name="T28" fmla="*/ 540 w 565"/>
                  <a:gd name="T29" fmla="*/ 437 h 629"/>
                  <a:gd name="T30" fmla="*/ 521 w 565"/>
                  <a:gd name="T31" fmla="*/ 474 h 629"/>
                  <a:gd name="T32" fmla="*/ 499 w 565"/>
                  <a:gd name="T33" fmla="*/ 507 h 629"/>
                  <a:gd name="T34" fmla="*/ 473 w 565"/>
                  <a:gd name="T35" fmla="*/ 538 h 629"/>
                  <a:gd name="T36" fmla="*/ 443 w 565"/>
                  <a:gd name="T37" fmla="*/ 565 h 629"/>
                  <a:gd name="T38" fmla="*/ 409 w 565"/>
                  <a:gd name="T39" fmla="*/ 587 h 629"/>
                  <a:gd name="T40" fmla="*/ 372 w 565"/>
                  <a:gd name="T41" fmla="*/ 605 h 629"/>
                  <a:gd name="T42" fmla="*/ 333 w 565"/>
                  <a:gd name="T43" fmla="*/ 619 h 629"/>
                  <a:gd name="T44" fmla="*/ 292 w 565"/>
                  <a:gd name="T45" fmla="*/ 627 h 629"/>
                  <a:gd name="T46" fmla="*/ 249 w 565"/>
                  <a:gd name="T47" fmla="*/ 629 h 629"/>
                  <a:gd name="T48" fmla="*/ 204 w 565"/>
                  <a:gd name="T49" fmla="*/ 626 h 629"/>
                  <a:gd name="T50" fmla="*/ 161 w 565"/>
                  <a:gd name="T51" fmla="*/ 616 h 629"/>
                  <a:gd name="T52" fmla="*/ 120 w 565"/>
                  <a:gd name="T53" fmla="*/ 601 h 629"/>
                  <a:gd name="T54" fmla="*/ 82 w 565"/>
                  <a:gd name="T55" fmla="*/ 581 h 629"/>
                  <a:gd name="T56" fmla="*/ 47 w 565"/>
                  <a:gd name="T57" fmla="*/ 555 h 629"/>
                  <a:gd name="T58" fmla="*/ 17 w 565"/>
                  <a:gd name="T59" fmla="*/ 526 h 629"/>
                  <a:gd name="T60" fmla="*/ 34 w 565"/>
                  <a:gd name="T61" fmla="*/ 483 h 629"/>
                  <a:gd name="T62" fmla="*/ 47 w 565"/>
                  <a:gd name="T63" fmla="*/ 438 h 629"/>
                  <a:gd name="T64" fmla="*/ 56 w 565"/>
                  <a:gd name="T65" fmla="*/ 391 h 629"/>
                  <a:gd name="T66" fmla="*/ 59 w 565"/>
                  <a:gd name="T67" fmla="*/ 342 h 629"/>
                  <a:gd name="T68" fmla="*/ 56 w 565"/>
                  <a:gd name="T69" fmla="*/ 296 h 629"/>
                  <a:gd name="T70" fmla="*/ 48 w 565"/>
                  <a:gd name="T71" fmla="*/ 250 h 629"/>
                  <a:gd name="T72" fmla="*/ 36 w 565"/>
                  <a:gd name="T73" fmla="*/ 206 h 629"/>
                  <a:gd name="T74" fmla="*/ 20 w 565"/>
                  <a:gd name="T75" fmla="*/ 164 h 629"/>
                  <a:gd name="T76" fmla="*/ 0 w 565"/>
                  <a:gd name="T77" fmla="*/ 124 h 629"/>
                  <a:gd name="T78" fmla="*/ 27 w 565"/>
                  <a:gd name="T79" fmla="*/ 94 h 629"/>
                  <a:gd name="T80" fmla="*/ 57 w 565"/>
                  <a:gd name="T81" fmla="*/ 67 h 629"/>
                  <a:gd name="T82" fmla="*/ 90 w 565"/>
                  <a:gd name="T83" fmla="*/ 44 h 629"/>
                  <a:gd name="T84" fmla="*/ 126 w 565"/>
                  <a:gd name="T85" fmla="*/ 25 h 629"/>
                  <a:gd name="T86" fmla="*/ 165 w 565"/>
                  <a:gd name="T87" fmla="*/ 12 h 629"/>
                  <a:gd name="T88" fmla="*/ 207 w 565"/>
                  <a:gd name="T89" fmla="*/ 3 h 629"/>
                  <a:gd name="T90" fmla="*/ 249 w 565"/>
                  <a:gd name="T91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5" h="629">
                    <a:moveTo>
                      <a:pt x="249" y="0"/>
                    </a:moveTo>
                    <a:lnTo>
                      <a:pt x="297" y="3"/>
                    </a:lnTo>
                    <a:lnTo>
                      <a:pt x="341" y="13"/>
                    </a:lnTo>
                    <a:lnTo>
                      <a:pt x="382" y="29"/>
                    </a:lnTo>
                    <a:lnTo>
                      <a:pt x="421" y="51"/>
                    </a:lnTo>
                    <a:lnTo>
                      <a:pt x="457" y="76"/>
                    </a:lnTo>
                    <a:lnTo>
                      <a:pt x="488" y="108"/>
                    </a:lnTo>
                    <a:lnTo>
                      <a:pt x="514" y="143"/>
                    </a:lnTo>
                    <a:lnTo>
                      <a:pt x="535" y="182"/>
                    </a:lnTo>
                    <a:lnTo>
                      <a:pt x="552" y="223"/>
                    </a:lnTo>
                    <a:lnTo>
                      <a:pt x="561" y="269"/>
                    </a:lnTo>
                    <a:lnTo>
                      <a:pt x="565" y="315"/>
                    </a:lnTo>
                    <a:lnTo>
                      <a:pt x="562" y="357"/>
                    </a:lnTo>
                    <a:lnTo>
                      <a:pt x="554" y="398"/>
                    </a:lnTo>
                    <a:lnTo>
                      <a:pt x="540" y="437"/>
                    </a:lnTo>
                    <a:lnTo>
                      <a:pt x="521" y="474"/>
                    </a:lnTo>
                    <a:lnTo>
                      <a:pt x="499" y="507"/>
                    </a:lnTo>
                    <a:lnTo>
                      <a:pt x="473" y="538"/>
                    </a:lnTo>
                    <a:lnTo>
                      <a:pt x="443" y="565"/>
                    </a:lnTo>
                    <a:lnTo>
                      <a:pt x="409" y="587"/>
                    </a:lnTo>
                    <a:lnTo>
                      <a:pt x="372" y="605"/>
                    </a:lnTo>
                    <a:lnTo>
                      <a:pt x="333" y="619"/>
                    </a:lnTo>
                    <a:lnTo>
                      <a:pt x="292" y="627"/>
                    </a:lnTo>
                    <a:lnTo>
                      <a:pt x="249" y="629"/>
                    </a:lnTo>
                    <a:lnTo>
                      <a:pt x="204" y="626"/>
                    </a:lnTo>
                    <a:lnTo>
                      <a:pt x="161" y="616"/>
                    </a:lnTo>
                    <a:lnTo>
                      <a:pt x="120" y="601"/>
                    </a:lnTo>
                    <a:lnTo>
                      <a:pt x="82" y="581"/>
                    </a:lnTo>
                    <a:lnTo>
                      <a:pt x="47" y="555"/>
                    </a:lnTo>
                    <a:lnTo>
                      <a:pt x="17" y="526"/>
                    </a:lnTo>
                    <a:lnTo>
                      <a:pt x="34" y="483"/>
                    </a:lnTo>
                    <a:lnTo>
                      <a:pt x="47" y="438"/>
                    </a:lnTo>
                    <a:lnTo>
                      <a:pt x="56" y="391"/>
                    </a:lnTo>
                    <a:lnTo>
                      <a:pt x="59" y="342"/>
                    </a:lnTo>
                    <a:lnTo>
                      <a:pt x="56" y="296"/>
                    </a:lnTo>
                    <a:lnTo>
                      <a:pt x="48" y="250"/>
                    </a:lnTo>
                    <a:lnTo>
                      <a:pt x="36" y="206"/>
                    </a:lnTo>
                    <a:lnTo>
                      <a:pt x="20" y="164"/>
                    </a:lnTo>
                    <a:lnTo>
                      <a:pt x="0" y="124"/>
                    </a:lnTo>
                    <a:lnTo>
                      <a:pt x="27" y="94"/>
                    </a:lnTo>
                    <a:lnTo>
                      <a:pt x="57" y="67"/>
                    </a:lnTo>
                    <a:lnTo>
                      <a:pt x="90" y="44"/>
                    </a:lnTo>
                    <a:lnTo>
                      <a:pt x="126" y="25"/>
                    </a:lnTo>
                    <a:lnTo>
                      <a:pt x="165" y="12"/>
                    </a:lnTo>
                    <a:lnTo>
                      <a:pt x="207" y="3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417">
                <a:extLst>
                  <a:ext uri="{FF2B5EF4-FFF2-40B4-BE49-F238E27FC236}">
                    <a16:creationId xmlns:a16="http://schemas.microsoft.com/office/drawing/2014/main" id="{0620FE57-D065-429F-9E90-2F4A9E4E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2294" y="5148260"/>
                <a:ext cx="96838" cy="317500"/>
              </a:xfrm>
              <a:custGeom>
                <a:avLst/>
                <a:gdLst>
                  <a:gd name="T0" fmla="*/ 510 w 728"/>
                  <a:gd name="T1" fmla="*/ 0 h 2394"/>
                  <a:gd name="T2" fmla="*/ 579 w 728"/>
                  <a:gd name="T3" fmla="*/ 0 h 2394"/>
                  <a:gd name="T4" fmla="*/ 594 w 728"/>
                  <a:gd name="T5" fmla="*/ 0 h 2394"/>
                  <a:gd name="T6" fmla="*/ 621 w 728"/>
                  <a:gd name="T7" fmla="*/ 4 h 2394"/>
                  <a:gd name="T8" fmla="*/ 669 w 728"/>
                  <a:gd name="T9" fmla="*/ 25 h 2394"/>
                  <a:gd name="T10" fmla="*/ 705 w 728"/>
                  <a:gd name="T11" fmla="*/ 61 h 2394"/>
                  <a:gd name="T12" fmla="*/ 725 w 728"/>
                  <a:gd name="T13" fmla="*/ 110 h 2394"/>
                  <a:gd name="T14" fmla="*/ 728 w 728"/>
                  <a:gd name="T15" fmla="*/ 1276 h 2394"/>
                  <a:gd name="T16" fmla="*/ 717 w 728"/>
                  <a:gd name="T17" fmla="*/ 1330 h 2394"/>
                  <a:gd name="T18" fmla="*/ 688 w 728"/>
                  <a:gd name="T19" fmla="*/ 1374 h 2394"/>
                  <a:gd name="T20" fmla="*/ 645 w 728"/>
                  <a:gd name="T21" fmla="*/ 1403 h 2394"/>
                  <a:gd name="T22" fmla="*/ 592 w 728"/>
                  <a:gd name="T23" fmla="*/ 1414 h 2394"/>
                  <a:gd name="T24" fmla="*/ 547 w 728"/>
                  <a:gd name="T25" fmla="*/ 1406 h 2394"/>
                  <a:gd name="T26" fmla="*/ 509 w 728"/>
                  <a:gd name="T27" fmla="*/ 1386 h 2394"/>
                  <a:gd name="T28" fmla="*/ 506 w 728"/>
                  <a:gd name="T29" fmla="*/ 2285 h 2394"/>
                  <a:gd name="T30" fmla="*/ 486 w 728"/>
                  <a:gd name="T31" fmla="*/ 2335 h 2394"/>
                  <a:gd name="T32" fmla="*/ 449 w 728"/>
                  <a:gd name="T33" fmla="*/ 2372 h 2394"/>
                  <a:gd name="T34" fmla="*/ 401 w 728"/>
                  <a:gd name="T35" fmla="*/ 2392 h 2394"/>
                  <a:gd name="T36" fmla="*/ 345 w 728"/>
                  <a:gd name="T37" fmla="*/ 2392 h 2394"/>
                  <a:gd name="T38" fmla="*/ 297 w 728"/>
                  <a:gd name="T39" fmla="*/ 2372 h 2394"/>
                  <a:gd name="T40" fmla="*/ 260 w 728"/>
                  <a:gd name="T41" fmla="*/ 2335 h 2394"/>
                  <a:gd name="T42" fmla="*/ 240 w 728"/>
                  <a:gd name="T43" fmla="*/ 2285 h 2394"/>
                  <a:gd name="T44" fmla="*/ 233 w 728"/>
                  <a:gd name="T45" fmla="*/ 2258 h 2394"/>
                  <a:gd name="T46" fmla="*/ 222 w 728"/>
                  <a:gd name="T47" fmla="*/ 2311 h 2394"/>
                  <a:gd name="T48" fmla="*/ 192 w 728"/>
                  <a:gd name="T49" fmla="*/ 2354 h 2394"/>
                  <a:gd name="T50" fmla="*/ 149 w 728"/>
                  <a:gd name="T51" fmla="*/ 2383 h 2394"/>
                  <a:gd name="T52" fmla="*/ 96 w 728"/>
                  <a:gd name="T53" fmla="*/ 2394 h 2394"/>
                  <a:gd name="T54" fmla="*/ 43 w 728"/>
                  <a:gd name="T55" fmla="*/ 2383 h 2394"/>
                  <a:gd name="T56" fmla="*/ 0 w 728"/>
                  <a:gd name="T57" fmla="*/ 2354 h 2394"/>
                  <a:gd name="T58" fmla="*/ 39 w 728"/>
                  <a:gd name="T59" fmla="*/ 1697 h 2394"/>
                  <a:gd name="T60" fmla="*/ 109 w 728"/>
                  <a:gd name="T61" fmla="*/ 1668 h 2394"/>
                  <a:gd name="T62" fmla="*/ 168 w 728"/>
                  <a:gd name="T63" fmla="*/ 1622 h 2394"/>
                  <a:gd name="T64" fmla="*/ 210 w 728"/>
                  <a:gd name="T65" fmla="*/ 1560 h 2394"/>
                  <a:gd name="T66" fmla="*/ 234 w 728"/>
                  <a:gd name="T67" fmla="*/ 1488 h 2394"/>
                  <a:gd name="T68" fmla="*/ 236 w 728"/>
                  <a:gd name="T69" fmla="*/ 208 h 2394"/>
                  <a:gd name="T70" fmla="*/ 227 w 728"/>
                  <a:gd name="T71" fmla="*/ 137 h 2394"/>
                  <a:gd name="T72" fmla="*/ 199 w 728"/>
                  <a:gd name="T73" fmla="*/ 74 h 2394"/>
                  <a:gd name="T74" fmla="*/ 155 w 728"/>
                  <a:gd name="T75" fmla="*/ 21 h 2394"/>
                  <a:gd name="T76" fmla="*/ 438 w 728"/>
                  <a:gd name="T77" fmla="*/ 0 h 2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8" h="2394">
                    <a:moveTo>
                      <a:pt x="476" y="0"/>
                    </a:moveTo>
                    <a:lnTo>
                      <a:pt x="510" y="0"/>
                    </a:lnTo>
                    <a:lnTo>
                      <a:pt x="561" y="0"/>
                    </a:lnTo>
                    <a:lnTo>
                      <a:pt x="579" y="0"/>
                    </a:lnTo>
                    <a:lnTo>
                      <a:pt x="591" y="0"/>
                    </a:lnTo>
                    <a:lnTo>
                      <a:pt x="594" y="0"/>
                    </a:lnTo>
                    <a:lnTo>
                      <a:pt x="594" y="1"/>
                    </a:lnTo>
                    <a:lnTo>
                      <a:pt x="621" y="4"/>
                    </a:lnTo>
                    <a:lnTo>
                      <a:pt x="647" y="12"/>
                    </a:lnTo>
                    <a:lnTo>
                      <a:pt x="669" y="25"/>
                    </a:lnTo>
                    <a:lnTo>
                      <a:pt x="689" y="42"/>
                    </a:lnTo>
                    <a:lnTo>
                      <a:pt x="705" y="61"/>
                    </a:lnTo>
                    <a:lnTo>
                      <a:pt x="717" y="84"/>
                    </a:lnTo>
                    <a:lnTo>
                      <a:pt x="725" y="110"/>
                    </a:lnTo>
                    <a:lnTo>
                      <a:pt x="728" y="137"/>
                    </a:lnTo>
                    <a:lnTo>
                      <a:pt x="728" y="1276"/>
                    </a:lnTo>
                    <a:lnTo>
                      <a:pt x="725" y="1305"/>
                    </a:lnTo>
                    <a:lnTo>
                      <a:pt x="717" y="1330"/>
                    </a:lnTo>
                    <a:lnTo>
                      <a:pt x="704" y="1353"/>
                    </a:lnTo>
                    <a:lnTo>
                      <a:pt x="688" y="1374"/>
                    </a:lnTo>
                    <a:lnTo>
                      <a:pt x="667" y="1390"/>
                    </a:lnTo>
                    <a:lnTo>
                      <a:pt x="645" y="1403"/>
                    </a:lnTo>
                    <a:lnTo>
                      <a:pt x="619" y="1410"/>
                    </a:lnTo>
                    <a:lnTo>
                      <a:pt x="592" y="1414"/>
                    </a:lnTo>
                    <a:lnTo>
                      <a:pt x="569" y="1411"/>
                    </a:lnTo>
                    <a:lnTo>
                      <a:pt x="547" y="1406"/>
                    </a:lnTo>
                    <a:lnTo>
                      <a:pt x="527" y="1397"/>
                    </a:lnTo>
                    <a:lnTo>
                      <a:pt x="509" y="1386"/>
                    </a:lnTo>
                    <a:lnTo>
                      <a:pt x="509" y="2258"/>
                    </a:lnTo>
                    <a:lnTo>
                      <a:pt x="506" y="2285"/>
                    </a:lnTo>
                    <a:lnTo>
                      <a:pt x="499" y="2311"/>
                    </a:lnTo>
                    <a:lnTo>
                      <a:pt x="486" y="2335"/>
                    </a:lnTo>
                    <a:lnTo>
                      <a:pt x="470" y="2354"/>
                    </a:lnTo>
                    <a:lnTo>
                      <a:pt x="449" y="2372"/>
                    </a:lnTo>
                    <a:lnTo>
                      <a:pt x="426" y="2383"/>
                    </a:lnTo>
                    <a:lnTo>
                      <a:pt x="401" y="2392"/>
                    </a:lnTo>
                    <a:lnTo>
                      <a:pt x="372" y="2394"/>
                    </a:lnTo>
                    <a:lnTo>
                      <a:pt x="345" y="2392"/>
                    </a:lnTo>
                    <a:lnTo>
                      <a:pt x="320" y="2383"/>
                    </a:lnTo>
                    <a:lnTo>
                      <a:pt x="297" y="2372"/>
                    </a:lnTo>
                    <a:lnTo>
                      <a:pt x="276" y="2354"/>
                    </a:lnTo>
                    <a:lnTo>
                      <a:pt x="260" y="2335"/>
                    </a:lnTo>
                    <a:lnTo>
                      <a:pt x="247" y="2311"/>
                    </a:lnTo>
                    <a:lnTo>
                      <a:pt x="240" y="2285"/>
                    </a:lnTo>
                    <a:lnTo>
                      <a:pt x="236" y="2258"/>
                    </a:lnTo>
                    <a:lnTo>
                      <a:pt x="233" y="2258"/>
                    </a:lnTo>
                    <a:lnTo>
                      <a:pt x="230" y="2285"/>
                    </a:lnTo>
                    <a:lnTo>
                      <a:pt x="222" y="2311"/>
                    </a:lnTo>
                    <a:lnTo>
                      <a:pt x="209" y="2335"/>
                    </a:lnTo>
                    <a:lnTo>
                      <a:pt x="192" y="2354"/>
                    </a:lnTo>
                    <a:lnTo>
                      <a:pt x="173" y="2372"/>
                    </a:lnTo>
                    <a:lnTo>
                      <a:pt x="149" y="2383"/>
                    </a:lnTo>
                    <a:lnTo>
                      <a:pt x="123" y="2392"/>
                    </a:lnTo>
                    <a:lnTo>
                      <a:pt x="96" y="2394"/>
                    </a:lnTo>
                    <a:lnTo>
                      <a:pt x="69" y="2392"/>
                    </a:lnTo>
                    <a:lnTo>
                      <a:pt x="43" y="2383"/>
                    </a:lnTo>
                    <a:lnTo>
                      <a:pt x="19" y="2372"/>
                    </a:lnTo>
                    <a:lnTo>
                      <a:pt x="0" y="2354"/>
                    </a:lnTo>
                    <a:lnTo>
                      <a:pt x="0" y="1702"/>
                    </a:lnTo>
                    <a:lnTo>
                      <a:pt x="39" y="1697"/>
                    </a:lnTo>
                    <a:lnTo>
                      <a:pt x="75" y="1685"/>
                    </a:lnTo>
                    <a:lnTo>
                      <a:pt x="109" y="1668"/>
                    </a:lnTo>
                    <a:lnTo>
                      <a:pt x="140" y="1648"/>
                    </a:lnTo>
                    <a:lnTo>
                      <a:pt x="168" y="1622"/>
                    </a:lnTo>
                    <a:lnTo>
                      <a:pt x="191" y="1593"/>
                    </a:lnTo>
                    <a:lnTo>
                      <a:pt x="210" y="1560"/>
                    </a:lnTo>
                    <a:lnTo>
                      <a:pt x="224" y="1526"/>
                    </a:lnTo>
                    <a:lnTo>
                      <a:pt x="234" y="1488"/>
                    </a:lnTo>
                    <a:lnTo>
                      <a:pt x="236" y="1448"/>
                    </a:lnTo>
                    <a:lnTo>
                      <a:pt x="236" y="208"/>
                    </a:lnTo>
                    <a:lnTo>
                      <a:pt x="234" y="172"/>
                    </a:lnTo>
                    <a:lnTo>
                      <a:pt x="227" y="137"/>
                    </a:lnTo>
                    <a:lnTo>
                      <a:pt x="215" y="105"/>
                    </a:lnTo>
                    <a:lnTo>
                      <a:pt x="199" y="74"/>
                    </a:lnTo>
                    <a:lnTo>
                      <a:pt x="178" y="46"/>
                    </a:lnTo>
                    <a:lnTo>
                      <a:pt x="155" y="21"/>
                    </a:lnTo>
                    <a:lnTo>
                      <a:pt x="128" y="0"/>
                    </a:lnTo>
                    <a:lnTo>
                      <a:pt x="438" y="0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3724" tIns="36862" rIns="73724" bIns="368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63072B-FF4F-470F-9B8C-986CA337D01B}"/>
                </a:ext>
              </a:extLst>
            </p:cNvPr>
            <p:cNvGrpSpPr/>
            <p:nvPr/>
          </p:nvGrpSpPr>
          <p:grpSpPr>
            <a:xfrm>
              <a:off x="7233988" y="2024398"/>
              <a:ext cx="93881" cy="3784271"/>
              <a:chOff x="906405" y="3116632"/>
              <a:chExt cx="93881" cy="378427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B3C4441-5B03-47E1-A88D-EFDAD3563C6F}"/>
                  </a:ext>
                </a:extLst>
              </p:cNvPr>
              <p:cNvCxnSpPr>
                <a:cxnSpLocks/>
                <a:endCxn id="50" idx="4"/>
              </p:cNvCxnSpPr>
              <p:nvPr/>
            </p:nvCxnSpPr>
            <p:spPr>
              <a:xfrm>
                <a:off x="944566" y="3116632"/>
                <a:ext cx="8984" cy="3784271"/>
              </a:xfrm>
              <a:prstGeom prst="line">
                <a:avLst/>
              </a:prstGeom>
              <a:noFill/>
              <a:ln w="12700" cap="flat" cmpd="sng" algn="ctr">
                <a:solidFill>
                  <a:srgbClr val="CE4506"/>
                </a:solidFill>
                <a:prstDash val="solid"/>
                <a:miter lim="800000"/>
              </a:ln>
              <a:effectLst/>
            </p:spPr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10C8D44-D14F-4D56-8EB5-34F4F9E9394B}"/>
                  </a:ext>
                </a:extLst>
              </p:cNvPr>
              <p:cNvSpPr/>
              <p:nvPr/>
            </p:nvSpPr>
            <p:spPr>
              <a:xfrm flipH="1">
                <a:off x="906405" y="3447540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61FAC6F-0E56-455E-8444-FFC445C2802A}"/>
                  </a:ext>
                </a:extLst>
              </p:cNvPr>
              <p:cNvSpPr/>
              <p:nvPr/>
            </p:nvSpPr>
            <p:spPr>
              <a:xfrm flipH="1">
                <a:off x="908084" y="6234687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F84B0E1-42FE-4141-AC55-8CE5A6D710DD}"/>
                  </a:ext>
                </a:extLst>
              </p:cNvPr>
              <p:cNvSpPr/>
              <p:nvPr/>
            </p:nvSpPr>
            <p:spPr>
              <a:xfrm flipH="1">
                <a:off x="910238" y="5047439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7839E7B-0B0D-413F-9FF4-B99A289C0610}"/>
                  </a:ext>
                </a:extLst>
              </p:cNvPr>
              <p:cNvSpPr/>
              <p:nvPr/>
            </p:nvSpPr>
            <p:spPr>
              <a:xfrm flipH="1">
                <a:off x="908636" y="5451678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B5CD50-4B2E-4570-A2DC-AE82B57871B8}"/>
                  </a:ext>
                </a:extLst>
              </p:cNvPr>
              <p:cNvSpPr/>
              <p:nvPr/>
            </p:nvSpPr>
            <p:spPr>
              <a:xfrm flipH="1">
                <a:off x="908526" y="6810855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9B69AEF-3C91-448A-B7D3-7366DFE495B7}"/>
              </a:ext>
            </a:extLst>
          </p:cNvPr>
          <p:cNvGrpSpPr/>
          <p:nvPr/>
        </p:nvGrpSpPr>
        <p:grpSpPr>
          <a:xfrm>
            <a:off x="8683244" y="1359393"/>
            <a:ext cx="3398686" cy="4721123"/>
            <a:chOff x="6893321" y="1401989"/>
            <a:chExt cx="3540462" cy="491807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46E74E2-7668-4392-B26E-2E653124EDB3}"/>
                </a:ext>
              </a:extLst>
            </p:cNvPr>
            <p:cNvGrpSpPr/>
            <p:nvPr/>
          </p:nvGrpSpPr>
          <p:grpSpPr>
            <a:xfrm>
              <a:off x="6893321" y="1401989"/>
              <a:ext cx="2227445" cy="631804"/>
              <a:chOff x="7832393" y="2267920"/>
              <a:chExt cx="3961354" cy="1123616"/>
            </a:xfrm>
          </p:grpSpPr>
          <p:sp>
            <p:nvSpPr>
              <p:cNvPr id="70" name="Rounded Rectangle 113">
                <a:extLst>
                  <a:ext uri="{FF2B5EF4-FFF2-40B4-BE49-F238E27FC236}">
                    <a16:creationId xmlns:a16="http://schemas.microsoft.com/office/drawing/2014/main" id="{3E736A8E-793A-48D8-8175-C79DA7488132}"/>
                  </a:ext>
                </a:extLst>
              </p:cNvPr>
              <p:cNvSpPr/>
              <p:nvPr/>
            </p:nvSpPr>
            <p:spPr>
              <a:xfrm>
                <a:off x="8707052" y="2267920"/>
                <a:ext cx="3086695" cy="104752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2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C32B3E6-182B-40E9-B8E2-337326EF3F6A}"/>
                  </a:ext>
                </a:extLst>
              </p:cNvPr>
              <p:cNvGrpSpPr/>
              <p:nvPr/>
            </p:nvGrpSpPr>
            <p:grpSpPr>
              <a:xfrm>
                <a:off x="7832393" y="2384970"/>
                <a:ext cx="1006565" cy="1006566"/>
                <a:chOff x="5634624" y="173416"/>
                <a:chExt cx="1006565" cy="1006566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74BED13-B6B8-4FD1-B992-B99F81333D92}"/>
                    </a:ext>
                  </a:extLst>
                </p:cNvPr>
                <p:cNvSpPr/>
                <p:nvPr/>
              </p:nvSpPr>
              <p:spPr>
                <a:xfrm>
                  <a:off x="5634624" y="173416"/>
                  <a:ext cx="1006565" cy="1006566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51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944C770-5C4A-4DBA-A28C-A7E94EA20472}"/>
                    </a:ext>
                  </a:extLst>
                </p:cNvPr>
                <p:cNvSpPr/>
                <p:nvPr/>
              </p:nvSpPr>
              <p:spPr>
                <a:xfrm>
                  <a:off x="5768748" y="328853"/>
                  <a:ext cx="717006" cy="71700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51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3" name="Inhaltsplatzhalter 4">
              <a:extLst>
                <a:ext uri="{FF2B5EF4-FFF2-40B4-BE49-F238E27FC236}">
                  <a16:creationId xmlns:a16="http://schemas.microsoft.com/office/drawing/2014/main" id="{1AF891E5-73ED-49B2-B2CE-B3079C05041C}"/>
                </a:ext>
              </a:extLst>
            </p:cNvPr>
            <p:cNvSpPr txBox="1">
              <a:spLocks/>
            </p:cNvSpPr>
            <p:nvPr/>
          </p:nvSpPr>
          <p:spPr>
            <a:xfrm>
              <a:off x="7569090" y="1469729"/>
              <a:ext cx="1497492" cy="4488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1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TECHNOLOGY DEVELOPMENT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BD720F1D-3735-40CC-A19F-8BE21F03F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245" y="1534416"/>
              <a:ext cx="423934" cy="42393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73724" tIns="36862" rIns="73724" bIns="36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CEE6592-8365-4B21-972C-460B46342B35}"/>
                </a:ext>
              </a:extLst>
            </p:cNvPr>
            <p:cNvGrpSpPr/>
            <p:nvPr/>
          </p:nvGrpSpPr>
          <p:grpSpPr>
            <a:xfrm>
              <a:off x="7135160" y="2058891"/>
              <a:ext cx="90048" cy="3863464"/>
              <a:chOff x="562250" y="2738530"/>
              <a:chExt cx="90048" cy="3863464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BC52552-1B53-4E9D-A250-BEF9FE22AA37}"/>
                  </a:ext>
                </a:extLst>
              </p:cNvPr>
              <p:cNvCxnSpPr>
                <a:cxnSpLocks/>
                <a:endCxn id="105" idx="4"/>
              </p:cNvCxnSpPr>
              <p:nvPr/>
            </p:nvCxnSpPr>
            <p:spPr>
              <a:xfrm flipH="1">
                <a:off x="605302" y="2738530"/>
                <a:ext cx="3517" cy="3863464"/>
              </a:xfrm>
              <a:prstGeom prst="line">
                <a:avLst/>
              </a:prstGeom>
              <a:noFill/>
              <a:ln w="12700" cap="flat" cmpd="sng" algn="ctr">
                <a:solidFill>
                  <a:srgbClr val="CE4506"/>
                </a:solidFill>
                <a:prstDash val="solid"/>
                <a:miter lim="800000"/>
              </a:ln>
              <a:effectLst/>
            </p:spPr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FFDD1B8-2AD6-4C55-B612-40B6A862DB5F}"/>
                  </a:ext>
                </a:extLst>
              </p:cNvPr>
              <p:cNvSpPr/>
              <p:nvPr/>
            </p:nvSpPr>
            <p:spPr>
              <a:xfrm flipH="1">
                <a:off x="562250" y="3652986"/>
                <a:ext cx="90048" cy="90048"/>
              </a:xfrm>
              <a:prstGeom prst="ellipse">
                <a:avLst/>
              </a:prstGeom>
              <a:solidFill>
                <a:srgbClr val="AA160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51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Inhaltsplatzhalter 4">
              <a:extLst>
                <a:ext uri="{FF2B5EF4-FFF2-40B4-BE49-F238E27FC236}">
                  <a16:creationId xmlns:a16="http://schemas.microsoft.com/office/drawing/2014/main" id="{41FCABF1-3192-47E9-AE8A-B711D09E6CB6}"/>
                </a:ext>
              </a:extLst>
            </p:cNvPr>
            <p:cNvSpPr txBox="1">
              <a:spLocks/>
            </p:cNvSpPr>
            <p:nvPr/>
          </p:nvSpPr>
          <p:spPr>
            <a:xfrm>
              <a:off x="7338163" y="2071900"/>
              <a:ext cx="3095620" cy="424816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Component Development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Improve component technologies and unit operations to increase the TRL level and scale of gas processing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Intensify processes to both increase throughput and reduce inventory through innovative design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novel processing and inventory methods that can move from batch processing or aggregation inventory to online processes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 performance of novel processes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Materials Development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Synthesize, characterize, and model novel materials or coatings that can improve tritium processing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novel and improved tritium processing methods that are based around novel materials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274"/>
                </a:lnSpc>
                <a:spcBef>
                  <a:spcPts val="0"/>
                </a:spcBef>
                <a:spcAft>
                  <a:spcPts val="368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Characterize tritium effects on materials and estimate materials durability and lifetime in an FPP environment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F2A850-F1F7-42AB-8F0D-6FC9EA2F4189}"/>
              </a:ext>
            </a:extLst>
          </p:cNvPr>
          <p:cNvGrpSpPr/>
          <p:nvPr/>
        </p:nvGrpSpPr>
        <p:grpSpPr>
          <a:xfrm>
            <a:off x="8825680" y="1563301"/>
            <a:ext cx="284596" cy="284596"/>
            <a:chOff x="4391024" y="4986335"/>
            <a:chExt cx="593725" cy="593725"/>
          </a:xfrm>
          <a:solidFill>
            <a:sysClr val="window" lastClr="FFFFFF"/>
          </a:solidFill>
        </p:grpSpPr>
        <p:sp>
          <p:nvSpPr>
            <p:cNvPr id="76" name="Freeform 119">
              <a:extLst>
                <a:ext uri="{FF2B5EF4-FFF2-40B4-BE49-F238E27FC236}">
                  <a16:creationId xmlns:a16="http://schemas.microsoft.com/office/drawing/2014/main" id="{88F8DCEF-2394-4FC0-BE5C-537298FBD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1024" y="4986335"/>
              <a:ext cx="593725" cy="593725"/>
            </a:xfrm>
            <a:custGeom>
              <a:avLst/>
              <a:gdLst>
                <a:gd name="T0" fmla="*/ 3118 w 3368"/>
                <a:gd name="T1" fmla="*/ 2533 h 3370"/>
                <a:gd name="T2" fmla="*/ 1552 w 3368"/>
                <a:gd name="T3" fmla="*/ 1622 h 3370"/>
                <a:gd name="T4" fmla="*/ 1545 w 3368"/>
                <a:gd name="T5" fmla="*/ 1713 h 3370"/>
                <a:gd name="T6" fmla="*/ 1928 w 3368"/>
                <a:gd name="T7" fmla="*/ 2501 h 3370"/>
                <a:gd name="T8" fmla="*/ 1512 w 3368"/>
                <a:gd name="T9" fmla="*/ 2409 h 3370"/>
                <a:gd name="T10" fmla="*/ 1424 w 3368"/>
                <a:gd name="T11" fmla="*/ 2431 h 3370"/>
                <a:gd name="T12" fmla="*/ 1407 w 3368"/>
                <a:gd name="T13" fmla="*/ 2523 h 3370"/>
                <a:gd name="T14" fmla="*/ 2088 w 3368"/>
                <a:gd name="T15" fmla="*/ 2764 h 3370"/>
                <a:gd name="T16" fmla="*/ 3061 w 3368"/>
                <a:gd name="T17" fmla="*/ 2425 h 3370"/>
                <a:gd name="T18" fmla="*/ 2622 w 3368"/>
                <a:gd name="T19" fmla="*/ 1684 h 3370"/>
                <a:gd name="T20" fmla="*/ 1697 w 3368"/>
                <a:gd name="T21" fmla="*/ 1631 h 3370"/>
                <a:gd name="T22" fmla="*/ 1618 w 3368"/>
                <a:gd name="T23" fmla="*/ 1586 h 3370"/>
                <a:gd name="T24" fmla="*/ 766 w 3368"/>
                <a:gd name="T25" fmla="*/ 197 h 3370"/>
                <a:gd name="T26" fmla="*/ 465 w 3368"/>
                <a:gd name="T27" fmla="*/ 368 h 3370"/>
                <a:gd name="T28" fmla="*/ 250 w 3368"/>
                <a:gd name="T29" fmla="*/ 638 h 3370"/>
                <a:gd name="T30" fmla="*/ 153 w 3368"/>
                <a:gd name="T31" fmla="*/ 979 h 3370"/>
                <a:gd name="T32" fmla="*/ 196 w 3368"/>
                <a:gd name="T33" fmla="*/ 1338 h 3370"/>
                <a:gd name="T34" fmla="*/ 367 w 3368"/>
                <a:gd name="T35" fmla="*/ 1639 h 3370"/>
                <a:gd name="T36" fmla="*/ 637 w 3368"/>
                <a:gd name="T37" fmla="*/ 1854 h 3370"/>
                <a:gd name="T38" fmla="*/ 977 w 3368"/>
                <a:gd name="T39" fmla="*/ 1951 h 3370"/>
                <a:gd name="T40" fmla="*/ 1312 w 3368"/>
                <a:gd name="T41" fmla="*/ 1915 h 3370"/>
                <a:gd name="T42" fmla="*/ 1436 w 3368"/>
                <a:gd name="T43" fmla="*/ 1735 h 3370"/>
                <a:gd name="T44" fmla="*/ 1444 w 3368"/>
                <a:gd name="T45" fmla="*/ 1586 h 3370"/>
                <a:gd name="T46" fmla="*/ 1558 w 3368"/>
                <a:gd name="T47" fmla="*/ 1484 h 3370"/>
                <a:gd name="T48" fmla="*/ 1701 w 3368"/>
                <a:gd name="T49" fmla="*/ 1491 h 3370"/>
                <a:gd name="T50" fmla="*/ 1825 w 3368"/>
                <a:gd name="T51" fmla="*/ 1511 h 3370"/>
                <a:gd name="T52" fmla="*/ 1940 w 3368"/>
                <a:gd name="T53" fmla="*/ 1193 h 3370"/>
                <a:gd name="T54" fmla="*/ 1926 w 3368"/>
                <a:gd name="T55" fmla="*/ 835 h 3370"/>
                <a:gd name="T56" fmla="*/ 1778 w 3368"/>
                <a:gd name="T57" fmla="*/ 520 h 3370"/>
                <a:gd name="T58" fmla="*/ 1525 w 3368"/>
                <a:gd name="T59" fmla="*/ 286 h 3370"/>
                <a:gd name="T60" fmla="*/ 1197 w 3368"/>
                <a:gd name="T61" fmla="*/ 163 h 3370"/>
                <a:gd name="T62" fmla="*/ 1214 w 3368"/>
                <a:gd name="T63" fmla="*/ 14 h 3370"/>
                <a:gd name="T64" fmla="*/ 1581 w 3368"/>
                <a:gd name="T65" fmla="*/ 144 h 3370"/>
                <a:gd name="T66" fmla="*/ 1871 w 3368"/>
                <a:gd name="T67" fmla="*/ 394 h 3370"/>
                <a:gd name="T68" fmla="*/ 2053 w 3368"/>
                <a:gd name="T69" fmla="*/ 735 h 3370"/>
                <a:gd name="T70" fmla="*/ 2098 w 3368"/>
                <a:gd name="T71" fmla="*/ 1135 h 3370"/>
                <a:gd name="T72" fmla="*/ 1994 w 3368"/>
                <a:gd name="T73" fmla="*/ 1516 h 3370"/>
                <a:gd name="T74" fmla="*/ 2505 w 3368"/>
                <a:gd name="T75" fmla="*/ 1594 h 3370"/>
                <a:gd name="T76" fmla="*/ 2666 w 3368"/>
                <a:gd name="T77" fmla="*/ 1579 h 3370"/>
                <a:gd name="T78" fmla="*/ 2791 w 3368"/>
                <a:gd name="T79" fmla="*/ 1681 h 3370"/>
                <a:gd name="T80" fmla="*/ 3361 w 3368"/>
                <a:gd name="T81" fmla="*/ 2820 h 3370"/>
                <a:gd name="T82" fmla="*/ 2374 w 3368"/>
                <a:gd name="T83" fmla="*/ 3367 h 3370"/>
                <a:gd name="T84" fmla="*/ 2289 w 3368"/>
                <a:gd name="T85" fmla="*/ 3340 h 3370"/>
                <a:gd name="T86" fmla="*/ 1373 w 3368"/>
                <a:gd name="T87" fmla="*/ 2651 h 3370"/>
                <a:gd name="T88" fmla="*/ 1293 w 3368"/>
                <a:gd name="T89" fmla="*/ 2526 h 3370"/>
                <a:gd name="T90" fmla="*/ 1326 w 3368"/>
                <a:gd name="T91" fmla="*/ 2376 h 3370"/>
                <a:gd name="T92" fmla="*/ 1451 w 3368"/>
                <a:gd name="T93" fmla="*/ 2296 h 3370"/>
                <a:gd name="T94" fmla="*/ 1558 w 3368"/>
                <a:gd name="T95" fmla="*/ 1972 h 3370"/>
                <a:gd name="T96" fmla="*/ 1205 w 3368"/>
                <a:gd name="T97" fmla="*/ 2092 h 3370"/>
                <a:gd name="T98" fmla="*/ 809 w 3368"/>
                <a:gd name="T99" fmla="*/ 2075 h 3370"/>
                <a:gd name="T100" fmla="*/ 455 w 3368"/>
                <a:gd name="T101" fmla="*/ 1918 h 3370"/>
                <a:gd name="T102" fmla="*/ 185 w 3368"/>
                <a:gd name="T103" fmla="*/ 1648 h 3370"/>
                <a:gd name="T104" fmla="*/ 28 w 3368"/>
                <a:gd name="T105" fmla="*/ 1294 h 3370"/>
                <a:gd name="T106" fmla="*/ 3 w 3368"/>
                <a:gd name="T107" fmla="*/ 971 h 3370"/>
                <a:gd name="T108" fmla="*/ 107 w 3368"/>
                <a:gd name="T109" fmla="*/ 590 h 3370"/>
                <a:gd name="T110" fmla="*/ 335 w 3368"/>
                <a:gd name="T111" fmla="*/ 282 h 3370"/>
                <a:gd name="T112" fmla="*/ 660 w 3368"/>
                <a:gd name="T113" fmla="*/ 76 h 3370"/>
                <a:gd name="T114" fmla="*/ 1051 w 3368"/>
                <a:gd name="T115" fmla="*/ 0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8" h="3370">
                  <a:moveTo>
                    <a:pt x="3118" y="2533"/>
                  </a:moveTo>
                  <a:lnTo>
                    <a:pt x="2235" y="3006"/>
                  </a:lnTo>
                  <a:lnTo>
                    <a:pt x="2364" y="3249"/>
                  </a:lnTo>
                  <a:lnTo>
                    <a:pt x="3247" y="2776"/>
                  </a:lnTo>
                  <a:lnTo>
                    <a:pt x="3118" y="2533"/>
                  </a:lnTo>
                  <a:close/>
                  <a:moveTo>
                    <a:pt x="1618" y="1586"/>
                  </a:moveTo>
                  <a:lnTo>
                    <a:pt x="1599" y="1588"/>
                  </a:lnTo>
                  <a:lnTo>
                    <a:pt x="1580" y="1596"/>
                  </a:lnTo>
                  <a:lnTo>
                    <a:pt x="1565" y="1608"/>
                  </a:lnTo>
                  <a:lnTo>
                    <a:pt x="1552" y="1622"/>
                  </a:lnTo>
                  <a:lnTo>
                    <a:pt x="1542" y="1638"/>
                  </a:lnTo>
                  <a:lnTo>
                    <a:pt x="1537" y="1656"/>
                  </a:lnTo>
                  <a:lnTo>
                    <a:pt x="1535" y="1675"/>
                  </a:lnTo>
                  <a:lnTo>
                    <a:pt x="1538" y="1694"/>
                  </a:lnTo>
                  <a:lnTo>
                    <a:pt x="1545" y="1713"/>
                  </a:lnTo>
                  <a:lnTo>
                    <a:pt x="1934" y="2443"/>
                  </a:lnTo>
                  <a:lnTo>
                    <a:pt x="1939" y="2459"/>
                  </a:lnTo>
                  <a:lnTo>
                    <a:pt x="1940" y="2474"/>
                  </a:lnTo>
                  <a:lnTo>
                    <a:pt x="1936" y="2489"/>
                  </a:lnTo>
                  <a:lnTo>
                    <a:pt x="1928" y="2501"/>
                  </a:lnTo>
                  <a:lnTo>
                    <a:pt x="1918" y="2511"/>
                  </a:lnTo>
                  <a:lnTo>
                    <a:pt x="1904" y="2518"/>
                  </a:lnTo>
                  <a:lnTo>
                    <a:pt x="1889" y="2520"/>
                  </a:lnTo>
                  <a:lnTo>
                    <a:pt x="1872" y="2518"/>
                  </a:lnTo>
                  <a:lnTo>
                    <a:pt x="1512" y="2409"/>
                  </a:lnTo>
                  <a:lnTo>
                    <a:pt x="1492" y="2405"/>
                  </a:lnTo>
                  <a:lnTo>
                    <a:pt x="1474" y="2406"/>
                  </a:lnTo>
                  <a:lnTo>
                    <a:pt x="1455" y="2411"/>
                  </a:lnTo>
                  <a:lnTo>
                    <a:pt x="1439" y="2419"/>
                  </a:lnTo>
                  <a:lnTo>
                    <a:pt x="1424" y="2431"/>
                  </a:lnTo>
                  <a:lnTo>
                    <a:pt x="1412" y="2447"/>
                  </a:lnTo>
                  <a:lnTo>
                    <a:pt x="1405" y="2465"/>
                  </a:lnTo>
                  <a:lnTo>
                    <a:pt x="1401" y="2485"/>
                  </a:lnTo>
                  <a:lnTo>
                    <a:pt x="1402" y="2504"/>
                  </a:lnTo>
                  <a:lnTo>
                    <a:pt x="1407" y="2523"/>
                  </a:lnTo>
                  <a:lnTo>
                    <a:pt x="1416" y="2539"/>
                  </a:lnTo>
                  <a:lnTo>
                    <a:pt x="1429" y="2553"/>
                  </a:lnTo>
                  <a:lnTo>
                    <a:pt x="1444" y="2565"/>
                  </a:lnTo>
                  <a:lnTo>
                    <a:pt x="1461" y="2573"/>
                  </a:lnTo>
                  <a:lnTo>
                    <a:pt x="2088" y="2764"/>
                  </a:lnTo>
                  <a:lnTo>
                    <a:pt x="2100" y="2769"/>
                  </a:lnTo>
                  <a:lnTo>
                    <a:pt x="2111" y="2778"/>
                  </a:lnTo>
                  <a:lnTo>
                    <a:pt x="2119" y="2789"/>
                  </a:lnTo>
                  <a:lnTo>
                    <a:pt x="2176" y="2898"/>
                  </a:lnTo>
                  <a:lnTo>
                    <a:pt x="3061" y="2425"/>
                  </a:lnTo>
                  <a:lnTo>
                    <a:pt x="2694" y="1738"/>
                  </a:lnTo>
                  <a:lnTo>
                    <a:pt x="2681" y="1718"/>
                  </a:lnTo>
                  <a:lnTo>
                    <a:pt x="2664" y="1702"/>
                  </a:lnTo>
                  <a:lnTo>
                    <a:pt x="2644" y="1692"/>
                  </a:lnTo>
                  <a:lnTo>
                    <a:pt x="2622" y="1684"/>
                  </a:lnTo>
                  <a:lnTo>
                    <a:pt x="2600" y="1682"/>
                  </a:lnTo>
                  <a:lnTo>
                    <a:pt x="2577" y="1687"/>
                  </a:lnTo>
                  <a:lnTo>
                    <a:pt x="2555" y="1695"/>
                  </a:lnTo>
                  <a:lnTo>
                    <a:pt x="1914" y="2038"/>
                  </a:lnTo>
                  <a:lnTo>
                    <a:pt x="1697" y="1631"/>
                  </a:lnTo>
                  <a:lnTo>
                    <a:pt x="1686" y="1615"/>
                  </a:lnTo>
                  <a:lnTo>
                    <a:pt x="1672" y="1602"/>
                  </a:lnTo>
                  <a:lnTo>
                    <a:pt x="1655" y="1593"/>
                  </a:lnTo>
                  <a:lnTo>
                    <a:pt x="1637" y="1587"/>
                  </a:lnTo>
                  <a:lnTo>
                    <a:pt x="1618" y="1586"/>
                  </a:lnTo>
                  <a:close/>
                  <a:moveTo>
                    <a:pt x="1051" y="151"/>
                  </a:moveTo>
                  <a:lnTo>
                    <a:pt x="977" y="154"/>
                  </a:lnTo>
                  <a:lnTo>
                    <a:pt x="904" y="163"/>
                  </a:lnTo>
                  <a:lnTo>
                    <a:pt x="835" y="178"/>
                  </a:lnTo>
                  <a:lnTo>
                    <a:pt x="766" y="197"/>
                  </a:lnTo>
                  <a:lnTo>
                    <a:pt x="700" y="222"/>
                  </a:lnTo>
                  <a:lnTo>
                    <a:pt x="637" y="251"/>
                  </a:lnTo>
                  <a:lnTo>
                    <a:pt x="576" y="286"/>
                  </a:lnTo>
                  <a:lnTo>
                    <a:pt x="519" y="325"/>
                  </a:lnTo>
                  <a:lnTo>
                    <a:pt x="465" y="368"/>
                  </a:lnTo>
                  <a:lnTo>
                    <a:pt x="414" y="416"/>
                  </a:lnTo>
                  <a:lnTo>
                    <a:pt x="367" y="466"/>
                  </a:lnTo>
                  <a:lnTo>
                    <a:pt x="324" y="520"/>
                  </a:lnTo>
                  <a:lnTo>
                    <a:pt x="285" y="578"/>
                  </a:lnTo>
                  <a:lnTo>
                    <a:pt x="250" y="638"/>
                  </a:lnTo>
                  <a:lnTo>
                    <a:pt x="220" y="702"/>
                  </a:lnTo>
                  <a:lnTo>
                    <a:pt x="196" y="768"/>
                  </a:lnTo>
                  <a:lnTo>
                    <a:pt x="176" y="836"/>
                  </a:lnTo>
                  <a:lnTo>
                    <a:pt x="162" y="907"/>
                  </a:lnTo>
                  <a:lnTo>
                    <a:pt x="153" y="979"/>
                  </a:lnTo>
                  <a:lnTo>
                    <a:pt x="150" y="1053"/>
                  </a:lnTo>
                  <a:lnTo>
                    <a:pt x="153" y="1126"/>
                  </a:lnTo>
                  <a:lnTo>
                    <a:pt x="162" y="1199"/>
                  </a:lnTo>
                  <a:lnTo>
                    <a:pt x="176" y="1269"/>
                  </a:lnTo>
                  <a:lnTo>
                    <a:pt x="196" y="1338"/>
                  </a:lnTo>
                  <a:lnTo>
                    <a:pt x="220" y="1403"/>
                  </a:lnTo>
                  <a:lnTo>
                    <a:pt x="250" y="1467"/>
                  </a:lnTo>
                  <a:lnTo>
                    <a:pt x="285" y="1528"/>
                  </a:lnTo>
                  <a:lnTo>
                    <a:pt x="324" y="1585"/>
                  </a:lnTo>
                  <a:lnTo>
                    <a:pt x="367" y="1639"/>
                  </a:lnTo>
                  <a:lnTo>
                    <a:pt x="414" y="1690"/>
                  </a:lnTo>
                  <a:lnTo>
                    <a:pt x="465" y="1737"/>
                  </a:lnTo>
                  <a:lnTo>
                    <a:pt x="519" y="1780"/>
                  </a:lnTo>
                  <a:lnTo>
                    <a:pt x="576" y="1819"/>
                  </a:lnTo>
                  <a:lnTo>
                    <a:pt x="637" y="1854"/>
                  </a:lnTo>
                  <a:lnTo>
                    <a:pt x="700" y="1883"/>
                  </a:lnTo>
                  <a:lnTo>
                    <a:pt x="766" y="1908"/>
                  </a:lnTo>
                  <a:lnTo>
                    <a:pt x="835" y="1928"/>
                  </a:lnTo>
                  <a:lnTo>
                    <a:pt x="904" y="1942"/>
                  </a:lnTo>
                  <a:lnTo>
                    <a:pt x="977" y="1951"/>
                  </a:lnTo>
                  <a:lnTo>
                    <a:pt x="1051" y="1954"/>
                  </a:lnTo>
                  <a:lnTo>
                    <a:pt x="1118" y="1951"/>
                  </a:lnTo>
                  <a:lnTo>
                    <a:pt x="1184" y="1944"/>
                  </a:lnTo>
                  <a:lnTo>
                    <a:pt x="1249" y="1932"/>
                  </a:lnTo>
                  <a:lnTo>
                    <a:pt x="1312" y="1915"/>
                  </a:lnTo>
                  <a:lnTo>
                    <a:pt x="1373" y="1895"/>
                  </a:lnTo>
                  <a:lnTo>
                    <a:pt x="1432" y="1869"/>
                  </a:lnTo>
                  <a:lnTo>
                    <a:pt x="1489" y="1840"/>
                  </a:lnTo>
                  <a:lnTo>
                    <a:pt x="1448" y="1764"/>
                  </a:lnTo>
                  <a:lnTo>
                    <a:pt x="1436" y="1735"/>
                  </a:lnTo>
                  <a:lnTo>
                    <a:pt x="1428" y="1704"/>
                  </a:lnTo>
                  <a:lnTo>
                    <a:pt x="1424" y="1674"/>
                  </a:lnTo>
                  <a:lnTo>
                    <a:pt x="1426" y="1643"/>
                  </a:lnTo>
                  <a:lnTo>
                    <a:pt x="1434" y="1614"/>
                  </a:lnTo>
                  <a:lnTo>
                    <a:pt x="1444" y="1586"/>
                  </a:lnTo>
                  <a:lnTo>
                    <a:pt x="1459" y="1559"/>
                  </a:lnTo>
                  <a:lnTo>
                    <a:pt x="1479" y="1536"/>
                  </a:lnTo>
                  <a:lnTo>
                    <a:pt x="1502" y="1514"/>
                  </a:lnTo>
                  <a:lnTo>
                    <a:pt x="1529" y="1497"/>
                  </a:lnTo>
                  <a:lnTo>
                    <a:pt x="1558" y="1484"/>
                  </a:lnTo>
                  <a:lnTo>
                    <a:pt x="1586" y="1476"/>
                  </a:lnTo>
                  <a:lnTo>
                    <a:pt x="1615" y="1473"/>
                  </a:lnTo>
                  <a:lnTo>
                    <a:pt x="1645" y="1475"/>
                  </a:lnTo>
                  <a:lnTo>
                    <a:pt x="1674" y="1480"/>
                  </a:lnTo>
                  <a:lnTo>
                    <a:pt x="1701" y="1491"/>
                  </a:lnTo>
                  <a:lnTo>
                    <a:pt x="1727" y="1504"/>
                  </a:lnTo>
                  <a:lnTo>
                    <a:pt x="1751" y="1521"/>
                  </a:lnTo>
                  <a:lnTo>
                    <a:pt x="1771" y="1543"/>
                  </a:lnTo>
                  <a:lnTo>
                    <a:pt x="1790" y="1568"/>
                  </a:lnTo>
                  <a:lnTo>
                    <a:pt x="1825" y="1511"/>
                  </a:lnTo>
                  <a:lnTo>
                    <a:pt x="1858" y="1453"/>
                  </a:lnTo>
                  <a:lnTo>
                    <a:pt x="1886" y="1391"/>
                  </a:lnTo>
                  <a:lnTo>
                    <a:pt x="1908" y="1328"/>
                  </a:lnTo>
                  <a:lnTo>
                    <a:pt x="1927" y="1261"/>
                  </a:lnTo>
                  <a:lnTo>
                    <a:pt x="1940" y="1193"/>
                  </a:lnTo>
                  <a:lnTo>
                    <a:pt x="1948" y="1123"/>
                  </a:lnTo>
                  <a:lnTo>
                    <a:pt x="1952" y="1053"/>
                  </a:lnTo>
                  <a:lnTo>
                    <a:pt x="1948" y="979"/>
                  </a:lnTo>
                  <a:lnTo>
                    <a:pt x="1940" y="906"/>
                  </a:lnTo>
                  <a:lnTo>
                    <a:pt x="1926" y="835"/>
                  </a:lnTo>
                  <a:lnTo>
                    <a:pt x="1905" y="767"/>
                  </a:lnTo>
                  <a:lnTo>
                    <a:pt x="1881" y="702"/>
                  </a:lnTo>
                  <a:lnTo>
                    <a:pt x="1851" y="638"/>
                  </a:lnTo>
                  <a:lnTo>
                    <a:pt x="1817" y="578"/>
                  </a:lnTo>
                  <a:lnTo>
                    <a:pt x="1778" y="520"/>
                  </a:lnTo>
                  <a:lnTo>
                    <a:pt x="1735" y="466"/>
                  </a:lnTo>
                  <a:lnTo>
                    <a:pt x="1687" y="415"/>
                  </a:lnTo>
                  <a:lnTo>
                    <a:pt x="1637" y="368"/>
                  </a:lnTo>
                  <a:lnTo>
                    <a:pt x="1582" y="325"/>
                  </a:lnTo>
                  <a:lnTo>
                    <a:pt x="1525" y="286"/>
                  </a:lnTo>
                  <a:lnTo>
                    <a:pt x="1464" y="251"/>
                  </a:lnTo>
                  <a:lnTo>
                    <a:pt x="1402" y="222"/>
                  </a:lnTo>
                  <a:lnTo>
                    <a:pt x="1335" y="197"/>
                  </a:lnTo>
                  <a:lnTo>
                    <a:pt x="1268" y="178"/>
                  </a:lnTo>
                  <a:lnTo>
                    <a:pt x="1197" y="163"/>
                  </a:lnTo>
                  <a:lnTo>
                    <a:pt x="1125" y="154"/>
                  </a:lnTo>
                  <a:lnTo>
                    <a:pt x="1051" y="151"/>
                  </a:lnTo>
                  <a:close/>
                  <a:moveTo>
                    <a:pt x="1051" y="0"/>
                  </a:moveTo>
                  <a:lnTo>
                    <a:pt x="1133" y="3"/>
                  </a:lnTo>
                  <a:lnTo>
                    <a:pt x="1214" y="14"/>
                  </a:lnTo>
                  <a:lnTo>
                    <a:pt x="1292" y="28"/>
                  </a:lnTo>
                  <a:lnTo>
                    <a:pt x="1368" y="49"/>
                  </a:lnTo>
                  <a:lnTo>
                    <a:pt x="1442" y="76"/>
                  </a:lnTo>
                  <a:lnTo>
                    <a:pt x="1514" y="107"/>
                  </a:lnTo>
                  <a:lnTo>
                    <a:pt x="1581" y="144"/>
                  </a:lnTo>
                  <a:lnTo>
                    <a:pt x="1647" y="186"/>
                  </a:lnTo>
                  <a:lnTo>
                    <a:pt x="1708" y="231"/>
                  </a:lnTo>
                  <a:lnTo>
                    <a:pt x="1766" y="281"/>
                  </a:lnTo>
                  <a:lnTo>
                    <a:pt x="1820" y="336"/>
                  </a:lnTo>
                  <a:lnTo>
                    <a:pt x="1871" y="394"/>
                  </a:lnTo>
                  <a:lnTo>
                    <a:pt x="1917" y="456"/>
                  </a:lnTo>
                  <a:lnTo>
                    <a:pt x="1958" y="521"/>
                  </a:lnTo>
                  <a:lnTo>
                    <a:pt x="1995" y="589"/>
                  </a:lnTo>
                  <a:lnTo>
                    <a:pt x="2026" y="661"/>
                  </a:lnTo>
                  <a:lnTo>
                    <a:pt x="2053" y="735"/>
                  </a:lnTo>
                  <a:lnTo>
                    <a:pt x="2074" y="811"/>
                  </a:lnTo>
                  <a:lnTo>
                    <a:pt x="2089" y="888"/>
                  </a:lnTo>
                  <a:lnTo>
                    <a:pt x="2098" y="970"/>
                  </a:lnTo>
                  <a:lnTo>
                    <a:pt x="2101" y="1052"/>
                  </a:lnTo>
                  <a:lnTo>
                    <a:pt x="2098" y="1135"/>
                  </a:lnTo>
                  <a:lnTo>
                    <a:pt x="2089" y="1216"/>
                  </a:lnTo>
                  <a:lnTo>
                    <a:pt x="2074" y="1295"/>
                  </a:lnTo>
                  <a:lnTo>
                    <a:pt x="2052" y="1371"/>
                  </a:lnTo>
                  <a:lnTo>
                    <a:pt x="2025" y="1445"/>
                  </a:lnTo>
                  <a:lnTo>
                    <a:pt x="1994" y="1516"/>
                  </a:lnTo>
                  <a:lnTo>
                    <a:pt x="1957" y="1585"/>
                  </a:lnTo>
                  <a:lnTo>
                    <a:pt x="1915" y="1651"/>
                  </a:lnTo>
                  <a:lnTo>
                    <a:pt x="1867" y="1713"/>
                  </a:lnTo>
                  <a:lnTo>
                    <a:pt x="1960" y="1887"/>
                  </a:lnTo>
                  <a:lnTo>
                    <a:pt x="2505" y="1594"/>
                  </a:lnTo>
                  <a:lnTo>
                    <a:pt x="2537" y="1581"/>
                  </a:lnTo>
                  <a:lnTo>
                    <a:pt x="2570" y="1573"/>
                  </a:lnTo>
                  <a:lnTo>
                    <a:pt x="2603" y="1570"/>
                  </a:lnTo>
                  <a:lnTo>
                    <a:pt x="2635" y="1572"/>
                  </a:lnTo>
                  <a:lnTo>
                    <a:pt x="2666" y="1579"/>
                  </a:lnTo>
                  <a:lnTo>
                    <a:pt x="2697" y="1591"/>
                  </a:lnTo>
                  <a:lnTo>
                    <a:pt x="2725" y="1608"/>
                  </a:lnTo>
                  <a:lnTo>
                    <a:pt x="2750" y="1628"/>
                  </a:lnTo>
                  <a:lnTo>
                    <a:pt x="2773" y="1653"/>
                  </a:lnTo>
                  <a:lnTo>
                    <a:pt x="2791" y="1681"/>
                  </a:lnTo>
                  <a:lnTo>
                    <a:pt x="3358" y="2746"/>
                  </a:lnTo>
                  <a:lnTo>
                    <a:pt x="3365" y="2765"/>
                  </a:lnTo>
                  <a:lnTo>
                    <a:pt x="3368" y="2783"/>
                  </a:lnTo>
                  <a:lnTo>
                    <a:pt x="3366" y="2802"/>
                  </a:lnTo>
                  <a:lnTo>
                    <a:pt x="3361" y="2820"/>
                  </a:lnTo>
                  <a:lnTo>
                    <a:pt x="3351" y="2836"/>
                  </a:lnTo>
                  <a:lnTo>
                    <a:pt x="3339" y="2850"/>
                  </a:lnTo>
                  <a:lnTo>
                    <a:pt x="3323" y="2861"/>
                  </a:lnTo>
                  <a:lnTo>
                    <a:pt x="2393" y="3360"/>
                  </a:lnTo>
                  <a:lnTo>
                    <a:pt x="2374" y="3367"/>
                  </a:lnTo>
                  <a:lnTo>
                    <a:pt x="2356" y="3370"/>
                  </a:lnTo>
                  <a:lnTo>
                    <a:pt x="2336" y="3368"/>
                  </a:lnTo>
                  <a:lnTo>
                    <a:pt x="2319" y="3363"/>
                  </a:lnTo>
                  <a:lnTo>
                    <a:pt x="2302" y="3353"/>
                  </a:lnTo>
                  <a:lnTo>
                    <a:pt x="2289" y="3340"/>
                  </a:lnTo>
                  <a:lnTo>
                    <a:pt x="2278" y="3325"/>
                  </a:lnTo>
                  <a:lnTo>
                    <a:pt x="2033" y="2863"/>
                  </a:lnTo>
                  <a:lnTo>
                    <a:pt x="1430" y="2679"/>
                  </a:lnTo>
                  <a:lnTo>
                    <a:pt x="1400" y="2667"/>
                  </a:lnTo>
                  <a:lnTo>
                    <a:pt x="1373" y="2651"/>
                  </a:lnTo>
                  <a:lnTo>
                    <a:pt x="1349" y="2631"/>
                  </a:lnTo>
                  <a:lnTo>
                    <a:pt x="1329" y="2609"/>
                  </a:lnTo>
                  <a:lnTo>
                    <a:pt x="1313" y="2583"/>
                  </a:lnTo>
                  <a:lnTo>
                    <a:pt x="1300" y="2555"/>
                  </a:lnTo>
                  <a:lnTo>
                    <a:pt x="1293" y="2526"/>
                  </a:lnTo>
                  <a:lnTo>
                    <a:pt x="1290" y="2495"/>
                  </a:lnTo>
                  <a:lnTo>
                    <a:pt x="1291" y="2464"/>
                  </a:lnTo>
                  <a:lnTo>
                    <a:pt x="1298" y="2432"/>
                  </a:lnTo>
                  <a:lnTo>
                    <a:pt x="1310" y="2403"/>
                  </a:lnTo>
                  <a:lnTo>
                    <a:pt x="1326" y="2376"/>
                  </a:lnTo>
                  <a:lnTo>
                    <a:pt x="1345" y="2352"/>
                  </a:lnTo>
                  <a:lnTo>
                    <a:pt x="1368" y="2332"/>
                  </a:lnTo>
                  <a:lnTo>
                    <a:pt x="1394" y="2315"/>
                  </a:lnTo>
                  <a:lnTo>
                    <a:pt x="1421" y="2303"/>
                  </a:lnTo>
                  <a:lnTo>
                    <a:pt x="1451" y="2296"/>
                  </a:lnTo>
                  <a:lnTo>
                    <a:pt x="1481" y="2293"/>
                  </a:lnTo>
                  <a:lnTo>
                    <a:pt x="1513" y="2294"/>
                  </a:lnTo>
                  <a:lnTo>
                    <a:pt x="1543" y="2301"/>
                  </a:lnTo>
                  <a:lnTo>
                    <a:pt x="1770" y="2370"/>
                  </a:lnTo>
                  <a:lnTo>
                    <a:pt x="1558" y="1972"/>
                  </a:lnTo>
                  <a:lnTo>
                    <a:pt x="1492" y="2006"/>
                  </a:lnTo>
                  <a:lnTo>
                    <a:pt x="1423" y="2034"/>
                  </a:lnTo>
                  <a:lnTo>
                    <a:pt x="1353" y="2059"/>
                  </a:lnTo>
                  <a:lnTo>
                    <a:pt x="1280" y="2077"/>
                  </a:lnTo>
                  <a:lnTo>
                    <a:pt x="1205" y="2092"/>
                  </a:lnTo>
                  <a:lnTo>
                    <a:pt x="1128" y="2100"/>
                  </a:lnTo>
                  <a:lnTo>
                    <a:pt x="1050" y="2103"/>
                  </a:lnTo>
                  <a:lnTo>
                    <a:pt x="968" y="2100"/>
                  </a:lnTo>
                  <a:lnTo>
                    <a:pt x="888" y="2091"/>
                  </a:lnTo>
                  <a:lnTo>
                    <a:pt x="809" y="2075"/>
                  </a:lnTo>
                  <a:lnTo>
                    <a:pt x="733" y="2055"/>
                  </a:lnTo>
                  <a:lnTo>
                    <a:pt x="659" y="2028"/>
                  </a:lnTo>
                  <a:lnTo>
                    <a:pt x="589" y="1996"/>
                  </a:lnTo>
                  <a:lnTo>
                    <a:pt x="520" y="1959"/>
                  </a:lnTo>
                  <a:lnTo>
                    <a:pt x="455" y="1918"/>
                  </a:lnTo>
                  <a:lnTo>
                    <a:pt x="394" y="1872"/>
                  </a:lnTo>
                  <a:lnTo>
                    <a:pt x="335" y="1822"/>
                  </a:lnTo>
                  <a:lnTo>
                    <a:pt x="281" y="1768"/>
                  </a:lnTo>
                  <a:lnTo>
                    <a:pt x="231" y="1710"/>
                  </a:lnTo>
                  <a:lnTo>
                    <a:pt x="185" y="1648"/>
                  </a:lnTo>
                  <a:lnTo>
                    <a:pt x="144" y="1583"/>
                  </a:lnTo>
                  <a:lnTo>
                    <a:pt x="107" y="1514"/>
                  </a:lnTo>
                  <a:lnTo>
                    <a:pt x="75" y="1443"/>
                  </a:lnTo>
                  <a:lnTo>
                    <a:pt x="49" y="1370"/>
                  </a:lnTo>
                  <a:lnTo>
                    <a:pt x="28" y="1294"/>
                  </a:lnTo>
                  <a:lnTo>
                    <a:pt x="12" y="1215"/>
                  </a:lnTo>
                  <a:lnTo>
                    <a:pt x="3" y="1135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3" y="971"/>
                  </a:lnTo>
                  <a:lnTo>
                    <a:pt x="12" y="890"/>
                  </a:lnTo>
                  <a:lnTo>
                    <a:pt x="28" y="812"/>
                  </a:lnTo>
                  <a:lnTo>
                    <a:pt x="49" y="735"/>
                  </a:lnTo>
                  <a:lnTo>
                    <a:pt x="75" y="661"/>
                  </a:lnTo>
                  <a:lnTo>
                    <a:pt x="107" y="590"/>
                  </a:lnTo>
                  <a:lnTo>
                    <a:pt x="144" y="522"/>
                  </a:lnTo>
                  <a:lnTo>
                    <a:pt x="186" y="457"/>
                  </a:lnTo>
                  <a:lnTo>
                    <a:pt x="231" y="395"/>
                  </a:lnTo>
                  <a:lnTo>
                    <a:pt x="281" y="337"/>
                  </a:lnTo>
                  <a:lnTo>
                    <a:pt x="335" y="282"/>
                  </a:lnTo>
                  <a:lnTo>
                    <a:pt x="394" y="232"/>
                  </a:lnTo>
                  <a:lnTo>
                    <a:pt x="455" y="186"/>
                  </a:lnTo>
                  <a:lnTo>
                    <a:pt x="521" y="145"/>
                  </a:lnTo>
                  <a:lnTo>
                    <a:pt x="590" y="108"/>
                  </a:lnTo>
                  <a:lnTo>
                    <a:pt x="660" y="76"/>
                  </a:lnTo>
                  <a:lnTo>
                    <a:pt x="734" y="49"/>
                  </a:lnTo>
                  <a:lnTo>
                    <a:pt x="810" y="29"/>
                  </a:lnTo>
                  <a:lnTo>
                    <a:pt x="889" y="14"/>
                  </a:lnTo>
                  <a:lnTo>
                    <a:pt x="969" y="4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3724" tIns="36862" rIns="73724" bIns="36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20">
              <a:extLst>
                <a:ext uri="{FF2B5EF4-FFF2-40B4-BE49-F238E27FC236}">
                  <a16:creationId xmlns:a16="http://schemas.microsoft.com/office/drawing/2014/main" id="{32F62DEB-2206-41DB-9676-5C38DD6F3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74" y="5056187"/>
              <a:ext cx="103188" cy="231775"/>
            </a:xfrm>
            <a:custGeom>
              <a:avLst/>
              <a:gdLst>
                <a:gd name="T0" fmla="*/ 356 w 586"/>
                <a:gd name="T1" fmla="*/ 1043 h 1312"/>
                <a:gd name="T2" fmla="*/ 404 w 586"/>
                <a:gd name="T3" fmla="*/ 1014 h 1312"/>
                <a:gd name="T4" fmla="*/ 440 w 586"/>
                <a:gd name="T5" fmla="*/ 970 h 1312"/>
                <a:gd name="T6" fmla="*/ 459 w 586"/>
                <a:gd name="T7" fmla="*/ 917 h 1312"/>
                <a:gd name="T8" fmla="*/ 459 w 586"/>
                <a:gd name="T9" fmla="*/ 858 h 1312"/>
                <a:gd name="T10" fmla="*/ 440 w 586"/>
                <a:gd name="T11" fmla="*/ 804 h 1312"/>
                <a:gd name="T12" fmla="*/ 404 w 586"/>
                <a:gd name="T13" fmla="*/ 761 h 1312"/>
                <a:gd name="T14" fmla="*/ 356 w 586"/>
                <a:gd name="T15" fmla="*/ 731 h 1312"/>
                <a:gd name="T16" fmla="*/ 206 w 586"/>
                <a:gd name="T17" fmla="*/ 282 h 1312"/>
                <a:gd name="T18" fmla="*/ 164 w 586"/>
                <a:gd name="T19" fmla="*/ 319 h 1312"/>
                <a:gd name="T20" fmla="*/ 135 w 586"/>
                <a:gd name="T21" fmla="*/ 367 h 1312"/>
                <a:gd name="T22" fmla="*/ 126 w 586"/>
                <a:gd name="T23" fmla="*/ 425 h 1312"/>
                <a:gd name="T24" fmla="*/ 135 w 586"/>
                <a:gd name="T25" fmla="*/ 483 h 1312"/>
                <a:gd name="T26" fmla="*/ 164 w 586"/>
                <a:gd name="T27" fmla="*/ 531 h 1312"/>
                <a:gd name="T28" fmla="*/ 206 w 586"/>
                <a:gd name="T29" fmla="*/ 568 h 1312"/>
                <a:gd name="T30" fmla="*/ 232 w 586"/>
                <a:gd name="T31" fmla="*/ 269 h 1312"/>
                <a:gd name="T32" fmla="*/ 356 w 586"/>
                <a:gd name="T33" fmla="*/ 0 h 1312"/>
                <a:gd name="T34" fmla="*/ 395 w 586"/>
                <a:gd name="T35" fmla="*/ 150 h 1312"/>
                <a:gd name="T36" fmla="*/ 463 w 586"/>
                <a:gd name="T37" fmla="*/ 187 h 1312"/>
                <a:gd name="T38" fmla="*/ 521 w 586"/>
                <a:gd name="T39" fmla="*/ 240 h 1312"/>
                <a:gd name="T40" fmla="*/ 562 w 586"/>
                <a:gd name="T41" fmla="*/ 307 h 1312"/>
                <a:gd name="T42" fmla="*/ 583 w 586"/>
                <a:gd name="T43" fmla="*/ 384 h 1312"/>
                <a:gd name="T44" fmla="*/ 461 w 586"/>
                <a:gd name="T45" fmla="*/ 425 h 1312"/>
                <a:gd name="T46" fmla="*/ 451 w 586"/>
                <a:gd name="T47" fmla="*/ 368 h 1312"/>
                <a:gd name="T48" fmla="*/ 423 w 586"/>
                <a:gd name="T49" fmla="*/ 319 h 1312"/>
                <a:gd name="T50" fmla="*/ 381 w 586"/>
                <a:gd name="T51" fmla="*/ 282 h 1312"/>
                <a:gd name="T52" fmla="*/ 356 w 586"/>
                <a:gd name="T53" fmla="*/ 600 h 1312"/>
                <a:gd name="T54" fmla="*/ 431 w 586"/>
                <a:gd name="T55" fmla="*/ 628 h 1312"/>
                <a:gd name="T56" fmla="*/ 494 w 586"/>
                <a:gd name="T57" fmla="*/ 673 h 1312"/>
                <a:gd name="T58" fmla="*/ 543 w 586"/>
                <a:gd name="T59" fmla="*/ 734 h 1312"/>
                <a:gd name="T60" fmla="*/ 575 w 586"/>
                <a:gd name="T61" fmla="*/ 806 h 1312"/>
                <a:gd name="T62" fmla="*/ 586 w 586"/>
                <a:gd name="T63" fmla="*/ 887 h 1312"/>
                <a:gd name="T64" fmla="*/ 575 w 586"/>
                <a:gd name="T65" fmla="*/ 968 h 1312"/>
                <a:gd name="T66" fmla="*/ 543 w 586"/>
                <a:gd name="T67" fmla="*/ 1040 h 1312"/>
                <a:gd name="T68" fmla="*/ 494 w 586"/>
                <a:gd name="T69" fmla="*/ 1101 h 1312"/>
                <a:gd name="T70" fmla="*/ 431 w 586"/>
                <a:gd name="T71" fmla="*/ 1146 h 1312"/>
                <a:gd name="T72" fmla="*/ 356 w 586"/>
                <a:gd name="T73" fmla="*/ 1174 h 1312"/>
                <a:gd name="T74" fmla="*/ 231 w 586"/>
                <a:gd name="T75" fmla="*/ 1312 h 1312"/>
                <a:gd name="T76" fmla="*/ 192 w 586"/>
                <a:gd name="T77" fmla="*/ 1162 h 1312"/>
                <a:gd name="T78" fmla="*/ 123 w 586"/>
                <a:gd name="T79" fmla="*/ 1125 h 1312"/>
                <a:gd name="T80" fmla="*/ 65 w 586"/>
                <a:gd name="T81" fmla="*/ 1072 h 1312"/>
                <a:gd name="T82" fmla="*/ 24 w 586"/>
                <a:gd name="T83" fmla="*/ 1005 h 1312"/>
                <a:gd name="T84" fmla="*/ 3 w 586"/>
                <a:gd name="T85" fmla="*/ 928 h 1312"/>
                <a:gd name="T86" fmla="*/ 125 w 586"/>
                <a:gd name="T87" fmla="*/ 887 h 1312"/>
                <a:gd name="T88" fmla="*/ 135 w 586"/>
                <a:gd name="T89" fmla="*/ 945 h 1312"/>
                <a:gd name="T90" fmla="*/ 163 w 586"/>
                <a:gd name="T91" fmla="*/ 994 h 1312"/>
                <a:gd name="T92" fmla="*/ 205 w 586"/>
                <a:gd name="T93" fmla="*/ 1030 h 1312"/>
                <a:gd name="T94" fmla="*/ 231 w 586"/>
                <a:gd name="T95" fmla="*/ 712 h 1312"/>
                <a:gd name="T96" fmla="*/ 156 w 586"/>
                <a:gd name="T97" fmla="*/ 684 h 1312"/>
                <a:gd name="T98" fmla="*/ 92 w 586"/>
                <a:gd name="T99" fmla="*/ 639 h 1312"/>
                <a:gd name="T100" fmla="*/ 43 w 586"/>
                <a:gd name="T101" fmla="*/ 579 h 1312"/>
                <a:gd name="T102" fmla="*/ 11 w 586"/>
                <a:gd name="T103" fmla="*/ 506 h 1312"/>
                <a:gd name="T104" fmla="*/ 0 w 586"/>
                <a:gd name="T105" fmla="*/ 425 h 1312"/>
                <a:gd name="T106" fmla="*/ 11 w 586"/>
                <a:gd name="T107" fmla="*/ 345 h 1312"/>
                <a:gd name="T108" fmla="*/ 43 w 586"/>
                <a:gd name="T109" fmla="*/ 272 h 1312"/>
                <a:gd name="T110" fmla="*/ 92 w 586"/>
                <a:gd name="T111" fmla="*/ 211 h 1312"/>
                <a:gd name="T112" fmla="*/ 156 w 586"/>
                <a:gd name="T113" fmla="*/ 166 h 1312"/>
                <a:gd name="T114" fmla="*/ 231 w 586"/>
                <a:gd name="T115" fmla="*/ 139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6" h="1312">
                  <a:moveTo>
                    <a:pt x="356" y="731"/>
                  </a:moveTo>
                  <a:lnTo>
                    <a:pt x="356" y="1043"/>
                  </a:lnTo>
                  <a:lnTo>
                    <a:pt x="381" y="1030"/>
                  </a:lnTo>
                  <a:lnTo>
                    <a:pt x="404" y="1014"/>
                  </a:lnTo>
                  <a:lnTo>
                    <a:pt x="423" y="994"/>
                  </a:lnTo>
                  <a:lnTo>
                    <a:pt x="440" y="970"/>
                  </a:lnTo>
                  <a:lnTo>
                    <a:pt x="451" y="945"/>
                  </a:lnTo>
                  <a:lnTo>
                    <a:pt x="459" y="917"/>
                  </a:lnTo>
                  <a:lnTo>
                    <a:pt x="461" y="887"/>
                  </a:lnTo>
                  <a:lnTo>
                    <a:pt x="459" y="858"/>
                  </a:lnTo>
                  <a:lnTo>
                    <a:pt x="451" y="830"/>
                  </a:lnTo>
                  <a:lnTo>
                    <a:pt x="440" y="804"/>
                  </a:lnTo>
                  <a:lnTo>
                    <a:pt x="423" y="781"/>
                  </a:lnTo>
                  <a:lnTo>
                    <a:pt x="404" y="761"/>
                  </a:lnTo>
                  <a:lnTo>
                    <a:pt x="381" y="744"/>
                  </a:lnTo>
                  <a:lnTo>
                    <a:pt x="356" y="731"/>
                  </a:lnTo>
                  <a:close/>
                  <a:moveTo>
                    <a:pt x="232" y="269"/>
                  </a:moveTo>
                  <a:lnTo>
                    <a:pt x="206" y="282"/>
                  </a:lnTo>
                  <a:lnTo>
                    <a:pt x="183" y="299"/>
                  </a:lnTo>
                  <a:lnTo>
                    <a:pt x="164" y="319"/>
                  </a:lnTo>
                  <a:lnTo>
                    <a:pt x="147" y="342"/>
                  </a:lnTo>
                  <a:lnTo>
                    <a:pt x="135" y="367"/>
                  </a:lnTo>
                  <a:lnTo>
                    <a:pt x="128" y="396"/>
                  </a:lnTo>
                  <a:lnTo>
                    <a:pt x="126" y="425"/>
                  </a:lnTo>
                  <a:lnTo>
                    <a:pt x="128" y="455"/>
                  </a:lnTo>
                  <a:lnTo>
                    <a:pt x="135" y="483"/>
                  </a:lnTo>
                  <a:lnTo>
                    <a:pt x="147" y="509"/>
                  </a:lnTo>
                  <a:lnTo>
                    <a:pt x="164" y="531"/>
                  </a:lnTo>
                  <a:lnTo>
                    <a:pt x="183" y="552"/>
                  </a:lnTo>
                  <a:lnTo>
                    <a:pt x="206" y="568"/>
                  </a:lnTo>
                  <a:lnTo>
                    <a:pt x="232" y="582"/>
                  </a:lnTo>
                  <a:lnTo>
                    <a:pt x="232" y="269"/>
                  </a:lnTo>
                  <a:close/>
                  <a:moveTo>
                    <a:pt x="231" y="0"/>
                  </a:moveTo>
                  <a:lnTo>
                    <a:pt x="356" y="0"/>
                  </a:lnTo>
                  <a:lnTo>
                    <a:pt x="356" y="139"/>
                  </a:lnTo>
                  <a:lnTo>
                    <a:pt x="395" y="150"/>
                  </a:lnTo>
                  <a:lnTo>
                    <a:pt x="431" y="166"/>
                  </a:lnTo>
                  <a:lnTo>
                    <a:pt x="463" y="187"/>
                  </a:lnTo>
                  <a:lnTo>
                    <a:pt x="494" y="211"/>
                  </a:lnTo>
                  <a:lnTo>
                    <a:pt x="521" y="240"/>
                  </a:lnTo>
                  <a:lnTo>
                    <a:pt x="543" y="272"/>
                  </a:lnTo>
                  <a:lnTo>
                    <a:pt x="562" y="307"/>
                  </a:lnTo>
                  <a:lnTo>
                    <a:pt x="575" y="345"/>
                  </a:lnTo>
                  <a:lnTo>
                    <a:pt x="583" y="384"/>
                  </a:lnTo>
                  <a:lnTo>
                    <a:pt x="586" y="425"/>
                  </a:lnTo>
                  <a:lnTo>
                    <a:pt x="461" y="425"/>
                  </a:lnTo>
                  <a:lnTo>
                    <a:pt x="459" y="396"/>
                  </a:lnTo>
                  <a:lnTo>
                    <a:pt x="451" y="368"/>
                  </a:lnTo>
                  <a:lnTo>
                    <a:pt x="440" y="342"/>
                  </a:lnTo>
                  <a:lnTo>
                    <a:pt x="423" y="319"/>
                  </a:lnTo>
                  <a:lnTo>
                    <a:pt x="404" y="299"/>
                  </a:lnTo>
                  <a:lnTo>
                    <a:pt x="381" y="282"/>
                  </a:lnTo>
                  <a:lnTo>
                    <a:pt x="356" y="269"/>
                  </a:lnTo>
                  <a:lnTo>
                    <a:pt x="356" y="600"/>
                  </a:lnTo>
                  <a:lnTo>
                    <a:pt x="395" y="611"/>
                  </a:lnTo>
                  <a:lnTo>
                    <a:pt x="431" y="628"/>
                  </a:lnTo>
                  <a:lnTo>
                    <a:pt x="463" y="648"/>
                  </a:lnTo>
                  <a:lnTo>
                    <a:pt x="494" y="673"/>
                  </a:lnTo>
                  <a:lnTo>
                    <a:pt x="521" y="702"/>
                  </a:lnTo>
                  <a:lnTo>
                    <a:pt x="543" y="734"/>
                  </a:lnTo>
                  <a:lnTo>
                    <a:pt x="562" y="768"/>
                  </a:lnTo>
                  <a:lnTo>
                    <a:pt x="575" y="806"/>
                  </a:lnTo>
                  <a:lnTo>
                    <a:pt x="583" y="845"/>
                  </a:lnTo>
                  <a:lnTo>
                    <a:pt x="586" y="887"/>
                  </a:lnTo>
                  <a:lnTo>
                    <a:pt x="583" y="928"/>
                  </a:lnTo>
                  <a:lnTo>
                    <a:pt x="575" y="968"/>
                  </a:lnTo>
                  <a:lnTo>
                    <a:pt x="562" y="1005"/>
                  </a:lnTo>
                  <a:lnTo>
                    <a:pt x="543" y="1040"/>
                  </a:lnTo>
                  <a:lnTo>
                    <a:pt x="521" y="1072"/>
                  </a:lnTo>
                  <a:lnTo>
                    <a:pt x="494" y="1101"/>
                  </a:lnTo>
                  <a:lnTo>
                    <a:pt x="463" y="1125"/>
                  </a:lnTo>
                  <a:lnTo>
                    <a:pt x="431" y="1146"/>
                  </a:lnTo>
                  <a:lnTo>
                    <a:pt x="395" y="1162"/>
                  </a:lnTo>
                  <a:lnTo>
                    <a:pt x="356" y="1174"/>
                  </a:lnTo>
                  <a:lnTo>
                    <a:pt x="356" y="1312"/>
                  </a:lnTo>
                  <a:lnTo>
                    <a:pt x="231" y="1312"/>
                  </a:lnTo>
                  <a:lnTo>
                    <a:pt x="231" y="1174"/>
                  </a:lnTo>
                  <a:lnTo>
                    <a:pt x="192" y="1162"/>
                  </a:lnTo>
                  <a:lnTo>
                    <a:pt x="156" y="1146"/>
                  </a:lnTo>
                  <a:lnTo>
                    <a:pt x="123" y="1125"/>
                  </a:lnTo>
                  <a:lnTo>
                    <a:pt x="92" y="1101"/>
                  </a:lnTo>
                  <a:lnTo>
                    <a:pt x="65" y="1072"/>
                  </a:lnTo>
                  <a:lnTo>
                    <a:pt x="43" y="1040"/>
                  </a:lnTo>
                  <a:lnTo>
                    <a:pt x="24" y="1005"/>
                  </a:lnTo>
                  <a:lnTo>
                    <a:pt x="11" y="968"/>
                  </a:lnTo>
                  <a:lnTo>
                    <a:pt x="3" y="928"/>
                  </a:lnTo>
                  <a:lnTo>
                    <a:pt x="0" y="887"/>
                  </a:lnTo>
                  <a:lnTo>
                    <a:pt x="125" y="887"/>
                  </a:lnTo>
                  <a:lnTo>
                    <a:pt x="127" y="917"/>
                  </a:lnTo>
                  <a:lnTo>
                    <a:pt x="135" y="945"/>
                  </a:lnTo>
                  <a:lnTo>
                    <a:pt x="146" y="970"/>
                  </a:lnTo>
                  <a:lnTo>
                    <a:pt x="163" y="994"/>
                  </a:lnTo>
                  <a:lnTo>
                    <a:pt x="182" y="1014"/>
                  </a:lnTo>
                  <a:lnTo>
                    <a:pt x="205" y="1030"/>
                  </a:lnTo>
                  <a:lnTo>
                    <a:pt x="231" y="1043"/>
                  </a:lnTo>
                  <a:lnTo>
                    <a:pt x="231" y="712"/>
                  </a:lnTo>
                  <a:lnTo>
                    <a:pt x="192" y="701"/>
                  </a:lnTo>
                  <a:lnTo>
                    <a:pt x="156" y="684"/>
                  </a:lnTo>
                  <a:lnTo>
                    <a:pt x="123" y="664"/>
                  </a:lnTo>
                  <a:lnTo>
                    <a:pt x="92" y="639"/>
                  </a:lnTo>
                  <a:lnTo>
                    <a:pt x="65" y="610"/>
                  </a:lnTo>
                  <a:lnTo>
                    <a:pt x="43" y="579"/>
                  </a:lnTo>
                  <a:lnTo>
                    <a:pt x="24" y="544"/>
                  </a:lnTo>
                  <a:lnTo>
                    <a:pt x="11" y="506"/>
                  </a:lnTo>
                  <a:lnTo>
                    <a:pt x="3" y="467"/>
                  </a:lnTo>
                  <a:lnTo>
                    <a:pt x="0" y="425"/>
                  </a:lnTo>
                  <a:lnTo>
                    <a:pt x="3" y="384"/>
                  </a:lnTo>
                  <a:lnTo>
                    <a:pt x="11" y="345"/>
                  </a:lnTo>
                  <a:lnTo>
                    <a:pt x="24" y="307"/>
                  </a:lnTo>
                  <a:lnTo>
                    <a:pt x="43" y="272"/>
                  </a:lnTo>
                  <a:lnTo>
                    <a:pt x="65" y="240"/>
                  </a:lnTo>
                  <a:lnTo>
                    <a:pt x="92" y="211"/>
                  </a:lnTo>
                  <a:lnTo>
                    <a:pt x="123" y="187"/>
                  </a:lnTo>
                  <a:lnTo>
                    <a:pt x="156" y="166"/>
                  </a:lnTo>
                  <a:lnTo>
                    <a:pt x="192" y="150"/>
                  </a:lnTo>
                  <a:lnTo>
                    <a:pt x="231" y="139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3724" tIns="36862" rIns="73724" bIns="3686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5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447C8BD-D060-4A0A-BE85-1B0EF0152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78" y="750735"/>
            <a:ext cx="464426" cy="464426"/>
          </a:xfrm>
          <a:prstGeom prst="ellipse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E2233C7A-B398-481A-9EA0-A0C9DEC31800}"/>
              </a:ext>
            </a:extLst>
          </p:cNvPr>
          <p:cNvSpPr/>
          <p:nvPr/>
        </p:nvSpPr>
        <p:spPr>
          <a:xfrm flipH="1">
            <a:off x="359927" y="2590253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267BE34-486D-401F-917A-F9736F668AD0}"/>
              </a:ext>
            </a:extLst>
          </p:cNvPr>
          <p:cNvSpPr/>
          <p:nvPr/>
        </p:nvSpPr>
        <p:spPr>
          <a:xfrm flipH="1">
            <a:off x="357752" y="3127363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0484CD9-451E-4990-A8BE-9B88CC677A4B}"/>
              </a:ext>
            </a:extLst>
          </p:cNvPr>
          <p:cNvSpPr/>
          <p:nvPr/>
        </p:nvSpPr>
        <p:spPr>
          <a:xfrm flipH="1">
            <a:off x="357752" y="3532587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8BB82BE-6962-46C7-BF7F-F055A1FBA1F2}"/>
              </a:ext>
            </a:extLst>
          </p:cNvPr>
          <p:cNvSpPr/>
          <p:nvPr/>
        </p:nvSpPr>
        <p:spPr>
          <a:xfrm flipH="1">
            <a:off x="358414" y="3898148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11C8ADC-D840-4217-AC68-D1E00D54A989}"/>
              </a:ext>
            </a:extLst>
          </p:cNvPr>
          <p:cNvSpPr/>
          <p:nvPr/>
        </p:nvSpPr>
        <p:spPr>
          <a:xfrm flipH="1">
            <a:off x="356405" y="4727474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6C7EB02-6189-4474-9D5D-A89412917A10}"/>
              </a:ext>
            </a:extLst>
          </p:cNvPr>
          <p:cNvSpPr/>
          <p:nvPr/>
        </p:nvSpPr>
        <p:spPr>
          <a:xfrm flipH="1">
            <a:off x="360582" y="5284029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34C06C2-405E-4863-A116-BBFF2CAC1140}"/>
              </a:ext>
            </a:extLst>
          </p:cNvPr>
          <p:cNvSpPr/>
          <p:nvPr/>
        </p:nvSpPr>
        <p:spPr>
          <a:xfrm flipH="1">
            <a:off x="360598" y="5824604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F212D4A-B86F-4B4E-83AC-B855F9EC64D5}"/>
              </a:ext>
            </a:extLst>
          </p:cNvPr>
          <p:cNvSpPr/>
          <p:nvPr/>
        </p:nvSpPr>
        <p:spPr>
          <a:xfrm flipH="1">
            <a:off x="4887520" y="2991463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30CEBED-D4B7-47AE-819B-FFA938752597}"/>
              </a:ext>
            </a:extLst>
          </p:cNvPr>
          <p:cNvSpPr/>
          <p:nvPr/>
        </p:nvSpPr>
        <p:spPr>
          <a:xfrm flipH="1">
            <a:off x="4889953" y="3355359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1322BF5-DF7D-4D6E-AC12-F3E486D18D0D}"/>
              </a:ext>
            </a:extLst>
          </p:cNvPr>
          <p:cNvSpPr/>
          <p:nvPr/>
        </p:nvSpPr>
        <p:spPr>
          <a:xfrm flipH="1">
            <a:off x="8920278" y="2351958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DA7EDFA-0D27-4743-B6D5-479BE559F211}"/>
              </a:ext>
            </a:extLst>
          </p:cNvPr>
          <p:cNvSpPr/>
          <p:nvPr/>
        </p:nvSpPr>
        <p:spPr>
          <a:xfrm flipH="1">
            <a:off x="8920278" y="3429000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ABEB2EA-804F-40FC-A82E-E9D77D6FE46E}"/>
              </a:ext>
            </a:extLst>
          </p:cNvPr>
          <p:cNvSpPr/>
          <p:nvPr/>
        </p:nvSpPr>
        <p:spPr>
          <a:xfrm flipH="1">
            <a:off x="8920278" y="4074904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21B216D-2448-46B5-B228-1900FE86E542}"/>
              </a:ext>
            </a:extLst>
          </p:cNvPr>
          <p:cNvSpPr/>
          <p:nvPr/>
        </p:nvSpPr>
        <p:spPr>
          <a:xfrm flipH="1">
            <a:off x="8920278" y="4509489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2A23965-E98D-4EC6-85A0-8E42A0C31414}"/>
              </a:ext>
            </a:extLst>
          </p:cNvPr>
          <p:cNvSpPr/>
          <p:nvPr/>
        </p:nvSpPr>
        <p:spPr>
          <a:xfrm flipH="1">
            <a:off x="8913506" y="5060892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4890D01-FD5A-407E-8B68-EE20095451B6}"/>
              </a:ext>
            </a:extLst>
          </p:cNvPr>
          <p:cNvSpPr/>
          <p:nvPr/>
        </p:nvSpPr>
        <p:spPr>
          <a:xfrm flipH="1">
            <a:off x="8913506" y="5612295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20B7F15-C1BB-42DA-9CAF-842E088118C7}"/>
              </a:ext>
            </a:extLst>
          </p:cNvPr>
          <p:cNvSpPr/>
          <p:nvPr/>
        </p:nvSpPr>
        <p:spPr>
          <a:xfrm flipH="1">
            <a:off x="360353" y="4318692"/>
            <a:ext cx="86442" cy="86442"/>
          </a:xfrm>
          <a:prstGeom prst="ellipse">
            <a:avLst/>
          </a:prstGeom>
          <a:solidFill>
            <a:srgbClr val="AA1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3724" tIns="36862" rIns="73724" bIns="36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736" y="39917"/>
            <a:ext cx="11739464" cy="411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SRNL Focused on Enabling Successful Public-Private Partnerships for Fusion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056E27FB-E6FC-4109-9237-D9635FFA4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883" y="654229"/>
            <a:ext cx="4480443" cy="567037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u="sng" dirty="0"/>
              <a:t>SRNL Fusion Program Efforts</a:t>
            </a:r>
          </a:p>
          <a:p>
            <a:pPr>
              <a:spcBef>
                <a:spcPts val="300"/>
              </a:spcBef>
            </a:pPr>
            <a:r>
              <a:rPr lang="en-US" b="0" dirty="0"/>
              <a:t>Leveraging expertise gained from NNSA, ITER, and programs to help industry</a:t>
            </a:r>
          </a:p>
          <a:p>
            <a:pPr>
              <a:spcBef>
                <a:spcPts val="300"/>
              </a:spcBef>
            </a:pPr>
            <a:r>
              <a:rPr lang="en-US" b="0" dirty="0"/>
              <a:t>Licensing of fusion-relevant technologies to industry and supporting commercialization</a:t>
            </a:r>
          </a:p>
          <a:p>
            <a:pPr>
              <a:spcBef>
                <a:spcPts val="300"/>
              </a:spcBef>
            </a:pPr>
            <a:r>
              <a:rPr lang="en-US" b="0" dirty="0">
                <a:solidFill>
                  <a:srgbClr val="0070C0"/>
                </a:solidFill>
              </a:rPr>
              <a:t>Public-Private Partnership Projects</a:t>
            </a:r>
          </a:p>
          <a:p>
            <a:pPr lvl="1">
              <a:spcBef>
                <a:spcPts val="300"/>
              </a:spcBef>
            </a:pPr>
            <a:r>
              <a:rPr lang="en-US" b="0" dirty="0"/>
              <a:t>DOE FES INFUSE Program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rgbClr val="0070C0"/>
                </a:solidFill>
              </a:rPr>
              <a:t>Fixed-price Milestone Programs –Like NASA COTS (Enabled by HR-133 Sec. 2008)</a:t>
            </a:r>
            <a:endParaRPr lang="en-US" b="0" dirty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</a:pPr>
            <a:r>
              <a:rPr lang="en-US" b="0" dirty="0"/>
              <a:t>DOE FES Efforts to Define/Support an FPP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Blanket &amp; Fuel Cycle Working Group Mtg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Fusion Energy System Studies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solidFill>
                  <a:schemeClr val="tx2"/>
                </a:solidFill>
              </a:rPr>
              <a:t>Milestone FPP FOA</a:t>
            </a:r>
          </a:p>
          <a:p>
            <a:pPr>
              <a:spcBef>
                <a:spcPts val="300"/>
              </a:spcBef>
            </a:pPr>
            <a:r>
              <a:rPr lang="en-US" b="0" dirty="0" err="1"/>
              <a:t>ARPA-e</a:t>
            </a:r>
            <a:r>
              <a:rPr lang="en-US" b="0" dirty="0"/>
              <a:t> GAMOW Technology Development</a:t>
            </a:r>
          </a:p>
          <a:p>
            <a:pPr lvl="1">
              <a:spcBef>
                <a:spcPts val="300"/>
              </a:spcBef>
            </a:pPr>
            <a:r>
              <a:rPr lang="en-US" dirty="0" err="1"/>
              <a:t>HyPOR</a:t>
            </a:r>
            <a:r>
              <a:rPr lang="en-US" dirty="0"/>
              <a:t> Loop Development</a:t>
            </a:r>
          </a:p>
          <a:p>
            <a:pPr lvl="1">
              <a:spcBef>
                <a:spcPts val="300"/>
              </a:spcBef>
            </a:pPr>
            <a:r>
              <a:rPr lang="en-US" b="0" dirty="0"/>
              <a:t>Direct </a:t>
            </a:r>
            <a:r>
              <a:rPr lang="en-US" b="0" dirty="0" err="1"/>
              <a:t>LiT</a:t>
            </a:r>
            <a:r>
              <a:rPr lang="en-US" b="0" dirty="0"/>
              <a:t> Electrolysis</a:t>
            </a:r>
          </a:p>
          <a:p>
            <a:pPr>
              <a:spcBef>
                <a:spcPts val="300"/>
              </a:spcBef>
            </a:pPr>
            <a:r>
              <a:rPr lang="en-US" b="0" dirty="0"/>
              <a:t>DOE FES Technology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45777-F18F-423E-AC83-6114110A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84" y="601061"/>
            <a:ext cx="7419475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7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4388" y="94459"/>
            <a:ext cx="11353800" cy="411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2023 Fuel Cycle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7" name="image1.jpg">
            <a:extLst>
              <a:ext uri="{FF2B5EF4-FFF2-40B4-BE49-F238E27FC236}">
                <a16:creationId xmlns:a16="http://schemas.microsoft.com/office/drawing/2014/main" id="{A47F471B-2687-40AE-BA8E-5D479F400B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13758" y="714345"/>
            <a:ext cx="7678242" cy="4216469"/>
          </a:xfrm>
          <a:prstGeom prst="rect">
            <a:avLst/>
          </a:prstGeom>
          <a:ln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648A2E1-C983-46F7-AAE8-6AF80AFB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91" y="573937"/>
            <a:ext cx="4723746" cy="567037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b="0" dirty="0"/>
              <a:t>Conducting workshop with community on fuel cycle needs</a:t>
            </a:r>
          </a:p>
          <a:p>
            <a:pPr>
              <a:spcBef>
                <a:spcPts val="300"/>
              </a:spcBef>
            </a:pPr>
            <a:r>
              <a:rPr lang="en-US" b="0" dirty="0"/>
              <a:t>Request for Information conducted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Sent out in October 2022</a:t>
            </a:r>
          </a:p>
          <a:p>
            <a:pPr lvl="1">
              <a:spcBef>
                <a:spcPts val="300"/>
              </a:spcBef>
            </a:pPr>
            <a:r>
              <a:rPr lang="en-US" b="0" dirty="0"/>
              <a:t>Responses received in November 2022</a:t>
            </a:r>
          </a:p>
          <a:p>
            <a:pPr>
              <a:spcBef>
                <a:spcPts val="300"/>
              </a:spcBef>
            </a:pPr>
            <a:r>
              <a:rPr lang="en-US" b="0" dirty="0"/>
              <a:t>Planning a virtual introductory session followed by an in-person workshop</a:t>
            </a:r>
          </a:p>
          <a:p>
            <a:pPr>
              <a:spcBef>
                <a:spcPts val="300"/>
              </a:spcBef>
            </a:pPr>
            <a:r>
              <a:rPr lang="en-US" b="0" dirty="0"/>
              <a:t>Workshop will be similar to FPNS, IFE, and Blanket workshops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Define infrastructure needs for the fuel cycle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Define critical technology needs to be addressed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Identify enduring scientific missions for facilities after fusion pilot plant operation</a:t>
            </a:r>
          </a:p>
          <a:p>
            <a:pPr>
              <a:spcBef>
                <a:spcPts val="300"/>
              </a:spcBef>
            </a:pPr>
            <a:r>
              <a:rPr lang="en-US" b="0" dirty="0"/>
              <a:t>SRNL is co-hosting workshop with community members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Industry:  CFS, </a:t>
            </a:r>
            <a:r>
              <a:rPr lang="en-US" dirty="0" err="1"/>
              <a:t>Realta</a:t>
            </a:r>
            <a:r>
              <a:rPr lang="en-US" dirty="0"/>
              <a:t> Fusion, Type One Energy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Education: MIT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C2714-40C9-4A6D-B9B5-2F76247B7DCA}"/>
              </a:ext>
            </a:extLst>
          </p:cNvPr>
          <p:cNvSpPr txBox="1"/>
          <p:nvPr/>
        </p:nvSpPr>
        <p:spPr>
          <a:xfrm>
            <a:off x="4899337" y="4627172"/>
            <a:ext cx="7256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Figure 1: Preliminary block diagram of an FPP-class tritium handling system (utilizing the ARC power plant being developed by CFS as an example to start discussion).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98026-8246-4A58-B959-7AF2F7AD7CDF}"/>
              </a:ext>
            </a:extLst>
          </p:cNvPr>
          <p:cNvSpPr txBox="1"/>
          <p:nvPr/>
        </p:nvSpPr>
        <p:spPr>
          <a:xfrm>
            <a:off x="4935894" y="5367130"/>
            <a:ext cx="710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Please contact SRNL if you are interested in participating in either the virtual or in-person workshop</a:t>
            </a:r>
          </a:p>
        </p:txBody>
      </p:sp>
    </p:spTree>
    <p:extLst>
      <p:ext uri="{BB962C8B-B14F-4D97-AF65-F5344CB8AC3E}">
        <p14:creationId xmlns:p14="http://schemas.microsoft.com/office/powerpoint/2010/main" val="102177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C07C-974D-4761-8B84-8452C34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2544"/>
            <a:ext cx="11430000" cy="411163"/>
          </a:xfrm>
        </p:spPr>
        <p:txBody>
          <a:bodyPr>
            <a:noAutofit/>
          </a:bodyPr>
          <a:lstStyle/>
          <a:p>
            <a:r>
              <a:rPr lang="en-US" sz="2400" dirty="0"/>
              <a:t>Five Tritium Research Topics to Enable Fusion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FCFCB-99AB-4E38-8B5B-6E301E91D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35925-3AD6-42A3-86DF-E16D5C1A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3987142"/>
            <a:ext cx="11430000" cy="199053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u="sng" dirty="0">
                <a:solidFill>
                  <a:srgbClr val="000000"/>
                </a:solidFill>
              </a:rPr>
              <a:t>Tritium Confinement to Reduce Emissions and Support Safety Basis</a:t>
            </a:r>
            <a:r>
              <a:rPr lang="en-US" b="0" dirty="0">
                <a:solidFill>
                  <a:srgbClr val="000000"/>
                </a:solidFill>
              </a:rPr>
              <a:t> – Develop advanced tritium wetted materials and confinement barriers, understand and mitigate tritium effects on plasma facing components, and improve tritium removal and recovery from secondary/tertiary confinements and effluent streams</a:t>
            </a:r>
            <a:endParaRPr lang="en-US" sz="1400" b="0" dirty="0"/>
          </a:p>
          <a:p>
            <a:pPr lvl="0">
              <a:spcBef>
                <a:spcPts val="600"/>
              </a:spcBef>
            </a:pPr>
            <a:r>
              <a:rPr lang="en-US" u="sng" dirty="0">
                <a:solidFill>
                  <a:srgbClr val="000000"/>
                </a:solidFill>
              </a:rPr>
              <a:t>Tritium Accountability and Tritium Analytical/Diagnostic Capabilities</a:t>
            </a:r>
            <a:r>
              <a:rPr lang="en-US" b="0" dirty="0">
                <a:solidFill>
                  <a:srgbClr val="000000"/>
                </a:solidFill>
              </a:rPr>
              <a:t> – Develop rapid, high-accuracy/precise accountability measurement instruments and techniques to measure tritium and account for it in different parts of the system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BD092-3722-4BB8-94C3-A6597E9CA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40"/>
          <a:stretch/>
        </p:blipFill>
        <p:spPr>
          <a:xfrm>
            <a:off x="7912362" y="859000"/>
            <a:ext cx="4186335" cy="2792848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57186D1-A5A0-4D26-879B-94CEB0B4640F}"/>
              </a:ext>
            </a:extLst>
          </p:cNvPr>
          <p:cNvSpPr txBox="1">
            <a:spLocks/>
          </p:cNvSpPr>
          <p:nvPr/>
        </p:nvSpPr>
        <p:spPr>
          <a:xfrm>
            <a:off x="203202" y="773779"/>
            <a:ext cx="7709160" cy="3213363"/>
          </a:xfrm>
          <a:prstGeom prst="rect">
            <a:avLst/>
          </a:prstGeom>
        </p:spPr>
        <p:txBody>
          <a:bodyPr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668" marR="0" lvl="0" indent="-218668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Process Modeling, Process Control, &amp; Simulation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– Define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 to advance &amp; optimize system design, monitor operation, control the process and simulate performance during normal and off-normal operation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Tritium Inventory Reduction &amp; Improved Process Technologies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Improve tritium processing to reduce the inventory needed and lower the radioactive source term.  This includes developing advanced designs such as direct internal recycling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18668" marR="0" lvl="0" indent="-218668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Isotope Supply, Tritium Breeding, and Tritium Extraction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– Define tritium/isotope supply source and processing, ensure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tritium breeding ratio can be achieved, and minimize captive inventory</a:t>
            </a:r>
          </a:p>
        </p:txBody>
      </p:sp>
    </p:spTree>
    <p:extLst>
      <p:ext uri="{BB962C8B-B14F-4D97-AF65-F5344CB8AC3E}">
        <p14:creationId xmlns:p14="http://schemas.microsoft.com/office/powerpoint/2010/main" val="37527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2633" y="0"/>
            <a:ext cx="11571316" cy="567266"/>
          </a:xfrm>
        </p:spPr>
        <p:txBody>
          <a:bodyPr wrap="none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Partnering with Industry through INFUSE CRADA projects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BD4E8FA-F9DC-4006-9A95-465573544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791" y="83976"/>
            <a:ext cx="1573576" cy="405990"/>
          </a:xfrm>
          <a:prstGeom prst="rect">
            <a:avLst/>
          </a:prstGeom>
        </p:spPr>
      </p:pic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A7E1B3BA-BAA4-4F07-9276-DE59C8E818D9}"/>
              </a:ext>
            </a:extLst>
          </p:cNvPr>
          <p:cNvSpPr txBox="1">
            <a:spLocks/>
          </p:cNvSpPr>
          <p:nvPr/>
        </p:nvSpPr>
        <p:spPr>
          <a:xfrm>
            <a:off x="8333097" y="681710"/>
            <a:ext cx="3162385" cy="412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Fuel Cycle and Tritium Plant Model for Fusion Pilot Plant</a:t>
            </a:r>
          </a:p>
        </p:txBody>
      </p:sp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F5BB1220-C732-4903-9FF4-BAF87C41A68E}"/>
              </a:ext>
            </a:extLst>
          </p:cNvPr>
          <p:cNvSpPr txBox="1">
            <a:spLocks/>
          </p:cNvSpPr>
          <p:nvPr/>
        </p:nvSpPr>
        <p:spPr>
          <a:xfrm>
            <a:off x="8126096" y="1285951"/>
            <a:ext cx="4048103" cy="20720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Develop reduced and detailed models form a fusion pilot plant fuel cycle that can be utilized for integration into overall fusion pilot plant models</a:t>
            </a:r>
          </a:p>
          <a:p>
            <a:pPr>
              <a:defRPr/>
            </a:pPr>
            <a:r>
              <a:rPr lang="en-US" sz="1600" b="0" kern="0" dirty="0">
                <a:solidFill>
                  <a:srgbClr val="000000"/>
                </a:solidFill>
                <a:latin typeface="Arial Narrow"/>
                <a:cs typeface="Arial"/>
                <a:sym typeface="Arial"/>
              </a:rPr>
              <a:t>David Weisberg – General Atomics PI</a:t>
            </a:r>
          </a:p>
          <a:p>
            <a:pPr>
              <a:defRPr/>
            </a:pPr>
            <a:r>
              <a:rPr lang="en-US" sz="1600" b="0" kern="0" dirty="0">
                <a:solidFill>
                  <a:srgbClr val="000000"/>
                </a:solidFill>
                <a:latin typeface="Arial Narrow"/>
                <a:cs typeface="Arial"/>
                <a:sym typeface="Arial"/>
              </a:rPr>
              <a:t>Holly Flynn – SRNL PI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1CE3E441-2706-4DC1-8A09-78D83DA56245}"/>
              </a:ext>
            </a:extLst>
          </p:cNvPr>
          <p:cNvSpPr txBox="1">
            <a:spLocks/>
          </p:cNvSpPr>
          <p:nvPr/>
        </p:nvSpPr>
        <p:spPr>
          <a:xfrm>
            <a:off x="2533009" y="1268063"/>
            <a:ext cx="3563408" cy="20720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Demonstrate corrosion mitigation using redox control coupled with electrochemical potential measurements</a:t>
            </a:r>
          </a:p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Brandon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Sorbum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 – CFS PI</a:t>
            </a:r>
          </a:p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Arial"/>
                <a:sym typeface="Arial"/>
              </a:rPr>
              <a:t>Brenda Garcia-Diaz – SRNL PI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AB949E3-A971-4A49-ADB8-1E1ABA3E9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9" y="1359131"/>
            <a:ext cx="2392491" cy="18538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DE75AC-7FFF-4308-9D11-20E1DF9EC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76" b="26605"/>
          <a:stretch/>
        </p:blipFill>
        <p:spPr>
          <a:xfrm>
            <a:off x="119859" y="618475"/>
            <a:ext cx="2392491" cy="647730"/>
          </a:xfrm>
          <a:prstGeom prst="rect">
            <a:avLst/>
          </a:prstGeom>
        </p:spPr>
      </p:pic>
      <p:sp>
        <p:nvSpPr>
          <p:cNvPr id="55" name="Content Placeholder 4">
            <a:extLst>
              <a:ext uri="{FF2B5EF4-FFF2-40B4-BE49-F238E27FC236}">
                <a16:creationId xmlns:a16="http://schemas.microsoft.com/office/drawing/2014/main" id="{758EA0EB-DE72-45AB-AA5F-5F325E070C54}"/>
              </a:ext>
            </a:extLst>
          </p:cNvPr>
          <p:cNvSpPr txBox="1">
            <a:spLocks/>
          </p:cNvSpPr>
          <p:nvPr/>
        </p:nvSpPr>
        <p:spPr>
          <a:xfrm>
            <a:off x="2652747" y="4487403"/>
            <a:ext cx="3415544" cy="16579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Measure phase diagrams for tritium extraction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LiH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LiD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 mixed with Li to allow extrapolation to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LiT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  <a:p>
            <a:pPr marL="218440" marR="0" lvl="0" indent="-21844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Francesco Volpe – Renaissance PI</a:t>
            </a:r>
          </a:p>
          <a:p>
            <a:pPr marL="218440" marR="0" lvl="0" indent="-21844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George Larsen – SRNL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DBA592-6C70-4B3A-9CE3-89294F2A737C}"/>
              </a:ext>
            </a:extLst>
          </p:cNvPr>
          <p:cNvGrpSpPr>
            <a:grpSpLocks noChangeAspect="1"/>
          </p:cNvGrpSpPr>
          <p:nvPr/>
        </p:nvGrpSpPr>
        <p:grpSpPr>
          <a:xfrm>
            <a:off x="119859" y="4161795"/>
            <a:ext cx="2449009" cy="1853868"/>
            <a:chOff x="394933" y="708942"/>
            <a:chExt cx="3494418" cy="2645229"/>
          </a:xfrm>
        </p:grpSpPr>
        <p:pic>
          <p:nvPicPr>
            <p:cNvPr id="58" name="Picture 57" descr="Diagram&#10;&#10;Description automatically generated">
              <a:extLst>
                <a:ext uri="{FF2B5EF4-FFF2-40B4-BE49-F238E27FC236}">
                  <a16:creationId xmlns:a16="http://schemas.microsoft.com/office/drawing/2014/main" id="{926AF80B-5E94-4B20-BBF7-45FA6096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8076" y="708942"/>
              <a:ext cx="2011275" cy="264522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F96A562-361D-4053-A4AE-B47300917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933" y="708942"/>
              <a:ext cx="1483143" cy="2645229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025BBC1C-230F-4CAD-BA9D-67F109E56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59" y="3517871"/>
            <a:ext cx="2449009" cy="560715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CD88DF-78B3-4BC9-BA29-925509D60F35}"/>
              </a:ext>
            </a:extLst>
          </p:cNvPr>
          <p:cNvSpPr txBox="1">
            <a:spLocks/>
          </p:cNvSpPr>
          <p:nvPr/>
        </p:nvSpPr>
        <p:spPr>
          <a:xfrm>
            <a:off x="2698668" y="638221"/>
            <a:ext cx="3162385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Active Redox Control of Molten Salts For Fusion Blankets </a:t>
            </a:r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31F74AC2-C647-455C-B9D0-C0CFDE33E890}"/>
              </a:ext>
            </a:extLst>
          </p:cNvPr>
          <p:cNvSpPr txBox="1">
            <a:spLocks/>
          </p:cNvSpPr>
          <p:nvPr/>
        </p:nvSpPr>
        <p:spPr>
          <a:xfrm>
            <a:off x="2685454" y="3491836"/>
            <a:ext cx="3162385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Phase Diagram of Li-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LiH,D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,(T) Mixtures and Implications for Tritium Retention and Extraction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A1A0C-8AB3-476D-A61D-28D5EB1442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42" t="2867" r="4261" b="2231"/>
          <a:stretch/>
        </p:blipFill>
        <p:spPr>
          <a:xfrm>
            <a:off x="6219830" y="1398632"/>
            <a:ext cx="1800654" cy="199675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D15B3A7-77E0-4C71-B47D-C7C2C416EF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6457" r="6292" b="37376"/>
          <a:stretch/>
        </p:blipFill>
        <p:spPr>
          <a:xfrm>
            <a:off x="5907116" y="624076"/>
            <a:ext cx="2426082" cy="717746"/>
          </a:xfrm>
          <a:prstGeom prst="rect">
            <a:avLst/>
          </a:prstGeom>
        </p:spPr>
      </p:pic>
      <p:sp>
        <p:nvSpPr>
          <p:cNvPr id="67" name="Content Placeholder 4">
            <a:extLst>
              <a:ext uri="{FF2B5EF4-FFF2-40B4-BE49-F238E27FC236}">
                <a16:creationId xmlns:a16="http://schemas.microsoft.com/office/drawing/2014/main" id="{443F5629-2352-4294-9C04-B1C6EFC6F83B}"/>
              </a:ext>
            </a:extLst>
          </p:cNvPr>
          <p:cNvSpPr txBox="1">
            <a:spLocks/>
          </p:cNvSpPr>
          <p:nvPr/>
        </p:nvSpPr>
        <p:spPr>
          <a:xfrm>
            <a:off x="8336201" y="3493334"/>
            <a:ext cx="3162385" cy="4126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Tritium Fuel Cycle Modelling and Optimization to Enable Fusion Pilot Plant Development</a:t>
            </a:r>
          </a:p>
        </p:txBody>
      </p:sp>
      <p:sp>
        <p:nvSpPr>
          <p:cNvPr id="68" name="Content Placeholder 4">
            <a:extLst>
              <a:ext uri="{FF2B5EF4-FFF2-40B4-BE49-F238E27FC236}">
                <a16:creationId xmlns:a16="http://schemas.microsoft.com/office/drawing/2014/main" id="{8C951627-E024-48B1-A4E2-AFB309704523}"/>
              </a:ext>
            </a:extLst>
          </p:cNvPr>
          <p:cNvSpPr txBox="1">
            <a:spLocks/>
          </p:cNvSpPr>
          <p:nvPr/>
        </p:nvSpPr>
        <p:spPr>
          <a:xfrm>
            <a:off x="8126095" y="4401141"/>
            <a:ext cx="4048103" cy="17153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Q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uantify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 and streamline tritium processing in </a:t>
            </a: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a commercial pilot plant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to enable fusion pilot plant development to deliver clean, safe, and on-demand fusion power at industrial scale</a:t>
            </a:r>
          </a:p>
          <a:p>
            <a:pPr>
              <a:defRPr/>
            </a:pPr>
            <a:r>
              <a:rPr lang="en-US" sz="1600" b="0" kern="0" dirty="0">
                <a:solidFill>
                  <a:srgbClr val="000000"/>
                </a:solidFill>
                <a:latin typeface="Arial Narrow"/>
                <a:cs typeface="Arial"/>
                <a:sym typeface="Arial"/>
              </a:rPr>
              <a:t>Matt Miles – General Fusion PI</a:t>
            </a:r>
          </a:p>
          <a:p>
            <a:pPr>
              <a:defRPr/>
            </a:pPr>
            <a:r>
              <a:rPr lang="en-US" sz="1600" b="0" kern="0" dirty="0">
                <a:solidFill>
                  <a:srgbClr val="000000"/>
                </a:solidFill>
                <a:latin typeface="Arial Narrow"/>
                <a:cs typeface="Arial"/>
                <a:sym typeface="Arial"/>
              </a:rPr>
              <a:t>George Larsen – SRNL 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3DB39-BE1F-4C30-AC27-AFC2E8B9CD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670" y="3611059"/>
            <a:ext cx="2119319" cy="481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8C6D64-0426-44CE-9933-C7EA2CD745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8670" y="4181224"/>
            <a:ext cx="2119319" cy="14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6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9384E6-B712-46E3-81DB-6E311342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626" y="711927"/>
            <a:ext cx="5734754" cy="306433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3204696A-08AC-4A11-9458-5310055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35" y="598351"/>
            <a:ext cx="4900126" cy="349676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0587" y="112544"/>
            <a:ext cx="11616613" cy="411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ITER Tokamak Exhaust Processing (TEP)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0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473E7-446A-4014-B0F0-7F7CFDC4E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D9D9"/>
              </a:clrFrom>
              <a:clrTo>
                <a:srgbClr val="FD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527">
            <a:off x="-82420" y="3588295"/>
            <a:ext cx="3786245" cy="2670654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5ECC17-6F1A-4736-9443-135FE37D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663" y="3793162"/>
            <a:ext cx="8228472" cy="2466487"/>
          </a:xfrm>
        </p:spPr>
        <p:txBody>
          <a:bodyPr/>
          <a:lstStyle/>
          <a:p>
            <a:r>
              <a:rPr lang="en-US" sz="1800" dirty="0"/>
              <a:t>SRNL is Leading the Design, Procurement, and Fabrication of the TEP System</a:t>
            </a:r>
          </a:p>
          <a:p>
            <a:r>
              <a:rPr lang="en-US" sz="1800" dirty="0"/>
              <a:t>SP-1 Scope is Completion of Final Design of the US Hardware for TEP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600" dirty="0"/>
              <a:t>Develop specifications and procure prototype components for risk mitigation</a:t>
            </a:r>
          </a:p>
          <a:p>
            <a:pPr lvl="1"/>
            <a:r>
              <a:rPr lang="en-US" sz="1600" dirty="0"/>
              <a:t>Design TEP System including gloveboxes, equipment, instruments and controls</a:t>
            </a:r>
          </a:p>
          <a:p>
            <a:pPr lvl="1"/>
            <a:r>
              <a:rPr lang="en-US" sz="1600" dirty="0"/>
              <a:t>Develop design substantiation documentation, models, and plans </a:t>
            </a:r>
          </a:p>
          <a:p>
            <a:pPr marL="218673" marR="0" lvl="0" indent="-21867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SP-2 Scope is the Procurement, Fabrication,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Factory Acceptance Test,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and Delivery of all TEP Hardware to ITER</a:t>
            </a:r>
            <a:endParaRPr lang="en-US" sz="1800" dirty="0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793E5B51-ACA8-4E55-9F89-26B41693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58" y="1478942"/>
            <a:ext cx="1570924" cy="810597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5EECF742-2658-47E9-BAEE-00EA38B1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90" y="708352"/>
            <a:ext cx="1522223" cy="72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1F4880-56C2-452D-91C6-638FC63D9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8857" y="2362350"/>
            <a:ext cx="1570923" cy="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6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67" y="0"/>
            <a:ext cx="11837837" cy="567266"/>
          </a:xfrm>
        </p:spPr>
        <p:txBody>
          <a:bodyPr wrap="none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Leveraging FES Program Funding to Advance Technologies and Materials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36900E61-445C-4EE1-9C39-2EA0DD51E6AE}"/>
              </a:ext>
            </a:extLst>
          </p:cNvPr>
          <p:cNvSpPr txBox="1">
            <a:spLocks/>
          </p:cNvSpPr>
          <p:nvPr/>
        </p:nvSpPr>
        <p:spPr>
          <a:xfrm>
            <a:off x="211496" y="604590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Advanced Pd Alloys for Impurity Reaction &amp; Removal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5A4B8D9-4C18-4498-8336-2BAAD353A03E}"/>
              </a:ext>
            </a:extLst>
          </p:cNvPr>
          <p:cNvSpPr txBox="1">
            <a:spLocks/>
          </p:cNvSpPr>
          <p:nvPr/>
        </p:nvSpPr>
        <p:spPr>
          <a:xfrm>
            <a:off x="4265645" y="604590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  <a:sym typeface="Arial"/>
              </a:rPr>
              <a:t>Advanced Getters for Tritium Removal from Coolant Loops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98EB6189-B603-48F3-8053-CD48B16E7D7D}"/>
              </a:ext>
            </a:extLst>
          </p:cNvPr>
          <p:cNvSpPr txBox="1">
            <a:spLocks/>
          </p:cNvSpPr>
          <p:nvPr/>
        </p:nvSpPr>
        <p:spPr>
          <a:xfrm>
            <a:off x="8428653" y="604590"/>
            <a:ext cx="3660708" cy="6477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Arial Narrow"/>
                <a:sym typeface="Arial"/>
              </a:rPr>
              <a:t>Characterizing and Mitigating Tritium Retention and Permeation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65AE1-9F6C-4F2B-A0DF-2F832F7DC296}"/>
              </a:ext>
            </a:extLst>
          </p:cNvPr>
          <p:cNvSpPr txBox="1"/>
          <p:nvPr/>
        </p:nvSpPr>
        <p:spPr>
          <a:xfrm>
            <a:off x="618932" y="1171856"/>
            <a:ext cx="284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Fusion Nuclear Science Program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620D49-9285-4D91-98D4-B90A6D3F9CC2}"/>
              </a:ext>
            </a:extLst>
          </p:cNvPr>
          <p:cNvSpPr txBox="1"/>
          <p:nvPr/>
        </p:nvSpPr>
        <p:spPr>
          <a:xfrm>
            <a:off x="4673082" y="1171856"/>
            <a:ext cx="284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Fusion Nuclear Science Program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DE95EC-513A-49D8-B3EA-967C330A5CC4}"/>
              </a:ext>
            </a:extLst>
          </p:cNvPr>
          <p:cNvSpPr txBox="1"/>
          <p:nvPr/>
        </p:nvSpPr>
        <p:spPr>
          <a:xfrm>
            <a:off x="8836089" y="1178710"/>
            <a:ext cx="284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Fusion Materials Program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E549DC-A4B7-4E3E-8991-B704F8382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32" y="1658595"/>
            <a:ext cx="3097036" cy="2194750"/>
          </a:xfrm>
          <a:prstGeom prst="rect">
            <a:avLst/>
          </a:prstGeom>
        </p:spPr>
      </p:pic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5DBA1A46-9D13-4469-9E4B-7C75942AB680}"/>
              </a:ext>
            </a:extLst>
          </p:cNvPr>
          <p:cNvSpPr txBox="1">
            <a:spLocks/>
          </p:cNvSpPr>
          <p:nvPr/>
        </p:nvSpPr>
        <p:spPr>
          <a:xfrm>
            <a:off x="0" y="4247470"/>
            <a:ext cx="4046375" cy="21532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Develop, characterize, and test novel alloys for palladium membrane reactors (PMRs) that can react impurities and separate hydrogen isotopes for internal recycling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  <a:p>
            <a:pPr marL="218440" marR="0" lvl="0" indent="-21844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Lucas Angelette –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ABB61E6C-174C-4CDF-AB09-C2FF2C6D171F}"/>
              </a:ext>
            </a:extLst>
          </p:cNvPr>
          <p:cNvSpPr txBox="1">
            <a:spLocks/>
          </p:cNvSpPr>
          <p:nvPr/>
        </p:nvSpPr>
        <p:spPr>
          <a:xfrm>
            <a:off x="4101578" y="4247470"/>
            <a:ext cx="4042490" cy="17448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Characterize the use of advanced getter materials for the removal of tritium from secondary He cooling loops that can prevent unwanted release of tritium from the fuel cycle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  <a:p>
            <a:pPr marL="218440" marR="0" lvl="0" indent="-21844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George Larsen –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93C391F-BC5A-4E5B-9B45-50B05CFB9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/>
          <a:stretch/>
        </p:blipFill>
        <p:spPr bwMode="auto">
          <a:xfrm>
            <a:off x="4445503" y="1523364"/>
            <a:ext cx="3232163" cy="267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8450EA39-90E4-436D-94E4-35B81B2D6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901" y="1517264"/>
            <a:ext cx="3426209" cy="2477413"/>
          </a:xfrm>
          <a:prstGeom prst="rect">
            <a:avLst/>
          </a:prstGeom>
        </p:spPr>
      </p:pic>
      <p:sp>
        <p:nvSpPr>
          <p:cNvPr id="52" name="Content Placeholder 4">
            <a:extLst>
              <a:ext uri="{FF2B5EF4-FFF2-40B4-BE49-F238E27FC236}">
                <a16:creationId xmlns:a16="http://schemas.microsoft.com/office/drawing/2014/main" id="{6634663F-6410-48E2-AF3E-87374B64C2F5}"/>
              </a:ext>
            </a:extLst>
          </p:cNvPr>
          <p:cNvSpPr txBox="1">
            <a:spLocks/>
          </p:cNvSpPr>
          <p:nvPr/>
        </p:nvSpPr>
        <p:spPr>
          <a:xfrm>
            <a:off x="8199271" y="4247470"/>
            <a:ext cx="4041326" cy="17448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8673" indent="-218673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67" indent="-208751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62" indent="-149222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56" indent="-159143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50" indent="-178986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Arial Narrow"/>
                <a:sym typeface="Arial"/>
              </a:rPr>
              <a:t>Characterize tritium and He degradation of structural materials for fusion and develop tritium permeation barriers and application methods for process components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  <a:p>
            <a:pPr marL="218440" marR="0" lvl="0" indent="-21844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000000"/>
                </a:solidFill>
                <a:latin typeface="Arial Narrow"/>
                <a:sym typeface="Arial"/>
              </a:rPr>
              <a:t>Dale Hitchcock – PI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670993"/>
      </p:ext>
    </p:extLst>
  </p:cSld>
  <p:clrMapOvr>
    <a:masterClrMapping/>
  </p:clrMapOvr>
</p:sld>
</file>

<file path=ppt/theme/theme1.xml><?xml version="1.0" encoding="utf-8"?>
<a:theme xmlns:a="http://schemas.openxmlformats.org/drawingml/2006/main" name="1 - SRNL Title Slid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2 - Titled SRNL Slides">
  <a:themeElements>
    <a:clrScheme name="Custom 17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F51"/>
      </a:accent1>
      <a:accent2>
        <a:srgbClr val="F9CA91"/>
      </a:accent2>
      <a:accent3>
        <a:srgbClr val="FEF064"/>
      </a:accent3>
      <a:accent4>
        <a:srgbClr val="FEF7B0"/>
      </a:accent4>
      <a:accent5>
        <a:srgbClr val="905107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3 - Untitled SRNL Slides">
  <a:themeElements>
    <a:clrScheme name="Custom 14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F51"/>
      </a:accent1>
      <a:accent2>
        <a:srgbClr val="F9CA91"/>
      </a:accent2>
      <a:accent3>
        <a:srgbClr val="FEF064"/>
      </a:accent3>
      <a:accent4>
        <a:srgbClr val="FEF7B0"/>
      </a:accent4>
      <a:accent5>
        <a:srgbClr val="905107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- Untitled SRNL Slides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3 - Untitled SRN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2 - Titled SRNL Slides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2 - Titled SRNL Slides">
  <a:themeElements>
    <a:clrScheme name="BSRA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006F51"/>
      </a:accent3>
      <a:accent4>
        <a:srgbClr val="9DF5D3"/>
      </a:accent4>
      <a:accent5>
        <a:srgbClr val="FEF064"/>
      </a:accent5>
      <a:accent6>
        <a:srgbClr val="FEF7B0"/>
      </a:accent6>
      <a:hlink>
        <a:srgbClr val="4DC9FF"/>
      </a:hlink>
      <a:folHlink>
        <a:srgbClr val="4DC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2043a5-9adb-407f-b0a8-7f43ff4d8c17">
      <UserInfo>
        <DisplayName>Dave Babineau</DisplayName>
        <AccountId>30</AccountId>
        <AccountType/>
      </UserInfo>
      <UserInfo>
        <DisplayName>Robert Allgood</DisplayName>
        <AccountId>65</AccountId>
        <AccountType/>
      </UserInfo>
      <UserInfo>
        <DisplayName>George Larsen</DisplayName>
        <AccountId>14</AccountId>
        <AccountType/>
      </UserInfo>
      <UserInfo>
        <DisplayName>Robert Sindelar</DisplayName>
        <AccountId>41</AccountId>
        <AccountType/>
      </UserInfo>
    </SharedWithUsers>
    <lcf76f155ced4ddcb4097134ff3c332f xmlns="376ef47d-881c-4a05-a869-d8451accc0aa">
      <Terms xmlns="http://schemas.microsoft.com/office/infopath/2007/PartnerControls"/>
    </lcf76f155ced4ddcb4097134ff3c332f>
    <TaxCatchAll xmlns="722043a5-9adb-407f-b0a8-7f43ff4d8c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BC63BCDB97C4280D523ED33845604" ma:contentTypeVersion="12" ma:contentTypeDescription="Create a new document." ma:contentTypeScope="" ma:versionID="1dc411acf0c4a6f57b2bcee06be99033">
  <xsd:schema xmlns:xsd="http://www.w3.org/2001/XMLSchema" xmlns:xs="http://www.w3.org/2001/XMLSchema" xmlns:p="http://schemas.microsoft.com/office/2006/metadata/properties" xmlns:ns2="376ef47d-881c-4a05-a869-d8451accc0aa" xmlns:ns3="722043a5-9adb-407f-b0a8-7f43ff4d8c17" targetNamespace="http://schemas.microsoft.com/office/2006/metadata/properties" ma:root="true" ma:fieldsID="d9e389215b28fd852c15b04b6ef572b0" ns2:_="" ns3:_="">
    <xsd:import namespace="376ef47d-881c-4a05-a869-d8451accc0aa"/>
    <xsd:import namespace="722043a5-9adb-407f-b0a8-7f43ff4d8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ef47d-881c-4a05-a869-d8451accc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5c9a6b8-1531-419f-88ac-e33f35f60b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043a5-9adb-407f-b0a8-7f43ff4d8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d36b05b-eef3-4ed4-a306-ebf8fabe1e30}" ma:internalName="TaxCatchAll" ma:showField="CatchAllData" ma:web="722043a5-9adb-407f-b0a8-7f43ff4d8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E9F4E-6F24-403E-BC1F-B3CD2319751F}">
  <ds:schemaRefs>
    <ds:schemaRef ds:uri="376ef47d-881c-4a05-a869-d8451accc0aa"/>
    <ds:schemaRef ds:uri="722043a5-9adb-407f-b0a8-7f43ff4d8c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15E403-EB6C-47D1-93F4-E55C6A0FB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4CA01-8DE7-4C44-A495-F868A57BD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ef47d-881c-4a05-a869-d8451accc0aa"/>
    <ds:schemaRef ds:uri="722043a5-9adb-407f-b0a8-7f43ff4d8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2185</Words>
  <Application>Microsoft Office PowerPoint</Application>
  <PresentationFormat>Widescreen</PresentationFormat>
  <Paragraphs>204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Narrow</vt:lpstr>
      <vt:lpstr>Calibri</vt:lpstr>
      <vt:lpstr>Trebuchet MS</vt:lpstr>
      <vt:lpstr>Wingdings</vt:lpstr>
      <vt:lpstr>1 - SRNL Title Slide</vt:lpstr>
      <vt:lpstr>2 - Titled SRNL Slides</vt:lpstr>
      <vt:lpstr>3 - Untitled SRNL Slides</vt:lpstr>
      <vt:lpstr>2_3 - Untitled SRNL Slides</vt:lpstr>
      <vt:lpstr>1_2 - Titled SRNL Slides</vt:lpstr>
      <vt:lpstr>2_2 - Titled SRNL Slides</vt:lpstr>
      <vt:lpstr>3_2 - Titled SRNL Slides</vt:lpstr>
      <vt:lpstr>4_2 - Titled SRNL Slides</vt:lpstr>
      <vt:lpstr>2_Office Theme</vt:lpstr>
      <vt:lpstr>5_2 - Titled SRNL Slides</vt:lpstr>
      <vt:lpstr>6_2 - Titled SRNL Slides</vt:lpstr>
      <vt:lpstr>7_2 - Titled SRNL Slides</vt:lpstr>
      <vt:lpstr>1_3 - Untitled SRNL Slides</vt:lpstr>
      <vt:lpstr>PowerPoint Presentation</vt:lpstr>
      <vt:lpstr>The Fusion Fuel Cycle, Public-Private Partnerships, and Fusion Commercialization</vt:lpstr>
      <vt:lpstr>SRNL Recommended Fuel Cycle Development and Demonstration Plan</vt:lpstr>
      <vt:lpstr>PowerPoint Presentation</vt:lpstr>
      <vt:lpstr>PowerPoint Presentation</vt:lpstr>
      <vt:lpstr>Five Tritium Research Topics to Enable Fusion Energy</vt:lpstr>
      <vt:lpstr>Partnering with Industry through INFUSE CRADA projects</vt:lpstr>
      <vt:lpstr>PowerPoint Presentation</vt:lpstr>
      <vt:lpstr>Leveraging FES Program Funding to Advance Technologies and Materials</vt:lpstr>
      <vt:lpstr>PowerPoint Presentation</vt:lpstr>
      <vt:lpstr>SRNL Supporting FES Efforts to Advance the Fuel Cycle through the National Blanket Program</vt:lpstr>
      <vt:lpstr>Working with DOE and NRC on Tritium Subject Matter Experts for Fusion Regulation and D&amp;D</vt:lpstr>
      <vt:lpstr>PowerPoint Presentation</vt:lpstr>
      <vt:lpstr>PowerPoint Presentation</vt:lpstr>
    </vt:vector>
  </TitlesOfParts>
  <Company>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PETTY, KATHY R</dc:creator>
  <cp:lastModifiedBy>Dave Babineau</cp:lastModifiedBy>
  <cp:revision>39</cp:revision>
  <cp:lastPrinted>2021-08-30T16:28:47Z</cp:lastPrinted>
  <dcterms:created xsi:type="dcterms:W3CDTF">2013-02-27T19:43:20Z</dcterms:created>
  <dcterms:modified xsi:type="dcterms:W3CDTF">2022-12-07T15:59:18Z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0x010100103BC63BCDB97C4280D523ED33845604</vt:lpwstr>
  </property>
  <property fmtid="{D5CDD505-2E9C-101B-9397-08002B2CF9AE}" pid="3" name="MediaServiceImageTags">
    <vt:lpwstr/>
  </property>
</Properties>
</file>