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881" r:id="rId2"/>
    <p:sldId id="257" r:id="rId3"/>
    <p:sldId id="782" r:id="rId4"/>
    <p:sldId id="783" r:id="rId5"/>
    <p:sldId id="2021" r:id="rId6"/>
    <p:sldId id="1262" r:id="rId7"/>
    <p:sldId id="801" r:id="rId8"/>
    <p:sldId id="1190" r:id="rId9"/>
    <p:sldId id="1641" r:id="rId10"/>
    <p:sldId id="319" r:id="rId11"/>
    <p:sldId id="1962" r:id="rId12"/>
    <p:sldId id="1192" r:id="rId13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000099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3353" autoAdjust="0"/>
  </p:normalViewPr>
  <p:slideViewPr>
    <p:cSldViewPr snapToGrid="0">
      <p:cViewPr varScale="1">
        <p:scale>
          <a:sx n="50" d="100"/>
          <a:sy n="50" d="100"/>
        </p:scale>
        <p:origin x="130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BF2EA8-621B-45FB-8CD3-1F1BDAF9AE35}" type="datetimeFigureOut">
              <a:rPr kumimoji="1" lang="ja-JP" altLang="en-US" smtClean="0"/>
              <a:t>2022/12/7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2799C2-9E1C-419E-B946-6930CB4E26F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1005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77813" y="261938"/>
            <a:ext cx="6257925" cy="35210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549549" y="4196324"/>
            <a:ext cx="5714361" cy="3911739"/>
          </a:xfrm>
        </p:spPr>
        <p:txBody>
          <a:bodyPr/>
          <a:lstStyle/>
          <a:p>
            <a:endParaRPr kumimoji="1" lang="en-US" altLang="ja-JP" sz="1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6B177F-D078-4A6E-9B67-300BB3EC57A4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45511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CAED3F-25F8-4741-AF2D-1DEBC9B42D5A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139034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sz="1200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sz="1200" b="1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6B177F-D078-4A6E-9B67-300BB3EC57A4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55240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799C2-9E1C-419E-B946-6930CB4E26FD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62661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2C079E-5260-5F4A-9736-EEA26C3D930D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729367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2C079E-5260-5F4A-9736-EEA26C3D930D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724454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799C2-9E1C-419E-B946-6930CB4E26FD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36855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9475" cy="33528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6B177F-D078-4A6E-9B67-300BB3EC57A4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996470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9475" cy="33528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b="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9F580F-2F18-403D-8A5B-5130249A9234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71848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072886">
              <a:defRPr/>
            </a:pPr>
            <a:endParaRPr kumimoji="1" lang="ja-JP" altLang="en-US" b="1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BF709E-9FAC-472E-9FE0-0C77C37AC3AB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48777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9475" cy="33528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sz="1600" b="1" dirty="0">
              <a:latin typeface="+mn-lt"/>
              <a:ea typeface="ＭＳ Ｐゴシック" panose="020B060007020508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03D59-5BA5-44CD-A2F9-200CBB4DC653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51480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E40213B-1B97-3DAB-2C97-DB5E3340FF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44AC6D70-ED81-617D-79EF-4F8122BAC0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AAF5105-5ADC-CAA0-B8B0-B92574A79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F4140-8BDD-4456-BB2E-0289F27412BF}" type="datetimeFigureOut">
              <a:rPr kumimoji="1" lang="ja-JP" altLang="en-US" smtClean="0"/>
              <a:t>2022/12/7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3DCC51B-BA4A-29AC-9452-98D3A27D6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66863F5-7BC1-52BD-F84D-FC2445EA9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5DBF1-2827-4EB0-A15C-B31DC4FD49F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232035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D99D934-559D-7E29-BA9F-8B2F6CAE9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553FB559-535A-1471-F0F0-643888E59E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16E66E4-5B41-BF4C-4776-B9E0240E3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F4140-8BDD-4456-BB2E-0289F27412BF}" type="datetimeFigureOut">
              <a:rPr kumimoji="1" lang="ja-JP" altLang="en-US" smtClean="0"/>
              <a:t>2022/12/7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FDF0FAA-2C5F-6334-B18F-95AA8469B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9FC6701-4A0E-7A5F-CC3E-3A5C9F798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5DBF1-2827-4EB0-A15C-B31DC4FD49F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77854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15463E51-14AA-DF00-7519-B58D79D64F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B3EA7EC9-729F-0892-12D1-B4B7CE6A81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A5F2BE2-B5A0-D020-FE5F-EFA1F7B2C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F4140-8BDD-4456-BB2E-0289F27412BF}" type="datetimeFigureOut">
              <a:rPr kumimoji="1" lang="ja-JP" altLang="en-US" smtClean="0"/>
              <a:t>2022/12/7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797D759-3367-702B-DF17-658A856E1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F7595E9-0515-B8B1-FB8B-48EEABF99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5DBF1-2827-4EB0-A15C-B31DC4FD49F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83279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フォトニックデバイス・応用技術研究会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BE61C-F54C-C94D-A52F-51D25D723197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F4BCEF0E-5A7D-DA44-A880-5C579C778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4069657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0A2566F-C1A5-9824-D1B7-83660FD61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AB3847D-5DAF-3EA3-462A-0CE1F44BEB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F66604D-2C5B-EC47-7320-CB5276273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F4140-8BDD-4456-BB2E-0289F27412BF}" type="datetimeFigureOut">
              <a:rPr kumimoji="1" lang="ja-JP" altLang="en-US" smtClean="0"/>
              <a:t>2022/12/7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4630199-FCAD-8861-D38F-B520A39B9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6D863F9-65B0-5CE8-7AA7-641C416EC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5DBF1-2827-4EB0-A15C-B31DC4FD49F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65815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6246923-41E4-8124-57EC-9ED9EA4C9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10BAD74-8202-9310-208E-00CE880B4D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D8CADCD-7261-A07D-9E03-9DDBD7377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F4140-8BDD-4456-BB2E-0289F27412BF}" type="datetimeFigureOut">
              <a:rPr kumimoji="1" lang="ja-JP" altLang="en-US" smtClean="0"/>
              <a:t>2022/12/7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9669AD7-159E-FB5A-26F0-AD27C8679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A212637-B48D-EE1D-17AC-14914AC12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5DBF1-2827-4EB0-A15C-B31DC4FD49F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4089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0AEB75A-C69F-F812-F6D3-7E88636AB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5E457CB-4E80-EA4B-4F61-03A1DAA5EC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553726B-4FAE-7696-6BF3-4964A0729C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D04D721E-1C90-E8AE-6AC1-EF75F9CF5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F4140-8BDD-4456-BB2E-0289F27412BF}" type="datetimeFigureOut">
              <a:rPr kumimoji="1" lang="ja-JP" altLang="en-US" smtClean="0"/>
              <a:t>2022/12/7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164C050A-933D-EB6E-68A0-1E4253086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F9F1F59-0A51-C549-88EB-660CFD6CF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5DBF1-2827-4EB0-A15C-B31DC4FD49F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59064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F20362C-8EF3-D76A-AEAB-B4D70274B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02A29C4-70EE-A23B-6E98-13C12D17E0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7835A806-AB73-9784-429C-996FA1F304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39BEC9BE-4088-9F55-9EB0-4F76512B2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FF75F4A9-729E-C295-03CB-3D2A256B14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C4E8DF53-8CBA-B6D2-4E63-7E4827B3E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F4140-8BDD-4456-BB2E-0289F27412BF}" type="datetimeFigureOut">
              <a:rPr kumimoji="1" lang="ja-JP" altLang="en-US" smtClean="0"/>
              <a:t>2022/12/7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3F54B88C-8631-085E-E4EA-0C010CF93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A28230FE-B91D-A0B5-0848-2D8D5A9CD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5DBF1-2827-4EB0-A15C-B31DC4FD49F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15316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010B1A2-4438-0F0D-7E1B-879248217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7CCA4DC4-7EFF-5081-B8B0-1DB24775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F4140-8BDD-4456-BB2E-0289F27412BF}" type="datetimeFigureOut">
              <a:rPr kumimoji="1" lang="ja-JP" altLang="en-US" smtClean="0"/>
              <a:t>2022/12/7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1B72CC82-7C2D-595D-61AE-C2A4DE05A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DFA6D154-B233-B2D8-2E44-410100E9F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5DBF1-2827-4EB0-A15C-B31DC4FD49F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47829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817E0D21-F953-6406-D729-534E00736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F4140-8BDD-4456-BB2E-0289F27412BF}" type="datetimeFigureOut">
              <a:rPr kumimoji="1" lang="ja-JP" altLang="en-US" smtClean="0"/>
              <a:t>2022/12/7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ECBBD161-497A-C56E-B094-A6E92FD01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3AE6C24-9124-8889-86A2-105536BE9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5DBF1-2827-4EB0-A15C-B31DC4FD49F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21668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7B62208-2B1B-A292-9909-8B8A42959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3ECCE52-E7DA-9F4B-9751-FB2FDC3F55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D6FFBD6D-305D-9490-A390-04BCD49A7A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CAFD9C0C-FBAE-8A5D-B628-09381A277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F4140-8BDD-4456-BB2E-0289F27412BF}" type="datetimeFigureOut">
              <a:rPr kumimoji="1" lang="ja-JP" altLang="en-US" smtClean="0"/>
              <a:t>2022/12/7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16025B3-EEB6-AC33-B084-9619CB6B8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144AC611-08E1-B8C1-4BC4-F03D47BF4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5DBF1-2827-4EB0-A15C-B31DC4FD49F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9429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061796B-77DE-FD8A-4BDE-AAECE2C22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BB9C9AD8-898B-26AC-F3B3-FD5F3A2318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F8C7B9A1-472F-FD42-8944-30BC75DFF0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ADD2611B-8FE5-BC80-0C74-97457A40C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F4140-8BDD-4456-BB2E-0289F27412BF}" type="datetimeFigureOut">
              <a:rPr kumimoji="1" lang="ja-JP" altLang="en-US" smtClean="0"/>
              <a:t>2022/12/7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D7335185-EA20-40CC-69F9-418986D23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4AD2D0A-68DD-95AF-A9F0-31CE01A16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5DBF1-2827-4EB0-A15C-B31DC4FD49F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0649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483BF69F-0EB5-FF74-4478-43251BA80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E8FD92C-B917-FA1C-E162-6B4D9C3547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056ED58-A59D-D4C0-D128-38CDC29045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0F4140-8BDD-4456-BB2E-0289F27412BF}" type="datetimeFigureOut">
              <a:rPr kumimoji="1" lang="ja-JP" altLang="en-US" smtClean="0"/>
              <a:t>2022/12/7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D7EABFF-8A13-1C17-F657-AA278DC5AF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3D6D77A-A59E-163D-8F3D-AFAA456673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15DBF1-2827-4EB0-A15C-B31DC4FD49F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68238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hdphoto" Target="../media/hdphoto6.wdp"/><Relationship Id="rId3" Type="http://schemas.openxmlformats.org/officeDocument/2006/relationships/image" Target="../media/image1.jpeg"/><Relationship Id="rId7" Type="http://schemas.openxmlformats.org/officeDocument/2006/relationships/image" Target="../media/image43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microsoft.com/office/2007/relationships/hdphoto" Target="../media/hdphoto5.wdp"/><Relationship Id="rId5" Type="http://schemas.openxmlformats.org/officeDocument/2006/relationships/image" Target="../media/image35.png"/><Relationship Id="rId10" Type="http://schemas.openxmlformats.org/officeDocument/2006/relationships/image" Target="../media/image45.png"/><Relationship Id="rId4" Type="http://schemas.openxmlformats.org/officeDocument/2006/relationships/image" Target="../media/image5.jpeg"/><Relationship Id="rId9" Type="http://schemas.openxmlformats.org/officeDocument/2006/relationships/image" Target="../media/image44.jpeg"/><Relationship Id="rId1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12" Type="http://schemas.openxmlformats.org/officeDocument/2006/relationships/image" Target="../media/image15.png"/><Relationship Id="rId17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jpeg"/><Relationship Id="rId15" Type="http://schemas.microsoft.com/office/2007/relationships/hdphoto" Target="../media/hdphoto1.wdp"/><Relationship Id="rId10" Type="http://schemas.openxmlformats.org/officeDocument/2006/relationships/image" Target="../media/image13.jpeg"/><Relationship Id="rId4" Type="http://schemas.openxmlformats.org/officeDocument/2006/relationships/image" Target="../media/image7.png"/><Relationship Id="rId9" Type="http://schemas.openxmlformats.org/officeDocument/2006/relationships/image" Target="../media/image12.jpeg"/><Relationship Id="rId1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5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3.jpeg"/><Relationship Id="rId18" Type="http://schemas.openxmlformats.org/officeDocument/2006/relationships/image" Target="../media/image5.jpe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12" Type="http://schemas.openxmlformats.org/officeDocument/2006/relationships/image" Target="../media/image12.jpeg"/><Relationship Id="rId17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1.jpeg"/><Relationship Id="rId5" Type="http://schemas.openxmlformats.org/officeDocument/2006/relationships/image" Target="../media/image8.jpeg"/><Relationship Id="rId15" Type="http://schemas.openxmlformats.org/officeDocument/2006/relationships/image" Target="../media/image15.png"/><Relationship Id="rId10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openxmlformats.org/officeDocument/2006/relationships/image" Target="../media/image17.png"/><Relationship Id="rId1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36.tiff"/><Relationship Id="rId3" Type="http://schemas.openxmlformats.org/officeDocument/2006/relationships/image" Target="../media/image30.jpeg"/><Relationship Id="rId7" Type="http://schemas.openxmlformats.org/officeDocument/2006/relationships/image" Target="../media/image33.png"/><Relationship Id="rId12" Type="http://schemas.microsoft.com/office/2007/relationships/hdphoto" Target="../media/hdphoto3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tif"/><Relationship Id="rId11" Type="http://schemas.openxmlformats.org/officeDocument/2006/relationships/image" Target="../media/image35.png"/><Relationship Id="rId5" Type="http://schemas.openxmlformats.org/officeDocument/2006/relationships/image" Target="../media/image2.png"/><Relationship Id="rId10" Type="http://schemas.microsoft.com/office/2007/relationships/hdphoto" Target="../media/hdphoto2.wdp"/><Relationship Id="rId4" Type="http://schemas.openxmlformats.org/officeDocument/2006/relationships/image" Target="../media/image31.jpeg"/><Relationship Id="rId9" Type="http://schemas.openxmlformats.org/officeDocument/2006/relationships/image" Target="../media/image34.png"/><Relationship Id="rId14" Type="http://schemas.openxmlformats.org/officeDocument/2006/relationships/image" Target="../media/image37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2.png"/><Relationship Id="rId4" Type="http://schemas.openxmlformats.org/officeDocument/2006/relationships/image" Target="../media/image3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恒星にも寿命があるという雑学">
            <a:extLst>
              <a:ext uri="{FF2B5EF4-FFF2-40B4-BE49-F238E27FC236}">
                <a16:creationId xmlns:a16="http://schemas.microsoft.com/office/drawing/2014/main" id="{293ED65A-A9B1-455F-90B3-323AE7F1F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923"/>
            <a:ext cx="12192000" cy="6890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s://www.ile.osaka-u.ac.jp/ja/wp-content/uploads/2020/09/logo_bk-1.png">
            <a:extLst>
              <a:ext uri="{FF2B5EF4-FFF2-40B4-BE49-F238E27FC236}">
                <a16:creationId xmlns:a16="http://schemas.microsoft.com/office/drawing/2014/main" id="{3064C591-7CC0-479F-9376-6BDD09443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17" y="6106873"/>
            <a:ext cx="1122701" cy="526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1">
            <a:extLst>
              <a:ext uri="{FF2B5EF4-FFF2-40B4-BE49-F238E27FC236}">
                <a16:creationId xmlns:a16="http://schemas.microsoft.com/office/drawing/2014/main" id="{F64F07D4-BD61-462A-9405-A6D5CA4525EB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</a:blip>
          <a:srcRect/>
          <a:stretch>
            <a:fillRect/>
          </a:stretch>
        </p:blipFill>
        <p:spPr bwMode="auto">
          <a:xfrm flipH="1" flipV="1">
            <a:off x="-4183391" y="-515139"/>
            <a:ext cx="4183391" cy="3074046"/>
          </a:xfrm>
          <a:prstGeom prst="ellipse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8ADEA65D-938D-45F0-8E48-D39015C16734}"/>
              </a:ext>
            </a:extLst>
          </p:cNvPr>
          <p:cNvSpPr/>
          <p:nvPr/>
        </p:nvSpPr>
        <p:spPr>
          <a:xfrm>
            <a:off x="2403806" y="5730436"/>
            <a:ext cx="7384383" cy="1279856"/>
          </a:xfrm>
          <a:prstGeom prst="rect">
            <a:avLst/>
          </a:prstGeom>
        </p:spPr>
        <p:txBody>
          <a:bodyPr wrap="square" lIns="63203" tIns="31600" rIns="63203" bIns="3160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ja-JP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  <a:cs typeface="メイリオ" panose="020B0604030504040204" pitchFamily="50" charset="-128"/>
                <a:sym typeface="メイリオ" panose="020B0604030504040204" pitchFamily="50" charset="-128"/>
              </a:rPr>
              <a:t>Ryosuke KODAMA</a:t>
            </a:r>
          </a:p>
          <a:p>
            <a:pPr algn="ctr">
              <a:lnSpc>
                <a:spcPct val="120000"/>
              </a:lnSpc>
            </a:pPr>
            <a:r>
              <a:rPr lang="en-US" altLang="ja-JP" sz="2000" b="1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メイリオ" panose="020B0604030504040204" pitchFamily="50" charset="-128"/>
                <a:sym typeface="メイリオ" panose="020B0604030504040204" pitchFamily="50" charset="-128"/>
              </a:rPr>
              <a:t>Institute of Laser Engineering, Osaka University</a:t>
            </a:r>
          </a:p>
          <a:p>
            <a:pPr algn="ctr">
              <a:lnSpc>
                <a:spcPct val="120000"/>
              </a:lnSpc>
            </a:pPr>
            <a:endParaRPr lang="en-US" altLang="ja-JP" sz="2100" b="1" dirty="0">
              <a:latin typeface="BIZ UDPゴシック" panose="020B0400000000000000" pitchFamily="50" charset="-128"/>
              <a:ea typeface="BIZ UDPゴシック" panose="020B0400000000000000" pitchFamily="50" charset="-128"/>
              <a:cs typeface="メイリオ" panose="020B0604030504040204" pitchFamily="50" charset="-128"/>
              <a:sym typeface="メイリオ" panose="020B0604030504040204" pitchFamily="50" charset="-12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021A0661-EE57-4F48-874C-658361860F8C}"/>
              </a:ext>
            </a:extLst>
          </p:cNvPr>
          <p:cNvSpPr/>
          <p:nvPr/>
        </p:nvSpPr>
        <p:spPr>
          <a:xfrm>
            <a:off x="-1827226" y="55223"/>
            <a:ext cx="1546484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1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43</a:t>
            </a:r>
            <a:r>
              <a:rPr lang="en-US" altLang="ja-JP" sz="1100" baseline="30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rd</a:t>
            </a:r>
            <a:r>
              <a:rPr lang="en-US" altLang="ja-JP" sz="11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Annual Meeting and Symposium of FUSION POWER ASSOCIATES, December 8, 2022 @ Washington DC</a:t>
            </a:r>
            <a:endParaRPr lang="en-US" altLang="ja-JP" sz="1100" i="0" dirty="0">
              <a:effectLst/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3" name="タイトル 9">
            <a:extLst>
              <a:ext uri="{FF2B5EF4-FFF2-40B4-BE49-F238E27FC236}">
                <a16:creationId xmlns:a16="http://schemas.microsoft.com/office/drawing/2014/main" id="{5727C501-512E-4403-B43B-18A3499CA8B6}"/>
              </a:ext>
            </a:extLst>
          </p:cNvPr>
          <p:cNvSpPr txBox="1">
            <a:spLocks/>
          </p:cNvSpPr>
          <p:nvPr/>
        </p:nvSpPr>
        <p:spPr>
          <a:xfrm>
            <a:off x="345874" y="795837"/>
            <a:ext cx="11500251" cy="12576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altLang="ja-JP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Plan of a new generation of a large laser facility in Japan, relevant to the laser fusion research</a:t>
            </a:r>
            <a:endParaRPr lang="ja-JP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B7462F0-8100-4D98-BB41-A94552B5C6BA}"/>
              </a:ext>
            </a:extLst>
          </p:cNvPr>
          <p:cNvSpPr txBox="1"/>
          <p:nvPr/>
        </p:nvSpPr>
        <p:spPr>
          <a:xfrm>
            <a:off x="2157196" y="2558907"/>
            <a:ext cx="83517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585" indent="-339320">
              <a:buFont typeface="Wingdings" panose="05000000000000000000" pitchFamily="2" charset="2"/>
              <a:buChar char="u"/>
            </a:pPr>
            <a:r>
              <a:rPr lang="en-US" altLang="ja-JP" sz="20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Recent actives on laser fusion</a:t>
            </a:r>
            <a:r>
              <a:rPr lang="ja-JP" altLang="en-US" sz="20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</a:t>
            </a:r>
            <a:r>
              <a:rPr lang="en-US" altLang="ja-JP" sz="20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research</a:t>
            </a:r>
          </a:p>
          <a:p>
            <a:pPr marL="609585" indent="-339320">
              <a:buFont typeface="Wingdings" panose="05000000000000000000" pitchFamily="2" charset="2"/>
              <a:buChar char="u"/>
            </a:pPr>
            <a:endParaRPr lang="en-US" altLang="ja-JP" sz="800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609585" indent="-339320">
              <a:buFont typeface="Wingdings" panose="05000000000000000000" pitchFamily="2" charset="2"/>
              <a:buChar char="u"/>
            </a:pPr>
            <a:r>
              <a:rPr lang="en-US" altLang="ja-JP" sz="20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Power Laser Facility to open the door to new possibilities : J-</a:t>
            </a:r>
            <a:r>
              <a:rPr lang="en-US" altLang="ja-JP" sz="2000" b="1" dirty="0" err="1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EPoCH</a:t>
            </a:r>
            <a:r>
              <a:rPr lang="en-US" altLang="ja-JP" sz="20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project</a:t>
            </a:r>
          </a:p>
          <a:p>
            <a:pPr marL="609585" indent="-339320">
              <a:buFont typeface="Wingdings" panose="05000000000000000000" pitchFamily="2" charset="2"/>
              <a:buChar char="u"/>
            </a:pPr>
            <a:endParaRPr lang="en-US" altLang="ja-JP" sz="800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609585" indent="-339320">
              <a:buFont typeface="Wingdings" panose="05000000000000000000" pitchFamily="2" charset="2"/>
              <a:buChar char="u"/>
            </a:pPr>
            <a:r>
              <a:rPr lang="en-US" altLang="ja-JP" sz="20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High energy density science revolutionized by the High-repetition &amp; High-power Laser Facility.</a:t>
            </a:r>
          </a:p>
          <a:p>
            <a:pPr marL="609585" indent="-339320">
              <a:buFont typeface="Wingdings" panose="05000000000000000000" pitchFamily="2" charset="2"/>
              <a:buChar char="u"/>
            </a:pPr>
            <a:endParaRPr lang="en-US" altLang="ja-JP" sz="800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609585" indent="-339320">
              <a:buFont typeface="Wingdings" panose="05000000000000000000" pitchFamily="2" charset="2"/>
              <a:buChar char="u"/>
            </a:pPr>
            <a:r>
              <a:rPr lang="en-US" altLang="ja-JP" sz="20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Summary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F651752C-EC3A-465C-8E6E-BD865538CDB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" t="3372" r="47036" b="75869"/>
          <a:stretch/>
        </p:blipFill>
        <p:spPr>
          <a:xfrm>
            <a:off x="10787397" y="6092725"/>
            <a:ext cx="988030" cy="448442"/>
          </a:xfrm>
          <a:prstGeom prst="rect">
            <a:avLst/>
          </a:prstGeom>
        </p:spPr>
      </p:pic>
      <p:sp>
        <p:nvSpPr>
          <p:cNvPr id="14" name="Rectangle 6">
            <a:extLst>
              <a:ext uri="{FF2B5EF4-FFF2-40B4-BE49-F238E27FC236}">
                <a16:creationId xmlns:a16="http://schemas.microsoft.com/office/drawing/2014/main" id="{545FE3ED-2518-4239-A2B5-93B8A9E725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20500" y="6629400"/>
            <a:ext cx="5715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68577" tIns="34287" rIns="68577" bIns="34287"/>
          <a:lstStyle/>
          <a:p>
            <a:pPr algn="r" defTabSz="683951">
              <a:defRPr/>
            </a:pPr>
            <a:fld id="{57A8297D-5CC8-2240-8899-FD4042865E28}" type="slidenum">
              <a:rPr lang="en-US" altLang="ja-JP" sz="1400">
                <a:cs typeface="Arial" panose="020B0604020202020204" pitchFamily="34" charset="0"/>
              </a:rPr>
              <a:pPr algn="r" defTabSz="683951">
                <a:defRPr/>
              </a:pPr>
              <a:t>1</a:t>
            </a:fld>
            <a:endParaRPr lang="en-US" altLang="ja-JP" sz="1400" dirty="0">
              <a:cs typeface="Arial" panose="020B0604020202020204" pitchFamily="34" charset="0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C0BF6DC8-903C-44C7-803B-18891F71AF2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001" y="4286092"/>
            <a:ext cx="4394394" cy="2457608"/>
          </a:xfrm>
          <a:prstGeom prst="rect">
            <a:avLst/>
          </a:prstGeom>
          <a:ln>
            <a:noFill/>
          </a:ln>
          <a:effectLst>
            <a:softEdge rad="889000"/>
          </a:effectLst>
        </p:spPr>
      </p:pic>
    </p:spTree>
    <p:extLst>
      <p:ext uri="{BB962C8B-B14F-4D97-AF65-F5344CB8AC3E}">
        <p14:creationId xmlns:p14="http://schemas.microsoft.com/office/powerpoint/2010/main" val="27461526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910983" y="977785"/>
            <a:ext cx="7954602" cy="5450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68" indent="-257168">
              <a:lnSpc>
                <a:spcPct val="110000"/>
              </a:lnSpc>
              <a:buFont typeface="Wingdings" panose="05000000000000000000" pitchFamily="2" charset="2"/>
              <a:buChar char="n"/>
            </a:pPr>
            <a:r>
              <a:rPr lang="en-US" altLang="ja-J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Demonstration of power generation and hydrogen production proof-of-principle</a:t>
            </a:r>
          </a:p>
          <a:p>
            <a:pPr>
              <a:lnSpc>
                <a:spcPct val="110000"/>
              </a:lnSpc>
            </a:pPr>
            <a:r>
              <a:rPr lang="en-US" altLang="ja-JP" sz="12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     using a simple target based on past experiences, rather than a special target, </a:t>
            </a:r>
          </a:p>
          <a:p>
            <a:pPr marL="620713" indent="-350838">
              <a:lnSpc>
                <a:spcPct val="110000"/>
              </a:lnSpc>
              <a:buFont typeface="Wingdings" panose="05000000000000000000" pitchFamily="2" charset="2"/>
              <a:buChar char="n"/>
            </a:pPr>
            <a:endParaRPr lang="en-US" altLang="ja-JP" sz="800" b="1" dirty="0">
              <a:latin typeface="BIZ UDPゴシック" panose="020B0400000000000000" pitchFamily="50" charset="-128"/>
              <a:ea typeface="BIZ UDPゴシック" panose="020B0400000000000000" pitchFamily="50" charset="-128"/>
              <a:cs typeface="Arial" panose="020B0604020202020204" pitchFamily="34" charset="0"/>
            </a:endParaRPr>
          </a:p>
          <a:p>
            <a:pPr marL="620713" indent="-350838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altLang="ja-JP" sz="1600" b="1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Arial" panose="020B0604020202020204" pitchFamily="34" charset="0"/>
              </a:rPr>
              <a:t>8kJ/1</a:t>
            </a:r>
            <a:r>
              <a:rPr lang="ja-JP" altLang="en-US" sz="1600" b="1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Arial" panose="020B0604020202020204" pitchFamily="34" charset="0"/>
              </a:rPr>
              <a:t>～</a:t>
            </a:r>
            <a:r>
              <a:rPr lang="en-US" altLang="ja-JP" sz="1600" b="1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Arial" panose="020B0604020202020204" pitchFamily="34" charset="0"/>
              </a:rPr>
              <a:t>10 Hz</a:t>
            </a:r>
          </a:p>
          <a:p>
            <a:pPr marL="269875">
              <a:lnSpc>
                <a:spcPct val="110000"/>
              </a:lnSpc>
            </a:pPr>
            <a:r>
              <a:rPr lang="en-US" altLang="ja-JP" sz="1600" b="1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Arial" panose="020B0604020202020204" pitchFamily="34" charset="0"/>
              </a:rPr>
              <a:t>      </a:t>
            </a:r>
            <a:r>
              <a:rPr lang="ja-JP" altLang="en-US" sz="1600" b="1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Arial" panose="020B0604020202020204" pitchFamily="34" charset="0"/>
              </a:rPr>
              <a:t>→ </a:t>
            </a:r>
            <a:r>
              <a:rPr lang="en-US" altLang="ja-JP" sz="1600" b="1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Arial" panose="020B0604020202020204" pitchFamily="34" charset="0"/>
              </a:rPr>
              <a:t>thermal energy 14 </a:t>
            </a:r>
            <a:r>
              <a:rPr lang="ja-JP" altLang="en-US" sz="1600" b="1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Arial" panose="020B0604020202020204" pitchFamily="34" charset="0"/>
              </a:rPr>
              <a:t>～ </a:t>
            </a:r>
            <a:r>
              <a:rPr lang="en-US" altLang="ja-JP" sz="1600" b="1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Arial" panose="020B0604020202020204" pitchFamily="34" charset="0"/>
              </a:rPr>
              <a:t>140 W</a:t>
            </a:r>
            <a:r>
              <a:rPr lang="ja-JP" altLang="en-US" sz="1600" b="1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Arial" panose="020B0604020202020204" pitchFamily="34" charset="0"/>
              </a:rPr>
              <a:t>→ </a:t>
            </a:r>
            <a:r>
              <a:rPr lang="en-US" altLang="ja-JP" sz="1600" b="1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Arial" panose="020B0604020202020204" pitchFamily="34" charset="0"/>
              </a:rPr>
              <a:t>electric power: &gt;a few W</a:t>
            </a:r>
          </a:p>
          <a:p>
            <a:pPr marL="470286"/>
            <a:r>
              <a:rPr lang="en-US" altLang="ja-JP" sz="1600" dirty="0">
                <a:solidFill>
                  <a:srgbClr val="000099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rial" panose="020B0604020202020204" pitchFamily="34" charset="0"/>
              </a:rPr>
              <a:t>	</a:t>
            </a:r>
            <a:endParaRPr kumimoji="1" lang="en-US" altLang="ja-JP" sz="1050" dirty="0">
              <a:solidFill>
                <a:srgbClr val="000099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altLang="ja-JP" sz="1050" dirty="0">
              <a:solidFill>
                <a:srgbClr val="000099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  <a:p>
            <a:endParaRPr kumimoji="1" lang="en-US" altLang="ja-JP" sz="1050" dirty="0">
              <a:solidFill>
                <a:srgbClr val="000099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  <a:p>
            <a:endParaRPr lang="en-US" altLang="ja-JP" sz="1050" dirty="0">
              <a:solidFill>
                <a:srgbClr val="000099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  <a:p>
            <a:endParaRPr kumimoji="1" lang="en-US" altLang="ja-JP" sz="1050" dirty="0">
              <a:solidFill>
                <a:srgbClr val="002060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  <a:p>
            <a:pPr marL="271457" indent="-271457">
              <a:buFont typeface="Wingdings" panose="05000000000000000000" pitchFamily="2" charset="2"/>
              <a:buChar char="n"/>
            </a:pPr>
            <a:r>
              <a:rPr kumimoji="1" lang="en-US" altLang="ja-JP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  <a:cs typeface="Arial" panose="020B0604020202020204" pitchFamily="34" charset="0"/>
              </a:rPr>
              <a:t>Fusion reactor material technology</a:t>
            </a:r>
            <a:endParaRPr lang="en-US" altLang="ja-JP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IZ UDPゴシック" panose="020B0400000000000000" pitchFamily="50" charset="-128"/>
              <a:ea typeface="BIZ UDPゴシック" panose="020B0400000000000000" pitchFamily="50" charset="-128"/>
              <a:cs typeface="Arial" panose="020B0604020202020204" pitchFamily="34" charset="0"/>
            </a:endParaRPr>
          </a:p>
          <a:p>
            <a:pPr marL="470285" indent="-198830">
              <a:buFont typeface="Wingdings" panose="05000000000000000000" pitchFamily="2" charset="2"/>
              <a:buChar char="Ø"/>
            </a:pPr>
            <a:endParaRPr lang="en-US" altLang="ja-JP" sz="800" dirty="0">
              <a:solidFill>
                <a:srgbClr val="002060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  <a:p>
            <a:pPr marL="470285" indent="-198830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altLang="ja-JP" sz="1600" b="1" dirty="0">
                <a:solidFill>
                  <a:srgbClr val="00206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rial" panose="020B0604020202020204" pitchFamily="34" charset="0"/>
              </a:rPr>
              <a:t> 1</a:t>
            </a:r>
            <a:r>
              <a:rPr lang="ja-JP" altLang="en-US" sz="1600" b="1" dirty="0">
                <a:solidFill>
                  <a:srgbClr val="00206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rial" panose="020B0604020202020204" pitchFamily="34" charset="0"/>
              </a:rPr>
              <a:t>～</a:t>
            </a:r>
            <a:r>
              <a:rPr lang="en-US" altLang="ja-JP" sz="1600" b="1" dirty="0">
                <a:solidFill>
                  <a:srgbClr val="00206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rial" panose="020B0604020202020204" pitchFamily="34" charset="0"/>
              </a:rPr>
              <a:t>10Hz/8kJ</a:t>
            </a:r>
            <a:r>
              <a:rPr lang="ja-JP" altLang="en-US" sz="1600" b="1" dirty="0">
                <a:solidFill>
                  <a:srgbClr val="00206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rial" panose="020B0604020202020204" pitchFamily="34" charset="0"/>
              </a:rPr>
              <a:t> </a:t>
            </a:r>
            <a:endParaRPr lang="en-US" altLang="ja-JP" sz="1600" b="1" dirty="0">
              <a:solidFill>
                <a:srgbClr val="002060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rial" panose="020B0604020202020204" pitchFamily="34" charset="0"/>
            </a:endParaRPr>
          </a:p>
          <a:p>
            <a:pPr marL="271455">
              <a:lnSpc>
                <a:spcPct val="110000"/>
              </a:lnSpc>
            </a:pPr>
            <a:r>
              <a:rPr lang="en-US" altLang="ja-JP" sz="1600" b="1" dirty="0">
                <a:solidFill>
                  <a:srgbClr val="00206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rial" panose="020B0604020202020204" pitchFamily="34" charset="0"/>
              </a:rPr>
              <a:t>    </a:t>
            </a:r>
            <a:r>
              <a:rPr lang="ja-JP" altLang="en-US" sz="1600" b="1" dirty="0">
                <a:solidFill>
                  <a:srgbClr val="00206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rial" panose="020B0604020202020204" pitchFamily="34" charset="0"/>
              </a:rPr>
              <a:t>→ </a:t>
            </a:r>
            <a:r>
              <a:rPr lang="en-US" altLang="ja-JP" sz="1600" b="1" dirty="0">
                <a:solidFill>
                  <a:srgbClr val="00206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rial" panose="020B0604020202020204" pitchFamily="34" charset="0"/>
              </a:rPr>
              <a:t>10</a:t>
            </a:r>
            <a:r>
              <a:rPr lang="en-US" altLang="ja-JP" sz="1600" b="1" baseline="30000" dirty="0">
                <a:solidFill>
                  <a:srgbClr val="00206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rial" panose="020B0604020202020204" pitchFamily="34" charset="0"/>
              </a:rPr>
              <a:t>13</a:t>
            </a:r>
            <a:r>
              <a:rPr lang="ja-JP" altLang="en-US" sz="1600" b="1" dirty="0">
                <a:solidFill>
                  <a:srgbClr val="00206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rial" panose="020B0604020202020204" pitchFamily="34" charset="0"/>
              </a:rPr>
              <a:t>～</a:t>
            </a:r>
            <a:r>
              <a:rPr lang="en-US" altLang="ja-JP" sz="1600" b="1" dirty="0">
                <a:solidFill>
                  <a:srgbClr val="00206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rial" panose="020B0604020202020204" pitchFamily="34" charset="0"/>
              </a:rPr>
              <a:t>10</a:t>
            </a:r>
            <a:r>
              <a:rPr lang="en-US" altLang="ja-JP" sz="1600" b="1" baseline="30000" dirty="0">
                <a:solidFill>
                  <a:srgbClr val="00206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rial" panose="020B0604020202020204" pitchFamily="34" charset="0"/>
              </a:rPr>
              <a:t>14</a:t>
            </a:r>
            <a:r>
              <a:rPr lang="ja-JP" altLang="en-US" sz="1600" b="1" dirty="0">
                <a:solidFill>
                  <a:srgbClr val="00206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rial" panose="020B0604020202020204" pitchFamily="34" charset="0"/>
              </a:rPr>
              <a:t> </a:t>
            </a:r>
            <a:r>
              <a:rPr lang="en-US" altLang="ja-JP" sz="1600" b="1" dirty="0">
                <a:solidFill>
                  <a:srgbClr val="00206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rial" panose="020B0604020202020204" pitchFamily="34" charset="0"/>
              </a:rPr>
              <a:t>n/sec</a:t>
            </a:r>
            <a:r>
              <a:rPr lang="ja-JP" altLang="en-US" sz="1600" b="1" dirty="0">
                <a:solidFill>
                  <a:srgbClr val="00206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rial" panose="020B0604020202020204" pitchFamily="34" charset="0"/>
              </a:rPr>
              <a:t>；</a:t>
            </a:r>
            <a:r>
              <a:rPr lang="en-US" altLang="ja-JP" sz="1600" b="1" dirty="0">
                <a:solidFill>
                  <a:srgbClr val="00206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rial" panose="020B0604020202020204" pitchFamily="34" charset="0"/>
              </a:rPr>
              <a:t>  6.6 x 10</a:t>
            </a:r>
            <a:r>
              <a:rPr lang="en-US" altLang="ja-JP" sz="1600" b="1" baseline="30000" dirty="0">
                <a:solidFill>
                  <a:srgbClr val="00206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rial" panose="020B0604020202020204" pitchFamily="34" charset="0"/>
              </a:rPr>
              <a:t>13</a:t>
            </a:r>
            <a:r>
              <a:rPr lang="ja-JP" altLang="en-US" sz="1600" b="1" dirty="0">
                <a:solidFill>
                  <a:srgbClr val="00206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rial" panose="020B0604020202020204" pitchFamily="34" charset="0"/>
              </a:rPr>
              <a:t> ～ </a:t>
            </a:r>
            <a:r>
              <a:rPr lang="en-US" altLang="ja-JP" sz="1600" b="1" dirty="0">
                <a:solidFill>
                  <a:srgbClr val="00206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rial" panose="020B0604020202020204" pitchFamily="34" charset="0"/>
              </a:rPr>
              <a:t>10</a:t>
            </a:r>
            <a:r>
              <a:rPr lang="en-US" altLang="ja-JP" sz="1600" b="1" baseline="30000" dirty="0">
                <a:solidFill>
                  <a:srgbClr val="00206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rial" panose="020B0604020202020204" pitchFamily="34" charset="0"/>
              </a:rPr>
              <a:t>14</a:t>
            </a:r>
            <a:r>
              <a:rPr lang="en-US" altLang="ja-JP" sz="1600" b="1" dirty="0">
                <a:solidFill>
                  <a:srgbClr val="00206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rial" panose="020B0604020202020204" pitchFamily="34" charset="0"/>
              </a:rPr>
              <a:t> n/m</a:t>
            </a:r>
            <a:r>
              <a:rPr lang="en-US" altLang="ja-JP" sz="1600" b="1" baseline="30000" dirty="0">
                <a:solidFill>
                  <a:srgbClr val="00206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rial" panose="020B0604020202020204" pitchFamily="34" charset="0"/>
              </a:rPr>
              <a:t>2</a:t>
            </a:r>
            <a:r>
              <a:rPr lang="en-US" altLang="ja-JP" sz="1600" b="1" dirty="0">
                <a:solidFill>
                  <a:srgbClr val="00206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rial" panose="020B0604020202020204" pitchFamily="34" charset="0"/>
              </a:rPr>
              <a:t> sec @10cm</a:t>
            </a:r>
          </a:p>
          <a:p>
            <a:pPr marL="470286"/>
            <a:endParaRPr lang="en-US" altLang="ja-JP" sz="800" dirty="0">
              <a:solidFill>
                <a:srgbClr val="002060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rial" panose="020B0604020202020204" pitchFamily="34" charset="0"/>
            </a:endParaRPr>
          </a:p>
          <a:p>
            <a:pPr marL="470286"/>
            <a:r>
              <a:rPr lang="en-US" altLang="ja-JP" sz="1200" dirty="0">
                <a:solidFill>
                  <a:srgbClr val="00206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rial" panose="020B0604020202020204" pitchFamily="34" charset="0"/>
              </a:rPr>
              <a:t>  as a Neutron production of 10</a:t>
            </a:r>
            <a:r>
              <a:rPr lang="en-US" altLang="ja-JP" sz="1200" baseline="30000" dirty="0">
                <a:solidFill>
                  <a:srgbClr val="00206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rial" panose="020B0604020202020204" pitchFamily="34" charset="0"/>
              </a:rPr>
              <a:t>13</a:t>
            </a:r>
            <a:r>
              <a:rPr lang="en-US" altLang="ja-JP" sz="1200" dirty="0">
                <a:solidFill>
                  <a:srgbClr val="00206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rial" panose="020B0604020202020204" pitchFamily="34" charset="0"/>
              </a:rPr>
              <a:t> /shot</a:t>
            </a:r>
            <a:endParaRPr kumimoji="1" lang="en-US" altLang="ja-JP" sz="1200" dirty="0">
              <a:solidFill>
                <a:srgbClr val="002060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rial" panose="020B0604020202020204" pitchFamily="34" charset="0"/>
            </a:endParaRPr>
          </a:p>
          <a:p>
            <a:endParaRPr kumimoji="1" lang="en-US" altLang="ja-JP" sz="900" dirty="0">
              <a:solidFill>
                <a:srgbClr val="002060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  <a:p>
            <a:pPr marL="271457" indent="-271457">
              <a:buFont typeface="Wingdings" panose="05000000000000000000" pitchFamily="2" charset="2"/>
              <a:buChar char="n"/>
            </a:pPr>
            <a:r>
              <a:rPr lang="en-US" altLang="ja-JP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  <a:cs typeface="Arial" panose="020B0604020202020204" pitchFamily="34" charset="0"/>
              </a:rPr>
              <a:t>Tritium Breeder Technology, a Fusion Fuel</a:t>
            </a:r>
          </a:p>
          <a:p>
            <a:pPr marL="271457" indent="-271457">
              <a:buFont typeface="Wingdings" panose="05000000000000000000" pitchFamily="2" charset="2"/>
              <a:buChar char="n"/>
            </a:pPr>
            <a:endParaRPr kumimoji="1" lang="en-US" altLang="ja-JP" sz="800" b="1" dirty="0">
              <a:solidFill>
                <a:srgbClr val="002060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  <a:p>
            <a:pPr marL="470285" indent="-198830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kumimoji="1" lang="en-US" altLang="ja-JP" sz="1600" b="1" dirty="0">
                <a:solidFill>
                  <a:srgbClr val="00206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rial" panose="020B0604020202020204" pitchFamily="34" charset="0"/>
              </a:rPr>
              <a:t>Tritium Breeding Ratio </a:t>
            </a:r>
            <a:r>
              <a:rPr kumimoji="1" lang="ja-JP" altLang="en-US" sz="1600" b="1" dirty="0">
                <a:solidFill>
                  <a:srgbClr val="00206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rial" panose="020B0604020202020204" pitchFamily="34" charset="0"/>
              </a:rPr>
              <a:t>：</a:t>
            </a:r>
            <a:r>
              <a:rPr kumimoji="1" lang="en-US" altLang="ja-JP" sz="1600" b="1" dirty="0">
                <a:solidFill>
                  <a:srgbClr val="00206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rial" panose="020B0604020202020204" pitchFamily="34" charset="0"/>
              </a:rPr>
              <a:t>6.8 x 10</a:t>
            </a:r>
            <a:r>
              <a:rPr kumimoji="1" lang="en-US" altLang="ja-JP" sz="1600" b="1" baseline="30000" dirty="0">
                <a:solidFill>
                  <a:srgbClr val="00206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rial" panose="020B0604020202020204" pitchFamily="34" charset="0"/>
              </a:rPr>
              <a:t>-6 </a:t>
            </a:r>
            <a:r>
              <a:rPr kumimoji="1" lang="ja-JP" altLang="en-US" sz="1600" b="1" dirty="0">
                <a:solidFill>
                  <a:srgbClr val="00206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rial" panose="020B0604020202020204" pitchFamily="34" charset="0"/>
              </a:rPr>
              <a:t>（</a:t>
            </a:r>
            <a:r>
              <a:rPr kumimoji="1" lang="en-US" altLang="ja-JP" sz="1600" b="1" dirty="0">
                <a:solidFill>
                  <a:srgbClr val="00206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rial" panose="020B0604020202020204" pitchFamily="34" charset="0"/>
              </a:rPr>
              <a:t>3.8 x 10</a:t>
            </a:r>
            <a:r>
              <a:rPr kumimoji="1" lang="en-US" altLang="ja-JP" sz="1600" b="1" baseline="30000" dirty="0">
                <a:solidFill>
                  <a:srgbClr val="00206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rial" panose="020B0604020202020204" pitchFamily="34" charset="0"/>
              </a:rPr>
              <a:t>11 </a:t>
            </a:r>
            <a:r>
              <a:rPr kumimoji="1" lang="en-US" altLang="ja-JP" sz="1600" b="1" dirty="0">
                <a:solidFill>
                  <a:srgbClr val="00206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rial" panose="020B0604020202020204" pitchFamily="34" charset="0"/>
              </a:rPr>
              <a:t>/5.6 x 10</a:t>
            </a:r>
            <a:r>
              <a:rPr kumimoji="1" lang="en-US" altLang="ja-JP" sz="1600" b="1" baseline="30000" dirty="0">
                <a:solidFill>
                  <a:srgbClr val="00206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rial" panose="020B0604020202020204" pitchFamily="34" charset="0"/>
              </a:rPr>
              <a:t>16</a:t>
            </a:r>
            <a:r>
              <a:rPr kumimoji="1" lang="ja-JP" altLang="en-US" sz="1600" b="1" dirty="0">
                <a:solidFill>
                  <a:srgbClr val="00206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rial" panose="020B0604020202020204" pitchFamily="34" charset="0"/>
              </a:rPr>
              <a:t>）</a:t>
            </a:r>
            <a:endParaRPr kumimoji="1" lang="en-US" altLang="ja-JP" sz="1600" b="1" dirty="0">
              <a:solidFill>
                <a:srgbClr val="002060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rial" panose="020B0604020202020204" pitchFamily="34" charset="0"/>
            </a:endParaRPr>
          </a:p>
          <a:p>
            <a:pPr marL="470286"/>
            <a:endParaRPr lang="en-US" altLang="ja-JP" sz="800" dirty="0">
              <a:solidFill>
                <a:srgbClr val="002060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rial" panose="020B0604020202020204" pitchFamily="34" charset="0"/>
            </a:endParaRPr>
          </a:p>
          <a:p>
            <a:pPr marL="470286"/>
            <a:r>
              <a:rPr lang="en-US" altLang="ja-JP" sz="1200" dirty="0">
                <a:solidFill>
                  <a:srgbClr val="00206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rial" panose="020B0604020202020204" pitchFamily="34" charset="0"/>
              </a:rPr>
              <a:t>  as a Tritium product of 3.8 x 10</a:t>
            </a:r>
            <a:r>
              <a:rPr lang="en-US" altLang="ja-JP" sz="1200" baseline="30000" dirty="0">
                <a:solidFill>
                  <a:srgbClr val="00206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rial" panose="020B0604020202020204" pitchFamily="34" charset="0"/>
              </a:rPr>
              <a:t>13</a:t>
            </a:r>
            <a:r>
              <a:rPr lang="en-US" altLang="ja-JP" sz="1200" dirty="0">
                <a:solidFill>
                  <a:srgbClr val="00206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rial" panose="020B0604020202020204" pitchFamily="34" charset="0"/>
              </a:rPr>
              <a:t> /100 shots; with Radioactivity of 6.8 x 10</a:t>
            </a:r>
            <a:r>
              <a:rPr lang="en-US" altLang="ja-JP" sz="1200" baseline="30000" dirty="0">
                <a:solidFill>
                  <a:srgbClr val="00206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rial" panose="020B0604020202020204" pitchFamily="34" charset="0"/>
              </a:rPr>
              <a:t>4</a:t>
            </a:r>
            <a:r>
              <a:rPr lang="en-US" altLang="ja-JP" sz="1200" dirty="0">
                <a:solidFill>
                  <a:srgbClr val="00206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rial" panose="020B0604020202020204" pitchFamily="34" charset="0"/>
              </a:rPr>
              <a:t> </a:t>
            </a:r>
            <a:r>
              <a:rPr lang="en-US" altLang="ja-JP" sz="1200" dirty="0" err="1">
                <a:solidFill>
                  <a:srgbClr val="00206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rial" panose="020B0604020202020204" pitchFamily="34" charset="0"/>
              </a:rPr>
              <a:t>Bq</a:t>
            </a:r>
            <a:endParaRPr lang="en-US" altLang="ja-JP" sz="1200" dirty="0">
              <a:solidFill>
                <a:srgbClr val="002060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rial" panose="020B0604020202020204" pitchFamily="34" charset="0"/>
            </a:endParaRPr>
          </a:p>
          <a:p>
            <a:pPr marL="214308" indent="-214308">
              <a:buClr>
                <a:srgbClr val="FFFF00"/>
              </a:buClr>
              <a:buFont typeface="Wingdings" panose="05000000000000000000" pitchFamily="2" charset="2"/>
              <a:buChar char="Ø"/>
            </a:pPr>
            <a:endParaRPr kumimoji="1" lang="en-US" altLang="ja-JP" sz="900" dirty="0">
              <a:solidFill>
                <a:srgbClr val="000099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  <a:p>
            <a:pPr marL="214308" indent="-214308"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kumimoji="1" lang="en-US" altLang="ja-JP" sz="1050" baseline="30000" dirty="0">
              <a:solidFill>
                <a:srgbClr val="000099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041" y="1061039"/>
            <a:ext cx="2305516" cy="1778020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9" b="5412"/>
          <a:stretch/>
        </p:blipFill>
        <p:spPr>
          <a:xfrm>
            <a:off x="9233098" y="3880325"/>
            <a:ext cx="2387402" cy="2692227"/>
          </a:xfrm>
          <a:prstGeom prst="rect">
            <a:avLst/>
          </a:prstGeom>
          <a:ln>
            <a:noFill/>
          </a:ln>
          <a:effectLst>
            <a:softEdge rad="254000"/>
          </a:effectLst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555CA82D-081E-404D-AA23-E6FFBD84FC8D}"/>
              </a:ext>
            </a:extLst>
          </p:cNvPr>
          <p:cNvSpPr/>
          <p:nvPr/>
        </p:nvSpPr>
        <p:spPr>
          <a:xfrm>
            <a:off x="2523055" y="6510747"/>
            <a:ext cx="71966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200" dirty="0"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A. Iwamoto and R. Kodama, </a:t>
            </a:r>
            <a:r>
              <a:rPr lang="en-US" altLang="ja-JP" sz="12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Nucl</a:t>
            </a:r>
            <a:r>
              <a:rPr lang="en-US" altLang="ja-JP" sz="12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. Fusion 61, 116075 (2021)</a:t>
            </a:r>
            <a:endParaRPr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3D4CB309-70E1-4EB1-93AE-CAD344E6B527}"/>
              </a:ext>
            </a:extLst>
          </p:cNvPr>
          <p:cNvGrpSpPr/>
          <p:nvPr/>
        </p:nvGrpSpPr>
        <p:grpSpPr>
          <a:xfrm>
            <a:off x="318000" y="249023"/>
            <a:ext cx="11556000" cy="577715"/>
            <a:chOff x="-2338153" y="159421"/>
            <a:chExt cx="11556000" cy="577715"/>
          </a:xfrm>
        </p:grpSpPr>
        <p:pic>
          <p:nvPicPr>
            <p:cNvPr id="17" name="Picture 2" descr="https://www.ile.osaka-u.ac.jp/ja/wp-content/uploads/2020/09/logo_bk-1.png">
              <a:extLst>
                <a:ext uri="{FF2B5EF4-FFF2-40B4-BE49-F238E27FC236}">
                  <a16:creationId xmlns:a16="http://schemas.microsoft.com/office/drawing/2014/main" id="{44568CD0-33AB-4C6A-9019-D24C08B31B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85359" y="159421"/>
              <a:ext cx="890317" cy="4179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1" name="直線コネクタ 20">
              <a:extLst>
                <a:ext uri="{FF2B5EF4-FFF2-40B4-BE49-F238E27FC236}">
                  <a16:creationId xmlns:a16="http://schemas.microsoft.com/office/drawing/2014/main" id="{6CF3A86D-5DBC-4688-B9CA-507C24EE6D27}"/>
                </a:ext>
              </a:extLst>
            </p:cNvPr>
            <p:cNvCxnSpPr/>
            <p:nvPr/>
          </p:nvCxnSpPr>
          <p:spPr>
            <a:xfrm>
              <a:off x="-2338153" y="737136"/>
              <a:ext cx="11556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Rectangle 6">
            <a:extLst>
              <a:ext uri="{FF2B5EF4-FFF2-40B4-BE49-F238E27FC236}">
                <a16:creationId xmlns:a16="http://schemas.microsoft.com/office/drawing/2014/main" id="{B77ECBA7-2312-4229-968E-ED55751317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20500" y="6629400"/>
            <a:ext cx="5715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68577" tIns="34287" rIns="68577" bIns="34287"/>
          <a:lstStyle/>
          <a:p>
            <a:pPr algn="r" defTabSz="683951">
              <a:defRPr/>
            </a:pPr>
            <a:fld id="{57A8297D-5CC8-2240-8899-FD4042865E28}" type="slidenum">
              <a:rPr lang="en-US" altLang="ja-JP" sz="1400">
                <a:cs typeface="Arial" panose="020B0604020202020204" pitchFamily="34" charset="0"/>
              </a:rPr>
              <a:pPr algn="r" defTabSz="683951">
                <a:defRPr/>
              </a:pPr>
              <a:t>10</a:t>
            </a:fld>
            <a:endParaRPr lang="en-US" altLang="ja-JP" sz="1400" dirty="0">
              <a:cs typeface="Arial" panose="020B0604020202020204" pitchFamily="34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A78B6E2-2C04-242D-05D8-DB33808CC2D7}"/>
              </a:ext>
            </a:extLst>
          </p:cNvPr>
          <p:cNvSpPr txBox="1"/>
          <p:nvPr/>
        </p:nvSpPr>
        <p:spPr>
          <a:xfrm>
            <a:off x="830388" y="0"/>
            <a:ext cx="9757402" cy="7698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ja-JP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Laser fusion subcritical power of the </a:t>
            </a:r>
            <a:r>
              <a:rPr lang="en-US" altLang="ja-JP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J</a:t>
            </a:r>
            <a:r>
              <a:rPr lang="en-US" altLang="ja-JP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-</a:t>
            </a:r>
            <a:r>
              <a:rPr lang="en-US" altLang="ja-JP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EPoCH</a:t>
            </a:r>
            <a:r>
              <a:rPr lang="en-US" altLang="ja-JP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, </a:t>
            </a:r>
          </a:p>
          <a:p>
            <a:pPr>
              <a:lnSpc>
                <a:spcPct val="110000"/>
              </a:lnSpc>
            </a:pPr>
            <a:r>
              <a:rPr lang="en-US" altLang="ja-JP" sz="14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realized in the experimental area with symmetrical laser irradiation of 8kJ/&gt;10Hz </a:t>
            </a:r>
            <a:endParaRPr lang="ja-JP" altLang="en-US" sz="1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34CEA40-300F-0D33-317A-2F93BFDB1AF5}"/>
              </a:ext>
            </a:extLst>
          </p:cNvPr>
          <p:cNvSpPr txBox="1"/>
          <p:nvPr/>
        </p:nvSpPr>
        <p:spPr>
          <a:xfrm>
            <a:off x="485532" y="3112683"/>
            <a:ext cx="11220935" cy="369332"/>
          </a:xfrm>
          <a:prstGeom prst="rect">
            <a:avLst/>
          </a:prstGeom>
          <a:solidFill>
            <a:schemeClr val="bg1"/>
          </a:solidFill>
          <a:ln w="3175">
            <a:solidFill>
              <a:srgbClr val="00206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altLang="ja-JP" sz="18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various applications other than the demonstrations not only for IFE but also for MFE</a:t>
            </a:r>
            <a:endParaRPr lang="ja-JP" altLang="en-US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002896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2" descr="恒星にも寿命があるという雑学">
            <a:extLst>
              <a:ext uri="{FF2B5EF4-FFF2-40B4-BE49-F238E27FC236}">
                <a16:creationId xmlns:a16="http://schemas.microsoft.com/office/drawing/2014/main" id="{E9F46EC4-224F-4C88-85D1-5F3FA56FB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739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" name="矢印: 右 97">
            <a:extLst>
              <a:ext uri="{FF2B5EF4-FFF2-40B4-BE49-F238E27FC236}">
                <a16:creationId xmlns:a16="http://schemas.microsoft.com/office/drawing/2014/main" id="{EF13652E-91EE-458B-8A4A-0A6EF95F0109}"/>
              </a:ext>
            </a:extLst>
          </p:cNvPr>
          <p:cNvSpPr/>
          <p:nvPr/>
        </p:nvSpPr>
        <p:spPr>
          <a:xfrm>
            <a:off x="377057" y="1530716"/>
            <a:ext cx="10291820" cy="658941"/>
          </a:xfrm>
          <a:prstGeom prst="rightArrow">
            <a:avLst>
              <a:gd name="adj1" fmla="val 100000"/>
              <a:gd name="adj2" fmla="val 37590"/>
            </a:avLst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22971">
                <a:schemeClr val="accent5">
                  <a:lumMod val="20000"/>
                  <a:lumOff val="80000"/>
                </a:schemeClr>
              </a:gs>
              <a:gs pos="93000">
                <a:schemeClr val="accent5">
                  <a:lumMod val="60000"/>
                  <a:lumOff val="4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C7CD0052-B124-4E62-A8FB-0AF54239A11A}"/>
              </a:ext>
            </a:extLst>
          </p:cNvPr>
          <p:cNvSpPr txBox="1"/>
          <p:nvPr/>
        </p:nvSpPr>
        <p:spPr>
          <a:xfrm>
            <a:off x="537858" y="-35400"/>
            <a:ext cx="108727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Challenge for Laser Fusion Reactor by 2050 based on the J-</a:t>
            </a:r>
            <a:r>
              <a:rPr lang="en-US" altLang="ja-JP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EPoCH</a:t>
            </a:r>
            <a:r>
              <a:rPr lang="en-US" altLang="ja-JP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project in Japan</a:t>
            </a:r>
            <a:endParaRPr kumimoji="1" lang="ja-JP" altLang="en-US" sz="2800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F100CB6-E7F2-4149-A801-7EE4A4416B28}"/>
              </a:ext>
            </a:extLst>
          </p:cNvPr>
          <p:cNvSpPr txBox="1"/>
          <p:nvPr/>
        </p:nvSpPr>
        <p:spPr>
          <a:xfrm>
            <a:off x="1012175" y="1220006"/>
            <a:ext cx="13388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2021-2022</a:t>
            </a:r>
            <a:endParaRPr kumimoji="1" lang="ja-JP" altLang="en-US" sz="1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9E4DD2C7-A9CB-4D0B-B40B-0B2538110E83}"/>
              </a:ext>
            </a:extLst>
          </p:cNvPr>
          <p:cNvSpPr txBox="1"/>
          <p:nvPr/>
        </p:nvSpPr>
        <p:spPr>
          <a:xfrm>
            <a:off x="4690521" y="1172720"/>
            <a:ext cx="7296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2030</a:t>
            </a:r>
            <a:endParaRPr kumimoji="1" lang="ja-JP" alt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cxnSp>
        <p:nvCxnSpPr>
          <p:cNvPr id="43" name="直線コネクタ 42">
            <a:extLst>
              <a:ext uri="{FF2B5EF4-FFF2-40B4-BE49-F238E27FC236}">
                <a16:creationId xmlns:a16="http://schemas.microsoft.com/office/drawing/2014/main" id="{BEF22BA5-55C2-477A-9F57-7A6F2F64039B}"/>
              </a:ext>
            </a:extLst>
          </p:cNvPr>
          <p:cNvCxnSpPr/>
          <p:nvPr/>
        </p:nvCxnSpPr>
        <p:spPr>
          <a:xfrm>
            <a:off x="267442" y="1046548"/>
            <a:ext cx="1154733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9F948AA0-56D2-4A91-A450-C13104767831}"/>
              </a:ext>
            </a:extLst>
          </p:cNvPr>
          <p:cNvSpPr txBox="1"/>
          <p:nvPr/>
        </p:nvSpPr>
        <p:spPr>
          <a:xfrm>
            <a:off x="4247334" y="1471607"/>
            <a:ext cx="18331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J</a:t>
            </a:r>
            <a:r>
              <a:rPr kumimoji="1" lang="en-US" altLang="ja-J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-</a:t>
            </a:r>
            <a:r>
              <a:rPr kumimoji="1" lang="en-US" altLang="ja-JP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EPoCH</a:t>
            </a:r>
            <a:endParaRPr kumimoji="1" lang="en-US" altLang="ja-JP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79" name="図 78">
            <a:extLst>
              <a:ext uri="{FF2B5EF4-FFF2-40B4-BE49-F238E27FC236}">
                <a16:creationId xmlns:a16="http://schemas.microsoft.com/office/drawing/2014/main" id="{549E19E8-2124-4480-A143-5D003D4438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177" y="2256820"/>
            <a:ext cx="2524939" cy="1444434"/>
          </a:xfrm>
          <a:prstGeom prst="rect">
            <a:avLst/>
          </a:prstGeom>
          <a:ln>
            <a:noFill/>
          </a:ln>
          <a:effectLst>
            <a:softEdge rad="165100"/>
          </a:effectLst>
        </p:spPr>
      </p:pic>
      <p:pic>
        <p:nvPicPr>
          <p:cNvPr id="95" name="図 94">
            <a:extLst>
              <a:ext uri="{FF2B5EF4-FFF2-40B4-BE49-F238E27FC236}">
                <a16:creationId xmlns:a16="http://schemas.microsoft.com/office/drawing/2014/main" id="{31997F42-9078-4A60-B2A5-45A3FA19F8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018" b="89990" l="5528" r="93974">
                        <a14:foregroundMark x1="84064" y1="40144" x2="84064" y2="40144"/>
                        <a14:foregroundMark x1="86305" y1="29721" x2="87201" y2="38700"/>
                        <a14:foregroundMark x1="87550" y1="7018" x2="87699" y2="8462"/>
                        <a14:foregroundMark x1="12301" y1="28689" x2="6175" y2="29928"/>
                        <a14:foregroundMark x1="6175" y1="29928" x2="3436" y2="55212"/>
                        <a14:foregroundMark x1="3436" y1="55212" x2="4880" y2="69040"/>
                        <a14:foregroundMark x1="4880" y1="69040" x2="8914" y2="79360"/>
                        <a14:foregroundMark x1="8914" y1="79360" x2="12450" y2="30444"/>
                        <a14:foregroundMark x1="5179" y1="31579" x2="4183" y2="71517"/>
                        <a14:foregroundMark x1="4183" y1="71517" x2="6275" y2="59340"/>
                        <a14:foregroundMark x1="6275" y1="59340" x2="5528" y2="31166"/>
                        <a14:foregroundMark x1="73456" y1="13106" x2="73954" y2="11042"/>
                        <a14:foregroundMark x1="68426" y1="62539" x2="67181" y2="76264"/>
                        <a14:foregroundMark x1="73954" y1="38700" x2="77191" y2="49639"/>
                        <a14:foregroundMark x1="77191" y1="49639" x2="83416" y2="52632"/>
                        <a14:foregroundMark x1="83416" y1="52632" x2="89741" y2="50258"/>
                        <a14:foregroundMark x1="89741" y1="50258" x2="93625" y2="25387"/>
                        <a14:foregroundMark x1="93625" y1="25387" x2="88745" y2="17234"/>
                        <a14:foregroundMark x1="88745" y1="17234" x2="82221" y2="18060"/>
                        <a14:foregroundMark x1="82221" y1="18060" x2="76444" y2="24252"/>
                        <a14:foregroundMark x1="76444" y1="24252" x2="76693" y2="37771"/>
                        <a14:foregroundMark x1="76693" y1="37771" x2="74153" y2="39422"/>
                        <a14:foregroundMark x1="91882" y1="42312" x2="89592" y2="52116"/>
                        <a14:foregroundMark x1="92032" y1="45614" x2="90837" y2="51393"/>
                        <a14:foregroundMark x1="92380" y1="45201" x2="91185" y2="51703"/>
                        <a14:foregroundMark x1="92032" y1="43756" x2="91882" y2="51703"/>
                        <a14:foregroundMark x1="92380" y1="50258" x2="91335" y2="41280"/>
                        <a14:foregroundMark x1="91882" y1="42724" x2="93974" y2="49948"/>
                        <a14:foregroundMark x1="90986" y1="56760" x2="89592" y2="55315"/>
                        <a14:foregroundMark x1="90139" y1="59649" x2="88596" y2="58927"/>
                        <a14:foregroundMark x1="79382" y1="62126" x2="77988" y2="61816"/>
                        <a14:foregroundMark x1="79532" y1="65428" x2="76942" y2="61816"/>
                        <a14:foregroundMark x1="80080" y1="18885" x2="80926" y2="18885"/>
                        <a14:foregroundMark x1="79731" y1="16409" x2="79731" y2="16409"/>
                        <a14:foregroundMark x1="79034" y1="14551" x2="79034" y2="14551"/>
                        <a14:foregroundMark x1="78835" y1="13519" x2="78835" y2="13519"/>
                        <a14:foregroundMark x1="79880" y1="15686" x2="79880" y2="15686"/>
                        <a14:foregroundMark x1="63894" y1="23220" x2="63894" y2="23220"/>
                        <a14:foregroundMark x1="65637" y1="22910" x2="53287" y2="26109"/>
                        <a14:foregroundMark x1="53287" y1="26109" x2="48805" y2="32301"/>
                        <a14:foregroundMark x1="51394" y1="26109" x2="48257" y2="31166"/>
                        <a14:foregroundMark x1="50847" y1="26109" x2="48456" y2="30857"/>
                        <a14:foregroundMark x1="48805" y1="26522" x2="47211" y2="33024"/>
                        <a14:foregroundMark x1="71016" y1="23633" x2="72261" y2="17853"/>
                        <a14:foregroundMark x1="87898" y1="60372" x2="89940" y2="62126"/>
                        <a14:foregroundMark x1="76942" y1="65015" x2="76394" y2="639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3348" y="2486874"/>
            <a:ext cx="1898858" cy="915388"/>
          </a:xfrm>
          <a:prstGeom prst="rect">
            <a:avLst/>
          </a:prstGeom>
          <a:ln>
            <a:noFill/>
          </a:ln>
          <a:effectLst/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269A1BB8-E11C-43F9-86C4-980F747834BB}"/>
              </a:ext>
            </a:extLst>
          </p:cNvPr>
          <p:cNvSpPr/>
          <p:nvPr/>
        </p:nvSpPr>
        <p:spPr>
          <a:xfrm>
            <a:off x="1369385" y="1478460"/>
            <a:ext cx="13195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ja-J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SEN</a:t>
            </a:r>
            <a:r>
              <a:rPr lang="en-US" altLang="ja-JP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J</a:t>
            </a:r>
            <a:r>
              <a:rPr lang="en-US" altLang="ja-J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U</a:t>
            </a:r>
          </a:p>
        </p:txBody>
      </p:sp>
      <p:sp>
        <p:nvSpPr>
          <p:cNvPr id="99" name="テキスト ボックス 98">
            <a:extLst>
              <a:ext uri="{FF2B5EF4-FFF2-40B4-BE49-F238E27FC236}">
                <a16:creationId xmlns:a16="http://schemas.microsoft.com/office/drawing/2014/main" id="{846FAB1E-7ED6-4D0D-93C5-3A5E73DDD644}"/>
              </a:ext>
            </a:extLst>
          </p:cNvPr>
          <p:cNvSpPr txBox="1"/>
          <p:nvPr/>
        </p:nvSpPr>
        <p:spPr>
          <a:xfrm>
            <a:off x="3613768" y="3766670"/>
            <a:ext cx="28297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ja-JP" sz="16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1-100Hz/10kJ Laser</a:t>
            </a:r>
            <a:endParaRPr kumimoji="1" lang="en-US" altLang="ja-JP" sz="1600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285750" indent="-285750">
              <a:buFont typeface="Wingdings" panose="05000000000000000000" pitchFamily="2" charset="2"/>
              <a:buChar char="p"/>
            </a:pPr>
            <a:r>
              <a:rPr kumimoji="1" lang="en-US" altLang="ja-JP" sz="16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Sub-critical reactor</a:t>
            </a:r>
            <a:endParaRPr kumimoji="1" lang="ja-JP" altLang="en-US" sz="1600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7AF7F7D7-862E-4D6A-B729-0C436FF4C67C}"/>
              </a:ext>
            </a:extLst>
          </p:cNvPr>
          <p:cNvSpPr/>
          <p:nvPr/>
        </p:nvSpPr>
        <p:spPr>
          <a:xfrm>
            <a:off x="1365537" y="1885805"/>
            <a:ext cx="1348446" cy="3540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110000"/>
              </a:lnSpc>
            </a:pPr>
            <a:r>
              <a:rPr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(module</a:t>
            </a: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）</a:t>
            </a:r>
            <a:endParaRPr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00" name="テキスト ボックス 99">
            <a:extLst>
              <a:ext uri="{FF2B5EF4-FFF2-40B4-BE49-F238E27FC236}">
                <a16:creationId xmlns:a16="http://schemas.microsoft.com/office/drawing/2014/main" id="{F82CAD00-B88A-41E3-B0E7-B715DCBC750C}"/>
              </a:ext>
            </a:extLst>
          </p:cNvPr>
          <p:cNvSpPr txBox="1"/>
          <p:nvPr/>
        </p:nvSpPr>
        <p:spPr>
          <a:xfrm>
            <a:off x="577498" y="3777366"/>
            <a:ext cx="28297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ja-JP" sz="16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100Hz/10</a:t>
            </a:r>
            <a:r>
              <a:rPr lang="ja-JP" altLang="en-US" sz="16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０</a:t>
            </a:r>
            <a:r>
              <a:rPr lang="en-US" altLang="ja-JP" sz="16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J</a:t>
            </a:r>
            <a:r>
              <a:rPr kumimoji="1" lang="ja-JP" altLang="en-US" sz="16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</a:t>
            </a:r>
            <a:r>
              <a:rPr lang="en-US" altLang="ja-JP" sz="16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Laser</a:t>
            </a:r>
            <a:endParaRPr kumimoji="1" lang="en-US" altLang="ja-JP" sz="1600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285750" indent="-285750">
              <a:buFont typeface="Wingdings" panose="05000000000000000000" pitchFamily="2" charset="2"/>
              <a:buChar char="p"/>
            </a:pPr>
            <a:r>
              <a:rPr kumimoji="1" lang="en-US" altLang="ja-JP" sz="16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Test facility of the high repetition laser</a:t>
            </a:r>
            <a:endParaRPr kumimoji="1" lang="ja-JP" altLang="en-US" sz="1600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37" name="図 36">
            <a:extLst>
              <a:ext uri="{FF2B5EF4-FFF2-40B4-BE49-F238E27FC236}">
                <a16:creationId xmlns:a16="http://schemas.microsoft.com/office/drawing/2014/main" id="{D0EA4103-649E-49C0-9314-DB92E168391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8" t="3372" r="47036" b="75869"/>
          <a:stretch/>
        </p:blipFill>
        <p:spPr>
          <a:xfrm>
            <a:off x="58788" y="6417636"/>
            <a:ext cx="919177" cy="401608"/>
          </a:xfrm>
          <a:prstGeom prst="rect">
            <a:avLst/>
          </a:prstGeom>
        </p:spPr>
      </p:pic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FD05BDFD-1C08-46BC-AB13-8BB11F7DD78A}"/>
              </a:ext>
            </a:extLst>
          </p:cNvPr>
          <p:cNvGrpSpPr/>
          <p:nvPr/>
        </p:nvGrpSpPr>
        <p:grpSpPr>
          <a:xfrm>
            <a:off x="6513742" y="1220777"/>
            <a:ext cx="5450098" cy="5554251"/>
            <a:chOff x="12592945" y="911573"/>
            <a:chExt cx="5450098" cy="5554251"/>
          </a:xfrm>
        </p:grpSpPr>
        <p:sp>
          <p:nvSpPr>
            <p:cNvPr id="71" name="矢印: 右 70">
              <a:extLst>
                <a:ext uri="{FF2B5EF4-FFF2-40B4-BE49-F238E27FC236}">
                  <a16:creationId xmlns:a16="http://schemas.microsoft.com/office/drawing/2014/main" id="{48CF46F5-08F0-4A81-A0A6-01649F9AF4D2}"/>
                </a:ext>
              </a:extLst>
            </p:cNvPr>
            <p:cNvSpPr/>
            <p:nvPr/>
          </p:nvSpPr>
          <p:spPr>
            <a:xfrm>
              <a:off x="12592945" y="1208803"/>
              <a:ext cx="5284495" cy="663241"/>
            </a:xfrm>
            <a:prstGeom prst="rightArrow">
              <a:avLst>
                <a:gd name="adj1" fmla="val 100000"/>
                <a:gd name="adj2" fmla="val 37590"/>
              </a:avLst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22971">
                  <a:schemeClr val="accent5">
                    <a:lumMod val="20000"/>
                    <a:lumOff val="80000"/>
                  </a:schemeClr>
                </a:gs>
                <a:gs pos="93000">
                  <a:srgbClr val="3399FF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4" name="矢印: 右 73">
              <a:extLst>
                <a:ext uri="{FF2B5EF4-FFF2-40B4-BE49-F238E27FC236}">
                  <a16:creationId xmlns:a16="http://schemas.microsoft.com/office/drawing/2014/main" id="{F87D86E8-A266-4DF9-A4B7-ACE494C69D86}"/>
                </a:ext>
              </a:extLst>
            </p:cNvPr>
            <p:cNvSpPr/>
            <p:nvPr/>
          </p:nvSpPr>
          <p:spPr>
            <a:xfrm flipH="1">
              <a:off x="13210131" y="5621962"/>
              <a:ext cx="747711" cy="522842"/>
            </a:xfrm>
            <a:prstGeom prst="rightArrow">
              <a:avLst>
                <a:gd name="adj1" fmla="val 100000"/>
                <a:gd name="adj2" fmla="val 37590"/>
              </a:avLst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93000">
                  <a:srgbClr val="C000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grpSp>
          <p:nvGrpSpPr>
            <p:cNvPr id="44" name="グループ化 43">
              <a:extLst>
                <a:ext uri="{FF2B5EF4-FFF2-40B4-BE49-F238E27FC236}">
                  <a16:creationId xmlns:a16="http://schemas.microsoft.com/office/drawing/2014/main" id="{2EB2399D-F49D-46DA-AC9D-3DF37A79423E}"/>
                </a:ext>
              </a:extLst>
            </p:cNvPr>
            <p:cNvGrpSpPr/>
            <p:nvPr/>
          </p:nvGrpSpPr>
          <p:grpSpPr>
            <a:xfrm>
              <a:off x="13107678" y="911573"/>
              <a:ext cx="4935365" cy="5554251"/>
              <a:chOff x="7815862" y="887101"/>
              <a:chExt cx="4935365" cy="5554251"/>
            </a:xfrm>
          </p:grpSpPr>
          <p:grpSp>
            <p:nvGrpSpPr>
              <p:cNvPr id="45" name="グループ化 44">
                <a:extLst>
                  <a:ext uri="{FF2B5EF4-FFF2-40B4-BE49-F238E27FC236}">
                    <a16:creationId xmlns:a16="http://schemas.microsoft.com/office/drawing/2014/main" id="{A54E922F-B380-462D-9A04-84A57569B424}"/>
                  </a:ext>
                </a:extLst>
              </p:cNvPr>
              <p:cNvGrpSpPr/>
              <p:nvPr/>
            </p:nvGrpSpPr>
            <p:grpSpPr>
              <a:xfrm>
                <a:off x="7854922" y="2387572"/>
                <a:ext cx="4615475" cy="4053780"/>
                <a:chOff x="7854922" y="2387572"/>
                <a:chExt cx="4615475" cy="4053780"/>
              </a:xfrm>
            </p:grpSpPr>
            <p:grpSp>
              <p:nvGrpSpPr>
                <p:cNvPr id="55" name="グループ化 54">
                  <a:extLst>
                    <a:ext uri="{FF2B5EF4-FFF2-40B4-BE49-F238E27FC236}">
                      <a16:creationId xmlns:a16="http://schemas.microsoft.com/office/drawing/2014/main" id="{8E5E72B0-E543-4917-A342-109232CFCF27}"/>
                    </a:ext>
                  </a:extLst>
                </p:cNvPr>
                <p:cNvGrpSpPr/>
                <p:nvPr/>
              </p:nvGrpSpPr>
              <p:grpSpPr>
                <a:xfrm>
                  <a:off x="7854922" y="2387572"/>
                  <a:ext cx="4615475" cy="4053780"/>
                  <a:chOff x="7854922" y="2387572"/>
                  <a:chExt cx="4615475" cy="4053780"/>
                </a:xfrm>
              </p:grpSpPr>
              <p:grpSp>
                <p:nvGrpSpPr>
                  <p:cNvPr id="64" name="グループ化 63">
                    <a:extLst>
                      <a:ext uri="{FF2B5EF4-FFF2-40B4-BE49-F238E27FC236}">
                        <a16:creationId xmlns:a16="http://schemas.microsoft.com/office/drawing/2014/main" id="{E02FFB98-B4A7-4396-868A-7210C530619F}"/>
                      </a:ext>
                    </a:extLst>
                  </p:cNvPr>
                  <p:cNvGrpSpPr/>
                  <p:nvPr/>
                </p:nvGrpSpPr>
                <p:grpSpPr>
                  <a:xfrm>
                    <a:off x="7854922" y="2387572"/>
                    <a:ext cx="4615475" cy="4053780"/>
                    <a:chOff x="8136896" y="-356795"/>
                    <a:chExt cx="4615475" cy="4053780"/>
                  </a:xfrm>
                </p:grpSpPr>
                <p:pic>
                  <p:nvPicPr>
                    <p:cNvPr id="65" name="Picture 6" descr="https://images.assetsdelivery.com/compings_v2/kran77/kran771507/kran77150700069.jpg">
                      <a:extLst>
                        <a:ext uri="{FF2B5EF4-FFF2-40B4-BE49-F238E27FC236}">
                          <a16:creationId xmlns:a16="http://schemas.microsoft.com/office/drawing/2014/main" id="{4ED6937D-13F0-41B7-9652-EF3D60803F99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">
                      <a:lum bright="70000" contrast="-70000"/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8136896" y="735543"/>
                      <a:ext cx="3986745" cy="2961442"/>
                    </a:xfrm>
                    <a:prstGeom prst="ellipse">
                      <a:avLst/>
                    </a:prstGeom>
                    <a:noFill/>
                    <a:effectLst>
                      <a:softEdge rad="203200"/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66" name="図 65">
                      <a:extLst>
                        <a:ext uri="{FF2B5EF4-FFF2-40B4-BE49-F238E27FC236}">
                          <a16:creationId xmlns:a16="http://schemas.microsoft.com/office/drawing/2014/main" id="{4679F24C-6364-4AA7-9B01-D8F5A0D1039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0">
                      <a:extLst>
                        <a:ext uri="{BEBA8EAE-BF5A-486C-A8C5-ECC9F3942E4B}">
                          <a14:imgProps xmlns:a14="http://schemas.microsoft.com/office/drawing/2010/main">
                            <a14:imgLayer r:embed="rId11">
                              <a14:imgEffect>
                                <a14:backgroundRemoval t="10000" b="90000" l="10000" r="90000">
                                  <a14:foregroundMark x1="79903" y1="79627" x2="84562" y2="74883"/>
                                  <a14:foregroundMark x1="84562" y1="74883" x2="87900" y2="68507"/>
                                  <a14:foregroundMark x1="87900" y1="68507" x2="88108" y2="53888"/>
                                  <a14:foregroundMark x1="88108" y1="53888" x2="84423" y2="42535"/>
                                  <a14:foregroundMark x1="88108" y1="66874" x2="89291" y2="60031"/>
                                  <a14:foregroundMark x1="89291" y1="60031" x2="85535" y2="45412"/>
                                  <a14:foregroundMark x1="89082" y1="57465" x2="87691" y2="49844"/>
                                  <a14:foregroundMark x1="87691" y1="49844" x2="84075" y2="42535"/>
                                  <a14:foregroundMark x1="69958" y1="84526" x2="71349" y2="83981"/>
                                  <a14:backgroundMark x1="37204" y1="31026" x2="56745" y2="43313"/>
                                  <a14:backgroundMark x1="56745" y1="43313" x2="60223" y2="50078"/>
                                  <a14:backgroundMark x1="60223" y1="50078" x2="59249" y2="57154"/>
                                  <a14:backgroundMark x1="59249" y1="57154" x2="53129" y2="61509"/>
                                  <a14:backgroundMark x1="53129" y1="61509" x2="45410" y2="60809"/>
                                  <a14:backgroundMark x1="45410" y1="60809" x2="38526" y2="54510"/>
                                  <a14:backgroundMark x1="38526" y1="54510" x2="35744" y2="48056"/>
                                  <a14:backgroundMark x1="35744" y1="48056" x2="34771" y2="39891"/>
                                  <a14:backgroundMark x1="34771" y1="39891" x2="36579" y2="32970"/>
                                  <a14:backgroundMark x1="36579" y1="32970" x2="38526" y2="30638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rot="754749">
                      <a:off x="8640746" y="-344382"/>
                      <a:ext cx="4014139" cy="2143113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67" name="テキスト ボックス 66">
                      <a:extLst>
                        <a:ext uri="{FF2B5EF4-FFF2-40B4-BE49-F238E27FC236}">
                          <a16:creationId xmlns:a16="http://schemas.microsoft.com/office/drawing/2014/main" id="{1BDDA9B4-3678-4639-811A-E5377FCC786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167023" y="-356795"/>
                      <a:ext cx="2257782" cy="64633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ja-JP" b="1" dirty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compact fusion reactor</a:t>
                      </a:r>
                      <a:endParaRPr kumimoji="1" lang="ja-JP" altLang="en-US" b="1" dirty="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p:txBody>
                </p:sp>
                <p:sp>
                  <p:nvSpPr>
                    <p:cNvPr id="69" name="テキスト ボックス 68">
                      <a:extLst>
                        <a:ext uri="{FF2B5EF4-FFF2-40B4-BE49-F238E27FC236}">
                          <a16:creationId xmlns:a16="http://schemas.microsoft.com/office/drawing/2014/main" id="{364DFD65-EAEA-4B9B-AA12-9B9A957BE94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1144650" y="1208654"/>
                      <a:ext cx="1607721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altLang="ja-JP" b="1" dirty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Consumer</a:t>
                      </a:r>
                      <a:endParaRPr kumimoji="1" lang="ja-JP" altLang="en-US" b="1" dirty="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p:txBody>
                </p:sp>
              </p:grpSp>
              <p:pic>
                <p:nvPicPr>
                  <p:cNvPr id="60" name="図 59">
                    <a:extLst>
                      <a:ext uri="{FF2B5EF4-FFF2-40B4-BE49-F238E27FC236}">
                        <a16:creationId xmlns:a16="http://schemas.microsoft.com/office/drawing/2014/main" id="{88E3A782-45B7-4E5F-A14E-BCDDECAC386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">
                    <a:extLst>
                      <a:ext uri="{BEBA8EAE-BF5A-486C-A8C5-ECC9F3942E4B}">
                        <a14:imgProps xmlns:a14="http://schemas.microsoft.com/office/drawing/2010/main">
                          <a14:imgLayer r:embed="rId13">
                            <a14:imgEffect>
                              <a14:backgroundRemoval t="10000" b="90000" l="6042" r="90000">
                                <a14:foregroundMark x1="9297" y1="49583" x2="9297" y2="49583"/>
                                <a14:foregroundMark x1="7318" y1="54259" x2="6745" y2="63611"/>
                                <a14:foregroundMark x1="6432" y1="64167" x2="6042" y2="58796"/>
                                <a14:foregroundMark x1="14427" y1="65185" x2="11432" y2="58380"/>
                                <a14:foregroundMark x1="11432" y1="58380" x2="11615" y2="54120"/>
                                <a14:foregroundMark x1="24714" y1="61065" x2="26068" y2="63611"/>
                                <a14:foregroundMark x1="72031" y1="60093" x2="47604" y2="75833"/>
                                <a14:foregroundMark x1="47604" y1="75833" x2="44818" y2="75972"/>
                              </a14:backgroundRemoval>
                            </a14:imgEffect>
                            <a14:imgEffect>
                              <a14:brightnessContrast bright="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518313" y="2449601"/>
                    <a:ext cx="3462305" cy="1806522"/>
                  </a:xfrm>
                  <a:prstGeom prst="ellipse">
                    <a:avLst/>
                  </a:prstGeom>
                  <a:ln>
                    <a:noFill/>
                  </a:ln>
                  <a:effectLst>
                    <a:softEdge rad="114300"/>
                  </a:effectLst>
                </p:spPr>
              </p:pic>
            </p:grpSp>
            <p:sp>
              <p:nvSpPr>
                <p:cNvPr id="57" name="テキスト ボックス 56">
                  <a:extLst>
                    <a:ext uri="{FF2B5EF4-FFF2-40B4-BE49-F238E27FC236}">
                      <a16:creationId xmlns:a16="http://schemas.microsoft.com/office/drawing/2014/main" id="{861F0159-58E8-4FA9-BF3E-DB31DE1BBA65}"/>
                    </a:ext>
                  </a:extLst>
                </p:cNvPr>
                <p:cNvSpPr txBox="1"/>
                <p:nvPr/>
              </p:nvSpPr>
              <p:spPr>
                <a:xfrm>
                  <a:off x="8930519" y="3918068"/>
                  <a:ext cx="136768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b="1" dirty="0">
                      <a:solidFill>
                        <a:srgbClr val="000099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MW</a:t>
                  </a:r>
                  <a:r>
                    <a:rPr kumimoji="1" lang="ja-JP" altLang="en-US" b="1" dirty="0">
                      <a:solidFill>
                        <a:srgbClr val="000099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 </a:t>
                  </a:r>
                  <a:r>
                    <a:rPr kumimoji="1" lang="en-US" altLang="ja-JP" b="1" dirty="0">
                      <a:solidFill>
                        <a:srgbClr val="000099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laser</a:t>
                  </a:r>
                  <a:endParaRPr kumimoji="1" lang="ja-JP" altLang="en-US" b="1" dirty="0">
                    <a:solidFill>
                      <a:srgbClr val="0000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BIZ UDPゴシック" panose="020B0400000000000000" pitchFamily="50" charset="-128"/>
                    <a:ea typeface="BIZ UDPゴシック" panose="020B0400000000000000" pitchFamily="50" charset="-128"/>
                  </a:endParaRPr>
                </a:p>
              </p:txBody>
            </p:sp>
          </p:grpSp>
          <p:grpSp>
            <p:nvGrpSpPr>
              <p:cNvPr id="46" name="グループ化 45">
                <a:extLst>
                  <a:ext uri="{FF2B5EF4-FFF2-40B4-BE49-F238E27FC236}">
                    <a16:creationId xmlns:a16="http://schemas.microsoft.com/office/drawing/2014/main" id="{3CF9B115-724B-49BE-94BF-685E13FCC23E}"/>
                  </a:ext>
                </a:extLst>
              </p:cNvPr>
              <p:cNvGrpSpPr/>
              <p:nvPr/>
            </p:nvGrpSpPr>
            <p:grpSpPr>
              <a:xfrm>
                <a:off x="7815862" y="887101"/>
                <a:ext cx="4935365" cy="5391998"/>
                <a:chOff x="7815862" y="887101"/>
                <a:chExt cx="4935365" cy="5391998"/>
              </a:xfrm>
            </p:grpSpPr>
            <p:sp>
              <p:nvSpPr>
                <p:cNvPr id="48" name="テキスト ボックス 47">
                  <a:extLst>
                    <a:ext uri="{FF2B5EF4-FFF2-40B4-BE49-F238E27FC236}">
                      <a16:creationId xmlns:a16="http://schemas.microsoft.com/office/drawing/2014/main" id="{D67286B2-716F-499F-9C3D-DC478E39746C}"/>
                    </a:ext>
                  </a:extLst>
                </p:cNvPr>
                <p:cNvSpPr txBox="1"/>
                <p:nvPr/>
              </p:nvSpPr>
              <p:spPr>
                <a:xfrm>
                  <a:off x="9028080" y="887101"/>
                  <a:ext cx="1454244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ja-JP" altLang="en-US" sz="1400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２０４０～</a:t>
                  </a:r>
                  <a:r>
                    <a:rPr kumimoji="1" lang="en-US" altLang="ja-JP" sz="1400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2050</a:t>
                  </a:r>
                  <a:endParaRPr kumimoji="1" lang="ja-JP" altLang="en-US" sz="1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BIZ UDPゴシック" panose="020B0400000000000000" pitchFamily="50" charset="-128"/>
                    <a:ea typeface="BIZ UDPゴシック" panose="020B0400000000000000" pitchFamily="50" charset="-128"/>
                  </a:endParaRPr>
                </a:p>
              </p:txBody>
            </p:sp>
            <p:sp>
              <p:nvSpPr>
                <p:cNvPr id="50" name="テキスト ボックス 49">
                  <a:extLst>
                    <a:ext uri="{FF2B5EF4-FFF2-40B4-BE49-F238E27FC236}">
                      <a16:creationId xmlns:a16="http://schemas.microsoft.com/office/drawing/2014/main" id="{2CF8EE7E-3BF5-446A-9B25-8C34060B47C1}"/>
                    </a:ext>
                  </a:extLst>
                </p:cNvPr>
                <p:cNvSpPr txBox="1"/>
                <p:nvPr/>
              </p:nvSpPr>
              <p:spPr>
                <a:xfrm>
                  <a:off x="8455479" y="4709439"/>
                  <a:ext cx="3986745" cy="15696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buFont typeface="Wingdings" panose="05000000000000000000" pitchFamily="2" charset="2"/>
                    <a:buChar char="p"/>
                  </a:pPr>
                  <a:r>
                    <a:rPr lang="en-US" altLang="ja-JP" sz="1600" b="1" dirty="0"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both a </a:t>
                  </a:r>
                  <a:r>
                    <a:rPr lang="en-US" altLang="ja-JP" sz="1600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test reactor </a:t>
                  </a:r>
                  <a:r>
                    <a:rPr lang="en-US" altLang="ja-JP" sz="1600" b="1" dirty="0"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for power generation and a </a:t>
                  </a:r>
                  <a:r>
                    <a:rPr lang="en-US" altLang="ja-JP" sz="1600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commercial reactor </a:t>
                  </a:r>
                  <a:r>
                    <a:rPr lang="en-US" altLang="ja-JP" sz="1600" b="1" dirty="0"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for clean hydrogen production, taking into account the difficulties of actual grid connection</a:t>
                  </a:r>
                  <a:endParaRPr kumimoji="1" lang="ja-JP" altLang="en-US" sz="16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BIZ UDPゴシック" panose="020B0400000000000000" pitchFamily="50" charset="-128"/>
                    <a:ea typeface="BIZ UDPゴシック" panose="020B0400000000000000" pitchFamily="50" charset="-128"/>
                  </a:endParaRPr>
                </a:p>
              </p:txBody>
            </p:sp>
            <p:sp>
              <p:nvSpPr>
                <p:cNvPr id="51" name="テキスト ボックス 50">
                  <a:extLst>
                    <a:ext uri="{FF2B5EF4-FFF2-40B4-BE49-F238E27FC236}">
                      <a16:creationId xmlns:a16="http://schemas.microsoft.com/office/drawing/2014/main" id="{85888475-84FD-4ACE-A220-A92E35148D0C}"/>
                    </a:ext>
                  </a:extLst>
                </p:cNvPr>
                <p:cNvSpPr txBox="1"/>
                <p:nvPr/>
              </p:nvSpPr>
              <p:spPr>
                <a:xfrm>
                  <a:off x="9941847" y="1228443"/>
                  <a:ext cx="2809380" cy="57060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20000"/>
                    </a:lnSpc>
                  </a:pPr>
                  <a:r>
                    <a:rPr kumimoji="1" lang="ja-JP" altLang="en-US" sz="1400" b="1" dirty="0"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（</a:t>
                  </a:r>
                  <a:r>
                    <a:rPr kumimoji="1" lang="en-US" altLang="ja-JP" sz="1400" b="1" dirty="0"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Test reactor</a:t>
                  </a:r>
                  <a:r>
                    <a:rPr kumimoji="1" lang="ja-JP" altLang="en-US" sz="1400" b="1" dirty="0"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 </a:t>
                  </a:r>
                  <a:r>
                    <a:rPr kumimoji="1" lang="en-US" altLang="ja-JP" sz="1400" b="1" dirty="0"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–</a:t>
                  </a:r>
                  <a:r>
                    <a:rPr kumimoji="1" lang="ja-JP" altLang="en-US" sz="1400" b="1" dirty="0"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 </a:t>
                  </a:r>
                  <a:endParaRPr kumimoji="1" lang="en-US" altLang="ja-JP" sz="1400" b="1" dirty="0">
                    <a:latin typeface="BIZ UDPゴシック" panose="020B0400000000000000" pitchFamily="50" charset="-128"/>
                    <a:ea typeface="BIZ UDPゴシック" panose="020B0400000000000000" pitchFamily="50" charset="-128"/>
                  </a:endParaRPr>
                </a:p>
                <a:p>
                  <a:pPr>
                    <a:lnSpc>
                      <a:spcPct val="120000"/>
                    </a:lnSpc>
                  </a:pPr>
                  <a:r>
                    <a:rPr lang="en-US" altLang="ja-JP" sz="1400" b="1" dirty="0"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  Commercial Reactor</a:t>
                  </a:r>
                  <a:r>
                    <a:rPr kumimoji="1" lang="ja-JP" altLang="en-US" sz="1400" b="1" dirty="0"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）</a:t>
                  </a:r>
                </a:p>
              </p:txBody>
            </p:sp>
            <p:sp>
              <p:nvSpPr>
                <p:cNvPr id="52" name="テキスト ボックス 51">
                  <a:extLst>
                    <a:ext uri="{FF2B5EF4-FFF2-40B4-BE49-F238E27FC236}">
                      <a16:creationId xmlns:a16="http://schemas.microsoft.com/office/drawing/2014/main" id="{45078AD8-2244-4660-B373-CBE39D9E08E2}"/>
                    </a:ext>
                  </a:extLst>
                </p:cNvPr>
                <p:cNvSpPr txBox="1"/>
                <p:nvPr/>
              </p:nvSpPr>
              <p:spPr>
                <a:xfrm>
                  <a:off x="7815862" y="1222802"/>
                  <a:ext cx="2448893" cy="52322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kumimoji="1" lang="en-US" altLang="ja-JP" sz="2800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HYPERION</a:t>
                  </a:r>
                </a:p>
              </p:txBody>
            </p:sp>
          </p:grpSp>
          <p:pic>
            <p:nvPicPr>
              <p:cNvPr id="47" name="図 46">
                <a:extLst>
                  <a:ext uri="{FF2B5EF4-FFF2-40B4-BE49-F238E27FC236}">
                    <a16:creationId xmlns:a16="http://schemas.microsoft.com/office/drawing/2014/main" id="{9EC89043-4822-4C18-9505-E6BB02546A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323246" y="2348253"/>
                <a:ext cx="1065676" cy="912142"/>
              </a:xfrm>
              <a:prstGeom prst="rect">
                <a:avLst/>
              </a:prstGeom>
            </p:spPr>
          </p:pic>
        </p:grpSp>
      </p:grpSp>
      <p:sp>
        <p:nvSpPr>
          <p:cNvPr id="81" name="Rectangle 6">
            <a:extLst>
              <a:ext uri="{FF2B5EF4-FFF2-40B4-BE49-F238E27FC236}">
                <a16:creationId xmlns:a16="http://schemas.microsoft.com/office/drawing/2014/main" id="{6185B49C-B76D-4588-A6C8-E8A3B73F78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0" y="6553200"/>
            <a:ext cx="762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91436" tIns="45716" rIns="91436" bIns="45716"/>
          <a:lstStyle/>
          <a:p>
            <a:pPr algn="r" defTabSz="911934">
              <a:defRPr/>
            </a:pPr>
            <a:fld id="{57A8297D-5CC8-2240-8899-FD4042865E28}" type="slidenum">
              <a:rPr lang="en-US" altLang="ja-JP" sz="1400">
                <a:solidFill>
                  <a:srgbClr val="00206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rial" panose="020B0604020202020204" pitchFamily="34" charset="0"/>
              </a:rPr>
              <a:pPr algn="r" defTabSz="911934">
                <a:defRPr/>
              </a:pPr>
              <a:t>11</a:t>
            </a:fld>
            <a:endParaRPr lang="en-US" altLang="ja-JP" sz="1400" dirty="0">
              <a:solidFill>
                <a:srgbClr val="002060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80" name="テキスト ボックス 79">
            <a:extLst>
              <a:ext uri="{FF2B5EF4-FFF2-40B4-BE49-F238E27FC236}">
                <a16:creationId xmlns:a16="http://schemas.microsoft.com/office/drawing/2014/main" id="{77ADADA9-621D-4858-B975-925EFE7B463D}"/>
              </a:ext>
            </a:extLst>
          </p:cNvPr>
          <p:cNvSpPr txBox="1"/>
          <p:nvPr/>
        </p:nvSpPr>
        <p:spPr>
          <a:xfrm>
            <a:off x="3942572" y="4335125"/>
            <a:ext cx="36308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Wingdings" panose="05000000000000000000" pitchFamily="2" charset="2"/>
              <a:buChar char="l"/>
            </a:pPr>
            <a:r>
              <a:rPr kumimoji="1" lang="en-US" altLang="ja-JP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Demonstration of Generation of Electric Power and Clean H2</a:t>
            </a:r>
          </a:p>
          <a:p>
            <a:pPr marL="176213" indent="-176213">
              <a:buFont typeface="Wingdings" panose="05000000000000000000" pitchFamily="2" charset="2"/>
              <a:buChar char="l"/>
            </a:pPr>
            <a:endParaRPr lang="en-US" altLang="ja-JP" sz="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176213" indent="-176213">
              <a:buFont typeface="Wingdings" panose="05000000000000000000" pitchFamily="2" charset="2"/>
              <a:buChar char="l"/>
            </a:pPr>
            <a:r>
              <a:rPr kumimoji="1" lang="en-US" altLang="ja-JP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Data-base of Laser fusion plasma for optimization</a:t>
            </a:r>
          </a:p>
          <a:p>
            <a:pPr marL="176213" indent="-176213">
              <a:buFont typeface="Wingdings" panose="05000000000000000000" pitchFamily="2" charset="2"/>
              <a:buChar char="l"/>
            </a:pPr>
            <a:endParaRPr kumimoji="1" lang="en-US" altLang="ja-JP" sz="400" b="1" dirty="0">
              <a:solidFill>
                <a:srgbClr val="C000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87FB19BE-6FC5-4FAB-AC78-EEB18B26630B}"/>
              </a:ext>
            </a:extLst>
          </p:cNvPr>
          <p:cNvSpPr txBox="1"/>
          <p:nvPr/>
        </p:nvSpPr>
        <p:spPr>
          <a:xfrm>
            <a:off x="3802619" y="1865120"/>
            <a:ext cx="2226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</a:t>
            </a:r>
            <a:r>
              <a:rPr kumimoji="1" lang="en-US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Multi purpose</a:t>
            </a:r>
            <a:r>
              <a:rPr kumimoji="1" lang="ja-JP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）</a:t>
            </a:r>
          </a:p>
        </p:txBody>
      </p:sp>
      <p:sp>
        <p:nvSpPr>
          <p:cNvPr id="72" name="テキスト ボックス 71">
            <a:extLst>
              <a:ext uri="{FF2B5EF4-FFF2-40B4-BE49-F238E27FC236}">
                <a16:creationId xmlns:a16="http://schemas.microsoft.com/office/drawing/2014/main" id="{0FF16DFE-AE94-41A8-8F0E-70F39E85625D}"/>
              </a:ext>
            </a:extLst>
          </p:cNvPr>
          <p:cNvSpPr txBox="1"/>
          <p:nvPr/>
        </p:nvSpPr>
        <p:spPr>
          <a:xfrm>
            <a:off x="848109" y="5630041"/>
            <a:ext cx="28097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en-US" altLang="ja-JP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Demonstration of highly efficient fusion based on a fast ignition system 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kumimoji="1" lang="en-US" altLang="ja-JP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International collaborations</a:t>
            </a:r>
            <a:endParaRPr kumimoji="1" lang="ja-JP" altLang="en-US" sz="1100" dirty="0">
              <a:solidFill>
                <a:schemeClr val="tx1">
                  <a:lumMod val="50000"/>
                  <a:lumOff val="5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73" name="テキスト ボックス 72">
            <a:extLst>
              <a:ext uri="{FF2B5EF4-FFF2-40B4-BE49-F238E27FC236}">
                <a16:creationId xmlns:a16="http://schemas.microsoft.com/office/drawing/2014/main" id="{8B198E2D-C8BE-43BB-80B9-8201CEEF3A90}"/>
              </a:ext>
            </a:extLst>
          </p:cNvPr>
          <p:cNvSpPr txBox="1"/>
          <p:nvPr/>
        </p:nvSpPr>
        <p:spPr>
          <a:xfrm>
            <a:off x="846661" y="5094211"/>
            <a:ext cx="22266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Wingdings" panose="05000000000000000000" pitchFamily="2" charset="2"/>
              <a:buChar char="l"/>
            </a:pPr>
            <a:r>
              <a:rPr kumimoji="1" lang="en-US" altLang="ja-JP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Single-shot base achievements</a:t>
            </a:r>
            <a:endParaRPr kumimoji="1" lang="ja-JP" altLang="en-US" sz="1400" b="1" dirty="0">
              <a:solidFill>
                <a:schemeClr val="tx1">
                  <a:lumMod val="50000"/>
                  <a:lumOff val="50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76" name="矢印: 上下 75">
            <a:extLst>
              <a:ext uri="{FF2B5EF4-FFF2-40B4-BE49-F238E27FC236}">
                <a16:creationId xmlns:a16="http://schemas.microsoft.com/office/drawing/2014/main" id="{B009DE7C-2588-4AD8-9280-3953CB50B08B}"/>
              </a:ext>
            </a:extLst>
          </p:cNvPr>
          <p:cNvSpPr/>
          <p:nvPr/>
        </p:nvSpPr>
        <p:spPr>
          <a:xfrm>
            <a:off x="1615513" y="4653258"/>
            <a:ext cx="669414" cy="440953"/>
          </a:xfrm>
          <a:prstGeom prst="upDownArrow">
            <a:avLst>
              <a:gd name="adj1" fmla="val 50000"/>
              <a:gd name="adj2" fmla="val 36216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7" name="正方形/長方形 76">
            <a:extLst>
              <a:ext uri="{FF2B5EF4-FFF2-40B4-BE49-F238E27FC236}">
                <a16:creationId xmlns:a16="http://schemas.microsoft.com/office/drawing/2014/main" id="{2B2F5293-5760-4CE7-B82D-EB2303797188}"/>
              </a:ext>
            </a:extLst>
          </p:cNvPr>
          <p:cNvSpPr/>
          <p:nvPr/>
        </p:nvSpPr>
        <p:spPr>
          <a:xfrm>
            <a:off x="968171" y="3452481"/>
            <a:ext cx="18758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2022 FY Budget </a:t>
            </a:r>
            <a:endParaRPr lang="ja-JP" altLang="en-US" sz="1400" dirty="0"/>
          </a:p>
        </p:txBody>
      </p:sp>
      <p:sp>
        <p:nvSpPr>
          <p:cNvPr id="78" name="矢印: 右 77">
            <a:extLst>
              <a:ext uri="{FF2B5EF4-FFF2-40B4-BE49-F238E27FC236}">
                <a16:creationId xmlns:a16="http://schemas.microsoft.com/office/drawing/2014/main" id="{FFE52EE5-203C-4CC2-8B33-A1E115663937}"/>
              </a:ext>
            </a:extLst>
          </p:cNvPr>
          <p:cNvSpPr/>
          <p:nvPr/>
        </p:nvSpPr>
        <p:spPr>
          <a:xfrm rot="10800000" flipH="1">
            <a:off x="7190820" y="5315333"/>
            <a:ext cx="598934" cy="522842"/>
          </a:xfrm>
          <a:prstGeom prst="rightArrow">
            <a:avLst>
              <a:gd name="adj1" fmla="val 100000"/>
              <a:gd name="adj2" fmla="val 37590"/>
            </a:avLst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93000">
                <a:srgbClr val="C0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3CA6AA4-BD01-7379-D016-8E87B255206D}"/>
              </a:ext>
            </a:extLst>
          </p:cNvPr>
          <p:cNvSpPr txBox="1"/>
          <p:nvPr/>
        </p:nvSpPr>
        <p:spPr>
          <a:xfrm>
            <a:off x="7143153" y="2130372"/>
            <a:ext cx="61036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Challenge a laser fusion reactor</a:t>
            </a:r>
            <a:endParaRPr lang="ja-JP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05F407C-4506-2F2C-C7CC-3E7D7468337B}"/>
              </a:ext>
            </a:extLst>
          </p:cNvPr>
          <p:cNvSpPr txBox="1"/>
          <p:nvPr/>
        </p:nvSpPr>
        <p:spPr>
          <a:xfrm>
            <a:off x="3737946" y="5364044"/>
            <a:ext cx="354786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ja-JP" sz="1600" b="1" dirty="0">
                <a:solidFill>
                  <a:srgbClr val="C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A</a:t>
            </a:r>
            <a:r>
              <a:rPr kumimoji="1" lang="en-US" altLang="ja-JP" sz="1600" b="1" dirty="0">
                <a:solidFill>
                  <a:srgbClr val="C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ccelerate the development of key technologies and human resources</a:t>
            </a:r>
            <a:endParaRPr kumimoji="1" lang="ja-JP" altLang="en-US" sz="1600" b="1" dirty="0">
              <a:solidFill>
                <a:srgbClr val="C000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1A47045-37B6-597B-3C17-7019DCD6BFC8}"/>
              </a:ext>
            </a:extLst>
          </p:cNvPr>
          <p:cNvSpPr txBox="1"/>
          <p:nvPr/>
        </p:nvSpPr>
        <p:spPr>
          <a:xfrm>
            <a:off x="8119110" y="4740975"/>
            <a:ext cx="363089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800" b="0" i="0" u="none" strike="noStrike" baseline="0" dirty="0">
                <a:latin typeface="YuGothic-Regular"/>
              </a:rPr>
              <a:t>HYPERION : Hydrogen-production Plant with Energy Reactor of Inertial-fusion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236671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833FEC4-5DD9-436E-B1F0-2C66D27D5C32}"/>
              </a:ext>
            </a:extLst>
          </p:cNvPr>
          <p:cNvSpPr txBox="1"/>
          <p:nvPr/>
        </p:nvSpPr>
        <p:spPr>
          <a:xfrm>
            <a:off x="908480" y="1138432"/>
            <a:ext cx="10432810" cy="576619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42925" indent="-457200">
              <a:lnSpc>
                <a:spcPct val="110000"/>
              </a:lnSpc>
              <a:buFont typeface="Wingdings" panose="05000000000000000000" pitchFamily="2" charset="2"/>
              <a:buChar char="l"/>
            </a:pPr>
            <a:r>
              <a:rPr lang="en-US" altLang="ja-JP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  <a:cs typeface="Calibri" panose="020F0502020204030204" pitchFamily="34" charset="0"/>
              </a:rPr>
              <a:t>Multi-purpose, high-repetition and high-power laser facility: J-</a:t>
            </a:r>
            <a:r>
              <a:rPr lang="en-US" altLang="ja-JP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  <a:cs typeface="Calibri" panose="020F0502020204030204" pitchFamily="34" charset="0"/>
              </a:rPr>
              <a:t>EPoCH</a:t>
            </a:r>
            <a:r>
              <a:rPr lang="en-US" altLang="ja-JP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  <a:cs typeface="Calibri" panose="020F0502020204030204" pitchFamily="34" charset="0"/>
              </a:rPr>
              <a:t> is proposed </a:t>
            </a:r>
            <a:r>
              <a:rPr lang="en-US" altLang="ja-JP" sz="20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Calibri" panose="020F0502020204030204" pitchFamily="34" charset="0"/>
              </a:rPr>
              <a:t>as a new generation of a large-scale laser facility for HED science in Japan.</a:t>
            </a:r>
          </a:p>
          <a:p>
            <a:pPr marL="85725">
              <a:lnSpc>
                <a:spcPct val="110000"/>
              </a:lnSpc>
            </a:pPr>
            <a:endParaRPr lang="en-US" altLang="ja-JP" sz="400" dirty="0">
              <a:latin typeface="BIZ UDPゴシック" panose="020B0400000000000000" pitchFamily="50" charset="-128"/>
              <a:ea typeface="BIZ UDPゴシック" panose="020B0400000000000000" pitchFamily="50" charset="-128"/>
              <a:cs typeface="Calibri" panose="020F0502020204030204" pitchFamily="34" charset="0"/>
            </a:endParaRPr>
          </a:p>
          <a:p>
            <a:pPr marL="900113" indent="-2730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ja-JP" sz="16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Calibri" panose="020F0502020204030204" pitchFamily="34" charset="0"/>
              </a:rPr>
              <a:t>The J-</a:t>
            </a:r>
            <a:r>
              <a:rPr lang="en-US" altLang="ja-JP" sz="1600" dirty="0" err="1">
                <a:latin typeface="BIZ UDPゴシック" panose="020B0400000000000000" pitchFamily="50" charset="-128"/>
                <a:ea typeface="BIZ UDPゴシック" panose="020B0400000000000000" pitchFamily="50" charset="-128"/>
                <a:cs typeface="Calibri" panose="020F0502020204030204" pitchFamily="34" charset="0"/>
              </a:rPr>
              <a:t>EPoCH</a:t>
            </a:r>
            <a:r>
              <a:rPr lang="en-US" altLang="ja-JP" sz="16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Calibri" panose="020F0502020204030204" pitchFamily="34" charset="0"/>
              </a:rPr>
              <a:t> is based on 160 beams of the 100J/100Hz laser module: SENJU.  The prototype of the SENJU has been budgeted in 2022FY.</a:t>
            </a:r>
          </a:p>
          <a:p>
            <a:pPr marL="363538" indent="-277813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altLang="ja-JP" sz="1000" dirty="0">
              <a:latin typeface="BIZ UDPゴシック" panose="020B0400000000000000" pitchFamily="50" charset="-128"/>
              <a:ea typeface="BIZ UDPゴシック" panose="020B0400000000000000" pitchFamily="50" charset="-128"/>
              <a:cs typeface="Calibri" panose="020F0502020204030204" pitchFamily="34" charset="0"/>
            </a:endParaRPr>
          </a:p>
          <a:p>
            <a:pPr marL="542925" indent="-457200">
              <a:lnSpc>
                <a:spcPct val="110000"/>
              </a:lnSpc>
              <a:buFont typeface="Wingdings" panose="05000000000000000000" pitchFamily="2" charset="2"/>
              <a:buChar char="l"/>
            </a:pPr>
            <a:r>
              <a:rPr lang="en-US" altLang="ja-JP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  <a:cs typeface="Calibri" panose="020F0502020204030204" pitchFamily="34" charset="0"/>
              </a:rPr>
              <a:t>The J-</a:t>
            </a:r>
            <a:r>
              <a:rPr lang="en-US" altLang="ja-JP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  <a:cs typeface="Calibri" panose="020F0502020204030204" pitchFamily="34" charset="0"/>
              </a:rPr>
              <a:t>EPoCH</a:t>
            </a:r>
            <a:r>
              <a:rPr lang="en-US" altLang="ja-JP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  <a:cs typeface="Calibri" panose="020F0502020204030204" pitchFamily="34" charset="0"/>
              </a:rPr>
              <a:t> will open the Door to New Possibilities in HED science including IFE development.</a:t>
            </a:r>
          </a:p>
          <a:p>
            <a:pPr marL="542925" indent="-457200">
              <a:lnSpc>
                <a:spcPct val="110000"/>
              </a:lnSpc>
              <a:buFont typeface="Wingdings" panose="05000000000000000000" pitchFamily="2" charset="2"/>
              <a:buChar char="l"/>
            </a:pPr>
            <a:endParaRPr lang="en-US" altLang="ja-JP" sz="400" dirty="0">
              <a:latin typeface="BIZ UDPゴシック" panose="020B0400000000000000" pitchFamily="50" charset="-128"/>
              <a:ea typeface="BIZ UDPゴシック" panose="020B0400000000000000" pitchFamily="50" charset="-128"/>
              <a:cs typeface="Calibri" panose="020F0502020204030204" pitchFamily="34" charset="0"/>
            </a:endParaRPr>
          </a:p>
          <a:p>
            <a:pPr marL="900113" indent="-2730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ja-JP" sz="16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Calibri" panose="020F0502020204030204" pitchFamily="34" charset="0"/>
              </a:rPr>
              <a:t>3 grand challenges :</a:t>
            </a:r>
            <a:r>
              <a:rPr lang="en-US" altLang="ja-JP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6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Calibri" panose="020F0502020204030204" pitchFamily="34" charset="0"/>
              </a:rPr>
              <a:t>Quantum Vacuum Physics, </a:t>
            </a:r>
            <a:r>
              <a:rPr lang="en-US" altLang="ja-JP" sz="1600" b="1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Calibri" panose="020F0502020204030204" pitchFamily="34" charset="0"/>
              </a:rPr>
              <a:t>Laser Fusion Energy Science </a:t>
            </a:r>
            <a:r>
              <a:rPr lang="en-US" altLang="ja-JP" sz="16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Calibri" panose="020F0502020204030204" pitchFamily="34" charset="0"/>
              </a:rPr>
              <a:t>and High-Pressure Quantum Material Science </a:t>
            </a:r>
          </a:p>
          <a:p>
            <a:pPr marL="900113" indent="-2730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ja-JP" sz="16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Calibri" panose="020F0502020204030204" pitchFamily="34" charset="0"/>
              </a:rPr>
              <a:t>deep diving of HED science </a:t>
            </a:r>
            <a:r>
              <a:rPr lang="en-US" altLang="ja-JP" sz="1600" b="1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Calibri" panose="020F0502020204030204" pitchFamily="34" charset="0"/>
              </a:rPr>
              <a:t>including laser fusion plasma physics </a:t>
            </a:r>
            <a:r>
              <a:rPr lang="en-US" altLang="ja-JP" sz="16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Calibri" panose="020F0502020204030204" pitchFamily="34" charset="0"/>
              </a:rPr>
              <a:t>through data-drive science with the high repetition system. </a:t>
            </a:r>
          </a:p>
          <a:p>
            <a:pPr marL="900113" indent="-2730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ja-JP" sz="16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Calibri" panose="020F0502020204030204" pitchFamily="34" charset="0"/>
              </a:rPr>
              <a:t>A lot of emerging technologies in material science and life science </a:t>
            </a:r>
          </a:p>
          <a:p>
            <a:pPr>
              <a:lnSpc>
                <a:spcPct val="110000"/>
              </a:lnSpc>
            </a:pPr>
            <a:endParaRPr kumimoji="1" lang="en-US" altLang="ja-JP" sz="1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IZ UDPゴシック" panose="020B0400000000000000" pitchFamily="50" charset="-128"/>
              <a:ea typeface="BIZ UDPゴシック" panose="020B0400000000000000" pitchFamily="50" charset="-128"/>
              <a:cs typeface="Calibri" panose="020F0502020204030204" pitchFamily="34" charset="0"/>
            </a:endParaRPr>
          </a:p>
          <a:p>
            <a:pPr marL="542925" indent="-457200">
              <a:lnSpc>
                <a:spcPct val="110000"/>
              </a:lnSpc>
              <a:buFont typeface="Wingdings" panose="05000000000000000000" pitchFamily="2" charset="2"/>
              <a:buChar char="l"/>
            </a:pPr>
            <a:r>
              <a:rPr lang="en-US" altLang="ja-JP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  <a:cs typeface="Calibri" panose="020F0502020204030204" pitchFamily="34" charset="0"/>
              </a:rPr>
              <a:t>The J-</a:t>
            </a:r>
            <a:r>
              <a:rPr lang="en-US" altLang="ja-JP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  <a:cs typeface="Calibri" panose="020F0502020204030204" pitchFamily="34" charset="0"/>
              </a:rPr>
              <a:t>EPoCH</a:t>
            </a:r>
            <a:r>
              <a:rPr lang="en-US" altLang="ja-JP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  <a:cs typeface="Calibri" panose="020F0502020204030204" pitchFamily="34" charset="0"/>
              </a:rPr>
              <a:t> activities are necessary for the IFE development.</a:t>
            </a:r>
            <a:endParaRPr lang="en-US" altLang="ja-JP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IZ UDPゴシック" panose="020B0400000000000000" pitchFamily="50" charset="-128"/>
              <a:ea typeface="BIZ UDPゴシック" panose="020B0400000000000000" pitchFamily="50" charset="-128"/>
              <a:cs typeface="Calibri" panose="020F0502020204030204" pitchFamily="34" charset="0"/>
            </a:endParaRPr>
          </a:p>
          <a:p>
            <a:pPr marL="542925" indent="-457200">
              <a:lnSpc>
                <a:spcPct val="110000"/>
              </a:lnSpc>
              <a:buFont typeface="Wingdings" panose="05000000000000000000" pitchFamily="2" charset="2"/>
              <a:buChar char="l"/>
            </a:pPr>
            <a:endParaRPr lang="en-US" altLang="ja-JP" sz="600" dirty="0">
              <a:latin typeface="BIZ UDPゴシック" panose="020B0400000000000000" pitchFamily="50" charset="-128"/>
              <a:ea typeface="BIZ UDPゴシック" panose="020B0400000000000000" pitchFamily="50" charset="-128"/>
              <a:cs typeface="Calibri" panose="020F0502020204030204" pitchFamily="34" charset="0"/>
            </a:endParaRPr>
          </a:p>
          <a:p>
            <a:pPr marL="900113" indent="-2730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ja-JP" sz="16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Calibri" panose="020F0502020204030204" pitchFamily="34" charset="0"/>
              </a:rPr>
              <a:t>Accelerate the advanced technology development for the IFE reactor</a:t>
            </a:r>
          </a:p>
          <a:p>
            <a:pPr marL="900113" indent="-2730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ja-JP" sz="16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Calibri" panose="020F0502020204030204" pitchFamily="34" charset="0"/>
              </a:rPr>
              <a:t>Development of human resources for the IFE program</a:t>
            </a:r>
          </a:p>
          <a:p>
            <a:pPr>
              <a:lnSpc>
                <a:spcPct val="110000"/>
              </a:lnSpc>
            </a:pPr>
            <a:endParaRPr lang="en-US" altLang="ja-JP" sz="2000" dirty="0">
              <a:effectLst/>
              <a:latin typeface="BIZ UDPゴシック" panose="020B0400000000000000" pitchFamily="50" charset="-128"/>
              <a:ea typeface="BIZ UDPゴシック" panose="020B0400000000000000" pitchFamily="50" charset="-128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</a:pPr>
            <a:endParaRPr kumimoji="1" lang="en-US" altLang="ja-JP" sz="2000" dirty="0">
              <a:latin typeface="BIZ UDPゴシック" panose="020B0400000000000000" pitchFamily="50" charset="-128"/>
              <a:ea typeface="BIZ UDPゴシック" panose="020B04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30AF861-EF05-4470-9CF5-6E250D5092D3}"/>
              </a:ext>
            </a:extLst>
          </p:cNvPr>
          <p:cNvSpPr/>
          <p:nvPr/>
        </p:nvSpPr>
        <p:spPr>
          <a:xfrm>
            <a:off x="369609" y="916"/>
            <a:ext cx="10264028" cy="8661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60362">
              <a:lnSpc>
                <a:spcPts val="3300"/>
              </a:lnSpc>
            </a:pPr>
            <a:r>
              <a:rPr lang="en-US" altLang="ja-JP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Summary: </a:t>
            </a:r>
          </a:p>
          <a:p>
            <a:pPr marL="360362">
              <a:lnSpc>
                <a:spcPts val="3300"/>
              </a:lnSpc>
            </a:pPr>
            <a:r>
              <a:rPr lang="en-US" altLang="ja-JP" sz="1800" b="1" dirty="0"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HED science revolutionized by High-repetition &amp; High-power Laser Facility</a:t>
            </a:r>
            <a:endParaRPr lang="en-US" altLang="ja-JP" sz="3200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6" name="Picture 2" descr="https://www.ile.osaka-u.ac.jp/ja/wp-content/uploads/2020/09/logo_bk-1.png">
            <a:extLst>
              <a:ext uri="{FF2B5EF4-FFF2-40B4-BE49-F238E27FC236}">
                <a16:creationId xmlns:a16="http://schemas.microsoft.com/office/drawing/2014/main" id="{95A594C0-D52D-44E1-8747-0B893758E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2911" y="155382"/>
            <a:ext cx="1187089" cy="55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9548263F-7297-4303-AFCB-75FC90651716}"/>
              </a:ext>
            </a:extLst>
          </p:cNvPr>
          <p:cNvCxnSpPr/>
          <p:nvPr/>
        </p:nvCxnSpPr>
        <p:spPr>
          <a:xfrm>
            <a:off x="192000" y="925509"/>
            <a:ext cx="11808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6">
            <a:extLst>
              <a:ext uri="{FF2B5EF4-FFF2-40B4-BE49-F238E27FC236}">
                <a16:creationId xmlns:a16="http://schemas.microsoft.com/office/drawing/2014/main" id="{C4C69A00-088A-4645-9EC2-1BFDFD6FA6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1391" y="6537709"/>
            <a:ext cx="762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91436" tIns="45716" rIns="91436" bIns="45716"/>
          <a:lstStyle/>
          <a:p>
            <a:pPr defTabSz="911934">
              <a:defRPr/>
            </a:pPr>
            <a:fld id="{57A8297D-5CC8-2240-8899-FD4042865E28}" type="slidenum">
              <a:rPr lang="en-US" altLang="ja-JP" sz="1600">
                <a:solidFill>
                  <a:srgbClr val="002060"/>
                </a:solidFill>
                <a:cs typeface="Arial" panose="020B0604020202020204" pitchFamily="34" charset="0"/>
              </a:rPr>
              <a:pPr defTabSz="911934">
                <a:defRPr/>
              </a:pPr>
              <a:t>12</a:t>
            </a:fld>
            <a:endParaRPr lang="en-US" altLang="ja-JP" sz="16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15308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06D0C5E7-A1F8-4548-B1BD-3E0A041A9E25}"/>
              </a:ext>
            </a:extLst>
          </p:cNvPr>
          <p:cNvGrpSpPr/>
          <p:nvPr/>
        </p:nvGrpSpPr>
        <p:grpSpPr>
          <a:xfrm rot="8597888">
            <a:off x="3991764" y="1838608"/>
            <a:ext cx="3672000" cy="3672000"/>
            <a:chOff x="4260000" y="2123873"/>
            <a:chExt cx="3672000" cy="3672000"/>
          </a:xfrm>
        </p:grpSpPr>
        <p:grpSp>
          <p:nvGrpSpPr>
            <p:cNvPr id="26" name="グループ化 25">
              <a:extLst>
                <a:ext uri="{FF2B5EF4-FFF2-40B4-BE49-F238E27FC236}">
                  <a16:creationId xmlns:a16="http://schemas.microsoft.com/office/drawing/2014/main" id="{9F05A6E9-9405-42BF-8086-A8B1E66525F4}"/>
                </a:ext>
              </a:extLst>
            </p:cNvPr>
            <p:cNvGrpSpPr/>
            <p:nvPr/>
          </p:nvGrpSpPr>
          <p:grpSpPr>
            <a:xfrm>
              <a:off x="4260000" y="2123873"/>
              <a:ext cx="3672000" cy="3672000"/>
              <a:chOff x="4281652" y="2151522"/>
              <a:chExt cx="3672000" cy="3672000"/>
            </a:xfrm>
          </p:grpSpPr>
          <p:grpSp>
            <p:nvGrpSpPr>
              <p:cNvPr id="37" name="グループ化 36">
                <a:extLst>
                  <a:ext uri="{FF2B5EF4-FFF2-40B4-BE49-F238E27FC236}">
                    <a16:creationId xmlns:a16="http://schemas.microsoft.com/office/drawing/2014/main" id="{45F714E6-E45A-4798-9BFC-70D8064ECC1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281652" y="2151522"/>
                <a:ext cx="3672000" cy="3672000"/>
                <a:chOff x="4342951" y="2063227"/>
                <a:chExt cx="3305735" cy="3305735"/>
              </a:xfrm>
            </p:grpSpPr>
            <p:pic>
              <p:nvPicPr>
                <p:cNvPr id="42" name="図 41">
                  <a:extLst>
                    <a:ext uri="{FF2B5EF4-FFF2-40B4-BE49-F238E27FC236}">
                      <a16:creationId xmlns:a16="http://schemas.microsoft.com/office/drawing/2014/main" id="{A6601776-A000-4D80-8920-E684229C032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42951" y="2063227"/>
                  <a:ext cx="3305735" cy="3305735"/>
                </a:xfrm>
                <a:prstGeom prst="rect">
                  <a:avLst/>
                </a:prstGeom>
              </p:spPr>
            </p:pic>
            <p:sp>
              <p:nvSpPr>
                <p:cNvPr id="43" name="楕円 42">
                  <a:extLst>
                    <a:ext uri="{FF2B5EF4-FFF2-40B4-BE49-F238E27FC236}">
                      <a16:creationId xmlns:a16="http://schemas.microsoft.com/office/drawing/2014/main" id="{E65A6D39-DEB0-4002-852A-0F8B7F02CD9A}"/>
                    </a:ext>
                  </a:extLst>
                </p:cNvPr>
                <p:cNvSpPr/>
                <p:nvPr/>
              </p:nvSpPr>
              <p:spPr>
                <a:xfrm>
                  <a:off x="6702013" y="2872292"/>
                  <a:ext cx="180000" cy="180000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4" name="楕円 43">
                  <a:extLst>
                    <a:ext uri="{FF2B5EF4-FFF2-40B4-BE49-F238E27FC236}">
                      <a16:creationId xmlns:a16="http://schemas.microsoft.com/office/drawing/2014/main" id="{6AD2EE01-6BAE-446A-A5DF-54CD245CF368}"/>
                    </a:ext>
                  </a:extLst>
                </p:cNvPr>
                <p:cNvSpPr/>
                <p:nvPr/>
              </p:nvSpPr>
              <p:spPr>
                <a:xfrm>
                  <a:off x="6122894" y="4389259"/>
                  <a:ext cx="180000" cy="180000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41" name="楕円 40">
                <a:extLst>
                  <a:ext uri="{FF2B5EF4-FFF2-40B4-BE49-F238E27FC236}">
                    <a16:creationId xmlns:a16="http://schemas.microsoft.com/office/drawing/2014/main" id="{75252259-879C-488F-AEB5-F7CE0B6B38D0}"/>
                  </a:ext>
                </a:extLst>
              </p:cNvPr>
              <p:cNvSpPr/>
              <p:nvPr/>
            </p:nvSpPr>
            <p:spPr>
              <a:xfrm>
                <a:off x="5039953" y="3391408"/>
                <a:ext cx="199943" cy="199943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FF0000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27" name="グループ化 26">
              <a:extLst>
                <a:ext uri="{FF2B5EF4-FFF2-40B4-BE49-F238E27FC236}">
                  <a16:creationId xmlns:a16="http://schemas.microsoft.com/office/drawing/2014/main" id="{AC1EE4EA-64F3-40BF-AB2D-27D48555D875}"/>
                </a:ext>
              </a:extLst>
            </p:cNvPr>
            <p:cNvGrpSpPr/>
            <p:nvPr/>
          </p:nvGrpSpPr>
          <p:grpSpPr>
            <a:xfrm>
              <a:off x="4504484" y="2623450"/>
              <a:ext cx="2938958" cy="2682171"/>
              <a:chOff x="4504484" y="2623450"/>
              <a:chExt cx="2938958" cy="2682171"/>
            </a:xfrm>
          </p:grpSpPr>
          <p:sp>
            <p:nvSpPr>
              <p:cNvPr id="31" name="上カーブ矢印 20">
                <a:extLst>
                  <a:ext uri="{FF2B5EF4-FFF2-40B4-BE49-F238E27FC236}">
                    <a16:creationId xmlns:a16="http://schemas.microsoft.com/office/drawing/2014/main" id="{9031135A-D235-4998-A26D-941F329DC64E}"/>
                  </a:ext>
                </a:extLst>
              </p:cNvPr>
              <p:cNvSpPr/>
              <p:nvPr/>
            </p:nvSpPr>
            <p:spPr bwMode="auto">
              <a:xfrm rot="8657657" flipH="1">
                <a:off x="5050954" y="2623450"/>
                <a:ext cx="1997294" cy="882661"/>
              </a:xfrm>
              <a:prstGeom prst="curvedUpArrow">
                <a:avLst>
                  <a:gd name="adj1" fmla="val 21478"/>
                  <a:gd name="adj2" fmla="val 45828"/>
                  <a:gd name="adj3" fmla="val 35083"/>
                </a:avLst>
              </a:prstGeom>
              <a:gradFill>
                <a:gsLst>
                  <a:gs pos="40000">
                    <a:schemeClr val="bg1">
                      <a:alpha val="0"/>
                      <a:lumMod val="70000"/>
                      <a:lumOff val="30000"/>
                    </a:schemeClr>
                  </a:gs>
                  <a:gs pos="97000">
                    <a:srgbClr val="002060">
                      <a:alpha val="60000"/>
                    </a:srgbClr>
                  </a:gs>
                </a:gsLst>
                <a:lin ang="21000000" scaled="0"/>
              </a:gradFill>
              <a:ln w="5715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endParaRPr lang="ja-JP" altLang="en-US"/>
              </a:p>
            </p:txBody>
          </p:sp>
          <p:sp>
            <p:nvSpPr>
              <p:cNvPr id="32" name="上カーブ矢印 21">
                <a:extLst>
                  <a:ext uri="{FF2B5EF4-FFF2-40B4-BE49-F238E27FC236}">
                    <a16:creationId xmlns:a16="http://schemas.microsoft.com/office/drawing/2014/main" id="{72A1E0B6-6178-4CD8-AB31-181617CCEAB3}"/>
                  </a:ext>
                </a:extLst>
              </p:cNvPr>
              <p:cNvSpPr/>
              <p:nvPr/>
            </p:nvSpPr>
            <p:spPr bwMode="auto">
              <a:xfrm rot="16200000" flipH="1">
                <a:off x="6003465" y="3756764"/>
                <a:ext cx="1997294" cy="882661"/>
              </a:xfrm>
              <a:prstGeom prst="curvedUpArrow">
                <a:avLst>
                  <a:gd name="adj1" fmla="val 21478"/>
                  <a:gd name="adj2" fmla="val 45828"/>
                  <a:gd name="adj3" fmla="val 35083"/>
                </a:avLst>
              </a:prstGeom>
              <a:gradFill>
                <a:gsLst>
                  <a:gs pos="40000">
                    <a:schemeClr val="bg1">
                      <a:alpha val="0"/>
                      <a:lumMod val="70000"/>
                      <a:lumOff val="30000"/>
                    </a:schemeClr>
                  </a:gs>
                  <a:gs pos="97000">
                    <a:srgbClr val="002060">
                      <a:alpha val="60000"/>
                    </a:srgbClr>
                  </a:gs>
                </a:gsLst>
                <a:lin ang="21000000" scaled="0"/>
              </a:gradFill>
              <a:ln w="5715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endParaRPr lang="ja-JP" altLang="en-US"/>
              </a:p>
            </p:txBody>
          </p:sp>
          <p:sp>
            <p:nvSpPr>
              <p:cNvPr id="33" name="上カーブ矢印 22">
                <a:extLst>
                  <a:ext uri="{FF2B5EF4-FFF2-40B4-BE49-F238E27FC236}">
                    <a16:creationId xmlns:a16="http://schemas.microsoft.com/office/drawing/2014/main" id="{5BB5581C-6C61-4937-B223-D5F4BE1D80DB}"/>
                  </a:ext>
                </a:extLst>
              </p:cNvPr>
              <p:cNvSpPr/>
              <p:nvPr/>
            </p:nvSpPr>
            <p:spPr bwMode="auto">
              <a:xfrm rot="1919999" flipH="1">
                <a:off x="4504484" y="3995447"/>
                <a:ext cx="1997294" cy="882661"/>
              </a:xfrm>
              <a:prstGeom prst="curvedUpArrow">
                <a:avLst>
                  <a:gd name="adj1" fmla="val 21478"/>
                  <a:gd name="adj2" fmla="val 45828"/>
                  <a:gd name="adj3" fmla="val 35083"/>
                </a:avLst>
              </a:prstGeom>
              <a:gradFill>
                <a:gsLst>
                  <a:gs pos="40000">
                    <a:schemeClr val="bg1">
                      <a:alpha val="0"/>
                      <a:lumMod val="70000"/>
                      <a:lumOff val="30000"/>
                    </a:schemeClr>
                  </a:gs>
                  <a:gs pos="97000">
                    <a:srgbClr val="002060">
                      <a:alpha val="60000"/>
                    </a:srgbClr>
                  </a:gs>
                </a:gsLst>
                <a:lin ang="21000000" scaled="0"/>
              </a:gradFill>
              <a:ln w="5715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endParaRPr lang="ja-JP" altLang="en-US"/>
              </a:p>
            </p:txBody>
          </p:sp>
          <p:sp>
            <p:nvSpPr>
              <p:cNvPr id="34" name="上カーブ矢印 23">
                <a:extLst>
                  <a:ext uri="{FF2B5EF4-FFF2-40B4-BE49-F238E27FC236}">
                    <a16:creationId xmlns:a16="http://schemas.microsoft.com/office/drawing/2014/main" id="{75E47E0D-FC15-4826-872F-3CD47A44F46B}"/>
                  </a:ext>
                </a:extLst>
              </p:cNvPr>
              <p:cNvSpPr/>
              <p:nvPr/>
            </p:nvSpPr>
            <p:spPr bwMode="auto">
              <a:xfrm rot="1210293" flipH="1" flipV="1">
                <a:off x="5070070" y="2741883"/>
                <a:ext cx="1997294" cy="882000"/>
              </a:xfrm>
              <a:prstGeom prst="curvedUpArrow">
                <a:avLst>
                  <a:gd name="adj1" fmla="val 21478"/>
                  <a:gd name="adj2" fmla="val 45828"/>
                  <a:gd name="adj3" fmla="val 35083"/>
                </a:avLst>
              </a:prstGeom>
              <a:gradFill>
                <a:gsLst>
                  <a:gs pos="40000">
                    <a:schemeClr val="bg1">
                      <a:alpha val="0"/>
                      <a:lumMod val="70000"/>
                      <a:lumOff val="30000"/>
                    </a:schemeClr>
                  </a:gs>
                  <a:gs pos="97000">
                    <a:srgbClr val="002060">
                      <a:alpha val="60000"/>
                    </a:srgbClr>
                  </a:gs>
                </a:gsLst>
                <a:lin ang="21000000" scaled="0"/>
              </a:gradFill>
              <a:ln w="5715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endParaRPr lang="ja-JP" altLang="en-US"/>
              </a:p>
            </p:txBody>
          </p:sp>
          <p:sp>
            <p:nvSpPr>
              <p:cNvPr id="35" name="上カーブ矢印 24">
                <a:extLst>
                  <a:ext uri="{FF2B5EF4-FFF2-40B4-BE49-F238E27FC236}">
                    <a16:creationId xmlns:a16="http://schemas.microsoft.com/office/drawing/2014/main" id="{ACBB24EE-5569-400B-B443-6E9C0FE71F73}"/>
                  </a:ext>
                </a:extLst>
              </p:cNvPr>
              <p:cNvSpPr/>
              <p:nvPr/>
            </p:nvSpPr>
            <p:spPr bwMode="auto">
              <a:xfrm rot="15899812" flipH="1" flipV="1">
                <a:off x="4633378" y="3865974"/>
                <a:ext cx="1997294" cy="882000"/>
              </a:xfrm>
              <a:prstGeom prst="curvedUpArrow">
                <a:avLst>
                  <a:gd name="adj1" fmla="val 21478"/>
                  <a:gd name="adj2" fmla="val 45828"/>
                  <a:gd name="adj3" fmla="val 35083"/>
                </a:avLst>
              </a:prstGeom>
              <a:gradFill>
                <a:gsLst>
                  <a:gs pos="40000">
                    <a:schemeClr val="bg1">
                      <a:alpha val="0"/>
                      <a:lumMod val="70000"/>
                      <a:lumOff val="30000"/>
                    </a:schemeClr>
                  </a:gs>
                  <a:gs pos="97000">
                    <a:srgbClr val="002060">
                      <a:alpha val="60000"/>
                    </a:srgbClr>
                  </a:gs>
                </a:gsLst>
                <a:lin ang="21000000" scaled="0"/>
              </a:gradFill>
              <a:ln w="5715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endParaRPr lang="ja-JP" altLang="en-US"/>
              </a:p>
            </p:txBody>
          </p:sp>
          <p:sp>
            <p:nvSpPr>
              <p:cNvPr id="36" name="上カーブ矢印 25">
                <a:extLst>
                  <a:ext uri="{FF2B5EF4-FFF2-40B4-BE49-F238E27FC236}">
                    <a16:creationId xmlns:a16="http://schemas.microsoft.com/office/drawing/2014/main" id="{2565D64F-CC3A-41E8-930E-0B42754F1E43}"/>
                  </a:ext>
                </a:extLst>
              </p:cNvPr>
              <p:cNvSpPr/>
              <p:nvPr/>
            </p:nvSpPr>
            <p:spPr bwMode="auto">
              <a:xfrm rot="8059596" flipH="1" flipV="1">
                <a:off x="5909297" y="3680965"/>
                <a:ext cx="1997294" cy="882000"/>
              </a:xfrm>
              <a:prstGeom prst="curvedUpArrow">
                <a:avLst>
                  <a:gd name="adj1" fmla="val 21478"/>
                  <a:gd name="adj2" fmla="val 45828"/>
                  <a:gd name="adj3" fmla="val 35083"/>
                </a:avLst>
              </a:prstGeom>
              <a:gradFill>
                <a:gsLst>
                  <a:gs pos="40000">
                    <a:schemeClr val="bg1">
                      <a:alpha val="0"/>
                      <a:lumMod val="70000"/>
                      <a:lumOff val="30000"/>
                    </a:schemeClr>
                  </a:gs>
                  <a:gs pos="97000">
                    <a:srgbClr val="002060">
                      <a:alpha val="60000"/>
                    </a:srgbClr>
                  </a:gs>
                </a:gsLst>
                <a:lin ang="21000000" scaled="0"/>
              </a:gradFill>
              <a:ln w="5715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endParaRPr lang="ja-JP" altLang="en-US"/>
              </a:p>
            </p:txBody>
          </p:sp>
        </p:grpSp>
      </p:grp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E72AC51-C14E-4D56-B00E-B667D992B1B4}"/>
              </a:ext>
            </a:extLst>
          </p:cNvPr>
          <p:cNvSpPr/>
          <p:nvPr/>
        </p:nvSpPr>
        <p:spPr>
          <a:xfrm>
            <a:off x="2169130" y="1561473"/>
            <a:ext cx="7317267" cy="431675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>
            <a:softEdge rad="152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AFAB4319-68BB-4FE1-B06A-074DE6435C7E}"/>
              </a:ext>
            </a:extLst>
          </p:cNvPr>
          <p:cNvGrpSpPr/>
          <p:nvPr/>
        </p:nvGrpSpPr>
        <p:grpSpPr>
          <a:xfrm>
            <a:off x="1192944" y="1337338"/>
            <a:ext cx="3680533" cy="4686448"/>
            <a:chOff x="5751454" y="-1870001"/>
            <a:chExt cx="5259747" cy="6458418"/>
          </a:xfrm>
        </p:grpSpPr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4193299C-51D7-4A7D-8348-CB288496BA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5241" y="1320683"/>
              <a:ext cx="2227817" cy="2760847"/>
            </a:xfrm>
            <a:prstGeom prst="rect">
              <a:avLst/>
            </a:prstGeom>
            <a:ln>
              <a:noFill/>
            </a:ln>
            <a:effectLst>
              <a:softEdge rad="0"/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" name="グループ化 11">
              <a:extLst>
                <a:ext uri="{FF2B5EF4-FFF2-40B4-BE49-F238E27FC236}">
                  <a16:creationId xmlns:a16="http://schemas.microsoft.com/office/drawing/2014/main" id="{DD208BEC-4A28-431E-939F-53FC035EA4FE}"/>
                </a:ext>
              </a:extLst>
            </p:cNvPr>
            <p:cNvGrpSpPr/>
            <p:nvPr/>
          </p:nvGrpSpPr>
          <p:grpSpPr>
            <a:xfrm>
              <a:off x="8076752" y="1351004"/>
              <a:ext cx="2640142" cy="2712682"/>
              <a:chOff x="2910632" y="6988433"/>
              <a:chExt cx="2640142" cy="2712682"/>
            </a:xfrm>
          </p:grpSpPr>
          <p:pic>
            <p:nvPicPr>
              <p:cNvPr id="17" name="図 16">
                <a:extLst>
                  <a:ext uri="{FF2B5EF4-FFF2-40B4-BE49-F238E27FC236}">
                    <a16:creationId xmlns:a16="http://schemas.microsoft.com/office/drawing/2014/main" id="{4660F13C-1EEC-48E4-AB84-D45DCEB46B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99902" y="6988433"/>
                <a:ext cx="2550872" cy="1583606"/>
              </a:xfrm>
              <a:prstGeom prst="rect">
                <a:avLst/>
              </a:prstGeom>
              <a:ln>
                <a:noFill/>
              </a:ln>
              <a:effectLst>
                <a:softEdge rad="0"/>
              </a:effectLst>
            </p:spPr>
          </p:pic>
          <p:pic>
            <p:nvPicPr>
              <p:cNvPr id="18" name="Picture 2">
                <a:extLst>
                  <a:ext uri="{FF2B5EF4-FFF2-40B4-BE49-F238E27FC236}">
                    <a16:creationId xmlns:a16="http://schemas.microsoft.com/office/drawing/2014/main" id="{509E38E5-336F-40F5-90D4-8D6C2879DB1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796" t="25368" r="10463" b="17482"/>
              <a:stretch/>
            </p:blipFill>
            <p:spPr bwMode="auto">
              <a:xfrm>
                <a:off x="2910632" y="8609469"/>
                <a:ext cx="2640142" cy="1091646"/>
              </a:xfrm>
              <a:prstGeom prst="rect">
                <a:avLst/>
              </a:prstGeom>
              <a:ln>
                <a:noFill/>
              </a:ln>
              <a:effectLst>
                <a:outerShdw dist="35921" dir="2700000" algn="ctr" rotWithShape="0">
                  <a:srgbClr val="808080"/>
                </a:outerShdw>
                <a:softEdge rad="762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3F4271F3-057B-4705-AC38-F5A9742243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292"/>
            <a:stretch/>
          </p:blipFill>
          <p:spPr>
            <a:xfrm>
              <a:off x="5751454" y="-1870001"/>
              <a:ext cx="4965440" cy="2663539"/>
            </a:xfrm>
            <a:prstGeom prst="rect">
              <a:avLst/>
            </a:prstGeom>
            <a:effectLst>
              <a:softEdge rad="0"/>
            </a:effectLst>
          </p:spPr>
        </p:pic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7964D8A7-C508-4640-9977-DE1626E2214D}"/>
                </a:ext>
              </a:extLst>
            </p:cNvPr>
            <p:cNvSpPr/>
            <p:nvPr/>
          </p:nvSpPr>
          <p:spPr>
            <a:xfrm>
              <a:off x="6384443" y="4121854"/>
              <a:ext cx="1173353" cy="4665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6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LFEX </a:t>
              </a:r>
              <a:endParaRPr lang="ja-JP" altLang="en-US" sz="16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15" name="正方形/長方形 14">
              <a:extLst>
                <a:ext uri="{FF2B5EF4-FFF2-40B4-BE49-F238E27FC236}">
                  <a16:creationId xmlns:a16="http://schemas.microsoft.com/office/drawing/2014/main" id="{FD467FF7-D0E9-42E5-8B89-C6F768A37C2A}"/>
                </a:ext>
              </a:extLst>
            </p:cNvPr>
            <p:cNvSpPr/>
            <p:nvPr/>
          </p:nvSpPr>
          <p:spPr>
            <a:xfrm>
              <a:off x="7365740" y="736433"/>
              <a:ext cx="1988880" cy="4665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6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GEKKO XII</a:t>
              </a:r>
              <a:endParaRPr lang="ja-JP" altLang="en-US" sz="16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16" name="正方形/長方形 15">
              <a:extLst>
                <a:ext uri="{FF2B5EF4-FFF2-40B4-BE49-F238E27FC236}">
                  <a16:creationId xmlns:a16="http://schemas.microsoft.com/office/drawing/2014/main" id="{26128FD7-0363-475A-8CB6-8D6D0BCA1E13}"/>
                </a:ext>
              </a:extLst>
            </p:cNvPr>
            <p:cNvSpPr/>
            <p:nvPr/>
          </p:nvSpPr>
          <p:spPr>
            <a:xfrm>
              <a:off x="8224420" y="4121854"/>
              <a:ext cx="2786781" cy="4665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16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HERMES@XFEL</a:t>
              </a:r>
              <a:endParaRPr lang="ja-JP" altLang="en-US" sz="16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pic>
        <p:nvPicPr>
          <p:cNvPr id="1026" name="Picture 2" descr="ELI-NP | WayForLight">
            <a:extLst>
              <a:ext uri="{FF2B5EF4-FFF2-40B4-BE49-F238E27FC236}">
                <a16:creationId xmlns:a16="http://schemas.microsoft.com/office/drawing/2014/main" id="{AD81F845-99E8-4BB7-9F18-A9ABC86CA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4915" y="3923110"/>
            <a:ext cx="2836651" cy="1420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HOTONIC FRONTIERS: THE NATIONAL IGNITION FACILITY: NIF is up and running  at last | Laser Focus World">
            <a:extLst>
              <a:ext uri="{FF2B5EF4-FFF2-40B4-BE49-F238E27FC236}">
                <a16:creationId xmlns:a16="http://schemas.microsoft.com/office/drawing/2014/main" id="{BDCD0618-044B-4D44-940B-151FF575DF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3" r="9528"/>
          <a:stretch/>
        </p:blipFill>
        <p:spPr bwMode="auto">
          <a:xfrm>
            <a:off x="6287573" y="1310607"/>
            <a:ext cx="2908231" cy="1783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roject management | Lawrence Livermore National Laboratory">
            <a:extLst>
              <a:ext uri="{FF2B5EF4-FFF2-40B4-BE49-F238E27FC236}">
                <a16:creationId xmlns:a16="http://schemas.microsoft.com/office/drawing/2014/main" id="{7ABB5710-E953-4549-B3AC-48C760B6A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4715" y="2322679"/>
            <a:ext cx="2085068" cy="1390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D6F9889-CA56-4953-B51B-FD1FAF3F76D6}"/>
              </a:ext>
            </a:extLst>
          </p:cNvPr>
          <p:cNvSpPr txBox="1"/>
          <p:nvPr/>
        </p:nvSpPr>
        <p:spPr>
          <a:xfrm>
            <a:off x="244710" y="126599"/>
            <a:ext cx="11799073" cy="784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ja-JP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Activities at the Osaka University's Power Laser Facility are useful in conducting efficient collaborations with larger facilities in the world.   </a:t>
            </a:r>
            <a:endParaRPr kumimoji="1" lang="ja-JP" alt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45" name="図 44">
            <a:extLst>
              <a:ext uri="{FF2B5EF4-FFF2-40B4-BE49-F238E27FC236}">
                <a16:creationId xmlns:a16="http://schemas.microsoft.com/office/drawing/2014/main" id="{3169FFD4-D0F7-4FC1-8457-F9BB34CD451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8241" y="4059011"/>
            <a:ext cx="756297" cy="50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6" name="図 45">
            <a:extLst>
              <a:ext uri="{FF2B5EF4-FFF2-40B4-BE49-F238E27FC236}">
                <a16:creationId xmlns:a16="http://schemas.microsoft.com/office/drawing/2014/main" id="{D97EA1CB-2AEF-4B0E-B122-35AA875C9EF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718" y="1300037"/>
            <a:ext cx="756000" cy="398083"/>
          </a:xfrm>
          <a:prstGeom prst="rect">
            <a:avLst/>
          </a:prstGeom>
        </p:spPr>
      </p:pic>
      <p:pic>
        <p:nvPicPr>
          <p:cNvPr id="47" name="図 46">
            <a:extLst>
              <a:ext uri="{FF2B5EF4-FFF2-40B4-BE49-F238E27FC236}">
                <a16:creationId xmlns:a16="http://schemas.microsoft.com/office/drawing/2014/main" id="{79A37BC2-D4F2-4D4A-BD66-3A1DD4D451F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534" y="3172978"/>
            <a:ext cx="756000" cy="5038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69AEA79B-53B1-43A8-9CD9-3EE870BFA036}"/>
              </a:ext>
            </a:extLst>
          </p:cNvPr>
          <p:cNvGrpSpPr/>
          <p:nvPr/>
        </p:nvGrpSpPr>
        <p:grpSpPr>
          <a:xfrm>
            <a:off x="4548327" y="2877219"/>
            <a:ext cx="1558926" cy="1437145"/>
            <a:chOff x="-3204326" y="2857103"/>
            <a:chExt cx="1769030" cy="2148851"/>
          </a:xfrm>
        </p:grpSpPr>
        <p:pic>
          <p:nvPicPr>
            <p:cNvPr id="1036" name="Picture 12" descr="矢印「直進」黒イラスト - No: 22275180／無料イラストなら「イラストAC」">
              <a:extLst>
                <a:ext uri="{FF2B5EF4-FFF2-40B4-BE49-F238E27FC236}">
                  <a16:creationId xmlns:a16="http://schemas.microsoft.com/office/drawing/2014/main" id="{91D33091-1E4D-49F3-A3DA-E24D637D81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3235" b="90000" l="1695" r="98063">
                          <a14:foregroundMark x1="50121" y1="4412" x2="49637" y2="4118"/>
                          <a14:foregroundMark x1="89346" y1="31176" x2="90557" y2="32647"/>
                          <a14:foregroundMark x1="11380" y1="39706" x2="10896" y2="38529"/>
                          <a14:foregroundMark x1="7748" y1="35588" x2="8717" y2="36765"/>
                          <a14:foregroundMark x1="3148" y1="37941" x2="2421" y2="37647"/>
                          <a14:foregroundMark x1="96368" y1="37647" x2="97094" y2="37941"/>
                          <a14:foregroundMark x1="95642" y1="36765" x2="90557" y2="32647"/>
                          <a14:foregroundMark x1="90073" y1="32647" x2="98305" y2="37941"/>
                          <a14:foregroundMark x1="91525" y1="33824" x2="97821" y2="37647"/>
                          <a14:foregroundMark x1="49153" y1="3235" x2="52300" y2="44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3394237" y="3047014"/>
              <a:ext cx="2148851" cy="17690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台形 22">
              <a:extLst>
                <a:ext uri="{FF2B5EF4-FFF2-40B4-BE49-F238E27FC236}">
                  <a16:creationId xmlns:a16="http://schemas.microsoft.com/office/drawing/2014/main" id="{633B9161-6239-4571-AF1B-C91E71D02018}"/>
                </a:ext>
              </a:extLst>
            </p:cNvPr>
            <p:cNvSpPr/>
            <p:nvPr/>
          </p:nvSpPr>
          <p:spPr>
            <a:xfrm rot="5400000">
              <a:off x="-3024507" y="3634528"/>
              <a:ext cx="1284175" cy="630161"/>
            </a:xfrm>
            <a:prstGeom prst="trapezoid">
              <a:avLst>
                <a:gd name="adj" fmla="val 33772"/>
              </a:avLst>
            </a:prstGeom>
            <a:gradFill>
              <a:gsLst>
                <a:gs pos="23000">
                  <a:schemeClr val="accent1">
                    <a:lumMod val="5000"/>
                    <a:lumOff val="95000"/>
                    <a:alpha val="0"/>
                  </a:schemeClr>
                </a:gs>
                <a:gs pos="82000">
                  <a:schemeClr val="bg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6D031C95-4323-743C-E7C6-887E40716B09}"/>
              </a:ext>
            </a:extLst>
          </p:cNvPr>
          <p:cNvGrpSpPr/>
          <p:nvPr/>
        </p:nvGrpSpPr>
        <p:grpSpPr>
          <a:xfrm>
            <a:off x="220028" y="991272"/>
            <a:ext cx="11556000" cy="5717460"/>
            <a:chOff x="-2338153" y="737136"/>
            <a:chExt cx="11556000" cy="5717460"/>
          </a:xfrm>
        </p:grpSpPr>
        <p:pic>
          <p:nvPicPr>
            <p:cNvPr id="5" name="Picture 2" descr="https://www.ile.osaka-u.ac.jp/ja/wp-content/uploads/2020/09/logo_bk-1.png">
              <a:extLst>
                <a:ext uri="{FF2B5EF4-FFF2-40B4-BE49-F238E27FC236}">
                  <a16:creationId xmlns:a16="http://schemas.microsoft.com/office/drawing/2014/main" id="{00BB7F32-04C1-5AC9-BF4D-5D426082BC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313471" y="6036692"/>
              <a:ext cx="890317" cy="4179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6" name="直線コネクタ 5">
              <a:extLst>
                <a:ext uri="{FF2B5EF4-FFF2-40B4-BE49-F238E27FC236}">
                  <a16:creationId xmlns:a16="http://schemas.microsoft.com/office/drawing/2014/main" id="{188B93EB-25F9-E3FC-28B2-6CE49E29BECA}"/>
                </a:ext>
              </a:extLst>
            </p:cNvPr>
            <p:cNvCxnSpPr/>
            <p:nvPr/>
          </p:nvCxnSpPr>
          <p:spPr>
            <a:xfrm>
              <a:off x="-2338153" y="737136"/>
              <a:ext cx="11556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Picture 4" descr="On   March 7, 2019,   the High Power Laser (HPLS) project at the Extreme Light Infrastructure - Nuclear Physics Center, (ELI-NP), built at Magurele, Romania, at the Institute for Physics and Nuclear Engineering – Horia Hulubei (IFIN-HH),  developed by Thales  and ELI-NP,    reached the power of 10 PetaWatts, which is the new world record for the  World's Most Powerful Laser, according to the World Record Academy.">
            <a:extLst>
              <a:ext uri="{FF2B5EF4-FFF2-40B4-BE49-F238E27FC236}">
                <a16:creationId xmlns:a16="http://schemas.microsoft.com/office/drawing/2014/main" id="{DD0E7FB2-EB91-5C63-8C56-91CF9D102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9768" y="4850888"/>
            <a:ext cx="2164769" cy="1179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73EA8B7-E3D9-616B-1B8C-8999CE3990C3}"/>
              </a:ext>
            </a:extLst>
          </p:cNvPr>
          <p:cNvSpPr txBox="1"/>
          <p:nvPr/>
        </p:nvSpPr>
        <p:spPr>
          <a:xfrm>
            <a:off x="1232616" y="6144890"/>
            <a:ext cx="98232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ja-JP" sz="1200" dirty="0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we have now a laser facility GEKKO/LFEX, consisted of kJ long pulse lasers and kJ-PW short pulse laser, which is quite useful for laser fusion research especially for the Fast ignition scheme. We have also a laser facility at the Japanese XFEL facility SACLA in RIKEN, which is also important for HED science.</a:t>
            </a:r>
            <a:endParaRPr lang="ja-JP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8317793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タイトル 1"/>
          <p:cNvSpPr txBox="1">
            <a:spLocks/>
          </p:cNvSpPr>
          <p:nvPr/>
        </p:nvSpPr>
        <p:spPr>
          <a:xfrm>
            <a:off x="0" y="0"/>
            <a:ext cx="10092050" cy="1143000"/>
          </a:xfrm>
          <a:prstGeom prst="rect">
            <a:avLst/>
          </a:prstGeom>
          <a:ln>
            <a:noFill/>
          </a:ln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2200" b="1" kern="1200" baseline="0">
                <a:solidFill>
                  <a:schemeClr val="tx1"/>
                </a:solidFill>
                <a:latin typeface="Helvetica" charset="0"/>
                <a:ea typeface="ヒラギノ角ゴ Pro W3" charset="-128"/>
                <a:cs typeface="+mj-cs"/>
              </a:defRPr>
            </a:lvl1pPr>
          </a:lstStyle>
          <a:p>
            <a:pPr algn="l"/>
            <a:endParaRPr lang="ja-JP" altLang="en-US" sz="2400" dirty="0">
              <a:solidFill>
                <a:srgbClr val="0432FF"/>
              </a:solidFill>
              <a:latin typeface="+mj-lt"/>
              <a:ea typeface="Hiragino Kaku Gothic Pro W6" charset="-128"/>
              <a:cs typeface="Hiragino Kaku Gothic Pro W6" charset="-128"/>
            </a:endParaRPr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4B16CF17-9480-264E-9BDD-AA723D35C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87384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l"/>
            <a:r>
              <a:rPr lang="en-US" altLang="ja-JP" sz="1800" b="1" u="sng" dirty="0">
                <a:latin typeface="+mn-lt"/>
              </a:rPr>
              <a:t>Combination of IFE and B-field</a:t>
            </a:r>
            <a:br>
              <a:rPr lang="en-US" altLang="ja-JP" sz="1800" b="1" u="sng" dirty="0">
                <a:latin typeface="+mn-lt"/>
              </a:rPr>
            </a:br>
            <a:r>
              <a:rPr lang="en-US" altLang="ja-JP" sz="22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Hiragino Kaku Gothic Pro W6" panose="020B0300000000000000" pitchFamily="34" charset="-128"/>
              </a:rPr>
              <a:t>External magnetic fields increase the growth of hydrodynamic instabilities, </a:t>
            </a:r>
            <a:br>
              <a:rPr lang="en-US" altLang="ja-JP" sz="22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Hiragino Kaku Gothic Pro W6" panose="020B0300000000000000" pitchFamily="34" charset="-128"/>
              </a:rPr>
            </a:br>
            <a:r>
              <a:rPr lang="en-US" altLang="ja-JP" sz="22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Hiragino Kaku Gothic Pro W6" panose="020B0300000000000000" pitchFamily="34" charset="-128"/>
              </a:rPr>
              <a:t>but confine more heat in the hot spot, enhancing neutron yield..</a:t>
            </a:r>
            <a:endParaRPr kumimoji="1" lang="ja-JP" altLang="en-US" sz="22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  <a:ea typeface="Hiragino Kaku Gothic Pro W6" panose="020B0300000000000000" pitchFamily="34" charset="-128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122F142C-8A51-D7E5-0A88-2779C5DF6F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6106" y="2030686"/>
            <a:ext cx="2308772" cy="450932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95745E0A-2B69-E3B5-7EBD-F96A4052CA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6984" y="2030686"/>
            <a:ext cx="3810131" cy="4233479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BFF9E80-0183-1286-6616-568C27F45216}"/>
              </a:ext>
            </a:extLst>
          </p:cNvPr>
          <p:cNvSpPr txBox="1"/>
          <p:nvPr/>
        </p:nvSpPr>
        <p:spPr>
          <a:xfrm>
            <a:off x="6226593" y="1690342"/>
            <a:ext cx="59654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/>
              <a:t>J. D. Moody, B. B. Pollock, H. </a:t>
            </a:r>
            <a:r>
              <a:rPr kumimoji="1" lang="en-US" altLang="ja-JP" sz="1200" dirty="0" err="1"/>
              <a:t>Sio</a:t>
            </a:r>
            <a:r>
              <a:rPr kumimoji="1" lang="en-US" altLang="ja-JP" sz="1200" dirty="0"/>
              <a:t>, ..., S. Fujioka </a:t>
            </a:r>
            <a:r>
              <a:rPr kumimoji="1" lang="en-US" altLang="ja-JP" sz="1200" i="1" dirty="0"/>
              <a:t>et al</a:t>
            </a:r>
            <a:r>
              <a:rPr kumimoji="1" lang="en-US" altLang="ja-JP" sz="1200" dirty="0"/>
              <a:t>., PRL 129, 195002 (2022).</a:t>
            </a:r>
            <a:endParaRPr kumimoji="1" lang="ja-JP" altLang="en-US" sz="120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D94E28AB-F2DC-9E12-BEB9-E4B668EC8E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887" y="2063925"/>
            <a:ext cx="2973770" cy="420024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B5558A0D-EE2B-DC45-0277-D3575ABEDA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6635" y="2128294"/>
            <a:ext cx="2519493" cy="2035751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26111FAD-7163-A298-1733-D16487D0EC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58416" y="4236563"/>
            <a:ext cx="2043693" cy="2342770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629D71C6-A8CB-E5D8-7653-2208B4498253}"/>
              </a:ext>
            </a:extLst>
          </p:cNvPr>
          <p:cNvSpPr txBox="1"/>
          <p:nvPr/>
        </p:nvSpPr>
        <p:spPr>
          <a:xfrm>
            <a:off x="41386" y="1713629"/>
            <a:ext cx="59654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/>
              <a:t>K. Matsuo, T. Sano, H. Nagatomo, ..., S. Fujioka </a:t>
            </a:r>
            <a:r>
              <a:rPr kumimoji="1" lang="en-US" altLang="ja-JP" sz="1200" i="1" dirty="0"/>
              <a:t>et al</a:t>
            </a:r>
            <a:r>
              <a:rPr kumimoji="1" lang="en-US" altLang="ja-JP" sz="1200" dirty="0"/>
              <a:t>., PRL 127, 165001 (2021).</a:t>
            </a:r>
            <a:endParaRPr kumimoji="1" lang="ja-JP" altLang="en-US" sz="120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094A905-1873-BC44-CDE7-7D47B02ABA72}"/>
              </a:ext>
            </a:extLst>
          </p:cNvPr>
          <p:cNvSpPr txBox="1"/>
          <p:nvPr/>
        </p:nvSpPr>
        <p:spPr>
          <a:xfrm>
            <a:off x="2993376" y="6581001"/>
            <a:ext cx="29737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/>
              <a:t>Reference: C. Walsh </a:t>
            </a:r>
            <a:r>
              <a:rPr kumimoji="1" lang="en-US" altLang="ja-JP" sz="1200" i="1" dirty="0"/>
              <a:t>et al</a:t>
            </a:r>
            <a:r>
              <a:rPr kumimoji="1" lang="en-US" altLang="ja-JP" sz="1200" dirty="0"/>
              <a:t>., PPCF (2020).</a:t>
            </a:r>
            <a:endParaRPr kumimoji="1" lang="ja-JP" altLang="en-US" sz="120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042128D-B22A-BED4-4C28-88AD65DF81E6}"/>
              </a:ext>
            </a:extLst>
          </p:cNvPr>
          <p:cNvSpPr txBox="1"/>
          <p:nvPr/>
        </p:nvSpPr>
        <p:spPr>
          <a:xfrm>
            <a:off x="157001" y="1126546"/>
            <a:ext cx="51507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b="1" u="sng" dirty="0"/>
              <a:t>Experimental observation of enhanced growth of RT instability in external magnetic field.</a:t>
            </a:r>
            <a:endParaRPr kumimoji="1" lang="ja-JP" altLang="en-US" sz="1600" b="1" u="sng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58500AD4-8D51-2B6F-FE5D-E0F02FCAA141}"/>
              </a:ext>
            </a:extLst>
          </p:cNvPr>
          <p:cNvSpPr txBox="1"/>
          <p:nvPr/>
        </p:nvSpPr>
        <p:spPr>
          <a:xfrm>
            <a:off x="6321318" y="1105567"/>
            <a:ext cx="51507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b="1" u="sng" dirty="0"/>
              <a:t>Integrated implosion experiment of external B-field assisted ICF concept on NIF</a:t>
            </a:r>
            <a:endParaRPr kumimoji="1" lang="ja-JP" altLang="en-US" sz="1600" b="1" u="sng"/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028F4004-5706-AFD8-F9BD-ABE58ED493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07769" y="1156073"/>
            <a:ext cx="517995" cy="517995"/>
          </a:xfrm>
          <a:prstGeom prst="rect">
            <a:avLst/>
          </a:prstGeom>
        </p:spPr>
      </p:pic>
      <p:pic>
        <p:nvPicPr>
          <p:cNvPr id="4" name="Picture 2" descr="https://www.ile.osaka-u.ac.jp/ja/wp-content/uploads/2020/09/logo_bk-1.png">
            <a:extLst>
              <a:ext uri="{FF2B5EF4-FFF2-40B4-BE49-F238E27FC236}">
                <a16:creationId xmlns:a16="http://schemas.microsoft.com/office/drawing/2014/main" id="{139BCA99-142F-4481-AB3C-6FF7C4467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1173" y="288184"/>
            <a:ext cx="1265942" cy="594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9077341"/>
      </p:ext>
    </p:extLst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図 52">
            <a:extLst>
              <a:ext uri="{FF2B5EF4-FFF2-40B4-BE49-F238E27FC236}">
                <a16:creationId xmlns:a16="http://schemas.microsoft.com/office/drawing/2014/main" id="{5BB20D7A-DCEA-2FC9-764B-DFF9314FDF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165" y="1281396"/>
            <a:ext cx="5067595" cy="2830396"/>
          </a:xfrm>
          <a:prstGeom prst="rect">
            <a:avLst/>
          </a:prstGeom>
        </p:spPr>
      </p:pic>
      <p:sp>
        <p:nvSpPr>
          <p:cNvPr id="52" name="正方形/長方形 51">
            <a:extLst>
              <a:ext uri="{FF2B5EF4-FFF2-40B4-BE49-F238E27FC236}">
                <a16:creationId xmlns:a16="http://schemas.microsoft.com/office/drawing/2014/main" id="{EE3A7257-B185-0AFE-DA66-701624417F98}"/>
              </a:ext>
            </a:extLst>
          </p:cNvPr>
          <p:cNvSpPr/>
          <p:nvPr/>
        </p:nvSpPr>
        <p:spPr>
          <a:xfrm>
            <a:off x="5923834" y="4538588"/>
            <a:ext cx="6063343" cy="1617114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2" name="タイトル 1"/>
          <p:cNvSpPr txBox="1">
            <a:spLocks/>
          </p:cNvSpPr>
          <p:nvPr/>
        </p:nvSpPr>
        <p:spPr>
          <a:xfrm>
            <a:off x="0" y="0"/>
            <a:ext cx="10092050" cy="1143000"/>
          </a:xfrm>
          <a:prstGeom prst="rect">
            <a:avLst/>
          </a:prstGeom>
          <a:ln>
            <a:noFill/>
          </a:ln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2200" b="1" kern="1200" baseline="0">
                <a:solidFill>
                  <a:schemeClr val="tx1"/>
                </a:solidFill>
                <a:latin typeface="Helvetica" charset="0"/>
                <a:ea typeface="ヒラギノ角ゴ Pro W3" charset="-128"/>
                <a:cs typeface="+mj-cs"/>
              </a:defRPr>
            </a:lvl1pPr>
          </a:lstStyle>
          <a:p>
            <a:pPr algn="l"/>
            <a:endParaRPr lang="ja-JP" altLang="en-US" sz="2400" dirty="0">
              <a:solidFill>
                <a:srgbClr val="0432FF"/>
              </a:solidFill>
              <a:latin typeface="+mj-lt"/>
              <a:ea typeface="Hiragino Kaku Gothic Pro W6" charset="-128"/>
              <a:cs typeface="Hiragino Kaku Gothic Pro W6" charset="-128"/>
            </a:endParaRPr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4B16CF17-9480-264E-9BDD-AA723D35C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87384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l"/>
            <a:r>
              <a:rPr lang="en-US" altLang="ja-JP" sz="1800" b="1" u="sng" dirty="0">
                <a:latin typeface="+mn-lt"/>
              </a:rPr>
              <a:t>kJ petawatt laser light</a:t>
            </a:r>
            <a:br>
              <a:rPr lang="en-US" altLang="ja-JP" sz="1800" b="1" u="sng" dirty="0">
                <a:latin typeface="+mn-lt"/>
              </a:rPr>
            </a:br>
            <a:r>
              <a:rPr lang="en-US" altLang="ja-JP" sz="26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Hiragino Kaku Gothic Pro W6" panose="020B0300000000000000" pitchFamily="34" charset="-128"/>
              </a:rPr>
              <a:t>Relativistic laser light with large focal spot has an advantage </a:t>
            </a:r>
            <a:br>
              <a:rPr lang="en-US" altLang="ja-JP" sz="26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Hiragino Kaku Gothic Pro W6" panose="020B0300000000000000" pitchFamily="34" charset="-128"/>
              </a:rPr>
            </a:br>
            <a:r>
              <a:rPr lang="en-US" altLang="ja-JP" sz="26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Hiragino Kaku Gothic Pro W6" panose="020B0300000000000000" pitchFamily="34" charset="-128"/>
              </a:rPr>
              <a:t>both for fast isochoric heating and ion acceleration</a:t>
            </a:r>
            <a:endParaRPr kumimoji="1" lang="ja-JP" altLang="en-US" sz="26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  <a:ea typeface="Hiragino Kaku Gothic Pro W6" panose="020B0300000000000000" pitchFamily="34" charset="-128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BDB61E84-16B2-0AAE-126C-CD0F04A36615}"/>
              </a:ext>
            </a:extLst>
          </p:cNvPr>
          <p:cNvSpPr txBox="1"/>
          <p:nvPr/>
        </p:nvSpPr>
        <p:spPr>
          <a:xfrm>
            <a:off x="84394" y="6143277"/>
            <a:ext cx="580804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400" dirty="0">
                <a:latin typeface="Times New Roman" panose="02020603050405020304" pitchFamily="18" charset="0"/>
              </a:rPr>
              <a:t>[1] N. Higashi, N. Iwata et al., “</a:t>
            </a:r>
            <a:r>
              <a:rPr lang="en-US" altLang="ja-JP" sz="1400" b="0" i="1" dirty="0">
                <a:effectLst/>
                <a:latin typeface="Times New Roman" panose="02020603050405020304" pitchFamily="18" charset="0"/>
              </a:rPr>
              <a:t>Isochoric heating of solid-density plasmas beyond keV temperature by fast thermal diffusion with relativistic picosecond laser light</a:t>
            </a:r>
            <a:r>
              <a:rPr lang="en-US" altLang="ja-JP" sz="1400" dirty="0">
                <a:latin typeface="Times New Roman" panose="02020603050405020304" pitchFamily="18" charset="0"/>
              </a:rPr>
              <a:t>”, Phys. Rev. E </a:t>
            </a:r>
            <a:r>
              <a:rPr lang="en-US" altLang="ja-JP" sz="1400" b="1" dirty="0">
                <a:latin typeface="Times New Roman" panose="02020603050405020304" pitchFamily="18" charset="0"/>
              </a:rPr>
              <a:t>105</a:t>
            </a:r>
            <a:r>
              <a:rPr lang="en-US" altLang="ja-JP" sz="1400" dirty="0">
                <a:latin typeface="Times New Roman" panose="02020603050405020304" pitchFamily="18" charset="0"/>
              </a:rPr>
              <a:t>, 055202 (2022).</a:t>
            </a: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ED72D026-11B6-CE32-BC71-E5D23B5CBE6D}"/>
              </a:ext>
            </a:extLst>
          </p:cNvPr>
          <p:cNvSpPr txBox="1"/>
          <p:nvPr/>
        </p:nvSpPr>
        <p:spPr>
          <a:xfrm>
            <a:off x="5997551" y="6123624"/>
            <a:ext cx="606334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400" b="0" i="0" dirty="0">
                <a:effectLst/>
                <a:latin typeface="Times New Roman" panose="02020603050405020304" pitchFamily="18" charset="0"/>
              </a:rPr>
              <a:t>[2] N. Iwata, A. J. Kemp, S. C. Wilks et al., “</a:t>
            </a:r>
            <a:r>
              <a:rPr lang="en-US" altLang="ja-JP" sz="1400" b="0" i="1" dirty="0">
                <a:effectLst/>
                <a:latin typeface="Times New Roman" panose="02020603050405020304" pitchFamily="18" charset="0"/>
              </a:rPr>
              <a:t>Lateral confinement of fast electrons and its impact on laser ion acceleration</a:t>
            </a:r>
            <a:r>
              <a:rPr lang="en-US" altLang="ja-JP" sz="1400" b="0" i="0" dirty="0">
                <a:effectLst/>
                <a:latin typeface="Times New Roman" panose="02020603050405020304" pitchFamily="18" charset="0"/>
              </a:rPr>
              <a:t>”, </a:t>
            </a:r>
          </a:p>
          <a:p>
            <a:r>
              <a:rPr lang="en-US" altLang="ja-JP" sz="1400" b="0" i="0" dirty="0">
                <a:effectLst/>
                <a:latin typeface="Times New Roman" panose="02020603050405020304" pitchFamily="18" charset="0"/>
              </a:rPr>
              <a:t>Phys. Rev. Res. </a:t>
            </a:r>
            <a:r>
              <a:rPr lang="en-US" altLang="ja-JP" sz="1400" b="1" i="0" dirty="0">
                <a:effectLst/>
                <a:latin typeface="Times New Roman" panose="02020603050405020304" pitchFamily="18" charset="0"/>
              </a:rPr>
              <a:t>3</a:t>
            </a:r>
            <a:r>
              <a:rPr lang="en-US" altLang="ja-JP" sz="1400" b="0" i="0" dirty="0">
                <a:effectLst/>
                <a:latin typeface="Times New Roman" panose="02020603050405020304" pitchFamily="18" charset="0"/>
              </a:rPr>
              <a:t>, 023193 (2021).</a:t>
            </a:r>
          </a:p>
        </p:txBody>
      </p:sp>
      <p:pic>
        <p:nvPicPr>
          <p:cNvPr id="45" name="図 44">
            <a:extLst>
              <a:ext uri="{FF2B5EF4-FFF2-40B4-BE49-F238E27FC236}">
                <a16:creationId xmlns:a16="http://schemas.microsoft.com/office/drawing/2014/main" id="{27BAE66D-99FA-A48E-0FC1-B8E9B04B0B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0673"/>
          <a:stretch/>
        </p:blipFill>
        <p:spPr>
          <a:xfrm>
            <a:off x="6142350" y="1536388"/>
            <a:ext cx="4055503" cy="2941856"/>
          </a:xfrm>
          <a:prstGeom prst="rect">
            <a:avLst/>
          </a:prstGeom>
        </p:spPr>
      </p:pic>
      <p:pic>
        <p:nvPicPr>
          <p:cNvPr id="46" name="図 45">
            <a:extLst>
              <a:ext uri="{FF2B5EF4-FFF2-40B4-BE49-F238E27FC236}">
                <a16:creationId xmlns:a16="http://schemas.microsoft.com/office/drawing/2014/main" id="{AF2C5259-4428-C3A8-49A1-84DC0664E9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1439" y="1825662"/>
            <a:ext cx="1665739" cy="2450249"/>
          </a:xfrm>
          <a:prstGeom prst="rect">
            <a:avLst/>
          </a:prstGeom>
        </p:spPr>
      </p:pic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BC175A31-7D33-40B9-9608-FA7876FF741D}"/>
              </a:ext>
            </a:extLst>
          </p:cNvPr>
          <p:cNvSpPr txBox="1"/>
          <p:nvPr/>
        </p:nvSpPr>
        <p:spPr>
          <a:xfrm>
            <a:off x="6688614" y="1124052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070C0"/>
                </a:solidFill>
              </a:rPr>
              <a:t>Small spot</a:t>
            </a:r>
            <a:endParaRPr kumimoji="1" lang="ja-JP" altLang="en-US">
              <a:solidFill>
                <a:srgbClr val="0070C0"/>
              </a:solidFill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6F767920-ED3F-64C9-7DE1-45B63FE587FA}"/>
              </a:ext>
            </a:extLst>
          </p:cNvPr>
          <p:cNvSpPr txBox="1"/>
          <p:nvPr/>
        </p:nvSpPr>
        <p:spPr>
          <a:xfrm>
            <a:off x="8695940" y="1124052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0070C0"/>
                </a:solidFill>
              </a:rPr>
              <a:t>Large</a:t>
            </a:r>
            <a:r>
              <a:rPr kumimoji="1" lang="en-US" altLang="ja-JP" dirty="0">
                <a:solidFill>
                  <a:srgbClr val="0070C0"/>
                </a:solidFill>
              </a:rPr>
              <a:t> spot</a:t>
            </a:r>
            <a:endParaRPr kumimoji="1" lang="ja-JP" altLang="en-US">
              <a:solidFill>
                <a:srgbClr val="0070C0"/>
              </a:solidFill>
            </a:endParaRP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94E4643C-1EFC-17B3-6C99-3367FFC684B8}"/>
              </a:ext>
            </a:extLst>
          </p:cNvPr>
          <p:cNvSpPr txBox="1"/>
          <p:nvPr/>
        </p:nvSpPr>
        <p:spPr>
          <a:xfrm>
            <a:off x="5892434" y="4573024"/>
            <a:ext cx="61438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1600" dirty="0">
                <a:solidFill>
                  <a:srgbClr val="FF0000"/>
                </a:solidFill>
              </a:rPr>
              <a:t>A kJ petawatt laser is in a new regime and it can heat a dense plasma over keV efficiently by diffusive heating. </a:t>
            </a:r>
            <a:endParaRPr lang="en-US" altLang="ja-JP" sz="16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600" dirty="0">
                <a:solidFill>
                  <a:srgbClr val="FF0000"/>
                </a:solidFill>
              </a:rPr>
              <a:t>E</a:t>
            </a:r>
            <a:r>
              <a:rPr kumimoji="1" lang="en-US" altLang="ja-JP" sz="1600" dirty="0">
                <a:solidFill>
                  <a:srgbClr val="FF0000"/>
                </a:solidFill>
              </a:rPr>
              <a:t>lectron acceleration is also enhanced by the lateral confinement due to a geometrical effect of large focal spot and thus ion acceleration will be boosted. </a:t>
            </a:r>
          </a:p>
          <a:p>
            <a:r>
              <a:rPr lang="ja-JP" altLang="en-US" sz="1600" dirty="0">
                <a:solidFill>
                  <a:srgbClr val="FF0000"/>
                </a:solidFill>
              </a:rPr>
              <a:t>→</a:t>
            </a:r>
            <a:r>
              <a:rPr lang="en-US" altLang="ja-JP" sz="1600" dirty="0">
                <a:solidFill>
                  <a:srgbClr val="FF0000"/>
                </a:solidFill>
              </a:rPr>
              <a:t> proposal is accepted in NIF Discovery Science for 2023-2024</a:t>
            </a:r>
            <a:endParaRPr kumimoji="1" lang="ja-JP" altLang="en-US" sz="1600" dirty="0">
              <a:solidFill>
                <a:srgbClr val="FF0000"/>
              </a:solidFill>
            </a:endParaRPr>
          </a:p>
        </p:txBody>
      </p:sp>
      <p:pic>
        <p:nvPicPr>
          <p:cNvPr id="55" name="図 54">
            <a:extLst>
              <a:ext uri="{FF2B5EF4-FFF2-40B4-BE49-F238E27FC236}">
                <a16:creationId xmlns:a16="http://schemas.microsoft.com/office/drawing/2014/main" id="{FF18B193-7195-EEA0-55D3-4D6F702E4EB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48" r="-1"/>
          <a:stretch/>
        </p:blipFill>
        <p:spPr>
          <a:xfrm>
            <a:off x="992779" y="4156506"/>
            <a:ext cx="4388696" cy="1990192"/>
          </a:xfrm>
          <a:prstGeom prst="rect">
            <a:avLst/>
          </a:prstGeom>
        </p:spPr>
      </p:pic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BFECB1E8-1738-3DAD-E494-DF1D9144266E}"/>
              </a:ext>
            </a:extLst>
          </p:cNvPr>
          <p:cNvSpPr txBox="1"/>
          <p:nvPr/>
        </p:nvSpPr>
        <p:spPr>
          <a:xfrm>
            <a:off x="4162417" y="5328331"/>
            <a:ext cx="6864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>
                <a:solidFill>
                  <a:schemeClr val="bg1"/>
                </a:solidFill>
                <a:latin typeface="+mj-lt"/>
              </a:rPr>
              <a:t>less</a:t>
            </a:r>
            <a:endParaRPr kumimoji="1" lang="en-US" altLang="ja-JP" sz="1200" dirty="0">
              <a:solidFill>
                <a:schemeClr val="bg1"/>
              </a:solidFill>
              <a:latin typeface="+mj-lt"/>
            </a:endParaRPr>
          </a:p>
          <a:p>
            <a:r>
              <a:rPr kumimoji="1" lang="en-US" altLang="ja-JP" sz="1200" dirty="0">
                <a:solidFill>
                  <a:schemeClr val="bg1"/>
                </a:solidFill>
                <a:latin typeface="+mj-lt"/>
              </a:rPr>
              <a:t>heating</a:t>
            </a:r>
            <a:endParaRPr kumimoji="1" lang="ja-JP" altLang="en-US" sz="12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CDFB4FDE-64BB-BB34-4159-63666109014F}"/>
              </a:ext>
            </a:extLst>
          </p:cNvPr>
          <p:cNvSpPr txBox="1"/>
          <p:nvPr/>
        </p:nvSpPr>
        <p:spPr>
          <a:xfrm>
            <a:off x="1491903" y="4131900"/>
            <a:ext cx="102944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solidFill>
                  <a:srgbClr val="0070C0"/>
                </a:solidFill>
              </a:rPr>
              <a:t>Large</a:t>
            </a:r>
            <a:r>
              <a:rPr kumimoji="1" lang="en-US" altLang="ja-JP" sz="1400" dirty="0">
                <a:solidFill>
                  <a:srgbClr val="0070C0"/>
                </a:solidFill>
              </a:rPr>
              <a:t> spot</a:t>
            </a:r>
            <a:endParaRPr kumimoji="1" lang="ja-JP" altLang="en-US" sz="1400">
              <a:solidFill>
                <a:srgbClr val="0070C0"/>
              </a:solidFill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66FF8EB-9BF7-F9A4-EF9C-C2498ADFC30B}"/>
              </a:ext>
            </a:extLst>
          </p:cNvPr>
          <p:cNvSpPr txBox="1"/>
          <p:nvPr/>
        </p:nvSpPr>
        <p:spPr>
          <a:xfrm>
            <a:off x="1889222" y="5401848"/>
            <a:ext cx="817809" cy="3146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chemeClr val="bg1"/>
                </a:solidFill>
                <a:latin typeface="+mj-lt"/>
              </a:rPr>
              <a:t>diffusive</a:t>
            </a:r>
          </a:p>
          <a:p>
            <a:r>
              <a:rPr kumimoji="1" lang="en-US" altLang="ja-JP" sz="1200" dirty="0">
                <a:solidFill>
                  <a:schemeClr val="bg1"/>
                </a:solidFill>
                <a:latin typeface="+mj-lt"/>
              </a:rPr>
              <a:t>heating</a:t>
            </a:r>
            <a:endParaRPr kumimoji="1" lang="ja-JP" altLang="en-US" sz="120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33" name="直線矢印コネクタ 32">
            <a:extLst>
              <a:ext uri="{FF2B5EF4-FFF2-40B4-BE49-F238E27FC236}">
                <a16:creationId xmlns:a16="http://schemas.microsoft.com/office/drawing/2014/main" id="{5C65BBDD-48F6-3F8E-FEB6-BDEAF7F246B1}"/>
              </a:ext>
            </a:extLst>
          </p:cNvPr>
          <p:cNvCxnSpPr>
            <a:cxnSpLocks noChangeAspect="1"/>
          </p:cNvCxnSpPr>
          <p:nvPr/>
        </p:nvCxnSpPr>
        <p:spPr>
          <a:xfrm>
            <a:off x="2049668" y="5096667"/>
            <a:ext cx="274584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直線矢印コネクタ 33">
            <a:extLst>
              <a:ext uri="{FF2B5EF4-FFF2-40B4-BE49-F238E27FC236}">
                <a16:creationId xmlns:a16="http://schemas.microsoft.com/office/drawing/2014/main" id="{E1D3334B-C599-B8A8-C4E5-BD3712B3DAF1}"/>
              </a:ext>
            </a:extLst>
          </p:cNvPr>
          <p:cNvCxnSpPr>
            <a:cxnSpLocks noChangeAspect="1"/>
          </p:cNvCxnSpPr>
          <p:nvPr/>
        </p:nvCxnSpPr>
        <p:spPr>
          <a:xfrm>
            <a:off x="1984354" y="5281870"/>
            <a:ext cx="274584" cy="9850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直線矢印コネクタ 35">
            <a:extLst>
              <a:ext uri="{FF2B5EF4-FFF2-40B4-BE49-F238E27FC236}">
                <a16:creationId xmlns:a16="http://schemas.microsoft.com/office/drawing/2014/main" id="{6EA9A23C-4B52-A531-7D9C-58403ED2F1EA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2006628" y="4814603"/>
            <a:ext cx="274584" cy="9895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79279E06-9AC2-E22E-2E88-12648E7BF70C}"/>
              </a:ext>
            </a:extLst>
          </p:cNvPr>
          <p:cNvSpPr txBox="1"/>
          <p:nvPr/>
        </p:nvSpPr>
        <p:spPr>
          <a:xfrm>
            <a:off x="3747947" y="4115742"/>
            <a:ext cx="102143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0070C0"/>
                </a:solidFill>
              </a:rPr>
              <a:t>Small spot</a:t>
            </a:r>
            <a:endParaRPr kumimoji="1" lang="ja-JP" altLang="en-US" sz="1400">
              <a:solidFill>
                <a:srgbClr val="0070C0"/>
              </a:solidFill>
            </a:endParaRPr>
          </a:p>
        </p:txBody>
      </p: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7E1A26DD-5E9F-4259-465C-2E54DF803B9C}"/>
              </a:ext>
            </a:extLst>
          </p:cNvPr>
          <p:cNvSpPr txBox="1"/>
          <p:nvPr/>
        </p:nvSpPr>
        <p:spPr>
          <a:xfrm>
            <a:off x="8359067" y="3477886"/>
            <a:ext cx="101983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200" dirty="0">
                <a:solidFill>
                  <a:srgbClr val="FF0000"/>
                </a:solidFill>
                <a:latin typeface="+mj-lt"/>
              </a:rPr>
              <a:t>lateral </a:t>
            </a:r>
          </a:p>
          <a:p>
            <a:pPr algn="ctr"/>
            <a:r>
              <a:rPr kumimoji="1" lang="en-US" altLang="ja-JP" sz="1200" dirty="0">
                <a:solidFill>
                  <a:srgbClr val="FF0000"/>
                </a:solidFill>
                <a:latin typeface="+mj-lt"/>
              </a:rPr>
              <a:t>confinement</a:t>
            </a:r>
          </a:p>
          <a:p>
            <a:pPr algn="ctr"/>
            <a:r>
              <a:rPr lang="en-US" altLang="ja-JP" sz="1200" dirty="0">
                <a:solidFill>
                  <a:srgbClr val="FF0000"/>
                </a:solidFill>
                <a:latin typeface="+mj-lt"/>
              </a:rPr>
              <a:t>of fast e-</a:t>
            </a:r>
            <a:endParaRPr kumimoji="1" lang="ja-JP" altLang="en-US" sz="12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395D5019-E6D2-16A6-640B-FC7F0CE75988}"/>
              </a:ext>
            </a:extLst>
          </p:cNvPr>
          <p:cNvSpPr txBox="1"/>
          <p:nvPr/>
        </p:nvSpPr>
        <p:spPr>
          <a:xfrm>
            <a:off x="10523341" y="1204932"/>
            <a:ext cx="138533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dirty="0">
                <a:solidFill>
                  <a:srgbClr val="FF0000"/>
                </a:solidFill>
                <a:latin typeface="+mj-lt"/>
              </a:rPr>
              <a:t>Large focal spot laser boosts electron energy</a:t>
            </a:r>
            <a:endParaRPr kumimoji="1" lang="ja-JP" altLang="en-US" sz="120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64" name="直線矢印コネクタ 63">
            <a:extLst>
              <a:ext uri="{FF2B5EF4-FFF2-40B4-BE49-F238E27FC236}">
                <a16:creationId xmlns:a16="http://schemas.microsoft.com/office/drawing/2014/main" id="{396AE54F-494E-DA3E-3035-253E656F82F4}"/>
              </a:ext>
            </a:extLst>
          </p:cNvPr>
          <p:cNvCxnSpPr/>
          <p:nvPr/>
        </p:nvCxnSpPr>
        <p:spPr>
          <a:xfrm flipV="1">
            <a:off x="11154308" y="2696594"/>
            <a:ext cx="197315" cy="31072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2" descr="https://www.ile.osaka-u.ac.jp/ja/wp-content/uploads/2020/09/logo_bk-1.png">
            <a:extLst>
              <a:ext uri="{FF2B5EF4-FFF2-40B4-BE49-F238E27FC236}">
                <a16:creationId xmlns:a16="http://schemas.microsoft.com/office/drawing/2014/main" id="{8F4D9CAD-8217-D854-AE20-6610532E6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1173" y="288184"/>
            <a:ext cx="1265942" cy="594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113614D9-4204-8683-690C-168C7A3EFB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32659" y="1251429"/>
            <a:ext cx="574233" cy="574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480964"/>
      </p:ext>
    </p:extLst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06D0C5E7-A1F8-4548-B1BD-3E0A041A9E25}"/>
              </a:ext>
            </a:extLst>
          </p:cNvPr>
          <p:cNvGrpSpPr/>
          <p:nvPr/>
        </p:nvGrpSpPr>
        <p:grpSpPr>
          <a:xfrm rot="8597888">
            <a:off x="4099081" y="1815508"/>
            <a:ext cx="3672000" cy="3672000"/>
            <a:chOff x="4260000" y="2123873"/>
            <a:chExt cx="3672000" cy="3672000"/>
          </a:xfrm>
        </p:grpSpPr>
        <p:grpSp>
          <p:nvGrpSpPr>
            <p:cNvPr id="26" name="グループ化 25">
              <a:extLst>
                <a:ext uri="{FF2B5EF4-FFF2-40B4-BE49-F238E27FC236}">
                  <a16:creationId xmlns:a16="http://schemas.microsoft.com/office/drawing/2014/main" id="{9F05A6E9-9405-42BF-8086-A8B1E66525F4}"/>
                </a:ext>
              </a:extLst>
            </p:cNvPr>
            <p:cNvGrpSpPr/>
            <p:nvPr/>
          </p:nvGrpSpPr>
          <p:grpSpPr>
            <a:xfrm>
              <a:off x="4260000" y="2123873"/>
              <a:ext cx="3672000" cy="3672000"/>
              <a:chOff x="4281652" y="2151522"/>
              <a:chExt cx="3672000" cy="3672000"/>
            </a:xfrm>
          </p:grpSpPr>
          <p:grpSp>
            <p:nvGrpSpPr>
              <p:cNvPr id="37" name="グループ化 36">
                <a:extLst>
                  <a:ext uri="{FF2B5EF4-FFF2-40B4-BE49-F238E27FC236}">
                    <a16:creationId xmlns:a16="http://schemas.microsoft.com/office/drawing/2014/main" id="{45F714E6-E45A-4798-9BFC-70D8064ECC1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281652" y="2151522"/>
                <a:ext cx="3672000" cy="3672000"/>
                <a:chOff x="4342951" y="2063227"/>
                <a:chExt cx="3305735" cy="3305735"/>
              </a:xfrm>
            </p:grpSpPr>
            <p:pic>
              <p:nvPicPr>
                <p:cNvPr id="42" name="図 41">
                  <a:extLst>
                    <a:ext uri="{FF2B5EF4-FFF2-40B4-BE49-F238E27FC236}">
                      <a16:creationId xmlns:a16="http://schemas.microsoft.com/office/drawing/2014/main" id="{A6601776-A000-4D80-8920-E684229C032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42951" y="2063227"/>
                  <a:ext cx="3305735" cy="3305735"/>
                </a:xfrm>
                <a:prstGeom prst="rect">
                  <a:avLst/>
                </a:prstGeom>
              </p:spPr>
            </p:pic>
            <p:sp>
              <p:nvSpPr>
                <p:cNvPr id="43" name="楕円 42">
                  <a:extLst>
                    <a:ext uri="{FF2B5EF4-FFF2-40B4-BE49-F238E27FC236}">
                      <a16:creationId xmlns:a16="http://schemas.microsoft.com/office/drawing/2014/main" id="{E65A6D39-DEB0-4002-852A-0F8B7F02CD9A}"/>
                    </a:ext>
                  </a:extLst>
                </p:cNvPr>
                <p:cNvSpPr/>
                <p:nvPr/>
              </p:nvSpPr>
              <p:spPr>
                <a:xfrm>
                  <a:off x="6702013" y="2872292"/>
                  <a:ext cx="180000" cy="180000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4" name="楕円 43">
                  <a:extLst>
                    <a:ext uri="{FF2B5EF4-FFF2-40B4-BE49-F238E27FC236}">
                      <a16:creationId xmlns:a16="http://schemas.microsoft.com/office/drawing/2014/main" id="{6AD2EE01-6BAE-446A-A5DF-54CD245CF368}"/>
                    </a:ext>
                  </a:extLst>
                </p:cNvPr>
                <p:cNvSpPr/>
                <p:nvPr/>
              </p:nvSpPr>
              <p:spPr>
                <a:xfrm>
                  <a:off x="6122894" y="4389259"/>
                  <a:ext cx="180000" cy="180000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41" name="楕円 40">
                <a:extLst>
                  <a:ext uri="{FF2B5EF4-FFF2-40B4-BE49-F238E27FC236}">
                    <a16:creationId xmlns:a16="http://schemas.microsoft.com/office/drawing/2014/main" id="{75252259-879C-488F-AEB5-F7CE0B6B38D0}"/>
                  </a:ext>
                </a:extLst>
              </p:cNvPr>
              <p:cNvSpPr/>
              <p:nvPr/>
            </p:nvSpPr>
            <p:spPr>
              <a:xfrm>
                <a:off x="5039953" y="3391408"/>
                <a:ext cx="199943" cy="199943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FF0000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27" name="グループ化 26">
              <a:extLst>
                <a:ext uri="{FF2B5EF4-FFF2-40B4-BE49-F238E27FC236}">
                  <a16:creationId xmlns:a16="http://schemas.microsoft.com/office/drawing/2014/main" id="{AC1EE4EA-64F3-40BF-AB2D-27D48555D875}"/>
                </a:ext>
              </a:extLst>
            </p:cNvPr>
            <p:cNvGrpSpPr/>
            <p:nvPr/>
          </p:nvGrpSpPr>
          <p:grpSpPr>
            <a:xfrm>
              <a:off x="4504484" y="2623450"/>
              <a:ext cx="2938958" cy="2682171"/>
              <a:chOff x="4504484" y="2623450"/>
              <a:chExt cx="2938958" cy="2682171"/>
            </a:xfrm>
          </p:grpSpPr>
          <p:sp>
            <p:nvSpPr>
              <p:cNvPr id="31" name="上カーブ矢印 20">
                <a:extLst>
                  <a:ext uri="{FF2B5EF4-FFF2-40B4-BE49-F238E27FC236}">
                    <a16:creationId xmlns:a16="http://schemas.microsoft.com/office/drawing/2014/main" id="{9031135A-D235-4998-A26D-941F329DC64E}"/>
                  </a:ext>
                </a:extLst>
              </p:cNvPr>
              <p:cNvSpPr/>
              <p:nvPr/>
            </p:nvSpPr>
            <p:spPr bwMode="auto">
              <a:xfrm rot="8657657" flipH="1">
                <a:off x="5050954" y="2623450"/>
                <a:ext cx="1997294" cy="882661"/>
              </a:xfrm>
              <a:prstGeom prst="curvedUpArrow">
                <a:avLst>
                  <a:gd name="adj1" fmla="val 21478"/>
                  <a:gd name="adj2" fmla="val 45828"/>
                  <a:gd name="adj3" fmla="val 35083"/>
                </a:avLst>
              </a:prstGeom>
              <a:gradFill>
                <a:gsLst>
                  <a:gs pos="40000">
                    <a:schemeClr val="bg1">
                      <a:alpha val="0"/>
                      <a:lumMod val="70000"/>
                      <a:lumOff val="30000"/>
                    </a:schemeClr>
                  </a:gs>
                  <a:gs pos="97000">
                    <a:srgbClr val="002060">
                      <a:alpha val="60000"/>
                    </a:srgbClr>
                  </a:gs>
                </a:gsLst>
                <a:lin ang="21000000" scaled="0"/>
              </a:gradFill>
              <a:ln w="5715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endParaRPr lang="ja-JP" altLang="en-US"/>
              </a:p>
            </p:txBody>
          </p:sp>
          <p:sp>
            <p:nvSpPr>
              <p:cNvPr id="32" name="上カーブ矢印 21">
                <a:extLst>
                  <a:ext uri="{FF2B5EF4-FFF2-40B4-BE49-F238E27FC236}">
                    <a16:creationId xmlns:a16="http://schemas.microsoft.com/office/drawing/2014/main" id="{72A1E0B6-6178-4CD8-AB31-181617CCEAB3}"/>
                  </a:ext>
                </a:extLst>
              </p:cNvPr>
              <p:cNvSpPr/>
              <p:nvPr/>
            </p:nvSpPr>
            <p:spPr bwMode="auto">
              <a:xfrm rot="16200000" flipH="1">
                <a:off x="6003465" y="3756764"/>
                <a:ext cx="1997294" cy="882661"/>
              </a:xfrm>
              <a:prstGeom prst="curvedUpArrow">
                <a:avLst>
                  <a:gd name="adj1" fmla="val 21478"/>
                  <a:gd name="adj2" fmla="val 45828"/>
                  <a:gd name="adj3" fmla="val 35083"/>
                </a:avLst>
              </a:prstGeom>
              <a:gradFill>
                <a:gsLst>
                  <a:gs pos="40000">
                    <a:schemeClr val="bg1">
                      <a:alpha val="0"/>
                      <a:lumMod val="70000"/>
                      <a:lumOff val="30000"/>
                    </a:schemeClr>
                  </a:gs>
                  <a:gs pos="97000">
                    <a:srgbClr val="002060">
                      <a:alpha val="60000"/>
                    </a:srgbClr>
                  </a:gs>
                </a:gsLst>
                <a:lin ang="21000000" scaled="0"/>
              </a:gradFill>
              <a:ln w="5715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endParaRPr lang="ja-JP" altLang="en-US"/>
              </a:p>
            </p:txBody>
          </p:sp>
          <p:sp>
            <p:nvSpPr>
              <p:cNvPr id="33" name="上カーブ矢印 22">
                <a:extLst>
                  <a:ext uri="{FF2B5EF4-FFF2-40B4-BE49-F238E27FC236}">
                    <a16:creationId xmlns:a16="http://schemas.microsoft.com/office/drawing/2014/main" id="{5BB5581C-6C61-4937-B223-D5F4BE1D80DB}"/>
                  </a:ext>
                </a:extLst>
              </p:cNvPr>
              <p:cNvSpPr/>
              <p:nvPr/>
            </p:nvSpPr>
            <p:spPr bwMode="auto">
              <a:xfrm rot="1919999" flipH="1">
                <a:off x="4504484" y="3995447"/>
                <a:ext cx="1997294" cy="882661"/>
              </a:xfrm>
              <a:prstGeom prst="curvedUpArrow">
                <a:avLst>
                  <a:gd name="adj1" fmla="val 21478"/>
                  <a:gd name="adj2" fmla="val 45828"/>
                  <a:gd name="adj3" fmla="val 35083"/>
                </a:avLst>
              </a:prstGeom>
              <a:gradFill>
                <a:gsLst>
                  <a:gs pos="40000">
                    <a:schemeClr val="bg1">
                      <a:alpha val="0"/>
                      <a:lumMod val="70000"/>
                      <a:lumOff val="30000"/>
                    </a:schemeClr>
                  </a:gs>
                  <a:gs pos="97000">
                    <a:srgbClr val="002060">
                      <a:alpha val="60000"/>
                    </a:srgbClr>
                  </a:gs>
                </a:gsLst>
                <a:lin ang="21000000" scaled="0"/>
              </a:gradFill>
              <a:ln w="5715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endParaRPr lang="ja-JP" altLang="en-US"/>
              </a:p>
            </p:txBody>
          </p:sp>
          <p:sp>
            <p:nvSpPr>
              <p:cNvPr id="34" name="上カーブ矢印 23">
                <a:extLst>
                  <a:ext uri="{FF2B5EF4-FFF2-40B4-BE49-F238E27FC236}">
                    <a16:creationId xmlns:a16="http://schemas.microsoft.com/office/drawing/2014/main" id="{75E47E0D-FC15-4826-872F-3CD47A44F46B}"/>
                  </a:ext>
                </a:extLst>
              </p:cNvPr>
              <p:cNvSpPr/>
              <p:nvPr/>
            </p:nvSpPr>
            <p:spPr bwMode="auto">
              <a:xfrm rot="1210293" flipH="1" flipV="1">
                <a:off x="5070070" y="2741883"/>
                <a:ext cx="1997294" cy="882000"/>
              </a:xfrm>
              <a:prstGeom prst="curvedUpArrow">
                <a:avLst>
                  <a:gd name="adj1" fmla="val 21478"/>
                  <a:gd name="adj2" fmla="val 45828"/>
                  <a:gd name="adj3" fmla="val 35083"/>
                </a:avLst>
              </a:prstGeom>
              <a:gradFill>
                <a:gsLst>
                  <a:gs pos="40000">
                    <a:schemeClr val="bg1">
                      <a:alpha val="0"/>
                      <a:lumMod val="70000"/>
                      <a:lumOff val="30000"/>
                    </a:schemeClr>
                  </a:gs>
                  <a:gs pos="97000">
                    <a:srgbClr val="002060">
                      <a:alpha val="60000"/>
                    </a:srgbClr>
                  </a:gs>
                </a:gsLst>
                <a:lin ang="21000000" scaled="0"/>
              </a:gradFill>
              <a:ln w="5715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endParaRPr lang="ja-JP" altLang="en-US"/>
              </a:p>
            </p:txBody>
          </p:sp>
          <p:sp>
            <p:nvSpPr>
              <p:cNvPr id="35" name="上カーブ矢印 24">
                <a:extLst>
                  <a:ext uri="{FF2B5EF4-FFF2-40B4-BE49-F238E27FC236}">
                    <a16:creationId xmlns:a16="http://schemas.microsoft.com/office/drawing/2014/main" id="{ACBB24EE-5569-400B-B443-6E9C0FE71F73}"/>
                  </a:ext>
                </a:extLst>
              </p:cNvPr>
              <p:cNvSpPr/>
              <p:nvPr/>
            </p:nvSpPr>
            <p:spPr bwMode="auto">
              <a:xfrm rot="15899812" flipH="1" flipV="1">
                <a:off x="4633378" y="3865974"/>
                <a:ext cx="1997294" cy="882000"/>
              </a:xfrm>
              <a:prstGeom prst="curvedUpArrow">
                <a:avLst>
                  <a:gd name="adj1" fmla="val 21478"/>
                  <a:gd name="adj2" fmla="val 45828"/>
                  <a:gd name="adj3" fmla="val 35083"/>
                </a:avLst>
              </a:prstGeom>
              <a:gradFill>
                <a:gsLst>
                  <a:gs pos="40000">
                    <a:schemeClr val="bg1">
                      <a:alpha val="0"/>
                      <a:lumMod val="70000"/>
                      <a:lumOff val="30000"/>
                    </a:schemeClr>
                  </a:gs>
                  <a:gs pos="97000">
                    <a:srgbClr val="002060">
                      <a:alpha val="60000"/>
                    </a:srgbClr>
                  </a:gs>
                </a:gsLst>
                <a:lin ang="21000000" scaled="0"/>
              </a:gradFill>
              <a:ln w="5715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endParaRPr lang="ja-JP" altLang="en-US"/>
              </a:p>
            </p:txBody>
          </p:sp>
          <p:sp>
            <p:nvSpPr>
              <p:cNvPr id="36" name="上カーブ矢印 25">
                <a:extLst>
                  <a:ext uri="{FF2B5EF4-FFF2-40B4-BE49-F238E27FC236}">
                    <a16:creationId xmlns:a16="http://schemas.microsoft.com/office/drawing/2014/main" id="{2565D64F-CC3A-41E8-930E-0B42754F1E43}"/>
                  </a:ext>
                </a:extLst>
              </p:cNvPr>
              <p:cNvSpPr/>
              <p:nvPr/>
            </p:nvSpPr>
            <p:spPr bwMode="auto">
              <a:xfrm rot="8059596" flipH="1" flipV="1">
                <a:off x="5909297" y="3680965"/>
                <a:ext cx="1997294" cy="882000"/>
              </a:xfrm>
              <a:prstGeom prst="curvedUpArrow">
                <a:avLst>
                  <a:gd name="adj1" fmla="val 21478"/>
                  <a:gd name="adj2" fmla="val 45828"/>
                  <a:gd name="adj3" fmla="val 35083"/>
                </a:avLst>
              </a:prstGeom>
              <a:gradFill>
                <a:gsLst>
                  <a:gs pos="40000">
                    <a:schemeClr val="bg1">
                      <a:alpha val="0"/>
                      <a:lumMod val="70000"/>
                      <a:lumOff val="30000"/>
                    </a:schemeClr>
                  </a:gs>
                  <a:gs pos="97000">
                    <a:srgbClr val="002060">
                      <a:alpha val="60000"/>
                    </a:srgbClr>
                  </a:gs>
                </a:gsLst>
                <a:lin ang="21000000" scaled="0"/>
              </a:gradFill>
              <a:ln w="5715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endParaRPr lang="ja-JP" altLang="en-US"/>
              </a:p>
            </p:txBody>
          </p:sp>
        </p:grpSp>
      </p:grpSp>
      <p:grpSp>
        <p:nvGrpSpPr>
          <p:cNvPr id="30" name="グループ化 29">
            <a:extLst>
              <a:ext uri="{FF2B5EF4-FFF2-40B4-BE49-F238E27FC236}">
                <a16:creationId xmlns:a16="http://schemas.microsoft.com/office/drawing/2014/main" id="{2983BF88-A73C-83D2-C45B-C8034F61B77C}"/>
              </a:ext>
            </a:extLst>
          </p:cNvPr>
          <p:cNvGrpSpPr/>
          <p:nvPr/>
        </p:nvGrpSpPr>
        <p:grpSpPr>
          <a:xfrm>
            <a:off x="1231851" y="1314238"/>
            <a:ext cx="8361863" cy="4686448"/>
            <a:chOff x="1124534" y="1446522"/>
            <a:chExt cx="8361863" cy="4686448"/>
          </a:xfrm>
        </p:grpSpPr>
        <p:sp>
          <p:nvSpPr>
            <p:cNvPr id="3" name="正方形/長方形 2">
              <a:extLst>
                <a:ext uri="{FF2B5EF4-FFF2-40B4-BE49-F238E27FC236}">
                  <a16:creationId xmlns:a16="http://schemas.microsoft.com/office/drawing/2014/main" id="{9E72AC51-C14E-4D56-B00E-B667D992B1B4}"/>
                </a:ext>
              </a:extLst>
            </p:cNvPr>
            <p:cNvSpPr/>
            <p:nvPr/>
          </p:nvSpPr>
          <p:spPr>
            <a:xfrm>
              <a:off x="2169130" y="1670657"/>
              <a:ext cx="7317267" cy="4316759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  <a:effectLst>
              <a:softEdge rad="152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8" name="グループ化 7">
              <a:extLst>
                <a:ext uri="{FF2B5EF4-FFF2-40B4-BE49-F238E27FC236}">
                  <a16:creationId xmlns:a16="http://schemas.microsoft.com/office/drawing/2014/main" id="{9BE24E30-7835-EDD6-1BDF-03052636F816}"/>
                </a:ext>
              </a:extLst>
            </p:cNvPr>
            <p:cNvGrpSpPr/>
            <p:nvPr/>
          </p:nvGrpSpPr>
          <p:grpSpPr>
            <a:xfrm>
              <a:off x="1124534" y="1446522"/>
              <a:ext cx="3748943" cy="4686448"/>
              <a:chOff x="1124534" y="1446522"/>
              <a:chExt cx="3748943" cy="4686448"/>
            </a:xfrm>
          </p:grpSpPr>
          <p:grpSp>
            <p:nvGrpSpPr>
              <p:cNvPr id="10" name="グループ化 9">
                <a:extLst>
                  <a:ext uri="{FF2B5EF4-FFF2-40B4-BE49-F238E27FC236}">
                    <a16:creationId xmlns:a16="http://schemas.microsoft.com/office/drawing/2014/main" id="{AFAB4319-68BB-4FE1-B06A-074DE6435C7E}"/>
                  </a:ext>
                </a:extLst>
              </p:cNvPr>
              <p:cNvGrpSpPr/>
              <p:nvPr/>
            </p:nvGrpSpPr>
            <p:grpSpPr>
              <a:xfrm>
                <a:off x="1192944" y="1446522"/>
                <a:ext cx="3680533" cy="4686448"/>
                <a:chOff x="5751454" y="-1870001"/>
                <a:chExt cx="5259747" cy="6458418"/>
              </a:xfrm>
            </p:grpSpPr>
            <p:pic>
              <p:nvPicPr>
                <p:cNvPr id="11" name="図 10">
                  <a:extLst>
                    <a:ext uri="{FF2B5EF4-FFF2-40B4-BE49-F238E27FC236}">
                      <a16:creationId xmlns:a16="http://schemas.microsoft.com/office/drawing/2014/main" id="{4193299C-51D7-4A7D-8348-CB288496BA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755241" y="1320683"/>
                  <a:ext cx="2227817" cy="2760847"/>
                </a:xfrm>
                <a:prstGeom prst="rect">
                  <a:avLst/>
                </a:prstGeom>
                <a:ln>
                  <a:noFill/>
                </a:ln>
                <a:effectLst>
                  <a:softEdge rad="0"/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12" name="グループ化 11">
                  <a:extLst>
                    <a:ext uri="{FF2B5EF4-FFF2-40B4-BE49-F238E27FC236}">
                      <a16:creationId xmlns:a16="http://schemas.microsoft.com/office/drawing/2014/main" id="{DD208BEC-4A28-431E-939F-53FC035EA4FE}"/>
                    </a:ext>
                  </a:extLst>
                </p:cNvPr>
                <p:cNvGrpSpPr/>
                <p:nvPr/>
              </p:nvGrpSpPr>
              <p:grpSpPr>
                <a:xfrm>
                  <a:off x="8076752" y="1351004"/>
                  <a:ext cx="2640142" cy="2712682"/>
                  <a:chOff x="2910632" y="6988433"/>
                  <a:chExt cx="2640142" cy="2712682"/>
                </a:xfrm>
              </p:grpSpPr>
              <p:pic>
                <p:nvPicPr>
                  <p:cNvPr id="17" name="図 16">
                    <a:extLst>
                      <a:ext uri="{FF2B5EF4-FFF2-40B4-BE49-F238E27FC236}">
                        <a16:creationId xmlns:a16="http://schemas.microsoft.com/office/drawing/2014/main" id="{4660F13C-1EEC-48E4-AB84-D45DCEB46B6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999902" y="6988433"/>
                    <a:ext cx="2550872" cy="1583606"/>
                  </a:xfrm>
                  <a:prstGeom prst="rect">
                    <a:avLst/>
                  </a:prstGeom>
                  <a:ln>
                    <a:noFill/>
                  </a:ln>
                  <a:effectLst>
                    <a:softEdge rad="0"/>
                  </a:effectLst>
                </p:spPr>
              </p:pic>
              <p:pic>
                <p:nvPicPr>
                  <p:cNvPr id="18" name="Picture 2">
                    <a:extLst>
                      <a:ext uri="{FF2B5EF4-FFF2-40B4-BE49-F238E27FC236}">
                        <a16:creationId xmlns:a16="http://schemas.microsoft.com/office/drawing/2014/main" id="{509E38E5-336F-40F5-90D4-8D6C2879DB1B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-796" t="25368" r="10463" b="17482"/>
                  <a:stretch/>
                </p:blipFill>
                <p:spPr bwMode="auto">
                  <a:xfrm>
                    <a:off x="2910632" y="8609469"/>
                    <a:ext cx="2640142" cy="1091646"/>
                  </a:xfrm>
                  <a:prstGeom prst="rect">
                    <a:avLst/>
                  </a:prstGeom>
                  <a:ln>
                    <a:noFill/>
                  </a:ln>
                  <a:effectLst>
                    <a:outerShdw dist="35921" dir="2700000" algn="ctr" rotWithShape="0">
                      <a:srgbClr val="808080"/>
                    </a:outerShdw>
                    <a:softEdge rad="76200"/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pic>
              <p:nvPicPr>
                <p:cNvPr id="13" name="図 12">
                  <a:extLst>
                    <a:ext uri="{FF2B5EF4-FFF2-40B4-BE49-F238E27FC236}">
                      <a16:creationId xmlns:a16="http://schemas.microsoft.com/office/drawing/2014/main" id="{3F4271F3-057B-4705-AC38-F5A97422437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12292"/>
                <a:stretch/>
              </p:blipFill>
              <p:spPr>
                <a:xfrm>
                  <a:off x="5751454" y="-1870001"/>
                  <a:ext cx="4965440" cy="2663539"/>
                </a:xfrm>
                <a:prstGeom prst="rect">
                  <a:avLst/>
                </a:prstGeom>
                <a:effectLst>
                  <a:softEdge rad="0"/>
                </a:effectLst>
              </p:spPr>
            </p:pic>
            <p:sp>
              <p:nvSpPr>
                <p:cNvPr id="14" name="正方形/長方形 13">
                  <a:extLst>
                    <a:ext uri="{FF2B5EF4-FFF2-40B4-BE49-F238E27FC236}">
                      <a16:creationId xmlns:a16="http://schemas.microsoft.com/office/drawing/2014/main" id="{7964D8A7-C508-4640-9977-DE1626E2214D}"/>
                    </a:ext>
                  </a:extLst>
                </p:cNvPr>
                <p:cNvSpPr/>
                <p:nvPr/>
              </p:nvSpPr>
              <p:spPr>
                <a:xfrm>
                  <a:off x="6384443" y="4121854"/>
                  <a:ext cx="1173353" cy="46656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 sz="1600" dirty="0"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LFEX </a:t>
                  </a:r>
                  <a:endParaRPr lang="ja-JP" altLang="en-US" sz="1600" dirty="0">
                    <a:latin typeface="BIZ UDPゴシック" panose="020B0400000000000000" pitchFamily="50" charset="-128"/>
                    <a:ea typeface="BIZ UDPゴシック" panose="020B0400000000000000" pitchFamily="50" charset="-128"/>
                  </a:endParaRPr>
                </a:p>
              </p:txBody>
            </p:sp>
            <p:sp>
              <p:nvSpPr>
                <p:cNvPr id="15" name="正方形/長方形 14">
                  <a:extLst>
                    <a:ext uri="{FF2B5EF4-FFF2-40B4-BE49-F238E27FC236}">
                      <a16:creationId xmlns:a16="http://schemas.microsoft.com/office/drawing/2014/main" id="{FD467FF7-D0E9-42E5-8B89-C6F768A37C2A}"/>
                    </a:ext>
                  </a:extLst>
                </p:cNvPr>
                <p:cNvSpPr/>
                <p:nvPr/>
              </p:nvSpPr>
              <p:spPr>
                <a:xfrm>
                  <a:off x="7365740" y="736433"/>
                  <a:ext cx="1988880" cy="46656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 sz="1600" dirty="0"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GEKKO XII</a:t>
                  </a:r>
                  <a:endParaRPr lang="ja-JP" altLang="en-US" sz="1600" dirty="0">
                    <a:latin typeface="BIZ UDPゴシック" panose="020B0400000000000000" pitchFamily="50" charset="-128"/>
                    <a:ea typeface="BIZ UDPゴシック" panose="020B0400000000000000" pitchFamily="50" charset="-128"/>
                  </a:endParaRPr>
                </a:p>
              </p:txBody>
            </p:sp>
            <p:sp>
              <p:nvSpPr>
                <p:cNvPr id="16" name="正方形/長方形 15">
                  <a:extLst>
                    <a:ext uri="{FF2B5EF4-FFF2-40B4-BE49-F238E27FC236}">
                      <a16:creationId xmlns:a16="http://schemas.microsoft.com/office/drawing/2014/main" id="{26128FD7-0363-475A-8CB6-8D6D0BCA1E13}"/>
                    </a:ext>
                  </a:extLst>
                </p:cNvPr>
                <p:cNvSpPr/>
                <p:nvPr/>
              </p:nvSpPr>
              <p:spPr>
                <a:xfrm>
                  <a:off x="8224420" y="4121854"/>
                  <a:ext cx="2786781" cy="46656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altLang="ja-JP" sz="1600" dirty="0"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HERMES@XFEL</a:t>
                  </a:r>
                  <a:endParaRPr lang="ja-JP" altLang="en-US" sz="1600" dirty="0">
                    <a:latin typeface="BIZ UDPゴシック" panose="020B0400000000000000" pitchFamily="50" charset="-128"/>
                    <a:ea typeface="BIZ UDPゴシック" panose="020B0400000000000000" pitchFamily="50" charset="-128"/>
                  </a:endParaRPr>
                </a:p>
              </p:txBody>
            </p:sp>
          </p:grpSp>
          <p:pic>
            <p:nvPicPr>
              <p:cNvPr id="47" name="図 46">
                <a:extLst>
                  <a:ext uri="{FF2B5EF4-FFF2-40B4-BE49-F238E27FC236}">
                    <a16:creationId xmlns:a16="http://schemas.microsoft.com/office/drawing/2014/main" id="{79A37BC2-D4F2-4D4A-BD66-3A1DD4D451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4534" y="3282162"/>
                <a:ext cx="756000" cy="503801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69AEA79B-53B1-43A8-9CD9-3EE870BFA036}"/>
              </a:ext>
            </a:extLst>
          </p:cNvPr>
          <p:cNvGrpSpPr/>
          <p:nvPr/>
        </p:nvGrpSpPr>
        <p:grpSpPr>
          <a:xfrm>
            <a:off x="4692638" y="2840855"/>
            <a:ext cx="1558926" cy="1437145"/>
            <a:chOff x="-3204326" y="2857103"/>
            <a:chExt cx="1769030" cy="2148851"/>
          </a:xfrm>
        </p:grpSpPr>
        <p:pic>
          <p:nvPicPr>
            <p:cNvPr id="1036" name="Picture 12" descr="矢印「直進」黒イラスト - No: 22275180／無料イラストなら「イラストAC」">
              <a:extLst>
                <a:ext uri="{FF2B5EF4-FFF2-40B4-BE49-F238E27FC236}">
                  <a16:creationId xmlns:a16="http://schemas.microsoft.com/office/drawing/2014/main" id="{91D33091-1E4D-49F3-A3DA-E24D637D81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235" b="90000" l="1695" r="98063">
                          <a14:foregroundMark x1="50121" y1="4412" x2="49637" y2="4118"/>
                          <a14:foregroundMark x1="89346" y1="31176" x2="90557" y2="32647"/>
                          <a14:foregroundMark x1="11380" y1="39706" x2="10896" y2="38529"/>
                          <a14:foregroundMark x1="7748" y1="35588" x2="8717" y2="36765"/>
                          <a14:foregroundMark x1="3148" y1="37941" x2="2421" y2="37647"/>
                          <a14:foregroundMark x1="96368" y1="37647" x2="97094" y2="37941"/>
                          <a14:foregroundMark x1="95642" y1="36765" x2="90557" y2="32647"/>
                          <a14:foregroundMark x1="90073" y1="32647" x2="98305" y2="37941"/>
                          <a14:foregroundMark x1="91525" y1="33824" x2="97821" y2="37647"/>
                          <a14:foregroundMark x1="49153" y1="3235" x2="52300" y2="44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3394237" y="3047014"/>
              <a:ext cx="2148851" cy="17690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台形 22">
              <a:extLst>
                <a:ext uri="{FF2B5EF4-FFF2-40B4-BE49-F238E27FC236}">
                  <a16:creationId xmlns:a16="http://schemas.microsoft.com/office/drawing/2014/main" id="{633B9161-6239-4571-AF1B-C91E71D02018}"/>
                </a:ext>
              </a:extLst>
            </p:cNvPr>
            <p:cNvSpPr/>
            <p:nvPr/>
          </p:nvSpPr>
          <p:spPr>
            <a:xfrm rot="5400000">
              <a:off x="-3024507" y="3634528"/>
              <a:ext cx="1284175" cy="630161"/>
            </a:xfrm>
            <a:prstGeom prst="trapezoid">
              <a:avLst>
                <a:gd name="adj" fmla="val 33772"/>
              </a:avLst>
            </a:prstGeom>
            <a:gradFill>
              <a:gsLst>
                <a:gs pos="23000">
                  <a:schemeClr val="accent1">
                    <a:lumMod val="5000"/>
                    <a:lumOff val="95000"/>
                    <a:alpha val="0"/>
                  </a:schemeClr>
                </a:gs>
                <a:gs pos="82000">
                  <a:schemeClr val="bg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188B93EB-25F9-E3FC-28B2-6CE49E29BECA}"/>
              </a:ext>
            </a:extLst>
          </p:cNvPr>
          <p:cNvCxnSpPr/>
          <p:nvPr/>
        </p:nvCxnSpPr>
        <p:spPr>
          <a:xfrm>
            <a:off x="240077" y="1019119"/>
            <a:ext cx="11556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2" descr="ELI-NP | WayForLight">
            <a:extLst>
              <a:ext uri="{FF2B5EF4-FFF2-40B4-BE49-F238E27FC236}">
                <a16:creationId xmlns:a16="http://schemas.microsoft.com/office/drawing/2014/main" id="{C063C714-50B1-9891-0078-321FB10C3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960" y="4008099"/>
            <a:ext cx="2836651" cy="1420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PHOTONIC FRONTIERS: THE NATIONAL IGNITION FACILITY: NIF is up and running  at last | Laser Focus World">
            <a:extLst>
              <a:ext uri="{FF2B5EF4-FFF2-40B4-BE49-F238E27FC236}">
                <a16:creationId xmlns:a16="http://schemas.microsoft.com/office/drawing/2014/main" id="{D7227A1C-1C49-ECCA-5503-B3DF4A4AB7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3" r="9528"/>
          <a:stretch/>
        </p:blipFill>
        <p:spPr bwMode="auto">
          <a:xfrm>
            <a:off x="6394890" y="1287507"/>
            <a:ext cx="2908231" cy="1783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project management | Lawrence Livermore National Laboratory">
            <a:extLst>
              <a:ext uri="{FF2B5EF4-FFF2-40B4-BE49-F238E27FC236}">
                <a16:creationId xmlns:a16="http://schemas.microsoft.com/office/drawing/2014/main" id="{637C1552-F86B-9B02-E193-4C751B259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2032" y="2299579"/>
            <a:ext cx="2085068" cy="1390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31DA6125-3A79-FA5C-C684-D0A4631C40F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5558" y="4035911"/>
            <a:ext cx="756297" cy="50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D460C203-D4D5-213D-3981-0E383FC64E4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5035" y="1276937"/>
            <a:ext cx="756000" cy="398083"/>
          </a:xfrm>
          <a:prstGeom prst="rect">
            <a:avLst/>
          </a:prstGeom>
        </p:spPr>
      </p:pic>
      <p:pic>
        <p:nvPicPr>
          <p:cNvPr id="29" name="Picture 4" descr="On   March 7, 2019,   the High Power Laser (HPLS) project at the Extreme Light Infrastructure - Nuclear Physics Center, (ELI-NP), built at Magurele, Romania, at the Institute for Physics and Nuclear Engineering – Horia Hulubei (IFIN-HH),  developed by Thales  and ELI-NP,    reached the power of 10 PetaWatts, which is the new world record for the  World's Most Powerful Laser, according to the World Record Academy.">
            <a:extLst>
              <a:ext uri="{FF2B5EF4-FFF2-40B4-BE49-F238E27FC236}">
                <a16:creationId xmlns:a16="http://schemas.microsoft.com/office/drawing/2014/main" id="{150DA77F-DA85-BD4C-9032-6BAF3D4FE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7085" y="4827788"/>
            <a:ext cx="2164769" cy="1179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3EEF9E8D-5647-4B81-ABE0-6F1EC9A3CFF6}"/>
              </a:ext>
            </a:extLst>
          </p:cNvPr>
          <p:cNvSpPr txBox="1"/>
          <p:nvPr/>
        </p:nvSpPr>
        <p:spPr>
          <a:xfrm>
            <a:off x="737629" y="14863"/>
            <a:ext cx="115775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A new role and possibilities in international collaboration on HED science with a new facility</a:t>
            </a:r>
            <a:endParaRPr kumimoji="1" lang="ja-JP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48" name="Picture 2" descr="https://www.ile.osaka-u.ac.jp/ja/wp-content/uploads/2020/09/logo_bk-1.png">
            <a:extLst>
              <a:ext uri="{FF2B5EF4-FFF2-40B4-BE49-F238E27FC236}">
                <a16:creationId xmlns:a16="http://schemas.microsoft.com/office/drawing/2014/main" id="{396AC6B0-D181-A567-656B-36CB8B890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60" y="6304215"/>
            <a:ext cx="890317" cy="417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4D894427-09FE-97DB-9F7C-4117B93632E2}"/>
              </a:ext>
            </a:extLst>
          </p:cNvPr>
          <p:cNvGrpSpPr/>
          <p:nvPr/>
        </p:nvGrpSpPr>
        <p:grpSpPr>
          <a:xfrm>
            <a:off x="738307" y="2299579"/>
            <a:ext cx="5708653" cy="2998133"/>
            <a:chOff x="738307" y="2299579"/>
            <a:chExt cx="5708653" cy="2998133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7FC57D6A-AEBA-B414-29C1-9D4F545F998E}"/>
                </a:ext>
              </a:extLst>
            </p:cNvPr>
            <p:cNvSpPr/>
            <p:nvPr/>
          </p:nvSpPr>
          <p:spPr>
            <a:xfrm>
              <a:off x="748351" y="5051491"/>
              <a:ext cx="5698609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Japan Establishment for</a:t>
              </a:r>
              <a:r>
                <a:rPr lang="ja-JP" altLang="en-US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 </a:t>
              </a:r>
              <a:r>
                <a:rPr lang="en-US" altLang="ja-JP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a Power-laser Community Harvest</a:t>
              </a:r>
              <a:endParaRPr lang="ja-JP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grpSp>
          <p:nvGrpSpPr>
            <p:cNvPr id="51" name="グループ化 50">
              <a:extLst>
                <a:ext uri="{FF2B5EF4-FFF2-40B4-BE49-F238E27FC236}">
                  <a16:creationId xmlns:a16="http://schemas.microsoft.com/office/drawing/2014/main" id="{7381F7E5-B199-61FD-AEBD-1CC1A7C919A3}"/>
                </a:ext>
              </a:extLst>
            </p:cNvPr>
            <p:cNvGrpSpPr/>
            <p:nvPr/>
          </p:nvGrpSpPr>
          <p:grpSpPr>
            <a:xfrm>
              <a:off x="738307" y="2299579"/>
              <a:ext cx="4276938" cy="2784564"/>
              <a:chOff x="630990" y="2431863"/>
              <a:chExt cx="4276938" cy="2784564"/>
            </a:xfrm>
          </p:grpSpPr>
          <p:pic>
            <p:nvPicPr>
              <p:cNvPr id="38" name="図 37">
                <a:extLst>
                  <a:ext uri="{FF2B5EF4-FFF2-40B4-BE49-F238E27FC236}">
                    <a16:creationId xmlns:a16="http://schemas.microsoft.com/office/drawing/2014/main" id="{D76EA778-2ACC-9D93-6087-8C05A945D0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0990" y="2431863"/>
                <a:ext cx="4276938" cy="2464450"/>
              </a:xfrm>
              <a:prstGeom prst="rect">
                <a:avLst/>
              </a:prstGeom>
              <a:ln>
                <a:noFill/>
              </a:ln>
              <a:effectLst>
                <a:softEdge rad="165100"/>
              </a:effectLst>
            </p:spPr>
          </p:pic>
          <p:sp>
            <p:nvSpPr>
              <p:cNvPr id="50" name="テキスト ボックス 49">
                <a:extLst>
                  <a:ext uri="{FF2B5EF4-FFF2-40B4-BE49-F238E27FC236}">
                    <a16:creationId xmlns:a16="http://schemas.microsoft.com/office/drawing/2014/main" id="{F3FCB981-9F7B-C39F-8FE2-01E37A8E5CA3}"/>
                  </a:ext>
                </a:extLst>
              </p:cNvPr>
              <p:cNvSpPr txBox="1"/>
              <p:nvPr/>
            </p:nvSpPr>
            <p:spPr>
              <a:xfrm>
                <a:off x="1907690" y="4754762"/>
                <a:ext cx="191258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ja-JP" sz="24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J</a:t>
                </a:r>
                <a:r>
                  <a:rPr lang="en-US" altLang="ja-JP" sz="2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-</a:t>
                </a:r>
                <a:r>
                  <a:rPr lang="en-US" altLang="ja-JP" sz="2400" b="1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EPoCH</a:t>
                </a:r>
                <a:r>
                  <a:rPr lang="en-US" altLang="ja-JP" sz="2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: </a:t>
                </a:r>
                <a:endParaRPr lang="ja-JP" alt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ED7F4A3-18EB-D9C1-2E94-99FB48F7660D}"/>
              </a:ext>
            </a:extLst>
          </p:cNvPr>
          <p:cNvSpPr txBox="1"/>
          <p:nvPr/>
        </p:nvSpPr>
        <p:spPr>
          <a:xfrm>
            <a:off x="1231851" y="6172614"/>
            <a:ext cx="99988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ja-JP" sz="1200" dirty="0"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The present facilities in Japan are useful to make progress of international collaboration on laser fusion research. A proposing new type of the large laser facility with a high repetition and high power corresponding to more than 100kW averaged power. will have a new role and possibilities in international collaboration on HED science.</a:t>
            </a:r>
            <a:endParaRPr lang="ja-JP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535722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D99BFDD-D07C-4A09-E1D9-00B9C4A63722}"/>
              </a:ext>
            </a:extLst>
          </p:cNvPr>
          <p:cNvSpPr txBox="1"/>
          <p:nvPr/>
        </p:nvSpPr>
        <p:spPr>
          <a:xfrm>
            <a:off x="172124" y="161567"/>
            <a:ext cx="11847752" cy="78476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High-repetition, high-power laser facility: </a:t>
            </a:r>
            <a:r>
              <a:rPr kumimoji="1" lang="en-US" altLang="ja-JP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J</a:t>
            </a:r>
            <a:r>
              <a:rPr kumimoji="1" lang="en-US" altLang="ja-JP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-</a:t>
            </a:r>
            <a:r>
              <a:rPr kumimoji="1" lang="en-US" altLang="ja-JP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EPoCH</a:t>
            </a:r>
            <a:r>
              <a:rPr kumimoji="1" lang="en-US" altLang="ja-JP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, proposed for multiple purposes in HED science, including laser fusion research in Japan.</a:t>
            </a:r>
          </a:p>
        </p:txBody>
      </p:sp>
      <p:cxnSp>
        <p:nvCxnSpPr>
          <p:cNvPr id="43" name="直線コネクタ 42">
            <a:extLst>
              <a:ext uri="{FF2B5EF4-FFF2-40B4-BE49-F238E27FC236}">
                <a16:creationId xmlns:a16="http://schemas.microsoft.com/office/drawing/2014/main" id="{EB63586E-BFA3-49EA-BE47-37D4701D6E7B}"/>
              </a:ext>
            </a:extLst>
          </p:cNvPr>
          <p:cNvCxnSpPr/>
          <p:nvPr/>
        </p:nvCxnSpPr>
        <p:spPr>
          <a:xfrm>
            <a:off x="220028" y="991272"/>
            <a:ext cx="11700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6">
            <a:extLst>
              <a:ext uri="{FF2B5EF4-FFF2-40B4-BE49-F238E27FC236}">
                <a16:creationId xmlns:a16="http://schemas.microsoft.com/office/drawing/2014/main" id="{2BBE210B-FD5D-4A52-A947-DB1691CE58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20500" y="6629400"/>
            <a:ext cx="5715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68577" tIns="34287" rIns="68577" bIns="34287"/>
          <a:lstStyle/>
          <a:p>
            <a:pPr algn="r" defTabSz="683951">
              <a:defRPr/>
            </a:pPr>
            <a:fld id="{57A8297D-5CC8-2240-8899-FD4042865E28}" type="slidenum">
              <a:rPr lang="en-US" altLang="ja-JP" sz="1400">
                <a:cs typeface="Arial" panose="020B0604020202020204" pitchFamily="34" charset="0"/>
              </a:rPr>
              <a:pPr algn="r" defTabSz="683951">
                <a:defRPr/>
              </a:pPr>
              <a:t>6</a:t>
            </a:fld>
            <a:endParaRPr lang="en-US" altLang="ja-JP" sz="1400" dirty="0">
              <a:cs typeface="Arial" panose="020B0604020202020204" pitchFamily="34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5A897541-2BB3-475B-8135-DF4D20808F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17"/>
          <a:stretch/>
        </p:blipFill>
        <p:spPr>
          <a:xfrm>
            <a:off x="1427951" y="1128294"/>
            <a:ext cx="9336097" cy="5729706"/>
          </a:xfrm>
          <a:prstGeom prst="rect">
            <a:avLst/>
          </a:prstGeom>
        </p:spPr>
      </p:pic>
      <p:pic>
        <p:nvPicPr>
          <p:cNvPr id="6" name="Picture 2" descr="https://www.ile.osaka-u.ac.jp/ja/wp-content/uploads/2020/09/logo_bk-1.png">
            <a:extLst>
              <a:ext uri="{FF2B5EF4-FFF2-40B4-BE49-F238E27FC236}">
                <a16:creationId xmlns:a16="http://schemas.microsoft.com/office/drawing/2014/main" id="{A08594EB-0858-6FFF-9F64-78BDFEAAC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93" y="6167131"/>
            <a:ext cx="1127644" cy="52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96911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21EB84A1-87C5-49E2-A699-C3B1E06B27D2}"/>
              </a:ext>
            </a:extLst>
          </p:cNvPr>
          <p:cNvGrpSpPr/>
          <p:nvPr/>
        </p:nvGrpSpPr>
        <p:grpSpPr>
          <a:xfrm>
            <a:off x="560355" y="1383148"/>
            <a:ext cx="4746290" cy="2159908"/>
            <a:chOff x="148001" y="955560"/>
            <a:chExt cx="6328384" cy="2879877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F3376E1E-EB4E-4D46-8E95-B088410BE7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509" y="1155337"/>
              <a:ext cx="4011891" cy="2680100"/>
            </a:xfrm>
            <a:prstGeom prst="rect">
              <a:avLst/>
            </a:prstGeom>
          </p:spPr>
        </p:pic>
        <p:pic>
          <p:nvPicPr>
            <p:cNvPr id="22" name="図 21">
              <a:extLst>
                <a:ext uri="{FF2B5EF4-FFF2-40B4-BE49-F238E27FC236}">
                  <a16:creationId xmlns:a16="http://schemas.microsoft.com/office/drawing/2014/main" id="{563E9FD8-EF09-4E58-874A-1D06C35761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7385" y="1256741"/>
              <a:ext cx="1549913" cy="1033792"/>
            </a:xfrm>
            <a:prstGeom prst="rect">
              <a:avLst/>
            </a:prstGeom>
            <a:effectLst>
              <a:softEdge rad="63500"/>
            </a:effectLst>
          </p:spPr>
        </p:pic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0B3891B9-6927-480E-949E-15A7D8354612}"/>
                </a:ext>
              </a:extLst>
            </p:cNvPr>
            <p:cNvSpPr txBox="1"/>
            <p:nvPr/>
          </p:nvSpPr>
          <p:spPr>
            <a:xfrm>
              <a:off x="4231999" y="2250087"/>
              <a:ext cx="690788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350" b="1" dirty="0"/>
                <a:t>LFEX</a:t>
              </a:r>
              <a:endParaRPr kumimoji="1" lang="ja-JP" altLang="en-US" sz="1350" b="1" dirty="0"/>
            </a:p>
          </p:txBody>
        </p:sp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CBEB0D8E-5CE6-4DFF-AF57-3818EE16E88F}"/>
                </a:ext>
              </a:extLst>
            </p:cNvPr>
            <p:cNvSpPr/>
            <p:nvPr/>
          </p:nvSpPr>
          <p:spPr>
            <a:xfrm>
              <a:off x="3684145" y="1041607"/>
              <a:ext cx="1052824" cy="215135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200" dirty="0"/>
                <a:t>2009</a:t>
              </a:r>
              <a:endParaRPr kumimoji="1" lang="ja-JP" altLang="en-US" sz="1200" dirty="0"/>
            </a:p>
          </p:txBody>
        </p:sp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879E744A-0F1B-4DC4-925E-B65F795DD8CB}"/>
                </a:ext>
              </a:extLst>
            </p:cNvPr>
            <p:cNvSpPr txBox="1"/>
            <p:nvPr/>
          </p:nvSpPr>
          <p:spPr>
            <a:xfrm>
              <a:off x="4022170" y="2481197"/>
              <a:ext cx="1509388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050" b="1" dirty="0">
                  <a:solidFill>
                    <a:srgbClr val="C00000"/>
                  </a:solidFill>
                </a:rPr>
                <a:t>2 PW/2kJ/1ps</a:t>
              </a:r>
              <a:endParaRPr kumimoji="1" lang="ja-JP" altLang="en-US" sz="1050" b="1" dirty="0">
                <a:solidFill>
                  <a:srgbClr val="C00000"/>
                </a:solidFill>
              </a:endParaRPr>
            </a:p>
          </p:txBody>
        </p:sp>
        <p:sp>
          <p:nvSpPr>
            <p:cNvPr id="15" name="正方形/長方形 14">
              <a:extLst>
                <a:ext uri="{FF2B5EF4-FFF2-40B4-BE49-F238E27FC236}">
                  <a16:creationId xmlns:a16="http://schemas.microsoft.com/office/drawing/2014/main" id="{131791ED-647F-4E20-B82B-685E0DD63E18}"/>
                </a:ext>
              </a:extLst>
            </p:cNvPr>
            <p:cNvSpPr/>
            <p:nvPr/>
          </p:nvSpPr>
          <p:spPr>
            <a:xfrm>
              <a:off x="148001" y="955560"/>
              <a:ext cx="2887970" cy="4001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35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-Regular"/>
                </a:rPr>
                <a:t>Single-shot glass lasers</a:t>
              </a:r>
              <a:endParaRPr lang="ja-JP" altLang="en-US" sz="135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8" name="正方形/長方形 37">
              <a:extLst>
                <a:ext uri="{FF2B5EF4-FFF2-40B4-BE49-F238E27FC236}">
                  <a16:creationId xmlns:a16="http://schemas.microsoft.com/office/drawing/2014/main" id="{95B86A68-FB0C-4609-9FD4-B459208A0348}"/>
                </a:ext>
              </a:extLst>
            </p:cNvPr>
            <p:cNvSpPr/>
            <p:nvPr/>
          </p:nvSpPr>
          <p:spPr>
            <a:xfrm>
              <a:off x="5365074" y="1326478"/>
              <a:ext cx="972000" cy="972000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69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350"/>
            </a:p>
          </p:txBody>
        </p:sp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CE2F0645-2BA8-4B53-960D-CDA786757C16}"/>
                </a:ext>
              </a:extLst>
            </p:cNvPr>
            <p:cNvSpPr txBox="1"/>
            <p:nvPr/>
          </p:nvSpPr>
          <p:spPr>
            <a:xfrm>
              <a:off x="5214671" y="1588715"/>
              <a:ext cx="1261714" cy="12926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Beam </a:t>
              </a:r>
            </a:p>
            <a:p>
              <a:pPr algn="ctr"/>
              <a:r>
                <a:rPr lang="en-US" altLang="ja-JP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aperture</a:t>
              </a:r>
            </a:p>
            <a:p>
              <a:pPr algn="ctr"/>
              <a:endParaRPr lang="en-US" altLang="ja-JP" sz="60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 algn="ctr"/>
              <a:endParaRPr lang="en-US" altLang="ja-JP" sz="60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 algn="ctr"/>
              <a:r>
                <a:rPr kumimoji="1" lang="en-US" altLang="ja-JP" sz="12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35cmx35cm</a:t>
              </a:r>
            </a:p>
            <a:p>
              <a:pPr algn="ctr"/>
              <a:r>
                <a:rPr lang="en-US" altLang="ja-JP" sz="12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0.0001Hz</a:t>
              </a:r>
              <a:endParaRPr kumimoji="1" lang="ja-JP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sp>
        <p:nvSpPr>
          <p:cNvPr id="300" name="正方形/長方形 299">
            <a:extLst>
              <a:ext uri="{FF2B5EF4-FFF2-40B4-BE49-F238E27FC236}">
                <a16:creationId xmlns:a16="http://schemas.microsoft.com/office/drawing/2014/main" id="{E362F764-3C7B-481B-A01D-FCA17B96ECE7}"/>
              </a:ext>
            </a:extLst>
          </p:cNvPr>
          <p:cNvSpPr/>
          <p:nvPr/>
        </p:nvSpPr>
        <p:spPr>
          <a:xfrm>
            <a:off x="592623" y="1153025"/>
            <a:ext cx="4802933" cy="2448391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タイトル 9">
            <a:extLst>
              <a:ext uri="{FF2B5EF4-FFF2-40B4-BE49-F238E27FC236}">
                <a16:creationId xmlns:a16="http://schemas.microsoft.com/office/drawing/2014/main" id="{803482D9-BE91-49F2-B6AF-08FD6EB38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067" y="128368"/>
            <a:ext cx="10213837" cy="776108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US" altLang="ja-JP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  <a:cs typeface="Arial" panose="020B0604020202020204" pitchFamily="34" charset="0"/>
              </a:rPr>
              <a:t>Progress and Prospect of Development of the Large-Scale High-repetition High-power Laser Systems</a:t>
            </a:r>
            <a:endParaRPr lang="ja-JP" altLang="en-US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IZ UDPゴシック" panose="020B0400000000000000" pitchFamily="50" charset="-128"/>
              <a:ea typeface="BIZ UDPゴシック" panose="020B0400000000000000" pitchFamily="50" charset="-128"/>
              <a:cs typeface="Arial" panose="020B0604020202020204" pitchFamily="34" charset="0"/>
            </a:endParaRPr>
          </a:p>
        </p:txBody>
      </p:sp>
      <p:grpSp>
        <p:nvGrpSpPr>
          <p:cNvPr id="117" name="グループ化 116">
            <a:extLst>
              <a:ext uri="{FF2B5EF4-FFF2-40B4-BE49-F238E27FC236}">
                <a16:creationId xmlns:a16="http://schemas.microsoft.com/office/drawing/2014/main" id="{093F13ED-C925-412E-98E8-AAADE6BC27A5}"/>
              </a:ext>
            </a:extLst>
          </p:cNvPr>
          <p:cNvGrpSpPr/>
          <p:nvPr/>
        </p:nvGrpSpPr>
        <p:grpSpPr>
          <a:xfrm>
            <a:off x="347815" y="283883"/>
            <a:ext cx="11520000" cy="736669"/>
            <a:chOff x="-2449027" y="274406"/>
            <a:chExt cx="11520000" cy="736669"/>
          </a:xfrm>
        </p:grpSpPr>
        <p:pic>
          <p:nvPicPr>
            <p:cNvPr id="118" name="Picture 2" descr="https://www.ile.osaka-u.ac.jp/ja/wp-content/uploads/2020/09/logo_bk-1.png">
              <a:extLst>
                <a:ext uri="{FF2B5EF4-FFF2-40B4-BE49-F238E27FC236}">
                  <a16:creationId xmlns:a16="http://schemas.microsoft.com/office/drawing/2014/main" id="{C7C68956-B5B4-4834-82A9-5A7F80270F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6179" y="274406"/>
              <a:ext cx="1126512" cy="5287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9" name="直線コネクタ 118">
              <a:extLst>
                <a:ext uri="{FF2B5EF4-FFF2-40B4-BE49-F238E27FC236}">
                  <a16:creationId xmlns:a16="http://schemas.microsoft.com/office/drawing/2014/main" id="{F58654D4-1B74-4898-AC17-D40DD4957585}"/>
                </a:ext>
              </a:extLst>
            </p:cNvPr>
            <p:cNvCxnSpPr/>
            <p:nvPr/>
          </p:nvCxnSpPr>
          <p:spPr>
            <a:xfrm>
              <a:off x="-2449027" y="1011075"/>
              <a:ext cx="11520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9" name="直線矢印コネクタ 228">
            <a:extLst>
              <a:ext uri="{FF2B5EF4-FFF2-40B4-BE49-F238E27FC236}">
                <a16:creationId xmlns:a16="http://schemas.microsoft.com/office/drawing/2014/main" id="{1A0471B6-C3BF-4CFF-95C1-E9D873BBB7B4}"/>
              </a:ext>
            </a:extLst>
          </p:cNvPr>
          <p:cNvCxnSpPr>
            <a:cxnSpLocks/>
          </p:cNvCxnSpPr>
          <p:nvPr/>
        </p:nvCxnSpPr>
        <p:spPr>
          <a:xfrm>
            <a:off x="-2517174" y="-362951"/>
            <a:ext cx="5685853" cy="0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1" name="Rectangle 6">
            <a:extLst>
              <a:ext uri="{FF2B5EF4-FFF2-40B4-BE49-F238E27FC236}">
                <a16:creationId xmlns:a16="http://schemas.microsoft.com/office/drawing/2014/main" id="{120C9B38-F8F0-4639-ACBD-ECD5D4C5CB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20500" y="6629400"/>
            <a:ext cx="5715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68577" tIns="34287" rIns="68577" bIns="34287"/>
          <a:lstStyle/>
          <a:p>
            <a:pPr algn="r" defTabSz="683951">
              <a:defRPr/>
            </a:pPr>
            <a:fld id="{57A8297D-5CC8-2240-8899-FD4042865E28}" type="slidenum">
              <a:rPr lang="en-US" altLang="ja-JP" sz="1400">
                <a:cs typeface="Arial" panose="020B0604020202020204" pitchFamily="34" charset="0"/>
              </a:rPr>
              <a:pPr algn="r" defTabSz="683951">
                <a:defRPr/>
              </a:pPr>
              <a:t>7</a:t>
            </a:fld>
            <a:endParaRPr lang="en-US" altLang="ja-JP" sz="1400" dirty="0">
              <a:cs typeface="Arial" panose="020B0604020202020204" pitchFamily="34" charset="0"/>
            </a:endParaRPr>
          </a:p>
        </p:txBody>
      </p:sp>
      <p:grpSp>
        <p:nvGrpSpPr>
          <p:cNvPr id="30" name="グループ化 29">
            <a:extLst>
              <a:ext uri="{FF2B5EF4-FFF2-40B4-BE49-F238E27FC236}">
                <a16:creationId xmlns:a16="http://schemas.microsoft.com/office/drawing/2014/main" id="{A260822D-41D8-98FC-6E08-043CABE9A642}"/>
              </a:ext>
            </a:extLst>
          </p:cNvPr>
          <p:cNvGrpSpPr/>
          <p:nvPr/>
        </p:nvGrpSpPr>
        <p:grpSpPr>
          <a:xfrm>
            <a:off x="3937973" y="1763412"/>
            <a:ext cx="8695133" cy="4754410"/>
            <a:chOff x="3937973" y="1763412"/>
            <a:chExt cx="8695133" cy="4754410"/>
          </a:xfrm>
        </p:grpSpPr>
        <p:cxnSp>
          <p:nvCxnSpPr>
            <p:cNvPr id="230" name="直線矢印コネクタ 229">
              <a:extLst>
                <a:ext uri="{FF2B5EF4-FFF2-40B4-BE49-F238E27FC236}">
                  <a16:creationId xmlns:a16="http://schemas.microsoft.com/office/drawing/2014/main" id="{8894E599-69BA-4FB0-AF6B-0AB7F87EE1F2}"/>
                </a:ext>
              </a:extLst>
            </p:cNvPr>
            <p:cNvCxnSpPr>
              <a:cxnSpLocks/>
            </p:cNvCxnSpPr>
            <p:nvPr/>
          </p:nvCxnSpPr>
          <p:spPr>
            <a:xfrm>
              <a:off x="5339179" y="6321689"/>
              <a:ext cx="6235920" cy="0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" name="グループ化 26">
              <a:extLst>
                <a:ext uri="{FF2B5EF4-FFF2-40B4-BE49-F238E27FC236}">
                  <a16:creationId xmlns:a16="http://schemas.microsoft.com/office/drawing/2014/main" id="{6A10FBB4-C541-5F76-A43B-785F3186FB71}"/>
                </a:ext>
              </a:extLst>
            </p:cNvPr>
            <p:cNvGrpSpPr/>
            <p:nvPr/>
          </p:nvGrpSpPr>
          <p:grpSpPr>
            <a:xfrm>
              <a:off x="3937973" y="1763412"/>
              <a:ext cx="8695133" cy="4754410"/>
              <a:chOff x="3937973" y="1763412"/>
              <a:chExt cx="8695133" cy="4754410"/>
            </a:xfrm>
          </p:grpSpPr>
          <p:grpSp>
            <p:nvGrpSpPr>
              <p:cNvPr id="275" name="グループ化 274">
                <a:extLst>
                  <a:ext uri="{FF2B5EF4-FFF2-40B4-BE49-F238E27FC236}">
                    <a16:creationId xmlns:a16="http://schemas.microsoft.com/office/drawing/2014/main" id="{A069AAD9-B0FA-444A-A397-C7871D722441}"/>
                  </a:ext>
                </a:extLst>
              </p:cNvPr>
              <p:cNvGrpSpPr/>
              <p:nvPr/>
            </p:nvGrpSpPr>
            <p:grpSpPr>
              <a:xfrm>
                <a:off x="8710348" y="2176693"/>
                <a:ext cx="805212" cy="374946"/>
                <a:chOff x="8731341" y="2178924"/>
                <a:chExt cx="805212" cy="374946"/>
              </a:xfrm>
            </p:grpSpPr>
            <p:grpSp>
              <p:nvGrpSpPr>
                <p:cNvPr id="276" name="グループ化 275">
                  <a:extLst>
                    <a:ext uri="{FF2B5EF4-FFF2-40B4-BE49-F238E27FC236}">
                      <a16:creationId xmlns:a16="http://schemas.microsoft.com/office/drawing/2014/main" id="{F06EC851-9DD7-4B5B-BD9E-5EC6CDAD7835}"/>
                    </a:ext>
                  </a:extLst>
                </p:cNvPr>
                <p:cNvGrpSpPr/>
                <p:nvPr/>
              </p:nvGrpSpPr>
              <p:grpSpPr>
                <a:xfrm>
                  <a:off x="8901173" y="2178924"/>
                  <a:ext cx="635380" cy="369366"/>
                  <a:chOff x="8914881" y="2178500"/>
                  <a:chExt cx="635380" cy="369366"/>
                </a:xfrm>
              </p:grpSpPr>
              <p:grpSp>
                <p:nvGrpSpPr>
                  <p:cNvPr id="280" name="グループ化 279">
                    <a:extLst>
                      <a:ext uri="{FF2B5EF4-FFF2-40B4-BE49-F238E27FC236}">
                        <a16:creationId xmlns:a16="http://schemas.microsoft.com/office/drawing/2014/main" id="{53ED2989-22DF-455F-86DD-D6B1728FA734}"/>
                      </a:ext>
                    </a:extLst>
                  </p:cNvPr>
                  <p:cNvGrpSpPr/>
                  <p:nvPr/>
                </p:nvGrpSpPr>
                <p:grpSpPr>
                  <a:xfrm>
                    <a:off x="9074572" y="2178500"/>
                    <a:ext cx="475689" cy="367596"/>
                    <a:chOff x="12830166" y="1693751"/>
                    <a:chExt cx="475689" cy="367596"/>
                  </a:xfrm>
                </p:grpSpPr>
                <p:sp>
                  <p:nvSpPr>
                    <p:cNvPr id="284" name="右矢印 31">
                      <a:extLst>
                        <a:ext uri="{FF2B5EF4-FFF2-40B4-BE49-F238E27FC236}">
                          <a16:creationId xmlns:a16="http://schemas.microsoft.com/office/drawing/2014/main" id="{AA6CFF29-4694-4613-B603-B3B2E5F3EB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08320" y="1693752"/>
                      <a:ext cx="397535" cy="367595"/>
                    </a:xfrm>
                    <a:prstGeom prst="rightArrow">
                      <a:avLst>
                        <a:gd name="adj1" fmla="val 100000"/>
                        <a:gd name="adj2" fmla="val 51925"/>
                      </a:avLst>
                    </a:prstGeom>
                    <a:gradFill flip="none" rotWithShape="1">
                      <a:gsLst>
                        <a:gs pos="0">
                          <a:schemeClr val="accent1">
                            <a:lumMod val="53000"/>
                            <a:lumOff val="47000"/>
                          </a:schemeClr>
                        </a:gs>
                        <a:gs pos="100000">
                          <a:schemeClr val="accent1"/>
                        </a:gs>
                      </a:gsLst>
                      <a:lin ang="0" scaled="1"/>
                      <a:tileRect/>
                    </a:gradFill>
                    <a:ln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350" dirty="0"/>
                    </a:p>
                  </p:txBody>
                </p:sp>
                <p:sp>
                  <p:nvSpPr>
                    <p:cNvPr id="285" name="右矢印 31">
                      <a:extLst>
                        <a:ext uri="{FF2B5EF4-FFF2-40B4-BE49-F238E27FC236}">
                          <a16:creationId xmlns:a16="http://schemas.microsoft.com/office/drawing/2014/main" id="{90F8FA4D-5615-4804-B00F-94D95240E6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830166" y="1693751"/>
                      <a:ext cx="397535" cy="367595"/>
                    </a:xfrm>
                    <a:prstGeom prst="rightArrow">
                      <a:avLst>
                        <a:gd name="adj1" fmla="val 100000"/>
                        <a:gd name="adj2" fmla="val 51925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350" dirty="0"/>
                    </a:p>
                  </p:txBody>
                </p:sp>
              </p:grpSp>
              <p:grpSp>
                <p:nvGrpSpPr>
                  <p:cNvPr id="281" name="グループ化 280">
                    <a:extLst>
                      <a:ext uri="{FF2B5EF4-FFF2-40B4-BE49-F238E27FC236}">
                        <a16:creationId xmlns:a16="http://schemas.microsoft.com/office/drawing/2014/main" id="{6FA17837-1209-4267-8389-8FAB0BF7CEA3}"/>
                      </a:ext>
                    </a:extLst>
                  </p:cNvPr>
                  <p:cNvGrpSpPr/>
                  <p:nvPr/>
                </p:nvGrpSpPr>
                <p:grpSpPr>
                  <a:xfrm>
                    <a:off x="8914881" y="2180270"/>
                    <a:ext cx="475689" cy="367596"/>
                    <a:chOff x="12830166" y="1693751"/>
                    <a:chExt cx="475689" cy="367596"/>
                  </a:xfrm>
                </p:grpSpPr>
                <p:sp>
                  <p:nvSpPr>
                    <p:cNvPr id="282" name="右矢印 31">
                      <a:extLst>
                        <a:ext uri="{FF2B5EF4-FFF2-40B4-BE49-F238E27FC236}">
                          <a16:creationId xmlns:a16="http://schemas.microsoft.com/office/drawing/2014/main" id="{68B57115-14B7-4098-9BEB-E7B8CEE7970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08320" y="1693752"/>
                      <a:ext cx="397535" cy="367595"/>
                    </a:xfrm>
                    <a:prstGeom prst="rightArrow">
                      <a:avLst>
                        <a:gd name="adj1" fmla="val 100000"/>
                        <a:gd name="adj2" fmla="val 51925"/>
                      </a:avLst>
                    </a:prstGeom>
                    <a:gradFill>
                      <a:gsLst>
                        <a:gs pos="47000">
                          <a:schemeClr val="bg1"/>
                        </a:gs>
                        <a:gs pos="100000">
                          <a:schemeClr val="accent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350" dirty="0"/>
                    </a:p>
                  </p:txBody>
                </p:sp>
                <p:sp>
                  <p:nvSpPr>
                    <p:cNvPr id="283" name="右矢印 31">
                      <a:extLst>
                        <a:ext uri="{FF2B5EF4-FFF2-40B4-BE49-F238E27FC236}">
                          <a16:creationId xmlns:a16="http://schemas.microsoft.com/office/drawing/2014/main" id="{58F0B561-1DAB-44E4-9EC7-ADEEEC2055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830166" y="1693751"/>
                      <a:ext cx="397535" cy="367595"/>
                    </a:xfrm>
                    <a:prstGeom prst="rightArrow">
                      <a:avLst>
                        <a:gd name="adj1" fmla="val 100000"/>
                        <a:gd name="adj2" fmla="val 51925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350" dirty="0"/>
                    </a:p>
                  </p:txBody>
                </p:sp>
              </p:grpSp>
            </p:grpSp>
            <p:grpSp>
              <p:nvGrpSpPr>
                <p:cNvPr id="277" name="グループ化 276">
                  <a:extLst>
                    <a:ext uri="{FF2B5EF4-FFF2-40B4-BE49-F238E27FC236}">
                      <a16:creationId xmlns:a16="http://schemas.microsoft.com/office/drawing/2014/main" id="{633D0348-4043-49C1-A427-9E7B567BB28C}"/>
                    </a:ext>
                  </a:extLst>
                </p:cNvPr>
                <p:cNvGrpSpPr/>
                <p:nvPr/>
              </p:nvGrpSpPr>
              <p:grpSpPr>
                <a:xfrm>
                  <a:off x="8731341" y="2186274"/>
                  <a:ext cx="475689" cy="367596"/>
                  <a:chOff x="12830166" y="1693751"/>
                  <a:chExt cx="475689" cy="367596"/>
                </a:xfrm>
              </p:grpSpPr>
              <p:sp>
                <p:nvSpPr>
                  <p:cNvPr id="278" name="右矢印 31">
                    <a:extLst>
                      <a:ext uri="{FF2B5EF4-FFF2-40B4-BE49-F238E27FC236}">
                        <a16:creationId xmlns:a16="http://schemas.microsoft.com/office/drawing/2014/main" id="{8CA40033-B6B2-41AC-AF51-861E5257E687}"/>
                      </a:ext>
                    </a:extLst>
                  </p:cNvPr>
                  <p:cNvSpPr/>
                  <p:nvPr/>
                </p:nvSpPr>
                <p:spPr>
                  <a:xfrm>
                    <a:off x="12908320" y="1693752"/>
                    <a:ext cx="397535" cy="367595"/>
                  </a:xfrm>
                  <a:prstGeom prst="rightArrow">
                    <a:avLst>
                      <a:gd name="adj1" fmla="val 100000"/>
                      <a:gd name="adj2" fmla="val 51925"/>
                    </a:avLst>
                  </a:prstGeom>
                  <a:gradFill flip="none" rotWithShape="1">
                    <a:gsLst>
                      <a:gs pos="52000">
                        <a:schemeClr val="accent1">
                          <a:lumMod val="0"/>
                          <a:lumOff val="100000"/>
                          <a:alpha val="0"/>
                        </a:schemeClr>
                      </a:gs>
                      <a:gs pos="73000">
                        <a:schemeClr val="accent1">
                          <a:lumMod val="53000"/>
                          <a:lumOff val="47000"/>
                          <a:alpha val="38000"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  <a:tileRect/>
                  </a:gra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sz="1350" dirty="0"/>
                  </a:p>
                </p:txBody>
              </p:sp>
              <p:sp>
                <p:nvSpPr>
                  <p:cNvPr id="279" name="右矢印 31">
                    <a:extLst>
                      <a:ext uri="{FF2B5EF4-FFF2-40B4-BE49-F238E27FC236}">
                        <a16:creationId xmlns:a16="http://schemas.microsoft.com/office/drawing/2014/main" id="{BE596373-AFF3-4EFF-96BC-589248C5C464}"/>
                      </a:ext>
                    </a:extLst>
                  </p:cNvPr>
                  <p:cNvSpPr/>
                  <p:nvPr/>
                </p:nvSpPr>
                <p:spPr>
                  <a:xfrm>
                    <a:off x="12830166" y="1693751"/>
                    <a:ext cx="397535" cy="367595"/>
                  </a:xfrm>
                  <a:prstGeom prst="rightArrow">
                    <a:avLst>
                      <a:gd name="adj1" fmla="val 100000"/>
                      <a:gd name="adj2" fmla="val 51925"/>
                    </a:avLst>
                  </a:prstGeom>
                  <a:solidFill>
                    <a:schemeClr val="bg1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sz="1350" dirty="0"/>
                  </a:p>
                </p:txBody>
              </p:sp>
            </p:grpSp>
          </p:grpSp>
          <p:sp>
            <p:nvSpPr>
              <p:cNvPr id="9" name="正方形/長方形 8">
                <a:extLst>
                  <a:ext uri="{FF2B5EF4-FFF2-40B4-BE49-F238E27FC236}">
                    <a16:creationId xmlns:a16="http://schemas.microsoft.com/office/drawing/2014/main" id="{A6F2323F-B9B7-4C4E-8A44-92929C8A904C}"/>
                  </a:ext>
                </a:extLst>
              </p:cNvPr>
              <p:cNvSpPr/>
              <p:nvPr/>
            </p:nvSpPr>
            <p:spPr>
              <a:xfrm>
                <a:off x="5713121" y="6148490"/>
                <a:ext cx="5850897" cy="369332"/>
              </a:xfrm>
              <a:prstGeom prst="rect">
                <a:avLst/>
              </a:prstGeom>
              <a:solidFill>
                <a:schemeClr val="bg1"/>
              </a:solidFill>
              <a:effectLst>
                <a:softEdge rad="63500"/>
              </a:effectLst>
            </p:spPr>
            <p:txBody>
              <a:bodyPr wrap="none">
                <a:spAutoFit/>
              </a:bodyPr>
              <a:lstStyle/>
              <a:p>
                <a:r>
                  <a:rPr lang="en-US" altLang="ja-JP" dirty="0">
                    <a:solidFill>
                      <a:schemeClr val="accent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Smaller size, higher efficiency (room temperature operation)</a:t>
                </a:r>
                <a:endParaRPr lang="ja-JP" altLang="en-US" dirty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grpSp>
            <p:nvGrpSpPr>
              <p:cNvPr id="249" name="グループ化 248">
                <a:extLst>
                  <a:ext uri="{FF2B5EF4-FFF2-40B4-BE49-F238E27FC236}">
                    <a16:creationId xmlns:a16="http://schemas.microsoft.com/office/drawing/2014/main" id="{BA81CAB2-C2B2-4B0F-AA6F-3A9D5DA48A9A}"/>
                  </a:ext>
                </a:extLst>
              </p:cNvPr>
              <p:cNvGrpSpPr/>
              <p:nvPr/>
            </p:nvGrpSpPr>
            <p:grpSpPr>
              <a:xfrm>
                <a:off x="9447162" y="1763412"/>
                <a:ext cx="3185944" cy="1243571"/>
                <a:chOff x="9447162" y="1763412"/>
                <a:chExt cx="3185944" cy="1243571"/>
              </a:xfrm>
              <a:noFill/>
            </p:grpSpPr>
            <p:sp>
              <p:nvSpPr>
                <p:cNvPr id="236" name="テキスト ボックス 235">
                  <a:extLst>
                    <a:ext uri="{FF2B5EF4-FFF2-40B4-BE49-F238E27FC236}">
                      <a16:creationId xmlns:a16="http://schemas.microsoft.com/office/drawing/2014/main" id="{CC48D46E-BCFA-4F2A-8A25-343BBC966F5F}"/>
                    </a:ext>
                  </a:extLst>
                </p:cNvPr>
                <p:cNvSpPr txBox="1"/>
                <p:nvPr/>
              </p:nvSpPr>
              <p:spPr>
                <a:xfrm>
                  <a:off x="9477517" y="2104938"/>
                  <a:ext cx="1712328" cy="400110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kumimoji="1" lang="en-US" altLang="ja-JP" sz="2000" b="1" dirty="0">
                      <a:solidFill>
                        <a:schemeClr val="accent1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HYPERION</a:t>
                  </a:r>
                  <a:endParaRPr kumimoji="1" lang="ja-JP" altLang="en-US" sz="2000" b="1" dirty="0">
                    <a:solidFill>
                      <a:schemeClr val="accent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BIZ UDPゴシック" panose="020B0400000000000000" pitchFamily="50" charset="-128"/>
                    <a:ea typeface="BIZ UDPゴシック" panose="020B0400000000000000" pitchFamily="50" charset="-128"/>
                  </a:endParaRPr>
                </a:p>
              </p:txBody>
            </p:sp>
            <p:sp>
              <p:nvSpPr>
                <p:cNvPr id="237" name="テキスト ボックス 236">
                  <a:extLst>
                    <a:ext uri="{FF2B5EF4-FFF2-40B4-BE49-F238E27FC236}">
                      <a16:creationId xmlns:a16="http://schemas.microsoft.com/office/drawing/2014/main" id="{B9B663F7-8AE6-4569-8AAC-AAF0643AC2BF}"/>
                    </a:ext>
                  </a:extLst>
                </p:cNvPr>
                <p:cNvSpPr txBox="1"/>
                <p:nvPr/>
              </p:nvSpPr>
              <p:spPr>
                <a:xfrm>
                  <a:off x="9506805" y="2503127"/>
                  <a:ext cx="2289409" cy="503856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110000"/>
                    </a:lnSpc>
                  </a:pPr>
                  <a:r>
                    <a:rPr kumimoji="1" lang="en-US" altLang="ja-JP" sz="1400" b="1" dirty="0">
                      <a:solidFill>
                        <a:schemeClr val="accent1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0.5MJ/2Hz/MW</a:t>
                  </a:r>
                </a:p>
                <a:p>
                  <a:pPr>
                    <a:lnSpc>
                      <a:spcPct val="110000"/>
                    </a:lnSpc>
                  </a:pPr>
                  <a:r>
                    <a:rPr lang="en-US" altLang="ja-JP" sz="1200" b="1" dirty="0">
                      <a:solidFill>
                        <a:schemeClr val="accent1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for Clean H2 generation</a:t>
                  </a:r>
                  <a:endParaRPr kumimoji="1" lang="ja-JP" altLang="en-US" sz="1200" b="1" dirty="0">
                    <a:solidFill>
                      <a:schemeClr val="accent1"/>
                    </a:solidFill>
                    <a:latin typeface="BIZ UDPゴシック" panose="020B0400000000000000" pitchFamily="50" charset="-128"/>
                    <a:ea typeface="BIZ UDPゴシック" panose="020B0400000000000000" pitchFamily="50" charset="-128"/>
                  </a:endParaRPr>
                </a:p>
              </p:txBody>
            </p:sp>
            <p:pic>
              <p:nvPicPr>
                <p:cNvPr id="238" name="図 237">
                  <a:extLst>
                    <a:ext uri="{FF2B5EF4-FFF2-40B4-BE49-F238E27FC236}">
                      <a16:creationId xmlns:a16="http://schemas.microsoft.com/office/drawing/2014/main" id="{78F25DDD-25FF-4723-8508-6365B774517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247577" y="2109990"/>
                  <a:ext cx="738142" cy="703955"/>
                </a:xfrm>
                <a:prstGeom prst="rect">
                  <a:avLst/>
                </a:prstGeom>
                <a:grpFill/>
              </p:spPr>
            </p:pic>
            <p:sp>
              <p:nvSpPr>
                <p:cNvPr id="239" name="テキスト ボックス 238">
                  <a:extLst>
                    <a:ext uri="{FF2B5EF4-FFF2-40B4-BE49-F238E27FC236}">
                      <a16:creationId xmlns:a16="http://schemas.microsoft.com/office/drawing/2014/main" id="{8B00F63A-457F-43C0-B9E5-21326357650D}"/>
                    </a:ext>
                  </a:extLst>
                </p:cNvPr>
                <p:cNvSpPr txBox="1"/>
                <p:nvPr/>
              </p:nvSpPr>
              <p:spPr>
                <a:xfrm>
                  <a:off x="9447162" y="1763412"/>
                  <a:ext cx="3185944" cy="369332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ja-JP" b="1" dirty="0">
                      <a:solidFill>
                        <a:schemeClr val="accent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Lucida Sans" panose="020B0602030504020204" pitchFamily="34" charset="0"/>
                    </a:rPr>
                    <a:t>Laser Fusion Reactor</a:t>
                  </a:r>
                  <a:endParaRPr kumimoji="1" lang="ja-JP" altLang="en-US" b="1" dirty="0">
                    <a:solidFill>
                      <a:schemeClr val="accent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Lucida Sans" panose="020B0602030504020204" pitchFamily="34" charset="0"/>
                  </a:endParaRPr>
                </a:p>
              </p:txBody>
            </p:sp>
          </p:grpSp>
          <p:sp>
            <p:nvSpPr>
              <p:cNvPr id="248" name="正方形/長方形 247">
                <a:extLst>
                  <a:ext uri="{FF2B5EF4-FFF2-40B4-BE49-F238E27FC236}">
                    <a16:creationId xmlns:a16="http://schemas.microsoft.com/office/drawing/2014/main" id="{889470C5-91AB-4A4F-86B7-1768EF8C801E}"/>
                  </a:ext>
                </a:extLst>
              </p:cNvPr>
              <p:cNvSpPr/>
              <p:nvPr/>
            </p:nvSpPr>
            <p:spPr>
              <a:xfrm>
                <a:off x="3937973" y="6140841"/>
                <a:ext cx="1686680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ja-JP" b="1" dirty="0">
                    <a:solidFill>
                      <a:schemeClr val="accent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ea"/>
                  </a:rPr>
                  <a:t>New Ceramic</a:t>
                </a:r>
                <a:endParaRPr lang="ja-JP" altLang="en-US" b="1" dirty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endParaRPr>
              </a:p>
            </p:txBody>
          </p:sp>
          <p:grpSp>
            <p:nvGrpSpPr>
              <p:cNvPr id="264" name="グループ化 263">
                <a:extLst>
                  <a:ext uri="{FF2B5EF4-FFF2-40B4-BE49-F238E27FC236}">
                    <a16:creationId xmlns:a16="http://schemas.microsoft.com/office/drawing/2014/main" id="{B64869D0-E69F-4029-9A02-1D013424E1A8}"/>
                  </a:ext>
                </a:extLst>
              </p:cNvPr>
              <p:cNvGrpSpPr/>
              <p:nvPr/>
            </p:nvGrpSpPr>
            <p:grpSpPr>
              <a:xfrm rot="16200000">
                <a:off x="10095088" y="2974856"/>
                <a:ext cx="535631" cy="528344"/>
                <a:chOff x="8731341" y="2178924"/>
                <a:chExt cx="805212" cy="374946"/>
              </a:xfrm>
            </p:grpSpPr>
            <p:grpSp>
              <p:nvGrpSpPr>
                <p:cNvPr id="265" name="グループ化 264">
                  <a:extLst>
                    <a:ext uri="{FF2B5EF4-FFF2-40B4-BE49-F238E27FC236}">
                      <a16:creationId xmlns:a16="http://schemas.microsoft.com/office/drawing/2014/main" id="{8C25CCB6-3242-46BF-B8E9-5D94B85EBF01}"/>
                    </a:ext>
                  </a:extLst>
                </p:cNvPr>
                <p:cNvGrpSpPr/>
                <p:nvPr/>
              </p:nvGrpSpPr>
              <p:grpSpPr>
                <a:xfrm>
                  <a:off x="8901173" y="2178924"/>
                  <a:ext cx="635380" cy="369366"/>
                  <a:chOff x="8914881" y="2178500"/>
                  <a:chExt cx="635380" cy="369366"/>
                </a:xfrm>
              </p:grpSpPr>
              <p:grpSp>
                <p:nvGrpSpPr>
                  <p:cNvPr id="269" name="グループ化 268">
                    <a:extLst>
                      <a:ext uri="{FF2B5EF4-FFF2-40B4-BE49-F238E27FC236}">
                        <a16:creationId xmlns:a16="http://schemas.microsoft.com/office/drawing/2014/main" id="{F869109A-73B9-4F25-A6AC-723F034AAEA0}"/>
                      </a:ext>
                    </a:extLst>
                  </p:cNvPr>
                  <p:cNvGrpSpPr/>
                  <p:nvPr/>
                </p:nvGrpSpPr>
                <p:grpSpPr>
                  <a:xfrm>
                    <a:off x="9074572" y="2178500"/>
                    <a:ext cx="475689" cy="367596"/>
                    <a:chOff x="12830166" y="1693751"/>
                    <a:chExt cx="475689" cy="367596"/>
                  </a:xfrm>
                </p:grpSpPr>
                <p:sp>
                  <p:nvSpPr>
                    <p:cNvPr id="273" name="右矢印 31">
                      <a:extLst>
                        <a:ext uri="{FF2B5EF4-FFF2-40B4-BE49-F238E27FC236}">
                          <a16:creationId xmlns:a16="http://schemas.microsoft.com/office/drawing/2014/main" id="{0EE356A7-0538-42E7-B59A-0D85F8B6844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08320" y="1693752"/>
                      <a:ext cx="397535" cy="367595"/>
                    </a:xfrm>
                    <a:prstGeom prst="rightArrow">
                      <a:avLst>
                        <a:gd name="adj1" fmla="val 100000"/>
                        <a:gd name="adj2" fmla="val 51925"/>
                      </a:avLst>
                    </a:prstGeom>
                    <a:gradFill flip="none" rotWithShape="1">
                      <a:gsLst>
                        <a:gs pos="0">
                          <a:schemeClr val="accent1">
                            <a:lumMod val="53000"/>
                            <a:lumOff val="47000"/>
                          </a:schemeClr>
                        </a:gs>
                        <a:gs pos="100000">
                          <a:schemeClr val="accent1"/>
                        </a:gs>
                      </a:gsLst>
                      <a:lin ang="0" scaled="1"/>
                      <a:tileRect/>
                    </a:gradFill>
                    <a:ln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350" dirty="0"/>
                    </a:p>
                  </p:txBody>
                </p:sp>
                <p:sp>
                  <p:nvSpPr>
                    <p:cNvPr id="274" name="右矢印 31">
                      <a:extLst>
                        <a:ext uri="{FF2B5EF4-FFF2-40B4-BE49-F238E27FC236}">
                          <a16:creationId xmlns:a16="http://schemas.microsoft.com/office/drawing/2014/main" id="{C1402381-3F53-4C75-A466-0D90956C2E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830166" y="1693751"/>
                      <a:ext cx="397535" cy="367595"/>
                    </a:xfrm>
                    <a:prstGeom prst="rightArrow">
                      <a:avLst>
                        <a:gd name="adj1" fmla="val 100000"/>
                        <a:gd name="adj2" fmla="val 51925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350" dirty="0"/>
                    </a:p>
                  </p:txBody>
                </p:sp>
              </p:grpSp>
              <p:grpSp>
                <p:nvGrpSpPr>
                  <p:cNvPr id="270" name="グループ化 269">
                    <a:extLst>
                      <a:ext uri="{FF2B5EF4-FFF2-40B4-BE49-F238E27FC236}">
                        <a16:creationId xmlns:a16="http://schemas.microsoft.com/office/drawing/2014/main" id="{4917918C-1710-4116-B6A1-665979E8260E}"/>
                      </a:ext>
                    </a:extLst>
                  </p:cNvPr>
                  <p:cNvGrpSpPr/>
                  <p:nvPr/>
                </p:nvGrpSpPr>
                <p:grpSpPr>
                  <a:xfrm>
                    <a:off x="8914881" y="2180270"/>
                    <a:ext cx="475689" cy="367596"/>
                    <a:chOff x="12830166" y="1693751"/>
                    <a:chExt cx="475689" cy="367596"/>
                  </a:xfrm>
                </p:grpSpPr>
                <p:sp>
                  <p:nvSpPr>
                    <p:cNvPr id="271" name="右矢印 31">
                      <a:extLst>
                        <a:ext uri="{FF2B5EF4-FFF2-40B4-BE49-F238E27FC236}">
                          <a16:creationId xmlns:a16="http://schemas.microsoft.com/office/drawing/2014/main" id="{450458CC-9FEC-4E3B-8946-A67AFA8DC4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08320" y="1693752"/>
                      <a:ext cx="397535" cy="367595"/>
                    </a:xfrm>
                    <a:prstGeom prst="rightArrow">
                      <a:avLst>
                        <a:gd name="adj1" fmla="val 100000"/>
                        <a:gd name="adj2" fmla="val 51925"/>
                      </a:avLst>
                    </a:prstGeom>
                    <a:gradFill>
                      <a:gsLst>
                        <a:gs pos="47000">
                          <a:schemeClr val="bg1"/>
                        </a:gs>
                        <a:gs pos="100000">
                          <a:schemeClr val="accent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350" dirty="0"/>
                    </a:p>
                  </p:txBody>
                </p:sp>
                <p:sp>
                  <p:nvSpPr>
                    <p:cNvPr id="272" name="右矢印 31">
                      <a:extLst>
                        <a:ext uri="{FF2B5EF4-FFF2-40B4-BE49-F238E27FC236}">
                          <a16:creationId xmlns:a16="http://schemas.microsoft.com/office/drawing/2014/main" id="{86EA0611-CDBE-4EEF-993D-320E2E9A9A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830166" y="1693751"/>
                      <a:ext cx="397535" cy="367595"/>
                    </a:xfrm>
                    <a:prstGeom prst="rightArrow">
                      <a:avLst>
                        <a:gd name="adj1" fmla="val 100000"/>
                        <a:gd name="adj2" fmla="val 51925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350" dirty="0"/>
                    </a:p>
                  </p:txBody>
                </p:sp>
              </p:grpSp>
            </p:grpSp>
            <p:grpSp>
              <p:nvGrpSpPr>
                <p:cNvPr id="266" name="グループ化 265">
                  <a:extLst>
                    <a:ext uri="{FF2B5EF4-FFF2-40B4-BE49-F238E27FC236}">
                      <a16:creationId xmlns:a16="http://schemas.microsoft.com/office/drawing/2014/main" id="{01DE8C0E-509A-4138-9A83-A781CFD33625}"/>
                    </a:ext>
                  </a:extLst>
                </p:cNvPr>
                <p:cNvGrpSpPr/>
                <p:nvPr/>
              </p:nvGrpSpPr>
              <p:grpSpPr>
                <a:xfrm>
                  <a:off x="8731341" y="2186274"/>
                  <a:ext cx="475689" cy="367596"/>
                  <a:chOff x="12830166" y="1693751"/>
                  <a:chExt cx="475689" cy="367596"/>
                </a:xfrm>
              </p:grpSpPr>
              <p:sp>
                <p:nvSpPr>
                  <p:cNvPr id="267" name="右矢印 31">
                    <a:extLst>
                      <a:ext uri="{FF2B5EF4-FFF2-40B4-BE49-F238E27FC236}">
                        <a16:creationId xmlns:a16="http://schemas.microsoft.com/office/drawing/2014/main" id="{DDF09293-2B35-48C5-B557-65E50778591F}"/>
                      </a:ext>
                    </a:extLst>
                  </p:cNvPr>
                  <p:cNvSpPr/>
                  <p:nvPr/>
                </p:nvSpPr>
                <p:spPr>
                  <a:xfrm>
                    <a:off x="12908320" y="1693752"/>
                    <a:ext cx="397535" cy="367595"/>
                  </a:xfrm>
                  <a:prstGeom prst="rightArrow">
                    <a:avLst>
                      <a:gd name="adj1" fmla="val 100000"/>
                      <a:gd name="adj2" fmla="val 51925"/>
                    </a:avLst>
                  </a:prstGeom>
                  <a:gradFill flip="none" rotWithShape="1">
                    <a:gsLst>
                      <a:gs pos="52000">
                        <a:schemeClr val="accent1">
                          <a:lumMod val="0"/>
                          <a:lumOff val="100000"/>
                          <a:alpha val="0"/>
                        </a:schemeClr>
                      </a:gs>
                      <a:gs pos="73000">
                        <a:schemeClr val="accent1">
                          <a:lumMod val="53000"/>
                          <a:lumOff val="47000"/>
                          <a:alpha val="38000"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  <a:tileRect/>
                  </a:gra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sz="1350" dirty="0"/>
                  </a:p>
                </p:txBody>
              </p:sp>
              <p:sp>
                <p:nvSpPr>
                  <p:cNvPr id="268" name="右矢印 31">
                    <a:extLst>
                      <a:ext uri="{FF2B5EF4-FFF2-40B4-BE49-F238E27FC236}">
                        <a16:creationId xmlns:a16="http://schemas.microsoft.com/office/drawing/2014/main" id="{285669BB-BF5C-480E-BAEA-D4DA14F9A6B5}"/>
                      </a:ext>
                    </a:extLst>
                  </p:cNvPr>
                  <p:cNvSpPr/>
                  <p:nvPr/>
                </p:nvSpPr>
                <p:spPr>
                  <a:xfrm>
                    <a:off x="12830166" y="1693751"/>
                    <a:ext cx="397535" cy="367595"/>
                  </a:xfrm>
                  <a:prstGeom prst="rightArrow">
                    <a:avLst>
                      <a:gd name="adj1" fmla="val 100000"/>
                      <a:gd name="adj2" fmla="val 51925"/>
                    </a:avLst>
                  </a:prstGeom>
                  <a:solidFill>
                    <a:schemeClr val="bg1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sz="1350" dirty="0"/>
                  </a:p>
                </p:txBody>
              </p:sp>
            </p:grpSp>
          </p:grpSp>
          <p:grpSp>
            <p:nvGrpSpPr>
              <p:cNvPr id="286" name="グループ化 285">
                <a:extLst>
                  <a:ext uri="{FF2B5EF4-FFF2-40B4-BE49-F238E27FC236}">
                    <a16:creationId xmlns:a16="http://schemas.microsoft.com/office/drawing/2014/main" id="{1DEC4210-5D76-40CA-A0CF-035E53D39C09}"/>
                  </a:ext>
                </a:extLst>
              </p:cNvPr>
              <p:cNvGrpSpPr/>
              <p:nvPr/>
            </p:nvGrpSpPr>
            <p:grpSpPr>
              <a:xfrm rot="16200000">
                <a:off x="11307625" y="3076642"/>
                <a:ext cx="535631" cy="408186"/>
                <a:chOff x="8731341" y="2178924"/>
                <a:chExt cx="805212" cy="374946"/>
              </a:xfrm>
            </p:grpSpPr>
            <p:grpSp>
              <p:nvGrpSpPr>
                <p:cNvPr id="287" name="グループ化 286">
                  <a:extLst>
                    <a:ext uri="{FF2B5EF4-FFF2-40B4-BE49-F238E27FC236}">
                      <a16:creationId xmlns:a16="http://schemas.microsoft.com/office/drawing/2014/main" id="{B3D7B883-3365-42F4-8077-944D78B37F67}"/>
                    </a:ext>
                  </a:extLst>
                </p:cNvPr>
                <p:cNvGrpSpPr/>
                <p:nvPr/>
              </p:nvGrpSpPr>
              <p:grpSpPr>
                <a:xfrm>
                  <a:off x="8901173" y="2178924"/>
                  <a:ext cx="635380" cy="369366"/>
                  <a:chOff x="8914881" y="2178500"/>
                  <a:chExt cx="635380" cy="369366"/>
                </a:xfrm>
              </p:grpSpPr>
              <p:grpSp>
                <p:nvGrpSpPr>
                  <p:cNvPr id="291" name="グループ化 290">
                    <a:extLst>
                      <a:ext uri="{FF2B5EF4-FFF2-40B4-BE49-F238E27FC236}">
                        <a16:creationId xmlns:a16="http://schemas.microsoft.com/office/drawing/2014/main" id="{DBF58185-22C1-4141-A008-136A6AB9C825}"/>
                      </a:ext>
                    </a:extLst>
                  </p:cNvPr>
                  <p:cNvGrpSpPr/>
                  <p:nvPr/>
                </p:nvGrpSpPr>
                <p:grpSpPr>
                  <a:xfrm>
                    <a:off x="9074572" y="2178500"/>
                    <a:ext cx="475689" cy="367596"/>
                    <a:chOff x="12830166" y="1693751"/>
                    <a:chExt cx="475689" cy="367596"/>
                  </a:xfrm>
                </p:grpSpPr>
                <p:sp>
                  <p:nvSpPr>
                    <p:cNvPr id="295" name="右矢印 31">
                      <a:extLst>
                        <a:ext uri="{FF2B5EF4-FFF2-40B4-BE49-F238E27FC236}">
                          <a16:creationId xmlns:a16="http://schemas.microsoft.com/office/drawing/2014/main" id="{5DD5800F-373C-403D-911C-285A75E7CF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08320" y="1693752"/>
                      <a:ext cx="397535" cy="367595"/>
                    </a:xfrm>
                    <a:prstGeom prst="rightArrow">
                      <a:avLst>
                        <a:gd name="adj1" fmla="val 100000"/>
                        <a:gd name="adj2" fmla="val 51925"/>
                      </a:avLst>
                    </a:prstGeom>
                    <a:gradFill flip="none" rotWithShape="1">
                      <a:gsLst>
                        <a:gs pos="0">
                          <a:schemeClr val="accent1">
                            <a:lumMod val="53000"/>
                            <a:lumOff val="47000"/>
                          </a:schemeClr>
                        </a:gs>
                        <a:gs pos="100000">
                          <a:schemeClr val="accent1"/>
                        </a:gs>
                      </a:gsLst>
                      <a:lin ang="0" scaled="1"/>
                      <a:tileRect/>
                    </a:gradFill>
                    <a:ln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350" dirty="0"/>
                    </a:p>
                  </p:txBody>
                </p:sp>
                <p:sp>
                  <p:nvSpPr>
                    <p:cNvPr id="296" name="右矢印 31">
                      <a:extLst>
                        <a:ext uri="{FF2B5EF4-FFF2-40B4-BE49-F238E27FC236}">
                          <a16:creationId xmlns:a16="http://schemas.microsoft.com/office/drawing/2014/main" id="{4072D3B4-5418-48D4-A53B-E935547D5A3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830166" y="1693751"/>
                      <a:ext cx="397535" cy="367595"/>
                    </a:xfrm>
                    <a:prstGeom prst="rightArrow">
                      <a:avLst>
                        <a:gd name="adj1" fmla="val 100000"/>
                        <a:gd name="adj2" fmla="val 51925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350" dirty="0"/>
                    </a:p>
                  </p:txBody>
                </p:sp>
              </p:grpSp>
              <p:grpSp>
                <p:nvGrpSpPr>
                  <p:cNvPr id="292" name="グループ化 291">
                    <a:extLst>
                      <a:ext uri="{FF2B5EF4-FFF2-40B4-BE49-F238E27FC236}">
                        <a16:creationId xmlns:a16="http://schemas.microsoft.com/office/drawing/2014/main" id="{E7E09547-2E28-40F3-9090-208E472616D0}"/>
                      </a:ext>
                    </a:extLst>
                  </p:cNvPr>
                  <p:cNvGrpSpPr/>
                  <p:nvPr/>
                </p:nvGrpSpPr>
                <p:grpSpPr>
                  <a:xfrm>
                    <a:off x="8914881" y="2180270"/>
                    <a:ext cx="475689" cy="367596"/>
                    <a:chOff x="12830166" y="1693751"/>
                    <a:chExt cx="475689" cy="367596"/>
                  </a:xfrm>
                </p:grpSpPr>
                <p:sp>
                  <p:nvSpPr>
                    <p:cNvPr id="293" name="右矢印 31">
                      <a:extLst>
                        <a:ext uri="{FF2B5EF4-FFF2-40B4-BE49-F238E27FC236}">
                          <a16:creationId xmlns:a16="http://schemas.microsoft.com/office/drawing/2014/main" id="{38314AF9-ABAD-4636-A12D-4BBFD73EF66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08320" y="1693752"/>
                      <a:ext cx="397535" cy="367595"/>
                    </a:xfrm>
                    <a:prstGeom prst="rightArrow">
                      <a:avLst>
                        <a:gd name="adj1" fmla="val 100000"/>
                        <a:gd name="adj2" fmla="val 51925"/>
                      </a:avLst>
                    </a:prstGeom>
                    <a:gradFill>
                      <a:gsLst>
                        <a:gs pos="47000">
                          <a:schemeClr val="bg1"/>
                        </a:gs>
                        <a:gs pos="100000">
                          <a:schemeClr val="accent1"/>
                        </a:gs>
                      </a:gsLst>
                      <a:lin ang="0" scaled="1"/>
                    </a:gradFill>
                    <a:ln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350" dirty="0"/>
                    </a:p>
                  </p:txBody>
                </p:sp>
                <p:sp>
                  <p:nvSpPr>
                    <p:cNvPr id="294" name="右矢印 31">
                      <a:extLst>
                        <a:ext uri="{FF2B5EF4-FFF2-40B4-BE49-F238E27FC236}">
                          <a16:creationId xmlns:a16="http://schemas.microsoft.com/office/drawing/2014/main" id="{27EB5793-C721-46A5-B7A4-92288E968B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830166" y="1693751"/>
                      <a:ext cx="397535" cy="367595"/>
                    </a:xfrm>
                    <a:prstGeom prst="rightArrow">
                      <a:avLst>
                        <a:gd name="adj1" fmla="val 100000"/>
                        <a:gd name="adj2" fmla="val 51925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350" dirty="0"/>
                    </a:p>
                  </p:txBody>
                </p:sp>
              </p:grpSp>
            </p:grpSp>
            <p:grpSp>
              <p:nvGrpSpPr>
                <p:cNvPr id="288" name="グループ化 287">
                  <a:extLst>
                    <a:ext uri="{FF2B5EF4-FFF2-40B4-BE49-F238E27FC236}">
                      <a16:creationId xmlns:a16="http://schemas.microsoft.com/office/drawing/2014/main" id="{A0B3E8EA-A5AF-41E1-9B79-D64D5507D244}"/>
                    </a:ext>
                  </a:extLst>
                </p:cNvPr>
                <p:cNvGrpSpPr/>
                <p:nvPr/>
              </p:nvGrpSpPr>
              <p:grpSpPr>
                <a:xfrm>
                  <a:off x="8731341" y="2186274"/>
                  <a:ext cx="475689" cy="367596"/>
                  <a:chOff x="12830166" y="1693751"/>
                  <a:chExt cx="475689" cy="367596"/>
                </a:xfrm>
              </p:grpSpPr>
              <p:sp>
                <p:nvSpPr>
                  <p:cNvPr id="289" name="右矢印 31">
                    <a:extLst>
                      <a:ext uri="{FF2B5EF4-FFF2-40B4-BE49-F238E27FC236}">
                        <a16:creationId xmlns:a16="http://schemas.microsoft.com/office/drawing/2014/main" id="{C6F91EB0-1EA2-412C-A75B-8EF26B0E9907}"/>
                      </a:ext>
                    </a:extLst>
                  </p:cNvPr>
                  <p:cNvSpPr/>
                  <p:nvPr/>
                </p:nvSpPr>
                <p:spPr>
                  <a:xfrm>
                    <a:off x="12908320" y="1693752"/>
                    <a:ext cx="397535" cy="367595"/>
                  </a:xfrm>
                  <a:prstGeom prst="rightArrow">
                    <a:avLst>
                      <a:gd name="adj1" fmla="val 100000"/>
                      <a:gd name="adj2" fmla="val 51925"/>
                    </a:avLst>
                  </a:prstGeom>
                  <a:gradFill flip="none" rotWithShape="1">
                    <a:gsLst>
                      <a:gs pos="52000">
                        <a:schemeClr val="accent1">
                          <a:lumMod val="0"/>
                          <a:lumOff val="100000"/>
                          <a:alpha val="0"/>
                        </a:schemeClr>
                      </a:gs>
                      <a:gs pos="73000">
                        <a:schemeClr val="accent1">
                          <a:lumMod val="53000"/>
                          <a:lumOff val="47000"/>
                          <a:alpha val="38000"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  <a:tileRect/>
                  </a:gra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sz="1350" dirty="0"/>
                  </a:p>
                </p:txBody>
              </p:sp>
              <p:sp>
                <p:nvSpPr>
                  <p:cNvPr id="290" name="右矢印 31">
                    <a:extLst>
                      <a:ext uri="{FF2B5EF4-FFF2-40B4-BE49-F238E27FC236}">
                        <a16:creationId xmlns:a16="http://schemas.microsoft.com/office/drawing/2014/main" id="{B8F5EB87-2D3B-4095-927E-BF05C3D2A909}"/>
                      </a:ext>
                    </a:extLst>
                  </p:cNvPr>
                  <p:cNvSpPr/>
                  <p:nvPr/>
                </p:nvSpPr>
                <p:spPr>
                  <a:xfrm>
                    <a:off x="12830166" y="1693751"/>
                    <a:ext cx="397535" cy="367595"/>
                  </a:xfrm>
                  <a:prstGeom prst="rightArrow">
                    <a:avLst>
                      <a:gd name="adj1" fmla="val 100000"/>
                      <a:gd name="adj2" fmla="val 51925"/>
                    </a:avLst>
                  </a:prstGeom>
                  <a:solidFill>
                    <a:schemeClr val="bg1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sz="1350" dirty="0"/>
                  </a:p>
                </p:txBody>
              </p:sp>
            </p:grpSp>
          </p:grpSp>
          <p:cxnSp>
            <p:nvCxnSpPr>
              <p:cNvPr id="243" name="直線矢印コネクタ 242">
                <a:extLst>
                  <a:ext uri="{FF2B5EF4-FFF2-40B4-BE49-F238E27FC236}">
                    <a16:creationId xmlns:a16="http://schemas.microsoft.com/office/drawing/2014/main" id="{962EA8A4-BBD6-4EC7-B3D5-49DD240F19A9}"/>
                  </a:ext>
                </a:extLst>
              </p:cNvPr>
              <p:cNvCxnSpPr>
                <a:cxnSpLocks/>
                <a:stCxn id="290" idx="1"/>
              </p:cNvCxnSpPr>
              <p:nvPr/>
            </p:nvCxnSpPr>
            <p:spPr>
              <a:xfrm flipH="1">
                <a:off x="11575100" y="3548551"/>
                <a:ext cx="4342" cy="2773138"/>
              </a:xfrm>
              <a:prstGeom prst="straightConnector1">
                <a:avLst/>
              </a:prstGeom>
              <a:ln>
                <a:solidFill>
                  <a:schemeClr val="accent1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2" name="正方形/長方形 261">
                <a:extLst>
                  <a:ext uri="{FF2B5EF4-FFF2-40B4-BE49-F238E27FC236}">
                    <a16:creationId xmlns:a16="http://schemas.microsoft.com/office/drawing/2014/main" id="{839F6343-2658-4EF2-B3ED-31D65C5A7C14}"/>
                  </a:ext>
                </a:extLst>
              </p:cNvPr>
              <p:cNvSpPr/>
              <p:nvPr/>
            </p:nvSpPr>
            <p:spPr>
              <a:xfrm>
                <a:off x="9516602" y="3478772"/>
                <a:ext cx="2239500" cy="17235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82563" indent="-182563">
                  <a:buFont typeface="Wingdings" panose="05000000000000000000" pitchFamily="2" charset="2"/>
                  <a:buChar char="n"/>
                </a:pPr>
                <a:r>
                  <a:rPr lang="en-US" altLang="ja-JP" sz="1400" b="1" kern="0" dirty="0">
                    <a:solidFill>
                      <a:srgbClr val="0000CC"/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ＭＳ Ｐゴシック" panose="020B0600070205080204" pitchFamily="50" charset="-128"/>
                  </a:rPr>
                  <a:t>Accelerate development of key technologies</a:t>
                </a:r>
              </a:p>
              <a:p>
                <a:pPr marL="182563" indent="-182563">
                  <a:buFont typeface="Wingdings" panose="05000000000000000000" pitchFamily="2" charset="2"/>
                  <a:buChar char="n"/>
                </a:pPr>
                <a:endParaRPr lang="en-US" altLang="ja-JP" sz="400" b="1" kern="0" dirty="0">
                  <a:solidFill>
                    <a:srgbClr val="0000CC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  <a:cs typeface="ＭＳ Ｐゴシック" panose="020B0600070205080204" pitchFamily="50" charset="-128"/>
                </a:endParaRPr>
              </a:p>
              <a:p>
                <a:pPr marL="182563" indent="-182563">
                  <a:buFont typeface="Wingdings" panose="05000000000000000000" pitchFamily="2" charset="2"/>
                  <a:buChar char="n"/>
                </a:pPr>
                <a:r>
                  <a:rPr lang="en-US" altLang="ja-JP" sz="1400" b="1" kern="0" dirty="0">
                    <a:solidFill>
                      <a:srgbClr val="0000CC"/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ＭＳ Ｐゴシック" panose="020B0600070205080204" pitchFamily="50" charset="-128"/>
                  </a:rPr>
                  <a:t>Deepen understanding fusion plasma </a:t>
                </a:r>
              </a:p>
              <a:p>
                <a:endParaRPr lang="en-US" altLang="ja-JP" sz="400" b="1" kern="0" dirty="0">
                  <a:solidFill>
                    <a:srgbClr val="0000CC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  <a:cs typeface="ＭＳ Ｐゴシック" panose="020B0600070205080204" pitchFamily="50" charset="-128"/>
                </a:endParaRPr>
              </a:p>
              <a:p>
                <a:pPr marL="182563" indent="-182563">
                  <a:buFont typeface="Wingdings" panose="05000000000000000000" pitchFamily="2" charset="2"/>
                  <a:buChar char="n"/>
                </a:pPr>
                <a:r>
                  <a:rPr lang="en-US" altLang="ja-JP" sz="1400" b="1" kern="0" dirty="0">
                    <a:solidFill>
                      <a:srgbClr val="0000CC"/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ＭＳ Ｐゴシック" panose="020B0600070205080204" pitchFamily="50" charset="-128"/>
                  </a:rPr>
                  <a:t>Development of human resources</a:t>
                </a:r>
              </a:p>
            </p:txBody>
          </p:sp>
          <p:sp>
            <p:nvSpPr>
              <p:cNvPr id="23" name="矢印: 右 22">
                <a:extLst>
                  <a:ext uri="{FF2B5EF4-FFF2-40B4-BE49-F238E27FC236}">
                    <a16:creationId xmlns:a16="http://schemas.microsoft.com/office/drawing/2014/main" id="{1FB4923A-6F06-89E0-F2E6-5C57EA1DBA7D}"/>
                  </a:ext>
                </a:extLst>
              </p:cNvPr>
              <p:cNvSpPr/>
              <p:nvPr/>
            </p:nvSpPr>
            <p:spPr>
              <a:xfrm>
                <a:off x="8455244" y="3803420"/>
                <a:ext cx="1031126" cy="1164566"/>
              </a:xfrm>
              <a:prstGeom prst="rightArrow">
                <a:avLst>
                  <a:gd name="adj1" fmla="val 50000"/>
                  <a:gd name="adj2" fmla="val 34052"/>
                </a:avLst>
              </a:prstGeom>
              <a:gradFill flip="none" rotWithShape="1">
                <a:gsLst>
                  <a:gs pos="1770">
                    <a:schemeClr val="bg1">
                      <a:alpha val="0"/>
                    </a:schemeClr>
                  </a:gs>
                  <a:gs pos="31000">
                    <a:srgbClr val="0000CC">
                      <a:lumMod val="16000"/>
                      <a:lumOff val="84000"/>
                      <a:alpha val="20000"/>
                    </a:srgbClr>
                  </a:gs>
                  <a:gs pos="98000">
                    <a:srgbClr val="0000CC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grpSp>
        <p:nvGrpSpPr>
          <p:cNvPr id="29" name="グループ化 28">
            <a:extLst>
              <a:ext uri="{FF2B5EF4-FFF2-40B4-BE49-F238E27FC236}">
                <a16:creationId xmlns:a16="http://schemas.microsoft.com/office/drawing/2014/main" id="{5494A282-D935-2759-B482-6BADE1E84F18}"/>
              </a:ext>
            </a:extLst>
          </p:cNvPr>
          <p:cNvGrpSpPr/>
          <p:nvPr/>
        </p:nvGrpSpPr>
        <p:grpSpPr>
          <a:xfrm>
            <a:off x="466545" y="1668618"/>
            <a:ext cx="8811146" cy="4394972"/>
            <a:chOff x="466545" y="1668618"/>
            <a:chExt cx="8811146" cy="4394972"/>
          </a:xfrm>
        </p:grpSpPr>
        <p:pic>
          <p:nvPicPr>
            <p:cNvPr id="233" name="図 232">
              <a:extLst>
                <a:ext uri="{FF2B5EF4-FFF2-40B4-BE49-F238E27FC236}">
                  <a16:creationId xmlns:a16="http://schemas.microsoft.com/office/drawing/2014/main" id="{8939C13D-C721-4DF5-88F3-DE06EA17920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70102" y="3030790"/>
              <a:ext cx="1041872" cy="421147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05" name="図 104">
              <a:extLst>
                <a:ext uri="{FF2B5EF4-FFF2-40B4-BE49-F238E27FC236}">
                  <a16:creationId xmlns:a16="http://schemas.microsoft.com/office/drawing/2014/main" id="{E4297F8A-4554-487B-9D17-6D5BDF22DA8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9748" y="3587517"/>
              <a:ext cx="3509097" cy="1659077"/>
            </a:xfrm>
            <a:prstGeom prst="rect">
              <a:avLst/>
            </a:prstGeom>
            <a:ln>
              <a:noFill/>
            </a:ln>
            <a:effectLst>
              <a:softEdge rad="165100"/>
            </a:effectLst>
          </p:spPr>
        </p:pic>
        <p:sp>
          <p:nvSpPr>
            <p:cNvPr id="31" name="右矢印 30">
              <a:extLst>
                <a:ext uri="{FF2B5EF4-FFF2-40B4-BE49-F238E27FC236}">
                  <a16:creationId xmlns:a16="http://schemas.microsoft.com/office/drawing/2014/main" id="{8ADF5080-76C6-1941-B40A-B386F5023771}"/>
                </a:ext>
              </a:extLst>
            </p:cNvPr>
            <p:cNvSpPr/>
            <p:nvPr/>
          </p:nvSpPr>
          <p:spPr>
            <a:xfrm rot="20567091">
              <a:off x="1468661" y="3919250"/>
              <a:ext cx="4074946" cy="261228"/>
            </a:xfrm>
            <a:prstGeom prst="rightArrow">
              <a:avLst>
                <a:gd name="adj1" fmla="val 100000"/>
                <a:gd name="adj2" fmla="val 60819"/>
              </a:avLst>
            </a:prstGeom>
            <a:gradFill flip="none" rotWithShape="1">
              <a:gsLst>
                <a:gs pos="0">
                  <a:schemeClr val="accent6">
                    <a:lumMod val="20000"/>
                    <a:lumOff val="80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350"/>
            </a:p>
          </p:txBody>
        </p:sp>
        <p:sp>
          <p:nvSpPr>
            <p:cNvPr id="32" name="右矢印 31">
              <a:extLst>
                <a:ext uri="{FF2B5EF4-FFF2-40B4-BE49-F238E27FC236}">
                  <a16:creationId xmlns:a16="http://schemas.microsoft.com/office/drawing/2014/main" id="{A0A90871-6286-6440-A43B-9212C4C47416}"/>
                </a:ext>
              </a:extLst>
            </p:cNvPr>
            <p:cNvSpPr/>
            <p:nvPr/>
          </p:nvSpPr>
          <p:spPr>
            <a:xfrm rot="20567091">
              <a:off x="5402428" y="2698095"/>
              <a:ext cx="3624115" cy="367595"/>
            </a:xfrm>
            <a:prstGeom prst="rightArrow">
              <a:avLst>
                <a:gd name="adj1" fmla="val 100000"/>
                <a:gd name="adj2" fmla="val 74249"/>
              </a:avLst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350" dirty="0"/>
            </a:p>
          </p:txBody>
        </p:sp>
        <p:grpSp>
          <p:nvGrpSpPr>
            <p:cNvPr id="20" name="グループ化 19">
              <a:extLst>
                <a:ext uri="{FF2B5EF4-FFF2-40B4-BE49-F238E27FC236}">
                  <a16:creationId xmlns:a16="http://schemas.microsoft.com/office/drawing/2014/main" id="{43E4721B-26EC-8F42-AD50-4947BDC09090}"/>
                </a:ext>
              </a:extLst>
            </p:cNvPr>
            <p:cNvGrpSpPr/>
            <p:nvPr/>
          </p:nvGrpSpPr>
          <p:grpSpPr>
            <a:xfrm>
              <a:off x="2042755" y="2807482"/>
              <a:ext cx="7048068" cy="2406036"/>
              <a:chOff x="289958" y="1956228"/>
              <a:chExt cx="9397422" cy="3208049"/>
            </a:xfrm>
          </p:grpSpPr>
          <p:grpSp>
            <p:nvGrpSpPr>
              <p:cNvPr id="28" name="グループ化 27">
                <a:extLst>
                  <a:ext uri="{FF2B5EF4-FFF2-40B4-BE49-F238E27FC236}">
                    <a16:creationId xmlns:a16="http://schemas.microsoft.com/office/drawing/2014/main" id="{4D306061-6752-4361-B679-7FC3DE6EC8FE}"/>
                  </a:ext>
                </a:extLst>
              </p:cNvPr>
              <p:cNvGrpSpPr/>
              <p:nvPr/>
            </p:nvGrpSpPr>
            <p:grpSpPr>
              <a:xfrm>
                <a:off x="289958" y="1956228"/>
                <a:ext cx="9397422" cy="3208049"/>
                <a:chOff x="1707575" y="2453296"/>
                <a:chExt cx="8394951" cy="2865832"/>
              </a:xfrm>
            </p:grpSpPr>
            <p:sp>
              <p:nvSpPr>
                <p:cNvPr id="3" name="正方形/長方形 2">
                  <a:extLst>
                    <a:ext uri="{FF2B5EF4-FFF2-40B4-BE49-F238E27FC236}">
                      <a16:creationId xmlns:a16="http://schemas.microsoft.com/office/drawing/2014/main" id="{B603C737-B499-4196-A3F8-A01A3D144637}"/>
                    </a:ext>
                  </a:extLst>
                </p:cNvPr>
                <p:cNvSpPr/>
                <p:nvPr/>
              </p:nvSpPr>
              <p:spPr>
                <a:xfrm>
                  <a:off x="3129283" y="4248952"/>
                  <a:ext cx="728283" cy="331774"/>
                </a:xfrm>
                <a:prstGeom prst="rect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en-US" altLang="ja-JP" sz="1350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2020</a:t>
                  </a:r>
                  <a:endParaRPr kumimoji="1" lang="ja-JP" altLang="en-US" sz="135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6" name="正方形/長方形 5">
                  <a:extLst>
                    <a:ext uri="{FF2B5EF4-FFF2-40B4-BE49-F238E27FC236}">
                      <a16:creationId xmlns:a16="http://schemas.microsoft.com/office/drawing/2014/main" id="{C0C3A2AF-31A6-4CCE-B713-410050D3C926}"/>
                    </a:ext>
                  </a:extLst>
                </p:cNvPr>
                <p:cNvSpPr/>
                <p:nvPr/>
              </p:nvSpPr>
              <p:spPr>
                <a:xfrm>
                  <a:off x="1843645" y="4572898"/>
                  <a:ext cx="728283" cy="331774"/>
                </a:xfrm>
                <a:prstGeom prst="rect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en-US" altLang="ja-JP" sz="1350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2015</a:t>
                  </a:r>
                  <a:endParaRPr kumimoji="1" lang="ja-JP" altLang="en-US" sz="135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7" name="正方形/長方形 6">
                  <a:extLst>
                    <a:ext uri="{FF2B5EF4-FFF2-40B4-BE49-F238E27FC236}">
                      <a16:creationId xmlns:a16="http://schemas.microsoft.com/office/drawing/2014/main" id="{67629589-D0F0-4177-98AE-2B923017C961}"/>
                    </a:ext>
                  </a:extLst>
                </p:cNvPr>
                <p:cNvSpPr/>
                <p:nvPr/>
              </p:nvSpPr>
              <p:spPr>
                <a:xfrm>
                  <a:off x="4667491" y="3749544"/>
                  <a:ext cx="728284" cy="331774"/>
                </a:xfrm>
                <a:prstGeom prst="rect">
                  <a:avLst/>
                </a:prstGeom>
                <a:solidFill>
                  <a:schemeClr val="accent6">
                    <a:lumMod val="50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en-US" altLang="ja-JP" sz="1350" b="1" dirty="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2022</a:t>
                  </a:r>
                  <a:endParaRPr kumimoji="1" lang="ja-JP" altLang="en-US" sz="1350" b="1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8" name="正方形/長方形 7">
                  <a:extLst>
                    <a:ext uri="{FF2B5EF4-FFF2-40B4-BE49-F238E27FC236}">
                      <a16:creationId xmlns:a16="http://schemas.microsoft.com/office/drawing/2014/main" id="{6A9DBF40-891C-4F09-BCA9-A3A4AD2356E3}"/>
                    </a:ext>
                  </a:extLst>
                </p:cNvPr>
                <p:cNvSpPr/>
                <p:nvPr/>
              </p:nvSpPr>
              <p:spPr>
                <a:xfrm>
                  <a:off x="7323735" y="2453296"/>
                  <a:ext cx="728282" cy="331774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en-US" altLang="ja-JP" sz="1350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2028</a:t>
                  </a:r>
                  <a:endParaRPr kumimoji="1" lang="ja-JP" altLang="en-US" sz="135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4" name="テキスト ボックス 3">
                  <a:extLst>
                    <a:ext uri="{FF2B5EF4-FFF2-40B4-BE49-F238E27FC236}">
                      <a16:creationId xmlns:a16="http://schemas.microsoft.com/office/drawing/2014/main" id="{AE1E0377-1F01-4268-A028-636526DB769D}"/>
                    </a:ext>
                  </a:extLst>
                </p:cNvPr>
                <p:cNvSpPr txBox="1"/>
                <p:nvPr/>
              </p:nvSpPr>
              <p:spPr>
                <a:xfrm>
                  <a:off x="1707575" y="4961700"/>
                  <a:ext cx="1172715" cy="35742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1350" b="1" dirty="0"/>
                    <a:t>1 J×100Hz</a:t>
                  </a:r>
                  <a:endParaRPr kumimoji="1" lang="ja-JP" altLang="en-US" sz="1350" b="1" dirty="0"/>
                </a:p>
              </p:txBody>
            </p:sp>
            <p:sp>
              <p:nvSpPr>
                <p:cNvPr id="11" name="テキスト ボックス 10">
                  <a:extLst>
                    <a:ext uri="{FF2B5EF4-FFF2-40B4-BE49-F238E27FC236}">
                      <a16:creationId xmlns:a16="http://schemas.microsoft.com/office/drawing/2014/main" id="{77370BEA-9F1B-4EBF-BD13-22B88BAE93F0}"/>
                    </a:ext>
                  </a:extLst>
                </p:cNvPr>
                <p:cNvSpPr txBox="1"/>
                <p:nvPr/>
              </p:nvSpPr>
              <p:spPr>
                <a:xfrm>
                  <a:off x="3048663" y="4572898"/>
                  <a:ext cx="1277729" cy="35742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1350" b="1" dirty="0"/>
                    <a:t>10 J×100Hz</a:t>
                  </a:r>
                  <a:endParaRPr kumimoji="1" lang="ja-JP" altLang="en-US" sz="1350" b="1" dirty="0"/>
                </a:p>
              </p:txBody>
            </p:sp>
            <p:sp>
              <p:nvSpPr>
                <p:cNvPr id="13" name="テキスト ボックス 12">
                  <a:extLst>
                    <a:ext uri="{FF2B5EF4-FFF2-40B4-BE49-F238E27FC236}">
                      <a16:creationId xmlns:a16="http://schemas.microsoft.com/office/drawing/2014/main" id="{7467A3C9-CAAF-4C6A-9B9E-BBC47626F65E}"/>
                    </a:ext>
                  </a:extLst>
                </p:cNvPr>
                <p:cNvSpPr txBox="1"/>
                <p:nvPr/>
              </p:nvSpPr>
              <p:spPr>
                <a:xfrm>
                  <a:off x="8521576" y="2473687"/>
                  <a:ext cx="1580950" cy="60487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ja-JP" sz="1350" b="1" dirty="0"/>
                    <a:t>160 beams×</a:t>
                  </a:r>
                </a:p>
                <a:p>
                  <a:r>
                    <a:rPr kumimoji="1" lang="en-US" altLang="ja-JP" sz="1350" b="1" dirty="0"/>
                    <a:t>100 J×100Hz</a:t>
                  </a:r>
                  <a:endParaRPr kumimoji="1" lang="ja-JP" altLang="en-US" sz="1350" b="1" dirty="0"/>
                </a:p>
              </p:txBody>
            </p:sp>
          </p:grpSp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6E11852D-FD46-9040-B39A-27747182BE76}"/>
                  </a:ext>
                </a:extLst>
              </p:cNvPr>
              <p:cNvSpPr txBox="1"/>
              <p:nvPr/>
            </p:nvSpPr>
            <p:spPr>
              <a:xfrm>
                <a:off x="2117608" y="2839681"/>
                <a:ext cx="1613706" cy="349703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</a:ln>
            </p:spPr>
            <p:txBody>
              <a:bodyPr wrap="square" lIns="27000" tIns="27000" rIns="27000" bIns="27000" rtlCol="0" anchor="ctr" anchorCtr="0">
                <a:spAutoFit/>
              </a:bodyPr>
              <a:lstStyle/>
              <a:p>
                <a:r>
                  <a:rPr kumimoji="1" lang="en-US" altLang="ja-JP" sz="1350" b="1" dirty="0">
                    <a:solidFill>
                      <a:srgbClr val="FF0000"/>
                    </a:solidFill>
                  </a:rPr>
                  <a:t>We are here!!</a:t>
                </a:r>
                <a:endParaRPr kumimoji="1" lang="ja-JP" altLang="en-US" sz="135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9" name="下矢印 18">
                <a:extLst>
                  <a:ext uri="{FF2B5EF4-FFF2-40B4-BE49-F238E27FC236}">
                    <a16:creationId xmlns:a16="http://schemas.microsoft.com/office/drawing/2014/main" id="{4951E066-2AC7-674E-A5B4-5EF69096CD2A}"/>
                  </a:ext>
                </a:extLst>
              </p:cNvPr>
              <p:cNvSpPr/>
              <p:nvPr/>
            </p:nvSpPr>
            <p:spPr>
              <a:xfrm>
                <a:off x="3913160" y="2907597"/>
                <a:ext cx="197428" cy="207817"/>
              </a:xfrm>
              <a:prstGeom prst="downArrow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350" b="1"/>
              </a:p>
            </p:txBody>
          </p:sp>
        </p:grpSp>
        <p:pic>
          <p:nvPicPr>
            <p:cNvPr id="36" name="図 35">
              <a:extLst>
                <a:ext uri="{FF2B5EF4-FFF2-40B4-BE49-F238E27FC236}">
                  <a16:creationId xmlns:a16="http://schemas.microsoft.com/office/drawing/2014/main" id="{446887F0-1516-4DE5-A5BE-870CD434C5B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940" b="89759" l="8571" r="90000">
                          <a14:foregroundMark x1="8571" y1="36145" x2="9048" y2="32831"/>
                          <a14:foregroundMark x1="71786" y1="25000" x2="76429" y2="216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9959" y="5301435"/>
              <a:ext cx="958925" cy="379004"/>
            </a:xfrm>
            <a:prstGeom prst="rect">
              <a:avLst/>
            </a:prstGeom>
          </p:spPr>
        </p:pic>
        <p:sp>
          <p:nvSpPr>
            <p:cNvPr id="107" name="テキスト ボックス 106">
              <a:extLst>
                <a:ext uri="{FF2B5EF4-FFF2-40B4-BE49-F238E27FC236}">
                  <a16:creationId xmlns:a16="http://schemas.microsoft.com/office/drawing/2014/main" id="{07CFB53F-4A45-40F1-9208-C39F7BFE44BB}"/>
                </a:ext>
              </a:extLst>
            </p:cNvPr>
            <p:cNvSpPr txBox="1"/>
            <p:nvPr/>
          </p:nvSpPr>
          <p:spPr>
            <a:xfrm>
              <a:off x="7336529" y="2395051"/>
              <a:ext cx="19411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chemeClr val="bg1"/>
                    </a:outerShdw>
                  </a:effectLst>
                </a:rPr>
                <a:t>J</a:t>
              </a:r>
              <a:r>
                <a:rPr kumimoji="1" lang="en-US" altLang="ja-JP" sz="2800" b="1" dirty="0">
                  <a:effectLst>
                    <a:outerShdw blurRad="38100" dist="38100" dir="2700000" algn="tl">
                      <a:schemeClr val="bg1"/>
                    </a:outerShdw>
                  </a:effectLst>
                </a:rPr>
                <a:t>-</a:t>
              </a:r>
              <a:r>
                <a:rPr kumimoji="1" lang="en-US" altLang="ja-JP" sz="2800" b="1" dirty="0" err="1">
                  <a:effectLst>
                    <a:outerShdw blurRad="38100" dist="38100" dir="2700000" algn="tl">
                      <a:schemeClr val="bg1"/>
                    </a:outerShdw>
                  </a:effectLst>
                </a:rPr>
                <a:t>EPoCH</a:t>
              </a:r>
              <a:endParaRPr kumimoji="1" lang="ja-JP" altLang="en-US" sz="2800" b="1" dirty="0">
                <a:effectLst>
                  <a:outerShdw blurRad="38100" dist="38100" dir="2700000" algn="tl">
                    <a:schemeClr val="bg1"/>
                  </a:outerShdw>
                </a:effectLst>
              </a:endParaRPr>
            </a:p>
          </p:txBody>
        </p:sp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F0CFDF79-C34A-4400-8D09-1975D9D25980}"/>
                </a:ext>
              </a:extLst>
            </p:cNvPr>
            <p:cNvSpPr/>
            <p:nvPr/>
          </p:nvSpPr>
          <p:spPr>
            <a:xfrm>
              <a:off x="479027" y="4450145"/>
              <a:ext cx="1529886" cy="161344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35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109" name="正方形/長方形 108">
              <a:extLst>
                <a:ext uri="{FF2B5EF4-FFF2-40B4-BE49-F238E27FC236}">
                  <a16:creationId xmlns:a16="http://schemas.microsoft.com/office/drawing/2014/main" id="{B3A9646D-B804-4B69-9991-A53BE814555A}"/>
                </a:ext>
              </a:extLst>
            </p:cNvPr>
            <p:cNvSpPr/>
            <p:nvPr/>
          </p:nvSpPr>
          <p:spPr>
            <a:xfrm>
              <a:off x="466545" y="4526629"/>
              <a:ext cx="1529886" cy="124970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kumimoji="1" lang="en-US" altLang="ja-JP" b="1" dirty="0">
                  <a:solidFill>
                    <a:schemeClr val="accent6">
                      <a:lumMod val="50000"/>
                    </a:schemeClr>
                  </a:solidFill>
                </a:rPr>
                <a:t>100 Hz DPSSL</a:t>
              </a:r>
            </a:p>
            <a:p>
              <a:pPr algn="ctr">
                <a:lnSpc>
                  <a:spcPts val="1800"/>
                </a:lnSpc>
              </a:pPr>
              <a:r>
                <a:rPr kumimoji="1" lang="en-US" altLang="ja-JP" b="1" dirty="0">
                  <a:solidFill>
                    <a:schemeClr val="accent6">
                      <a:lumMod val="50000"/>
                    </a:schemeClr>
                  </a:solidFill>
                </a:rPr>
                <a:t>with Cryogenically cooled </a:t>
              </a:r>
              <a:r>
                <a:rPr kumimoji="1" lang="en-US" altLang="ja-JP" b="1" dirty="0" err="1">
                  <a:solidFill>
                    <a:schemeClr val="accent6">
                      <a:lumMod val="50000"/>
                    </a:schemeClr>
                  </a:solidFill>
                </a:rPr>
                <a:t>Yb:YAG</a:t>
              </a:r>
              <a:r>
                <a:rPr kumimoji="1" lang="en-US" altLang="ja-JP" b="1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endParaRPr lang="ja-JP" altLang="en-US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110" name="テキスト ボックス 109">
              <a:extLst>
                <a:ext uri="{FF2B5EF4-FFF2-40B4-BE49-F238E27FC236}">
                  <a16:creationId xmlns:a16="http://schemas.microsoft.com/office/drawing/2014/main" id="{E70A42C3-CF4C-405D-91A2-C0536A306DD3}"/>
                </a:ext>
              </a:extLst>
            </p:cNvPr>
            <p:cNvSpPr txBox="1"/>
            <p:nvPr/>
          </p:nvSpPr>
          <p:spPr>
            <a:xfrm>
              <a:off x="5443182" y="1668618"/>
              <a:ext cx="298921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100" b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ucida Sans" panose="020B0602030504020204" pitchFamily="34" charset="0"/>
                </a:rPr>
                <a:t>High </a:t>
              </a:r>
              <a:r>
                <a:rPr lang="en-US" altLang="ja-JP" sz="2100" b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ucida Sans" panose="020B0602030504020204" pitchFamily="34" charset="0"/>
                </a:rPr>
                <a:t>Repetition and </a:t>
              </a:r>
              <a:r>
                <a:rPr lang="ja-JP" altLang="en-US" sz="2100" b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ucida Sans" panose="020B0602030504020204" pitchFamily="34" charset="0"/>
                </a:rPr>
                <a:t> </a:t>
              </a:r>
              <a:r>
                <a:rPr lang="en-US" altLang="ja-JP" sz="2100" b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ucida Sans" panose="020B0602030504020204" pitchFamily="34" charset="0"/>
                </a:rPr>
                <a:t>High Power Laser</a:t>
              </a:r>
              <a:endParaRPr kumimoji="1" lang="ja-JP" altLang="en-US" sz="21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anose="020B0602030504020204" pitchFamily="34" charset="0"/>
              </a:endParaRPr>
            </a:p>
          </p:txBody>
        </p:sp>
        <p:sp>
          <p:nvSpPr>
            <p:cNvPr id="111" name="テキスト ボックス 110">
              <a:extLst>
                <a:ext uri="{FF2B5EF4-FFF2-40B4-BE49-F238E27FC236}">
                  <a16:creationId xmlns:a16="http://schemas.microsoft.com/office/drawing/2014/main" id="{B1F0E581-AB2A-4A1A-8234-0D94035C3883}"/>
                </a:ext>
              </a:extLst>
            </p:cNvPr>
            <p:cNvSpPr txBox="1"/>
            <p:nvPr/>
          </p:nvSpPr>
          <p:spPr>
            <a:xfrm>
              <a:off x="2302536" y="3747066"/>
              <a:ext cx="1473352" cy="369332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r>
                <a:rPr kumimoji="1" lang="en-US" altLang="ja-JP" b="1" dirty="0">
                  <a:solidFill>
                    <a:schemeClr val="accent6">
                      <a:lumMod val="50000"/>
                    </a:schemeClr>
                  </a:solidFill>
                  <a:effectLst>
                    <a:glow rad="127000">
                      <a:schemeClr val="bg1"/>
                    </a:glow>
                  </a:effectLst>
                </a:rPr>
                <a:t>Active-Mirror</a:t>
              </a:r>
              <a:endParaRPr kumimoji="1" lang="ja-JP" altLang="en-US" b="1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</a:endParaRPr>
            </a:p>
          </p:txBody>
        </p:sp>
        <p:pic>
          <p:nvPicPr>
            <p:cNvPr id="113" name="図 112">
              <a:extLst>
                <a:ext uri="{FF2B5EF4-FFF2-40B4-BE49-F238E27FC236}">
                  <a16:creationId xmlns:a16="http://schemas.microsoft.com/office/drawing/2014/main" id="{BD77EAFD-3263-474A-8D44-3B6552ACE8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7018" b="89990" l="5528" r="93974">
                          <a14:foregroundMark x1="84064" y1="40144" x2="84064" y2="40144"/>
                          <a14:foregroundMark x1="86305" y1="29721" x2="87201" y2="38700"/>
                          <a14:foregroundMark x1="87550" y1="7018" x2="87699" y2="8462"/>
                          <a14:foregroundMark x1="12301" y1="28689" x2="6175" y2="29928"/>
                          <a14:foregroundMark x1="6175" y1="29928" x2="3436" y2="55212"/>
                          <a14:foregroundMark x1="3436" y1="55212" x2="4880" y2="69040"/>
                          <a14:foregroundMark x1="4880" y1="69040" x2="8914" y2="79360"/>
                          <a14:foregroundMark x1="8914" y1="79360" x2="12450" y2="30444"/>
                          <a14:foregroundMark x1="5179" y1="31579" x2="4183" y2="71517"/>
                          <a14:foregroundMark x1="4183" y1="71517" x2="6275" y2="59340"/>
                          <a14:foregroundMark x1="6275" y1="59340" x2="5528" y2="31166"/>
                          <a14:foregroundMark x1="73456" y1="13106" x2="73954" y2="11042"/>
                          <a14:foregroundMark x1="68426" y1="62539" x2="67181" y2="76264"/>
                          <a14:foregroundMark x1="73954" y1="38700" x2="77191" y2="49639"/>
                          <a14:foregroundMark x1="77191" y1="49639" x2="83416" y2="52632"/>
                          <a14:foregroundMark x1="83416" y1="52632" x2="89741" y2="50258"/>
                          <a14:foregroundMark x1="89741" y1="50258" x2="93625" y2="25387"/>
                          <a14:foregroundMark x1="93625" y1="25387" x2="88745" y2="17234"/>
                          <a14:foregroundMark x1="88745" y1="17234" x2="82221" y2="18060"/>
                          <a14:foregroundMark x1="82221" y1="18060" x2="76444" y2="24252"/>
                          <a14:foregroundMark x1="76444" y1="24252" x2="76693" y2="37771"/>
                          <a14:foregroundMark x1="76693" y1="37771" x2="74153" y2="39422"/>
                          <a14:foregroundMark x1="91882" y1="42312" x2="89592" y2="52116"/>
                          <a14:foregroundMark x1="92032" y1="45614" x2="90837" y2="51393"/>
                          <a14:foregroundMark x1="92380" y1="45201" x2="91185" y2="51703"/>
                          <a14:foregroundMark x1="92032" y1="43756" x2="91882" y2="51703"/>
                          <a14:foregroundMark x1="92380" y1="50258" x2="91335" y2="41280"/>
                          <a14:foregroundMark x1="91882" y1="42724" x2="93974" y2="49948"/>
                          <a14:foregroundMark x1="90986" y1="56760" x2="89592" y2="55315"/>
                          <a14:foregroundMark x1="90139" y1="59649" x2="88596" y2="58927"/>
                          <a14:foregroundMark x1="79382" y1="62126" x2="77988" y2="61816"/>
                          <a14:foregroundMark x1="79532" y1="65428" x2="76942" y2="61816"/>
                          <a14:foregroundMark x1="80080" y1="18885" x2="80926" y2="18885"/>
                          <a14:foregroundMark x1="79731" y1="16409" x2="79731" y2="16409"/>
                          <a14:foregroundMark x1="79034" y1="14551" x2="79034" y2="14551"/>
                          <a14:foregroundMark x1="78835" y1="13519" x2="78835" y2="13519"/>
                          <a14:foregroundMark x1="79880" y1="15686" x2="79880" y2="15686"/>
                          <a14:foregroundMark x1="63894" y1="23220" x2="63894" y2="23220"/>
                          <a14:foregroundMark x1="65637" y1="22910" x2="53287" y2="26109"/>
                          <a14:foregroundMark x1="53287" y1="26109" x2="48805" y2="32301"/>
                          <a14:foregroundMark x1="51394" y1="26109" x2="48257" y2="31166"/>
                          <a14:foregroundMark x1="50847" y1="26109" x2="48456" y2="30857"/>
                          <a14:foregroundMark x1="48805" y1="26522" x2="47211" y2="33024"/>
                          <a14:foregroundMark x1="71016" y1="23633" x2="72261" y2="17853"/>
                          <a14:foregroundMark x1="87898" y1="60372" x2="89940" y2="62126"/>
                          <a14:foregroundMark x1="76942" y1="65015" x2="76394" y2="6398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28983" y="4382375"/>
              <a:ext cx="1309254" cy="63115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14" name="図 113">
              <a:extLst>
                <a:ext uri="{FF2B5EF4-FFF2-40B4-BE49-F238E27FC236}">
                  <a16:creationId xmlns:a16="http://schemas.microsoft.com/office/drawing/2014/main" id="{C34DA334-0509-471D-B510-B45961DE3C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30743" y="4863159"/>
              <a:ext cx="608619" cy="77018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15" name="図 114">
              <a:extLst>
                <a:ext uri="{FF2B5EF4-FFF2-40B4-BE49-F238E27FC236}">
                  <a16:creationId xmlns:a16="http://schemas.microsoft.com/office/drawing/2014/main" id="{1538055B-58FF-4A0D-AD27-4663A3BBFD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8298" y="5030962"/>
              <a:ext cx="608619" cy="672413"/>
            </a:xfrm>
            <a:prstGeom prst="rect">
              <a:avLst/>
            </a:prstGeom>
          </p:spPr>
        </p:pic>
        <p:grpSp>
          <p:nvGrpSpPr>
            <p:cNvPr id="146" name="グループ化 145">
              <a:extLst>
                <a:ext uri="{FF2B5EF4-FFF2-40B4-BE49-F238E27FC236}">
                  <a16:creationId xmlns:a16="http://schemas.microsoft.com/office/drawing/2014/main" id="{8ACF3FA3-A132-4667-8CCC-2F91A21D2552}"/>
                </a:ext>
              </a:extLst>
            </p:cNvPr>
            <p:cNvGrpSpPr/>
            <p:nvPr/>
          </p:nvGrpSpPr>
          <p:grpSpPr>
            <a:xfrm>
              <a:off x="7468822" y="5042467"/>
              <a:ext cx="1592087" cy="347713"/>
              <a:chOff x="7112370" y="2727750"/>
              <a:chExt cx="1959492" cy="427955"/>
            </a:xfrm>
          </p:grpSpPr>
          <p:grpSp>
            <p:nvGrpSpPr>
              <p:cNvPr id="186" name="グループ化 185">
                <a:extLst>
                  <a:ext uri="{FF2B5EF4-FFF2-40B4-BE49-F238E27FC236}">
                    <a16:creationId xmlns:a16="http://schemas.microsoft.com/office/drawing/2014/main" id="{12F83465-8A61-44B9-81A5-42C1A3A23D0E}"/>
                  </a:ext>
                </a:extLst>
              </p:cNvPr>
              <p:cNvGrpSpPr/>
              <p:nvPr/>
            </p:nvGrpSpPr>
            <p:grpSpPr>
              <a:xfrm>
                <a:off x="8656274" y="2764279"/>
                <a:ext cx="415588" cy="341395"/>
                <a:chOff x="4787768" y="134858"/>
                <a:chExt cx="2208214" cy="1566353"/>
              </a:xfrm>
            </p:grpSpPr>
            <p:grpSp>
              <p:nvGrpSpPr>
                <p:cNvPr id="216" name="グループ化 215">
                  <a:extLst>
                    <a:ext uri="{FF2B5EF4-FFF2-40B4-BE49-F238E27FC236}">
                      <a16:creationId xmlns:a16="http://schemas.microsoft.com/office/drawing/2014/main" id="{3C433108-92B9-4523-A845-FCECE4E0AC8F}"/>
                    </a:ext>
                  </a:extLst>
                </p:cNvPr>
                <p:cNvGrpSpPr/>
                <p:nvPr/>
              </p:nvGrpSpPr>
              <p:grpSpPr>
                <a:xfrm>
                  <a:off x="4787768" y="602430"/>
                  <a:ext cx="2208214" cy="623393"/>
                  <a:chOff x="4787768" y="602430"/>
                  <a:chExt cx="2208214" cy="623393"/>
                </a:xfrm>
              </p:grpSpPr>
              <p:sp>
                <p:nvSpPr>
                  <p:cNvPr id="225" name="六角形 224">
                    <a:extLst>
                      <a:ext uri="{FF2B5EF4-FFF2-40B4-BE49-F238E27FC236}">
                        <a16:creationId xmlns:a16="http://schemas.microsoft.com/office/drawing/2014/main" id="{255D14CB-700F-4043-A982-96144C73A4A0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755654" y="634544"/>
                    <a:ext cx="615577" cy="551350"/>
                  </a:xfrm>
                  <a:prstGeom prst="hexagon">
                    <a:avLst/>
                  </a:prstGeom>
                  <a:solidFill>
                    <a:srgbClr val="FF0000">
                      <a:alpha val="29000"/>
                    </a:srgbClr>
                  </a:solidFill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 sz="1463" dirty="0"/>
                  </a:p>
                </p:txBody>
              </p:sp>
              <p:sp>
                <p:nvSpPr>
                  <p:cNvPr id="226" name="六角形 225">
                    <a:extLst>
                      <a:ext uri="{FF2B5EF4-FFF2-40B4-BE49-F238E27FC236}">
                        <a16:creationId xmlns:a16="http://schemas.microsoft.com/office/drawing/2014/main" id="{9D89FB8A-6727-444F-9F01-C7713FE8E401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304003" y="634544"/>
                    <a:ext cx="615577" cy="551350"/>
                  </a:xfrm>
                  <a:prstGeom prst="hexagon">
                    <a:avLst/>
                  </a:prstGeom>
                  <a:solidFill>
                    <a:srgbClr val="FF0000">
                      <a:alpha val="29000"/>
                    </a:srgbClr>
                  </a:solidFill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 sz="1463" dirty="0"/>
                  </a:p>
                </p:txBody>
              </p:sp>
              <p:sp>
                <p:nvSpPr>
                  <p:cNvPr id="227" name="六角形 226">
                    <a:extLst>
                      <a:ext uri="{FF2B5EF4-FFF2-40B4-BE49-F238E27FC236}">
                        <a16:creationId xmlns:a16="http://schemas.microsoft.com/office/drawing/2014/main" id="{E87D5456-78CB-4E5F-8F30-6056E7B6551F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855353" y="634544"/>
                    <a:ext cx="615577" cy="551350"/>
                  </a:xfrm>
                  <a:prstGeom prst="hexagon">
                    <a:avLst/>
                  </a:prstGeom>
                  <a:solidFill>
                    <a:srgbClr val="FF0000">
                      <a:alpha val="29000"/>
                    </a:srgbClr>
                  </a:solidFill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 sz="1463" dirty="0"/>
                  </a:p>
                </p:txBody>
              </p:sp>
              <p:sp>
                <p:nvSpPr>
                  <p:cNvPr id="228" name="六角形 227">
                    <a:extLst>
                      <a:ext uri="{FF2B5EF4-FFF2-40B4-BE49-F238E27FC236}">
                        <a16:creationId xmlns:a16="http://schemas.microsoft.com/office/drawing/2014/main" id="{351C9B1B-45A7-47EC-8855-5517B7F36648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6412518" y="642360"/>
                    <a:ext cx="615577" cy="551350"/>
                  </a:xfrm>
                  <a:prstGeom prst="hexagon">
                    <a:avLst/>
                  </a:prstGeom>
                  <a:solidFill>
                    <a:srgbClr val="FF0000">
                      <a:alpha val="29000"/>
                    </a:srgbClr>
                  </a:solidFill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 sz="1463" dirty="0"/>
                  </a:p>
                </p:txBody>
              </p:sp>
            </p:grpSp>
            <p:grpSp>
              <p:nvGrpSpPr>
                <p:cNvPr id="217" name="グループ化 216">
                  <a:extLst>
                    <a:ext uri="{FF2B5EF4-FFF2-40B4-BE49-F238E27FC236}">
                      <a16:creationId xmlns:a16="http://schemas.microsoft.com/office/drawing/2014/main" id="{623767AF-6CF7-4F36-86A3-735C2E5B167B}"/>
                    </a:ext>
                  </a:extLst>
                </p:cNvPr>
                <p:cNvGrpSpPr/>
                <p:nvPr/>
              </p:nvGrpSpPr>
              <p:grpSpPr>
                <a:xfrm>
                  <a:off x="5059034" y="1085634"/>
                  <a:ext cx="1651049" cy="615577"/>
                  <a:chOff x="4787768" y="602430"/>
                  <a:chExt cx="1651049" cy="615577"/>
                </a:xfrm>
              </p:grpSpPr>
              <p:sp>
                <p:nvSpPr>
                  <p:cNvPr id="222" name="六角形 221">
                    <a:extLst>
                      <a:ext uri="{FF2B5EF4-FFF2-40B4-BE49-F238E27FC236}">
                        <a16:creationId xmlns:a16="http://schemas.microsoft.com/office/drawing/2014/main" id="{E9C3A39D-92D1-44A4-839C-E62BBBCB1198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755654" y="634544"/>
                    <a:ext cx="615577" cy="551350"/>
                  </a:xfrm>
                  <a:prstGeom prst="hexagon">
                    <a:avLst/>
                  </a:prstGeom>
                  <a:solidFill>
                    <a:srgbClr val="FF0000">
                      <a:alpha val="29000"/>
                    </a:srgbClr>
                  </a:solidFill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 sz="1463" dirty="0"/>
                  </a:p>
                </p:txBody>
              </p:sp>
              <p:sp>
                <p:nvSpPr>
                  <p:cNvPr id="223" name="六角形 222">
                    <a:extLst>
                      <a:ext uri="{FF2B5EF4-FFF2-40B4-BE49-F238E27FC236}">
                        <a16:creationId xmlns:a16="http://schemas.microsoft.com/office/drawing/2014/main" id="{1C8A7051-FD27-463A-AF64-565D3ACF4D2F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304003" y="634544"/>
                    <a:ext cx="615577" cy="551350"/>
                  </a:xfrm>
                  <a:prstGeom prst="hexagon">
                    <a:avLst/>
                  </a:prstGeom>
                  <a:solidFill>
                    <a:srgbClr val="FF0000">
                      <a:alpha val="29000"/>
                    </a:srgbClr>
                  </a:solidFill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 sz="1463" dirty="0"/>
                  </a:p>
                </p:txBody>
              </p:sp>
              <p:sp>
                <p:nvSpPr>
                  <p:cNvPr id="224" name="六角形 223">
                    <a:extLst>
                      <a:ext uri="{FF2B5EF4-FFF2-40B4-BE49-F238E27FC236}">
                        <a16:creationId xmlns:a16="http://schemas.microsoft.com/office/drawing/2014/main" id="{0C4C9583-5DB5-4C45-AC7C-6954DC90B4EE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855353" y="634544"/>
                    <a:ext cx="615577" cy="551350"/>
                  </a:xfrm>
                  <a:prstGeom prst="hexagon">
                    <a:avLst/>
                  </a:prstGeom>
                  <a:solidFill>
                    <a:srgbClr val="FF0000">
                      <a:alpha val="29000"/>
                    </a:srgbClr>
                  </a:solidFill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 sz="1463" dirty="0"/>
                  </a:p>
                </p:txBody>
              </p:sp>
            </p:grpSp>
            <p:grpSp>
              <p:nvGrpSpPr>
                <p:cNvPr id="218" name="グループ化 217">
                  <a:extLst>
                    <a:ext uri="{FF2B5EF4-FFF2-40B4-BE49-F238E27FC236}">
                      <a16:creationId xmlns:a16="http://schemas.microsoft.com/office/drawing/2014/main" id="{D5AEC941-4892-4AA2-9DDA-6BB9AF059F01}"/>
                    </a:ext>
                  </a:extLst>
                </p:cNvPr>
                <p:cNvGrpSpPr/>
                <p:nvPr/>
              </p:nvGrpSpPr>
              <p:grpSpPr>
                <a:xfrm>
                  <a:off x="5059034" y="134858"/>
                  <a:ext cx="1651049" cy="615577"/>
                  <a:chOff x="4787768" y="602430"/>
                  <a:chExt cx="1651049" cy="615577"/>
                </a:xfrm>
              </p:grpSpPr>
              <p:sp>
                <p:nvSpPr>
                  <p:cNvPr id="219" name="六角形 218">
                    <a:extLst>
                      <a:ext uri="{FF2B5EF4-FFF2-40B4-BE49-F238E27FC236}">
                        <a16:creationId xmlns:a16="http://schemas.microsoft.com/office/drawing/2014/main" id="{2F2F1D0E-3525-477F-9B4B-636B323ABAE1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755654" y="634544"/>
                    <a:ext cx="615577" cy="551350"/>
                  </a:xfrm>
                  <a:prstGeom prst="hexagon">
                    <a:avLst/>
                  </a:prstGeom>
                  <a:solidFill>
                    <a:srgbClr val="FF0000">
                      <a:alpha val="29000"/>
                    </a:srgbClr>
                  </a:solidFill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 sz="1463" dirty="0"/>
                  </a:p>
                </p:txBody>
              </p:sp>
              <p:sp>
                <p:nvSpPr>
                  <p:cNvPr id="220" name="六角形 219">
                    <a:extLst>
                      <a:ext uri="{FF2B5EF4-FFF2-40B4-BE49-F238E27FC236}">
                        <a16:creationId xmlns:a16="http://schemas.microsoft.com/office/drawing/2014/main" id="{750E2398-3F88-4057-9485-200C48BF0263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304003" y="634544"/>
                    <a:ext cx="615577" cy="551350"/>
                  </a:xfrm>
                  <a:prstGeom prst="hexagon">
                    <a:avLst/>
                  </a:prstGeom>
                  <a:solidFill>
                    <a:srgbClr val="FF0000">
                      <a:alpha val="29000"/>
                    </a:srgbClr>
                  </a:solidFill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 sz="1463" dirty="0"/>
                  </a:p>
                </p:txBody>
              </p:sp>
              <p:sp>
                <p:nvSpPr>
                  <p:cNvPr id="221" name="六角形 220">
                    <a:extLst>
                      <a:ext uri="{FF2B5EF4-FFF2-40B4-BE49-F238E27FC236}">
                        <a16:creationId xmlns:a16="http://schemas.microsoft.com/office/drawing/2014/main" id="{AD3B3C67-E908-4BDC-9644-3B1995548F6D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855353" y="634544"/>
                    <a:ext cx="615577" cy="551350"/>
                  </a:xfrm>
                  <a:prstGeom prst="hexagon">
                    <a:avLst/>
                  </a:prstGeom>
                  <a:solidFill>
                    <a:srgbClr val="FF0000">
                      <a:alpha val="29000"/>
                    </a:srgbClr>
                  </a:solidFill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 sz="1463" dirty="0"/>
                  </a:p>
                </p:txBody>
              </p:sp>
            </p:grpSp>
          </p:grpSp>
          <p:grpSp>
            <p:nvGrpSpPr>
              <p:cNvPr id="187" name="グループ化 186">
                <a:extLst>
                  <a:ext uri="{FF2B5EF4-FFF2-40B4-BE49-F238E27FC236}">
                    <a16:creationId xmlns:a16="http://schemas.microsoft.com/office/drawing/2014/main" id="{BB7AA240-54E0-4A7C-B533-F15C20B6CC8E}"/>
                  </a:ext>
                </a:extLst>
              </p:cNvPr>
              <p:cNvGrpSpPr/>
              <p:nvPr/>
            </p:nvGrpSpPr>
            <p:grpSpPr>
              <a:xfrm>
                <a:off x="7724076" y="2742425"/>
                <a:ext cx="415588" cy="341395"/>
                <a:chOff x="4787768" y="134858"/>
                <a:chExt cx="2208214" cy="1566353"/>
              </a:xfrm>
            </p:grpSpPr>
            <p:grpSp>
              <p:nvGrpSpPr>
                <p:cNvPr id="203" name="グループ化 202">
                  <a:extLst>
                    <a:ext uri="{FF2B5EF4-FFF2-40B4-BE49-F238E27FC236}">
                      <a16:creationId xmlns:a16="http://schemas.microsoft.com/office/drawing/2014/main" id="{F40EE246-EC33-497A-AA71-D365AAA20119}"/>
                    </a:ext>
                  </a:extLst>
                </p:cNvPr>
                <p:cNvGrpSpPr/>
                <p:nvPr/>
              </p:nvGrpSpPr>
              <p:grpSpPr>
                <a:xfrm>
                  <a:off x="4787768" y="602430"/>
                  <a:ext cx="2208214" cy="623393"/>
                  <a:chOff x="4787768" y="602430"/>
                  <a:chExt cx="2208214" cy="623393"/>
                </a:xfrm>
              </p:grpSpPr>
              <p:sp>
                <p:nvSpPr>
                  <p:cNvPr id="212" name="六角形 211">
                    <a:extLst>
                      <a:ext uri="{FF2B5EF4-FFF2-40B4-BE49-F238E27FC236}">
                        <a16:creationId xmlns:a16="http://schemas.microsoft.com/office/drawing/2014/main" id="{26016A5A-7375-424A-86E1-1C1A573418A6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755654" y="634544"/>
                    <a:ext cx="615577" cy="551350"/>
                  </a:xfrm>
                  <a:prstGeom prst="hexagon">
                    <a:avLst/>
                  </a:prstGeom>
                  <a:solidFill>
                    <a:srgbClr val="FF0000">
                      <a:alpha val="29000"/>
                    </a:srgbClr>
                  </a:solidFill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 sz="1463" dirty="0"/>
                  </a:p>
                </p:txBody>
              </p:sp>
              <p:sp>
                <p:nvSpPr>
                  <p:cNvPr id="213" name="六角形 212">
                    <a:extLst>
                      <a:ext uri="{FF2B5EF4-FFF2-40B4-BE49-F238E27FC236}">
                        <a16:creationId xmlns:a16="http://schemas.microsoft.com/office/drawing/2014/main" id="{F871A54E-EB7A-49EB-B2A0-22FEE464AD52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304003" y="634544"/>
                    <a:ext cx="615577" cy="551350"/>
                  </a:xfrm>
                  <a:prstGeom prst="hexagon">
                    <a:avLst/>
                  </a:prstGeom>
                  <a:solidFill>
                    <a:srgbClr val="FF0000">
                      <a:alpha val="29000"/>
                    </a:srgbClr>
                  </a:solidFill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 sz="1463" dirty="0"/>
                  </a:p>
                </p:txBody>
              </p:sp>
              <p:sp>
                <p:nvSpPr>
                  <p:cNvPr id="214" name="六角形 213">
                    <a:extLst>
                      <a:ext uri="{FF2B5EF4-FFF2-40B4-BE49-F238E27FC236}">
                        <a16:creationId xmlns:a16="http://schemas.microsoft.com/office/drawing/2014/main" id="{ABA3BE83-9B37-44D6-BE87-F6601E2E2EF7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855353" y="634544"/>
                    <a:ext cx="615577" cy="551350"/>
                  </a:xfrm>
                  <a:prstGeom prst="hexagon">
                    <a:avLst/>
                  </a:prstGeom>
                  <a:solidFill>
                    <a:srgbClr val="FF0000">
                      <a:alpha val="29000"/>
                    </a:srgbClr>
                  </a:solidFill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 sz="1463" dirty="0"/>
                  </a:p>
                </p:txBody>
              </p:sp>
              <p:sp>
                <p:nvSpPr>
                  <p:cNvPr id="215" name="六角形 214">
                    <a:extLst>
                      <a:ext uri="{FF2B5EF4-FFF2-40B4-BE49-F238E27FC236}">
                        <a16:creationId xmlns:a16="http://schemas.microsoft.com/office/drawing/2014/main" id="{6B9DB2B6-834D-49BC-AD7F-CE04FFAC1218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6412518" y="642360"/>
                    <a:ext cx="615577" cy="551350"/>
                  </a:xfrm>
                  <a:prstGeom prst="hexagon">
                    <a:avLst/>
                  </a:prstGeom>
                  <a:solidFill>
                    <a:srgbClr val="FF0000">
                      <a:alpha val="29000"/>
                    </a:srgbClr>
                  </a:solidFill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 sz="1463" dirty="0"/>
                  </a:p>
                </p:txBody>
              </p:sp>
            </p:grpSp>
            <p:grpSp>
              <p:nvGrpSpPr>
                <p:cNvPr id="204" name="グループ化 203">
                  <a:extLst>
                    <a:ext uri="{FF2B5EF4-FFF2-40B4-BE49-F238E27FC236}">
                      <a16:creationId xmlns:a16="http://schemas.microsoft.com/office/drawing/2014/main" id="{071D0624-0CF3-4AE2-979E-CC7AD1EC4527}"/>
                    </a:ext>
                  </a:extLst>
                </p:cNvPr>
                <p:cNvGrpSpPr/>
                <p:nvPr/>
              </p:nvGrpSpPr>
              <p:grpSpPr>
                <a:xfrm>
                  <a:off x="5059034" y="1085634"/>
                  <a:ext cx="1651049" cy="615577"/>
                  <a:chOff x="4787768" y="602430"/>
                  <a:chExt cx="1651049" cy="615577"/>
                </a:xfrm>
              </p:grpSpPr>
              <p:sp>
                <p:nvSpPr>
                  <p:cNvPr id="209" name="六角形 208">
                    <a:extLst>
                      <a:ext uri="{FF2B5EF4-FFF2-40B4-BE49-F238E27FC236}">
                        <a16:creationId xmlns:a16="http://schemas.microsoft.com/office/drawing/2014/main" id="{59428D39-599B-4A73-A2E7-86801F97D933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755654" y="634544"/>
                    <a:ext cx="615577" cy="551350"/>
                  </a:xfrm>
                  <a:prstGeom prst="hexagon">
                    <a:avLst/>
                  </a:prstGeom>
                  <a:solidFill>
                    <a:srgbClr val="FF0000">
                      <a:alpha val="29000"/>
                    </a:srgbClr>
                  </a:solidFill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 sz="1463" dirty="0"/>
                  </a:p>
                </p:txBody>
              </p:sp>
              <p:sp>
                <p:nvSpPr>
                  <p:cNvPr id="210" name="六角形 209">
                    <a:extLst>
                      <a:ext uri="{FF2B5EF4-FFF2-40B4-BE49-F238E27FC236}">
                        <a16:creationId xmlns:a16="http://schemas.microsoft.com/office/drawing/2014/main" id="{D4521FC1-3B74-4820-A03E-E31B77634EDF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304003" y="634544"/>
                    <a:ext cx="615577" cy="551350"/>
                  </a:xfrm>
                  <a:prstGeom prst="hexagon">
                    <a:avLst/>
                  </a:prstGeom>
                  <a:solidFill>
                    <a:srgbClr val="FF0000">
                      <a:alpha val="29000"/>
                    </a:srgbClr>
                  </a:solidFill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 sz="1463" dirty="0"/>
                  </a:p>
                </p:txBody>
              </p:sp>
              <p:sp>
                <p:nvSpPr>
                  <p:cNvPr id="211" name="六角形 210">
                    <a:extLst>
                      <a:ext uri="{FF2B5EF4-FFF2-40B4-BE49-F238E27FC236}">
                        <a16:creationId xmlns:a16="http://schemas.microsoft.com/office/drawing/2014/main" id="{9308ABD2-1DB7-4FE3-9CE7-EBC1F81832E4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855353" y="634544"/>
                    <a:ext cx="615577" cy="551350"/>
                  </a:xfrm>
                  <a:prstGeom prst="hexagon">
                    <a:avLst/>
                  </a:prstGeom>
                  <a:solidFill>
                    <a:srgbClr val="FF0000">
                      <a:alpha val="29000"/>
                    </a:srgbClr>
                  </a:solidFill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 sz="1463" dirty="0"/>
                  </a:p>
                </p:txBody>
              </p:sp>
            </p:grpSp>
            <p:grpSp>
              <p:nvGrpSpPr>
                <p:cNvPr id="205" name="グループ化 204">
                  <a:extLst>
                    <a:ext uri="{FF2B5EF4-FFF2-40B4-BE49-F238E27FC236}">
                      <a16:creationId xmlns:a16="http://schemas.microsoft.com/office/drawing/2014/main" id="{7631B254-E21B-4406-B20D-72B67599E630}"/>
                    </a:ext>
                  </a:extLst>
                </p:cNvPr>
                <p:cNvGrpSpPr/>
                <p:nvPr/>
              </p:nvGrpSpPr>
              <p:grpSpPr>
                <a:xfrm>
                  <a:off x="5059034" y="134858"/>
                  <a:ext cx="1651049" cy="615577"/>
                  <a:chOff x="4787768" y="602430"/>
                  <a:chExt cx="1651049" cy="615577"/>
                </a:xfrm>
              </p:grpSpPr>
              <p:sp>
                <p:nvSpPr>
                  <p:cNvPr id="206" name="六角形 205">
                    <a:extLst>
                      <a:ext uri="{FF2B5EF4-FFF2-40B4-BE49-F238E27FC236}">
                        <a16:creationId xmlns:a16="http://schemas.microsoft.com/office/drawing/2014/main" id="{4E3AC4CE-E7C8-4DB8-AC74-937A9EE07D4B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755654" y="634544"/>
                    <a:ext cx="615577" cy="551350"/>
                  </a:xfrm>
                  <a:prstGeom prst="hexagon">
                    <a:avLst/>
                  </a:prstGeom>
                  <a:solidFill>
                    <a:srgbClr val="FF0000">
                      <a:alpha val="29000"/>
                    </a:srgbClr>
                  </a:solidFill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 sz="1463" dirty="0"/>
                  </a:p>
                </p:txBody>
              </p:sp>
              <p:sp>
                <p:nvSpPr>
                  <p:cNvPr id="207" name="六角形 206">
                    <a:extLst>
                      <a:ext uri="{FF2B5EF4-FFF2-40B4-BE49-F238E27FC236}">
                        <a16:creationId xmlns:a16="http://schemas.microsoft.com/office/drawing/2014/main" id="{C9F0FAEE-7BAA-469E-B898-C1F8C4DB08CC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304003" y="634544"/>
                    <a:ext cx="615577" cy="551350"/>
                  </a:xfrm>
                  <a:prstGeom prst="hexagon">
                    <a:avLst/>
                  </a:prstGeom>
                  <a:solidFill>
                    <a:srgbClr val="FF0000">
                      <a:alpha val="29000"/>
                    </a:srgbClr>
                  </a:solidFill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 sz="1463" dirty="0"/>
                  </a:p>
                </p:txBody>
              </p:sp>
              <p:sp>
                <p:nvSpPr>
                  <p:cNvPr id="208" name="六角形 207">
                    <a:extLst>
                      <a:ext uri="{FF2B5EF4-FFF2-40B4-BE49-F238E27FC236}">
                        <a16:creationId xmlns:a16="http://schemas.microsoft.com/office/drawing/2014/main" id="{083761EF-40E3-4A7B-8B22-37E42E0E5544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855353" y="634544"/>
                    <a:ext cx="615577" cy="551350"/>
                  </a:xfrm>
                  <a:prstGeom prst="hexagon">
                    <a:avLst/>
                  </a:prstGeom>
                  <a:solidFill>
                    <a:srgbClr val="FF0000">
                      <a:alpha val="29000"/>
                    </a:srgbClr>
                  </a:solidFill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 sz="1463" dirty="0"/>
                  </a:p>
                </p:txBody>
              </p:sp>
            </p:grpSp>
          </p:grpSp>
          <p:grpSp>
            <p:nvGrpSpPr>
              <p:cNvPr id="188" name="グループ化 187">
                <a:extLst>
                  <a:ext uri="{FF2B5EF4-FFF2-40B4-BE49-F238E27FC236}">
                    <a16:creationId xmlns:a16="http://schemas.microsoft.com/office/drawing/2014/main" id="{12057905-4E22-4FE7-9DC1-5E24FA550E35}"/>
                  </a:ext>
                </a:extLst>
              </p:cNvPr>
              <p:cNvGrpSpPr/>
              <p:nvPr/>
            </p:nvGrpSpPr>
            <p:grpSpPr>
              <a:xfrm>
                <a:off x="7112370" y="2727750"/>
                <a:ext cx="415588" cy="341395"/>
                <a:chOff x="4787768" y="134858"/>
                <a:chExt cx="2208214" cy="1566353"/>
              </a:xfrm>
            </p:grpSpPr>
            <p:grpSp>
              <p:nvGrpSpPr>
                <p:cNvPr id="190" name="グループ化 189">
                  <a:extLst>
                    <a:ext uri="{FF2B5EF4-FFF2-40B4-BE49-F238E27FC236}">
                      <a16:creationId xmlns:a16="http://schemas.microsoft.com/office/drawing/2014/main" id="{F6904DD0-2119-406E-ACE6-BEF58EF15201}"/>
                    </a:ext>
                  </a:extLst>
                </p:cNvPr>
                <p:cNvGrpSpPr/>
                <p:nvPr/>
              </p:nvGrpSpPr>
              <p:grpSpPr>
                <a:xfrm>
                  <a:off x="4787768" y="602430"/>
                  <a:ext cx="2208214" cy="623393"/>
                  <a:chOff x="4787768" y="602430"/>
                  <a:chExt cx="2208214" cy="623393"/>
                </a:xfrm>
              </p:grpSpPr>
              <p:sp>
                <p:nvSpPr>
                  <p:cNvPr id="199" name="六角形 198">
                    <a:extLst>
                      <a:ext uri="{FF2B5EF4-FFF2-40B4-BE49-F238E27FC236}">
                        <a16:creationId xmlns:a16="http://schemas.microsoft.com/office/drawing/2014/main" id="{D80B33DD-9433-422C-9103-DF4BA67A697D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755654" y="634544"/>
                    <a:ext cx="615577" cy="551350"/>
                  </a:xfrm>
                  <a:prstGeom prst="hexagon">
                    <a:avLst/>
                  </a:prstGeom>
                  <a:solidFill>
                    <a:srgbClr val="FF0000">
                      <a:alpha val="29000"/>
                    </a:srgbClr>
                  </a:solidFill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 sz="1463" dirty="0"/>
                  </a:p>
                </p:txBody>
              </p:sp>
              <p:sp>
                <p:nvSpPr>
                  <p:cNvPr id="200" name="六角形 199">
                    <a:extLst>
                      <a:ext uri="{FF2B5EF4-FFF2-40B4-BE49-F238E27FC236}">
                        <a16:creationId xmlns:a16="http://schemas.microsoft.com/office/drawing/2014/main" id="{3D41FD0F-6243-4243-8E12-D73BF2E863CA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304003" y="634544"/>
                    <a:ext cx="615577" cy="551350"/>
                  </a:xfrm>
                  <a:prstGeom prst="hexagon">
                    <a:avLst/>
                  </a:prstGeom>
                  <a:solidFill>
                    <a:srgbClr val="FF0000">
                      <a:alpha val="29000"/>
                    </a:srgbClr>
                  </a:solidFill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 sz="1463" dirty="0"/>
                  </a:p>
                </p:txBody>
              </p:sp>
              <p:sp>
                <p:nvSpPr>
                  <p:cNvPr id="201" name="六角形 200">
                    <a:extLst>
                      <a:ext uri="{FF2B5EF4-FFF2-40B4-BE49-F238E27FC236}">
                        <a16:creationId xmlns:a16="http://schemas.microsoft.com/office/drawing/2014/main" id="{2927C438-0341-4A2C-9759-5B05D0C41091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855353" y="634544"/>
                    <a:ext cx="615577" cy="551350"/>
                  </a:xfrm>
                  <a:prstGeom prst="hexagon">
                    <a:avLst/>
                  </a:prstGeom>
                  <a:solidFill>
                    <a:srgbClr val="FF0000">
                      <a:alpha val="29000"/>
                    </a:srgbClr>
                  </a:solidFill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 sz="1463" dirty="0"/>
                  </a:p>
                </p:txBody>
              </p:sp>
              <p:sp>
                <p:nvSpPr>
                  <p:cNvPr id="202" name="六角形 201">
                    <a:extLst>
                      <a:ext uri="{FF2B5EF4-FFF2-40B4-BE49-F238E27FC236}">
                        <a16:creationId xmlns:a16="http://schemas.microsoft.com/office/drawing/2014/main" id="{32C433DE-3D50-4D2E-9033-44BC4E025CEE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6412518" y="642360"/>
                    <a:ext cx="615577" cy="551350"/>
                  </a:xfrm>
                  <a:prstGeom prst="hexagon">
                    <a:avLst/>
                  </a:prstGeom>
                  <a:solidFill>
                    <a:srgbClr val="FF0000">
                      <a:alpha val="29000"/>
                    </a:srgbClr>
                  </a:solidFill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 sz="1463" dirty="0"/>
                  </a:p>
                </p:txBody>
              </p:sp>
            </p:grpSp>
            <p:grpSp>
              <p:nvGrpSpPr>
                <p:cNvPr id="191" name="グループ化 190">
                  <a:extLst>
                    <a:ext uri="{FF2B5EF4-FFF2-40B4-BE49-F238E27FC236}">
                      <a16:creationId xmlns:a16="http://schemas.microsoft.com/office/drawing/2014/main" id="{19884F27-EB34-4848-94B0-BF8500BEBF79}"/>
                    </a:ext>
                  </a:extLst>
                </p:cNvPr>
                <p:cNvGrpSpPr/>
                <p:nvPr/>
              </p:nvGrpSpPr>
              <p:grpSpPr>
                <a:xfrm>
                  <a:off x="5059034" y="1085634"/>
                  <a:ext cx="1651049" cy="615577"/>
                  <a:chOff x="4787768" y="602430"/>
                  <a:chExt cx="1651049" cy="615577"/>
                </a:xfrm>
              </p:grpSpPr>
              <p:sp>
                <p:nvSpPr>
                  <p:cNvPr id="196" name="六角形 195">
                    <a:extLst>
                      <a:ext uri="{FF2B5EF4-FFF2-40B4-BE49-F238E27FC236}">
                        <a16:creationId xmlns:a16="http://schemas.microsoft.com/office/drawing/2014/main" id="{559DAB4E-5BF1-432C-ACF1-5ABF055845B1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755654" y="634544"/>
                    <a:ext cx="615577" cy="551350"/>
                  </a:xfrm>
                  <a:prstGeom prst="hexagon">
                    <a:avLst/>
                  </a:prstGeom>
                  <a:solidFill>
                    <a:srgbClr val="FF0000">
                      <a:alpha val="29000"/>
                    </a:srgbClr>
                  </a:solidFill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 sz="1463" dirty="0"/>
                  </a:p>
                </p:txBody>
              </p:sp>
              <p:sp>
                <p:nvSpPr>
                  <p:cNvPr id="197" name="六角形 196">
                    <a:extLst>
                      <a:ext uri="{FF2B5EF4-FFF2-40B4-BE49-F238E27FC236}">
                        <a16:creationId xmlns:a16="http://schemas.microsoft.com/office/drawing/2014/main" id="{E0FF8F7F-CAF8-4B56-9F0F-94814D7383E7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304003" y="634544"/>
                    <a:ext cx="615577" cy="551350"/>
                  </a:xfrm>
                  <a:prstGeom prst="hexagon">
                    <a:avLst/>
                  </a:prstGeom>
                  <a:solidFill>
                    <a:srgbClr val="FF0000">
                      <a:alpha val="29000"/>
                    </a:srgbClr>
                  </a:solidFill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 sz="1463" dirty="0"/>
                  </a:p>
                </p:txBody>
              </p:sp>
              <p:sp>
                <p:nvSpPr>
                  <p:cNvPr id="198" name="六角形 197">
                    <a:extLst>
                      <a:ext uri="{FF2B5EF4-FFF2-40B4-BE49-F238E27FC236}">
                        <a16:creationId xmlns:a16="http://schemas.microsoft.com/office/drawing/2014/main" id="{F2E21A55-ED2D-4A29-B255-923DD9161FD1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855353" y="634544"/>
                    <a:ext cx="615577" cy="551350"/>
                  </a:xfrm>
                  <a:prstGeom prst="hexagon">
                    <a:avLst/>
                  </a:prstGeom>
                  <a:solidFill>
                    <a:srgbClr val="FF0000">
                      <a:alpha val="29000"/>
                    </a:srgbClr>
                  </a:solidFill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 sz="1463" dirty="0"/>
                  </a:p>
                </p:txBody>
              </p:sp>
            </p:grpSp>
            <p:grpSp>
              <p:nvGrpSpPr>
                <p:cNvPr id="192" name="グループ化 191">
                  <a:extLst>
                    <a:ext uri="{FF2B5EF4-FFF2-40B4-BE49-F238E27FC236}">
                      <a16:creationId xmlns:a16="http://schemas.microsoft.com/office/drawing/2014/main" id="{421052BA-8A5D-4E96-938E-13940AD3B82C}"/>
                    </a:ext>
                  </a:extLst>
                </p:cNvPr>
                <p:cNvGrpSpPr/>
                <p:nvPr/>
              </p:nvGrpSpPr>
              <p:grpSpPr>
                <a:xfrm>
                  <a:off x="5059034" y="134858"/>
                  <a:ext cx="1651049" cy="615577"/>
                  <a:chOff x="4787768" y="602430"/>
                  <a:chExt cx="1651049" cy="615577"/>
                </a:xfrm>
              </p:grpSpPr>
              <p:sp>
                <p:nvSpPr>
                  <p:cNvPr id="193" name="六角形 192">
                    <a:extLst>
                      <a:ext uri="{FF2B5EF4-FFF2-40B4-BE49-F238E27FC236}">
                        <a16:creationId xmlns:a16="http://schemas.microsoft.com/office/drawing/2014/main" id="{18DE8DF7-EDA3-4BDF-A6E5-56F39F37E87B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755654" y="634544"/>
                    <a:ext cx="615577" cy="551350"/>
                  </a:xfrm>
                  <a:prstGeom prst="hexagon">
                    <a:avLst/>
                  </a:prstGeom>
                  <a:solidFill>
                    <a:srgbClr val="FF0000">
                      <a:alpha val="29000"/>
                    </a:srgbClr>
                  </a:solidFill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 sz="1463" dirty="0"/>
                  </a:p>
                </p:txBody>
              </p:sp>
              <p:sp>
                <p:nvSpPr>
                  <p:cNvPr id="194" name="六角形 193">
                    <a:extLst>
                      <a:ext uri="{FF2B5EF4-FFF2-40B4-BE49-F238E27FC236}">
                        <a16:creationId xmlns:a16="http://schemas.microsoft.com/office/drawing/2014/main" id="{583BA165-F759-4BA0-B01C-C7D43120E8A3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304003" y="634544"/>
                    <a:ext cx="615577" cy="551350"/>
                  </a:xfrm>
                  <a:prstGeom prst="hexagon">
                    <a:avLst/>
                  </a:prstGeom>
                  <a:solidFill>
                    <a:srgbClr val="FF0000">
                      <a:alpha val="29000"/>
                    </a:srgbClr>
                  </a:solidFill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 sz="1463" dirty="0"/>
                  </a:p>
                </p:txBody>
              </p:sp>
              <p:sp>
                <p:nvSpPr>
                  <p:cNvPr id="195" name="六角形 194">
                    <a:extLst>
                      <a:ext uri="{FF2B5EF4-FFF2-40B4-BE49-F238E27FC236}">
                        <a16:creationId xmlns:a16="http://schemas.microsoft.com/office/drawing/2014/main" id="{0C39D4EF-D95F-4D8D-B881-3C2183671C44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855353" y="634544"/>
                    <a:ext cx="615577" cy="551350"/>
                  </a:xfrm>
                  <a:prstGeom prst="hexagon">
                    <a:avLst/>
                  </a:prstGeom>
                  <a:solidFill>
                    <a:srgbClr val="FF0000">
                      <a:alpha val="29000"/>
                    </a:srgbClr>
                  </a:solidFill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 sz="1463" dirty="0"/>
                  </a:p>
                </p:txBody>
              </p:sp>
            </p:grpSp>
          </p:grpSp>
          <p:sp>
            <p:nvSpPr>
              <p:cNvPr id="189" name="テキスト ボックス 188">
                <a:extLst>
                  <a:ext uri="{FF2B5EF4-FFF2-40B4-BE49-F238E27FC236}">
                    <a16:creationId xmlns:a16="http://schemas.microsoft.com/office/drawing/2014/main" id="{01DA0597-4A77-4A2E-A849-9231F6D1FD53}"/>
                  </a:ext>
                </a:extLst>
              </p:cNvPr>
              <p:cNvSpPr txBox="1"/>
              <p:nvPr/>
            </p:nvSpPr>
            <p:spPr>
              <a:xfrm>
                <a:off x="8086493" y="2764986"/>
                <a:ext cx="688947" cy="3907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ja-JP" altLang="en-US" sz="1463" dirty="0"/>
                  <a:t>・・</a:t>
                </a:r>
              </a:p>
            </p:txBody>
          </p:sp>
        </p:grpSp>
        <p:grpSp>
          <p:nvGrpSpPr>
            <p:cNvPr id="148" name="グループ化 147">
              <a:extLst>
                <a:ext uri="{FF2B5EF4-FFF2-40B4-BE49-F238E27FC236}">
                  <a16:creationId xmlns:a16="http://schemas.microsoft.com/office/drawing/2014/main" id="{DA06D16E-8660-4AD9-861B-C2ED069470A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983699" y="5065361"/>
              <a:ext cx="357797" cy="253795"/>
              <a:chOff x="4787768" y="134858"/>
              <a:chExt cx="2208214" cy="1566354"/>
            </a:xfrm>
          </p:grpSpPr>
          <p:grpSp>
            <p:nvGrpSpPr>
              <p:cNvPr id="173" name="グループ化 172">
                <a:extLst>
                  <a:ext uri="{FF2B5EF4-FFF2-40B4-BE49-F238E27FC236}">
                    <a16:creationId xmlns:a16="http://schemas.microsoft.com/office/drawing/2014/main" id="{4B008010-2F34-412D-92DA-CCA456E21DD0}"/>
                  </a:ext>
                </a:extLst>
              </p:cNvPr>
              <p:cNvGrpSpPr/>
              <p:nvPr/>
            </p:nvGrpSpPr>
            <p:grpSpPr>
              <a:xfrm>
                <a:off x="4787768" y="602430"/>
                <a:ext cx="2208214" cy="623393"/>
                <a:chOff x="4787768" y="602430"/>
                <a:chExt cx="2208214" cy="623393"/>
              </a:xfrm>
            </p:grpSpPr>
            <p:sp>
              <p:nvSpPr>
                <p:cNvPr id="182" name="六角形 181">
                  <a:extLst>
                    <a:ext uri="{FF2B5EF4-FFF2-40B4-BE49-F238E27FC236}">
                      <a16:creationId xmlns:a16="http://schemas.microsoft.com/office/drawing/2014/main" id="{C7EFD31E-FB7F-4952-ABDA-1162F34238C0}"/>
                    </a:ext>
                  </a:extLst>
                </p:cNvPr>
                <p:cNvSpPr/>
                <p:nvPr/>
              </p:nvSpPr>
              <p:spPr>
                <a:xfrm rot="5400000">
                  <a:off x="4755654" y="634544"/>
                  <a:ext cx="615577" cy="551350"/>
                </a:xfrm>
                <a:prstGeom prst="hexagon">
                  <a:avLst/>
                </a:prstGeom>
                <a:solidFill>
                  <a:srgbClr val="FF0000">
                    <a:alpha val="50000"/>
                  </a:srgbClr>
                </a:solidFill>
                <a:ln w="9525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 sz="1463" dirty="0"/>
                </a:p>
              </p:txBody>
            </p:sp>
            <p:sp>
              <p:nvSpPr>
                <p:cNvPr id="183" name="六角形 182">
                  <a:extLst>
                    <a:ext uri="{FF2B5EF4-FFF2-40B4-BE49-F238E27FC236}">
                      <a16:creationId xmlns:a16="http://schemas.microsoft.com/office/drawing/2014/main" id="{AA805979-5C1B-40DF-8404-AEC9794E68DE}"/>
                    </a:ext>
                  </a:extLst>
                </p:cNvPr>
                <p:cNvSpPr/>
                <p:nvPr/>
              </p:nvSpPr>
              <p:spPr>
                <a:xfrm rot="5400000">
                  <a:off x="5304003" y="634544"/>
                  <a:ext cx="615577" cy="551350"/>
                </a:xfrm>
                <a:prstGeom prst="hexagon">
                  <a:avLst/>
                </a:prstGeom>
                <a:solidFill>
                  <a:srgbClr val="FF0000">
                    <a:alpha val="50000"/>
                  </a:srgbClr>
                </a:solidFill>
                <a:ln w="9525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 sz="1463" dirty="0"/>
                </a:p>
              </p:txBody>
            </p:sp>
            <p:sp>
              <p:nvSpPr>
                <p:cNvPr id="184" name="六角形 183">
                  <a:extLst>
                    <a:ext uri="{FF2B5EF4-FFF2-40B4-BE49-F238E27FC236}">
                      <a16:creationId xmlns:a16="http://schemas.microsoft.com/office/drawing/2014/main" id="{C3024BA5-29EF-4844-A834-A0589AEABAC0}"/>
                    </a:ext>
                  </a:extLst>
                </p:cNvPr>
                <p:cNvSpPr/>
                <p:nvPr/>
              </p:nvSpPr>
              <p:spPr>
                <a:xfrm rot="5400000">
                  <a:off x="5855353" y="634544"/>
                  <a:ext cx="615577" cy="551350"/>
                </a:xfrm>
                <a:prstGeom prst="hexagon">
                  <a:avLst/>
                </a:prstGeom>
                <a:solidFill>
                  <a:srgbClr val="FF0000">
                    <a:alpha val="50000"/>
                  </a:srgbClr>
                </a:solidFill>
                <a:ln w="9525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 sz="1463" dirty="0"/>
                </a:p>
              </p:txBody>
            </p:sp>
            <p:sp>
              <p:nvSpPr>
                <p:cNvPr id="185" name="六角形 184">
                  <a:extLst>
                    <a:ext uri="{FF2B5EF4-FFF2-40B4-BE49-F238E27FC236}">
                      <a16:creationId xmlns:a16="http://schemas.microsoft.com/office/drawing/2014/main" id="{8A2FBED1-5B10-4A43-85BD-091F054ADACB}"/>
                    </a:ext>
                  </a:extLst>
                </p:cNvPr>
                <p:cNvSpPr/>
                <p:nvPr/>
              </p:nvSpPr>
              <p:spPr>
                <a:xfrm rot="5400000">
                  <a:off x="6412518" y="642360"/>
                  <a:ext cx="615577" cy="551350"/>
                </a:xfrm>
                <a:prstGeom prst="hexagon">
                  <a:avLst/>
                </a:prstGeom>
                <a:solidFill>
                  <a:srgbClr val="FF0000">
                    <a:alpha val="50000"/>
                  </a:srgbClr>
                </a:solidFill>
                <a:ln w="9525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 sz="1463" dirty="0"/>
                </a:p>
              </p:txBody>
            </p:sp>
          </p:grpSp>
          <p:grpSp>
            <p:nvGrpSpPr>
              <p:cNvPr id="174" name="グループ化 173">
                <a:extLst>
                  <a:ext uri="{FF2B5EF4-FFF2-40B4-BE49-F238E27FC236}">
                    <a16:creationId xmlns:a16="http://schemas.microsoft.com/office/drawing/2014/main" id="{452E3A37-8735-4B98-ACEF-ECC08347B4AF}"/>
                  </a:ext>
                </a:extLst>
              </p:cNvPr>
              <p:cNvGrpSpPr/>
              <p:nvPr/>
            </p:nvGrpSpPr>
            <p:grpSpPr>
              <a:xfrm>
                <a:off x="5059034" y="1085634"/>
                <a:ext cx="1651049" cy="615578"/>
                <a:chOff x="4787768" y="602430"/>
                <a:chExt cx="1651049" cy="615578"/>
              </a:xfrm>
            </p:grpSpPr>
            <p:sp>
              <p:nvSpPr>
                <p:cNvPr id="179" name="六角形 178">
                  <a:extLst>
                    <a:ext uri="{FF2B5EF4-FFF2-40B4-BE49-F238E27FC236}">
                      <a16:creationId xmlns:a16="http://schemas.microsoft.com/office/drawing/2014/main" id="{214BB10F-6260-43E4-8048-5396055338CC}"/>
                    </a:ext>
                  </a:extLst>
                </p:cNvPr>
                <p:cNvSpPr/>
                <p:nvPr/>
              </p:nvSpPr>
              <p:spPr>
                <a:xfrm rot="5400000">
                  <a:off x="4755654" y="634544"/>
                  <a:ext cx="615577" cy="551350"/>
                </a:xfrm>
                <a:prstGeom prst="hexagon">
                  <a:avLst/>
                </a:prstGeom>
                <a:solidFill>
                  <a:srgbClr val="FF0000">
                    <a:alpha val="50000"/>
                  </a:srgbClr>
                </a:solidFill>
                <a:ln w="9525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 sz="1463" dirty="0"/>
                </a:p>
              </p:txBody>
            </p:sp>
            <p:sp>
              <p:nvSpPr>
                <p:cNvPr id="180" name="六角形 179">
                  <a:extLst>
                    <a:ext uri="{FF2B5EF4-FFF2-40B4-BE49-F238E27FC236}">
                      <a16:creationId xmlns:a16="http://schemas.microsoft.com/office/drawing/2014/main" id="{375B230B-95EA-4969-98CF-C86B54BEDB34}"/>
                    </a:ext>
                  </a:extLst>
                </p:cNvPr>
                <p:cNvSpPr/>
                <p:nvPr/>
              </p:nvSpPr>
              <p:spPr>
                <a:xfrm rot="5400000">
                  <a:off x="5304004" y="634545"/>
                  <a:ext cx="615577" cy="551349"/>
                </a:xfrm>
                <a:prstGeom prst="hexagon">
                  <a:avLst/>
                </a:prstGeom>
                <a:solidFill>
                  <a:srgbClr val="FF0000">
                    <a:alpha val="50000"/>
                  </a:srgbClr>
                </a:solidFill>
                <a:ln w="9525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 sz="1463" dirty="0"/>
                </a:p>
              </p:txBody>
            </p:sp>
            <p:sp>
              <p:nvSpPr>
                <p:cNvPr id="181" name="六角形 180">
                  <a:extLst>
                    <a:ext uri="{FF2B5EF4-FFF2-40B4-BE49-F238E27FC236}">
                      <a16:creationId xmlns:a16="http://schemas.microsoft.com/office/drawing/2014/main" id="{122AC18D-6E42-4803-9176-F923D0A86652}"/>
                    </a:ext>
                  </a:extLst>
                </p:cNvPr>
                <p:cNvSpPr/>
                <p:nvPr/>
              </p:nvSpPr>
              <p:spPr>
                <a:xfrm rot="5400000">
                  <a:off x="5855353" y="634544"/>
                  <a:ext cx="615577" cy="551350"/>
                </a:xfrm>
                <a:prstGeom prst="hexagon">
                  <a:avLst/>
                </a:prstGeom>
                <a:solidFill>
                  <a:srgbClr val="FF0000">
                    <a:alpha val="50000"/>
                  </a:srgbClr>
                </a:solidFill>
                <a:ln w="9525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 sz="1463" dirty="0"/>
                </a:p>
              </p:txBody>
            </p:sp>
          </p:grpSp>
          <p:grpSp>
            <p:nvGrpSpPr>
              <p:cNvPr id="175" name="グループ化 174">
                <a:extLst>
                  <a:ext uri="{FF2B5EF4-FFF2-40B4-BE49-F238E27FC236}">
                    <a16:creationId xmlns:a16="http://schemas.microsoft.com/office/drawing/2014/main" id="{B1CA7B64-BFEF-4327-8052-922BC39B6F91}"/>
                  </a:ext>
                </a:extLst>
              </p:cNvPr>
              <p:cNvGrpSpPr/>
              <p:nvPr/>
            </p:nvGrpSpPr>
            <p:grpSpPr>
              <a:xfrm>
                <a:off x="5059034" y="134858"/>
                <a:ext cx="1651049" cy="615577"/>
                <a:chOff x="4787768" y="602430"/>
                <a:chExt cx="1651049" cy="615577"/>
              </a:xfrm>
            </p:grpSpPr>
            <p:sp>
              <p:nvSpPr>
                <p:cNvPr id="176" name="六角形 175">
                  <a:extLst>
                    <a:ext uri="{FF2B5EF4-FFF2-40B4-BE49-F238E27FC236}">
                      <a16:creationId xmlns:a16="http://schemas.microsoft.com/office/drawing/2014/main" id="{1962E24D-61C7-4A1A-855C-DE3E8D3C3325}"/>
                    </a:ext>
                  </a:extLst>
                </p:cNvPr>
                <p:cNvSpPr/>
                <p:nvPr/>
              </p:nvSpPr>
              <p:spPr>
                <a:xfrm rot="5400000">
                  <a:off x="4755654" y="634544"/>
                  <a:ext cx="615577" cy="551350"/>
                </a:xfrm>
                <a:prstGeom prst="hexagon">
                  <a:avLst/>
                </a:prstGeom>
                <a:solidFill>
                  <a:srgbClr val="FF0000">
                    <a:alpha val="50000"/>
                  </a:srgbClr>
                </a:solidFill>
                <a:ln w="9525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 sz="1463" dirty="0"/>
                </a:p>
              </p:txBody>
            </p:sp>
            <p:sp>
              <p:nvSpPr>
                <p:cNvPr id="177" name="六角形 176">
                  <a:extLst>
                    <a:ext uri="{FF2B5EF4-FFF2-40B4-BE49-F238E27FC236}">
                      <a16:creationId xmlns:a16="http://schemas.microsoft.com/office/drawing/2014/main" id="{33161BC7-D9CC-4524-B10E-081ABDBE1EC7}"/>
                    </a:ext>
                  </a:extLst>
                </p:cNvPr>
                <p:cNvSpPr/>
                <p:nvPr/>
              </p:nvSpPr>
              <p:spPr>
                <a:xfrm rot="5400000">
                  <a:off x="5304003" y="634544"/>
                  <a:ext cx="615577" cy="551350"/>
                </a:xfrm>
                <a:prstGeom prst="hexagon">
                  <a:avLst/>
                </a:prstGeom>
                <a:solidFill>
                  <a:srgbClr val="FF0000">
                    <a:alpha val="50000"/>
                  </a:srgbClr>
                </a:solidFill>
                <a:ln w="9525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 sz="1463" dirty="0"/>
                </a:p>
              </p:txBody>
            </p:sp>
            <p:sp>
              <p:nvSpPr>
                <p:cNvPr id="178" name="六角形 177">
                  <a:extLst>
                    <a:ext uri="{FF2B5EF4-FFF2-40B4-BE49-F238E27FC236}">
                      <a16:creationId xmlns:a16="http://schemas.microsoft.com/office/drawing/2014/main" id="{EA80EC03-874D-4A24-AF39-74DB24EEC338}"/>
                    </a:ext>
                  </a:extLst>
                </p:cNvPr>
                <p:cNvSpPr/>
                <p:nvPr/>
              </p:nvSpPr>
              <p:spPr>
                <a:xfrm rot="5400000">
                  <a:off x="5855353" y="634544"/>
                  <a:ext cx="615577" cy="551350"/>
                </a:xfrm>
                <a:prstGeom prst="hexagon">
                  <a:avLst/>
                </a:prstGeom>
                <a:solidFill>
                  <a:srgbClr val="FF0000">
                    <a:alpha val="49000"/>
                  </a:srgbClr>
                </a:solidFill>
                <a:ln w="9525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 sz="1463" dirty="0"/>
                </a:p>
              </p:txBody>
            </p:sp>
          </p:grpSp>
        </p:grpSp>
        <p:grpSp>
          <p:nvGrpSpPr>
            <p:cNvPr id="151" name="グループ化 150">
              <a:extLst>
                <a:ext uri="{FF2B5EF4-FFF2-40B4-BE49-F238E27FC236}">
                  <a16:creationId xmlns:a16="http://schemas.microsoft.com/office/drawing/2014/main" id="{02C0DC4B-E5F0-4E5F-A8DC-E05298FEB8B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375415" y="5088179"/>
              <a:ext cx="334940" cy="237581"/>
              <a:chOff x="4787768" y="134858"/>
              <a:chExt cx="2208214" cy="1566354"/>
            </a:xfrm>
          </p:grpSpPr>
          <p:grpSp>
            <p:nvGrpSpPr>
              <p:cNvPr id="160" name="グループ化 159">
                <a:extLst>
                  <a:ext uri="{FF2B5EF4-FFF2-40B4-BE49-F238E27FC236}">
                    <a16:creationId xmlns:a16="http://schemas.microsoft.com/office/drawing/2014/main" id="{7EDB7540-19D2-4EF5-90C4-A15B87DBF37C}"/>
                  </a:ext>
                </a:extLst>
              </p:cNvPr>
              <p:cNvGrpSpPr/>
              <p:nvPr/>
            </p:nvGrpSpPr>
            <p:grpSpPr>
              <a:xfrm>
                <a:off x="4787768" y="602430"/>
                <a:ext cx="2208214" cy="623393"/>
                <a:chOff x="4787768" y="602430"/>
                <a:chExt cx="2208214" cy="623393"/>
              </a:xfrm>
            </p:grpSpPr>
            <p:sp>
              <p:nvSpPr>
                <p:cNvPr id="169" name="六角形 168">
                  <a:extLst>
                    <a:ext uri="{FF2B5EF4-FFF2-40B4-BE49-F238E27FC236}">
                      <a16:creationId xmlns:a16="http://schemas.microsoft.com/office/drawing/2014/main" id="{460B491A-0B75-4685-B434-09B1C5E6BC5D}"/>
                    </a:ext>
                  </a:extLst>
                </p:cNvPr>
                <p:cNvSpPr/>
                <p:nvPr/>
              </p:nvSpPr>
              <p:spPr>
                <a:xfrm rot="5400000">
                  <a:off x="4755654" y="634544"/>
                  <a:ext cx="615577" cy="551350"/>
                </a:xfrm>
                <a:prstGeom prst="hexagon">
                  <a:avLst/>
                </a:prstGeom>
                <a:solidFill>
                  <a:srgbClr val="FF0000">
                    <a:alpha val="0"/>
                  </a:srgbClr>
                </a:solidFill>
                <a:ln w="9525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 dirty="0"/>
                </a:p>
              </p:txBody>
            </p:sp>
            <p:sp>
              <p:nvSpPr>
                <p:cNvPr id="170" name="六角形 169">
                  <a:extLst>
                    <a:ext uri="{FF2B5EF4-FFF2-40B4-BE49-F238E27FC236}">
                      <a16:creationId xmlns:a16="http://schemas.microsoft.com/office/drawing/2014/main" id="{4A9C6C6C-A4B6-4342-B29D-9E2C7E9DB672}"/>
                    </a:ext>
                  </a:extLst>
                </p:cNvPr>
                <p:cNvSpPr/>
                <p:nvPr/>
              </p:nvSpPr>
              <p:spPr>
                <a:xfrm rot="5400000">
                  <a:off x="5304003" y="634544"/>
                  <a:ext cx="615577" cy="551350"/>
                </a:xfrm>
                <a:prstGeom prst="hexagon">
                  <a:avLst/>
                </a:prstGeom>
                <a:solidFill>
                  <a:srgbClr val="FF0000">
                    <a:alpha val="50000"/>
                  </a:srgbClr>
                </a:solidFill>
                <a:ln w="9525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 dirty="0"/>
                </a:p>
              </p:txBody>
            </p:sp>
            <p:sp>
              <p:nvSpPr>
                <p:cNvPr id="171" name="六角形 170">
                  <a:extLst>
                    <a:ext uri="{FF2B5EF4-FFF2-40B4-BE49-F238E27FC236}">
                      <a16:creationId xmlns:a16="http://schemas.microsoft.com/office/drawing/2014/main" id="{A0596B5D-2F33-4CFA-9084-B9D701408D53}"/>
                    </a:ext>
                  </a:extLst>
                </p:cNvPr>
                <p:cNvSpPr/>
                <p:nvPr/>
              </p:nvSpPr>
              <p:spPr>
                <a:xfrm rot="5400000">
                  <a:off x="5855353" y="634544"/>
                  <a:ext cx="615577" cy="551350"/>
                </a:xfrm>
                <a:prstGeom prst="hexagon">
                  <a:avLst/>
                </a:prstGeom>
                <a:solidFill>
                  <a:schemeClr val="bg1">
                    <a:alpha val="32000"/>
                  </a:schemeClr>
                </a:solidFill>
                <a:ln w="9525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 dirty="0"/>
                </a:p>
              </p:txBody>
            </p:sp>
            <p:sp>
              <p:nvSpPr>
                <p:cNvPr id="172" name="六角形 171">
                  <a:extLst>
                    <a:ext uri="{FF2B5EF4-FFF2-40B4-BE49-F238E27FC236}">
                      <a16:creationId xmlns:a16="http://schemas.microsoft.com/office/drawing/2014/main" id="{1B867125-D09B-4AE5-9DDB-738B9A764F33}"/>
                    </a:ext>
                  </a:extLst>
                </p:cNvPr>
                <p:cNvSpPr/>
                <p:nvPr/>
              </p:nvSpPr>
              <p:spPr>
                <a:xfrm rot="5400000">
                  <a:off x="6412518" y="642360"/>
                  <a:ext cx="615577" cy="551350"/>
                </a:xfrm>
                <a:prstGeom prst="hexagon">
                  <a:avLst/>
                </a:prstGeom>
                <a:solidFill>
                  <a:srgbClr val="FF0000">
                    <a:alpha val="0"/>
                  </a:srgbClr>
                </a:solidFill>
                <a:ln w="9525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 dirty="0"/>
                </a:p>
              </p:txBody>
            </p:sp>
          </p:grpSp>
          <p:grpSp>
            <p:nvGrpSpPr>
              <p:cNvPr id="161" name="グループ化 160">
                <a:extLst>
                  <a:ext uri="{FF2B5EF4-FFF2-40B4-BE49-F238E27FC236}">
                    <a16:creationId xmlns:a16="http://schemas.microsoft.com/office/drawing/2014/main" id="{AF7D8F69-E38E-4BC3-A021-6CD842784F47}"/>
                  </a:ext>
                </a:extLst>
              </p:cNvPr>
              <p:cNvGrpSpPr/>
              <p:nvPr/>
            </p:nvGrpSpPr>
            <p:grpSpPr>
              <a:xfrm>
                <a:off x="5059034" y="1085634"/>
                <a:ext cx="1651049" cy="615578"/>
                <a:chOff x="4787768" y="602430"/>
                <a:chExt cx="1651049" cy="615578"/>
              </a:xfrm>
            </p:grpSpPr>
            <p:sp>
              <p:nvSpPr>
                <p:cNvPr id="166" name="六角形 165">
                  <a:extLst>
                    <a:ext uri="{FF2B5EF4-FFF2-40B4-BE49-F238E27FC236}">
                      <a16:creationId xmlns:a16="http://schemas.microsoft.com/office/drawing/2014/main" id="{B05E9AED-F616-4A18-98C4-33C99CD03741}"/>
                    </a:ext>
                  </a:extLst>
                </p:cNvPr>
                <p:cNvSpPr/>
                <p:nvPr/>
              </p:nvSpPr>
              <p:spPr>
                <a:xfrm rot="5400000">
                  <a:off x="4755654" y="634544"/>
                  <a:ext cx="615577" cy="551350"/>
                </a:xfrm>
                <a:prstGeom prst="hexagon">
                  <a:avLst/>
                </a:prstGeom>
                <a:solidFill>
                  <a:srgbClr val="FF0000">
                    <a:alpha val="0"/>
                  </a:srgbClr>
                </a:solidFill>
                <a:ln w="9525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 dirty="0"/>
                </a:p>
              </p:txBody>
            </p:sp>
            <p:sp>
              <p:nvSpPr>
                <p:cNvPr id="167" name="六角形 166">
                  <a:extLst>
                    <a:ext uri="{FF2B5EF4-FFF2-40B4-BE49-F238E27FC236}">
                      <a16:creationId xmlns:a16="http://schemas.microsoft.com/office/drawing/2014/main" id="{8E71382E-4590-498A-ABA7-B405B4B559A0}"/>
                    </a:ext>
                  </a:extLst>
                </p:cNvPr>
                <p:cNvSpPr/>
                <p:nvPr/>
              </p:nvSpPr>
              <p:spPr>
                <a:xfrm rot="5400000">
                  <a:off x="5304004" y="634545"/>
                  <a:ext cx="615577" cy="551349"/>
                </a:xfrm>
                <a:prstGeom prst="hexagon">
                  <a:avLst/>
                </a:prstGeom>
                <a:solidFill>
                  <a:srgbClr val="FF0000">
                    <a:alpha val="0"/>
                  </a:srgbClr>
                </a:solidFill>
                <a:ln w="9525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 dirty="0"/>
                </a:p>
              </p:txBody>
            </p:sp>
            <p:sp>
              <p:nvSpPr>
                <p:cNvPr id="168" name="六角形 167">
                  <a:extLst>
                    <a:ext uri="{FF2B5EF4-FFF2-40B4-BE49-F238E27FC236}">
                      <a16:creationId xmlns:a16="http://schemas.microsoft.com/office/drawing/2014/main" id="{AEEF444E-79EB-4A9C-9FC4-2A1B04608620}"/>
                    </a:ext>
                  </a:extLst>
                </p:cNvPr>
                <p:cNvSpPr/>
                <p:nvPr/>
              </p:nvSpPr>
              <p:spPr>
                <a:xfrm rot="5400000">
                  <a:off x="5855353" y="634544"/>
                  <a:ext cx="615577" cy="551350"/>
                </a:xfrm>
                <a:prstGeom prst="hexagon">
                  <a:avLst/>
                </a:prstGeom>
                <a:solidFill>
                  <a:srgbClr val="FF0000">
                    <a:alpha val="0"/>
                  </a:srgbClr>
                </a:solidFill>
                <a:ln w="9525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 dirty="0"/>
                </a:p>
              </p:txBody>
            </p:sp>
          </p:grpSp>
          <p:grpSp>
            <p:nvGrpSpPr>
              <p:cNvPr id="162" name="グループ化 161">
                <a:extLst>
                  <a:ext uri="{FF2B5EF4-FFF2-40B4-BE49-F238E27FC236}">
                    <a16:creationId xmlns:a16="http://schemas.microsoft.com/office/drawing/2014/main" id="{B2221D4B-8481-4757-9D81-2587F633CBFB}"/>
                  </a:ext>
                </a:extLst>
              </p:cNvPr>
              <p:cNvGrpSpPr/>
              <p:nvPr/>
            </p:nvGrpSpPr>
            <p:grpSpPr>
              <a:xfrm>
                <a:off x="5059034" y="134858"/>
                <a:ext cx="1651049" cy="615577"/>
                <a:chOff x="4787768" y="602430"/>
                <a:chExt cx="1651049" cy="615577"/>
              </a:xfrm>
            </p:grpSpPr>
            <p:sp>
              <p:nvSpPr>
                <p:cNvPr id="163" name="六角形 162">
                  <a:extLst>
                    <a:ext uri="{FF2B5EF4-FFF2-40B4-BE49-F238E27FC236}">
                      <a16:creationId xmlns:a16="http://schemas.microsoft.com/office/drawing/2014/main" id="{2FBC53DB-FB21-4559-B69B-2FB669DEE555}"/>
                    </a:ext>
                  </a:extLst>
                </p:cNvPr>
                <p:cNvSpPr/>
                <p:nvPr/>
              </p:nvSpPr>
              <p:spPr>
                <a:xfrm rot="5400000">
                  <a:off x="4755654" y="634544"/>
                  <a:ext cx="615577" cy="551350"/>
                </a:xfrm>
                <a:prstGeom prst="hexagon">
                  <a:avLst/>
                </a:prstGeom>
                <a:solidFill>
                  <a:srgbClr val="FF0000">
                    <a:alpha val="0"/>
                  </a:srgbClr>
                </a:solidFill>
                <a:ln w="9525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 dirty="0"/>
                </a:p>
              </p:txBody>
            </p:sp>
            <p:sp>
              <p:nvSpPr>
                <p:cNvPr id="164" name="六角形 163">
                  <a:extLst>
                    <a:ext uri="{FF2B5EF4-FFF2-40B4-BE49-F238E27FC236}">
                      <a16:creationId xmlns:a16="http://schemas.microsoft.com/office/drawing/2014/main" id="{6FD552D6-C8E1-4AEF-9586-C92F45108BC6}"/>
                    </a:ext>
                  </a:extLst>
                </p:cNvPr>
                <p:cNvSpPr/>
                <p:nvPr/>
              </p:nvSpPr>
              <p:spPr>
                <a:xfrm rot="5400000">
                  <a:off x="5304003" y="634544"/>
                  <a:ext cx="615577" cy="551350"/>
                </a:xfrm>
                <a:prstGeom prst="hexagon">
                  <a:avLst/>
                </a:prstGeom>
                <a:solidFill>
                  <a:srgbClr val="FF0000">
                    <a:alpha val="0"/>
                  </a:srgbClr>
                </a:solidFill>
                <a:ln w="9525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 dirty="0"/>
                </a:p>
              </p:txBody>
            </p:sp>
            <p:sp>
              <p:nvSpPr>
                <p:cNvPr id="165" name="六角形 164">
                  <a:extLst>
                    <a:ext uri="{FF2B5EF4-FFF2-40B4-BE49-F238E27FC236}">
                      <a16:creationId xmlns:a16="http://schemas.microsoft.com/office/drawing/2014/main" id="{C7CDAF60-EB0E-44B2-91F7-D31664148D89}"/>
                    </a:ext>
                  </a:extLst>
                </p:cNvPr>
                <p:cNvSpPr/>
                <p:nvPr/>
              </p:nvSpPr>
              <p:spPr>
                <a:xfrm rot="5400000">
                  <a:off x="5855353" y="634544"/>
                  <a:ext cx="615577" cy="551350"/>
                </a:xfrm>
                <a:prstGeom prst="hexagon">
                  <a:avLst/>
                </a:prstGeom>
                <a:solidFill>
                  <a:srgbClr val="FF0000">
                    <a:alpha val="0"/>
                  </a:srgbClr>
                </a:solidFill>
                <a:ln w="9525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 dirty="0"/>
                </a:p>
              </p:txBody>
            </p:sp>
          </p:grpSp>
        </p:grpSp>
        <p:sp>
          <p:nvSpPr>
            <p:cNvPr id="152" name="テキスト ボックス 151">
              <a:extLst>
                <a:ext uri="{FF2B5EF4-FFF2-40B4-BE49-F238E27FC236}">
                  <a16:creationId xmlns:a16="http://schemas.microsoft.com/office/drawing/2014/main" id="{FCABA2DD-82A3-45C2-8C12-2AE2ABE28268}"/>
                </a:ext>
              </a:extLst>
            </p:cNvPr>
            <p:cNvSpPr txBox="1"/>
            <p:nvPr/>
          </p:nvSpPr>
          <p:spPr>
            <a:xfrm>
              <a:off x="6354370" y="5058626"/>
              <a:ext cx="567784" cy="276999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  <a:effectLst>
              <a:softEdge rad="50800"/>
            </a:effectLst>
          </p:spPr>
          <p:txBody>
            <a:bodyPr wrap="none" rtlCol="0">
              <a:spAutoFit/>
            </a:bodyPr>
            <a:lstStyle/>
            <a:p>
              <a:r>
                <a:rPr lang="en-US" altLang="ja-JP" sz="1200" dirty="0"/>
                <a:t>35cm</a:t>
              </a:r>
              <a:endParaRPr lang="ja-JP" altLang="en-US" sz="1200" dirty="0"/>
            </a:p>
          </p:txBody>
        </p:sp>
        <p:sp>
          <p:nvSpPr>
            <p:cNvPr id="122" name="テキスト ボックス 121">
              <a:extLst>
                <a:ext uri="{FF2B5EF4-FFF2-40B4-BE49-F238E27FC236}">
                  <a16:creationId xmlns:a16="http://schemas.microsoft.com/office/drawing/2014/main" id="{CB48CDD0-B6AC-4F73-9248-5A0607B1370A}"/>
                </a:ext>
              </a:extLst>
            </p:cNvPr>
            <p:cNvSpPr txBox="1"/>
            <p:nvPr/>
          </p:nvSpPr>
          <p:spPr>
            <a:xfrm>
              <a:off x="7366125" y="5496428"/>
              <a:ext cx="110799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ja-JP" sz="1600" b="1" u="sng" dirty="0">
                  <a:latin typeface="+mn-ea"/>
                </a:rPr>
                <a:t>10kJ/MW</a:t>
              </a:r>
            </a:p>
          </p:txBody>
        </p:sp>
        <p:sp>
          <p:nvSpPr>
            <p:cNvPr id="129" name="テキスト ボックス 128">
              <a:extLst>
                <a:ext uri="{FF2B5EF4-FFF2-40B4-BE49-F238E27FC236}">
                  <a16:creationId xmlns:a16="http://schemas.microsoft.com/office/drawing/2014/main" id="{72C7A364-2604-4904-9F2D-EC00CE5AE0C1}"/>
                </a:ext>
              </a:extLst>
            </p:cNvPr>
            <p:cNvSpPr txBox="1"/>
            <p:nvPr/>
          </p:nvSpPr>
          <p:spPr>
            <a:xfrm>
              <a:off x="4250399" y="5472747"/>
              <a:ext cx="123303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600" b="1" u="sng" dirty="0">
                  <a:latin typeface="Arial" panose="020B0604020202020204" pitchFamily="34" charset="0"/>
                  <a:cs typeface="Arial" panose="020B0604020202020204" pitchFamily="34" charset="0"/>
                </a:rPr>
                <a:t>100J/10kW</a:t>
              </a:r>
              <a:endParaRPr lang="ja-JP" altLang="en-US" sz="1600" b="1" u="sng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0" name="テキスト ボックス 129">
              <a:extLst>
                <a:ext uri="{FF2B5EF4-FFF2-40B4-BE49-F238E27FC236}">
                  <a16:creationId xmlns:a16="http://schemas.microsoft.com/office/drawing/2014/main" id="{15B49C73-BB2E-4A46-9F4C-45A1B266ECB0}"/>
                </a:ext>
              </a:extLst>
            </p:cNvPr>
            <p:cNvSpPr txBox="1"/>
            <p:nvPr/>
          </p:nvSpPr>
          <p:spPr>
            <a:xfrm>
              <a:off x="5698728" y="5488564"/>
              <a:ext cx="126348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ja-JP" sz="1600" b="1" u="sng" dirty="0">
                  <a:latin typeface="+mn-ea"/>
                </a:rPr>
                <a:t>1kJ/100kW</a:t>
              </a:r>
            </a:p>
          </p:txBody>
        </p:sp>
        <p:sp>
          <p:nvSpPr>
            <p:cNvPr id="37" name="正方形/長方形 36">
              <a:extLst>
                <a:ext uri="{FF2B5EF4-FFF2-40B4-BE49-F238E27FC236}">
                  <a16:creationId xmlns:a16="http://schemas.microsoft.com/office/drawing/2014/main" id="{49862463-77AA-49AC-B4B9-4DF2401A596D}"/>
                </a:ext>
              </a:extLst>
            </p:cNvPr>
            <p:cNvSpPr/>
            <p:nvPr/>
          </p:nvSpPr>
          <p:spPr>
            <a:xfrm>
              <a:off x="5906172" y="5885463"/>
              <a:ext cx="904936" cy="1781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4" name="正方形/長方形 233">
              <a:extLst>
                <a:ext uri="{FF2B5EF4-FFF2-40B4-BE49-F238E27FC236}">
                  <a16:creationId xmlns:a16="http://schemas.microsoft.com/office/drawing/2014/main" id="{5CB089A0-DD66-4D06-BD26-82677F94F169}"/>
                </a:ext>
              </a:extLst>
            </p:cNvPr>
            <p:cNvSpPr/>
            <p:nvPr/>
          </p:nvSpPr>
          <p:spPr>
            <a:xfrm>
              <a:off x="5520274" y="2965666"/>
              <a:ext cx="2696779" cy="6775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kumimoji="1" lang="en-US" altLang="ja-JP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J</a:t>
              </a:r>
              <a:r>
                <a:rPr kumimoji="1" lang="en-US" altLang="ja-JP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M-10</a:t>
              </a:r>
            </a:p>
            <a:p>
              <a:pPr>
                <a:lnSpc>
                  <a:spcPct val="110000"/>
                </a:lnSpc>
              </a:pPr>
              <a:r>
                <a:rPr lang="en-US" altLang="ja-JP" sz="1100" b="1" dirty="0"/>
                <a:t>J-</a:t>
              </a:r>
              <a:r>
                <a:rPr lang="en-US" altLang="ja-JP" sz="1100" b="1" dirty="0" err="1"/>
                <a:t>EPoCH</a:t>
              </a:r>
              <a:r>
                <a:rPr lang="en-US" altLang="ja-JP" sz="1100" b="1" dirty="0"/>
                <a:t> Module 10 beams</a:t>
              </a:r>
              <a:endParaRPr lang="ja-JP" altLang="en-US" sz="1100" b="1" dirty="0"/>
            </a:p>
          </p:txBody>
        </p:sp>
        <p:sp>
          <p:nvSpPr>
            <p:cNvPr id="299" name="テキスト ボックス 298">
              <a:extLst>
                <a:ext uri="{FF2B5EF4-FFF2-40B4-BE49-F238E27FC236}">
                  <a16:creationId xmlns:a16="http://schemas.microsoft.com/office/drawing/2014/main" id="{2421C457-319A-4CFA-9F51-1CA4F02F43AC}"/>
                </a:ext>
              </a:extLst>
            </p:cNvPr>
            <p:cNvSpPr txBox="1"/>
            <p:nvPr/>
          </p:nvSpPr>
          <p:spPr>
            <a:xfrm>
              <a:off x="4696984" y="5075874"/>
              <a:ext cx="530915" cy="276999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  <a:effectLst>
              <a:softEdge rad="50800"/>
            </a:effectLst>
          </p:spPr>
          <p:txBody>
            <a:bodyPr wrap="none" rtlCol="0">
              <a:spAutoFit/>
            </a:bodyPr>
            <a:lstStyle/>
            <a:p>
              <a:r>
                <a:rPr lang="en-US" altLang="ja-JP" sz="1200" dirty="0"/>
                <a:t>10cm</a:t>
              </a:r>
              <a:endParaRPr lang="ja-JP" altLang="en-US" sz="1200" dirty="0"/>
            </a:p>
          </p:txBody>
        </p:sp>
        <p:sp>
          <p:nvSpPr>
            <p:cNvPr id="2" name="正方形/長方形 1">
              <a:extLst>
                <a:ext uri="{FF2B5EF4-FFF2-40B4-BE49-F238E27FC236}">
                  <a16:creationId xmlns:a16="http://schemas.microsoft.com/office/drawing/2014/main" id="{B60609D0-2A81-E91E-0C32-7A5D71FB4E02}"/>
                </a:ext>
              </a:extLst>
            </p:cNvPr>
            <p:cNvSpPr/>
            <p:nvPr/>
          </p:nvSpPr>
          <p:spPr>
            <a:xfrm>
              <a:off x="4009957" y="4197925"/>
              <a:ext cx="163378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2022 FY Budget </a:t>
              </a:r>
              <a:endParaRPr lang="ja-JP" altLang="en-US" sz="1200" dirty="0"/>
            </a:p>
          </p:txBody>
        </p:sp>
      </p:grp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BAF00CAB-FDDA-97A2-3855-E844493BB53C}"/>
              </a:ext>
            </a:extLst>
          </p:cNvPr>
          <p:cNvGrpSpPr/>
          <p:nvPr/>
        </p:nvGrpSpPr>
        <p:grpSpPr>
          <a:xfrm>
            <a:off x="6175728" y="4621510"/>
            <a:ext cx="4684316" cy="1534174"/>
            <a:chOff x="6747677" y="3750007"/>
            <a:chExt cx="4684316" cy="1534174"/>
          </a:xfrm>
        </p:grpSpPr>
        <p:sp>
          <p:nvSpPr>
            <p:cNvPr id="16" name="矢印: 右 15">
              <a:extLst>
                <a:ext uri="{FF2B5EF4-FFF2-40B4-BE49-F238E27FC236}">
                  <a16:creationId xmlns:a16="http://schemas.microsoft.com/office/drawing/2014/main" id="{7E037A4E-594F-5A21-03B1-FF922127A1D8}"/>
                </a:ext>
              </a:extLst>
            </p:cNvPr>
            <p:cNvSpPr/>
            <p:nvPr/>
          </p:nvSpPr>
          <p:spPr>
            <a:xfrm rot="16200000">
              <a:off x="7225949" y="3683287"/>
              <a:ext cx="1031126" cy="1164566"/>
            </a:xfrm>
            <a:prstGeom prst="rightArrow">
              <a:avLst>
                <a:gd name="adj1" fmla="val 50000"/>
                <a:gd name="adj2" fmla="val 34052"/>
              </a:avLst>
            </a:prstGeom>
            <a:gradFill flip="none" rotWithShape="1">
              <a:gsLst>
                <a:gs pos="1770">
                  <a:schemeClr val="accent1">
                    <a:lumMod val="5000"/>
                    <a:lumOff val="95000"/>
                    <a:alpha val="0"/>
                  </a:schemeClr>
                </a:gs>
                <a:gs pos="31000">
                  <a:srgbClr val="FF0000">
                    <a:alpha val="19000"/>
                    <a:lumMod val="41000"/>
                    <a:lumOff val="59000"/>
                  </a:srgbClr>
                </a:gs>
                <a:gs pos="97000">
                  <a:srgbClr val="FF0000">
                    <a:alpha val="70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A3E7CAEF-CF13-5FCF-C3DB-A24FCC26571B}"/>
                </a:ext>
              </a:extLst>
            </p:cNvPr>
            <p:cNvSpPr txBox="1"/>
            <p:nvPr/>
          </p:nvSpPr>
          <p:spPr>
            <a:xfrm>
              <a:off x="6747677" y="4884071"/>
              <a:ext cx="4684316" cy="400110"/>
            </a:xfrm>
            <a:prstGeom prst="rect">
              <a:avLst/>
            </a:prstGeom>
            <a:solidFill>
              <a:schemeClr val="bg1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txBody>
            <a:bodyPr wrap="square" rtlCol="0">
              <a:spAutoFit/>
            </a:bodyPr>
            <a:lstStyle/>
            <a:p>
              <a:r>
                <a:rPr lang="en-US" altLang="ja-JP" sz="2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91000"/>
                      </a:srgbClr>
                    </a:outerShd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Integration of Advanced Tech.</a:t>
              </a:r>
              <a:endParaRPr kumimoji="1" lang="ja-JP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91000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850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/>
          <p:cNvSpPr/>
          <p:nvPr/>
        </p:nvSpPr>
        <p:spPr>
          <a:xfrm>
            <a:off x="512968" y="69101"/>
            <a:ext cx="9844977" cy="8476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0000"/>
              </a:lnSpc>
            </a:pPr>
            <a:r>
              <a:rPr lang="en-US" altLang="ja-JP" sz="2400" b="1" kern="100" dirty="0"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The J-</a:t>
            </a:r>
            <a:r>
              <a:rPr lang="en-US" altLang="ja-JP" sz="2400" b="1" kern="100" dirty="0" err="1"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EPoCH</a:t>
            </a:r>
            <a:r>
              <a:rPr lang="en-US" altLang="ja-JP" sz="2400" b="1" kern="100" dirty="0"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 will open the Door to New Possibilities in HED science including IFE development.</a:t>
            </a:r>
            <a:endParaRPr lang="ja-JP" altLang="ja-JP" sz="2400" kern="100" dirty="0">
              <a:effectLst/>
              <a:latin typeface="BIZ UDPゴシック" panose="020B0400000000000000" pitchFamily="50" charset="-128"/>
              <a:ea typeface="BIZ UDP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35" name="正方形/長方形 34"/>
          <p:cNvSpPr/>
          <p:nvPr/>
        </p:nvSpPr>
        <p:spPr>
          <a:xfrm>
            <a:off x="750609" y="1115954"/>
            <a:ext cx="9457544" cy="73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5113" indent="-265113">
              <a:lnSpc>
                <a:spcPts val="2900"/>
              </a:lnSpc>
              <a:buFont typeface="Wingdings" panose="05000000000000000000" pitchFamily="2" charset="2"/>
              <a:buChar char="n"/>
            </a:pPr>
            <a:r>
              <a:rPr lang="en-US" altLang="ja-JP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Calibri" panose="020F0502020204030204" pitchFamily="34" charset="0"/>
              </a:rPr>
              <a:t>10PW/10Hz</a:t>
            </a:r>
            <a:r>
              <a:rPr lang="ja-JP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Calibri" panose="020F0502020204030204" pitchFamily="34" charset="0"/>
              </a:rPr>
              <a:t>：</a:t>
            </a:r>
            <a:r>
              <a:rPr lang="en-US" altLang="ja-JP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Calibri" panose="020F0502020204030204" pitchFamily="34" charset="0"/>
              </a:rPr>
              <a:t>Quantum Vacuum Physics </a:t>
            </a:r>
          </a:p>
          <a:p>
            <a:pPr marL="285750" indent="-285750">
              <a:lnSpc>
                <a:spcPts val="2000"/>
              </a:lnSpc>
              <a:buFont typeface="Wingdings" panose="05000000000000000000" pitchFamily="2" charset="2"/>
              <a:buChar char="n"/>
            </a:pPr>
            <a:endParaRPr lang="en-US" altLang="ja-JP" sz="2400" b="1" dirty="0">
              <a:solidFill>
                <a:schemeClr val="tx1">
                  <a:lumMod val="65000"/>
                  <a:lumOff val="3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37" name="正方形/長方形 36"/>
          <p:cNvSpPr/>
          <p:nvPr/>
        </p:nvSpPr>
        <p:spPr>
          <a:xfrm>
            <a:off x="750609" y="2675265"/>
            <a:ext cx="7617791" cy="60529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>
              <a:lnSpc>
                <a:spcPts val="2000"/>
              </a:lnSpc>
              <a:buFont typeface="Wingdings" panose="05000000000000000000" pitchFamily="2" charset="2"/>
              <a:buChar char="n"/>
            </a:pPr>
            <a:r>
              <a:rPr lang="en-US" altLang="ja-JP" sz="2400" b="1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Calibri" panose="020F0502020204030204" pitchFamily="34" charset="0"/>
              </a:rPr>
              <a:t>8kJ/&gt;10Hz: </a:t>
            </a:r>
            <a:r>
              <a:rPr lang="en-US" altLang="ja-J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  <a:cs typeface="Calibri" panose="020F0502020204030204" pitchFamily="34" charset="0"/>
              </a:rPr>
              <a:t>Laser Fusion Energy Science </a:t>
            </a:r>
            <a:endParaRPr lang="ja-JP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IZ UDPゴシック" panose="020B0400000000000000" pitchFamily="50" charset="-128"/>
              <a:ea typeface="BIZ UDPゴシック" panose="020B0400000000000000" pitchFamily="50" charset="-128"/>
              <a:cs typeface="Calibri" panose="020F0502020204030204" pitchFamily="34" charset="0"/>
            </a:endParaRPr>
          </a:p>
          <a:p>
            <a:pPr marL="285750" indent="-285750">
              <a:lnSpc>
                <a:spcPts val="2000"/>
              </a:lnSpc>
              <a:buFont typeface="Wingdings" panose="05000000000000000000" pitchFamily="2" charset="2"/>
              <a:buChar char="n"/>
            </a:pPr>
            <a:endParaRPr lang="en-US" altLang="ja-JP" sz="2400" b="1" dirty="0">
              <a:latin typeface="BIZ UDPゴシック" panose="020B0400000000000000" pitchFamily="50" charset="-128"/>
              <a:ea typeface="BIZ UDPゴシック" panose="020B04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1073290" y="1536836"/>
            <a:ext cx="945754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ts val="2000"/>
              </a:lnSpc>
              <a:buFont typeface="Arial" panose="020B0604020202020204" pitchFamily="34" charset="0"/>
              <a:buChar char="•"/>
              <a:tabLst>
                <a:tab pos="1616075" algn="l"/>
              </a:tabLst>
            </a:pPr>
            <a:r>
              <a:rPr lang="en-US" altLang="ja-JP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Necessity:		Data accumulation and statistical processing</a:t>
            </a:r>
            <a:endParaRPr lang="en-US" altLang="ja-JP" sz="20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ＭＳ Ｐゴシック" panose="020B0600070205080204" pitchFamily="50" charset="-128"/>
              <a:cs typeface="Calibri" panose="020F0502020204030204" pitchFamily="34" charset="0"/>
            </a:endParaRPr>
          </a:p>
          <a:p>
            <a:pPr marL="180975" indent="-180975">
              <a:lnSpc>
                <a:spcPts val="2000"/>
              </a:lnSpc>
              <a:buFont typeface="Arial" panose="020B0604020202020204" pitchFamily="34" charset="0"/>
              <a:buChar char="•"/>
              <a:tabLst>
                <a:tab pos="1616075" algn="l"/>
              </a:tabLst>
            </a:pPr>
            <a:r>
              <a:rPr lang="en-US" altLang="ja-JP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Addition:		Much higher EM fields will be expected by plasma photonic devices </a:t>
            </a:r>
          </a:p>
          <a:p>
            <a:pPr marL="180975" indent="-180975">
              <a:lnSpc>
                <a:spcPts val="2000"/>
              </a:lnSpc>
              <a:buFont typeface="Arial" panose="020B0604020202020204" pitchFamily="34" charset="0"/>
              <a:buChar char="•"/>
              <a:tabLst>
                <a:tab pos="1339850" algn="l"/>
                <a:tab pos="1435100" algn="l"/>
                <a:tab pos="1616075" algn="l"/>
              </a:tabLst>
            </a:pPr>
            <a:r>
              <a:rPr lang="en-US" altLang="ja-JP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Related fields</a:t>
            </a:r>
            <a:r>
              <a:rPr lang="ja-JP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：</a:t>
            </a:r>
            <a:r>
              <a:rPr lang="en-US" altLang="ja-JP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	Quantum Physics, High Energy Physics, Astrophysics</a:t>
            </a:r>
            <a:endParaRPr lang="ja-JP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ＭＳ Ｐゴシック" panose="020B0600070205080204" pitchFamily="50" charset="-128"/>
              <a:cs typeface="Calibri" panose="020F0502020204030204" pitchFamily="34" charset="0"/>
            </a:endParaRPr>
          </a:p>
          <a:p>
            <a:pPr marL="1073150" indent="-1073150">
              <a:tabLst>
                <a:tab pos="1339850" algn="l"/>
                <a:tab pos="1435100" algn="l"/>
              </a:tabLst>
            </a:pPr>
            <a:r>
              <a:rPr lang="en-US" altLang="ja-JP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 </a:t>
            </a:r>
            <a:endParaRPr kumimoji="1" lang="en-US" altLang="ja-JP" sz="20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ＭＳ Ｐゴシック" panose="020B0600070205080204" pitchFamily="50" charset="-128"/>
              <a:cs typeface="Calibri" panose="020F0502020204030204" pitchFamily="34" charset="0"/>
            </a:endParaRP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1073290" y="3038070"/>
            <a:ext cx="8935980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ts val="2000"/>
              </a:lnSpc>
              <a:buFont typeface="Arial" panose="020B0604020202020204" pitchFamily="34" charset="0"/>
              <a:buChar char="•"/>
              <a:tabLst>
                <a:tab pos="1616075" algn="l"/>
              </a:tabLst>
            </a:pPr>
            <a:r>
              <a:rPr lang="en-US" altLang="ja-JP" sz="2000" dirty="0">
                <a:latin typeface="Calibri" panose="020F0502020204030204" pitchFamily="34" charset="0"/>
                <a:cs typeface="Calibri" panose="020F0502020204030204" pitchFamily="34" charset="0"/>
              </a:rPr>
              <a:t>Necessity:		Data driven analysis of fusion plasmas for  the optimization and 	    repetitive-fusion-reaction technology development</a:t>
            </a:r>
            <a:endParaRPr lang="en-US" altLang="ja-JP" sz="2000" dirty="0">
              <a:latin typeface="Calibri" panose="020F0502020204030204" pitchFamily="34" charset="0"/>
              <a:ea typeface="ＭＳ Ｐゴシック" panose="020B0600070205080204" pitchFamily="50" charset="-128"/>
              <a:cs typeface="Calibri" panose="020F0502020204030204" pitchFamily="34" charset="0"/>
            </a:endParaRPr>
          </a:p>
          <a:p>
            <a:pPr marL="180975" indent="-180975">
              <a:lnSpc>
                <a:spcPts val="2000"/>
              </a:lnSpc>
              <a:buFont typeface="Arial" panose="020B0604020202020204" pitchFamily="34" charset="0"/>
              <a:buChar char="•"/>
              <a:tabLst>
                <a:tab pos="1616075" algn="l"/>
              </a:tabLst>
            </a:pPr>
            <a:r>
              <a:rPr lang="en-US" altLang="ja-JP" sz="2000" dirty="0"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Addition:		</a:t>
            </a:r>
            <a:r>
              <a:rPr lang="en-US" altLang="ja-JP" sz="2000" dirty="0">
                <a:latin typeface="Calibri" panose="020F0502020204030204" pitchFamily="34" charset="0"/>
                <a:cs typeface="Calibri" panose="020F0502020204030204" pitchFamily="34" charset="0"/>
              </a:rPr>
              <a:t>Laser-fusion sub-critical power reactor engineering will.</a:t>
            </a:r>
          </a:p>
          <a:p>
            <a:pPr marL="180975" indent="-180975">
              <a:lnSpc>
                <a:spcPts val="2000"/>
              </a:lnSpc>
              <a:buFont typeface="Arial" panose="020B0604020202020204" pitchFamily="34" charset="0"/>
              <a:buChar char="•"/>
              <a:tabLst>
                <a:tab pos="1616075" algn="l"/>
              </a:tabLst>
            </a:pPr>
            <a:r>
              <a:rPr lang="en-US" altLang="ja-JP" sz="2000" dirty="0"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Related fields</a:t>
            </a:r>
            <a:r>
              <a:rPr lang="ja-JP" altLang="en-US" sz="2000" dirty="0"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：</a:t>
            </a:r>
            <a:r>
              <a:rPr lang="en-US" altLang="ja-JP" sz="2000" dirty="0"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	Fusion Reactor Engineering, Plasma Physics, Material Science</a:t>
            </a:r>
            <a:endParaRPr lang="ja-JP" altLang="en-US" sz="2000" dirty="0">
              <a:latin typeface="Calibri" panose="020F0502020204030204" pitchFamily="34" charset="0"/>
              <a:ea typeface="ＭＳ Ｐゴシック" panose="020B0600070205080204" pitchFamily="50" charset="-128"/>
              <a:cs typeface="Calibri" panose="020F0502020204030204" pitchFamily="34" charset="0"/>
            </a:endParaRPr>
          </a:p>
        </p:txBody>
      </p:sp>
      <p:pic>
        <p:nvPicPr>
          <p:cNvPr id="48" name="Picture 2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9270" y="1331367"/>
            <a:ext cx="1582028" cy="1269164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  <a:softEdge rad="190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2" descr="チェンバー（ビーム）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629179" y="2802419"/>
            <a:ext cx="2342209" cy="1784413"/>
          </a:xfrm>
          <a:prstGeom prst="rect">
            <a:avLst/>
          </a:prstGeom>
          <a:ln>
            <a:noFill/>
          </a:ln>
          <a:effectLst>
            <a:softEdge rad="330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1ECBA606-293C-4588-A702-FE4E38772B50}"/>
              </a:ext>
            </a:extLst>
          </p:cNvPr>
          <p:cNvCxnSpPr>
            <a:cxnSpLocks/>
          </p:cNvCxnSpPr>
          <p:nvPr/>
        </p:nvCxnSpPr>
        <p:spPr>
          <a:xfrm flipV="1">
            <a:off x="336000" y="933211"/>
            <a:ext cx="11520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 descr="https://www.ile.osaka-u.ac.jp/ja/wp-content/uploads/2020/09/logo_bk-1.png">
            <a:extLst>
              <a:ext uri="{FF2B5EF4-FFF2-40B4-BE49-F238E27FC236}">
                <a16:creationId xmlns:a16="http://schemas.microsoft.com/office/drawing/2014/main" id="{E2A53219-1899-499D-8C3A-48FB88495B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0373" y="128905"/>
            <a:ext cx="1073720" cy="545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6">
            <a:extLst>
              <a:ext uri="{FF2B5EF4-FFF2-40B4-BE49-F238E27FC236}">
                <a16:creationId xmlns:a16="http://schemas.microsoft.com/office/drawing/2014/main" id="{1022A128-E2FE-4C7B-9E7D-415FBFF4CF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1391" y="6537709"/>
            <a:ext cx="762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91436" tIns="45716" rIns="91436" bIns="45716"/>
          <a:lstStyle/>
          <a:p>
            <a:pPr defTabSz="911934">
              <a:defRPr/>
            </a:pPr>
            <a:fld id="{57A8297D-5CC8-2240-8899-FD4042865E28}" type="slidenum">
              <a:rPr lang="en-US" altLang="ja-JP" sz="1600">
                <a:solidFill>
                  <a:srgbClr val="002060"/>
                </a:solidFill>
                <a:cs typeface="Arial" panose="020B0604020202020204" pitchFamily="34" charset="0"/>
              </a:rPr>
              <a:pPr defTabSz="911934">
                <a:defRPr/>
              </a:pPr>
              <a:t>8</a:t>
            </a:fld>
            <a:endParaRPr lang="en-US" altLang="ja-JP" sz="16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9A933295-4563-4B50-9884-ECB438F26C49}"/>
              </a:ext>
            </a:extLst>
          </p:cNvPr>
          <p:cNvGrpSpPr/>
          <p:nvPr/>
        </p:nvGrpSpPr>
        <p:grpSpPr>
          <a:xfrm>
            <a:off x="750609" y="4632056"/>
            <a:ext cx="11029763" cy="1722911"/>
            <a:chOff x="953634" y="2392301"/>
            <a:chExt cx="11029763" cy="1722911"/>
          </a:xfrm>
        </p:grpSpPr>
        <p:sp>
          <p:nvSpPr>
            <p:cNvPr id="36" name="正方形/長方形 35"/>
            <p:cNvSpPr/>
            <p:nvPr/>
          </p:nvSpPr>
          <p:spPr>
            <a:xfrm>
              <a:off x="953634" y="2392301"/>
              <a:ext cx="10155344" cy="60529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285750" indent="-285750">
                <a:lnSpc>
                  <a:spcPts val="2000"/>
                </a:lnSpc>
                <a:buFont typeface="Wingdings" panose="05000000000000000000" pitchFamily="2" charset="2"/>
                <a:buChar char="n"/>
              </a:pPr>
              <a:r>
                <a:rPr lang="en-US" altLang="ja-JP" sz="2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Calibri" panose="020F0502020204030204" pitchFamily="34" charset="0"/>
                </a:rPr>
                <a:t>kJ/10-100Hz: High-Pressure Quantum Material Science </a:t>
              </a:r>
              <a:endParaRPr lang="ja-JP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Calibri" panose="020F0502020204030204" pitchFamily="34" charset="0"/>
              </a:endParaRPr>
            </a:p>
            <a:p>
              <a:pPr marL="285750" indent="-285750">
                <a:lnSpc>
                  <a:spcPts val="2000"/>
                </a:lnSpc>
                <a:buFont typeface="Wingdings" panose="05000000000000000000" pitchFamily="2" charset="2"/>
                <a:buChar char="n"/>
              </a:pPr>
              <a:endParaRPr lang="en-US" altLang="ja-JP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Calibri" panose="020F0502020204030204" pitchFamily="34" charset="0"/>
              </a:endParaRPr>
            </a:p>
          </p:txBody>
        </p:sp>
        <p:sp>
          <p:nvSpPr>
            <p:cNvPr id="32" name="テキスト ボックス 31"/>
            <p:cNvSpPr txBox="1"/>
            <p:nvPr/>
          </p:nvSpPr>
          <p:spPr>
            <a:xfrm>
              <a:off x="1276315" y="2736886"/>
              <a:ext cx="9697083" cy="1378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80975" indent="-180975">
                <a:lnSpc>
                  <a:spcPts val="2000"/>
                </a:lnSpc>
                <a:buFont typeface="Arial" panose="020B0604020202020204" pitchFamily="34" charset="0"/>
                <a:buChar char="•"/>
                <a:tabLst>
                  <a:tab pos="1616075" algn="l"/>
                </a:tabLst>
              </a:pPr>
              <a:r>
                <a:rPr lang="en-US" altLang="ja-JP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Necessity:		Isentropic compression with an extremely precise-pulse controlled &gt;kJ </a:t>
              </a:r>
            </a:p>
            <a:p>
              <a:pPr>
                <a:lnSpc>
                  <a:spcPts val="2000"/>
                </a:lnSpc>
                <a:tabLst>
                  <a:tab pos="1616075" algn="l"/>
                </a:tabLst>
              </a:pPr>
              <a:r>
                <a:rPr lang="en-US" altLang="ja-JP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	    laser with through the high repetition</a:t>
              </a:r>
              <a:endParaRPr lang="en-US" altLang="ja-JP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endParaRPr>
            </a:p>
            <a:p>
              <a:pPr marL="180975" indent="-180975">
                <a:lnSpc>
                  <a:spcPts val="2000"/>
                </a:lnSpc>
                <a:buFont typeface="Arial" panose="020B0604020202020204" pitchFamily="34" charset="0"/>
                <a:buChar char="•"/>
                <a:tabLst>
                  <a:tab pos="1616075" algn="l"/>
                </a:tabLst>
              </a:pPr>
              <a:r>
                <a:rPr lang="en-US" altLang="ja-JP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  <a:cs typeface="Calibri" panose="020F0502020204030204" pitchFamily="34" charset="0"/>
                </a:rPr>
                <a:t>Addition:		</a:t>
              </a:r>
              <a:r>
                <a:rPr lang="en-US" altLang="ja-JP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Extremely low entropy compression will creates new Quantum Materials. </a:t>
              </a:r>
            </a:p>
            <a:p>
              <a:pPr marL="180975" indent="-180975">
                <a:lnSpc>
                  <a:spcPts val="2000"/>
                </a:lnSpc>
                <a:buFont typeface="Arial" panose="020B0604020202020204" pitchFamily="34" charset="0"/>
                <a:buChar char="•"/>
                <a:tabLst>
                  <a:tab pos="1616075" algn="l"/>
                </a:tabLst>
              </a:pPr>
              <a:r>
                <a:rPr lang="en-US" altLang="ja-JP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  <a:cs typeface="Calibri" panose="020F0502020204030204" pitchFamily="34" charset="0"/>
                </a:rPr>
                <a:t>Related fields</a:t>
              </a:r>
              <a:r>
                <a:rPr lang="ja-JP" alt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  <a:cs typeface="Calibri" panose="020F0502020204030204" pitchFamily="34" charset="0"/>
                </a:rPr>
                <a:t>：</a:t>
              </a:r>
              <a:r>
                <a:rPr lang="en-US" altLang="ja-JP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  <a:cs typeface="Calibri" panose="020F0502020204030204" pitchFamily="34" charset="0"/>
                </a:rPr>
                <a:t>	Solid State Physics, High-pressure Physics and Chemist, Material </a:t>
              </a:r>
            </a:p>
            <a:p>
              <a:pPr lvl="3">
                <a:lnSpc>
                  <a:spcPts val="2000"/>
                </a:lnSpc>
                <a:tabLst>
                  <a:tab pos="1616075" algn="l"/>
                </a:tabLst>
              </a:pPr>
              <a:r>
                <a:rPr lang="en-US" altLang="ja-JP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  <a:cs typeface="Calibri" panose="020F0502020204030204" pitchFamily="34" charset="0"/>
                </a:rPr>
                <a:t>		Science, Planetary Science</a:t>
              </a:r>
              <a:endParaRPr lang="ja-JP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endParaRPr>
            </a:p>
          </p:txBody>
        </p:sp>
        <p:pic>
          <p:nvPicPr>
            <p:cNvPr id="47" name="Picture 2" descr="https://ddcy2gtj9v0dh.cloudfront.net/medialibrary/s3/rsc-library/web/chemistryworld/sites/default/files/upload/artists-impression-n2n5-ionic-salt-structure_300tb.jpg"/>
            <p:cNvPicPr>
              <a:picLocks noChangeAspect="1" noChangeArrowheads="1"/>
            </p:cNvPicPr>
            <p:nvPr/>
          </p:nvPicPr>
          <p:blipFill>
            <a:blip r:embed="rId6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36775" y="2427225"/>
              <a:ext cx="1646622" cy="1500962"/>
            </a:xfrm>
            <a:prstGeom prst="rect">
              <a:avLst/>
            </a:prstGeom>
            <a:ln>
              <a:noFill/>
            </a:ln>
            <a:effectLst>
              <a:softEdge rad="2286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725790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0635F07-C68A-4221-A9D1-D965E91F4C36}"/>
              </a:ext>
            </a:extLst>
          </p:cNvPr>
          <p:cNvSpPr txBox="1"/>
          <p:nvPr/>
        </p:nvSpPr>
        <p:spPr>
          <a:xfrm>
            <a:off x="715142" y="42551"/>
            <a:ext cx="106795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Laser fusion research plan using the J-</a:t>
            </a:r>
            <a:r>
              <a:rPr lang="en-US" altLang="ja-JP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EPoCH</a:t>
            </a:r>
            <a:endParaRPr kumimoji="1" lang="ja-JP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9F7C9433-5F69-720C-2F1F-922BA512A7CE}"/>
              </a:ext>
            </a:extLst>
          </p:cNvPr>
          <p:cNvGrpSpPr/>
          <p:nvPr/>
        </p:nvGrpSpPr>
        <p:grpSpPr>
          <a:xfrm>
            <a:off x="197500" y="780822"/>
            <a:ext cx="11714813" cy="3316794"/>
            <a:chOff x="197500" y="780822"/>
            <a:chExt cx="11714813" cy="3316794"/>
          </a:xfrm>
        </p:grpSpPr>
        <p:grpSp>
          <p:nvGrpSpPr>
            <p:cNvPr id="22" name="グループ化 21">
              <a:extLst>
                <a:ext uri="{FF2B5EF4-FFF2-40B4-BE49-F238E27FC236}">
                  <a16:creationId xmlns:a16="http://schemas.microsoft.com/office/drawing/2014/main" id="{3D6C0729-8A8D-4B65-A878-9BD9A2B1D4F1}"/>
                </a:ext>
              </a:extLst>
            </p:cNvPr>
            <p:cNvGrpSpPr/>
            <p:nvPr/>
          </p:nvGrpSpPr>
          <p:grpSpPr>
            <a:xfrm>
              <a:off x="197500" y="780822"/>
              <a:ext cx="11714813" cy="3316794"/>
              <a:chOff x="197500" y="780822"/>
              <a:chExt cx="11714813" cy="3316794"/>
            </a:xfrm>
          </p:grpSpPr>
          <p:cxnSp>
            <p:nvCxnSpPr>
              <p:cNvPr id="17" name="直線コネクタ 16">
                <a:extLst>
                  <a:ext uri="{FF2B5EF4-FFF2-40B4-BE49-F238E27FC236}">
                    <a16:creationId xmlns:a16="http://schemas.microsoft.com/office/drawing/2014/main" id="{3720E6B3-FE64-434D-B2DE-34632E328998}"/>
                  </a:ext>
                </a:extLst>
              </p:cNvPr>
              <p:cNvCxnSpPr/>
              <p:nvPr/>
            </p:nvCxnSpPr>
            <p:spPr>
              <a:xfrm>
                <a:off x="197500" y="780822"/>
                <a:ext cx="11714813" cy="2018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矢印: 右 36">
                <a:extLst>
                  <a:ext uri="{FF2B5EF4-FFF2-40B4-BE49-F238E27FC236}">
                    <a16:creationId xmlns:a16="http://schemas.microsoft.com/office/drawing/2014/main" id="{07C90DDE-20CD-4131-BECD-A1C0C523CE23}"/>
                  </a:ext>
                </a:extLst>
              </p:cNvPr>
              <p:cNvSpPr/>
              <p:nvPr/>
            </p:nvSpPr>
            <p:spPr>
              <a:xfrm>
                <a:off x="5890000" y="1084170"/>
                <a:ext cx="2576497" cy="3013446"/>
              </a:xfrm>
              <a:prstGeom prst="rightArrow">
                <a:avLst>
                  <a:gd name="adj1" fmla="val 100000"/>
                  <a:gd name="adj2" fmla="val 19205"/>
                </a:avLst>
              </a:prstGeom>
              <a:gradFill>
                <a:gsLst>
                  <a:gs pos="885">
                    <a:schemeClr val="bg1">
                      <a:alpha val="0"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solidFill>
                  <a:srgbClr val="FFFF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8EB74E2D-E524-4969-A62A-DA26CCD106FF}"/>
                  </a:ext>
                </a:extLst>
              </p:cNvPr>
              <p:cNvSpPr txBox="1"/>
              <p:nvPr/>
            </p:nvSpPr>
            <p:spPr>
              <a:xfrm>
                <a:off x="1343422" y="1358941"/>
                <a:ext cx="333937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l"/>
                </a:pPr>
                <a:r>
                  <a:rPr lang="en-US" altLang="ja-JP" sz="1600" b="1" dirty="0"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Laser Plasma interaction</a:t>
                </a:r>
                <a:endParaRPr lang="ja-JP" altLang="en-US" sz="16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endParaRPr>
              </a:p>
            </p:txBody>
          </p:sp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3E02D8E0-281E-4429-AC31-873B88839809}"/>
                  </a:ext>
                </a:extLst>
              </p:cNvPr>
              <p:cNvSpPr txBox="1"/>
              <p:nvPr/>
            </p:nvSpPr>
            <p:spPr>
              <a:xfrm>
                <a:off x="1343422" y="2412610"/>
                <a:ext cx="258596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l"/>
                </a:pPr>
                <a:r>
                  <a:rPr lang="en-US" altLang="ja-JP" sz="1600" b="1" dirty="0"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Implosion process</a:t>
                </a:r>
                <a:endParaRPr kumimoji="1" lang="ja-JP" altLang="en-US" sz="16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endParaRPr>
              </a:p>
            </p:txBody>
          </p:sp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D5912FD9-C292-444D-AB8D-7459EB1278CB}"/>
                  </a:ext>
                </a:extLst>
              </p:cNvPr>
              <p:cNvSpPr txBox="1"/>
              <p:nvPr/>
            </p:nvSpPr>
            <p:spPr>
              <a:xfrm>
                <a:off x="1156917" y="899504"/>
                <a:ext cx="8475397" cy="369332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n"/>
                </a:pPr>
                <a:r>
                  <a:rPr lang="en-US" altLang="ja-JP" b="1" dirty="0"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Deepening our understanding of fusion plasma with </a:t>
                </a:r>
                <a:r>
                  <a:rPr lang="en-US" altLang="ja-JP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big data</a:t>
                </a:r>
                <a:endParaRPr kumimoji="1" lang="ja-JP" altLang="en-US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endParaRPr>
              </a:p>
            </p:txBody>
          </p:sp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93E3D319-B420-4DC1-A02E-41C8E4A1C92C}"/>
                  </a:ext>
                </a:extLst>
              </p:cNvPr>
              <p:cNvSpPr txBox="1"/>
              <p:nvPr/>
            </p:nvSpPr>
            <p:spPr>
              <a:xfrm>
                <a:off x="1623325" y="1692074"/>
                <a:ext cx="6076686" cy="7698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85738" indent="-185738">
                  <a:lnSpc>
                    <a:spcPct val="110000"/>
                  </a:lnSpc>
                  <a:buFont typeface="Arial" panose="020B0604020202020204" pitchFamily="34" charset="0"/>
                  <a:buChar char="•"/>
                </a:pPr>
                <a:r>
                  <a:rPr lang="en-US" altLang="ja-JP" sz="1400" dirty="0"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Deep-Understanding of Nonlinear process and instability in the laser-plasma interactions.</a:t>
                </a:r>
              </a:p>
              <a:p>
                <a:pPr marL="185738" indent="-185738">
                  <a:lnSpc>
                    <a:spcPct val="110000"/>
                  </a:lnSpc>
                  <a:buFont typeface="Arial" panose="020B0604020202020204" pitchFamily="34" charset="0"/>
                  <a:buChar char="•"/>
                </a:pPr>
                <a:r>
                  <a:rPr lang="en-US" altLang="ja-JP" sz="1400" dirty="0"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Optimization of laser-plasma interactions</a:t>
                </a:r>
              </a:p>
            </p:txBody>
          </p:sp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A324F8B7-95FF-47B1-9D84-BF7A5F5CB8C0}"/>
                  </a:ext>
                </a:extLst>
              </p:cNvPr>
              <p:cNvSpPr txBox="1"/>
              <p:nvPr/>
            </p:nvSpPr>
            <p:spPr>
              <a:xfrm>
                <a:off x="1604167" y="2758507"/>
                <a:ext cx="6456991" cy="7698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85738" indent="-185738">
                  <a:lnSpc>
                    <a:spcPct val="110000"/>
                  </a:lnSpc>
                  <a:buFont typeface="Arial" panose="020B0604020202020204" pitchFamily="34" charset="0"/>
                  <a:buChar char="•"/>
                </a:pPr>
                <a:r>
                  <a:rPr lang="en-US" altLang="ja-JP" sz="1400" dirty="0"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Deep-Understanding of fluid Instability of imploded plasmas </a:t>
                </a:r>
              </a:p>
              <a:p>
                <a:pPr marL="185738" indent="-185738">
                  <a:lnSpc>
                    <a:spcPct val="110000"/>
                  </a:lnSpc>
                  <a:buFont typeface="Arial" panose="020B0604020202020204" pitchFamily="34" charset="0"/>
                  <a:buChar char="•"/>
                </a:pPr>
                <a:r>
                  <a:rPr lang="en-US" altLang="ja-JP" sz="1400" dirty="0"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Seeking for the possibilities of Avoidance and Suppression of the instability</a:t>
                </a:r>
                <a:endParaRPr kumimoji="1" lang="ja-JP" altLang="en-US" sz="1400" dirty="0">
                  <a:latin typeface="BIZ UDPゴシック" panose="020B0400000000000000" pitchFamily="50" charset="-128"/>
                  <a:ea typeface="BIZ UDPゴシック" panose="020B0400000000000000" pitchFamily="50" charset="-128"/>
                </a:endParaRPr>
              </a:p>
            </p:txBody>
          </p:sp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F3EA8FD0-242E-497C-ABD2-81B3D5FB56FD}"/>
                  </a:ext>
                </a:extLst>
              </p:cNvPr>
              <p:cNvSpPr txBox="1"/>
              <p:nvPr/>
            </p:nvSpPr>
            <p:spPr>
              <a:xfrm>
                <a:off x="8523477" y="1960559"/>
                <a:ext cx="3211851" cy="1137556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10000"/>
                  </a:lnSpc>
                </a:pPr>
                <a:r>
                  <a:rPr lang="en-US" altLang="ja-JP" sz="1600" b="1" dirty="0"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Realization of stable and efficient laser fusion and deepening understanding of plasma physics</a:t>
                </a:r>
                <a:endParaRPr kumimoji="1" lang="ja-JP" altLang="en-US" sz="16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endParaRPr>
              </a:p>
            </p:txBody>
          </p:sp>
        </p:grpSp>
        <p:grpSp>
          <p:nvGrpSpPr>
            <p:cNvPr id="23" name="グループ化 22">
              <a:extLst>
                <a:ext uri="{FF2B5EF4-FFF2-40B4-BE49-F238E27FC236}">
                  <a16:creationId xmlns:a16="http://schemas.microsoft.com/office/drawing/2014/main" id="{1AFDC768-D340-4BA3-AA8E-B7BD50ABBF0A}"/>
                </a:ext>
              </a:extLst>
            </p:cNvPr>
            <p:cNvGrpSpPr/>
            <p:nvPr/>
          </p:nvGrpSpPr>
          <p:grpSpPr>
            <a:xfrm>
              <a:off x="1295909" y="3485495"/>
              <a:ext cx="7400916" cy="612121"/>
              <a:chOff x="1287547" y="3421856"/>
              <a:chExt cx="7400916" cy="612121"/>
            </a:xfrm>
          </p:grpSpPr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25FEF2CC-94ED-4FAB-9FC5-6F44AC9D18A6}"/>
                  </a:ext>
                </a:extLst>
              </p:cNvPr>
              <p:cNvSpPr txBox="1"/>
              <p:nvPr/>
            </p:nvSpPr>
            <p:spPr>
              <a:xfrm>
                <a:off x="1287547" y="3421856"/>
                <a:ext cx="551147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l"/>
                </a:pPr>
                <a:r>
                  <a:rPr kumimoji="1" lang="en-US" altLang="ja-JP" b="1" dirty="0"/>
                  <a:t>Heating process in the fast ignition scheme</a:t>
                </a:r>
                <a:endParaRPr kumimoji="1" lang="ja-JP" altLang="en-US" b="1" dirty="0"/>
              </a:p>
            </p:txBody>
          </p:sp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FC3E5CA7-7324-4D60-A59F-8E3CC649F518}"/>
                  </a:ext>
                </a:extLst>
              </p:cNvPr>
              <p:cNvSpPr txBox="1"/>
              <p:nvPr/>
            </p:nvSpPr>
            <p:spPr>
              <a:xfrm>
                <a:off x="1595805" y="3726200"/>
                <a:ext cx="709265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85738" indent="-185738">
                  <a:buFont typeface="Arial" panose="020B0604020202020204" pitchFamily="34" charset="0"/>
                  <a:buChar char="•"/>
                </a:pPr>
                <a:r>
                  <a:rPr lang="en-US" altLang="ja-JP" sz="1400" dirty="0"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Optimization of the heating efficiency </a:t>
                </a:r>
                <a:endParaRPr kumimoji="1" lang="ja-JP" altLang="en-US" sz="1400" dirty="0">
                  <a:latin typeface="BIZ UDPゴシック" panose="020B0400000000000000" pitchFamily="50" charset="-128"/>
                  <a:ea typeface="BIZ UDPゴシック" panose="020B0400000000000000" pitchFamily="50" charset="-128"/>
                </a:endParaRPr>
              </a:p>
            </p:txBody>
          </p:sp>
        </p:grpSp>
      </p:grp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BB0D6D43-63E8-42BE-90B7-02A7BE91478E}"/>
              </a:ext>
            </a:extLst>
          </p:cNvPr>
          <p:cNvGrpSpPr/>
          <p:nvPr/>
        </p:nvGrpSpPr>
        <p:grpSpPr>
          <a:xfrm>
            <a:off x="1156917" y="4427449"/>
            <a:ext cx="10569576" cy="2267501"/>
            <a:chOff x="1185566" y="992431"/>
            <a:chExt cx="10569576" cy="2267501"/>
          </a:xfrm>
        </p:grpSpPr>
        <p:sp>
          <p:nvSpPr>
            <p:cNvPr id="11" name="矢印: 右 10">
              <a:extLst>
                <a:ext uri="{FF2B5EF4-FFF2-40B4-BE49-F238E27FC236}">
                  <a16:creationId xmlns:a16="http://schemas.microsoft.com/office/drawing/2014/main" id="{0B69A8D1-41AD-4E2D-8912-152BCE222004}"/>
                </a:ext>
              </a:extLst>
            </p:cNvPr>
            <p:cNvSpPr/>
            <p:nvPr/>
          </p:nvSpPr>
          <p:spPr>
            <a:xfrm>
              <a:off x="5888699" y="1189569"/>
              <a:ext cx="2576497" cy="2070363"/>
            </a:xfrm>
            <a:prstGeom prst="rightArrow">
              <a:avLst>
                <a:gd name="adj1" fmla="val 100000"/>
                <a:gd name="adj2" fmla="val 23885"/>
              </a:avLst>
            </a:prstGeom>
            <a:gradFill>
              <a:gsLst>
                <a:gs pos="885">
                  <a:schemeClr val="bg1">
                    <a:alpha val="0"/>
                  </a:schemeClr>
                </a:gs>
                <a:gs pos="100000">
                  <a:schemeClr val="accent6"/>
                </a:gs>
              </a:gsLst>
              <a:lin ang="0" scaled="1"/>
            </a:gradFill>
            <a:ln>
              <a:solidFill>
                <a:srgbClr val="FFFF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D7E00520-DDEB-466E-B50D-AF7317E3D2FE}"/>
                </a:ext>
              </a:extLst>
            </p:cNvPr>
            <p:cNvSpPr txBox="1"/>
            <p:nvPr/>
          </p:nvSpPr>
          <p:spPr>
            <a:xfrm>
              <a:off x="1185566" y="992431"/>
              <a:ext cx="5772734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n"/>
              </a:pPr>
              <a:r>
                <a:rPr lang="en-US" altLang="ja-JP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Start of laser fusion </a:t>
              </a:r>
              <a:r>
                <a:rPr lang="en-US" altLang="ja-JP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reactor engineering</a:t>
              </a:r>
              <a:endParaRPr kumimoji="1" lang="ja-JP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2" name="テキスト ボックス 1">
              <a:extLst>
                <a:ext uri="{FF2B5EF4-FFF2-40B4-BE49-F238E27FC236}">
                  <a16:creationId xmlns:a16="http://schemas.microsoft.com/office/drawing/2014/main" id="{32A40A28-A95A-4C49-B6D3-AFF30486AE6E}"/>
                </a:ext>
              </a:extLst>
            </p:cNvPr>
            <p:cNvSpPr txBox="1"/>
            <p:nvPr/>
          </p:nvSpPr>
          <p:spPr>
            <a:xfrm>
              <a:off x="1332460" y="1414914"/>
              <a:ext cx="589493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l"/>
              </a:pPr>
              <a:r>
                <a:rPr lang="en-US" altLang="ja-JP" sz="16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Fusion reactor engineering with subcritical reactor (miniature reactor)</a:t>
              </a:r>
              <a:endParaRPr kumimoji="1" lang="ja-JP" altLang="en-US" sz="1600" b="1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9654D02C-78A0-4DFB-B3AF-B1991244E932}"/>
                </a:ext>
              </a:extLst>
            </p:cNvPr>
            <p:cNvSpPr txBox="1"/>
            <p:nvPr/>
          </p:nvSpPr>
          <p:spPr>
            <a:xfrm>
              <a:off x="1718421" y="1973729"/>
              <a:ext cx="6285779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85738" indent="-185738">
                <a:buFont typeface="Arial" panose="020B0604020202020204" pitchFamily="34" charset="0"/>
                <a:buChar char="•"/>
              </a:pPr>
              <a:r>
                <a:rPr lang="en-US" altLang="ja-JP" sz="14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Proof of Principle for Power Generation and Hydrogen Generation (Laser)</a:t>
              </a:r>
            </a:p>
            <a:p>
              <a:pPr marL="185738" indent="-185738">
                <a:buFont typeface="Arial" panose="020B0604020202020204" pitchFamily="34" charset="0"/>
                <a:buChar char="•"/>
              </a:pPr>
              <a:r>
                <a:rPr lang="en-US" altLang="ja-JP" sz="14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Reactor material development (Laser &amp; Magnetic)</a:t>
              </a:r>
            </a:p>
            <a:p>
              <a:pPr marL="185738" indent="-185738">
                <a:buFont typeface="Arial" panose="020B0604020202020204" pitchFamily="34" charset="0"/>
                <a:buChar char="•"/>
              </a:pPr>
              <a:r>
                <a:rPr lang="en-US" altLang="ja-JP" sz="14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Tritium breeding (Laser &amp; Magnetic)</a:t>
              </a:r>
            </a:p>
            <a:p>
              <a:pPr marL="185738" indent="-185738">
                <a:buFont typeface="Arial" panose="020B0604020202020204" pitchFamily="34" charset="0"/>
                <a:buChar char="•"/>
              </a:pPr>
              <a:r>
                <a:rPr lang="en-US" altLang="ja-JP" sz="14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Diverter heat load test (Magnetic)</a:t>
              </a:r>
              <a:endParaRPr kumimoji="1" lang="ja-JP" altLang="en-US" sz="1400" b="1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73B69270-00F1-4721-B3EB-79095BEC7C69}"/>
                </a:ext>
              </a:extLst>
            </p:cNvPr>
            <p:cNvSpPr txBox="1"/>
            <p:nvPr/>
          </p:nvSpPr>
          <p:spPr>
            <a:xfrm>
              <a:off x="8465196" y="1498616"/>
              <a:ext cx="3289946" cy="1408399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altLang="ja-JP" sz="16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Establishment of energy conversion technology for pulsed fusion and contribution to fusion reactor engineering</a:t>
              </a:r>
              <a:endParaRPr kumimoji="1" lang="ja-JP" altLang="en-US" sz="1600" b="1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pic>
        <p:nvPicPr>
          <p:cNvPr id="36" name="Picture 2" descr="https://www.ile.osaka-u.ac.jp/ja/wp-content/uploads/2020/09/logo_bk-1.png">
            <a:extLst>
              <a:ext uri="{FF2B5EF4-FFF2-40B4-BE49-F238E27FC236}">
                <a16:creationId xmlns:a16="http://schemas.microsoft.com/office/drawing/2014/main" id="{D6166DF9-4A3C-4853-B7B0-13DFC68C7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17" y="6331900"/>
            <a:ext cx="1013802" cy="475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6">
            <a:extLst>
              <a:ext uri="{FF2B5EF4-FFF2-40B4-BE49-F238E27FC236}">
                <a16:creationId xmlns:a16="http://schemas.microsoft.com/office/drawing/2014/main" id="{E91BB999-A55E-44D6-8E7E-49FF558FAD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0" y="6553200"/>
            <a:ext cx="762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91436" tIns="45716" rIns="91436" bIns="45716"/>
          <a:lstStyle/>
          <a:p>
            <a:pPr algn="r" defTabSz="911934">
              <a:defRPr/>
            </a:pPr>
            <a:fld id="{57A8297D-5CC8-2240-8899-FD4042865E28}" type="slidenum">
              <a:rPr lang="en-US" altLang="ja-JP" sz="1400">
                <a:solidFill>
                  <a:srgbClr val="00206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rial" panose="020B0604020202020204" pitchFamily="34" charset="0"/>
              </a:rPr>
              <a:pPr algn="r" defTabSz="911934">
                <a:defRPr/>
              </a:pPr>
              <a:t>9</a:t>
            </a:fld>
            <a:endParaRPr lang="en-US" altLang="ja-JP" sz="1400" dirty="0">
              <a:solidFill>
                <a:srgbClr val="002060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80769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896</TotalTime>
  <Words>1541</Words>
  <Application>Microsoft Office PowerPoint</Application>
  <PresentationFormat>ワイド画面</PresentationFormat>
  <Paragraphs>220</Paragraphs>
  <Slides>12</Slides>
  <Notes>11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11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12</vt:i4>
      </vt:variant>
    </vt:vector>
  </HeadingPairs>
  <TitlesOfParts>
    <vt:vector size="24" baseType="lpstr">
      <vt:lpstr>BIZ UDPゴシック</vt:lpstr>
      <vt:lpstr>BIZ UDゴシック</vt:lpstr>
      <vt:lpstr>Roboto-Regular</vt:lpstr>
      <vt:lpstr>YuGothic-Regular</vt:lpstr>
      <vt:lpstr>游ゴシック</vt:lpstr>
      <vt:lpstr>游ゴシック Light</vt:lpstr>
      <vt:lpstr>Arial</vt:lpstr>
      <vt:lpstr>Calibri</vt:lpstr>
      <vt:lpstr>Lucida Sans</vt:lpstr>
      <vt:lpstr>Times New Roman</vt:lpstr>
      <vt:lpstr>Wingdings</vt:lpstr>
      <vt:lpstr>Office テーマ</vt:lpstr>
      <vt:lpstr>PowerPoint プレゼンテーション</vt:lpstr>
      <vt:lpstr>PowerPoint プレゼンテーション</vt:lpstr>
      <vt:lpstr>Combination of IFE and B-field External magnetic fields increase the growth of hydrodynamic instabilities,  but confine more heat in the hot spot, enhancing neutron yield..</vt:lpstr>
      <vt:lpstr>kJ petawatt laser light Relativistic laser light with large focal spot has an advantage  both for fast isochoric heating and ion acceleration</vt:lpstr>
      <vt:lpstr>PowerPoint プレゼンテーション</vt:lpstr>
      <vt:lpstr>PowerPoint プレゼンテーション</vt:lpstr>
      <vt:lpstr>Progress and Prospect of Development of the Large-Scale High-repetition High-power Laser Systems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兒玉　了祐</dc:creator>
  <cp:lastModifiedBy>兒玉　了祐</cp:lastModifiedBy>
  <cp:revision>41</cp:revision>
  <dcterms:created xsi:type="dcterms:W3CDTF">2022-11-29T01:59:10Z</dcterms:created>
  <dcterms:modified xsi:type="dcterms:W3CDTF">2022-12-07T09:28:17Z</dcterms:modified>
</cp:coreProperties>
</file>