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  <p:sldMasterId id="2147493593" r:id="rId8"/>
  </p:sldMasterIdLst>
  <p:notesMasterIdLst>
    <p:notesMasterId r:id="rId25"/>
  </p:notesMasterIdLst>
  <p:handoutMasterIdLst>
    <p:handoutMasterId r:id="rId26"/>
  </p:handoutMasterIdLst>
  <p:sldIdLst>
    <p:sldId id="715" r:id="rId9"/>
    <p:sldId id="716" r:id="rId10"/>
    <p:sldId id="717" r:id="rId11"/>
    <p:sldId id="756" r:id="rId12"/>
    <p:sldId id="720" r:id="rId13"/>
    <p:sldId id="738" r:id="rId14"/>
    <p:sldId id="721" r:id="rId15"/>
    <p:sldId id="757" r:id="rId16"/>
    <p:sldId id="4579" r:id="rId17"/>
    <p:sldId id="768" r:id="rId18"/>
    <p:sldId id="4572" r:id="rId19"/>
    <p:sldId id="735" r:id="rId20"/>
    <p:sldId id="777" r:id="rId21"/>
    <p:sldId id="779" r:id="rId22"/>
    <p:sldId id="713" r:id="rId23"/>
    <p:sldId id="4573" r:id="rId24"/>
  </p:sldIdLst>
  <p:sldSz cx="12192000" cy="6858000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2" userDrawn="1">
          <p15:clr>
            <a:srgbClr val="A4A3A4"/>
          </p15:clr>
        </p15:guide>
        <p15:guide id="4" pos="3829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orient="horz" pos="360" userDrawn="1">
          <p15:clr>
            <a:srgbClr val="A4A3A4"/>
          </p15:clr>
        </p15:guide>
        <p15:guide id="8" pos="384" userDrawn="1">
          <p15:clr>
            <a:srgbClr val="A4A3A4"/>
          </p15:clr>
        </p15:guide>
        <p15:guide id="9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Liam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900"/>
    <a:srgbClr val="FFFF99"/>
    <a:srgbClr val="08C8DC"/>
    <a:srgbClr val="000000"/>
    <a:srgbClr val="F0FF56"/>
    <a:srgbClr val="042F84"/>
    <a:srgbClr val="11389B"/>
    <a:srgbClr val="00D2FF"/>
    <a:srgbClr val="071A50"/>
    <a:srgbClr val="09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ECFDB-5BB7-4B39-98B2-E3D13D2C35E7}" v="1" dt="2023-12-17T23:43:3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2" autoAdjust="0"/>
    <p:restoredTop sz="96149" autoAdjust="0"/>
  </p:normalViewPr>
  <p:slideViewPr>
    <p:cSldViewPr snapToGrid="0" snapToObjects="1">
      <p:cViewPr varScale="1">
        <p:scale>
          <a:sx n="98" d="100"/>
          <a:sy n="98" d="100"/>
        </p:scale>
        <p:origin x="84" y="126"/>
      </p:cViewPr>
      <p:guideLst>
        <p:guide orient="horz" pos="2160"/>
        <p:guide pos="3840"/>
        <p:guide orient="horz" pos="552"/>
        <p:guide pos="3829"/>
        <p:guide orient="horz" pos="2376"/>
        <p:guide orient="horz" pos="360"/>
        <p:guide pos="384"/>
        <p:guide orient="horz" pos="1176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6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, Neil" userId="94edefa5-ed24-4674-9710-adf303a1f3e4" providerId="ADAL" clId="{870ECFDB-5BB7-4B39-98B2-E3D13D2C35E7}"/>
    <pc:docChg chg="modSld">
      <pc:chgData name="Alexander, Neil" userId="94edefa5-ed24-4674-9710-adf303a1f3e4" providerId="ADAL" clId="{870ECFDB-5BB7-4B39-98B2-E3D13D2C35E7}" dt="2023-12-17T23:44:03.967" v="0" actId="1076"/>
      <pc:docMkLst>
        <pc:docMk/>
      </pc:docMkLst>
      <pc:sldChg chg="modSp mod">
        <pc:chgData name="Alexander, Neil" userId="94edefa5-ed24-4674-9710-adf303a1f3e4" providerId="ADAL" clId="{870ECFDB-5BB7-4B39-98B2-E3D13D2C35E7}" dt="2023-12-17T23:44:03.967" v="0" actId="1076"/>
        <pc:sldMkLst>
          <pc:docMk/>
          <pc:sldMk cId="1383456226" sldId="715"/>
        </pc:sldMkLst>
        <pc:spChg chg="mod">
          <ac:chgData name="Alexander, Neil" userId="94edefa5-ed24-4674-9710-adf303a1f3e4" providerId="ADAL" clId="{870ECFDB-5BB7-4B39-98B2-E3D13D2C35E7}" dt="2023-12-17T23:44:03.967" v="0" actId="1076"/>
          <ac:spMkLst>
            <pc:docMk/>
            <pc:sldMk cId="1383456226" sldId="715"/>
            <ac:spMk id="11" creationId="{0B20EDAB-0244-6837-B507-BD02ED7307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1D3B945-F01F-DA44-ABB4-718B993C298C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191D217-5DD5-9E43-A358-351BDC2FC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35447541-D32A-4148-9A57-69608F23967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018038CE-9C17-4C6A-B5C7-C50B89F0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85305" indent="-302040" eaLnBrk="0" hangingPunct="0"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208161" indent="-241632" eaLnBrk="0" hangingPunct="0"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91426" indent="-241632" eaLnBrk="0" hangingPunct="0"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174690" indent="-241632" eaLnBrk="0" hangingPunct="0"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273348EB-3305-9245-B99B-1D5F205C7395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811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038CE-9C17-4C6A-B5C7-C50B89F0B2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AA1AF-3A55-C447-ABFD-ADC35A025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3" y="0"/>
            <a:ext cx="12192000" cy="6858993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5C925-247F-AA4B-9F42-56DB9D1EAE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1" y="6427024"/>
            <a:ext cx="2627068" cy="3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98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57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466451"/>
            <a:ext cx="12192000" cy="553998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2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445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905000"/>
            <a:ext cx="8534400" cy="8763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A9367F8-5A66-FC42-A715-56AD4155E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770F45-C241-0F47-ABD2-0941EE3CBC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C6FE20D-6181-D747-8C87-E9C3DFDE7D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>
              <a:solidFill>
                <a:srgbClr val="1F497D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40A0B04-03EF-2B42-810B-764E18000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9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A9367F8-5A66-FC42-A715-56AD4155E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770F45-C241-0F47-ABD2-0941EE3CBC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C6FE20D-6181-D747-8C87-E9C3DFDE7D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>
              <a:solidFill>
                <a:srgbClr val="1F497D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40A0B04-03EF-2B42-810B-764E18000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9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80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3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839478"/>
            <a:ext cx="12192000" cy="553998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ctr">
              <a:defRPr sz="36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955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52E-8C4D-4A3E-8219-8DB29E1D0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Century Gothic 28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69F5-13ED-46BE-A2FA-8237356C2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207699"/>
            <a:ext cx="10991850" cy="4955875"/>
          </a:xfrm>
        </p:spPr>
        <p:txBody>
          <a:bodyPr/>
          <a:lstStyle/>
          <a:p>
            <a:pPr lvl="0"/>
            <a:r>
              <a:rPr lang="en-US" dirty="0"/>
              <a:t>Century gothic 24 bold</a:t>
            </a:r>
          </a:p>
          <a:p>
            <a:pPr lvl="0"/>
            <a:r>
              <a:rPr lang="en-US" dirty="0"/>
              <a:t>Century gothic 24 bold</a:t>
            </a:r>
          </a:p>
          <a:p>
            <a:pPr lvl="1"/>
            <a:r>
              <a:rPr lang="en-US" dirty="0"/>
              <a:t>Century gothic 22</a:t>
            </a:r>
          </a:p>
          <a:p>
            <a:pPr lvl="1"/>
            <a:r>
              <a:rPr lang="en-US" dirty="0"/>
              <a:t>Century gothic 22</a:t>
            </a:r>
          </a:p>
          <a:p>
            <a:pPr lvl="2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20</a:t>
            </a:r>
          </a:p>
          <a:p>
            <a:pPr lvl="0"/>
            <a:r>
              <a:rPr lang="en-US" dirty="0"/>
              <a:t>Century gothic 24 bold</a:t>
            </a:r>
          </a:p>
        </p:txBody>
      </p:sp>
    </p:spTree>
    <p:extLst>
      <p:ext uri="{BB962C8B-B14F-4D97-AF65-F5344CB8AC3E}">
        <p14:creationId xmlns:p14="http://schemas.microsoft.com/office/powerpoint/2010/main" val="40336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905000"/>
            <a:ext cx="8534400" cy="8763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7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 marL="800100" indent="-342900">
              <a:buClr>
                <a:schemeClr val="bg1"/>
              </a:buClr>
              <a:buFont typeface="Lucida Grande"/>
              <a:buChar char="−"/>
              <a:defRPr sz="2200">
                <a:solidFill>
                  <a:srgbClr val="FFFFFF"/>
                </a:solidFill>
              </a:defRPr>
            </a:lvl2pPr>
            <a:lvl3pPr marL="1371600" indent="-457200">
              <a:buClr>
                <a:schemeClr val="bg1"/>
              </a:buClr>
              <a:buFont typeface="Arial"/>
              <a:buChar char="•"/>
              <a:defRPr sz="2000">
                <a:solidFill>
                  <a:srgbClr val="FFFFFF"/>
                </a:solidFill>
              </a:defRPr>
            </a:lvl3pPr>
            <a:lvl4pPr marL="1371600" indent="0">
              <a:buClr>
                <a:schemeClr val="bg1"/>
              </a:buClr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Clr>
                <a:schemeClr val="bg1"/>
              </a:buClr>
              <a:buNone/>
              <a:defRPr sz="14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3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 marL="1257300" indent="-342900">
              <a:buClr>
                <a:schemeClr val="bg1"/>
              </a:buClr>
              <a:buFont typeface="Arial"/>
              <a:buChar char="•"/>
              <a:defRPr lang="en-US" dirty="0" smtClean="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1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5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7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•"/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9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474664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>
              <a:solidFill>
                <a:srgbClr val="1F497D"/>
              </a:solidFill>
            </a:endParaRP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0" y="6474664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76636-AE8C-604D-B046-093252AC08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1" y="6427024"/>
            <a:ext cx="2627068" cy="3553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8" r:id="rId1"/>
    <p:sldLayoutId id="2147493564" r:id="rId2"/>
    <p:sldLayoutId id="2147493563" r:id="rId3"/>
    <p:sldLayoutId id="2147493552" r:id="rId4"/>
    <p:sldLayoutId id="2147493553" r:id="rId5"/>
    <p:sldLayoutId id="2147493554" r:id="rId6"/>
    <p:sldLayoutId id="2147493555" r:id="rId7"/>
    <p:sldLayoutId id="2147493556" r:id="rId8"/>
    <p:sldLayoutId id="2147493558" r:id="rId9"/>
    <p:sldLayoutId id="2147493559" r:id="rId10"/>
    <p:sldLayoutId id="2147493560" r:id="rId11"/>
    <p:sldLayoutId id="2147493561" r:id="rId12"/>
    <p:sldLayoutId id="2147493578" r:id="rId13"/>
    <p:sldLayoutId id="214749359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/>
        <a:buChar char="•"/>
        <a:defRPr sz="2200" b="1" kern="1200">
          <a:solidFill>
            <a:srgbClr val="FFFFFF"/>
          </a:solidFill>
          <a:latin typeface="+mn-lt"/>
          <a:ea typeface="ＭＳ Ｐゴシック" charset="0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/>
        <a:buChar char="•"/>
        <a:defRPr sz="18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5823B-EFB1-8A4A-A919-50998D93C7D8}"/>
              </a:ext>
            </a:extLst>
          </p:cNvPr>
          <p:cNvSpPr/>
          <p:nvPr userDrawn="1"/>
        </p:nvSpPr>
        <p:spPr>
          <a:xfrm>
            <a:off x="0" y="914400"/>
            <a:ext cx="12202273" cy="5460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0" y="6505486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prstClr val="white"/>
                </a:solidFill>
              </a:rPr>
              <a:pPr algn="ctr"/>
              <a:t>‹#›</a:t>
            </a:fld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A349593-D283-924F-8D49-D6760F3EB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>
              <a:solidFill>
                <a:srgbClr val="1F497D"/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B82C9AD-B008-D94A-A30B-1B6EC5299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5212"/>
            <a:ext cx="111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4D8F888-0728-C242-BE45-53BCA02D2D81}" type="slidenum">
              <a:rPr lang="en-US" sz="1200" b="1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68F5F7-268E-3240-B374-AC400B3F38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1" y="6427024"/>
            <a:ext cx="2627068" cy="3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4" r:id="rId1"/>
    <p:sldLayoutId id="2147493599" r:id="rId2"/>
    <p:sldLayoutId id="2147493595" r:id="rId3"/>
    <p:sldLayoutId id="2147493596" r:id="rId4"/>
    <p:sldLayoutId id="2147493597" r:id="rId5"/>
    <p:sldLayoutId id="214749360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emf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3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3"/>
          <p:cNvSpPr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ko-KR" sz="3600">
              <a:solidFill>
                <a:srgbClr val="FFFF00"/>
              </a:solidFill>
              <a:ea typeface="굴림" charset="0"/>
              <a:cs typeface="굴림" charset="0"/>
            </a:endParaRPr>
          </a:p>
        </p:txBody>
      </p:sp>
      <p:sp>
        <p:nvSpPr>
          <p:cNvPr id="4098" name="Rectangle 24"/>
          <p:cNvSpPr>
            <a:spLocks noChangeArrowheads="1"/>
          </p:cNvSpPr>
          <p:nvPr/>
        </p:nvSpPr>
        <p:spPr bwMode="auto">
          <a:xfrm>
            <a:off x="2111375" y="268288"/>
            <a:ext cx="7969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Aft>
                <a:spcPct val="25000"/>
              </a:spcAft>
            </a:pPr>
            <a:endParaRPr lang="en-US" altLang="ko-KR" sz="3600">
              <a:solidFill>
                <a:schemeClr val="bg1"/>
              </a:solidFill>
              <a:ea typeface="굴림" charset="0"/>
              <a:cs typeface="굴림" charset="0"/>
            </a:endParaRPr>
          </a:p>
          <a:p>
            <a:pPr algn="ctr" eaLnBrk="0" hangingPunct="0">
              <a:spcAft>
                <a:spcPct val="25000"/>
              </a:spcAft>
            </a:pPr>
            <a:r>
              <a:rPr lang="en-US" altLang="ko-KR" sz="3600">
                <a:solidFill>
                  <a:schemeClr val="bg1"/>
                </a:solidFill>
                <a:ea typeface="굴림" charset="0"/>
                <a:cs typeface="굴림" charset="0"/>
              </a:rPr>
              <a:t> </a:t>
            </a:r>
          </a:p>
          <a:p>
            <a:pPr algn="ctr">
              <a:spcAft>
                <a:spcPct val="25000"/>
              </a:spcAft>
              <a:buClr>
                <a:srgbClr val="0C2D84"/>
              </a:buClr>
            </a:pPr>
            <a:endParaRPr lang="en-US" altLang="ko-KR" sz="3600">
              <a:solidFill>
                <a:schemeClr val="bg1"/>
              </a:solidFill>
              <a:ea typeface="굴림" charset="0"/>
              <a:cs typeface="굴림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C11B0B-112C-8244-9122-3E26D0A98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Wetted Foam Targets for Inertial Fusion Power Plants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928F4-0B97-4841-9C31-A73C9755D94E}"/>
              </a:ext>
            </a:extLst>
          </p:cNvPr>
          <p:cNvSpPr txBox="1"/>
          <p:nvPr/>
        </p:nvSpPr>
        <p:spPr>
          <a:xfrm>
            <a:off x="536027" y="1238378"/>
            <a:ext cx="425669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</a:rPr>
              <a:t>By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bg1"/>
                </a:solidFill>
              </a:rPr>
              <a:t>Neil Alexander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</a:rPr>
              <a:t>Director of Inertial Fusion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C2F63-7E77-8240-9BF4-5AD79F7E831F}"/>
              </a:ext>
            </a:extLst>
          </p:cNvPr>
          <p:cNvSpPr txBox="1"/>
          <p:nvPr/>
        </p:nvSpPr>
        <p:spPr>
          <a:xfrm>
            <a:off x="536027" y="3153103"/>
            <a:ext cx="5114254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</a:rPr>
              <a:t>Presented to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bg1"/>
                </a:solidFill>
              </a:rPr>
              <a:t>Fusion Power Associates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7958FD-4007-D54A-8425-03FE40F2C19B}"/>
              </a:ext>
            </a:extLst>
          </p:cNvPr>
          <p:cNvSpPr txBox="1"/>
          <p:nvPr/>
        </p:nvSpPr>
        <p:spPr>
          <a:xfrm>
            <a:off x="536027" y="4950372"/>
            <a:ext cx="350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Washington DC,</a:t>
            </a:r>
          </a:p>
          <a:p>
            <a:r>
              <a:rPr lang="en-US" dirty="0">
                <a:solidFill>
                  <a:schemeClr val="bg1"/>
                </a:solidFill>
              </a:rPr>
              <a:t>December 19-20, 2023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131DD-316B-664F-B3C1-DA1E37E214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1" y="6427024"/>
            <a:ext cx="2627068" cy="3553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43A56F-6D16-7B7A-7776-295420B000F8}"/>
              </a:ext>
            </a:extLst>
          </p:cNvPr>
          <p:cNvGrpSpPr/>
          <p:nvPr/>
        </p:nvGrpSpPr>
        <p:grpSpPr>
          <a:xfrm>
            <a:off x="6179834" y="1255284"/>
            <a:ext cx="2438901" cy="1370708"/>
            <a:chOff x="9087651" y="1080624"/>
            <a:chExt cx="2438901" cy="13707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5B2C78-D90F-8564-4EEC-60E48A871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87651" y="1089061"/>
              <a:ext cx="2438901" cy="1362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CDB5B0-2DBA-52DF-3109-27D0DD6DC322}"/>
                </a:ext>
              </a:extLst>
            </p:cNvPr>
            <p:cNvSpPr txBox="1"/>
            <p:nvPr/>
          </p:nvSpPr>
          <p:spPr>
            <a:xfrm>
              <a:off x="9087651" y="1080624"/>
              <a:ext cx="1194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Shell/capsule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A2B93-1655-4B9E-48EF-A5CEDF170F47}"/>
              </a:ext>
            </a:extLst>
          </p:cNvPr>
          <p:cNvGrpSpPr/>
          <p:nvPr/>
        </p:nvGrpSpPr>
        <p:grpSpPr>
          <a:xfrm>
            <a:off x="8943607" y="1348951"/>
            <a:ext cx="2590800" cy="1127992"/>
            <a:chOff x="9011701" y="2487493"/>
            <a:chExt cx="2590800" cy="1127992"/>
          </a:xfrm>
        </p:grpSpPr>
        <p:pic>
          <p:nvPicPr>
            <p:cNvPr id="3" name="Picture 80">
              <a:extLst>
                <a:ext uri="{FF2B5EF4-FFF2-40B4-BE49-F238E27FC236}">
                  <a16:creationId xmlns:a16="http://schemas.microsoft.com/office/drawing/2014/main" id="{3426640F-2027-40E3-42CA-2082CC09C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"/>
            <a:stretch>
              <a:fillRect/>
            </a:stretch>
          </p:blipFill>
          <p:spPr bwMode="auto">
            <a:xfrm>
              <a:off x="9011701" y="2548685"/>
              <a:ext cx="2590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3AC0DB-2CB3-1E7A-D859-F065D5F6A813}"/>
                </a:ext>
              </a:extLst>
            </p:cNvPr>
            <p:cNvSpPr txBox="1"/>
            <p:nvPr/>
          </p:nvSpPr>
          <p:spPr>
            <a:xfrm>
              <a:off x="9317728" y="2487493"/>
              <a:ext cx="989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Foam Shell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E9A507-2FCA-A0AF-09CF-237D9054BDF0}"/>
              </a:ext>
            </a:extLst>
          </p:cNvPr>
          <p:cNvGrpSpPr/>
          <p:nvPr/>
        </p:nvGrpSpPr>
        <p:grpSpPr>
          <a:xfrm>
            <a:off x="5932969" y="2980058"/>
            <a:ext cx="3010638" cy="1280271"/>
            <a:chOff x="8790113" y="3812810"/>
            <a:chExt cx="3010638" cy="12802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61E4DB-EF0D-C327-5953-B42112CDB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452" y="3812810"/>
              <a:ext cx="2987299" cy="12802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515C21-A29E-133A-E086-F363AF9504EA}"/>
                </a:ext>
              </a:extLst>
            </p:cNvPr>
            <p:cNvSpPr txBox="1"/>
            <p:nvPr/>
          </p:nvSpPr>
          <p:spPr>
            <a:xfrm>
              <a:off x="8790113" y="3820247"/>
              <a:ext cx="9044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Hohlraum</a:t>
              </a:r>
              <a:endParaRPr lang="en-US" sz="12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1E3A8C-46E1-2ADB-DCEE-3556156D05BB}"/>
              </a:ext>
            </a:extLst>
          </p:cNvPr>
          <p:cNvGrpSpPr/>
          <p:nvPr/>
        </p:nvGrpSpPr>
        <p:grpSpPr>
          <a:xfrm>
            <a:off x="9267826" y="4590176"/>
            <a:ext cx="1856018" cy="1369541"/>
            <a:chOff x="9504021" y="5211242"/>
            <a:chExt cx="1537211" cy="11342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6361EE-4895-39FD-EC0E-79D0D8F5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970" y="5241921"/>
              <a:ext cx="1468262" cy="110361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0EDAB-0244-6837-B507-BD02ED7307A3}"/>
                </a:ext>
              </a:extLst>
            </p:cNvPr>
            <p:cNvSpPr txBox="1"/>
            <p:nvPr/>
          </p:nvSpPr>
          <p:spPr>
            <a:xfrm>
              <a:off x="9504021" y="5211242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Cone-in-shell</a:t>
              </a:r>
            </a:p>
          </p:txBody>
        </p:sp>
      </p:grpSp>
      <p:pic>
        <p:nvPicPr>
          <p:cNvPr id="20" name="Picture 34">
            <a:extLst>
              <a:ext uri="{FF2B5EF4-FFF2-40B4-BE49-F238E27FC236}">
                <a16:creationId xmlns:a16="http://schemas.microsoft.com/office/drawing/2014/main" id="{73B18097-E646-E6EB-1A20-ED1561A7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634" y="2858833"/>
            <a:ext cx="2049097" cy="15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A1AEE7-137C-1036-6673-AD0050BBA6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176" y="4470782"/>
            <a:ext cx="2366397" cy="15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97455-4899-4EA1-AF1B-8768F0BAC7B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dirty="0"/>
              <a:t>GA has built its own, open architecture, 2 photon polymerization (2PP) additive manufacturing (AM) systems – Printing WF targets and foam inside of capsules demonstrated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8F8F3-0ECF-40BD-9B65-ACCFADB700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" y="956289"/>
            <a:ext cx="1931382" cy="2581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5E254-5FEE-46FC-97C8-C85E833BE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568" y="1024869"/>
            <a:ext cx="2888852" cy="2546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7D2CD-17DE-4DA9-B780-90B85444A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420" y="956289"/>
            <a:ext cx="2554690" cy="199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76FB76-E400-4380-8C6D-585A219B02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534" y="3166216"/>
            <a:ext cx="1757363" cy="185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36E3D-5375-4B39-9FCD-1EFDCB6672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24"/>
          <a:stretch/>
        </p:blipFill>
        <p:spPr>
          <a:xfrm>
            <a:off x="8917326" y="1050794"/>
            <a:ext cx="3190672" cy="1515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854208-F34E-4BE1-BA41-8FDBD28B4C90}"/>
              </a:ext>
            </a:extLst>
          </p:cNvPr>
          <p:cNvSpPr txBox="1"/>
          <p:nvPr/>
        </p:nvSpPr>
        <p:spPr>
          <a:xfrm>
            <a:off x="9242588" y="2595398"/>
            <a:ext cx="235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2PP-AM graded density foam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6F4AF-7932-4884-B789-3EC3E085BC9F}"/>
              </a:ext>
            </a:extLst>
          </p:cNvPr>
          <p:cNvSpPr txBox="1"/>
          <p:nvPr/>
        </p:nvSpPr>
        <p:spPr>
          <a:xfrm>
            <a:off x="7607926" y="1430760"/>
            <a:ext cx="111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Arbitrary structure printed inside of PAMS capsule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B024B-A696-4D91-A994-124E7BCED58C}"/>
              </a:ext>
            </a:extLst>
          </p:cNvPr>
          <p:cNvSpPr txBox="1"/>
          <p:nvPr/>
        </p:nvSpPr>
        <p:spPr>
          <a:xfrm>
            <a:off x="2770362" y="3606082"/>
            <a:ext cx="2118510" cy="461665"/>
          </a:xfrm>
          <a:prstGeom prst="rect">
            <a:avLst/>
          </a:prstGeom>
          <a:solidFill>
            <a:srgbClr val="F4FFB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2PP printed shell with foam interior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36516-E7BF-475B-B879-0ECE25B69AFF}"/>
              </a:ext>
            </a:extLst>
          </p:cNvPr>
          <p:cNvSpPr txBox="1"/>
          <p:nvPr/>
        </p:nvSpPr>
        <p:spPr>
          <a:xfrm>
            <a:off x="127058" y="3510964"/>
            <a:ext cx="2118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2PP System at GA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82D16-475E-4A99-B184-31F24BF9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182" y="4712401"/>
            <a:ext cx="7418660" cy="1515773"/>
          </a:xfrm>
        </p:spPr>
        <p:txBody>
          <a:bodyPr/>
          <a:lstStyle/>
          <a:p>
            <a:pPr marL="171450" indent="-171450"/>
            <a:r>
              <a:rPr lang="en-US" dirty="0"/>
              <a:t>Flexible output, sub-micron resolution</a:t>
            </a:r>
          </a:p>
          <a:p>
            <a:pPr marL="171450" indent="-171450"/>
            <a:r>
              <a:rPr lang="en-US" dirty="0"/>
              <a:t>Determined structures, even foam structure</a:t>
            </a:r>
          </a:p>
          <a:p>
            <a:pPr marL="171450" indent="-171450"/>
            <a:r>
              <a:rPr lang="en-US" dirty="0"/>
              <a:t>There are many strategies for increasing throughput (e.g. multiplexing 2PP laser; MHz)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AA23E-A1E9-4125-A4BE-948A1C51ADEF}"/>
              </a:ext>
            </a:extLst>
          </p:cNvPr>
          <p:cNvSpPr txBox="1"/>
          <p:nvPr/>
        </p:nvSpPr>
        <p:spPr>
          <a:xfrm>
            <a:off x="9387472" y="5979869"/>
            <a:ext cx="252714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Speed increase needed for IFE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0E42B0-2B5C-4731-B925-A00C36698FBE}"/>
              </a:ext>
            </a:extLst>
          </p:cNvPr>
          <p:cNvGrpSpPr/>
          <p:nvPr/>
        </p:nvGrpSpPr>
        <p:grpSpPr>
          <a:xfrm>
            <a:off x="7247259" y="3083790"/>
            <a:ext cx="4561374" cy="2764447"/>
            <a:chOff x="134700" y="637547"/>
            <a:chExt cx="8679093" cy="5260016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E398B52F-85E0-49AF-8B9F-90884B5D5468}"/>
                </a:ext>
              </a:extLst>
            </p:cNvPr>
            <p:cNvSpPr/>
            <p:nvPr/>
          </p:nvSpPr>
          <p:spPr>
            <a:xfrm>
              <a:off x="2835275" y="1143000"/>
              <a:ext cx="476250" cy="2863850"/>
            </a:xfrm>
            <a:custGeom>
              <a:avLst/>
              <a:gdLst>
                <a:gd name="connsiteX0" fmla="*/ 83128 w 476762"/>
                <a:gd name="connsiteY0" fmla="*/ 0 h 2864112"/>
                <a:gd name="connsiteX1" fmla="*/ 476093 w 476762"/>
                <a:gd name="connsiteY1" fmla="*/ 1518961 h 2864112"/>
                <a:gd name="connsiteX2" fmla="*/ 0 w 476762"/>
                <a:gd name="connsiteY2" fmla="*/ 2864112 h 28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762" h="2864112">
                  <a:moveTo>
                    <a:pt x="83128" y="0"/>
                  </a:moveTo>
                  <a:cubicBezTo>
                    <a:pt x="286538" y="520804"/>
                    <a:pt x="489948" y="1041609"/>
                    <a:pt x="476093" y="1518961"/>
                  </a:cubicBezTo>
                  <a:cubicBezTo>
                    <a:pt x="462238" y="1996313"/>
                    <a:pt x="231119" y="2430212"/>
                    <a:pt x="0" y="2864112"/>
                  </a:cubicBezTo>
                </a:path>
              </a:pathLst>
            </a:cu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FC5B4BE-86AA-41B1-8F47-B7B075BE7073}"/>
                </a:ext>
              </a:extLst>
            </p:cNvPr>
            <p:cNvSpPr/>
            <p:nvPr/>
          </p:nvSpPr>
          <p:spPr>
            <a:xfrm flipH="1">
              <a:off x="3565525" y="1143000"/>
              <a:ext cx="476250" cy="2863850"/>
            </a:xfrm>
            <a:custGeom>
              <a:avLst/>
              <a:gdLst>
                <a:gd name="connsiteX0" fmla="*/ 83128 w 476762"/>
                <a:gd name="connsiteY0" fmla="*/ 0 h 2864112"/>
                <a:gd name="connsiteX1" fmla="*/ 476093 w 476762"/>
                <a:gd name="connsiteY1" fmla="*/ 1518961 h 2864112"/>
                <a:gd name="connsiteX2" fmla="*/ 0 w 476762"/>
                <a:gd name="connsiteY2" fmla="*/ 2864112 h 28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762" h="2864112">
                  <a:moveTo>
                    <a:pt x="83128" y="0"/>
                  </a:moveTo>
                  <a:cubicBezTo>
                    <a:pt x="286538" y="520804"/>
                    <a:pt x="489948" y="1041609"/>
                    <a:pt x="476093" y="1518961"/>
                  </a:cubicBezTo>
                  <a:cubicBezTo>
                    <a:pt x="462238" y="1996313"/>
                    <a:pt x="231119" y="2430212"/>
                    <a:pt x="0" y="2864112"/>
                  </a:cubicBezTo>
                </a:path>
              </a:pathLst>
            </a:cu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359179-AAD6-4397-9E1B-1311E64FD12B}"/>
                </a:ext>
              </a:extLst>
            </p:cNvPr>
            <p:cNvSpPr/>
            <p:nvPr/>
          </p:nvSpPr>
          <p:spPr>
            <a:xfrm>
              <a:off x="2646363" y="4006850"/>
              <a:ext cx="1609725" cy="36988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DECFAA-783B-4D87-ACFF-62C845BBA166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2646363" y="4192588"/>
              <a:ext cx="0" cy="9858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D189DF-5992-4B86-9FE6-0EE2148FE4E1}"/>
                </a:ext>
              </a:extLst>
            </p:cNvPr>
            <p:cNvSpPr/>
            <p:nvPr/>
          </p:nvSpPr>
          <p:spPr>
            <a:xfrm>
              <a:off x="2646363" y="4992688"/>
              <a:ext cx="1609725" cy="371475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04BB0A-ECB6-4136-85BC-84B4468DE34C}"/>
                </a:ext>
              </a:extLst>
            </p:cNvPr>
            <p:cNvCxnSpPr>
              <a:stCxn id="29" idx="6"/>
              <a:endCxn id="27" idx="6"/>
            </p:cNvCxnSpPr>
            <p:nvPr/>
          </p:nvCxnSpPr>
          <p:spPr>
            <a:xfrm flipV="1">
              <a:off x="4256088" y="4192588"/>
              <a:ext cx="0" cy="9858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ECD155-F9D7-48B2-9CAA-12F89D6204F3}"/>
                </a:ext>
              </a:extLst>
            </p:cNvPr>
            <p:cNvCxnSpPr/>
            <p:nvPr/>
          </p:nvCxnSpPr>
          <p:spPr>
            <a:xfrm flipV="1">
              <a:off x="2819400" y="5316538"/>
              <a:ext cx="15875" cy="506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12C401-3B45-40D8-98C9-319E0FF25797}"/>
                </a:ext>
              </a:extLst>
            </p:cNvPr>
            <p:cNvCxnSpPr/>
            <p:nvPr/>
          </p:nvCxnSpPr>
          <p:spPr>
            <a:xfrm flipV="1">
              <a:off x="4019550" y="5316538"/>
              <a:ext cx="14288" cy="506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3CFA0356-D89C-43D7-861E-33B0F7E7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875" y="4460875"/>
              <a:ext cx="1305074" cy="6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/>
                <a:t>Objective Lens</a:t>
              </a: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308D55E-AFF4-49C3-AAA5-25249180ECFB}"/>
                </a:ext>
              </a:extLst>
            </p:cNvPr>
            <p:cNvSpPr/>
            <p:nvPr/>
          </p:nvSpPr>
          <p:spPr>
            <a:xfrm>
              <a:off x="5094288" y="1143000"/>
              <a:ext cx="476250" cy="2863850"/>
            </a:xfrm>
            <a:custGeom>
              <a:avLst/>
              <a:gdLst>
                <a:gd name="connsiteX0" fmla="*/ 83128 w 476762"/>
                <a:gd name="connsiteY0" fmla="*/ 0 h 2864112"/>
                <a:gd name="connsiteX1" fmla="*/ 476093 w 476762"/>
                <a:gd name="connsiteY1" fmla="*/ 1518961 h 2864112"/>
                <a:gd name="connsiteX2" fmla="*/ 0 w 476762"/>
                <a:gd name="connsiteY2" fmla="*/ 2864112 h 28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762" h="2864112">
                  <a:moveTo>
                    <a:pt x="83128" y="0"/>
                  </a:moveTo>
                  <a:cubicBezTo>
                    <a:pt x="286538" y="520804"/>
                    <a:pt x="489948" y="1041609"/>
                    <a:pt x="476093" y="1518961"/>
                  </a:cubicBezTo>
                  <a:cubicBezTo>
                    <a:pt x="462238" y="1996313"/>
                    <a:pt x="231119" y="2430212"/>
                    <a:pt x="0" y="2864112"/>
                  </a:cubicBezTo>
                </a:path>
              </a:pathLst>
            </a:cu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6BC1ED6-C031-4AE8-9554-743749E797B2}"/>
                </a:ext>
              </a:extLst>
            </p:cNvPr>
            <p:cNvSpPr/>
            <p:nvPr/>
          </p:nvSpPr>
          <p:spPr>
            <a:xfrm flipH="1">
              <a:off x="5824538" y="1143000"/>
              <a:ext cx="476250" cy="2863850"/>
            </a:xfrm>
            <a:custGeom>
              <a:avLst/>
              <a:gdLst>
                <a:gd name="connsiteX0" fmla="*/ 83128 w 476762"/>
                <a:gd name="connsiteY0" fmla="*/ 0 h 2864112"/>
                <a:gd name="connsiteX1" fmla="*/ 476093 w 476762"/>
                <a:gd name="connsiteY1" fmla="*/ 1518961 h 2864112"/>
                <a:gd name="connsiteX2" fmla="*/ 0 w 476762"/>
                <a:gd name="connsiteY2" fmla="*/ 2864112 h 28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762" h="2864112">
                  <a:moveTo>
                    <a:pt x="83128" y="0"/>
                  </a:moveTo>
                  <a:cubicBezTo>
                    <a:pt x="286538" y="520804"/>
                    <a:pt x="489948" y="1041609"/>
                    <a:pt x="476093" y="1518961"/>
                  </a:cubicBezTo>
                  <a:cubicBezTo>
                    <a:pt x="462238" y="1996313"/>
                    <a:pt x="231119" y="2430212"/>
                    <a:pt x="0" y="2864112"/>
                  </a:cubicBezTo>
                </a:path>
              </a:pathLst>
            </a:cu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B75E5D-2637-44B3-A1A6-9C3863CE818D}"/>
                </a:ext>
              </a:extLst>
            </p:cNvPr>
            <p:cNvSpPr/>
            <p:nvPr/>
          </p:nvSpPr>
          <p:spPr>
            <a:xfrm>
              <a:off x="4905375" y="4006850"/>
              <a:ext cx="1609725" cy="36988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674C2D3-D31E-4B94-A79A-68C3AE65558C}"/>
                </a:ext>
              </a:extLst>
            </p:cNvPr>
            <p:cNvCxnSpPr>
              <a:stCxn id="36" idx="2"/>
            </p:cNvCxnSpPr>
            <p:nvPr/>
          </p:nvCxnSpPr>
          <p:spPr>
            <a:xfrm>
              <a:off x="4905375" y="4192588"/>
              <a:ext cx="0" cy="9858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AAE76B7-97C2-4EC2-8ECE-2425A93FCA48}"/>
                </a:ext>
              </a:extLst>
            </p:cNvPr>
            <p:cNvSpPr/>
            <p:nvPr/>
          </p:nvSpPr>
          <p:spPr>
            <a:xfrm>
              <a:off x="4905375" y="4992688"/>
              <a:ext cx="1609725" cy="371475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9E4DFF-DBE1-4473-B3FF-AEB86B06DC89}"/>
                </a:ext>
              </a:extLst>
            </p:cNvPr>
            <p:cNvCxnSpPr>
              <a:stCxn id="38" idx="6"/>
              <a:endCxn id="36" idx="6"/>
            </p:cNvCxnSpPr>
            <p:nvPr/>
          </p:nvCxnSpPr>
          <p:spPr>
            <a:xfrm flipV="1">
              <a:off x="6515100" y="4192588"/>
              <a:ext cx="0" cy="9858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4D0F06-CB13-4F4E-B1D0-89DEB7422E8D}"/>
                </a:ext>
              </a:extLst>
            </p:cNvPr>
            <p:cNvCxnSpPr/>
            <p:nvPr/>
          </p:nvCxnSpPr>
          <p:spPr>
            <a:xfrm flipV="1">
              <a:off x="5078413" y="5316538"/>
              <a:ext cx="15875" cy="506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29CB3F-4CF7-4F97-84C4-DAE244A52621}"/>
                </a:ext>
              </a:extLst>
            </p:cNvPr>
            <p:cNvCxnSpPr/>
            <p:nvPr/>
          </p:nvCxnSpPr>
          <p:spPr>
            <a:xfrm flipV="1">
              <a:off x="6278563" y="5316538"/>
              <a:ext cx="14287" cy="506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1871E3B0-AD93-482E-BAE1-A81702CCA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8888" y="4460875"/>
              <a:ext cx="1305074" cy="6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/>
                <a:t>Objective Lens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7B2942-EAF8-40C5-8890-A664AB29BED1}"/>
                </a:ext>
              </a:extLst>
            </p:cNvPr>
            <p:cNvCxnSpPr/>
            <p:nvPr/>
          </p:nvCxnSpPr>
          <p:spPr>
            <a:xfrm>
              <a:off x="3167063" y="3333750"/>
              <a:ext cx="55245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D88762-3895-43CB-BB5E-023F68510761}"/>
                </a:ext>
              </a:extLst>
            </p:cNvPr>
            <p:cNvCxnSpPr/>
            <p:nvPr/>
          </p:nvCxnSpPr>
          <p:spPr>
            <a:xfrm>
              <a:off x="3167063" y="1876425"/>
              <a:ext cx="55245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08353C-48A2-4005-89AC-E24C317BC50F}"/>
                </a:ext>
              </a:extLst>
            </p:cNvPr>
            <p:cNvCxnSpPr/>
            <p:nvPr/>
          </p:nvCxnSpPr>
          <p:spPr>
            <a:xfrm flipV="1">
              <a:off x="3243263" y="1876425"/>
              <a:ext cx="128587" cy="1635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2491C2-20F5-44CA-B324-390111EB2E7B}"/>
                </a:ext>
              </a:extLst>
            </p:cNvPr>
            <p:cNvCxnSpPr/>
            <p:nvPr/>
          </p:nvCxnSpPr>
          <p:spPr>
            <a:xfrm flipV="1">
              <a:off x="3281363" y="1866900"/>
              <a:ext cx="284162" cy="3873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E3E87D-E894-4C52-8AAC-E14C82784E69}"/>
                </a:ext>
              </a:extLst>
            </p:cNvPr>
            <p:cNvCxnSpPr/>
            <p:nvPr/>
          </p:nvCxnSpPr>
          <p:spPr>
            <a:xfrm flipV="1">
              <a:off x="3311525" y="1935163"/>
              <a:ext cx="373063" cy="5588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F485BB6-17C9-4253-9E42-AE6079F9032F}"/>
                </a:ext>
              </a:extLst>
            </p:cNvPr>
            <p:cNvCxnSpPr/>
            <p:nvPr/>
          </p:nvCxnSpPr>
          <p:spPr>
            <a:xfrm flipV="1">
              <a:off x="3311525" y="2336800"/>
              <a:ext cx="273050" cy="381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71DC2AF-6128-459C-86D6-E3A19FCE24FB}"/>
                </a:ext>
              </a:extLst>
            </p:cNvPr>
            <p:cNvCxnSpPr/>
            <p:nvPr/>
          </p:nvCxnSpPr>
          <p:spPr>
            <a:xfrm flipV="1">
              <a:off x="3187700" y="2754313"/>
              <a:ext cx="396875" cy="5159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8F9D6F-66CD-4A7A-9EC8-20C26ACACB53}"/>
                </a:ext>
              </a:extLst>
            </p:cNvPr>
            <p:cNvCxnSpPr/>
            <p:nvPr/>
          </p:nvCxnSpPr>
          <p:spPr>
            <a:xfrm flipV="1">
              <a:off x="3292475" y="2563813"/>
              <a:ext cx="273050" cy="381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960349-7774-4D39-82E4-EA8CD0EB2C58}"/>
                </a:ext>
              </a:extLst>
            </p:cNvPr>
            <p:cNvCxnSpPr/>
            <p:nvPr/>
          </p:nvCxnSpPr>
          <p:spPr>
            <a:xfrm flipV="1">
              <a:off x="3327400" y="2949575"/>
              <a:ext cx="282575" cy="3857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4E98CC-DBA1-4A0C-8575-CA5C5D00CF0B}"/>
                </a:ext>
              </a:extLst>
            </p:cNvPr>
            <p:cNvCxnSpPr/>
            <p:nvPr/>
          </p:nvCxnSpPr>
          <p:spPr>
            <a:xfrm flipV="1">
              <a:off x="3538538" y="3170238"/>
              <a:ext cx="128587" cy="1635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CBE2B6-D132-4BD3-8B3D-8739C63D728B}"/>
                </a:ext>
              </a:extLst>
            </p:cNvPr>
            <p:cNvSpPr/>
            <p:nvPr/>
          </p:nvSpPr>
          <p:spPr>
            <a:xfrm>
              <a:off x="5656263" y="2420938"/>
              <a:ext cx="84137" cy="2809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54" name="TextBox 79">
              <a:extLst>
                <a:ext uri="{FF2B5EF4-FFF2-40B4-BE49-F238E27FC236}">
                  <a16:creationId xmlns:a16="http://schemas.microsoft.com/office/drawing/2014/main" id="{A537F5F6-94B1-42BC-92C2-62A0B83FD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364" y="684940"/>
              <a:ext cx="2754188" cy="43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dirty="0"/>
                <a:t>Energy 1 Photon (1PP)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F637286-4A0E-4B32-8CD2-628DEEBBCDD6}"/>
                </a:ext>
              </a:extLst>
            </p:cNvPr>
            <p:cNvCxnSpPr/>
            <p:nvPr/>
          </p:nvCxnSpPr>
          <p:spPr>
            <a:xfrm>
              <a:off x="1458913" y="3017838"/>
              <a:ext cx="5984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86514A-CB6A-4C48-8D39-023EF0AF21A7}"/>
                </a:ext>
              </a:extLst>
            </p:cNvPr>
            <p:cNvCxnSpPr/>
            <p:nvPr/>
          </p:nvCxnSpPr>
          <p:spPr>
            <a:xfrm>
              <a:off x="1458913" y="4994275"/>
              <a:ext cx="5984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84">
              <a:extLst>
                <a:ext uri="{FF2B5EF4-FFF2-40B4-BE49-F238E27FC236}">
                  <a16:creationId xmlns:a16="http://schemas.microsoft.com/office/drawing/2014/main" id="{40C885AC-71E5-4FEA-A232-50DF6AE12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00" y="2751138"/>
              <a:ext cx="1449625" cy="58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00" b="0" dirty="0"/>
                <a:t>Conduction Band</a:t>
              </a:r>
            </a:p>
          </p:txBody>
        </p:sp>
        <p:sp>
          <p:nvSpPr>
            <p:cNvPr id="58" name="TextBox 85">
              <a:extLst>
                <a:ext uri="{FF2B5EF4-FFF2-40B4-BE49-F238E27FC236}">
                  <a16:creationId xmlns:a16="http://schemas.microsoft.com/office/drawing/2014/main" id="{31FC30F8-389B-4E07-AEC6-BBBDEF53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9" y="4732338"/>
              <a:ext cx="1308099" cy="58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00" b="0"/>
                <a:t>Valence Band</a:t>
              </a:r>
            </a:p>
          </p:txBody>
        </p:sp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35E93827-4C23-4451-AF2A-6381B1475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3843338"/>
              <a:ext cx="576255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/>
                <a:t>e</a:t>
              </a:r>
              <a:r>
                <a:rPr lang="en-US" altLang="en-US" sz="800" b="0" baseline="30000" dirty="0"/>
                <a:t>-</a:t>
              </a:r>
              <a:endParaRPr lang="en-US" altLang="en-US" sz="800" b="0" dirty="0"/>
            </a:p>
          </p:txBody>
        </p:sp>
        <p:cxnSp>
          <p:nvCxnSpPr>
            <p:cNvPr id="60" name="Curved Connector 88">
              <a:extLst>
                <a:ext uri="{FF2B5EF4-FFF2-40B4-BE49-F238E27FC236}">
                  <a16:creationId xmlns:a16="http://schemas.microsoft.com/office/drawing/2014/main" id="{D8077CD8-74AF-45BB-B04A-F6E647D8F10E}"/>
                </a:ext>
              </a:extLst>
            </p:cNvPr>
            <p:cNvCxnSpPr/>
            <p:nvPr/>
          </p:nvCxnSpPr>
          <p:spPr>
            <a:xfrm rot="16200000" flipV="1">
              <a:off x="892175" y="3887788"/>
              <a:ext cx="1970088" cy="239712"/>
            </a:xfrm>
            <a:prstGeom prst="curvedConnector3">
              <a:avLst>
                <a:gd name="adj1" fmla="val 45676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E477FD9-BA26-4B2E-BA1F-426CABF644C8}"/>
                </a:ext>
              </a:extLst>
            </p:cNvPr>
            <p:cNvCxnSpPr/>
            <p:nvPr/>
          </p:nvCxnSpPr>
          <p:spPr>
            <a:xfrm>
              <a:off x="1446213" y="4116388"/>
              <a:ext cx="523875" cy="8667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02">
              <a:extLst>
                <a:ext uri="{FF2B5EF4-FFF2-40B4-BE49-F238E27FC236}">
                  <a16:creationId xmlns:a16="http://schemas.microsoft.com/office/drawing/2014/main" id="{B9C4A3C2-C5C1-414B-AA81-77B5CC86A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976" y="3719018"/>
              <a:ext cx="1327387" cy="6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n-US" sz="800" b="0" dirty="0"/>
                <a:t> </a:t>
              </a:r>
              <a:r>
                <a:rPr lang="el-GR" altLang="en-US" sz="800" dirty="0"/>
                <a:t>λ</a:t>
              </a:r>
              <a:r>
                <a:rPr lang="en-US" altLang="en-US" sz="800" b="0" dirty="0"/>
                <a:t> = </a:t>
              </a:r>
              <a:r>
                <a:rPr lang="en-US" altLang="en-US" sz="800" b="0" dirty="0">
                  <a:solidFill>
                    <a:schemeClr val="accent2"/>
                  </a:solidFill>
                </a:rPr>
                <a:t>400nm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328EBF6-DF12-4A20-AC9F-1E54D4A44167}"/>
                </a:ext>
              </a:extLst>
            </p:cNvPr>
            <p:cNvCxnSpPr/>
            <p:nvPr/>
          </p:nvCxnSpPr>
          <p:spPr>
            <a:xfrm>
              <a:off x="7887397" y="3049588"/>
              <a:ext cx="5969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9D6D05E-F5C4-4BCC-9EBA-429906D81706}"/>
                </a:ext>
              </a:extLst>
            </p:cNvPr>
            <p:cNvCxnSpPr/>
            <p:nvPr/>
          </p:nvCxnSpPr>
          <p:spPr>
            <a:xfrm>
              <a:off x="8035925" y="5026025"/>
              <a:ext cx="5969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06">
              <a:extLst>
                <a:ext uri="{FF2B5EF4-FFF2-40B4-BE49-F238E27FC236}">
                  <a16:creationId xmlns:a16="http://schemas.microsoft.com/office/drawing/2014/main" id="{367C9F6C-A6B1-48E8-A633-845F29510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788" y="2782889"/>
              <a:ext cx="1604962" cy="58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00" b="0" dirty="0"/>
                <a:t>Conduction Band</a:t>
              </a:r>
            </a:p>
          </p:txBody>
        </p:sp>
        <p:sp>
          <p:nvSpPr>
            <p:cNvPr id="66" name="TextBox 107">
              <a:extLst>
                <a:ext uri="{FF2B5EF4-FFF2-40B4-BE49-F238E27FC236}">
                  <a16:creationId xmlns:a16="http://schemas.microsoft.com/office/drawing/2014/main" id="{BE69324C-E037-422F-93FB-385C5E909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8013" y="4764087"/>
              <a:ext cx="1308099" cy="58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00" b="0"/>
                <a:t>Valence Band</a:t>
              </a:r>
            </a:p>
          </p:txBody>
        </p:sp>
        <p:sp>
          <p:nvSpPr>
            <p:cNvPr id="67" name="TextBox 108">
              <a:extLst>
                <a:ext uri="{FF2B5EF4-FFF2-40B4-BE49-F238E27FC236}">
                  <a16:creationId xmlns:a16="http://schemas.microsoft.com/office/drawing/2014/main" id="{C3F9C781-169C-42C9-B545-714F038A3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7538" y="3838575"/>
              <a:ext cx="576255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/>
                <a:t>e</a:t>
              </a:r>
              <a:r>
                <a:rPr lang="en-US" altLang="en-US" sz="800" b="0" baseline="30000" dirty="0"/>
                <a:t>-</a:t>
              </a:r>
              <a:endParaRPr lang="en-US" altLang="en-US" sz="800" b="0" dirty="0"/>
            </a:p>
          </p:txBody>
        </p:sp>
        <p:cxnSp>
          <p:nvCxnSpPr>
            <p:cNvPr id="68" name="Curved Connector 109">
              <a:extLst>
                <a:ext uri="{FF2B5EF4-FFF2-40B4-BE49-F238E27FC236}">
                  <a16:creationId xmlns:a16="http://schemas.microsoft.com/office/drawing/2014/main" id="{83A69297-9322-47C6-A660-4DC84E67A1A2}"/>
                </a:ext>
              </a:extLst>
            </p:cNvPr>
            <p:cNvCxnSpPr/>
            <p:nvPr/>
          </p:nvCxnSpPr>
          <p:spPr>
            <a:xfrm rot="16200000" flipV="1">
              <a:off x="7954169" y="4406106"/>
              <a:ext cx="998538" cy="23812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D5FC670-E659-4D8D-B557-9C76BAA25092}"/>
                </a:ext>
              </a:extLst>
            </p:cNvPr>
            <p:cNvCxnSpPr>
              <a:stCxn id="70" idx="3"/>
            </p:cNvCxnSpPr>
            <p:nvPr/>
          </p:nvCxnSpPr>
          <p:spPr>
            <a:xfrm>
              <a:off x="7600954" y="3935592"/>
              <a:ext cx="933444" cy="106820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11">
              <a:extLst>
                <a:ext uri="{FF2B5EF4-FFF2-40B4-BE49-F238E27FC236}">
                  <a16:creationId xmlns:a16="http://schemas.microsoft.com/office/drawing/2014/main" id="{1B528618-0225-430D-9A2D-CF9ABAE3A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75" y="3730625"/>
              <a:ext cx="1450979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n-US" sz="800" b="0" dirty="0"/>
                <a:t> </a:t>
              </a:r>
              <a:r>
                <a:rPr lang="el-GR" altLang="en-US" sz="800" dirty="0"/>
                <a:t>λ</a:t>
              </a:r>
              <a:r>
                <a:rPr lang="en-US" altLang="en-US" sz="800" b="0" dirty="0"/>
                <a:t> = 800 nm</a:t>
              </a:r>
            </a:p>
          </p:txBody>
        </p:sp>
        <p:cxnSp>
          <p:nvCxnSpPr>
            <p:cNvPr id="71" name="Curved Connector 116">
              <a:extLst>
                <a:ext uri="{FF2B5EF4-FFF2-40B4-BE49-F238E27FC236}">
                  <a16:creationId xmlns:a16="http://schemas.microsoft.com/office/drawing/2014/main" id="{65DDF126-F326-4710-8A4A-E654A05F489D}"/>
                </a:ext>
              </a:extLst>
            </p:cNvPr>
            <p:cNvCxnSpPr/>
            <p:nvPr/>
          </p:nvCxnSpPr>
          <p:spPr>
            <a:xfrm rot="16200000" flipV="1">
              <a:off x="7726362" y="3406776"/>
              <a:ext cx="962025" cy="254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D4C9FE-6B9E-4942-8B55-1A8294CAFBA5}"/>
                </a:ext>
              </a:extLst>
            </p:cNvPr>
            <p:cNvCxnSpPr>
              <a:stCxn id="70" idx="3"/>
              <a:endCxn id="67" idx="1"/>
            </p:cNvCxnSpPr>
            <p:nvPr/>
          </p:nvCxnSpPr>
          <p:spPr>
            <a:xfrm>
              <a:off x="7600954" y="3935592"/>
              <a:ext cx="636583" cy="10795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135">
              <a:extLst>
                <a:ext uri="{FF2B5EF4-FFF2-40B4-BE49-F238E27FC236}">
                  <a16:creationId xmlns:a16="http://schemas.microsoft.com/office/drawing/2014/main" id="{0D9538A2-CB71-46FF-9055-D9E025EC4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086" y="3484563"/>
              <a:ext cx="1076327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>
                  <a:solidFill>
                    <a:schemeClr val="accent2"/>
                  </a:solidFill>
                </a:rPr>
                <a:t>800 nm</a:t>
              </a:r>
            </a:p>
          </p:txBody>
        </p:sp>
        <p:sp>
          <p:nvSpPr>
            <p:cNvPr id="74" name="TextBox 141">
              <a:extLst>
                <a:ext uri="{FF2B5EF4-FFF2-40B4-BE49-F238E27FC236}">
                  <a16:creationId xmlns:a16="http://schemas.microsoft.com/office/drawing/2014/main" id="{D088A3AC-39B4-4D4C-8683-2C0832CBF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5171" y="4342247"/>
              <a:ext cx="1200153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>
                  <a:solidFill>
                    <a:schemeClr val="accent2"/>
                  </a:solidFill>
                </a:rPr>
                <a:t>800 nm</a:t>
              </a:r>
            </a:p>
          </p:txBody>
        </p:sp>
        <p:sp>
          <p:nvSpPr>
            <p:cNvPr id="75" name="TextBox 142">
              <a:extLst>
                <a:ext uri="{FF2B5EF4-FFF2-40B4-BE49-F238E27FC236}">
                  <a16:creationId xmlns:a16="http://schemas.microsoft.com/office/drawing/2014/main" id="{BD854191-2A15-4BB4-AF13-A78038DA8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765" y="637547"/>
              <a:ext cx="2746695" cy="43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dirty="0"/>
                <a:t>Energy 2 Photon (2PP)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A076E6-0526-4F76-9323-F0C77DF156DF}"/>
                </a:ext>
              </a:extLst>
            </p:cNvPr>
            <p:cNvCxnSpPr/>
            <p:nvPr/>
          </p:nvCxnSpPr>
          <p:spPr>
            <a:xfrm>
              <a:off x="4584700" y="1071563"/>
              <a:ext cx="0" cy="482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145">
              <a:extLst>
                <a:ext uri="{FF2B5EF4-FFF2-40B4-BE49-F238E27FC236}">
                  <a16:creationId xmlns:a16="http://schemas.microsoft.com/office/drawing/2014/main" id="{6B17B9AC-7FAF-40E1-BD1F-33711965E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597" y="2152267"/>
              <a:ext cx="2109787" cy="6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/>
                <a:t>Polymerization Threshold</a:t>
              </a:r>
              <a:r>
                <a:rPr lang="el-GR" altLang="en-US" sz="800" b="0" dirty="0">
                  <a:solidFill>
                    <a:srgbClr val="252525"/>
                  </a:solidFill>
                  <a:latin typeface="Arial" charset="0"/>
                </a:rPr>
                <a:t> </a:t>
              </a:r>
              <a:r>
                <a:rPr lang="el-GR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α</a:t>
              </a:r>
              <a:r>
                <a:rPr lang="en-US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 </a:t>
              </a:r>
              <a:r>
                <a:rPr lang="el-GR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Ι</a:t>
              </a:r>
              <a:endParaRPr lang="en-US" altLang="en-US" sz="800" b="0" dirty="0"/>
            </a:p>
          </p:txBody>
        </p:sp>
        <p:sp>
          <p:nvSpPr>
            <p:cNvPr id="78" name="TextBox 147">
              <a:extLst>
                <a:ext uri="{FF2B5EF4-FFF2-40B4-BE49-F238E27FC236}">
                  <a16:creationId xmlns:a16="http://schemas.microsoft.com/office/drawing/2014/main" id="{9C2DFDEF-BD5D-4698-9460-52C38E45D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5460" y="2082973"/>
              <a:ext cx="2109787" cy="6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400" b="1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2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b="0" dirty="0"/>
                <a:t>Polymerization Threshold</a:t>
              </a:r>
              <a:r>
                <a:rPr lang="el-GR" altLang="en-US" sz="800" b="0" dirty="0">
                  <a:solidFill>
                    <a:srgbClr val="252525"/>
                  </a:solidFill>
                  <a:latin typeface="Arial" charset="0"/>
                </a:rPr>
                <a:t> </a:t>
              </a:r>
              <a:r>
                <a:rPr lang="el-GR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α</a:t>
              </a:r>
              <a:r>
                <a:rPr lang="en-US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 </a:t>
              </a:r>
              <a:r>
                <a:rPr lang="el-GR" altLang="en-US" sz="800" b="0" dirty="0">
                  <a:solidFill>
                    <a:srgbClr val="222222"/>
                  </a:solidFill>
                  <a:latin typeface="Times New Roman" pitchFamily="18" charset="0"/>
                </a:rPr>
                <a:t>Ι</a:t>
              </a:r>
              <a:r>
                <a:rPr lang="en-US" altLang="en-US" sz="800" b="0" baseline="30000" dirty="0">
                  <a:solidFill>
                    <a:srgbClr val="222222"/>
                  </a:solidFill>
                  <a:latin typeface="Times New Roman" pitchFamily="18" charset="0"/>
                </a:rPr>
                <a:t>2</a:t>
              </a:r>
              <a:endParaRPr lang="en-US" altLang="en-US" sz="800" b="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47F2FC-CDD5-F1B4-21D1-CF1B42BF407E}"/>
              </a:ext>
            </a:extLst>
          </p:cNvPr>
          <p:cNvGrpSpPr/>
          <p:nvPr/>
        </p:nvGrpSpPr>
        <p:grpSpPr>
          <a:xfrm>
            <a:off x="5316305" y="3004678"/>
            <a:ext cx="2052162" cy="2049963"/>
            <a:chOff x="283152" y="1063924"/>
            <a:chExt cx="4417974" cy="44132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41BD75-0592-17F3-8308-169222AA9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6000"/>
                      </a14:imgEffect>
                      <a14:imgEffect>
                        <a14:brightnessContrast bright="6000"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152" y="1063924"/>
              <a:ext cx="4417974" cy="441323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5D18B6-882D-8E46-6F55-838A0C0CF2E1}"/>
                </a:ext>
              </a:extLst>
            </p:cNvPr>
            <p:cNvCxnSpPr>
              <a:cxnSpLocks/>
            </p:cNvCxnSpPr>
            <p:nvPr/>
          </p:nvCxnSpPr>
          <p:spPr>
            <a:xfrm>
              <a:off x="512618" y="5331953"/>
              <a:ext cx="93749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739506-DAF8-89EE-5F76-6921F7306378}"/>
                </a:ext>
              </a:extLst>
            </p:cNvPr>
            <p:cNvSpPr txBox="1"/>
            <p:nvPr/>
          </p:nvSpPr>
          <p:spPr>
            <a:xfrm>
              <a:off x="394333" y="4576553"/>
              <a:ext cx="2617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0.5mm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A7B9D9-AC4D-45D1-90AE-B55525D8F005}"/>
              </a:ext>
            </a:extLst>
          </p:cNvPr>
          <p:cNvSpPr txBox="1"/>
          <p:nvPr/>
        </p:nvSpPr>
        <p:spPr>
          <a:xfrm>
            <a:off x="6953225" y="2932224"/>
            <a:ext cx="1309401" cy="830997"/>
          </a:xfrm>
          <a:prstGeom prst="rect">
            <a:avLst/>
          </a:prstGeom>
          <a:solidFill>
            <a:srgbClr val="F4FFB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Foam printed inside of GDP capsule still in resin</a:t>
            </a:r>
          </a:p>
        </p:txBody>
      </p:sp>
    </p:spTree>
    <p:extLst>
      <p:ext uri="{BB962C8B-B14F-4D97-AF65-F5344CB8AC3E}">
        <p14:creationId xmlns:p14="http://schemas.microsoft.com/office/powerpoint/2010/main" val="141017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EF3E9-76B5-594D-D458-511C4AC5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0983"/>
            <a:ext cx="7911830" cy="4605182"/>
          </a:xfrm>
        </p:spPr>
        <p:txBody>
          <a:bodyPr/>
          <a:lstStyle/>
          <a:p>
            <a:r>
              <a:rPr lang="en-US" dirty="0"/>
              <a:t>Use area projection rather than scanning points voxels</a:t>
            </a:r>
          </a:p>
          <a:p>
            <a:pPr lvl="1"/>
            <a:r>
              <a:rPr lang="en-US" dirty="0"/>
              <a:t>Use chemistry that turns into foam, instead of scanning foam struts</a:t>
            </a:r>
          </a:p>
          <a:p>
            <a:pPr lvl="1"/>
            <a:r>
              <a:rPr lang="en-US" dirty="0"/>
              <a:t>4060 projections (1um) vs 2 billion voxel (1um)</a:t>
            </a:r>
            <a:r>
              <a:rPr lang="en-US" baseline="30000" dirty="0"/>
              <a:t>3</a:t>
            </a:r>
            <a:r>
              <a:rPr lang="en-US" dirty="0"/>
              <a:t> scan moves</a:t>
            </a:r>
          </a:p>
          <a:p>
            <a:r>
              <a:rPr lang="en-US" dirty="0"/>
              <a:t>Scan multiple capsules at once</a:t>
            </a:r>
          </a:p>
          <a:p>
            <a:pPr lvl="1"/>
            <a:r>
              <a:rPr lang="en-US" dirty="0"/>
              <a:t>Each target is small, ~4mm</a:t>
            </a:r>
          </a:p>
          <a:p>
            <a:pPr lvl="1"/>
            <a:r>
              <a:rPr lang="en-US" dirty="0"/>
              <a:t>Many will fit onto a single scanning stage</a:t>
            </a:r>
          </a:p>
          <a:p>
            <a:pPr lvl="2"/>
            <a:r>
              <a:rPr lang="en-US" dirty="0"/>
              <a:t>66</a:t>
            </a:r>
            <a:r>
              <a:rPr lang="en-US" baseline="30000" dirty="0"/>
              <a:t>2</a:t>
            </a:r>
            <a:r>
              <a:rPr lang="en-US" dirty="0"/>
              <a:t>=4356 on (30 cm)</a:t>
            </a:r>
            <a:r>
              <a:rPr lang="en-US" baseline="30000" dirty="0"/>
              <a:t>2</a:t>
            </a:r>
            <a:r>
              <a:rPr lang="en-US" dirty="0"/>
              <a:t> stage</a:t>
            </a:r>
          </a:p>
          <a:p>
            <a:pPr lvl="2"/>
            <a:r>
              <a:rPr lang="en-US" dirty="0"/>
              <a:t>24hr/4356= = ~20 sec</a:t>
            </a:r>
          </a:p>
          <a:p>
            <a:pPr lvl="1"/>
            <a:r>
              <a:rPr lang="en-US" dirty="0"/>
              <a:t>Short pulse lasers have energy to support many simultaneous printing spots</a:t>
            </a:r>
          </a:p>
          <a:p>
            <a:pPr lvl="2"/>
            <a:r>
              <a:rPr lang="en-US" dirty="0"/>
              <a:t>2000 demonstrated (W. Ouyang, Nature Comm. 2023)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4E710-3A04-7B59-BFCD-056DBE2A0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Schemes to speed up additive manufacturing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130DC8-694D-5B1A-0C1D-E3AE2E181801}"/>
              </a:ext>
            </a:extLst>
          </p:cNvPr>
          <p:cNvSpPr/>
          <p:nvPr/>
        </p:nvSpPr>
        <p:spPr>
          <a:xfrm>
            <a:off x="10924162" y="1758848"/>
            <a:ext cx="914400" cy="9144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BDDB0D-1F8D-323D-0068-F38332BC62B1}"/>
              </a:ext>
            </a:extLst>
          </p:cNvPr>
          <p:cNvCxnSpPr>
            <a:cxnSpLocks/>
          </p:cNvCxnSpPr>
          <p:nvPr/>
        </p:nvCxnSpPr>
        <p:spPr>
          <a:xfrm flipH="1">
            <a:off x="11001983" y="1058458"/>
            <a:ext cx="350196" cy="7003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2B148B-17EC-916F-C6C6-A5CB8C5E72D4}"/>
              </a:ext>
            </a:extLst>
          </p:cNvPr>
          <p:cNvCxnSpPr>
            <a:cxnSpLocks/>
          </p:cNvCxnSpPr>
          <p:nvPr/>
        </p:nvCxnSpPr>
        <p:spPr>
          <a:xfrm>
            <a:off x="11400817" y="1058458"/>
            <a:ext cx="369651" cy="7003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3BDF1223-2D2F-3FBE-E45C-281EC7623F24}"/>
              </a:ext>
            </a:extLst>
          </p:cNvPr>
          <p:cNvSpPr/>
          <p:nvPr/>
        </p:nvSpPr>
        <p:spPr>
          <a:xfrm>
            <a:off x="10992256" y="2327914"/>
            <a:ext cx="768485" cy="262647"/>
          </a:xfrm>
          <a:prstGeom prst="donut">
            <a:avLst>
              <a:gd name="adj" fmla="val 19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7A82A20-DF34-A58B-13D6-3F1D807D559F}"/>
              </a:ext>
            </a:extLst>
          </p:cNvPr>
          <p:cNvSpPr/>
          <p:nvPr/>
        </p:nvSpPr>
        <p:spPr>
          <a:xfrm>
            <a:off x="10924162" y="2113903"/>
            <a:ext cx="914400" cy="262647"/>
          </a:xfrm>
          <a:prstGeom prst="donut">
            <a:avLst>
              <a:gd name="adj" fmla="val 19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F268EC-AEF1-AFA8-7621-B1084FF48BBB}"/>
              </a:ext>
            </a:extLst>
          </p:cNvPr>
          <p:cNvSpPr/>
          <p:nvPr/>
        </p:nvSpPr>
        <p:spPr>
          <a:xfrm>
            <a:off x="9182069" y="1758848"/>
            <a:ext cx="914400" cy="9144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BACBDB-DCEE-8A0E-AB69-D44EC572A0F4}"/>
              </a:ext>
            </a:extLst>
          </p:cNvPr>
          <p:cNvCxnSpPr>
            <a:cxnSpLocks/>
          </p:cNvCxnSpPr>
          <p:nvPr/>
        </p:nvCxnSpPr>
        <p:spPr>
          <a:xfrm flipH="1">
            <a:off x="9561447" y="1204372"/>
            <a:ext cx="350196" cy="13861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2252E1-0F55-3FA9-84A2-A8A0C36BA56B}"/>
              </a:ext>
            </a:extLst>
          </p:cNvPr>
          <p:cNvCxnSpPr>
            <a:cxnSpLocks/>
          </p:cNvCxnSpPr>
          <p:nvPr/>
        </p:nvCxnSpPr>
        <p:spPr>
          <a:xfrm>
            <a:off x="9182069" y="1311505"/>
            <a:ext cx="369651" cy="127905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EF330D-2394-CCF4-DBCA-32F4A13AED87}"/>
              </a:ext>
            </a:extLst>
          </p:cNvPr>
          <p:cNvSpPr txBox="1"/>
          <p:nvPr/>
        </p:nvSpPr>
        <p:spPr>
          <a:xfrm>
            <a:off x="10613308" y="2737663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Project cross-sections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2CB0C803-7699-9290-3723-047A48BA3832}"/>
              </a:ext>
            </a:extLst>
          </p:cNvPr>
          <p:cNvSpPr/>
          <p:nvPr/>
        </p:nvSpPr>
        <p:spPr>
          <a:xfrm>
            <a:off x="9533724" y="2590561"/>
            <a:ext cx="45720" cy="4572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3C135-B93B-8EC5-0E3E-0D4F87C4FCAF}"/>
              </a:ext>
            </a:extLst>
          </p:cNvPr>
          <p:cNvSpPr txBox="1"/>
          <p:nvPr/>
        </p:nvSpPr>
        <p:spPr>
          <a:xfrm>
            <a:off x="9182069" y="271690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Scan voxels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C2166-D11C-1209-F16B-5173664E94A9}"/>
              </a:ext>
            </a:extLst>
          </p:cNvPr>
          <p:cNvSpPr/>
          <p:nvPr/>
        </p:nvSpPr>
        <p:spPr>
          <a:xfrm>
            <a:off x="8978630" y="5661498"/>
            <a:ext cx="218402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228DEB-F55B-B6D9-D100-E189F0F1FA3F}"/>
              </a:ext>
            </a:extLst>
          </p:cNvPr>
          <p:cNvSpPr/>
          <p:nvPr/>
        </p:nvSpPr>
        <p:spPr>
          <a:xfrm>
            <a:off x="9186158" y="5383298"/>
            <a:ext cx="272375" cy="2723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97E883-C8A6-50A2-6D4A-32B27E7E0393}"/>
              </a:ext>
            </a:extLst>
          </p:cNvPr>
          <p:cNvSpPr/>
          <p:nvPr/>
        </p:nvSpPr>
        <p:spPr>
          <a:xfrm>
            <a:off x="9687524" y="5389122"/>
            <a:ext cx="272375" cy="2723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B6AB40-F3AB-A314-6BD5-BF5090F2598F}"/>
              </a:ext>
            </a:extLst>
          </p:cNvPr>
          <p:cNvSpPr/>
          <p:nvPr/>
        </p:nvSpPr>
        <p:spPr>
          <a:xfrm>
            <a:off x="10166766" y="5389121"/>
            <a:ext cx="272375" cy="2723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FCA415-A56D-F579-3A68-8F0C00656BD7}"/>
              </a:ext>
            </a:extLst>
          </p:cNvPr>
          <p:cNvSpPr/>
          <p:nvPr/>
        </p:nvSpPr>
        <p:spPr>
          <a:xfrm>
            <a:off x="10668329" y="5389120"/>
            <a:ext cx="272375" cy="2723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D1B0F6-9E94-7347-F4C3-E1D1F24BC43F}"/>
              </a:ext>
            </a:extLst>
          </p:cNvPr>
          <p:cNvCxnSpPr/>
          <p:nvPr/>
        </p:nvCxnSpPr>
        <p:spPr>
          <a:xfrm>
            <a:off x="9688750" y="6123904"/>
            <a:ext cx="6848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3CCA63-55AD-788C-F30C-3048FFD9BF88}"/>
              </a:ext>
            </a:extLst>
          </p:cNvPr>
          <p:cNvCxnSpPr/>
          <p:nvPr/>
        </p:nvCxnSpPr>
        <p:spPr>
          <a:xfrm>
            <a:off x="9823712" y="4118018"/>
            <a:ext cx="0" cy="549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48246F-E557-FD78-8495-F228E7E9C37A}"/>
              </a:ext>
            </a:extLst>
          </p:cNvPr>
          <p:cNvCxnSpPr>
            <a:cxnSpLocks/>
          </p:cNvCxnSpPr>
          <p:nvPr/>
        </p:nvCxnSpPr>
        <p:spPr>
          <a:xfrm>
            <a:off x="9679583" y="4538284"/>
            <a:ext cx="255833" cy="24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CE8EF5-D639-1D0F-FEDD-48CFC4D4DA75}"/>
              </a:ext>
            </a:extLst>
          </p:cNvPr>
          <p:cNvCxnSpPr>
            <a:cxnSpLocks/>
          </p:cNvCxnSpPr>
          <p:nvPr/>
        </p:nvCxnSpPr>
        <p:spPr>
          <a:xfrm>
            <a:off x="9810742" y="4667630"/>
            <a:ext cx="489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6F53C3-B043-186F-30F4-44027143C383}"/>
              </a:ext>
            </a:extLst>
          </p:cNvPr>
          <p:cNvCxnSpPr>
            <a:cxnSpLocks/>
          </p:cNvCxnSpPr>
          <p:nvPr/>
        </p:nvCxnSpPr>
        <p:spPr>
          <a:xfrm>
            <a:off x="9810742" y="4681947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B47229-75E4-815A-35A3-A683E56981FD}"/>
              </a:ext>
            </a:extLst>
          </p:cNvPr>
          <p:cNvCxnSpPr>
            <a:cxnSpLocks/>
          </p:cNvCxnSpPr>
          <p:nvPr/>
        </p:nvCxnSpPr>
        <p:spPr>
          <a:xfrm>
            <a:off x="10215732" y="4561263"/>
            <a:ext cx="250005" cy="2198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B30AB15-0541-08C0-1419-F493DC7A8977}"/>
              </a:ext>
            </a:extLst>
          </p:cNvPr>
          <p:cNvCxnSpPr>
            <a:cxnSpLocks/>
          </p:cNvCxnSpPr>
          <p:nvPr/>
        </p:nvCxnSpPr>
        <p:spPr>
          <a:xfrm>
            <a:off x="10315922" y="4665281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486A18-038E-F8B4-F2F0-8322506DB4B0}"/>
              </a:ext>
            </a:extLst>
          </p:cNvPr>
          <p:cNvCxnSpPr>
            <a:cxnSpLocks/>
          </p:cNvCxnSpPr>
          <p:nvPr/>
        </p:nvCxnSpPr>
        <p:spPr>
          <a:xfrm>
            <a:off x="10309440" y="4981406"/>
            <a:ext cx="489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44FA1FB-E832-2E40-13CA-DA8BE67F2C3A}"/>
              </a:ext>
            </a:extLst>
          </p:cNvPr>
          <p:cNvCxnSpPr>
            <a:cxnSpLocks/>
          </p:cNvCxnSpPr>
          <p:nvPr/>
        </p:nvCxnSpPr>
        <p:spPr>
          <a:xfrm>
            <a:off x="10302954" y="4981407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489143-BB4D-AA50-1006-67F95FB0C9F9}"/>
              </a:ext>
            </a:extLst>
          </p:cNvPr>
          <p:cNvCxnSpPr>
            <a:cxnSpLocks/>
          </p:cNvCxnSpPr>
          <p:nvPr/>
        </p:nvCxnSpPr>
        <p:spPr>
          <a:xfrm flipH="1">
            <a:off x="9322410" y="4986845"/>
            <a:ext cx="489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5D8051-6ABF-FE8B-A14E-6500BCDE5810}"/>
              </a:ext>
            </a:extLst>
          </p:cNvPr>
          <p:cNvCxnSpPr>
            <a:cxnSpLocks/>
          </p:cNvCxnSpPr>
          <p:nvPr/>
        </p:nvCxnSpPr>
        <p:spPr>
          <a:xfrm flipH="1">
            <a:off x="9818521" y="4986846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37F013F-08C8-9991-284E-B55F2D6499E8}"/>
              </a:ext>
            </a:extLst>
          </p:cNvPr>
          <p:cNvCxnSpPr>
            <a:cxnSpLocks/>
          </p:cNvCxnSpPr>
          <p:nvPr/>
        </p:nvCxnSpPr>
        <p:spPr>
          <a:xfrm flipH="1">
            <a:off x="9683763" y="4864369"/>
            <a:ext cx="255833" cy="24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891786-4FC5-FE88-8CFD-9999AF134210}"/>
              </a:ext>
            </a:extLst>
          </p:cNvPr>
          <p:cNvCxnSpPr>
            <a:cxnSpLocks/>
          </p:cNvCxnSpPr>
          <p:nvPr/>
        </p:nvCxnSpPr>
        <p:spPr>
          <a:xfrm>
            <a:off x="10171158" y="4865622"/>
            <a:ext cx="255833" cy="24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780BECC-F80D-CAB8-0D12-2963FB12A220}"/>
              </a:ext>
            </a:extLst>
          </p:cNvPr>
          <p:cNvCxnSpPr>
            <a:cxnSpLocks/>
          </p:cNvCxnSpPr>
          <p:nvPr/>
        </p:nvCxnSpPr>
        <p:spPr>
          <a:xfrm>
            <a:off x="10800125" y="4974209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297728-91C3-A0E4-63D3-D73FFF947051}"/>
              </a:ext>
            </a:extLst>
          </p:cNvPr>
          <p:cNvCxnSpPr>
            <a:cxnSpLocks/>
          </p:cNvCxnSpPr>
          <p:nvPr/>
        </p:nvCxnSpPr>
        <p:spPr>
          <a:xfrm>
            <a:off x="10668329" y="4858424"/>
            <a:ext cx="255833" cy="2482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CD33311-7050-4828-FFE7-7CA2CA167658}"/>
              </a:ext>
            </a:extLst>
          </p:cNvPr>
          <p:cNvCxnSpPr>
            <a:cxnSpLocks/>
          </p:cNvCxnSpPr>
          <p:nvPr/>
        </p:nvCxnSpPr>
        <p:spPr>
          <a:xfrm flipH="1">
            <a:off x="9324312" y="4975582"/>
            <a:ext cx="0" cy="340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3C9417-26FC-D47B-7145-CD2A9EEA55BF}"/>
              </a:ext>
            </a:extLst>
          </p:cNvPr>
          <p:cNvCxnSpPr>
            <a:cxnSpLocks/>
          </p:cNvCxnSpPr>
          <p:nvPr/>
        </p:nvCxnSpPr>
        <p:spPr>
          <a:xfrm flipH="1">
            <a:off x="9189554" y="4853105"/>
            <a:ext cx="255833" cy="2482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762CF61-A4B4-AB6D-879C-1D895771B777}"/>
              </a:ext>
            </a:extLst>
          </p:cNvPr>
          <p:cNvSpPr txBox="1"/>
          <p:nvPr/>
        </p:nvSpPr>
        <p:spPr>
          <a:xfrm>
            <a:off x="9935416" y="391604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One pattern/laser in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8243AE-0A5D-DCF0-B50C-7C96E6F77D42}"/>
              </a:ext>
            </a:extLst>
          </p:cNvPr>
          <p:cNvSpPr txBox="1"/>
          <p:nvPr/>
        </p:nvSpPr>
        <p:spPr>
          <a:xfrm>
            <a:off x="10950972" y="4571002"/>
            <a:ext cx="1087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Multiple patterns/lasers out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8F8FF1E-11AC-12F1-4387-06B64979C1F1}"/>
              </a:ext>
            </a:extLst>
          </p:cNvPr>
          <p:cNvSpPr/>
          <p:nvPr/>
        </p:nvSpPr>
        <p:spPr>
          <a:xfrm>
            <a:off x="10291021" y="1904461"/>
            <a:ext cx="352407" cy="2462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D2F18-A46A-47A2-B645-D4C7EFF1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60" y="2157759"/>
            <a:ext cx="9926150" cy="2283736"/>
          </a:xfrm>
        </p:spPr>
        <p:txBody>
          <a:bodyPr/>
          <a:lstStyle/>
          <a:p>
            <a:r>
              <a:rPr lang="en-US" sz="1800" dirty="0"/>
              <a:t>Heat from beta decay (DT) or imposed IR D2 cause surface of DT/D2 to move until isothermal</a:t>
            </a:r>
          </a:p>
          <a:p>
            <a:pPr lvl="1"/>
            <a:r>
              <a:rPr lang="en-US" sz="1600" dirty="0"/>
              <a:t>Thicker regions are hotter, higher vapor pressure, condense preferentially on thinner colder regions</a:t>
            </a:r>
          </a:p>
          <a:p>
            <a:r>
              <a:rPr lang="en-US" sz="1800" dirty="0"/>
              <a:t>In one target experiments, the capsule is placed in the center of a spherical cavity of a copper block to force a concentric spherical isotherm</a:t>
            </a:r>
          </a:p>
          <a:p>
            <a:r>
              <a:rPr lang="en-US" sz="1800" dirty="0"/>
              <a:t>In the cryogenic fluidized bed, the random spinning and circulation provides a time averaged spherical isotherm determined by the sphericity of the capsule</a:t>
            </a:r>
          </a:p>
          <a:p>
            <a:pPr lvl="1"/>
            <a:r>
              <a:rPr lang="en-US" sz="1600" dirty="0"/>
              <a:t>Provide spinning is much faster than layering time constant (~1/2 hour for beta layering)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D5B33-7D2E-43A7-A924-6B49B5B554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GA developed a cryogenic fluidized bed for layering the DT/D2 solid fuel layers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EC60C22-0F90-4FA2-812F-485A267C1145}"/>
              </a:ext>
            </a:extLst>
          </p:cNvPr>
          <p:cNvGrpSpPr>
            <a:grpSpLocks/>
          </p:cNvGrpSpPr>
          <p:nvPr/>
        </p:nvGrpSpPr>
        <p:grpSpPr bwMode="auto">
          <a:xfrm>
            <a:off x="6795003" y="1066800"/>
            <a:ext cx="990600" cy="990600"/>
            <a:chOff x="2640" y="1200"/>
            <a:chExt cx="624" cy="624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FF17F55B-038B-440F-A895-C101C8AE0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200"/>
              <a:ext cx="624" cy="624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737AA0BE-2728-449B-AF5C-9A2214484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272"/>
              <a:ext cx="480" cy="4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5CB4FE-B1EF-4951-BDE1-D25A7E253612}"/>
              </a:ext>
            </a:extLst>
          </p:cNvPr>
          <p:cNvGrpSpPr>
            <a:grpSpLocks/>
          </p:cNvGrpSpPr>
          <p:nvPr/>
        </p:nvGrpSpPr>
        <p:grpSpPr bwMode="auto">
          <a:xfrm>
            <a:off x="3518403" y="1066800"/>
            <a:ext cx="990600" cy="990600"/>
            <a:chOff x="432" y="1152"/>
            <a:chExt cx="624" cy="62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623CA931-4294-448E-97BD-7A1D40F3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624" cy="62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0623734-E413-4996-95AE-E092C0147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408"/>
              <a:ext cx="614" cy="361"/>
            </a:xfrm>
            <a:custGeom>
              <a:avLst/>
              <a:gdLst>
                <a:gd name="T0" fmla="*/ 140 w 614"/>
                <a:gd name="T1" fmla="*/ 320 h 361"/>
                <a:gd name="T2" fmla="*/ 44 w 614"/>
                <a:gd name="T3" fmla="*/ 224 h 361"/>
                <a:gd name="T4" fmla="*/ 6 w 614"/>
                <a:gd name="T5" fmla="*/ 100 h 361"/>
                <a:gd name="T6" fmla="*/ 8 w 614"/>
                <a:gd name="T7" fmla="*/ 12 h 361"/>
                <a:gd name="T8" fmla="*/ 40 w 614"/>
                <a:gd name="T9" fmla="*/ 28 h 361"/>
                <a:gd name="T10" fmla="*/ 86 w 614"/>
                <a:gd name="T11" fmla="*/ 102 h 361"/>
                <a:gd name="T12" fmla="*/ 162 w 614"/>
                <a:gd name="T13" fmla="*/ 104 h 361"/>
                <a:gd name="T14" fmla="*/ 190 w 614"/>
                <a:gd name="T15" fmla="*/ 154 h 361"/>
                <a:gd name="T16" fmla="*/ 308 w 614"/>
                <a:gd name="T17" fmla="*/ 182 h 361"/>
                <a:gd name="T18" fmla="*/ 424 w 614"/>
                <a:gd name="T19" fmla="*/ 188 h 361"/>
                <a:gd name="T20" fmla="*/ 502 w 614"/>
                <a:gd name="T21" fmla="*/ 86 h 361"/>
                <a:gd name="T22" fmla="*/ 542 w 614"/>
                <a:gd name="T23" fmla="*/ 42 h 361"/>
                <a:gd name="T24" fmla="*/ 598 w 614"/>
                <a:gd name="T25" fmla="*/ 12 h 361"/>
                <a:gd name="T26" fmla="*/ 612 w 614"/>
                <a:gd name="T27" fmla="*/ 46 h 361"/>
                <a:gd name="T28" fmla="*/ 608 w 614"/>
                <a:gd name="T29" fmla="*/ 106 h 361"/>
                <a:gd name="T30" fmla="*/ 594 w 614"/>
                <a:gd name="T31" fmla="*/ 162 h 361"/>
                <a:gd name="T32" fmla="*/ 550 w 614"/>
                <a:gd name="T33" fmla="*/ 242 h 361"/>
                <a:gd name="T34" fmla="*/ 506 w 614"/>
                <a:gd name="T35" fmla="*/ 288 h 361"/>
                <a:gd name="T36" fmla="*/ 444 w 614"/>
                <a:gd name="T37" fmla="*/ 330 h 361"/>
                <a:gd name="T38" fmla="*/ 376 w 614"/>
                <a:gd name="T39" fmla="*/ 354 h 361"/>
                <a:gd name="T40" fmla="*/ 302 w 614"/>
                <a:gd name="T41" fmla="*/ 360 h 361"/>
                <a:gd name="T42" fmla="*/ 272 w 614"/>
                <a:gd name="T43" fmla="*/ 358 h 361"/>
                <a:gd name="T44" fmla="*/ 216 w 614"/>
                <a:gd name="T45" fmla="*/ 348 h 361"/>
                <a:gd name="T46" fmla="*/ 170 w 614"/>
                <a:gd name="T47" fmla="*/ 330 h 361"/>
                <a:gd name="T48" fmla="*/ 140 w 614"/>
                <a:gd name="T49" fmla="*/ 32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4" h="361">
                  <a:moveTo>
                    <a:pt x="140" y="320"/>
                  </a:moveTo>
                  <a:cubicBezTo>
                    <a:pt x="119" y="302"/>
                    <a:pt x="66" y="260"/>
                    <a:pt x="44" y="224"/>
                  </a:cubicBezTo>
                  <a:cubicBezTo>
                    <a:pt x="22" y="188"/>
                    <a:pt x="12" y="135"/>
                    <a:pt x="6" y="100"/>
                  </a:cubicBezTo>
                  <a:cubicBezTo>
                    <a:pt x="0" y="65"/>
                    <a:pt x="2" y="24"/>
                    <a:pt x="8" y="12"/>
                  </a:cubicBezTo>
                  <a:cubicBezTo>
                    <a:pt x="14" y="0"/>
                    <a:pt x="27" y="13"/>
                    <a:pt x="40" y="28"/>
                  </a:cubicBezTo>
                  <a:cubicBezTo>
                    <a:pt x="53" y="43"/>
                    <a:pt x="66" y="89"/>
                    <a:pt x="86" y="102"/>
                  </a:cubicBezTo>
                  <a:cubicBezTo>
                    <a:pt x="106" y="115"/>
                    <a:pt x="145" y="95"/>
                    <a:pt x="162" y="104"/>
                  </a:cubicBezTo>
                  <a:cubicBezTo>
                    <a:pt x="179" y="113"/>
                    <a:pt x="166" y="141"/>
                    <a:pt x="190" y="154"/>
                  </a:cubicBezTo>
                  <a:cubicBezTo>
                    <a:pt x="214" y="167"/>
                    <a:pt x="269" y="176"/>
                    <a:pt x="308" y="182"/>
                  </a:cubicBezTo>
                  <a:cubicBezTo>
                    <a:pt x="347" y="188"/>
                    <a:pt x="392" y="204"/>
                    <a:pt x="424" y="188"/>
                  </a:cubicBezTo>
                  <a:cubicBezTo>
                    <a:pt x="456" y="172"/>
                    <a:pt x="482" y="110"/>
                    <a:pt x="502" y="86"/>
                  </a:cubicBezTo>
                  <a:cubicBezTo>
                    <a:pt x="522" y="62"/>
                    <a:pt x="526" y="54"/>
                    <a:pt x="542" y="42"/>
                  </a:cubicBezTo>
                  <a:cubicBezTo>
                    <a:pt x="558" y="30"/>
                    <a:pt x="586" y="11"/>
                    <a:pt x="598" y="12"/>
                  </a:cubicBezTo>
                  <a:cubicBezTo>
                    <a:pt x="610" y="13"/>
                    <a:pt x="610" y="30"/>
                    <a:pt x="612" y="46"/>
                  </a:cubicBezTo>
                  <a:cubicBezTo>
                    <a:pt x="614" y="62"/>
                    <a:pt x="611" y="87"/>
                    <a:pt x="608" y="106"/>
                  </a:cubicBezTo>
                  <a:cubicBezTo>
                    <a:pt x="605" y="125"/>
                    <a:pt x="604" y="139"/>
                    <a:pt x="594" y="162"/>
                  </a:cubicBezTo>
                  <a:cubicBezTo>
                    <a:pt x="584" y="185"/>
                    <a:pt x="565" y="221"/>
                    <a:pt x="550" y="242"/>
                  </a:cubicBezTo>
                  <a:cubicBezTo>
                    <a:pt x="535" y="263"/>
                    <a:pt x="524" y="273"/>
                    <a:pt x="506" y="288"/>
                  </a:cubicBezTo>
                  <a:cubicBezTo>
                    <a:pt x="488" y="303"/>
                    <a:pt x="466" y="319"/>
                    <a:pt x="444" y="330"/>
                  </a:cubicBezTo>
                  <a:cubicBezTo>
                    <a:pt x="422" y="341"/>
                    <a:pt x="400" y="349"/>
                    <a:pt x="376" y="354"/>
                  </a:cubicBezTo>
                  <a:cubicBezTo>
                    <a:pt x="352" y="359"/>
                    <a:pt x="319" y="359"/>
                    <a:pt x="302" y="360"/>
                  </a:cubicBezTo>
                  <a:cubicBezTo>
                    <a:pt x="285" y="361"/>
                    <a:pt x="286" y="360"/>
                    <a:pt x="272" y="358"/>
                  </a:cubicBezTo>
                  <a:cubicBezTo>
                    <a:pt x="258" y="356"/>
                    <a:pt x="233" y="353"/>
                    <a:pt x="216" y="348"/>
                  </a:cubicBezTo>
                  <a:cubicBezTo>
                    <a:pt x="199" y="343"/>
                    <a:pt x="182" y="334"/>
                    <a:pt x="170" y="330"/>
                  </a:cubicBezTo>
                  <a:cubicBezTo>
                    <a:pt x="158" y="326"/>
                    <a:pt x="161" y="338"/>
                    <a:pt x="140" y="320"/>
                  </a:cubicBez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/>
              <a:endParaRPr 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AutoShape 12">
            <a:extLst>
              <a:ext uri="{FF2B5EF4-FFF2-40B4-BE49-F238E27FC236}">
                <a16:creationId xmlns:a16="http://schemas.microsoft.com/office/drawing/2014/main" id="{094D58E3-0750-4C19-B1A0-B8A7B854B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403" y="13335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FFABAA0-C2FE-4363-9809-417806AA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991" y="1423988"/>
            <a:ext cx="909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LAYERING</a:t>
            </a:r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0DF80E25-673F-4A71-B488-30E0B681A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91210" y="2956718"/>
            <a:ext cx="0" cy="220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9A3193DC-BC5E-4223-922A-42B9C0C2A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58010" y="2956718"/>
            <a:ext cx="0" cy="220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D0D8D824-FD8A-4FE7-9035-26C11B62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1210" y="2348706"/>
            <a:ext cx="115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en-US" sz="12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Fluidized Bed</a:t>
            </a: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E788F964-165A-471A-95A6-DF3D6D158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10" y="4404518"/>
            <a:ext cx="1066800" cy="2286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B12909AE-A606-46D8-8F79-FD13A036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6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id="{29259B8D-FA55-40F4-B6FA-BDDE8E2F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60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378A4517-318F-45C5-8843-B3F79A50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84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37383B17-0E36-4216-9FB4-C4001CF8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8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B96D0DBF-CF13-4221-8784-E28D5C47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32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EDB36460-9339-43F0-871F-A8CC0FB6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5610" y="4404518"/>
            <a:ext cx="762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Oval 27">
            <a:extLst>
              <a:ext uri="{FF2B5EF4-FFF2-40B4-BE49-F238E27FC236}">
                <a16:creationId xmlns:a16="http://schemas.microsoft.com/office/drawing/2014/main" id="{1C444A4F-23F8-455A-89CA-1084538D5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610" y="41759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Oval 29">
            <a:extLst>
              <a:ext uri="{FF2B5EF4-FFF2-40B4-BE49-F238E27FC236}">
                <a16:creationId xmlns:a16="http://schemas.microsoft.com/office/drawing/2014/main" id="{15655923-E815-4F6E-B8A0-FC266FE9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210" y="40997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Oval 30">
            <a:extLst>
              <a:ext uri="{FF2B5EF4-FFF2-40B4-BE49-F238E27FC236}">
                <a16:creationId xmlns:a16="http://schemas.microsoft.com/office/drawing/2014/main" id="{8DAB2AE6-E9E9-43A5-8E66-04AEEA29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810" y="40997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DAB00992-AB3D-4A37-848E-6D2D36D3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410" y="40235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Oval 32">
            <a:extLst>
              <a:ext uri="{FF2B5EF4-FFF2-40B4-BE49-F238E27FC236}">
                <a16:creationId xmlns:a16="http://schemas.microsoft.com/office/drawing/2014/main" id="{3D43F538-75C1-4B4C-9815-214D3691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610" y="39473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Oval 33">
            <a:extLst>
              <a:ext uri="{FF2B5EF4-FFF2-40B4-BE49-F238E27FC236}">
                <a16:creationId xmlns:a16="http://schemas.microsoft.com/office/drawing/2014/main" id="{542DED76-DC6F-4AC3-8573-D1A0E604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9810" y="32615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id="{D8999DA8-2812-40B7-B807-7AA7063B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6010" y="34901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Oval 35">
            <a:extLst>
              <a:ext uri="{FF2B5EF4-FFF2-40B4-BE49-F238E27FC236}">
                <a16:creationId xmlns:a16="http://schemas.microsoft.com/office/drawing/2014/main" id="{ED263843-0B0C-40E0-98AB-C33063B3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210" y="37187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Oval 36">
            <a:extLst>
              <a:ext uri="{FF2B5EF4-FFF2-40B4-BE49-F238E27FC236}">
                <a16:creationId xmlns:a16="http://schemas.microsoft.com/office/drawing/2014/main" id="{F8F00F6A-738D-4600-B99D-D4B392CF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010" y="37187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Oval 37">
            <a:extLst>
              <a:ext uri="{FF2B5EF4-FFF2-40B4-BE49-F238E27FC236}">
                <a16:creationId xmlns:a16="http://schemas.microsoft.com/office/drawing/2014/main" id="{4F7A584E-54C0-405D-9CFD-B95ECCC49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810" y="38711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Oval 38">
            <a:extLst>
              <a:ext uri="{FF2B5EF4-FFF2-40B4-BE49-F238E27FC236}">
                <a16:creationId xmlns:a16="http://schemas.microsoft.com/office/drawing/2014/main" id="{371A43F9-BC6F-461C-B709-60774970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9260" y="34901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Oval 39">
            <a:extLst>
              <a:ext uri="{FF2B5EF4-FFF2-40B4-BE49-F238E27FC236}">
                <a16:creationId xmlns:a16="http://schemas.microsoft.com/office/drawing/2014/main" id="{FC5B725D-F229-4D98-B8CB-4DF655E3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0810" y="32615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Oval 40">
            <a:extLst>
              <a:ext uri="{FF2B5EF4-FFF2-40B4-BE49-F238E27FC236}">
                <a16:creationId xmlns:a16="http://schemas.microsoft.com/office/drawing/2014/main" id="{4B15DB74-15AA-4676-84DA-9DFF388A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910" y="36425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Oval 41">
            <a:extLst>
              <a:ext uri="{FF2B5EF4-FFF2-40B4-BE49-F238E27FC236}">
                <a16:creationId xmlns:a16="http://schemas.microsoft.com/office/drawing/2014/main" id="{3BB8959D-81DF-44C2-9910-B1EACD76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3210" y="4252118"/>
            <a:ext cx="152400" cy="152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AutoShape 42">
            <a:extLst>
              <a:ext uri="{FF2B5EF4-FFF2-40B4-BE49-F238E27FC236}">
                <a16:creationId xmlns:a16="http://schemas.microsoft.com/office/drawing/2014/main" id="{892E5E0C-EA73-4B96-9709-53500720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6010" y="4861718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 Box 43">
            <a:extLst>
              <a:ext uri="{FF2B5EF4-FFF2-40B4-BE49-F238E27FC236}">
                <a16:creationId xmlns:a16="http://schemas.microsoft.com/office/drawing/2014/main" id="{6BA5D76B-1E31-4D19-8B8B-700DBBB8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655" y="5708979"/>
            <a:ext cx="1099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en-US" sz="1200" b="1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Cryogenic Gas Flow</a:t>
            </a:r>
          </a:p>
        </p:txBody>
      </p:sp>
      <p:sp>
        <p:nvSpPr>
          <p:cNvPr id="74" name="Text Box 44">
            <a:extLst>
              <a:ext uri="{FF2B5EF4-FFF2-40B4-BE49-F238E27FC236}">
                <a16:creationId xmlns:a16="http://schemas.microsoft.com/office/drawing/2014/main" id="{0411050C-5285-4301-8272-29E4DEC7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810" y="3172618"/>
            <a:ext cx="46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defTabSz="914400"/>
            <a:r>
              <a:rPr lang="en-US" altLang="en-US" sz="14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Frit</a:t>
            </a:r>
          </a:p>
        </p:txBody>
      </p:sp>
      <p:sp>
        <p:nvSpPr>
          <p:cNvPr id="75" name="Line 45">
            <a:extLst>
              <a:ext uri="{FF2B5EF4-FFF2-40B4-BE49-F238E27FC236}">
                <a16:creationId xmlns:a16="http://schemas.microsoft.com/office/drawing/2014/main" id="{5B52C3A0-249A-4D5C-973C-02BBA1687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7810" y="3490118"/>
            <a:ext cx="5334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200" b="1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00F6257-B54C-40B5-B8B8-8A48D365B93A}"/>
              </a:ext>
            </a:extLst>
          </p:cNvPr>
          <p:cNvGrpSpPr/>
          <p:nvPr/>
        </p:nvGrpSpPr>
        <p:grpSpPr>
          <a:xfrm>
            <a:off x="176334" y="937429"/>
            <a:ext cx="1267901" cy="1221920"/>
            <a:chOff x="6934200" y="3810000"/>
            <a:chExt cx="2057400" cy="1982788"/>
          </a:xfrm>
        </p:grpSpPr>
        <p:grpSp>
          <p:nvGrpSpPr>
            <p:cNvPr id="76" name="Group 15">
              <a:extLst>
                <a:ext uri="{FF2B5EF4-FFF2-40B4-BE49-F238E27FC236}">
                  <a16:creationId xmlns:a16="http://schemas.microsoft.com/office/drawing/2014/main" id="{B7A19DE6-914D-4AD9-A314-76E32DA9E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3810000"/>
              <a:ext cx="2057400" cy="1982788"/>
              <a:chOff x="4176" y="2400"/>
              <a:chExt cx="1296" cy="1249"/>
            </a:xfrm>
          </p:grpSpPr>
          <p:grpSp>
            <p:nvGrpSpPr>
              <p:cNvPr id="77" name="Group 10">
                <a:extLst>
                  <a:ext uri="{FF2B5EF4-FFF2-40B4-BE49-F238E27FC236}">
                    <a16:creationId xmlns:a16="http://schemas.microsoft.com/office/drawing/2014/main" id="{A1D85EF5-E198-4024-B9DE-806B8B2AE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400"/>
                <a:ext cx="1296" cy="641"/>
                <a:chOff x="4176" y="2400"/>
                <a:chExt cx="1296" cy="641"/>
              </a:xfrm>
            </p:grpSpPr>
            <p:sp>
              <p:nvSpPr>
                <p:cNvPr id="81" name="Rectangle 6">
                  <a:extLst>
                    <a:ext uri="{FF2B5EF4-FFF2-40B4-BE49-F238E27FC236}">
                      <a16:creationId xmlns:a16="http://schemas.microsoft.com/office/drawing/2014/main" id="{3CA2F93D-5E13-45A8-B128-50C3EBFC5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1296" cy="62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Arc 9">
                  <a:extLst>
                    <a:ext uri="{FF2B5EF4-FFF2-40B4-BE49-F238E27FC236}">
                      <a16:creationId xmlns:a16="http://schemas.microsoft.com/office/drawing/2014/main" id="{E3907593-E761-4CF6-A465-2398DBB6A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2695"/>
                  <a:ext cx="672" cy="34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0 w 43200"/>
                    <a:gd name="T1" fmla="*/ 22242 h 22242"/>
                    <a:gd name="T2" fmla="*/ 43200 w 43200"/>
                    <a:gd name="T3" fmla="*/ 21600 h 22242"/>
                    <a:gd name="T4" fmla="*/ 21600 w 43200"/>
                    <a:gd name="T5" fmla="*/ 21600 h 22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242" fill="none" extrusionOk="0">
                      <a:moveTo>
                        <a:pt x="9" y="22242"/>
                      </a:moveTo>
                      <a:cubicBezTo>
                        <a:pt x="3" y="22028"/>
                        <a:pt x="0" y="218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2242" stroke="0" extrusionOk="0">
                      <a:moveTo>
                        <a:pt x="9" y="22242"/>
                      </a:moveTo>
                      <a:cubicBezTo>
                        <a:pt x="3" y="22028"/>
                        <a:pt x="0" y="218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11">
                <a:extLst>
                  <a:ext uri="{FF2B5EF4-FFF2-40B4-BE49-F238E27FC236}">
                    <a16:creationId xmlns:a16="http://schemas.microsoft.com/office/drawing/2014/main" id="{4FE2B642-CDC4-4B7A-8C69-030EE22FF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76" y="3008"/>
                <a:ext cx="1296" cy="641"/>
                <a:chOff x="4176" y="2400"/>
                <a:chExt cx="1296" cy="641"/>
              </a:xfrm>
            </p:grpSpPr>
            <p:sp>
              <p:nvSpPr>
                <p:cNvPr id="79" name="Rectangle 12">
                  <a:extLst>
                    <a:ext uri="{FF2B5EF4-FFF2-40B4-BE49-F238E27FC236}">
                      <a16:creationId xmlns:a16="http://schemas.microsoft.com/office/drawing/2014/main" id="{7B5AF724-7D73-4173-94B5-3A3306019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1296" cy="62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Arc 13">
                  <a:extLst>
                    <a:ext uri="{FF2B5EF4-FFF2-40B4-BE49-F238E27FC236}">
                      <a16:creationId xmlns:a16="http://schemas.microsoft.com/office/drawing/2014/main" id="{40B8BA43-866B-4985-AEFD-780021DE7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2695"/>
                  <a:ext cx="672" cy="34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0 w 43200"/>
                    <a:gd name="T1" fmla="*/ 22242 h 22242"/>
                    <a:gd name="T2" fmla="*/ 43200 w 43200"/>
                    <a:gd name="T3" fmla="*/ 21600 h 22242"/>
                    <a:gd name="T4" fmla="*/ 21600 w 43200"/>
                    <a:gd name="T5" fmla="*/ 21600 h 22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242" fill="none" extrusionOk="0">
                      <a:moveTo>
                        <a:pt x="9" y="22242"/>
                      </a:moveTo>
                      <a:cubicBezTo>
                        <a:pt x="3" y="22028"/>
                        <a:pt x="0" y="218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2242" stroke="0" extrusionOk="0">
                      <a:moveTo>
                        <a:pt x="9" y="22242"/>
                      </a:moveTo>
                      <a:cubicBezTo>
                        <a:pt x="3" y="22028"/>
                        <a:pt x="0" y="218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3" name="AutoShape 14">
              <a:extLst>
                <a:ext uri="{FF2B5EF4-FFF2-40B4-BE49-F238E27FC236}">
                  <a16:creationId xmlns:a16="http://schemas.microsoft.com/office/drawing/2014/main" id="{87BC5320-AFE4-4677-9D39-16DE42F8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648200"/>
              <a:ext cx="304800" cy="3048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9772C00-630B-4094-B75D-9DF2389D637C}"/>
              </a:ext>
            </a:extLst>
          </p:cNvPr>
          <p:cNvSpPr txBox="1"/>
          <p:nvPr/>
        </p:nvSpPr>
        <p:spPr>
          <a:xfrm>
            <a:off x="1621428" y="1205299"/>
            <a:ext cx="1363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Layering cavity for one target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6D6D3-50ED-4313-A9A2-F3484D958E09}"/>
              </a:ext>
            </a:extLst>
          </p:cNvPr>
          <p:cNvSpPr txBox="1"/>
          <p:nvPr/>
        </p:nvSpPr>
        <p:spPr>
          <a:xfrm>
            <a:off x="8682273" y="1066800"/>
            <a:ext cx="3278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E-folding time of DT material migration is</a:t>
            </a:r>
          </a:p>
          <a:p>
            <a:r>
              <a:rPr lang="en-US" sz="1200" b="1" dirty="0"/>
              <a:t>H</a:t>
            </a:r>
            <a:r>
              <a:rPr lang="en-US" sz="1200" b="1" baseline="-25000" dirty="0"/>
              <a:t>s</a:t>
            </a:r>
            <a:r>
              <a:rPr lang="en-US" sz="1200" b="1" dirty="0"/>
              <a:t>*</a:t>
            </a:r>
            <a:r>
              <a:rPr lang="en-US" sz="1200" b="1" dirty="0" err="1"/>
              <a:t>ρ</a:t>
            </a:r>
            <a:r>
              <a:rPr lang="en-US" sz="1200" b="1" baseline="-25000" dirty="0" err="1"/>
              <a:t>s</a:t>
            </a:r>
            <a:r>
              <a:rPr lang="en-US" sz="1200" b="1" dirty="0"/>
              <a:t>/</a:t>
            </a:r>
            <a:r>
              <a:rPr lang="en-US" sz="1200" b="1" dirty="0" err="1"/>
              <a:t>q</a:t>
            </a:r>
            <a:r>
              <a:rPr lang="en-US" sz="1200" b="1" baseline="-25000" dirty="0" err="1"/>
              <a:t>s</a:t>
            </a:r>
            <a:r>
              <a:rPr lang="en-US" sz="1200" b="1" dirty="0"/>
              <a:t> = 26 minutes</a:t>
            </a:r>
          </a:p>
          <a:p>
            <a:r>
              <a:rPr lang="en-US" sz="1200" b="1" dirty="0" err="1"/>
              <a:t>q</a:t>
            </a:r>
            <a:r>
              <a:rPr lang="en-US" sz="1200" b="1" baseline="-25000" dirty="0" err="1"/>
              <a:t>s</a:t>
            </a:r>
            <a:r>
              <a:rPr lang="en-US" sz="1200" b="1" dirty="0"/>
              <a:t> volumetric heating DT 5.02e-2 W/cm</a:t>
            </a:r>
            <a:r>
              <a:rPr lang="en-US" sz="1200" b="1" baseline="30000" dirty="0"/>
              <a:t>3</a:t>
            </a:r>
          </a:p>
          <a:p>
            <a:r>
              <a:rPr lang="en-US" sz="1200" b="1" dirty="0"/>
              <a:t>Hs heat of sublimation of DT 1580 J/mol</a:t>
            </a:r>
          </a:p>
          <a:p>
            <a:r>
              <a:rPr lang="en-US" sz="1200" b="1" dirty="0"/>
              <a:t> </a:t>
            </a:r>
            <a:r>
              <a:rPr lang="en-US" sz="1200" b="1" dirty="0" err="1"/>
              <a:t>ρ</a:t>
            </a:r>
            <a:r>
              <a:rPr lang="en-US" sz="1200" b="1" baseline="-25000" dirty="0" err="1"/>
              <a:t>s</a:t>
            </a:r>
            <a:r>
              <a:rPr lang="en-US" sz="1200" b="1" dirty="0"/>
              <a:t> density of solid DT 5.03e-2 mol/cm</a:t>
            </a:r>
            <a:r>
              <a:rPr lang="en-US" sz="1200" b="1" baseline="30000" dirty="0"/>
              <a:t>3</a:t>
            </a:r>
          </a:p>
        </p:txBody>
      </p:sp>
      <p:pic>
        <p:nvPicPr>
          <p:cNvPr id="5" name="CryoBed">
            <a:hlinkClick r:id="" action="ppaction://media"/>
            <a:extLst>
              <a:ext uri="{FF2B5EF4-FFF2-40B4-BE49-F238E27FC236}">
                <a16:creationId xmlns:a16="http://schemas.microsoft.com/office/drawing/2014/main" id="{EB1FE05F-E1A4-8C89-6E99-46FB141721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5625503" y="4889103"/>
            <a:ext cx="2611385" cy="14692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8B482E-9D86-6764-958D-2F9A84D7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587" y="5316889"/>
            <a:ext cx="2538423" cy="7841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2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11K bed Video, 1/17</a:t>
            </a:r>
            <a:r>
              <a:rPr lang="en-US" altLang="en-US" sz="1800" baseline="30000" dirty="0">
                <a:latin typeface="Century Gothic" panose="020B0502020202020204" pitchFamily="34" charset="0"/>
              </a:rPr>
              <a:t>th</a:t>
            </a:r>
            <a:r>
              <a:rPr lang="en-US" altLang="en-US" sz="1800" dirty="0">
                <a:latin typeface="Century Gothic" panose="020B0502020202020204" pitchFamily="34" charset="0"/>
              </a:rPr>
              <a:t>  normal speed, Empty capsules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5BCBC-9BA6-B897-0744-710889486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9"/>
          <a:stretch/>
        </p:blipFill>
        <p:spPr bwMode="auto">
          <a:xfrm>
            <a:off x="2838521" y="4861718"/>
            <a:ext cx="1275982" cy="14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AC72F3-FCB7-86CB-25CC-B55C58EA78D8}"/>
              </a:ext>
            </a:extLst>
          </p:cNvPr>
          <p:cNvSpPr/>
          <p:nvPr/>
        </p:nvSpPr>
        <p:spPr>
          <a:xfrm>
            <a:off x="3366816" y="4971572"/>
            <a:ext cx="219392" cy="271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4A0C3-A5AF-0836-996F-F4FCACDDE51E}"/>
              </a:ext>
            </a:extLst>
          </p:cNvPr>
          <p:cNvCxnSpPr/>
          <p:nvPr/>
        </p:nvCxnSpPr>
        <p:spPr>
          <a:xfrm flipV="1">
            <a:off x="3586208" y="4900629"/>
            <a:ext cx="2026596" cy="70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1BDC17-D349-8C13-F4B1-EF699B8FD08B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3476512" y="5242718"/>
            <a:ext cx="2288692" cy="1115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9B9157-3052-487C-6CC5-B5299888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4688811"/>
            <a:ext cx="6275679" cy="950755"/>
          </a:xfrm>
        </p:spPr>
        <p:txBody>
          <a:bodyPr/>
          <a:lstStyle/>
          <a:p>
            <a:r>
              <a:rPr lang="en-US" dirty="0"/>
              <a:t>10 second fill time possible</a:t>
            </a:r>
          </a:p>
          <a:p>
            <a:r>
              <a:rPr lang="en-US" dirty="0"/>
              <a:t>Filling and layering occur simultaneously</a:t>
            </a:r>
          </a:p>
          <a:p>
            <a:r>
              <a:rPr lang="en-US" dirty="0">
                <a:highlight>
                  <a:srgbClr val="FFFF00"/>
                </a:highlight>
              </a:rPr>
              <a:t>Will lead to much lower tritium inventory than permeation filling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FF1C3-BD6D-1377-EF64-58D3E6139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Wetted foam target concept - Filling via wicking into foam layer can be </a:t>
            </a:r>
            <a:r>
              <a:rPr lang="en-US" u="sng" dirty="0"/>
              <a:t>rapid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D9BC81-1EF6-7D68-33F2-89E8B496B524}"/>
              </a:ext>
            </a:extLst>
          </p:cNvPr>
          <p:cNvGrpSpPr/>
          <p:nvPr/>
        </p:nvGrpSpPr>
        <p:grpSpPr>
          <a:xfrm>
            <a:off x="209879" y="3370797"/>
            <a:ext cx="3374468" cy="2910981"/>
            <a:chOff x="8707789" y="3058732"/>
            <a:chExt cx="3374468" cy="29109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34717D-3927-7DDB-16F7-9837CD2A0FB5}"/>
                </a:ext>
              </a:extLst>
            </p:cNvPr>
            <p:cNvGrpSpPr/>
            <p:nvPr/>
          </p:nvGrpSpPr>
          <p:grpSpPr>
            <a:xfrm>
              <a:off x="8898441" y="4869737"/>
              <a:ext cx="3088888" cy="1099976"/>
              <a:chOff x="8776010" y="4888229"/>
              <a:chExt cx="3088888" cy="10999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2827BD-0C55-060B-052A-95EDD4AD269D}"/>
                  </a:ext>
                </a:extLst>
              </p:cNvPr>
              <p:cNvSpPr/>
              <p:nvPr/>
            </p:nvSpPr>
            <p:spPr>
              <a:xfrm>
                <a:off x="8776010" y="4888229"/>
                <a:ext cx="3088888" cy="109997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A349A4-F4F6-B641-18C9-8AF8B0F559D6}"/>
                  </a:ext>
                </a:extLst>
              </p:cNvPr>
              <p:cNvSpPr/>
              <p:nvPr/>
            </p:nvSpPr>
            <p:spPr>
              <a:xfrm>
                <a:off x="8999034" y="5196467"/>
                <a:ext cx="2676293" cy="6467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298C87-A1B5-34BF-9B9A-28EFAB3C5C6E}"/>
                  </a:ext>
                </a:extLst>
              </p:cNvPr>
              <p:cNvSpPr/>
              <p:nvPr/>
            </p:nvSpPr>
            <p:spPr>
              <a:xfrm>
                <a:off x="8999034" y="4888229"/>
                <a:ext cx="2676293" cy="3082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F85D12C9-83F9-0B5E-5C34-73335A640623}"/>
                </a:ext>
              </a:extLst>
            </p:cNvPr>
            <p:cNvSpPr/>
            <p:nvPr/>
          </p:nvSpPr>
          <p:spPr>
            <a:xfrm>
              <a:off x="9453562" y="3429000"/>
              <a:ext cx="1990725" cy="1990725"/>
            </a:xfrm>
            <a:prstGeom prst="donut">
              <a:avLst>
                <a:gd name="adj" fmla="val 754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9BA53F1F-838C-6C65-FE52-EDE413A98894}"/>
                </a:ext>
              </a:extLst>
            </p:cNvPr>
            <p:cNvSpPr/>
            <p:nvPr/>
          </p:nvSpPr>
          <p:spPr>
            <a:xfrm>
              <a:off x="9586913" y="3562351"/>
              <a:ext cx="1743074" cy="1743074"/>
            </a:xfrm>
            <a:prstGeom prst="donut">
              <a:avLst>
                <a:gd name="adj" fmla="val 7546"/>
              </a:avLst>
            </a:prstGeom>
            <a:pattFill prst="weave">
              <a:fgClr>
                <a:srgbClr val="00B05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CAF713-25EA-B831-7D07-2293F5949164}"/>
                </a:ext>
              </a:extLst>
            </p:cNvPr>
            <p:cNvSpPr/>
            <p:nvPr/>
          </p:nvSpPr>
          <p:spPr>
            <a:xfrm>
              <a:off x="10442885" y="5305425"/>
              <a:ext cx="83866" cy="12745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736C02-353B-67D7-DFEE-71BF5EC58529}"/>
                </a:ext>
              </a:extLst>
            </p:cNvPr>
            <p:cNvSpPr/>
            <p:nvPr/>
          </p:nvSpPr>
          <p:spPr>
            <a:xfrm>
              <a:off x="9720264" y="3701136"/>
              <a:ext cx="1463689" cy="14636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1F46C1-4A25-DAD0-809B-79B314225722}"/>
                </a:ext>
              </a:extLst>
            </p:cNvPr>
            <p:cNvSpPr txBox="1"/>
            <p:nvPr/>
          </p:nvSpPr>
          <p:spPr>
            <a:xfrm>
              <a:off x="11062426" y="3377502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Foam layer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4BFDDA-5284-0F86-44B1-10548ADFAE7D}"/>
                </a:ext>
              </a:extLst>
            </p:cNvPr>
            <p:cNvSpPr txBox="1"/>
            <p:nvPr/>
          </p:nvSpPr>
          <p:spPr>
            <a:xfrm>
              <a:off x="8707789" y="3328747"/>
              <a:ext cx="975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Fill Hole (Capillary)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498F5B-B150-167E-1B94-5111A8905C8C}"/>
                </a:ext>
              </a:extLst>
            </p:cNvPr>
            <p:cNvSpPr txBox="1"/>
            <p:nvPr/>
          </p:nvSpPr>
          <p:spPr>
            <a:xfrm>
              <a:off x="9052650" y="5501360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Liquid DT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622F0A-36AB-17AA-F9E3-2B02E07E0199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10448925" y="3197232"/>
              <a:ext cx="298495" cy="231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870B70-540B-4835-7925-199175506E9C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10869769" y="3516002"/>
              <a:ext cx="192657" cy="2639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A8B4ED-7243-8F23-F5B7-C9C6A43F7CD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195648" y="3790412"/>
              <a:ext cx="1331103" cy="15370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6EF67-72D3-67FE-2E36-519A27C050F0}"/>
                </a:ext>
              </a:extLst>
            </p:cNvPr>
            <p:cNvSpPr txBox="1"/>
            <p:nvPr/>
          </p:nvSpPr>
          <p:spPr>
            <a:xfrm>
              <a:off x="10747420" y="3058732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Capsule Wall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E2F2039-E244-77AD-C332-7DD99288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79" y="938309"/>
            <a:ext cx="6044302" cy="2379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9AE982-A769-989D-86E7-49D3E0C7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97" y="1030944"/>
            <a:ext cx="5192983" cy="3147584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E43F31F-B87A-5A36-21AD-1E369FFDA8DF}"/>
              </a:ext>
            </a:extLst>
          </p:cNvPr>
          <p:cNvSpPr/>
          <p:nvPr/>
        </p:nvSpPr>
        <p:spPr>
          <a:xfrm>
            <a:off x="7998527" y="3447067"/>
            <a:ext cx="977307" cy="762000"/>
          </a:xfrm>
          <a:prstGeom prst="ellipse">
            <a:avLst/>
          </a:prstGeom>
          <a:noFill/>
          <a:ln>
            <a:solidFill>
              <a:srgbClr val="00F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D27E2B7-A816-AED6-16B5-7A2E18484F07}"/>
              </a:ext>
            </a:extLst>
          </p:cNvPr>
          <p:cNvSpPr/>
          <p:nvPr/>
        </p:nvSpPr>
        <p:spPr>
          <a:xfrm>
            <a:off x="4810" y="1799953"/>
            <a:ext cx="287275" cy="2720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559DF-276C-8302-1463-14F099EA13B1}"/>
              </a:ext>
            </a:extLst>
          </p:cNvPr>
          <p:cNvSpPr txBox="1"/>
          <p:nvPr/>
        </p:nvSpPr>
        <p:spPr>
          <a:xfrm>
            <a:off x="209879" y="1281204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0.005mm</a:t>
            </a:r>
          </a:p>
        </p:txBody>
      </p:sp>
    </p:spTree>
    <p:extLst>
      <p:ext uri="{BB962C8B-B14F-4D97-AF65-F5344CB8AC3E}">
        <p14:creationId xmlns:p14="http://schemas.microsoft.com/office/powerpoint/2010/main" val="6482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24AA7-536C-7219-31FE-FC0F0FBA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1" y="5937654"/>
            <a:ext cx="5839138" cy="39802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Rough estimate, at least </a:t>
            </a:r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</a:rPr>
              <a:t>1.8 gm Tritium </a:t>
            </a:r>
            <a:r>
              <a:rPr lang="en-US" dirty="0"/>
              <a:t>needed for target systems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B0392-D75F-5F0D-C136-AB513F37A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For LDD target, tritium inventory can be low for wetted foam target systems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9020A1-E885-6974-9D45-A7D0459BEE54}"/>
              </a:ext>
            </a:extLst>
          </p:cNvPr>
          <p:cNvSpPr txBox="1"/>
          <p:nvPr/>
        </p:nvSpPr>
        <p:spPr>
          <a:xfrm>
            <a:off x="7241491" y="5842500"/>
            <a:ext cx="502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Does not include DT adsorbed on walls or permeated into reactor surfaces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Does not include reserve DT or reserve filled targets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B71DA7C-06FF-6E13-70B4-8799489710BC}"/>
              </a:ext>
            </a:extLst>
          </p:cNvPr>
          <p:cNvSpPr txBox="1"/>
          <p:nvPr/>
        </p:nvSpPr>
        <p:spPr>
          <a:xfrm>
            <a:off x="4649787" y="5040441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 a DT mass multiply by 3/5 for tritium mass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Target DT mass 4.43 milligram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(Olson et al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PoP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2021 wetted foam target design; yield 62MJ)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Shot frequency 6 Hz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(372MW</a:t>
            </a:r>
            <a:r>
              <a:rPr lang="en-US" sz="1200" baseline="-25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thermal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E69B8B4-971E-94BF-A3B3-AC1BFAF2C0FB}"/>
              </a:ext>
            </a:extLst>
          </p:cNvPr>
          <p:cNvGrpSpPr/>
          <p:nvPr/>
        </p:nvGrpSpPr>
        <p:grpSpPr>
          <a:xfrm>
            <a:off x="118099" y="884382"/>
            <a:ext cx="4273580" cy="4703246"/>
            <a:chOff x="264544" y="786225"/>
            <a:chExt cx="4273580" cy="470324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0AECF35-9F1D-84D4-76E9-49AB7EE85462}"/>
                </a:ext>
              </a:extLst>
            </p:cNvPr>
            <p:cNvSpPr/>
            <p:nvPr/>
          </p:nvSpPr>
          <p:spPr>
            <a:xfrm>
              <a:off x="264544" y="1492517"/>
              <a:ext cx="4273580" cy="397378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F40F3B6-4C06-F0C4-7DB2-2BE1C25A7AFD}"/>
                </a:ext>
              </a:extLst>
            </p:cNvPr>
            <p:cNvSpPr txBox="1"/>
            <p:nvPr/>
          </p:nvSpPr>
          <p:spPr>
            <a:xfrm>
              <a:off x="860997" y="1148345"/>
              <a:ext cx="239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Fill and Layering Station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96F1A2E-7399-E934-06A7-BF5C73781DE5}"/>
                </a:ext>
              </a:extLst>
            </p:cNvPr>
            <p:cNvCxnSpPr/>
            <p:nvPr/>
          </p:nvCxnSpPr>
          <p:spPr>
            <a:xfrm>
              <a:off x="569365" y="847732"/>
              <a:ext cx="0" cy="601226"/>
            </a:xfrm>
            <a:prstGeom prst="straightConnector1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77AEC56-76EA-6936-5311-ED87719618AC}"/>
                </a:ext>
              </a:extLst>
            </p:cNvPr>
            <p:cNvSpPr/>
            <p:nvPr/>
          </p:nvSpPr>
          <p:spPr>
            <a:xfrm>
              <a:off x="370774" y="944880"/>
              <a:ext cx="917680" cy="2099180"/>
            </a:xfrm>
            <a:custGeom>
              <a:avLst/>
              <a:gdLst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92132 w 1076052"/>
                <a:gd name="connsiteY0" fmla="*/ 0 h 2092960"/>
                <a:gd name="connsiteX1" fmla="*/ 192132 w 1076052"/>
                <a:gd name="connsiteY1" fmla="*/ 914400 h 2092960"/>
                <a:gd name="connsiteX2" fmla="*/ 70212 w 1076052"/>
                <a:gd name="connsiteY2" fmla="*/ 1097280 h 2092960"/>
                <a:gd name="connsiteX3" fmla="*/ 324212 w 1076052"/>
                <a:gd name="connsiteY3" fmla="*/ 1076960 h 2092960"/>
                <a:gd name="connsiteX4" fmla="*/ 212452 w 1076052"/>
                <a:gd name="connsiteY4" fmla="*/ 995680 h 2092960"/>
                <a:gd name="connsiteX5" fmla="*/ 9252 w 1076052"/>
                <a:gd name="connsiteY5" fmla="*/ 1209040 h 2092960"/>
                <a:gd name="connsiteX6" fmla="*/ 303892 w 1076052"/>
                <a:gd name="connsiteY6" fmla="*/ 1249680 h 2092960"/>
                <a:gd name="connsiteX7" fmla="*/ 232772 w 1076052"/>
                <a:gd name="connsiteY7" fmla="*/ 1178560 h 2092960"/>
                <a:gd name="connsiteX8" fmla="*/ 70212 w 1076052"/>
                <a:gd name="connsiteY8" fmla="*/ 1432560 h 2092960"/>
                <a:gd name="connsiteX9" fmla="*/ 303892 w 1076052"/>
                <a:gd name="connsiteY9" fmla="*/ 1564640 h 2092960"/>
                <a:gd name="connsiteX10" fmla="*/ 314052 w 1076052"/>
                <a:gd name="connsiteY10" fmla="*/ 1391920 h 2092960"/>
                <a:gd name="connsiteX11" fmla="*/ 100692 w 1076052"/>
                <a:gd name="connsiteY11" fmla="*/ 1605280 h 2092960"/>
                <a:gd name="connsiteX12" fmla="*/ 324212 w 1076052"/>
                <a:gd name="connsiteY12" fmla="*/ 1778000 h 2092960"/>
                <a:gd name="connsiteX13" fmla="*/ 1076052 w 1076052"/>
                <a:gd name="connsiteY13" fmla="*/ 1778000 h 2092960"/>
                <a:gd name="connsiteX14" fmla="*/ 1065892 w 1076052"/>
                <a:gd name="connsiteY14" fmla="*/ 2092960 h 2092960"/>
                <a:gd name="connsiteX0" fmla="*/ 192132 w 1076052"/>
                <a:gd name="connsiteY0" fmla="*/ 0 h 2092960"/>
                <a:gd name="connsiteX1" fmla="*/ 192132 w 1076052"/>
                <a:gd name="connsiteY1" fmla="*/ 914400 h 2092960"/>
                <a:gd name="connsiteX2" fmla="*/ 70212 w 1076052"/>
                <a:gd name="connsiteY2" fmla="*/ 1097280 h 2092960"/>
                <a:gd name="connsiteX3" fmla="*/ 324212 w 1076052"/>
                <a:gd name="connsiteY3" fmla="*/ 1076960 h 2092960"/>
                <a:gd name="connsiteX4" fmla="*/ 212452 w 1076052"/>
                <a:gd name="connsiteY4" fmla="*/ 995680 h 2092960"/>
                <a:gd name="connsiteX5" fmla="*/ 9252 w 1076052"/>
                <a:gd name="connsiteY5" fmla="*/ 1209040 h 2092960"/>
                <a:gd name="connsiteX6" fmla="*/ 303892 w 1076052"/>
                <a:gd name="connsiteY6" fmla="*/ 1249680 h 2092960"/>
                <a:gd name="connsiteX7" fmla="*/ 232772 w 1076052"/>
                <a:gd name="connsiteY7" fmla="*/ 1178560 h 2092960"/>
                <a:gd name="connsiteX8" fmla="*/ 70212 w 1076052"/>
                <a:gd name="connsiteY8" fmla="*/ 1432560 h 2092960"/>
                <a:gd name="connsiteX9" fmla="*/ 303892 w 1076052"/>
                <a:gd name="connsiteY9" fmla="*/ 1564640 h 2092960"/>
                <a:gd name="connsiteX10" fmla="*/ 314052 w 1076052"/>
                <a:gd name="connsiteY10" fmla="*/ 1391920 h 2092960"/>
                <a:gd name="connsiteX11" fmla="*/ 100692 w 1076052"/>
                <a:gd name="connsiteY11" fmla="*/ 1605280 h 2092960"/>
                <a:gd name="connsiteX12" fmla="*/ 324212 w 1076052"/>
                <a:gd name="connsiteY12" fmla="*/ 1778000 h 2092960"/>
                <a:gd name="connsiteX13" fmla="*/ 1076052 w 1076052"/>
                <a:gd name="connsiteY13" fmla="*/ 1778000 h 2092960"/>
                <a:gd name="connsiteX14" fmla="*/ 1065892 w 1076052"/>
                <a:gd name="connsiteY14" fmla="*/ 2092960 h 2092960"/>
                <a:gd name="connsiteX0" fmla="*/ 192132 w 1076052"/>
                <a:gd name="connsiteY0" fmla="*/ 0 h 2092960"/>
                <a:gd name="connsiteX1" fmla="*/ 192132 w 1076052"/>
                <a:gd name="connsiteY1" fmla="*/ 914400 h 2092960"/>
                <a:gd name="connsiteX2" fmla="*/ 70212 w 1076052"/>
                <a:gd name="connsiteY2" fmla="*/ 1097280 h 2092960"/>
                <a:gd name="connsiteX3" fmla="*/ 324212 w 1076052"/>
                <a:gd name="connsiteY3" fmla="*/ 1076960 h 2092960"/>
                <a:gd name="connsiteX4" fmla="*/ 212452 w 1076052"/>
                <a:gd name="connsiteY4" fmla="*/ 995680 h 2092960"/>
                <a:gd name="connsiteX5" fmla="*/ 9252 w 1076052"/>
                <a:gd name="connsiteY5" fmla="*/ 1209040 h 2092960"/>
                <a:gd name="connsiteX6" fmla="*/ 303892 w 1076052"/>
                <a:gd name="connsiteY6" fmla="*/ 1249680 h 2092960"/>
                <a:gd name="connsiteX7" fmla="*/ 232772 w 1076052"/>
                <a:gd name="connsiteY7" fmla="*/ 1178560 h 2092960"/>
                <a:gd name="connsiteX8" fmla="*/ 70212 w 1076052"/>
                <a:gd name="connsiteY8" fmla="*/ 1432560 h 2092960"/>
                <a:gd name="connsiteX9" fmla="*/ 303892 w 1076052"/>
                <a:gd name="connsiteY9" fmla="*/ 1564640 h 2092960"/>
                <a:gd name="connsiteX10" fmla="*/ 314052 w 1076052"/>
                <a:gd name="connsiteY10" fmla="*/ 1391920 h 2092960"/>
                <a:gd name="connsiteX11" fmla="*/ 100692 w 1076052"/>
                <a:gd name="connsiteY11" fmla="*/ 1605280 h 2092960"/>
                <a:gd name="connsiteX12" fmla="*/ 324212 w 1076052"/>
                <a:gd name="connsiteY12" fmla="*/ 1778000 h 2092960"/>
                <a:gd name="connsiteX13" fmla="*/ 1076052 w 1076052"/>
                <a:gd name="connsiteY13" fmla="*/ 1778000 h 2092960"/>
                <a:gd name="connsiteX14" fmla="*/ 1065892 w 1076052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82880 w 1066800"/>
                <a:gd name="connsiteY0" fmla="*/ 0 h 2092960"/>
                <a:gd name="connsiteX1" fmla="*/ 182880 w 1066800"/>
                <a:gd name="connsiteY1" fmla="*/ 914400 h 2092960"/>
                <a:gd name="connsiteX2" fmla="*/ 60960 w 1066800"/>
                <a:gd name="connsiteY2" fmla="*/ 1097280 h 2092960"/>
                <a:gd name="connsiteX3" fmla="*/ 314960 w 1066800"/>
                <a:gd name="connsiteY3" fmla="*/ 1076960 h 2092960"/>
                <a:gd name="connsiteX4" fmla="*/ 203200 w 1066800"/>
                <a:gd name="connsiteY4" fmla="*/ 995680 h 2092960"/>
                <a:gd name="connsiteX5" fmla="*/ 0 w 1066800"/>
                <a:gd name="connsiteY5" fmla="*/ 1209040 h 2092960"/>
                <a:gd name="connsiteX6" fmla="*/ 294640 w 1066800"/>
                <a:gd name="connsiteY6" fmla="*/ 1249680 h 2092960"/>
                <a:gd name="connsiteX7" fmla="*/ 223520 w 1066800"/>
                <a:gd name="connsiteY7" fmla="*/ 1178560 h 2092960"/>
                <a:gd name="connsiteX8" fmla="*/ 60960 w 1066800"/>
                <a:gd name="connsiteY8" fmla="*/ 1432560 h 2092960"/>
                <a:gd name="connsiteX9" fmla="*/ 294640 w 1066800"/>
                <a:gd name="connsiteY9" fmla="*/ 1564640 h 2092960"/>
                <a:gd name="connsiteX10" fmla="*/ 304800 w 1066800"/>
                <a:gd name="connsiteY10" fmla="*/ 1391920 h 2092960"/>
                <a:gd name="connsiteX11" fmla="*/ 91440 w 1066800"/>
                <a:gd name="connsiteY11" fmla="*/ 1605280 h 2092960"/>
                <a:gd name="connsiteX12" fmla="*/ 314960 w 1066800"/>
                <a:gd name="connsiteY12" fmla="*/ 1778000 h 2092960"/>
                <a:gd name="connsiteX13" fmla="*/ 1066800 w 1066800"/>
                <a:gd name="connsiteY13" fmla="*/ 1778000 h 2092960"/>
                <a:gd name="connsiteX14" fmla="*/ 1056640 w 1066800"/>
                <a:gd name="connsiteY14" fmla="*/ 2092960 h 2092960"/>
                <a:gd name="connsiteX0" fmla="*/ 139662 w 1023582"/>
                <a:gd name="connsiteY0" fmla="*/ 0 h 2092960"/>
                <a:gd name="connsiteX1" fmla="*/ 139662 w 1023582"/>
                <a:gd name="connsiteY1" fmla="*/ 914400 h 2092960"/>
                <a:gd name="connsiteX2" fmla="*/ 17742 w 1023582"/>
                <a:gd name="connsiteY2" fmla="*/ 1097280 h 2092960"/>
                <a:gd name="connsiteX3" fmla="*/ 271742 w 1023582"/>
                <a:gd name="connsiteY3" fmla="*/ 1076960 h 2092960"/>
                <a:gd name="connsiteX4" fmla="*/ 159982 w 1023582"/>
                <a:gd name="connsiteY4" fmla="*/ 995680 h 2092960"/>
                <a:gd name="connsiteX5" fmla="*/ 18986 w 1023582"/>
                <a:gd name="connsiteY5" fmla="*/ 1209040 h 2092960"/>
                <a:gd name="connsiteX6" fmla="*/ 251422 w 1023582"/>
                <a:gd name="connsiteY6" fmla="*/ 1249680 h 2092960"/>
                <a:gd name="connsiteX7" fmla="*/ 180302 w 1023582"/>
                <a:gd name="connsiteY7" fmla="*/ 1178560 h 2092960"/>
                <a:gd name="connsiteX8" fmla="*/ 17742 w 1023582"/>
                <a:gd name="connsiteY8" fmla="*/ 1432560 h 2092960"/>
                <a:gd name="connsiteX9" fmla="*/ 251422 w 1023582"/>
                <a:gd name="connsiteY9" fmla="*/ 1564640 h 2092960"/>
                <a:gd name="connsiteX10" fmla="*/ 261582 w 1023582"/>
                <a:gd name="connsiteY10" fmla="*/ 1391920 h 2092960"/>
                <a:gd name="connsiteX11" fmla="*/ 48222 w 1023582"/>
                <a:gd name="connsiteY11" fmla="*/ 1605280 h 2092960"/>
                <a:gd name="connsiteX12" fmla="*/ 271742 w 1023582"/>
                <a:gd name="connsiteY12" fmla="*/ 1778000 h 2092960"/>
                <a:gd name="connsiteX13" fmla="*/ 1023582 w 1023582"/>
                <a:gd name="connsiteY13" fmla="*/ 1778000 h 2092960"/>
                <a:gd name="connsiteX14" fmla="*/ 1013422 w 1023582"/>
                <a:gd name="connsiteY14" fmla="*/ 2092960 h 2092960"/>
                <a:gd name="connsiteX0" fmla="*/ 140138 w 1024058"/>
                <a:gd name="connsiteY0" fmla="*/ 0 h 2092960"/>
                <a:gd name="connsiteX1" fmla="*/ 140138 w 1024058"/>
                <a:gd name="connsiteY1" fmla="*/ 914400 h 2092960"/>
                <a:gd name="connsiteX2" fmla="*/ 18218 w 1024058"/>
                <a:gd name="connsiteY2" fmla="*/ 1097280 h 2092960"/>
                <a:gd name="connsiteX3" fmla="*/ 272218 w 1024058"/>
                <a:gd name="connsiteY3" fmla="*/ 1076960 h 2092960"/>
                <a:gd name="connsiteX4" fmla="*/ 160458 w 1024058"/>
                <a:gd name="connsiteY4" fmla="*/ 995680 h 2092960"/>
                <a:gd name="connsiteX5" fmla="*/ 19462 w 1024058"/>
                <a:gd name="connsiteY5" fmla="*/ 1209040 h 2092960"/>
                <a:gd name="connsiteX6" fmla="*/ 295441 w 1024058"/>
                <a:gd name="connsiteY6" fmla="*/ 1324325 h 2092960"/>
                <a:gd name="connsiteX7" fmla="*/ 180778 w 1024058"/>
                <a:gd name="connsiteY7" fmla="*/ 1178560 h 2092960"/>
                <a:gd name="connsiteX8" fmla="*/ 18218 w 1024058"/>
                <a:gd name="connsiteY8" fmla="*/ 1432560 h 2092960"/>
                <a:gd name="connsiteX9" fmla="*/ 251898 w 1024058"/>
                <a:gd name="connsiteY9" fmla="*/ 1564640 h 2092960"/>
                <a:gd name="connsiteX10" fmla="*/ 262058 w 1024058"/>
                <a:gd name="connsiteY10" fmla="*/ 1391920 h 2092960"/>
                <a:gd name="connsiteX11" fmla="*/ 48698 w 1024058"/>
                <a:gd name="connsiteY11" fmla="*/ 1605280 h 2092960"/>
                <a:gd name="connsiteX12" fmla="*/ 272218 w 1024058"/>
                <a:gd name="connsiteY12" fmla="*/ 1778000 h 2092960"/>
                <a:gd name="connsiteX13" fmla="*/ 1024058 w 1024058"/>
                <a:gd name="connsiteY13" fmla="*/ 1778000 h 2092960"/>
                <a:gd name="connsiteX14" fmla="*/ 1013898 w 1024058"/>
                <a:gd name="connsiteY14" fmla="*/ 2092960 h 2092960"/>
                <a:gd name="connsiteX0" fmla="*/ 137226 w 1021146"/>
                <a:gd name="connsiteY0" fmla="*/ 0 h 2092960"/>
                <a:gd name="connsiteX1" fmla="*/ 137226 w 1021146"/>
                <a:gd name="connsiteY1" fmla="*/ 914400 h 2092960"/>
                <a:gd name="connsiteX2" fmla="*/ 15306 w 1021146"/>
                <a:gd name="connsiteY2" fmla="*/ 1097280 h 2092960"/>
                <a:gd name="connsiteX3" fmla="*/ 269306 w 1021146"/>
                <a:gd name="connsiteY3" fmla="*/ 1076960 h 2092960"/>
                <a:gd name="connsiteX4" fmla="*/ 157546 w 1021146"/>
                <a:gd name="connsiteY4" fmla="*/ 995680 h 2092960"/>
                <a:gd name="connsiteX5" fmla="*/ 16550 w 1021146"/>
                <a:gd name="connsiteY5" fmla="*/ 1209040 h 2092960"/>
                <a:gd name="connsiteX6" fmla="*/ 292529 w 1021146"/>
                <a:gd name="connsiteY6" fmla="*/ 1324325 h 2092960"/>
                <a:gd name="connsiteX7" fmla="*/ 240070 w 1021146"/>
                <a:gd name="connsiteY7" fmla="*/ 1159899 h 2092960"/>
                <a:gd name="connsiteX8" fmla="*/ 15306 w 1021146"/>
                <a:gd name="connsiteY8" fmla="*/ 1432560 h 2092960"/>
                <a:gd name="connsiteX9" fmla="*/ 248986 w 1021146"/>
                <a:gd name="connsiteY9" fmla="*/ 1564640 h 2092960"/>
                <a:gd name="connsiteX10" fmla="*/ 259146 w 1021146"/>
                <a:gd name="connsiteY10" fmla="*/ 1391920 h 2092960"/>
                <a:gd name="connsiteX11" fmla="*/ 45786 w 1021146"/>
                <a:gd name="connsiteY11" fmla="*/ 1605280 h 2092960"/>
                <a:gd name="connsiteX12" fmla="*/ 269306 w 1021146"/>
                <a:gd name="connsiteY12" fmla="*/ 1778000 h 2092960"/>
                <a:gd name="connsiteX13" fmla="*/ 1021146 w 1021146"/>
                <a:gd name="connsiteY13" fmla="*/ 1778000 h 2092960"/>
                <a:gd name="connsiteX14" fmla="*/ 1010986 w 1021146"/>
                <a:gd name="connsiteY14" fmla="*/ 2092960 h 2092960"/>
                <a:gd name="connsiteX0" fmla="*/ 137226 w 1021146"/>
                <a:gd name="connsiteY0" fmla="*/ 0 h 2092960"/>
                <a:gd name="connsiteX1" fmla="*/ 137226 w 1021146"/>
                <a:gd name="connsiteY1" fmla="*/ 914400 h 2092960"/>
                <a:gd name="connsiteX2" fmla="*/ 15306 w 1021146"/>
                <a:gd name="connsiteY2" fmla="*/ 1097280 h 2092960"/>
                <a:gd name="connsiteX3" fmla="*/ 269306 w 1021146"/>
                <a:gd name="connsiteY3" fmla="*/ 1076960 h 2092960"/>
                <a:gd name="connsiteX4" fmla="*/ 157546 w 1021146"/>
                <a:gd name="connsiteY4" fmla="*/ 995680 h 2092960"/>
                <a:gd name="connsiteX5" fmla="*/ 16550 w 1021146"/>
                <a:gd name="connsiteY5" fmla="*/ 1209040 h 2092960"/>
                <a:gd name="connsiteX6" fmla="*/ 292529 w 1021146"/>
                <a:gd name="connsiteY6" fmla="*/ 1324325 h 2092960"/>
                <a:gd name="connsiteX7" fmla="*/ 240070 w 1021146"/>
                <a:gd name="connsiteY7" fmla="*/ 1159899 h 2092960"/>
                <a:gd name="connsiteX8" fmla="*/ 15306 w 1021146"/>
                <a:gd name="connsiteY8" fmla="*/ 1432560 h 2092960"/>
                <a:gd name="connsiteX9" fmla="*/ 248986 w 1021146"/>
                <a:gd name="connsiteY9" fmla="*/ 1564640 h 2092960"/>
                <a:gd name="connsiteX10" fmla="*/ 140958 w 1021146"/>
                <a:gd name="connsiteY10" fmla="*/ 1379479 h 2092960"/>
                <a:gd name="connsiteX11" fmla="*/ 45786 w 1021146"/>
                <a:gd name="connsiteY11" fmla="*/ 1605280 h 2092960"/>
                <a:gd name="connsiteX12" fmla="*/ 269306 w 1021146"/>
                <a:gd name="connsiteY12" fmla="*/ 1778000 h 2092960"/>
                <a:gd name="connsiteX13" fmla="*/ 1021146 w 1021146"/>
                <a:gd name="connsiteY13" fmla="*/ 1778000 h 2092960"/>
                <a:gd name="connsiteX14" fmla="*/ 1010986 w 1021146"/>
                <a:gd name="connsiteY14" fmla="*/ 2092960 h 2092960"/>
                <a:gd name="connsiteX0" fmla="*/ 137226 w 1021146"/>
                <a:gd name="connsiteY0" fmla="*/ 0 h 2092960"/>
                <a:gd name="connsiteX1" fmla="*/ 137226 w 1021146"/>
                <a:gd name="connsiteY1" fmla="*/ 914400 h 2092960"/>
                <a:gd name="connsiteX2" fmla="*/ 15306 w 1021146"/>
                <a:gd name="connsiteY2" fmla="*/ 1097280 h 2092960"/>
                <a:gd name="connsiteX3" fmla="*/ 269306 w 1021146"/>
                <a:gd name="connsiteY3" fmla="*/ 1076960 h 2092960"/>
                <a:gd name="connsiteX4" fmla="*/ 157546 w 1021146"/>
                <a:gd name="connsiteY4" fmla="*/ 995680 h 2092960"/>
                <a:gd name="connsiteX5" fmla="*/ 16550 w 1021146"/>
                <a:gd name="connsiteY5" fmla="*/ 1209040 h 2092960"/>
                <a:gd name="connsiteX6" fmla="*/ 292529 w 1021146"/>
                <a:gd name="connsiteY6" fmla="*/ 1324325 h 2092960"/>
                <a:gd name="connsiteX7" fmla="*/ 240070 w 1021146"/>
                <a:gd name="connsiteY7" fmla="*/ 1159899 h 2092960"/>
                <a:gd name="connsiteX8" fmla="*/ 15306 w 1021146"/>
                <a:gd name="connsiteY8" fmla="*/ 1432560 h 2092960"/>
                <a:gd name="connsiteX9" fmla="*/ 342292 w 1021146"/>
                <a:gd name="connsiteY9" fmla="*/ 1502436 h 2092960"/>
                <a:gd name="connsiteX10" fmla="*/ 140958 w 1021146"/>
                <a:gd name="connsiteY10" fmla="*/ 1379479 h 2092960"/>
                <a:gd name="connsiteX11" fmla="*/ 45786 w 1021146"/>
                <a:gd name="connsiteY11" fmla="*/ 1605280 h 2092960"/>
                <a:gd name="connsiteX12" fmla="*/ 269306 w 1021146"/>
                <a:gd name="connsiteY12" fmla="*/ 1778000 h 2092960"/>
                <a:gd name="connsiteX13" fmla="*/ 1021146 w 1021146"/>
                <a:gd name="connsiteY13" fmla="*/ 1778000 h 2092960"/>
                <a:gd name="connsiteX14" fmla="*/ 1010986 w 1021146"/>
                <a:gd name="connsiteY14" fmla="*/ 2092960 h 2092960"/>
                <a:gd name="connsiteX0" fmla="*/ 137226 w 1021146"/>
                <a:gd name="connsiteY0" fmla="*/ 0 h 2092960"/>
                <a:gd name="connsiteX1" fmla="*/ 137226 w 1021146"/>
                <a:gd name="connsiteY1" fmla="*/ 914400 h 2092960"/>
                <a:gd name="connsiteX2" fmla="*/ 15306 w 1021146"/>
                <a:gd name="connsiteY2" fmla="*/ 1097280 h 2092960"/>
                <a:gd name="connsiteX3" fmla="*/ 269306 w 1021146"/>
                <a:gd name="connsiteY3" fmla="*/ 1076960 h 2092960"/>
                <a:gd name="connsiteX4" fmla="*/ 157546 w 1021146"/>
                <a:gd name="connsiteY4" fmla="*/ 995680 h 2092960"/>
                <a:gd name="connsiteX5" fmla="*/ 16550 w 1021146"/>
                <a:gd name="connsiteY5" fmla="*/ 1209040 h 2092960"/>
                <a:gd name="connsiteX6" fmla="*/ 292529 w 1021146"/>
                <a:gd name="connsiteY6" fmla="*/ 1324325 h 2092960"/>
                <a:gd name="connsiteX7" fmla="*/ 240070 w 1021146"/>
                <a:gd name="connsiteY7" fmla="*/ 1159899 h 2092960"/>
                <a:gd name="connsiteX8" fmla="*/ 15306 w 1021146"/>
                <a:gd name="connsiteY8" fmla="*/ 1432560 h 2092960"/>
                <a:gd name="connsiteX9" fmla="*/ 342292 w 1021146"/>
                <a:gd name="connsiteY9" fmla="*/ 1502436 h 2092960"/>
                <a:gd name="connsiteX10" fmla="*/ 140958 w 1021146"/>
                <a:gd name="connsiteY10" fmla="*/ 1379479 h 2092960"/>
                <a:gd name="connsiteX11" fmla="*/ 45786 w 1021146"/>
                <a:gd name="connsiteY11" fmla="*/ 1605280 h 2092960"/>
                <a:gd name="connsiteX12" fmla="*/ 281747 w 1021146"/>
                <a:gd name="connsiteY12" fmla="*/ 1616269 h 2092960"/>
                <a:gd name="connsiteX13" fmla="*/ 1021146 w 1021146"/>
                <a:gd name="connsiteY13" fmla="*/ 1778000 h 2092960"/>
                <a:gd name="connsiteX14" fmla="*/ 1010986 w 1021146"/>
                <a:gd name="connsiteY14" fmla="*/ 2092960 h 2092960"/>
                <a:gd name="connsiteX0" fmla="*/ 137226 w 1010986"/>
                <a:gd name="connsiteY0" fmla="*/ 0 h 2092960"/>
                <a:gd name="connsiteX1" fmla="*/ 137226 w 1010986"/>
                <a:gd name="connsiteY1" fmla="*/ 914400 h 2092960"/>
                <a:gd name="connsiteX2" fmla="*/ 15306 w 1010986"/>
                <a:gd name="connsiteY2" fmla="*/ 1097280 h 2092960"/>
                <a:gd name="connsiteX3" fmla="*/ 269306 w 1010986"/>
                <a:gd name="connsiteY3" fmla="*/ 1076960 h 2092960"/>
                <a:gd name="connsiteX4" fmla="*/ 157546 w 1010986"/>
                <a:gd name="connsiteY4" fmla="*/ 995680 h 2092960"/>
                <a:gd name="connsiteX5" fmla="*/ 16550 w 1010986"/>
                <a:gd name="connsiteY5" fmla="*/ 1209040 h 2092960"/>
                <a:gd name="connsiteX6" fmla="*/ 292529 w 1010986"/>
                <a:gd name="connsiteY6" fmla="*/ 1324325 h 2092960"/>
                <a:gd name="connsiteX7" fmla="*/ 240070 w 1010986"/>
                <a:gd name="connsiteY7" fmla="*/ 1159899 h 2092960"/>
                <a:gd name="connsiteX8" fmla="*/ 15306 w 1010986"/>
                <a:gd name="connsiteY8" fmla="*/ 1432560 h 2092960"/>
                <a:gd name="connsiteX9" fmla="*/ 342292 w 1010986"/>
                <a:gd name="connsiteY9" fmla="*/ 1502436 h 2092960"/>
                <a:gd name="connsiteX10" fmla="*/ 140958 w 1010986"/>
                <a:gd name="connsiteY10" fmla="*/ 1379479 h 2092960"/>
                <a:gd name="connsiteX11" fmla="*/ 45786 w 1010986"/>
                <a:gd name="connsiteY11" fmla="*/ 1605280 h 2092960"/>
                <a:gd name="connsiteX12" fmla="*/ 281747 w 1010986"/>
                <a:gd name="connsiteY12" fmla="*/ 1616269 h 2092960"/>
                <a:gd name="connsiteX13" fmla="*/ 952721 w 1010986"/>
                <a:gd name="connsiteY13" fmla="*/ 1603828 h 2092960"/>
                <a:gd name="connsiteX14" fmla="*/ 1010986 w 1010986"/>
                <a:gd name="connsiteY14" fmla="*/ 2092960 h 2092960"/>
                <a:gd name="connsiteX0" fmla="*/ 137226 w 1010986"/>
                <a:gd name="connsiteY0" fmla="*/ 0 h 2092960"/>
                <a:gd name="connsiteX1" fmla="*/ 137226 w 1010986"/>
                <a:gd name="connsiteY1" fmla="*/ 914400 h 2092960"/>
                <a:gd name="connsiteX2" fmla="*/ 15306 w 1010986"/>
                <a:gd name="connsiteY2" fmla="*/ 1097280 h 2092960"/>
                <a:gd name="connsiteX3" fmla="*/ 269306 w 1010986"/>
                <a:gd name="connsiteY3" fmla="*/ 1076960 h 2092960"/>
                <a:gd name="connsiteX4" fmla="*/ 157546 w 1010986"/>
                <a:gd name="connsiteY4" fmla="*/ 995680 h 2092960"/>
                <a:gd name="connsiteX5" fmla="*/ 16550 w 1010986"/>
                <a:gd name="connsiteY5" fmla="*/ 1209040 h 2092960"/>
                <a:gd name="connsiteX6" fmla="*/ 292529 w 1010986"/>
                <a:gd name="connsiteY6" fmla="*/ 1324325 h 2092960"/>
                <a:gd name="connsiteX7" fmla="*/ 240070 w 1010986"/>
                <a:gd name="connsiteY7" fmla="*/ 1159899 h 2092960"/>
                <a:gd name="connsiteX8" fmla="*/ 15306 w 1010986"/>
                <a:gd name="connsiteY8" fmla="*/ 1432560 h 2092960"/>
                <a:gd name="connsiteX9" fmla="*/ 342292 w 1010986"/>
                <a:gd name="connsiteY9" fmla="*/ 1502436 h 2092960"/>
                <a:gd name="connsiteX10" fmla="*/ 140958 w 1010986"/>
                <a:gd name="connsiteY10" fmla="*/ 1379479 h 2092960"/>
                <a:gd name="connsiteX11" fmla="*/ 45786 w 1010986"/>
                <a:gd name="connsiteY11" fmla="*/ 1605280 h 2092960"/>
                <a:gd name="connsiteX12" fmla="*/ 281747 w 1010986"/>
                <a:gd name="connsiteY12" fmla="*/ 1616269 h 2092960"/>
                <a:gd name="connsiteX13" fmla="*/ 909178 w 1010986"/>
                <a:gd name="connsiteY13" fmla="*/ 1603828 h 2092960"/>
                <a:gd name="connsiteX14" fmla="*/ 1010986 w 1010986"/>
                <a:gd name="connsiteY14" fmla="*/ 2092960 h 2092960"/>
                <a:gd name="connsiteX0" fmla="*/ 137226 w 917680"/>
                <a:gd name="connsiteY0" fmla="*/ 0 h 2099180"/>
                <a:gd name="connsiteX1" fmla="*/ 137226 w 917680"/>
                <a:gd name="connsiteY1" fmla="*/ 914400 h 2099180"/>
                <a:gd name="connsiteX2" fmla="*/ 15306 w 917680"/>
                <a:gd name="connsiteY2" fmla="*/ 1097280 h 2099180"/>
                <a:gd name="connsiteX3" fmla="*/ 269306 w 917680"/>
                <a:gd name="connsiteY3" fmla="*/ 1076960 h 2099180"/>
                <a:gd name="connsiteX4" fmla="*/ 157546 w 917680"/>
                <a:gd name="connsiteY4" fmla="*/ 995680 h 2099180"/>
                <a:gd name="connsiteX5" fmla="*/ 16550 w 917680"/>
                <a:gd name="connsiteY5" fmla="*/ 1209040 h 2099180"/>
                <a:gd name="connsiteX6" fmla="*/ 292529 w 917680"/>
                <a:gd name="connsiteY6" fmla="*/ 1324325 h 2099180"/>
                <a:gd name="connsiteX7" fmla="*/ 240070 w 917680"/>
                <a:gd name="connsiteY7" fmla="*/ 1159899 h 2099180"/>
                <a:gd name="connsiteX8" fmla="*/ 15306 w 917680"/>
                <a:gd name="connsiteY8" fmla="*/ 1432560 h 2099180"/>
                <a:gd name="connsiteX9" fmla="*/ 342292 w 917680"/>
                <a:gd name="connsiteY9" fmla="*/ 1502436 h 2099180"/>
                <a:gd name="connsiteX10" fmla="*/ 140958 w 917680"/>
                <a:gd name="connsiteY10" fmla="*/ 1379479 h 2099180"/>
                <a:gd name="connsiteX11" fmla="*/ 45786 w 917680"/>
                <a:gd name="connsiteY11" fmla="*/ 1605280 h 2099180"/>
                <a:gd name="connsiteX12" fmla="*/ 281747 w 917680"/>
                <a:gd name="connsiteY12" fmla="*/ 1616269 h 2099180"/>
                <a:gd name="connsiteX13" fmla="*/ 909178 w 917680"/>
                <a:gd name="connsiteY13" fmla="*/ 1603828 h 2099180"/>
                <a:gd name="connsiteX14" fmla="*/ 917680 w 917680"/>
                <a:gd name="connsiteY14" fmla="*/ 2099180 h 209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680" h="2099180">
                  <a:moveTo>
                    <a:pt x="137226" y="0"/>
                  </a:moveTo>
                  <a:cubicBezTo>
                    <a:pt x="137226" y="304800"/>
                    <a:pt x="157546" y="731520"/>
                    <a:pt x="137226" y="914400"/>
                  </a:cubicBezTo>
                  <a:cubicBezTo>
                    <a:pt x="116906" y="1097280"/>
                    <a:pt x="-50700" y="1048069"/>
                    <a:pt x="15306" y="1097280"/>
                  </a:cubicBezTo>
                  <a:cubicBezTo>
                    <a:pt x="81312" y="1146491"/>
                    <a:pt x="184639" y="1083733"/>
                    <a:pt x="269306" y="1076960"/>
                  </a:cubicBezTo>
                  <a:cubicBezTo>
                    <a:pt x="353973" y="1070187"/>
                    <a:pt x="210039" y="973667"/>
                    <a:pt x="157546" y="995680"/>
                  </a:cubicBezTo>
                  <a:cubicBezTo>
                    <a:pt x="110547" y="1066800"/>
                    <a:pt x="-5947" y="1154266"/>
                    <a:pt x="16550" y="1209040"/>
                  </a:cubicBezTo>
                  <a:cubicBezTo>
                    <a:pt x="39047" y="1263814"/>
                    <a:pt x="255276" y="1332515"/>
                    <a:pt x="292529" y="1324325"/>
                  </a:cubicBezTo>
                  <a:cubicBezTo>
                    <a:pt x="329782" y="1316135"/>
                    <a:pt x="286274" y="1141860"/>
                    <a:pt x="240070" y="1159899"/>
                  </a:cubicBezTo>
                  <a:cubicBezTo>
                    <a:pt x="193866" y="1177938"/>
                    <a:pt x="-1731" y="1375471"/>
                    <a:pt x="15306" y="1432560"/>
                  </a:cubicBezTo>
                  <a:cubicBezTo>
                    <a:pt x="32343" y="1489649"/>
                    <a:pt x="321350" y="1511283"/>
                    <a:pt x="342292" y="1502436"/>
                  </a:cubicBezTo>
                  <a:cubicBezTo>
                    <a:pt x="363234" y="1493589"/>
                    <a:pt x="190376" y="1362338"/>
                    <a:pt x="140958" y="1379479"/>
                  </a:cubicBezTo>
                  <a:cubicBezTo>
                    <a:pt x="91540" y="1396620"/>
                    <a:pt x="22321" y="1565815"/>
                    <a:pt x="45786" y="1605280"/>
                  </a:cubicBezTo>
                  <a:cubicBezTo>
                    <a:pt x="69251" y="1644745"/>
                    <a:pt x="119187" y="1587482"/>
                    <a:pt x="281747" y="1616269"/>
                  </a:cubicBezTo>
                  <a:lnTo>
                    <a:pt x="909178" y="1603828"/>
                  </a:lnTo>
                  <a:lnTo>
                    <a:pt x="917680" y="2099180"/>
                  </a:lnTo>
                </a:path>
              </a:pathLst>
            </a:cu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35D836E-0EE0-FECA-1298-20303DF4322D}"/>
                </a:ext>
              </a:extLst>
            </p:cNvPr>
            <p:cNvSpPr/>
            <p:nvPr/>
          </p:nvSpPr>
          <p:spPr>
            <a:xfrm rot="5400000">
              <a:off x="865859" y="2467401"/>
              <a:ext cx="168316" cy="164258"/>
            </a:xfrm>
            <a:prstGeom prst="triangl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9270BB7B-1E37-FCE6-65F7-34948516E67B}"/>
                </a:ext>
              </a:extLst>
            </p:cNvPr>
            <p:cNvSpPr/>
            <p:nvPr/>
          </p:nvSpPr>
          <p:spPr>
            <a:xfrm rot="16200000">
              <a:off x="1052606" y="2467401"/>
              <a:ext cx="168316" cy="164258"/>
            </a:xfrm>
            <a:prstGeom prst="triangl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1B80FCA-872C-C58A-41C4-FA8BE7418A53}"/>
                </a:ext>
              </a:extLst>
            </p:cNvPr>
            <p:cNvSpPr txBox="1"/>
            <p:nvPr/>
          </p:nvSpPr>
          <p:spPr>
            <a:xfrm>
              <a:off x="896939" y="1721148"/>
              <a:ext cx="267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Liquid DT in condenser/HX/dispensing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1.14 gm 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(1.9gm DT)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Equivalent to 1 m x 0.13” ID line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D8FBBA0-CBDA-F66A-F6D1-FEF21E02AB78}"/>
                </a:ext>
              </a:extLst>
            </p:cNvPr>
            <p:cNvCxnSpPr/>
            <p:nvPr/>
          </p:nvCxnSpPr>
          <p:spPr>
            <a:xfrm flipV="1">
              <a:off x="2950211" y="3332783"/>
              <a:ext cx="823899" cy="1570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598B645-F321-159D-B672-814657FF2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1032" y="4885431"/>
              <a:ext cx="94126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B689FF-F299-E7B3-29A6-3E575B1FB35C}"/>
                </a:ext>
              </a:extLst>
            </p:cNvPr>
            <p:cNvSpPr txBox="1"/>
            <p:nvPr/>
          </p:nvSpPr>
          <p:spPr>
            <a:xfrm>
              <a:off x="857955" y="3518440"/>
              <a:ext cx="701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cups for filling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A56DCAE-57A7-17F8-2143-325A0FDC0E6A}"/>
                </a:ext>
              </a:extLst>
            </p:cNvPr>
            <p:cNvSpPr txBox="1"/>
            <p:nvPr/>
          </p:nvSpPr>
          <p:spPr>
            <a:xfrm>
              <a:off x="1887363" y="3543037"/>
              <a:ext cx="24362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 cups for wicking into foam capsule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150F541-9315-1811-BEB6-8C010460730A}"/>
                </a:ext>
              </a:extLst>
            </p:cNvPr>
            <p:cNvCxnSpPr>
              <a:cxnSpLocks/>
            </p:cNvCxnSpPr>
            <p:nvPr/>
          </p:nvCxnSpPr>
          <p:spPr>
            <a:xfrm>
              <a:off x="4191412" y="3758313"/>
              <a:ext cx="9103" cy="60966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323CC0A-C068-24B2-099B-EF00BBC50002}"/>
                </a:ext>
              </a:extLst>
            </p:cNvPr>
            <p:cNvSpPr txBox="1"/>
            <p:nvPr/>
          </p:nvSpPr>
          <p:spPr>
            <a:xfrm>
              <a:off x="2304887" y="5156210"/>
              <a:ext cx="1838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59 cups for adjusting capsule fill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8AB060A-CA6D-A69D-F120-2A9697D13FDF}"/>
                </a:ext>
              </a:extLst>
            </p:cNvPr>
            <p:cNvSpPr txBox="1"/>
            <p:nvPr/>
          </p:nvSpPr>
          <p:spPr>
            <a:xfrm>
              <a:off x="1005337" y="4935473"/>
              <a:ext cx="7019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cup for target removal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B5D4C64-07CA-9105-DE40-FC3C416EB6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6069" y="4701189"/>
              <a:ext cx="331027" cy="14695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4E38908-76B2-57E0-9FA2-14F67C68DA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188" y="3937495"/>
              <a:ext cx="210203" cy="48478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97D1591-50E3-F888-DBA6-C8C9F9CFD787}"/>
                </a:ext>
              </a:extLst>
            </p:cNvPr>
            <p:cNvSpPr txBox="1"/>
            <p:nvPr/>
          </p:nvSpPr>
          <p:spPr>
            <a:xfrm>
              <a:off x="1418687" y="3876386"/>
              <a:ext cx="2781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Liquid DT in cups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0.62 gm 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(1.03 gm DT)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77DA65C-E94A-F412-418B-991B3BAAF3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448" y="4495631"/>
              <a:ext cx="98096" cy="3898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2C90EA1-BE00-C4BA-2161-0C8AE2F3BC83}"/>
                </a:ext>
              </a:extLst>
            </p:cNvPr>
            <p:cNvSpPr txBox="1"/>
            <p:nvPr/>
          </p:nvSpPr>
          <p:spPr>
            <a:xfrm>
              <a:off x="282639" y="4918302"/>
              <a:ext cx="7019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to queue for injector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66A789A-4196-98BB-A8DD-6E0677395E0F}"/>
                </a:ext>
              </a:extLst>
            </p:cNvPr>
            <p:cNvSpPr txBox="1"/>
            <p:nvPr/>
          </p:nvSpPr>
          <p:spPr>
            <a:xfrm>
              <a:off x="585891" y="786225"/>
              <a:ext cx="7019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 gas in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BF7F7ED-0777-990F-1971-E69562CFBD21}"/>
                </a:ext>
              </a:extLst>
            </p:cNvPr>
            <p:cNvGrpSpPr/>
            <p:nvPr/>
          </p:nvGrpSpPr>
          <p:grpSpPr>
            <a:xfrm>
              <a:off x="1611638" y="3081541"/>
              <a:ext cx="563802" cy="426404"/>
              <a:chOff x="345800" y="3205090"/>
              <a:chExt cx="563802" cy="426404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DA9D97A-6F21-BAA7-5541-7A44AFB1E7F9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EE3B5FEC-A78E-F611-458C-15D07D009941}"/>
                    </a:ext>
                  </a:extLst>
                </p:cNvPr>
                <p:cNvSpPr/>
                <p:nvPr/>
              </p:nvSpPr>
              <p:spPr>
                <a:xfrm>
                  <a:off x="458033" y="3332783"/>
                  <a:ext cx="316047" cy="27415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70B28414-F786-E38A-50B1-8E9D41BF950E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5BEEEB24-546F-0295-3362-34167E29296C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9DF9C504-AEA0-5BEC-32E7-9174544B4A94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A2857E-CD48-C6A1-503D-78774EF08230}"/>
                  </a:ext>
                </a:extLst>
              </p:cNvPr>
              <p:cNvSpPr/>
              <p:nvPr/>
            </p:nvSpPr>
            <p:spPr>
              <a:xfrm>
                <a:off x="546328" y="3383571"/>
                <a:ext cx="146066" cy="146066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1D9FBDD-3F03-F063-755D-1B74CE759CDE}"/>
                  </a:ext>
                </a:extLst>
              </p:cNvPr>
              <p:cNvSpPr/>
              <p:nvPr/>
            </p:nvSpPr>
            <p:spPr>
              <a:xfrm>
                <a:off x="581516" y="3418759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999BC1E-97B9-CFA1-D37E-B8E96DA76AC3}"/>
                </a:ext>
              </a:extLst>
            </p:cNvPr>
            <p:cNvGrpSpPr/>
            <p:nvPr/>
          </p:nvGrpSpPr>
          <p:grpSpPr>
            <a:xfrm>
              <a:off x="959246" y="3079604"/>
              <a:ext cx="563802" cy="426404"/>
              <a:chOff x="345800" y="3205090"/>
              <a:chExt cx="563802" cy="426404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23DD8D2-803C-3ECD-4480-886E85F98199}"/>
                  </a:ext>
                </a:extLst>
              </p:cNvPr>
              <p:cNvSpPr/>
              <p:nvPr/>
            </p:nvSpPr>
            <p:spPr>
              <a:xfrm>
                <a:off x="458033" y="3332783"/>
                <a:ext cx="316047" cy="274152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828EDC1-1D26-3343-D9F0-CE02449C2228}"/>
                  </a:ext>
                </a:extLst>
              </p:cNvPr>
              <p:cNvSpPr/>
              <p:nvPr/>
            </p:nvSpPr>
            <p:spPr>
              <a:xfrm>
                <a:off x="345800" y="3205090"/>
                <a:ext cx="563802" cy="426404"/>
              </a:xfrm>
              <a:custGeom>
                <a:avLst/>
                <a:gdLst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6582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5439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  <a:gd name="connsiteX0" fmla="*/ 0 w 563802"/>
                  <a:gd name="connsiteY0" fmla="*/ 421666 h 426404"/>
                  <a:gd name="connsiteX1" fmla="*/ 4738 w 563802"/>
                  <a:gd name="connsiteY1" fmla="*/ 4738 h 426404"/>
                  <a:gd name="connsiteX2" fmla="*/ 161086 w 563802"/>
                  <a:gd name="connsiteY2" fmla="*/ 0 h 426404"/>
                  <a:gd name="connsiteX3" fmla="*/ 161086 w 563802"/>
                  <a:gd name="connsiteY3" fmla="*/ 156348 h 426404"/>
                  <a:gd name="connsiteX4" fmla="*/ 265319 w 563802"/>
                  <a:gd name="connsiteY4" fmla="*/ 331647 h 426404"/>
                  <a:gd name="connsiteX5" fmla="*/ 402715 w 563802"/>
                  <a:gd name="connsiteY5" fmla="*/ 154394 h 426404"/>
                  <a:gd name="connsiteX6" fmla="*/ 402715 w 563802"/>
                  <a:gd name="connsiteY6" fmla="*/ 4738 h 426404"/>
                  <a:gd name="connsiteX7" fmla="*/ 563802 w 563802"/>
                  <a:gd name="connsiteY7" fmla="*/ 0 h 426404"/>
                  <a:gd name="connsiteX8" fmla="*/ 559064 w 563802"/>
                  <a:gd name="connsiteY8" fmla="*/ 426404 h 426404"/>
                  <a:gd name="connsiteX9" fmla="*/ 0 w 563802"/>
                  <a:gd name="connsiteY9" fmla="*/ 421666 h 42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3802" h="426404">
                    <a:moveTo>
                      <a:pt x="0" y="421666"/>
                    </a:moveTo>
                    <a:cubicBezTo>
                      <a:pt x="1579" y="282690"/>
                      <a:pt x="3159" y="143714"/>
                      <a:pt x="4738" y="4738"/>
                    </a:cubicBezTo>
                    <a:lnTo>
                      <a:pt x="161086" y="0"/>
                    </a:lnTo>
                    <a:cubicBezTo>
                      <a:pt x="161086" y="78174"/>
                      <a:pt x="163716" y="89643"/>
                      <a:pt x="161086" y="156348"/>
                    </a:cubicBezTo>
                    <a:cubicBezTo>
                      <a:pt x="158456" y="223053"/>
                      <a:pt x="167898" y="327210"/>
                      <a:pt x="265319" y="331647"/>
                    </a:cubicBezTo>
                    <a:cubicBezTo>
                      <a:pt x="388270" y="327808"/>
                      <a:pt x="405493" y="226813"/>
                      <a:pt x="402715" y="154394"/>
                    </a:cubicBezTo>
                    <a:lnTo>
                      <a:pt x="402715" y="4738"/>
                    </a:lnTo>
                    <a:lnTo>
                      <a:pt x="563802" y="0"/>
                    </a:lnTo>
                    <a:cubicBezTo>
                      <a:pt x="562223" y="142135"/>
                      <a:pt x="560643" y="284269"/>
                      <a:pt x="559064" y="426404"/>
                    </a:cubicBezTo>
                    <a:lnTo>
                      <a:pt x="0" y="421666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423E080-6BED-0FBD-4B9C-651B7781DE4F}"/>
                  </a:ext>
                </a:extLst>
              </p:cNvPr>
              <p:cNvSpPr/>
              <p:nvPr/>
            </p:nvSpPr>
            <p:spPr>
              <a:xfrm>
                <a:off x="411242" y="3320926"/>
                <a:ext cx="100523" cy="75047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A6AC337-A60D-D68A-4249-2F0B57EB0A58}"/>
                  </a:ext>
                </a:extLst>
              </p:cNvPr>
              <p:cNvSpPr/>
              <p:nvPr/>
            </p:nvSpPr>
            <p:spPr>
              <a:xfrm>
                <a:off x="743671" y="3320926"/>
                <a:ext cx="100523" cy="75047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C97CB39-C757-9B07-1874-7B78F7F48408}"/>
                </a:ext>
              </a:extLst>
            </p:cNvPr>
            <p:cNvGrpSpPr/>
            <p:nvPr/>
          </p:nvGrpSpPr>
          <p:grpSpPr>
            <a:xfrm>
              <a:off x="2263735" y="3090980"/>
              <a:ext cx="563802" cy="426404"/>
              <a:chOff x="345800" y="3205090"/>
              <a:chExt cx="563802" cy="426404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53FB0D9D-5B58-D40E-E38E-C85A010B54C0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ED0FF1B3-01B8-7C60-4693-AB44E6D600EB}"/>
                    </a:ext>
                  </a:extLst>
                </p:cNvPr>
                <p:cNvSpPr/>
                <p:nvPr/>
              </p:nvSpPr>
              <p:spPr>
                <a:xfrm>
                  <a:off x="458033" y="3374131"/>
                  <a:ext cx="316047" cy="232803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91722D81-2622-E781-1EDC-BC22CD15B5D5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167D4CE4-ADE6-AE07-2B65-AFD985D708AA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FCC7935F-5233-3E7D-A028-8146234AC8A6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9716400-471A-F84C-F4BB-0B0CA2F44B3B}"/>
                  </a:ext>
                </a:extLst>
              </p:cNvPr>
              <p:cNvSpPr/>
              <p:nvPr/>
            </p:nvSpPr>
            <p:spPr>
              <a:xfrm>
                <a:off x="546328" y="3383571"/>
                <a:ext cx="146066" cy="146066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E0BF15E-5D19-5462-8A9C-209EF5D70E07}"/>
                  </a:ext>
                </a:extLst>
              </p:cNvPr>
              <p:cNvSpPr/>
              <p:nvPr/>
            </p:nvSpPr>
            <p:spPr>
              <a:xfrm>
                <a:off x="581516" y="3418759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27AE5D7-A22D-69AC-15DB-73FFFE67534E}"/>
                </a:ext>
              </a:extLst>
            </p:cNvPr>
            <p:cNvGrpSpPr/>
            <p:nvPr/>
          </p:nvGrpSpPr>
          <p:grpSpPr>
            <a:xfrm>
              <a:off x="3815473" y="3095614"/>
              <a:ext cx="563802" cy="426404"/>
              <a:chOff x="345800" y="3205090"/>
              <a:chExt cx="563802" cy="426404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5A8D9BB-964D-EB96-074E-13F06DA648B1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B45AD2E8-49D1-9118-4D1D-FC150FC6A52D}"/>
                    </a:ext>
                  </a:extLst>
                </p:cNvPr>
                <p:cNvSpPr/>
                <p:nvPr/>
              </p:nvSpPr>
              <p:spPr>
                <a:xfrm>
                  <a:off x="458033" y="3442259"/>
                  <a:ext cx="316047" cy="164675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94A7AC7-7BEA-5690-41BA-3925D0923056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0D744B-9B56-F0CC-C7BC-84D6B66D06BD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2DADDEE6-3F62-0FD2-10D2-964860106746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298644C9-C1C9-533B-A6CA-2761693BD09E}"/>
                  </a:ext>
                </a:extLst>
              </p:cNvPr>
              <p:cNvSpPr/>
              <p:nvPr/>
            </p:nvSpPr>
            <p:spPr>
              <a:xfrm>
                <a:off x="546328" y="3383571"/>
                <a:ext cx="146066" cy="146066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BB5FAC3-1D17-24D8-3242-5606752CF3B0}"/>
                  </a:ext>
                </a:extLst>
              </p:cNvPr>
              <p:cNvSpPr/>
              <p:nvPr/>
            </p:nvSpPr>
            <p:spPr>
              <a:xfrm>
                <a:off x="581516" y="3418759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06065A9-A383-1122-0E02-653FB5469CE1}"/>
                </a:ext>
              </a:extLst>
            </p:cNvPr>
            <p:cNvGrpSpPr/>
            <p:nvPr/>
          </p:nvGrpSpPr>
          <p:grpSpPr>
            <a:xfrm>
              <a:off x="3883510" y="4577063"/>
              <a:ext cx="563802" cy="450948"/>
              <a:chOff x="345800" y="3180546"/>
              <a:chExt cx="563802" cy="45094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6F5D97F5-86E5-5CAA-B567-F008FEB9CE8A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D2E5953-B025-A07E-866C-DE45F5A6B4EC}"/>
                    </a:ext>
                  </a:extLst>
                </p:cNvPr>
                <p:cNvSpPr/>
                <p:nvPr/>
              </p:nvSpPr>
              <p:spPr>
                <a:xfrm>
                  <a:off x="458033" y="3491348"/>
                  <a:ext cx="316047" cy="115586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22C50AB6-7091-CD9A-3FF1-ECF30B990CCF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854744C2-57CE-D633-E93A-A551341AB930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328263E-C60A-D6A9-40F6-8BD9CB15BCEB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79E95A2-2987-DECB-2D11-D33B52BD59F2}"/>
                  </a:ext>
                </a:extLst>
              </p:cNvPr>
              <p:cNvSpPr/>
              <p:nvPr/>
            </p:nvSpPr>
            <p:spPr>
              <a:xfrm>
                <a:off x="544941" y="3180546"/>
                <a:ext cx="146066" cy="146066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EE58906-C6B0-8EEA-F423-5BA4BA10D8C0}"/>
                  </a:ext>
                </a:extLst>
              </p:cNvPr>
              <p:cNvSpPr/>
              <p:nvPr/>
            </p:nvSpPr>
            <p:spPr>
              <a:xfrm>
                <a:off x="580129" y="3215734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2AD275E-12B8-B14C-33E2-C1F33C83230B}"/>
                </a:ext>
              </a:extLst>
            </p:cNvPr>
            <p:cNvGrpSpPr/>
            <p:nvPr/>
          </p:nvGrpSpPr>
          <p:grpSpPr>
            <a:xfrm>
              <a:off x="2103260" y="4589335"/>
              <a:ext cx="563802" cy="450948"/>
              <a:chOff x="345800" y="3180546"/>
              <a:chExt cx="563802" cy="45094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310A1-C556-88CE-9EB5-01CE9007EA84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E630521-2CD6-437A-6D3E-6924BD9CC3EE}"/>
                    </a:ext>
                  </a:extLst>
                </p:cNvPr>
                <p:cNvSpPr/>
                <p:nvPr/>
              </p:nvSpPr>
              <p:spPr>
                <a:xfrm>
                  <a:off x="458033" y="3491348"/>
                  <a:ext cx="316047" cy="115586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480F5F2-54D1-3139-6072-25DF1E9949A5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ED341185-ED28-89E9-2666-2487AE3167B6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4A8F3A44-E855-E364-975D-1C1C022B843E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9173F02-3EB6-8A80-18CB-1FC07D30C577}"/>
                  </a:ext>
                </a:extLst>
              </p:cNvPr>
              <p:cNvSpPr/>
              <p:nvPr/>
            </p:nvSpPr>
            <p:spPr>
              <a:xfrm>
                <a:off x="544941" y="3180546"/>
                <a:ext cx="146066" cy="146066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60805E9-B914-A16E-29CD-7D2114F93D01}"/>
                  </a:ext>
                </a:extLst>
              </p:cNvPr>
              <p:cNvSpPr/>
              <p:nvPr/>
            </p:nvSpPr>
            <p:spPr>
              <a:xfrm>
                <a:off x="580129" y="3215734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D6103CE-7239-6FF6-C7C7-0384D51482D4}"/>
                </a:ext>
              </a:extLst>
            </p:cNvPr>
            <p:cNvGrpSpPr/>
            <p:nvPr/>
          </p:nvGrpSpPr>
          <p:grpSpPr>
            <a:xfrm>
              <a:off x="663437" y="4229727"/>
              <a:ext cx="997144" cy="687408"/>
              <a:chOff x="-87542" y="2944086"/>
              <a:chExt cx="997144" cy="687408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0822ABB-00DA-C6B5-F030-0FAFA347ABBD}"/>
                  </a:ext>
                </a:extLst>
              </p:cNvPr>
              <p:cNvGrpSpPr/>
              <p:nvPr/>
            </p:nvGrpSpPr>
            <p:grpSpPr>
              <a:xfrm>
                <a:off x="345800" y="3205090"/>
                <a:ext cx="563802" cy="426404"/>
                <a:chOff x="345800" y="3205090"/>
                <a:chExt cx="563802" cy="42640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ACC662A-1A25-5FBA-3997-F2DA3A5A5A06}"/>
                    </a:ext>
                  </a:extLst>
                </p:cNvPr>
                <p:cNvSpPr/>
                <p:nvPr/>
              </p:nvSpPr>
              <p:spPr>
                <a:xfrm>
                  <a:off x="458033" y="3491348"/>
                  <a:ext cx="316047" cy="115586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3E50AE3F-72F8-F69F-40BD-BC76995D25C6}"/>
                    </a:ext>
                  </a:extLst>
                </p:cNvPr>
                <p:cNvSpPr/>
                <p:nvPr/>
              </p:nvSpPr>
              <p:spPr>
                <a:xfrm>
                  <a:off x="345800" y="3205090"/>
                  <a:ext cx="563802" cy="426404"/>
                </a:xfrm>
                <a:custGeom>
                  <a:avLst/>
                  <a:gdLst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6582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  <a:gd name="connsiteX0" fmla="*/ 0 w 563802"/>
                    <a:gd name="connsiteY0" fmla="*/ 421666 h 426404"/>
                    <a:gd name="connsiteX1" fmla="*/ 4738 w 563802"/>
                    <a:gd name="connsiteY1" fmla="*/ 4738 h 426404"/>
                    <a:gd name="connsiteX2" fmla="*/ 161086 w 563802"/>
                    <a:gd name="connsiteY2" fmla="*/ 0 h 426404"/>
                    <a:gd name="connsiteX3" fmla="*/ 161086 w 563802"/>
                    <a:gd name="connsiteY3" fmla="*/ 156348 h 426404"/>
                    <a:gd name="connsiteX4" fmla="*/ 265319 w 563802"/>
                    <a:gd name="connsiteY4" fmla="*/ 331647 h 426404"/>
                    <a:gd name="connsiteX5" fmla="*/ 402715 w 563802"/>
                    <a:gd name="connsiteY5" fmla="*/ 154394 h 426404"/>
                    <a:gd name="connsiteX6" fmla="*/ 402715 w 563802"/>
                    <a:gd name="connsiteY6" fmla="*/ 4738 h 426404"/>
                    <a:gd name="connsiteX7" fmla="*/ 563802 w 563802"/>
                    <a:gd name="connsiteY7" fmla="*/ 0 h 426404"/>
                    <a:gd name="connsiteX8" fmla="*/ 559064 w 563802"/>
                    <a:gd name="connsiteY8" fmla="*/ 426404 h 426404"/>
                    <a:gd name="connsiteX9" fmla="*/ 0 w 563802"/>
                    <a:gd name="connsiteY9" fmla="*/ 421666 h 4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3802" h="426404">
                      <a:moveTo>
                        <a:pt x="0" y="421666"/>
                      </a:moveTo>
                      <a:cubicBezTo>
                        <a:pt x="1579" y="282690"/>
                        <a:pt x="3159" y="143714"/>
                        <a:pt x="4738" y="4738"/>
                      </a:cubicBezTo>
                      <a:lnTo>
                        <a:pt x="161086" y="0"/>
                      </a:lnTo>
                      <a:cubicBezTo>
                        <a:pt x="161086" y="78174"/>
                        <a:pt x="163716" y="89643"/>
                        <a:pt x="161086" y="156348"/>
                      </a:cubicBezTo>
                      <a:cubicBezTo>
                        <a:pt x="158456" y="223053"/>
                        <a:pt x="167898" y="327210"/>
                        <a:pt x="265319" y="331647"/>
                      </a:cubicBezTo>
                      <a:cubicBezTo>
                        <a:pt x="388270" y="327808"/>
                        <a:pt x="405493" y="226813"/>
                        <a:pt x="402715" y="154394"/>
                      </a:cubicBezTo>
                      <a:lnTo>
                        <a:pt x="402715" y="4738"/>
                      </a:lnTo>
                      <a:lnTo>
                        <a:pt x="563802" y="0"/>
                      </a:lnTo>
                      <a:cubicBezTo>
                        <a:pt x="562223" y="142135"/>
                        <a:pt x="560643" y="284269"/>
                        <a:pt x="559064" y="426404"/>
                      </a:cubicBezTo>
                      <a:lnTo>
                        <a:pt x="0" y="421666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EBB00EF8-380E-A705-781B-5586EA5AED5D}"/>
                    </a:ext>
                  </a:extLst>
                </p:cNvPr>
                <p:cNvSpPr/>
                <p:nvPr/>
              </p:nvSpPr>
              <p:spPr>
                <a:xfrm>
                  <a:off x="472734" y="3316651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D28DACB0-D23D-2A7A-103A-D731A5EB85E2}"/>
                    </a:ext>
                  </a:extLst>
                </p:cNvPr>
                <p:cNvSpPr/>
                <p:nvPr/>
              </p:nvSpPr>
              <p:spPr>
                <a:xfrm>
                  <a:off x="667708" y="3314057"/>
                  <a:ext cx="100523" cy="7504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FB55FD0-A8E8-070A-3636-27EDBEF8C149}"/>
                  </a:ext>
                </a:extLst>
              </p:cNvPr>
              <p:cNvSpPr/>
              <p:nvPr/>
            </p:nvSpPr>
            <p:spPr>
              <a:xfrm>
                <a:off x="-87542" y="2944086"/>
                <a:ext cx="146066" cy="146066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5E16B83-7881-CBD0-4DA0-E88D53B7AE21}"/>
                  </a:ext>
                </a:extLst>
              </p:cNvPr>
              <p:cNvSpPr/>
              <p:nvPr/>
            </p:nvSpPr>
            <p:spPr>
              <a:xfrm>
                <a:off x="-52354" y="2979274"/>
                <a:ext cx="75690" cy="7569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76A30-AAD4-0E5B-ED56-D65AA5F763F1}"/>
              </a:ext>
            </a:extLst>
          </p:cNvPr>
          <p:cNvGrpSpPr/>
          <p:nvPr/>
        </p:nvGrpSpPr>
        <p:grpSpPr>
          <a:xfrm>
            <a:off x="4396506" y="1598833"/>
            <a:ext cx="2049064" cy="1281270"/>
            <a:chOff x="2217771" y="3407007"/>
            <a:chExt cx="2049064" cy="128127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D8A5892-5985-DCB4-3880-473D133DD5DD}"/>
                </a:ext>
              </a:extLst>
            </p:cNvPr>
            <p:cNvSpPr/>
            <p:nvPr/>
          </p:nvSpPr>
          <p:spPr>
            <a:xfrm>
              <a:off x="2485201" y="3407007"/>
              <a:ext cx="797929" cy="964696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78BFB1E-FB66-EEA5-2658-BB8A6898DCEA}"/>
                </a:ext>
              </a:extLst>
            </p:cNvPr>
            <p:cNvSpPr/>
            <p:nvPr/>
          </p:nvSpPr>
          <p:spPr>
            <a:xfrm>
              <a:off x="2555966" y="3601392"/>
              <a:ext cx="653143" cy="613558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5C3AC38-7368-5AF5-550F-BCF0359D3A85}"/>
                </a:ext>
              </a:extLst>
            </p:cNvPr>
            <p:cNvSpPr/>
            <p:nvPr/>
          </p:nvSpPr>
          <p:spPr>
            <a:xfrm>
              <a:off x="2553300" y="3407007"/>
              <a:ext cx="655810" cy="4900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D25F962-B939-67F3-C403-AE488B036814}"/>
                </a:ext>
              </a:extLst>
            </p:cNvPr>
            <p:cNvSpPr/>
            <p:nvPr/>
          </p:nvSpPr>
          <p:spPr>
            <a:xfrm>
              <a:off x="2553299" y="3894732"/>
              <a:ext cx="653085" cy="109301"/>
            </a:xfrm>
            <a:custGeom>
              <a:avLst/>
              <a:gdLst>
                <a:gd name="connsiteX0" fmla="*/ 0 w 647811"/>
                <a:gd name="connsiteY0" fmla="*/ 0 h 322573"/>
                <a:gd name="connsiteX1" fmla="*/ 647811 w 647811"/>
                <a:gd name="connsiteY1" fmla="*/ 2666 h 322573"/>
                <a:gd name="connsiteX2" fmla="*/ 634481 w 647811"/>
                <a:gd name="connsiteY2" fmla="*/ 205274 h 322573"/>
                <a:gd name="connsiteX3" fmla="*/ 309243 w 647811"/>
                <a:gd name="connsiteY3" fmla="*/ 322573 h 322573"/>
                <a:gd name="connsiteX4" fmla="*/ 0 w 647811"/>
                <a:gd name="connsiteY4" fmla="*/ 0 h 322573"/>
                <a:gd name="connsiteX0" fmla="*/ 0 w 647811"/>
                <a:gd name="connsiteY0" fmla="*/ 0 h 322573"/>
                <a:gd name="connsiteX1" fmla="*/ 647811 w 647811"/>
                <a:gd name="connsiteY1" fmla="*/ 2666 h 322573"/>
                <a:gd name="connsiteX2" fmla="*/ 639813 w 647811"/>
                <a:gd name="connsiteY2" fmla="*/ 114633 h 322573"/>
                <a:gd name="connsiteX3" fmla="*/ 309243 w 647811"/>
                <a:gd name="connsiteY3" fmla="*/ 322573 h 322573"/>
                <a:gd name="connsiteX4" fmla="*/ 0 w 647811"/>
                <a:gd name="connsiteY4" fmla="*/ 0 h 322573"/>
                <a:gd name="connsiteX0" fmla="*/ 0 w 647811"/>
                <a:gd name="connsiteY0" fmla="*/ 0 h 114633"/>
                <a:gd name="connsiteX1" fmla="*/ 647811 w 647811"/>
                <a:gd name="connsiteY1" fmla="*/ 2666 h 114633"/>
                <a:gd name="connsiteX2" fmla="*/ 639813 w 647811"/>
                <a:gd name="connsiteY2" fmla="*/ 114633 h 114633"/>
                <a:gd name="connsiteX3" fmla="*/ 13330 w 647811"/>
                <a:gd name="connsiteY3" fmla="*/ 109301 h 114633"/>
                <a:gd name="connsiteX4" fmla="*/ 0 w 647811"/>
                <a:gd name="connsiteY4" fmla="*/ 0 h 114633"/>
                <a:gd name="connsiteX0" fmla="*/ 0 w 647811"/>
                <a:gd name="connsiteY0" fmla="*/ 0 h 109301"/>
                <a:gd name="connsiteX1" fmla="*/ 647811 w 647811"/>
                <a:gd name="connsiteY1" fmla="*/ 2666 h 109301"/>
                <a:gd name="connsiteX2" fmla="*/ 607823 w 647811"/>
                <a:gd name="connsiteY2" fmla="*/ 69313 h 109301"/>
                <a:gd name="connsiteX3" fmla="*/ 13330 w 647811"/>
                <a:gd name="connsiteY3" fmla="*/ 109301 h 109301"/>
                <a:gd name="connsiteX4" fmla="*/ 0 w 647811"/>
                <a:gd name="connsiteY4" fmla="*/ 0 h 109301"/>
                <a:gd name="connsiteX0" fmla="*/ 0 w 650477"/>
                <a:gd name="connsiteY0" fmla="*/ 0 h 109301"/>
                <a:gd name="connsiteX1" fmla="*/ 647811 w 650477"/>
                <a:gd name="connsiteY1" fmla="*/ 2666 h 109301"/>
                <a:gd name="connsiteX2" fmla="*/ 650477 w 650477"/>
                <a:gd name="connsiteY2" fmla="*/ 101304 h 109301"/>
                <a:gd name="connsiteX3" fmla="*/ 13330 w 650477"/>
                <a:gd name="connsiteY3" fmla="*/ 109301 h 109301"/>
                <a:gd name="connsiteX4" fmla="*/ 0 w 650477"/>
                <a:gd name="connsiteY4" fmla="*/ 0 h 109301"/>
                <a:gd name="connsiteX0" fmla="*/ 0 w 650967"/>
                <a:gd name="connsiteY0" fmla="*/ 0 h 109301"/>
                <a:gd name="connsiteX1" fmla="*/ 647811 w 650967"/>
                <a:gd name="connsiteY1" fmla="*/ 2666 h 109301"/>
                <a:gd name="connsiteX2" fmla="*/ 650477 w 650967"/>
                <a:gd name="connsiteY2" fmla="*/ 101304 h 109301"/>
                <a:gd name="connsiteX3" fmla="*/ 13330 w 650967"/>
                <a:gd name="connsiteY3" fmla="*/ 109301 h 109301"/>
                <a:gd name="connsiteX4" fmla="*/ 0 w 650967"/>
                <a:gd name="connsiteY4" fmla="*/ 0 h 109301"/>
                <a:gd name="connsiteX0" fmla="*/ 0 w 658965"/>
                <a:gd name="connsiteY0" fmla="*/ 0 h 109301"/>
                <a:gd name="connsiteX1" fmla="*/ 655809 w 658965"/>
                <a:gd name="connsiteY1" fmla="*/ 2666 h 109301"/>
                <a:gd name="connsiteX2" fmla="*/ 658475 w 658965"/>
                <a:gd name="connsiteY2" fmla="*/ 101304 h 109301"/>
                <a:gd name="connsiteX3" fmla="*/ 21328 w 658965"/>
                <a:gd name="connsiteY3" fmla="*/ 109301 h 109301"/>
                <a:gd name="connsiteX4" fmla="*/ 0 w 658965"/>
                <a:gd name="connsiteY4" fmla="*/ 0 h 109301"/>
                <a:gd name="connsiteX0" fmla="*/ 0 w 658965"/>
                <a:gd name="connsiteY0" fmla="*/ 0 h 109301"/>
                <a:gd name="connsiteX1" fmla="*/ 655809 w 658965"/>
                <a:gd name="connsiteY1" fmla="*/ 2666 h 109301"/>
                <a:gd name="connsiteX2" fmla="*/ 658475 w 658965"/>
                <a:gd name="connsiteY2" fmla="*/ 101304 h 109301"/>
                <a:gd name="connsiteX3" fmla="*/ 21328 w 658965"/>
                <a:gd name="connsiteY3" fmla="*/ 109301 h 109301"/>
                <a:gd name="connsiteX4" fmla="*/ 0 w 658965"/>
                <a:gd name="connsiteY4" fmla="*/ 0 h 109301"/>
                <a:gd name="connsiteX0" fmla="*/ 0 w 668274"/>
                <a:gd name="connsiteY0" fmla="*/ 0 h 109301"/>
                <a:gd name="connsiteX1" fmla="*/ 655809 w 668274"/>
                <a:gd name="connsiteY1" fmla="*/ 2666 h 109301"/>
                <a:gd name="connsiteX2" fmla="*/ 658475 w 668274"/>
                <a:gd name="connsiteY2" fmla="*/ 101304 h 109301"/>
                <a:gd name="connsiteX3" fmla="*/ 21328 w 668274"/>
                <a:gd name="connsiteY3" fmla="*/ 109301 h 109301"/>
                <a:gd name="connsiteX4" fmla="*/ 0 w 668274"/>
                <a:gd name="connsiteY4" fmla="*/ 0 h 109301"/>
                <a:gd name="connsiteX0" fmla="*/ 0 w 658475"/>
                <a:gd name="connsiteY0" fmla="*/ 0 h 109301"/>
                <a:gd name="connsiteX1" fmla="*/ 655809 w 658475"/>
                <a:gd name="connsiteY1" fmla="*/ 2666 h 109301"/>
                <a:gd name="connsiteX2" fmla="*/ 658475 w 658475"/>
                <a:gd name="connsiteY2" fmla="*/ 101304 h 109301"/>
                <a:gd name="connsiteX3" fmla="*/ 21328 w 658475"/>
                <a:gd name="connsiteY3" fmla="*/ 109301 h 109301"/>
                <a:gd name="connsiteX4" fmla="*/ 0 w 658475"/>
                <a:gd name="connsiteY4" fmla="*/ 0 h 109301"/>
                <a:gd name="connsiteX0" fmla="*/ 0 w 655866"/>
                <a:gd name="connsiteY0" fmla="*/ 0 h 109301"/>
                <a:gd name="connsiteX1" fmla="*/ 655809 w 655866"/>
                <a:gd name="connsiteY1" fmla="*/ 2666 h 109301"/>
                <a:gd name="connsiteX2" fmla="*/ 647811 w 655866"/>
                <a:gd name="connsiteY2" fmla="*/ 106636 h 109301"/>
                <a:gd name="connsiteX3" fmla="*/ 21328 w 655866"/>
                <a:gd name="connsiteY3" fmla="*/ 109301 h 109301"/>
                <a:gd name="connsiteX4" fmla="*/ 0 w 655866"/>
                <a:gd name="connsiteY4" fmla="*/ 0 h 109301"/>
                <a:gd name="connsiteX0" fmla="*/ 0 w 665532"/>
                <a:gd name="connsiteY0" fmla="*/ 0 h 109301"/>
                <a:gd name="connsiteX1" fmla="*/ 655809 w 665532"/>
                <a:gd name="connsiteY1" fmla="*/ 2666 h 109301"/>
                <a:gd name="connsiteX2" fmla="*/ 647811 w 665532"/>
                <a:gd name="connsiteY2" fmla="*/ 106636 h 109301"/>
                <a:gd name="connsiteX3" fmla="*/ 21328 w 665532"/>
                <a:gd name="connsiteY3" fmla="*/ 109301 h 109301"/>
                <a:gd name="connsiteX4" fmla="*/ 0 w 665532"/>
                <a:gd name="connsiteY4" fmla="*/ 0 h 109301"/>
                <a:gd name="connsiteX0" fmla="*/ 0 w 665532"/>
                <a:gd name="connsiteY0" fmla="*/ 0 h 109301"/>
                <a:gd name="connsiteX1" fmla="*/ 655809 w 665532"/>
                <a:gd name="connsiteY1" fmla="*/ 2666 h 109301"/>
                <a:gd name="connsiteX2" fmla="*/ 647811 w 665532"/>
                <a:gd name="connsiteY2" fmla="*/ 106636 h 109301"/>
                <a:gd name="connsiteX3" fmla="*/ 21328 w 665532"/>
                <a:gd name="connsiteY3" fmla="*/ 109301 h 109301"/>
                <a:gd name="connsiteX4" fmla="*/ 0 w 665532"/>
                <a:gd name="connsiteY4" fmla="*/ 0 h 109301"/>
                <a:gd name="connsiteX0" fmla="*/ 0 w 665532"/>
                <a:gd name="connsiteY0" fmla="*/ 0 h 109301"/>
                <a:gd name="connsiteX1" fmla="*/ 655809 w 665532"/>
                <a:gd name="connsiteY1" fmla="*/ 2666 h 109301"/>
                <a:gd name="connsiteX2" fmla="*/ 647811 w 665532"/>
                <a:gd name="connsiteY2" fmla="*/ 106636 h 109301"/>
                <a:gd name="connsiteX3" fmla="*/ 21328 w 665532"/>
                <a:gd name="connsiteY3" fmla="*/ 109301 h 109301"/>
                <a:gd name="connsiteX4" fmla="*/ 0 w 665532"/>
                <a:gd name="connsiteY4" fmla="*/ 0 h 109301"/>
                <a:gd name="connsiteX0" fmla="*/ 0 w 655923"/>
                <a:gd name="connsiteY0" fmla="*/ 0 h 109301"/>
                <a:gd name="connsiteX1" fmla="*/ 655809 w 655923"/>
                <a:gd name="connsiteY1" fmla="*/ 2666 h 109301"/>
                <a:gd name="connsiteX2" fmla="*/ 647811 w 655923"/>
                <a:gd name="connsiteY2" fmla="*/ 106636 h 109301"/>
                <a:gd name="connsiteX3" fmla="*/ 21328 w 655923"/>
                <a:gd name="connsiteY3" fmla="*/ 109301 h 109301"/>
                <a:gd name="connsiteX4" fmla="*/ 0 w 655923"/>
                <a:gd name="connsiteY4" fmla="*/ 0 h 109301"/>
                <a:gd name="connsiteX0" fmla="*/ 0 w 655865"/>
                <a:gd name="connsiteY0" fmla="*/ 0 h 109301"/>
                <a:gd name="connsiteX1" fmla="*/ 655809 w 655865"/>
                <a:gd name="connsiteY1" fmla="*/ 2666 h 109301"/>
                <a:gd name="connsiteX2" fmla="*/ 642456 w 655865"/>
                <a:gd name="connsiteY2" fmla="*/ 106636 h 109301"/>
                <a:gd name="connsiteX3" fmla="*/ 21328 w 655865"/>
                <a:gd name="connsiteY3" fmla="*/ 109301 h 109301"/>
                <a:gd name="connsiteX4" fmla="*/ 0 w 655865"/>
                <a:gd name="connsiteY4" fmla="*/ 0 h 10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865" h="109301">
                  <a:moveTo>
                    <a:pt x="0" y="0"/>
                  </a:moveTo>
                  <a:lnTo>
                    <a:pt x="655809" y="2666"/>
                  </a:lnTo>
                  <a:cubicBezTo>
                    <a:pt x="656698" y="30213"/>
                    <a:pt x="646922" y="84420"/>
                    <a:pt x="642456" y="106636"/>
                  </a:cubicBezTo>
                  <a:lnTo>
                    <a:pt x="21328" y="109301"/>
                  </a:lnTo>
                  <a:cubicBezTo>
                    <a:pt x="8887" y="72867"/>
                    <a:pt x="7109" y="36434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7EFF652-3615-B809-2C8D-DD7A6BCB52EF}"/>
                </a:ext>
              </a:extLst>
            </p:cNvPr>
            <p:cNvSpPr/>
            <p:nvPr/>
          </p:nvSpPr>
          <p:spPr>
            <a:xfrm>
              <a:off x="2669177" y="3788230"/>
              <a:ext cx="426720" cy="426720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84EA3EA-5CFC-95E4-128F-00C3705DF48F}"/>
                </a:ext>
              </a:extLst>
            </p:cNvPr>
            <p:cNvSpPr/>
            <p:nvPr/>
          </p:nvSpPr>
          <p:spPr>
            <a:xfrm>
              <a:off x="2745376" y="3864231"/>
              <a:ext cx="274320" cy="2743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6658F6B-FA76-D8AE-021C-1294C0942FED}"/>
                </a:ext>
              </a:extLst>
            </p:cNvPr>
            <p:cNvSpPr txBox="1"/>
            <p:nvPr/>
          </p:nvSpPr>
          <p:spPr>
            <a:xfrm>
              <a:off x="3340404" y="3407007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Cup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9B2866F-C31B-30CF-6B38-17DC91F763BF}"/>
                </a:ext>
              </a:extLst>
            </p:cNvPr>
            <p:cNvSpPr txBox="1"/>
            <p:nvPr/>
          </p:nvSpPr>
          <p:spPr>
            <a:xfrm>
              <a:off x="3338101" y="3649730"/>
              <a:ext cx="672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Capsule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A8B0DB3-BC82-43E9-81E3-2D043EE67247}"/>
                </a:ext>
              </a:extLst>
            </p:cNvPr>
            <p:cNvCxnSpPr/>
            <p:nvPr/>
          </p:nvCxnSpPr>
          <p:spPr>
            <a:xfrm flipH="1">
              <a:off x="3275085" y="3586979"/>
              <a:ext cx="139339" cy="75653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92AF5716-E0CB-E290-F7E7-CD626A43B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4667" y="3795234"/>
              <a:ext cx="317616" cy="7429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0D0FA86-5AD2-410C-745F-91EA6320442A}"/>
                </a:ext>
              </a:extLst>
            </p:cNvPr>
            <p:cNvSpPr txBox="1"/>
            <p:nvPr/>
          </p:nvSpPr>
          <p:spPr>
            <a:xfrm>
              <a:off x="2217771" y="4411278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3.343mm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879CCB09-6B63-066D-5505-997A79EBD93B}"/>
                </a:ext>
              </a:extLst>
            </p:cNvPr>
            <p:cNvCxnSpPr>
              <a:cxnSpLocks/>
              <a:stCxn id="203" idx="0"/>
            </p:cNvCxnSpPr>
            <p:nvPr/>
          </p:nvCxnSpPr>
          <p:spPr>
            <a:xfrm flipH="1" flipV="1">
              <a:off x="2623456" y="4125771"/>
              <a:ext cx="45721" cy="28550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CDE3DEE-005E-F2F6-59A5-25CE343719E2}"/>
                </a:ext>
              </a:extLst>
            </p:cNvPr>
            <p:cNvSpPr txBox="1"/>
            <p:nvPr/>
          </p:nvSpPr>
          <p:spPr>
            <a:xfrm>
              <a:off x="3440633" y="3937951"/>
              <a:ext cx="826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Mid-point</a:t>
              </a:r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E8E764A9-475F-9B95-CA46-FE435DCA178A}"/>
                </a:ext>
              </a:extLst>
            </p:cNvPr>
            <p:cNvCxnSpPr>
              <a:cxnSpLocks/>
              <a:endCxn id="173" idx="2"/>
            </p:cNvCxnSpPr>
            <p:nvPr/>
          </p:nvCxnSpPr>
          <p:spPr>
            <a:xfrm flipH="1" flipV="1">
              <a:off x="3193032" y="4001368"/>
              <a:ext cx="308466" cy="8208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6B55184-3D29-1530-8DB5-8938D3BA6CAD}"/>
              </a:ext>
            </a:extLst>
          </p:cNvPr>
          <p:cNvSpPr/>
          <p:nvPr/>
        </p:nvSpPr>
        <p:spPr>
          <a:xfrm>
            <a:off x="9714483" y="2111550"/>
            <a:ext cx="107696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chamber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D1DF68D-AD76-5201-CDE2-98F077903679}"/>
              </a:ext>
            </a:extLst>
          </p:cNvPr>
          <p:cNvSpPr/>
          <p:nvPr/>
        </p:nvSpPr>
        <p:spPr>
          <a:xfrm>
            <a:off x="9714483" y="1268270"/>
            <a:ext cx="107696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Blanket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5B48169-6B56-E3AD-673D-7CC6C23C2DB6}"/>
              </a:ext>
            </a:extLst>
          </p:cNvPr>
          <p:cNvSpPr txBox="1"/>
          <p:nvPr/>
        </p:nvSpPr>
        <p:spPr>
          <a:xfrm>
            <a:off x="10913363" y="2317597"/>
            <a:ext cx="130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&lt;&lt;1 targets worth DT at shot time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2352D48-EF6C-E687-054C-5ADE5DFF68C0}"/>
              </a:ext>
            </a:extLst>
          </p:cNvPr>
          <p:cNvSpPr txBox="1"/>
          <p:nvPr/>
        </p:nvSpPr>
        <p:spPr>
          <a:xfrm>
            <a:off x="10913363" y="1566650"/>
            <a:ext cx="130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 DT in blanket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7B2BE5E-B799-0845-0C7F-BDEE157DD65E}"/>
              </a:ext>
            </a:extLst>
          </p:cNvPr>
          <p:cNvSpPr/>
          <p:nvPr/>
        </p:nvSpPr>
        <p:spPr>
          <a:xfrm>
            <a:off x="8363203" y="2317597"/>
            <a:ext cx="107696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Vacuum Pumps/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disengagers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EECC7E8-6567-5D3F-B0C6-7E3F7CE0BDE4}"/>
              </a:ext>
            </a:extLst>
          </p:cNvPr>
          <p:cNvSpPr/>
          <p:nvPr/>
        </p:nvSpPr>
        <p:spPr>
          <a:xfrm>
            <a:off x="8363203" y="1129770"/>
            <a:ext cx="107696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 recovery System from Blanket (vacuum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disengager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5FCCE3F-D458-3118-7A9D-2D741D63A506}"/>
              </a:ext>
            </a:extLst>
          </p:cNvPr>
          <p:cNvCxnSpPr>
            <a:stCxn id="181" idx="1"/>
            <a:endCxn id="185" idx="3"/>
          </p:cNvCxnSpPr>
          <p:nvPr/>
        </p:nvCxnSpPr>
        <p:spPr>
          <a:xfrm flipH="1" flipV="1">
            <a:off x="9440163" y="1566650"/>
            <a:ext cx="274320" cy="13850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64ABC61F-A031-FDCA-257B-6C4984E4AD77}"/>
              </a:ext>
            </a:extLst>
          </p:cNvPr>
          <p:cNvCxnSpPr>
            <a:stCxn id="180" idx="1"/>
            <a:endCxn id="184" idx="3"/>
          </p:cNvCxnSpPr>
          <p:nvPr/>
        </p:nvCxnSpPr>
        <p:spPr>
          <a:xfrm flipH="1">
            <a:off x="9440163" y="2548430"/>
            <a:ext cx="274320" cy="20604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BB86633-F056-CF3C-7402-E06C8605538E}"/>
              </a:ext>
            </a:extLst>
          </p:cNvPr>
          <p:cNvSpPr/>
          <p:nvPr/>
        </p:nvSpPr>
        <p:spPr>
          <a:xfrm>
            <a:off x="6407403" y="1737052"/>
            <a:ext cx="141732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Tritium Purification System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55DF4223-EF99-D981-922B-68CFD841994B}"/>
              </a:ext>
            </a:extLst>
          </p:cNvPr>
          <p:cNvCxnSpPr>
            <a:stCxn id="185" idx="1"/>
            <a:endCxn id="188" idx="3"/>
          </p:cNvCxnSpPr>
          <p:nvPr/>
        </p:nvCxnSpPr>
        <p:spPr>
          <a:xfrm flipH="1">
            <a:off x="7824723" y="1566650"/>
            <a:ext cx="538480" cy="60728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01ACF66-C85E-EB2D-0681-284E0F007486}"/>
              </a:ext>
            </a:extLst>
          </p:cNvPr>
          <p:cNvCxnSpPr>
            <a:stCxn id="184" idx="1"/>
            <a:endCxn id="188" idx="3"/>
          </p:cNvCxnSpPr>
          <p:nvPr/>
        </p:nvCxnSpPr>
        <p:spPr>
          <a:xfrm flipH="1" flipV="1">
            <a:off x="7824723" y="2173932"/>
            <a:ext cx="538480" cy="58054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D35B537-1DD0-A304-F4C8-A81040A3F1E7}"/>
              </a:ext>
            </a:extLst>
          </p:cNvPr>
          <p:cNvSpPr txBox="1"/>
          <p:nvPr/>
        </p:nvSpPr>
        <p:spPr>
          <a:xfrm>
            <a:off x="6727443" y="1310500"/>
            <a:ext cx="130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 DT in TPS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1D54367-0992-5E6C-C810-D91D41E8C898}"/>
              </a:ext>
            </a:extLst>
          </p:cNvPr>
          <p:cNvSpPr txBox="1"/>
          <p:nvPr/>
        </p:nvSpPr>
        <p:spPr>
          <a:xfrm>
            <a:off x="8419083" y="857321"/>
            <a:ext cx="130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 DT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B6382C6-BDD2-B0EE-2A16-15E9D889B8D3}"/>
              </a:ext>
            </a:extLst>
          </p:cNvPr>
          <p:cNvSpPr/>
          <p:nvPr/>
        </p:nvSpPr>
        <p:spPr>
          <a:xfrm>
            <a:off x="6407403" y="4167525"/>
            <a:ext cx="141732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and Layering Station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0B94BB6-EC75-60B1-BE7A-F526497FE8CB}"/>
              </a:ext>
            </a:extLst>
          </p:cNvPr>
          <p:cNvSpPr/>
          <p:nvPr/>
        </p:nvSpPr>
        <p:spPr>
          <a:xfrm>
            <a:off x="8193023" y="4181340"/>
            <a:ext cx="1247140" cy="8737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Queue for Injector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6A2CD85-1672-2471-7AF0-03AF68C09264}"/>
              </a:ext>
            </a:extLst>
          </p:cNvPr>
          <p:cNvSpPr/>
          <p:nvPr/>
        </p:nvSpPr>
        <p:spPr>
          <a:xfrm>
            <a:off x="9629393" y="4092750"/>
            <a:ext cx="1247140" cy="990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Injector</a:t>
            </a:r>
          </a:p>
        </p:txBody>
      </p:sp>
      <p:sp>
        <p:nvSpPr>
          <p:cNvPr id="196" name="Arrow: Down 195">
            <a:extLst>
              <a:ext uri="{FF2B5EF4-FFF2-40B4-BE49-F238E27FC236}">
                <a16:creationId xmlns:a16="http://schemas.microsoft.com/office/drawing/2014/main" id="{8369FDCD-CC16-47BB-4940-50FED8E8744E}"/>
              </a:ext>
            </a:extLst>
          </p:cNvPr>
          <p:cNvSpPr/>
          <p:nvPr/>
        </p:nvSpPr>
        <p:spPr>
          <a:xfrm rot="10800000">
            <a:off x="10085323" y="3117389"/>
            <a:ext cx="335280" cy="1143667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633217F-9050-3DF9-13E5-BC0D43094538}"/>
              </a:ext>
            </a:extLst>
          </p:cNvPr>
          <p:cNvSpPr txBox="1"/>
          <p:nvPr/>
        </p:nvSpPr>
        <p:spPr>
          <a:xfrm>
            <a:off x="10913363" y="4357217"/>
            <a:ext cx="145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 targets worth DT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A3CA737-BD27-5B68-1C38-525620C249FB}"/>
              </a:ext>
            </a:extLst>
          </p:cNvPr>
          <p:cNvSpPr txBox="1"/>
          <p:nvPr/>
        </p:nvSpPr>
        <p:spPr>
          <a:xfrm>
            <a:off x="8090682" y="5009238"/>
            <a:ext cx="138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 targets worth DT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3E51FD9-01A9-A928-8595-CA32CE2A101F}"/>
              </a:ext>
            </a:extLst>
          </p:cNvPr>
          <p:cNvCxnSpPr>
            <a:stCxn id="188" idx="2"/>
            <a:endCxn id="193" idx="0"/>
          </p:cNvCxnSpPr>
          <p:nvPr/>
        </p:nvCxnSpPr>
        <p:spPr>
          <a:xfrm>
            <a:off x="7116063" y="2610812"/>
            <a:ext cx="0" cy="155671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0173BF1-A252-5B29-1F66-342305F3DD46}"/>
              </a:ext>
            </a:extLst>
          </p:cNvPr>
          <p:cNvCxnSpPr>
            <a:stCxn id="193" idx="3"/>
            <a:endCxn id="194" idx="1"/>
          </p:cNvCxnSpPr>
          <p:nvPr/>
        </p:nvCxnSpPr>
        <p:spPr>
          <a:xfrm>
            <a:off x="7824723" y="4604405"/>
            <a:ext cx="368300" cy="1381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BD1CD4E-BA9E-6ECC-BF61-6B005A655A7F}"/>
              </a:ext>
            </a:extLst>
          </p:cNvPr>
          <p:cNvCxnSpPr>
            <a:stCxn id="194" idx="3"/>
            <a:endCxn id="195" idx="1"/>
          </p:cNvCxnSpPr>
          <p:nvPr/>
        </p:nvCxnSpPr>
        <p:spPr>
          <a:xfrm flipV="1">
            <a:off x="9440163" y="4588050"/>
            <a:ext cx="189230" cy="3017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7880C73B-F0C6-D962-C7FE-B884F7A77DF9}"/>
              </a:ext>
            </a:extLst>
          </p:cNvPr>
          <p:cNvSpPr txBox="1"/>
          <p:nvPr/>
        </p:nvSpPr>
        <p:spPr>
          <a:xfrm>
            <a:off x="5250132" y="2899648"/>
            <a:ext cx="17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DT gas in 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Line 0.016 gm Tritium.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Line 25m x 0.13” ID;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T=300K; &lt;P&gt; = 0.61 atm</a:t>
            </a:r>
          </a:p>
        </p:txBody>
      </p:sp>
    </p:spTree>
    <p:extLst>
      <p:ext uri="{BB962C8B-B14F-4D97-AF65-F5344CB8AC3E}">
        <p14:creationId xmlns:p14="http://schemas.microsoft.com/office/powerpoint/2010/main" val="394405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E7E52-4A6E-A94A-A2C1-F4CA3CE0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0DC-D655-0F46-84BF-E8687DCE5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13" y="217488"/>
            <a:ext cx="12192001" cy="492125"/>
          </a:xfrm>
        </p:spPr>
        <p:txBody>
          <a:bodyPr/>
          <a:lstStyle/>
          <a:p>
            <a:r>
              <a:rPr lang="en-US" dirty="0"/>
              <a:t>Plenty of target R&amp;D to do in IFE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F846843-E1C0-B423-B04E-6D6120E5A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07" t="-14946" r="-8957" b="-10018"/>
          <a:stretch/>
        </p:blipFill>
        <p:spPr bwMode="auto">
          <a:xfrm rot="16200000">
            <a:off x="2006835" y="115965"/>
            <a:ext cx="5224305" cy="840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E60DB-1BAA-29E2-44A6-FD503C025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58" y="1184857"/>
            <a:ext cx="2911961" cy="1948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91122-8626-B739-93A3-C1B3B4BF5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8399" y="3162172"/>
            <a:ext cx="1943741" cy="2097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A1C20-39DB-2C07-2131-3ABF08FF4892}"/>
              </a:ext>
            </a:extLst>
          </p:cNvPr>
          <p:cNvSpPr txBox="1"/>
          <p:nvPr/>
        </p:nvSpPr>
        <p:spPr>
          <a:xfrm>
            <a:off x="8604838" y="5322555"/>
            <a:ext cx="328236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First GACH foam compound droplets have been formed (25mg/cc nom.)</a:t>
            </a:r>
          </a:p>
        </p:txBody>
      </p:sp>
    </p:spTree>
    <p:extLst>
      <p:ext uri="{BB962C8B-B14F-4D97-AF65-F5344CB8AC3E}">
        <p14:creationId xmlns:p14="http://schemas.microsoft.com/office/powerpoint/2010/main" val="40088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F66C2-CD3D-E99B-F681-7AF4B855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37" y="4761937"/>
            <a:ext cx="10972800" cy="287339"/>
          </a:xfrm>
        </p:spPr>
        <p:txBody>
          <a:bodyPr/>
          <a:lstStyle/>
          <a:p>
            <a:r>
              <a:rPr lang="en-US" dirty="0"/>
              <a:t>Long spiral rotating curing tube would allow foam layer to coated inside of capsules in a continuous flow of capsules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6301D-8BBF-70FE-E401-C9C749E24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Outside-in construction would coat interior of capsules with foam using random rotation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A70365-ACBE-FE1E-DE58-F38C37477B57}"/>
              </a:ext>
            </a:extLst>
          </p:cNvPr>
          <p:cNvGrpSpPr/>
          <p:nvPr/>
        </p:nvGrpSpPr>
        <p:grpSpPr>
          <a:xfrm>
            <a:off x="447675" y="1838325"/>
            <a:ext cx="628650" cy="628650"/>
            <a:chOff x="447675" y="1838325"/>
            <a:chExt cx="628650" cy="6286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14E022-D701-A407-CA3D-FC102459D144}"/>
                </a:ext>
              </a:extLst>
            </p:cNvPr>
            <p:cNvSpPr/>
            <p:nvPr/>
          </p:nvSpPr>
          <p:spPr>
            <a:xfrm>
              <a:off x="447675" y="1838325"/>
              <a:ext cx="628650" cy="628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6A1F7B-1DF2-05E1-FE86-D653AA9EA46D}"/>
                </a:ext>
              </a:extLst>
            </p:cNvPr>
            <p:cNvSpPr/>
            <p:nvPr/>
          </p:nvSpPr>
          <p:spPr>
            <a:xfrm>
              <a:off x="523875" y="1914525"/>
              <a:ext cx="476250" cy="47625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5FD7A88-0765-DB8F-04BF-154C3D4D480F}"/>
              </a:ext>
            </a:extLst>
          </p:cNvPr>
          <p:cNvSpPr txBox="1"/>
          <p:nvPr/>
        </p:nvSpPr>
        <p:spPr>
          <a:xfrm>
            <a:off x="238125" y="2612015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Micro-encapsulate capsules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6439F2D-05F0-E82A-D3D7-B581A77A53D6}"/>
              </a:ext>
            </a:extLst>
          </p:cNvPr>
          <p:cNvSpPr/>
          <p:nvPr/>
        </p:nvSpPr>
        <p:spPr>
          <a:xfrm rot="16200000">
            <a:off x="1300162" y="2059780"/>
            <a:ext cx="152400" cy="1857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DB4DF7A5-ED63-DE3A-CA36-52789334478F}"/>
              </a:ext>
            </a:extLst>
          </p:cNvPr>
          <p:cNvSpPr/>
          <p:nvPr/>
        </p:nvSpPr>
        <p:spPr>
          <a:xfrm rot="1053264">
            <a:off x="1912793" y="1210874"/>
            <a:ext cx="155864" cy="540327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FAD5FC-1AC3-A342-1070-40A5F1C202DA}"/>
              </a:ext>
            </a:extLst>
          </p:cNvPr>
          <p:cNvGrpSpPr/>
          <p:nvPr/>
        </p:nvGrpSpPr>
        <p:grpSpPr>
          <a:xfrm>
            <a:off x="1676400" y="1838325"/>
            <a:ext cx="628650" cy="628650"/>
            <a:chOff x="1676400" y="1838325"/>
            <a:chExt cx="628650" cy="6286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19D553-730F-B758-9E1D-E5D7FF27893E}"/>
                </a:ext>
              </a:extLst>
            </p:cNvPr>
            <p:cNvGrpSpPr/>
            <p:nvPr/>
          </p:nvGrpSpPr>
          <p:grpSpPr>
            <a:xfrm>
              <a:off x="1676400" y="1838325"/>
              <a:ext cx="628650" cy="628650"/>
              <a:chOff x="447675" y="1838325"/>
              <a:chExt cx="628650" cy="6286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13FE4FD-E36E-06F3-8F94-A46A8EEE3663}"/>
                  </a:ext>
                </a:extLst>
              </p:cNvPr>
              <p:cNvSpPr/>
              <p:nvPr/>
            </p:nvSpPr>
            <p:spPr>
              <a:xfrm>
                <a:off x="447675" y="1838325"/>
                <a:ext cx="628650" cy="6286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A35F16C-5EEA-E05E-B3F9-C6194DFFEF84}"/>
                  </a:ext>
                </a:extLst>
              </p:cNvPr>
              <p:cNvSpPr/>
              <p:nvPr/>
            </p:nvSpPr>
            <p:spPr>
              <a:xfrm>
                <a:off x="523875" y="1914525"/>
                <a:ext cx="476250" cy="4762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92696A-69C8-BA55-7CE4-5F334ABBCABD}"/>
                </a:ext>
              </a:extLst>
            </p:cNvPr>
            <p:cNvSpPr/>
            <p:nvPr/>
          </p:nvSpPr>
          <p:spPr>
            <a:xfrm>
              <a:off x="1967865" y="1841316"/>
              <a:ext cx="45719" cy="7321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9006C43-F8E6-07D1-1568-6AF2020B1C70}"/>
              </a:ext>
            </a:extLst>
          </p:cNvPr>
          <p:cNvSpPr/>
          <p:nvPr/>
        </p:nvSpPr>
        <p:spPr>
          <a:xfrm rot="16200000">
            <a:off x="2638566" y="2059780"/>
            <a:ext cx="152400" cy="1857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5DB72-6B62-8453-4B50-B1808480EC6A}"/>
              </a:ext>
            </a:extLst>
          </p:cNvPr>
          <p:cNvSpPr txBox="1"/>
          <p:nvPr/>
        </p:nvSpPr>
        <p:spPr>
          <a:xfrm>
            <a:off x="1619250" y="2612014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Laser drill hole in capsules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10F027-040E-1F19-21F5-FA9E4672A47D}"/>
              </a:ext>
            </a:extLst>
          </p:cNvPr>
          <p:cNvSpPr/>
          <p:nvPr/>
        </p:nvSpPr>
        <p:spPr>
          <a:xfrm>
            <a:off x="3214414" y="1512088"/>
            <a:ext cx="1303699" cy="16445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8FE6C3-564A-8E9D-44A1-FA14F5F3C0A0}"/>
              </a:ext>
            </a:extLst>
          </p:cNvPr>
          <p:cNvSpPr/>
          <p:nvPr/>
        </p:nvSpPr>
        <p:spPr>
          <a:xfrm>
            <a:off x="3139440" y="1308623"/>
            <a:ext cx="1466555" cy="2034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5E46CE-5B43-027A-F60D-7499BB58400C}"/>
              </a:ext>
            </a:extLst>
          </p:cNvPr>
          <p:cNvSpPr/>
          <p:nvPr/>
        </p:nvSpPr>
        <p:spPr>
          <a:xfrm>
            <a:off x="3139440" y="1105158"/>
            <a:ext cx="1466555" cy="2034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939D2D-DDE7-54F6-0683-6CDC77275E47}"/>
              </a:ext>
            </a:extLst>
          </p:cNvPr>
          <p:cNvSpPr/>
          <p:nvPr/>
        </p:nvSpPr>
        <p:spPr>
          <a:xfrm>
            <a:off x="3139440" y="3117020"/>
            <a:ext cx="1466555" cy="2034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4193B7-2FFF-8961-C2BD-3E97FFEB3336}"/>
              </a:ext>
            </a:extLst>
          </p:cNvPr>
          <p:cNvSpPr/>
          <p:nvPr/>
        </p:nvSpPr>
        <p:spPr>
          <a:xfrm>
            <a:off x="3139440" y="3320485"/>
            <a:ext cx="1466555" cy="2034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CA539AE-0AD9-5D46-0795-63783BC2FF62}"/>
              </a:ext>
            </a:extLst>
          </p:cNvPr>
          <p:cNvSpPr/>
          <p:nvPr/>
        </p:nvSpPr>
        <p:spPr>
          <a:xfrm>
            <a:off x="3235247" y="1609328"/>
            <a:ext cx="1244979" cy="1516737"/>
          </a:xfrm>
          <a:custGeom>
            <a:avLst/>
            <a:gdLst>
              <a:gd name="connsiteX0" fmla="*/ 9525 w 1276350"/>
              <a:gd name="connsiteY0" fmla="*/ 0 h 790575"/>
              <a:gd name="connsiteX1" fmla="*/ 542925 w 1276350"/>
              <a:gd name="connsiteY1" fmla="*/ 85725 h 790575"/>
              <a:gd name="connsiteX2" fmla="*/ 962025 w 1276350"/>
              <a:gd name="connsiteY2" fmla="*/ 85725 h 790575"/>
              <a:gd name="connsiteX3" fmla="*/ 1266825 w 1276350"/>
              <a:gd name="connsiteY3" fmla="*/ 9525 h 790575"/>
              <a:gd name="connsiteX4" fmla="*/ 1276350 w 1276350"/>
              <a:gd name="connsiteY4" fmla="*/ 657225 h 790575"/>
              <a:gd name="connsiteX5" fmla="*/ 1133475 w 1276350"/>
              <a:gd name="connsiteY5" fmla="*/ 790575 h 790575"/>
              <a:gd name="connsiteX6" fmla="*/ 152400 w 1276350"/>
              <a:gd name="connsiteY6" fmla="*/ 790575 h 790575"/>
              <a:gd name="connsiteX7" fmla="*/ 0 w 1276350"/>
              <a:gd name="connsiteY7" fmla="*/ 676275 h 790575"/>
              <a:gd name="connsiteX8" fmla="*/ 9525 w 1276350"/>
              <a:gd name="connsiteY8" fmla="*/ 0 h 790575"/>
              <a:gd name="connsiteX0" fmla="*/ 9525 w 1276350"/>
              <a:gd name="connsiteY0" fmla="*/ 30521 h 821096"/>
              <a:gd name="connsiteX1" fmla="*/ 542925 w 1276350"/>
              <a:gd name="connsiteY1" fmla="*/ 116246 h 821096"/>
              <a:gd name="connsiteX2" fmla="*/ 962025 w 1276350"/>
              <a:gd name="connsiteY2" fmla="*/ 116246 h 821096"/>
              <a:gd name="connsiteX3" fmla="*/ 1266825 w 1276350"/>
              <a:gd name="connsiteY3" fmla="*/ 40046 h 821096"/>
              <a:gd name="connsiteX4" fmla="*/ 1276350 w 1276350"/>
              <a:gd name="connsiteY4" fmla="*/ 687746 h 821096"/>
              <a:gd name="connsiteX5" fmla="*/ 1133475 w 1276350"/>
              <a:gd name="connsiteY5" fmla="*/ 821096 h 821096"/>
              <a:gd name="connsiteX6" fmla="*/ 152400 w 1276350"/>
              <a:gd name="connsiteY6" fmla="*/ 821096 h 821096"/>
              <a:gd name="connsiteX7" fmla="*/ 0 w 1276350"/>
              <a:gd name="connsiteY7" fmla="*/ 706796 h 821096"/>
              <a:gd name="connsiteX8" fmla="*/ 9525 w 1276350"/>
              <a:gd name="connsiteY8" fmla="*/ 30521 h 821096"/>
              <a:gd name="connsiteX0" fmla="*/ 9525 w 1276350"/>
              <a:gd name="connsiteY0" fmla="*/ 30521 h 821096"/>
              <a:gd name="connsiteX1" fmla="*/ 542925 w 1276350"/>
              <a:gd name="connsiteY1" fmla="*/ 116246 h 821096"/>
              <a:gd name="connsiteX2" fmla="*/ 962025 w 1276350"/>
              <a:gd name="connsiteY2" fmla="*/ 116246 h 821096"/>
              <a:gd name="connsiteX3" fmla="*/ 1266825 w 1276350"/>
              <a:gd name="connsiteY3" fmla="*/ 40046 h 821096"/>
              <a:gd name="connsiteX4" fmla="*/ 1276350 w 1276350"/>
              <a:gd name="connsiteY4" fmla="*/ 687746 h 821096"/>
              <a:gd name="connsiteX5" fmla="*/ 1133475 w 1276350"/>
              <a:gd name="connsiteY5" fmla="*/ 821096 h 821096"/>
              <a:gd name="connsiteX6" fmla="*/ 152400 w 1276350"/>
              <a:gd name="connsiteY6" fmla="*/ 821096 h 821096"/>
              <a:gd name="connsiteX7" fmla="*/ 0 w 1276350"/>
              <a:gd name="connsiteY7" fmla="*/ 706796 h 821096"/>
              <a:gd name="connsiteX8" fmla="*/ 9525 w 1276350"/>
              <a:gd name="connsiteY8" fmla="*/ 30521 h 821096"/>
              <a:gd name="connsiteX0" fmla="*/ 9525 w 1276350"/>
              <a:gd name="connsiteY0" fmla="*/ 0 h 790575"/>
              <a:gd name="connsiteX1" fmla="*/ 542925 w 1276350"/>
              <a:gd name="connsiteY1" fmla="*/ 85725 h 790575"/>
              <a:gd name="connsiteX2" fmla="*/ 962025 w 1276350"/>
              <a:gd name="connsiteY2" fmla="*/ 85725 h 790575"/>
              <a:gd name="connsiteX3" fmla="*/ 1266825 w 1276350"/>
              <a:gd name="connsiteY3" fmla="*/ 9525 h 790575"/>
              <a:gd name="connsiteX4" fmla="*/ 1276350 w 1276350"/>
              <a:gd name="connsiteY4" fmla="*/ 657225 h 790575"/>
              <a:gd name="connsiteX5" fmla="*/ 1133475 w 1276350"/>
              <a:gd name="connsiteY5" fmla="*/ 790575 h 790575"/>
              <a:gd name="connsiteX6" fmla="*/ 152400 w 1276350"/>
              <a:gd name="connsiteY6" fmla="*/ 790575 h 790575"/>
              <a:gd name="connsiteX7" fmla="*/ 0 w 1276350"/>
              <a:gd name="connsiteY7" fmla="*/ 676275 h 790575"/>
              <a:gd name="connsiteX8" fmla="*/ 9525 w 1276350"/>
              <a:gd name="connsiteY8" fmla="*/ 0 h 790575"/>
              <a:gd name="connsiteX0" fmla="*/ 0 w 1292225"/>
              <a:gd name="connsiteY0" fmla="*/ 0 h 790575"/>
              <a:gd name="connsiteX1" fmla="*/ 558800 w 1292225"/>
              <a:gd name="connsiteY1" fmla="*/ 85725 h 790575"/>
              <a:gd name="connsiteX2" fmla="*/ 977900 w 1292225"/>
              <a:gd name="connsiteY2" fmla="*/ 85725 h 790575"/>
              <a:gd name="connsiteX3" fmla="*/ 1282700 w 1292225"/>
              <a:gd name="connsiteY3" fmla="*/ 9525 h 790575"/>
              <a:gd name="connsiteX4" fmla="*/ 1292225 w 1292225"/>
              <a:gd name="connsiteY4" fmla="*/ 657225 h 790575"/>
              <a:gd name="connsiteX5" fmla="*/ 1149350 w 1292225"/>
              <a:gd name="connsiteY5" fmla="*/ 790575 h 790575"/>
              <a:gd name="connsiteX6" fmla="*/ 168275 w 1292225"/>
              <a:gd name="connsiteY6" fmla="*/ 790575 h 790575"/>
              <a:gd name="connsiteX7" fmla="*/ 15875 w 1292225"/>
              <a:gd name="connsiteY7" fmla="*/ 676275 h 790575"/>
              <a:gd name="connsiteX8" fmla="*/ 0 w 1292225"/>
              <a:gd name="connsiteY8" fmla="*/ 0 h 790575"/>
              <a:gd name="connsiteX0" fmla="*/ 0 w 1292225"/>
              <a:gd name="connsiteY0" fmla="*/ 0 h 790575"/>
              <a:gd name="connsiteX1" fmla="*/ 461433 w 1292225"/>
              <a:gd name="connsiteY1" fmla="*/ 89959 h 790575"/>
              <a:gd name="connsiteX2" fmla="*/ 977900 w 1292225"/>
              <a:gd name="connsiteY2" fmla="*/ 85725 h 790575"/>
              <a:gd name="connsiteX3" fmla="*/ 1282700 w 1292225"/>
              <a:gd name="connsiteY3" fmla="*/ 9525 h 790575"/>
              <a:gd name="connsiteX4" fmla="*/ 1292225 w 1292225"/>
              <a:gd name="connsiteY4" fmla="*/ 657225 h 790575"/>
              <a:gd name="connsiteX5" fmla="*/ 1149350 w 1292225"/>
              <a:gd name="connsiteY5" fmla="*/ 790575 h 790575"/>
              <a:gd name="connsiteX6" fmla="*/ 168275 w 1292225"/>
              <a:gd name="connsiteY6" fmla="*/ 790575 h 790575"/>
              <a:gd name="connsiteX7" fmla="*/ 15875 w 1292225"/>
              <a:gd name="connsiteY7" fmla="*/ 676275 h 790575"/>
              <a:gd name="connsiteX8" fmla="*/ 0 w 1292225"/>
              <a:gd name="connsiteY8" fmla="*/ 0 h 790575"/>
              <a:gd name="connsiteX0" fmla="*/ 0 w 1292225"/>
              <a:gd name="connsiteY0" fmla="*/ 3175 h 793750"/>
              <a:gd name="connsiteX1" fmla="*/ 461433 w 1292225"/>
              <a:gd name="connsiteY1" fmla="*/ 93134 h 793750"/>
              <a:gd name="connsiteX2" fmla="*/ 977900 w 1292225"/>
              <a:gd name="connsiteY2" fmla="*/ 88900 h 793750"/>
              <a:gd name="connsiteX3" fmla="*/ 1282700 w 1292225"/>
              <a:gd name="connsiteY3" fmla="*/ 0 h 793750"/>
              <a:gd name="connsiteX4" fmla="*/ 1292225 w 1292225"/>
              <a:gd name="connsiteY4" fmla="*/ 660400 h 793750"/>
              <a:gd name="connsiteX5" fmla="*/ 1149350 w 1292225"/>
              <a:gd name="connsiteY5" fmla="*/ 793750 h 793750"/>
              <a:gd name="connsiteX6" fmla="*/ 168275 w 1292225"/>
              <a:gd name="connsiteY6" fmla="*/ 793750 h 793750"/>
              <a:gd name="connsiteX7" fmla="*/ 15875 w 1292225"/>
              <a:gd name="connsiteY7" fmla="*/ 679450 h 793750"/>
              <a:gd name="connsiteX8" fmla="*/ 0 w 1292225"/>
              <a:gd name="connsiteY8" fmla="*/ 3175 h 793750"/>
              <a:gd name="connsiteX0" fmla="*/ 0 w 1292225"/>
              <a:gd name="connsiteY0" fmla="*/ 3175 h 793750"/>
              <a:gd name="connsiteX1" fmla="*/ 461433 w 1292225"/>
              <a:gd name="connsiteY1" fmla="*/ 93134 h 793750"/>
              <a:gd name="connsiteX2" fmla="*/ 977900 w 1292225"/>
              <a:gd name="connsiteY2" fmla="*/ 88900 h 793750"/>
              <a:gd name="connsiteX3" fmla="*/ 1282700 w 1292225"/>
              <a:gd name="connsiteY3" fmla="*/ 0 h 793750"/>
              <a:gd name="connsiteX4" fmla="*/ 1292225 w 1292225"/>
              <a:gd name="connsiteY4" fmla="*/ 660400 h 793750"/>
              <a:gd name="connsiteX5" fmla="*/ 1149350 w 1292225"/>
              <a:gd name="connsiteY5" fmla="*/ 793750 h 793750"/>
              <a:gd name="connsiteX6" fmla="*/ 168275 w 1292225"/>
              <a:gd name="connsiteY6" fmla="*/ 793750 h 793750"/>
              <a:gd name="connsiteX7" fmla="*/ 15875 w 1292225"/>
              <a:gd name="connsiteY7" fmla="*/ 679450 h 793750"/>
              <a:gd name="connsiteX8" fmla="*/ 0 w 1292225"/>
              <a:gd name="connsiteY8" fmla="*/ 3175 h 793750"/>
              <a:gd name="connsiteX0" fmla="*/ 0 w 1292225"/>
              <a:gd name="connsiteY0" fmla="*/ 3175 h 793796"/>
              <a:gd name="connsiteX1" fmla="*/ 461433 w 1292225"/>
              <a:gd name="connsiteY1" fmla="*/ 93134 h 793796"/>
              <a:gd name="connsiteX2" fmla="*/ 977900 w 1292225"/>
              <a:gd name="connsiteY2" fmla="*/ 88900 h 793796"/>
              <a:gd name="connsiteX3" fmla="*/ 1282700 w 1292225"/>
              <a:gd name="connsiteY3" fmla="*/ 0 h 793796"/>
              <a:gd name="connsiteX4" fmla="*/ 1292225 w 1292225"/>
              <a:gd name="connsiteY4" fmla="*/ 660400 h 793796"/>
              <a:gd name="connsiteX5" fmla="*/ 1149350 w 1292225"/>
              <a:gd name="connsiteY5" fmla="*/ 793750 h 793796"/>
              <a:gd name="connsiteX6" fmla="*/ 168275 w 1292225"/>
              <a:gd name="connsiteY6" fmla="*/ 793750 h 793796"/>
              <a:gd name="connsiteX7" fmla="*/ 15875 w 1292225"/>
              <a:gd name="connsiteY7" fmla="*/ 679450 h 793796"/>
              <a:gd name="connsiteX8" fmla="*/ 0 w 1292225"/>
              <a:gd name="connsiteY8" fmla="*/ 3175 h 793796"/>
              <a:gd name="connsiteX0" fmla="*/ 0 w 1292225"/>
              <a:gd name="connsiteY0" fmla="*/ 3175 h 793796"/>
              <a:gd name="connsiteX1" fmla="*/ 461433 w 1292225"/>
              <a:gd name="connsiteY1" fmla="*/ 93134 h 793796"/>
              <a:gd name="connsiteX2" fmla="*/ 977900 w 1292225"/>
              <a:gd name="connsiteY2" fmla="*/ 88900 h 793796"/>
              <a:gd name="connsiteX3" fmla="*/ 1282700 w 1292225"/>
              <a:gd name="connsiteY3" fmla="*/ 0 h 793796"/>
              <a:gd name="connsiteX4" fmla="*/ 1292225 w 1292225"/>
              <a:gd name="connsiteY4" fmla="*/ 660400 h 793796"/>
              <a:gd name="connsiteX5" fmla="*/ 1149350 w 1292225"/>
              <a:gd name="connsiteY5" fmla="*/ 793750 h 793796"/>
              <a:gd name="connsiteX6" fmla="*/ 168275 w 1292225"/>
              <a:gd name="connsiteY6" fmla="*/ 793750 h 793796"/>
              <a:gd name="connsiteX7" fmla="*/ 15875 w 1292225"/>
              <a:gd name="connsiteY7" fmla="*/ 679450 h 793796"/>
              <a:gd name="connsiteX8" fmla="*/ 0 w 1292225"/>
              <a:gd name="connsiteY8" fmla="*/ 3175 h 793796"/>
              <a:gd name="connsiteX0" fmla="*/ 0 w 1292225"/>
              <a:gd name="connsiteY0" fmla="*/ 3175 h 796725"/>
              <a:gd name="connsiteX1" fmla="*/ 461433 w 1292225"/>
              <a:gd name="connsiteY1" fmla="*/ 93134 h 796725"/>
              <a:gd name="connsiteX2" fmla="*/ 977900 w 1292225"/>
              <a:gd name="connsiteY2" fmla="*/ 88900 h 796725"/>
              <a:gd name="connsiteX3" fmla="*/ 1282700 w 1292225"/>
              <a:gd name="connsiteY3" fmla="*/ 0 h 796725"/>
              <a:gd name="connsiteX4" fmla="*/ 1292225 w 1292225"/>
              <a:gd name="connsiteY4" fmla="*/ 660400 h 796725"/>
              <a:gd name="connsiteX5" fmla="*/ 1149350 w 1292225"/>
              <a:gd name="connsiteY5" fmla="*/ 793750 h 796725"/>
              <a:gd name="connsiteX6" fmla="*/ 168275 w 1292225"/>
              <a:gd name="connsiteY6" fmla="*/ 793750 h 796725"/>
              <a:gd name="connsiteX7" fmla="*/ 15875 w 1292225"/>
              <a:gd name="connsiteY7" fmla="*/ 679450 h 796725"/>
              <a:gd name="connsiteX8" fmla="*/ 0 w 1292225"/>
              <a:gd name="connsiteY8" fmla="*/ 3175 h 796725"/>
              <a:gd name="connsiteX0" fmla="*/ 0 w 1292225"/>
              <a:gd name="connsiteY0" fmla="*/ 3175 h 797363"/>
              <a:gd name="connsiteX1" fmla="*/ 461433 w 1292225"/>
              <a:gd name="connsiteY1" fmla="*/ 93134 h 797363"/>
              <a:gd name="connsiteX2" fmla="*/ 977900 w 1292225"/>
              <a:gd name="connsiteY2" fmla="*/ 88900 h 797363"/>
              <a:gd name="connsiteX3" fmla="*/ 1282700 w 1292225"/>
              <a:gd name="connsiteY3" fmla="*/ 0 h 797363"/>
              <a:gd name="connsiteX4" fmla="*/ 1292225 w 1292225"/>
              <a:gd name="connsiteY4" fmla="*/ 660400 h 797363"/>
              <a:gd name="connsiteX5" fmla="*/ 1149350 w 1292225"/>
              <a:gd name="connsiteY5" fmla="*/ 793750 h 797363"/>
              <a:gd name="connsiteX6" fmla="*/ 168275 w 1292225"/>
              <a:gd name="connsiteY6" fmla="*/ 793750 h 797363"/>
              <a:gd name="connsiteX7" fmla="*/ 15875 w 1292225"/>
              <a:gd name="connsiteY7" fmla="*/ 679450 h 797363"/>
              <a:gd name="connsiteX8" fmla="*/ 0 w 1292225"/>
              <a:gd name="connsiteY8" fmla="*/ 3175 h 797363"/>
              <a:gd name="connsiteX0" fmla="*/ 0 w 1283759"/>
              <a:gd name="connsiteY0" fmla="*/ 3175 h 797363"/>
              <a:gd name="connsiteX1" fmla="*/ 452967 w 1283759"/>
              <a:gd name="connsiteY1" fmla="*/ 93134 h 797363"/>
              <a:gd name="connsiteX2" fmla="*/ 969434 w 1283759"/>
              <a:gd name="connsiteY2" fmla="*/ 88900 h 797363"/>
              <a:gd name="connsiteX3" fmla="*/ 1274234 w 1283759"/>
              <a:gd name="connsiteY3" fmla="*/ 0 h 797363"/>
              <a:gd name="connsiteX4" fmla="*/ 1283759 w 1283759"/>
              <a:gd name="connsiteY4" fmla="*/ 660400 h 797363"/>
              <a:gd name="connsiteX5" fmla="*/ 1140884 w 1283759"/>
              <a:gd name="connsiteY5" fmla="*/ 793750 h 797363"/>
              <a:gd name="connsiteX6" fmla="*/ 159809 w 1283759"/>
              <a:gd name="connsiteY6" fmla="*/ 793750 h 797363"/>
              <a:gd name="connsiteX7" fmla="*/ 7409 w 1283759"/>
              <a:gd name="connsiteY7" fmla="*/ 679450 h 797363"/>
              <a:gd name="connsiteX8" fmla="*/ 0 w 1283759"/>
              <a:gd name="connsiteY8" fmla="*/ 3175 h 797363"/>
              <a:gd name="connsiteX0" fmla="*/ 0 w 1283759"/>
              <a:gd name="connsiteY0" fmla="*/ 3175 h 797363"/>
              <a:gd name="connsiteX1" fmla="*/ 452967 w 1283759"/>
              <a:gd name="connsiteY1" fmla="*/ 93134 h 797363"/>
              <a:gd name="connsiteX2" fmla="*/ 969434 w 1283759"/>
              <a:gd name="connsiteY2" fmla="*/ 88900 h 797363"/>
              <a:gd name="connsiteX3" fmla="*/ 1274234 w 1283759"/>
              <a:gd name="connsiteY3" fmla="*/ 0 h 797363"/>
              <a:gd name="connsiteX4" fmla="*/ 1283759 w 1283759"/>
              <a:gd name="connsiteY4" fmla="*/ 660400 h 797363"/>
              <a:gd name="connsiteX5" fmla="*/ 159809 w 1283759"/>
              <a:gd name="connsiteY5" fmla="*/ 793750 h 797363"/>
              <a:gd name="connsiteX6" fmla="*/ 7409 w 1283759"/>
              <a:gd name="connsiteY6" fmla="*/ 679450 h 797363"/>
              <a:gd name="connsiteX7" fmla="*/ 0 w 1283759"/>
              <a:gd name="connsiteY7" fmla="*/ 3175 h 797363"/>
              <a:gd name="connsiteX0" fmla="*/ 0 w 1283759"/>
              <a:gd name="connsiteY0" fmla="*/ 3175 h 753963"/>
              <a:gd name="connsiteX1" fmla="*/ 452967 w 1283759"/>
              <a:gd name="connsiteY1" fmla="*/ 93134 h 753963"/>
              <a:gd name="connsiteX2" fmla="*/ 969434 w 1283759"/>
              <a:gd name="connsiteY2" fmla="*/ 88900 h 753963"/>
              <a:gd name="connsiteX3" fmla="*/ 1274234 w 1283759"/>
              <a:gd name="connsiteY3" fmla="*/ 0 h 753963"/>
              <a:gd name="connsiteX4" fmla="*/ 1283759 w 1283759"/>
              <a:gd name="connsiteY4" fmla="*/ 660400 h 753963"/>
              <a:gd name="connsiteX5" fmla="*/ 7409 w 1283759"/>
              <a:gd name="connsiteY5" fmla="*/ 679450 h 753963"/>
              <a:gd name="connsiteX6" fmla="*/ 0 w 1283759"/>
              <a:gd name="connsiteY6" fmla="*/ 3175 h 753963"/>
              <a:gd name="connsiteX0" fmla="*/ 0 w 1283759"/>
              <a:gd name="connsiteY0" fmla="*/ 3175 h 725141"/>
              <a:gd name="connsiteX1" fmla="*/ 452967 w 1283759"/>
              <a:gd name="connsiteY1" fmla="*/ 93134 h 725141"/>
              <a:gd name="connsiteX2" fmla="*/ 969434 w 1283759"/>
              <a:gd name="connsiteY2" fmla="*/ 88900 h 725141"/>
              <a:gd name="connsiteX3" fmla="*/ 1274234 w 1283759"/>
              <a:gd name="connsiteY3" fmla="*/ 0 h 725141"/>
              <a:gd name="connsiteX4" fmla="*/ 1283759 w 1283759"/>
              <a:gd name="connsiteY4" fmla="*/ 660400 h 725141"/>
              <a:gd name="connsiteX5" fmla="*/ 7409 w 1283759"/>
              <a:gd name="connsiteY5" fmla="*/ 679450 h 725141"/>
              <a:gd name="connsiteX6" fmla="*/ 0 w 1283759"/>
              <a:gd name="connsiteY6" fmla="*/ 3175 h 725141"/>
              <a:gd name="connsiteX0" fmla="*/ 0 w 1283759"/>
              <a:gd name="connsiteY0" fmla="*/ 3175 h 679450"/>
              <a:gd name="connsiteX1" fmla="*/ 452967 w 1283759"/>
              <a:gd name="connsiteY1" fmla="*/ 93134 h 679450"/>
              <a:gd name="connsiteX2" fmla="*/ 969434 w 1283759"/>
              <a:gd name="connsiteY2" fmla="*/ 88900 h 679450"/>
              <a:gd name="connsiteX3" fmla="*/ 1274234 w 1283759"/>
              <a:gd name="connsiteY3" fmla="*/ 0 h 679450"/>
              <a:gd name="connsiteX4" fmla="*/ 1283759 w 1283759"/>
              <a:gd name="connsiteY4" fmla="*/ 660400 h 679450"/>
              <a:gd name="connsiteX5" fmla="*/ 7409 w 1283759"/>
              <a:gd name="connsiteY5" fmla="*/ 679450 h 679450"/>
              <a:gd name="connsiteX6" fmla="*/ 0 w 1283759"/>
              <a:gd name="connsiteY6" fmla="*/ 3175 h 679450"/>
              <a:gd name="connsiteX0" fmla="*/ 0 w 1283759"/>
              <a:gd name="connsiteY0" fmla="*/ 3175 h 803097"/>
              <a:gd name="connsiteX1" fmla="*/ 452967 w 1283759"/>
              <a:gd name="connsiteY1" fmla="*/ 93134 h 803097"/>
              <a:gd name="connsiteX2" fmla="*/ 969434 w 1283759"/>
              <a:gd name="connsiteY2" fmla="*/ 88900 h 803097"/>
              <a:gd name="connsiteX3" fmla="*/ 1274234 w 1283759"/>
              <a:gd name="connsiteY3" fmla="*/ 0 h 803097"/>
              <a:gd name="connsiteX4" fmla="*/ 1283759 w 1283759"/>
              <a:gd name="connsiteY4" fmla="*/ 660400 h 803097"/>
              <a:gd name="connsiteX5" fmla="*/ 33048 w 1283759"/>
              <a:gd name="connsiteY5" fmla="*/ 803097 h 803097"/>
              <a:gd name="connsiteX6" fmla="*/ 7409 w 1283759"/>
              <a:gd name="connsiteY6" fmla="*/ 679450 h 803097"/>
              <a:gd name="connsiteX7" fmla="*/ 0 w 1283759"/>
              <a:gd name="connsiteY7" fmla="*/ 3175 h 803097"/>
              <a:gd name="connsiteX0" fmla="*/ 0 w 1292675"/>
              <a:gd name="connsiteY0" fmla="*/ 3175 h 803097"/>
              <a:gd name="connsiteX1" fmla="*/ 452967 w 1292675"/>
              <a:gd name="connsiteY1" fmla="*/ 93134 h 803097"/>
              <a:gd name="connsiteX2" fmla="*/ 969434 w 1292675"/>
              <a:gd name="connsiteY2" fmla="*/ 88900 h 803097"/>
              <a:gd name="connsiteX3" fmla="*/ 1274234 w 1292675"/>
              <a:gd name="connsiteY3" fmla="*/ 0 h 803097"/>
              <a:gd name="connsiteX4" fmla="*/ 1292675 w 1292675"/>
              <a:gd name="connsiteY4" fmla="*/ 794624 h 803097"/>
              <a:gd name="connsiteX5" fmla="*/ 33048 w 1292675"/>
              <a:gd name="connsiteY5" fmla="*/ 803097 h 803097"/>
              <a:gd name="connsiteX6" fmla="*/ 7409 w 1292675"/>
              <a:gd name="connsiteY6" fmla="*/ 679450 h 803097"/>
              <a:gd name="connsiteX7" fmla="*/ 0 w 1292675"/>
              <a:gd name="connsiteY7" fmla="*/ 3175 h 803097"/>
              <a:gd name="connsiteX0" fmla="*/ 0 w 1283698"/>
              <a:gd name="connsiteY0" fmla="*/ 3175 h 803097"/>
              <a:gd name="connsiteX1" fmla="*/ 452967 w 1283698"/>
              <a:gd name="connsiteY1" fmla="*/ 93134 h 803097"/>
              <a:gd name="connsiteX2" fmla="*/ 969434 w 1283698"/>
              <a:gd name="connsiteY2" fmla="*/ 88900 h 803097"/>
              <a:gd name="connsiteX3" fmla="*/ 1274234 w 1283698"/>
              <a:gd name="connsiteY3" fmla="*/ 0 h 803097"/>
              <a:gd name="connsiteX4" fmla="*/ 1283698 w 1283698"/>
              <a:gd name="connsiteY4" fmla="*/ 794624 h 803097"/>
              <a:gd name="connsiteX5" fmla="*/ 33048 w 1283698"/>
              <a:gd name="connsiteY5" fmla="*/ 803097 h 803097"/>
              <a:gd name="connsiteX6" fmla="*/ 7409 w 1283698"/>
              <a:gd name="connsiteY6" fmla="*/ 679450 h 803097"/>
              <a:gd name="connsiteX7" fmla="*/ 0 w 1283698"/>
              <a:gd name="connsiteY7" fmla="*/ 3175 h 803097"/>
              <a:gd name="connsiteX0" fmla="*/ 10813 w 1276557"/>
              <a:gd name="connsiteY0" fmla="*/ 3175 h 803097"/>
              <a:gd name="connsiteX1" fmla="*/ 445826 w 1276557"/>
              <a:gd name="connsiteY1" fmla="*/ 93134 h 803097"/>
              <a:gd name="connsiteX2" fmla="*/ 962293 w 1276557"/>
              <a:gd name="connsiteY2" fmla="*/ 88900 h 803097"/>
              <a:gd name="connsiteX3" fmla="*/ 1267093 w 1276557"/>
              <a:gd name="connsiteY3" fmla="*/ 0 h 803097"/>
              <a:gd name="connsiteX4" fmla="*/ 1276557 w 1276557"/>
              <a:gd name="connsiteY4" fmla="*/ 794624 h 803097"/>
              <a:gd name="connsiteX5" fmla="*/ 25907 w 1276557"/>
              <a:gd name="connsiteY5" fmla="*/ 803097 h 803097"/>
              <a:gd name="connsiteX6" fmla="*/ 268 w 1276557"/>
              <a:gd name="connsiteY6" fmla="*/ 679450 h 803097"/>
              <a:gd name="connsiteX7" fmla="*/ 10813 w 1276557"/>
              <a:gd name="connsiteY7" fmla="*/ 3175 h 80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557" h="803097">
                <a:moveTo>
                  <a:pt x="10813" y="3175"/>
                </a:moveTo>
                <a:cubicBezTo>
                  <a:pt x="160568" y="57150"/>
                  <a:pt x="287246" y="78846"/>
                  <a:pt x="445826" y="93134"/>
                </a:cubicBezTo>
                <a:cubicBezTo>
                  <a:pt x="604406" y="107422"/>
                  <a:pt x="825415" y="104422"/>
                  <a:pt x="962293" y="88900"/>
                </a:cubicBezTo>
                <a:cubicBezTo>
                  <a:pt x="1099171" y="73378"/>
                  <a:pt x="1165493" y="25400"/>
                  <a:pt x="1267093" y="0"/>
                </a:cubicBezTo>
                <a:lnTo>
                  <a:pt x="1276557" y="794624"/>
                </a:lnTo>
                <a:lnTo>
                  <a:pt x="25907" y="803097"/>
                </a:lnTo>
                <a:lnTo>
                  <a:pt x="268" y="679450"/>
                </a:lnTo>
                <a:cubicBezTo>
                  <a:pt x="-2202" y="454025"/>
                  <a:pt x="13283" y="228600"/>
                  <a:pt x="10813" y="31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0F29E2-F994-2754-3E99-43FB7838382F}"/>
              </a:ext>
            </a:extLst>
          </p:cNvPr>
          <p:cNvSpPr/>
          <p:nvPr/>
        </p:nvSpPr>
        <p:spPr>
          <a:xfrm>
            <a:off x="2884564" y="2869223"/>
            <a:ext cx="329850" cy="1472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92FB38-1600-9CD8-B418-0C70B80C2381}"/>
              </a:ext>
            </a:extLst>
          </p:cNvPr>
          <p:cNvSpPr/>
          <p:nvPr/>
        </p:nvSpPr>
        <p:spPr>
          <a:xfrm rot="5400000">
            <a:off x="3128393" y="1157395"/>
            <a:ext cx="562175" cy="1472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F7FBA7-C3B9-9AE2-3E7D-AE7B4A4283C4}"/>
              </a:ext>
            </a:extLst>
          </p:cNvPr>
          <p:cNvSpPr txBox="1"/>
          <p:nvPr/>
        </p:nvSpPr>
        <p:spPr>
          <a:xfrm>
            <a:off x="2965403" y="3571421"/>
            <a:ext cx="181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Fill capsules with foam forming solution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B6D816BF-0B41-09F2-928F-57EC20FA48BE}"/>
              </a:ext>
            </a:extLst>
          </p:cNvPr>
          <p:cNvSpPr/>
          <p:nvPr/>
        </p:nvSpPr>
        <p:spPr>
          <a:xfrm rot="16200000">
            <a:off x="4962395" y="2097786"/>
            <a:ext cx="152400" cy="1857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9D5FAD6-1730-234F-CA60-E593A25DF3A5}"/>
              </a:ext>
            </a:extLst>
          </p:cNvPr>
          <p:cNvGrpSpPr/>
          <p:nvPr/>
        </p:nvGrpSpPr>
        <p:grpSpPr>
          <a:xfrm>
            <a:off x="3325924" y="1876330"/>
            <a:ext cx="314326" cy="314326"/>
            <a:chOff x="3325924" y="1876330"/>
            <a:chExt cx="314326" cy="31432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A380672-0828-246B-121A-E3C9C40B82F7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2024E70-3584-2C25-D685-D47C4FD53D75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286AE4E-ADFF-83BA-E4B7-C75911601C79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AFA9C6F-9D64-A7FC-EF39-6D6A6D3CBA3C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F4F6C93-B2BE-0BCF-5C4E-0B5F3E0E7A17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495CDBF-7015-FEE7-D465-6A07550372C6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59CD9F1-91AC-4457-AE25-46942E5B3CC9}"/>
              </a:ext>
            </a:extLst>
          </p:cNvPr>
          <p:cNvGrpSpPr/>
          <p:nvPr/>
        </p:nvGrpSpPr>
        <p:grpSpPr>
          <a:xfrm>
            <a:off x="3951717" y="1914526"/>
            <a:ext cx="314326" cy="314326"/>
            <a:chOff x="3325924" y="1876330"/>
            <a:chExt cx="314326" cy="3143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698154-4DB3-EC1D-D0F7-C1AF27FE94C4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66C559D-2D03-D4F2-1C3A-1AF9B7480534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933D2A8-D5D6-3BE4-F1A3-20A31EB2FC71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7D4DC95E-5774-9B93-7B09-71754B9419F3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5D3C838-FF4B-218B-C223-6DEFEFE25333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842EFF6-F915-EBF0-6192-20023B5FB585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7E4530E-025C-3BE3-C8B6-2201E045FF50}"/>
              </a:ext>
            </a:extLst>
          </p:cNvPr>
          <p:cNvGrpSpPr/>
          <p:nvPr/>
        </p:nvGrpSpPr>
        <p:grpSpPr>
          <a:xfrm>
            <a:off x="3303509" y="2249795"/>
            <a:ext cx="314326" cy="314326"/>
            <a:chOff x="3325924" y="1876330"/>
            <a:chExt cx="314326" cy="31432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C1CEFFB-36AC-0C35-F958-3D0764FF7A91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7967219-845F-281F-824A-C51DE3AA124F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0B447EB3-DBBA-5727-B148-2E2113A9D8A7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F7C28ACA-9CEF-6506-F0CE-740F65A4905A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23CA90-C3D8-C385-75BE-6C85E88D69E0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13B5DB-4528-FD76-4098-D51E9BEF00EA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DAA366-78BB-707D-064A-DDBDEEDC4E3E}"/>
              </a:ext>
            </a:extLst>
          </p:cNvPr>
          <p:cNvGrpSpPr/>
          <p:nvPr/>
        </p:nvGrpSpPr>
        <p:grpSpPr>
          <a:xfrm>
            <a:off x="3736139" y="2241400"/>
            <a:ext cx="314326" cy="314326"/>
            <a:chOff x="3325924" y="1876330"/>
            <a:chExt cx="314326" cy="31432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03570B1-B178-B6B6-E70C-E69832AFC23C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55C1AC1-61F8-C46A-38F4-12BCC009E064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A16C879-242E-5A26-C7B2-E36EB257A5C1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5660BF1-BE4B-EA88-1020-080BCFF57793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6825901-EC20-722B-E498-F189A3619068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BF7DD6-C4DD-2C47-D7F0-417D9161B7D1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F316AE4-98EC-316F-3A13-D21EEC2FFC16}"/>
              </a:ext>
            </a:extLst>
          </p:cNvPr>
          <p:cNvGrpSpPr/>
          <p:nvPr/>
        </p:nvGrpSpPr>
        <p:grpSpPr>
          <a:xfrm>
            <a:off x="4070780" y="2466975"/>
            <a:ext cx="314326" cy="314326"/>
            <a:chOff x="3325924" y="1876330"/>
            <a:chExt cx="314326" cy="31432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7DAC0-41AF-1E8C-37FA-7AD340ABB038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0C0AA0C-BFFB-8A50-A2C3-6D8E4ED03DA0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6686193-DEE9-3665-7882-7DC2EF102A61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8E23CE6B-3E14-EA31-A22E-8DA2E7863648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F785EF0-38F1-E0DF-2054-90E37512DCB0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03CADED-F092-E592-08CA-F7897A7BA1B3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BC7D084-C384-FCDC-0DD2-4A5C64D2E8E1}"/>
              </a:ext>
            </a:extLst>
          </p:cNvPr>
          <p:cNvGrpSpPr/>
          <p:nvPr/>
        </p:nvGrpSpPr>
        <p:grpSpPr>
          <a:xfrm>
            <a:off x="3366942" y="2712866"/>
            <a:ext cx="314326" cy="314326"/>
            <a:chOff x="3325924" y="1876330"/>
            <a:chExt cx="314326" cy="31432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FDC9D38-E9B8-4AB3-A62E-EDB19F1DA3E0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E9634A3-D429-17E7-2510-5B136680C9C5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DB28624-6D7F-5FAD-2EB9-441DD677BCBC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5B529ED-D9FC-2975-7B43-B0D3C962035E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0425A33-5B38-68A1-F50E-DA8F1BAAE365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730F805-BABB-D6C0-B8F8-CB188B2B1EF3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9A68B3-857C-D8B6-2DBA-591D94B25E0B}"/>
              </a:ext>
            </a:extLst>
          </p:cNvPr>
          <p:cNvGrpSpPr/>
          <p:nvPr/>
        </p:nvGrpSpPr>
        <p:grpSpPr>
          <a:xfrm>
            <a:off x="3768498" y="2748969"/>
            <a:ext cx="314326" cy="314326"/>
            <a:chOff x="3325924" y="1876330"/>
            <a:chExt cx="314326" cy="31432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7D2AAD1-07D4-E49C-B46D-12C0648AD250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35560F1-F569-D182-EF49-281BFE8CD1FA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AE37348-ADE6-780D-13E4-0C634499DAE5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CAFDADB-AAC7-DDD4-6209-222F3CAF3984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E28ECE0-9A30-48E5-BA3F-4D87B2A98398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DA2416D-7FB4-4B3A-AEF2-09D04DE6A70B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Cylinder 109">
            <a:extLst>
              <a:ext uri="{FF2B5EF4-FFF2-40B4-BE49-F238E27FC236}">
                <a16:creationId xmlns:a16="http://schemas.microsoft.com/office/drawing/2014/main" id="{AD391EDC-1104-E20C-CE1E-738DB4FDE112}"/>
              </a:ext>
            </a:extLst>
          </p:cNvPr>
          <p:cNvSpPr/>
          <p:nvPr/>
        </p:nvSpPr>
        <p:spPr>
          <a:xfrm rot="5400000">
            <a:off x="7879153" y="94909"/>
            <a:ext cx="1285407" cy="4579162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DBBAC4E-CAA0-C7E9-10A2-8D8C2B19F21B}"/>
              </a:ext>
            </a:extLst>
          </p:cNvPr>
          <p:cNvSpPr/>
          <p:nvPr/>
        </p:nvSpPr>
        <p:spPr>
          <a:xfrm flipV="1">
            <a:off x="5934635" y="2486774"/>
            <a:ext cx="1332753" cy="923534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878541"/>
              <a:gd name="connsiteY0" fmla="*/ 615577 h 630258"/>
              <a:gd name="connsiteX1" fmla="*/ 346635 w 878541"/>
              <a:gd name="connsiteY1" fmla="*/ 609600 h 630258"/>
              <a:gd name="connsiteX2" fmla="*/ 788894 w 878541"/>
              <a:gd name="connsiteY2" fmla="*/ 137459 h 630258"/>
              <a:gd name="connsiteX3" fmla="*/ 878541 w 878541"/>
              <a:gd name="connsiteY3" fmla="*/ 0 h 630258"/>
              <a:gd name="connsiteX0" fmla="*/ 0 w 878541"/>
              <a:gd name="connsiteY0" fmla="*/ 615577 h 647488"/>
              <a:gd name="connsiteX1" fmla="*/ 346635 w 878541"/>
              <a:gd name="connsiteY1" fmla="*/ 609600 h 647488"/>
              <a:gd name="connsiteX2" fmla="*/ 747058 w 878541"/>
              <a:gd name="connsiteY2" fmla="*/ 119529 h 647488"/>
              <a:gd name="connsiteX3" fmla="*/ 878541 w 878541"/>
              <a:gd name="connsiteY3" fmla="*/ 0 h 647488"/>
              <a:gd name="connsiteX0" fmla="*/ 0 w 854635"/>
              <a:gd name="connsiteY0" fmla="*/ 657412 h 689323"/>
              <a:gd name="connsiteX1" fmla="*/ 346635 w 854635"/>
              <a:gd name="connsiteY1" fmla="*/ 651435 h 689323"/>
              <a:gd name="connsiteX2" fmla="*/ 747058 w 854635"/>
              <a:gd name="connsiteY2" fmla="*/ 161364 h 689323"/>
              <a:gd name="connsiteX3" fmla="*/ 854635 w 854635"/>
              <a:gd name="connsiteY3" fmla="*/ 0 h 689323"/>
              <a:gd name="connsiteX0" fmla="*/ 0 w 938305"/>
              <a:gd name="connsiteY0" fmla="*/ 759012 h 790923"/>
              <a:gd name="connsiteX1" fmla="*/ 346635 w 938305"/>
              <a:gd name="connsiteY1" fmla="*/ 753035 h 790923"/>
              <a:gd name="connsiteX2" fmla="*/ 747058 w 938305"/>
              <a:gd name="connsiteY2" fmla="*/ 262964 h 790923"/>
              <a:gd name="connsiteX3" fmla="*/ 938305 w 938305"/>
              <a:gd name="connsiteY3" fmla="*/ 0 h 790923"/>
              <a:gd name="connsiteX0" fmla="*/ 0 w 1129552"/>
              <a:gd name="connsiteY0" fmla="*/ 591671 h 623582"/>
              <a:gd name="connsiteX1" fmla="*/ 346635 w 1129552"/>
              <a:gd name="connsiteY1" fmla="*/ 585694 h 623582"/>
              <a:gd name="connsiteX2" fmla="*/ 747058 w 1129552"/>
              <a:gd name="connsiteY2" fmla="*/ 95623 h 623582"/>
              <a:gd name="connsiteX3" fmla="*/ 1129552 w 1129552"/>
              <a:gd name="connsiteY3" fmla="*/ 0 h 623582"/>
              <a:gd name="connsiteX0" fmla="*/ 0 w 1129552"/>
              <a:gd name="connsiteY0" fmla="*/ 633348 h 665259"/>
              <a:gd name="connsiteX1" fmla="*/ 346635 w 1129552"/>
              <a:gd name="connsiteY1" fmla="*/ 627371 h 665259"/>
              <a:gd name="connsiteX2" fmla="*/ 747058 w 1129552"/>
              <a:gd name="connsiteY2" fmla="*/ 137300 h 665259"/>
              <a:gd name="connsiteX3" fmla="*/ 1129552 w 1129552"/>
              <a:gd name="connsiteY3" fmla="*/ 41677 h 665259"/>
              <a:gd name="connsiteX0" fmla="*/ 0 w 1129552"/>
              <a:gd name="connsiteY0" fmla="*/ 645097 h 677008"/>
              <a:gd name="connsiteX1" fmla="*/ 346635 w 1129552"/>
              <a:gd name="connsiteY1" fmla="*/ 639120 h 677008"/>
              <a:gd name="connsiteX2" fmla="*/ 747058 w 1129552"/>
              <a:gd name="connsiteY2" fmla="*/ 149049 h 677008"/>
              <a:gd name="connsiteX3" fmla="*/ 1129552 w 1129552"/>
              <a:gd name="connsiteY3" fmla="*/ 53426 h 677008"/>
              <a:gd name="connsiteX0" fmla="*/ 0 w 1177364"/>
              <a:gd name="connsiteY0" fmla="*/ 645097 h 677008"/>
              <a:gd name="connsiteX1" fmla="*/ 346635 w 1177364"/>
              <a:gd name="connsiteY1" fmla="*/ 639120 h 677008"/>
              <a:gd name="connsiteX2" fmla="*/ 747058 w 1177364"/>
              <a:gd name="connsiteY2" fmla="*/ 149049 h 677008"/>
              <a:gd name="connsiteX3" fmla="*/ 1177364 w 1177364"/>
              <a:gd name="connsiteY3" fmla="*/ 53426 h 677008"/>
              <a:gd name="connsiteX0" fmla="*/ 0 w 1177364"/>
              <a:gd name="connsiteY0" fmla="*/ 682179 h 714090"/>
              <a:gd name="connsiteX1" fmla="*/ 346635 w 1177364"/>
              <a:gd name="connsiteY1" fmla="*/ 676202 h 714090"/>
              <a:gd name="connsiteX2" fmla="*/ 747058 w 1177364"/>
              <a:gd name="connsiteY2" fmla="*/ 186131 h 714090"/>
              <a:gd name="connsiteX3" fmla="*/ 1177364 w 1177364"/>
              <a:gd name="connsiteY3" fmla="*/ 90508 h 714090"/>
              <a:gd name="connsiteX0" fmla="*/ 0 w 1183341"/>
              <a:gd name="connsiteY0" fmla="*/ 630917 h 662828"/>
              <a:gd name="connsiteX1" fmla="*/ 346635 w 1183341"/>
              <a:gd name="connsiteY1" fmla="*/ 624940 h 662828"/>
              <a:gd name="connsiteX2" fmla="*/ 747058 w 1183341"/>
              <a:gd name="connsiteY2" fmla="*/ 134869 h 662828"/>
              <a:gd name="connsiteX3" fmla="*/ 1183341 w 1183341"/>
              <a:gd name="connsiteY3" fmla="*/ 110964 h 662828"/>
              <a:gd name="connsiteX0" fmla="*/ 0 w 1183341"/>
              <a:gd name="connsiteY0" fmla="*/ 736070 h 767981"/>
              <a:gd name="connsiteX1" fmla="*/ 346635 w 1183341"/>
              <a:gd name="connsiteY1" fmla="*/ 730093 h 767981"/>
              <a:gd name="connsiteX2" fmla="*/ 747058 w 1183341"/>
              <a:gd name="connsiteY2" fmla="*/ 240022 h 767981"/>
              <a:gd name="connsiteX3" fmla="*/ 1183341 w 1183341"/>
              <a:gd name="connsiteY3" fmla="*/ 216117 h 767981"/>
              <a:gd name="connsiteX0" fmla="*/ 0 w 1332753"/>
              <a:gd name="connsiteY0" fmla="*/ 891623 h 923534"/>
              <a:gd name="connsiteX1" fmla="*/ 346635 w 1332753"/>
              <a:gd name="connsiteY1" fmla="*/ 885646 h 923534"/>
              <a:gd name="connsiteX2" fmla="*/ 747058 w 1332753"/>
              <a:gd name="connsiteY2" fmla="*/ 395575 h 923534"/>
              <a:gd name="connsiteX3" fmla="*/ 1332753 w 1332753"/>
              <a:gd name="connsiteY3" fmla="*/ 168470 h 92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53" h="923534">
                <a:moveTo>
                  <a:pt x="0" y="891623"/>
                </a:moveTo>
                <a:cubicBezTo>
                  <a:pt x="115545" y="889631"/>
                  <a:pt x="222125" y="968321"/>
                  <a:pt x="346635" y="885646"/>
                </a:cubicBezTo>
                <a:cubicBezTo>
                  <a:pt x="471145" y="802971"/>
                  <a:pt x="673348" y="474265"/>
                  <a:pt x="747058" y="395575"/>
                </a:cubicBezTo>
                <a:cubicBezTo>
                  <a:pt x="820767" y="291984"/>
                  <a:pt x="1193301" y="-277774"/>
                  <a:pt x="1332753" y="16847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7457136-7BA4-C4DF-1969-362D23A6AC8A}"/>
              </a:ext>
            </a:extLst>
          </p:cNvPr>
          <p:cNvSpPr/>
          <p:nvPr/>
        </p:nvSpPr>
        <p:spPr>
          <a:xfrm flipV="1">
            <a:off x="5942105" y="2065606"/>
            <a:ext cx="1338731" cy="1182717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1111624"/>
              <a:gd name="connsiteY0" fmla="*/ 914400 h 929081"/>
              <a:gd name="connsiteX1" fmla="*/ 346635 w 1111624"/>
              <a:gd name="connsiteY1" fmla="*/ 908423 h 929081"/>
              <a:gd name="connsiteX2" fmla="*/ 788894 w 1111624"/>
              <a:gd name="connsiteY2" fmla="*/ 436282 h 929081"/>
              <a:gd name="connsiteX3" fmla="*/ 1111624 w 1111624"/>
              <a:gd name="connsiteY3" fmla="*/ 0 h 929081"/>
              <a:gd name="connsiteX0" fmla="*/ 0 w 1129553"/>
              <a:gd name="connsiteY0" fmla="*/ 956235 h 970916"/>
              <a:gd name="connsiteX1" fmla="*/ 346635 w 1129553"/>
              <a:gd name="connsiteY1" fmla="*/ 950258 h 970916"/>
              <a:gd name="connsiteX2" fmla="*/ 788894 w 1129553"/>
              <a:gd name="connsiteY2" fmla="*/ 478117 h 970916"/>
              <a:gd name="connsiteX3" fmla="*/ 1129553 w 1129553"/>
              <a:gd name="connsiteY3" fmla="*/ 0 h 970916"/>
              <a:gd name="connsiteX0" fmla="*/ 0 w 1171389"/>
              <a:gd name="connsiteY0" fmla="*/ 932329 h 947010"/>
              <a:gd name="connsiteX1" fmla="*/ 346635 w 1171389"/>
              <a:gd name="connsiteY1" fmla="*/ 926352 h 947010"/>
              <a:gd name="connsiteX2" fmla="*/ 788894 w 1171389"/>
              <a:gd name="connsiteY2" fmla="*/ 454211 h 947010"/>
              <a:gd name="connsiteX3" fmla="*/ 1171389 w 1171389"/>
              <a:gd name="connsiteY3" fmla="*/ 0 h 947010"/>
              <a:gd name="connsiteX0" fmla="*/ 0 w 1171389"/>
              <a:gd name="connsiteY0" fmla="*/ 932329 h 961587"/>
              <a:gd name="connsiteX1" fmla="*/ 346635 w 1171389"/>
              <a:gd name="connsiteY1" fmla="*/ 926352 h 961587"/>
              <a:gd name="connsiteX2" fmla="*/ 818777 w 1171389"/>
              <a:gd name="connsiteY2" fmla="*/ 472141 h 961587"/>
              <a:gd name="connsiteX3" fmla="*/ 1171389 w 1171389"/>
              <a:gd name="connsiteY3" fmla="*/ 0 h 961587"/>
              <a:gd name="connsiteX0" fmla="*/ 0 w 1338731"/>
              <a:gd name="connsiteY0" fmla="*/ 1153459 h 1182717"/>
              <a:gd name="connsiteX1" fmla="*/ 346635 w 1338731"/>
              <a:gd name="connsiteY1" fmla="*/ 1147482 h 1182717"/>
              <a:gd name="connsiteX2" fmla="*/ 818777 w 1338731"/>
              <a:gd name="connsiteY2" fmla="*/ 693271 h 1182717"/>
              <a:gd name="connsiteX3" fmla="*/ 1338731 w 1338731"/>
              <a:gd name="connsiteY3" fmla="*/ 0 h 118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731" h="1182717">
                <a:moveTo>
                  <a:pt x="0" y="1153459"/>
                </a:moveTo>
                <a:cubicBezTo>
                  <a:pt x="115545" y="1151467"/>
                  <a:pt x="210172" y="1224180"/>
                  <a:pt x="346635" y="1147482"/>
                </a:cubicBezTo>
                <a:cubicBezTo>
                  <a:pt x="483098" y="1070784"/>
                  <a:pt x="745067" y="771961"/>
                  <a:pt x="818777" y="693271"/>
                </a:cubicBezTo>
                <a:lnTo>
                  <a:pt x="1338731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8F9B0C0C-8E7F-1F1C-898A-CE5F3F739D9E}"/>
              </a:ext>
            </a:extLst>
          </p:cNvPr>
          <p:cNvSpPr/>
          <p:nvPr/>
        </p:nvSpPr>
        <p:spPr>
          <a:xfrm rot="10800000">
            <a:off x="5353942" y="1584322"/>
            <a:ext cx="595178" cy="584015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F4A73FD-EBF6-1F02-8654-C2F787C6EBDB}"/>
              </a:ext>
            </a:extLst>
          </p:cNvPr>
          <p:cNvSpPr/>
          <p:nvPr/>
        </p:nvSpPr>
        <p:spPr>
          <a:xfrm>
            <a:off x="5545477" y="2069596"/>
            <a:ext cx="441283" cy="456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9F5AAF3-543F-27C1-AFD5-38444A6D93BD}"/>
              </a:ext>
            </a:extLst>
          </p:cNvPr>
          <p:cNvSpPr/>
          <p:nvPr/>
        </p:nvSpPr>
        <p:spPr>
          <a:xfrm>
            <a:off x="5357671" y="1523554"/>
            <a:ext cx="591449" cy="972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AA948FE-6E7F-8296-FCF3-E48C015C63C8}"/>
              </a:ext>
            </a:extLst>
          </p:cNvPr>
          <p:cNvGrpSpPr/>
          <p:nvPr/>
        </p:nvGrpSpPr>
        <p:grpSpPr>
          <a:xfrm>
            <a:off x="5533520" y="1217401"/>
            <a:ext cx="248440" cy="248440"/>
            <a:chOff x="3325924" y="1876330"/>
            <a:chExt cx="314326" cy="31432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7AF43B3-875A-027A-2EED-F84803512700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29CC3F6-C05C-DC53-5CA3-4CB5558B79D2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DAFA20A-C758-D269-5E96-2DA19B5E447F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1EF5783-D69A-A841-3FB6-5EE9DBFC3A4C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B7DA494-AE43-3FFC-38AB-EBED15EE0B97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0186F10-4900-58C9-59F1-42CB76A74F54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0A44066-16B7-03E7-5E93-C4466A454EDD}"/>
              </a:ext>
            </a:extLst>
          </p:cNvPr>
          <p:cNvGrpSpPr/>
          <p:nvPr/>
        </p:nvGrpSpPr>
        <p:grpSpPr>
          <a:xfrm>
            <a:off x="5983784" y="2210130"/>
            <a:ext cx="248440" cy="248440"/>
            <a:chOff x="3325924" y="1876330"/>
            <a:chExt cx="314326" cy="31432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17D0F8C-F066-6303-FF29-364F91AA6036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A86AC565-00B2-4C25-8843-B96C8D980BB9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9C459A0F-DBD1-2B19-209B-0A58288A03B2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8887ED8-B4C9-D1B4-AFAD-575CC0473AE5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E6A463B-C83D-B40F-FBF8-D73FD594D63B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6DA7EBE-DE04-9085-E38D-194F499F0DE7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FDEBEDE-F137-FAA3-E02E-5AE6E74EF9EA}"/>
              </a:ext>
            </a:extLst>
          </p:cNvPr>
          <p:cNvSpPr/>
          <p:nvPr/>
        </p:nvSpPr>
        <p:spPr>
          <a:xfrm>
            <a:off x="7291294" y="3042024"/>
            <a:ext cx="113553" cy="203200"/>
          </a:xfrm>
          <a:custGeom>
            <a:avLst/>
            <a:gdLst>
              <a:gd name="connsiteX0" fmla="*/ 0 w 113553"/>
              <a:gd name="connsiteY0" fmla="*/ 203200 h 203200"/>
              <a:gd name="connsiteX1" fmla="*/ 65741 w 113553"/>
              <a:gd name="connsiteY1" fmla="*/ 5976 h 203200"/>
              <a:gd name="connsiteX2" fmla="*/ 113553 w 113553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" h="203200">
                <a:moveTo>
                  <a:pt x="0" y="203200"/>
                </a:moveTo>
                <a:lnTo>
                  <a:pt x="65741" y="5976"/>
                </a:ln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1D7E58D8-A7A1-2D0C-E459-63833B6FBA17}"/>
              </a:ext>
            </a:extLst>
          </p:cNvPr>
          <p:cNvSpPr/>
          <p:nvPr/>
        </p:nvSpPr>
        <p:spPr>
          <a:xfrm>
            <a:off x="6986494" y="3042024"/>
            <a:ext cx="113553" cy="328705"/>
          </a:xfrm>
          <a:custGeom>
            <a:avLst/>
            <a:gdLst>
              <a:gd name="connsiteX0" fmla="*/ 0 w 113553"/>
              <a:gd name="connsiteY0" fmla="*/ 328705 h 328705"/>
              <a:gd name="connsiteX1" fmla="*/ 113553 w 113553"/>
              <a:gd name="connsiteY1" fmla="*/ 0 h 3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53" h="328705">
                <a:moveTo>
                  <a:pt x="0" y="328705"/>
                </a:move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7A0454F1-66C1-90C8-35DC-5F98E6F68043}"/>
              </a:ext>
            </a:extLst>
          </p:cNvPr>
          <p:cNvSpPr/>
          <p:nvPr/>
        </p:nvSpPr>
        <p:spPr>
          <a:xfrm flipV="1">
            <a:off x="7489865" y="1614086"/>
            <a:ext cx="1159435" cy="1801959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878541"/>
              <a:gd name="connsiteY0" fmla="*/ 615577 h 630258"/>
              <a:gd name="connsiteX1" fmla="*/ 346635 w 878541"/>
              <a:gd name="connsiteY1" fmla="*/ 609600 h 630258"/>
              <a:gd name="connsiteX2" fmla="*/ 788894 w 878541"/>
              <a:gd name="connsiteY2" fmla="*/ 137459 h 630258"/>
              <a:gd name="connsiteX3" fmla="*/ 878541 w 878541"/>
              <a:gd name="connsiteY3" fmla="*/ 0 h 630258"/>
              <a:gd name="connsiteX0" fmla="*/ 0 w 878541"/>
              <a:gd name="connsiteY0" fmla="*/ 615577 h 647488"/>
              <a:gd name="connsiteX1" fmla="*/ 346635 w 878541"/>
              <a:gd name="connsiteY1" fmla="*/ 609600 h 647488"/>
              <a:gd name="connsiteX2" fmla="*/ 747058 w 878541"/>
              <a:gd name="connsiteY2" fmla="*/ 119529 h 647488"/>
              <a:gd name="connsiteX3" fmla="*/ 878541 w 878541"/>
              <a:gd name="connsiteY3" fmla="*/ 0 h 647488"/>
              <a:gd name="connsiteX0" fmla="*/ 0 w 854635"/>
              <a:gd name="connsiteY0" fmla="*/ 657412 h 689323"/>
              <a:gd name="connsiteX1" fmla="*/ 346635 w 854635"/>
              <a:gd name="connsiteY1" fmla="*/ 651435 h 689323"/>
              <a:gd name="connsiteX2" fmla="*/ 747058 w 854635"/>
              <a:gd name="connsiteY2" fmla="*/ 161364 h 689323"/>
              <a:gd name="connsiteX3" fmla="*/ 854635 w 854635"/>
              <a:gd name="connsiteY3" fmla="*/ 0 h 689323"/>
              <a:gd name="connsiteX0" fmla="*/ 0 w 938305"/>
              <a:gd name="connsiteY0" fmla="*/ 759012 h 790923"/>
              <a:gd name="connsiteX1" fmla="*/ 346635 w 938305"/>
              <a:gd name="connsiteY1" fmla="*/ 753035 h 790923"/>
              <a:gd name="connsiteX2" fmla="*/ 747058 w 938305"/>
              <a:gd name="connsiteY2" fmla="*/ 262964 h 790923"/>
              <a:gd name="connsiteX3" fmla="*/ 938305 w 938305"/>
              <a:gd name="connsiteY3" fmla="*/ 0 h 790923"/>
              <a:gd name="connsiteX0" fmla="*/ 0 w 1129552"/>
              <a:gd name="connsiteY0" fmla="*/ 591671 h 623582"/>
              <a:gd name="connsiteX1" fmla="*/ 346635 w 1129552"/>
              <a:gd name="connsiteY1" fmla="*/ 585694 h 623582"/>
              <a:gd name="connsiteX2" fmla="*/ 747058 w 1129552"/>
              <a:gd name="connsiteY2" fmla="*/ 95623 h 623582"/>
              <a:gd name="connsiteX3" fmla="*/ 1129552 w 1129552"/>
              <a:gd name="connsiteY3" fmla="*/ 0 h 623582"/>
              <a:gd name="connsiteX0" fmla="*/ 0 w 1129552"/>
              <a:gd name="connsiteY0" fmla="*/ 633348 h 665259"/>
              <a:gd name="connsiteX1" fmla="*/ 346635 w 1129552"/>
              <a:gd name="connsiteY1" fmla="*/ 627371 h 665259"/>
              <a:gd name="connsiteX2" fmla="*/ 747058 w 1129552"/>
              <a:gd name="connsiteY2" fmla="*/ 137300 h 665259"/>
              <a:gd name="connsiteX3" fmla="*/ 1129552 w 1129552"/>
              <a:gd name="connsiteY3" fmla="*/ 41677 h 665259"/>
              <a:gd name="connsiteX0" fmla="*/ 0 w 1129552"/>
              <a:gd name="connsiteY0" fmla="*/ 645097 h 677008"/>
              <a:gd name="connsiteX1" fmla="*/ 346635 w 1129552"/>
              <a:gd name="connsiteY1" fmla="*/ 639120 h 677008"/>
              <a:gd name="connsiteX2" fmla="*/ 747058 w 1129552"/>
              <a:gd name="connsiteY2" fmla="*/ 149049 h 677008"/>
              <a:gd name="connsiteX3" fmla="*/ 1129552 w 1129552"/>
              <a:gd name="connsiteY3" fmla="*/ 53426 h 677008"/>
              <a:gd name="connsiteX0" fmla="*/ 0 w 1177364"/>
              <a:gd name="connsiteY0" fmla="*/ 645097 h 677008"/>
              <a:gd name="connsiteX1" fmla="*/ 346635 w 1177364"/>
              <a:gd name="connsiteY1" fmla="*/ 639120 h 677008"/>
              <a:gd name="connsiteX2" fmla="*/ 747058 w 1177364"/>
              <a:gd name="connsiteY2" fmla="*/ 149049 h 677008"/>
              <a:gd name="connsiteX3" fmla="*/ 1177364 w 1177364"/>
              <a:gd name="connsiteY3" fmla="*/ 53426 h 677008"/>
              <a:gd name="connsiteX0" fmla="*/ 0 w 1177364"/>
              <a:gd name="connsiteY0" fmla="*/ 682179 h 714090"/>
              <a:gd name="connsiteX1" fmla="*/ 346635 w 1177364"/>
              <a:gd name="connsiteY1" fmla="*/ 676202 h 714090"/>
              <a:gd name="connsiteX2" fmla="*/ 747058 w 1177364"/>
              <a:gd name="connsiteY2" fmla="*/ 186131 h 714090"/>
              <a:gd name="connsiteX3" fmla="*/ 1177364 w 1177364"/>
              <a:gd name="connsiteY3" fmla="*/ 90508 h 714090"/>
              <a:gd name="connsiteX0" fmla="*/ 0 w 1183341"/>
              <a:gd name="connsiteY0" fmla="*/ 630917 h 662828"/>
              <a:gd name="connsiteX1" fmla="*/ 346635 w 1183341"/>
              <a:gd name="connsiteY1" fmla="*/ 624940 h 662828"/>
              <a:gd name="connsiteX2" fmla="*/ 747058 w 1183341"/>
              <a:gd name="connsiteY2" fmla="*/ 134869 h 662828"/>
              <a:gd name="connsiteX3" fmla="*/ 1183341 w 1183341"/>
              <a:gd name="connsiteY3" fmla="*/ 110964 h 662828"/>
              <a:gd name="connsiteX0" fmla="*/ 0 w 1183341"/>
              <a:gd name="connsiteY0" fmla="*/ 736070 h 767981"/>
              <a:gd name="connsiteX1" fmla="*/ 346635 w 1183341"/>
              <a:gd name="connsiteY1" fmla="*/ 730093 h 767981"/>
              <a:gd name="connsiteX2" fmla="*/ 747058 w 1183341"/>
              <a:gd name="connsiteY2" fmla="*/ 240022 h 767981"/>
              <a:gd name="connsiteX3" fmla="*/ 1183341 w 1183341"/>
              <a:gd name="connsiteY3" fmla="*/ 216117 h 767981"/>
              <a:gd name="connsiteX0" fmla="*/ 0 w 1332753"/>
              <a:gd name="connsiteY0" fmla="*/ 891623 h 923534"/>
              <a:gd name="connsiteX1" fmla="*/ 346635 w 1332753"/>
              <a:gd name="connsiteY1" fmla="*/ 885646 h 923534"/>
              <a:gd name="connsiteX2" fmla="*/ 747058 w 1332753"/>
              <a:gd name="connsiteY2" fmla="*/ 395575 h 923534"/>
              <a:gd name="connsiteX3" fmla="*/ 1332753 w 1332753"/>
              <a:gd name="connsiteY3" fmla="*/ 168470 h 923534"/>
              <a:gd name="connsiteX0" fmla="*/ 0 w 1332753"/>
              <a:gd name="connsiteY0" fmla="*/ 1349396 h 1442819"/>
              <a:gd name="connsiteX1" fmla="*/ 346635 w 1332753"/>
              <a:gd name="connsiteY1" fmla="*/ 1343419 h 1442819"/>
              <a:gd name="connsiteX2" fmla="*/ 669363 w 1332753"/>
              <a:gd name="connsiteY2" fmla="*/ 22619 h 1442819"/>
              <a:gd name="connsiteX3" fmla="*/ 1332753 w 1332753"/>
              <a:gd name="connsiteY3" fmla="*/ 626243 h 1442819"/>
              <a:gd name="connsiteX0" fmla="*/ 0 w 1159435"/>
              <a:gd name="connsiteY0" fmla="*/ 1558441 h 1651864"/>
              <a:gd name="connsiteX1" fmla="*/ 346635 w 1159435"/>
              <a:gd name="connsiteY1" fmla="*/ 1552464 h 1651864"/>
              <a:gd name="connsiteX2" fmla="*/ 669363 w 1159435"/>
              <a:gd name="connsiteY2" fmla="*/ 231664 h 1651864"/>
              <a:gd name="connsiteX3" fmla="*/ 1159435 w 1159435"/>
              <a:gd name="connsiteY3" fmla="*/ 219712 h 1651864"/>
              <a:gd name="connsiteX0" fmla="*/ 0 w 1159435"/>
              <a:gd name="connsiteY0" fmla="*/ 1689212 h 1782635"/>
              <a:gd name="connsiteX1" fmla="*/ 346635 w 1159435"/>
              <a:gd name="connsiteY1" fmla="*/ 1683235 h 1782635"/>
              <a:gd name="connsiteX2" fmla="*/ 669363 w 1159435"/>
              <a:gd name="connsiteY2" fmla="*/ 362435 h 1782635"/>
              <a:gd name="connsiteX3" fmla="*/ 1159435 w 1159435"/>
              <a:gd name="connsiteY3" fmla="*/ 350483 h 1782635"/>
              <a:gd name="connsiteX0" fmla="*/ 0 w 1159435"/>
              <a:gd name="connsiteY0" fmla="*/ 1689212 h 1807987"/>
              <a:gd name="connsiteX1" fmla="*/ 346635 w 1159435"/>
              <a:gd name="connsiteY1" fmla="*/ 1683235 h 1807987"/>
              <a:gd name="connsiteX2" fmla="*/ 669363 w 1159435"/>
              <a:gd name="connsiteY2" fmla="*/ 362435 h 1807987"/>
              <a:gd name="connsiteX3" fmla="*/ 1159435 w 1159435"/>
              <a:gd name="connsiteY3" fmla="*/ 350483 h 1807987"/>
              <a:gd name="connsiteX0" fmla="*/ 0 w 1159435"/>
              <a:gd name="connsiteY0" fmla="*/ 1767092 h 1885867"/>
              <a:gd name="connsiteX1" fmla="*/ 346635 w 1159435"/>
              <a:gd name="connsiteY1" fmla="*/ 1761115 h 1885867"/>
              <a:gd name="connsiteX2" fmla="*/ 669363 w 1159435"/>
              <a:gd name="connsiteY2" fmla="*/ 440315 h 1885867"/>
              <a:gd name="connsiteX3" fmla="*/ 1159435 w 1159435"/>
              <a:gd name="connsiteY3" fmla="*/ 284928 h 1885867"/>
              <a:gd name="connsiteX0" fmla="*/ 0 w 1159435"/>
              <a:gd name="connsiteY0" fmla="*/ 1714724 h 1833499"/>
              <a:gd name="connsiteX1" fmla="*/ 346635 w 1159435"/>
              <a:gd name="connsiteY1" fmla="*/ 1708747 h 1833499"/>
              <a:gd name="connsiteX2" fmla="*/ 669363 w 1159435"/>
              <a:gd name="connsiteY2" fmla="*/ 387947 h 1833499"/>
              <a:gd name="connsiteX3" fmla="*/ 1159435 w 1159435"/>
              <a:gd name="connsiteY3" fmla="*/ 232560 h 1833499"/>
              <a:gd name="connsiteX0" fmla="*/ 0 w 1159435"/>
              <a:gd name="connsiteY0" fmla="*/ 1692579 h 1811354"/>
              <a:gd name="connsiteX1" fmla="*/ 346635 w 1159435"/>
              <a:gd name="connsiteY1" fmla="*/ 1686602 h 1811354"/>
              <a:gd name="connsiteX2" fmla="*/ 669363 w 1159435"/>
              <a:gd name="connsiteY2" fmla="*/ 365802 h 1811354"/>
              <a:gd name="connsiteX3" fmla="*/ 1159435 w 1159435"/>
              <a:gd name="connsiteY3" fmla="*/ 210415 h 1811354"/>
              <a:gd name="connsiteX0" fmla="*/ 0 w 1159435"/>
              <a:gd name="connsiteY0" fmla="*/ 1683184 h 1801959"/>
              <a:gd name="connsiteX1" fmla="*/ 346635 w 1159435"/>
              <a:gd name="connsiteY1" fmla="*/ 1677207 h 1801959"/>
              <a:gd name="connsiteX2" fmla="*/ 669363 w 1159435"/>
              <a:gd name="connsiteY2" fmla="*/ 356407 h 1801959"/>
              <a:gd name="connsiteX3" fmla="*/ 1159435 w 1159435"/>
              <a:gd name="connsiteY3" fmla="*/ 201020 h 18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35" h="1801959">
                <a:moveTo>
                  <a:pt x="0" y="1683184"/>
                </a:moveTo>
                <a:cubicBezTo>
                  <a:pt x="61757" y="1776816"/>
                  <a:pt x="235074" y="1898337"/>
                  <a:pt x="346635" y="1677207"/>
                </a:cubicBezTo>
                <a:cubicBezTo>
                  <a:pt x="458196" y="1456077"/>
                  <a:pt x="595653" y="435097"/>
                  <a:pt x="669363" y="356407"/>
                </a:cubicBezTo>
                <a:cubicBezTo>
                  <a:pt x="749047" y="163170"/>
                  <a:pt x="1019983" y="-245224"/>
                  <a:pt x="1159435" y="20102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EFC4A96-5FE2-7F5E-B337-80E00769DC20}"/>
              </a:ext>
            </a:extLst>
          </p:cNvPr>
          <p:cNvSpPr/>
          <p:nvPr/>
        </p:nvSpPr>
        <p:spPr>
          <a:xfrm flipV="1">
            <a:off x="7204487" y="1311262"/>
            <a:ext cx="1434354" cy="1880366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1111624"/>
              <a:gd name="connsiteY0" fmla="*/ 914400 h 929081"/>
              <a:gd name="connsiteX1" fmla="*/ 346635 w 1111624"/>
              <a:gd name="connsiteY1" fmla="*/ 908423 h 929081"/>
              <a:gd name="connsiteX2" fmla="*/ 788894 w 1111624"/>
              <a:gd name="connsiteY2" fmla="*/ 436282 h 929081"/>
              <a:gd name="connsiteX3" fmla="*/ 1111624 w 1111624"/>
              <a:gd name="connsiteY3" fmla="*/ 0 h 929081"/>
              <a:gd name="connsiteX0" fmla="*/ 0 w 1129553"/>
              <a:gd name="connsiteY0" fmla="*/ 956235 h 970916"/>
              <a:gd name="connsiteX1" fmla="*/ 346635 w 1129553"/>
              <a:gd name="connsiteY1" fmla="*/ 950258 h 970916"/>
              <a:gd name="connsiteX2" fmla="*/ 788894 w 1129553"/>
              <a:gd name="connsiteY2" fmla="*/ 478117 h 970916"/>
              <a:gd name="connsiteX3" fmla="*/ 1129553 w 1129553"/>
              <a:gd name="connsiteY3" fmla="*/ 0 h 970916"/>
              <a:gd name="connsiteX0" fmla="*/ 0 w 1171389"/>
              <a:gd name="connsiteY0" fmla="*/ 932329 h 947010"/>
              <a:gd name="connsiteX1" fmla="*/ 346635 w 1171389"/>
              <a:gd name="connsiteY1" fmla="*/ 926352 h 947010"/>
              <a:gd name="connsiteX2" fmla="*/ 788894 w 1171389"/>
              <a:gd name="connsiteY2" fmla="*/ 454211 h 947010"/>
              <a:gd name="connsiteX3" fmla="*/ 1171389 w 1171389"/>
              <a:gd name="connsiteY3" fmla="*/ 0 h 947010"/>
              <a:gd name="connsiteX0" fmla="*/ 0 w 1171389"/>
              <a:gd name="connsiteY0" fmla="*/ 932329 h 961587"/>
              <a:gd name="connsiteX1" fmla="*/ 346635 w 1171389"/>
              <a:gd name="connsiteY1" fmla="*/ 926352 h 961587"/>
              <a:gd name="connsiteX2" fmla="*/ 818777 w 1171389"/>
              <a:gd name="connsiteY2" fmla="*/ 472141 h 961587"/>
              <a:gd name="connsiteX3" fmla="*/ 1171389 w 1171389"/>
              <a:gd name="connsiteY3" fmla="*/ 0 h 961587"/>
              <a:gd name="connsiteX0" fmla="*/ 0 w 1338731"/>
              <a:gd name="connsiteY0" fmla="*/ 1153459 h 1182717"/>
              <a:gd name="connsiteX1" fmla="*/ 346635 w 1338731"/>
              <a:gd name="connsiteY1" fmla="*/ 1147482 h 1182717"/>
              <a:gd name="connsiteX2" fmla="*/ 818777 w 1338731"/>
              <a:gd name="connsiteY2" fmla="*/ 693271 h 1182717"/>
              <a:gd name="connsiteX3" fmla="*/ 1338731 w 1338731"/>
              <a:gd name="connsiteY3" fmla="*/ 0 h 1182717"/>
              <a:gd name="connsiteX0" fmla="*/ 0 w 1631578"/>
              <a:gd name="connsiteY0" fmla="*/ 729130 h 1147544"/>
              <a:gd name="connsiteX1" fmla="*/ 639482 w 1631578"/>
              <a:gd name="connsiteY1" fmla="*/ 1147482 h 1147544"/>
              <a:gd name="connsiteX2" fmla="*/ 1111624 w 1631578"/>
              <a:gd name="connsiteY2" fmla="*/ 693271 h 1147544"/>
              <a:gd name="connsiteX3" fmla="*/ 1631578 w 1631578"/>
              <a:gd name="connsiteY3" fmla="*/ 0 h 1147544"/>
              <a:gd name="connsiteX0" fmla="*/ 0 w 1631578"/>
              <a:gd name="connsiteY0" fmla="*/ 729130 h 1154127"/>
              <a:gd name="connsiteX1" fmla="*/ 639482 w 1631578"/>
              <a:gd name="connsiteY1" fmla="*/ 1147482 h 1154127"/>
              <a:gd name="connsiteX2" fmla="*/ 1111624 w 1631578"/>
              <a:gd name="connsiteY2" fmla="*/ 693271 h 1154127"/>
              <a:gd name="connsiteX3" fmla="*/ 1631578 w 1631578"/>
              <a:gd name="connsiteY3" fmla="*/ 0 h 1154127"/>
              <a:gd name="connsiteX0" fmla="*/ 0 w 1631578"/>
              <a:gd name="connsiteY0" fmla="*/ 729130 h 1177150"/>
              <a:gd name="connsiteX1" fmla="*/ 639482 w 1631578"/>
              <a:gd name="connsiteY1" fmla="*/ 1147482 h 1177150"/>
              <a:gd name="connsiteX2" fmla="*/ 1111624 w 1631578"/>
              <a:gd name="connsiteY2" fmla="*/ 693271 h 1177150"/>
              <a:gd name="connsiteX3" fmla="*/ 1631578 w 1631578"/>
              <a:gd name="connsiteY3" fmla="*/ 0 h 1177150"/>
              <a:gd name="connsiteX0" fmla="*/ 0 w 1631578"/>
              <a:gd name="connsiteY0" fmla="*/ 729130 h 1152883"/>
              <a:gd name="connsiteX1" fmla="*/ 639482 w 1631578"/>
              <a:gd name="connsiteY1" fmla="*/ 1147482 h 1152883"/>
              <a:gd name="connsiteX2" fmla="*/ 1099671 w 1631578"/>
              <a:gd name="connsiteY2" fmla="*/ 711201 h 1152883"/>
              <a:gd name="connsiteX3" fmla="*/ 1631578 w 1631578"/>
              <a:gd name="connsiteY3" fmla="*/ 0 h 1152883"/>
              <a:gd name="connsiteX0" fmla="*/ 0 w 1500095"/>
              <a:gd name="connsiteY0" fmla="*/ 1667436 h 2091189"/>
              <a:gd name="connsiteX1" fmla="*/ 639482 w 1500095"/>
              <a:gd name="connsiteY1" fmla="*/ 2085788 h 2091189"/>
              <a:gd name="connsiteX2" fmla="*/ 1099671 w 1500095"/>
              <a:gd name="connsiteY2" fmla="*/ 1649507 h 2091189"/>
              <a:gd name="connsiteX3" fmla="*/ 1500095 w 1500095"/>
              <a:gd name="connsiteY3" fmla="*/ 0 h 2091189"/>
              <a:gd name="connsiteX0" fmla="*/ 0 w 1500095"/>
              <a:gd name="connsiteY0" fmla="*/ 1667436 h 2092433"/>
              <a:gd name="connsiteX1" fmla="*/ 639482 w 1500095"/>
              <a:gd name="connsiteY1" fmla="*/ 2085788 h 2092433"/>
              <a:gd name="connsiteX2" fmla="*/ 1057836 w 1500095"/>
              <a:gd name="connsiteY2" fmla="*/ 1631578 h 2092433"/>
              <a:gd name="connsiteX3" fmla="*/ 1500095 w 1500095"/>
              <a:gd name="connsiteY3" fmla="*/ 0 h 2092433"/>
              <a:gd name="connsiteX0" fmla="*/ 0 w 1500095"/>
              <a:gd name="connsiteY0" fmla="*/ 1667436 h 2092433"/>
              <a:gd name="connsiteX1" fmla="*/ 639482 w 1500095"/>
              <a:gd name="connsiteY1" fmla="*/ 2085788 h 2092433"/>
              <a:gd name="connsiteX2" fmla="*/ 1057836 w 1500095"/>
              <a:gd name="connsiteY2" fmla="*/ 1631578 h 2092433"/>
              <a:gd name="connsiteX3" fmla="*/ 1500095 w 1500095"/>
              <a:gd name="connsiteY3" fmla="*/ 0 h 2092433"/>
              <a:gd name="connsiteX0" fmla="*/ 0 w 1464236"/>
              <a:gd name="connsiteY0" fmla="*/ 1476189 h 1901186"/>
              <a:gd name="connsiteX1" fmla="*/ 639482 w 1464236"/>
              <a:gd name="connsiteY1" fmla="*/ 1894541 h 1901186"/>
              <a:gd name="connsiteX2" fmla="*/ 1057836 w 1464236"/>
              <a:gd name="connsiteY2" fmla="*/ 1440331 h 1901186"/>
              <a:gd name="connsiteX3" fmla="*/ 1464236 w 1464236"/>
              <a:gd name="connsiteY3" fmla="*/ 0 h 1901186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464236 w 1464236"/>
              <a:gd name="connsiteY3" fmla="*/ 0 h 1904112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162572 w 1464236"/>
              <a:gd name="connsiteY3" fmla="*/ 1034123 h 1904112"/>
              <a:gd name="connsiteX4" fmla="*/ 1464236 w 1464236"/>
              <a:gd name="connsiteY4" fmla="*/ 0 h 1904112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162572 w 1464236"/>
              <a:gd name="connsiteY3" fmla="*/ 1034123 h 1904112"/>
              <a:gd name="connsiteX4" fmla="*/ 1464236 w 1464236"/>
              <a:gd name="connsiteY4" fmla="*/ 0 h 1904112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34354"/>
              <a:gd name="connsiteY0" fmla="*/ 1458259 h 1880366"/>
              <a:gd name="connsiteX1" fmla="*/ 639482 w 1434354"/>
              <a:gd name="connsiteY1" fmla="*/ 1876611 h 1880366"/>
              <a:gd name="connsiteX2" fmla="*/ 1010024 w 1434354"/>
              <a:gd name="connsiteY2" fmla="*/ 1464237 h 1880366"/>
              <a:gd name="connsiteX3" fmla="*/ 1162572 w 1434354"/>
              <a:gd name="connsiteY3" fmla="*/ 1016193 h 1880366"/>
              <a:gd name="connsiteX4" fmla="*/ 1434354 w 1434354"/>
              <a:gd name="connsiteY4" fmla="*/ 0 h 1880366"/>
              <a:gd name="connsiteX0" fmla="*/ 0 w 1434354"/>
              <a:gd name="connsiteY0" fmla="*/ 1458259 h 1880366"/>
              <a:gd name="connsiteX1" fmla="*/ 639482 w 1434354"/>
              <a:gd name="connsiteY1" fmla="*/ 1876611 h 1880366"/>
              <a:gd name="connsiteX2" fmla="*/ 1010024 w 1434354"/>
              <a:gd name="connsiteY2" fmla="*/ 1464237 h 1880366"/>
              <a:gd name="connsiteX3" fmla="*/ 1162572 w 1434354"/>
              <a:gd name="connsiteY3" fmla="*/ 1016193 h 1880366"/>
              <a:gd name="connsiteX4" fmla="*/ 1434354 w 1434354"/>
              <a:gd name="connsiteY4" fmla="*/ 0 h 18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354" h="1880366">
                <a:moveTo>
                  <a:pt x="0" y="1458259"/>
                </a:moveTo>
                <a:cubicBezTo>
                  <a:pt x="247027" y="1952314"/>
                  <a:pt x="471145" y="1875615"/>
                  <a:pt x="639482" y="1876611"/>
                </a:cubicBezTo>
                <a:cubicBezTo>
                  <a:pt x="807819" y="1877607"/>
                  <a:pt x="905909" y="1629554"/>
                  <a:pt x="1010024" y="1464237"/>
                </a:cubicBezTo>
                <a:cubicBezTo>
                  <a:pt x="1048397" y="1382591"/>
                  <a:pt x="1100816" y="1243299"/>
                  <a:pt x="1162572" y="1016193"/>
                </a:cubicBezTo>
                <a:cubicBezTo>
                  <a:pt x="1230305" y="783110"/>
                  <a:pt x="1424915" y="168369"/>
                  <a:pt x="143435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FB7B23-E68B-1095-3602-81D947D91578}"/>
              </a:ext>
            </a:extLst>
          </p:cNvPr>
          <p:cNvSpPr/>
          <p:nvPr/>
        </p:nvSpPr>
        <p:spPr>
          <a:xfrm>
            <a:off x="8395960" y="3051355"/>
            <a:ext cx="113553" cy="328705"/>
          </a:xfrm>
          <a:custGeom>
            <a:avLst/>
            <a:gdLst>
              <a:gd name="connsiteX0" fmla="*/ 0 w 113553"/>
              <a:gd name="connsiteY0" fmla="*/ 328705 h 328705"/>
              <a:gd name="connsiteX1" fmla="*/ 113553 w 113553"/>
              <a:gd name="connsiteY1" fmla="*/ 0 h 3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53" h="328705">
                <a:moveTo>
                  <a:pt x="0" y="328705"/>
                </a:move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8B87025-DE59-B010-3F06-881222DD63A3}"/>
              </a:ext>
            </a:extLst>
          </p:cNvPr>
          <p:cNvSpPr/>
          <p:nvPr/>
        </p:nvSpPr>
        <p:spPr>
          <a:xfrm>
            <a:off x="8638841" y="3019923"/>
            <a:ext cx="113553" cy="203200"/>
          </a:xfrm>
          <a:custGeom>
            <a:avLst/>
            <a:gdLst>
              <a:gd name="connsiteX0" fmla="*/ 0 w 113553"/>
              <a:gd name="connsiteY0" fmla="*/ 203200 h 203200"/>
              <a:gd name="connsiteX1" fmla="*/ 65741 w 113553"/>
              <a:gd name="connsiteY1" fmla="*/ 5976 h 203200"/>
              <a:gd name="connsiteX2" fmla="*/ 113553 w 113553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" h="203200">
                <a:moveTo>
                  <a:pt x="0" y="203200"/>
                </a:moveTo>
                <a:lnTo>
                  <a:pt x="65741" y="5976"/>
                </a:ln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7935196-5400-EAC5-F388-5E1F33B2D48F}"/>
              </a:ext>
            </a:extLst>
          </p:cNvPr>
          <p:cNvSpPr/>
          <p:nvPr/>
        </p:nvSpPr>
        <p:spPr>
          <a:xfrm flipV="1">
            <a:off x="8847870" y="1605560"/>
            <a:ext cx="1159435" cy="1801959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878541"/>
              <a:gd name="connsiteY0" fmla="*/ 615577 h 630258"/>
              <a:gd name="connsiteX1" fmla="*/ 346635 w 878541"/>
              <a:gd name="connsiteY1" fmla="*/ 609600 h 630258"/>
              <a:gd name="connsiteX2" fmla="*/ 788894 w 878541"/>
              <a:gd name="connsiteY2" fmla="*/ 137459 h 630258"/>
              <a:gd name="connsiteX3" fmla="*/ 878541 w 878541"/>
              <a:gd name="connsiteY3" fmla="*/ 0 h 630258"/>
              <a:gd name="connsiteX0" fmla="*/ 0 w 878541"/>
              <a:gd name="connsiteY0" fmla="*/ 615577 h 647488"/>
              <a:gd name="connsiteX1" fmla="*/ 346635 w 878541"/>
              <a:gd name="connsiteY1" fmla="*/ 609600 h 647488"/>
              <a:gd name="connsiteX2" fmla="*/ 747058 w 878541"/>
              <a:gd name="connsiteY2" fmla="*/ 119529 h 647488"/>
              <a:gd name="connsiteX3" fmla="*/ 878541 w 878541"/>
              <a:gd name="connsiteY3" fmla="*/ 0 h 647488"/>
              <a:gd name="connsiteX0" fmla="*/ 0 w 854635"/>
              <a:gd name="connsiteY0" fmla="*/ 657412 h 689323"/>
              <a:gd name="connsiteX1" fmla="*/ 346635 w 854635"/>
              <a:gd name="connsiteY1" fmla="*/ 651435 h 689323"/>
              <a:gd name="connsiteX2" fmla="*/ 747058 w 854635"/>
              <a:gd name="connsiteY2" fmla="*/ 161364 h 689323"/>
              <a:gd name="connsiteX3" fmla="*/ 854635 w 854635"/>
              <a:gd name="connsiteY3" fmla="*/ 0 h 689323"/>
              <a:gd name="connsiteX0" fmla="*/ 0 w 938305"/>
              <a:gd name="connsiteY0" fmla="*/ 759012 h 790923"/>
              <a:gd name="connsiteX1" fmla="*/ 346635 w 938305"/>
              <a:gd name="connsiteY1" fmla="*/ 753035 h 790923"/>
              <a:gd name="connsiteX2" fmla="*/ 747058 w 938305"/>
              <a:gd name="connsiteY2" fmla="*/ 262964 h 790923"/>
              <a:gd name="connsiteX3" fmla="*/ 938305 w 938305"/>
              <a:gd name="connsiteY3" fmla="*/ 0 h 790923"/>
              <a:gd name="connsiteX0" fmla="*/ 0 w 1129552"/>
              <a:gd name="connsiteY0" fmla="*/ 591671 h 623582"/>
              <a:gd name="connsiteX1" fmla="*/ 346635 w 1129552"/>
              <a:gd name="connsiteY1" fmla="*/ 585694 h 623582"/>
              <a:gd name="connsiteX2" fmla="*/ 747058 w 1129552"/>
              <a:gd name="connsiteY2" fmla="*/ 95623 h 623582"/>
              <a:gd name="connsiteX3" fmla="*/ 1129552 w 1129552"/>
              <a:gd name="connsiteY3" fmla="*/ 0 h 623582"/>
              <a:gd name="connsiteX0" fmla="*/ 0 w 1129552"/>
              <a:gd name="connsiteY0" fmla="*/ 633348 h 665259"/>
              <a:gd name="connsiteX1" fmla="*/ 346635 w 1129552"/>
              <a:gd name="connsiteY1" fmla="*/ 627371 h 665259"/>
              <a:gd name="connsiteX2" fmla="*/ 747058 w 1129552"/>
              <a:gd name="connsiteY2" fmla="*/ 137300 h 665259"/>
              <a:gd name="connsiteX3" fmla="*/ 1129552 w 1129552"/>
              <a:gd name="connsiteY3" fmla="*/ 41677 h 665259"/>
              <a:gd name="connsiteX0" fmla="*/ 0 w 1129552"/>
              <a:gd name="connsiteY0" fmla="*/ 645097 h 677008"/>
              <a:gd name="connsiteX1" fmla="*/ 346635 w 1129552"/>
              <a:gd name="connsiteY1" fmla="*/ 639120 h 677008"/>
              <a:gd name="connsiteX2" fmla="*/ 747058 w 1129552"/>
              <a:gd name="connsiteY2" fmla="*/ 149049 h 677008"/>
              <a:gd name="connsiteX3" fmla="*/ 1129552 w 1129552"/>
              <a:gd name="connsiteY3" fmla="*/ 53426 h 677008"/>
              <a:gd name="connsiteX0" fmla="*/ 0 w 1177364"/>
              <a:gd name="connsiteY0" fmla="*/ 645097 h 677008"/>
              <a:gd name="connsiteX1" fmla="*/ 346635 w 1177364"/>
              <a:gd name="connsiteY1" fmla="*/ 639120 h 677008"/>
              <a:gd name="connsiteX2" fmla="*/ 747058 w 1177364"/>
              <a:gd name="connsiteY2" fmla="*/ 149049 h 677008"/>
              <a:gd name="connsiteX3" fmla="*/ 1177364 w 1177364"/>
              <a:gd name="connsiteY3" fmla="*/ 53426 h 677008"/>
              <a:gd name="connsiteX0" fmla="*/ 0 w 1177364"/>
              <a:gd name="connsiteY0" fmla="*/ 682179 h 714090"/>
              <a:gd name="connsiteX1" fmla="*/ 346635 w 1177364"/>
              <a:gd name="connsiteY1" fmla="*/ 676202 h 714090"/>
              <a:gd name="connsiteX2" fmla="*/ 747058 w 1177364"/>
              <a:gd name="connsiteY2" fmla="*/ 186131 h 714090"/>
              <a:gd name="connsiteX3" fmla="*/ 1177364 w 1177364"/>
              <a:gd name="connsiteY3" fmla="*/ 90508 h 714090"/>
              <a:gd name="connsiteX0" fmla="*/ 0 w 1183341"/>
              <a:gd name="connsiteY0" fmla="*/ 630917 h 662828"/>
              <a:gd name="connsiteX1" fmla="*/ 346635 w 1183341"/>
              <a:gd name="connsiteY1" fmla="*/ 624940 h 662828"/>
              <a:gd name="connsiteX2" fmla="*/ 747058 w 1183341"/>
              <a:gd name="connsiteY2" fmla="*/ 134869 h 662828"/>
              <a:gd name="connsiteX3" fmla="*/ 1183341 w 1183341"/>
              <a:gd name="connsiteY3" fmla="*/ 110964 h 662828"/>
              <a:gd name="connsiteX0" fmla="*/ 0 w 1183341"/>
              <a:gd name="connsiteY0" fmla="*/ 736070 h 767981"/>
              <a:gd name="connsiteX1" fmla="*/ 346635 w 1183341"/>
              <a:gd name="connsiteY1" fmla="*/ 730093 h 767981"/>
              <a:gd name="connsiteX2" fmla="*/ 747058 w 1183341"/>
              <a:gd name="connsiteY2" fmla="*/ 240022 h 767981"/>
              <a:gd name="connsiteX3" fmla="*/ 1183341 w 1183341"/>
              <a:gd name="connsiteY3" fmla="*/ 216117 h 767981"/>
              <a:gd name="connsiteX0" fmla="*/ 0 w 1332753"/>
              <a:gd name="connsiteY0" fmla="*/ 891623 h 923534"/>
              <a:gd name="connsiteX1" fmla="*/ 346635 w 1332753"/>
              <a:gd name="connsiteY1" fmla="*/ 885646 h 923534"/>
              <a:gd name="connsiteX2" fmla="*/ 747058 w 1332753"/>
              <a:gd name="connsiteY2" fmla="*/ 395575 h 923534"/>
              <a:gd name="connsiteX3" fmla="*/ 1332753 w 1332753"/>
              <a:gd name="connsiteY3" fmla="*/ 168470 h 923534"/>
              <a:gd name="connsiteX0" fmla="*/ 0 w 1332753"/>
              <a:gd name="connsiteY0" fmla="*/ 1349396 h 1442819"/>
              <a:gd name="connsiteX1" fmla="*/ 346635 w 1332753"/>
              <a:gd name="connsiteY1" fmla="*/ 1343419 h 1442819"/>
              <a:gd name="connsiteX2" fmla="*/ 669363 w 1332753"/>
              <a:gd name="connsiteY2" fmla="*/ 22619 h 1442819"/>
              <a:gd name="connsiteX3" fmla="*/ 1332753 w 1332753"/>
              <a:gd name="connsiteY3" fmla="*/ 626243 h 1442819"/>
              <a:gd name="connsiteX0" fmla="*/ 0 w 1159435"/>
              <a:gd name="connsiteY0" fmla="*/ 1558441 h 1651864"/>
              <a:gd name="connsiteX1" fmla="*/ 346635 w 1159435"/>
              <a:gd name="connsiteY1" fmla="*/ 1552464 h 1651864"/>
              <a:gd name="connsiteX2" fmla="*/ 669363 w 1159435"/>
              <a:gd name="connsiteY2" fmla="*/ 231664 h 1651864"/>
              <a:gd name="connsiteX3" fmla="*/ 1159435 w 1159435"/>
              <a:gd name="connsiteY3" fmla="*/ 219712 h 1651864"/>
              <a:gd name="connsiteX0" fmla="*/ 0 w 1159435"/>
              <a:gd name="connsiteY0" fmla="*/ 1689212 h 1782635"/>
              <a:gd name="connsiteX1" fmla="*/ 346635 w 1159435"/>
              <a:gd name="connsiteY1" fmla="*/ 1683235 h 1782635"/>
              <a:gd name="connsiteX2" fmla="*/ 669363 w 1159435"/>
              <a:gd name="connsiteY2" fmla="*/ 362435 h 1782635"/>
              <a:gd name="connsiteX3" fmla="*/ 1159435 w 1159435"/>
              <a:gd name="connsiteY3" fmla="*/ 350483 h 1782635"/>
              <a:gd name="connsiteX0" fmla="*/ 0 w 1159435"/>
              <a:gd name="connsiteY0" fmla="*/ 1689212 h 1807987"/>
              <a:gd name="connsiteX1" fmla="*/ 346635 w 1159435"/>
              <a:gd name="connsiteY1" fmla="*/ 1683235 h 1807987"/>
              <a:gd name="connsiteX2" fmla="*/ 669363 w 1159435"/>
              <a:gd name="connsiteY2" fmla="*/ 362435 h 1807987"/>
              <a:gd name="connsiteX3" fmla="*/ 1159435 w 1159435"/>
              <a:gd name="connsiteY3" fmla="*/ 350483 h 1807987"/>
              <a:gd name="connsiteX0" fmla="*/ 0 w 1159435"/>
              <a:gd name="connsiteY0" fmla="*/ 1767092 h 1885867"/>
              <a:gd name="connsiteX1" fmla="*/ 346635 w 1159435"/>
              <a:gd name="connsiteY1" fmla="*/ 1761115 h 1885867"/>
              <a:gd name="connsiteX2" fmla="*/ 669363 w 1159435"/>
              <a:gd name="connsiteY2" fmla="*/ 440315 h 1885867"/>
              <a:gd name="connsiteX3" fmla="*/ 1159435 w 1159435"/>
              <a:gd name="connsiteY3" fmla="*/ 284928 h 1885867"/>
              <a:gd name="connsiteX0" fmla="*/ 0 w 1159435"/>
              <a:gd name="connsiteY0" fmla="*/ 1714724 h 1833499"/>
              <a:gd name="connsiteX1" fmla="*/ 346635 w 1159435"/>
              <a:gd name="connsiteY1" fmla="*/ 1708747 h 1833499"/>
              <a:gd name="connsiteX2" fmla="*/ 669363 w 1159435"/>
              <a:gd name="connsiteY2" fmla="*/ 387947 h 1833499"/>
              <a:gd name="connsiteX3" fmla="*/ 1159435 w 1159435"/>
              <a:gd name="connsiteY3" fmla="*/ 232560 h 1833499"/>
              <a:gd name="connsiteX0" fmla="*/ 0 w 1159435"/>
              <a:gd name="connsiteY0" fmla="*/ 1692579 h 1811354"/>
              <a:gd name="connsiteX1" fmla="*/ 346635 w 1159435"/>
              <a:gd name="connsiteY1" fmla="*/ 1686602 h 1811354"/>
              <a:gd name="connsiteX2" fmla="*/ 669363 w 1159435"/>
              <a:gd name="connsiteY2" fmla="*/ 365802 h 1811354"/>
              <a:gd name="connsiteX3" fmla="*/ 1159435 w 1159435"/>
              <a:gd name="connsiteY3" fmla="*/ 210415 h 1811354"/>
              <a:gd name="connsiteX0" fmla="*/ 0 w 1159435"/>
              <a:gd name="connsiteY0" fmla="*/ 1683184 h 1801959"/>
              <a:gd name="connsiteX1" fmla="*/ 346635 w 1159435"/>
              <a:gd name="connsiteY1" fmla="*/ 1677207 h 1801959"/>
              <a:gd name="connsiteX2" fmla="*/ 669363 w 1159435"/>
              <a:gd name="connsiteY2" fmla="*/ 356407 h 1801959"/>
              <a:gd name="connsiteX3" fmla="*/ 1159435 w 1159435"/>
              <a:gd name="connsiteY3" fmla="*/ 201020 h 18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35" h="1801959">
                <a:moveTo>
                  <a:pt x="0" y="1683184"/>
                </a:moveTo>
                <a:cubicBezTo>
                  <a:pt x="61757" y="1776816"/>
                  <a:pt x="235074" y="1898337"/>
                  <a:pt x="346635" y="1677207"/>
                </a:cubicBezTo>
                <a:cubicBezTo>
                  <a:pt x="458196" y="1456077"/>
                  <a:pt x="595653" y="435097"/>
                  <a:pt x="669363" y="356407"/>
                </a:cubicBezTo>
                <a:cubicBezTo>
                  <a:pt x="749047" y="163170"/>
                  <a:pt x="1019983" y="-245224"/>
                  <a:pt x="1159435" y="20102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7408AE7-C8B4-5064-7B20-0DDB006D3F3D}"/>
              </a:ext>
            </a:extLst>
          </p:cNvPr>
          <p:cNvSpPr/>
          <p:nvPr/>
        </p:nvSpPr>
        <p:spPr>
          <a:xfrm flipV="1">
            <a:off x="8562492" y="1302736"/>
            <a:ext cx="1434354" cy="1880366"/>
          </a:xfrm>
          <a:custGeom>
            <a:avLst/>
            <a:gdLst>
              <a:gd name="connsiteX0" fmla="*/ 0 w 788894"/>
              <a:gd name="connsiteY0" fmla="*/ 478118 h 478118"/>
              <a:gd name="connsiteX1" fmla="*/ 346635 w 788894"/>
              <a:gd name="connsiteY1" fmla="*/ 472141 h 478118"/>
              <a:gd name="connsiteX2" fmla="*/ 788894 w 788894"/>
              <a:gd name="connsiteY2" fmla="*/ 0 h 478118"/>
              <a:gd name="connsiteX3" fmla="*/ 788894 w 788894"/>
              <a:gd name="connsiteY3" fmla="*/ 0 h 478118"/>
              <a:gd name="connsiteX0" fmla="*/ 0 w 788894"/>
              <a:gd name="connsiteY0" fmla="*/ 478118 h 508702"/>
              <a:gd name="connsiteX1" fmla="*/ 346635 w 788894"/>
              <a:gd name="connsiteY1" fmla="*/ 472141 h 508702"/>
              <a:gd name="connsiteX2" fmla="*/ 788894 w 788894"/>
              <a:gd name="connsiteY2" fmla="*/ 0 h 508702"/>
              <a:gd name="connsiteX3" fmla="*/ 788894 w 788894"/>
              <a:gd name="connsiteY3" fmla="*/ 0 h 508702"/>
              <a:gd name="connsiteX0" fmla="*/ 0 w 788894"/>
              <a:gd name="connsiteY0" fmla="*/ 478118 h 537903"/>
              <a:gd name="connsiteX1" fmla="*/ 346635 w 788894"/>
              <a:gd name="connsiteY1" fmla="*/ 472141 h 537903"/>
              <a:gd name="connsiteX2" fmla="*/ 788894 w 788894"/>
              <a:gd name="connsiteY2" fmla="*/ 0 h 537903"/>
              <a:gd name="connsiteX3" fmla="*/ 788894 w 788894"/>
              <a:gd name="connsiteY3" fmla="*/ 0 h 537903"/>
              <a:gd name="connsiteX0" fmla="*/ 0 w 788894"/>
              <a:gd name="connsiteY0" fmla="*/ 478118 h 492799"/>
              <a:gd name="connsiteX1" fmla="*/ 346635 w 788894"/>
              <a:gd name="connsiteY1" fmla="*/ 472141 h 492799"/>
              <a:gd name="connsiteX2" fmla="*/ 788894 w 788894"/>
              <a:gd name="connsiteY2" fmla="*/ 0 h 492799"/>
              <a:gd name="connsiteX3" fmla="*/ 788894 w 788894"/>
              <a:gd name="connsiteY3" fmla="*/ 0 h 492799"/>
              <a:gd name="connsiteX0" fmla="*/ 0 w 1111624"/>
              <a:gd name="connsiteY0" fmla="*/ 914400 h 929081"/>
              <a:gd name="connsiteX1" fmla="*/ 346635 w 1111624"/>
              <a:gd name="connsiteY1" fmla="*/ 908423 h 929081"/>
              <a:gd name="connsiteX2" fmla="*/ 788894 w 1111624"/>
              <a:gd name="connsiteY2" fmla="*/ 436282 h 929081"/>
              <a:gd name="connsiteX3" fmla="*/ 1111624 w 1111624"/>
              <a:gd name="connsiteY3" fmla="*/ 0 h 929081"/>
              <a:gd name="connsiteX0" fmla="*/ 0 w 1129553"/>
              <a:gd name="connsiteY0" fmla="*/ 956235 h 970916"/>
              <a:gd name="connsiteX1" fmla="*/ 346635 w 1129553"/>
              <a:gd name="connsiteY1" fmla="*/ 950258 h 970916"/>
              <a:gd name="connsiteX2" fmla="*/ 788894 w 1129553"/>
              <a:gd name="connsiteY2" fmla="*/ 478117 h 970916"/>
              <a:gd name="connsiteX3" fmla="*/ 1129553 w 1129553"/>
              <a:gd name="connsiteY3" fmla="*/ 0 h 970916"/>
              <a:gd name="connsiteX0" fmla="*/ 0 w 1171389"/>
              <a:gd name="connsiteY0" fmla="*/ 932329 h 947010"/>
              <a:gd name="connsiteX1" fmla="*/ 346635 w 1171389"/>
              <a:gd name="connsiteY1" fmla="*/ 926352 h 947010"/>
              <a:gd name="connsiteX2" fmla="*/ 788894 w 1171389"/>
              <a:gd name="connsiteY2" fmla="*/ 454211 h 947010"/>
              <a:gd name="connsiteX3" fmla="*/ 1171389 w 1171389"/>
              <a:gd name="connsiteY3" fmla="*/ 0 h 947010"/>
              <a:gd name="connsiteX0" fmla="*/ 0 w 1171389"/>
              <a:gd name="connsiteY0" fmla="*/ 932329 h 961587"/>
              <a:gd name="connsiteX1" fmla="*/ 346635 w 1171389"/>
              <a:gd name="connsiteY1" fmla="*/ 926352 h 961587"/>
              <a:gd name="connsiteX2" fmla="*/ 818777 w 1171389"/>
              <a:gd name="connsiteY2" fmla="*/ 472141 h 961587"/>
              <a:gd name="connsiteX3" fmla="*/ 1171389 w 1171389"/>
              <a:gd name="connsiteY3" fmla="*/ 0 h 961587"/>
              <a:gd name="connsiteX0" fmla="*/ 0 w 1338731"/>
              <a:gd name="connsiteY0" fmla="*/ 1153459 h 1182717"/>
              <a:gd name="connsiteX1" fmla="*/ 346635 w 1338731"/>
              <a:gd name="connsiteY1" fmla="*/ 1147482 h 1182717"/>
              <a:gd name="connsiteX2" fmla="*/ 818777 w 1338731"/>
              <a:gd name="connsiteY2" fmla="*/ 693271 h 1182717"/>
              <a:gd name="connsiteX3" fmla="*/ 1338731 w 1338731"/>
              <a:gd name="connsiteY3" fmla="*/ 0 h 1182717"/>
              <a:gd name="connsiteX0" fmla="*/ 0 w 1631578"/>
              <a:gd name="connsiteY0" fmla="*/ 729130 h 1147544"/>
              <a:gd name="connsiteX1" fmla="*/ 639482 w 1631578"/>
              <a:gd name="connsiteY1" fmla="*/ 1147482 h 1147544"/>
              <a:gd name="connsiteX2" fmla="*/ 1111624 w 1631578"/>
              <a:gd name="connsiteY2" fmla="*/ 693271 h 1147544"/>
              <a:gd name="connsiteX3" fmla="*/ 1631578 w 1631578"/>
              <a:gd name="connsiteY3" fmla="*/ 0 h 1147544"/>
              <a:gd name="connsiteX0" fmla="*/ 0 w 1631578"/>
              <a:gd name="connsiteY0" fmla="*/ 729130 h 1154127"/>
              <a:gd name="connsiteX1" fmla="*/ 639482 w 1631578"/>
              <a:gd name="connsiteY1" fmla="*/ 1147482 h 1154127"/>
              <a:gd name="connsiteX2" fmla="*/ 1111624 w 1631578"/>
              <a:gd name="connsiteY2" fmla="*/ 693271 h 1154127"/>
              <a:gd name="connsiteX3" fmla="*/ 1631578 w 1631578"/>
              <a:gd name="connsiteY3" fmla="*/ 0 h 1154127"/>
              <a:gd name="connsiteX0" fmla="*/ 0 w 1631578"/>
              <a:gd name="connsiteY0" fmla="*/ 729130 h 1177150"/>
              <a:gd name="connsiteX1" fmla="*/ 639482 w 1631578"/>
              <a:gd name="connsiteY1" fmla="*/ 1147482 h 1177150"/>
              <a:gd name="connsiteX2" fmla="*/ 1111624 w 1631578"/>
              <a:gd name="connsiteY2" fmla="*/ 693271 h 1177150"/>
              <a:gd name="connsiteX3" fmla="*/ 1631578 w 1631578"/>
              <a:gd name="connsiteY3" fmla="*/ 0 h 1177150"/>
              <a:gd name="connsiteX0" fmla="*/ 0 w 1631578"/>
              <a:gd name="connsiteY0" fmla="*/ 729130 h 1152883"/>
              <a:gd name="connsiteX1" fmla="*/ 639482 w 1631578"/>
              <a:gd name="connsiteY1" fmla="*/ 1147482 h 1152883"/>
              <a:gd name="connsiteX2" fmla="*/ 1099671 w 1631578"/>
              <a:gd name="connsiteY2" fmla="*/ 711201 h 1152883"/>
              <a:gd name="connsiteX3" fmla="*/ 1631578 w 1631578"/>
              <a:gd name="connsiteY3" fmla="*/ 0 h 1152883"/>
              <a:gd name="connsiteX0" fmla="*/ 0 w 1500095"/>
              <a:gd name="connsiteY0" fmla="*/ 1667436 h 2091189"/>
              <a:gd name="connsiteX1" fmla="*/ 639482 w 1500095"/>
              <a:gd name="connsiteY1" fmla="*/ 2085788 h 2091189"/>
              <a:gd name="connsiteX2" fmla="*/ 1099671 w 1500095"/>
              <a:gd name="connsiteY2" fmla="*/ 1649507 h 2091189"/>
              <a:gd name="connsiteX3" fmla="*/ 1500095 w 1500095"/>
              <a:gd name="connsiteY3" fmla="*/ 0 h 2091189"/>
              <a:gd name="connsiteX0" fmla="*/ 0 w 1500095"/>
              <a:gd name="connsiteY0" fmla="*/ 1667436 h 2092433"/>
              <a:gd name="connsiteX1" fmla="*/ 639482 w 1500095"/>
              <a:gd name="connsiteY1" fmla="*/ 2085788 h 2092433"/>
              <a:gd name="connsiteX2" fmla="*/ 1057836 w 1500095"/>
              <a:gd name="connsiteY2" fmla="*/ 1631578 h 2092433"/>
              <a:gd name="connsiteX3" fmla="*/ 1500095 w 1500095"/>
              <a:gd name="connsiteY3" fmla="*/ 0 h 2092433"/>
              <a:gd name="connsiteX0" fmla="*/ 0 w 1500095"/>
              <a:gd name="connsiteY0" fmla="*/ 1667436 h 2092433"/>
              <a:gd name="connsiteX1" fmla="*/ 639482 w 1500095"/>
              <a:gd name="connsiteY1" fmla="*/ 2085788 h 2092433"/>
              <a:gd name="connsiteX2" fmla="*/ 1057836 w 1500095"/>
              <a:gd name="connsiteY2" fmla="*/ 1631578 h 2092433"/>
              <a:gd name="connsiteX3" fmla="*/ 1500095 w 1500095"/>
              <a:gd name="connsiteY3" fmla="*/ 0 h 2092433"/>
              <a:gd name="connsiteX0" fmla="*/ 0 w 1464236"/>
              <a:gd name="connsiteY0" fmla="*/ 1476189 h 1901186"/>
              <a:gd name="connsiteX1" fmla="*/ 639482 w 1464236"/>
              <a:gd name="connsiteY1" fmla="*/ 1894541 h 1901186"/>
              <a:gd name="connsiteX2" fmla="*/ 1057836 w 1464236"/>
              <a:gd name="connsiteY2" fmla="*/ 1440331 h 1901186"/>
              <a:gd name="connsiteX3" fmla="*/ 1464236 w 1464236"/>
              <a:gd name="connsiteY3" fmla="*/ 0 h 1901186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464236 w 1464236"/>
              <a:gd name="connsiteY3" fmla="*/ 0 h 1904112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162572 w 1464236"/>
              <a:gd name="connsiteY3" fmla="*/ 1034123 h 1904112"/>
              <a:gd name="connsiteX4" fmla="*/ 1464236 w 1464236"/>
              <a:gd name="connsiteY4" fmla="*/ 0 h 1904112"/>
              <a:gd name="connsiteX0" fmla="*/ 0 w 1464236"/>
              <a:gd name="connsiteY0" fmla="*/ 1476189 h 1904112"/>
              <a:gd name="connsiteX1" fmla="*/ 639482 w 1464236"/>
              <a:gd name="connsiteY1" fmla="*/ 1894541 h 1904112"/>
              <a:gd name="connsiteX2" fmla="*/ 1057836 w 1464236"/>
              <a:gd name="connsiteY2" fmla="*/ 1398496 h 1904112"/>
              <a:gd name="connsiteX3" fmla="*/ 1162572 w 1464236"/>
              <a:gd name="connsiteY3" fmla="*/ 1034123 h 1904112"/>
              <a:gd name="connsiteX4" fmla="*/ 1464236 w 1464236"/>
              <a:gd name="connsiteY4" fmla="*/ 0 h 1904112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64236"/>
              <a:gd name="connsiteY0" fmla="*/ 1476189 h 1898296"/>
              <a:gd name="connsiteX1" fmla="*/ 639482 w 1464236"/>
              <a:gd name="connsiteY1" fmla="*/ 1894541 h 1898296"/>
              <a:gd name="connsiteX2" fmla="*/ 1010024 w 1464236"/>
              <a:gd name="connsiteY2" fmla="*/ 1482167 h 1898296"/>
              <a:gd name="connsiteX3" fmla="*/ 1162572 w 1464236"/>
              <a:gd name="connsiteY3" fmla="*/ 1034123 h 1898296"/>
              <a:gd name="connsiteX4" fmla="*/ 1464236 w 1464236"/>
              <a:gd name="connsiteY4" fmla="*/ 0 h 1898296"/>
              <a:gd name="connsiteX0" fmla="*/ 0 w 1434354"/>
              <a:gd name="connsiteY0" fmla="*/ 1458259 h 1880366"/>
              <a:gd name="connsiteX1" fmla="*/ 639482 w 1434354"/>
              <a:gd name="connsiteY1" fmla="*/ 1876611 h 1880366"/>
              <a:gd name="connsiteX2" fmla="*/ 1010024 w 1434354"/>
              <a:gd name="connsiteY2" fmla="*/ 1464237 h 1880366"/>
              <a:gd name="connsiteX3" fmla="*/ 1162572 w 1434354"/>
              <a:gd name="connsiteY3" fmla="*/ 1016193 h 1880366"/>
              <a:gd name="connsiteX4" fmla="*/ 1434354 w 1434354"/>
              <a:gd name="connsiteY4" fmla="*/ 0 h 1880366"/>
              <a:gd name="connsiteX0" fmla="*/ 0 w 1434354"/>
              <a:gd name="connsiteY0" fmla="*/ 1458259 h 1880366"/>
              <a:gd name="connsiteX1" fmla="*/ 639482 w 1434354"/>
              <a:gd name="connsiteY1" fmla="*/ 1876611 h 1880366"/>
              <a:gd name="connsiteX2" fmla="*/ 1010024 w 1434354"/>
              <a:gd name="connsiteY2" fmla="*/ 1464237 h 1880366"/>
              <a:gd name="connsiteX3" fmla="*/ 1162572 w 1434354"/>
              <a:gd name="connsiteY3" fmla="*/ 1016193 h 1880366"/>
              <a:gd name="connsiteX4" fmla="*/ 1434354 w 1434354"/>
              <a:gd name="connsiteY4" fmla="*/ 0 h 18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354" h="1880366">
                <a:moveTo>
                  <a:pt x="0" y="1458259"/>
                </a:moveTo>
                <a:cubicBezTo>
                  <a:pt x="247027" y="1952314"/>
                  <a:pt x="471145" y="1875615"/>
                  <a:pt x="639482" y="1876611"/>
                </a:cubicBezTo>
                <a:cubicBezTo>
                  <a:pt x="807819" y="1877607"/>
                  <a:pt x="905909" y="1629554"/>
                  <a:pt x="1010024" y="1464237"/>
                </a:cubicBezTo>
                <a:cubicBezTo>
                  <a:pt x="1048397" y="1382591"/>
                  <a:pt x="1100816" y="1243299"/>
                  <a:pt x="1162572" y="1016193"/>
                </a:cubicBezTo>
                <a:cubicBezTo>
                  <a:pt x="1230305" y="783110"/>
                  <a:pt x="1424915" y="168369"/>
                  <a:pt x="143435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33C3BA7-A63E-99FC-7C09-42113DEC4A02}"/>
              </a:ext>
            </a:extLst>
          </p:cNvPr>
          <p:cNvSpPr/>
          <p:nvPr/>
        </p:nvSpPr>
        <p:spPr>
          <a:xfrm>
            <a:off x="9753965" y="3042829"/>
            <a:ext cx="113553" cy="328705"/>
          </a:xfrm>
          <a:custGeom>
            <a:avLst/>
            <a:gdLst>
              <a:gd name="connsiteX0" fmla="*/ 0 w 113553"/>
              <a:gd name="connsiteY0" fmla="*/ 328705 h 328705"/>
              <a:gd name="connsiteX1" fmla="*/ 113553 w 113553"/>
              <a:gd name="connsiteY1" fmla="*/ 0 h 3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53" h="328705">
                <a:moveTo>
                  <a:pt x="0" y="328705"/>
                </a:move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A725B745-91D3-80BB-2D52-E7B72227C1E5}"/>
              </a:ext>
            </a:extLst>
          </p:cNvPr>
          <p:cNvSpPr/>
          <p:nvPr/>
        </p:nvSpPr>
        <p:spPr>
          <a:xfrm>
            <a:off x="9996846" y="3011397"/>
            <a:ext cx="113553" cy="203200"/>
          </a:xfrm>
          <a:custGeom>
            <a:avLst/>
            <a:gdLst>
              <a:gd name="connsiteX0" fmla="*/ 0 w 113553"/>
              <a:gd name="connsiteY0" fmla="*/ 203200 h 203200"/>
              <a:gd name="connsiteX1" fmla="*/ 65741 w 113553"/>
              <a:gd name="connsiteY1" fmla="*/ 5976 h 203200"/>
              <a:gd name="connsiteX2" fmla="*/ 113553 w 113553"/>
              <a:gd name="connsiteY2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" h="203200">
                <a:moveTo>
                  <a:pt x="0" y="203200"/>
                </a:moveTo>
                <a:lnTo>
                  <a:pt x="65741" y="5976"/>
                </a:lnTo>
                <a:lnTo>
                  <a:pt x="113553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50FF1C6C-D4A4-12CC-447C-DD57F91085EB}"/>
              </a:ext>
            </a:extLst>
          </p:cNvPr>
          <p:cNvSpPr/>
          <p:nvPr/>
        </p:nvSpPr>
        <p:spPr>
          <a:xfrm>
            <a:off x="10771098" y="1952627"/>
            <a:ext cx="651436" cy="316752"/>
          </a:xfrm>
          <a:custGeom>
            <a:avLst/>
            <a:gdLst>
              <a:gd name="connsiteX0" fmla="*/ 0 w 800847"/>
              <a:gd name="connsiteY0" fmla="*/ 0 h 316752"/>
              <a:gd name="connsiteX1" fmla="*/ 245036 w 800847"/>
              <a:gd name="connsiteY1" fmla="*/ 251011 h 316752"/>
              <a:gd name="connsiteX2" fmla="*/ 651436 w 800847"/>
              <a:gd name="connsiteY2" fmla="*/ 316752 h 316752"/>
              <a:gd name="connsiteX3" fmla="*/ 800847 w 800847"/>
              <a:gd name="connsiteY3" fmla="*/ 298823 h 316752"/>
              <a:gd name="connsiteX0" fmla="*/ 0 w 651436"/>
              <a:gd name="connsiteY0" fmla="*/ 0 h 316752"/>
              <a:gd name="connsiteX1" fmla="*/ 245036 w 651436"/>
              <a:gd name="connsiteY1" fmla="*/ 251011 h 316752"/>
              <a:gd name="connsiteX2" fmla="*/ 651436 w 651436"/>
              <a:gd name="connsiteY2" fmla="*/ 316752 h 316752"/>
              <a:gd name="connsiteX0" fmla="*/ 0 w 651436"/>
              <a:gd name="connsiteY0" fmla="*/ 0 h 316752"/>
              <a:gd name="connsiteX1" fmla="*/ 245036 w 651436"/>
              <a:gd name="connsiteY1" fmla="*/ 251011 h 316752"/>
              <a:gd name="connsiteX2" fmla="*/ 651436 w 651436"/>
              <a:gd name="connsiteY2" fmla="*/ 316752 h 3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436" h="316752">
                <a:moveTo>
                  <a:pt x="0" y="0"/>
                </a:moveTo>
                <a:cubicBezTo>
                  <a:pt x="81679" y="83670"/>
                  <a:pt x="136463" y="198219"/>
                  <a:pt x="245036" y="251011"/>
                </a:cubicBezTo>
                <a:cubicBezTo>
                  <a:pt x="353609" y="303803"/>
                  <a:pt x="515969" y="294838"/>
                  <a:pt x="651436" y="31675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156D486E-481E-DC96-0188-16BBF0F0ED3E}"/>
              </a:ext>
            </a:extLst>
          </p:cNvPr>
          <p:cNvSpPr/>
          <p:nvPr/>
        </p:nvSpPr>
        <p:spPr>
          <a:xfrm>
            <a:off x="10794257" y="2414709"/>
            <a:ext cx="645459" cy="155389"/>
          </a:xfrm>
          <a:custGeom>
            <a:avLst/>
            <a:gdLst>
              <a:gd name="connsiteX0" fmla="*/ 0 w 693271"/>
              <a:gd name="connsiteY0" fmla="*/ 0 h 179295"/>
              <a:gd name="connsiteX1" fmla="*/ 221130 w 693271"/>
              <a:gd name="connsiteY1" fmla="*/ 137459 h 179295"/>
              <a:gd name="connsiteX2" fmla="*/ 645459 w 693271"/>
              <a:gd name="connsiteY2" fmla="*/ 155389 h 179295"/>
              <a:gd name="connsiteX3" fmla="*/ 693271 w 693271"/>
              <a:gd name="connsiteY3" fmla="*/ 179295 h 179295"/>
              <a:gd name="connsiteX4" fmla="*/ 693271 w 693271"/>
              <a:gd name="connsiteY4" fmla="*/ 179295 h 179295"/>
              <a:gd name="connsiteX0" fmla="*/ 0 w 693271"/>
              <a:gd name="connsiteY0" fmla="*/ 0 h 179295"/>
              <a:gd name="connsiteX1" fmla="*/ 221130 w 693271"/>
              <a:gd name="connsiteY1" fmla="*/ 137459 h 179295"/>
              <a:gd name="connsiteX2" fmla="*/ 645459 w 693271"/>
              <a:gd name="connsiteY2" fmla="*/ 155389 h 179295"/>
              <a:gd name="connsiteX3" fmla="*/ 693271 w 693271"/>
              <a:gd name="connsiteY3" fmla="*/ 179295 h 179295"/>
              <a:gd name="connsiteX0" fmla="*/ 0 w 645459"/>
              <a:gd name="connsiteY0" fmla="*/ 0 h 155389"/>
              <a:gd name="connsiteX1" fmla="*/ 221130 w 645459"/>
              <a:gd name="connsiteY1" fmla="*/ 137459 h 155389"/>
              <a:gd name="connsiteX2" fmla="*/ 645459 w 645459"/>
              <a:gd name="connsiteY2" fmla="*/ 155389 h 155389"/>
              <a:gd name="connsiteX0" fmla="*/ 0 w 645459"/>
              <a:gd name="connsiteY0" fmla="*/ 0 h 155389"/>
              <a:gd name="connsiteX1" fmla="*/ 221130 w 645459"/>
              <a:gd name="connsiteY1" fmla="*/ 137459 h 155389"/>
              <a:gd name="connsiteX2" fmla="*/ 645459 w 645459"/>
              <a:gd name="connsiteY2" fmla="*/ 155389 h 15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459" h="155389">
                <a:moveTo>
                  <a:pt x="0" y="0"/>
                </a:moveTo>
                <a:cubicBezTo>
                  <a:pt x="73710" y="45820"/>
                  <a:pt x="113554" y="111561"/>
                  <a:pt x="221130" y="137459"/>
                </a:cubicBezTo>
                <a:cubicBezTo>
                  <a:pt x="328706" y="163357"/>
                  <a:pt x="504016" y="149412"/>
                  <a:pt x="645459" y="15538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24097BD-EE91-60F7-D913-927879CC1812}"/>
              </a:ext>
            </a:extLst>
          </p:cNvPr>
          <p:cNvSpPr/>
          <p:nvPr/>
        </p:nvSpPr>
        <p:spPr>
          <a:xfrm>
            <a:off x="11359996" y="2255113"/>
            <a:ext cx="93730" cy="3191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3BBA7953-683D-E17D-4B99-BC277F1CD102}"/>
              </a:ext>
            </a:extLst>
          </p:cNvPr>
          <p:cNvSpPr/>
          <p:nvPr/>
        </p:nvSpPr>
        <p:spPr>
          <a:xfrm>
            <a:off x="10555863" y="2173679"/>
            <a:ext cx="196859" cy="421622"/>
          </a:xfrm>
          <a:prstGeom prst="arc">
            <a:avLst>
              <a:gd name="adj1" fmla="val 16200000"/>
              <a:gd name="adj2" fmla="val 1144849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7AED468-C2EE-FD2D-A90A-EA1EE40866D6}"/>
              </a:ext>
            </a:extLst>
          </p:cNvPr>
          <p:cNvGrpSpPr/>
          <p:nvPr/>
        </p:nvGrpSpPr>
        <p:grpSpPr>
          <a:xfrm rot="1631682">
            <a:off x="6463967" y="2513471"/>
            <a:ext cx="248440" cy="248440"/>
            <a:chOff x="3325924" y="1876330"/>
            <a:chExt cx="314326" cy="31432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F39929B-2A56-A226-008E-12FEA90E8AB7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CB6D1F2-7AE7-7784-00D7-31CE2900F5B5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E88BA641-CF92-FA31-5456-8889555FE26E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3B2F0167-8A5F-17C3-0F3F-C86E2D968B14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13ABACE-B9A5-FA93-AAAC-F872183F5707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F3D1DD2-CBE3-CE0F-E299-25B412DE693D}"/>
                </a:ext>
              </a:extLst>
            </p:cNvPr>
            <p:cNvSpPr/>
            <p:nvPr/>
          </p:nvSpPr>
          <p:spPr>
            <a:xfrm>
              <a:off x="3405992" y="1914286"/>
              <a:ext cx="155310" cy="15531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1A98210-2F56-649C-156B-5F253A0000DF}"/>
              </a:ext>
            </a:extLst>
          </p:cNvPr>
          <p:cNvGrpSpPr/>
          <p:nvPr/>
        </p:nvGrpSpPr>
        <p:grpSpPr>
          <a:xfrm rot="4047446">
            <a:off x="6848588" y="3045484"/>
            <a:ext cx="248440" cy="248440"/>
            <a:chOff x="3325924" y="1876330"/>
            <a:chExt cx="314326" cy="314326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E96FC35-034C-FF4B-3260-5187AC588543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F2ABD02-07BD-0552-17FF-A7B0B51B21C9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17BE40C5-0BF5-6321-7FD9-4F346282124C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9E9A197-C748-5D28-9225-61C8FCD01C4C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BA8E5E1-C4E4-D243-519B-545989A0F57D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DF67A21-1A57-6D56-33E4-737BCFAEAF35}"/>
                </a:ext>
              </a:extLst>
            </p:cNvPr>
            <p:cNvSpPr/>
            <p:nvPr/>
          </p:nvSpPr>
          <p:spPr>
            <a:xfrm>
              <a:off x="3400194" y="192825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212A7E6-A090-0B23-1E26-8F0256186736}"/>
              </a:ext>
            </a:extLst>
          </p:cNvPr>
          <p:cNvGrpSpPr/>
          <p:nvPr/>
        </p:nvGrpSpPr>
        <p:grpSpPr>
          <a:xfrm rot="4047446">
            <a:off x="7578988" y="1327515"/>
            <a:ext cx="248440" cy="248440"/>
            <a:chOff x="3325924" y="1876330"/>
            <a:chExt cx="314326" cy="314326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AA18ABC-A5FF-76C3-ECEE-3223C437A5F9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11A8312-EE5D-1DAC-4FEF-F90EF9B7C085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C9D6525F-36E7-B5BA-9E01-4EB7A216E10D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AE398731-FB0E-06B3-27A2-A20959C55A0F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58B518B-D6AD-3E50-C418-EAE35AC9BECD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8DBB57-3953-31C4-CB17-46D9D322FBAD}"/>
                </a:ext>
              </a:extLst>
            </p:cNvPr>
            <p:cNvSpPr/>
            <p:nvPr/>
          </p:nvSpPr>
          <p:spPr>
            <a:xfrm>
              <a:off x="3404280" y="193813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B87964E-4FCC-D479-E850-4E04793964AA}"/>
              </a:ext>
            </a:extLst>
          </p:cNvPr>
          <p:cNvGrpSpPr/>
          <p:nvPr/>
        </p:nvGrpSpPr>
        <p:grpSpPr>
          <a:xfrm rot="8385783">
            <a:off x="7951385" y="1912026"/>
            <a:ext cx="248440" cy="248440"/>
            <a:chOff x="3325924" y="1876330"/>
            <a:chExt cx="314326" cy="31432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6BF4BA1-812B-27D2-9D8A-743A851F255F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AD853FA-BDD2-A5E1-2A39-4C3D574308E6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83F80970-8A06-975A-32E1-1716B92B2FD4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26F036FC-C652-38AF-41B7-4E7986C0470B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F25BD24-E942-4F4F-CDD2-CC6AFE54ADAD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1844013-2E2A-C4C4-7BE8-46752B51C27B}"/>
                </a:ext>
              </a:extLst>
            </p:cNvPr>
            <p:cNvSpPr/>
            <p:nvPr/>
          </p:nvSpPr>
          <p:spPr>
            <a:xfrm>
              <a:off x="3404280" y="193813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1AF2A77-99BF-5926-A95E-35E5FC4E25D5}"/>
              </a:ext>
            </a:extLst>
          </p:cNvPr>
          <p:cNvGrpSpPr/>
          <p:nvPr/>
        </p:nvGrpSpPr>
        <p:grpSpPr>
          <a:xfrm rot="13013701">
            <a:off x="8118435" y="2671604"/>
            <a:ext cx="248440" cy="248440"/>
            <a:chOff x="3325924" y="1876330"/>
            <a:chExt cx="314326" cy="314326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0DD2846F-AB96-D918-3575-B4006308F678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3BC23D6F-6C35-FBBA-3E55-E5534AB27B7C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E57E906C-A97F-525D-8D36-DF50EF7A2AB2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EF21638-85A2-E82C-3A94-3DC7C8EC114B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0227BC8-C1E0-A02C-6147-CCEA80A69AA8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9486BE0D-66E4-8004-0DD0-07635A30F8EC}"/>
                </a:ext>
              </a:extLst>
            </p:cNvPr>
            <p:cNvSpPr/>
            <p:nvPr/>
          </p:nvSpPr>
          <p:spPr>
            <a:xfrm>
              <a:off x="3402772" y="1948717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BC37213-F8B3-9386-31A6-6B67D8A371BE}"/>
              </a:ext>
            </a:extLst>
          </p:cNvPr>
          <p:cNvGrpSpPr/>
          <p:nvPr/>
        </p:nvGrpSpPr>
        <p:grpSpPr>
          <a:xfrm rot="16421205">
            <a:off x="9129447" y="1387868"/>
            <a:ext cx="248440" cy="248440"/>
            <a:chOff x="3325924" y="1876330"/>
            <a:chExt cx="314326" cy="314326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C454676-80CC-0881-D9FC-89EE985609AD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D3B0638-BDDC-EE4B-BD1F-2A70AAA57B0F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AEB600D3-DFD8-E043-3829-7DB54490CE91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E3E4053D-F4B0-1ECC-BEC3-7EED707C523A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6C11546-F1B6-5D65-7779-47950C9ABDD2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9EA6232-2FCC-F783-1660-7D97C18240A0}"/>
                </a:ext>
              </a:extLst>
            </p:cNvPr>
            <p:cNvSpPr/>
            <p:nvPr/>
          </p:nvSpPr>
          <p:spPr>
            <a:xfrm>
              <a:off x="3403258" y="195626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1DC2F2A-C14D-B8CD-1AB4-6BDCD6EFD4F0}"/>
              </a:ext>
            </a:extLst>
          </p:cNvPr>
          <p:cNvGrpSpPr/>
          <p:nvPr/>
        </p:nvGrpSpPr>
        <p:grpSpPr>
          <a:xfrm rot="19974186">
            <a:off x="9410365" y="2155280"/>
            <a:ext cx="248440" cy="248440"/>
            <a:chOff x="3325924" y="1876330"/>
            <a:chExt cx="314326" cy="31432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831CBE6-0CCA-440E-FA97-71FAC155ED73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B397A6C0-7D2B-2A99-0551-83EC34C8B152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1212875B-D132-8A21-0CBC-BD9D3917E0CE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C794092A-A12A-2C04-0AAE-3F333A3DD230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410A1A0-691F-2B9D-D535-03B0DE9BC533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9FFA6AD-FBE6-2984-3F4F-0D04482985DA}"/>
                </a:ext>
              </a:extLst>
            </p:cNvPr>
            <p:cNvSpPr/>
            <p:nvPr/>
          </p:nvSpPr>
          <p:spPr>
            <a:xfrm>
              <a:off x="3403258" y="195626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565094A-5230-878B-7D2D-8FE77180E90B}"/>
              </a:ext>
            </a:extLst>
          </p:cNvPr>
          <p:cNvGrpSpPr/>
          <p:nvPr/>
        </p:nvGrpSpPr>
        <p:grpSpPr>
          <a:xfrm rot="1080713">
            <a:off x="9640680" y="2887176"/>
            <a:ext cx="248440" cy="248440"/>
            <a:chOff x="3325924" y="1876330"/>
            <a:chExt cx="314326" cy="314326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F6A402E-77BE-F090-0849-5EBF15405358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3EB3A69-1AF0-1215-334D-3D390DAA8054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76C3F1B1-09BE-0FD4-72AF-457D36F6B07F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6712669B-C71E-8D03-3236-4F3E7F0E6A07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69EBB3D-F581-257E-383F-13683BE0F2BE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167AC9C-53D6-BB58-D1F5-C4333D9C7CD5}"/>
                </a:ext>
              </a:extLst>
            </p:cNvPr>
            <p:cNvSpPr/>
            <p:nvPr/>
          </p:nvSpPr>
          <p:spPr>
            <a:xfrm>
              <a:off x="3403258" y="195626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803DEEC-27C3-E509-C1F2-8DF6E9967868}"/>
              </a:ext>
            </a:extLst>
          </p:cNvPr>
          <p:cNvGrpSpPr/>
          <p:nvPr/>
        </p:nvGrpSpPr>
        <p:grpSpPr>
          <a:xfrm rot="1080713">
            <a:off x="10896739" y="2245258"/>
            <a:ext cx="248440" cy="248440"/>
            <a:chOff x="3325924" y="1876330"/>
            <a:chExt cx="314326" cy="314326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97B6959-E6F4-8444-78B7-F75B525631F9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BA6F1A09-C2E9-CE85-D562-38E741D7A7AD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479B5A8F-ED7F-FF87-5366-2B6C024AD5D2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1911B163-F3F2-3C30-55E1-4A4B21EAC87D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38DBE47-DE1C-4C00-5680-85500A749076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5FB1091-12F6-A5FB-A161-2B0ED1AEA5CE}"/>
                </a:ext>
              </a:extLst>
            </p:cNvPr>
            <p:cNvSpPr/>
            <p:nvPr/>
          </p:nvSpPr>
          <p:spPr>
            <a:xfrm>
              <a:off x="3403258" y="195626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3DF68-E540-A9CF-E27E-A8B8962F9157}"/>
              </a:ext>
            </a:extLst>
          </p:cNvPr>
          <p:cNvGrpSpPr/>
          <p:nvPr/>
        </p:nvGrpSpPr>
        <p:grpSpPr>
          <a:xfrm rot="4438276">
            <a:off x="11537841" y="2576943"/>
            <a:ext cx="248440" cy="248440"/>
            <a:chOff x="3325924" y="1876330"/>
            <a:chExt cx="314326" cy="314326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F48A7188-79DB-7731-7A31-1709D30AC4CA}"/>
                </a:ext>
              </a:extLst>
            </p:cNvPr>
            <p:cNvGrpSpPr/>
            <p:nvPr/>
          </p:nvGrpSpPr>
          <p:grpSpPr>
            <a:xfrm>
              <a:off x="3325924" y="1876330"/>
              <a:ext cx="314326" cy="314326"/>
              <a:chOff x="1676400" y="1838325"/>
              <a:chExt cx="628650" cy="628650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B303393A-A9EF-42DE-0AD2-7D97D596BEA5}"/>
                  </a:ext>
                </a:extLst>
              </p:cNvPr>
              <p:cNvGrpSpPr/>
              <p:nvPr/>
            </p:nvGrpSpPr>
            <p:grpSpPr>
              <a:xfrm>
                <a:off x="1676400" y="1838325"/>
                <a:ext cx="628650" cy="628650"/>
                <a:chOff x="447675" y="1838325"/>
                <a:chExt cx="628650" cy="628650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844223B5-DE04-E594-FD40-B991BE35B383}"/>
                    </a:ext>
                  </a:extLst>
                </p:cNvPr>
                <p:cNvSpPr/>
                <p:nvPr/>
              </p:nvSpPr>
              <p:spPr>
                <a:xfrm>
                  <a:off x="447675" y="1838325"/>
                  <a:ext cx="628650" cy="6286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B64D8D80-9629-415F-041D-054C45A858D6}"/>
                    </a:ext>
                  </a:extLst>
                </p:cNvPr>
                <p:cNvSpPr/>
                <p:nvPr/>
              </p:nvSpPr>
              <p:spPr>
                <a:xfrm>
                  <a:off x="523875" y="1914525"/>
                  <a:ext cx="476250" cy="47625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A419F76-3582-0F14-8D50-B2654ABCF6B0}"/>
                  </a:ext>
                </a:extLst>
              </p:cNvPr>
              <p:cNvSpPr/>
              <p:nvPr/>
            </p:nvSpPr>
            <p:spPr>
              <a:xfrm>
                <a:off x="1967865" y="1841316"/>
                <a:ext cx="45719" cy="73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1114DF0-4D3C-FDA2-B4BE-685349C043FF}"/>
                </a:ext>
              </a:extLst>
            </p:cNvPr>
            <p:cNvSpPr/>
            <p:nvPr/>
          </p:nvSpPr>
          <p:spPr>
            <a:xfrm>
              <a:off x="3403258" y="1956262"/>
              <a:ext cx="155309" cy="15530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BE5D0DD2-7C57-933F-5285-7DDB417EAFE5}"/>
              </a:ext>
            </a:extLst>
          </p:cNvPr>
          <p:cNvSpPr txBox="1"/>
          <p:nvPr/>
        </p:nvSpPr>
        <p:spPr>
          <a:xfrm>
            <a:off x="7154803" y="3635386"/>
            <a:ext cx="361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Rotating, varying pitch, spiral cure tube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BC3E3C2-EDFE-F00B-346B-B5C3570F5354}"/>
              </a:ext>
            </a:extLst>
          </p:cNvPr>
          <p:cNvSpPr txBox="1"/>
          <p:nvPr/>
        </p:nvSpPr>
        <p:spPr>
          <a:xfrm>
            <a:off x="5284455" y="2923930"/>
            <a:ext cx="9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Rotary slip joint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218A050F-A9ED-5A4F-507B-0096A5D91314}"/>
              </a:ext>
            </a:extLst>
          </p:cNvPr>
          <p:cNvCxnSpPr>
            <a:stCxn id="221" idx="0"/>
            <a:endCxn id="113" idx="2"/>
          </p:cNvCxnSpPr>
          <p:nvPr/>
        </p:nvCxnSpPr>
        <p:spPr>
          <a:xfrm flipV="1">
            <a:off x="5748211" y="2526021"/>
            <a:ext cx="17908" cy="397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8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8E1B24-9010-D189-197C-4D26B7B4F5AB}"/>
              </a:ext>
            </a:extLst>
          </p:cNvPr>
          <p:cNvGrpSpPr/>
          <p:nvPr/>
        </p:nvGrpSpPr>
        <p:grpSpPr>
          <a:xfrm>
            <a:off x="8222232" y="2385308"/>
            <a:ext cx="4092724" cy="2281243"/>
            <a:chOff x="4833570" y="954000"/>
            <a:chExt cx="4092724" cy="2281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847A1F-273E-9F3D-817B-8ED2D3501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3570" y="954000"/>
              <a:ext cx="4092724" cy="22812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0D5BD-D121-9393-806D-2856CC9A65F2}"/>
                </a:ext>
              </a:extLst>
            </p:cNvPr>
            <p:cNvSpPr txBox="1"/>
            <p:nvPr/>
          </p:nvSpPr>
          <p:spPr>
            <a:xfrm>
              <a:off x="7177294" y="1250449"/>
              <a:ext cx="15552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Injected targets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2E9DFC-7AB7-27AB-D4EC-18FD9CE71FAA}"/>
                </a:ext>
              </a:extLst>
            </p:cNvPr>
            <p:cNvCxnSpPr/>
            <p:nvPr/>
          </p:nvCxnSpPr>
          <p:spPr>
            <a:xfrm flipH="1">
              <a:off x="6563762" y="1376127"/>
              <a:ext cx="613532" cy="182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97095C-FF89-9BB0-97FD-A01AE6813F98}"/>
                </a:ext>
              </a:extLst>
            </p:cNvPr>
            <p:cNvSpPr txBox="1"/>
            <p:nvPr/>
          </p:nvSpPr>
          <p:spPr>
            <a:xfrm>
              <a:off x="4874916" y="2552420"/>
              <a:ext cx="12763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Tritium Processing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0EB678-382A-1CEB-F9B7-EEB062ECC2B5}"/>
                </a:ext>
              </a:extLst>
            </p:cNvPr>
            <p:cNvCxnSpPr/>
            <p:nvPr/>
          </p:nvCxnSpPr>
          <p:spPr>
            <a:xfrm flipV="1">
              <a:off x="5984341" y="2238875"/>
              <a:ext cx="303423" cy="313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6B75-3FD0-8949-A029-0338D3FC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63" y="1158939"/>
            <a:ext cx="8106383" cy="45259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 proven, robust, (fabricable/affordable) target design</a:t>
            </a:r>
          </a:p>
          <a:p>
            <a:r>
              <a:rPr lang="en-US" dirty="0"/>
              <a:t>A long-life, affordable, high shot-rate, driver</a:t>
            </a:r>
          </a:p>
          <a:p>
            <a:r>
              <a:rPr lang="en-US" dirty="0">
                <a:solidFill>
                  <a:srgbClr val="00B0F0"/>
                </a:solidFill>
              </a:rPr>
              <a:t>Affordable, precise, mass-production of targets</a:t>
            </a:r>
          </a:p>
          <a:p>
            <a:r>
              <a:rPr lang="en-US" dirty="0">
                <a:solidFill>
                  <a:srgbClr val="00B0F0"/>
                </a:solidFill>
              </a:rPr>
              <a:t>A long-life, reliable target injector</a:t>
            </a:r>
          </a:p>
          <a:p>
            <a:r>
              <a:rPr lang="en-US" dirty="0">
                <a:solidFill>
                  <a:srgbClr val="00B0F0"/>
                </a:solidFill>
              </a:rPr>
              <a:t>Accurately hitting the targets on-the-fly</a:t>
            </a:r>
          </a:p>
          <a:p>
            <a:r>
              <a:rPr lang="en-US" dirty="0">
                <a:solidFill>
                  <a:srgbClr val="00B0F0"/>
                </a:solidFill>
              </a:rPr>
              <a:t>Survival of cryogenic target fuel to chamber heat flux</a:t>
            </a:r>
          </a:p>
          <a:p>
            <a:r>
              <a:rPr lang="en-US" dirty="0"/>
              <a:t>Debris/target waste removal/chamber reset strategy</a:t>
            </a:r>
          </a:p>
          <a:p>
            <a:r>
              <a:rPr lang="en-US" dirty="0"/>
              <a:t>Long-life final ‘optics’</a:t>
            </a:r>
          </a:p>
          <a:p>
            <a:r>
              <a:rPr lang="en-US" dirty="0"/>
              <a:t>An affordable target chamber survival strategy</a:t>
            </a:r>
          </a:p>
          <a:p>
            <a:r>
              <a:rPr lang="en-US" dirty="0"/>
              <a:t>Long-life blanket (tritium breeding and heat transport to power conversion)</a:t>
            </a:r>
          </a:p>
          <a:p>
            <a:r>
              <a:rPr lang="en-US" dirty="0"/>
              <a:t>Efficient tritium recovery and purification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3A8EF-EEFB-2B4E-A43C-038F735FA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Inertial fusion energy (IFE) power plant have a number key R&amp;D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DFF79-D2BD-CFD9-A1F2-D7DF9D4D6909}"/>
              </a:ext>
            </a:extLst>
          </p:cNvPr>
          <p:cNvSpPr txBox="1"/>
          <p:nvPr/>
        </p:nvSpPr>
        <p:spPr>
          <a:xfrm>
            <a:off x="6217077" y="5929442"/>
            <a:ext cx="57679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Many items directly or indirectly involve the target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5CD138A-57E8-8B52-4B67-900D4E3EBF99}"/>
              </a:ext>
            </a:extLst>
          </p:cNvPr>
          <p:cNvSpPr/>
          <p:nvPr/>
        </p:nvSpPr>
        <p:spPr>
          <a:xfrm>
            <a:off x="338150" y="2102179"/>
            <a:ext cx="389106" cy="14105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1D98D03-063C-63D6-F384-8C8150170936}"/>
              </a:ext>
            </a:extLst>
          </p:cNvPr>
          <p:cNvSpPr/>
          <p:nvPr/>
        </p:nvSpPr>
        <p:spPr>
          <a:xfrm>
            <a:off x="7526704" y="1850287"/>
            <a:ext cx="535021" cy="535021"/>
          </a:xfrm>
          <a:prstGeom prst="star5">
            <a:avLst/>
          </a:prstGeom>
          <a:solidFill>
            <a:srgbClr val="00F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6FE67-D6BF-040D-FAA3-B242BC7798F0}"/>
              </a:ext>
            </a:extLst>
          </p:cNvPr>
          <p:cNvSpPr txBox="1"/>
          <p:nvPr/>
        </p:nvSpPr>
        <p:spPr>
          <a:xfrm rot="16200000">
            <a:off x="-1374470" y="2804868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 IFE Group’s  Emphasis </a:t>
            </a:r>
          </a:p>
        </p:txBody>
      </p:sp>
    </p:spTree>
    <p:extLst>
      <p:ext uri="{BB962C8B-B14F-4D97-AF65-F5344CB8AC3E}">
        <p14:creationId xmlns:p14="http://schemas.microsoft.com/office/powerpoint/2010/main" val="41124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05B34-1E95-ED6A-695F-408530D3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148" y="1500068"/>
            <a:ext cx="4998879" cy="3042646"/>
          </a:xfrm>
        </p:spPr>
        <p:txBody>
          <a:bodyPr/>
          <a:lstStyle/>
          <a:p>
            <a:r>
              <a:rPr lang="en-US" dirty="0"/>
              <a:t>New target designs may appear</a:t>
            </a:r>
          </a:p>
          <a:p>
            <a:r>
              <a:rPr lang="en-US" dirty="0"/>
              <a:t>Targets are &lt;~~1cm in size</a:t>
            </a:r>
          </a:p>
          <a:p>
            <a:r>
              <a:rPr lang="en-US" dirty="0"/>
              <a:t>Each target design can be the core of an IFE plant</a:t>
            </a:r>
          </a:p>
          <a:p>
            <a:r>
              <a:rPr lang="en-US" dirty="0"/>
              <a:t>At a single driver facility many target designs can be tested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E056E-5231-7EFA-5530-97282739D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There are many potential IFE target types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AFE047B-4B55-CE30-75F6-A3200904021D}"/>
              </a:ext>
            </a:extLst>
          </p:cNvPr>
          <p:cNvSpPr txBox="1"/>
          <p:nvPr/>
        </p:nvSpPr>
        <p:spPr>
          <a:xfrm>
            <a:off x="1430237" y="1003032"/>
            <a:ext cx="452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Several of the many IFE target types: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A3F43AE-FF2A-5559-9686-7C7A4294F6DF}"/>
              </a:ext>
            </a:extLst>
          </p:cNvPr>
          <p:cNvGrpSpPr/>
          <p:nvPr/>
        </p:nvGrpSpPr>
        <p:grpSpPr>
          <a:xfrm>
            <a:off x="516136" y="1579406"/>
            <a:ext cx="6623372" cy="4744906"/>
            <a:chOff x="516136" y="1579406"/>
            <a:chExt cx="6623372" cy="474490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AC57A5E-7287-4E11-82BE-31E9E37537D5}"/>
                </a:ext>
              </a:extLst>
            </p:cNvPr>
            <p:cNvGrpSpPr/>
            <p:nvPr/>
          </p:nvGrpSpPr>
          <p:grpSpPr>
            <a:xfrm>
              <a:off x="998176" y="1642396"/>
              <a:ext cx="746449" cy="746449"/>
              <a:chOff x="1642188" y="709126"/>
              <a:chExt cx="746449" cy="746449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133AB749-B9D8-4E7B-4D38-3B8F43F4ED37}"/>
                  </a:ext>
                </a:extLst>
              </p:cNvPr>
              <p:cNvSpPr/>
              <p:nvPr/>
            </p:nvSpPr>
            <p:spPr>
              <a:xfrm>
                <a:off x="1642188" y="709126"/>
                <a:ext cx="746449" cy="746449"/>
              </a:xfrm>
              <a:prstGeom prst="ellipse">
                <a:avLst/>
              </a:prstGeom>
              <a:pattFill prst="smCheck">
                <a:fgClr>
                  <a:sysClr val="windowText" lastClr="000000"/>
                </a:fgClr>
                <a:bgClr>
                  <a:srgbClr val="00B0F0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66EBDDF-E478-7753-5568-B936F978B933}"/>
                  </a:ext>
                </a:extLst>
              </p:cNvPr>
              <p:cNvSpPr/>
              <p:nvPr/>
            </p:nvSpPr>
            <p:spPr>
              <a:xfrm>
                <a:off x="1760376" y="822073"/>
                <a:ext cx="510072" cy="520553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EC5657D-FDBF-A303-94A3-EAF70CE5B97C}"/>
                  </a:ext>
                </a:extLst>
              </p:cNvPr>
              <p:cNvSpPr/>
              <p:nvPr/>
            </p:nvSpPr>
            <p:spPr>
              <a:xfrm>
                <a:off x="1835042" y="898272"/>
                <a:ext cx="360740" cy="36815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FCE5FFC-2B9C-AC74-7233-39810276F234}"/>
                </a:ext>
              </a:extLst>
            </p:cNvPr>
            <p:cNvGrpSpPr/>
            <p:nvPr/>
          </p:nvGrpSpPr>
          <p:grpSpPr>
            <a:xfrm>
              <a:off x="2522503" y="1599614"/>
              <a:ext cx="2181789" cy="770548"/>
              <a:chOff x="1642188" y="685027"/>
              <a:chExt cx="2181789" cy="770548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587CC3F-6AB1-3EA4-FAF7-0495C73A0766}"/>
                  </a:ext>
                </a:extLst>
              </p:cNvPr>
              <p:cNvSpPr/>
              <p:nvPr/>
            </p:nvSpPr>
            <p:spPr>
              <a:xfrm>
                <a:off x="1642188" y="709126"/>
                <a:ext cx="746449" cy="746449"/>
              </a:xfrm>
              <a:prstGeom prst="ellipse">
                <a:avLst/>
              </a:prstGeom>
              <a:pattFill prst="smCheck">
                <a:fgClr>
                  <a:sysClr val="windowText" lastClr="000000"/>
                </a:fgClr>
                <a:bgClr>
                  <a:srgbClr val="08C8DC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3773BAD-0117-C725-B9C1-09004C8B0196}"/>
                  </a:ext>
                </a:extLst>
              </p:cNvPr>
              <p:cNvSpPr/>
              <p:nvPr/>
            </p:nvSpPr>
            <p:spPr>
              <a:xfrm>
                <a:off x="1786289" y="853748"/>
                <a:ext cx="458246" cy="4572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EAE9DD1-F17F-CC0F-3D50-7E811B07177C}"/>
                  </a:ext>
                </a:extLst>
              </p:cNvPr>
              <p:cNvSpPr/>
              <p:nvPr/>
            </p:nvSpPr>
            <p:spPr>
              <a:xfrm>
                <a:off x="3077528" y="685027"/>
                <a:ext cx="746449" cy="746449"/>
              </a:xfrm>
              <a:prstGeom prst="ellipse">
                <a:avLst/>
              </a:prstGeom>
              <a:pattFill prst="smCheck">
                <a:fgClr>
                  <a:sysClr val="windowText" lastClr="000000"/>
                </a:fgClr>
                <a:bgClr>
                  <a:srgbClr val="08C8DC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754E50D-3388-BC80-77B0-8BB7BEB5D8FC}"/>
                  </a:ext>
                </a:extLst>
              </p:cNvPr>
              <p:cNvSpPr/>
              <p:nvPr/>
            </p:nvSpPr>
            <p:spPr>
              <a:xfrm>
                <a:off x="3341489" y="944540"/>
                <a:ext cx="235708" cy="235170"/>
              </a:xfrm>
              <a:prstGeom prst="ellipse">
                <a:avLst/>
              </a:prstGeom>
              <a:solidFill>
                <a:srgbClr val="08C8DC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A0413B4-AC1F-C367-2B16-8A8323C125C0}"/>
                </a:ext>
              </a:extLst>
            </p:cNvPr>
            <p:cNvGrpSpPr/>
            <p:nvPr/>
          </p:nvGrpSpPr>
          <p:grpSpPr>
            <a:xfrm>
              <a:off x="5427814" y="1579406"/>
              <a:ext cx="963147" cy="746449"/>
              <a:chOff x="5867796" y="664819"/>
              <a:chExt cx="963147" cy="74644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841EBFE-3908-F8B1-98B8-A80376DB4CFD}"/>
                  </a:ext>
                </a:extLst>
              </p:cNvPr>
              <p:cNvGrpSpPr/>
              <p:nvPr/>
            </p:nvGrpSpPr>
            <p:grpSpPr>
              <a:xfrm>
                <a:off x="5867796" y="664819"/>
                <a:ext cx="746449" cy="746449"/>
                <a:chOff x="3098944" y="664819"/>
                <a:chExt cx="746449" cy="746449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9DBB94DC-93D0-1B3E-0AED-0ACFC0640A2E}"/>
                    </a:ext>
                  </a:extLst>
                </p:cNvPr>
                <p:cNvSpPr/>
                <p:nvPr/>
              </p:nvSpPr>
              <p:spPr>
                <a:xfrm>
                  <a:off x="3098944" y="664819"/>
                  <a:ext cx="746449" cy="746449"/>
                </a:xfrm>
                <a:prstGeom prst="ellipse">
                  <a:avLst/>
                </a:prstGeom>
                <a:pattFill prst="smCheck">
                  <a:fgClr>
                    <a:srgbClr val="00B0F0"/>
                  </a:fgClr>
                  <a:bgClr>
                    <a:sysClr val="windowText" lastClr="000000"/>
                  </a:bgClr>
                </a:pattFill>
                <a:ln w="2857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0A71DF76-7DD2-0C7B-AAD1-ABFB400B7B29}"/>
                    </a:ext>
                  </a:extLst>
                </p:cNvPr>
                <p:cNvSpPr/>
                <p:nvPr/>
              </p:nvSpPr>
              <p:spPr>
                <a:xfrm>
                  <a:off x="3253215" y="80038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" name="Trapezoid 162">
                <a:extLst>
                  <a:ext uri="{FF2B5EF4-FFF2-40B4-BE49-F238E27FC236}">
                    <a16:creationId xmlns:a16="http://schemas.microsoft.com/office/drawing/2014/main" id="{CA0D8407-750D-A004-009E-71015E382309}"/>
                  </a:ext>
                </a:extLst>
              </p:cNvPr>
              <p:cNvSpPr/>
              <p:nvPr/>
            </p:nvSpPr>
            <p:spPr>
              <a:xfrm rot="16200000">
                <a:off x="6237941" y="743079"/>
                <a:ext cx="596082" cy="589923"/>
              </a:xfrm>
              <a:prstGeom prst="trapezoid">
                <a:avLst>
                  <a:gd name="adj" fmla="val 43182"/>
                </a:avLst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8179456-FDDA-8B57-EABC-847D417A062C}"/>
                </a:ext>
              </a:extLst>
            </p:cNvPr>
            <p:cNvGrpSpPr/>
            <p:nvPr/>
          </p:nvGrpSpPr>
          <p:grpSpPr>
            <a:xfrm>
              <a:off x="710042" y="3182125"/>
              <a:ext cx="1754370" cy="1227100"/>
              <a:chOff x="1150024" y="2267538"/>
              <a:chExt cx="1754370" cy="1227100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897D664-7A3C-198B-0334-6474C0F234B4}"/>
                  </a:ext>
                </a:extLst>
              </p:cNvPr>
              <p:cNvGrpSpPr/>
              <p:nvPr/>
            </p:nvGrpSpPr>
            <p:grpSpPr>
              <a:xfrm>
                <a:off x="1754082" y="2572632"/>
                <a:ext cx="596082" cy="596082"/>
                <a:chOff x="1642188" y="709126"/>
                <a:chExt cx="746448" cy="746449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FAAE922C-D22D-A776-A80F-D637C0D4DCF7}"/>
                    </a:ext>
                  </a:extLst>
                </p:cNvPr>
                <p:cNvSpPr/>
                <p:nvPr/>
              </p:nvSpPr>
              <p:spPr>
                <a:xfrm>
                  <a:off x="1642188" y="709126"/>
                  <a:ext cx="746448" cy="746449"/>
                </a:xfrm>
                <a:prstGeom prst="ellipse">
                  <a:avLst/>
                </a:prstGeom>
                <a:pattFill prst="smCheck">
                  <a:fgClr>
                    <a:sysClr val="windowText" lastClr="000000"/>
                  </a:fgClr>
                  <a:bgClr>
                    <a:srgbClr val="00B0F0"/>
                  </a:bgClr>
                </a:pattFill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46A5CC79-6E53-69B9-BE18-7D61BBD7AB10}"/>
                    </a:ext>
                  </a:extLst>
                </p:cNvPr>
                <p:cNvSpPr/>
                <p:nvPr/>
              </p:nvSpPr>
              <p:spPr>
                <a:xfrm>
                  <a:off x="1764203" y="816688"/>
                  <a:ext cx="502412" cy="519487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EA4BAB03-D8CC-72F7-0B41-713CFECB0873}"/>
                    </a:ext>
                  </a:extLst>
                </p:cNvPr>
                <p:cNvSpPr/>
                <p:nvPr/>
              </p:nvSpPr>
              <p:spPr>
                <a:xfrm>
                  <a:off x="1866809" y="919398"/>
                  <a:ext cx="314507" cy="31450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B40E30D-7D47-181D-6C10-DCE079116CCD}"/>
                  </a:ext>
                </a:extLst>
              </p:cNvPr>
              <p:cNvSpPr/>
              <p:nvPr/>
            </p:nvSpPr>
            <p:spPr>
              <a:xfrm>
                <a:off x="2015908" y="2270265"/>
                <a:ext cx="869133" cy="325925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9133" h="325925">
                    <a:moveTo>
                      <a:pt x="0" y="0"/>
                    </a:moveTo>
                    <a:lnTo>
                      <a:pt x="642797" y="9052"/>
                    </a:lnTo>
                    <a:lnTo>
                      <a:pt x="869133" y="325925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3E6D821-1001-9CFB-D05B-17363ADE5485}"/>
                  </a:ext>
                </a:extLst>
              </p:cNvPr>
              <p:cNvSpPr/>
              <p:nvPr/>
            </p:nvSpPr>
            <p:spPr>
              <a:xfrm flipV="1">
                <a:off x="2015907" y="3168713"/>
                <a:ext cx="869133" cy="325925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9133" h="325925">
                    <a:moveTo>
                      <a:pt x="0" y="0"/>
                    </a:moveTo>
                    <a:lnTo>
                      <a:pt x="642797" y="9052"/>
                    </a:lnTo>
                    <a:lnTo>
                      <a:pt x="869133" y="325925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4A4284B-BC43-43CE-5D65-4B50D177186E}"/>
                  </a:ext>
                </a:extLst>
              </p:cNvPr>
              <p:cNvSpPr/>
              <p:nvPr/>
            </p:nvSpPr>
            <p:spPr>
              <a:xfrm flipH="1">
                <a:off x="1171410" y="2270264"/>
                <a:ext cx="869133" cy="325925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9133" h="325925">
                    <a:moveTo>
                      <a:pt x="0" y="0"/>
                    </a:moveTo>
                    <a:lnTo>
                      <a:pt x="642797" y="9052"/>
                    </a:lnTo>
                    <a:lnTo>
                      <a:pt x="869133" y="325925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A0456ED-F876-2749-4E15-C31A744B67F4}"/>
                  </a:ext>
                </a:extLst>
              </p:cNvPr>
              <p:cNvSpPr/>
              <p:nvPr/>
            </p:nvSpPr>
            <p:spPr>
              <a:xfrm flipH="1" flipV="1">
                <a:off x="1171409" y="3168712"/>
                <a:ext cx="869133" cy="325925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9133" h="325925">
                    <a:moveTo>
                      <a:pt x="0" y="0"/>
                    </a:moveTo>
                    <a:lnTo>
                      <a:pt x="642797" y="9052"/>
                    </a:lnTo>
                    <a:lnTo>
                      <a:pt x="869133" y="325925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D23D0BD-D5D2-CE51-B848-FE7FCDEB4BCA}"/>
                  </a:ext>
                </a:extLst>
              </p:cNvPr>
              <p:cNvCxnSpPr/>
              <p:nvPr/>
            </p:nvCxnSpPr>
            <p:spPr>
              <a:xfrm>
                <a:off x="2904394" y="2572632"/>
                <a:ext cx="0" cy="63589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568CD5D-AEDC-1BDC-0D29-D6532558D4F9}"/>
                  </a:ext>
                </a:extLst>
              </p:cNvPr>
              <p:cNvCxnSpPr/>
              <p:nvPr/>
            </p:nvCxnSpPr>
            <p:spPr>
              <a:xfrm>
                <a:off x="1150024" y="2532814"/>
                <a:ext cx="0" cy="63589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1C72CCC-AEEA-5759-F5FF-D974BCB4676C}"/>
                  </a:ext>
                </a:extLst>
              </p:cNvPr>
              <p:cNvCxnSpPr>
                <a:cxnSpLocks/>
                <a:stCxn id="149" idx="0"/>
                <a:endCxn id="159" idx="0"/>
              </p:cNvCxnSpPr>
              <p:nvPr/>
            </p:nvCxnSpPr>
            <p:spPr>
              <a:xfrm>
                <a:off x="2040543" y="2270264"/>
                <a:ext cx="11578" cy="30236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8594C34-B1EF-41FD-4FE4-09FD2CAA0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9895" y="3170161"/>
                <a:ext cx="11578" cy="30236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33AB3D7-2898-63FB-9B9B-4438848060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2063" y="2279316"/>
                <a:ext cx="1" cy="1206269"/>
              </a:xfrm>
              <a:prstGeom prst="line">
                <a:avLst/>
              </a:prstGeom>
              <a:noFill/>
              <a:ln w="63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2715022-1889-3C41-F33E-C2F8E64764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6827" y="2267538"/>
                <a:ext cx="1" cy="1206269"/>
              </a:xfrm>
              <a:prstGeom prst="line">
                <a:avLst/>
              </a:prstGeom>
              <a:noFill/>
              <a:ln w="63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8E45942E-9535-8488-A42F-11AD394D7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1000" y="2739384"/>
                <a:ext cx="0" cy="24425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43B947C-9399-786B-CD9E-96B8FFC55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5637" y="2739384"/>
                <a:ext cx="0" cy="24425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EBA165E-CA38-5CD9-8C42-9CCE6B54DA73}"/>
                </a:ext>
              </a:extLst>
            </p:cNvPr>
            <p:cNvCxnSpPr/>
            <p:nvPr/>
          </p:nvCxnSpPr>
          <p:spPr>
            <a:xfrm>
              <a:off x="2666604" y="3805168"/>
              <a:ext cx="458246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lgDashDot"/>
              <a:miter lim="800000"/>
            </a:ln>
            <a:effectLst/>
          </p:spPr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10EA9E7-B9D1-1807-160B-520869E66959}"/>
                </a:ext>
              </a:extLst>
            </p:cNvPr>
            <p:cNvGrpSpPr/>
            <p:nvPr/>
          </p:nvGrpSpPr>
          <p:grpSpPr>
            <a:xfrm>
              <a:off x="3313171" y="3120704"/>
              <a:ext cx="1694669" cy="1279994"/>
              <a:chOff x="3753153" y="2206117"/>
              <a:chExt cx="1694669" cy="1279994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D089569-973F-E033-4D63-F09CD7170842}"/>
                  </a:ext>
                </a:extLst>
              </p:cNvPr>
              <p:cNvGrpSpPr/>
              <p:nvPr/>
            </p:nvGrpSpPr>
            <p:grpSpPr>
              <a:xfrm>
                <a:off x="4301412" y="2543228"/>
                <a:ext cx="596082" cy="596082"/>
                <a:chOff x="1642188" y="709126"/>
                <a:chExt cx="746449" cy="746449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B886731-8D6B-AAE3-973C-EA6DC00926A2}"/>
                    </a:ext>
                  </a:extLst>
                </p:cNvPr>
                <p:cNvSpPr/>
                <p:nvPr/>
              </p:nvSpPr>
              <p:spPr>
                <a:xfrm>
                  <a:off x="1642188" y="709126"/>
                  <a:ext cx="746449" cy="746449"/>
                </a:xfrm>
                <a:prstGeom prst="ellipse">
                  <a:avLst/>
                </a:prstGeom>
                <a:solidFill>
                  <a:srgbClr val="00B0F0"/>
                </a:solidFill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4BC3F09-C06F-9003-588E-9AD665D712F2}"/>
                    </a:ext>
                  </a:extLst>
                </p:cNvPr>
                <p:cNvSpPr/>
                <p:nvPr/>
              </p:nvSpPr>
              <p:spPr>
                <a:xfrm>
                  <a:off x="1787694" y="851664"/>
                  <a:ext cx="458026" cy="45802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BA4FD5A-DA8B-41E1-7BD8-6FA09DC9D1BF}"/>
                  </a:ext>
                </a:extLst>
              </p:cNvPr>
              <p:cNvSpPr/>
              <p:nvPr/>
            </p:nvSpPr>
            <p:spPr>
              <a:xfrm flipH="1">
                <a:off x="3753154" y="2211481"/>
                <a:ext cx="846299" cy="680307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  <a:gd name="connsiteX0" fmla="*/ 0 w 932507"/>
                  <a:gd name="connsiteY0" fmla="*/ 0 h 941560"/>
                  <a:gd name="connsiteX1" fmla="*/ 642797 w 932507"/>
                  <a:gd name="connsiteY1" fmla="*/ 9052 h 941560"/>
                  <a:gd name="connsiteX2" fmla="*/ 932507 w 932507"/>
                  <a:gd name="connsiteY2" fmla="*/ 941560 h 941560"/>
                  <a:gd name="connsiteX0" fmla="*/ 0 w 878186"/>
                  <a:gd name="connsiteY0" fmla="*/ 0 h 651849"/>
                  <a:gd name="connsiteX1" fmla="*/ 642797 w 878186"/>
                  <a:gd name="connsiteY1" fmla="*/ 9052 h 651849"/>
                  <a:gd name="connsiteX2" fmla="*/ 878186 w 878186"/>
                  <a:gd name="connsiteY2" fmla="*/ 651849 h 651849"/>
                  <a:gd name="connsiteX0" fmla="*/ 0 w 878186"/>
                  <a:gd name="connsiteY0" fmla="*/ 63375 h 715224"/>
                  <a:gd name="connsiteX1" fmla="*/ 851026 w 878186"/>
                  <a:gd name="connsiteY1" fmla="*/ 0 h 715224"/>
                  <a:gd name="connsiteX2" fmla="*/ 878186 w 878186"/>
                  <a:gd name="connsiteY2" fmla="*/ 715224 h 715224"/>
                  <a:gd name="connsiteX0" fmla="*/ 0 w 879245"/>
                  <a:gd name="connsiteY0" fmla="*/ 0 h 651849"/>
                  <a:gd name="connsiteX1" fmla="*/ 879245 w 879245"/>
                  <a:gd name="connsiteY1" fmla="*/ 6022 h 651849"/>
                  <a:gd name="connsiteX2" fmla="*/ 878186 w 879245"/>
                  <a:gd name="connsiteY2" fmla="*/ 651849 h 65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45" h="651849">
                    <a:moveTo>
                      <a:pt x="0" y="0"/>
                    </a:moveTo>
                    <a:lnTo>
                      <a:pt x="879245" y="6022"/>
                    </a:lnTo>
                    <a:lnTo>
                      <a:pt x="878186" y="651849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29E6564-DFC2-39FB-5E8A-F5476764C4AA}"/>
                  </a:ext>
                </a:extLst>
              </p:cNvPr>
              <p:cNvCxnSpPr>
                <a:cxnSpLocks/>
                <a:stCxn id="132" idx="0"/>
                <a:endCxn id="144" idx="0"/>
              </p:cNvCxnSpPr>
              <p:nvPr/>
            </p:nvCxnSpPr>
            <p:spPr>
              <a:xfrm>
                <a:off x="4599453" y="2211481"/>
                <a:ext cx="0" cy="331747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066AA89-62B5-F5FA-3925-7137358694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8805" y="3139836"/>
                <a:ext cx="11578" cy="302368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31EE74B-BFEE-CEA6-282A-E96E409CE49F}"/>
                  </a:ext>
                </a:extLst>
              </p:cNvPr>
              <p:cNvSpPr/>
              <p:nvPr/>
            </p:nvSpPr>
            <p:spPr>
              <a:xfrm flipH="1" flipV="1">
                <a:off x="3753153" y="2805804"/>
                <a:ext cx="846299" cy="680307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  <a:gd name="connsiteX0" fmla="*/ 0 w 932507"/>
                  <a:gd name="connsiteY0" fmla="*/ 0 h 941560"/>
                  <a:gd name="connsiteX1" fmla="*/ 642797 w 932507"/>
                  <a:gd name="connsiteY1" fmla="*/ 9052 h 941560"/>
                  <a:gd name="connsiteX2" fmla="*/ 932507 w 932507"/>
                  <a:gd name="connsiteY2" fmla="*/ 941560 h 941560"/>
                  <a:gd name="connsiteX0" fmla="*/ 0 w 878186"/>
                  <a:gd name="connsiteY0" fmla="*/ 0 h 651849"/>
                  <a:gd name="connsiteX1" fmla="*/ 642797 w 878186"/>
                  <a:gd name="connsiteY1" fmla="*/ 9052 h 651849"/>
                  <a:gd name="connsiteX2" fmla="*/ 878186 w 878186"/>
                  <a:gd name="connsiteY2" fmla="*/ 651849 h 651849"/>
                  <a:gd name="connsiteX0" fmla="*/ 0 w 878186"/>
                  <a:gd name="connsiteY0" fmla="*/ 63375 h 715224"/>
                  <a:gd name="connsiteX1" fmla="*/ 851026 w 878186"/>
                  <a:gd name="connsiteY1" fmla="*/ 0 h 715224"/>
                  <a:gd name="connsiteX2" fmla="*/ 878186 w 878186"/>
                  <a:gd name="connsiteY2" fmla="*/ 715224 h 715224"/>
                  <a:gd name="connsiteX0" fmla="*/ 0 w 879245"/>
                  <a:gd name="connsiteY0" fmla="*/ 0 h 651849"/>
                  <a:gd name="connsiteX1" fmla="*/ 879245 w 879245"/>
                  <a:gd name="connsiteY1" fmla="*/ 6022 h 651849"/>
                  <a:gd name="connsiteX2" fmla="*/ 878186 w 879245"/>
                  <a:gd name="connsiteY2" fmla="*/ 651849 h 65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45" h="651849">
                    <a:moveTo>
                      <a:pt x="0" y="0"/>
                    </a:moveTo>
                    <a:lnTo>
                      <a:pt x="879245" y="6022"/>
                    </a:lnTo>
                    <a:lnTo>
                      <a:pt x="878186" y="651849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684BB0A-780F-5BE0-2312-428790164C0E}"/>
                  </a:ext>
                </a:extLst>
              </p:cNvPr>
              <p:cNvSpPr/>
              <p:nvPr/>
            </p:nvSpPr>
            <p:spPr>
              <a:xfrm flipV="1">
                <a:off x="4601523" y="2805278"/>
                <a:ext cx="846299" cy="680307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  <a:gd name="connsiteX0" fmla="*/ 0 w 932507"/>
                  <a:gd name="connsiteY0" fmla="*/ 0 h 941560"/>
                  <a:gd name="connsiteX1" fmla="*/ 642797 w 932507"/>
                  <a:gd name="connsiteY1" fmla="*/ 9052 h 941560"/>
                  <a:gd name="connsiteX2" fmla="*/ 932507 w 932507"/>
                  <a:gd name="connsiteY2" fmla="*/ 941560 h 941560"/>
                  <a:gd name="connsiteX0" fmla="*/ 0 w 878186"/>
                  <a:gd name="connsiteY0" fmla="*/ 0 h 651849"/>
                  <a:gd name="connsiteX1" fmla="*/ 642797 w 878186"/>
                  <a:gd name="connsiteY1" fmla="*/ 9052 h 651849"/>
                  <a:gd name="connsiteX2" fmla="*/ 878186 w 878186"/>
                  <a:gd name="connsiteY2" fmla="*/ 651849 h 651849"/>
                  <a:gd name="connsiteX0" fmla="*/ 0 w 878186"/>
                  <a:gd name="connsiteY0" fmla="*/ 63375 h 715224"/>
                  <a:gd name="connsiteX1" fmla="*/ 851026 w 878186"/>
                  <a:gd name="connsiteY1" fmla="*/ 0 h 715224"/>
                  <a:gd name="connsiteX2" fmla="*/ 878186 w 878186"/>
                  <a:gd name="connsiteY2" fmla="*/ 715224 h 715224"/>
                  <a:gd name="connsiteX0" fmla="*/ 0 w 879245"/>
                  <a:gd name="connsiteY0" fmla="*/ 0 h 651849"/>
                  <a:gd name="connsiteX1" fmla="*/ 879245 w 879245"/>
                  <a:gd name="connsiteY1" fmla="*/ 6022 h 651849"/>
                  <a:gd name="connsiteX2" fmla="*/ 878186 w 879245"/>
                  <a:gd name="connsiteY2" fmla="*/ 651849 h 65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45" h="651849">
                    <a:moveTo>
                      <a:pt x="0" y="0"/>
                    </a:moveTo>
                    <a:lnTo>
                      <a:pt x="879245" y="6022"/>
                    </a:lnTo>
                    <a:lnTo>
                      <a:pt x="878186" y="651849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2F0D975-0F45-318B-98C6-540F21BF1854}"/>
                  </a:ext>
                </a:extLst>
              </p:cNvPr>
              <p:cNvSpPr/>
              <p:nvPr/>
            </p:nvSpPr>
            <p:spPr>
              <a:xfrm>
                <a:off x="4601523" y="2206117"/>
                <a:ext cx="846299" cy="680307"/>
              </a:xfrm>
              <a:custGeom>
                <a:avLst/>
                <a:gdLst>
                  <a:gd name="connsiteX0" fmla="*/ 0 w 724277"/>
                  <a:gd name="connsiteY0" fmla="*/ 9054 h 244444"/>
                  <a:gd name="connsiteX1" fmla="*/ 525101 w 724277"/>
                  <a:gd name="connsiteY1" fmla="*/ 0 h 244444"/>
                  <a:gd name="connsiteX2" fmla="*/ 724277 w 724277"/>
                  <a:gd name="connsiteY2" fmla="*/ 244444 h 244444"/>
                  <a:gd name="connsiteX0" fmla="*/ 0 w 688064"/>
                  <a:gd name="connsiteY0" fmla="*/ 0 h 334978"/>
                  <a:gd name="connsiteX1" fmla="*/ 488888 w 688064"/>
                  <a:gd name="connsiteY1" fmla="*/ 90534 h 334978"/>
                  <a:gd name="connsiteX2" fmla="*/ 688064 w 688064"/>
                  <a:gd name="connsiteY2" fmla="*/ 334978 h 334978"/>
                  <a:gd name="connsiteX0" fmla="*/ 0 w 688064"/>
                  <a:gd name="connsiteY0" fmla="*/ 0 h 334978"/>
                  <a:gd name="connsiteX1" fmla="*/ 669957 w 688064"/>
                  <a:gd name="connsiteY1" fmla="*/ 27159 h 334978"/>
                  <a:gd name="connsiteX2" fmla="*/ 688064 w 688064"/>
                  <a:gd name="connsiteY2" fmla="*/ 334978 h 334978"/>
                  <a:gd name="connsiteX0" fmla="*/ 0 w 887240"/>
                  <a:gd name="connsiteY0" fmla="*/ 0 h 334978"/>
                  <a:gd name="connsiteX1" fmla="*/ 669957 w 887240"/>
                  <a:gd name="connsiteY1" fmla="*/ 27159 h 334978"/>
                  <a:gd name="connsiteX2" fmla="*/ 887240 w 887240"/>
                  <a:gd name="connsiteY2" fmla="*/ 334978 h 334978"/>
                  <a:gd name="connsiteX0" fmla="*/ 0 w 887240"/>
                  <a:gd name="connsiteY0" fmla="*/ 0 h 334978"/>
                  <a:gd name="connsiteX1" fmla="*/ 660904 w 887240"/>
                  <a:gd name="connsiteY1" fmla="*/ 18105 h 334978"/>
                  <a:gd name="connsiteX2" fmla="*/ 887240 w 887240"/>
                  <a:gd name="connsiteY2" fmla="*/ 334978 h 334978"/>
                  <a:gd name="connsiteX0" fmla="*/ 0 w 869133"/>
                  <a:gd name="connsiteY0" fmla="*/ 0 h 325925"/>
                  <a:gd name="connsiteX1" fmla="*/ 642797 w 869133"/>
                  <a:gd name="connsiteY1" fmla="*/ 9052 h 325925"/>
                  <a:gd name="connsiteX2" fmla="*/ 869133 w 869133"/>
                  <a:gd name="connsiteY2" fmla="*/ 325925 h 325925"/>
                  <a:gd name="connsiteX0" fmla="*/ 0 w 932507"/>
                  <a:gd name="connsiteY0" fmla="*/ 0 h 941560"/>
                  <a:gd name="connsiteX1" fmla="*/ 642797 w 932507"/>
                  <a:gd name="connsiteY1" fmla="*/ 9052 h 941560"/>
                  <a:gd name="connsiteX2" fmla="*/ 932507 w 932507"/>
                  <a:gd name="connsiteY2" fmla="*/ 941560 h 941560"/>
                  <a:gd name="connsiteX0" fmla="*/ 0 w 878186"/>
                  <a:gd name="connsiteY0" fmla="*/ 0 h 651849"/>
                  <a:gd name="connsiteX1" fmla="*/ 642797 w 878186"/>
                  <a:gd name="connsiteY1" fmla="*/ 9052 h 651849"/>
                  <a:gd name="connsiteX2" fmla="*/ 878186 w 878186"/>
                  <a:gd name="connsiteY2" fmla="*/ 651849 h 651849"/>
                  <a:gd name="connsiteX0" fmla="*/ 0 w 878186"/>
                  <a:gd name="connsiteY0" fmla="*/ 63375 h 715224"/>
                  <a:gd name="connsiteX1" fmla="*/ 851026 w 878186"/>
                  <a:gd name="connsiteY1" fmla="*/ 0 h 715224"/>
                  <a:gd name="connsiteX2" fmla="*/ 878186 w 878186"/>
                  <a:gd name="connsiteY2" fmla="*/ 715224 h 715224"/>
                  <a:gd name="connsiteX0" fmla="*/ 0 w 879245"/>
                  <a:gd name="connsiteY0" fmla="*/ 0 h 651849"/>
                  <a:gd name="connsiteX1" fmla="*/ 879245 w 879245"/>
                  <a:gd name="connsiteY1" fmla="*/ 6022 h 651849"/>
                  <a:gd name="connsiteX2" fmla="*/ 878186 w 879245"/>
                  <a:gd name="connsiteY2" fmla="*/ 651849 h 65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45" h="651849">
                    <a:moveTo>
                      <a:pt x="0" y="0"/>
                    </a:moveTo>
                    <a:lnTo>
                      <a:pt x="879245" y="6022"/>
                    </a:lnTo>
                    <a:lnTo>
                      <a:pt x="878186" y="651849"/>
                    </a:lnTo>
                  </a:path>
                </a:pathLst>
              </a:custGeom>
              <a:noFill/>
              <a:ln w="762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E7E47AA-C1BB-C0DD-18D8-53006B02F3C8}"/>
                  </a:ext>
                </a:extLst>
              </p:cNvPr>
              <p:cNvSpPr/>
              <p:nvPr/>
            </p:nvSpPr>
            <p:spPr>
              <a:xfrm>
                <a:off x="3783442" y="2240643"/>
                <a:ext cx="1626776" cy="139059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6501A75-EBAF-5065-A9D5-7F97CF6E74DC}"/>
                  </a:ext>
                </a:extLst>
              </p:cNvPr>
              <p:cNvSpPr/>
              <p:nvPr/>
            </p:nvSpPr>
            <p:spPr>
              <a:xfrm>
                <a:off x="3787592" y="3297979"/>
                <a:ext cx="1634204" cy="144225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8AA5A1E-25FA-5376-32DF-71F9F9411936}"/>
                  </a:ext>
                </a:extLst>
              </p:cNvPr>
              <p:cNvSpPr/>
              <p:nvPr/>
            </p:nvSpPr>
            <p:spPr>
              <a:xfrm>
                <a:off x="3791946" y="2385066"/>
                <a:ext cx="136707" cy="211123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44FB208-1283-02D6-6513-0F463AF0A375}"/>
                  </a:ext>
                </a:extLst>
              </p:cNvPr>
              <p:cNvSpPr/>
              <p:nvPr/>
            </p:nvSpPr>
            <p:spPr>
              <a:xfrm>
                <a:off x="5285090" y="2391632"/>
                <a:ext cx="136707" cy="211123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7F3EFB8-6BEF-3CC4-3EC3-2BADA761C669}"/>
                  </a:ext>
                </a:extLst>
              </p:cNvPr>
              <p:cNvSpPr/>
              <p:nvPr/>
            </p:nvSpPr>
            <p:spPr>
              <a:xfrm>
                <a:off x="5285089" y="3074982"/>
                <a:ext cx="136707" cy="211123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2C4AA2F-D172-4F1C-E538-27931EA53337}"/>
                  </a:ext>
                </a:extLst>
              </p:cNvPr>
              <p:cNvSpPr/>
              <p:nvPr/>
            </p:nvSpPr>
            <p:spPr>
              <a:xfrm>
                <a:off x="3790575" y="3097242"/>
                <a:ext cx="136707" cy="211123"/>
              </a:xfrm>
              <a:prstGeom prst="rect">
                <a:avLst/>
              </a:prstGeom>
              <a:pattFill prst="lgConfetti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E6FD26E-F6D9-2C5A-4626-C3C6F1BF753A}"/>
                </a:ext>
              </a:extLst>
            </p:cNvPr>
            <p:cNvSpPr txBox="1"/>
            <p:nvPr/>
          </p:nvSpPr>
          <p:spPr>
            <a:xfrm>
              <a:off x="1153231" y="2402886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6D92614-B83B-C2DE-4EAA-8826E222F215}"/>
                </a:ext>
              </a:extLst>
            </p:cNvPr>
            <p:cNvSpPr txBox="1"/>
            <p:nvPr/>
          </p:nvSpPr>
          <p:spPr>
            <a:xfrm>
              <a:off x="2688512" y="238420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(b)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B5415-1BC5-385C-A386-37BBD573ED00}"/>
                </a:ext>
              </a:extLst>
            </p:cNvPr>
            <p:cNvSpPr txBox="1"/>
            <p:nvPr/>
          </p:nvSpPr>
          <p:spPr>
            <a:xfrm>
              <a:off x="4156848" y="239236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(c)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C296832-FC1C-ADBC-C0CC-4C02503821D7}"/>
                </a:ext>
              </a:extLst>
            </p:cNvPr>
            <p:cNvSpPr txBox="1"/>
            <p:nvPr/>
          </p:nvSpPr>
          <p:spPr>
            <a:xfrm>
              <a:off x="1394500" y="45370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(e)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79CFD2-1BDB-87AF-22EB-7FE7F5ACFD52}"/>
                </a:ext>
              </a:extLst>
            </p:cNvPr>
            <p:cNvSpPr txBox="1"/>
            <p:nvPr/>
          </p:nvSpPr>
          <p:spPr>
            <a:xfrm>
              <a:off x="2587677" y="592115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(h)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0D1D81-FC55-8A23-E2E4-3629F8C13AAD}"/>
                </a:ext>
              </a:extLst>
            </p:cNvPr>
            <p:cNvSpPr txBox="1"/>
            <p:nvPr/>
          </p:nvSpPr>
          <p:spPr>
            <a:xfrm>
              <a:off x="3988169" y="450483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(f)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E8BDC2F-EA71-8C92-0CA0-61C9A1D27D63}"/>
                </a:ext>
              </a:extLst>
            </p:cNvPr>
            <p:cNvGrpSpPr/>
            <p:nvPr/>
          </p:nvGrpSpPr>
          <p:grpSpPr>
            <a:xfrm>
              <a:off x="2445057" y="4925272"/>
              <a:ext cx="679791" cy="995880"/>
              <a:chOff x="2885039" y="4010685"/>
              <a:chExt cx="679791" cy="99588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D32A222-B15E-6F56-A3AC-EB086AD1B57B}"/>
                  </a:ext>
                </a:extLst>
              </p:cNvPr>
              <p:cNvSpPr/>
              <p:nvPr/>
            </p:nvSpPr>
            <p:spPr>
              <a:xfrm>
                <a:off x="2885040" y="4010685"/>
                <a:ext cx="679790" cy="995880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8996AAF-F65D-7472-4C08-7C3F55761E71}"/>
                  </a:ext>
                </a:extLst>
              </p:cNvPr>
              <p:cNvSpPr/>
              <p:nvPr/>
            </p:nvSpPr>
            <p:spPr>
              <a:xfrm>
                <a:off x="2974782" y="4010685"/>
                <a:ext cx="500305" cy="885085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9963E6-63B8-A1EF-D557-A0EA928D7EB3}"/>
                  </a:ext>
                </a:extLst>
              </p:cNvPr>
              <p:cNvSpPr/>
              <p:nvPr/>
            </p:nvSpPr>
            <p:spPr>
              <a:xfrm>
                <a:off x="3060070" y="4010685"/>
                <a:ext cx="353085" cy="85953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23E5CBD-2B0C-D133-5044-59113B8A4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5039" y="4010685"/>
                <a:ext cx="679791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9C169D-BD95-E810-5D29-FEF811386F92}"/>
                </a:ext>
              </a:extLst>
            </p:cNvPr>
            <p:cNvSpPr txBox="1"/>
            <p:nvPr/>
          </p:nvSpPr>
          <p:spPr>
            <a:xfrm>
              <a:off x="1104324" y="5325103"/>
              <a:ext cx="10294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Solid DT in foam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65AD206-97CA-11C9-5C3C-C4D789443B2F}"/>
                </a:ext>
              </a:extLst>
            </p:cNvPr>
            <p:cNvSpPr txBox="1"/>
            <p:nvPr/>
          </p:nvSpPr>
          <p:spPr>
            <a:xfrm>
              <a:off x="1107491" y="5572900"/>
              <a:ext cx="10919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Liquid DT in foam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336C8C4-AFD7-6B2E-8246-E5DF94733045}"/>
                </a:ext>
              </a:extLst>
            </p:cNvPr>
            <p:cNvSpPr txBox="1"/>
            <p:nvPr/>
          </p:nvSpPr>
          <p:spPr>
            <a:xfrm>
              <a:off x="6006901" y="2371226"/>
              <a:ext cx="589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Hollow cone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B0BF0B4-F6D5-8B51-15AA-B4CFAE10DBBF}"/>
                </a:ext>
              </a:extLst>
            </p:cNvPr>
            <p:cNvSpPr txBox="1"/>
            <p:nvPr/>
          </p:nvSpPr>
          <p:spPr>
            <a:xfrm>
              <a:off x="2078750" y="2775170"/>
              <a:ext cx="1553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Hohlraum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(High Z interior)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334B14-04A7-83A4-E825-9AFC4B0561BB}"/>
                </a:ext>
              </a:extLst>
            </p:cNvPr>
            <p:cNvSpPr txBox="1"/>
            <p:nvPr/>
          </p:nvSpPr>
          <p:spPr>
            <a:xfrm>
              <a:off x="3313171" y="5244703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Cylindrical liner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(low Z)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2EDE292-4298-965A-94AD-15E9A76348E7}"/>
                </a:ext>
              </a:extLst>
            </p:cNvPr>
            <p:cNvSpPr txBox="1"/>
            <p:nvPr/>
          </p:nvSpPr>
          <p:spPr>
            <a:xfrm>
              <a:off x="2257956" y="4418784"/>
              <a:ext cx="119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Thin film windows and supports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C390114-8E65-C08C-48F4-3EC946AD9CBD}"/>
                </a:ext>
              </a:extLst>
            </p:cNvPr>
            <p:cNvSpPr txBox="1"/>
            <p:nvPr/>
          </p:nvSpPr>
          <p:spPr>
            <a:xfrm>
              <a:off x="4018000" y="4863457"/>
              <a:ext cx="1439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radiators (metal foams)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F1309CA-B232-B14E-CA1C-AE4FBE620E6B}"/>
                </a:ext>
              </a:extLst>
            </p:cNvPr>
            <p:cNvSpPr txBox="1"/>
            <p:nvPr/>
          </p:nvSpPr>
          <p:spPr>
            <a:xfrm>
              <a:off x="516136" y="2713144"/>
              <a:ext cx="1349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Sealed capsule with IR reflective coat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20FAB6-5186-D998-0F63-8FFB302F928F}"/>
                </a:ext>
              </a:extLst>
            </p:cNvPr>
            <p:cNvSpPr txBox="1"/>
            <p:nvPr/>
          </p:nvSpPr>
          <p:spPr>
            <a:xfrm>
              <a:off x="3061426" y="2245287"/>
              <a:ext cx="1349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Capsule with IR reflective coat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A14B642-AB3E-14E8-99C5-14A689971806}"/>
                </a:ext>
              </a:extLst>
            </p:cNvPr>
            <p:cNvCxnSpPr>
              <a:cxnSpLocks/>
              <a:endCxn id="168" idx="3"/>
            </p:cNvCxnSpPr>
            <p:nvPr/>
          </p:nvCxnSpPr>
          <p:spPr>
            <a:xfrm flipV="1">
              <a:off x="840010" y="2279530"/>
              <a:ext cx="267481" cy="44700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67EAABE9-7641-0BE4-9E10-18E88F488F59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>
              <a:off x="2855565" y="3021391"/>
              <a:ext cx="381482" cy="1368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9C6FFD-DE00-20B2-D943-655815CDADC7}"/>
                </a:ext>
              </a:extLst>
            </p:cNvPr>
            <p:cNvSpPr txBox="1"/>
            <p:nvPr/>
          </p:nvSpPr>
          <p:spPr>
            <a:xfrm>
              <a:off x="1069151" y="5022454"/>
              <a:ext cx="12861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Solid pure DT layer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D06A0F-5367-AABE-3E6D-FEB33F4240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9121" y="2022268"/>
              <a:ext cx="233096" cy="25362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66A5780-9587-BD39-7D06-4FA8A6AED9A3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flipH="1" flipV="1">
              <a:off x="2513978" y="3878720"/>
              <a:ext cx="341587" cy="5400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C021EF8-FBB5-4C84-95D8-93B6C61955D6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flipH="1" flipV="1">
              <a:off x="2078750" y="4068951"/>
              <a:ext cx="776815" cy="34983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0BA33E1-90F1-FF75-C8AE-B5A0A00433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887" y="4784150"/>
              <a:ext cx="119717" cy="900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3D8B346-B8BE-88AD-FF85-45584EFED0F4}"/>
                </a:ext>
              </a:extLst>
            </p:cNvPr>
            <p:cNvCxnSpPr>
              <a:cxnSpLocks/>
              <a:stCxn id="108" idx="0"/>
            </p:cNvCxnSpPr>
            <p:nvPr/>
          </p:nvCxnSpPr>
          <p:spPr>
            <a:xfrm flipH="1" flipV="1">
              <a:off x="4580362" y="4268390"/>
              <a:ext cx="157439" cy="59506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0E51F7D-AEC4-72B1-53C7-24D0AAAA25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7979" y="5244703"/>
              <a:ext cx="232891" cy="8203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D7FC809-AE1A-C01D-0A26-6B800AFB4727}"/>
                </a:ext>
              </a:extLst>
            </p:cNvPr>
            <p:cNvSpPr/>
            <p:nvPr/>
          </p:nvSpPr>
          <p:spPr>
            <a:xfrm>
              <a:off x="896811" y="5033914"/>
              <a:ext cx="219553" cy="21078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CDA1A00-D53D-36B1-A86F-83DBC46D23FF}"/>
                </a:ext>
              </a:extLst>
            </p:cNvPr>
            <p:cNvSpPr/>
            <p:nvPr/>
          </p:nvSpPr>
          <p:spPr>
            <a:xfrm>
              <a:off x="896811" y="5302619"/>
              <a:ext cx="219553" cy="210789"/>
            </a:xfrm>
            <a:prstGeom prst="rect">
              <a:avLst/>
            </a:prstGeom>
            <a:pattFill prst="smCheck">
              <a:fgClr>
                <a:sysClr val="windowText" lastClr="000000"/>
              </a:fgClr>
              <a:bgClr>
                <a:srgbClr val="00B0F0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BD7178E-8C3C-D527-2304-11D6BBA27224}"/>
                </a:ext>
              </a:extLst>
            </p:cNvPr>
            <p:cNvSpPr/>
            <p:nvPr/>
          </p:nvSpPr>
          <p:spPr>
            <a:xfrm>
              <a:off x="896811" y="5571324"/>
              <a:ext cx="219553" cy="210789"/>
            </a:xfrm>
            <a:prstGeom prst="rect">
              <a:avLst/>
            </a:prstGeom>
            <a:pattFill prst="smCheck">
              <a:fgClr>
                <a:sysClr val="windowText" lastClr="000000"/>
              </a:fgClr>
              <a:bgClr>
                <a:srgbClr val="08C8DC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B4A9C123-7A1C-0F05-0F0A-3C131B4389D7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>
              <a:off x="2400471" y="3021391"/>
              <a:ext cx="455094" cy="2773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0019B48-1688-E9E8-60BB-FC97FB36436E}"/>
                </a:ext>
              </a:extLst>
            </p:cNvPr>
            <p:cNvSpPr txBox="1"/>
            <p:nvPr/>
          </p:nvSpPr>
          <p:spPr>
            <a:xfrm>
              <a:off x="538200" y="4455607"/>
              <a:ext cx="10919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P2 Shield (High Z)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CAA43AC-609E-8D00-03EC-1A7B9E0E5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155" y="3815001"/>
              <a:ext cx="195643" cy="68982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6D5DCB1-91C9-83E2-C490-7DB40E70937A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flipH="1" flipV="1">
              <a:off x="6162627" y="2112234"/>
              <a:ext cx="139236" cy="2589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9863877-AF24-BEF5-7A6C-7D40F21864B0}"/>
                </a:ext>
              </a:extLst>
            </p:cNvPr>
            <p:cNvSpPr txBox="1"/>
            <p:nvPr/>
          </p:nvSpPr>
          <p:spPr>
            <a:xfrm>
              <a:off x="4496766" y="2221188"/>
              <a:ext cx="1349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Capsule with IR reflective coat</a:t>
              </a:r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3965FDA0-8215-9549-46A2-54AA3BF838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4461" y="1998169"/>
              <a:ext cx="233096" cy="25362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FE9D482-0F9E-BF83-C5E1-1BCF0934EFF4}"/>
                </a:ext>
              </a:extLst>
            </p:cNvPr>
            <p:cNvSpPr txBox="1"/>
            <p:nvPr/>
          </p:nvSpPr>
          <p:spPr>
            <a:xfrm>
              <a:off x="5581076" y="238884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(d)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A7C9035-DA9E-9DBF-D05F-C874C92B1964}"/>
                </a:ext>
              </a:extLst>
            </p:cNvPr>
            <p:cNvSpPr txBox="1"/>
            <p:nvPr/>
          </p:nvSpPr>
          <p:spPr>
            <a:xfrm>
              <a:off x="6028634" y="5954980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(i)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78961EA-4ADA-37FE-0EBE-7D08C028DEA2}"/>
                </a:ext>
              </a:extLst>
            </p:cNvPr>
            <p:cNvSpPr/>
            <p:nvPr/>
          </p:nvSpPr>
          <p:spPr>
            <a:xfrm>
              <a:off x="6434465" y="5139308"/>
              <a:ext cx="91249" cy="9363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C868412-B96A-CBF0-169C-05E93FA8CDD0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236500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3073022-C7A6-6B19-EB80-D2F8EFCC93CA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326742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FD03104-C54B-52AB-E281-4B390A3E7744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416984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179BB11-770C-6DE2-AE29-746D90B5388D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507226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1477494-5A72-CB55-A852-0C487FBD576A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597468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5E12291-5012-949D-0350-2699E17E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687710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E8DD1C3-768E-492C-A6DE-436CFB70B1D9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777952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05EBCC9-EB6A-CB9C-5F63-F244093770D0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868194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CBCB3B6-6F2B-C933-FFD6-DDF2E058691F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55" y="5958436"/>
              <a:ext cx="44201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4A74E26-E459-E836-6394-E5A9DB2E7008}"/>
                </a:ext>
              </a:extLst>
            </p:cNvPr>
            <p:cNvSpPr txBox="1"/>
            <p:nvPr/>
          </p:nvSpPr>
          <p:spPr>
            <a:xfrm>
              <a:off x="6704774" y="469881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n-US" kern="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325BFF1-6C4C-3413-1F99-E1FFE193183E}"/>
                </a:ext>
              </a:extLst>
            </p:cNvPr>
            <p:cNvSpPr txBox="1"/>
            <p:nvPr/>
          </p:nvSpPr>
          <p:spPr>
            <a:xfrm>
              <a:off x="4245696" y="5712215"/>
              <a:ext cx="10679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Nano-wire forest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D89AE198-D022-0505-FCEF-3BCB9BC6D497}"/>
                </a:ext>
              </a:extLst>
            </p:cNvPr>
            <p:cNvCxnSpPr>
              <a:cxnSpLocks/>
              <a:stCxn id="191" idx="3"/>
            </p:cNvCxnSpPr>
            <p:nvPr/>
          </p:nvCxnSpPr>
          <p:spPr>
            <a:xfrm flipV="1">
              <a:off x="5313617" y="5416984"/>
              <a:ext cx="672895" cy="41834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A56037B-7FE0-B159-CB1A-F545621E04B7}"/>
                </a:ext>
              </a:extLst>
            </p:cNvPr>
            <p:cNvGrpSpPr/>
            <p:nvPr/>
          </p:nvGrpSpPr>
          <p:grpSpPr>
            <a:xfrm>
              <a:off x="5750699" y="2743534"/>
              <a:ext cx="1280525" cy="1884634"/>
              <a:chOff x="5750699" y="2743534"/>
              <a:chExt cx="1280525" cy="1884634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B59FFE55-7E97-48C3-EC3A-EDB8446752F3}"/>
                  </a:ext>
                </a:extLst>
              </p:cNvPr>
              <p:cNvGrpSpPr/>
              <p:nvPr/>
            </p:nvGrpSpPr>
            <p:grpSpPr>
              <a:xfrm>
                <a:off x="5750699" y="2924753"/>
                <a:ext cx="1280525" cy="1703415"/>
                <a:chOff x="8726845" y="970296"/>
                <a:chExt cx="3086100" cy="4105275"/>
              </a:xfrm>
            </p:grpSpPr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5922DCE-280A-03DA-C006-6311CDDDE0C4}"/>
                    </a:ext>
                  </a:extLst>
                </p:cNvPr>
                <p:cNvSpPr/>
                <p:nvPr/>
              </p:nvSpPr>
              <p:spPr>
                <a:xfrm>
                  <a:off x="8726845" y="970296"/>
                  <a:ext cx="3086100" cy="4105275"/>
                </a:xfrm>
                <a:custGeom>
                  <a:avLst/>
                  <a:gdLst>
                    <a:gd name="connsiteX0" fmla="*/ 9525 w 3086100"/>
                    <a:gd name="connsiteY0" fmla="*/ 0 h 4105275"/>
                    <a:gd name="connsiteX1" fmla="*/ 3086100 w 3086100"/>
                    <a:gd name="connsiteY1" fmla="*/ 9525 h 4105275"/>
                    <a:gd name="connsiteX2" fmla="*/ 3076575 w 3086100"/>
                    <a:gd name="connsiteY2" fmla="*/ 809625 h 4105275"/>
                    <a:gd name="connsiteX3" fmla="*/ 2914650 w 3086100"/>
                    <a:gd name="connsiteY3" fmla="*/ 809625 h 4105275"/>
                    <a:gd name="connsiteX4" fmla="*/ 1762125 w 3086100"/>
                    <a:gd name="connsiteY4" fmla="*/ 1924050 h 4105275"/>
                    <a:gd name="connsiteX5" fmla="*/ 1952625 w 3086100"/>
                    <a:gd name="connsiteY5" fmla="*/ 1943100 h 4105275"/>
                    <a:gd name="connsiteX6" fmla="*/ 1943100 w 3086100"/>
                    <a:gd name="connsiteY6" fmla="*/ 2181225 h 4105275"/>
                    <a:gd name="connsiteX7" fmla="*/ 1819275 w 3086100"/>
                    <a:gd name="connsiteY7" fmla="*/ 2181225 h 4105275"/>
                    <a:gd name="connsiteX8" fmla="*/ 2924175 w 3086100"/>
                    <a:gd name="connsiteY8" fmla="*/ 3305175 h 4105275"/>
                    <a:gd name="connsiteX9" fmla="*/ 3076575 w 3086100"/>
                    <a:gd name="connsiteY9" fmla="*/ 3305175 h 4105275"/>
                    <a:gd name="connsiteX10" fmla="*/ 3076575 w 3086100"/>
                    <a:gd name="connsiteY10" fmla="*/ 4105275 h 4105275"/>
                    <a:gd name="connsiteX11" fmla="*/ 0 w 3086100"/>
                    <a:gd name="connsiteY11" fmla="*/ 4095750 h 4105275"/>
                    <a:gd name="connsiteX12" fmla="*/ 19050 w 3086100"/>
                    <a:gd name="connsiteY12" fmla="*/ 3286125 h 4105275"/>
                    <a:gd name="connsiteX13" fmla="*/ 209550 w 3086100"/>
                    <a:gd name="connsiteY13" fmla="*/ 3295650 h 4105275"/>
                    <a:gd name="connsiteX14" fmla="*/ 866775 w 3086100"/>
                    <a:gd name="connsiteY14" fmla="*/ 2581275 h 4105275"/>
                    <a:gd name="connsiteX15" fmla="*/ 9525 w 3086100"/>
                    <a:gd name="connsiteY15" fmla="*/ 2581275 h 4105275"/>
                    <a:gd name="connsiteX16" fmla="*/ 19050 w 3086100"/>
                    <a:gd name="connsiteY16" fmla="*/ 2181225 h 4105275"/>
                    <a:gd name="connsiteX17" fmla="*/ 1123950 w 3086100"/>
                    <a:gd name="connsiteY17" fmla="*/ 2200275 h 4105275"/>
                    <a:gd name="connsiteX18" fmla="*/ 1143000 w 3086100"/>
                    <a:gd name="connsiteY18" fmla="*/ 1914525 h 4105275"/>
                    <a:gd name="connsiteX19" fmla="*/ 9525 w 3086100"/>
                    <a:gd name="connsiteY19" fmla="*/ 1914525 h 4105275"/>
                    <a:gd name="connsiteX20" fmla="*/ 9525 w 3086100"/>
                    <a:gd name="connsiteY20" fmla="*/ 1533525 h 4105275"/>
                    <a:gd name="connsiteX21" fmla="*/ 885825 w 3086100"/>
                    <a:gd name="connsiteY21" fmla="*/ 1533525 h 4105275"/>
                    <a:gd name="connsiteX22" fmla="*/ 190500 w 3086100"/>
                    <a:gd name="connsiteY22" fmla="*/ 809625 h 4105275"/>
                    <a:gd name="connsiteX23" fmla="*/ 19050 w 3086100"/>
                    <a:gd name="connsiteY23" fmla="*/ 809625 h 4105275"/>
                    <a:gd name="connsiteX24" fmla="*/ 9525 w 3086100"/>
                    <a:gd name="connsiteY24" fmla="*/ 0 h 41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86100" h="4105275">
                      <a:moveTo>
                        <a:pt x="9525" y="0"/>
                      </a:moveTo>
                      <a:lnTo>
                        <a:pt x="3086100" y="9525"/>
                      </a:lnTo>
                      <a:lnTo>
                        <a:pt x="3076575" y="809625"/>
                      </a:lnTo>
                      <a:lnTo>
                        <a:pt x="2914650" y="809625"/>
                      </a:lnTo>
                      <a:lnTo>
                        <a:pt x="1762125" y="1924050"/>
                      </a:lnTo>
                      <a:lnTo>
                        <a:pt x="1952625" y="1943100"/>
                      </a:lnTo>
                      <a:lnTo>
                        <a:pt x="1943100" y="2181225"/>
                      </a:lnTo>
                      <a:lnTo>
                        <a:pt x="1819275" y="2181225"/>
                      </a:lnTo>
                      <a:lnTo>
                        <a:pt x="2924175" y="3305175"/>
                      </a:lnTo>
                      <a:lnTo>
                        <a:pt x="3076575" y="3305175"/>
                      </a:lnTo>
                      <a:lnTo>
                        <a:pt x="3076575" y="4105275"/>
                      </a:lnTo>
                      <a:lnTo>
                        <a:pt x="0" y="4095750"/>
                      </a:lnTo>
                      <a:lnTo>
                        <a:pt x="19050" y="3286125"/>
                      </a:lnTo>
                      <a:lnTo>
                        <a:pt x="209550" y="3295650"/>
                      </a:lnTo>
                      <a:lnTo>
                        <a:pt x="866775" y="2581275"/>
                      </a:lnTo>
                      <a:lnTo>
                        <a:pt x="9525" y="2581275"/>
                      </a:lnTo>
                      <a:lnTo>
                        <a:pt x="19050" y="2181225"/>
                      </a:lnTo>
                      <a:lnTo>
                        <a:pt x="1123950" y="2200275"/>
                      </a:lnTo>
                      <a:lnTo>
                        <a:pt x="1143000" y="1914525"/>
                      </a:lnTo>
                      <a:lnTo>
                        <a:pt x="9525" y="1914525"/>
                      </a:lnTo>
                      <a:lnTo>
                        <a:pt x="9525" y="1533525"/>
                      </a:lnTo>
                      <a:lnTo>
                        <a:pt x="885825" y="1533525"/>
                      </a:lnTo>
                      <a:lnTo>
                        <a:pt x="190500" y="809625"/>
                      </a:lnTo>
                      <a:lnTo>
                        <a:pt x="19050" y="809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93202A0A-6C31-2162-EF62-75228612515A}"/>
                    </a:ext>
                  </a:extLst>
                </p:cNvPr>
                <p:cNvSpPr/>
                <p:nvPr/>
              </p:nvSpPr>
              <p:spPr>
                <a:xfrm>
                  <a:off x="8990664" y="1118705"/>
                  <a:ext cx="2607427" cy="39864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AEF66AC-3563-CFC5-D256-26B8FBAC29B0}"/>
                    </a:ext>
                  </a:extLst>
                </p:cNvPr>
                <p:cNvSpPr/>
                <p:nvPr/>
              </p:nvSpPr>
              <p:spPr>
                <a:xfrm>
                  <a:off x="8990664" y="4593299"/>
                  <a:ext cx="2614671" cy="39864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2A4B750C-714D-7238-1DF5-489416AFA85B}"/>
                    </a:ext>
                  </a:extLst>
                </p:cNvPr>
                <p:cNvSpPr/>
                <p:nvPr/>
              </p:nvSpPr>
              <p:spPr>
                <a:xfrm>
                  <a:off x="8990664" y="1516697"/>
                  <a:ext cx="2619375" cy="323850"/>
                </a:xfrm>
                <a:custGeom>
                  <a:avLst/>
                  <a:gdLst>
                    <a:gd name="connsiteX0" fmla="*/ 0 w 2619375"/>
                    <a:gd name="connsiteY0" fmla="*/ 0 h 323850"/>
                    <a:gd name="connsiteX1" fmla="*/ 2619375 w 2619375"/>
                    <a:gd name="connsiteY1" fmla="*/ 9525 h 323850"/>
                    <a:gd name="connsiteX2" fmla="*/ 2619375 w 2619375"/>
                    <a:gd name="connsiteY2" fmla="*/ 142875 h 323850"/>
                    <a:gd name="connsiteX3" fmla="*/ 2428875 w 2619375"/>
                    <a:gd name="connsiteY3" fmla="*/ 304800 h 323850"/>
                    <a:gd name="connsiteX4" fmla="*/ 190500 w 2619375"/>
                    <a:gd name="connsiteY4" fmla="*/ 323850 h 323850"/>
                    <a:gd name="connsiteX5" fmla="*/ 9525 w 2619375"/>
                    <a:gd name="connsiteY5" fmla="*/ 180975 h 323850"/>
                    <a:gd name="connsiteX6" fmla="*/ 0 w 2619375"/>
                    <a:gd name="connsiteY6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9375" h="323850">
                      <a:moveTo>
                        <a:pt x="0" y="0"/>
                      </a:moveTo>
                      <a:lnTo>
                        <a:pt x="2619375" y="9525"/>
                      </a:lnTo>
                      <a:lnTo>
                        <a:pt x="2619375" y="142875"/>
                      </a:lnTo>
                      <a:lnTo>
                        <a:pt x="2428875" y="304800"/>
                      </a:lnTo>
                      <a:lnTo>
                        <a:pt x="190500" y="323850"/>
                      </a:lnTo>
                      <a:lnTo>
                        <a:pt x="9525" y="180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9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B8F81F33-B9E8-8A07-5DA7-8224129D4B0C}"/>
                    </a:ext>
                  </a:extLst>
                </p:cNvPr>
                <p:cNvSpPr/>
                <p:nvPr/>
              </p:nvSpPr>
              <p:spPr>
                <a:xfrm flipV="1">
                  <a:off x="8978716" y="4268898"/>
                  <a:ext cx="2619375" cy="323850"/>
                </a:xfrm>
                <a:custGeom>
                  <a:avLst/>
                  <a:gdLst>
                    <a:gd name="connsiteX0" fmla="*/ 0 w 2619375"/>
                    <a:gd name="connsiteY0" fmla="*/ 0 h 323850"/>
                    <a:gd name="connsiteX1" fmla="*/ 2619375 w 2619375"/>
                    <a:gd name="connsiteY1" fmla="*/ 9525 h 323850"/>
                    <a:gd name="connsiteX2" fmla="*/ 2619375 w 2619375"/>
                    <a:gd name="connsiteY2" fmla="*/ 142875 h 323850"/>
                    <a:gd name="connsiteX3" fmla="*/ 2428875 w 2619375"/>
                    <a:gd name="connsiteY3" fmla="*/ 304800 h 323850"/>
                    <a:gd name="connsiteX4" fmla="*/ 190500 w 2619375"/>
                    <a:gd name="connsiteY4" fmla="*/ 323850 h 323850"/>
                    <a:gd name="connsiteX5" fmla="*/ 9525 w 2619375"/>
                    <a:gd name="connsiteY5" fmla="*/ 180975 h 323850"/>
                    <a:gd name="connsiteX6" fmla="*/ 0 w 2619375"/>
                    <a:gd name="connsiteY6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9375" h="323850">
                      <a:moveTo>
                        <a:pt x="0" y="0"/>
                      </a:moveTo>
                      <a:lnTo>
                        <a:pt x="2619375" y="9525"/>
                      </a:lnTo>
                      <a:lnTo>
                        <a:pt x="2619375" y="142875"/>
                      </a:lnTo>
                      <a:lnTo>
                        <a:pt x="2428875" y="304800"/>
                      </a:lnTo>
                      <a:lnTo>
                        <a:pt x="190500" y="323850"/>
                      </a:lnTo>
                      <a:lnTo>
                        <a:pt x="9525" y="180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9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F21E1A56-E8B3-D7D8-3334-B29F32DC9532}"/>
                    </a:ext>
                  </a:extLst>
                </p:cNvPr>
                <p:cNvSpPr/>
                <p:nvPr/>
              </p:nvSpPr>
              <p:spPr>
                <a:xfrm>
                  <a:off x="9191992" y="1829671"/>
                  <a:ext cx="2200275" cy="2447925"/>
                </a:xfrm>
                <a:custGeom>
                  <a:avLst/>
                  <a:gdLst>
                    <a:gd name="connsiteX0" fmla="*/ 0 w 2200275"/>
                    <a:gd name="connsiteY0" fmla="*/ 0 h 2447925"/>
                    <a:gd name="connsiteX1" fmla="*/ 0 w 2200275"/>
                    <a:gd name="connsiteY1" fmla="*/ 0 h 2447925"/>
                    <a:gd name="connsiteX2" fmla="*/ 2200275 w 2200275"/>
                    <a:gd name="connsiteY2" fmla="*/ 19050 h 2447925"/>
                    <a:gd name="connsiteX3" fmla="*/ 1143000 w 2200275"/>
                    <a:gd name="connsiteY3" fmla="*/ 1076325 h 2447925"/>
                    <a:gd name="connsiteX4" fmla="*/ 1133475 w 2200275"/>
                    <a:gd name="connsiteY4" fmla="*/ 1390650 h 2447925"/>
                    <a:gd name="connsiteX5" fmla="*/ 2200275 w 2200275"/>
                    <a:gd name="connsiteY5" fmla="*/ 2447925 h 2447925"/>
                    <a:gd name="connsiteX6" fmla="*/ 19050 w 2200275"/>
                    <a:gd name="connsiteY6" fmla="*/ 2419350 h 2447925"/>
                    <a:gd name="connsiteX7" fmla="*/ 1076325 w 2200275"/>
                    <a:gd name="connsiteY7" fmla="*/ 1371600 h 2447925"/>
                    <a:gd name="connsiteX8" fmla="*/ 1066800 w 2200275"/>
                    <a:gd name="connsiteY8" fmla="*/ 1085850 h 2447925"/>
                    <a:gd name="connsiteX9" fmla="*/ 0 w 2200275"/>
                    <a:gd name="connsiteY9" fmla="*/ 0 h 2447925"/>
                    <a:gd name="connsiteX0" fmla="*/ 9525 w 2200275"/>
                    <a:gd name="connsiteY0" fmla="*/ 38100 h 2447925"/>
                    <a:gd name="connsiteX1" fmla="*/ 0 w 2200275"/>
                    <a:gd name="connsiteY1" fmla="*/ 0 h 2447925"/>
                    <a:gd name="connsiteX2" fmla="*/ 2200275 w 2200275"/>
                    <a:gd name="connsiteY2" fmla="*/ 19050 h 2447925"/>
                    <a:gd name="connsiteX3" fmla="*/ 1143000 w 2200275"/>
                    <a:gd name="connsiteY3" fmla="*/ 1076325 h 2447925"/>
                    <a:gd name="connsiteX4" fmla="*/ 1133475 w 2200275"/>
                    <a:gd name="connsiteY4" fmla="*/ 1390650 h 2447925"/>
                    <a:gd name="connsiteX5" fmla="*/ 2200275 w 2200275"/>
                    <a:gd name="connsiteY5" fmla="*/ 2447925 h 2447925"/>
                    <a:gd name="connsiteX6" fmla="*/ 19050 w 2200275"/>
                    <a:gd name="connsiteY6" fmla="*/ 2419350 h 2447925"/>
                    <a:gd name="connsiteX7" fmla="*/ 1076325 w 2200275"/>
                    <a:gd name="connsiteY7" fmla="*/ 1371600 h 2447925"/>
                    <a:gd name="connsiteX8" fmla="*/ 1066800 w 2200275"/>
                    <a:gd name="connsiteY8" fmla="*/ 1085850 h 2447925"/>
                    <a:gd name="connsiteX9" fmla="*/ 9525 w 2200275"/>
                    <a:gd name="connsiteY9" fmla="*/ 38100 h 2447925"/>
                    <a:gd name="connsiteX0" fmla="*/ 9525 w 2200275"/>
                    <a:gd name="connsiteY0" fmla="*/ 38100 h 2447925"/>
                    <a:gd name="connsiteX1" fmla="*/ 0 w 2200275"/>
                    <a:gd name="connsiteY1" fmla="*/ 0 h 2447925"/>
                    <a:gd name="connsiteX2" fmla="*/ 2190750 w 2200275"/>
                    <a:gd name="connsiteY2" fmla="*/ 19050 h 2447925"/>
                    <a:gd name="connsiteX3" fmla="*/ 1143000 w 2200275"/>
                    <a:gd name="connsiteY3" fmla="*/ 1076325 h 2447925"/>
                    <a:gd name="connsiteX4" fmla="*/ 1133475 w 2200275"/>
                    <a:gd name="connsiteY4" fmla="*/ 1390650 h 2447925"/>
                    <a:gd name="connsiteX5" fmla="*/ 2200275 w 2200275"/>
                    <a:gd name="connsiteY5" fmla="*/ 2447925 h 2447925"/>
                    <a:gd name="connsiteX6" fmla="*/ 19050 w 2200275"/>
                    <a:gd name="connsiteY6" fmla="*/ 2419350 h 2447925"/>
                    <a:gd name="connsiteX7" fmla="*/ 1076325 w 2200275"/>
                    <a:gd name="connsiteY7" fmla="*/ 1371600 h 2447925"/>
                    <a:gd name="connsiteX8" fmla="*/ 1066800 w 2200275"/>
                    <a:gd name="connsiteY8" fmla="*/ 1085850 h 2447925"/>
                    <a:gd name="connsiteX9" fmla="*/ 9525 w 2200275"/>
                    <a:gd name="connsiteY9" fmla="*/ 38100 h 2447925"/>
                    <a:gd name="connsiteX0" fmla="*/ 9525 w 2200275"/>
                    <a:gd name="connsiteY0" fmla="*/ 38100 h 2447925"/>
                    <a:gd name="connsiteX1" fmla="*/ 0 w 2200275"/>
                    <a:gd name="connsiteY1" fmla="*/ 0 h 2447925"/>
                    <a:gd name="connsiteX2" fmla="*/ 2190750 w 2200275"/>
                    <a:gd name="connsiteY2" fmla="*/ 19050 h 2447925"/>
                    <a:gd name="connsiteX3" fmla="*/ 1143000 w 2200275"/>
                    <a:gd name="connsiteY3" fmla="*/ 1076325 h 2447925"/>
                    <a:gd name="connsiteX4" fmla="*/ 1133475 w 2200275"/>
                    <a:gd name="connsiteY4" fmla="*/ 1390650 h 2447925"/>
                    <a:gd name="connsiteX5" fmla="*/ 2200275 w 2200275"/>
                    <a:gd name="connsiteY5" fmla="*/ 2447925 h 2447925"/>
                    <a:gd name="connsiteX6" fmla="*/ 19050 w 2200275"/>
                    <a:gd name="connsiteY6" fmla="*/ 2447925 h 2447925"/>
                    <a:gd name="connsiteX7" fmla="*/ 1076325 w 2200275"/>
                    <a:gd name="connsiteY7" fmla="*/ 1371600 h 2447925"/>
                    <a:gd name="connsiteX8" fmla="*/ 1066800 w 2200275"/>
                    <a:gd name="connsiteY8" fmla="*/ 1085850 h 2447925"/>
                    <a:gd name="connsiteX9" fmla="*/ 9525 w 2200275"/>
                    <a:gd name="connsiteY9" fmla="*/ 38100 h 244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0275" h="2447925">
                      <a:moveTo>
                        <a:pt x="9525" y="38100"/>
                      </a:moveTo>
                      <a:lnTo>
                        <a:pt x="0" y="0"/>
                      </a:lnTo>
                      <a:lnTo>
                        <a:pt x="2190750" y="19050"/>
                      </a:lnTo>
                      <a:lnTo>
                        <a:pt x="1143000" y="1076325"/>
                      </a:lnTo>
                      <a:lnTo>
                        <a:pt x="1133475" y="1390650"/>
                      </a:lnTo>
                      <a:lnTo>
                        <a:pt x="2200275" y="2447925"/>
                      </a:lnTo>
                      <a:lnTo>
                        <a:pt x="19050" y="2447925"/>
                      </a:lnTo>
                      <a:lnTo>
                        <a:pt x="1076325" y="1371600"/>
                      </a:lnTo>
                      <a:lnTo>
                        <a:pt x="1066800" y="1085850"/>
                      </a:lnTo>
                      <a:lnTo>
                        <a:pt x="9525" y="381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1983210-A7FA-1FA9-F7F9-5C2A87526272}"/>
                  </a:ext>
                </a:extLst>
              </p:cNvPr>
              <p:cNvSpPr txBox="1"/>
              <p:nvPr/>
            </p:nvSpPr>
            <p:spPr>
              <a:xfrm>
                <a:off x="6126742" y="3092249"/>
                <a:ext cx="5510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Pusher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572F786-1AAB-3799-6ED5-4946269013D0}"/>
                  </a:ext>
                </a:extLst>
              </p:cNvPr>
              <p:cNvSpPr txBox="1"/>
              <p:nvPr/>
            </p:nvSpPr>
            <p:spPr>
              <a:xfrm>
                <a:off x="6036709" y="2933528"/>
                <a:ext cx="7384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Propellent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A8086ABD-DC83-4F9D-C36F-36E584F22959}"/>
                  </a:ext>
                </a:extLst>
              </p:cNvPr>
              <p:cNvSpPr txBox="1"/>
              <p:nvPr/>
            </p:nvSpPr>
            <p:spPr>
              <a:xfrm>
                <a:off x="6104047" y="2743534"/>
                <a:ext cx="7384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Tamper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DC6FC4-CDBD-EC27-9901-301DE7383255}"/>
              </a:ext>
            </a:extLst>
          </p:cNvPr>
          <p:cNvSpPr txBox="1"/>
          <p:nvPr/>
        </p:nvSpPr>
        <p:spPr>
          <a:xfrm>
            <a:off x="8120875" y="4975071"/>
            <a:ext cx="3312029" cy="6550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Many target design utilize a spherical foam shell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EC0F85-16FD-D6E6-2EA5-F90E5C02A8B1}"/>
              </a:ext>
            </a:extLst>
          </p:cNvPr>
          <p:cNvSpPr/>
          <p:nvPr/>
        </p:nvSpPr>
        <p:spPr>
          <a:xfrm>
            <a:off x="169001" y="5535891"/>
            <a:ext cx="2184808" cy="821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45CF1-50A0-3FF0-596C-082B85D7EA7B}"/>
              </a:ext>
            </a:extLst>
          </p:cNvPr>
          <p:cNvSpPr txBox="1"/>
          <p:nvPr/>
        </p:nvSpPr>
        <p:spPr>
          <a:xfrm>
            <a:off x="368737" y="5891259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“Wetted Foam”</a:t>
            </a:r>
          </a:p>
        </p:txBody>
      </p:sp>
    </p:spTree>
    <p:extLst>
      <p:ext uri="{BB962C8B-B14F-4D97-AF65-F5344CB8AC3E}">
        <p14:creationId xmlns:p14="http://schemas.microsoft.com/office/powerpoint/2010/main" val="410773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2F7C-1312-4EEC-BD46-9CC22F17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fusion energy (IFE) reactors use many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4144D-12F6-42D4-9BD6-6D1A779B8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39" y="933490"/>
            <a:ext cx="7683846" cy="5383226"/>
          </a:xfrm>
        </p:spPr>
        <p:txBody>
          <a:bodyPr/>
          <a:lstStyle/>
          <a:p>
            <a:r>
              <a:rPr lang="en-US" dirty="0"/>
              <a:t>Goals for target factory mass production:</a:t>
            </a:r>
          </a:p>
          <a:p>
            <a:pPr lvl="1"/>
            <a:r>
              <a:rPr lang="en-US" dirty="0"/>
              <a:t>Low cost targets</a:t>
            </a:r>
          </a:p>
          <a:p>
            <a:pPr lvl="2"/>
            <a:r>
              <a:rPr lang="en-US" dirty="0"/>
              <a:t>Small fraction of energy value of target’s yield</a:t>
            </a:r>
          </a:p>
          <a:p>
            <a:pPr lvl="2"/>
            <a:r>
              <a:rPr lang="en-US" dirty="0"/>
              <a:t>~10’s cents laser and ion drive</a:t>
            </a:r>
          </a:p>
          <a:p>
            <a:pPr lvl="2"/>
            <a:r>
              <a:rPr lang="en-US" dirty="0"/>
              <a:t>~$2 pulse power</a:t>
            </a:r>
          </a:p>
          <a:p>
            <a:pPr lvl="1"/>
            <a:r>
              <a:rPr lang="en-US" dirty="0"/>
              <a:t>High production rate </a:t>
            </a:r>
          </a:p>
          <a:p>
            <a:pPr lvl="2"/>
            <a:r>
              <a:rPr lang="en-US" dirty="0"/>
              <a:t>~1 to 10 Hz laser and ion drive,</a:t>
            </a:r>
          </a:p>
          <a:p>
            <a:pPr lvl="2"/>
            <a:r>
              <a:rPr lang="en-US" dirty="0"/>
              <a:t>~0.1 Hz pulse power drive</a:t>
            </a:r>
          </a:p>
          <a:p>
            <a:pPr lvl="1"/>
            <a:r>
              <a:rPr lang="en-US" dirty="0"/>
              <a:t>High precision: ~10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µm</a:t>
            </a:r>
          </a:p>
          <a:p>
            <a:pPr lvl="2"/>
            <a:r>
              <a:rPr lang="en-US" dirty="0">
                <a:latin typeface="Calibri"/>
                <a:cs typeface="Calibri"/>
                <a:sym typeface="Calibri"/>
              </a:rPr>
              <a:t>Components and assembly</a:t>
            </a:r>
            <a:endParaRPr lang="en-US" dirty="0"/>
          </a:p>
          <a:p>
            <a:pPr lvl="1"/>
            <a:r>
              <a:rPr lang="en-US" dirty="0"/>
              <a:t>Smooth surfaces: up to ~10’s to 100’s nm</a:t>
            </a:r>
          </a:p>
          <a:p>
            <a:r>
              <a:rPr lang="en-US" dirty="0"/>
              <a:t>Spherical shells, “cylinders”, cones, foams</a:t>
            </a:r>
          </a:p>
          <a:p>
            <a:r>
              <a:rPr lang="en-US" dirty="0"/>
              <a:t>Each target design has its own tolerances</a:t>
            </a:r>
          </a:p>
          <a:p>
            <a:r>
              <a:rPr lang="en-US" dirty="0"/>
              <a:t>The target needs to be fueled </a:t>
            </a:r>
          </a:p>
          <a:p>
            <a:pPr lvl="1"/>
            <a:r>
              <a:rPr lang="en-US" dirty="0"/>
              <a:t>Cryogenic DT, usually “layered”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A6E65-0DC8-4D25-8CF5-1BF7D73EF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970" y="5241921"/>
            <a:ext cx="1468262" cy="1103617"/>
          </a:xfrm>
          <a:prstGeom prst="rect">
            <a:avLst/>
          </a:prstGeom>
        </p:spPr>
      </p:pic>
      <p:pic>
        <p:nvPicPr>
          <p:cNvPr id="6" name="Picture 80">
            <a:extLst>
              <a:ext uri="{FF2B5EF4-FFF2-40B4-BE49-F238E27FC236}">
                <a16:creationId xmlns:a16="http://schemas.microsoft.com/office/drawing/2014/main" id="{1BA8CCAB-B22D-4AD3-8443-72329B44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"/>
          <a:stretch>
            <a:fillRect/>
          </a:stretch>
        </p:blipFill>
        <p:spPr bwMode="auto">
          <a:xfrm>
            <a:off x="9011701" y="2548685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F2904-8461-40FE-85B1-3A158AB7B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651" y="1089061"/>
            <a:ext cx="2438901" cy="1362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1A3B2-6579-45A6-90DC-4BB503F98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452" y="3812810"/>
            <a:ext cx="2987299" cy="128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2F59D-E73C-43A5-91B5-D96BADB5E6CA}"/>
              </a:ext>
            </a:extLst>
          </p:cNvPr>
          <p:cNvSpPr txBox="1"/>
          <p:nvPr/>
        </p:nvSpPr>
        <p:spPr>
          <a:xfrm>
            <a:off x="7893093" y="1060239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Shell/capsule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52D21-22D6-45CA-A362-3606D9E67591}"/>
              </a:ext>
            </a:extLst>
          </p:cNvPr>
          <p:cNvSpPr txBox="1"/>
          <p:nvPr/>
        </p:nvSpPr>
        <p:spPr>
          <a:xfrm>
            <a:off x="7800740" y="2518172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Foam Shell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0DF44-B1F1-4DD7-8B4C-07D12A04BB4B}"/>
              </a:ext>
            </a:extLst>
          </p:cNvPr>
          <p:cNvSpPr txBox="1"/>
          <p:nvPr/>
        </p:nvSpPr>
        <p:spPr>
          <a:xfrm>
            <a:off x="7885698" y="3837605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Hohlraum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04B54-2BD2-45D3-9B7C-674E74485E88}"/>
              </a:ext>
            </a:extLst>
          </p:cNvPr>
          <p:cNvSpPr txBox="1"/>
          <p:nvPr/>
        </p:nvSpPr>
        <p:spPr>
          <a:xfrm>
            <a:off x="8420032" y="524192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Cone-in-shell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D7109-ED8A-FD6F-A4D0-9EA76C92DF3D}"/>
              </a:ext>
            </a:extLst>
          </p:cNvPr>
          <p:cNvSpPr txBox="1"/>
          <p:nvPr/>
        </p:nvSpPr>
        <p:spPr>
          <a:xfrm>
            <a:off x="5921515" y="5699207"/>
            <a:ext cx="34703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Foam density for</a:t>
            </a:r>
          </a:p>
          <a:p>
            <a:r>
              <a:rPr lang="en-US" b="1" dirty="0"/>
              <a:t>“Wetted Foam” ~5 - 50mg/cc</a:t>
            </a:r>
          </a:p>
        </p:txBody>
      </p:sp>
    </p:spTree>
    <p:extLst>
      <p:ext uri="{BB962C8B-B14F-4D97-AF65-F5344CB8AC3E}">
        <p14:creationId xmlns:p14="http://schemas.microsoft.com/office/powerpoint/2010/main" val="58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D6395D64-7138-4DF2-A4E0-A9EE0F6C8749}"/>
              </a:ext>
            </a:extLst>
          </p:cNvPr>
          <p:cNvGrpSpPr/>
          <p:nvPr/>
        </p:nvGrpSpPr>
        <p:grpSpPr>
          <a:xfrm>
            <a:off x="846916" y="3955692"/>
            <a:ext cx="3180381" cy="3235320"/>
            <a:chOff x="152400" y="1766348"/>
            <a:chExt cx="4828984" cy="5091652"/>
          </a:xfrm>
        </p:grpSpPr>
        <p:sp>
          <p:nvSpPr>
            <p:cNvPr id="41" name="AutoShape 50">
              <a:extLst>
                <a:ext uri="{FF2B5EF4-FFF2-40B4-BE49-F238E27FC236}">
                  <a16:creationId xmlns:a16="http://schemas.microsoft.com/office/drawing/2014/main" id="{A3EF0E22-0413-4BDA-A4D7-F51D6070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2487613"/>
              <a:ext cx="4551362" cy="4370387"/>
            </a:xfrm>
            <a:custGeom>
              <a:avLst/>
              <a:gdLst>
                <a:gd name="G0" fmla="+- 5875 0 0"/>
                <a:gd name="G1" fmla="+- -7414723 0 0"/>
                <a:gd name="G2" fmla="+- 0 0 -7414723"/>
                <a:gd name="T0" fmla="*/ 0 256 1"/>
                <a:gd name="T1" fmla="*/ 180 256 1"/>
                <a:gd name="G3" fmla="+- -7414723 T0 T1"/>
                <a:gd name="T2" fmla="*/ 0 256 1"/>
                <a:gd name="T3" fmla="*/ 90 256 1"/>
                <a:gd name="G4" fmla="+- -7414723 T2 T3"/>
                <a:gd name="G5" fmla="*/ G4 2 1"/>
                <a:gd name="T4" fmla="*/ 90 256 1"/>
                <a:gd name="T5" fmla="*/ 0 256 1"/>
                <a:gd name="G6" fmla="+- -7414723 T4 T5"/>
                <a:gd name="G7" fmla="*/ G6 2 1"/>
                <a:gd name="G8" fmla="abs -741472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75"/>
                <a:gd name="G18" fmla="*/ 5875 1 2"/>
                <a:gd name="G19" fmla="+- G18 5400 0"/>
                <a:gd name="G20" fmla="cos G19 -7414723"/>
                <a:gd name="G21" fmla="sin G19 -7414723"/>
                <a:gd name="G22" fmla="+- G20 10800 0"/>
                <a:gd name="G23" fmla="+- G21 10800 0"/>
                <a:gd name="G24" fmla="+- 10800 0 G20"/>
                <a:gd name="G25" fmla="+- 5875 10800 0"/>
                <a:gd name="G26" fmla="?: G9 G17 G25"/>
                <a:gd name="G27" fmla="?: G9 0 21600"/>
                <a:gd name="G28" fmla="cos 10800 -7414723"/>
                <a:gd name="G29" fmla="sin 10800 -7414723"/>
                <a:gd name="G30" fmla="sin 5875 -7414723"/>
                <a:gd name="G31" fmla="+- G28 10800 0"/>
                <a:gd name="G32" fmla="+- G29 10800 0"/>
                <a:gd name="G33" fmla="+- G30 10800 0"/>
                <a:gd name="G34" fmla="?: G4 0 G31"/>
                <a:gd name="G35" fmla="?: -7414723 G34 0"/>
                <a:gd name="G36" fmla="?: G6 G35 G31"/>
                <a:gd name="G37" fmla="+- 21600 0 G36"/>
                <a:gd name="G38" fmla="?: G4 0 G33"/>
                <a:gd name="G39" fmla="?: -741472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523 w 21600"/>
                <a:gd name="T15" fmla="*/ 3132 h 21600"/>
                <a:gd name="T16" fmla="*/ 10800 w 21600"/>
                <a:gd name="T17" fmla="*/ 4925 h 21600"/>
                <a:gd name="T18" fmla="*/ 14077 w 21600"/>
                <a:gd name="T19" fmla="*/ 313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91" y="5397"/>
                  </a:moveTo>
                  <a:cubicBezTo>
                    <a:pt x="9221" y="5085"/>
                    <a:pt x="10006" y="4925"/>
                    <a:pt x="10800" y="4925"/>
                  </a:cubicBezTo>
                  <a:cubicBezTo>
                    <a:pt x="11593" y="4925"/>
                    <a:pt x="12378" y="5085"/>
                    <a:pt x="13108" y="5397"/>
                  </a:cubicBezTo>
                  <a:lnTo>
                    <a:pt x="15044" y="868"/>
                  </a:lnTo>
                  <a:cubicBezTo>
                    <a:pt x="13702" y="295"/>
                    <a:pt x="12258" y="0"/>
                    <a:pt x="10799" y="0"/>
                  </a:cubicBezTo>
                  <a:cubicBezTo>
                    <a:pt x="9341" y="0"/>
                    <a:pt x="7897" y="295"/>
                    <a:pt x="6555" y="868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AutoShape 51">
              <a:extLst>
                <a:ext uri="{FF2B5EF4-FFF2-40B4-BE49-F238E27FC236}">
                  <a16:creationId xmlns:a16="http://schemas.microsoft.com/office/drawing/2014/main" id="{60BC9A2D-681F-4F4B-B80A-9A6EE59FFA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538" y="2589213"/>
              <a:ext cx="4324350" cy="4151312"/>
            </a:xfrm>
            <a:custGeom>
              <a:avLst/>
              <a:gdLst>
                <a:gd name="G0" fmla="+- 5875 0 0"/>
                <a:gd name="G1" fmla="+- -7414723 0 0"/>
                <a:gd name="G2" fmla="+- 0 0 -7414723"/>
                <a:gd name="T0" fmla="*/ 0 256 1"/>
                <a:gd name="T1" fmla="*/ 180 256 1"/>
                <a:gd name="G3" fmla="+- -7414723 T0 T1"/>
                <a:gd name="T2" fmla="*/ 0 256 1"/>
                <a:gd name="T3" fmla="*/ 90 256 1"/>
                <a:gd name="G4" fmla="+- -7414723 T2 T3"/>
                <a:gd name="G5" fmla="*/ G4 2 1"/>
                <a:gd name="T4" fmla="*/ 90 256 1"/>
                <a:gd name="T5" fmla="*/ 0 256 1"/>
                <a:gd name="G6" fmla="+- -7414723 T4 T5"/>
                <a:gd name="G7" fmla="*/ G6 2 1"/>
                <a:gd name="G8" fmla="abs -741472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75"/>
                <a:gd name="G18" fmla="*/ 5875 1 2"/>
                <a:gd name="G19" fmla="+- G18 5400 0"/>
                <a:gd name="G20" fmla="cos G19 -7414723"/>
                <a:gd name="G21" fmla="sin G19 -7414723"/>
                <a:gd name="G22" fmla="+- G20 10800 0"/>
                <a:gd name="G23" fmla="+- G21 10800 0"/>
                <a:gd name="G24" fmla="+- 10800 0 G20"/>
                <a:gd name="G25" fmla="+- 5875 10800 0"/>
                <a:gd name="G26" fmla="?: G9 G17 G25"/>
                <a:gd name="G27" fmla="?: G9 0 21600"/>
                <a:gd name="G28" fmla="cos 10800 -7414723"/>
                <a:gd name="G29" fmla="sin 10800 -7414723"/>
                <a:gd name="G30" fmla="sin 5875 -7414723"/>
                <a:gd name="G31" fmla="+- G28 10800 0"/>
                <a:gd name="G32" fmla="+- G29 10800 0"/>
                <a:gd name="G33" fmla="+- G30 10800 0"/>
                <a:gd name="G34" fmla="?: G4 0 G31"/>
                <a:gd name="G35" fmla="?: -7414723 G34 0"/>
                <a:gd name="G36" fmla="?: G6 G35 G31"/>
                <a:gd name="G37" fmla="+- 21600 0 G36"/>
                <a:gd name="G38" fmla="?: G4 0 G33"/>
                <a:gd name="G39" fmla="?: -741472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523 w 21600"/>
                <a:gd name="T15" fmla="*/ 3132 h 21600"/>
                <a:gd name="T16" fmla="*/ 10800 w 21600"/>
                <a:gd name="T17" fmla="*/ 4925 h 21600"/>
                <a:gd name="T18" fmla="*/ 14077 w 21600"/>
                <a:gd name="T19" fmla="*/ 313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91" y="5397"/>
                  </a:moveTo>
                  <a:cubicBezTo>
                    <a:pt x="9221" y="5085"/>
                    <a:pt x="10006" y="4925"/>
                    <a:pt x="10800" y="4925"/>
                  </a:cubicBezTo>
                  <a:cubicBezTo>
                    <a:pt x="11593" y="4925"/>
                    <a:pt x="12378" y="5085"/>
                    <a:pt x="13108" y="5397"/>
                  </a:cubicBezTo>
                  <a:lnTo>
                    <a:pt x="15044" y="868"/>
                  </a:lnTo>
                  <a:cubicBezTo>
                    <a:pt x="13702" y="295"/>
                    <a:pt x="12258" y="0"/>
                    <a:pt x="10799" y="0"/>
                  </a:cubicBezTo>
                  <a:cubicBezTo>
                    <a:pt x="9341" y="0"/>
                    <a:pt x="7897" y="295"/>
                    <a:pt x="6555" y="868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AutoShape 52">
              <a:extLst>
                <a:ext uri="{FF2B5EF4-FFF2-40B4-BE49-F238E27FC236}">
                  <a16:creationId xmlns:a16="http://schemas.microsoft.com/office/drawing/2014/main" id="{AAFEAED2-6CFF-4051-A94D-35234C23C4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3738" y="2900363"/>
              <a:ext cx="3671887" cy="3525837"/>
            </a:xfrm>
            <a:custGeom>
              <a:avLst/>
              <a:gdLst>
                <a:gd name="G0" fmla="+- 5875 0 0"/>
                <a:gd name="G1" fmla="+- -7414723 0 0"/>
                <a:gd name="G2" fmla="+- 0 0 -7414723"/>
                <a:gd name="T0" fmla="*/ 0 256 1"/>
                <a:gd name="T1" fmla="*/ 180 256 1"/>
                <a:gd name="G3" fmla="+- -7414723 T0 T1"/>
                <a:gd name="T2" fmla="*/ 0 256 1"/>
                <a:gd name="T3" fmla="*/ 90 256 1"/>
                <a:gd name="G4" fmla="+- -7414723 T2 T3"/>
                <a:gd name="G5" fmla="*/ G4 2 1"/>
                <a:gd name="T4" fmla="*/ 90 256 1"/>
                <a:gd name="T5" fmla="*/ 0 256 1"/>
                <a:gd name="G6" fmla="+- -7414723 T4 T5"/>
                <a:gd name="G7" fmla="*/ G6 2 1"/>
                <a:gd name="G8" fmla="abs -741472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75"/>
                <a:gd name="G18" fmla="*/ 5875 1 2"/>
                <a:gd name="G19" fmla="+- G18 5400 0"/>
                <a:gd name="G20" fmla="cos G19 -7414723"/>
                <a:gd name="G21" fmla="sin G19 -7414723"/>
                <a:gd name="G22" fmla="+- G20 10800 0"/>
                <a:gd name="G23" fmla="+- G21 10800 0"/>
                <a:gd name="G24" fmla="+- 10800 0 G20"/>
                <a:gd name="G25" fmla="+- 5875 10800 0"/>
                <a:gd name="G26" fmla="?: G9 G17 G25"/>
                <a:gd name="G27" fmla="?: G9 0 21600"/>
                <a:gd name="G28" fmla="cos 10800 -7414723"/>
                <a:gd name="G29" fmla="sin 10800 -7414723"/>
                <a:gd name="G30" fmla="sin 5875 -7414723"/>
                <a:gd name="G31" fmla="+- G28 10800 0"/>
                <a:gd name="G32" fmla="+- G29 10800 0"/>
                <a:gd name="G33" fmla="+- G30 10800 0"/>
                <a:gd name="G34" fmla="?: G4 0 G31"/>
                <a:gd name="G35" fmla="?: -7414723 G34 0"/>
                <a:gd name="G36" fmla="?: G6 G35 G31"/>
                <a:gd name="G37" fmla="+- 21600 0 G36"/>
                <a:gd name="G38" fmla="?: G4 0 G33"/>
                <a:gd name="G39" fmla="?: -741472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523 w 21600"/>
                <a:gd name="T15" fmla="*/ 3132 h 21600"/>
                <a:gd name="T16" fmla="*/ 10800 w 21600"/>
                <a:gd name="T17" fmla="*/ 4925 h 21600"/>
                <a:gd name="T18" fmla="*/ 14077 w 21600"/>
                <a:gd name="T19" fmla="*/ 313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91" y="5397"/>
                  </a:moveTo>
                  <a:cubicBezTo>
                    <a:pt x="9221" y="5085"/>
                    <a:pt x="10006" y="4925"/>
                    <a:pt x="10800" y="4925"/>
                  </a:cubicBezTo>
                  <a:cubicBezTo>
                    <a:pt x="11593" y="4925"/>
                    <a:pt x="12378" y="5085"/>
                    <a:pt x="13108" y="5397"/>
                  </a:cubicBezTo>
                  <a:lnTo>
                    <a:pt x="15044" y="868"/>
                  </a:lnTo>
                  <a:cubicBezTo>
                    <a:pt x="13702" y="295"/>
                    <a:pt x="12258" y="0"/>
                    <a:pt x="10799" y="0"/>
                  </a:cubicBezTo>
                  <a:cubicBezTo>
                    <a:pt x="9341" y="0"/>
                    <a:pt x="7897" y="295"/>
                    <a:pt x="6555" y="868"/>
                  </a:cubicBez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9C9F6419-B033-452E-8657-686F21EF4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50" y="3211513"/>
              <a:ext cx="3119438" cy="2995612"/>
              <a:chOff x="1697" y="2011"/>
              <a:chExt cx="3311" cy="3311"/>
            </a:xfrm>
          </p:grpSpPr>
          <p:sp>
            <p:nvSpPr>
              <p:cNvPr id="45" name="AutoShape 54">
                <a:extLst>
                  <a:ext uri="{FF2B5EF4-FFF2-40B4-BE49-F238E27FC236}">
                    <a16:creationId xmlns:a16="http://schemas.microsoft.com/office/drawing/2014/main" id="{A9FB1ACD-FB9F-4ED0-B7EE-30A47C2B5A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97" y="2011"/>
                <a:ext cx="3311" cy="3311"/>
              </a:xfrm>
              <a:custGeom>
                <a:avLst/>
                <a:gdLst>
                  <a:gd name="G0" fmla="+- 5875 0 0"/>
                  <a:gd name="G1" fmla="+- -7414723 0 0"/>
                  <a:gd name="G2" fmla="+- 0 0 -7414723"/>
                  <a:gd name="T0" fmla="*/ 0 256 1"/>
                  <a:gd name="T1" fmla="*/ 180 256 1"/>
                  <a:gd name="G3" fmla="+- -7414723 T0 T1"/>
                  <a:gd name="T2" fmla="*/ 0 256 1"/>
                  <a:gd name="T3" fmla="*/ 90 256 1"/>
                  <a:gd name="G4" fmla="+- -7414723 T2 T3"/>
                  <a:gd name="G5" fmla="*/ G4 2 1"/>
                  <a:gd name="T4" fmla="*/ 90 256 1"/>
                  <a:gd name="T5" fmla="*/ 0 256 1"/>
                  <a:gd name="G6" fmla="+- -7414723 T4 T5"/>
                  <a:gd name="G7" fmla="*/ G6 2 1"/>
                  <a:gd name="G8" fmla="abs -7414723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875"/>
                  <a:gd name="G18" fmla="*/ 5875 1 2"/>
                  <a:gd name="G19" fmla="+- G18 5400 0"/>
                  <a:gd name="G20" fmla="cos G19 -7414723"/>
                  <a:gd name="G21" fmla="sin G19 -7414723"/>
                  <a:gd name="G22" fmla="+- G20 10800 0"/>
                  <a:gd name="G23" fmla="+- G21 10800 0"/>
                  <a:gd name="G24" fmla="+- 10800 0 G20"/>
                  <a:gd name="G25" fmla="+- 5875 10800 0"/>
                  <a:gd name="G26" fmla="?: G9 G17 G25"/>
                  <a:gd name="G27" fmla="?: G9 0 21600"/>
                  <a:gd name="G28" fmla="cos 10800 -7414723"/>
                  <a:gd name="G29" fmla="sin 10800 -7414723"/>
                  <a:gd name="G30" fmla="sin 5875 -7414723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414723 G34 0"/>
                  <a:gd name="G36" fmla="?: G6 G35 G31"/>
                  <a:gd name="G37" fmla="+- 21600 0 G36"/>
                  <a:gd name="G38" fmla="?: G4 0 G33"/>
                  <a:gd name="G39" fmla="?: -7414723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23 w 21600"/>
                  <a:gd name="T15" fmla="*/ 3132 h 21600"/>
                  <a:gd name="T16" fmla="*/ 10800 w 21600"/>
                  <a:gd name="T17" fmla="*/ 4925 h 21600"/>
                  <a:gd name="T18" fmla="*/ 14077 w 21600"/>
                  <a:gd name="T19" fmla="*/ 313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8491" y="5397"/>
                    </a:moveTo>
                    <a:cubicBezTo>
                      <a:pt x="9221" y="5085"/>
                      <a:pt x="10006" y="4925"/>
                      <a:pt x="10800" y="4925"/>
                    </a:cubicBezTo>
                    <a:cubicBezTo>
                      <a:pt x="11593" y="4925"/>
                      <a:pt x="12378" y="5085"/>
                      <a:pt x="13108" y="5397"/>
                    </a:cubicBezTo>
                    <a:lnTo>
                      <a:pt x="15044" y="868"/>
                    </a:lnTo>
                    <a:cubicBezTo>
                      <a:pt x="13702" y="295"/>
                      <a:pt x="12258" y="0"/>
                      <a:pt x="10799" y="0"/>
                    </a:cubicBezTo>
                    <a:cubicBezTo>
                      <a:pt x="9341" y="0"/>
                      <a:pt x="7897" y="295"/>
                      <a:pt x="6555" y="868"/>
                    </a:cubicBez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600" b="1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AutoShape 55">
                <a:extLst>
                  <a:ext uri="{FF2B5EF4-FFF2-40B4-BE49-F238E27FC236}">
                    <a16:creationId xmlns:a16="http://schemas.microsoft.com/office/drawing/2014/main" id="{9254A5D3-E012-495F-9756-7ACAB41FC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09" y="2626"/>
                <a:ext cx="891" cy="1001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600" b="1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56">
              <a:extLst>
                <a:ext uri="{FF2B5EF4-FFF2-40B4-BE49-F238E27FC236}">
                  <a16:creationId xmlns:a16="http://schemas.microsoft.com/office/drawing/2014/main" id="{42E6CD19-D7C1-4C64-A225-40E2E6953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332" y="3340100"/>
              <a:ext cx="1260475" cy="678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en-US" altLang="en-US" sz="1100" b="1" dirty="0">
                  <a:solidFill>
                    <a:srgbClr val="006699"/>
                  </a:solidFill>
                  <a:latin typeface="Helvetica" panose="020B0604020202020204" pitchFamily="34" charset="0"/>
                  <a:ea typeface="+mn-ea"/>
                  <a:cs typeface="+mn-cs"/>
                </a:rPr>
                <a:t>DT Vapor</a:t>
              </a:r>
            </a:p>
          </p:txBody>
        </p:sp>
        <p:sp>
          <p:nvSpPr>
            <p:cNvPr id="48" name="Rectangle 57">
              <a:extLst>
                <a:ext uri="{FF2B5EF4-FFF2-40B4-BE49-F238E27FC236}">
                  <a16:creationId xmlns:a16="http://schemas.microsoft.com/office/drawing/2014/main" id="{2B3BB37C-9A64-4042-848C-7AFAB52FB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590800"/>
              <a:ext cx="1504950" cy="4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eaLnBrk="0" hangingPunct="0"/>
              <a:r>
                <a:rPr lang="en-US" altLang="en-US" sz="1100" b="1" dirty="0">
                  <a:solidFill>
                    <a:srgbClr val="006699"/>
                  </a:solidFill>
                  <a:latin typeface="Helvetica" panose="020B0604020202020204" pitchFamily="34" charset="0"/>
                  <a:ea typeface="+mn-ea"/>
                  <a:cs typeface="+mn-cs"/>
                </a:rPr>
                <a:t>Foam + DT</a:t>
              </a:r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B8F78E4D-47F1-47A2-9795-C167760D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112" y="1766348"/>
              <a:ext cx="2119623" cy="678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altLang="en-US" sz="11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Thin (300-1200 Å)</a:t>
              </a:r>
            </a:p>
            <a:p>
              <a:pPr defTabSz="914400" eaLnBrk="0" hangingPunct="0"/>
              <a:r>
                <a:rPr lang="en-US" altLang="en-US" sz="11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High Z coating</a:t>
              </a:r>
            </a:p>
          </p:txBody>
        </p:sp>
        <p:sp>
          <p:nvSpPr>
            <p:cNvPr id="50" name="Line 59">
              <a:extLst>
                <a:ext uri="{FF2B5EF4-FFF2-40B4-BE49-F238E27FC236}">
                  <a16:creationId xmlns:a16="http://schemas.microsoft.com/office/drawing/2014/main" id="{5BB7B4A5-D064-4C9D-B115-675D469A8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1025" y="2415922"/>
              <a:ext cx="334369" cy="143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60">
              <a:extLst>
                <a:ext uri="{FF2B5EF4-FFF2-40B4-BE49-F238E27FC236}">
                  <a16:creationId xmlns:a16="http://schemas.microsoft.com/office/drawing/2014/main" id="{D1D0452C-A612-4937-99D0-E766642E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5900" y="2722563"/>
              <a:ext cx="920750" cy="2036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US" sz="16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Text Box 61">
              <a:extLst>
                <a:ext uri="{FF2B5EF4-FFF2-40B4-BE49-F238E27FC236}">
                  <a16:creationId xmlns:a16="http://schemas.microsoft.com/office/drawing/2014/main" id="{96B3B38E-32A0-4703-B39F-9416B773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94484">
              <a:off x="2593516" y="3672405"/>
              <a:ext cx="1705890" cy="4117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~ 2.3 mm rad</a:t>
              </a:r>
            </a:p>
          </p:txBody>
        </p:sp>
        <p:sp>
          <p:nvSpPr>
            <p:cNvPr id="53" name="Text Box 62">
              <a:extLst>
                <a:ext uri="{FF2B5EF4-FFF2-40B4-BE49-F238E27FC236}">
                  <a16:creationId xmlns:a16="http://schemas.microsoft.com/office/drawing/2014/main" id="{C056EDEB-0E3D-44FA-9D52-1E6856AAE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2333625" cy="678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en-US" altLang="en-US" sz="11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1-10 </a:t>
              </a:r>
              <a:r>
                <a:rPr lang="en-US" altLang="en-US" sz="11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m </a:t>
              </a:r>
              <a:r>
                <a:rPr lang="en-US" altLang="en-US" sz="11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CH Overcoat</a:t>
              </a:r>
            </a:p>
          </p:txBody>
        </p:sp>
        <p:sp>
          <p:nvSpPr>
            <p:cNvPr id="54" name="Line 63">
              <a:extLst>
                <a:ext uri="{FF2B5EF4-FFF2-40B4-BE49-F238E27FC236}">
                  <a16:creationId xmlns:a16="http://schemas.microsoft.com/office/drawing/2014/main" id="{782C0BF6-1040-4E16-8C08-89237FA7E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513" y="2349500"/>
              <a:ext cx="187325" cy="249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E8BEE8C6-FFC9-4267-8025-EEE630C80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6" y="2859331"/>
              <a:ext cx="588306" cy="41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altLang="en-US" sz="1100" b="1" dirty="0">
                  <a:solidFill>
                    <a:srgbClr val="FFFFFF"/>
                  </a:solidFill>
                  <a:latin typeface="Helvetica" panose="020B0604020202020204" pitchFamily="34" charset="0"/>
                  <a:ea typeface="+mn-ea"/>
                  <a:cs typeface="+mn-cs"/>
                </a:rPr>
                <a:t>DT</a:t>
              </a:r>
            </a:p>
          </p:txBody>
        </p:sp>
        <p:sp>
          <p:nvSpPr>
            <p:cNvPr id="56" name="Text Box 65">
              <a:extLst>
                <a:ext uri="{FF2B5EF4-FFF2-40B4-BE49-F238E27FC236}">
                  <a16:creationId xmlns:a16="http://schemas.microsoft.com/office/drawing/2014/main" id="{D335743C-C270-452C-9900-FF138B905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04" y="4539600"/>
              <a:ext cx="4657380" cy="106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eaLnBrk="0" hangingPunct="0"/>
              <a:r>
                <a:rPr lang="en-US" altLang="en-US" sz="14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Foam layer: </a:t>
              </a:r>
            </a:p>
            <a:p>
              <a:pPr defTabSz="914400" eaLnBrk="0" hangingPunct="0"/>
              <a:r>
                <a:rPr lang="en-US" altLang="en-US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0.18 mm thickness Divinyl Benzene (DVB) or Resorcinol-Formaldehyde (RF)</a:t>
              </a:r>
            </a:p>
          </p:txBody>
        </p:sp>
        <p:sp>
          <p:nvSpPr>
            <p:cNvPr id="57" name="Line 66">
              <a:extLst>
                <a:ext uri="{FF2B5EF4-FFF2-40B4-BE49-F238E27FC236}">
                  <a16:creationId xmlns:a16="http://schemas.microsoft.com/office/drawing/2014/main" id="{5B3D8855-5D54-4271-BA7C-93D3DA79A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4751" y="2895600"/>
              <a:ext cx="624049" cy="1723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US" sz="16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103C02-7B8D-464D-A70C-2480465F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38" y="6470685"/>
            <a:ext cx="10972800" cy="2968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B59F0-3A18-47F3-9157-172325183E7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Studies have shown the feasibility of a cost-effective IFE target supply for energy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F224F7AF-A2D6-44AF-A569-35C3000E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38" y="3749710"/>
            <a:ext cx="23828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1400" u="sng">
                <a:solidFill>
                  <a:schemeClr val="accent2"/>
                </a:solidFill>
                <a:latin typeface="Century Gothic" panose="020B0502020202020204" pitchFamily="34" charset="0"/>
              </a:rPr>
              <a:t>Direct Drive Laser Fusion</a:t>
            </a:r>
            <a:endParaRPr lang="en-US" altLang="en-US" sz="140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C2D84"/>
              </a:buClr>
              <a:buFontTx/>
              <a:buChar char="•"/>
            </a:pPr>
            <a:endParaRPr lang="en-US" altLang="en-US" sz="140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CC18804E-D45E-415B-9CF3-C31A7889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602" y="3749710"/>
            <a:ext cx="171550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1400" u="sng">
                <a:solidFill>
                  <a:schemeClr val="accent2"/>
                </a:solidFill>
                <a:latin typeface="Century Gothic" panose="020B0502020202020204" pitchFamily="34" charset="0"/>
              </a:rPr>
              <a:t>Heavy Ion Fusion</a:t>
            </a:r>
            <a:endParaRPr lang="en-US" altLang="en-US" sz="140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C2D84"/>
              </a:buClr>
              <a:buFontTx/>
              <a:buChar char="•"/>
            </a:pPr>
            <a:endParaRPr lang="en-US" altLang="en-US" sz="140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46A76BC9-0ED5-4DF2-B6B0-936141E7A58C}"/>
              </a:ext>
            </a:extLst>
          </p:cNvPr>
          <p:cNvGrpSpPr>
            <a:grpSpLocks/>
          </p:cNvGrpSpPr>
          <p:nvPr/>
        </p:nvGrpSpPr>
        <p:grpSpPr bwMode="auto">
          <a:xfrm>
            <a:off x="3840302" y="4562089"/>
            <a:ext cx="1855788" cy="920750"/>
            <a:chOff x="2632" y="961"/>
            <a:chExt cx="1272" cy="617"/>
          </a:xfrm>
        </p:grpSpPr>
        <p:pic>
          <p:nvPicPr>
            <p:cNvPr id="8" name="Picture 26">
              <a:extLst>
                <a:ext uri="{FF2B5EF4-FFF2-40B4-BE49-F238E27FC236}">
                  <a16:creationId xmlns:a16="http://schemas.microsoft.com/office/drawing/2014/main" id="{CAE68519-D5D0-4EC9-820B-50754624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961"/>
              <a:ext cx="1272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>
              <a:extLst>
                <a:ext uri="{FF2B5EF4-FFF2-40B4-BE49-F238E27FC236}">
                  <a16:creationId xmlns:a16="http://schemas.microsoft.com/office/drawing/2014/main" id="{1C4061D1-407E-4363-9524-9A55A7C65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" y="985"/>
              <a:ext cx="1207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0">
            <a:extLst>
              <a:ext uri="{FF2B5EF4-FFF2-40B4-BE49-F238E27FC236}">
                <a16:creationId xmlns:a16="http://schemas.microsoft.com/office/drawing/2014/main" id="{37CB33F1-E63E-45CF-8321-B6472F05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88" y="3749710"/>
            <a:ext cx="1635125" cy="3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1400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Z-Pinch IFE (ZFE)</a:t>
            </a:r>
            <a:endParaRPr lang="en-US" alt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1E1E38B1-52D3-4A45-B6C2-DC58EF47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142" y="3749710"/>
            <a:ext cx="2209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1400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Laser Inertial Fusion Engine (LIFE)</a:t>
            </a:r>
            <a:endParaRPr lang="en-US" alt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C2D84"/>
              </a:buClr>
              <a:buFontTx/>
              <a:buChar char="•"/>
            </a:pPr>
            <a:endParaRPr lang="en-US" alt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5" descr="AnExampleTarget-01.jpg">
            <a:extLst>
              <a:ext uri="{FF2B5EF4-FFF2-40B4-BE49-F238E27FC236}">
                <a16:creationId xmlns:a16="http://schemas.microsoft.com/office/drawing/2014/main" id="{54C8880A-8DCC-4178-98C1-2C35DF1A7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142" y="4295399"/>
            <a:ext cx="871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7">
            <a:extLst>
              <a:ext uri="{FF2B5EF4-FFF2-40B4-BE49-F238E27FC236}">
                <a16:creationId xmlns:a16="http://schemas.microsoft.com/office/drawing/2014/main" id="{4EFCB39B-EFF5-4211-A437-99112605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463" y="427517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400" b="0"/>
          </a:p>
        </p:txBody>
      </p:sp>
      <p:sp>
        <p:nvSpPr>
          <p:cNvPr id="17" name="Line 38">
            <a:extLst>
              <a:ext uri="{FF2B5EF4-FFF2-40B4-BE49-F238E27FC236}">
                <a16:creationId xmlns:a16="http://schemas.microsoft.com/office/drawing/2014/main" id="{E06D1C6C-3606-4F6C-93DD-90E4B82BF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9538" y="382591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D7181342-85FF-4FA5-886F-3EA975829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29694"/>
              </p:ext>
            </p:extLst>
          </p:nvPr>
        </p:nvGraphicFramePr>
        <p:xfrm>
          <a:off x="2954338" y="932163"/>
          <a:ext cx="714851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153150" imgH="2638425" progId="Excel.Sheet.8">
                  <p:embed/>
                </p:oleObj>
              </mc:Choice>
              <mc:Fallback>
                <p:oleObj name="Worksheet" r:id="rId6" imgW="7153150" imgH="2638425" progId="Excel.Sheet.8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D7181342-85FF-4FA5-886F-3EA975829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932163"/>
                        <a:ext cx="7148512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47">
            <a:extLst>
              <a:ext uri="{FF2B5EF4-FFF2-40B4-BE49-F238E27FC236}">
                <a16:creationId xmlns:a16="http://schemas.microsoft.com/office/drawing/2014/main" id="{37A03AE8-34D0-4E4C-8E44-83FDB7AF47AC}"/>
              </a:ext>
            </a:extLst>
          </p:cNvPr>
          <p:cNvSpPr>
            <a:spLocks/>
          </p:cNvSpPr>
          <p:nvPr/>
        </p:nvSpPr>
        <p:spPr bwMode="auto">
          <a:xfrm>
            <a:off x="2734938" y="1402098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47A0A6AD-F2AB-495B-A59E-CCF1C7F6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94" y="1397247"/>
            <a:ext cx="18496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i="1" dirty="0" err="1">
                <a:solidFill>
                  <a:srgbClr val="1E0404"/>
                </a:solidFill>
                <a:latin typeface="Century Gothic" panose="020B0502020202020204" pitchFamily="34" charset="0"/>
              </a:rPr>
              <a:t>Goodin</a:t>
            </a:r>
            <a:r>
              <a:rPr lang="en-US" altLang="en-US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, D.T., et al, </a:t>
            </a:r>
            <a:r>
              <a:rPr lang="ja-JP" altLang="en-US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“</a:t>
            </a:r>
            <a:r>
              <a:rPr lang="en-US" altLang="ja-JP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A cost-effective target supply for inertial fusion energy</a:t>
            </a:r>
            <a:r>
              <a:rPr lang="ja-JP" altLang="en-US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”</a:t>
            </a:r>
            <a:r>
              <a:rPr lang="en-US" altLang="ja-JP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, </a:t>
            </a:r>
            <a:r>
              <a:rPr lang="en-US" altLang="ja-JP" sz="1200" i="1" u="sng" dirty="0">
                <a:solidFill>
                  <a:srgbClr val="1E0404"/>
                </a:solidFill>
                <a:latin typeface="Century Gothic" panose="020B0502020202020204" pitchFamily="34" charset="0"/>
              </a:rPr>
              <a:t>Nuclear Fusion 44</a:t>
            </a:r>
            <a:r>
              <a:rPr lang="en-US" altLang="ja-JP" sz="1200" i="1" dirty="0">
                <a:solidFill>
                  <a:srgbClr val="1E0404"/>
                </a:solidFill>
                <a:latin typeface="Century Gothic" panose="020B0502020202020204" pitchFamily="34" charset="0"/>
              </a:rPr>
              <a:t> (2004).</a:t>
            </a:r>
            <a:endParaRPr lang="en-US" altLang="en-US" sz="1200" i="1" dirty="0">
              <a:solidFill>
                <a:srgbClr val="1E040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82C55-F5E4-4B63-ADAA-24F2383CBC72}"/>
              </a:ext>
            </a:extLst>
          </p:cNvPr>
          <p:cNvGrpSpPr/>
          <p:nvPr/>
        </p:nvGrpSpPr>
        <p:grpSpPr>
          <a:xfrm>
            <a:off x="6077090" y="4609709"/>
            <a:ext cx="1864366" cy="783891"/>
            <a:chOff x="6089384" y="4352627"/>
            <a:chExt cx="1864366" cy="783891"/>
          </a:xfrm>
        </p:grpSpPr>
        <p:pic>
          <p:nvPicPr>
            <p:cNvPr id="10" name="Picture 28" descr="BertJuly1">
              <a:extLst>
                <a:ext uri="{FF2B5EF4-FFF2-40B4-BE49-F238E27FC236}">
                  <a16:creationId xmlns:a16="http://schemas.microsoft.com/office/drawing/2014/main" id="{F2301BE6-DCBE-4DE2-8EE0-19E3519CB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384" y="4352627"/>
              <a:ext cx="145983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43">
              <a:extLst>
                <a:ext uri="{FF2B5EF4-FFF2-40B4-BE49-F238E27FC236}">
                  <a16:creationId xmlns:a16="http://schemas.microsoft.com/office/drawing/2014/main" id="{322DFA0E-2328-489D-B19C-BFB009CCA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150" y="4892043"/>
              <a:ext cx="609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dirty="0">
                  <a:latin typeface="Times" charset="0"/>
                  <a:ea typeface="ＭＳ Ｐゴシック" charset="0"/>
                </a:rPr>
                <a:t>~1 cm</a:t>
              </a:r>
            </a:p>
          </p:txBody>
        </p:sp>
        <p:sp>
          <p:nvSpPr>
            <p:cNvPr id="36" name="Line 44">
              <a:extLst>
                <a:ext uri="{FF2B5EF4-FFF2-40B4-BE49-F238E27FC236}">
                  <a16:creationId xmlns:a16="http://schemas.microsoft.com/office/drawing/2014/main" id="{BA561481-D578-4D2B-8107-EBC4BD446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2850" y="4392251"/>
              <a:ext cx="0" cy="456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EE43029-B911-D23B-FF38-9BC65524CC2F}"/>
              </a:ext>
            </a:extLst>
          </p:cNvPr>
          <p:cNvSpPr txBox="1"/>
          <p:nvPr/>
        </p:nvSpPr>
        <p:spPr>
          <a:xfrm>
            <a:off x="4331920" y="5962585"/>
            <a:ext cx="79544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If the selected process meets precision, targets should be affordable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E42F7-862C-A9B6-1649-ADA9159D7AF6}"/>
              </a:ext>
            </a:extLst>
          </p:cNvPr>
          <p:cNvSpPr txBox="1"/>
          <p:nvPr/>
        </p:nvSpPr>
        <p:spPr>
          <a:xfrm>
            <a:off x="9024911" y="969170"/>
            <a:ext cx="11099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% of Energy Value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B4640D-736C-EBFC-86B4-32E18F5F1247}"/>
              </a:ext>
            </a:extLst>
          </p:cNvPr>
          <p:cNvCxnSpPr/>
          <p:nvPr/>
        </p:nvCxnSpPr>
        <p:spPr>
          <a:xfrm>
            <a:off x="10083395" y="969170"/>
            <a:ext cx="0" cy="566576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9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69EDC-695F-4671-AFD2-3BCE0F17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48" y="1011726"/>
            <a:ext cx="7954978" cy="980037"/>
          </a:xfrm>
        </p:spPr>
        <p:txBody>
          <a:bodyPr/>
          <a:lstStyle/>
          <a:p>
            <a:r>
              <a:rPr lang="en-US" sz="1800" dirty="0"/>
              <a:t>Chemical engineering approach to Target Fabrication Facility (TFF)</a:t>
            </a:r>
          </a:p>
          <a:p>
            <a:r>
              <a:rPr lang="en-US" sz="1800" dirty="0"/>
              <a:t>Costing is done for an “nth-of-a-kind” plant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A849EA-87DB-4434-9E2B-CFDBF9CA85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Our estimates for direct drive target production costs are encouraging</a:t>
            </a:r>
          </a:p>
        </p:txBody>
      </p:sp>
      <p:graphicFrame>
        <p:nvGraphicFramePr>
          <p:cNvPr id="4" name="Object 421">
            <a:extLst>
              <a:ext uri="{FF2B5EF4-FFF2-40B4-BE49-F238E27FC236}">
                <a16:creationId xmlns:a16="http://schemas.microsoft.com/office/drawing/2014/main" id="{1AFEA2CB-7DD2-4FE2-B8D1-5B67B246F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5067" y="1852083"/>
          <a:ext cx="71532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12125160" imgH="9369360" progId="PowerPoint.Slide.8">
                  <p:embed/>
                </p:oleObj>
              </mc:Choice>
              <mc:Fallback>
                <p:oleObj name="Slide" r:id="rId2" imgW="12125160" imgH="9369360" progId="PowerPoint.Slide.8">
                  <p:embed/>
                  <p:pic>
                    <p:nvPicPr>
                      <p:cNvPr id="4" name="Object 421">
                        <a:extLst>
                          <a:ext uri="{FF2B5EF4-FFF2-40B4-BE49-F238E27FC236}">
                            <a16:creationId xmlns:a16="http://schemas.microsoft.com/office/drawing/2014/main" id="{1AFEA2CB-7DD2-4FE2-B8D1-5B67B246F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971" t="24623" r="23914" b="31703"/>
                      <a:stretch>
                        <a:fillRect/>
                      </a:stretch>
                    </p:blipFill>
                    <p:spPr bwMode="auto">
                      <a:xfrm>
                        <a:off x="2385067" y="1852083"/>
                        <a:ext cx="7153275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24">
            <a:extLst>
              <a:ext uri="{FF2B5EF4-FFF2-40B4-BE49-F238E27FC236}">
                <a16:creationId xmlns:a16="http://schemas.microsoft.com/office/drawing/2014/main" id="{DFA11E81-C35E-4216-8058-17790E59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267" y="1090083"/>
            <a:ext cx="33178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1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4300">
              <a:spcBef>
                <a:spcPct val="20000"/>
              </a:spcBef>
              <a:buChar char="–"/>
              <a:defRPr sz="15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457200" indent="-22860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801688" indent="-230188">
              <a:spcBef>
                <a:spcPct val="20000"/>
              </a:spcBef>
              <a:buChar char="–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4588" indent="-228600">
              <a:spcBef>
                <a:spcPct val="20000"/>
              </a:spcBef>
              <a:buChar char="»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17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89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61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33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 defTabSz="91440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400" b="1" u="sng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Major Parameters</a:t>
            </a:r>
            <a:endParaRPr lang="en-US" altLang="en-US" sz="1400" b="1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lvl="2" defTabSz="914400">
              <a:spcBef>
                <a:spcPct val="0"/>
              </a:spcBef>
              <a:spcAft>
                <a:spcPct val="2000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500,000 targets per day</a:t>
            </a:r>
          </a:p>
          <a:p>
            <a:pPr lvl="2" defTabSz="914400">
              <a:spcBef>
                <a:spcPct val="0"/>
              </a:spcBef>
              <a:spcAft>
                <a:spcPct val="2000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25% reject rate</a:t>
            </a:r>
          </a:p>
          <a:p>
            <a:pPr lvl="2" defTabSz="914400">
              <a:spcBef>
                <a:spcPct val="0"/>
              </a:spcBef>
              <a:spcAft>
                <a:spcPct val="2000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Installed capital of $97M</a:t>
            </a:r>
          </a:p>
          <a:p>
            <a:pPr lvl="2" defTabSz="914400">
              <a:spcBef>
                <a:spcPct val="0"/>
              </a:spcBef>
              <a:spcAft>
                <a:spcPct val="20000"/>
              </a:spcAft>
            </a:pPr>
            <a:r>
              <a:rPr lang="en-US" altLang="en-US" sz="1400" b="1" dirty="0">
                <a:solidFill>
                  <a:srgbClr val="1E0404"/>
                </a:solidFill>
                <a:latin typeface="Century Gothic" panose="020B0502020202020204" pitchFamily="34" charset="0"/>
                <a:cs typeface="+mn-cs"/>
              </a:rPr>
              <a:t>Annual operating cost of $19M</a:t>
            </a:r>
          </a:p>
          <a:p>
            <a:pPr lvl="2" defTabSz="914400">
              <a:spcBef>
                <a:spcPct val="0"/>
              </a:spcBef>
              <a:spcAft>
                <a:spcPct val="20000"/>
              </a:spcAft>
            </a:pPr>
            <a:r>
              <a:rPr lang="en-US" altLang="en-US" sz="1400" b="1" dirty="0">
                <a:solidFill>
                  <a:srgbClr val="1E0404"/>
                </a:solidFill>
                <a:latin typeface="Century Gothic" panose="020B0502020202020204" pitchFamily="34" charset="0"/>
                <a:cs typeface="+mn-cs"/>
              </a:rPr>
              <a:t>Cost per injected target estimated at 16.6 cents</a:t>
            </a:r>
            <a:endParaRPr lang="en-US" altLang="en-US" sz="1400" b="1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" name="Text Box 425">
            <a:extLst>
              <a:ext uri="{FF2B5EF4-FFF2-40B4-BE49-F238E27FC236}">
                <a16:creationId xmlns:a16="http://schemas.microsoft.com/office/drawing/2014/main" id="{F7ED365D-72DD-41DE-A7A7-087EAA12B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467" y="3376083"/>
            <a:ext cx="1981200" cy="7302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alt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Conceptual layout for NRL high gain target production</a:t>
            </a:r>
            <a:endParaRPr lang="en-US" altLang="en-US" sz="1200" b="1" i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 Box 426">
            <a:extLst>
              <a:ext uri="{FF2B5EF4-FFF2-40B4-BE49-F238E27FC236}">
                <a16:creationId xmlns:a16="http://schemas.microsoft.com/office/drawing/2014/main" id="{D41B1C82-18F6-4E74-8850-051CF090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867" y="5662083"/>
            <a:ext cx="57102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altLang="en-US" sz="1200" i="1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Nuclear Fusion, 44, (2004), 254-265</a:t>
            </a:r>
          </a:p>
          <a:p>
            <a:pPr algn="ctr" defTabSz="914400" eaLnBrk="0" hangingPunct="0"/>
            <a:r>
              <a:rPr lang="en-US" altLang="en-US" sz="1200" i="1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Full Presentation - HAPL April 4/5, 2002</a:t>
            </a:r>
          </a:p>
          <a:p>
            <a:pPr algn="ctr" defTabSz="914400" eaLnBrk="0" hangingPunct="0"/>
            <a:r>
              <a:rPr lang="en-US" altLang="en-US" sz="1200" i="1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(http://aries.ucsd.edu/HAPL/MEETINGS/0204-HAPL/program.html)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51CB-3CF0-4F47-8B8F-3AE638C3EDA1}"/>
              </a:ext>
            </a:extLst>
          </p:cNvPr>
          <p:cNvSpPr txBox="1"/>
          <p:nvPr/>
        </p:nvSpPr>
        <p:spPr>
          <a:xfrm>
            <a:off x="163995" y="3939645"/>
            <a:ext cx="199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Each contactor:</a:t>
            </a:r>
          </a:p>
          <a:p>
            <a:r>
              <a:rPr lang="en-US" sz="1200" b="1" dirty="0"/>
              <a:t>ID 50cm x 50cm long</a:t>
            </a:r>
          </a:p>
          <a:p>
            <a:r>
              <a:rPr lang="en-US" sz="1200" b="1" dirty="0"/>
              <a:t>26 gallon (98 L)</a:t>
            </a:r>
          </a:p>
          <a:p>
            <a:r>
              <a:rPr lang="en-US" sz="1200" b="1" dirty="0"/>
              <a:t>~6% filled with targets</a:t>
            </a:r>
          </a:p>
          <a:p>
            <a:r>
              <a:rPr lang="en-US" sz="1200" b="1" dirty="0"/>
              <a:t>8 hours of targets at 6 Hz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3E2508-6EE1-4994-B100-D0045E47A88F}"/>
              </a:ext>
            </a:extLst>
          </p:cNvPr>
          <p:cNvCxnSpPr>
            <a:cxnSpLocks/>
          </p:cNvCxnSpPr>
          <p:nvPr/>
        </p:nvCxnSpPr>
        <p:spPr>
          <a:xfrm flipV="1">
            <a:off x="2037030" y="3501654"/>
            <a:ext cx="2018922" cy="1115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2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4DDC0-CC50-4C75-A2ED-C6BB39572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557" y="1256491"/>
            <a:ext cx="10972800" cy="39532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Droplet generator produces at ~1Hz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Achieving high yield of centered capsules is the challenge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24B9E-36D5-4794-B149-CFD588FB8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Polymer or foam capsules can be made at IFE rates by blowing “bubbles” in solution (aka micro-encapsulation)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CF17A-325E-4FA9-9B81-6B79B847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33575"/>
            <a:ext cx="1316038" cy="2832100"/>
          </a:xfrm>
          <a:prstGeom prst="rect">
            <a:avLst/>
          </a:prstGeom>
          <a:solidFill>
            <a:srgbClr val="399966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E19782D5-8609-4786-9E78-349EA66C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1465"/>
            <a:ext cx="144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/>
              <a:t>Polymer solution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3244088B-68D9-469F-B7E5-FF13F048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2339975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EA004-38D6-4870-867A-1B2E4663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577975"/>
            <a:ext cx="457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B8652-A25F-43EF-99E8-517AEA5C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1577975"/>
            <a:ext cx="152400" cy="8382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8DA241-5C6F-45CB-B08C-AD544C48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416175"/>
            <a:ext cx="609600" cy="60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3C6F5FDE-9999-4A9B-913A-DE361B60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3635375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355EC50B-5DF2-442B-918C-E27838006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3711575"/>
            <a:ext cx="609600" cy="60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588C4C-B660-41BE-B7D2-287A4D37B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549" y="1256491"/>
            <a:ext cx="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0">
            <a:extLst>
              <a:ext uri="{FF2B5EF4-FFF2-40B4-BE49-F238E27FC236}">
                <a16:creationId xmlns:a16="http://schemas.microsoft.com/office/drawing/2014/main" id="{9D4A2C44-DB22-422E-AA65-64623A70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1182688"/>
            <a:ext cx="144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/>
              <a:t>Plain solution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746512-EAF7-412A-8DEA-59751D14C6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838" y="1304699"/>
            <a:ext cx="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5512E3-8FD2-4B3E-8DC4-4D8E7FA95F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22375" y="1273175"/>
            <a:ext cx="4763" cy="708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1D7382-A5A8-4A7F-BA98-0940A6B034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838" y="1273177"/>
            <a:ext cx="736600" cy="3152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4">
            <a:extLst>
              <a:ext uri="{FF2B5EF4-FFF2-40B4-BE49-F238E27FC236}">
                <a16:creationId xmlns:a16="http://schemas.microsoft.com/office/drawing/2014/main" id="{6D0346D6-DE14-4CE3-BC07-2BA2240A79C5}"/>
              </a:ext>
            </a:extLst>
          </p:cNvPr>
          <p:cNvGrpSpPr>
            <a:grpSpLocks/>
          </p:cNvGrpSpPr>
          <p:nvPr/>
        </p:nvGrpSpPr>
        <p:grpSpPr bwMode="auto">
          <a:xfrm>
            <a:off x="3370263" y="3025775"/>
            <a:ext cx="5443537" cy="2994025"/>
            <a:chOff x="912" y="624"/>
            <a:chExt cx="3960" cy="2217"/>
          </a:xfrm>
        </p:grpSpPr>
        <p:pic>
          <p:nvPicPr>
            <p:cNvPr id="19" name="Picture 5" descr="Picture8">
              <a:extLst>
                <a:ext uri="{FF2B5EF4-FFF2-40B4-BE49-F238E27FC236}">
                  <a16:creationId xmlns:a16="http://schemas.microsoft.com/office/drawing/2014/main" id="{21A574C9-6A73-4E10-87BE-3E1E09AB9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624"/>
              <a:ext cx="3960" cy="221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F5183C6-F9A1-4B09-8892-AED32969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834"/>
              <a:ext cx="288" cy="1392"/>
            </a:xfrm>
            <a:prstGeom prst="rect">
              <a:avLst/>
            </a:prstGeom>
            <a:solidFill>
              <a:schemeClr val="accent1">
                <a:alpha val="46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entury Gothic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Text Box 7">
            <a:extLst>
              <a:ext uri="{FF2B5EF4-FFF2-40B4-BE49-F238E27FC236}">
                <a16:creationId xmlns:a16="http://schemas.microsoft.com/office/drawing/2014/main" id="{3BBA2F3B-D2A6-45C2-94AC-30EBE9D9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5651500"/>
            <a:ext cx="684212" cy="338138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SPEC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410355B7-DA23-4413-8C8D-2A21B214DE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1100" y="5270500"/>
            <a:ext cx="825500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7167">
            <a:extLst>
              <a:ext uri="{FF2B5EF4-FFF2-40B4-BE49-F238E27FC236}">
                <a16:creationId xmlns:a16="http://schemas.microsoft.com/office/drawing/2014/main" id="{5F09D160-CC4B-42D2-A67B-F93F5027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5651500"/>
            <a:ext cx="2587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Non-Concentriicity, %</a:t>
            </a:r>
          </a:p>
        </p:txBody>
      </p:sp>
      <p:sp>
        <p:nvSpPr>
          <p:cNvPr id="24" name="TextBox 45">
            <a:extLst>
              <a:ext uri="{FF2B5EF4-FFF2-40B4-BE49-F238E27FC236}">
                <a16:creationId xmlns:a16="http://schemas.microsoft.com/office/drawing/2014/main" id="{BC9F8A82-E6A4-4B66-8638-A77AB731A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623" y="2587163"/>
            <a:ext cx="524855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/>
              <a:t>FOAM CAPSULES (100mg/cc) FROM HAPL ERA</a:t>
            </a:r>
          </a:p>
        </p:txBody>
      </p:sp>
      <p:sp>
        <p:nvSpPr>
          <p:cNvPr id="25" name="TextBox 46">
            <a:extLst>
              <a:ext uri="{FF2B5EF4-FFF2-40B4-BE49-F238E27FC236}">
                <a16:creationId xmlns:a16="http://schemas.microsoft.com/office/drawing/2014/main" id="{C91B5F7D-43F0-4862-8656-281735EBDDB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60688" y="4051300"/>
            <a:ext cx="12017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Yield, %     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B4F3FA3-3827-44D0-AFEE-BFA29C8E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6" y="3163462"/>
            <a:ext cx="1443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/>
              <a:t>Pumping solutions forms bubbles</a:t>
            </a:r>
          </a:p>
        </p:txBody>
      </p:sp>
      <p:pic>
        <p:nvPicPr>
          <p:cNvPr id="27" name="Picture 7" descr="dg part1&amp;2">
            <a:extLst>
              <a:ext uri="{FF2B5EF4-FFF2-40B4-BE49-F238E27FC236}">
                <a16:creationId xmlns:a16="http://schemas.microsoft.com/office/drawing/2014/main" id="{6AB72950-19B0-4FC8-81E0-12E4245A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4881563"/>
            <a:ext cx="163830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0">
            <a:extLst>
              <a:ext uri="{FF2B5EF4-FFF2-40B4-BE49-F238E27FC236}">
                <a16:creationId xmlns:a16="http://schemas.microsoft.com/office/drawing/2014/main" id="{97FEBACA-0A6A-4A79-A32F-319DEF4B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29" y="4845050"/>
            <a:ext cx="144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/>
              <a:t>Agitation and heat to center and cure bubble into capsules</a:t>
            </a:r>
          </a:p>
        </p:txBody>
      </p:sp>
      <p:sp>
        <p:nvSpPr>
          <p:cNvPr id="31" name="Rectangle 5" descr="Newsprint">
            <a:extLst>
              <a:ext uri="{FF2B5EF4-FFF2-40B4-BE49-F238E27FC236}">
                <a16:creationId xmlns:a16="http://schemas.microsoft.com/office/drawing/2014/main" id="{F1B85134-8CA4-439C-95CF-5BA9040E8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275" y="2241172"/>
            <a:ext cx="2897187" cy="646331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D4"/>
                </a:solidFill>
                <a:effectLst/>
                <a:uLnTx/>
                <a:uFillTx/>
                <a:latin typeface="Century Gothic" pitchFamily="84" charset="0"/>
                <a:ea typeface="ＭＳ Ｐゴシック" pitchFamily="84" charset="-128"/>
              </a:rPr>
              <a:t>DVB Foam capsules, 4.6 mm dia. X 180 µm wall</a:t>
            </a:r>
          </a:p>
        </p:txBody>
      </p:sp>
      <p:pic>
        <p:nvPicPr>
          <p:cNvPr id="32" name="Picture 80">
            <a:extLst>
              <a:ext uri="{FF2B5EF4-FFF2-40B4-BE49-F238E27FC236}">
                <a16:creationId xmlns:a16="http://schemas.microsoft.com/office/drawing/2014/main" id="{80F56E9B-1A38-45AD-8D67-D78EDB96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"/>
          <a:stretch>
            <a:fillRect/>
          </a:stretch>
        </p:blipFill>
        <p:spPr bwMode="auto">
          <a:xfrm>
            <a:off x="9211468" y="3006725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6445E0-F80F-4B65-A62D-433DEB82D2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367" y="4881563"/>
            <a:ext cx="2438901" cy="1362271"/>
          </a:xfrm>
          <a:prstGeom prst="rect">
            <a:avLst/>
          </a:prstGeom>
        </p:spPr>
      </p:pic>
      <p:sp>
        <p:nvSpPr>
          <p:cNvPr id="35" name="Rectangle 5" descr="Newsprint">
            <a:extLst>
              <a:ext uri="{FF2B5EF4-FFF2-40B4-BE49-F238E27FC236}">
                <a16:creationId xmlns:a16="http://schemas.microsoft.com/office/drawing/2014/main" id="{A746C404-002C-4334-B9D6-26B255EC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275" y="4163255"/>
            <a:ext cx="2981325" cy="646331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D4"/>
                </a:solidFill>
                <a:effectLst/>
                <a:uLnTx/>
                <a:uFillTx/>
                <a:latin typeface="Century Gothic" pitchFamily="84" charset="0"/>
                <a:ea typeface="ＭＳ Ｐゴシック" pitchFamily="84" charset="-128"/>
              </a:rPr>
              <a:t>PAMS Capsules, 4.0 mm dia. x 35 µm wall</a:t>
            </a:r>
          </a:p>
        </p:txBody>
      </p:sp>
      <p:pic>
        <p:nvPicPr>
          <p:cNvPr id="29" name="Droplet Run">
            <a:hlinkClick r:id="" action="ppaction://media"/>
            <a:extLst>
              <a:ext uri="{FF2B5EF4-FFF2-40B4-BE49-F238E27FC236}">
                <a16:creationId xmlns:a16="http://schemas.microsoft.com/office/drawing/2014/main" id="{1F59FF58-5362-45B8-BDC6-1A0D0474D9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8621" y="1522413"/>
            <a:ext cx="1896154" cy="1422115"/>
          </a:xfrm>
          <a:prstGeom prst="rect">
            <a:avLst/>
          </a:prstGeom>
        </p:spPr>
      </p:pic>
      <p:sp>
        <p:nvSpPr>
          <p:cNvPr id="36" name="TextBox 20">
            <a:extLst>
              <a:ext uri="{FF2B5EF4-FFF2-40B4-BE49-F238E27FC236}">
                <a16:creationId xmlns:a16="http://schemas.microsoft.com/office/drawing/2014/main" id="{757C8655-F191-49B4-89F1-48C0EDE0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150" y="5754289"/>
            <a:ext cx="1719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/>
              <a:t>Solvent exchange and critical point drying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355D73-2E67-4687-8EAE-1D44017B2C33}"/>
              </a:ext>
            </a:extLst>
          </p:cNvPr>
          <p:cNvSpPr txBox="1"/>
          <p:nvPr/>
        </p:nvSpPr>
        <p:spPr>
          <a:xfrm>
            <a:off x="3721100" y="6105334"/>
            <a:ext cx="510107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Today’s wetted foam target concepts will want lower foam density</a:t>
            </a:r>
          </a:p>
        </p:txBody>
      </p:sp>
    </p:spTree>
    <p:extLst>
      <p:ext uri="{BB962C8B-B14F-4D97-AF65-F5344CB8AC3E}">
        <p14:creationId xmlns:p14="http://schemas.microsoft.com/office/powerpoint/2010/main" val="40641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F7B4E-6EC7-4938-919E-AEC36ED0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61" y="954366"/>
            <a:ext cx="4661336" cy="4525963"/>
          </a:xfrm>
        </p:spPr>
        <p:txBody>
          <a:bodyPr/>
          <a:lstStyle/>
          <a:p>
            <a:r>
              <a:rPr lang="en-US" sz="1800" dirty="0"/>
              <a:t>Seal large pores of foam with </a:t>
            </a:r>
            <a:r>
              <a:rPr lang="en-US" sz="1800" dirty="0" err="1"/>
              <a:t>polyvinylphenol</a:t>
            </a:r>
            <a:r>
              <a:rPr lang="en-US" sz="1800" dirty="0"/>
              <a:t> (PVP via interfacial condensation)</a:t>
            </a:r>
          </a:p>
          <a:p>
            <a:r>
              <a:rPr lang="en-US" sz="1800" dirty="0"/>
              <a:t>Reinforce with GDP layer (Glow Discharge Polymer)</a:t>
            </a:r>
          </a:p>
          <a:p>
            <a:r>
              <a:rPr lang="en-US" sz="1800" dirty="0"/>
              <a:t>Sputter coat an IR reflective layer on top (</a:t>
            </a:r>
            <a:r>
              <a:rPr lang="en-US" sz="1800" dirty="0" err="1"/>
              <a:t>Au:Pd</a:t>
            </a:r>
            <a:r>
              <a:rPr lang="en-US" sz="18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9307F-57CF-417E-8CF1-F82D425F291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Mass production methods to over-coat foam shells were developed during the HAPL program</a:t>
            </a:r>
          </a:p>
        </p:txBody>
      </p:sp>
      <p:pic>
        <p:nvPicPr>
          <p:cNvPr id="4" name="Picture 2" descr="interfacial">
            <a:extLst>
              <a:ext uri="{FF2B5EF4-FFF2-40B4-BE49-F238E27FC236}">
                <a16:creationId xmlns:a16="http://schemas.microsoft.com/office/drawing/2014/main" id="{FAF3C7AC-08C8-446D-83C5-D4DED3FF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61" y="169652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 descr="Newsprint">
            <a:extLst>
              <a:ext uri="{FF2B5EF4-FFF2-40B4-BE49-F238E27FC236}">
                <a16:creationId xmlns:a16="http://schemas.microsoft.com/office/drawing/2014/main" id="{6FEEF5B7-36AE-4850-B413-55A24480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4" y="1123436"/>
            <a:ext cx="1376363" cy="349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ja-JP" sz="1800" dirty="0">
                <a:solidFill>
                  <a:srgbClr val="0000D4"/>
                </a:solidFill>
                <a:latin typeface="Arial" panose="020B0604020202020204" pitchFamily="34" charset="0"/>
              </a:rPr>
              <a:t>Overcoats</a:t>
            </a:r>
            <a:endParaRPr lang="en-US" altLang="en-US" sz="1800" dirty="0">
              <a:solidFill>
                <a:srgbClr val="0000D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8E464A3E-C291-4592-BB11-187C082E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11" y="3037960"/>
            <a:ext cx="1338263" cy="425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Century Gothic" panose="020B0502020202020204" pitchFamily="34" charset="0"/>
              </a:rPr>
              <a:t>A) Interfacial reaction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9AF9C7D7-C252-45AA-A022-6EAB2A53B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1" y="4695310"/>
            <a:ext cx="1338263" cy="2127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Century Gothic" panose="020B0502020202020204" pitchFamily="34" charset="0"/>
              </a:rPr>
              <a:t>B) GDP coating</a:t>
            </a:r>
          </a:p>
        </p:txBody>
      </p:sp>
      <p:pic>
        <p:nvPicPr>
          <p:cNvPr id="8" name="Picture 28" descr="DSCN0463">
            <a:extLst>
              <a:ext uri="{FF2B5EF4-FFF2-40B4-BE49-F238E27FC236}">
                <a16:creationId xmlns:a16="http://schemas.microsoft.com/office/drawing/2014/main" id="{F03F2DA8-94E7-4BC7-BC5B-65865730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1" y="3531673"/>
            <a:ext cx="1546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>
            <a:extLst>
              <a:ext uri="{FF2B5EF4-FFF2-40B4-BE49-F238E27FC236}">
                <a16:creationId xmlns:a16="http://schemas.microsoft.com/office/drawing/2014/main" id="{413C1D53-0293-4BD9-A25D-3E5D78A6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11" y="5781160"/>
            <a:ext cx="1916113" cy="425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88925" indent="-288925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Century Gothic" panose="020B0502020202020204" pitchFamily="34" charset="0"/>
              </a:rPr>
              <a:t>C) Sputter coating of metal (Au/Pd)</a:t>
            </a:r>
          </a:p>
        </p:txBody>
      </p:sp>
      <p:pic>
        <p:nvPicPr>
          <p:cNvPr id="10" name="Picture 32">
            <a:extLst>
              <a:ext uri="{FF2B5EF4-FFF2-40B4-BE49-F238E27FC236}">
                <a16:creationId xmlns:a16="http://schemas.microsoft.com/office/drawing/2014/main" id="{83348AC0-3593-401F-BD5E-7C073F35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74" y="4973123"/>
            <a:ext cx="1062037" cy="827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Line 39">
            <a:extLst>
              <a:ext uri="{FF2B5EF4-FFF2-40B4-BE49-F238E27FC236}">
                <a16:creationId xmlns:a16="http://schemas.microsoft.com/office/drawing/2014/main" id="{690EBCC7-5DDA-4CC5-820F-4E43DF0FF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9099" y="2501385"/>
            <a:ext cx="28575" cy="534988"/>
          </a:xfrm>
          <a:prstGeom prst="line">
            <a:avLst/>
          </a:prstGeom>
          <a:noFill/>
          <a:ln w="19050">
            <a:solidFill>
              <a:srgbClr val="DE181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" name="Group 2053">
            <a:extLst>
              <a:ext uri="{FF2B5EF4-FFF2-40B4-BE49-F238E27FC236}">
                <a16:creationId xmlns:a16="http://schemas.microsoft.com/office/drawing/2014/main" id="{674BB354-C302-4E22-BF05-C49F1C43538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366510"/>
            <a:ext cx="1066800" cy="571500"/>
            <a:chOff x="1905000" y="5410200"/>
            <a:chExt cx="1066800" cy="571500"/>
          </a:xfrm>
        </p:grpSpPr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658913A7-7FF3-46C4-A647-BD27FAF732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66950" y="5276850"/>
              <a:ext cx="571500" cy="838200"/>
            </a:xfrm>
            <a:prstGeom prst="can">
              <a:avLst>
                <a:gd name="adj" fmla="val 355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82058" tIns="41029" rIns="82058" bIns="4102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CB5D719F-8B4C-4CAB-B3DB-A1A72669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D6591C35-A9BE-4B0B-8C4F-CE40A72D2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Arc 9">
              <a:extLst>
                <a:ext uri="{FF2B5EF4-FFF2-40B4-BE49-F238E27FC236}">
                  <a16:creationId xmlns:a16="http://schemas.microsoft.com/office/drawing/2014/main" id="{14C34C4C-3ADB-45C5-B1C7-1FA4FDC4A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5486400"/>
              <a:ext cx="150813" cy="455613"/>
            </a:xfrm>
            <a:custGeom>
              <a:avLst/>
              <a:gdLst>
                <a:gd name="T0" fmla="*/ 2147483647 w 43200"/>
                <a:gd name="T1" fmla="*/ 0 h 43200"/>
                <a:gd name="T2" fmla="*/ 32962063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0835"/>
                    <a:pt x="40" y="20071"/>
                    <a:pt x="121" y="19311"/>
                  </a:cubicBezTo>
                </a:path>
                <a:path w="43200" h="43200" stroke="0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0835"/>
                    <a:pt x="40" y="20071"/>
                    <a:pt x="121" y="1931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" name="Picture 11" descr="DSCN3140">
            <a:extLst>
              <a:ext uri="{FF2B5EF4-FFF2-40B4-BE49-F238E27FC236}">
                <a16:creationId xmlns:a16="http://schemas.microsoft.com/office/drawing/2014/main" id="{9A9F4288-778E-45FE-901E-0779CC48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120" y="3438877"/>
            <a:ext cx="1858963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E658E3-F7FE-4430-B568-851E3D13E0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0"/>
          <a:stretch/>
        </p:blipFill>
        <p:spPr>
          <a:xfrm>
            <a:off x="7016885" y="1013988"/>
            <a:ext cx="5175115" cy="4017786"/>
          </a:xfrm>
          <a:prstGeom prst="rect">
            <a:avLst/>
          </a:prstGeom>
        </p:spPr>
      </p:pic>
      <p:pic>
        <p:nvPicPr>
          <p:cNvPr id="22" name="Picture 65">
            <a:extLst>
              <a:ext uri="{FF2B5EF4-FFF2-40B4-BE49-F238E27FC236}">
                <a16:creationId xmlns:a16="http://schemas.microsoft.com/office/drawing/2014/main" id="{7B2841E7-E2DB-4D00-B701-F3476A33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318" y="5029570"/>
            <a:ext cx="2365407" cy="12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66">
            <a:extLst>
              <a:ext uri="{FF2B5EF4-FFF2-40B4-BE49-F238E27FC236}">
                <a16:creationId xmlns:a16="http://schemas.microsoft.com/office/drawing/2014/main" id="{9BEA7E38-1E29-44AF-BCE0-6357767C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25" y="5166504"/>
            <a:ext cx="2167773" cy="1169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Au/Pd alloys coated on shells for reflection of thermal heat load in reactor; hydrogen permeable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387565-A7CD-506E-4F6A-6C252A560E7F}"/>
              </a:ext>
            </a:extLst>
          </p:cNvPr>
          <p:cNvGrpSpPr/>
          <p:nvPr/>
        </p:nvGrpSpPr>
        <p:grpSpPr>
          <a:xfrm>
            <a:off x="7730343" y="5131362"/>
            <a:ext cx="1576185" cy="1204929"/>
            <a:chOff x="7730343" y="5131362"/>
            <a:chExt cx="1576185" cy="1204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9FE523-E15C-F16F-A0FE-2053D7C47A55}"/>
                </a:ext>
              </a:extLst>
            </p:cNvPr>
            <p:cNvSpPr/>
            <p:nvPr/>
          </p:nvSpPr>
          <p:spPr>
            <a:xfrm>
              <a:off x="7844721" y="5226028"/>
              <a:ext cx="1304925" cy="111026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766D23-BE6B-EA22-5C8D-458BAAD0A886}"/>
                </a:ext>
              </a:extLst>
            </p:cNvPr>
            <p:cNvSpPr/>
            <p:nvPr/>
          </p:nvSpPr>
          <p:spPr>
            <a:xfrm>
              <a:off x="7730343" y="5131362"/>
              <a:ext cx="1576185" cy="278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6A4620-D57E-B76D-6058-7FF0630B95D6}"/>
              </a:ext>
            </a:extLst>
          </p:cNvPr>
          <p:cNvSpPr/>
          <p:nvPr/>
        </p:nvSpPr>
        <p:spPr>
          <a:xfrm>
            <a:off x="7860240" y="5521325"/>
            <a:ext cx="1283759" cy="797363"/>
          </a:xfrm>
          <a:custGeom>
            <a:avLst/>
            <a:gdLst>
              <a:gd name="connsiteX0" fmla="*/ 9525 w 1276350"/>
              <a:gd name="connsiteY0" fmla="*/ 0 h 790575"/>
              <a:gd name="connsiteX1" fmla="*/ 542925 w 1276350"/>
              <a:gd name="connsiteY1" fmla="*/ 85725 h 790575"/>
              <a:gd name="connsiteX2" fmla="*/ 962025 w 1276350"/>
              <a:gd name="connsiteY2" fmla="*/ 85725 h 790575"/>
              <a:gd name="connsiteX3" fmla="*/ 1266825 w 1276350"/>
              <a:gd name="connsiteY3" fmla="*/ 9525 h 790575"/>
              <a:gd name="connsiteX4" fmla="*/ 1276350 w 1276350"/>
              <a:gd name="connsiteY4" fmla="*/ 657225 h 790575"/>
              <a:gd name="connsiteX5" fmla="*/ 1133475 w 1276350"/>
              <a:gd name="connsiteY5" fmla="*/ 790575 h 790575"/>
              <a:gd name="connsiteX6" fmla="*/ 152400 w 1276350"/>
              <a:gd name="connsiteY6" fmla="*/ 790575 h 790575"/>
              <a:gd name="connsiteX7" fmla="*/ 0 w 1276350"/>
              <a:gd name="connsiteY7" fmla="*/ 676275 h 790575"/>
              <a:gd name="connsiteX8" fmla="*/ 9525 w 1276350"/>
              <a:gd name="connsiteY8" fmla="*/ 0 h 790575"/>
              <a:gd name="connsiteX0" fmla="*/ 9525 w 1276350"/>
              <a:gd name="connsiteY0" fmla="*/ 30521 h 821096"/>
              <a:gd name="connsiteX1" fmla="*/ 542925 w 1276350"/>
              <a:gd name="connsiteY1" fmla="*/ 116246 h 821096"/>
              <a:gd name="connsiteX2" fmla="*/ 962025 w 1276350"/>
              <a:gd name="connsiteY2" fmla="*/ 116246 h 821096"/>
              <a:gd name="connsiteX3" fmla="*/ 1266825 w 1276350"/>
              <a:gd name="connsiteY3" fmla="*/ 40046 h 821096"/>
              <a:gd name="connsiteX4" fmla="*/ 1276350 w 1276350"/>
              <a:gd name="connsiteY4" fmla="*/ 687746 h 821096"/>
              <a:gd name="connsiteX5" fmla="*/ 1133475 w 1276350"/>
              <a:gd name="connsiteY5" fmla="*/ 821096 h 821096"/>
              <a:gd name="connsiteX6" fmla="*/ 152400 w 1276350"/>
              <a:gd name="connsiteY6" fmla="*/ 821096 h 821096"/>
              <a:gd name="connsiteX7" fmla="*/ 0 w 1276350"/>
              <a:gd name="connsiteY7" fmla="*/ 706796 h 821096"/>
              <a:gd name="connsiteX8" fmla="*/ 9525 w 1276350"/>
              <a:gd name="connsiteY8" fmla="*/ 30521 h 821096"/>
              <a:gd name="connsiteX0" fmla="*/ 9525 w 1276350"/>
              <a:gd name="connsiteY0" fmla="*/ 30521 h 821096"/>
              <a:gd name="connsiteX1" fmla="*/ 542925 w 1276350"/>
              <a:gd name="connsiteY1" fmla="*/ 116246 h 821096"/>
              <a:gd name="connsiteX2" fmla="*/ 962025 w 1276350"/>
              <a:gd name="connsiteY2" fmla="*/ 116246 h 821096"/>
              <a:gd name="connsiteX3" fmla="*/ 1266825 w 1276350"/>
              <a:gd name="connsiteY3" fmla="*/ 40046 h 821096"/>
              <a:gd name="connsiteX4" fmla="*/ 1276350 w 1276350"/>
              <a:gd name="connsiteY4" fmla="*/ 687746 h 821096"/>
              <a:gd name="connsiteX5" fmla="*/ 1133475 w 1276350"/>
              <a:gd name="connsiteY5" fmla="*/ 821096 h 821096"/>
              <a:gd name="connsiteX6" fmla="*/ 152400 w 1276350"/>
              <a:gd name="connsiteY6" fmla="*/ 821096 h 821096"/>
              <a:gd name="connsiteX7" fmla="*/ 0 w 1276350"/>
              <a:gd name="connsiteY7" fmla="*/ 706796 h 821096"/>
              <a:gd name="connsiteX8" fmla="*/ 9525 w 1276350"/>
              <a:gd name="connsiteY8" fmla="*/ 30521 h 821096"/>
              <a:gd name="connsiteX0" fmla="*/ 9525 w 1276350"/>
              <a:gd name="connsiteY0" fmla="*/ 0 h 790575"/>
              <a:gd name="connsiteX1" fmla="*/ 542925 w 1276350"/>
              <a:gd name="connsiteY1" fmla="*/ 85725 h 790575"/>
              <a:gd name="connsiteX2" fmla="*/ 962025 w 1276350"/>
              <a:gd name="connsiteY2" fmla="*/ 85725 h 790575"/>
              <a:gd name="connsiteX3" fmla="*/ 1266825 w 1276350"/>
              <a:gd name="connsiteY3" fmla="*/ 9525 h 790575"/>
              <a:gd name="connsiteX4" fmla="*/ 1276350 w 1276350"/>
              <a:gd name="connsiteY4" fmla="*/ 657225 h 790575"/>
              <a:gd name="connsiteX5" fmla="*/ 1133475 w 1276350"/>
              <a:gd name="connsiteY5" fmla="*/ 790575 h 790575"/>
              <a:gd name="connsiteX6" fmla="*/ 152400 w 1276350"/>
              <a:gd name="connsiteY6" fmla="*/ 790575 h 790575"/>
              <a:gd name="connsiteX7" fmla="*/ 0 w 1276350"/>
              <a:gd name="connsiteY7" fmla="*/ 676275 h 790575"/>
              <a:gd name="connsiteX8" fmla="*/ 9525 w 1276350"/>
              <a:gd name="connsiteY8" fmla="*/ 0 h 790575"/>
              <a:gd name="connsiteX0" fmla="*/ 0 w 1292225"/>
              <a:gd name="connsiteY0" fmla="*/ 0 h 790575"/>
              <a:gd name="connsiteX1" fmla="*/ 558800 w 1292225"/>
              <a:gd name="connsiteY1" fmla="*/ 85725 h 790575"/>
              <a:gd name="connsiteX2" fmla="*/ 977900 w 1292225"/>
              <a:gd name="connsiteY2" fmla="*/ 85725 h 790575"/>
              <a:gd name="connsiteX3" fmla="*/ 1282700 w 1292225"/>
              <a:gd name="connsiteY3" fmla="*/ 9525 h 790575"/>
              <a:gd name="connsiteX4" fmla="*/ 1292225 w 1292225"/>
              <a:gd name="connsiteY4" fmla="*/ 657225 h 790575"/>
              <a:gd name="connsiteX5" fmla="*/ 1149350 w 1292225"/>
              <a:gd name="connsiteY5" fmla="*/ 790575 h 790575"/>
              <a:gd name="connsiteX6" fmla="*/ 168275 w 1292225"/>
              <a:gd name="connsiteY6" fmla="*/ 790575 h 790575"/>
              <a:gd name="connsiteX7" fmla="*/ 15875 w 1292225"/>
              <a:gd name="connsiteY7" fmla="*/ 676275 h 790575"/>
              <a:gd name="connsiteX8" fmla="*/ 0 w 1292225"/>
              <a:gd name="connsiteY8" fmla="*/ 0 h 790575"/>
              <a:gd name="connsiteX0" fmla="*/ 0 w 1292225"/>
              <a:gd name="connsiteY0" fmla="*/ 0 h 790575"/>
              <a:gd name="connsiteX1" fmla="*/ 461433 w 1292225"/>
              <a:gd name="connsiteY1" fmla="*/ 89959 h 790575"/>
              <a:gd name="connsiteX2" fmla="*/ 977900 w 1292225"/>
              <a:gd name="connsiteY2" fmla="*/ 85725 h 790575"/>
              <a:gd name="connsiteX3" fmla="*/ 1282700 w 1292225"/>
              <a:gd name="connsiteY3" fmla="*/ 9525 h 790575"/>
              <a:gd name="connsiteX4" fmla="*/ 1292225 w 1292225"/>
              <a:gd name="connsiteY4" fmla="*/ 657225 h 790575"/>
              <a:gd name="connsiteX5" fmla="*/ 1149350 w 1292225"/>
              <a:gd name="connsiteY5" fmla="*/ 790575 h 790575"/>
              <a:gd name="connsiteX6" fmla="*/ 168275 w 1292225"/>
              <a:gd name="connsiteY6" fmla="*/ 790575 h 790575"/>
              <a:gd name="connsiteX7" fmla="*/ 15875 w 1292225"/>
              <a:gd name="connsiteY7" fmla="*/ 676275 h 790575"/>
              <a:gd name="connsiteX8" fmla="*/ 0 w 1292225"/>
              <a:gd name="connsiteY8" fmla="*/ 0 h 790575"/>
              <a:gd name="connsiteX0" fmla="*/ 0 w 1292225"/>
              <a:gd name="connsiteY0" fmla="*/ 3175 h 793750"/>
              <a:gd name="connsiteX1" fmla="*/ 461433 w 1292225"/>
              <a:gd name="connsiteY1" fmla="*/ 93134 h 793750"/>
              <a:gd name="connsiteX2" fmla="*/ 977900 w 1292225"/>
              <a:gd name="connsiteY2" fmla="*/ 88900 h 793750"/>
              <a:gd name="connsiteX3" fmla="*/ 1282700 w 1292225"/>
              <a:gd name="connsiteY3" fmla="*/ 0 h 793750"/>
              <a:gd name="connsiteX4" fmla="*/ 1292225 w 1292225"/>
              <a:gd name="connsiteY4" fmla="*/ 660400 h 793750"/>
              <a:gd name="connsiteX5" fmla="*/ 1149350 w 1292225"/>
              <a:gd name="connsiteY5" fmla="*/ 793750 h 793750"/>
              <a:gd name="connsiteX6" fmla="*/ 168275 w 1292225"/>
              <a:gd name="connsiteY6" fmla="*/ 793750 h 793750"/>
              <a:gd name="connsiteX7" fmla="*/ 15875 w 1292225"/>
              <a:gd name="connsiteY7" fmla="*/ 679450 h 793750"/>
              <a:gd name="connsiteX8" fmla="*/ 0 w 1292225"/>
              <a:gd name="connsiteY8" fmla="*/ 3175 h 793750"/>
              <a:gd name="connsiteX0" fmla="*/ 0 w 1292225"/>
              <a:gd name="connsiteY0" fmla="*/ 3175 h 793750"/>
              <a:gd name="connsiteX1" fmla="*/ 461433 w 1292225"/>
              <a:gd name="connsiteY1" fmla="*/ 93134 h 793750"/>
              <a:gd name="connsiteX2" fmla="*/ 977900 w 1292225"/>
              <a:gd name="connsiteY2" fmla="*/ 88900 h 793750"/>
              <a:gd name="connsiteX3" fmla="*/ 1282700 w 1292225"/>
              <a:gd name="connsiteY3" fmla="*/ 0 h 793750"/>
              <a:gd name="connsiteX4" fmla="*/ 1292225 w 1292225"/>
              <a:gd name="connsiteY4" fmla="*/ 660400 h 793750"/>
              <a:gd name="connsiteX5" fmla="*/ 1149350 w 1292225"/>
              <a:gd name="connsiteY5" fmla="*/ 793750 h 793750"/>
              <a:gd name="connsiteX6" fmla="*/ 168275 w 1292225"/>
              <a:gd name="connsiteY6" fmla="*/ 793750 h 793750"/>
              <a:gd name="connsiteX7" fmla="*/ 15875 w 1292225"/>
              <a:gd name="connsiteY7" fmla="*/ 679450 h 793750"/>
              <a:gd name="connsiteX8" fmla="*/ 0 w 1292225"/>
              <a:gd name="connsiteY8" fmla="*/ 3175 h 793750"/>
              <a:gd name="connsiteX0" fmla="*/ 0 w 1292225"/>
              <a:gd name="connsiteY0" fmla="*/ 3175 h 793796"/>
              <a:gd name="connsiteX1" fmla="*/ 461433 w 1292225"/>
              <a:gd name="connsiteY1" fmla="*/ 93134 h 793796"/>
              <a:gd name="connsiteX2" fmla="*/ 977900 w 1292225"/>
              <a:gd name="connsiteY2" fmla="*/ 88900 h 793796"/>
              <a:gd name="connsiteX3" fmla="*/ 1282700 w 1292225"/>
              <a:gd name="connsiteY3" fmla="*/ 0 h 793796"/>
              <a:gd name="connsiteX4" fmla="*/ 1292225 w 1292225"/>
              <a:gd name="connsiteY4" fmla="*/ 660400 h 793796"/>
              <a:gd name="connsiteX5" fmla="*/ 1149350 w 1292225"/>
              <a:gd name="connsiteY5" fmla="*/ 793750 h 793796"/>
              <a:gd name="connsiteX6" fmla="*/ 168275 w 1292225"/>
              <a:gd name="connsiteY6" fmla="*/ 793750 h 793796"/>
              <a:gd name="connsiteX7" fmla="*/ 15875 w 1292225"/>
              <a:gd name="connsiteY7" fmla="*/ 679450 h 793796"/>
              <a:gd name="connsiteX8" fmla="*/ 0 w 1292225"/>
              <a:gd name="connsiteY8" fmla="*/ 3175 h 793796"/>
              <a:gd name="connsiteX0" fmla="*/ 0 w 1292225"/>
              <a:gd name="connsiteY0" fmla="*/ 3175 h 793796"/>
              <a:gd name="connsiteX1" fmla="*/ 461433 w 1292225"/>
              <a:gd name="connsiteY1" fmla="*/ 93134 h 793796"/>
              <a:gd name="connsiteX2" fmla="*/ 977900 w 1292225"/>
              <a:gd name="connsiteY2" fmla="*/ 88900 h 793796"/>
              <a:gd name="connsiteX3" fmla="*/ 1282700 w 1292225"/>
              <a:gd name="connsiteY3" fmla="*/ 0 h 793796"/>
              <a:gd name="connsiteX4" fmla="*/ 1292225 w 1292225"/>
              <a:gd name="connsiteY4" fmla="*/ 660400 h 793796"/>
              <a:gd name="connsiteX5" fmla="*/ 1149350 w 1292225"/>
              <a:gd name="connsiteY5" fmla="*/ 793750 h 793796"/>
              <a:gd name="connsiteX6" fmla="*/ 168275 w 1292225"/>
              <a:gd name="connsiteY6" fmla="*/ 793750 h 793796"/>
              <a:gd name="connsiteX7" fmla="*/ 15875 w 1292225"/>
              <a:gd name="connsiteY7" fmla="*/ 679450 h 793796"/>
              <a:gd name="connsiteX8" fmla="*/ 0 w 1292225"/>
              <a:gd name="connsiteY8" fmla="*/ 3175 h 793796"/>
              <a:gd name="connsiteX0" fmla="*/ 0 w 1292225"/>
              <a:gd name="connsiteY0" fmla="*/ 3175 h 796725"/>
              <a:gd name="connsiteX1" fmla="*/ 461433 w 1292225"/>
              <a:gd name="connsiteY1" fmla="*/ 93134 h 796725"/>
              <a:gd name="connsiteX2" fmla="*/ 977900 w 1292225"/>
              <a:gd name="connsiteY2" fmla="*/ 88900 h 796725"/>
              <a:gd name="connsiteX3" fmla="*/ 1282700 w 1292225"/>
              <a:gd name="connsiteY3" fmla="*/ 0 h 796725"/>
              <a:gd name="connsiteX4" fmla="*/ 1292225 w 1292225"/>
              <a:gd name="connsiteY4" fmla="*/ 660400 h 796725"/>
              <a:gd name="connsiteX5" fmla="*/ 1149350 w 1292225"/>
              <a:gd name="connsiteY5" fmla="*/ 793750 h 796725"/>
              <a:gd name="connsiteX6" fmla="*/ 168275 w 1292225"/>
              <a:gd name="connsiteY6" fmla="*/ 793750 h 796725"/>
              <a:gd name="connsiteX7" fmla="*/ 15875 w 1292225"/>
              <a:gd name="connsiteY7" fmla="*/ 679450 h 796725"/>
              <a:gd name="connsiteX8" fmla="*/ 0 w 1292225"/>
              <a:gd name="connsiteY8" fmla="*/ 3175 h 796725"/>
              <a:gd name="connsiteX0" fmla="*/ 0 w 1292225"/>
              <a:gd name="connsiteY0" fmla="*/ 3175 h 797363"/>
              <a:gd name="connsiteX1" fmla="*/ 461433 w 1292225"/>
              <a:gd name="connsiteY1" fmla="*/ 93134 h 797363"/>
              <a:gd name="connsiteX2" fmla="*/ 977900 w 1292225"/>
              <a:gd name="connsiteY2" fmla="*/ 88900 h 797363"/>
              <a:gd name="connsiteX3" fmla="*/ 1282700 w 1292225"/>
              <a:gd name="connsiteY3" fmla="*/ 0 h 797363"/>
              <a:gd name="connsiteX4" fmla="*/ 1292225 w 1292225"/>
              <a:gd name="connsiteY4" fmla="*/ 660400 h 797363"/>
              <a:gd name="connsiteX5" fmla="*/ 1149350 w 1292225"/>
              <a:gd name="connsiteY5" fmla="*/ 793750 h 797363"/>
              <a:gd name="connsiteX6" fmla="*/ 168275 w 1292225"/>
              <a:gd name="connsiteY6" fmla="*/ 793750 h 797363"/>
              <a:gd name="connsiteX7" fmla="*/ 15875 w 1292225"/>
              <a:gd name="connsiteY7" fmla="*/ 679450 h 797363"/>
              <a:gd name="connsiteX8" fmla="*/ 0 w 1292225"/>
              <a:gd name="connsiteY8" fmla="*/ 3175 h 797363"/>
              <a:gd name="connsiteX0" fmla="*/ 0 w 1283759"/>
              <a:gd name="connsiteY0" fmla="*/ 3175 h 797363"/>
              <a:gd name="connsiteX1" fmla="*/ 452967 w 1283759"/>
              <a:gd name="connsiteY1" fmla="*/ 93134 h 797363"/>
              <a:gd name="connsiteX2" fmla="*/ 969434 w 1283759"/>
              <a:gd name="connsiteY2" fmla="*/ 88900 h 797363"/>
              <a:gd name="connsiteX3" fmla="*/ 1274234 w 1283759"/>
              <a:gd name="connsiteY3" fmla="*/ 0 h 797363"/>
              <a:gd name="connsiteX4" fmla="*/ 1283759 w 1283759"/>
              <a:gd name="connsiteY4" fmla="*/ 660400 h 797363"/>
              <a:gd name="connsiteX5" fmla="*/ 1140884 w 1283759"/>
              <a:gd name="connsiteY5" fmla="*/ 793750 h 797363"/>
              <a:gd name="connsiteX6" fmla="*/ 159809 w 1283759"/>
              <a:gd name="connsiteY6" fmla="*/ 793750 h 797363"/>
              <a:gd name="connsiteX7" fmla="*/ 7409 w 1283759"/>
              <a:gd name="connsiteY7" fmla="*/ 679450 h 797363"/>
              <a:gd name="connsiteX8" fmla="*/ 0 w 1283759"/>
              <a:gd name="connsiteY8" fmla="*/ 3175 h 7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759" h="797363">
                <a:moveTo>
                  <a:pt x="0" y="3175"/>
                </a:moveTo>
                <a:cubicBezTo>
                  <a:pt x="149755" y="57150"/>
                  <a:pt x="291395" y="78847"/>
                  <a:pt x="452967" y="93134"/>
                </a:cubicBezTo>
                <a:cubicBezTo>
                  <a:pt x="614539" y="107421"/>
                  <a:pt x="832556" y="104422"/>
                  <a:pt x="969434" y="88900"/>
                </a:cubicBezTo>
                <a:cubicBezTo>
                  <a:pt x="1106312" y="73378"/>
                  <a:pt x="1172634" y="25400"/>
                  <a:pt x="1274234" y="0"/>
                </a:cubicBezTo>
                <a:lnTo>
                  <a:pt x="1283759" y="660400"/>
                </a:lnTo>
                <a:cubicBezTo>
                  <a:pt x="1265767" y="726017"/>
                  <a:pt x="1192743" y="795867"/>
                  <a:pt x="1140884" y="793750"/>
                </a:cubicBezTo>
                <a:lnTo>
                  <a:pt x="159809" y="793750"/>
                </a:lnTo>
                <a:cubicBezTo>
                  <a:pt x="121709" y="814916"/>
                  <a:pt x="15875" y="738717"/>
                  <a:pt x="7409" y="679450"/>
                </a:cubicBezTo>
                <a:cubicBezTo>
                  <a:pt x="4939" y="454025"/>
                  <a:pt x="2470" y="228600"/>
                  <a:pt x="0" y="31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57830A-4F40-07D8-13F3-CC37956F1F12}"/>
              </a:ext>
            </a:extLst>
          </p:cNvPr>
          <p:cNvGrpSpPr/>
          <p:nvPr/>
        </p:nvGrpSpPr>
        <p:grpSpPr>
          <a:xfrm>
            <a:off x="8039101" y="5735856"/>
            <a:ext cx="381214" cy="368300"/>
            <a:chOff x="9711267" y="5350933"/>
            <a:chExt cx="381214" cy="3683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1109C8-9576-2C9C-24BE-96971D776DD0}"/>
                </a:ext>
              </a:extLst>
            </p:cNvPr>
            <p:cNvSpPr/>
            <p:nvPr/>
          </p:nvSpPr>
          <p:spPr>
            <a:xfrm>
              <a:off x="9711267" y="5350933"/>
              <a:ext cx="381214" cy="368300"/>
            </a:xfrm>
            <a:prstGeom prst="ellipse">
              <a:avLst/>
            </a:prstGeom>
            <a:pattFill prst="zigZag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D154460-5CD0-4191-6F82-70716B9BF7E9}"/>
                </a:ext>
              </a:extLst>
            </p:cNvPr>
            <p:cNvSpPr/>
            <p:nvPr/>
          </p:nvSpPr>
          <p:spPr>
            <a:xfrm>
              <a:off x="9787574" y="5419489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4656E1-F545-20AB-489B-F55D8F66C6D9}"/>
              </a:ext>
            </a:extLst>
          </p:cNvPr>
          <p:cNvGrpSpPr/>
          <p:nvPr/>
        </p:nvGrpSpPr>
        <p:grpSpPr>
          <a:xfrm>
            <a:off x="8591550" y="5848862"/>
            <a:ext cx="381214" cy="368300"/>
            <a:chOff x="9711267" y="5350933"/>
            <a:chExt cx="381214" cy="3683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52E774-4541-F01A-2787-6D9C821A735F}"/>
                </a:ext>
              </a:extLst>
            </p:cNvPr>
            <p:cNvSpPr/>
            <p:nvPr/>
          </p:nvSpPr>
          <p:spPr>
            <a:xfrm>
              <a:off x="9711267" y="5350933"/>
              <a:ext cx="381214" cy="368300"/>
            </a:xfrm>
            <a:prstGeom prst="ellipse">
              <a:avLst/>
            </a:prstGeom>
            <a:pattFill prst="zigZag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0E93FAB-AD3E-577E-0E07-E3CD8B1090FE}"/>
                </a:ext>
              </a:extLst>
            </p:cNvPr>
            <p:cNvSpPr/>
            <p:nvPr/>
          </p:nvSpPr>
          <p:spPr>
            <a:xfrm>
              <a:off x="9787574" y="5419489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767095-4279-C3B2-AB58-E29742B245E4}"/>
              </a:ext>
            </a:extLst>
          </p:cNvPr>
          <p:cNvSpPr txBox="1"/>
          <p:nvPr/>
        </p:nvSpPr>
        <p:spPr>
          <a:xfrm>
            <a:off x="9604442" y="5109667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Interfacial Condensation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0F2262-C167-D9F4-B415-32A74753D1F4}"/>
              </a:ext>
            </a:extLst>
          </p:cNvPr>
          <p:cNvSpPr txBox="1"/>
          <p:nvPr/>
        </p:nvSpPr>
        <p:spPr>
          <a:xfrm>
            <a:off x="9410536" y="5458434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Solvent A with reactant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A4E410-9063-8D49-5306-33DE3697F600}"/>
              </a:ext>
            </a:extLst>
          </p:cNvPr>
          <p:cNvSpPr txBox="1"/>
          <p:nvPr/>
        </p:nvSpPr>
        <p:spPr>
          <a:xfrm>
            <a:off x="9410536" y="5668916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Solvent B with reactant 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FB2C2D-2EF4-7459-F30C-205DDB4FF46C}"/>
              </a:ext>
            </a:extLst>
          </p:cNvPr>
          <p:cNvSpPr txBox="1"/>
          <p:nvPr/>
        </p:nvSpPr>
        <p:spPr>
          <a:xfrm>
            <a:off x="9410536" y="5917418"/>
            <a:ext cx="282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 &amp; B immiscible, so C &amp; D react at capsule surface to form layer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1068CE-82F7-B63F-C1B7-90FF7F8B3089}"/>
              </a:ext>
            </a:extLst>
          </p:cNvPr>
          <p:cNvCxnSpPr>
            <a:stCxn id="33" idx="1"/>
          </p:cNvCxnSpPr>
          <p:nvPr/>
        </p:nvCxnSpPr>
        <p:spPr>
          <a:xfrm flipH="1">
            <a:off x="8972764" y="5596934"/>
            <a:ext cx="437772" cy="71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2EEAC9-037E-B0F2-2A1E-D168867511E1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8822668" y="5807416"/>
            <a:ext cx="587868" cy="224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31">
            <a:extLst>
              <a:ext uri="{FF2B5EF4-FFF2-40B4-BE49-F238E27FC236}">
                <a16:creationId xmlns:a16="http://schemas.microsoft.com/office/drawing/2014/main" id="{8664191A-E9BE-E408-E7F3-41131AB5F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136" y="4054185"/>
            <a:ext cx="1916113" cy="86177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288925" indent="-288925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altLang="en-US" sz="1400" dirty="0">
                <a:latin typeface="Century Gothic" panose="020B0502020202020204" pitchFamily="34" charset="0"/>
              </a:rPr>
              <a:t>The rotary horizontal GDP coater scales to mass production – arbitrary length</a:t>
            </a:r>
          </a:p>
        </p:txBody>
      </p:sp>
    </p:spTree>
    <p:extLst>
      <p:ext uri="{BB962C8B-B14F-4D97-AF65-F5344CB8AC3E}">
        <p14:creationId xmlns:p14="http://schemas.microsoft.com/office/powerpoint/2010/main" val="312406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A7A176-D56E-3F34-4AFB-ABACA7CB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09" y="5137221"/>
            <a:ext cx="10972800" cy="371285"/>
          </a:xfrm>
        </p:spPr>
        <p:txBody>
          <a:bodyPr/>
          <a:lstStyle/>
          <a:p>
            <a:r>
              <a:rPr lang="en-US" dirty="0"/>
              <a:t>Low density (2 – 200 mg/cc billets made), small pore size</a:t>
            </a:r>
          </a:p>
          <a:p>
            <a:r>
              <a:rPr lang="en-US" dirty="0"/>
              <a:t>Pure CH, no oxygen</a:t>
            </a:r>
          </a:p>
          <a:p>
            <a:r>
              <a:rPr lang="en-US" dirty="0"/>
              <a:t>Deuterated feed stock available for pure CD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451B3-45C2-FAF3-2D9A-7C65456FD9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140" y="217257"/>
            <a:ext cx="12192000" cy="492991"/>
          </a:xfrm>
        </p:spPr>
        <p:txBody>
          <a:bodyPr/>
          <a:lstStyle/>
          <a:p>
            <a:r>
              <a:rPr lang="en-US" dirty="0"/>
              <a:t>NEW – GA’s GACH foam chemistry adjusted for micro-encapsulation in droplet generators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D5BBA-A0AF-428D-9343-9DE087656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68" y="1278987"/>
            <a:ext cx="4278894" cy="317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2E256-5E3D-93F6-E998-035889DBC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669" y="1278987"/>
            <a:ext cx="4118044" cy="3088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4814B5-FE44-DD2A-1146-F5DE75FE69A8}"/>
              </a:ext>
            </a:extLst>
          </p:cNvPr>
          <p:cNvSpPr txBox="1"/>
          <p:nvPr/>
        </p:nvSpPr>
        <p:spPr>
          <a:xfrm>
            <a:off x="4790669" y="4468539"/>
            <a:ext cx="411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Surface GACH micro-encapsulated bead, 25 mg/cc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93800-192A-5D39-F6AE-1C565C41912D}"/>
              </a:ext>
            </a:extLst>
          </p:cNvPr>
          <p:cNvSpPr txBox="1"/>
          <p:nvPr/>
        </p:nvSpPr>
        <p:spPr>
          <a:xfrm>
            <a:off x="544748" y="4507202"/>
            <a:ext cx="403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Overcoats well (from foam billets)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9B208-554F-0B23-95E4-39A83816AF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2212" y="1349493"/>
            <a:ext cx="2697256" cy="2911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F41084-E908-7DF8-C429-4169426AEDAA}"/>
              </a:ext>
            </a:extLst>
          </p:cNvPr>
          <p:cNvSpPr txBox="1"/>
          <p:nvPr/>
        </p:nvSpPr>
        <p:spPr>
          <a:xfrm>
            <a:off x="8898498" y="4949782"/>
            <a:ext cx="328236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First GACH foam compound droplets have been formed (25mg/cc nom.)</a:t>
            </a:r>
          </a:p>
        </p:txBody>
      </p:sp>
    </p:spTree>
    <p:extLst>
      <p:ext uri="{BB962C8B-B14F-4D97-AF65-F5344CB8AC3E}">
        <p14:creationId xmlns:p14="http://schemas.microsoft.com/office/powerpoint/2010/main" val="41517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AKMERYJJMZ6U-306745176-1071</_dlc_DocId>
    <_dlc_DocIdUrl xmlns="50f8ad0e-3adf-474a-b561-af233bba80c3">
      <Url>https://in.ga.com/pubs/_layouts/15/DocIdRedir.aspx?ID=AKMERYJJMZ6U-306745176-1071</Url>
      <Description>AKMERYJJMZ6U-306745176-1071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6.xml><?xml version="1.0" encoding="utf-8"?>
<?mso-contentType ?>
<SharedContentType xmlns="Microsoft.SharePoint.Taxonomy.ContentTypeSync" SourceId="42ec5636-9c18-4867-b098-827909179de7" ContentTypeId="0x0101" PreviousValue="false"/>
</file>

<file path=customXml/itemProps1.xml><?xml version="1.0" encoding="utf-8"?>
<ds:datastoreItem xmlns:ds="http://schemas.openxmlformats.org/officeDocument/2006/customXml" ds:itemID="{60DAC6C0-9366-49B3-B342-9EA2D85545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f8ad0e-3adf-474a-b561-af233bba80c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FFA5E0-B647-4BC6-8B29-DA7021156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4C3C08C-2DBB-4915-ACEC-DE1424879A7E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39239C16-799E-4829-AC6B-8CA9CEB9C36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17269</TotalTime>
  <Words>1787</Words>
  <Application>Microsoft Office PowerPoint</Application>
  <PresentationFormat>Widescreen</PresentationFormat>
  <Paragraphs>277</Paragraphs>
  <Slides>16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Helvetica</vt:lpstr>
      <vt:lpstr>Lucida Grande</vt:lpstr>
      <vt:lpstr>Times</vt:lpstr>
      <vt:lpstr>Times New Roman</vt:lpstr>
      <vt:lpstr>Office Theme</vt:lpstr>
      <vt:lpstr>3_Office Theme</vt:lpstr>
      <vt:lpstr>Worksheet</vt:lpstr>
      <vt:lpstr>Slide</vt:lpstr>
      <vt:lpstr>Wetted Foam Targets for Inertial Fusion Power Plants</vt:lpstr>
      <vt:lpstr>Inertial fusion energy (IFE) power plant have a number key R&amp;D needs</vt:lpstr>
      <vt:lpstr>There are many potential IFE target types</vt:lpstr>
      <vt:lpstr>Inertial fusion energy (IFE) reactors use many targets</vt:lpstr>
      <vt:lpstr>Studies have shown the feasibility of a cost-effective IFE target supply for energy</vt:lpstr>
      <vt:lpstr>Our estimates for direct drive target production costs are encouraging</vt:lpstr>
      <vt:lpstr>Polymer or foam capsules can be made at IFE rates by blowing “bubbles” in solution (aka micro-encapsulation)</vt:lpstr>
      <vt:lpstr>Mass production methods to over-coat foam shells were developed during the HAPL program</vt:lpstr>
      <vt:lpstr>NEW – GA’s GACH foam chemistry adjusted for micro-encapsulation in droplet generators</vt:lpstr>
      <vt:lpstr>GA has built its own, open architecture, 2 photon polymerization (2PP) additive manufacturing (AM) systems – Printing WF targets and foam inside of capsules demonstrated</vt:lpstr>
      <vt:lpstr>Schemes to speed up additive manufacturing</vt:lpstr>
      <vt:lpstr>GA developed a cryogenic fluidized bed for layering the DT/D2 solid fuel layers</vt:lpstr>
      <vt:lpstr>Wetted foam target concept - Filling via wicking into foam layer can be rapid</vt:lpstr>
      <vt:lpstr>For LDD target, tritium inventory can be low for wetted foam target systems</vt:lpstr>
      <vt:lpstr>Plenty of target R&amp;D to do in IFE</vt:lpstr>
      <vt:lpstr>Outside-in construction would coat interior of capsules with foam using random rotation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Alexander, Neil</cp:lastModifiedBy>
  <cp:revision>1048</cp:revision>
  <cp:lastPrinted>2023-12-17T23:34:54Z</cp:lastPrinted>
  <dcterms:created xsi:type="dcterms:W3CDTF">2010-04-12T23:12:02Z</dcterms:created>
  <dcterms:modified xsi:type="dcterms:W3CDTF">2023-12-17T23:44:06Z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XP2E3VQ6UM2P-190-608</vt:lpwstr>
  </property>
  <property fmtid="{D5CDD505-2E9C-101B-9397-08002B2CF9AE}" pid="6" name="_dlc_DocIdItemGuid">
    <vt:lpwstr>cdeab4b5-1b43-4f8d-a18f-efcc99c84609</vt:lpwstr>
  </property>
  <property fmtid="{D5CDD505-2E9C-101B-9397-08002B2CF9AE}" pid="7" name="_dlc_DocIdUrl">
    <vt:lpwstr>https://intranet.ga.com/Publications/_layouts/DocIdRedir.aspx?ID=XP2E3VQ6UM2P-190-608, XP2E3VQ6UM2P-190-608</vt:lpwstr>
  </property>
  <property fmtid="{D5CDD505-2E9C-101B-9397-08002B2CF9AE}" pid="8" name="display_urn:schemas-microsoft-com:office:office#Editor">
    <vt:lpwstr>Shamoun, Randy</vt:lpwstr>
  </property>
  <property fmtid="{D5CDD505-2E9C-101B-9397-08002B2CF9AE}" pid="9" name="display_urn:schemas-microsoft-com:office:office#Author">
    <vt:lpwstr>Shamoun, Randy</vt:lpwstr>
  </property>
</Properties>
</file>