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16"/>
  </p:notesMasterIdLst>
  <p:handoutMasterIdLst>
    <p:handoutMasterId r:id="rId17"/>
  </p:handoutMasterIdLst>
  <p:sldIdLst>
    <p:sldId id="256" r:id="rId2"/>
    <p:sldId id="2521" r:id="rId3"/>
    <p:sldId id="1915" r:id="rId4"/>
    <p:sldId id="356" r:id="rId5"/>
    <p:sldId id="3868" r:id="rId6"/>
    <p:sldId id="3818" r:id="rId7"/>
    <p:sldId id="2142534310" r:id="rId8"/>
    <p:sldId id="2142534309" r:id="rId9"/>
    <p:sldId id="2142534311" r:id="rId10"/>
    <p:sldId id="2142534312" r:id="rId11"/>
    <p:sldId id="527" r:id="rId12"/>
    <p:sldId id="2142534313" r:id="rId13"/>
    <p:sldId id="4446" r:id="rId14"/>
    <p:sldId id="4447"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mbria Math" panose="02040503050406030204" pitchFamily="18" charset="0"/>
      <p:regular r:id="rId22"/>
    </p:embeddedFont>
    <p:embeddedFont>
      <p:font typeface="Garamond" panose="02020404030301010803" pitchFamily="18" charset="0"/>
      <p:regular r:id="rId23"/>
      <p:bold r:id="rId24"/>
      <p:italic r:id="rId25"/>
      <p:boldItalic r:id="rId26"/>
    </p:embeddedFont>
    <p:embeddedFont>
      <p:font typeface="Gill Sans MT" panose="020B0502020104020203" pitchFamily="34" charset="77"/>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Open Sans bold" panose="020B0706030804020204" pitchFamily="34" charset="0"/>
      <p:regular r:id="rId35"/>
      <p:bold r:id="rId36"/>
      <p:italic r:id="rId37"/>
      <p:boldItalic r:id="rId38"/>
    </p:embeddedFont>
    <p:embeddedFont>
      <p:font typeface="Open Sans Light" panose="020B0306030504020204" pitchFamily="34" charset="0"/>
      <p:regular r:id="rId39"/>
      <p:italic r:id="rId40"/>
    </p:embeddedFont>
    <p:embeddedFont>
      <p:font typeface="Open Sans SemiBold" panose="020B0606030504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2521"/>
            <p14:sldId id="1915"/>
            <p14:sldId id="356"/>
            <p14:sldId id="3868"/>
            <p14:sldId id="3818"/>
            <p14:sldId id="2142534310"/>
            <p14:sldId id="2142534309"/>
            <p14:sldId id="2142534311"/>
            <p14:sldId id="2142534312"/>
            <p14:sldId id="527"/>
            <p14:sldId id="2142534313"/>
            <p14:sldId id="4446"/>
            <p14:sldId id="4447"/>
          </p14:sldIdLst>
        </p14:section>
        <p14:section name="About" id="{7D1F2A88-9EF1-C940-B849-EE7D1949366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D"/>
    <a:srgbClr val="C3F5FF"/>
    <a:srgbClr val="1F4760"/>
    <a:srgbClr val="25516C"/>
    <a:srgbClr val="DEF1FF"/>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97" autoAdjust="0"/>
    <p:restoredTop sz="96190" autoAdjust="0"/>
  </p:normalViewPr>
  <p:slideViewPr>
    <p:cSldViewPr snapToGrid="0" showGuides="1">
      <p:cViewPr varScale="1">
        <p:scale>
          <a:sx n="123" d="100"/>
          <a:sy n="123" d="100"/>
        </p:scale>
        <p:origin x="1312" y="184"/>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viewProps" Target="viewProps.xml"/><Relationship Id="rId20" Type="http://schemas.openxmlformats.org/officeDocument/2006/relationships/font" Target="fonts/font3.fntdata"/><Relationship Id="rId41" Type="http://schemas.openxmlformats.org/officeDocument/2006/relationships/font" Target="fonts/font2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12/13/23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12/13/23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There are 3 main approaches to assemble thermonuclear plasmas.</a:t>
                </a:r>
              </a:p>
              <a:p>
                <a:endParaRPr lang="en-US" sz="1200" b="1" dirty="0">
                  <a:latin typeface="Helvetica" pitchFamily="2" charset="0"/>
                </a:endParaRPr>
              </a:p>
              <a:p>
                <a:r>
                  <a:rPr lang="en-US" sz="1200" b="1" dirty="0">
                    <a:latin typeface="Helvetica" pitchFamily="2" charset="0"/>
                  </a:rPr>
                  <a:t>Magnetic confinement fusion (MCF) </a:t>
                </a:r>
                <a:r>
                  <a:rPr lang="en-US" sz="1200" dirty="0"/>
                  <a:t>holds a large plasma at low density for a long duration.</a:t>
                </a:r>
                <a:endParaRPr lang="en-US" sz="1200" b="1" dirty="0">
                  <a:latin typeface="Helvetica" pitchFamily="2" charset="0"/>
                </a:endParaRPr>
              </a:p>
              <a:p>
                <a:pPr marL="800100" lvl="1" indent="-342900">
                  <a:buFont typeface="Arial" panose="020B0604020202020204" pitchFamily="34" charset="0"/>
                  <a:buChar char="•"/>
                </a:pPr>
                <a:r>
                  <a:rPr lang="en-US" sz="1200" dirty="0">
                    <a:latin typeface="Helvetica" pitchFamily="2" charset="0"/>
                  </a:rPr>
                  <a:t>Neutral beams and RF waves externally heat plasmas.</a:t>
                </a:r>
              </a:p>
              <a:p>
                <a:pPr marL="800100" lvl="1" indent="-342900">
                  <a:buFont typeface="Arial" panose="020B0604020202020204" pitchFamily="34" charset="0"/>
                  <a:buChar char="•"/>
                </a:pPr>
                <a:r>
                  <a:rPr lang="en-US" sz="1200" dirty="0">
                    <a:latin typeface="Helvetica" pitchFamily="2" charset="0"/>
                  </a:rPr>
                  <a:t>Confinement is done by external magnetic fields </a:t>
                </a:r>
              </a:p>
              <a:p>
                <a:pPr marL="800100" lvl="1" indent="-342900">
                  <a:buFont typeface="Arial" panose="020B0604020202020204" pitchFamily="34" charset="0"/>
                  <a:buChar char="•"/>
                </a:pPr>
                <a:r>
                  <a:rPr lang="en-US" sz="1200" dirty="0">
                    <a:latin typeface="Helvetica" pitchFamily="2" charset="0"/>
                  </a:rPr>
                  <a:t>Fuel densities are limited by Bremsstrahlung emission.</a:t>
                </a:r>
              </a:p>
              <a:p>
                <a:pPr marL="800100" lvl="1" indent="-342900">
                  <a:buFont typeface="Arial" panose="020B0604020202020204" pitchFamily="34" charset="0"/>
                  <a:buChar char="•"/>
                </a:pPr>
                <a:r>
                  <a:rPr lang="en-US" sz="1200" dirty="0">
                    <a:latin typeface="Helvetica" pitchFamily="2" charset="0"/>
                  </a:rPr>
                  <a:t>Large magnetic-field -- inner-radius product is needed to trap alpha particles.</a:t>
                </a:r>
                <a:endParaRPr lang="en-US" sz="1200" dirty="0"/>
              </a:p>
              <a:p>
                <a:endParaRPr lang="en-US" sz="1200" dirty="0"/>
              </a:p>
              <a:p>
                <a:r>
                  <a:rPr lang="en-US" sz="1200" b="1" dirty="0">
                    <a:latin typeface="Helvetica" pitchFamily="2" charset="0"/>
                  </a:rPr>
                  <a:t>Inertial Confinement Fusion (ICF) </a:t>
                </a:r>
                <a:r>
                  <a:rPr lang="en-US" sz="1200" dirty="0"/>
                  <a:t>creates a high-density plasma over small volume and for a short duration.</a:t>
                </a:r>
                <a:endParaRPr lang="en-US" sz="1200" b="1" dirty="0">
                  <a:latin typeface="Helvetica" pitchFamily="2" charset="0"/>
                </a:endParaRPr>
              </a:p>
              <a:p>
                <a:pPr marL="726948" lvl="1" indent="-342900">
                  <a:buFont typeface="Arial" panose="020B0604020202020204" pitchFamily="34" charset="0"/>
                  <a:buChar char="•"/>
                </a:pPr>
                <a:r>
                  <a:rPr lang="en-US" sz="1200" dirty="0">
                    <a:latin typeface="Helvetica" pitchFamily="2" charset="0"/>
                  </a:rPr>
                  <a:t>Laser-driven imploding shells produce </a:t>
                </a:r>
                <a:r>
                  <a:rPr lang="en-US" sz="1200" dirty="0" err="1">
                    <a:latin typeface="Helvetica" pitchFamily="2" charset="0"/>
                  </a:rPr>
                  <a:t>PdV</a:t>
                </a:r>
                <a:r>
                  <a:rPr lang="en-US" sz="1200" dirty="0">
                    <a:latin typeface="Helvetica" pitchFamily="2" charset="0"/>
                  </a:rPr>
                  <a:t> work on fuel to heat it.</a:t>
                </a:r>
              </a:p>
              <a:p>
                <a:pPr marL="726948" lvl="1" indent="-342900">
                  <a:buFont typeface="Arial" panose="020B0604020202020204" pitchFamily="34" charset="0"/>
                  <a:buChar char="•"/>
                </a:pPr>
                <a:r>
                  <a:rPr lang="en-US" sz="1200" dirty="0">
                    <a:latin typeface="Helvetica" pitchFamily="2" charset="0"/>
                  </a:rPr>
                  <a:t>Confinement is done by fuel inertia (small </a:t>
                </a:r>
                <a14:m>
                  <m:oMath xmlns:m="http://schemas.openxmlformats.org/officeDocument/2006/math">
                    <m:r>
                      <a:rPr lang="en-US" sz="1200" i="1" smtClean="0">
                        <a:latin typeface="Cambria Math" panose="02040503050406030204" pitchFamily="18" charset="0"/>
                        <a:ea typeface="Cambria Math" panose="02040503050406030204" pitchFamily="18" charset="0"/>
                      </a:rPr>
                      <m:t>𝜏</m:t>
                    </m:r>
                    <m:r>
                      <a:rPr lang="en-US" sz="1200" b="0" i="1" smtClean="0">
                        <a:latin typeface="Cambria Math" panose="02040503050406030204" pitchFamily="18" charset="0"/>
                        <a:ea typeface="Cambria Math" panose="02040503050406030204" pitchFamily="18" charset="0"/>
                      </a:rPr>
                      <m:t>)</m:t>
                    </m:r>
                  </m:oMath>
                </a14:m>
                <a:endParaRPr lang="en-US" sz="1200" dirty="0">
                  <a:latin typeface="Helvetica" pitchFamily="2" charset="0"/>
                </a:endParaRPr>
              </a:p>
              <a:p>
                <a:pPr marL="726948" lvl="1" indent="-342900">
                  <a:buFont typeface="Arial" panose="020B0604020202020204" pitchFamily="34" charset="0"/>
                  <a:buChar char="•"/>
                </a:pPr>
                <a:r>
                  <a:rPr lang="en-US" sz="1200" dirty="0">
                    <a:latin typeface="Helvetica" pitchFamily="2" charset="0"/>
                  </a:rPr>
                  <a:t>High densities and pressures are required to surpass the Lawson criterion.</a:t>
                </a:r>
              </a:p>
              <a:p>
                <a:pPr marL="726948" lvl="1" indent="-342900">
                  <a:buFont typeface="Arial" panose="020B0604020202020204" pitchFamily="34" charset="0"/>
                  <a:buChar char="•"/>
                </a:pPr>
                <a:r>
                  <a:rPr lang="en-US" sz="1200" dirty="0">
                    <a:latin typeface="Helvetica" pitchFamily="2" charset="0"/>
                  </a:rPr>
                  <a:t>High areal density rho-R</a:t>
                </a:r>
                <a:r>
                  <a:rPr lang="en-US" sz="1200" baseline="0" dirty="0">
                    <a:latin typeface="Helvetica" pitchFamily="2" charset="0"/>
                  </a:rPr>
                  <a:t> is</a:t>
                </a:r>
                <a:r>
                  <a:rPr lang="en-US" sz="1200" dirty="0">
                    <a:latin typeface="Helvetica" pitchFamily="2" charset="0"/>
                  </a:rPr>
                  <a:t> need to confine </a:t>
                </a:r>
                <a14:m>
                  <m:oMath xmlns:m="http://schemas.openxmlformats.org/officeDocument/2006/math">
                    <m:r>
                      <a:rPr lang="en-US" sz="1200" i="1" smtClean="0">
                        <a:latin typeface="Cambria Math" panose="02040503050406030204" pitchFamily="18" charset="0"/>
                        <a:ea typeface="Cambria Math" panose="02040503050406030204" pitchFamily="18" charset="0"/>
                      </a:rPr>
                      <m:t>𝛼</m:t>
                    </m:r>
                  </m:oMath>
                </a14:m>
                <a:r>
                  <a:rPr lang="en-US" sz="1200" dirty="0">
                    <a:latin typeface="Helvetica" pitchFamily="2" charset="0"/>
                  </a:rPr>
                  <a:t>’s.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pitchFamily="2" charset="0"/>
                  </a:rPr>
                  <a:t>Magneto-Inertial Fusion (MIF) </a:t>
                </a:r>
                <a:r>
                  <a:rPr lang="en-US" sz="1200" dirty="0">
                    <a:solidFill>
                      <a:srgbClr val="005376"/>
                    </a:solidFill>
                  </a:rPr>
                  <a:t>bridges the gap between magnetic confinement fusion (MCF) and inertial confinement fusion (ICF).</a:t>
                </a:r>
                <a:endParaRPr lang="en-US" sz="1200" b="1" dirty="0">
                  <a:latin typeface="Helvetica" pitchFamily="2" charset="0"/>
                </a:endParaRPr>
              </a:p>
              <a:p>
                <a:pPr marL="800100" lvl="1" indent="-342900">
                  <a:buFont typeface="Arial" panose="020B0604020202020204" pitchFamily="34" charset="0"/>
                  <a:buChar char="•"/>
                </a:pPr>
                <a:r>
                  <a:rPr lang="en-US" sz="1200" dirty="0">
                    <a:latin typeface="Helvetica" pitchFamily="2" charset="0"/>
                  </a:rPr>
                  <a:t>Imploding shells heat the fuel via </a:t>
                </a:r>
                <a:r>
                  <a:rPr lang="en-US" sz="1200" dirty="0" err="1">
                    <a:latin typeface="Helvetica" pitchFamily="2" charset="0"/>
                  </a:rPr>
                  <a:t>pdV</a:t>
                </a:r>
                <a:r>
                  <a:rPr lang="en-US" sz="1200" dirty="0">
                    <a:latin typeface="Helvetica" pitchFamily="2" charset="0"/>
                  </a:rPr>
                  <a:t> work.</a:t>
                </a:r>
              </a:p>
              <a:p>
                <a:pPr marL="800100" lvl="1" indent="-342900">
                  <a:buFont typeface="Arial" panose="020B0604020202020204" pitchFamily="34" charset="0"/>
                  <a:buChar char="•"/>
                </a:pPr>
                <a:r>
                  <a:rPr lang="en-US" sz="1200" dirty="0">
                    <a:latin typeface="Helvetica" pitchFamily="2" charset="0"/>
                  </a:rPr>
                  <a:t>Confinement is done</a:t>
                </a:r>
                <a:r>
                  <a:rPr lang="en-US" sz="1200" baseline="0" dirty="0">
                    <a:latin typeface="Helvetica" pitchFamily="2" charset="0"/>
                  </a:rPr>
                  <a:t> </a:t>
                </a:r>
                <a:r>
                  <a:rPr lang="en-US" sz="1200" dirty="0">
                    <a:latin typeface="Helvetica" pitchFamily="2" charset="0"/>
                  </a:rPr>
                  <a:t>by shell inertia (medium </a:t>
                </a:r>
                <a14:m>
                  <m:oMath xmlns:m="http://schemas.openxmlformats.org/officeDocument/2006/math">
                    <m:r>
                      <a:rPr lang="en-US" sz="1200" i="1" smtClean="0">
                        <a:latin typeface="Cambria Math" panose="02040503050406030204" pitchFamily="18" charset="0"/>
                        <a:ea typeface="Cambria Math" panose="02040503050406030204" pitchFamily="18" charset="0"/>
                      </a:rPr>
                      <m:t>𝜏</m:t>
                    </m:r>
                    <m:r>
                      <a:rPr lang="en-US" sz="1200" b="0" i="1" smtClean="0">
                        <a:latin typeface="Cambria Math" panose="02040503050406030204" pitchFamily="18" charset="0"/>
                        <a:ea typeface="Cambria Math" panose="02040503050406030204" pitchFamily="18" charset="0"/>
                      </a:rPr>
                      <m:t>)</m:t>
                    </m:r>
                  </m:oMath>
                </a14:m>
                <a:r>
                  <a:rPr lang="en-US" sz="1200" dirty="0">
                    <a:latin typeface="Helvetica" pitchFamily="2" charset="0"/>
                  </a:rPr>
                  <a:t>.</a:t>
                </a:r>
              </a:p>
              <a:p>
                <a:pPr marL="800100" lvl="1" indent="-342900">
                  <a:buFont typeface="Arial" panose="020B0604020202020204" pitchFamily="34" charset="0"/>
                  <a:buChar char="•"/>
                </a:pPr>
                <a:r>
                  <a:rPr lang="en-US" sz="1200" dirty="0">
                    <a:latin typeface="Helvetica" pitchFamily="2" charset="0"/>
                  </a:rPr>
                  <a:t>Medium densities and pressures are needed to surpass Lawson.</a:t>
                </a:r>
              </a:p>
              <a:p>
                <a:pPr marL="800100" lvl="1" indent="-342900">
                  <a:buFont typeface="Arial" panose="020B0604020202020204" pitchFamily="34" charset="0"/>
                  <a:buChar char="•"/>
                </a:pPr>
                <a:r>
                  <a:rPr lang="en-US" sz="1200" dirty="0">
                    <a:latin typeface="Helvetica" pitchFamily="2" charset="0"/>
                  </a:rPr>
                  <a:t>Magnetic fields are embedded in the fuel to </a:t>
                </a:r>
              </a:p>
              <a:p>
                <a:pPr marL="1257300" lvl="2" indent="-342900">
                  <a:buFont typeface="Arial" panose="020B0604020202020204" pitchFamily="34" charset="0"/>
                  <a:buChar char="•"/>
                </a:pPr>
                <a:r>
                  <a:rPr lang="en-US" sz="1200" dirty="0">
                    <a:latin typeface="Helvetica" pitchFamily="2" charset="0"/>
                  </a:rPr>
                  <a:t>Reduce thermal conduction losses and</a:t>
                </a:r>
              </a:p>
              <a:p>
                <a:pPr marL="1257300" lvl="2" indent="-342900">
                  <a:buFont typeface="Arial" panose="020B0604020202020204" pitchFamily="34" charset="0"/>
                  <a:buChar char="•"/>
                </a:pPr>
                <a:r>
                  <a:rPr lang="en-US" sz="1200" dirty="0">
                    <a:latin typeface="Helvetica" pitchFamily="2" charset="0"/>
                  </a:rPr>
                  <a:t>Trap alpha particles within the plasma column.</a:t>
                </a:r>
              </a:p>
              <a:p>
                <a:pPr marL="1257300" lvl="2" indent="-342900">
                  <a:buFont typeface="Arial" panose="020B0604020202020204" pitchFamily="34" charset="0"/>
                  <a:buChar char="•"/>
                </a:pPr>
                <a:endParaRPr lang="en-US" sz="1200" dirty="0">
                  <a:latin typeface="Helvetica" pitchFamily="2" charset="0"/>
                </a:endParaRPr>
              </a:p>
              <a:p>
                <a:pPr marL="0" lvl="0" indent="0">
                  <a:buFont typeface="Arial" panose="020B0604020202020204" pitchFamily="34" charset="0"/>
                  <a:buNone/>
                </a:pPr>
                <a:r>
                  <a:rPr lang="en-US" sz="1200" dirty="0">
                    <a:latin typeface="Helvetica" pitchFamily="2" charset="0"/>
                  </a:rPr>
                  <a:t>I stress that MCF and MIF both use magnetic fields for different purposes.  The high magnetic-fields required for MagLIF are achieved via flux compression of the implosion itself.</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Trap alpha particles within the plasma column, relaxing the </a:t>
                </a:r>
                <a:r>
                  <a:rPr lang="en-US" sz="1200" i="0">
                    <a:latin typeface="Cambria Math" panose="02040503050406030204" pitchFamily="18" charset="0"/>
                    <a:ea typeface="Cambria Math" panose="02040503050406030204" pitchFamily="18" charset="0"/>
                  </a:rPr>
                  <a:t>𝜌𝑅</a:t>
                </a:r>
                <a:r>
                  <a:rPr lang="en-US" sz="1200" dirty="0">
                    <a:latin typeface="Helvetica" pitchFamily="2" charset="0"/>
                  </a:rPr>
                  <a:t> requirements</a:t>
                </a:r>
              </a:p>
              <a:p>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264720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Magnetized Liner Inertial Fusion is a fusion concept that combines external axial magnetic fields, laser preheat, and z-pinch driven implosions.  When successfully combining all three elements of the platform, we can achieve thermonuclear-relevant plasmas.  In the following slides, I shall give you further details about each of these ingredients.</a:t>
            </a:r>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dirty="0"/>
          </a:p>
        </p:txBody>
      </p:sp>
    </p:spTree>
    <p:extLst>
      <p:ext uri="{BB962C8B-B14F-4D97-AF65-F5344CB8AC3E}">
        <p14:creationId xmlns:p14="http://schemas.microsoft.com/office/powerpoint/2010/main" val="2410072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35678-63EA-FD4D-B663-A4268F0803B9}" type="slidenum">
              <a:rPr lang="en-US" smtClean="0"/>
              <a:t>5</a:t>
            </a:fld>
            <a:endParaRPr lang="en-US"/>
          </a:p>
        </p:txBody>
      </p:sp>
    </p:spTree>
    <p:extLst>
      <p:ext uri="{BB962C8B-B14F-4D97-AF65-F5344CB8AC3E}">
        <p14:creationId xmlns:p14="http://schemas.microsoft.com/office/powerpoint/2010/main" val="283011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Ensight:11.81</a:t>
            </a:r>
          </a:p>
        </p:txBody>
      </p:sp>
      <p:sp>
        <p:nvSpPr>
          <p:cNvPr id="4" name="Slide Number Placeholder 3"/>
          <p:cNvSpPr>
            <a:spLocks noGrp="1"/>
          </p:cNvSpPr>
          <p:nvPr>
            <p:ph type="sldNum" sz="quarter" idx="10"/>
          </p:nvPr>
        </p:nvSpPr>
        <p:spPr/>
        <p:txBody>
          <a:bodyPr/>
          <a:lstStyle/>
          <a:p>
            <a:fld id="{A2430F75-B5EC-044F-A636-30352D0A1350}" type="slidenum">
              <a:rPr lang="en-US" smtClean="0"/>
              <a:t>11</a:t>
            </a:fld>
            <a:endParaRPr lang="en-US"/>
          </a:p>
        </p:txBody>
      </p:sp>
    </p:spTree>
    <p:extLst>
      <p:ext uri="{BB962C8B-B14F-4D97-AF65-F5344CB8AC3E}">
        <p14:creationId xmlns:p14="http://schemas.microsoft.com/office/powerpoint/2010/main" val="1794189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a:t>
            </a:r>
            <a:r>
              <a:rPr lang="en-US" sz="800" b="0" i="0" kern="1200" dirty="0" err="1">
                <a:solidFill>
                  <a:schemeClr val="bg2">
                    <a:lumMod val="50000"/>
                  </a:schemeClr>
                </a:solidFill>
                <a:effectLst/>
                <a:latin typeface="Open Sans" panose="020B0606030504020204" pitchFamily="34" charset="0"/>
                <a:ea typeface="+mn-ea"/>
                <a:cs typeface="+mn-cs"/>
              </a:rPr>
              <a:t>multimission</a:t>
            </a:r>
            <a:r>
              <a:rPr lang="en-US" sz="8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2919047"/>
            <a:ext cx="4598377" cy="1767254"/>
          </a:xfrm>
        </p:spPr>
        <p:txBody>
          <a:bodyPr anchor="ctr">
            <a:normAutofit/>
          </a:bodyPr>
          <a:lstStyle>
            <a:lvl1pPr algn="l">
              <a:defRPr sz="3600">
                <a:solidFill>
                  <a:schemeClr val="bg1"/>
                </a:solidFill>
              </a:defRPr>
            </a:lvl1pPr>
          </a:lstStyle>
          <a:p>
            <a:r>
              <a:rPr lang="en-US" dirty="0"/>
              <a:t>CLICK TO ADD 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ONLY - CLICK TO ADD TITLE</a:t>
            </a:r>
          </a:p>
        </p:txBody>
      </p:sp>
      <p:sp>
        <p:nvSpPr>
          <p:cNvPr id="5" name="Slide Number Placeholder 5">
            <a:extLst>
              <a:ext uri="{FF2B5EF4-FFF2-40B4-BE49-F238E27FC236}">
                <a16:creationId xmlns:a16="http://schemas.microsoft.com/office/drawing/2014/main" id="{6E97028B-705D-5846-9BF6-441624A3FB9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922" y="597804"/>
            <a:ext cx="10058400" cy="570225"/>
          </a:xfrm>
        </p:spPr>
        <p:txBody>
          <a:bodyPr/>
          <a:lstStyle>
            <a:lvl1pPr marL="0">
              <a:defRPr sz="2400"/>
            </a:lvl1pPr>
          </a:lstStyle>
          <a:p>
            <a:r>
              <a:rPr lang="en-US" dirty="0"/>
              <a:t>CLICK TO EDIT MASTER TITLE STYLE</a:t>
            </a:r>
          </a:p>
        </p:txBody>
      </p:sp>
      <p:sp>
        <p:nvSpPr>
          <p:cNvPr id="3" name="Content Placeholder 2"/>
          <p:cNvSpPr>
            <a:spLocks noGrp="1"/>
          </p:cNvSpPr>
          <p:nvPr>
            <p:ph idx="1"/>
          </p:nvPr>
        </p:nvSpPr>
        <p:spPr>
          <a:xfrm>
            <a:off x="734936" y="1429233"/>
            <a:ext cx="10058400" cy="343363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31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b="1">
                <a:solidFill>
                  <a:srgbClr val="002060"/>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12/13/23</a:t>
            </a:fld>
            <a:endParaRPr lang="en-US"/>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screen">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282444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61257"/>
            <a:ext cx="10096500" cy="774779"/>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654222" y="1429233"/>
            <a:ext cx="11042478"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17C06173-326E-C842-95A0-26D69A4B9AF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b="0" i="0">
                <a:solidFill>
                  <a:srgbClr val="FFFFFF"/>
                </a:solidFill>
                <a:latin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3" r:id="rId4"/>
    <p:sldLayoutId id="2147483760" r:id="rId5"/>
    <p:sldLayoutId id="2147483761" r:id="rId6"/>
    <p:sldLayoutId id="2147483762" r:id="rId7"/>
    <p:sldLayoutId id="2147483764" r:id="rId8"/>
    <p:sldLayoutId id="214748378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b="0"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23EA49-B5D0-1541-8EC1-3C4BE870D2BF}"/>
              </a:ext>
            </a:extLst>
          </p:cNvPr>
          <p:cNvSpPr>
            <a:spLocks noGrp="1"/>
          </p:cNvSpPr>
          <p:nvPr>
            <p:ph type="ctrTitle"/>
          </p:nvPr>
        </p:nvSpPr>
        <p:spPr>
          <a:xfrm>
            <a:off x="990600" y="1575115"/>
            <a:ext cx="6804434" cy="1317382"/>
          </a:xfrm>
        </p:spPr>
        <p:txBody>
          <a:bodyPr>
            <a:normAutofit fontScale="90000"/>
          </a:bodyPr>
          <a:lstStyle/>
          <a:p>
            <a:r>
              <a:rPr lang="en-US" dirty="0"/>
              <a:t>Thoughts on maturing pulsed-power based paths to Inertial Fusion Energy</a:t>
            </a:r>
          </a:p>
        </p:txBody>
      </p:sp>
      <p:sp>
        <p:nvSpPr>
          <p:cNvPr id="8" name="Subtitle 7">
            <a:extLst>
              <a:ext uri="{FF2B5EF4-FFF2-40B4-BE49-F238E27FC236}">
                <a16:creationId xmlns:a16="http://schemas.microsoft.com/office/drawing/2014/main" id="{6572C9CA-5251-BE48-98C9-AEE6EB0EB890}"/>
              </a:ext>
            </a:extLst>
          </p:cNvPr>
          <p:cNvSpPr>
            <a:spLocks noGrp="1"/>
          </p:cNvSpPr>
          <p:nvPr>
            <p:ph type="subTitle" idx="1"/>
          </p:nvPr>
        </p:nvSpPr>
        <p:spPr>
          <a:xfrm>
            <a:off x="990600" y="3177765"/>
            <a:ext cx="6165850" cy="1032095"/>
          </a:xfrm>
        </p:spPr>
        <p:txBody>
          <a:bodyPr/>
          <a:lstStyle/>
          <a:p>
            <a:r>
              <a:rPr lang="en-US" sz="2000" dirty="0">
                <a:latin typeface="Calibri" panose="020F0502020204030204" pitchFamily="34" charset="0"/>
              </a:rPr>
              <a:t>Daniel </a:t>
            </a:r>
            <a:r>
              <a:rPr lang="en-US" sz="2000" dirty="0" err="1">
                <a:latin typeface="Calibri" panose="020F0502020204030204" pitchFamily="34" charset="0"/>
              </a:rPr>
              <a:t>Sinars</a:t>
            </a:r>
            <a:endParaRPr lang="en-US" sz="2000" dirty="0">
              <a:solidFill>
                <a:srgbClr val="FF0000"/>
              </a:solidFill>
              <a:latin typeface="Calibri" panose="020F0502020204030204" pitchFamily="34" charset="0"/>
            </a:endParaRPr>
          </a:p>
          <a:p>
            <a:r>
              <a:rPr lang="en-US" sz="2000" dirty="0">
                <a:latin typeface="Calibri" panose="020F0502020204030204" pitchFamily="34" charset="0"/>
              </a:rPr>
              <a:t>Sandia Program Executive, Office of Experimental Sciences</a:t>
            </a:r>
            <a:br>
              <a:rPr lang="en-US" sz="2000" dirty="0">
                <a:latin typeface="Calibri" panose="020F0502020204030204" pitchFamily="34" charset="0"/>
              </a:rPr>
            </a:br>
            <a:r>
              <a:rPr lang="en-US" sz="2000" dirty="0">
                <a:latin typeface="Calibri" panose="020F0502020204030204" pitchFamily="34" charset="0"/>
              </a:rPr>
              <a:t>Director, Pulsed Power Sciences Center</a:t>
            </a:r>
          </a:p>
        </p:txBody>
      </p:sp>
      <p:sp>
        <p:nvSpPr>
          <p:cNvPr id="10" name="Text Placeholder 9">
            <a:extLst>
              <a:ext uri="{FF2B5EF4-FFF2-40B4-BE49-F238E27FC236}">
                <a16:creationId xmlns:a16="http://schemas.microsoft.com/office/drawing/2014/main" id="{28F954A9-F33E-B244-9544-B81C0D328DDE}"/>
              </a:ext>
            </a:extLst>
          </p:cNvPr>
          <p:cNvSpPr>
            <a:spLocks noGrp="1"/>
          </p:cNvSpPr>
          <p:nvPr>
            <p:ph type="body" sz="quarter" idx="15"/>
          </p:nvPr>
        </p:nvSpPr>
        <p:spPr/>
        <p:txBody>
          <a:bodyPr/>
          <a:lstStyle/>
          <a:p>
            <a:r>
              <a:rPr lang="en-US" b="0" dirty="0">
                <a:latin typeface="Calibri" panose="020F0502020204030204" pitchFamily="34" charset="0"/>
                <a:cs typeface="Calibri" panose="020F0502020204030204" pitchFamily="34" charset="0"/>
              </a:rPr>
              <a:t>SAND2023-XXXX C</a:t>
            </a:r>
            <a:endParaRPr lang="en-US"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FA7190E4-6146-D042-8C7F-132DA96089B5}"/>
              </a:ext>
            </a:extLst>
          </p:cNvPr>
          <p:cNvSpPr>
            <a:spLocks noGrp="1"/>
          </p:cNvSpPr>
          <p:nvPr>
            <p:ph type="body" sz="quarter" idx="22"/>
          </p:nvPr>
        </p:nvSpPr>
        <p:spPr/>
        <p:txBody>
          <a:bodyPr>
            <a:normAutofit/>
          </a:bodyPr>
          <a:lstStyle/>
          <a:p>
            <a:r>
              <a:rPr lang="en-US" sz="1800" dirty="0">
                <a:latin typeface="Calibri" panose="020F0502020204030204" pitchFamily="34" charset="0"/>
                <a:cs typeface="Calibri" panose="020F0502020204030204" pitchFamily="34" charset="0"/>
              </a:rPr>
              <a:t>Fusion Power Associates Meeting</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December 19-20, 2023</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p14:dur="0" advTm="7866"/>
    </mc:Choice>
    <mc:Fallback xmlns="">
      <p:transition advTm="78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BC3D-A5AF-D1EA-C7C8-35C296E5789E}"/>
              </a:ext>
            </a:extLst>
          </p:cNvPr>
          <p:cNvSpPr>
            <a:spLocks noGrp="1"/>
          </p:cNvSpPr>
          <p:nvPr>
            <p:ph type="title"/>
          </p:nvPr>
        </p:nvSpPr>
        <p:spPr/>
        <p:txBody>
          <a:bodyPr/>
          <a:lstStyle/>
          <a:p>
            <a:r>
              <a:rPr lang="en-US" dirty="0"/>
              <a:t>“Auto-Mag”</a:t>
            </a:r>
            <a:r>
              <a:rPr lang="en-US" baseline="30000" dirty="0"/>
              <a:t>[8]</a:t>
            </a:r>
            <a:r>
              <a:rPr lang="en-US" dirty="0"/>
              <a:t> is one approach we have studied on Z and smaller scale facilities to demonstrate axial magnetization without using field coils</a:t>
            </a:r>
          </a:p>
        </p:txBody>
      </p:sp>
      <p:sp>
        <p:nvSpPr>
          <p:cNvPr id="3" name="Slide Number Placeholder 2">
            <a:extLst>
              <a:ext uri="{FF2B5EF4-FFF2-40B4-BE49-F238E27FC236}">
                <a16:creationId xmlns:a16="http://schemas.microsoft.com/office/drawing/2014/main" id="{7638ACBE-B768-C3C2-E6ED-073353E89CA6}"/>
              </a:ext>
            </a:extLst>
          </p:cNvPr>
          <p:cNvSpPr>
            <a:spLocks noGrp="1"/>
          </p:cNvSpPr>
          <p:nvPr>
            <p:ph type="sldNum" sz="quarter" idx="4"/>
          </p:nvPr>
        </p:nvSpPr>
        <p:spPr/>
        <p:txBody>
          <a:bodyPr/>
          <a:lstStyle/>
          <a:p>
            <a:fld id="{4FAB73BC-B049-4115-A692-8D63A059BFB8}" type="slidenum">
              <a:rPr lang="en-US" smtClean="0"/>
              <a:pPr/>
              <a:t>10</a:t>
            </a:fld>
            <a:endParaRPr lang="en-US" dirty="0"/>
          </a:p>
        </p:txBody>
      </p:sp>
      <p:pic>
        <p:nvPicPr>
          <p:cNvPr id="6" name="Picture 5">
            <a:extLst>
              <a:ext uri="{FF2B5EF4-FFF2-40B4-BE49-F238E27FC236}">
                <a16:creationId xmlns:a16="http://schemas.microsoft.com/office/drawing/2014/main" id="{C9C60D53-FD51-03F7-C41A-349BC5A09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835" y="1112593"/>
            <a:ext cx="5469157" cy="2420895"/>
          </a:xfrm>
          <a:prstGeom prst="rect">
            <a:avLst/>
          </a:prstGeom>
        </p:spPr>
      </p:pic>
      <p:pic>
        <p:nvPicPr>
          <p:cNvPr id="8" name="Picture 7">
            <a:extLst>
              <a:ext uri="{FF2B5EF4-FFF2-40B4-BE49-F238E27FC236}">
                <a16:creationId xmlns:a16="http://schemas.microsoft.com/office/drawing/2014/main" id="{C28DCD7A-89C5-91FF-6EF1-64FD9F2E5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835" y="3512706"/>
            <a:ext cx="5469157" cy="3006740"/>
          </a:xfrm>
          <a:prstGeom prst="rect">
            <a:avLst/>
          </a:prstGeom>
        </p:spPr>
      </p:pic>
      <p:sp>
        <p:nvSpPr>
          <p:cNvPr id="10" name="Rectangle 9">
            <a:extLst>
              <a:ext uri="{FF2B5EF4-FFF2-40B4-BE49-F238E27FC236}">
                <a16:creationId xmlns:a16="http://schemas.microsoft.com/office/drawing/2014/main" id="{0C24411B-AE7D-25BC-70C4-265E5D26A473}"/>
              </a:ext>
            </a:extLst>
          </p:cNvPr>
          <p:cNvSpPr/>
          <p:nvPr/>
        </p:nvSpPr>
        <p:spPr>
          <a:xfrm>
            <a:off x="0" y="6519446"/>
            <a:ext cx="8889357" cy="338554"/>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[8] G.A. Shipley and T.J. Awe, Phys. Plasmas 30, 102707 (2023).</a:t>
            </a:r>
          </a:p>
        </p:txBody>
      </p:sp>
    </p:spTree>
    <p:extLst>
      <p:ext uri="{BB962C8B-B14F-4D97-AF65-F5344CB8AC3E}">
        <p14:creationId xmlns:p14="http://schemas.microsoft.com/office/powerpoint/2010/main" val="2139039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D69C5-4ED6-7B19-DFA1-FD30ED65652C}"/>
              </a:ext>
            </a:extLst>
          </p:cNvPr>
          <p:cNvPicPr>
            <a:picLocks noChangeAspect="1"/>
          </p:cNvPicPr>
          <p:nvPr/>
        </p:nvPicPr>
        <p:blipFill rotWithShape="1">
          <a:blip r:embed="rId3"/>
          <a:srcRect r="17358"/>
          <a:stretch/>
        </p:blipFill>
        <p:spPr>
          <a:xfrm>
            <a:off x="7939336" y="1545649"/>
            <a:ext cx="4097958" cy="3716071"/>
          </a:xfrm>
          <a:prstGeom prst="rect">
            <a:avLst/>
          </a:prstGeom>
        </p:spPr>
      </p:pic>
      <p:pic>
        <p:nvPicPr>
          <p:cNvPr id="52" name="Picture 51">
            <a:extLst>
              <a:ext uri="{FF2B5EF4-FFF2-40B4-BE49-F238E27FC236}">
                <a16:creationId xmlns:a16="http://schemas.microsoft.com/office/drawing/2014/main" id="{6EDBB9FD-0D8A-4AF0-A2E7-EB854E4674D1}"/>
              </a:ext>
            </a:extLst>
          </p:cNvPr>
          <p:cNvPicPr>
            <a:picLocks noChangeAspect="1"/>
          </p:cNvPicPr>
          <p:nvPr/>
        </p:nvPicPr>
        <p:blipFill rotWithShape="1">
          <a:blip r:embed="rId4"/>
          <a:srcRect l="41553" t="42187" r="34903" b="45201"/>
          <a:stretch/>
        </p:blipFill>
        <p:spPr>
          <a:xfrm>
            <a:off x="1713310" y="4487792"/>
            <a:ext cx="3643803" cy="1958192"/>
          </a:xfrm>
          <a:prstGeom prst="rect">
            <a:avLst/>
          </a:prstGeom>
        </p:spPr>
      </p:pic>
      <p:pic>
        <p:nvPicPr>
          <p:cNvPr id="12" name="Picture 11">
            <a:extLst>
              <a:ext uri="{FF2B5EF4-FFF2-40B4-BE49-F238E27FC236}">
                <a16:creationId xmlns:a16="http://schemas.microsoft.com/office/drawing/2014/main" id="{F88C0239-D355-B644-ABF1-AD298017292E}"/>
              </a:ext>
            </a:extLst>
          </p:cNvPr>
          <p:cNvPicPr>
            <a:picLocks noChangeAspect="1"/>
          </p:cNvPicPr>
          <p:nvPr/>
        </p:nvPicPr>
        <p:blipFill rotWithShape="1">
          <a:blip r:embed="rId5"/>
          <a:srcRect l="22136" t="33060" r="18867" b="37016"/>
          <a:stretch/>
        </p:blipFill>
        <p:spPr>
          <a:xfrm rot="10800000">
            <a:off x="1741242" y="1344716"/>
            <a:ext cx="3219244" cy="1228601"/>
          </a:xfrm>
          <a:prstGeom prst="rect">
            <a:avLst/>
          </a:prstGeom>
        </p:spPr>
      </p:pic>
      <p:sp>
        <p:nvSpPr>
          <p:cNvPr id="7" name="Title 6">
            <a:extLst>
              <a:ext uri="{FF2B5EF4-FFF2-40B4-BE49-F238E27FC236}">
                <a16:creationId xmlns:a16="http://schemas.microsoft.com/office/drawing/2014/main" id="{51D4EF61-91C8-CB40-911F-C4F07418F6BB}"/>
              </a:ext>
            </a:extLst>
          </p:cNvPr>
          <p:cNvSpPr>
            <a:spLocks noGrp="1"/>
          </p:cNvSpPr>
          <p:nvPr>
            <p:ph type="title"/>
          </p:nvPr>
        </p:nvSpPr>
        <p:spPr>
          <a:xfrm>
            <a:off x="1579202" y="146747"/>
            <a:ext cx="10458091" cy="774779"/>
          </a:xfrm>
        </p:spPr>
        <p:txBody>
          <a:bodyPr/>
          <a:lstStyle/>
          <a:p>
            <a:r>
              <a:rPr lang="en-US" dirty="0">
                <a:ea typeface="Baskerville SemiBold" panose="02020502070401020303" pitchFamily="18" charset="0"/>
              </a:rPr>
              <a:t>We are using Z and other facilities to quantify the growth and synchronization of instabilities to understand mass production requirements</a:t>
            </a:r>
            <a:r>
              <a:rPr lang="en-US" baseline="30000" dirty="0">
                <a:ea typeface="Baskerville SemiBold" panose="02020502070401020303" pitchFamily="18" charset="0"/>
              </a:rPr>
              <a:t>[9]</a:t>
            </a:r>
            <a:endParaRPr lang="en-US" dirty="0">
              <a:ea typeface="Baskerville SemiBold" panose="02020502070401020303" pitchFamily="18" charset="0"/>
            </a:endParaRPr>
          </a:p>
        </p:txBody>
      </p:sp>
      <p:sp>
        <p:nvSpPr>
          <p:cNvPr id="8" name="Slide Number Placeholder 2">
            <a:extLst>
              <a:ext uri="{FF2B5EF4-FFF2-40B4-BE49-F238E27FC236}">
                <a16:creationId xmlns:a16="http://schemas.microsoft.com/office/drawing/2014/main" id="{CEA2810C-195F-4ECB-F416-B2DE0C3940DF}"/>
              </a:ext>
            </a:extLst>
          </p:cNvPr>
          <p:cNvSpPr>
            <a:spLocks noGrp="1"/>
          </p:cNvSpPr>
          <p:nvPr>
            <p:ph type="sldNum" sz="quarter" idx="4"/>
          </p:nvPr>
        </p:nvSpPr>
        <p:spPr/>
        <p:txBody>
          <a:bodyPr/>
          <a:lstStyle/>
          <a:p>
            <a:fld id="{4FAB73BC-B049-4115-A692-8D63A059BFB8}" type="slidenum">
              <a:rPr lang="en-US" smtClean="0"/>
              <a:pPr/>
              <a:t>11</a:t>
            </a:fld>
            <a:endParaRPr lang="en-US" dirty="0"/>
          </a:p>
        </p:txBody>
      </p:sp>
      <p:cxnSp>
        <p:nvCxnSpPr>
          <p:cNvPr id="13" name="Straight Connector 12">
            <a:extLst>
              <a:ext uri="{FF2B5EF4-FFF2-40B4-BE49-F238E27FC236}">
                <a16:creationId xmlns:a16="http://schemas.microsoft.com/office/drawing/2014/main" id="{4E05D135-21CC-4E46-B696-F7A69DAB6FF1}"/>
              </a:ext>
            </a:extLst>
          </p:cNvPr>
          <p:cNvCxnSpPr>
            <a:cxnSpLocks/>
          </p:cNvCxnSpPr>
          <p:nvPr/>
        </p:nvCxnSpPr>
        <p:spPr>
          <a:xfrm flipV="1">
            <a:off x="3341878" y="1545649"/>
            <a:ext cx="0" cy="1012923"/>
          </a:xfrm>
          <a:prstGeom prst="line">
            <a:avLst/>
          </a:prstGeom>
          <a:ln w="889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7EDAE7-2AF4-BE42-9662-659F0F230D81}"/>
              </a:ext>
            </a:extLst>
          </p:cNvPr>
          <p:cNvSpPr txBox="1"/>
          <p:nvPr/>
        </p:nvSpPr>
        <p:spPr>
          <a:xfrm>
            <a:off x="3453603" y="1482950"/>
            <a:ext cx="449992" cy="523220"/>
          </a:xfrm>
          <a:prstGeom prst="rect">
            <a:avLst/>
          </a:prstGeom>
          <a:noFill/>
        </p:spPr>
        <p:txBody>
          <a:bodyPr wrap="square" rtlCol="0">
            <a:spAutoFit/>
          </a:bodyPr>
          <a:lstStyle/>
          <a:p>
            <a:r>
              <a:rPr lang="en-US" sz="2800" b="1" dirty="0">
                <a:ea typeface="Baskerville" charset="0"/>
                <a:cs typeface="Baskerville" charset="0"/>
              </a:rPr>
              <a:t>j</a:t>
            </a:r>
          </a:p>
        </p:txBody>
      </p:sp>
      <p:cxnSp>
        <p:nvCxnSpPr>
          <p:cNvPr id="15" name="Straight Arrow Connector 14">
            <a:extLst>
              <a:ext uri="{FF2B5EF4-FFF2-40B4-BE49-F238E27FC236}">
                <a16:creationId xmlns:a16="http://schemas.microsoft.com/office/drawing/2014/main" id="{78D79B4A-68AD-F748-B6A9-2CCDC6B5D92B}"/>
              </a:ext>
            </a:extLst>
          </p:cNvPr>
          <p:cNvCxnSpPr>
            <a:cxnSpLocks/>
          </p:cNvCxnSpPr>
          <p:nvPr/>
        </p:nvCxnSpPr>
        <p:spPr>
          <a:xfrm flipH="1">
            <a:off x="2184006" y="1093473"/>
            <a:ext cx="640080" cy="0"/>
          </a:xfrm>
          <a:prstGeom prst="straightConnector1">
            <a:avLst/>
          </a:prstGeom>
          <a:ln w="22225">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8380B52-66A9-340D-FFC8-130F4C44478C}"/>
              </a:ext>
            </a:extLst>
          </p:cNvPr>
          <p:cNvPicPr>
            <a:picLocks noChangeAspect="1"/>
          </p:cNvPicPr>
          <p:nvPr/>
        </p:nvPicPr>
        <p:blipFill rotWithShape="1">
          <a:blip r:embed="rId6"/>
          <a:srcRect l="35758" r="38019"/>
          <a:stretch/>
        </p:blipFill>
        <p:spPr>
          <a:xfrm>
            <a:off x="9653" y="1077513"/>
            <a:ext cx="1473023" cy="4021590"/>
          </a:xfrm>
          <a:prstGeom prst="rect">
            <a:avLst/>
          </a:prstGeom>
        </p:spPr>
      </p:pic>
      <p:cxnSp>
        <p:nvCxnSpPr>
          <p:cNvPr id="5" name="Straight Connector 4">
            <a:extLst>
              <a:ext uri="{FF2B5EF4-FFF2-40B4-BE49-F238E27FC236}">
                <a16:creationId xmlns:a16="http://schemas.microsoft.com/office/drawing/2014/main" id="{701E2969-FF5E-CBFA-3CA6-8E78F750B4A2}"/>
              </a:ext>
            </a:extLst>
          </p:cNvPr>
          <p:cNvCxnSpPr>
            <a:cxnSpLocks/>
          </p:cNvCxnSpPr>
          <p:nvPr/>
        </p:nvCxnSpPr>
        <p:spPr>
          <a:xfrm flipV="1">
            <a:off x="934824" y="2557124"/>
            <a:ext cx="806417" cy="417418"/>
          </a:xfrm>
          <a:prstGeom prst="line">
            <a:avLst/>
          </a:prstGeom>
          <a:ln w="25400">
            <a:solidFill>
              <a:srgbClr val="D954D8"/>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8C4A84-EB1C-2486-8827-713B8E967828}"/>
              </a:ext>
            </a:extLst>
          </p:cNvPr>
          <p:cNvSpPr txBox="1"/>
          <p:nvPr/>
        </p:nvSpPr>
        <p:spPr>
          <a:xfrm>
            <a:off x="427740" y="3924467"/>
            <a:ext cx="744144" cy="338554"/>
          </a:xfrm>
          <a:prstGeom prst="rect">
            <a:avLst/>
          </a:prstGeom>
          <a:solidFill>
            <a:schemeClr val="bg1">
              <a:alpha val="60000"/>
            </a:schemeClr>
          </a:solidFill>
        </p:spPr>
        <p:txBody>
          <a:bodyPr wrap="square" rtlCol="0">
            <a:spAutoFit/>
          </a:bodyPr>
          <a:lstStyle/>
          <a:p>
            <a:r>
              <a:rPr lang="en-US" sz="1600" dirty="0">
                <a:latin typeface="Calibri" panose="020F0502020204030204" pitchFamily="34" charset="0"/>
                <a:ea typeface="Baskerville" panose="02020502070401020303" pitchFamily="18" charset="0"/>
                <a:cs typeface="Calibri" panose="020F0502020204030204" pitchFamily="34" charset="0"/>
              </a:rPr>
              <a:t>1 mm</a:t>
            </a:r>
          </a:p>
        </p:txBody>
      </p:sp>
      <p:cxnSp>
        <p:nvCxnSpPr>
          <p:cNvPr id="10" name="Straight Connector 9">
            <a:extLst>
              <a:ext uri="{FF2B5EF4-FFF2-40B4-BE49-F238E27FC236}">
                <a16:creationId xmlns:a16="http://schemas.microsoft.com/office/drawing/2014/main" id="{F8D2512E-3E2D-98A7-906A-36D6A3AD8EA5}"/>
              </a:ext>
            </a:extLst>
          </p:cNvPr>
          <p:cNvCxnSpPr>
            <a:cxnSpLocks/>
          </p:cNvCxnSpPr>
          <p:nvPr/>
        </p:nvCxnSpPr>
        <p:spPr>
          <a:xfrm flipV="1">
            <a:off x="930504" y="1510332"/>
            <a:ext cx="810737" cy="1240870"/>
          </a:xfrm>
          <a:prstGeom prst="line">
            <a:avLst/>
          </a:prstGeom>
          <a:ln w="25400">
            <a:solidFill>
              <a:srgbClr val="D954D8"/>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7B2A72-2B2A-7FE2-F792-0FB1A2C6FD82}"/>
              </a:ext>
            </a:extLst>
          </p:cNvPr>
          <p:cNvCxnSpPr>
            <a:cxnSpLocks/>
          </p:cNvCxnSpPr>
          <p:nvPr/>
        </p:nvCxnSpPr>
        <p:spPr>
          <a:xfrm>
            <a:off x="421338" y="3842241"/>
            <a:ext cx="662760"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FC917EF-C592-4FFA-D1E1-10B73B27871A}"/>
              </a:ext>
            </a:extLst>
          </p:cNvPr>
          <p:cNvSpPr/>
          <p:nvPr/>
        </p:nvSpPr>
        <p:spPr>
          <a:xfrm>
            <a:off x="689252" y="2735169"/>
            <a:ext cx="225937" cy="248421"/>
          </a:xfrm>
          <a:prstGeom prst="rect">
            <a:avLst/>
          </a:prstGeom>
          <a:noFill/>
          <a:ln w="28575">
            <a:solidFill>
              <a:srgbClr val="D95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3C80543-F227-9C41-4EBD-15F55E6F020B}"/>
              </a:ext>
            </a:extLst>
          </p:cNvPr>
          <p:cNvSpPr txBox="1"/>
          <p:nvPr/>
        </p:nvSpPr>
        <p:spPr>
          <a:xfrm>
            <a:off x="6023924" y="5146632"/>
            <a:ext cx="4708081" cy="461665"/>
          </a:xfrm>
          <a:prstGeom prst="rect">
            <a:avLst/>
          </a:prstGeom>
          <a:noFill/>
        </p:spPr>
        <p:txBody>
          <a:bodyPr wrap="square" rtlCol="0">
            <a:spAutoFit/>
          </a:bodyPr>
          <a:lstStyle/>
          <a:p>
            <a:r>
              <a:rPr lang="en-US" sz="2400" dirty="0">
                <a:latin typeface="Calibri" panose="020F0502020204030204" pitchFamily="34" charset="0"/>
                <a:ea typeface="Baskerville" charset="0"/>
                <a:cs typeface="Calibri" panose="020F0502020204030204" pitchFamily="34" charset="0"/>
              </a:rPr>
              <a:t>Similar to 1 MA, pair merges</a:t>
            </a:r>
          </a:p>
        </p:txBody>
      </p:sp>
      <p:sp>
        <p:nvSpPr>
          <p:cNvPr id="43" name="TextBox 42">
            <a:extLst>
              <a:ext uri="{FF2B5EF4-FFF2-40B4-BE49-F238E27FC236}">
                <a16:creationId xmlns:a16="http://schemas.microsoft.com/office/drawing/2014/main" id="{1E8C6FF2-567B-6945-97C8-61B1099E582F}"/>
              </a:ext>
            </a:extLst>
          </p:cNvPr>
          <p:cNvSpPr txBox="1"/>
          <p:nvPr/>
        </p:nvSpPr>
        <p:spPr>
          <a:xfrm>
            <a:off x="2716368" y="1068467"/>
            <a:ext cx="1712326" cy="400110"/>
          </a:xfrm>
          <a:prstGeom prst="rect">
            <a:avLst/>
          </a:prstGeom>
          <a:noFill/>
        </p:spPr>
        <p:txBody>
          <a:bodyPr wrap="square" rtlCol="0">
            <a:spAutoFit/>
          </a:bodyPr>
          <a:lstStyle/>
          <a:p>
            <a:r>
              <a:rPr lang="en-US" sz="2000" dirty="0">
                <a:latin typeface="Calibri" panose="020F0502020204030204" pitchFamily="34" charset="0"/>
                <a:ea typeface="Baskerville" charset="0"/>
                <a:cs typeface="Calibri" panose="020F0502020204030204" pitchFamily="34" charset="0"/>
              </a:rPr>
              <a:t>24</a:t>
            </a:r>
            <a:r>
              <a:rPr lang="en-US" sz="2000" dirty="0">
                <a:ea typeface="Baskerville" charset="0"/>
                <a:cs typeface="Baskerville" charset="0"/>
              </a:rPr>
              <a:t> 𝜇</a:t>
            </a:r>
            <a:r>
              <a:rPr lang="en-US" sz="2000" dirty="0">
                <a:latin typeface="Calibri" panose="020F0502020204030204" pitchFamily="34" charset="0"/>
                <a:ea typeface="Baskerville" charset="0"/>
                <a:cs typeface="Calibri" panose="020F0502020204030204" pitchFamily="34" charset="0"/>
              </a:rPr>
              <a:t>m pits</a:t>
            </a:r>
          </a:p>
        </p:txBody>
      </p:sp>
      <p:cxnSp>
        <p:nvCxnSpPr>
          <p:cNvPr id="25" name="Straight Connector 24">
            <a:extLst>
              <a:ext uri="{FF2B5EF4-FFF2-40B4-BE49-F238E27FC236}">
                <a16:creationId xmlns:a16="http://schemas.microsoft.com/office/drawing/2014/main" id="{1FBBBBBE-4EAE-5845-8925-4C367E06689C}"/>
              </a:ext>
            </a:extLst>
          </p:cNvPr>
          <p:cNvCxnSpPr>
            <a:cxnSpLocks/>
          </p:cNvCxnSpPr>
          <p:nvPr/>
        </p:nvCxnSpPr>
        <p:spPr>
          <a:xfrm>
            <a:off x="5468134" y="1068467"/>
            <a:ext cx="14362" cy="540466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pic>
        <p:nvPicPr>
          <p:cNvPr id="27" name="Picture 2">
            <a:extLst>
              <a:ext uri="{FF2B5EF4-FFF2-40B4-BE49-F238E27FC236}">
                <a16:creationId xmlns:a16="http://schemas.microsoft.com/office/drawing/2014/main" id="{D9AA424E-B36A-3098-2611-C7A552BAD9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813" t="15181" r="33515" b="9715"/>
          <a:stretch/>
        </p:blipFill>
        <p:spPr bwMode="auto">
          <a:xfrm>
            <a:off x="5633585" y="1556108"/>
            <a:ext cx="2342526" cy="359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a:extLst>
              <a:ext uri="{FF2B5EF4-FFF2-40B4-BE49-F238E27FC236}">
                <a16:creationId xmlns:a16="http://schemas.microsoft.com/office/drawing/2014/main" id="{2EC9254A-D5C6-E905-3340-2848451567D9}"/>
              </a:ext>
            </a:extLst>
          </p:cNvPr>
          <p:cNvSpPr txBox="1"/>
          <p:nvPr/>
        </p:nvSpPr>
        <p:spPr>
          <a:xfrm rot="16200000">
            <a:off x="9299603" y="2641440"/>
            <a:ext cx="1801213" cy="369332"/>
          </a:xfrm>
          <a:prstGeom prst="rect">
            <a:avLst/>
          </a:prstGeom>
          <a:noFill/>
        </p:spPr>
        <p:txBody>
          <a:bodyPr wrap="square" rtlCol="0">
            <a:spAutoFit/>
          </a:bodyPr>
          <a:lstStyle/>
          <a:p>
            <a:r>
              <a:rPr lang="en-US" dirty="0">
                <a:solidFill>
                  <a:srgbClr val="FFFF00"/>
                </a:solidFill>
                <a:latin typeface="Calibri" panose="020F0502020204030204" pitchFamily="34" charset="0"/>
                <a:cs typeface="Calibri" panose="020F0502020204030204" pitchFamily="34" charset="0"/>
              </a:rPr>
              <a:t>On-axis rod</a:t>
            </a:r>
          </a:p>
        </p:txBody>
      </p:sp>
      <p:sp>
        <p:nvSpPr>
          <p:cNvPr id="38" name="Triangle 37">
            <a:extLst>
              <a:ext uri="{FF2B5EF4-FFF2-40B4-BE49-F238E27FC236}">
                <a16:creationId xmlns:a16="http://schemas.microsoft.com/office/drawing/2014/main" id="{4FFC35D4-5706-63A5-7FF2-DBCDB6A954C3}"/>
              </a:ext>
            </a:extLst>
          </p:cNvPr>
          <p:cNvSpPr/>
          <p:nvPr/>
        </p:nvSpPr>
        <p:spPr>
          <a:xfrm>
            <a:off x="10408922" y="2773579"/>
            <a:ext cx="888651" cy="1073342"/>
          </a:xfrm>
          <a:prstGeom prst="triangl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A0357E0-F2CA-E687-6579-7D8914C37653}"/>
              </a:ext>
            </a:extLst>
          </p:cNvPr>
          <p:cNvSpPr txBox="1"/>
          <p:nvPr/>
        </p:nvSpPr>
        <p:spPr>
          <a:xfrm rot="3993488">
            <a:off x="10068199" y="2941374"/>
            <a:ext cx="1964892" cy="646331"/>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triplet pattern</a:t>
            </a:r>
          </a:p>
          <a:p>
            <a:endParaRPr lang="en-US" dirty="0">
              <a:latin typeface="Calibri" panose="020F0502020204030204" pitchFamily="34" charset="0"/>
              <a:cs typeface="Calibri" panose="020F0502020204030204" pitchFamily="34" charset="0"/>
            </a:endParaRPr>
          </a:p>
        </p:txBody>
      </p:sp>
      <p:cxnSp>
        <p:nvCxnSpPr>
          <p:cNvPr id="40" name="Straight Arrow Connector 39">
            <a:extLst>
              <a:ext uri="{FF2B5EF4-FFF2-40B4-BE49-F238E27FC236}">
                <a16:creationId xmlns:a16="http://schemas.microsoft.com/office/drawing/2014/main" id="{B5A44134-F8E5-6309-D9F4-9EF1DE65810B}"/>
              </a:ext>
            </a:extLst>
          </p:cNvPr>
          <p:cNvCxnSpPr>
            <a:cxnSpLocks/>
          </p:cNvCxnSpPr>
          <p:nvPr/>
        </p:nvCxnSpPr>
        <p:spPr>
          <a:xfrm>
            <a:off x="10114353" y="1915842"/>
            <a:ext cx="1463883" cy="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183CECE-A008-D3B9-1293-157972828180}"/>
              </a:ext>
            </a:extLst>
          </p:cNvPr>
          <p:cNvSpPr txBox="1"/>
          <p:nvPr/>
        </p:nvSpPr>
        <p:spPr>
          <a:xfrm>
            <a:off x="10301931" y="1865335"/>
            <a:ext cx="196489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R~2.3 mm</a:t>
            </a:r>
          </a:p>
        </p:txBody>
      </p:sp>
      <p:sp>
        <p:nvSpPr>
          <p:cNvPr id="48" name="Oval 47">
            <a:extLst>
              <a:ext uri="{FF2B5EF4-FFF2-40B4-BE49-F238E27FC236}">
                <a16:creationId xmlns:a16="http://schemas.microsoft.com/office/drawing/2014/main" id="{DB3D29AD-B388-DD1E-C7C9-FB3D95D4794F}"/>
              </a:ext>
            </a:extLst>
          </p:cNvPr>
          <p:cNvSpPr/>
          <p:nvPr/>
        </p:nvSpPr>
        <p:spPr>
          <a:xfrm>
            <a:off x="3870234" y="5421073"/>
            <a:ext cx="358101" cy="358101"/>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4A21D7E-C7EA-E783-46D1-FCFD7FA23241}"/>
              </a:ext>
            </a:extLst>
          </p:cNvPr>
          <p:cNvSpPr/>
          <p:nvPr/>
        </p:nvSpPr>
        <p:spPr>
          <a:xfrm>
            <a:off x="2498634" y="5408716"/>
            <a:ext cx="358101" cy="358101"/>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CD7B00DD-FE6A-325A-BDD2-1F9B6F1A8547}"/>
              </a:ext>
            </a:extLst>
          </p:cNvPr>
          <p:cNvPicPr>
            <a:picLocks/>
          </p:cNvPicPr>
          <p:nvPr/>
        </p:nvPicPr>
        <p:blipFill rotWithShape="1">
          <a:blip r:embed="rId8"/>
          <a:srcRect l="19045" t="15610" b="30723"/>
          <a:stretch/>
        </p:blipFill>
        <p:spPr>
          <a:xfrm>
            <a:off x="1713311" y="2680694"/>
            <a:ext cx="3710974" cy="1732955"/>
          </a:xfrm>
          <a:prstGeom prst="rect">
            <a:avLst/>
          </a:prstGeom>
        </p:spPr>
      </p:pic>
      <p:sp>
        <p:nvSpPr>
          <p:cNvPr id="2" name="Rectangle 1">
            <a:extLst>
              <a:ext uri="{FF2B5EF4-FFF2-40B4-BE49-F238E27FC236}">
                <a16:creationId xmlns:a16="http://schemas.microsoft.com/office/drawing/2014/main" id="{48FC31D1-3350-8EFE-DEA6-AD00DD4C2453}"/>
              </a:ext>
            </a:extLst>
          </p:cNvPr>
          <p:cNvSpPr/>
          <p:nvPr/>
        </p:nvSpPr>
        <p:spPr>
          <a:xfrm>
            <a:off x="1699899" y="2606552"/>
            <a:ext cx="3696765" cy="400110"/>
          </a:xfrm>
          <a:prstGeom prst="rect">
            <a:avLst/>
          </a:prstGeom>
        </p:spPr>
        <p:txBody>
          <a:bodyPr wrap="square">
            <a:spAutoFit/>
          </a:bodyPr>
          <a:lstStyle/>
          <a:p>
            <a:r>
              <a:rPr lang="en-US" sz="2000" dirty="0">
                <a:solidFill>
                  <a:srgbClr val="D954D8"/>
                </a:solidFill>
                <a:latin typeface="Calibri" panose="020F0502020204030204" pitchFamily="34" charset="0"/>
                <a:ea typeface="Baskerville" charset="0"/>
                <a:cs typeface="Calibri" panose="020F0502020204030204" pitchFamily="34" charset="0"/>
              </a:rPr>
              <a:t>simulated visible self-emission</a:t>
            </a:r>
            <a:endParaRPr lang="en-US" sz="1600" dirty="0">
              <a:solidFill>
                <a:srgbClr val="D954D8"/>
              </a:solidFill>
              <a:latin typeface="Calibri" panose="020F0502020204030204" pitchFamily="34" charset="0"/>
              <a:ea typeface="Baskerville" charset="0"/>
              <a:cs typeface="Calibri" panose="020F0502020204030204" pitchFamily="34" charset="0"/>
            </a:endParaRPr>
          </a:p>
        </p:txBody>
      </p:sp>
      <p:sp>
        <p:nvSpPr>
          <p:cNvPr id="53" name="Rectangle 52">
            <a:extLst>
              <a:ext uri="{FF2B5EF4-FFF2-40B4-BE49-F238E27FC236}">
                <a16:creationId xmlns:a16="http://schemas.microsoft.com/office/drawing/2014/main" id="{5A7A48DA-1A39-0922-FC5C-F7B3B891BBF8}"/>
              </a:ext>
            </a:extLst>
          </p:cNvPr>
          <p:cNvSpPr/>
          <p:nvPr/>
        </p:nvSpPr>
        <p:spPr>
          <a:xfrm>
            <a:off x="1688597" y="4438380"/>
            <a:ext cx="3968707" cy="400110"/>
          </a:xfrm>
          <a:prstGeom prst="rect">
            <a:avLst/>
          </a:prstGeom>
        </p:spPr>
        <p:txBody>
          <a:bodyPr wrap="square">
            <a:spAutoFit/>
          </a:bodyPr>
          <a:lstStyle/>
          <a:p>
            <a:r>
              <a:rPr lang="en-US" sz="2000" dirty="0">
                <a:solidFill>
                  <a:srgbClr val="92D050"/>
                </a:solidFill>
                <a:latin typeface="Calibri" panose="020F0502020204030204" pitchFamily="34" charset="0"/>
                <a:ea typeface="Baskerville" charset="0"/>
                <a:cs typeface="Calibri" panose="020F0502020204030204" pitchFamily="34" charset="0"/>
              </a:rPr>
              <a:t>experimental visible self-emission </a:t>
            </a:r>
          </a:p>
        </p:txBody>
      </p:sp>
      <p:sp>
        <p:nvSpPr>
          <p:cNvPr id="54" name="Chord 53">
            <a:extLst>
              <a:ext uri="{FF2B5EF4-FFF2-40B4-BE49-F238E27FC236}">
                <a16:creationId xmlns:a16="http://schemas.microsoft.com/office/drawing/2014/main" id="{26B7DC51-F0F9-18C9-FE4B-7DBDC975D516}"/>
              </a:ext>
            </a:extLst>
          </p:cNvPr>
          <p:cNvSpPr>
            <a:spLocks noChangeAspect="1"/>
          </p:cNvSpPr>
          <p:nvPr/>
        </p:nvSpPr>
        <p:spPr>
          <a:xfrm rot="1339708">
            <a:off x="7827532" y="2566530"/>
            <a:ext cx="84469" cy="83493"/>
          </a:xfrm>
          <a:prstGeom prst="chord">
            <a:avLst>
              <a:gd name="adj1" fmla="val 3700970"/>
              <a:gd name="adj2" fmla="val 1512723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DAFCE2B-236D-803A-5CBF-0B069EF9015B}"/>
              </a:ext>
            </a:extLst>
          </p:cNvPr>
          <p:cNvSpPr>
            <a:spLocks noChangeAspect="1"/>
          </p:cNvSpPr>
          <p:nvPr/>
        </p:nvSpPr>
        <p:spPr>
          <a:xfrm>
            <a:off x="6773821" y="2924157"/>
            <a:ext cx="84466" cy="857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A1E5F38-8A1D-80AC-F506-2A978EFA2426}"/>
              </a:ext>
            </a:extLst>
          </p:cNvPr>
          <p:cNvSpPr>
            <a:spLocks noChangeAspect="1"/>
          </p:cNvSpPr>
          <p:nvPr/>
        </p:nvSpPr>
        <p:spPr>
          <a:xfrm>
            <a:off x="6655959" y="3432921"/>
            <a:ext cx="83242" cy="844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09FA2F0-759E-173E-6E8B-646C330F68C7}"/>
              </a:ext>
            </a:extLst>
          </p:cNvPr>
          <p:cNvSpPr>
            <a:spLocks noChangeAspect="1"/>
          </p:cNvSpPr>
          <p:nvPr/>
        </p:nvSpPr>
        <p:spPr>
          <a:xfrm>
            <a:off x="6919247" y="3433471"/>
            <a:ext cx="83242" cy="844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3BC88D6-0DB7-B127-1292-9696696A19BC}"/>
              </a:ext>
            </a:extLst>
          </p:cNvPr>
          <p:cNvSpPr>
            <a:spLocks noChangeAspect="1"/>
          </p:cNvSpPr>
          <p:nvPr/>
        </p:nvSpPr>
        <p:spPr>
          <a:xfrm>
            <a:off x="7705175" y="3275095"/>
            <a:ext cx="84466" cy="844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B5E9F692-A139-12CC-E6FB-AA1FF7C42DC5}"/>
              </a:ext>
            </a:extLst>
          </p:cNvPr>
          <p:cNvSpPr/>
          <p:nvPr/>
        </p:nvSpPr>
        <p:spPr>
          <a:xfrm>
            <a:off x="6376963" y="2676020"/>
            <a:ext cx="888651" cy="969498"/>
          </a:xfrm>
          <a:prstGeom prst="triangl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6CE813E4-7ECD-7624-0659-B22C3BE1372B}"/>
              </a:ext>
            </a:extLst>
          </p:cNvPr>
          <p:cNvSpPr txBox="1"/>
          <p:nvPr/>
        </p:nvSpPr>
        <p:spPr>
          <a:xfrm rot="4029947">
            <a:off x="6281137" y="3154229"/>
            <a:ext cx="1964892"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triplet pattern</a:t>
            </a:r>
          </a:p>
        </p:txBody>
      </p:sp>
      <p:cxnSp>
        <p:nvCxnSpPr>
          <p:cNvPr id="61" name="Straight Arrow Connector 60">
            <a:extLst>
              <a:ext uri="{FF2B5EF4-FFF2-40B4-BE49-F238E27FC236}">
                <a16:creationId xmlns:a16="http://schemas.microsoft.com/office/drawing/2014/main" id="{FDD2B091-86EE-68F8-7449-284F20D00B6D}"/>
              </a:ext>
            </a:extLst>
          </p:cNvPr>
          <p:cNvCxnSpPr>
            <a:cxnSpLocks/>
          </p:cNvCxnSpPr>
          <p:nvPr/>
        </p:nvCxnSpPr>
        <p:spPr>
          <a:xfrm>
            <a:off x="6225875" y="1479730"/>
            <a:ext cx="541322" cy="13982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3D84D36-06BA-90AC-D5C8-37553396B390}"/>
              </a:ext>
            </a:extLst>
          </p:cNvPr>
          <p:cNvSpPr>
            <a:spLocks noChangeAspect="1"/>
          </p:cNvSpPr>
          <p:nvPr/>
        </p:nvSpPr>
        <p:spPr>
          <a:xfrm>
            <a:off x="5922931" y="3371666"/>
            <a:ext cx="83242" cy="83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DEE8E820-A29F-CD48-46DE-68DD0B3AF80F}"/>
              </a:ext>
            </a:extLst>
          </p:cNvPr>
          <p:cNvCxnSpPr>
            <a:cxnSpLocks/>
          </p:cNvCxnSpPr>
          <p:nvPr/>
        </p:nvCxnSpPr>
        <p:spPr>
          <a:xfrm>
            <a:off x="5875893" y="2537043"/>
            <a:ext cx="355357" cy="110847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9B707FFC-F6F1-4267-89F7-5E875D1829E7}"/>
              </a:ext>
            </a:extLst>
          </p:cNvPr>
          <p:cNvSpPr>
            <a:spLocks noChangeAspect="1"/>
          </p:cNvSpPr>
          <p:nvPr/>
        </p:nvSpPr>
        <p:spPr>
          <a:xfrm>
            <a:off x="5799799" y="2730475"/>
            <a:ext cx="83242" cy="83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a:extLst>
              <a:ext uri="{FF2B5EF4-FFF2-40B4-BE49-F238E27FC236}">
                <a16:creationId xmlns:a16="http://schemas.microsoft.com/office/drawing/2014/main" id="{4AE65599-FD24-8169-1C02-39E9783EE183}"/>
              </a:ext>
            </a:extLst>
          </p:cNvPr>
          <p:cNvCxnSpPr>
            <a:cxnSpLocks/>
          </p:cNvCxnSpPr>
          <p:nvPr/>
        </p:nvCxnSpPr>
        <p:spPr>
          <a:xfrm flipH="1">
            <a:off x="5749438" y="2458665"/>
            <a:ext cx="99407" cy="26850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EA8E547-FBB4-5FA4-AA1E-5D13077D351F}"/>
              </a:ext>
            </a:extLst>
          </p:cNvPr>
          <p:cNvCxnSpPr>
            <a:cxnSpLocks/>
          </p:cNvCxnSpPr>
          <p:nvPr/>
        </p:nvCxnSpPr>
        <p:spPr>
          <a:xfrm>
            <a:off x="5759501" y="3476416"/>
            <a:ext cx="471750" cy="15248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3226FD4-FB68-20D4-013F-385D4467C019}"/>
              </a:ext>
            </a:extLst>
          </p:cNvPr>
          <p:cNvCxnSpPr>
            <a:cxnSpLocks/>
          </p:cNvCxnSpPr>
          <p:nvPr/>
        </p:nvCxnSpPr>
        <p:spPr>
          <a:xfrm flipH="1">
            <a:off x="7601064" y="2453875"/>
            <a:ext cx="224169" cy="97058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3146F0C-6B6F-962A-DDB6-D30F0871808D}"/>
              </a:ext>
            </a:extLst>
          </p:cNvPr>
          <p:cNvCxnSpPr>
            <a:cxnSpLocks/>
          </p:cNvCxnSpPr>
          <p:nvPr/>
        </p:nvCxnSpPr>
        <p:spPr>
          <a:xfrm flipV="1">
            <a:off x="7589173" y="3395016"/>
            <a:ext cx="302069" cy="97636"/>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D28945C5-9A07-6722-A4E5-459A75C2D1E9}"/>
              </a:ext>
            </a:extLst>
          </p:cNvPr>
          <p:cNvSpPr txBox="1"/>
          <p:nvPr/>
        </p:nvSpPr>
        <p:spPr>
          <a:xfrm>
            <a:off x="5468134" y="1171617"/>
            <a:ext cx="3326177" cy="400110"/>
          </a:xfrm>
          <a:prstGeom prst="rect">
            <a:avLst/>
          </a:prstGeom>
          <a:noFill/>
        </p:spPr>
        <p:txBody>
          <a:bodyPr wrap="square" rtlCol="0">
            <a:spAutoFit/>
          </a:bodyPr>
          <a:lstStyle/>
          <a:p>
            <a:r>
              <a:rPr lang="en-US" sz="2000" dirty="0">
                <a:latin typeface="Calibri" panose="020F0502020204030204" pitchFamily="34" charset="0"/>
                <a:ea typeface="Baskerville" charset="0"/>
                <a:cs typeface="Calibri" panose="020F0502020204030204" pitchFamily="34" charset="0"/>
              </a:rPr>
              <a:t>100</a:t>
            </a:r>
            <a:r>
              <a:rPr lang="en-US" sz="2000" dirty="0">
                <a:ea typeface="Baskerville" charset="0"/>
                <a:cs typeface="Baskerville" charset="0"/>
              </a:rPr>
              <a:t> 𝜇</a:t>
            </a:r>
            <a:r>
              <a:rPr lang="en-US" sz="2000" dirty="0">
                <a:latin typeface="Calibri" panose="020F0502020204030204" pitchFamily="34" charset="0"/>
                <a:ea typeface="Baskerville" charset="0"/>
                <a:cs typeface="Calibri" panose="020F0502020204030204" pitchFamily="34" charset="0"/>
              </a:rPr>
              <a:t>m holes (not to scale)</a:t>
            </a:r>
          </a:p>
        </p:txBody>
      </p:sp>
      <p:sp>
        <p:nvSpPr>
          <p:cNvPr id="83" name="Rectangle 82">
            <a:extLst>
              <a:ext uri="{FF2B5EF4-FFF2-40B4-BE49-F238E27FC236}">
                <a16:creationId xmlns:a16="http://schemas.microsoft.com/office/drawing/2014/main" id="{92DDE26F-75D2-91C5-3CFD-4D938D74E9F1}"/>
              </a:ext>
            </a:extLst>
          </p:cNvPr>
          <p:cNvSpPr/>
          <p:nvPr/>
        </p:nvSpPr>
        <p:spPr>
          <a:xfrm>
            <a:off x="8694647" y="1432506"/>
            <a:ext cx="3174430" cy="400110"/>
          </a:xfrm>
          <a:prstGeom prst="rect">
            <a:avLst/>
          </a:prstGeom>
        </p:spPr>
        <p:txBody>
          <a:bodyPr wrap="square">
            <a:spAutoFit/>
          </a:bodyPr>
          <a:lstStyle/>
          <a:p>
            <a:r>
              <a:rPr lang="en-US" sz="2000" dirty="0">
                <a:latin typeface="Calibri" panose="020F0502020204030204" pitchFamily="34" charset="0"/>
                <a:ea typeface="Baskerville" charset="0"/>
                <a:cs typeface="Calibri" panose="020F0502020204030204" pitchFamily="34" charset="0"/>
              </a:rPr>
              <a:t>Experimental radiograph</a:t>
            </a:r>
          </a:p>
        </p:txBody>
      </p:sp>
      <p:sp>
        <p:nvSpPr>
          <p:cNvPr id="84" name="Rectangle 83">
            <a:extLst>
              <a:ext uri="{FF2B5EF4-FFF2-40B4-BE49-F238E27FC236}">
                <a16:creationId xmlns:a16="http://schemas.microsoft.com/office/drawing/2014/main" id="{63F3C458-B902-1293-56B2-035419D985A6}"/>
              </a:ext>
            </a:extLst>
          </p:cNvPr>
          <p:cNvSpPr/>
          <p:nvPr/>
        </p:nvSpPr>
        <p:spPr>
          <a:xfrm>
            <a:off x="1672527" y="6126079"/>
            <a:ext cx="3968707" cy="369332"/>
          </a:xfrm>
          <a:prstGeom prst="rect">
            <a:avLst/>
          </a:prstGeom>
        </p:spPr>
        <p:txBody>
          <a:bodyPr wrap="square">
            <a:spAutoFit/>
          </a:bodyPr>
          <a:lstStyle/>
          <a:p>
            <a:r>
              <a:rPr lang="en-US" dirty="0">
                <a:solidFill>
                  <a:srgbClr val="92D050"/>
                </a:solidFill>
                <a:latin typeface="Calibri" panose="020F0502020204030204" pitchFamily="34" charset="0"/>
                <a:ea typeface="Baskerville" charset="0"/>
                <a:cs typeface="Calibri" panose="020F0502020204030204" pitchFamily="34" charset="0"/>
              </a:rPr>
              <a:t>(Courtesy M. Hatch)</a:t>
            </a:r>
          </a:p>
        </p:txBody>
      </p:sp>
      <p:cxnSp>
        <p:nvCxnSpPr>
          <p:cNvPr id="85" name="Straight Connector 84">
            <a:extLst>
              <a:ext uri="{FF2B5EF4-FFF2-40B4-BE49-F238E27FC236}">
                <a16:creationId xmlns:a16="http://schemas.microsoft.com/office/drawing/2014/main" id="{1CD1A59B-8572-6CED-2B7F-0B24F6D9CC05}"/>
              </a:ext>
            </a:extLst>
          </p:cNvPr>
          <p:cNvCxnSpPr>
            <a:cxnSpLocks/>
          </p:cNvCxnSpPr>
          <p:nvPr/>
        </p:nvCxnSpPr>
        <p:spPr>
          <a:xfrm flipV="1">
            <a:off x="9513862" y="3842241"/>
            <a:ext cx="953925" cy="1389644"/>
          </a:xfrm>
          <a:prstGeom prst="line">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E72E363-4C0E-78AF-3427-42C19265BDF4}"/>
              </a:ext>
            </a:extLst>
          </p:cNvPr>
          <p:cNvCxnSpPr>
            <a:cxnSpLocks/>
          </p:cNvCxnSpPr>
          <p:nvPr/>
        </p:nvCxnSpPr>
        <p:spPr>
          <a:xfrm flipV="1">
            <a:off x="11340139" y="3749362"/>
            <a:ext cx="254356" cy="2083695"/>
          </a:xfrm>
          <a:prstGeom prst="line">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7DB5DB6-38DB-48BB-F3E4-1623C20AE4B1}"/>
              </a:ext>
            </a:extLst>
          </p:cNvPr>
          <p:cNvSpPr txBox="1"/>
          <p:nvPr/>
        </p:nvSpPr>
        <p:spPr>
          <a:xfrm>
            <a:off x="9223752" y="5673736"/>
            <a:ext cx="3006607" cy="830997"/>
          </a:xfrm>
          <a:prstGeom prst="rect">
            <a:avLst/>
          </a:prstGeom>
          <a:noFill/>
        </p:spPr>
        <p:txBody>
          <a:bodyPr wrap="square" rtlCol="0">
            <a:spAutoFit/>
          </a:bodyPr>
          <a:lstStyle/>
          <a:p>
            <a:r>
              <a:rPr lang="en-US" sz="2400" dirty="0">
                <a:latin typeface="Calibri" panose="020F0502020204030204" pitchFamily="34" charset="0"/>
                <a:ea typeface="Baskerville" charset="0"/>
                <a:cs typeface="Calibri" panose="020F0502020204030204" pitchFamily="34" charset="0"/>
              </a:rPr>
              <a:t>Pair dominates MRT growth at this time</a:t>
            </a:r>
          </a:p>
        </p:txBody>
      </p:sp>
      <p:sp>
        <p:nvSpPr>
          <p:cNvPr id="95" name="TextBox 94">
            <a:extLst>
              <a:ext uri="{FF2B5EF4-FFF2-40B4-BE49-F238E27FC236}">
                <a16:creationId xmlns:a16="http://schemas.microsoft.com/office/drawing/2014/main" id="{FB83F34D-4474-346D-7C03-CB5EA32B4868}"/>
              </a:ext>
            </a:extLst>
          </p:cNvPr>
          <p:cNvSpPr txBox="1"/>
          <p:nvPr/>
        </p:nvSpPr>
        <p:spPr>
          <a:xfrm>
            <a:off x="-6638" y="6507422"/>
            <a:ext cx="9520500" cy="369332"/>
          </a:xfrm>
          <a:prstGeom prst="rect">
            <a:avLst/>
          </a:prstGeom>
          <a:noFill/>
        </p:spPr>
        <p:txBody>
          <a:bodyPr wrap="square" rtlCol="0">
            <a:spAutoFit/>
          </a:bodyPr>
          <a:lstStyle/>
          <a:p>
            <a:r>
              <a:rPr lang="en-US" dirty="0">
                <a:latin typeface="Calibri" panose="020F0502020204030204" pitchFamily="34" charset="0"/>
                <a:ea typeface="Baskerville" charset="0"/>
                <a:cs typeface="Calibri" panose="020F0502020204030204" pitchFamily="34" charset="0"/>
              </a:rPr>
              <a:t>[9] T.J. Awe, E.P. Yu, M.W. Hatch et al., Phys Plasmas (2021); </a:t>
            </a:r>
            <a:r>
              <a:rPr lang="en-US" dirty="0">
                <a:latin typeface="Calibri" panose="020F0502020204030204" pitchFamily="34" charset="0"/>
                <a:cs typeface="Calibri" panose="020F0502020204030204" pitchFamily="34" charset="0"/>
              </a:rPr>
              <a:t>M.W. Hatch (to be published).</a:t>
            </a:r>
          </a:p>
        </p:txBody>
      </p:sp>
    </p:spTree>
    <p:extLst>
      <p:ext uri="{BB962C8B-B14F-4D97-AF65-F5344CB8AC3E}">
        <p14:creationId xmlns:p14="http://schemas.microsoft.com/office/powerpoint/2010/main" val="212466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171E-5EF6-CD20-BC6B-8B04B820BEA7}"/>
              </a:ext>
            </a:extLst>
          </p:cNvPr>
          <p:cNvSpPr>
            <a:spLocks noGrp="1"/>
          </p:cNvSpPr>
          <p:nvPr>
            <p:ph type="title"/>
          </p:nvPr>
        </p:nvSpPr>
        <p:spPr>
          <a:xfrm>
            <a:off x="1270984" y="242569"/>
            <a:ext cx="10058400" cy="759127"/>
          </a:xfrm>
        </p:spPr>
        <p:txBody>
          <a:bodyPr>
            <a:normAutofit/>
          </a:bodyPr>
          <a:lstStyle/>
          <a:p>
            <a:r>
              <a:rPr lang="en-US" b="1" dirty="0"/>
              <a:t>We are working to address perceived shortcomings to magnetically driven fusion highlighted in the recent Basic Research Needs report</a:t>
            </a:r>
          </a:p>
        </p:txBody>
      </p:sp>
      <p:sp>
        <p:nvSpPr>
          <p:cNvPr id="3" name="Content Placeholder 2">
            <a:extLst>
              <a:ext uri="{FF2B5EF4-FFF2-40B4-BE49-F238E27FC236}">
                <a16:creationId xmlns:a16="http://schemas.microsoft.com/office/drawing/2014/main" id="{C3A9F480-8087-79CD-57DB-157A71FBB5FA}"/>
              </a:ext>
            </a:extLst>
          </p:cNvPr>
          <p:cNvSpPr>
            <a:spLocks noGrp="1"/>
          </p:cNvSpPr>
          <p:nvPr>
            <p:ph idx="1"/>
          </p:nvPr>
        </p:nvSpPr>
        <p:spPr>
          <a:xfrm>
            <a:off x="1" y="1278739"/>
            <a:ext cx="5867637" cy="5336691"/>
          </a:xfrm>
        </p:spPr>
        <p:txBody>
          <a:bodyPr>
            <a:normAutofit fontScale="92500"/>
          </a:bodyPr>
          <a:lstStyle/>
          <a:p>
            <a:pPr lvl="1">
              <a:buFont typeface="Arial" panose="020B0604020202020204" pitchFamily="34" charset="0"/>
              <a:buChar char="•"/>
            </a:pPr>
            <a:r>
              <a:rPr lang="en-US" dirty="0"/>
              <a:t>We are looking at how to best establish quantitative systemwide requirements for a magnetically driven IFE system</a:t>
            </a:r>
          </a:p>
          <a:p>
            <a:pPr lvl="2">
              <a:buFont typeface="Arial" panose="020B0604020202020204" pitchFamily="34" charset="0"/>
              <a:buChar char="•"/>
            </a:pPr>
            <a:r>
              <a:rPr lang="en-US" dirty="0"/>
              <a:t>Substantial work was done ~20 years ago using LDRD, but with wire array targets that do not include the benefits of using much more robust MDD targets.</a:t>
            </a:r>
          </a:p>
          <a:p>
            <a:pPr lvl="1">
              <a:buFont typeface="Arial" panose="020B0604020202020204" pitchFamily="34" charset="0"/>
              <a:buChar char="•"/>
            </a:pPr>
            <a:r>
              <a:rPr lang="en-US" dirty="0"/>
              <a:t>The demonstration of ignition and reactor-level gain will require a facility beyond Z today</a:t>
            </a:r>
          </a:p>
          <a:p>
            <a:pPr lvl="2">
              <a:buFont typeface="Arial" panose="020B0604020202020204" pitchFamily="34" charset="0"/>
              <a:buChar char="•"/>
            </a:pPr>
            <a:r>
              <a:rPr lang="en-US" dirty="0"/>
              <a:t>NNSA is considering a Next-Generation Pulsed Power project that would provide about 6-9 MJ to fusion targets, which we predict should be capable of ignition and &gt;100 MJ yields.</a:t>
            </a:r>
          </a:p>
          <a:p>
            <a:pPr lvl="1">
              <a:buFont typeface="Arial" panose="020B0604020202020204" pitchFamily="34" charset="0"/>
              <a:buChar char="•"/>
            </a:pPr>
            <a:r>
              <a:rPr lang="en-US" dirty="0"/>
              <a:t>Manufacturing and production of reactor-compatible targets</a:t>
            </a:r>
          </a:p>
          <a:p>
            <a:pPr lvl="2">
              <a:buFont typeface="Arial" panose="020B0604020202020204" pitchFamily="34" charset="0"/>
              <a:buChar char="•"/>
            </a:pPr>
            <a:r>
              <a:rPr lang="en-US" dirty="0"/>
              <a:t>Sandia is actively researching the seeds for magneto-Rayleigh-Taylor implosion instabilities (electro-thermal instability and Hall effect). Surface roughness requirements are far more tolerant than in spherical capsule implosions.</a:t>
            </a:r>
          </a:p>
          <a:p>
            <a:pPr lvl="2">
              <a:buFont typeface="Arial" panose="020B0604020202020204" pitchFamily="34" charset="0"/>
              <a:buChar char="•"/>
            </a:pPr>
            <a:r>
              <a:rPr lang="en-US" dirty="0"/>
              <a:t>Self-magnetizing targets are highlighted as an important </a:t>
            </a:r>
            <a:br>
              <a:rPr lang="en-US" dirty="0"/>
            </a:br>
            <a:r>
              <a:rPr lang="en-US" dirty="0"/>
              <a:t>development path for </a:t>
            </a:r>
            <a:r>
              <a:rPr lang="en-US" dirty="0" err="1"/>
              <a:t>MagLIF</a:t>
            </a:r>
            <a:r>
              <a:rPr lang="en-US" dirty="0"/>
              <a:t> and are being developed.</a:t>
            </a:r>
          </a:p>
          <a:p>
            <a:pPr lvl="1">
              <a:buFont typeface="Arial" panose="020B0604020202020204" pitchFamily="34" charset="0"/>
              <a:buChar char="•"/>
            </a:pPr>
            <a:r>
              <a:rPr lang="en-US" dirty="0"/>
              <a:t>IFE-relevant driver-target coupling technologies  </a:t>
            </a:r>
          </a:p>
          <a:p>
            <a:pPr lvl="2">
              <a:buFont typeface="Arial" panose="020B0604020202020204" pitchFamily="34" charset="0"/>
              <a:buChar char="•"/>
            </a:pPr>
            <a:r>
              <a:rPr lang="en-US" dirty="0"/>
              <a:t>Recyclable transmission lines, target insertion and </a:t>
            </a:r>
            <a:br>
              <a:rPr lang="en-US" dirty="0"/>
            </a:br>
            <a:r>
              <a:rPr lang="en-US" dirty="0"/>
              <a:t>engagement, and debris mitigation are areas that need </a:t>
            </a:r>
            <a:br>
              <a:rPr lang="en-US" dirty="0"/>
            </a:br>
            <a:r>
              <a:rPr lang="en-US" dirty="0"/>
              <a:t>further development for magnetic drive</a:t>
            </a:r>
          </a:p>
        </p:txBody>
      </p:sp>
      <p:sp>
        <p:nvSpPr>
          <p:cNvPr id="4" name="Slide Number Placeholder 3">
            <a:extLst>
              <a:ext uri="{FF2B5EF4-FFF2-40B4-BE49-F238E27FC236}">
                <a16:creationId xmlns:a16="http://schemas.microsoft.com/office/drawing/2014/main" id="{B18A36BC-9894-56F3-0835-9FC1EADDEA84}"/>
              </a:ext>
            </a:extLst>
          </p:cNvPr>
          <p:cNvSpPr>
            <a:spLocks noGrp="1"/>
          </p:cNvSpPr>
          <p:nvPr>
            <p:ph type="sldNum" sz="quarter" idx="12"/>
          </p:nvPr>
        </p:nvSpPr>
        <p:spPr bwMode="auto">
          <a:xfrm>
            <a:off x="11379200" y="6560168"/>
            <a:ext cx="812800" cy="276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pPr/>
              <a:t>12</a:t>
            </a:fld>
            <a:endParaRPr lang="en-US" dirty="0"/>
          </a:p>
        </p:txBody>
      </p:sp>
      <p:pic>
        <p:nvPicPr>
          <p:cNvPr id="6" name="Picture 5">
            <a:extLst>
              <a:ext uri="{FF2B5EF4-FFF2-40B4-BE49-F238E27FC236}">
                <a16:creationId xmlns:a16="http://schemas.microsoft.com/office/drawing/2014/main" id="{8F2360AE-20BB-54CF-7C2E-5FAFB33E6A8C}"/>
              </a:ext>
            </a:extLst>
          </p:cNvPr>
          <p:cNvPicPr>
            <a:picLocks noChangeAspect="1"/>
          </p:cNvPicPr>
          <p:nvPr/>
        </p:nvPicPr>
        <p:blipFill>
          <a:blip r:embed="rId2"/>
          <a:stretch>
            <a:fillRect/>
          </a:stretch>
        </p:blipFill>
        <p:spPr>
          <a:xfrm>
            <a:off x="5867638" y="1089765"/>
            <a:ext cx="6193387" cy="5336764"/>
          </a:xfrm>
          <a:prstGeom prst="rect">
            <a:avLst/>
          </a:prstGeom>
        </p:spPr>
      </p:pic>
      <p:sp>
        <p:nvSpPr>
          <p:cNvPr id="7" name="Oval 6">
            <a:extLst>
              <a:ext uri="{FF2B5EF4-FFF2-40B4-BE49-F238E27FC236}">
                <a16:creationId xmlns:a16="http://schemas.microsoft.com/office/drawing/2014/main" id="{43B8E78D-9694-C321-32E6-30A5328EA0E6}"/>
              </a:ext>
            </a:extLst>
          </p:cNvPr>
          <p:cNvSpPr/>
          <p:nvPr/>
        </p:nvSpPr>
        <p:spPr>
          <a:xfrm>
            <a:off x="11225510" y="2332264"/>
            <a:ext cx="426128" cy="4083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B972A6-18E0-FF27-9DF9-B16888BA9447}"/>
              </a:ext>
            </a:extLst>
          </p:cNvPr>
          <p:cNvSpPr/>
          <p:nvPr/>
        </p:nvSpPr>
        <p:spPr>
          <a:xfrm>
            <a:off x="11225510" y="2828705"/>
            <a:ext cx="426128" cy="4083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A0D7C29-B3C1-D0BC-FF9A-A73D04274FDD}"/>
              </a:ext>
            </a:extLst>
          </p:cNvPr>
          <p:cNvSpPr/>
          <p:nvPr/>
        </p:nvSpPr>
        <p:spPr>
          <a:xfrm>
            <a:off x="11225510" y="4273248"/>
            <a:ext cx="426128" cy="4083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8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BC16-CE5F-9A5D-8F24-55964C45392A}"/>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D00B41AA-942D-777F-91BC-CA56EE41CF98}"/>
              </a:ext>
            </a:extLst>
          </p:cNvPr>
          <p:cNvSpPr>
            <a:spLocks noGrp="1"/>
          </p:cNvSpPr>
          <p:nvPr>
            <p:ph type="dt" sz="half" idx="2"/>
          </p:nvPr>
        </p:nvSpPr>
        <p:spPr/>
        <p:txBody>
          <a:bodyPr/>
          <a:lstStyle/>
          <a:p>
            <a:fld id="{00D275FE-4322-F945-984E-F69B89073389}" type="datetime1">
              <a:rPr lang="en-US" smtClean="0"/>
              <a:t>12/13/23</a:t>
            </a:fld>
            <a:endParaRPr lang="en-US"/>
          </a:p>
        </p:txBody>
      </p:sp>
      <p:sp>
        <p:nvSpPr>
          <p:cNvPr id="4" name="Footer Placeholder 3">
            <a:extLst>
              <a:ext uri="{FF2B5EF4-FFF2-40B4-BE49-F238E27FC236}">
                <a16:creationId xmlns:a16="http://schemas.microsoft.com/office/drawing/2014/main" id="{F1332DC9-3142-185E-E46F-F9A456394A9B}"/>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A3D402D3-FB7B-F161-1F8E-AE38D0172568}"/>
              </a:ext>
            </a:extLst>
          </p:cNvPr>
          <p:cNvSpPr>
            <a:spLocks noGrp="1"/>
          </p:cNvSpPr>
          <p:nvPr>
            <p:ph type="sldNum" sz="quarter" idx="4"/>
          </p:nvPr>
        </p:nvSpPr>
        <p:spPr/>
        <p:txBody>
          <a:bodyPr/>
          <a:lstStyle/>
          <a:p>
            <a:fld id="{4FAB73BC-B049-4115-A692-8D63A059BFB8}" type="slidenum">
              <a:rPr lang="en-US" smtClean="0"/>
              <a:pPr/>
              <a:t>13</a:t>
            </a:fld>
            <a:endParaRPr lang="en-US"/>
          </a:p>
        </p:txBody>
      </p:sp>
    </p:spTree>
    <p:extLst>
      <p:ext uri="{BB962C8B-B14F-4D97-AF65-F5344CB8AC3E}">
        <p14:creationId xmlns:p14="http://schemas.microsoft.com/office/powerpoint/2010/main" val="357440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64BFE8-6199-4658-AF78-2DBB0361B7D6}"/>
              </a:ext>
            </a:extLst>
          </p:cNvPr>
          <p:cNvSpPr>
            <a:spLocks noGrp="1"/>
          </p:cNvSpPr>
          <p:nvPr>
            <p:ph type="title"/>
          </p:nvPr>
        </p:nvSpPr>
        <p:spPr>
          <a:xfrm>
            <a:off x="1291383" y="389360"/>
            <a:ext cx="10096500" cy="774779"/>
          </a:xfrm>
        </p:spPr>
        <p:txBody>
          <a:bodyPr>
            <a:normAutofit fontScale="90000"/>
          </a:bodyPr>
          <a:lstStyle/>
          <a:p>
            <a:r>
              <a:rPr lang="en-US" sz="2400" cap="none" dirty="0"/>
              <a:t>Large gaps in weapon high energy density (HED) testing capabilities have existed since the cessation of underground nuclear tests. The need to fill those gaps for the next phase of stockpile stewardship is growing.</a:t>
            </a:r>
          </a:p>
        </p:txBody>
      </p:sp>
      <p:sp>
        <p:nvSpPr>
          <p:cNvPr id="5" name="Slide Number Placeholder 4">
            <a:extLst>
              <a:ext uri="{FF2B5EF4-FFF2-40B4-BE49-F238E27FC236}">
                <a16:creationId xmlns:a16="http://schemas.microsoft.com/office/drawing/2014/main" id="{E88744C1-2F47-4FFB-A488-441278192F93}"/>
              </a:ext>
            </a:extLst>
          </p:cNvPr>
          <p:cNvSpPr>
            <a:spLocks noGrp="1"/>
          </p:cNvSpPr>
          <p:nvPr>
            <p:ph type="sldNum" sz="quarter" idx="4"/>
          </p:nvPr>
        </p:nvSpPr>
        <p:spPr/>
        <p:txBody>
          <a:bodyPr/>
          <a:lstStyle/>
          <a:p>
            <a:fld id="{4FAB73BC-B049-4115-A692-8D63A059BFB8}" type="slidenum">
              <a:rPr lang="en-US" smtClean="0"/>
              <a:t>14</a:t>
            </a:fld>
            <a:endParaRPr lang="en-US" dirty="0"/>
          </a:p>
        </p:txBody>
      </p:sp>
      <p:sp>
        <p:nvSpPr>
          <p:cNvPr id="7" name="Content Placeholder 6">
            <a:extLst>
              <a:ext uri="{FF2B5EF4-FFF2-40B4-BE49-F238E27FC236}">
                <a16:creationId xmlns:a16="http://schemas.microsoft.com/office/drawing/2014/main" id="{667A2207-7434-45BA-8097-CC1381327EE4}"/>
              </a:ext>
            </a:extLst>
          </p:cNvPr>
          <p:cNvSpPr>
            <a:spLocks noGrp="1"/>
          </p:cNvSpPr>
          <p:nvPr>
            <p:ph idx="4294967295"/>
          </p:nvPr>
        </p:nvSpPr>
        <p:spPr>
          <a:xfrm>
            <a:off x="0" y="1979613"/>
            <a:ext cx="4916488" cy="5351462"/>
          </a:xfrm>
        </p:spPr>
        <p:txBody>
          <a:bodyPr>
            <a:normAutofit/>
          </a:bodyPr>
          <a:lstStyle/>
          <a:p>
            <a:pPr lvl="1"/>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Inability to experimentally assess nuclear dominated weapon processes and weapon relevant radiation flow</a:t>
            </a:r>
          </a:p>
          <a:p>
            <a:pPr lvl="1"/>
            <a:endPar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1"/>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Inability to test large objects and experimentally simulate high-fidelity warm x-ray and energetic neutron environments</a:t>
            </a:r>
          </a:p>
          <a:p>
            <a:pPr lvl="1"/>
            <a:endPar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1"/>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Inability to experimentally measure properties of strategic materials at certain weapon conditions</a:t>
            </a:r>
          </a:p>
          <a:p>
            <a:pPr lvl="1"/>
            <a:endPar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1"/>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Inability to achieve robust thermonuclear burn and high gain</a:t>
            </a:r>
            <a:endParaRPr lang="en-US" dirty="0">
              <a:solidFill>
                <a:schemeClr val="tx1"/>
              </a:solidFill>
              <a:latin typeface="Arial" panose="020B0604020202020204" pitchFamily="34" charset="0"/>
              <a:cs typeface="Arial" panose="020B0604020202020204" pitchFamily="34" charset="0"/>
            </a:endParaRPr>
          </a:p>
          <a:p>
            <a:endParaRPr lang="en-US" sz="1800" dirty="0"/>
          </a:p>
        </p:txBody>
      </p:sp>
      <p:sp>
        <p:nvSpPr>
          <p:cNvPr id="10" name="TextBox 9">
            <a:extLst>
              <a:ext uri="{FF2B5EF4-FFF2-40B4-BE49-F238E27FC236}">
                <a16:creationId xmlns:a16="http://schemas.microsoft.com/office/drawing/2014/main" id="{756DE10C-4B9D-4452-BA07-2C9A7EF504F4}"/>
              </a:ext>
            </a:extLst>
          </p:cNvPr>
          <p:cNvSpPr txBox="1"/>
          <p:nvPr/>
        </p:nvSpPr>
        <p:spPr>
          <a:xfrm>
            <a:off x="2573680" y="1610726"/>
            <a:ext cx="569387" cy="369332"/>
          </a:xfrm>
          <a:prstGeom prst="rect">
            <a:avLst/>
          </a:prstGeom>
        </p:spPr>
        <p:txBody>
          <a:bodyPr vert="horz" wrap="none" lIns="91440" tIns="45720" rIns="91440" bIns="45720" rtlCol="0" anchor="ctr">
            <a:spAutoFit/>
          </a:bodyPr>
          <a:lstStyle/>
          <a:p>
            <a:r>
              <a:rPr lang="en-US" b="1" dirty="0">
                <a:latin typeface="Calibri" panose="020F0502020204030204" pitchFamily="34" charset="0"/>
                <a:cs typeface="Calibri" panose="020F0502020204030204" pitchFamily="34" charset="0"/>
              </a:rPr>
              <a:t>Gap</a:t>
            </a:r>
          </a:p>
        </p:txBody>
      </p:sp>
      <p:sp>
        <p:nvSpPr>
          <p:cNvPr id="11" name="TextBox 10">
            <a:extLst>
              <a:ext uri="{FF2B5EF4-FFF2-40B4-BE49-F238E27FC236}">
                <a16:creationId xmlns:a16="http://schemas.microsoft.com/office/drawing/2014/main" id="{0BD343D5-93DE-4F38-B6FD-72142A651114}"/>
              </a:ext>
            </a:extLst>
          </p:cNvPr>
          <p:cNvSpPr txBox="1"/>
          <p:nvPr/>
        </p:nvSpPr>
        <p:spPr>
          <a:xfrm>
            <a:off x="7803653" y="1610726"/>
            <a:ext cx="2542043" cy="369332"/>
          </a:xfrm>
          <a:prstGeom prst="rect">
            <a:avLst/>
          </a:prstGeom>
        </p:spPr>
        <p:txBody>
          <a:bodyPr vert="horz" wrap="none" lIns="91440" tIns="45720" rIns="91440" bIns="45720" rtlCol="0" anchor="ctr">
            <a:spAutoFit/>
          </a:bodyPr>
          <a:lstStyle/>
          <a:p>
            <a:r>
              <a:rPr lang="en-US" b="1" dirty="0">
                <a:latin typeface="Calibri" panose="020F0502020204030204" pitchFamily="34" charset="0"/>
                <a:cs typeface="Calibri" panose="020F0502020204030204" pitchFamily="34" charset="0"/>
              </a:rPr>
              <a:t>Stockpile Need &amp; Impact</a:t>
            </a:r>
          </a:p>
        </p:txBody>
      </p:sp>
      <p:sp>
        <p:nvSpPr>
          <p:cNvPr id="12" name="Content Placeholder 6">
            <a:extLst>
              <a:ext uri="{FF2B5EF4-FFF2-40B4-BE49-F238E27FC236}">
                <a16:creationId xmlns:a16="http://schemas.microsoft.com/office/drawing/2014/main" id="{B4D2E818-8926-4885-9246-967D8594F5F1}"/>
              </a:ext>
            </a:extLst>
          </p:cNvPr>
          <p:cNvSpPr txBox="1">
            <a:spLocks/>
          </p:cNvSpPr>
          <p:nvPr/>
        </p:nvSpPr>
        <p:spPr>
          <a:xfrm>
            <a:off x="6151330" y="2033718"/>
            <a:ext cx="5739439" cy="5350874"/>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Improves confidence and risk tolerance in Nuclear Explosive Package (NEP) assessments and design</a:t>
            </a:r>
          </a:p>
          <a:p>
            <a:pPr lvl="1"/>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1"/>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Provides important qualification evidence to assure survivability of evolving weapon systems and environments</a:t>
            </a:r>
          </a:p>
          <a:p>
            <a:pPr lvl="1"/>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1"/>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Data needed to support high consequence stockpile decisions, address nuclear counterterrorism concerns, and maximize effectiveness of subcritical experiments</a:t>
            </a:r>
          </a:p>
          <a:p>
            <a:pPr lvl="1"/>
            <a:endParaRPr lang="en-US" dirty="0">
              <a:solidFill>
                <a:schemeClr val="tx1"/>
              </a:solidFill>
              <a:latin typeface="Arial" panose="020B0604020202020204" pitchFamily="34" charset="0"/>
              <a:cs typeface="Arial" panose="020B0604020202020204" pitchFamily="34" charset="0"/>
            </a:endParaRPr>
          </a:p>
          <a:p>
            <a:pPr lvl="1"/>
            <a:r>
              <a:rPr lang="en-US" altLang="ko-KR" dirty="0">
                <a:solidFill>
                  <a:schemeClr val="tx1"/>
                </a:solidFill>
                <a:latin typeface="Arial" panose="020B0604020202020204" pitchFamily="34" charset="0"/>
                <a:cs typeface="Arial" panose="020B0604020202020204" pitchFamily="34" charset="0"/>
              </a:rPr>
              <a:t>Enables experimental access to operating weapon conditions (temperatures, pressures) in weapon relevant volumes with real weapon material</a:t>
            </a:r>
          </a:p>
          <a:p>
            <a:endParaRPr lang="en-US" sz="1800" dirty="0"/>
          </a:p>
        </p:txBody>
      </p:sp>
      <p:sp>
        <p:nvSpPr>
          <p:cNvPr id="13" name="Arrow: Right 12">
            <a:extLst>
              <a:ext uri="{FF2B5EF4-FFF2-40B4-BE49-F238E27FC236}">
                <a16:creationId xmlns:a16="http://schemas.microsoft.com/office/drawing/2014/main" id="{FED4F012-86C7-4776-AE3D-3C5099A51989}"/>
              </a:ext>
            </a:extLst>
          </p:cNvPr>
          <p:cNvSpPr/>
          <p:nvPr/>
        </p:nvSpPr>
        <p:spPr>
          <a:xfrm>
            <a:off x="5172922" y="2110757"/>
            <a:ext cx="978408" cy="484632"/>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59B85A1-A426-479C-8651-8B6024DF97D8}"/>
              </a:ext>
            </a:extLst>
          </p:cNvPr>
          <p:cNvSpPr/>
          <p:nvPr/>
        </p:nvSpPr>
        <p:spPr>
          <a:xfrm>
            <a:off x="5159376" y="3188969"/>
            <a:ext cx="978408" cy="484632"/>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BBDC60CA-07C6-4F9E-A42C-F27FC6E9CF17}"/>
              </a:ext>
            </a:extLst>
          </p:cNvPr>
          <p:cNvSpPr/>
          <p:nvPr/>
        </p:nvSpPr>
        <p:spPr>
          <a:xfrm>
            <a:off x="5172922" y="4261498"/>
            <a:ext cx="978408" cy="484632"/>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24F2EDC-45E8-4E01-BCC8-CC25623080AD}"/>
              </a:ext>
            </a:extLst>
          </p:cNvPr>
          <p:cNvSpPr/>
          <p:nvPr/>
        </p:nvSpPr>
        <p:spPr>
          <a:xfrm>
            <a:off x="5157851" y="5394998"/>
            <a:ext cx="978408" cy="484632"/>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4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1F78-E3CF-39E7-7867-D7422CE57B7F}"/>
              </a:ext>
            </a:extLst>
          </p:cNvPr>
          <p:cNvSpPr>
            <a:spLocks noGrp="1"/>
          </p:cNvSpPr>
          <p:nvPr>
            <p:ph type="title"/>
          </p:nvPr>
        </p:nvSpPr>
        <p:spPr/>
        <p:txBody>
          <a:bodyPr>
            <a:normAutofit/>
          </a:bodyPr>
          <a:lstStyle/>
          <a:p>
            <a:r>
              <a:rPr lang="en-US" b="1" dirty="0"/>
              <a:t>Magnetic inertial fusion (MIF) bridges the gap between magnetic confinement fusion (MCF) and inertial confinement fusion (ICF).</a:t>
            </a:r>
            <a:r>
              <a:rPr lang="en-US" b="1" baseline="30000" dirty="0"/>
              <a:t>1</a:t>
            </a:r>
          </a:p>
        </p:txBody>
      </p:sp>
      <p:sp>
        <p:nvSpPr>
          <p:cNvPr id="3" name="Slide Number Placeholder 2">
            <a:extLst>
              <a:ext uri="{FF2B5EF4-FFF2-40B4-BE49-F238E27FC236}">
                <a16:creationId xmlns:a16="http://schemas.microsoft.com/office/drawing/2014/main" id="{2EA7EC7B-F5CE-7E20-F60E-62E56CC25547}"/>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19" name="Rectangle 18">
            <a:extLst>
              <a:ext uri="{FF2B5EF4-FFF2-40B4-BE49-F238E27FC236}">
                <a16:creationId xmlns:a16="http://schemas.microsoft.com/office/drawing/2014/main" id="{7BA01A77-E7B9-16AF-10A0-55DF45370AB2}"/>
              </a:ext>
            </a:extLst>
          </p:cNvPr>
          <p:cNvSpPr/>
          <p:nvPr/>
        </p:nvSpPr>
        <p:spPr>
          <a:xfrm>
            <a:off x="0" y="6318030"/>
            <a:ext cx="11516811" cy="584775"/>
          </a:xfrm>
          <a:prstGeom prst="rect">
            <a:avLst/>
          </a:prstGeom>
        </p:spPr>
        <p:txBody>
          <a:bodyPr wrap="square" numCol="1">
            <a:spAutoFit/>
          </a:bodyPr>
          <a:lstStyle/>
          <a:p>
            <a:r>
              <a:rPr lang="en-US" sz="1600" dirty="0">
                <a:latin typeface="Calibri" panose="020F0502020204030204" pitchFamily="34" charset="0"/>
                <a:cs typeface="Calibri" panose="020F0502020204030204" pitchFamily="34" charset="0"/>
              </a:rPr>
              <a:t>[1] Richard </a:t>
            </a:r>
            <a:r>
              <a:rPr lang="en-US" sz="1600" dirty="0" err="1">
                <a:latin typeface="Calibri" panose="020F0502020204030204" pitchFamily="34" charset="0"/>
                <a:cs typeface="Calibri" panose="020F0502020204030204" pitchFamily="34" charset="0"/>
              </a:rPr>
              <a:t>Siemon</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a:t>
            </a:r>
            <a:r>
              <a:rPr lang="en-US" sz="1600" dirty="0">
                <a:effectLst/>
                <a:latin typeface="Calibri" panose="020F0502020204030204" pitchFamily="34" charset="0"/>
                <a:cs typeface="Calibri" panose="020F0502020204030204" pitchFamily="34" charset="0"/>
              </a:rPr>
              <a:t>Why Magnetized Target Fusion Offers A Low-Cost Development Path for Fusion Energy?” Comments on Plasma Physics and Controlled Fusion, December, 1997 </a:t>
            </a:r>
          </a:p>
        </p:txBody>
      </p:sp>
      <p:sp>
        <p:nvSpPr>
          <p:cNvPr id="21" name="TextBox 20">
            <a:extLst>
              <a:ext uri="{FF2B5EF4-FFF2-40B4-BE49-F238E27FC236}">
                <a16:creationId xmlns:a16="http://schemas.microsoft.com/office/drawing/2014/main" id="{A391745A-F6FD-381A-4DBE-1AF631AFB0BF}"/>
              </a:ext>
            </a:extLst>
          </p:cNvPr>
          <p:cNvSpPr txBox="1"/>
          <p:nvPr/>
        </p:nvSpPr>
        <p:spPr>
          <a:xfrm>
            <a:off x="3388821" y="1052115"/>
            <a:ext cx="2745658" cy="400110"/>
          </a:xfrm>
          <a:prstGeom prst="rect">
            <a:avLst/>
          </a:prstGeom>
          <a:noFill/>
        </p:spPr>
        <p:txBody>
          <a:bodyPr wrap="square">
            <a:spAutoFit/>
          </a:bodyPr>
          <a:lstStyle/>
          <a:p>
            <a:pPr algn="ctr"/>
            <a:r>
              <a:rPr lang="en-US" sz="2000" b="1" dirty="0">
                <a:latin typeface="Calibri" panose="020F0502020204030204" pitchFamily="34" charset="0"/>
                <a:cs typeface="Calibri" panose="020F0502020204030204" pitchFamily="34" charset="0"/>
              </a:rPr>
              <a:t>MIF (e.g. MagLIF)</a:t>
            </a:r>
          </a:p>
        </p:txBody>
      </p:sp>
      <p:graphicFrame>
        <p:nvGraphicFramePr>
          <p:cNvPr id="6" name="Table 5">
            <a:extLst>
              <a:ext uri="{FF2B5EF4-FFF2-40B4-BE49-F238E27FC236}">
                <a16:creationId xmlns:a16="http://schemas.microsoft.com/office/drawing/2014/main" id="{1E086121-F181-DA9F-0D81-8B4E6C4081BB}"/>
              </a:ext>
            </a:extLst>
          </p:cNvPr>
          <p:cNvGraphicFramePr>
            <a:graphicFrameLocks noGrp="1"/>
          </p:cNvGraphicFramePr>
          <p:nvPr>
            <p:extLst>
              <p:ext uri="{D42A27DB-BD31-4B8C-83A1-F6EECF244321}">
                <p14:modId xmlns:p14="http://schemas.microsoft.com/office/powerpoint/2010/main" val="1565727855"/>
              </p:ext>
            </p:extLst>
          </p:nvPr>
        </p:nvGraphicFramePr>
        <p:xfrm>
          <a:off x="1144778" y="4291036"/>
          <a:ext cx="6473589" cy="1854200"/>
        </p:xfrm>
        <a:graphic>
          <a:graphicData uri="http://schemas.openxmlformats.org/drawingml/2006/table">
            <a:tbl>
              <a:tblPr firstRow="1" bandRow="1">
                <a:tableStyleId>{B301B821-A1FF-4177-AEE7-76D212191A09}</a:tableStyleId>
              </a:tblPr>
              <a:tblGrid>
                <a:gridCol w="1608813">
                  <a:extLst>
                    <a:ext uri="{9D8B030D-6E8A-4147-A177-3AD203B41FA5}">
                      <a16:colId xmlns:a16="http://schemas.microsoft.com/office/drawing/2014/main" val="2461764818"/>
                    </a:ext>
                  </a:extLst>
                </a:gridCol>
                <a:gridCol w="1330036">
                  <a:extLst>
                    <a:ext uri="{9D8B030D-6E8A-4147-A177-3AD203B41FA5}">
                      <a16:colId xmlns:a16="http://schemas.microsoft.com/office/drawing/2014/main" val="2267982165"/>
                    </a:ext>
                  </a:extLst>
                </a:gridCol>
                <a:gridCol w="1496291">
                  <a:extLst>
                    <a:ext uri="{9D8B030D-6E8A-4147-A177-3AD203B41FA5}">
                      <a16:colId xmlns:a16="http://schemas.microsoft.com/office/drawing/2014/main" val="95520323"/>
                    </a:ext>
                  </a:extLst>
                </a:gridCol>
                <a:gridCol w="2038449">
                  <a:extLst>
                    <a:ext uri="{9D8B030D-6E8A-4147-A177-3AD203B41FA5}">
                      <a16:colId xmlns:a16="http://schemas.microsoft.com/office/drawing/2014/main" val="2877941337"/>
                    </a:ext>
                  </a:extLst>
                </a:gridCol>
              </a:tblGrid>
              <a:tr h="370840">
                <a:tc>
                  <a:txBody>
                    <a:bodyPr/>
                    <a:lstStyle/>
                    <a:p>
                      <a:endParaRPr lang="en-US" sz="1800" b="0" i="0" dirty="0">
                        <a:latin typeface="Calibri" panose="020F0502020204030204" pitchFamily="34" charset="0"/>
                        <a:cs typeface="Calibri" panose="020F0502020204030204" pitchFamily="34" charset="0"/>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1" i="0" dirty="0">
                          <a:latin typeface="Calibri" panose="020F0502020204030204" pitchFamily="34" charset="0"/>
                          <a:cs typeface="Calibri" panose="020F0502020204030204" pitchFamily="34" charset="0"/>
                        </a:rPr>
                        <a:t>MCF</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1" i="0" dirty="0">
                          <a:latin typeface="Calibri" panose="020F0502020204030204" pitchFamily="34" charset="0"/>
                          <a:cs typeface="Calibri" panose="020F0502020204030204" pitchFamily="34" charset="0"/>
                        </a:rPr>
                        <a:t>MagLIF</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1" i="0" dirty="0">
                          <a:latin typeface="Calibri" panose="020F0502020204030204" pitchFamily="34" charset="0"/>
                          <a:cs typeface="Calibri" panose="020F0502020204030204" pitchFamily="34" charset="0"/>
                        </a:rPr>
                        <a:t>ICF</a:t>
                      </a: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8490325"/>
                  </a:ext>
                </a:extLst>
              </a:tr>
              <a:tr h="370840">
                <a:tc>
                  <a:txBody>
                    <a:bodyPr/>
                    <a:lstStyle/>
                    <a:p>
                      <a:r>
                        <a:rPr lang="en-US" sz="1800" b="1" i="0" dirty="0">
                          <a:latin typeface="Calibri" panose="020F0502020204030204" pitchFamily="34" charset="0"/>
                          <a:cs typeface="Calibri" panose="020F0502020204030204" pitchFamily="34" charset="0"/>
                        </a:rPr>
                        <a:t>Density</a:t>
                      </a: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1 x 10</a:t>
                      </a:r>
                      <a:r>
                        <a:rPr lang="en-US" sz="1800" b="0" i="0" baseline="30000" dirty="0">
                          <a:latin typeface="Calibri" panose="020F0502020204030204" pitchFamily="34" charset="0"/>
                          <a:cs typeface="Calibri" panose="020F0502020204030204" pitchFamily="34" charset="0"/>
                        </a:rPr>
                        <a:t>20</a:t>
                      </a:r>
                      <a:r>
                        <a:rPr lang="en-US" sz="1800" b="0" i="0" baseline="0" dirty="0">
                          <a:latin typeface="Calibri" panose="020F0502020204030204" pitchFamily="34" charset="0"/>
                          <a:cs typeface="Calibri" panose="020F0502020204030204" pitchFamily="34" charset="0"/>
                        </a:rPr>
                        <a:t> m</a:t>
                      </a:r>
                      <a:r>
                        <a:rPr lang="en-US" sz="1800" b="0" i="0" baseline="30000" dirty="0">
                          <a:latin typeface="Calibri" panose="020F0502020204030204" pitchFamily="34" charset="0"/>
                          <a:cs typeface="Calibri" panose="020F0502020204030204" pitchFamily="34" charset="0"/>
                        </a:rPr>
                        <a:t>-3</a:t>
                      </a:r>
                      <a:endParaRPr lang="en-US" sz="1800" b="0" i="0" dirty="0">
                        <a:latin typeface="Calibri" panose="020F0502020204030204" pitchFamily="34" charset="0"/>
                        <a:cs typeface="Calibri" panose="020F050202020403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baseline="0" dirty="0">
                          <a:latin typeface="Calibri" panose="020F0502020204030204" pitchFamily="34" charset="0"/>
                          <a:cs typeface="Calibri" panose="020F0502020204030204" pitchFamily="34" charset="0"/>
                        </a:rPr>
                        <a:t>1 x 10</a:t>
                      </a:r>
                      <a:r>
                        <a:rPr lang="en-US" sz="1800" b="0" i="0" baseline="30000" dirty="0">
                          <a:latin typeface="Calibri" panose="020F0502020204030204" pitchFamily="34" charset="0"/>
                          <a:cs typeface="Calibri" panose="020F0502020204030204" pitchFamily="34" charset="0"/>
                        </a:rPr>
                        <a:t>29</a:t>
                      </a:r>
                      <a:r>
                        <a:rPr lang="en-US" sz="1800" b="0" i="0" baseline="0" dirty="0">
                          <a:latin typeface="Calibri" panose="020F0502020204030204" pitchFamily="34" charset="0"/>
                          <a:cs typeface="Calibri" panose="020F0502020204030204" pitchFamily="34" charset="0"/>
                        </a:rPr>
                        <a:t> m</a:t>
                      </a:r>
                      <a:r>
                        <a:rPr lang="en-US" sz="1800" b="0" i="0" baseline="30000" dirty="0">
                          <a:latin typeface="Calibri" panose="020F0502020204030204" pitchFamily="34" charset="0"/>
                          <a:cs typeface="Calibri" panose="020F0502020204030204" pitchFamily="34" charset="0"/>
                        </a:rPr>
                        <a:t>-3</a:t>
                      </a:r>
                      <a:endParaRPr lang="en-US" sz="1800" b="0" i="0" dirty="0">
                        <a:latin typeface="Calibri" panose="020F0502020204030204" pitchFamily="34" charset="0"/>
                        <a:cs typeface="Calibri" panose="020F050202020403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2</a:t>
                      </a:r>
                      <a:r>
                        <a:rPr lang="en-US" sz="1800" b="0" i="0" baseline="0" dirty="0">
                          <a:latin typeface="Calibri" panose="020F0502020204030204" pitchFamily="34" charset="0"/>
                          <a:cs typeface="Calibri" panose="020F0502020204030204" pitchFamily="34" charset="0"/>
                        </a:rPr>
                        <a:t>-20 x 10</a:t>
                      </a:r>
                      <a:r>
                        <a:rPr lang="en-US" sz="1800" b="0" i="0" baseline="30000" dirty="0">
                          <a:latin typeface="Calibri" panose="020F0502020204030204" pitchFamily="34" charset="0"/>
                          <a:cs typeface="Calibri" panose="020F0502020204030204" pitchFamily="34" charset="0"/>
                        </a:rPr>
                        <a:t>31</a:t>
                      </a:r>
                      <a:r>
                        <a:rPr lang="en-US" sz="1800" b="0" i="0" baseline="0" dirty="0">
                          <a:latin typeface="Calibri" panose="020F0502020204030204" pitchFamily="34" charset="0"/>
                          <a:cs typeface="Calibri" panose="020F0502020204030204" pitchFamily="34" charset="0"/>
                        </a:rPr>
                        <a:t> m</a:t>
                      </a:r>
                      <a:r>
                        <a:rPr lang="en-US" sz="1800" b="0" i="0" baseline="30000" dirty="0">
                          <a:latin typeface="Calibri" panose="020F0502020204030204" pitchFamily="34" charset="0"/>
                          <a:cs typeface="Calibri" panose="020F0502020204030204" pitchFamily="34" charset="0"/>
                        </a:rPr>
                        <a:t>-3</a:t>
                      </a:r>
                      <a:endParaRPr lang="en-US" sz="1800" b="0" i="0" dirty="0">
                        <a:latin typeface="Calibri" panose="020F0502020204030204" pitchFamily="34" charset="0"/>
                        <a:cs typeface="Calibri" panose="020F0502020204030204" pitchFamily="34" charset="0"/>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6890401"/>
                  </a:ext>
                </a:extLst>
              </a:tr>
              <a:tr h="370840">
                <a:tc>
                  <a:txBody>
                    <a:bodyPr/>
                    <a:lstStyle/>
                    <a:p>
                      <a:r>
                        <a:rPr lang="en-US" sz="1800" b="1" i="0" dirty="0">
                          <a:latin typeface="Calibri" panose="020F0502020204030204" pitchFamily="34" charset="0"/>
                          <a:cs typeface="Calibri" panose="020F0502020204030204" pitchFamily="34" charset="0"/>
                        </a:rPr>
                        <a:t>Duration</a:t>
                      </a: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300-500 s</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1-2 x 10</a:t>
                      </a:r>
                      <a:r>
                        <a:rPr lang="en-US" sz="1800" b="0" i="0" baseline="30000" dirty="0">
                          <a:latin typeface="Calibri" panose="020F0502020204030204" pitchFamily="34" charset="0"/>
                          <a:cs typeface="Calibri" panose="020F0502020204030204" pitchFamily="34" charset="0"/>
                        </a:rPr>
                        <a:t>-9</a:t>
                      </a:r>
                      <a:r>
                        <a:rPr lang="en-US" sz="1800" b="0" i="0" baseline="0" dirty="0">
                          <a:latin typeface="Calibri" panose="020F0502020204030204" pitchFamily="34" charset="0"/>
                          <a:cs typeface="Calibri" panose="020F0502020204030204" pitchFamily="34" charset="0"/>
                        </a:rPr>
                        <a:t> s</a:t>
                      </a:r>
                      <a:endParaRPr lang="en-US" sz="1800" b="0" i="0" dirty="0">
                        <a:latin typeface="Calibri" panose="020F0502020204030204" pitchFamily="34" charset="0"/>
                        <a:cs typeface="Calibri" panose="020F050202020403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5-10 x 10</a:t>
                      </a:r>
                      <a:r>
                        <a:rPr lang="en-US" sz="1800" b="0" i="0" baseline="30000" dirty="0">
                          <a:latin typeface="Calibri" panose="020F0502020204030204" pitchFamily="34" charset="0"/>
                          <a:cs typeface="Calibri" panose="020F0502020204030204" pitchFamily="34" charset="0"/>
                        </a:rPr>
                        <a:t>-11</a:t>
                      </a:r>
                      <a:r>
                        <a:rPr lang="en-US" sz="1800" b="0" i="0" baseline="0" dirty="0">
                          <a:latin typeface="Calibri" panose="020F0502020204030204" pitchFamily="34" charset="0"/>
                          <a:cs typeface="Calibri" panose="020F0502020204030204" pitchFamily="34" charset="0"/>
                        </a:rPr>
                        <a:t> s</a:t>
                      </a:r>
                      <a:endParaRPr lang="en-US" sz="1800" b="0" i="0" dirty="0">
                        <a:latin typeface="Calibri" panose="020F0502020204030204" pitchFamily="34" charset="0"/>
                        <a:cs typeface="Calibri" panose="020F0502020204030204" pitchFamily="34" charset="0"/>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919671"/>
                  </a:ext>
                </a:extLst>
              </a:tr>
              <a:tr h="370840">
                <a:tc>
                  <a:txBody>
                    <a:bodyPr/>
                    <a:lstStyle/>
                    <a:p>
                      <a:r>
                        <a:rPr lang="en-US" sz="1800" b="1" i="0" dirty="0">
                          <a:latin typeface="Calibri" panose="020F0502020204030204" pitchFamily="34" charset="0"/>
                          <a:cs typeface="Calibri" panose="020F0502020204030204" pitchFamily="34" charset="0"/>
                        </a:rPr>
                        <a:t>Volume</a:t>
                      </a: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8 x 10</a:t>
                      </a:r>
                      <a:r>
                        <a:rPr lang="en-US" sz="1800" b="0" i="0" baseline="30000" dirty="0">
                          <a:latin typeface="Calibri" panose="020F0502020204030204" pitchFamily="34" charset="0"/>
                          <a:cs typeface="Calibri" panose="020F0502020204030204" pitchFamily="34" charset="0"/>
                        </a:rPr>
                        <a:t>2</a:t>
                      </a:r>
                      <a:r>
                        <a:rPr lang="en-US" sz="1800" b="0" i="0" baseline="0" dirty="0">
                          <a:latin typeface="Calibri" panose="020F0502020204030204" pitchFamily="34" charset="0"/>
                          <a:cs typeface="Calibri" panose="020F0502020204030204" pitchFamily="34" charset="0"/>
                        </a:rPr>
                        <a:t> m</a:t>
                      </a:r>
                      <a:r>
                        <a:rPr lang="en-US" sz="1800" b="0" i="0" baseline="30000" dirty="0">
                          <a:latin typeface="Calibri" panose="020F0502020204030204" pitchFamily="34" charset="0"/>
                          <a:cs typeface="Calibri" panose="020F0502020204030204" pitchFamily="34" charset="0"/>
                        </a:rPr>
                        <a:t>3</a:t>
                      </a:r>
                      <a:endParaRPr lang="en-US" sz="1800" b="0" i="0" dirty="0">
                        <a:latin typeface="Calibri" panose="020F0502020204030204" pitchFamily="34" charset="0"/>
                        <a:cs typeface="Calibri" panose="020F050202020403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8</a:t>
                      </a:r>
                      <a:r>
                        <a:rPr lang="en-US" sz="1800" b="0" i="0" baseline="0" dirty="0">
                          <a:latin typeface="Calibri" panose="020F0502020204030204" pitchFamily="34" charset="0"/>
                          <a:cs typeface="Calibri" panose="020F0502020204030204" pitchFamily="34" charset="0"/>
                        </a:rPr>
                        <a:t> x 10</a:t>
                      </a:r>
                      <a:r>
                        <a:rPr lang="en-US" sz="1800" b="0" i="0" baseline="30000" dirty="0">
                          <a:latin typeface="Calibri" panose="020F0502020204030204" pitchFamily="34" charset="0"/>
                          <a:cs typeface="Calibri" panose="020F0502020204030204" pitchFamily="34" charset="0"/>
                        </a:rPr>
                        <a:t>-11</a:t>
                      </a:r>
                      <a:r>
                        <a:rPr lang="en-US" sz="1800" b="0" i="0" baseline="0" dirty="0">
                          <a:latin typeface="Calibri" panose="020F0502020204030204" pitchFamily="34" charset="0"/>
                          <a:cs typeface="Calibri" panose="020F0502020204030204" pitchFamily="34" charset="0"/>
                        </a:rPr>
                        <a:t> m</a:t>
                      </a:r>
                      <a:r>
                        <a:rPr lang="en-US" sz="1800" b="0" i="0" baseline="30000" dirty="0">
                          <a:latin typeface="Calibri" panose="020F0502020204030204" pitchFamily="34" charset="0"/>
                          <a:cs typeface="Calibri" panose="020F0502020204030204" pitchFamily="34" charset="0"/>
                        </a:rPr>
                        <a:t>3</a:t>
                      </a:r>
                      <a:endParaRPr lang="en-US" sz="1800" b="0" i="0" dirty="0">
                        <a:latin typeface="Calibri" panose="020F0502020204030204" pitchFamily="34" charset="0"/>
                        <a:cs typeface="Calibri" panose="020F050202020403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6 x 10</a:t>
                      </a:r>
                      <a:r>
                        <a:rPr lang="en-US" sz="1800" b="0" i="0" baseline="30000" dirty="0">
                          <a:latin typeface="Calibri" panose="020F0502020204030204" pitchFamily="34" charset="0"/>
                          <a:cs typeface="Calibri" panose="020F0502020204030204" pitchFamily="34" charset="0"/>
                        </a:rPr>
                        <a:t>-14</a:t>
                      </a:r>
                      <a:r>
                        <a:rPr lang="en-US" sz="1800" b="0" i="0" baseline="0" dirty="0">
                          <a:latin typeface="Calibri" panose="020F0502020204030204" pitchFamily="34" charset="0"/>
                          <a:cs typeface="Calibri" panose="020F0502020204030204" pitchFamily="34" charset="0"/>
                        </a:rPr>
                        <a:t> m</a:t>
                      </a:r>
                      <a:r>
                        <a:rPr lang="en-US" sz="1800" b="0" i="0" baseline="30000" dirty="0">
                          <a:latin typeface="Calibri" panose="020F0502020204030204" pitchFamily="34" charset="0"/>
                          <a:cs typeface="Calibri" panose="020F0502020204030204" pitchFamily="34" charset="0"/>
                        </a:rPr>
                        <a:t>3</a:t>
                      </a:r>
                      <a:endParaRPr lang="en-US" sz="1800" b="0" i="0" dirty="0">
                        <a:latin typeface="Calibri" panose="020F0502020204030204" pitchFamily="34" charset="0"/>
                        <a:cs typeface="Calibri" panose="020F0502020204030204" pitchFamily="34" charset="0"/>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929495"/>
                  </a:ext>
                </a:extLst>
              </a:tr>
              <a:tr h="370840">
                <a:tc>
                  <a:txBody>
                    <a:bodyPr/>
                    <a:lstStyle/>
                    <a:p>
                      <a:r>
                        <a:rPr lang="en-US" sz="1800" b="1" i="0" dirty="0">
                          <a:latin typeface="Calibri" panose="020F0502020204030204" pitchFamily="34" charset="0"/>
                          <a:cs typeface="Calibri" panose="020F0502020204030204" pitchFamily="34" charset="0"/>
                        </a:rPr>
                        <a:t>Magnetic field</a:t>
                      </a: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100 kG</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solidFill>
                            <a:srgbClr val="FF0000"/>
                          </a:solidFill>
                          <a:latin typeface="Calibri" panose="020F0502020204030204" pitchFamily="34" charset="0"/>
                          <a:cs typeface="Calibri" panose="020F0502020204030204" pitchFamily="34" charset="0"/>
                        </a:rPr>
                        <a:t>50-100 MG</a:t>
                      </a:r>
                      <a:r>
                        <a:rPr lang="en-US" sz="1800" b="0" i="0" baseline="30000" dirty="0">
                          <a:solidFill>
                            <a:srgbClr val="FF0000"/>
                          </a:solidFill>
                          <a:latin typeface="Calibri" panose="020F0502020204030204" pitchFamily="34" charset="0"/>
                          <a:cs typeface="Calibri" panose="020F0502020204030204" pitchFamily="34" charset="0"/>
                        </a:rPr>
                        <a:t>*</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Calibri" panose="020F0502020204030204" pitchFamily="34" charset="0"/>
                          <a:cs typeface="Calibri" panose="020F0502020204030204" pitchFamily="34" charset="0"/>
                        </a:rPr>
                        <a:t>0 kG</a:t>
                      </a: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7844708"/>
                  </a:ext>
                </a:extLst>
              </a:tr>
            </a:tbl>
          </a:graphicData>
        </a:graphic>
      </p:graphicFrame>
      <p:pic>
        <p:nvPicPr>
          <p:cNvPr id="7" name="Content Placeholder 4">
            <a:extLst>
              <a:ext uri="{FF2B5EF4-FFF2-40B4-BE49-F238E27FC236}">
                <a16:creationId xmlns:a16="http://schemas.microsoft.com/office/drawing/2014/main" id="{A801A844-598C-77A5-857E-18C362ED7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82769" y="1515498"/>
            <a:ext cx="3209344" cy="2553355"/>
          </a:xfrm>
          <a:prstGeom prst="rect">
            <a:avLst/>
          </a:prstGeom>
          <a:noFill/>
          <a:ln w="9525">
            <a:noFill/>
            <a:miter lim="800000"/>
            <a:headEnd/>
            <a:tailEnd/>
          </a:ln>
        </p:spPr>
      </p:pic>
      <p:sp>
        <p:nvSpPr>
          <p:cNvPr id="8" name="TextBox 7">
            <a:extLst>
              <a:ext uri="{FF2B5EF4-FFF2-40B4-BE49-F238E27FC236}">
                <a16:creationId xmlns:a16="http://schemas.microsoft.com/office/drawing/2014/main" id="{02AEC592-3CC6-0CF9-9EFB-E11721D3D720}"/>
              </a:ext>
            </a:extLst>
          </p:cNvPr>
          <p:cNvSpPr txBox="1"/>
          <p:nvPr/>
        </p:nvSpPr>
        <p:spPr>
          <a:xfrm>
            <a:off x="834880" y="1052115"/>
            <a:ext cx="2745658" cy="400110"/>
          </a:xfrm>
          <a:prstGeom prst="rect">
            <a:avLst/>
          </a:prstGeom>
          <a:noFill/>
        </p:spPr>
        <p:txBody>
          <a:bodyPr wrap="square">
            <a:spAutoFit/>
          </a:bodyPr>
          <a:lstStyle/>
          <a:p>
            <a:pPr algn="ctr"/>
            <a:r>
              <a:rPr lang="en-US" sz="2000" b="1" dirty="0">
                <a:latin typeface="Calibri" panose="020F0502020204030204" pitchFamily="34" charset="0"/>
                <a:cs typeface="Calibri" panose="020F0502020204030204" pitchFamily="34" charset="0"/>
              </a:rPr>
              <a:t>MCF (e.g. ITER)</a:t>
            </a:r>
          </a:p>
        </p:txBody>
      </p:sp>
      <p:sp>
        <p:nvSpPr>
          <p:cNvPr id="9" name="TextBox 8">
            <a:extLst>
              <a:ext uri="{FF2B5EF4-FFF2-40B4-BE49-F238E27FC236}">
                <a16:creationId xmlns:a16="http://schemas.microsoft.com/office/drawing/2014/main" id="{6ADDE635-88C3-DED8-4A1E-49A48BAFD653}"/>
              </a:ext>
            </a:extLst>
          </p:cNvPr>
          <p:cNvSpPr txBox="1"/>
          <p:nvPr/>
        </p:nvSpPr>
        <p:spPr>
          <a:xfrm>
            <a:off x="5596943" y="1057007"/>
            <a:ext cx="2745658" cy="400110"/>
          </a:xfrm>
          <a:prstGeom prst="rect">
            <a:avLst/>
          </a:prstGeom>
          <a:noFill/>
        </p:spPr>
        <p:txBody>
          <a:bodyPr wrap="square">
            <a:spAutoFit/>
          </a:bodyPr>
          <a:lstStyle/>
          <a:p>
            <a:pPr algn="ctr"/>
            <a:r>
              <a:rPr lang="en-US" sz="2000" b="1" dirty="0">
                <a:latin typeface="Calibri" panose="020F0502020204030204" pitchFamily="34" charset="0"/>
                <a:cs typeface="Calibri" panose="020F0502020204030204" pitchFamily="34" charset="0"/>
              </a:rPr>
              <a:t>ICF (e.g. NIF)</a:t>
            </a:r>
          </a:p>
        </p:txBody>
      </p:sp>
      <p:pic>
        <p:nvPicPr>
          <p:cNvPr id="10" name="Picture 9">
            <a:extLst>
              <a:ext uri="{FF2B5EF4-FFF2-40B4-BE49-F238E27FC236}">
                <a16:creationId xmlns:a16="http://schemas.microsoft.com/office/drawing/2014/main" id="{F758F18A-00D6-333B-C62C-74CEBE961CC2}"/>
              </a:ext>
            </a:extLst>
          </p:cNvPr>
          <p:cNvPicPr>
            <a:picLocks noChangeAspect="1"/>
          </p:cNvPicPr>
          <p:nvPr/>
        </p:nvPicPr>
        <p:blipFill rotWithShape="1">
          <a:blip r:embed="rId5">
            <a:extLst>
              <a:ext uri="{28A0092B-C50C-407E-A947-70E740481C1C}">
                <a14:useLocalDpi xmlns:a14="http://schemas.microsoft.com/office/drawing/2010/main" val="0"/>
              </a:ext>
            </a:extLst>
          </a:blip>
          <a:srcRect t="12696" b="6212"/>
          <a:stretch/>
        </p:blipFill>
        <p:spPr>
          <a:xfrm>
            <a:off x="3738736" y="1577015"/>
            <a:ext cx="1889206" cy="2553355"/>
          </a:xfrm>
          <a:prstGeom prst="rect">
            <a:avLst/>
          </a:prstGeom>
        </p:spPr>
      </p:pic>
      <p:pic>
        <p:nvPicPr>
          <p:cNvPr id="11" name="Picture 10">
            <a:extLst>
              <a:ext uri="{FF2B5EF4-FFF2-40B4-BE49-F238E27FC236}">
                <a16:creationId xmlns:a16="http://schemas.microsoft.com/office/drawing/2014/main" id="{3C4841E1-45D6-9B0E-0363-9396A13C0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28408" y="1930425"/>
            <a:ext cx="2505877" cy="1670585"/>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253BFDF-8877-588B-600B-A0CB53E01993}"/>
                  </a:ext>
                </a:extLst>
              </p:cNvPr>
              <p:cNvSpPr txBox="1"/>
              <p:nvPr/>
            </p:nvSpPr>
            <p:spPr>
              <a:xfrm>
                <a:off x="8193457" y="3455343"/>
                <a:ext cx="3520123" cy="1004918"/>
              </a:xfrm>
              <a:prstGeom prst="rect">
                <a:avLst/>
              </a:prstGeom>
            </p:spPr>
            <p:txBody>
              <a:bodyPr vert="horz" wrap="square" lIns="91440" tIns="45720" rIns="91440" bIns="45720" rtlCol="0">
                <a:noAutofit/>
              </a:bodyPr>
              <a:lstStyle/>
              <a:p>
                <a:pPr algn="l"/>
                <a:r>
                  <a:rPr lang="en-US" b="1" dirty="0">
                    <a:latin typeface="Calibri" panose="020F0502020204030204" pitchFamily="34" charset="0"/>
                    <a:cs typeface="Calibri" panose="020F0502020204030204" pitchFamily="34" charset="0"/>
                  </a:rPr>
                  <a:t>ICF</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Plasma inertially confined</a:t>
                </a:r>
              </a:p>
              <a:p>
                <a:pPr marL="285750" indent="-285750" algn="l">
                  <a:buFont typeface="Arial" panose="020B0604020202020204" pitchFamily="34" charset="0"/>
                  <a:buChar char="•"/>
                </a:pPr>
                <a14:m>
                  <m:oMath xmlns:m="http://schemas.openxmlformats.org/officeDocument/2006/math">
                    <m:r>
                      <a:rPr lang="en-US" i="1" dirty="0" smtClean="0">
                        <a:latin typeface="Cambria Math" panose="02040503050406030204" pitchFamily="18" charset="0"/>
                        <a:ea typeface="Cambria Math" panose="02040503050406030204" pitchFamily="18" charset="0"/>
                      </a:rPr>
                      <m:t>𝛼</m:t>
                    </m:r>
                    <m:r>
                      <a:rPr lang="en-US" b="0" i="1" dirty="0" smtClean="0">
                        <a:latin typeface="Cambria Math" panose="02040503050406030204" pitchFamily="18" charset="0"/>
                        <a:ea typeface="Cambria Math" panose="02040503050406030204" pitchFamily="18" charset="0"/>
                      </a:rPr>
                      <m:t>′</m:t>
                    </m:r>
                  </m:oMath>
                </a14:m>
                <a:r>
                  <a:rPr lang="en-US" dirty="0">
                    <a:latin typeface="Calibri" panose="020F0502020204030204" pitchFamily="34" charset="0"/>
                    <a:cs typeface="Calibri" panose="020F0502020204030204" pitchFamily="34" charset="0"/>
                  </a:rPr>
                  <a:t>s stopped by high density</a:t>
                </a:r>
              </a:p>
            </p:txBody>
          </p:sp>
        </mc:Choice>
        <mc:Fallback>
          <p:sp>
            <p:nvSpPr>
              <p:cNvPr id="15" name="TextBox 14">
                <a:extLst>
                  <a:ext uri="{FF2B5EF4-FFF2-40B4-BE49-F238E27FC236}">
                    <a16:creationId xmlns:a16="http://schemas.microsoft.com/office/drawing/2014/main" id="{7253BFDF-8877-588B-600B-A0CB53E01993}"/>
                  </a:ext>
                </a:extLst>
              </p:cNvPr>
              <p:cNvSpPr txBox="1">
                <a:spLocks noRot="1" noChangeAspect="1" noMove="1" noResize="1" noEditPoints="1" noAdjustHandles="1" noChangeArrowheads="1" noChangeShapeType="1" noTextEdit="1"/>
              </p:cNvSpPr>
              <p:nvPr/>
            </p:nvSpPr>
            <p:spPr>
              <a:xfrm>
                <a:off x="8193457" y="3455343"/>
                <a:ext cx="3520123" cy="1004918"/>
              </a:xfrm>
              <a:prstGeom prst="rect">
                <a:avLst/>
              </a:prstGeom>
              <a:blipFill>
                <a:blip r:embed="rId7"/>
                <a:stretch>
                  <a:fillRect l="-1439" t="-37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9BB41D9-81EA-E4DB-4E54-79F2747D9135}"/>
                  </a:ext>
                </a:extLst>
              </p:cNvPr>
              <p:cNvSpPr txBox="1"/>
              <p:nvPr/>
            </p:nvSpPr>
            <p:spPr>
              <a:xfrm>
                <a:off x="8193458" y="2020517"/>
                <a:ext cx="3615773" cy="1588567"/>
              </a:xfrm>
              <a:prstGeom prst="rect">
                <a:avLst/>
              </a:prstGeom>
            </p:spPr>
            <p:txBody>
              <a:bodyPr vert="horz" wrap="square" lIns="91440" tIns="45720" rIns="91440" bIns="45720" rtlCol="0">
                <a:noAutofit/>
              </a:bodyPr>
              <a:lstStyle/>
              <a:p>
                <a:pPr algn="l"/>
                <a:r>
                  <a:rPr lang="en-US" b="1" dirty="0">
                    <a:latin typeface="Calibri" panose="020F0502020204030204" pitchFamily="34" charset="0"/>
                    <a:cs typeface="Calibri" panose="020F0502020204030204" pitchFamily="34" charset="0"/>
                  </a:rPr>
                  <a:t>MIF</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B field reduces conduction losses during implosion</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B field increases path length of </a:t>
                </a:r>
                <a14:m>
                  <m:oMath xmlns:m="http://schemas.openxmlformats.org/officeDocument/2006/math">
                    <m:r>
                      <a:rPr lang="en-US" i="1" dirty="0" smtClean="0">
                        <a:latin typeface="Cambria Math" panose="02040503050406030204" pitchFamily="18" charset="0"/>
                        <a:ea typeface="Cambria Math" panose="02040503050406030204" pitchFamily="18" charset="0"/>
                      </a:rPr>
                      <m:t>𝛼</m:t>
                    </m:r>
                    <m:r>
                      <a:rPr lang="en-US" b="0" i="1" dirty="0" smtClean="0">
                        <a:latin typeface="Cambria Math" panose="02040503050406030204" pitchFamily="18" charset="0"/>
                        <a:ea typeface="Cambria Math" panose="02040503050406030204" pitchFamily="18" charset="0"/>
                      </a:rPr>
                      <m:t>′</m:t>
                    </m:r>
                  </m:oMath>
                </a14:m>
                <a:r>
                  <a:rPr lang="en-US" dirty="0">
                    <a:latin typeface="Calibri" panose="020F0502020204030204" pitchFamily="34" charset="0"/>
                    <a:cs typeface="Calibri" panose="020F0502020204030204" pitchFamily="34" charset="0"/>
                  </a:rPr>
                  <a:t>s, reducing density </a:t>
                </a:r>
                <a:r>
                  <a:rPr lang="en-US" dirty="0" err="1">
                    <a:latin typeface="Calibri" panose="020F0502020204030204" pitchFamily="34" charset="0"/>
                    <a:cs typeface="Calibri" panose="020F0502020204030204" pitchFamily="34" charset="0"/>
                  </a:rPr>
                  <a:t>reqts</a:t>
                </a:r>
                <a:r>
                  <a:rPr lang="en-US" dirty="0">
                    <a:latin typeface="Calibri" panose="020F0502020204030204" pitchFamily="34" charset="0"/>
                    <a:cs typeface="Calibri" panose="020F0502020204030204" pitchFamily="34" charset="0"/>
                  </a:rPr>
                  <a:t>.</a:t>
                </a:r>
              </a:p>
            </p:txBody>
          </p:sp>
        </mc:Choice>
        <mc:Fallback>
          <p:sp>
            <p:nvSpPr>
              <p:cNvPr id="16" name="TextBox 15">
                <a:extLst>
                  <a:ext uri="{FF2B5EF4-FFF2-40B4-BE49-F238E27FC236}">
                    <a16:creationId xmlns:a16="http://schemas.microsoft.com/office/drawing/2014/main" id="{69BB41D9-81EA-E4DB-4E54-79F2747D9135}"/>
                  </a:ext>
                </a:extLst>
              </p:cNvPr>
              <p:cNvSpPr txBox="1">
                <a:spLocks noRot="1" noChangeAspect="1" noMove="1" noResize="1" noEditPoints="1" noAdjustHandles="1" noChangeArrowheads="1" noChangeShapeType="1" noTextEdit="1"/>
              </p:cNvSpPr>
              <p:nvPr/>
            </p:nvSpPr>
            <p:spPr>
              <a:xfrm>
                <a:off x="8193458" y="2020517"/>
                <a:ext cx="3615773" cy="1588567"/>
              </a:xfrm>
              <a:prstGeom prst="rect">
                <a:avLst/>
              </a:prstGeom>
              <a:blipFill>
                <a:blip r:embed="rId8"/>
                <a:stretch>
                  <a:fillRect l="-1404" t="-1575" r="-105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25C541C-93C1-0B98-00C3-682D31C9E377}"/>
              </a:ext>
            </a:extLst>
          </p:cNvPr>
          <p:cNvSpPr txBox="1"/>
          <p:nvPr/>
        </p:nvSpPr>
        <p:spPr>
          <a:xfrm>
            <a:off x="7816639" y="5783444"/>
            <a:ext cx="3076640" cy="338554"/>
          </a:xfrm>
          <a:prstGeom prst="rect">
            <a:avLst/>
          </a:prstGeom>
          <a:noFill/>
        </p:spPr>
        <p:txBody>
          <a:bodyPr wrap="square">
            <a:spAutoFit/>
          </a:bodyPr>
          <a:lstStyle/>
          <a:p>
            <a:pPr algn="l"/>
            <a:r>
              <a:rPr lang="en-US" sz="1600" baseline="30000" dirty="0">
                <a:solidFill>
                  <a:srgbClr val="FF0000"/>
                </a:solidFill>
                <a:latin typeface="Calibri" panose="020F0502020204030204" pitchFamily="34" charset="0"/>
                <a:cs typeface="Calibri" panose="020F0502020204030204" pitchFamily="34" charset="0"/>
              </a:rPr>
              <a:t>*</a:t>
            </a:r>
            <a:r>
              <a:rPr lang="en-US" sz="1600" dirty="0">
                <a:solidFill>
                  <a:srgbClr val="FF0000"/>
                </a:solidFill>
                <a:latin typeface="Calibri" panose="020F0502020204030204" pitchFamily="34" charset="0"/>
                <a:cs typeface="Calibri" panose="020F0502020204030204" pitchFamily="34" charset="0"/>
              </a:rPr>
              <a:t>Achieved by flux compression</a:t>
            </a:r>
          </a:p>
        </p:txBody>
      </p:sp>
      <p:pic>
        <p:nvPicPr>
          <p:cNvPr id="5" name="Graphic 4">
            <a:extLst>
              <a:ext uri="{FF2B5EF4-FFF2-40B4-BE49-F238E27FC236}">
                <a16:creationId xmlns:a16="http://schemas.microsoft.com/office/drawing/2014/main" id="{BAC399AC-22DE-29F1-1A01-0FE8CF03BF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49465" y="4958872"/>
            <a:ext cx="2389514" cy="570225"/>
          </a:xfrm>
          <a:prstGeom prst="rect">
            <a:avLst/>
          </a:prstGeom>
        </p:spPr>
      </p:pic>
      <p:sp>
        <p:nvSpPr>
          <p:cNvPr id="12" name="TextBox 11">
            <a:extLst>
              <a:ext uri="{FF2B5EF4-FFF2-40B4-BE49-F238E27FC236}">
                <a16:creationId xmlns:a16="http://schemas.microsoft.com/office/drawing/2014/main" id="{BF02D9AC-5AD9-7D19-3278-01108E79B9C6}"/>
              </a:ext>
            </a:extLst>
          </p:cNvPr>
          <p:cNvSpPr txBox="1"/>
          <p:nvPr/>
        </p:nvSpPr>
        <p:spPr>
          <a:xfrm>
            <a:off x="7816639" y="4545819"/>
            <a:ext cx="2843664" cy="461665"/>
          </a:xfrm>
          <a:prstGeom prst="rect">
            <a:avLst/>
          </a:prstGeom>
          <a:noFill/>
        </p:spPr>
        <p:txBody>
          <a:bodyPr wrap="none" rtlCol="0">
            <a:spAutoFit/>
          </a:bodyPr>
          <a:lstStyle/>
          <a:p>
            <a:r>
              <a:rPr lang="en-US" sz="2400" u="sng" dirty="0">
                <a:latin typeface="Calibri" panose="020F0502020204030204" pitchFamily="34" charset="0"/>
                <a:cs typeface="Calibri" panose="020F0502020204030204" pitchFamily="34" charset="0"/>
              </a:rPr>
              <a:t>Lawson criterion (DT)</a:t>
            </a:r>
          </a:p>
        </p:txBody>
      </p:sp>
      <p:sp>
        <p:nvSpPr>
          <p:cNvPr id="13" name="Right Brace 12">
            <a:extLst>
              <a:ext uri="{FF2B5EF4-FFF2-40B4-BE49-F238E27FC236}">
                <a16:creationId xmlns:a16="http://schemas.microsoft.com/office/drawing/2014/main" id="{5F574D48-0F08-AF58-0D1F-B7FCA8E99BFB}"/>
              </a:ext>
            </a:extLst>
          </p:cNvPr>
          <p:cNvSpPr/>
          <p:nvPr/>
        </p:nvSpPr>
        <p:spPr>
          <a:xfrm>
            <a:off x="7618367" y="4646486"/>
            <a:ext cx="198272" cy="7444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E44BD73-88EB-EDEF-B750-869ED2B11D28}"/>
                  </a:ext>
                </a:extLst>
              </p:cNvPr>
              <p:cNvSpPr txBox="1"/>
              <p:nvPr/>
            </p:nvSpPr>
            <p:spPr>
              <a:xfrm>
                <a:off x="8193459" y="1074556"/>
                <a:ext cx="2941565" cy="1004918"/>
              </a:xfrm>
              <a:prstGeom prst="rect">
                <a:avLst/>
              </a:prstGeom>
            </p:spPr>
            <p:txBody>
              <a:bodyPr vert="horz" wrap="square" lIns="91440" tIns="45720" rIns="91440" bIns="45720" rtlCol="0">
                <a:noAutofit/>
              </a:bodyPr>
              <a:lstStyle/>
              <a:p>
                <a:pPr algn="l"/>
                <a:r>
                  <a:rPr lang="en-US" b="1" dirty="0">
                    <a:latin typeface="Calibri" panose="020F0502020204030204" pitchFamily="34" charset="0"/>
                    <a:cs typeface="Calibri" panose="020F0502020204030204" pitchFamily="34" charset="0"/>
                  </a:rPr>
                  <a:t>MCF</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B field confines plasma</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B field traps </a:t>
                </a:r>
                <a14:m>
                  <m:oMath xmlns:m="http://schemas.openxmlformats.org/officeDocument/2006/math">
                    <m:r>
                      <a:rPr lang="en-US" i="1" dirty="0" smtClean="0">
                        <a:latin typeface="Cambria Math" panose="02040503050406030204" pitchFamily="18" charset="0"/>
                        <a:ea typeface="Cambria Math" panose="02040503050406030204" pitchFamily="18" charset="0"/>
                      </a:rPr>
                      <m:t>𝛼</m:t>
                    </m:r>
                    <m:r>
                      <a:rPr lang="en-US" b="0" i="1" dirty="0" smtClean="0">
                        <a:latin typeface="Cambria Math" panose="02040503050406030204" pitchFamily="18" charset="0"/>
                        <a:ea typeface="Cambria Math" panose="02040503050406030204" pitchFamily="18" charset="0"/>
                      </a:rPr>
                      <m:t>′</m:t>
                    </m:r>
                  </m:oMath>
                </a14:m>
                <a:r>
                  <a:rPr lang="en-US" dirty="0">
                    <a:latin typeface="Calibri" panose="020F0502020204030204" pitchFamily="34" charset="0"/>
                    <a:cs typeface="Calibri" panose="020F0502020204030204" pitchFamily="34" charset="0"/>
                  </a:rPr>
                  <a:t>s</a:t>
                </a:r>
              </a:p>
            </p:txBody>
          </p:sp>
        </mc:Choice>
        <mc:Fallback>
          <p:sp>
            <p:nvSpPr>
              <p:cNvPr id="14" name="TextBox 13">
                <a:extLst>
                  <a:ext uri="{FF2B5EF4-FFF2-40B4-BE49-F238E27FC236}">
                    <a16:creationId xmlns:a16="http://schemas.microsoft.com/office/drawing/2014/main" id="{EE44BD73-88EB-EDEF-B750-869ED2B11D28}"/>
                  </a:ext>
                </a:extLst>
              </p:cNvPr>
              <p:cNvSpPr txBox="1">
                <a:spLocks noRot="1" noChangeAspect="1" noMove="1" noResize="1" noEditPoints="1" noAdjustHandles="1" noChangeArrowheads="1" noChangeShapeType="1" noTextEdit="1"/>
              </p:cNvSpPr>
              <p:nvPr/>
            </p:nvSpPr>
            <p:spPr>
              <a:xfrm>
                <a:off x="8193459" y="1074556"/>
                <a:ext cx="2941565" cy="1004918"/>
              </a:xfrm>
              <a:prstGeom prst="rect">
                <a:avLst/>
              </a:prstGeom>
              <a:blipFill>
                <a:blip r:embed="rId11"/>
                <a:stretch>
                  <a:fillRect l="-1724" t="-2500" b="-125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145449962"/>
      </p:ext>
    </p:extLst>
  </p:cSld>
  <p:clrMapOvr>
    <a:masterClrMapping/>
  </p:clrMapOvr>
  <mc:AlternateContent xmlns:mc="http://schemas.openxmlformats.org/markup-compatibility/2006" xmlns:p14="http://schemas.microsoft.com/office/powerpoint/2010/main">
    <mc:Choice Requires="p14">
      <p:transition p14:dur="0" advTm="117904"/>
    </mc:Choice>
    <mc:Fallback xmlns="">
      <p:transition advTm="11790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D85755D-E812-044B-B7DA-70B36538E66E}"/>
              </a:ext>
            </a:extLst>
          </p:cNvPr>
          <p:cNvPicPr>
            <a:picLocks noChangeAspect="1"/>
          </p:cNvPicPr>
          <p:nvPr/>
        </p:nvPicPr>
        <p:blipFill>
          <a:blip r:embed="rId3"/>
          <a:stretch>
            <a:fillRect/>
          </a:stretch>
        </p:blipFill>
        <p:spPr>
          <a:xfrm>
            <a:off x="983224" y="1138958"/>
            <a:ext cx="2167060" cy="3611766"/>
          </a:xfrm>
          <a:prstGeom prst="rect">
            <a:avLst/>
          </a:prstGeom>
        </p:spPr>
      </p:pic>
      <p:pic>
        <p:nvPicPr>
          <p:cNvPr id="23" name="Picture 22">
            <a:extLst>
              <a:ext uri="{FF2B5EF4-FFF2-40B4-BE49-F238E27FC236}">
                <a16:creationId xmlns:a16="http://schemas.microsoft.com/office/drawing/2014/main" id="{BE2F8A2D-3B84-C64E-B3C1-F06885ECF8D7}"/>
              </a:ext>
            </a:extLst>
          </p:cNvPr>
          <p:cNvPicPr>
            <a:picLocks noChangeAspect="1"/>
          </p:cNvPicPr>
          <p:nvPr/>
        </p:nvPicPr>
        <p:blipFill>
          <a:blip r:embed="rId4"/>
          <a:stretch>
            <a:fillRect/>
          </a:stretch>
        </p:blipFill>
        <p:spPr>
          <a:xfrm>
            <a:off x="6941945" y="1272390"/>
            <a:ext cx="2124459" cy="3540766"/>
          </a:xfrm>
          <a:prstGeom prst="rect">
            <a:avLst/>
          </a:prstGeom>
        </p:spPr>
      </p:pic>
      <p:pic>
        <p:nvPicPr>
          <p:cNvPr id="24" name="Picture 23">
            <a:extLst>
              <a:ext uri="{FF2B5EF4-FFF2-40B4-BE49-F238E27FC236}">
                <a16:creationId xmlns:a16="http://schemas.microsoft.com/office/drawing/2014/main" id="{61A5E9D5-30D2-A843-A772-916298EE3FED}"/>
              </a:ext>
            </a:extLst>
          </p:cNvPr>
          <p:cNvPicPr>
            <a:picLocks noChangeAspect="1"/>
          </p:cNvPicPr>
          <p:nvPr/>
        </p:nvPicPr>
        <p:blipFill>
          <a:blip r:embed="rId5"/>
          <a:stretch>
            <a:fillRect/>
          </a:stretch>
        </p:blipFill>
        <p:spPr>
          <a:xfrm>
            <a:off x="3906067" y="1179548"/>
            <a:ext cx="2163080" cy="3605134"/>
          </a:xfrm>
          <a:prstGeom prst="rect">
            <a:avLst/>
          </a:prstGeom>
        </p:spPr>
      </p:pic>
      <p:sp>
        <p:nvSpPr>
          <p:cNvPr id="29" name="Cross 28">
            <a:extLst>
              <a:ext uri="{FF2B5EF4-FFF2-40B4-BE49-F238E27FC236}">
                <a16:creationId xmlns:a16="http://schemas.microsoft.com/office/drawing/2014/main" id="{5B9E6796-9BBE-CE40-9E91-3ED12074F42B}"/>
              </a:ext>
            </a:extLst>
          </p:cNvPr>
          <p:cNvSpPr/>
          <p:nvPr/>
        </p:nvSpPr>
        <p:spPr>
          <a:xfrm>
            <a:off x="3065698" y="2786803"/>
            <a:ext cx="552972" cy="552972"/>
          </a:xfrm>
          <a:prstGeom prst="plus">
            <a:avLst>
              <a:gd name="adj" fmla="val 360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0" name="Group 29">
            <a:extLst>
              <a:ext uri="{FF2B5EF4-FFF2-40B4-BE49-F238E27FC236}">
                <a16:creationId xmlns:a16="http://schemas.microsoft.com/office/drawing/2014/main" id="{8F84B362-09D0-5E41-9B52-8B1F989D4143}"/>
              </a:ext>
            </a:extLst>
          </p:cNvPr>
          <p:cNvGrpSpPr/>
          <p:nvPr/>
        </p:nvGrpSpPr>
        <p:grpSpPr>
          <a:xfrm>
            <a:off x="9581375" y="2892521"/>
            <a:ext cx="436754" cy="411894"/>
            <a:chOff x="6382056" y="3005147"/>
            <a:chExt cx="640080" cy="521473"/>
          </a:xfrm>
        </p:grpSpPr>
        <p:sp>
          <p:nvSpPr>
            <p:cNvPr id="31" name="Rectangle 30">
              <a:extLst>
                <a:ext uri="{FF2B5EF4-FFF2-40B4-BE49-F238E27FC236}">
                  <a16:creationId xmlns:a16="http://schemas.microsoft.com/office/drawing/2014/main" id="{80012F84-147F-B941-8412-F5324436A3F0}"/>
                </a:ext>
              </a:extLst>
            </p:cNvPr>
            <p:cNvSpPr/>
            <p:nvPr/>
          </p:nvSpPr>
          <p:spPr>
            <a:xfrm>
              <a:off x="6382056" y="3005147"/>
              <a:ext cx="6400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A173ACAD-2F51-C84A-BFA1-66CC8E95E574}"/>
                </a:ext>
              </a:extLst>
            </p:cNvPr>
            <p:cNvSpPr/>
            <p:nvPr/>
          </p:nvSpPr>
          <p:spPr>
            <a:xfrm>
              <a:off x="6382056" y="3343740"/>
              <a:ext cx="6400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3" name="Cross 32">
            <a:extLst>
              <a:ext uri="{FF2B5EF4-FFF2-40B4-BE49-F238E27FC236}">
                <a16:creationId xmlns:a16="http://schemas.microsoft.com/office/drawing/2014/main" id="{5CCC6815-F60F-7F4E-A574-F99947BFB4F9}"/>
              </a:ext>
            </a:extLst>
          </p:cNvPr>
          <p:cNvSpPr/>
          <p:nvPr/>
        </p:nvSpPr>
        <p:spPr>
          <a:xfrm>
            <a:off x="6318429" y="2781146"/>
            <a:ext cx="552972" cy="552972"/>
          </a:xfrm>
          <a:prstGeom prst="plus">
            <a:avLst>
              <a:gd name="adj" fmla="val 360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4" name="Picture 2" descr="C:\Users\cjennin\Desktop\mlm_process\eric_2613_higher_res\imager\smpl30950.bmp">
            <a:extLst>
              <a:ext uri="{FF2B5EF4-FFF2-40B4-BE49-F238E27FC236}">
                <a16:creationId xmlns:a16="http://schemas.microsoft.com/office/drawing/2014/main" id="{68898F33-D4E6-CE42-AC2D-872C22C8A29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517107" y="1463978"/>
            <a:ext cx="436754" cy="326752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8FD8654B-D4A6-D242-B43B-86EB93EB9290}"/>
              </a:ext>
            </a:extLst>
          </p:cNvPr>
          <p:cNvCxnSpPr>
            <a:cxnSpLocks/>
          </p:cNvCxnSpPr>
          <p:nvPr/>
        </p:nvCxnSpPr>
        <p:spPr>
          <a:xfrm flipV="1">
            <a:off x="925281" y="3418722"/>
            <a:ext cx="788958" cy="456837"/>
          </a:xfrm>
          <a:prstGeom prst="straightConnector1">
            <a:avLst/>
          </a:prstGeom>
          <a:ln>
            <a:headEnd type="none" w="med" len="lg"/>
            <a:tailEnd type="triangle"/>
          </a:ln>
          <a:effectLst/>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B7452786-3BD9-414C-8E2B-9DAB25F241AC}"/>
              </a:ext>
            </a:extLst>
          </p:cNvPr>
          <p:cNvSpPr txBox="1"/>
          <p:nvPr/>
        </p:nvSpPr>
        <p:spPr>
          <a:xfrm>
            <a:off x="44829" y="1565456"/>
            <a:ext cx="1081774" cy="415498"/>
          </a:xfrm>
          <a:prstGeom prst="rect">
            <a:avLst/>
          </a:prstGeom>
          <a:noFill/>
        </p:spPr>
        <p:txBody>
          <a:bodyPr wrap="square" rtlCol="0">
            <a:spAutoFit/>
          </a:bodyPr>
          <a:lstStyle/>
          <a:p>
            <a:r>
              <a:rPr lang="en-US" sz="2100" dirty="0">
                <a:latin typeface="Gill Sans MT" panose="020B0502020104020203" pitchFamily="34" charset="77"/>
              </a:rPr>
              <a:t>Be liner</a:t>
            </a:r>
          </a:p>
        </p:txBody>
      </p:sp>
      <p:cxnSp>
        <p:nvCxnSpPr>
          <p:cNvPr id="38" name="Straight Arrow Connector 37">
            <a:extLst>
              <a:ext uri="{FF2B5EF4-FFF2-40B4-BE49-F238E27FC236}">
                <a16:creationId xmlns:a16="http://schemas.microsoft.com/office/drawing/2014/main" id="{C5622431-C0B1-AE4D-A425-3C3C86479238}"/>
              </a:ext>
            </a:extLst>
          </p:cNvPr>
          <p:cNvCxnSpPr>
            <a:cxnSpLocks/>
          </p:cNvCxnSpPr>
          <p:nvPr/>
        </p:nvCxnSpPr>
        <p:spPr>
          <a:xfrm>
            <a:off x="743982" y="1986554"/>
            <a:ext cx="630905" cy="554415"/>
          </a:xfrm>
          <a:prstGeom prst="straightConnector1">
            <a:avLst/>
          </a:prstGeom>
          <a:ln>
            <a:headEnd type="none" w="med" len="lg"/>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B2BEDADB-8773-8546-B825-46FFD5E709D5}"/>
              </a:ext>
            </a:extLst>
          </p:cNvPr>
          <p:cNvCxnSpPr>
            <a:cxnSpLocks/>
          </p:cNvCxnSpPr>
          <p:nvPr/>
        </p:nvCxnSpPr>
        <p:spPr>
          <a:xfrm>
            <a:off x="1526612" y="4652906"/>
            <a:ext cx="7673841" cy="0"/>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14427589-F385-7C4B-AF98-99C1C904B119}"/>
              </a:ext>
            </a:extLst>
          </p:cNvPr>
          <p:cNvSpPr txBox="1"/>
          <p:nvPr/>
        </p:nvSpPr>
        <p:spPr>
          <a:xfrm>
            <a:off x="11153660" y="2850864"/>
            <a:ext cx="1038340" cy="415498"/>
          </a:xfrm>
          <a:prstGeom prst="rect">
            <a:avLst/>
          </a:prstGeom>
          <a:noFill/>
          <a:ln>
            <a:noFill/>
          </a:ln>
        </p:spPr>
        <p:txBody>
          <a:bodyPr wrap="square" rtlCol="0">
            <a:spAutoFit/>
          </a:bodyPr>
          <a:lstStyle/>
          <a:p>
            <a:r>
              <a:rPr lang="en-US" sz="2100" dirty="0">
                <a:latin typeface="Gill Sans MT" panose="020B0502020104020203" pitchFamily="34" charset="77"/>
              </a:rPr>
              <a:t>6-8 mm</a:t>
            </a:r>
          </a:p>
        </p:txBody>
      </p:sp>
      <p:cxnSp>
        <p:nvCxnSpPr>
          <p:cNvPr id="43" name="Straight Arrow Connector 42">
            <a:extLst>
              <a:ext uri="{FF2B5EF4-FFF2-40B4-BE49-F238E27FC236}">
                <a16:creationId xmlns:a16="http://schemas.microsoft.com/office/drawing/2014/main" id="{0EDE434E-8C3C-D146-B68B-E6B4B8F6CCE4}"/>
              </a:ext>
            </a:extLst>
          </p:cNvPr>
          <p:cNvCxnSpPr>
            <a:cxnSpLocks/>
          </p:cNvCxnSpPr>
          <p:nvPr/>
        </p:nvCxnSpPr>
        <p:spPr>
          <a:xfrm>
            <a:off x="11184848" y="1734622"/>
            <a:ext cx="0" cy="2803162"/>
          </a:xfrm>
          <a:prstGeom prst="straightConnector1">
            <a:avLst/>
          </a:prstGeom>
          <a:ln>
            <a:headEnd type="triangle" w="med" len="med"/>
            <a:tailEnd type="triangle"/>
          </a:ln>
          <a:effectLst/>
        </p:spPr>
        <p:style>
          <a:lnRef idx="3">
            <a:schemeClr val="dk1"/>
          </a:lnRef>
          <a:fillRef idx="0">
            <a:schemeClr val="dk1"/>
          </a:fillRef>
          <a:effectRef idx="2">
            <a:schemeClr val="dk1"/>
          </a:effectRef>
          <a:fontRef idx="minor">
            <a:schemeClr val="tx1"/>
          </a:fontRef>
        </p:style>
      </p:cxnSp>
      <p:sp>
        <p:nvSpPr>
          <p:cNvPr id="46" name="Rectangle 45">
            <a:extLst>
              <a:ext uri="{FF2B5EF4-FFF2-40B4-BE49-F238E27FC236}">
                <a16:creationId xmlns:a16="http://schemas.microsoft.com/office/drawing/2014/main" id="{32BFE0A6-ED0F-B74D-91C7-0CA6D9A6F77D}"/>
              </a:ext>
            </a:extLst>
          </p:cNvPr>
          <p:cNvSpPr/>
          <p:nvPr/>
        </p:nvSpPr>
        <p:spPr>
          <a:xfrm>
            <a:off x="0" y="6032028"/>
            <a:ext cx="8889357" cy="830997"/>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[2] S. A. </a:t>
            </a:r>
            <a:r>
              <a:rPr lang="en-US" sz="1600" dirty="0" err="1">
                <a:latin typeface="Calibri" panose="020F0502020204030204" pitchFamily="34" charset="0"/>
                <a:cs typeface="Calibri" panose="020F0502020204030204" pitchFamily="34" charset="0"/>
              </a:rPr>
              <a:t>Slutz</a:t>
            </a:r>
            <a:r>
              <a:rPr lang="en-US" sz="1600" dirty="0">
                <a:latin typeface="Calibri" panose="020F0502020204030204" pitchFamily="34" charset="0"/>
                <a:cs typeface="Calibri" panose="020F0502020204030204" pitchFamily="34" charset="0"/>
              </a:rPr>
              <a:t>, M. C. Herrmann, R. A Vesey, </a:t>
            </a:r>
            <a:r>
              <a:rPr lang="en-US" sz="1600" i="1" dirty="0">
                <a:latin typeface="Calibri" panose="020F0502020204030204" pitchFamily="34" charset="0"/>
                <a:cs typeface="Calibri" panose="020F0502020204030204" pitchFamily="34" charset="0"/>
              </a:rPr>
              <a:t>et al.</a:t>
            </a:r>
            <a:r>
              <a:rPr lang="en-US" sz="1600" dirty="0">
                <a:latin typeface="Calibri" panose="020F0502020204030204" pitchFamily="34" charset="0"/>
                <a:cs typeface="Calibri" panose="020F0502020204030204" pitchFamily="34" charset="0"/>
              </a:rPr>
              <a:t>, Phys. Plasmas </a:t>
            </a:r>
            <a:r>
              <a:rPr lang="en-US" sz="1600" b="1" dirty="0">
                <a:latin typeface="Calibri" panose="020F0502020204030204" pitchFamily="34" charset="0"/>
                <a:cs typeface="Calibri" panose="020F0502020204030204" pitchFamily="34" charset="0"/>
              </a:rPr>
              <a:t>17</a:t>
            </a:r>
            <a:r>
              <a:rPr lang="en-US" sz="1600" dirty="0">
                <a:latin typeface="Calibri" panose="020F0502020204030204" pitchFamily="34" charset="0"/>
                <a:cs typeface="Calibri" panose="020F0502020204030204" pitchFamily="34" charset="0"/>
              </a:rPr>
              <a:t>, 056303 (2010).  </a:t>
            </a:r>
          </a:p>
          <a:p>
            <a:r>
              <a:rPr lang="en-US" sz="1600" dirty="0">
                <a:latin typeface="Calibri" panose="020F0502020204030204" pitchFamily="34" charset="0"/>
                <a:cs typeface="Calibri" panose="020F0502020204030204" pitchFamily="34" charset="0"/>
              </a:rPr>
              <a:t>[3] M. R. Gomez, S. A. </a:t>
            </a:r>
            <a:r>
              <a:rPr lang="en-US" sz="1600" dirty="0" err="1">
                <a:latin typeface="Calibri" panose="020F0502020204030204" pitchFamily="34" charset="0"/>
                <a:cs typeface="Calibri" panose="020F0502020204030204" pitchFamily="34" charset="0"/>
              </a:rPr>
              <a:t>Slutz</a:t>
            </a:r>
            <a:r>
              <a:rPr lang="en-US" sz="1600" dirty="0">
                <a:latin typeface="Calibri" panose="020F0502020204030204" pitchFamily="34" charset="0"/>
                <a:cs typeface="Calibri" panose="020F0502020204030204" pitchFamily="34" charset="0"/>
              </a:rPr>
              <a:t>, A. B. </a:t>
            </a:r>
            <a:r>
              <a:rPr lang="en-US" sz="1600" dirty="0" err="1">
                <a:latin typeface="Calibri" panose="020F0502020204030204" pitchFamily="34" charset="0"/>
                <a:cs typeface="Calibri" panose="020F0502020204030204" pitchFamily="34" charset="0"/>
              </a:rPr>
              <a:t>Sefkow</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a:t>
            </a:r>
            <a:r>
              <a:rPr lang="en-US" sz="1600" dirty="0">
                <a:latin typeface="Calibri" panose="020F0502020204030204" pitchFamily="34" charset="0"/>
                <a:cs typeface="Calibri" panose="020F0502020204030204" pitchFamily="34" charset="0"/>
              </a:rPr>
              <a:t>, Phys. Rev. Lett. </a:t>
            </a:r>
            <a:r>
              <a:rPr lang="en-US" sz="1600" b="1" dirty="0">
                <a:latin typeface="Calibri" panose="020F0502020204030204" pitchFamily="34" charset="0"/>
                <a:cs typeface="Calibri" panose="020F0502020204030204" pitchFamily="34" charset="0"/>
              </a:rPr>
              <a:t>113</a:t>
            </a:r>
            <a:r>
              <a:rPr lang="en-US" sz="1600" dirty="0">
                <a:latin typeface="Calibri" panose="020F0502020204030204" pitchFamily="34" charset="0"/>
                <a:cs typeface="Calibri" panose="020F0502020204030204" pitchFamily="34" charset="0"/>
              </a:rPr>
              <a:t>, 155003 (2014).</a:t>
            </a:r>
          </a:p>
          <a:p>
            <a:r>
              <a:rPr lang="en-US" sz="1600" dirty="0">
                <a:latin typeface="Calibri" panose="020F0502020204030204" pitchFamily="34" charset="0"/>
                <a:cs typeface="Calibri" panose="020F0502020204030204" pitchFamily="34" charset="0"/>
              </a:rPr>
              <a:t>[4] D.A. </a:t>
            </a:r>
            <a:r>
              <a:rPr lang="en-US" sz="1600" dirty="0" err="1">
                <a:latin typeface="Calibri" panose="020F0502020204030204" pitchFamily="34" charset="0"/>
                <a:cs typeface="Calibri" panose="020F0502020204030204" pitchFamily="34" charset="0"/>
              </a:rPr>
              <a:t>Yager-Elorriaga</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a:t>
            </a:r>
            <a:r>
              <a:rPr lang="en-US" sz="1600" dirty="0">
                <a:latin typeface="Calibri" panose="020F0502020204030204" pitchFamily="34" charset="0"/>
                <a:cs typeface="Calibri" panose="020F0502020204030204" pitchFamily="34" charset="0"/>
              </a:rPr>
              <a:t>., Nuclear Fusion (2022).</a:t>
            </a:r>
          </a:p>
        </p:txBody>
      </p:sp>
      <p:sp>
        <p:nvSpPr>
          <p:cNvPr id="49" name="TextBox 48">
            <a:extLst>
              <a:ext uri="{FF2B5EF4-FFF2-40B4-BE49-F238E27FC236}">
                <a16:creationId xmlns:a16="http://schemas.microsoft.com/office/drawing/2014/main" id="{356F40A9-66E0-7944-85CE-D56F212E9AB7}"/>
              </a:ext>
            </a:extLst>
          </p:cNvPr>
          <p:cNvSpPr txBox="1"/>
          <p:nvPr/>
        </p:nvSpPr>
        <p:spPr>
          <a:xfrm>
            <a:off x="126975" y="3875559"/>
            <a:ext cx="1505971" cy="738664"/>
          </a:xfrm>
          <a:prstGeom prst="rect">
            <a:avLst/>
          </a:prstGeom>
          <a:noFill/>
        </p:spPr>
        <p:txBody>
          <a:bodyPr wrap="square" rtlCol="0">
            <a:spAutoFit/>
          </a:bodyPr>
          <a:lstStyle/>
          <a:p>
            <a:r>
              <a:rPr lang="en-US" sz="2100" dirty="0">
                <a:latin typeface="Gill Sans MT" panose="020B0502020104020203" pitchFamily="34" charset="77"/>
              </a:rPr>
              <a:t>Gaseous</a:t>
            </a:r>
          </a:p>
          <a:p>
            <a:r>
              <a:rPr lang="en-US" sz="2100" dirty="0">
                <a:latin typeface="Gill Sans MT" panose="020B0502020104020203" pitchFamily="34" charset="77"/>
              </a:rPr>
              <a:t>D</a:t>
            </a:r>
            <a:r>
              <a:rPr lang="en-US" sz="2100" baseline="-25000" dirty="0">
                <a:latin typeface="Gill Sans MT" panose="020B0502020104020203" pitchFamily="34" charset="77"/>
              </a:rPr>
              <a:t>2</a:t>
            </a:r>
            <a:r>
              <a:rPr lang="en-US" sz="2100" dirty="0">
                <a:latin typeface="Gill Sans MT" panose="020B0502020104020203" pitchFamily="34" charset="77"/>
              </a:rPr>
              <a:t> fuel</a:t>
            </a:r>
          </a:p>
        </p:txBody>
      </p:sp>
      <p:sp>
        <p:nvSpPr>
          <p:cNvPr id="50" name="TextBox 49">
            <a:extLst>
              <a:ext uri="{FF2B5EF4-FFF2-40B4-BE49-F238E27FC236}">
                <a16:creationId xmlns:a16="http://schemas.microsoft.com/office/drawing/2014/main" id="{6FB3A525-5EEB-8640-A123-163283A60F12}"/>
              </a:ext>
            </a:extLst>
          </p:cNvPr>
          <p:cNvSpPr txBox="1"/>
          <p:nvPr/>
        </p:nvSpPr>
        <p:spPr>
          <a:xfrm>
            <a:off x="4298018" y="4415830"/>
            <a:ext cx="1291964" cy="415498"/>
          </a:xfrm>
          <a:prstGeom prst="rect">
            <a:avLst/>
          </a:prstGeom>
          <a:solidFill>
            <a:schemeClr val="bg1"/>
          </a:solidFill>
        </p:spPr>
        <p:txBody>
          <a:bodyPr wrap="square" rtlCol="0">
            <a:spAutoFit/>
          </a:bodyPr>
          <a:lstStyle/>
          <a:p>
            <a:r>
              <a:rPr lang="en-US" sz="2100" dirty="0">
                <a:latin typeface="Gill Sans MT" panose="020B0502020104020203" pitchFamily="34" charset="77"/>
              </a:rPr>
              <a:t>~125 ns</a:t>
            </a:r>
          </a:p>
        </p:txBody>
      </p:sp>
      <p:sp>
        <p:nvSpPr>
          <p:cNvPr id="3" name="Title 2">
            <a:extLst>
              <a:ext uri="{FF2B5EF4-FFF2-40B4-BE49-F238E27FC236}">
                <a16:creationId xmlns:a16="http://schemas.microsoft.com/office/drawing/2014/main" id="{00DE6B97-9F30-BB43-8394-F05E7DEBC263}"/>
              </a:ext>
            </a:extLst>
          </p:cNvPr>
          <p:cNvSpPr>
            <a:spLocks noGrp="1"/>
          </p:cNvSpPr>
          <p:nvPr>
            <p:ph type="title"/>
          </p:nvPr>
        </p:nvSpPr>
        <p:spPr/>
        <p:txBody>
          <a:bodyPr>
            <a:noAutofit/>
          </a:bodyPr>
          <a:lstStyle/>
          <a:p>
            <a:r>
              <a:rPr lang="en-US" sz="2000" b="1" dirty="0"/>
              <a:t>Magnetized Liner Inertial Fusion (MagLIF) is a fusion concept combining external axial magnetic fields, laser preheat, and z-pinch implosions.</a:t>
            </a:r>
            <a:r>
              <a:rPr lang="en-US" sz="2000" b="1" baseline="30000" dirty="0"/>
              <a:t>2,3,4</a:t>
            </a:r>
            <a:endParaRPr lang="en-US" sz="2000" baseline="30000" dirty="0"/>
          </a:p>
        </p:txBody>
      </p:sp>
      <p:sp>
        <p:nvSpPr>
          <p:cNvPr id="10" name="Slide Number Placeholder 2">
            <a:extLst>
              <a:ext uri="{FF2B5EF4-FFF2-40B4-BE49-F238E27FC236}">
                <a16:creationId xmlns:a16="http://schemas.microsoft.com/office/drawing/2014/main" id="{53F4A533-BE27-8B3B-ADB0-6ED38BC34959}"/>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27" name="Slide Number Placeholder 3">
            <a:extLst>
              <a:ext uri="{FF2B5EF4-FFF2-40B4-BE49-F238E27FC236}">
                <a16:creationId xmlns:a16="http://schemas.microsoft.com/office/drawing/2014/main" id="{8C7CDDD3-3773-8B47-BBAD-7FA37CEE5D2B}"/>
              </a:ext>
            </a:extLst>
          </p:cNvPr>
          <p:cNvSpPr txBox="1">
            <a:spLocks/>
          </p:cNvSpPr>
          <p:nvPr/>
        </p:nvSpPr>
        <p:spPr>
          <a:xfrm>
            <a:off x="11702562" y="6487716"/>
            <a:ext cx="489438" cy="365125"/>
          </a:xfrm>
          <a:prstGeom prst="rect">
            <a:avLst/>
          </a:prstGeom>
        </p:spPr>
        <p:txBody>
          <a:bodyPr vert="horz" lIns="0" tIns="0" rIns="0" bIns="0" rtlCol="0" anchor="ct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13E31D-E2AB-40D1-8B51-AFA5AFEF393A}" type="slidenum">
              <a:rPr lang="en-US" smtClean="0"/>
              <a:pPr/>
              <a:t>3</a:t>
            </a:fld>
            <a:endParaRPr lang="en-US" dirty="0"/>
          </a:p>
        </p:txBody>
      </p:sp>
      <p:sp>
        <p:nvSpPr>
          <p:cNvPr id="2" name="Text Placeholder 3">
            <a:extLst>
              <a:ext uri="{FF2B5EF4-FFF2-40B4-BE49-F238E27FC236}">
                <a16:creationId xmlns:a16="http://schemas.microsoft.com/office/drawing/2014/main" id="{A648F5AC-0C53-AF34-B0AB-CD197BC2CE4A}"/>
              </a:ext>
            </a:extLst>
          </p:cNvPr>
          <p:cNvSpPr txBox="1">
            <a:spLocks/>
          </p:cNvSpPr>
          <p:nvPr/>
        </p:nvSpPr>
        <p:spPr>
          <a:xfrm>
            <a:off x="9759148" y="4848764"/>
            <a:ext cx="2243002" cy="491438"/>
          </a:xfrm>
          <a:prstGeom prst="rect">
            <a:avLst/>
          </a:prstGeom>
        </p:spPr>
        <p:txBody>
          <a:bodyPr vert="horz" lIns="0" tIns="34290" rIns="0" bIns="3429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600" b="1" dirty="0"/>
              <a:t>Thermonuclear stagnation column</a:t>
            </a:r>
            <a:endParaRPr lang="en-US" sz="1600" dirty="0"/>
          </a:p>
        </p:txBody>
      </p:sp>
      <p:sp>
        <p:nvSpPr>
          <p:cNvPr id="4" name="Text Placeholder 3">
            <a:extLst>
              <a:ext uri="{FF2B5EF4-FFF2-40B4-BE49-F238E27FC236}">
                <a16:creationId xmlns:a16="http://schemas.microsoft.com/office/drawing/2014/main" id="{E2FAEECC-EA71-1290-2A36-B50C942E5CFF}"/>
              </a:ext>
            </a:extLst>
          </p:cNvPr>
          <p:cNvSpPr txBox="1">
            <a:spLocks/>
          </p:cNvSpPr>
          <p:nvPr/>
        </p:nvSpPr>
        <p:spPr>
          <a:xfrm>
            <a:off x="6663958" y="4926455"/>
            <a:ext cx="2706165" cy="287539"/>
          </a:xfrm>
          <a:prstGeom prst="rect">
            <a:avLst/>
          </a:prstGeom>
        </p:spPr>
        <p:txBody>
          <a:bodyPr vert="horz" lIns="0" tIns="34290" rIns="0" bIns="3429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600" b="1" dirty="0"/>
              <a:t>Implosion</a:t>
            </a:r>
          </a:p>
        </p:txBody>
      </p:sp>
      <p:sp>
        <p:nvSpPr>
          <p:cNvPr id="5" name="Text Placeholder 3">
            <a:extLst>
              <a:ext uri="{FF2B5EF4-FFF2-40B4-BE49-F238E27FC236}">
                <a16:creationId xmlns:a16="http://schemas.microsoft.com/office/drawing/2014/main" id="{ABB1C1EE-AE40-7644-E2B5-2FA1596BC7B1}"/>
              </a:ext>
            </a:extLst>
          </p:cNvPr>
          <p:cNvSpPr txBox="1">
            <a:spLocks/>
          </p:cNvSpPr>
          <p:nvPr/>
        </p:nvSpPr>
        <p:spPr>
          <a:xfrm>
            <a:off x="3530571" y="4926455"/>
            <a:ext cx="3044624" cy="331830"/>
          </a:xfrm>
          <a:prstGeom prst="rect">
            <a:avLst/>
          </a:prstGeom>
        </p:spPr>
        <p:txBody>
          <a:bodyPr vert="horz" lIns="0" tIns="34290" rIns="0" bIns="3429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600" b="1" dirty="0"/>
              <a:t>Preheat</a:t>
            </a:r>
          </a:p>
          <a:p>
            <a:pPr lvl="1"/>
            <a:endParaRPr lang="en-US" sz="1600" dirty="0"/>
          </a:p>
        </p:txBody>
      </p:sp>
      <p:sp>
        <p:nvSpPr>
          <p:cNvPr id="6" name="Text Placeholder 3">
            <a:extLst>
              <a:ext uri="{FF2B5EF4-FFF2-40B4-BE49-F238E27FC236}">
                <a16:creationId xmlns:a16="http://schemas.microsoft.com/office/drawing/2014/main" id="{963FCA85-6B55-3523-397E-73B7D0270CFD}"/>
              </a:ext>
            </a:extLst>
          </p:cNvPr>
          <p:cNvSpPr txBox="1">
            <a:spLocks/>
          </p:cNvSpPr>
          <p:nvPr/>
        </p:nvSpPr>
        <p:spPr>
          <a:xfrm>
            <a:off x="633012" y="4948456"/>
            <a:ext cx="2626155" cy="309825"/>
          </a:xfrm>
          <a:prstGeom prst="rect">
            <a:avLst/>
          </a:prstGeom>
        </p:spPr>
        <p:txBody>
          <a:bodyPr vert="horz" lIns="0" tIns="34290" rIns="0" bIns="3429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600" b="1" dirty="0"/>
              <a:t>External B Field</a:t>
            </a:r>
          </a:p>
        </p:txBody>
      </p:sp>
      <p:sp>
        <p:nvSpPr>
          <p:cNvPr id="7" name="TextBox 6">
            <a:extLst>
              <a:ext uri="{FF2B5EF4-FFF2-40B4-BE49-F238E27FC236}">
                <a16:creationId xmlns:a16="http://schemas.microsoft.com/office/drawing/2014/main" id="{964C4FCC-2324-2FC5-6883-64FFF1F34CCA}"/>
              </a:ext>
            </a:extLst>
          </p:cNvPr>
          <p:cNvSpPr txBox="1"/>
          <p:nvPr/>
        </p:nvSpPr>
        <p:spPr>
          <a:xfrm>
            <a:off x="8555636" y="1336430"/>
            <a:ext cx="1737939" cy="584775"/>
          </a:xfrm>
          <a:prstGeom prst="rect">
            <a:avLst/>
          </a:prstGeom>
          <a:noFill/>
        </p:spPr>
        <p:txBody>
          <a:bodyPr wrap="square" rtlCol="0">
            <a:spAutoFit/>
          </a:bodyPr>
          <a:lstStyle/>
          <a:p>
            <a:r>
              <a:rPr lang="en-US" sz="1600" dirty="0">
                <a:latin typeface="Gill Sans MT" panose="020B0502020104020203" pitchFamily="34" charset="77"/>
              </a:rPr>
              <a:t>Pulsed-power driven implosion</a:t>
            </a:r>
          </a:p>
        </p:txBody>
      </p:sp>
      <p:sp>
        <p:nvSpPr>
          <p:cNvPr id="8" name="TextBox 7">
            <a:extLst>
              <a:ext uri="{FF2B5EF4-FFF2-40B4-BE49-F238E27FC236}">
                <a16:creationId xmlns:a16="http://schemas.microsoft.com/office/drawing/2014/main" id="{23A52997-596F-7C69-D754-EC22EB8C3EE5}"/>
              </a:ext>
            </a:extLst>
          </p:cNvPr>
          <p:cNvSpPr txBox="1"/>
          <p:nvPr/>
        </p:nvSpPr>
        <p:spPr>
          <a:xfrm>
            <a:off x="5451097" y="1429700"/>
            <a:ext cx="1860794" cy="338554"/>
          </a:xfrm>
          <a:prstGeom prst="rect">
            <a:avLst/>
          </a:prstGeom>
          <a:noFill/>
        </p:spPr>
        <p:txBody>
          <a:bodyPr wrap="square" rtlCol="0">
            <a:spAutoFit/>
          </a:bodyPr>
          <a:lstStyle/>
          <a:p>
            <a:r>
              <a:rPr lang="en-US" sz="1600" dirty="0">
                <a:latin typeface="Gill Sans MT" panose="020B0502020104020203" pitchFamily="34" charset="77"/>
              </a:rPr>
              <a:t>Laser preheat</a:t>
            </a:r>
          </a:p>
        </p:txBody>
      </p:sp>
    </p:spTree>
    <p:extLst>
      <p:ext uri="{BB962C8B-B14F-4D97-AF65-F5344CB8AC3E}">
        <p14:creationId xmlns:p14="http://schemas.microsoft.com/office/powerpoint/2010/main" val="352249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171E-5EF6-CD20-BC6B-8B04B820BEA7}"/>
              </a:ext>
            </a:extLst>
          </p:cNvPr>
          <p:cNvSpPr>
            <a:spLocks noGrp="1"/>
          </p:cNvSpPr>
          <p:nvPr>
            <p:ph type="title"/>
          </p:nvPr>
        </p:nvSpPr>
        <p:spPr>
          <a:xfrm>
            <a:off x="1270984" y="242569"/>
            <a:ext cx="10058400" cy="759127"/>
          </a:xfrm>
        </p:spPr>
        <p:txBody>
          <a:bodyPr>
            <a:normAutofit/>
          </a:bodyPr>
          <a:lstStyle/>
          <a:p>
            <a:r>
              <a:rPr lang="en-US" b="1" dirty="0"/>
              <a:t>We are working to address perceived shortcomings to magnetically driven fusion highlighted in the recent Basic Research Needs report</a:t>
            </a:r>
          </a:p>
        </p:txBody>
      </p:sp>
      <p:sp>
        <p:nvSpPr>
          <p:cNvPr id="3" name="Content Placeholder 2">
            <a:extLst>
              <a:ext uri="{FF2B5EF4-FFF2-40B4-BE49-F238E27FC236}">
                <a16:creationId xmlns:a16="http://schemas.microsoft.com/office/drawing/2014/main" id="{C3A9F480-8087-79CD-57DB-157A71FBB5FA}"/>
              </a:ext>
            </a:extLst>
          </p:cNvPr>
          <p:cNvSpPr>
            <a:spLocks noGrp="1"/>
          </p:cNvSpPr>
          <p:nvPr>
            <p:ph idx="1"/>
          </p:nvPr>
        </p:nvSpPr>
        <p:spPr>
          <a:xfrm>
            <a:off x="1" y="1278739"/>
            <a:ext cx="5867637" cy="5336691"/>
          </a:xfrm>
        </p:spPr>
        <p:txBody>
          <a:bodyPr>
            <a:normAutofit fontScale="92500"/>
          </a:bodyPr>
          <a:lstStyle/>
          <a:p>
            <a:pPr lvl="1">
              <a:buFont typeface="Arial" panose="020B0604020202020204" pitchFamily="34" charset="0"/>
              <a:buChar char="•"/>
            </a:pPr>
            <a:r>
              <a:rPr lang="en-US" dirty="0"/>
              <a:t>We are looking at how to best establish quantitative systemwide requirements for a magnetically driven IFE system</a:t>
            </a:r>
          </a:p>
          <a:p>
            <a:pPr lvl="2">
              <a:buFont typeface="Arial" panose="020B0604020202020204" pitchFamily="34" charset="0"/>
              <a:buChar char="•"/>
            </a:pPr>
            <a:r>
              <a:rPr lang="en-US" dirty="0"/>
              <a:t>Substantial work was done ~20 years ago using LDRD, but with wire array targets that do not include the benefits of using much more robust MDD targets.</a:t>
            </a:r>
          </a:p>
          <a:p>
            <a:pPr lvl="1">
              <a:buFont typeface="Arial" panose="020B0604020202020204" pitchFamily="34" charset="0"/>
              <a:buChar char="•"/>
            </a:pPr>
            <a:r>
              <a:rPr lang="en-US" dirty="0"/>
              <a:t>The demonstration of ignition and reactor-level gain will require a facility beyond Z today</a:t>
            </a:r>
          </a:p>
          <a:p>
            <a:pPr lvl="2">
              <a:buFont typeface="Arial" panose="020B0604020202020204" pitchFamily="34" charset="0"/>
              <a:buChar char="•"/>
            </a:pPr>
            <a:r>
              <a:rPr lang="en-US" dirty="0"/>
              <a:t>NNSA is considering a Next-Generation Pulsed Power project that would provide about 6-9 MJ to fusion targets, which we predict should be capable of ignition and &gt;100 MJ yields.</a:t>
            </a:r>
          </a:p>
          <a:p>
            <a:pPr lvl="1">
              <a:buFont typeface="Arial" panose="020B0604020202020204" pitchFamily="34" charset="0"/>
              <a:buChar char="•"/>
            </a:pPr>
            <a:r>
              <a:rPr lang="en-US" dirty="0"/>
              <a:t>Manufacturing and production of reactor-compatible targets</a:t>
            </a:r>
          </a:p>
          <a:p>
            <a:pPr lvl="2">
              <a:buFont typeface="Arial" panose="020B0604020202020204" pitchFamily="34" charset="0"/>
              <a:buChar char="•"/>
            </a:pPr>
            <a:r>
              <a:rPr lang="en-US" dirty="0"/>
              <a:t>Sandia is actively researching the seeds for magneto-Rayleigh-Taylor implosion instabilities (electro-thermal instability and Hall effect). Surface roughness requirements are far more tolerant than in spherical capsule implosions.</a:t>
            </a:r>
          </a:p>
          <a:p>
            <a:pPr lvl="2">
              <a:buFont typeface="Arial" panose="020B0604020202020204" pitchFamily="34" charset="0"/>
              <a:buChar char="•"/>
            </a:pPr>
            <a:r>
              <a:rPr lang="en-US" dirty="0"/>
              <a:t>Self-magnetizing targets are highlighted as an important </a:t>
            </a:r>
            <a:br>
              <a:rPr lang="en-US" dirty="0"/>
            </a:br>
            <a:r>
              <a:rPr lang="en-US" dirty="0"/>
              <a:t>development path for </a:t>
            </a:r>
            <a:r>
              <a:rPr lang="en-US" dirty="0" err="1"/>
              <a:t>MagLIF</a:t>
            </a:r>
            <a:r>
              <a:rPr lang="en-US" dirty="0"/>
              <a:t> and are being developed.</a:t>
            </a:r>
          </a:p>
          <a:p>
            <a:pPr lvl="1">
              <a:buFont typeface="Arial" panose="020B0604020202020204" pitchFamily="34" charset="0"/>
              <a:buChar char="•"/>
            </a:pPr>
            <a:r>
              <a:rPr lang="en-US" dirty="0"/>
              <a:t>IFE-relevant driver-target coupling technologies  </a:t>
            </a:r>
          </a:p>
          <a:p>
            <a:pPr lvl="2">
              <a:buFont typeface="Arial" panose="020B0604020202020204" pitchFamily="34" charset="0"/>
              <a:buChar char="•"/>
            </a:pPr>
            <a:r>
              <a:rPr lang="en-US" dirty="0"/>
              <a:t>Recyclable transmission lines, target insertion and </a:t>
            </a:r>
            <a:br>
              <a:rPr lang="en-US" dirty="0"/>
            </a:br>
            <a:r>
              <a:rPr lang="en-US" dirty="0"/>
              <a:t>engagement, and debris mitigation are areas that need </a:t>
            </a:r>
            <a:br>
              <a:rPr lang="en-US" dirty="0"/>
            </a:br>
            <a:r>
              <a:rPr lang="en-US" dirty="0"/>
              <a:t>further development for magnetic drive</a:t>
            </a:r>
          </a:p>
        </p:txBody>
      </p:sp>
      <p:sp>
        <p:nvSpPr>
          <p:cNvPr id="4" name="Slide Number Placeholder 3">
            <a:extLst>
              <a:ext uri="{FF2B5EF4-FFF2-40B4-BE49-F238E27FC236}">
                <a16:creationId xmlns:a16="http://schemas.microsoft.com/office/drawing/2014/main" id="{B18A36BC-9894-56F3-0835-9FC1EADDEA84}"/>
              </a:ext>
            </a:extLst>
          </p:cNvPr>
          <p:cNvSpPr>
            <a:spLocks noGrp="1"/>
          </p:cNvSpPr>
          <p:nvPr>
            <p:ph type="sldNum" sz="quarter" idx="12"/>
          </p:nvPr>
        </p:nvSpPr>
        <p:spPr bwMode="auto">
          <a:xfrm>
            <a:off x="11379200" y="6560168"/>
            <a:ext cx="812800" cy="276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pPr/>
              <a:t>4</a:t>
            </a:fld>
            <a:endParaRPr lang="en-US" dirty="0"/>
          </a:p>
        </p:txBody>
      </p:sp>
      <p:pic>
        <p:nvPicPr>
          <p:cNvPr id="6" name="Picture 5">
            <a:extLst>
              <a:ext uri="{FF2B5EF4-FFF2-40B4-BE49-F238E27FC236}">
                <a16:creationId xmlns:a16="http://schemas.microsoft.com/office/drawing/2014/main" id="{8F2360AE-20BB-54CF-7C2E-5FAFB33E6A8C}"/>
              </a:ext>
            </a:extLst>
          </p:cNvPr>
          <p:cNvPicPr>
            <a:picLocks noChangeAspect="1"/>
          </p:cNvPicPr>
          <p:nvPr/>
        </p:nvPicPr>
        <p:blipFill>
          <a:blip r:embed="rId2"/>
          <a:stretch>
            <a:fillRect/>
          </a:stretch>
        </p:blipFill>
        <p:spPr>
          <a:xfrm>
            <a:off x="5867638" y="1089765"/>
            <a:ext cx="6193387" cy="5336764"/>
          </a:xfrm>
          <a:prstGeom prst="rect">
            <a:avLst/>
          </a:prstGeom>
        </p:spPr>
      </p:pic>
      <p:sp>
        <p:nvSpPr>
          <p:cNvPr id="7" name="Oval 6">
            <a:extLst>
              <a:ext uri="{FF2B5EF4-FFF2-40B4-BE49-F238E27FC236}">
                <a16:creationId xmlns:a16="http://schemas.microsoft.com/office/drawing/2014/main" id="{43B8E78D-9694-C321-32E6-30A5328EA0E6}"/>
              </a:ext>
            </a:extLst>
          </p:cNvPr>
          <p:cNvSpPr/>
          <p:nvPr/>
        </p:nvSpPr>
        <p:spPr>
          <a:xfrm>
            <a:off x="11225510" y="2332264"/>
            <a:ext cx="426128" cy="4083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B972A6-18E0-FF27-9DF9-B16888BA9447}"/>
              </a:ext>
            </a:extLst>
          </p:cNvPr>
          <p:cNvSpPr/>
          <p:nvPr/>
        </p:nvSpPr>
        <p:spPr>
          <a:xfrm>
            <a:off x="11225510" y="2828705"/>
            <a:ext cx="426128" cy="4083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A0D7C29-B3C1-D0BC-FF9A-A73D04274FDD}"/>
              </a:ext>
            </a:extLst>
          </p:cNvPr>
          <p:cNvSpPr/>
          <p:nvPr/>
        </p:nvSpPr>
        <p:spPr>
          <a:xfrm>
            <a:off x="11225510" y="4273248"/>
            <a:ext cx="426128" cy="4083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3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B55A5-4415-47B6-9A91-DC72505DA534}"/>
              </a:ext>
            </a:extLst>
          </p:cNvPr>
          <p:cNvSpPr>
            <a:spLocks noGrp="1"/>
          </p:cNvSpPr>
          <p:nvPr>
            <p:ph type="title"/>
          </p:nvPr>
        </p:nvSpPr>
        <p:spPr/>
        <p:txBody>
          <a:bodyPr/>
          <a:lstStyle/>
          <a:p>
            <a:r>
              <a:rPr lang="en-US" dirty="0"/>
              <a:t>We are actively validating paths to ~100 MJ yields on future facilities with magnetic direct drive fusion targets</a:t>
            </a:r>
            <a:r>
              <a:rPr lang="en-US" baseline="30000" dirty="0"/>
              <a:t>5,6</a:t>
            </a:r>
            <a:endParaRPr lang="en-US" dirty="0">
              <a:highlight>
                <a:srgbClr val="FFFF00"/>
              </a:highlight>
            </a:endParaRPr>
          </a:p>
        </p:txBody>
      </p:sp>
      <p:sp>
        <p:nvSpPr>
          <p:cNvPr id="4" name="Slide Number Placeholder 3">
            <a:extLst>
              <a:ext uri="{FF2B5EF4-FFF2-40B4-BE49-F238E27FC236}">
                <a16:creationId xmlns:a16="http://schemas.microsoft.com/office/drawing/2014/main" id="{7147FA1A-68F9-4FF9-B8CD-242436A5BB78}"/>
              </a:ext>
            </a:extLst>
          </p:cNvPr>
          <p:cNvSpPr>
            <a:spLocks noGrp="1"/>
          </p:cNvSpPr>
          <p:nvPr>
            <p:ph type="sldNum" sz="quarter" idx="4"/>
          </p:nvPr>
        </p:nvSpPr>
        <p:spPr/>
        <p:txBody>
          <a:bodyPr/>
          <a:lstStyle/>
          <a:p>
            <a:pPr>
              <a:defRPr/>
            </a:pPr>
            <a:fld id="{C67A797E-2ADE-4901-BCDE-A8E6619F2DA3}" type="slidenum">
              <a:rPr lang="en-US" smtClean="0"/>
              <a:pPr>
                <a:defRPr/>
              </a:pPr>
              <a:t>5</a:t>
            </a:fld>
            <a:endParaRPr lang="en-US" dirty="0"/>
          </a:p>
        </p:txBody>
      </p:sp>
      <p:grpSp>
        <p:nvGrpSpPr>
          <p:cNvPr id="13" name="Group 12">
            <a:extLst>
              <a:ext uri="{FF2B5EF4-FFF2-40B4-BE49-F238E27FC236}">
                <a16:creationId xmlns:a16="http://schemas.microsoft.com/office/drawing/2014/main" id="{4119A6E4-E253-4D4F-9E66-1A56105295AF}"/>
              </a:ext>
            </a:extLst>
          </p:cNvPr>
          <p:cNvGrpSpPr/>
          <p:nvPr/>
        </p:nvGrpSpPr>
        <p:grpSpPr>
          <a:xfrm>
            <a:off x="6424264" y="1832431"/>
            <a:ext cx="5272436" cy="3439367"/>
            <a:chOff x="3930869" y="1661984"/>
            <a:chExt cx="4908331" cy="2845479"/>
          </a:xfrm>
        </p:grpSpPr>
        <p:pic>
          <p:nvPicPr>
            <p:cNvPr id="8" name="Picture 7">
              <a:extLst>
                <a:ext uri="{FF2B5EF4-FFF2-40B4-BE49-F238E27FC236}">
                  <a16:creationId xmlns:a16="http://schemas.microsoft.com/office/drawing/2014/main" id="{F805DAAE-BE61-5540-BFC2-247AEBF78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69" y="1661984"/>
              <a:ext cx="4908331" cy="2845479"/>
            </a:xfrm>
            <a:prstGeom prst="rect">
              <a:avLst/>
            </a:prstGeom>
          </p:spPr>
        </p:pic>
        <p:sp>
          <p:nvSpPr>
            <p:cNvPr id="11" name="TextBox 10">
              <a:extLst>
                <a:ext uri="{FF2B5EF4-FFF2-40B4-BE49-F238E27FC236}">
                  <a16:creationId xmlns:a16="http://schemas.microsoft.com/office/drawing/2014/main" id="{B75DF66D-009F-384D-99DB-31CE2247714D}"/>
                </a:ext>
              </a:extLst>
            </p:cNvPr>
            <p:cNvSpPr txBox="1"/>
            <p:nvPr/>
          </p:nvSpPr>
          <p:spPr>
            <a:xfrm>
              <a:off x="5732226" y="3378756"/>
              <a:ext cx="3106974" cy="712968"/>
            </a:xfrm>
            <a:prstGeom prst="rect">
              <a:avLst/>
            </a:prstGeom>
            <a:noFill/>
          </p:spPr>
          <p:txBody>
            <a:bodyPr wrap="none" rtlCol="0">
              <a:spAutoFit/>
            </a:bodyPr>
            <a:lstStyle/>
            <a:p>
              <a:pPr algn="r"/>
              <a:r>
                <a:rPr lang="en-US" dirty="0">
                  <a:latin typeface="Calibri" panose="020F0502020204030204" pitchFamily="34" charset="0"/>
                  <a:cs typeface="Calibri" panose="020F0502020204030204" pitchFamily="34" charset="0"/>
                </a:rPr>
                <a:t>Hydra modeling &amp; analytic theory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of MagLIF with </a:t>
              </a:r>
              <a:r>
                <a:rPr lang="en-US" dirty="0" err="1">
                  <a:latin typeface="Calibri" panose="020F0502020204030204" pitchFamily="34" charset="0"/>
                  <a:cs typeface="Calibri" panose="020F0502020204030204" pitchFamily="34" charset="0"/>
                </a:rPr>
                <a:t>cryo</a:t>
              </a:r>
              <a:r>
                <a:rPr lang="en-US" dirty="0">
                  <a:latin typeface="Calibri" panose="020F0502020204030204" pitchFamily="34" charset="0"/>
                  <a:cs typeface="Calibri" panose="020F0502020204030204" pitchFamily="34" charset="0"/>
                </a:rPr>
                <a:t> fuel layer</a:t>
              </a:r>
              <a:br>
                <a:rPr lang="en-US"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Daniel Ruiz, NGPP High Yield Workshop</a:t>
              </a:r>
              <a:endParaRPr lang="en-US" dirty="0">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D7A708CC-0DE4-9A49-9EAA-40D559009B73}"/>
              </a:ext>
            </a:extLst>
          </p:cNvPr>
          <p:cNvCxnSpPr/>
          <p:nvPr/>
        </p:nvCxnSpPr>
        <p:spPr>
          <a:xfrm>
            <a:off x="9563042" y="1941563"/>
            <a:ext cx="0" cy="79615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B3160FB-4212-CF4B-913C-02939C3FC590}"/>
              </a:ext>
            </a:extLst>
          </p:cNvPr>
          <p:cNvCxnSpPr/>
          <p:nvPr/>
        </p:nvCxnSpPr>
        <p:spPr>
          <a:xfrm>
            <a:off x="9563042" y="2331759"/>
            <a:ext cx="551794"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5293ED-F4FB-6E40-8969-FCB4585C225C}"/>
              </a:ext>
            </a:extLst>
          </p:cNvPr>
          <p:cNvSpPr txBox="1"/>
          <p:nvPr/>
        </p:nvSpPr>
        <p:spPr>
          <a:xfrm>
            <a:off x="9563043" y="1897429"/>
            <a:ext cx="83869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NGPP</a:t>
            </a:r>
          </a:p>
        </p:txBody>
      </p:sp>
      <p:sp>
        <p:nvSpPr>
          <p:cNvPr id="17" name="TextBox 16">
            <a:extLst>
              <a:ext uri="{FF2B5EF4-FFF2-40B4-BE49-F238E27FC236}">
                <a16:creationId xmlns:a16="http://schemas.microsoft.com/office/drawing/2014/main" id="{2A8CA1FD-169D-F3DD-0A2A-A77A28DD982F}"/>
              </a:ext>
            </a:extLst>
          </p:cNvPr>
          <p:cNvSpPr txBox="1"/>
          <p:nvPr/>
        </p:nvSpPr>
        <p:spPr>
          <a:xfrm>
            <a:off x="10386381" y="2071209"/>
            <a:ext cx="1300036" cy="369332"/>
          </a:xfrm>
          <a:prstGeom prst="rect">
            <a:avLst/>
          </a:prstGeom>
          <a:noFill/>
        </p:spPr>
        <p:txBody>
          <a:bodyPr wrap="none" rtlCol="0">
            <a:spAutoFit/>
          </a:bodyPr>
          <a:lstStyle/>
          <a:p>
            <a:pPr algn="r"/>
            <a:r>
              <a:rPr lang="en-US" dirty="0">
                <a:solidFill>
                  <a:srgbClr val="C00000"/>
                </a:solidFill>
                <a:latin typeface="Calibri" panose="020F0502020204030204" pitchFamily="34" charset="0"/>
                <a:cs typeface="Calibri" panose="020F0502020204030204" pitchFamily="34" charset="0"/>
              </a:rPr>
              <a:t>Self-heating</a:t>
            </a:r>
          </a:p>
        </p:txBody>
      </p:sp>
      <p:sp>
        <p:nvSpPr>
          <p:cNvPr id="18" name="TextBox 17">
            <a:extLst>
              <a:ext uri="{FF2B5EF4-FFF2-40B4-BE49-F238E27FC236}">
                <a16:creationId xmlns:a16="http://schemas.microsoft.com/office/drawing/2014/main" id="{5D517924-782E-A111-57C6-C69ECA10C06C}"/>
              </a:ext>
            </a:extLst>
          </p:cNvPr>
          <p:cNvSpPr txBox="1"/>
          <p:nvPr/>
        </p:nvSpPr>
        <p:spPr>
          <a:xfrm>
            <a:off x="6853918" y="4073025"/>
            <a:ext cx="83382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Z</a:t>
            </a:r>
          </a:p>
        </p:txBody>
      </p:sp>
      <p:pic>
        <p:nvPicPr>
          <p:cNvPr id="7" name="Picture 6">
            <a:extLst>
              <a:ext uri="{FF2B5EF4-FFF2-40B4-BE49-F238E27FC236}">
                <a16:creationId xmlns:a16="http://schemas.microsoft.com/office/drawing/2014/main" id="{3BB57956-7F53-BC71-5EB8-78A91826398A}"/>
              </a:ext>
            </a:extLst>
          </p:cNvPr>
          <p:cNvPicPr>
            <a:picLocks noChangeAspect="1"/>
          </p:cNvPicPr>
          <p:nvPr/>
        </p:nvPicPr>
        <p:blipFill>
          <a:blip r:embed="rId4"/>
          <a:stretch>
            <a:fillRect/>
          </a:stretch>
        </p:blipFill>
        <p:spPr>
          <a:xfrm>
            <a:off x="410249" y="1715625"/>
            <a:ext cx="5815340" cy="3560000"/>
          </a:xfrm>
          <a:prstGeom prst="rect">
            <a:avLst/>
          </a:prstGeom>
        </p:spPr>
      </p:pic>
      <p:sp>
        <p:nvSpPr>
          <p:cNvPr id="21" name="TextBox 20">
            <a:extLst>
              <a:ext uri="{FF2B5EF4-FFF2-40B4-BE49-F238E27FC236}">
                <a16:creationId xmlns:a16="http://schemas.microsoft.com/office/drawing/2014/main" id="{E4F9D1DC-458F-AE1D-FF74-5F53E0FE87BC}"/>
              </a:ext>
            </a:extLst>
          </p:cNvPr>
          <p:cNvSpPr txBox="1"/>
          <p:nvPr/>
        </p:nvSpPr>
        <p:spPr>
          <a:xfrm>
            <a:off x="1643042" y="1213043"/>
            <a:ext cx="367030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Scaling of gas-burning </a:t>
            </a:r>
            <a:r>
              <a:rPr lang="en-US" dirty="0" err="1">
                <a:latin typeface="Calibri" panose="020F0502020204030204" pitchFamily="34" charset="0"/>
                <a:cs typeface="Calibri" panose="020F0502020204030204" pitchFamily="34" charset="0"/>
              </a:rPr>
              <a:t>MagLIF</a:t>
            </a:r>
            <a:r>
              <a:rPr lang="en-US" dirty="0">
                <a:latin typeface="Calibri" panose="020F0502020204030204" pitchFamily="34" charset="0"/>
                <a:cs typeface="Calibri" panose="020F0502020204030204" pitchFamily="34" charset="0"/>
              </a:rPr>
              <a:t> targets</a:t>
            </a:r>
          </a:p>
        </p:txBody>
      </p:sp>
      <p:sp>
        <p:nvSpPr>
          <p:cNvPr id="22" name="TextBox 21">
            <a:extLst>
              <a:ext uri="{FF2B5EF4-FFF2-40B4-BE49-F238E27FC236}">
                <a16:creationId xmlns:a16="http://schemas.microsoft.com/office/drawing/2014/main" id="{26D276FE-1688-A5A9-0450-181F987B8BFA}"/>
              </a:ext>
            </a:extLst>
          </p:cNvPr>
          <p:cNvSpPr txBox="1"/>
          <p:nvPr/>
        </p:nvSpPr>
        <p:spPr>
          <a:xfrm>
            <a:off x="7295184" y="1019344"/>
            <a:ext cx="3846347"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Ice-burning </a:t>
            </a:r>
            <a:r>
              <a:rPr lang="en-US" dirty="0" err="1">
                <a:latin typeface="Calibri" panose="020F0502020204030204" pitchFamily="34" charset="0"/>
                <a:cs typeface="Calibri" panose="020F0502020204030204" pitchFamily="34" charset="0"/>
              </a:rPr>
              <a:t>MagLIF</a:t>
            </a:r>
            <a:r>
              <a:rPr lang="en-US" dirty="0">
                <a:latin typeface="Calibri" panose="020F0502020204030204" pitchFamily="34" charset="0"/>
                <a:cs typeface="Calibri" panose="020F0502020204030204" pitchFamily="34" charset="0"/>
              </a:rPr>
              <a:t> targets might substantially increase fusion yields</a:t>
            </a:r>
          </a:p>
        </p:txBody>
      </p:sp>
      <p:cxnSp>
        <p:nvCxnSpPr>
          <p:cNvPr id="23" name="Straight Connector 22">
            <a:extLst>
              <a:ext uri="{FF2B5EF4-FFF2-40B4-BE49-F238E27FC236}">
                <a16:creationId xmlns:a16="http://schemas.microsoft.com/office/drawing/2014/main" id="{400B8EF3-C5AE-C00B-FB19-4BDBE4025788}"/>
              </a:ext>
            </a:extLst>
          </p:cNvPr>
          <p:cNvCxnSpPr/>
          <p:nvPr/>
        </p:nvCxnSpPr>
        <p:spPr>
          <a:xfrm>
            <a:off x="4318587" y="1955451"/>
            <a:ext cx="0" cy="79615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31629C-AC6D-E1DE-A69B-8A5ABD4AAE5A}"/>
              </a:ext>
            </a:extLst>
          </p:cNvPr>
          <p:cNvCxnSpPr/>
          <p:nvPr/>
        </p:nvCxnSpPr>
        <p:spPr>
          <a:xfrm>
            <a:off x="4318587" y="2345647"/>
            <a:ext cx="551794"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E8CB9EE-E94B-0232-5D93-EAC23B7228AB}"/>
              </a:ext>
            </a:extLst>
          </p:cNvPr>
          <p:cNvSpPr txBox="1"/>
          <p:nvPr/>
        </p:nvSpPr>
        <p:spPr>
          <a:xfrm>
            <a:off x="4318588" y="1911317"/>
            <a:ext cx="83869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NGPP</a:t>
            </a:r>
          </a:p>
        </p:txBody>
      </p:sp>
      <p:sp>
        <p:nvSpPr>
          <p:cNvPr id="10" name="TextBox 9">
            <a:extLst>
              <a:ext uri="{FF2B5EF4-FFF2-40B4-BE49-F238E27FC236}">
                <a16:creationId xmlns:a16="http://schemas.microsoft.com/office/drawing/2014/main" id="{39DFA7B2-8EE1-86FD-61CD-15893DD29C13}"/>
              </a:ext>
            </a:extLst>
          </p:cNvPr>
          <p:cNvSpPr txBox="1"/>
          <p:nvPr/>
        </p:nvSpPr>
        <p:spPr>
          <a:xfrm>
            <a:off x="3262" y="5939082"/>
            <a:ext cx="12188738" cy="584775"/>
          </a:xfrm>
          <a:prstGeom prst="rect">
            <a:avLst/>
          </a:prstGeom>
          <a:noFill/>
          <a:ln w="63500">
            <a:noFill/>
          </a:ln>
        </p:spPr>
        <p:txBody>
          <a:bodyPr wrap="square" rtlCol="0">
            <a:spAutoFit/>
          </a:bodyPr>
          <a:lstStyle/>
          <a:p>
            <a:r>
              <a:rPr lang="en-US" sz="1600" dirty="0">
                <a:latin typeface="Calibri" panose="020F0502020204030204" pitchFamily="34" charset="0"/>
                <a:cs typeface="Calibri" panose="020F0502020204030204" pitchFamily="34" charset="0"/>
              </a:rPr>
              <a:t>[5] P.F. </a:t>
            </a:r>
            <a:r>
              <a:rPr lang="en-US" sz="1600" dirty="0" err="1">
                <a:latin typeface="Calibri" panose="020F0502020204030204" pitchFamily="34" charset="0"/>
                <a:cs typeface="Calibri" panose="020F0502020204030204" pitchFamily="34" charset="0"/>
              </a:rPr>
              <a:t>Schmit</a:t>
            </a:r>
            <a:r>
              <a:rPr lang="en-US" sz="1600" dirty="0">
                <a:latin typeface="Calibri" panose="020F0502020204030204" pitchFamily="34" charset="0"/>
                <a:cs typeface="Calibri" panose="020F0502020204030204" pitchFamily="34" charset="0"/>
              </a:rPr>
              <a:t> &amp; D.E. Ruiz, Phys. Plasmas (2020).</a:t>
            </a:r>
          </a:p>
          <a:p>
            <a:r>
              <a:rPr lang="en-US" sz="1600" dirty="0">
                <a:latin typeface="Calibri" panose="020F0502020204030204" pitchFamily="34" charset="0"/>
                <a:cs typeface="Calibri" panose="020F0502020204030204" pitchFamily="34" charset="0"/>
              </a:rPr>
              <a:t>[6] D. E. Ruiz, </a:t>
            </a:r>
            <a:r>
              <a:rPr lang="en-US" sz="1600" i="1" dirty="0">
                <a:latin typeface="Calibri" panose="020F0502020204030204" pitchFamily="34" charset="0"/>
                <a:cs typeface="Calibri" panose="020F0502020204030204" pitchFamily="34" charset="0"/>
              </a:rPr>
              <a:t>et al., “Exploring the parameter space of </a:t>
            </a:r>
            <a:r>
              <a:rPr lang="en-US" sz="1600" i="1" dirty="0" err="1">
                <a:latin typeface="Calibri" panose="020F0502020204030204" pitchFamily="34" charset="0"/>
                <a:cs typeface="Calibri" panose="020F0502020204030204" pitchFamily="34" charset="0"/>
              </a:rPr>
              <a:t>MagLIF</a:t>
            </a:r>
            <a:r>
              <a:rPr lang="en-US" sz="1600" i="1" dirty="0">
                <a:latin typeface="Calibri" panose="020F0502020204030204" pitchFamily="34" charset="0"/>
                <a:cs typeface="Calibri" panose="020F0502020204030204" pitchFamily="34" charset="0"/>
              </a:rPr>
              <a:t> implosions using similarity scaling. II. Current scaling”, </a:t>
            </a:r>
            <a:r>
              <a:rPr lang="en-US" sz="1600" dirty="0">
                <a:latin typeface="Calibri" panose="020F0502020204030204" pitchFamily="34" charset="0"/>
                <a:cs typeface="Calibri" panose="020F0502020204030204" pitchFamily="34" charset="0"/>
              </a:rPr>
              <a:t>Phys. Plasmas (2023).</a:t>
            </a:r>
          </a:p>
        </p:txBody>
      </p:sp>
    </p:spTree>
    <p:extLst>
      <p:ext uri="{BB962C8B-B14F-4D97-AF65-F5344CB8AC3E}">
        <p14:creationId xmlns:p14="http://schemas.microsoft.com/office/powerpoint/2010/main" val="365485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4976-5B41-4F1A-8FA1-FFD1D0FB792A}"/>
              </a:ext>
            </a:extLst>
          </p:cNvPr>
          <p:cNvSpPr>
            <a:spLocks noGrp="1"/>
          </p:cNvSpPr>
          <p:nvPr>
            <p:ph type="title"/>
          </p:nvPr>
        </p:nvSpPr>
        <p:spPr>
          <a:xfrm>
            <a:off x="1478776" y="183816"/>
            <a:ext cx="10096500" cy="774779"/>
          </a:xfrm>
        </p:spPr>
        <p:txBody>
          <a:bodyPr>
            <a:noAutofit/>
          </a:bodyPr>
          <a:lstStyle/>
          <a:p>
            <a:r>
              <a:rPr lang="en-US" sz="2000" dirty="0"/>
              <a:t>Sandia is working with the NNSA on a Next Generation Pulsed Power (NGPP) project to address important HED capability gaps and provide needed agility and flexibility for the next phase of stockpile modernization/replacement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chemeClr val="tx1"/>
                </a:solidFill>
                <a:effectLst/>
                <a:uLnTx/>
                <a:uFillTx/>
                <a:latin typeface="Open Sans" panose="020B0606030504020204" pitchFamily="34" charset="0"/>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chemeClr val="tx1"/>
              </a:solidFill>
              <a:effectLst/>
              <a:uLnTx/>
              <a:uFillTx/>
              <a:latin typeface="Open Sans" panose="020B0606030504020204" pitchFamily="34" charset="0"/>
              <a:ea typeface="+mn-ea"/>
              <a:cs typeface="+mn-cs"/>
            </a:endParaRPr>
          </a:p>
        </p:txBody>
      </p:sp>
      <p:pic>
        <p:nvPicPr>
          <p:cNvPr id="24" name="Picture 23">
            <a:extLst>
              <a:ext uri="{FF2B5EF4-FFF2-40B4-BE49-F238E27FC236}">
                <a16:creationId xmlns:a16="http://schemas.microsoft.com/office/drawing/2014/main" id="{8BADE48E-C905-4D02-9F85-574EC9D111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813" y="1989540"/>
            <a:ext cx="5316847" cy="1546887"/>
          </a:xfrm>
          <a:prstGeom prst="rect">
            <a:avLst/>
          </a:prstGeom>
        </p:spPr>
      </p:pic>
      <p:sp>
        <p:nvSpPr>
          <p:cNvPr id="8" name="Content Placeholder 3">
            <a:extLst>
              <a:ext uri="{FF2B5EF4-FFF2-40B4-BE49-F238E27FC236}">
                <a16:creationId xmlns:a16="http://schemas.microsoft.com/office/drawing/2014/main" id="{0A0CFF25-31C7-69CE-D001-D95C074FC90C}"/>
              </a:ext>
            </a:extLst>
          </p:cNvPr>
          <p:cNvSpPr txBox="1">
            <a:spLocks/>
          </p:cNvSpPr>
          <p:nvPr/>
        </p:nvSpPr>
        <p:spPr>
          <a:xfrm>
            <a:off x="6527026" y="1144039"/>
            <a:ext cx="5316847" cy="3407282"/>
          </a:xfrm>
          <a:prstGeom prst="rect">
            <a:avLst/>
          </a:prstGeom>
          <a:solidFill>
            <a:schemeClr val="accent2">
              <a:lumMod val="20000"/>
              <a:lumOff val="80000"/>
            </a:schemeClr>
          </a:solidFill>
          <a:ln>
            <a:solidFill>
              <a:schemeClr val="accent1"/>
            </a:solidFill>
          </a:ln>
        </p:spPr>
        <p:txBody>
          <a:bodyPr>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ADD0"/>
              </a:buClr>
              <a:buSzTx/>
              <a:buFont typeface="Arial" panose="020B0604020202020204" pitchFamily="34" charset="0"/>
              <a:buNone/>
              <a:tabLst/>
              <a:defRPr/>
            </a:pPr>
            <a:r>
              <a:rPr kumimoji="0" lang="en-US" sz="2000" b="1" i="0" u="sng" strike="noStrike" kern="1200" cap="none" spc="0" normalizeH="0" baseline="0" noProof="0" dirty="0">
                <a:ln>
                  <a:noFill/>
                </a:ln>
                <a:solidFill>
                  <a:srgbClr val="FFFFFF">
                    <a:lumMod val="25000"/>
                  </a:srgbClr>
                </a:solidFill>
                <a:effectLst/>
                <a:uLnTx/>
                <a:uFillTx/>
                <a:latin typeface="Calibri" panose="020F0502020204030204" pitchFamily="34" charset="0"/>
                <a:ea typeface="Open Sans" panose="020B0606030504020204" pitchFamily="34" charset="0"/>
                <a:cs typeface="Calibri" panose="020F0502020204030204" pitchFamily="34" charset="0"/>
              </a:rPr>
              <a:t>NGPP will:</a:t>
            </a:r>
          </a:p>
          <a:p>
            <a:r>
              <a:rPr lang="en-US" b="1" dirty="0"/>
              <a:t>Be the world’s most powerful warm x-ray source </a:t>
            </a:r>
          </a:p>
          <a:p>
            <a:r>
              <a:rPr lang="en-US" b="1" dirty="0"/>
              <a:t>Support fusion yields up to ~100 MJ</a:t>
            </a:r>
            <a:endParaRPr lang="en-US" dirty="0"/>
          </a:p>
          <a:p>
            <a:r>
              <a:rPr lang="en-US" b="1" dirty="0"/>
              <a:t>Provide advanced capability for high energy density physics (e.g., dynamic materials)</a:t>
            </a:r>
            <a:endParaRPr lang="en-US" dirty="0"/>
          </a:p>
          <a:p>
            <a:r>
              <a:rPr lang="en-US" b="1" dirty="0"/>
              <a:t>Advance the state-of-the-art for fast pulsed power technology</a:t>
            </a:r>
          </a:p>
          <a:p>
            <a:r>
              <a:rPr lang="en-US" b="1" dirty="0"/>
              <a:t>Provide a venue for scientific and technical innovation for national security</a:t>
            </a:r>
          </a:p>
        </p:txBody>
      </p:sp>
      <p:sp>
        <p:nvSpPr>
          <p:cNvPr id="3" name="TextBox 2">
            <a:extLst>
              <a:ext uri="{FF2B5EF4-FFF2-40B4-BE49-F238E27FC236}">
                <a16:creationId xmlns:a16="http://schemas.microsoft.com/office/drawing/2014/main" id="{30CBDE72-D17C-4A0B-B96D-45F44D9B5032}"/>
              </a:ext>
            </a:extLst>
          </p:cNvPr>
          <p:cNvSpPr txBox="1"/>
          <p:nvPr/>
        </p:nvSpPr>
        <p:spPr>
          <a:xfrm>
            <a:off x="6668337" y="5016718"/>
            <a:ext cx="5034224" cy="1546887"/>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Mission need and requirements finalized in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We are looking for CD-0 approval in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C3C3C"/>
                </a:solidFill>
                <a:latin typeface="Arial" panose="020B0604020202020204" pitchFamily="34" charset="0"/>
                <a:cs typeface="Arial" panose="020B0604020202020204" pitchFamily="34" charset="0"/>
              </a:rPr>
              <a:t>We expect to take 5+ years to reach CD-1</a:t>
            </a:r>
            <a:endParaRPr kumimoji="0" lang="en-US" sz="18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Project completion in the 2030s</a:t>
            </a:r>
          </a:p>
        </p:txBody>
      </p:sp>
      <p:sp>
        <p:nvSpPr>
          <p:cNvPr id="10" name="TextBox 9">
            <a:extLst>
              <a:ext uri="{FF2B5EF4-FFF2-40B4-BE49-F238E27FC236}">
                <a16:creationId xmlns:a16="http://schemas.microsoft.com/office/drawing/2014/main" id="{0EC76FCA-D863-427A-8459-4A8E398484F9}"/>
              </a:ext>
            </a:extLst>
          </p:cNvPr>
          <p:cNvSpPr txBox="1"/>
          <p:nvPr/>
        </p:nvSpPr>
        <p:spPr>
          <a:xfrm>
            <a:off x="632384" y="1288070"/>
            <a:ext cx="5463615" cy="646331"/>
          </a:xfrm>
          <a:prstGeom prst="rect">
            <a:avLst/>
          </a:prstGeom>
          <a:noFill/>
        </p:spPr>
        <p:txBody>
          <a:bodyPr wrap="square">
            <a:spAutoFit/>
          </a:bodyPr>
          <a:lstStyle/>
          <a:p>
            <a:r>
              <a:rPr lang="en-US" u="sng" dirty="0">
                <a:latin typeface="Calibri" panose="020F0502020204030204" pitchFamily="34" charset="0"/>
                <a:cs typeface="Calibri" panose="020F0502020204030204" pitchFamily="34" charset="0"/>
              </a:rPr>
              <a:t>One example</a:t>
            </a:r>
            <a:r>
              <a:rPr lang="en-US" dirty="0">
                <a:latin typeface="Calibri" panose="020F0502020204030204" pitchFamily="34" charset="0"/>
                <a:cs typeface="Calibri" panose="020F0502020204030204" pitchFamily="34" charset="0"/>
              </a:rPr>
              <a:t> concept that would deliver 50-70 MA of electrical current depending on target</a:t>
            </a:r>
          </a:p>
        </p:txBody>
      </p:sp>
      <p:graphicFrame>
        <p:nvGraphicFramePr>
          <p:cNvPr id="5" name="Table 4">
            <a:extLst>
              <a:ext uri="{FF2B5EF4-FFF2-40B4-BE49-F238E27FC236}">
                <a16:creationId xmlns:a16="http://schemas.microsoft.com/office/drawing/2014/main" id="{85524252-7406-5BA7-1212-7F98D3DA9834}"/>
              </a:ext>
            </a:extLst>
          </p:cNvPr>
          <p:cNvGraphicFramePr>
            <a:graphicFrameLocks noGrp="1"/>
          </p:cNvGraphicFramePr>
          <p:nvPr/>
        </p:nvGraphicFramePr>
        <p:xfrm>
          <a:off x="67491" y="3721401"/>
          <a:ext cx="6373171" cy="2952783"/>
        </p:xfrm>
        <a:graphic>
          <a:graphicData uri="http://schemas.openxmlformats.org/drawingml/2006/table">
            <a:tbl>
              <a:tblPr firstRow="1" bandRow="1">
                <a:tableStyleId>{5C22544A-7EE6-4342-B048-85BDC9FD1C3A}</a:tableStyleId>
              </a:tblPr>
              <a:tblGrid>
                <a:gridCol w="1821722">
                  <a:extLst>
                    <a:ext uri="{9D8B030D-6E8A-4147-A177-3AD203B41FA5}">
                      <a16:colId xmlns:a16="http://schemas.microsoft.com/office/drawing/2014/main" val="2883928730"/>
                    </a:ext>
                  </a:extLst>
                </a:gridCol>
                <a:gridCol w="2245489">
                  <a:extLst>
                    <a:ext uri="{9D8B030D-6E8A-4147-A177-3AD203B41FA5}">
                      <a16:colId xmlns:a16="http://schemas.microsoft.com/office/drawing/2014/main" val="1149980006"/>
                    </a:ext>
                  </a:extLst>
                </a:gridCol>
                <a:gridCol w="2305960">
                  <a:extLst>
                    <a:ext uri="{9D8B030D-6E8A-4147-A177-3AD203B41FA5}">
                      <a16:colId xmlns:a16="http://schemas.microsoft.com/office/drawing/2014/main" val="2061926328"/>
                    </a:ext>
                  </a:extLst>
                </a:gridCol>
              </a:tblGrid>
              <a:tr h="280357">
                <a:tc>
                  <a:txBody>
                    <a:bodyPr/>
                    <a:lstStyle/>
                    <a:p>
                      <a:pPr algn="ctr"/>
                      <a:r>
                        <a:rPr lang="en-US" sz="1800" dirty="0">
                          <a:latin typeface="Calibri" panose="020F0502020204030204" pitchFamily="34" charset="0"/>
                          <a:cs typeface="Calibri" panose="020F0502020204030204" pitchFamily="34" charset="0"/>
                        </a:rPr>
                        <a:t>Parameter</a:t>
                      </a:r>
                    </a:p>
                  </a:txBody>
                  <a:tcPr/>
                </a:tc>
                <a:tc>
                  <a:txBody>
                    <a:bodyPr/>
                    <a:lstStyle/>
                    <a:p>
                      <a:pPr algn="ctr"/>
                      <a:r>
                        <a:rPr lang="en-US" sz="1800" dirty="0">
                          <a:latin typeface="Calibri" panose="020F0502020204030204" pitchFamily="34" charset="0"/>
                          <a:cs typeface="Calibri" panose="020F0502020204030204" pitchFamily="34" charset="0"/>
                        </a:rPr>
                        <a:t>Z</a:t>
                      </a:r>
                    </a:p>
                  </a:txBody>
                  <a:tcPr/>
                </a:tc>
                <a:tc>
                  <a:txBody>
                    <a:bodyPr/>
                    <a:lstStyle/>
                    <a:p>
                      <a:pPr algn="ctr"/>
                      <a:r>
                        <a:rPr lang="en-US" sz="1800" dirty="0">
                          <a:latin typeface="Calibri" panose="020F0502020204030204" pitchFamily="34" charset="0"/>
                          <a:cs typeface="Calibri" panose="020F0502020204030204" pitchFamily="34" charset="0"/>
                        </a:rPr>
                        <a:t>Ex. NGPP Option</a:t>
                      </a:r>
                    </a:p>
                  </a:txBody>
                  <a:tcPr/>
                </a:tc>
                <a:extLst>
                  <a:ext uri="{0D108BD9-81ED-4DB2-BD59-A6C34878D82A}">
                    <a16:rowId xmlns:a16="http://schemas.microsoft.com/office/drawing/2014/main" val="936911162"/>
                  </a:ext>
                </a:extLst>
              </a:tr>
              <a:tr h="280357">
                <a:tc>
                  <a:txBody>
                    <a:bodyPr/>
                    <a:lstStyle/>
                    <a:p>
                      <a:pPr algn="ctr"/>
                      <a:r>
                        <a:rPr lang="en-US" sz="1800" dirty="0">
                          <a:latin typeface="Calibri" panose="020F0502020204030204" pitchFamily="34" charset="0"/>
                          <a:cs typeface="Calibri" panose="020F0502020204030204" pitchFamily="34" charset="0"/>
                        </a:rPr>
                        <a:t>Diameter</a:t>
                      </a:r>
                    </a:p>
                  </a:txBody>
                  <a:tcPr/>
                </a:tc>
                <a:tc>
                  <a:txBody>
                    <a:bodyPr/>
                    <a:lstStyle/>
                    <a:p>
                      <a:pPr algn="ctr"/>
                      <a:r>
                        <a:rPr lang="en-US" sz="1800" dirty="0">
                          <a:latin typeface="Calibri" panose="020F0502020204030204" pitchFamily="34" charset="0"/>
                          <a:cs typeface="Calibri" panose="020F0502020204030204" pitchFamily="34" charset="0"/>
                        </a:rPr>
                        <a:t>108’</a:t>
                      </a:r>
                    </a:p>
                  </a:txBody>
                  <a:tcPr/>
                </a:tc>
                <a:tc>
                  <a:txBody>
                    <a:bodyPr/>
                    <a:lstStyle/>
                    <a:p>
                      <a:pPr algn="ctr"/>
                      <a:r>
                        <a:rPr lang="en-US" sz="1800" dirty="0">
                          <a:latin typeface="Calibri" panose="020F0502020204030204" pitchFamily="34" charset="0"/>
                          <a:cs typeface="Calibri" panose="020F0502020204030204" pitchFamily="34" charset="0"/>
                        </a:rPr>
                        <a:t>300’</a:t>
                      </a:r>
                    </a:p>
                  </a:txBody>
                  <a:tcPr/>
                </a:tc>
                <a:extLst>
                  <a:ext uri="{0D108BD9-81ED-4DB2-BD59-A6C34878D82A}">
                    <a16:rowId xmlns:a16="http://schemas.microsoft.com/office/drawing/2014/main" val="758455179"/>
                  </a:ext>
                </a:extLst>
              </a:tr>
              <a:tr h="280357">
                <a:tc>
                  <a:txBody>
                    <a:bodyPr/>
                    <a:lstStyle/>
                    <a:p>
                      <a:pPr algn="ctr"/>
                      <a:r>
                        <a:rPr lang="en-US" sz="1800" dirty="0" err="1">
                          <a:latin typeface="Calibri" panose="020F0502020204030204" pitchFamily="34" charset="0"/>
                          <a:cs typeface="Calibri" panose="020F0502020204030204" pitchFamily="34" charset="0"/>
                        </a:rPr>
                        <a:t>Marxes</a:t>
                      </a:r>
                      <a:endParaRPr lang="en-US" sz="1800" dirty="0">
                        <a:latin typeface="Calibri" panose="020F0502020204030204" pitchFamily="34" charset="0"/>
                        <a:cs typeface="Calibri" panose="020F0502020204030204" pitchFamily="34" charset="0"/>
                      </a:endParaRPr>
                    </a:p>
                  </a:txBody>
                  <a:tcPr/>
                </a:tc>
                <a:tc>
                  <a:txBody>
                    <a:bodyPr/>
                    <a:lstStyle/>
                    <a:p>
                      <a:pPr algn="ctr"/>
                      <a:r>
                        <a:rPr lang="en-US" sz="1800" dirty="0">
                          <a:latin typeface="Calibri" panose="020F0502020204030204" pitchFamily="34" charset="0"/>
                          <a:cs typeface="Calibri" panose="020F0502020204030204" pitchFamily="34" charset="0"/>
                        </a:rPr>
                        <a:t>36 @ 600 kJ (22 MJ)</a:t>
                      </a:r>
                    </a:p>
                  </a:txBody>
                  <a:tcPr/>
                </a:tc>
                <a:tc>
                  <a:txBody>
                    <a:bodyPr/>
                    <a:lstStyle/>
                    <a:p>
                      <a:pPr algn="ctr"/>
                      <a:r>
                        <a:rPr lang="en-US" sz="1800" dirty="0">
                          <a:latin typeface="Calibri" panose="020F0502020204030204" pitchFamily="34" charset="0"/>
                          <a:cs typeface="Calibri" panose="020F0502020204030204" pitchFamily="34" charset="0"/>
                        </a:rPr>
                        <a:t>75 @ 2400 kJ (180 MJ)</a:t>
                      </a:r>
                    </a:p>
                  </a:txBody>
                  <a:tcPr/>
                </a:tc>
                <a:extLst>
                  <a:ext uri="{0D108BD9-81ED-4DB2-BD59-A6C34878D82A}">
                    <a16:rowId xmlns:a16="http://schemas.microsoft.com/office/drawing/2014/main" val="361722553"/>
                  </a:ext>
                </a:extLst>
              </a:tr>
              <a:tr h="280357">
                <a:tc>
                  <a:txBody>
                    <a:bodyPr/>
                    <a:lstStyle/>
                    <a:p>
                      <a:pPr algn="ctr"/>
                      <a:r>
                        <a:rPr lang="en-US" sz="1800" dirty="0">
                          <a:latin typeface="Calibri" panose="020F0502020204030204" pitchFamily="34" charset="0"/>
                          <a:cs typeface="Calibri" panose="020F0502020204030204" pitchFamily="34" charset="0"/>
                        </a:rPr>
                        <a:t>Capacitors</a:t>
                      </a:r>
                    </a:p>
                  </a:txBody>
                  <a:tcPr/>
                </a:tc>
                <a:tc>
                  <a:txBody>
                    <a:bodyPr/>
                    <a:lstStyle/>
                    <a:p>
                      <a:pPr algn="ctr"/>
                      <a:r>
                        <a:rPr lang="en-US" sz="1800" dirty="0">
                          <a:latin typeface="Calibri" panose="020F0502020204030204" pitchFamily="34" charset="0"/>
                          <a:cs typeface="Calibri" panose="020F0502020204030204" pitchFamily="34" charset="0"/>
                        </a:rPr>
                        <a:t>2,160 @ 2.65 µF</a:t>
                      </a:r>
                    </a:p>
                  </a:txBody>
                  <a:tcPr/>
                </a:tc>
                <a:tc>
                  <a:txBody>
                    <a:bodyPr/>
                    <a:lstStyle/>
                    <a:p>
                      <a:pPr algn="ctr"/>
                      <a:r>
                        <a:rPr lang="en-US" sz="1800" b="0" dirty="0">
                          <a:latin typeface="Calibri" panose="020F0502020204030204" pitchFamily="34" charset="0"/>
                          <a:cs typeface="Calibri" panose="020F0502020204030204" pitchFamily="34" charset="0"/>
                        </a:rPr>
                        <a:t>13,500 @ 2.95 µF</a:t>
                      </a:r>
                    </a:p>
                  </a:txBody>
                  <a:tcPr/>
                </a:tc>
                <a:extLst>
                  <a:ext uri="{0D108BD9-81ED-4DB2-BD59-A6C34878D82A}">
                    <a16:rowId xmlns:a16="http://schemas.microsoft.com/office/drawing/2014/main" val="1215906502"/>
                  </a:ext>
                </a:extLst>
              </a:tr>
              <a:tr h="280357">
                <a:tc>
                  <a:txBody>
                    <a:bodyPr/>
                    <a:lstStyle/>
                    <a:p>
                      <a:pPr algn="ctr"/>
                      <a:r>
                        <a:rPr lang="en-US" sz="1800" dirty="0">
                          <a:latin typeface="Calibri" panose="020F0502020204030204" pitchFamily="34" charset="0"/>
                          <a:cs typeface="Calibri" panose="020F0502020204030204" pitchFamily="34" charset="0"/>
                        </a:rPr>
                        <a:t>Power at Stack</a:t>
                      </a:r>
                    </a:p>
                  </a:txBody>
                  <a:tcPr/>
                </a:tc>
                <a:tc>
                  <a:txBody>
                    <a:bodyPr/>
                    <a:lstStyle/>
                    <a:p>
                      <a:pPr algn="ctr"/>
                      <a:r>
                        <a:rPr lang="en-US" sz="1800" dirty="0">
                          <a:latin typeface="Calibri" panose="020F0502020204030204" pitchFamily="34" charset="0"/>
                          <a:cs typeface="Calibri" panose="020F0502020204030204" pitchFamily="34" charset="0"/>
                        </a:rPr>
                        <a:t>85 TW</a:t>
                      </a:r>
                    </a:p>
                  </a:txBody>
                  <a:tcPr/>
                </a:tc>
                <a:tc>
                  <a:txBody>
                    <a:bodyPr/>
                    <a:lstStyle/>
                    <a:p>
                      <a:pPr algn="ctr"/>
                      <a:r>
                        <a:rPr lang="en-US" sz="1800" dirty="0">
                          <a:latin typeface="Calibri" panose="020F0502020204030204" pitchFamily="34" charset="0"/>
                          <a:cs typeface="Calibri" panose="020F0502020204030204" pitchFamily="34" charset="0"/>
                        </a:rPr>
                        <a:t>602 TW</a:t>
                      </a:r>
                    </a:p>
                  </a:txBody>
                  <a:tcPr/>
                </a:tc>
                <a:extLst>
                  <a:ext uri="{0D108BD9-81ED-4DB2-BD59-A6C34878D82A}">
                    <a16:rowId xmlns:a16="http://schemas.microsoft.com/office/drawing/2014/main" val="4064263159"/>
                  </a:ext>
                </a:extLst>
              </a:tr>
              <a:tr h="483903">
                <a:tc>
                  <a:txBody>
                    <a:bodyPr/>
                    <a:lstStyle/>
                    <a:p>
                      <a:pPr algn="ctr"/>
                      <a:r>
                        <a:rPr lang="en-US" sz="1800" dirty="0">
                          <a:latin typeface="Calibri" panose="020F0502020204030204" pitchFamily="34" charset="0"/>
                          <a:cs typeface="Calibri" panose="020F0502020204030204" pitchFamily="34" charset="0"/>
                        </a:rPr>
                        <a:t>Forward Energy at Stack</a:t>
                      </a:r>
                    </a:p>
                  </a:txBody>
                  <a:tcPr/>
                </a:tc>
                <a:tc>
                  <a:txBody>
                    <a:bodyPr/>
                    <a:lstStyle/>
                    <a:p>
                      <a:pPr algn="ctr"/>
                      <a:r>
                        <a:rPr lang="en-US" sz="1800" dirty="0">
                          <a:latin typeface="Calibri" panose="020F0502020204030204" pitchFamily="34" charset="0"/>
                          <a:cs typeface="Calibri" panose="020F0502020204030204" pitchFamily="34" charset="0"/>
                        </a:rPr>
                        <a:t>6 MJ (short pulse)</a:t>
                      </a:r>
                    </a:p>
                  </a:txBody>
                  <a:tcPr/>
                </a:tc>
                <a:tc>
                  <a:txBody>
                    <a:bodyPr/>
                    <a:lstStyle/>
                    <a:p>
                      <a:pPr algn="ctr"/>
                      <a:r>
                        <a:rPr lang="en-US" sz="1800" dirty="0">
                          <a:latin typeface="Calibri" panose="020F0502020204030204" pitchFamily="34" charset="0"/>
                          <a:cs typeface="Calibri" panose="020F0502020204030204" pitchFamily="34" charset="0"/>
                        </a:rPr>
                        <a:t>54 MJ (short pulse)</a:t>
                      </a:r>
                    </a:p>
                  </a:txBody>
                  <a:tcPr/>
                </a:tc>
                <a:extLst>
                  <a:ext uri="{0D108BD9-81ED-4DB2-BD59-A6C34878D82A}">
                    <a16:rowId xmlns:a16="http://schemas.microsoft.com/office/drawing/2014/main" val="1939872709"/>
                  </a:ext>
                </a:extLst>
              </a:tr>
              <a:tr h="483903">
                <a:tc>
                  <a:txBody>
                    <a:bodyPr/>
                    <a:lstStyle/>
                    <a:p>
                      <a:pPr algn="ctr"/>
                      <a:r>
                        <a:rPr lang="en-US" sz="1800" dirty="0">
                          <a:latin typeface="Calibri" panose="020F0502020204030204" pitchFamily="34" charset="0"/>
                          <a:cs typeface="Calibri" panose="020F0502020204030204" pitchFamily="34" charset="0"/>
                        </a:rPr>
                        <a:t>Energy to target</a:t>
                      </a:r>
                    </a:p>
                  </a:txBody>
                  <a:tcPr/>
                </a:tc>
                <a:tc>
                  <a:txBody>
                    <a:bodyPr/>
                    <a:lstStyle/>
                    <a:p>
                      <a:pPr algn="ctr"/>
                      <a:r>
                        <a:rPr lang="en-US" sz="1800" dirty="0">
                          <a:latin typeface="Calibri" panose="020F0502020204030204" pitchFamily="34" charset="0"/>
                          <a:cs typeface="Calibri" panose="020F0502020204030204" pitchFamily="34" charset="0"/>
                        </a:rPr>
                        <a:t>1-2 MJ</a:t>
                      </a:r>
                    </a:p>
                  </a:txBody>
                  <a:tcPr/>
                </a:tc>
                <a:tc>
                  <a:txBody>
                    <a:bodyPr/>
                    <a:lstStyle/>
                    <a:p>
                      <a:pPr algn="ctr"/>
                      <a:r>
                        <a:rPr lang="en-US" sz="1800" dirty="0">
                          <a:latin typeface="Calibri" panose="020F0502020204030204" pitchFamily="34" charset="0"/>
                          <a:cs typeface="Calibri" panose="020F0502020204030204" pitchFamily="34" charset="0"/>
                        </a:rPr>
                        <a:t>9-18 MJ</a:t>
                      </a:r>
                    </a:p>
                  </a:txBody>
                  <a:tcPr/>
                </a:tc>
                <a:extLst>
                  <a:ext uri="{0D108BD9-81ED-4DB2-BD59-A6C34878D82A}">
                    <a16:rowId xmlns:a16="http://schemas.microsoft.com/office/drawing/2014/main" val="3008748659"/>
                  </a:ext>
                </a:extLst>
              </a:tr>
            </a:tbl>
          </a:graphicData>
        </a:graphic>
      </p:graphicFrame>
    </p:spTree>
    <p:extLst>
      <p:ext uri="{BB962C8B-B14F-4D97-AF65-F5344CB8AC3E}">
        <p14:creationId xmlns:p14="http://schemas.microsoft.com/office/powerpoint/2010/main" val="25084354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CFC2B3-4E64-D467-9224-6AB7A95D10B8}"/>
              </a:ext>
            </a:extLst>
          </p:cNvPr>
          <p:cNvSpPr>
            <a:spLocks noGrp="1"/>
          </p:cNvSpPr>
          <p:nvPr>
            <p:ph type="title"/>
          </p:nvPr>
        </p:nvSpPr>
        <p:spPr/>
        <p:txBody>
          <a:bodyPr>
            <a:normAutofit/>
          </a:bodyPr>
          <a:lstStyle/>
          <a:p>
            <a:r>
              <a:rPr lang="en-US" cap="none" dirty="0"/>
              <a:t>We are exploring options and solutions that may allow us to more readily achieve NGPP in partnership with private industry and others</a:t>
            </a:r>
          </a:p>
        </p:txBody>
      </p:sp>
      <p:sp>
        <p:nvSpPr>
          <p:cNvPr id="6" name="TextBox 5">
            <a:extLst>
              <a:ext uri="{FF2B5EF4-FFF2-40B4-BE49-F238E27FC236}">
                <a16:creationId xmlns:a16="http://schemas.microsoft.com/office/drawing/2014/main" id="{1CA9E30F-E19C-BF39-A2A7-BB495E7D3E92}"/>
              </a:ext>
            </a:extLst>
          </p:cNvPr>
          <p:cNvSpPr txBox="1"/>
          <p:nvPr/>
        </p:nvSpPr>
        <p:spPr>
          <a:xfrm>
            <a:off x="8910457" y="5836918"/>
            <a:ext cx="2446359" cy="365760"/>
          </a:xfrm>
          <a:prstGeom prst="rect">
            <a:avLst/>
          </a:prstGeom>
        </p:spPr>
        <p:txBody>
          <a:bodyPr vert="horz" wrap="square" lIns="91440" tIns="45720" rIns="91440" bIns="45720" rtlCol="0">
            <a:noAutofit/>
          </a:bodyPr>
          <a:lstStyle/>
          <a:p>
            <a:pPr algn="r"/>
            <a:r>
              <a:rPr lang="en-US" sz="1600" dirty="0">
                <a:latin typeface="Calibri" panose="020F0502020204030204" pitchFamily="34" charset="0"/>
                <a:cs typeface="Calibri" panose="020F0502020204030204" pitchFamily="34" charset="0"/>
              </a:rPr>
              <a:t>Image Credit: SpaceX</a:t>
            </a:r>
          </a:p>
        </p:txBody>
      </p:sp>
      <p:sp>
        <p:nvSpPr>
          <p:cNvPr id="10" name="Content Placeholder 9">
            <a:extLst>
              <a:ext uri="{FF2B5EF4-FFF2-40B4-BE49-F238E27FC236}">
                <a16:creationId xmlns:a16="http://schemas.microsoft.com/office/drawing/2014/main" id="{935281E8-FEE9-1597-DE26-D517DC10C82F}"/>
              </a:ext>
            </a:extLst>
          </p:cNvPr>
          <p:cNvSpPr>
            <a:spLocks noGrp="1"/>
          </p:cNvSpPr>
          <p:nvPr>
            <p:ph idx="1"/>
          </p:nvPr>
        </p:nvSpPr>
        <p:spPr>
          <a:xfrm>
            <a:off x="638880" y="1367260"/>
            <a:ext cx="7320556" cy="4919240"/>
          </a:xfrm>
        </p:spPr>
        <p:txBody>
          <a:bodyPr>
            <a:noAutofit/>
          </a:bodyPr>
          <a:lstStyle/>
          <a:p>
            <a:r>
              <a:rPr lang="en-US" sz="1600" b="1" dirty="0">
                <a:latin typeface="Calibri" panose="020F0502020204030204" pitchFamily="34" charset="0"/>
                <a:cs typeface="Calibri" panose="020F0502020204030204" pitchFamily="34" charset="0"/>
              </a:rPr>
              <a:t>Partnerships</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NASA “COTS”-like approach may enable an NGPP capability to be realized </a:t>
            </a:r>
            <a:r>
              <a:rPr lang="en-US" sz="1600" b="1" dirty="0">
                <a:latin typeface="Calibri" panose="020F0502020204030204" pitchFamily="34" charset="0"/>
                <a:cs typeface="Calibri" panose="020F0502020204030204" pitchFamily="34" charset="0"/>
              </a:rPr>
              <a:t>more quickly</a:t>
            </a:r>
            <a:r>
              <a:rPr lang="en-US" sz="1600" dirty="0">
                <a:latin typeface="Calibri" panose="020F0502020204030204" pitchFamily="34" charset="0"/>
                <a:cs typeface="Calibri" panose="020F0502020204030204" pitchFamily="34" charset="0"/>
              </a:rPr>
              <a:t>, with much </a:t>
            </a:r>
            <a:r>
              <a:rPr lang="en-US" sz="1600" b="1" dirty="0">
                <a:latin typeface="Calibri" panose="020F0502020204030204" pitchFamily="34" charset="0"/>
                <a:cs typeface="Calibri" panose="020F0502020204030204" pitchFamily="34" charset="0"/>
              </a:rPr>
              <a:t>lower risk</a:t>
            </a:r>
            <a:r>
              <a:rPr lang="en-US" sz="1600" dirty="0">
                <a:latin typeface="Calibri" panose="020F0502020204030204" pitchFamily="34" charset="0"/>
                <a:cs typeface="Calibri" panose="020F0502020204030204" pitchFamily="34" charset="0"/>
              </a:rPr>
              <a:t>, and at a </a:t>
            </a:r>
            <a:r>
              <a:rPr lang="en-US" sz="1600" b="1" dirty="0">
                <a:latin typeface="Calibri" panose="020F0502020204030204" pitchFamily="34" charset="0"/>
                <a:cs typeface="Calibri" panose="020F0502020204030204" pitchFamily="34" charset="0"/>
              </a:rPr>
              <a:t>fraction of the cost</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Unique opportunities exist now to partner with multiple private fusion companies on pulsed power technology maturation activities</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UK/AWE International partnerships also an option for both IFE and weapons</a:t>
            </a:r>
          </a:p>
          <a:p>
            <a:r>
              <a:rPr lang="en-US" sz="1600" b="1" dirty="0">
                <a:latin typeface="Calibri" panose="020F0502020204030204" pitchFamily="34" charset="0"/>
                <a:cs typeface="Calibri" panose="020F0502020204030204" pitchFamily="34" charset="0"/>
              </a:rPr>
              <a:t>Fixed Cost Target Approaches</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Fixed cost target is inherent to NASA “COTS”-like approach </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Regardless of partnerships, develop fixed cost target </a:t>
            </a:r>
            <a:r>
              <a:rPr lang="en-US" sz="1600" u="sng" dirty="0">
                <a:latin typeface="Calibri" panose="020F0502020204030204" pitchFamily="34" charset="0"/>
                <a:cs typeface="Calibri" panose="020F0502020204030204" pitchFamily="34" charset="0"/>
              </a:rPr>
              <a:t>early</a:t>
            </a:r>
            <a:r>
              <a:rPr lang="en-US" sz="1600" dirty="0">
                <a:latin typeface="Calibri" panose="020F0502020204030204" pitchFamily="34" charset="0"/>
                <a:cs typeface="Calibri" panose="020F0502020204030204" pitchFamily="34" charset="0"/>
              </a:rPr>
              <a:t> in 413.3b with scope reduction plan – formal approval at CD-1</a:t>
            </a:r>
          </a:p>
          <a:p>
            <a:r>
              <a:rPr lang="en-US" sz="1600" b="1" dirty="0">
                <a:latin typeface="Calibri" panose="020F0502020204030204" pitchFamily="34" charset="0"/>
                <a:cs typeface="Calibri" panose="020F0502020204030204" pitchFamily="34" charset="0"/>
              </a:rPr>
              <a:t>Urgency for CD-0 decision</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Due to current landscape of private investment, some of the partnership options may have only a short window to take advantage of </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Impacts plans and strategy for Z going forward</a:t>
            </a:r>
          </a:p>
        </p:txBody>
      </p:sp>
      <p:pic>
        <p:nvPicPr>
          <p:cNvPr id="11" name="Content Placeholder 4">
            <a:extLst>
              <a:ext uri="{FF2B5EF4-FFF2-40B4-BE49-F238E27FC236}">
                <a16:creationId xmlns:a16="http://schemas.microsoft.com/office/drawing/2014/main" id="{DD3678D0-64C8-D8E1-53EE-B31F993BDF7F}"/>
              </a:ext>
            </a:extLst>
          </p:cNvPr>
          <p:cNvPicPr>
            <a:picLocks noGrp="1" noChangeAspect="1"/>
          </p:cNvPicPr>
          <p:nvPr>
            <p:ph idx="10"/>
          </p:nvPr>
        </p:nvPicPr>
        <p:blipFill>
          <a:blip r:embed="rId2"/>
          <a:stretch>
            <a:fillRect/>
          </a:stretch>
        </p:blipFill>
        <p:spPr>
          <a:xfrm>
            <a:off x="8181252" y="1072509"/>
            <a:ext cx="3175564" cy="4761022"/>
          </a:xfrm>
          <a:prstGeom prst="rect">
            <a:avLst/>
          </a:prstGeom>
        </p:spPr>
      </p:pic>
    </p:spTree>
    <p:extLst>
      <p:ext uri="{BB962C8B-B14F-4D97-AF65-F5344CB8AC3E}">
        <p14:creationId xmlns:p14="http://schemas.microsoft.com/office/powerpoint/2010/main" val="289799465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7F8E-1320-320B-715C-E44C69C6BAF0}"/>
              </a:ext>
            </a:extLst>
          </p:cNvPr>
          <p:cNvSpPr>
            <a:spLocks noGrp="1"/>
          </p:cNvSpPr>
          <p:nvPr>
            <p:ph type="title"/>
          </p:nvPr>
        </p:nvSpPr>
        <p:spPr>
          <a:xfrm>
            <a:off x="1112149" y="330820"/>
            <a:ext cx="10676636" cy="688848"/>
          </a:xfrm>
        </p:spPr>
        <p:txBody>
          <a:bodyPr>
            <a:normAutofit/>
          </a:bodyPr>
          <a:lstStyle/>
          <a:p>
            <a:r>
              <a:rPr lang="en-US" cap="none" dirty="0"/>
              <a:t>A public-private capability development partnership could enable an NGPP capability for significantly less cost, less risk, and in less time</a:t>
            </a:r>
          </a:p>
        </p:txBody>
      </p:sp>
      <p:sp>
        <p:nvSpPr>
          <p:cNvPr id="3" name="Content Placeholder 2">
            <a:extLst>
              <a:ext uri="{FF2B5EF4-FFF2-40B4-BE49-F238E27FC236}">
                <a16:creationId xmlns:a16="http://schemas.microsoft.com/office/drawing/2014/main" id="{681C6DF0-CD96-9C8E-56A5-FDBAAFCCC1AF}"/>
              </a:ext>
            </a:extLst>
          </p:cNvPr>
          <p:cNvSpPr>
            <a:spLocks noGrp="1"/>
          </p:cNvSpPr>
          <p:nvPr>
            <p:ph sz="quarter" idx="11"/>
          </p:nvPr>
        </p:nvSpPr>
        <p:spPr>
          <a:xfrm>
            <a:off x="683662" y="1266414"/>
            <a:ext cx="10824677" cy="5260766"/>
          </a:xfrm>
        </p:spPr>
        <p:txBody>
          <a:bodyPr>
            <a:noAutofit/>
          </a:bodyPr>
          <a:lstStyle/>
          <a:p>
            <a:r>
              <a:rPr lang="en-US" sz="1800" dirty="0"/>
              <a:t>The approach enables industry to develop the needed capability as a transaction with NNSA instead of pursuing a traditional capital acquisition.  Essentially, an alternative approach to procurement that enables private industry to contribute to government programs while still moving at the speed of startups. </a:t>
            </a:r>
          </a:p>
          <a:p>
            <a:endParaRPr lang="en-US" sz="1800" dirty="0"/>
          </a:p>
          <a:p>
            <a:r>
              <a:rPr lang="en-US" sz="1700" dirty="0"/>
              <a:t>NASA’s Commercial Orbital Transportation Services (COTS), and later the Commercial Resupply Services (CRS), could be a model for NGPP.</a:t>
            </a:r>
          </a:p>
          <a:p>
            <a:pPr marL="342900" indent="-342900">
              <a:buFont typeface="Arial" panose="020B0604020202020204" pitchFamily="34" charset="0"/>
              <a:buChar char="•"/>
            </a:pPr>
            <a:r>
              <a:rPr lang="en-US" sz="1700" dirty="0"/>
              <a:t>NASA invested $788M and private companies invested $1B to provide NASA access to </a:t>
            </a:r>
            <a:r>
              <a:rPr lang="en-US" sz="1700" i="1" dirty="0"/>
              <a:t>two</a:t>
            </a:r>
            <a:r>
              <a:rPr lang="en-US" sz="1700" dirty="0"/>
              <a:t> separate options for cargo delivery to the ISS from U.S. soil. </a:t>
            </a:r>
          </a:p>
          <a:p>
            <a:pPr marL="342900" indent="-342900">
              <a:buFont typeface="Arial" panose="020B0604020202020204" pitchFamily="34" charset="0"/>
              <a:buChar char="•"/>
            </a:pPr>
            <a:r>
              <a:rPr lang="en-US" sz="1700" dirty="0"/>
              <a:t>In comparison, NASA’s conventionally procured Space Launch System, currently in development, has cost the agency $20 billion and has not yet flown.</a:t>
            </a:r>
          </a:p>
          <a:p>
            <a:endParaRPr lang="en-US" sz="1700" dirty="0"/>
          </a:p>
          <a:p>
            <a:r>
              <a:rPr lang="en-US" sz="1700" dirty="0"/>
              <a:t>What made COTS different and successful?</a:t>
            </a:r>
          </a:p>
          <a:p>
            <a:pPr marL="342900" indent="-342900">
              <a:buFont typeface="Arial" panose="020B0604020202020204" pitchFamily="34" charset="0"/>
              <a:buChar char="•"/>
            </a:pPr>
            <a:r>
              <a:rPr lang="en-US" sz="1700" dirty="0"/>
              <a:t>Legally structured as “other transactions” allows for partnerships that are not considered procurements (subject to the FARs) or cooperative agreements (subject to the Chiles Act)</a:t>
            </a:r>
          </a:p>
          <a:p>
            <a:pPr marL="342900" indent="-342900">
              <a:buFont typeface="Arial" panose="020B0604020202020204" pitchFamily="34" charset="0"/>
              <a:buChar char="•"/>
            </a:pPr>
            <a:r>
              <a:rPr lang="en-US" sz="1700" dirty="0"/>
              <a:t>The program contained minimal overhead as it relied on goal-driven evaluations and fixed-price payments after milestone-completion.</a:t>
            </a:r>
          </a:p>
          <a:p>
            <a:pPr marL="342900" indent="-342900">
              <a:buFont typeface="Arial" panose="020B0604020202020204" pitchFamily="34" charset="0"/>
              <a:buChar char="•"/>
            </a:pPr>
            <a:r>
              <a:rPr lang="en-US" sz="1700" dirty="0"/>
              <a:t>Leveraged commercialization interests of industry</a:t>
            </a:r>
          </a:p>
        </p:txBody>
      </p:sp>
      <p:sp>
        <p:nvSpPr>
          <p:cNvPr id="4" name="Slide Number Placeholder 3">
            <a:extLst>
              <a:ext uri="{FF2B5EF4-FFF2-40B4-BE49-F238E27FC236}">
                <a16:creationId xmlns:a16="http://schemas.microsoft.com/office/drawing/2014/main" id="{B85F4DA9-F896-4E74-6F33-EF3CE1CDE39A}"/>
              </a:ext>
            </a:extLst>
          </p:cNvPr>
          <p:cNvSpPr>
            <a:spLocks noGrp="1"/>
          </p:cNvSpPr>
          <p:nvPr>
            <p:ph type="sldNum" sz="quarter" idx="4"/>
          </p:nvPr>
        </p:nvSpPr>
        <p:spPr>
          <a:xfrm>
            <a:off x="11544066" y="6624422"/>
            <a:ext cx="489438" cy="273050"/>
          </a:xfrm>
          <a:prstGeom prst="rect">
            <a:avLst/>
          </a:prstGeom>
        </p:spPr>
        <p:txBody>
          <a:bodyPr/>
          <a:lstStyle>
            <a:defPPr>
              <a:defRPr lang="en-US"/>
            </a:defPPr>
            <a:lvl1pPr marL="0" algn="l" defTabSz="914400" rtl="0" eaLnBrk="1" latinLnBrk="0" hangingPunct="1">
              <a:defRPr sz="900" kern="12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3265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81B0-1AAD-A9EE-098D-3BC64BB0D2E3}"/>
              </a:ext>
            </a:extLst>
          </p:cNvPr>
          <p:cNvSpPr>
            <a:spLocks noGrp="1"/>
          </p:cNvSpPr>
          <p:nvPr>
            <p:ph type="title"/>
          </p:nvPr>
        </p:nvSpPr>
        <p:spPr/>
        <p:txBody>
          <a:bodyPr>
            <a:normAutofit/>
          </a:bodyPr>
          <a:lstStyle/>
          <a:p>
            <a:r>
              <a:rPr lang="en-US" dirty="0"/>
              <a:t>Prior LDRD research</a:t>
            </a:r>
            <a:r>
              <a:rPr lang="en-US" baseline="30000" dirty="0"/>
              <a:t>7</a:t>
            </a:r>
            <a:r>
              <a:rPr lang="en-US" dirty="0"/>
              <a:t> designed a fully engineered prototype Recyclable Transmission Line (RTL) intended to demonstrate solutions to challenges</a:t>
            </a:r>
          </a:p>
        </p:txBody>
      </p:sp>
      <p:sp>
        <p:nvSpPr>
          <p:cNvPr id="3" name="Slide Number Placeholder 2">
            <a:extLst>
              <a:ext uri="{FF2B5EF4-FFF2-40B4-BE49-F238E27FC236}">
                <a16:creationId xmlns:a16="http://schemas.microsoft.com/office/drawing/2014/main" id="{1C37CB9C-218C-D156-EE4C-EDF4D4710AE6}"/>
              </a:ext>
            </a:extLst>
          </p:cNvPr>
          <p:cNvSpPr>
            <a:spLocks noGrp="1"/>
          </p:cNvSpPr>
          <p:nvPr>
            <p:ph type="sldNum" sz="quarter" idx="4"/>
          </p:nvPr>
        </p:nvSpPr>
        <p:spPr/>
        <p:txBody>
          <a:bodyPr/>
          <a:lstStyle/>
          <a:p>
            <a:fld id="{4FAB73BC-B049-4115-A692-8D63A059BFB8}" type="slidenum">
              <a:rPr lang="en-US" smtClean="0"/>
              <a:pPr/>
              <a:t>9</a:t>
            </a:fld>
            <a:endParaRPr lang="en-US" dirty="0"/>
          </a:p>
        </p:txBody>
      </p:sp>
      <p:pic>
        <p:nvPicPr>
          <p:cNvPr id="8" name="Picture 7">
            <a:extLst>
              <a:ext uri="{FF2B5EF4-FFF2-40B4-BE49-F238E27FC236}">
                <a16:creationId xmlns:a16="http://schemas.microsoft.com/office/drawing/2014/main" id="{85D75DA4-EA2D-876B-E458-2330D43BB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321" y="1157853"/>
            <a:ext cx="3874382" cy="2508684"/>
          </a:xfrm>
          <a:prstGeom prst="rect">
            <a:avLst/>
          </a:prstGeom>
          <a:ln>
            <a:solidFill>
              <a:schemeClr val="tx1"/>
            </a:solidFill>
          </a:ln>
        </p:spPr>
      </p:pic>
      <p:sp>
        <p:nvSpPr>
          <p:cNvPr id="9" name="Rectangle 8">
            <a:extLst>
              <a:ext uri="{FF2B5EF4-FFF2-40B4-BE49-F238E27FC236}">
                <a16:creationId xmlns:a16="http://schemas.microsoft.com/office/drawing/2014/main" id="{17917063-A5AD-B656-FB2C-526FBCD7EB35}"/>
              </a:ext>
            </a:extLst>
          </p:cNvPr>
          <p:cNvSpPr/>
          <p:nvPr/>
        </p:nvSpPr>
        <p:spPr>
          <a:xfrm>
            <a:off x="0" y="6273225"/>
            <a:ext cx="8281555" cy="584775"/>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[7] T.J. Awe </a:t>
            </a:r>
            <a:r>
              <a:rPr lang="en-US" sz="1600" i="1" dirty="0">
                <a:latin typeface="Calibri" panose="020F0502020204030204" pitchFamily="34" charset="0"/>
                <a:cs typeface="Calibri" panose="020F0502020204030204" pitchFamily="34" charset="0"/>
              </a:rPr>
              <a:t>et al.</a:t>
            </a:r>
            <a:r>
              <a:rPr lang="en-US" sz="1600" dirty="0">
                <a:latin typeface="Calibri" panose="020F0502020204030204" pitchFamily="34" charset="0"/>
                <a:cs typeface="Calibri" panose="020F0502020204030204" pitchFamily="34" charset="0"/>
              </a:rPr>
              <a:t>, “New Strategies for Pulsed Power Transmission Lines: From Repetitive to Replaceable to Recyclable,” Sandia Report, SAND2013-8382 (2013).</a:t>
            </a:r>
          </a:p>
        </p:txBody>
      </p:sp>
      <p:sp>
        <p:nvSpPr>
          <p:cNvPr id="10" name="TextBox 9">
            <a:extLst>
              <a:ext uri="{FF2B5EF4-FFF2-40B4-BE49-F238E27FC236}">
                <a16:creationId xmlns:a16="http://schemas.microsoft.com/office/drawing/2014/main" id="{9E094352-20F0-382B-CABD-EF5CB2AD59F1}"/>
              </a:ext>
            </a:extLst>
          </p:cNvPr>
          <p:cNvSpPr txBox="1"/>
          <p:nvPr/>
        </p:nvSpPr>
        <p:spPr>
          <a:xfrm>
            <a:off x="8111321" y="3767418"/>
            <a:ext cx="3776470" cy="2886531"/>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Report included detailed print drawings to fabricate (but it was never built)</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Intended to operate at ~0.1 Hz and &gt;10,000 cycles</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Provides current path to target</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Pre-pumped MITLs</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Extended transmission lines or fast closure valves for standoff.</a:t>
            </a:r>
          </a:p>
        </p:txBody>
      </p:sp>
      <p:pic>
        <p:nvPicPr>
          <p:cNvPr id="30" name="Picture 29">
            <a:extLst>
              <a:ext uri="{FF2B5EF4-FFF2-40B4-BE49-F238E27FC236}">
                <a16:creationId xmlns:a16="http://schemas.microsoft.com/office/drawing/2014/main" id="{156ECE27-3445-D4FC-7D3C-A242FA36A177}"/>
              </a:ext>
            </a:extLst>
          </p:cNvPr>
          <p:cNvPicPr>
            <a:picLocks noChangeAspect="1"/>
          </p:cNvPicPr>
          <p:nvPr/>
        </p:nvPicPr>
        <p:blipFill>
          <a:blip r:embed="rId3"/>
          <a:stretch>
            <a:fillRect/>
          </a:stretch>
        </p:blipFill>
        <p:spPr>
          <a:xfrm>
            <a:off x="512892" y="1153625"/>
            <a:ext cx="7393708" cy="5119600"/>
          </a:xfrm>
          <a:prstGeom prst="rect">
            <a:avLst/>
          </a:prstGeom>
        </p:spPr>
      </p:pic>
    </p:spTree>
    <p:extLst>
      <p:ext uri="{BB962C8B-B14F-4D97-AF65-F5344CB8AC3E}">
        <p14:creationId xmlns:p14="http://schemas.microsoft.com/office/powerpoint/2010/main" val="3429417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9.8"/>
</p:tagLst>
</file>

<file path=ppt/theme/theme1.xml><?xml version="1.0" encoding="utf-8"?>
<a:theme xmlns:a="http://schemas.openxmlformats.org/drawingml/2006/main" name="Sandia Angle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32237</TotalTime>
  <Words>2148</Words>
  <Application>Microsoft Macintosh PowerPoint</Application>
  <PresentationFormat>Widescreen</PresentationFormat>
  <Paragraphs>227</Paragraphs>
  <Slides>14</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Open Sans SemiBold</vt:lpstr>
      <vt:lpstr>Cambria Math</vt:lpstr>
      <vt:lpstr>Helvetica</vt:lpstr>
      <vt:lpstr>Calibri</vt:lpstr>
      <vt:lpstr>Wingdings</vt:lpstr>
      <vt:lpstr>Open Sans bold</vt:lpstr>
      <vt:lpstr>Garamond</vt:lpstr>
      <vt:lpstr>Arial</vt:lpstr>
      <vt:lpstr>Courier New</vt:lpstr>
      <vt:lpstr>Gill Sans MT</vt:lpstr>
      <vt:lpstr>Open Sans</vt:lpstr>
      <vt:lpstr>Open Sans Light</vt:lpstr>
      <vt:lpstr>Sandia Angles</vt:lpstr>
      <vt:lpstr>Thoughts on maturing pulsed-power based paths to Inertial Fusion Energy</vt:lpstr>
      <vt:lpstr>Magnetic inertial fusion (MIF) bridges the gap between magnetic confinement fusion (MCF) and inertial confinement fusion (ICF).1</vt:lpstr>
      <vt:lpstr>Magnetized Liner Inertial Fusion (MagLIF) is a fusion concept combining external axial magnetic fields, laser preheat, and z-pinch implosions.2,3,4</vt:lpstr>
      <vt:lpstr>We are working to address perceived shortcomings to magnetically driven fusion highlighted in the recent Basic Research Needs report</vt:lpstr>
      <vt:lpstr>We are actively validating paths to ~100 MJ yields on future facilities with magnetic direct drive fusion targets5,6</vt:lpstr>
      <vt:lpstr>Sandia is working with the NNSA on a Next Generation Pulsed Power (NGPP) project to address important HED capability gaps and provide needed agility and flexibility for the next phase of stockpile modernization/replacement</vt:lpstr>
      <vt:lpstr>We are exploring options and solutions that may allow us to more readily achieve NGPP in partnership with private industry and others</vt:lpstr>
      <vt:lpstr>A public-private capability development partnership could enable an NGPP capability for significantly less cost, less risk, and in less time</vt:lpstr>
      <vt:lpstr>Prior LDRD research7 designed a fully engineered prototype Recyclable Transmission Line (RTL) intended to demonstrate solutions to challenges</vt:lpstr>
      <vt:lpstr>“Auto-Mag”[8] is one approach we have studied on Z and smaller scale facilities to demonstrate axial magnetization without using field coils</vt:lpstr>
      <vt:lpstr>We are using Z and other facilities to quantify the growth and synchronization of instabilities to understand mass production requirements[9]</vt:lpstr>
      <vt:lpstr>We are working to address perceived shortcomings to magnetically driven fusion highlighted in the recent Basic Research Needs report</vt:lpstr>
      <vt:lpstr>PowerPoint Presentation</vt:lpstr>
      <vt:lpstr>Large gaps in weapon high energy density (HED) testing capabilities have existed since the cessation of underground nuclear tests. The need to fill those gaps for the next phase of stockpile stewardship is growing.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Sinars, Daniel Brian</cp:lastModifiedBy>
  <cp:revision>653</cp:revision>
  <cp:lastPrinted>2022-06-07T14:13:39Z</cp:lastPrinted>
  <dcterms:created xsi:type="dcterms:W3CDTF">2018-07-21T13:25:45Z</dcterms:created>
  <dcterms:modified xsi:type="dcterms:W3CDTF">2023-12-18T14:59:35Z</dcterms:modified>
</cp:coreProperties>
</file>