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comments/modernComment_7FE4E897_1813B2C3.xml" ContentType="application/vnd.ms-powerpoint.comments+xml"/>
  <Override PartName="/ppt/tags/tag24.xml" ContentType="application/vnd.openxmlformats-officedocument.presentationml.tags+xml"/>
  <Override PartName="/ppt/notesSlides/notesSlide12.xml" ContentType="application/vnd.openxmlformats-officedocument.presentationml.notesSlide+xml"/>
  <Override PartName="/ppt/comments/modernComment_7FE4E87C_CC74B44A.xml" ContentType="application/vnd.ms-powerpoint.comments+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737" r:id="rId5"/>
  </p:sldMasterIdLst>
  <p:notesMasterIdLst>
    <p:notesMasterId r:id="rId21"/>
  </p:notesMasterIdLst>
  <p:handoutMasterIdLst>
    <p:handoutMasterId r:id="rId22"/>
  </p:handoutMasterIdLst>
  <p:sldIdLst>
    <p:sldId id="2145708178" r:id="rId6"/>
    <p:sldId id="2145708179" r:id="rId7"/>
    <p:sldId id="2145708180" r:id="rId8"/>
    <p:sldId id="2145708181" r:id="rId9"/>
    <p:sldId id="2145708142" r:id="rId10"/>
    <p:sldId id="2145708144" r:id="rId11"/>
    <p:sldId id="2145708149" r:id="rId12"/>
    <p:sldId id="2145708116" r:id="rId13"/>
    <p:sldId id="2145708150" r:id="rId14"/>
    <p:sldId id="2145708138" r:id="rId15"/>
    <p:sldId id="2145708183" r:id="rId16"/>
    <p:sldId id="2145708156" r:id="rId17"/>
    <p:sldId id="2145708158" r:id="rId18"/>
    <p:sldId id="2145708159" r:id="rId19"/>
    <p:sldId id="587" r:id="rId20"/>
  </p:sldIdLst>
  <p:sldSz cx="12192000" cy="6858000"/>
  <p:notesSz cx="7315200" cy="9601200"/>
  <p:embeddedFontLst>
    <p:embeddedFont>
      <p:font typeface="Calibri" panose="020F0502020204030204" pitchFamily="34" charset="0"/>
      <p:regular r:id="rId23"/>
      <p:bold r:id="rId24"/>
      <p:italic r:id="rId25"/>
      <p:boldItalic r:id="rId26"/>
    </p:embeddedFont>
    <p:embeddedFont>
      <p:font typeface="League Gothic" panose="00000500000000000000" pitchFamily="50" charset="0"/>
      <p:regular r:id="rId27"/>
      <p:italic r:id="rId28"/>
    </p:embeddedFont>
    <p:embeddedFont>
      <p:font typeface="Ubuntu" panose="020B0504030602030204" pitchFamily="34" charset="0"/>
      <p:regular r:id="rId29"/>
      <p:bold r:id="rId30"/>
      <p:italic r:id="rId31"/>
      <p:boldItalic r:id="rId32"/>
    </p:embeddedFont>
    <p:embeddedFont>
      <p:font typeface="Ubuntu Light" panose="020B0304030602030204" pitchFamily="34" charset="0"/>
      <p:regular r:id="rId33"/>
      <p:italic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4" pos="5314" userDrawn="1">
          <p15:clr>
            <a:srgbClr val="A4A3A4"/>
          </p15:clr>
        </p15:guide>
        <p15:guide id="5" orient="horz" pos="2736" userDrawn="1">
          <p15:clr>
            <a:srgbClr val="9FCC3B"/>
          </p15:clr>
        </p15:guide>
        <p15:guide id="6" pos="2856" userDrawn="1">
          <p15:clr>
            <a:srgbClr val="A4A3A4"/>
          </p15:clr>
        </p15:guide>
        <p15:guide id="9" pos="4770" userDrawn="1">
          <p15:clr>
            <a:srgbClr val="A4A3A4"/>
          </p15:clr>
        </p15:guide>
        <p15:guide id="10" pos="66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3A9A02-FE6F-BAF0-DF60-90D717B5BC3C}" name="Grace Peach" initials="GP" userId="S::grace.peach@generalfusion.com::462be6d5-d2df-49c8-8ebe-7ca611a3d28c" providerId="AD"/>
  <p188:author id="{17729C07-3A5C-6449-2C17-6EB69412A11E}" name="Chris Santa Cruz" initials="CSC" userId="S::chris.santacruz@generalfusion.com::d7747698-a77f-485f-a2af-9cdcfecf5725" providerId="AD"/>
  <p188:author id="{6EDD8313-2BB0-A4A8-DA12-4387069C76A9}" name="Amee Barber" initials="AB" userId="S::amee.barber@generalfusion.com::1409b1de-4e44-40b0-9130-b6b02530df30" providerId="AD"/>
  <p188:author id="{937E1C18-ACAB-80D7-066A-38975D78C8F0}" name="Fasheh, Firas" initials="FF" userId="Fasheh, Firas" providerId="None"/>
  <p188:author id="{0AF22E19-2058-364A-F64E-BC8B91A62827}" name="Josh Nycholat" initials="JN" userId="S::josh@irlabs.ca::1afdbd53-dbf0-4a2a-988b-d38d7d8f6cd8" providerId="AD"/>
  <p188:author id="{DBB0E61C-23B0-DC30-4B26-89274832EBEB}" name="keaton@irlabs.ca" initials="ke" userId="S::urn:spo:guest#keaton@irlabs.ca::" providerId="AD"/>
  <p188:author id="{53070A28-79E6-B6A3-2ACA-0CE6CDFAEAFE}" name="Toor, Arshdeep" initials="TA" userId="Toor, Arshdeep" providerId="None"/>
  <p188:author id="{2E27BF2E-D74E-BEB6-6CCC-E4F4A11984C3}" name="Josh Nycholat" initials="JN" userId="S::Josh.nycholat@generalfusion.com::07a9b3e5-5b9e-420e-99aa-fc8c6b7279b2" providerId="AD"/>
  <p188:author id="{394B0153-ED4E-DFB7-0D0A-32C58B60169A}" name="Josh Nycholat" initials="JN" userId="S::josh.nycholat@generalfusion.com::07a9b3e5-5b9e-420e-99aa-fc8c6b7279b2" providerId="AD"/>
  <p188:author id="{75FE3053-10F4-6481-35C0-C3E338C43B97}" name="Bechard, Tyler (IB)" initials="BT(" userId="Bechard, Tyler (IB)" providerId="None"/>
  <p188:author id="{7768225F-F149-31AE-DFB9-9E50FD3F65CA}" name="Mike Donaldson" initials="MD" userId="S::mike.donaldson@generalfusion.com::f2bff99d-5f3a-40b8-9c5a-620852ea557b" providerId="AD"/>
  <p188:author id="{81403C81-2AE5-616F-B656-B1983E213236}" name="Robert Crystal" initials="RC" userId="S::robert.crystal@generalfusion.com::640fc3de-343b-4930-b318-b0eecc851503" providerId="AD"/>
  <p188:author id="{BA01BA91-9638-2323-4DFC-E14DD39A57F4}" name="Megan Wilson" initials="MW" userId="S::megan.wilson@generalfusion.com::d5b091bf-f214-4bc9-8bfc-164dee9ceb70" providerId="AD"/>
  <p188:author id="{F9A36DBB-3483-047E-D8AE-3D68C55971AD}" name="Toor, Arshdeep" initials="TA" userId="S::Arshdeep.Toor@guggenheimpartners.com::1b58e038-a7b0-4521-899f-ef1956ef8d37" providerId="AD"/>
  <p188:author id="{30BCB8BE-E902-8212-49A2-F046A09759CB}" name="Otto, Allen" initials="OA" userId="S-1-5-21-1865704431-1754329292-2795507501-57959" providerId="AD"/>
  <p188:author id="{4E7DF8C1-7552-11C9-3C64-3ACA4A80C770}" name="Greg Twinney" initials="GT" userId="S::greg.twinney@generalfusion.com::b10430c1-c8c1-4fff-9ffd-6ecf36d8a28e" providerId="AD"/>
  <p188:author id="{026057C3-D858-E939-B707-1E002F043B2A}" name="Allen" initials="A" userId="Allen" providerId="None"/>
  <p188:author id="{6FA327DC-00D1-FBF7-9EE2-5C9F1B449DCA}" name="Chris Santa Cruz" initials="CSC" userId="S::chris@irlabs.ca::6eef15d2-e005-418b-9e1e-a6a5f0035e70" providerId="AD"/>
  <p188:author id="{B2B06FE9-2896-A7EF-2A2E-6B39F0848D23}" name="Laura Hermann" initials="LH" userId="f1703f82c71c53cc" providerId="Windows Live"/>
  <p188:author id="{EC5DFEF1-C527-BD24-0116-3D75483BE703}" name="Lenora Jordan" initials="LJ" userId="S::lenora.jordan@generalfusion.com::bb04ad0f-73e2-4f84-9fc2-d739d176ab99" providerId="AD"/>
  <p188:author id="{55DE25F4-1D71-33FD-E47A-844B82BFA80A}" name="Otto, Allen" initials="OA" userId="Otto, Alle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urajl" initials="d" lastIdx="6" clrIdx="6"/>
  <p:cmAuthor id="1" name="Bruce Colwill" initials="BC" lastIdx="0" clrIdx="0"/>
  <p:cmAuthor id="2" name="Tim Howard" initials="TH" lastIdx="1" clrIdx="1"/>
  <p:cmAuthor id="3" name="Nadine Fournier" initials="NF" lastIdx="1" clrIdx="2">
    <p:extLst>
      <p:ext uri="{19B8F6BF-5375-455C-9EA6-DF929625EA0E}">
        <p15:presenceInfo xmlns:p15="http://schemas.microsoft.com/office/powerpoint/2012/main" userId="S::nadine_fournier@mckinsey.com::05e24244-d2ab-4454-a646-a957c5c85b38" providerId="AD"/>
      </p:ext>
    </p:extLst>
  </p:cmAuthor>
  <p:cmAuthor id="4" name="Meg Glover" initials="MG" lastIdx="1" clrIdx="3">
    <p:extLst>
      <p:ext uri="{19B8F6BF-5375-455C-9EA6-DF929625EA0E}">
        <p15:presenceInfo xmlns:p15="http://schemas.microsoft.com/office/powerpoint/2012/main" userId="S::Meg_Glover@mckinsey.com::cfa2e78b-91fb-4131-a884-5a3b8c5f9fa7" providerId="AD"/>
      </p:ext>
    </p:extLst>
  </p:cmAuthor>
  <p:cmAuthor id="5" name="Grace Peach" initials="GP" lastIdx="3" clrIdx="4">
    <p:extLst>
      <p:ext uri="{19B8F6BF-5375-455C-9EA6-DF929625EA0E}">
        <p15:presenceInfo xmlns:p15="http://schemas.microsoft.com/office/powerpoint/2012/main" userId="S::grace.peach@generalfusion.com::462be6d5-d2df-49c8-8ebe-7ca611a3d28c" providerId="AD"/>
      </p:ext>
    </p:extLst>
  </p:cmAuthor>
  <p:cmAuthor id="6" name="Jillian Noel" initials="JN" lastIdx="1" clrIdx="5">
    <p:extLst>
      <p:ext uri="{19B8F6BF-5375-455C-9EA6-DF929625EA0E}">
        <p15:presenceInfo xmlns:p15="http://schemas.microsoft.com/office/powerpoint/2012/main" userId="S::jillian.noel@generalfusion.com::87df5ba5-b4fc-47d2-84c7-d2de493f45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DA1F26"/>
    <a:srgbClr val="FFFFFF"/>
    <a:srgbClr val="E1F2CE"/>
    <a:srgbClr val="75686B"/>
    <a:srgbClr val="9C9C9C"/>
    <a:srgbClr val="7F7F7F"/>
    <a:srgbClr val="139DDD"/>
    <a:srgbClr val="EF858A"/>
    <a:srgbClr val="F9D1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39" y="24"/>
      </p:cViewPr>
      <p:guideLst>
        <p:guide pos="384"/>
        <p:guide pos="5314"/>
        <p:guide orient="horz" pos="2736"/>
        <p:guide pos="2856"/>
        <p:guide pos="4770"/>
        <p:guide pos="66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comments/modernComment_7FE4E87C_CC74B44A.xml><?xml version="1.0" encoding="utf-8"?>
<p188:cmLst xmlns:a="http://schemas.openxmlformats.org/drawingml/2006/main" xmlns:r="http://schemas.openxmlformats.org/officeDocument/2006/relationships" xmlns:p188="http://schemas.microsoft.com/office/powerpoint/2018/8/main">
  <p188:cm id="{17BC4471-1641-453E-AADD-E125693A64E1}" authorId="{BA01BA91-9638-2323-4DFC-E14DD39A57F4}" status="resolved" created="2023-08-25T15:32:04.455">
    <ac:deMkLst xmlns:ac="http://schemas.microsoft.com/office/drawing/2013/main/command">
      <pc:docMk xmlns:pc="http://schemas.microsoft.com/office/powerpoint/2013/main/command"/>
      <pc:sldMk xmlns:pc="http://schemas.microsoft.com/office/powerpoint/2013/main/command" cId="3430200394" sldId="2145708156"/>
      <ac:spMk id="129" creationId="{0980BD6F-97D7-4187-A970-319517791309}"/>
    </ac:deMkLst>
    <p188:txBody>
      <a:bodyPr/>
      <a:lstStyle/>
      <a:p>
        <a:r>
          <a:rPr lang="en-US"/>
          <a:t>[@Josh Nycholat] [@Chris Santa Cruz] please make all number circles the same size</a:t>
        </a:r>
      </a:p>
    </p188:txBody>
  </p188:cm>
</p188:cmLst>
</file>

<file path=ppt/comments/modernComment_7FE4E897_1813B2C3.xml><?xml version="1.0" encoding="utf-8"?>
<p188:cmLst xmlns:a="http://schemas.openxmlformats.org/drawingml/2006/main" xmlns:r="http://schemas.openxmlformats.org/officeDocument/2006/relationships" xmlns:p188="http://schemas.microsoft.com/office/powerpoint/2018/8/main">
  <p188:cm id="{5C7ED3F2-3535-42F6-A2A0-C0C405D3AD73}" authorId="{6FA327DC-00D1-FBF7-9EE2-5C9F1B449DCA}" status="resolved" created="2023-07-12T00:44:09.603">
    <ac:deMkLst xmlns:ac="http://schemas.microsoft.com/office/drawing/2013/main/command">
      <pc:docMk xmlns:pc="http://schemas.microsoft.com/office/powerpoint/2013/main/command"/>
      <pc:sldMk xmlns:pc="http://schemas.microsoft.com/office/powerpoint/2013/main/command" cId="403944131" sldId="2145708183"/>
      <ac:spMk id="4" creationId="{548A8CB9-7CE6-AD32-4889-5FB3BDC9FF23}"/>
    </ac:deMkLst>
    <p188:txBody>
      <a:bodyPr/>
      <a:lstStyle/>
      <a:p>
        <a:r>
          <a:rPr lang="en-CA"/>
          <a:t>JUHong: Consider moving page ahead of page 25, as helpful to begin with goals before diving into detail</a:t>
        </a:r>
      </a:p>
    </p188:txBody>
  </p188:cm>
  <p188:cm id="{83F67043-6813-4901-9E65-FD4C5C046D2C}" authorId="{17729C07-3A5C-6449-2C17-6EB69412A11E}" status="resolved" created="2023-08-22T14:26:06.336">
    <ac:deMkLst xmlns:ac="http://schemas.microsoft.com/office/drawing/2013/main/command">
      <pc:docMk xmlns:pc="http://schemas.microsoft.com/office/powerpoint/2013/main/command"/>
      <pc:sldMk xmlns:pc="http://schemas.microsoft.com/office/powerpoint/2013/main/command" cId="3405057330" sldId="2145706632"/>
      <ac:picMk id="23" creationId="{40DC95E1-1AAB-C5B9-974F-D2178A1212DD}"/>
    </ac:deMkLst>
    <p188:replyLst>
      <p188:reply id="{2F83890D-5937-457C-A1DB-9A7ED89F71FD}" authorId="{17729C07-3A5C-6449-2C17-6EB69412A11E}" created="2023-08-23T17:26:14.783">
        <p188:txBody>
          <a:bodyPr/>
          <a:lstStyle/>
          <a:p>
            <a:r>
              <a:rPr lang="en-CA"/>
              <a:t>Inquiring with technical team (auto CAD drawings)</a:t>
            </a:r>
          </a:p>
        </p188:txBody>
      </p188:reply>
    </p188:replyLst>
    <p188:txBody>
      <a:bodyPr/>
      <a:lstStyle/>
      <a:p>
        <a:r>
          <a:rPr lang="en-CA"/>
          <a:t>GT: Revisit graphics.</a:t>
        </a:r>
      </a:p>
    </p188:txBody>
  </p188:cm>
  <p188:cm id="{B39C0AA7-7FA7-4E4F-84EC-C2D15A526F62}" authorId="{2E27BF2E-D74E-BEB6-6CCC-E4F4A11984C3}" status="resolved" created="2023-08-31T18:22:11.603">
    <pc:sldMkLst xmlns:pc="http://schemas.microsoft.com/office/powerpoint/2013/main/command">
      <pc:docMk/>
      <pc:sldMk cId="2335681005" sldId="2145708152"/>
    </pc:sldMkLst>
    <p188:replyLst>
      <p188:reply id="{3328A114-36DA-4E73-82D2-6CF45587593B}" authorId="{DBB0E61C-23B0-DC30-4B26-89274832EBEB}" created="2023-09-01T00:41:40.538">
        <p188:txBody>
          <a:bodyPr/>
          <a:lstStyle/>
          <a:p>
            <a:r>
              <a:rPr lang="en-US"/>
              <a:t>Moved left image right, might not be what you had in mind.</a:t>
            </a:r>
          </a:p>
        </p188:txBody>
      </p188:reply>
    </p188:replyLst>
    <p188:txBody>
      <a:bodyPr/>
      <a:lstStyle/>
      <a:p>
        <a:r>
          <a:rPr lang="en-US"/>
          <a:t>Update visual alignment</a:t>
        </a:r>
      </a:p>
    </p188:txBody>
  </p188:cm>
  <p188:cm id="{8297BEAD-28D6-5448-BBA6-AFF5B08F077C}" authorId="{2E27BF2E-D74E-BEB6-6CCC-E4F4A11984C3}" status="resolved" created="2023-08-31T18:23:59.958">
    <ac:deMkLst xmlns:ac="http://schemas.microsoft.com/office/drawing/2013/main/command">
      <pc:docMk xmlns:pc="http://schemas.microsoft.com/office/powerpoint/2013/main/command"/>
      <pc:sldMk xmlns:pc="http://schemas.microsoft.com/office/powerpoint/2013/main/command" cId="403944131" sldId="2145708183"/>
      <ac:spMk id="18" creationId="{FF8F3A33-B341-3099-B23D-732BF90C8E90}"/>
    </ac:deMkLst>
    <p188:replyLst>
      <p188:reply id="{E18A7155-83FC-4F76-9E7C-255EF1B85EFF}" authorId="{DBB0E61C-23B0-DC30-4B26-89274832EBEB}" created="2023-09-01T00:29:08.227">
        <p188:txBody>
          <a:bodyPr/>
          <a:lstStyle/>
          <a:p>
            <a:r>
              <a:rPr lang="en-US"/>
              <a:t>Added.</a:t>
            </a:r>
          </a:p>
        </p188:txBody>
      </p188:reply>
    </p188:replyLst>
    <p188:txBody>
      <a:bodyPr/>
      <a:lstStyle/>
      <a:p>
        <a:r>
          <a:rPr lang="en-US"/>
          <a:t>Green open circle</a:t>
        </a:r>
      </a:p>
    </p188:txBody>
  </p188:cm>
  <p188:cm id="{F66386E2-81A8-0B4B-9684-4A90161380F5}" authorId="{2E27BF2E-D74E-BEB6-6CCC-E4F4A11984C3}" status="resolved" created="2023-08-31T18:24:37.133">
    <ac:deMkLst xmlns:ac="http://schemas.microsoft.com/office/drawing/2013/main/command">
      <pc:docMk xmlns:pc="http://schemas.microsoft.com/office/powerpoint/2013/main/command"/>
      <pc:sldMk xmlns:pc="http://schemas.microsoft.com/office/powerpoint/2013/main/command" cId="403944131" sldId="2145708183"/>
      <ac:spMk id="22" creationId="{1D1C3ABE-7AAA-A6C4-4206-F5B1F5089C5A}"/>
    </ac:deMkLst>
    <p188:txBody>
      <a:bodyPr/>
      <a:lstStyle/>
      <a:p>
        <a:r>
          <a:rPr lang="en-US"/>
          <a:t>Alignment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169920" cy="481728"/>
          </a:xfrm>
          <a:prstGeom prst="rect">
            <a:avLst/>
          </a:prstGeom>
        </p:spPr>
        <p:txBody>
          <a:bodyPr vert="horz" lIns="96293" tIns="48146" rIns="96293" bIns="48146" rtlCol="0"/>
          <a:lstStyle>
            <a:lvl1pPr algn="l">
              <a:defRPr sz="1200"/>
            </a:lvl1pPr>
          </a:lstStyle>
          <a:p>
            <a:endParaRPr lang="en-CA">
              <a:latin typeface="Ubuntu" panose="020B0504030602030204"/>
            </a:endParaRPr>
          </a:p>
        </p:txBody>
      </p:sp>
      <p:sp>
        <p:nvSpPr>
          <p:cNvPr id="3" name="Date Placeholder 2"/>
          <p:cNvSpPr>
            <a:spLocks noGrp="1"/>
          </p:cNvSpPr>
          <p:nvPr>
            <p:ph type="dt" sz="quarter" idx="1"/>
          </p:nvPr>
        </p:nvSpPr>
        <p:spPr>
          <a:xfrm>
            <a:off x="4143587" y="5"/>
            <a:ext cx="3169920" cy="481728"/>
          </a:xfrm>
          <a:prstGeom prst="rect">
            <a:avLst/>
          </a:prstGeom>
        </p:spPr>
        <p:txBody>
          <a:bodyPr vert="horz" lIns="96293" tIns="48146" rIns="96293" bIns="48146" rtlCol="0"/>
          <a:lstStyle>
            <a:lvl1pPr algn="r">
              <a:defRPr sz="1200"/>
            </a:lvl1pPr>
          </a:lstStyle>
          <a:p>
            <a:fld id="{96465B78-89EA-42D9-BEEC-8B5622327F8E}" type="datetimeFigureOut">
              <a:rPr lang="en-CA" smtClean="0">
                <a:latin typeface="Ubuntu" panose="020B0504030602030204"/>
              </a:rPr>
              <a:t>2023-12-19</a:t>
            </a:fld>
            <a:endParaRPr lang="en-CA">
              <a:latin typeface="Ubuntu" panose="020B0504030602030204"/>
            </a:endParaRPr>
          </a:p>
        </p:txBody>
      </p:sp>
      <p:sp>
        <p:nvSpPr>
          <p:cNvPr id="4" name="Footer Placeholder 3"/>
          <p:cNvSpPr>
            <a:spLocks noGrp="1"/>
          </p:cNvSpPr>
          <p:nvPr>
            <p:ph type="ftr" sz="quarter" idx="2"/>
          </p:nvPr>
        </p:nvSpPr>
        <p:spPr>
          <a:xfrm>
            <a:off x="0" y="9119479"/>
            <a:ext cx="3169920" cy="481727"/>
          </a:xfrm>
          <a:prstGeom prst="rect">
            <a:avLst/>
          </a:prstGeom>
        </p:spPr>
        <p:txBody>
          <a:bodyPr vert="horz" lIns="96293" tIns="48146" rIns="96293" bIns="48146" rtlCol="0" anchor="b"/>
          <a:lstStyle>
            <a:lvl1pPr algn="l">
              <a:defRPr sz="1200"/>
            </a:lvl1pPr>
          </a:lstStyle>
          <a:p>
            <a:endParaRPr lang="en-CA">
              <a:latin typeface="Ubuntu" panose="020B0504030602030204"/>
            </a:endParaRPr>
          </a:p>
        </p:txBody>
      </p:sp>
      <p:sp>
        <p:nvSpPr>
          <p:cNvPr id="5" name="Slide Number Placeholder 4"/>
          <p:cNvSpPr>
            <a:spLocks noGrp="1"/>
          </p:cNvSpPr>
          <p:nvPr>
            <p:ph type="sldNum" sz="quarter" idx="3"/>
          </p:nvPr>
        </p:nvSpPr>
        <p:spPr>
          <a:xfrm>
            <a:off x="4143587" y="9119479"/>
            <a:ext cx="3169920" cy="481727"/>
          </a:xfrm>
          <a:prstGeom prst="rect">
            <a:avLst/>
          </a:prstGeom>
        </p:spPr>
        <p:txBody>
          <a:bodyPr vert="horz" lIns="96293" tIns="48146" rIns="96293" bIns="48146" rtlCol="0" anchor="b"/>
          <a:lstStyle>
            <a:lvl1pPr algn="r">
              <a:defRPr sz="1200"/>
            </a:lvl1pPr>
          </a:lstStyle>
          <a:p>
            <a:fld id="{221924B1-79A2-4499-A432-C5FBD10097F7}" type="slidenum">
              <a:rPr lang="en-CA" smtClean="0">
                <a:latin typeface="Ubuntu" panose="020B0504030602030204"/>
              </a:rPr>
              <a:t>‹#›</a:t>
            </a:fld>
            <a:endParaRPr lang="en-CA">
              <a:latin typeface="Ubuntu" panose="020B0504030602030204"/>
            </a:endParaRPr>
          </a:p>
        </p:txBody>
      </p:sp>
    </p:spTree>
    <p:extLst>
      <p:ext uri="{BB962C8B-B14F-4D97-AF65-F5344CB8AC3E}">
        <p14:creationId xmlns:p14="http://schemas.microsoft.com/office/powerpoint/2010/main" val="3546626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169920" cy="481728"/>
          </a:xfrm>
          <a:prstGeom prst="rect">
            <a:avLst/>
          </a:prstGeom>
        </p:spPr>
        <p:txBody>
          <a:bodyPr vert="horz" lIns="96293" tIns="48146" rIns="96293" bIns="48146" rtlCol="0"/>
          <a:lstStyle>
            <a:lvl1pPr algn="l">
              <a:defRPr sz="1200">
                <a:latin typeface="Ubuntu" panose="020B0504030602030204"/>
              </a:defRPr>
            </a:lvl1pPr>
          </a:lstStyle>
          <a:p>
            <a:endParaRPr lang="en-CA"/>
          </a:p>
        </p:txBody>
      </p:sp>
      <p:sp>
        <p:nvSpPr>
          <p:cNvPr id="3" name="Date Placeholder 2"/>
          <p:cNvSpPr>
            <a:spLocks noGrp="1"/>
          </p:cNvSpPr>
          <p:nvPr>
            <p:ph type="dt" idx="1"/>
          </p:nvPr>
        </p:nvSpPr>
        <p:spPr>
          <a:xfrm>
            <a:off x="4143587" y="5"/>
            <a:ext cx="3169920" cy="481728"/>
          </a:xfrm>
          <a:prstGeom prst="rect">
            <a:avLst/>
          </a:prstGeom>
        </p:spPr>
        <p:txBody>
          <a:bodyPr vert="horz" lIns="96293" tIns="48146" rIns="96293" bIns="48146" rtlCol="0"/>
          <a:lstStyle>
            <a:lvl1pPr algn="r">
              <a:defRPr sz="1200">
                <a:latin typeface="Ubuntu" panose="020B0504030602030204"/>
              </a:defRPr>
            </a:lvl1pPr>
          </a:lstStyle>
          <a:p>
            <a:fld id="{F4A28FBA-1FF1-4B41-BF85-C5DE0ACE7572}" type="datetimeFigureOut">
              <a:rPr lang="en-CA" smtClean="0"/>
              <a:pPr/>
              <a:t>2023-12-19</a:t>
            </a:fld>
            <a:endParaRPr lang="en-CA"/>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6293" tIns="48146" rIns="96293" bIns="48146" rtlCol="0" anchor="ctr"/>
          <a:lstStyle/>
          <a:p>
            <a:endParaRPr lang="en-CA"/>
          </a:p>
        </p:txBody>
      </p:sp>
      <p:sp>
        <p:nvSpPr>
          <p:cNvPr id="5" name="Notes Placeholder 4"/>
          <p:cNvSpPr>
            <a:spLocks noGrp="1"/>
          </p:cNvSpPr>
          <p:nvPr>
            <p:ph type="body" sz="quarter" idx="3"/>
          </p:nvPr>
        </p:nvSpPr>
        <p:spPr>
          <a:xfrm>
            <a:off x="731520" y="4620582"/>
            <a:ext cx="5852160" cy="3780473"/>
          </a:xfrm>
          <a:prstGeom prst="rect">
            <a:avLst/>
          </a:prstGeom>
        </p:spPr>
        <p:txBody>
          <a:bodyPr vert="horz" lIns="96293" tIns="48146" rIns="96293" bIns="48146"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Footer Placeholder 5"/>
          <p:cNvSpPr>
            <a:spLocks noGrp="1"/>
          </p:cNvSpPr>
          <p:nvPr>
            <p:ph type="ftr" sz="quarter" idx="4"/>
          </p:nvPr>
        </p:nvSpPr>
        <p:spPr>
          <a:xfrm>
            <a:off x="0" y="9119479"/>
            <a:ext cx="3169920" cy="481727"/>
          </a:xfrm>
          <a:prstGeom prst="rect">
            <a:avLst/>
          </a:prstGeom>
        </p:spPr>
        <p:txBody>
          <a:bodyPr vert="horz" lIns="96293" tIns="48146" rIns="96293" bIns="48146" rtlCol="0" anchor="b"/>
          <a:lstStyle>
            <a:lvl1pPr algn="l">
              <a:defRPr sz="1200">
                <a:latin typeface="Ubuntu" panose="020B0504030602030204"/>
              </a:defRPr>
            </a:lvl1pPr>
          </a:lstStyle>
          <a:p>
            <a:endParaRPr lang="en-CA"/>
          </a:p>
        </p:txBody>
      </p:sp>
      <p:sp>
        <p:nvSpPr>
          <p:cNvPr id="7" name="Slide Number Placeholder 6"/>
          <p:cNvSpPr>
            <a:spLocks noGrp="1"/>
          </p:cNvSpPr>
          <p:nvPr>
            <p:ph type="sldNum" sz="quarter" idx="5"/>
          </p:nvPr>
        </p:nvSpPr>
        <p:spPr>
          <a:xfrm>
            <a:off x="4143587" y="9119479"/>
            <a:ext cx="3169920" cy="481727"/>
          </a:xfrm>
          <a:prstGeom prst="rect">
            <a:avLst/>
          </a:prstGeom>
        </p:spPr>
        <p:txBody>
          <a:bodyPr vert="horz" lIns="96293" tIns="48146" rIns="96293" bIns="48146" rtlCol="0" anchor="b"/>
          <a:lstStyle>
            <a:lvl1pPr algn="r">
              <a:defRPr sz="1200">
                <a:latin typeface="Ubuntu" panose="020B0504030602030204"/>
              </a:defRPr>
            </a:lvl1pPr>
          </a:lstStyle>
          <a:p>
            <a:fld id="{3E39F773-7511-4109-9FF9-C3B29557062A}" type="slidenum">
              <a:rPr lang="en-CA" smtClean="0"/>
              <a:pPr/>
              <a:t>‹#›</a:t>
            </a:fld>
            <a:endParaRPr lang="en-CA"/>
          </a:p>
        </p:txBody>
      </p:sp>
    </p:spTree>
    <p:extLst>
      <p:ext uri="{BB962C8B-B14F-4D97-AF65-F5344CB8AC3E}">
        <p14:creationId xmlns:p14="http://schemas.microsoft.com/office/powerpoint/2010/main" val="35128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buntu" panose="020B0504030602030204"/>
        <a:ea typeface="+mn-ea"/>
        <a:cs typeface="+mn-cs"/>
      </a:defRPr>
    </a:lvl1pPr>
    <a:lvl2pPr marL="457200" algn="l" defTabSz="914400" rtl="0" eaLnBrk="1" latinLnBrk="0" hangingPunct="1">
      <a:defRPr sz="1200" kern="1200">
        <a:solidFill>
          <a:schemeClr val="tx1"/>
        </a:solidFill>
        <a:latin typeface="Ubuntu" panose="020B0504030602030204"/>
        <a:ea typeface="+mn-ea"/>
        <a:cs typeface="+mn-cs"/>
      </a:defRPr>
    </a:lvl2pPr>
    <a:lvl3pPr marL="914400" algn="l" defTabSz="914400" rtl="0" eaLnBrk="1" latinLnBrk="0" hangingPunct="1">
      <a:defRPr sz="1200" kern="1200">
        <a:solidFill>
          <a:schemeClr val="tx1"/>
        </a:solidFill>
        <a:latin typeface="Ubuntu" panose="020B0504030602030204"/>
        <a:ea typeface="+mn-ea"/>
        <a:cs typeface="+mn-cs"/>
      </a:defRPr>
    </a:lvl3pPr>
    <a:lvl4pPr marL="1371600" algn="l" defTabSz="914400" rtl="0" eaLnBrk="1" latinLnBrk="0" hangingPunct="1">
      <a:defRPr sz="1200" kern="1200">
        <a:solidFill>
          <a:schemeClr val="tx1"/>
        </a:solidFill>
        <a:latin typeface="Ubuntu" panose="020B0504030602030204"/>
        <a:ea typeface="+mn-ea"/>
        <a:cs typeface="+mn-cs"/>
      </a:defRPr>
    </a:lvl4pPr>
    <a:lvl5pPr marL="1828800" algn="l" defTabSz="914400" rtl="0" eaLnBrk="1" latinLnBrk="0" hangingPunct="1">
      <a:defRPr sz="1200" kern="1200">
        <a:solidFill>
          <a:schemeClr val="tx1"/>
        </a:solidFill>
        <a:latin typeface="Ubuntu" panose="020B050403060203020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smtClean="0">
                <a:ln>
                  <a:noFill/>
                </a:ln>
                <a:solidFill>
                  <a:prstClr val="black"/>
                </a:solidFill>
                <a:effectLst/>
                <a:uLnTx/>
                <a:uFillTx/>
                <a:latin typeface="Ubuntu" panose="020B0504030602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355291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78098"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a:ln>
                  <a:noFill/>
                </a:ln>
                <a:solidFill>
                  <a:prstClr val="black"/>
                </a:solidFill>
                <a:effectLst/>
                <a:uLnTx/>
                <a:uFillTx/>
                <a:latin typeface="Ubuntu" panose="020B0504030602030204"/>
                <a:ea typeface="+mn-ea"/>
                <a:cs typeface="+mn-cs"/>
              </a:rPr>
              <a:pPr marL="0" marR="0" lvl="0" indent="0" algn="r" defTabSz="878098"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250685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43238"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a:ln>
                  <a:noFill/>
                </a:ln>
                <a:solidFill>
                  <a:prstClr val="black"/>
                </a:solidFill>
                <a:effectLst/>
                <a:uLnTx/>
                <a:uFillTx/>
                <a:latin typeface="Ubuntu" panose="020B0504030602030204"/>
                <a:ea typeface="+mn-ea"/>
                <a:cs typeface="+mn-cs"/>
              </a:rPr>
              <a:pPr marL="0" marR="0" lvl="0" indent="0" algn="r" defTabSz="843238"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27760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smtClean="0">
                <a:ln>
                  <a:noFill/>
                </a:ln>
                <a:solidFill>
                  <a:prstClr val="black"/>
                </a:solidFill>
                <a:effectLst/>
                <a:uLnTx/>
                <a:uFillTx/>
                <a:latin typeface="Ubuntu" panose="020B0504030602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825840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smtClean="0">
                <a:ln>
                  <a:noFill/>
                </a:ln>
                <a:solidFill>
                  <a:prstClr val="black"/>
                </a:solidFill>
                <a:effectLst/>
                <a:uLnTx/>
                <a:uFillTx/>
                <a:latin typeface="Ubuntu" panose="020B0504030602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498796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851">
              <a:defRPr/>
            </a:pPr>
            <a:r>
              <a:rPr lang="en-US"/>
              <a:t>Fission and fusion require different technology-appropriate regulatory regimes; Fusion requires no special nuclear material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smtClean="0">
                <a:ln>
                  <a:noFill/>
                </a:ln>
                <a:solidFill>
                  <a:prstClr val="black"/>
                </a:solidFill>
                <a:effectLst/>
                <a:uLnTx/>
                <a:uFillTx/>
                <a:latin typeface="Ubuntu" panose="020B0504030602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442543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defTabSz="948507">
              <a:defRPr/>
            </a:pPr>
            <a:fld id="{3E39F773-7511-4109-9FF9-C3B29557062A}" type="slidenum">
              <a:rPr lang="en-CA">
                <a:solidFill>
                  <a:prstClr val="black"/>
                </a:solidFill>
              </a:rPr>
              <a:pPr defTabSz="948507">
                <a:defRPr/>
              </a:pPr>
              <a:t>15</a:t>
            </a:fld>
            <a:endParaRPr lang="en-CA">
              <a:solidFill>
                <a:prstClr val="black"/>
              </a:solidFill>
            </a:endParaRPr>
          </a:p>
        </p:txBody>
      </p:sp>
    </p:spTree>
    <p:extLst>
      <p:ext uri="{BB962C8B-B14F-4D97-AF65-F5344CB8AC3E}">
        <p14:creationId xmlns:p14="http://schemas.microsoft.com/office/powerpoint/2010/main" val="322688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smtClean="0">
                <a:ln>
                  <a:noFill/>
                </a:ln>
                <a:solidFill>
                  <a:prstClr val="black"/>
                </a:solidFill>
                <a:effectLst/>
                <a:uLnTx/>
                <a:uFillTx/>
                <a:latin typeface="Ubuntu" panose="020B0504030602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413698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smtClean="0">
                <a:ln>
                  <a:noFill/>
                </a:ln>
                <a:solidFill>
                  <a:prstClr val="black"/>
                </a:solidFill>
                <a:effectLst/>
                <a:uLnTx/>
                <a:uFillTx/>
                <a:latin typeface="Ubuntu" panose="020B0504030602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70164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smtClean="0">
                <a:ln>
                  <a:noFill/>
                </a:ln>
                <a:solidFill>
                  <a:prstClr val="black"/>
                </a:solidFill>
                <a:effectLst/>
                <a:uLnTx/>
                <a:uFillTx/>
                <a:latin typeface="Ubuntu" panose="020B0504030602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96638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0851"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a:ln>
                  <a:noFill/>
                </a:ln>
                <a:solidFill>
                  <a:prstClr val="black"/>
                </a:solidFill>
                <a:effectLst/>
                <a:uLnTx/>
                <a:uFillTx/>
                <a:latin typeface="Ubuntu" panose="020B0504030602030204"/>
                <a:ea typeface="+mn-ea"/>
                <a:cs typeface="+mn-cs"/>
              </a:rPr>
              <a:pPr marL="0" marR="0" lvl="0" indent="0" algn="r" defTabSz="910851"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3824402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smtClean="0">
                <a:ln>
                  <a:noFill/>
                </a:ln>
                <a:solidFill>
                  <a:prstClr val="black"/>
                </a:solidFill>
                <a:effectLst/>
                <a:uLnTx/>
                <a:uFillTx/>
                <a:latin typeface="Ubuntu" panose="020B0504030602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97525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7469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a:ln>
                  <a:noFill/>
                </a:ln>
                <a:solidFill>
                  <a:prstClr val="black"/>
                </a:solidFill>
                <a:effectLst/>
                <a:uLnTx/>
                <a:uFillTx/>
                <a:latin typeface="Ubuntu" panose="020B0504030602030204"/>
                <a:ea typeface="+mn-ea"/>
                <a:cs typeface="+mn-cs"/>
              </a:rPr>
              <a:pPr marL="0" marR="0" lvl="0" indent="0" algn="r" defTabSz="87469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953395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E39F773-7511-4109-9FF9-C3B29557062A}" type="slidenum">
              <a:rPr lang="en-CA" smtClean="0"/>
              <a:pPr/>
              <a:t>8</a:t>
            </a:fld>
            <a:endParaRPr lang="en-CA"/>
          </a:p>
        </p:txBody>
      </p:sp>
    </p:spTree>
    <p:extLst>
      <p:ext uri="{BB962C8B-B14F-4D97-AF65-F5344CB8AC3E}">
        <p14:creationId xmlns:p14="http://schemas.microsoft.com/office/powerpoint/2010/main" val="929233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9F773-7511-4109-9FF9-C3B29557062A}" type="slidenum">
              <a:rPr kumimoji="0" lang="en-CA" sz="1200" b="0" i="0" u="none" strike="noStrike" kern="1200" cap="none" spc="0" normalizeH="0" baseline="0" noProof="0" smtClean="0">
                <a:ln>
                  <a:noFill/>
                </a:ln>
                <a:solidFill>
                  <a:prstClr val="black"/>
                </a:solidFill>
                <a:effectLst/>
                <a:uLnTx/>
                <a:uFillTx/>
                <a:latin typeface="Ubuntu" panose="020B0504030602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Ubuntu" panose="020B0504030602030204"/>
              <a:ea typeface="+mn-ea"/>
              <a:cs typeface="+mn-cs"/>
            </a:endParaRPr>
          </a:p>
        </p:txBody>
      </p:sp>
    </p:spTree>
    <p:extLst>
      <p:ext uri="{BB962C8B-B14F-4D97-AF65-F5344CB8AC3E}">
        <p14:creationId xmlns:p14="http://schemas.microsoft.com/office/powerpoint/2010/main" val="35692560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5.xml"/><Relationship Id="rId7" Type="http://schemas.openxmlformats.org/officeDocument/2006/relationships/image" Target="../media/image4.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11.xml"/><Relationship Id="rId7" Type="http://schemas.openxmlformats.org/officeDocument/2006/relationships/image" Target="../media/image8.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withSubheadin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191D243-DFA5-49BF-99D5-2C7255E88A6E}"/>
              </a:ext>
            </a:extLst>
          </p:cNvPr>
          <p:cNvGraphicFramePr>
            <a:graphicFrameLocks noChangeAspect="1"/>
          </p:cNvGraphicFramePr>
          <p:nvPr userDrawn="1">
            <p:custDataLst>
              <p:tags r:id="rId1"/>
            </p:custDataLst>
            <p:extLst>
              <p:ext uri="{D42A27DB-BD31-4B8C-83A1-F6EECF244321}">
                <p14:modId xmlns:p14="http://schemas.microsoft.com/office/powerpoint/2010/main" val="3058547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4" name="Object 3" hidden="1">
                        <a:extLst>
                          <a:ext uri="{FF2B5EF4-FFF2-40B4-BE49-F238E27FC236}">
                            <a16:creationId xmlns:a16="http://schemas.microsoft.com/office/drawing/2014/main" id="{5191D243-DFA5-49BF-99D5-2C7255E88A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1E020B4-A78A-4F24-A6A8-5D35D915A22A}"/>
              </a:ext>
            </a:extLst>
          </p:cNvPr>
          <p:cNvSpPr/>
          <p:nvPr userDrawn="1">
            <p:custDataLst>
              <p:tags r:id="rId2"/>
            </p:custDataLst>
          </p:nvPr>
        </p:nvSpPr>
        <p:spPr>
          <a:xfrm>
            <a:off x="0" y="0"/>
            <a:ext cx="158750" cy="158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CA" sz="4400" b="0" i="0" baseline="0">
              <a:latin typeface="Ubuntu" panose="020B0504030602030204"/>
              <a:cs typeface="Helvetica" panose="020B0604020202020204" pitchFamily="34" charset="0"/>
              <a:sym typeface="League Gothic" panose="00000500000000000000"/>
            </a:endParaRPr>
          </a:p>
        </p:txBody>
      </p:sp>
      <p:pic>
        <p:nvPicPr>
          <p:cNvPr id="7" name="Picture 6"/>
          <p:cNvPicPr>
            <a:picLocks noChangeAspect="1"/>
          </p:cNvPicPr>
          <p:nvPr userDrawn="1"/>
        </p:nvPicPr>
        <p:blipFill rotWithShape="1">
          <a:blip r:embed="rId7" cstate="screen">
            <a:extLst>
              <a:ext uri="{28A0092B-C50C-407E-A947-70E740481C1C}">
                <a14:useLocalDpi xmlns:a14="http://schemas.microsoft.com/office/drawing/2010/main"/>
              </a:ext>
            </a:extLst>
          </a:blip>
          <a:srcRect b="-1433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BDAF036-CEE6-9F44-A49C-EFB46B01A61D}"/>
              </a:ext>
            </a:extLst>
          </p:cNvPr>
          <p:cNvSpPr/>
          <p:nvPr userDrawn="1"/>
        </p:nvSpPr>
        <p:spPr>
          <a:xfrm>
            <a:off x="0" y="4394200"/>
            <a:ext cx="12192000" cy="24638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hasCustomPrompt="1"/>
          </p:nvPr>
        </p:nvSpPr>
        <p:spPr>
          <a:xfrm>
            <a:off x="590549" y="5182968"/>
            <a:ext cx="11082527" cy="815340"/>
          </a:xfrm>
          <a:prstGeom prst="rect">
            <a:avLst/>
          </a:prstGeom>
          <a:solidFill>
            <a:srgbClr val="DA1F26"/>
          </a:solidFill>
        </p:spPr>
        <p:txBody>
          <a:bodyPr lIns="0" anchor="b"/>
          <a:lstStyle>
            <a:lvl1pPr algn="l">
              <a:defRPr sz="4400">
                <a:solidFill>
                  <a:schemeClr val="bg1"/>
                </a:solidFill>
                <a:latin typeface="+mj-lt"/>
                <a:ea typeface="Ubuntu" panose="020B0504030602030204"/>
                <a:cs typeface="Helvetica" pitchFamily="34" charset="0"/>
              </a:defRPr>
            </a:lvl1pPr>
          </a:lstStyle>
          <a:p>
            <a:r>
              <a:rPr lang="en-CA"/>
              <a:t>Click To Edit Master Title Slide</a:t>
            </a:r>
          </a:p>
        </p:txBody>
      </p:sp>
      <p:sp>
        <p:nvSpPr>
          <p:cNvPr id="11" name="3. Subtitle">
            <a:extLst>
              <a:ext uri="{FF2B5EF4-FFF2-40B4-BE49-F238E27FC236}">
                <a16:creationId xmlns:a16="http://schemas.microsoft.com/office/drawing/2014/main" id="{920F2CBC-15F6-954F-B5C6-F1375C5ED68F}"/>
              </a:ext>
            </a:extLst>
          </p:cNvPr>
          <p:cNvSpPr>
            <a:spLocks noGrp="1"/>
          </p:cNvSpPr>
          <p:nvPr>
            <p:ph type="subTitle" idx="1"/>
            <p:custDataLst>
              <p:tags r:id="rId3"/>
            </p:custDataLst>
          </p:nvPr>
        </p:nvSpPr>
        <p:spPr>
          <a:xfrm>
            <a:off x="590549" y="6166046"/>
            <a:ext cx="11082528" cy="276999"/>
          </a:xfrm>
          <a:prstGeom prst="rect">
            <a:avLst/>
          </a:prstGeom>
        </p:spPr>
        <p:txBody>
          <a:bodyPr wrap="square" lIns="0">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Click to edit Master subtitle style</a:t>
            </a:r>
          </a:p>
        </p:txBody>
      </p:sp>
      <p:pic>
        <p:nvPicPr>
          <p:cNvPr id="10" name="Picture 9">
            <a:extLst>
              <a:ext uri="{FF2B5EF4-FFF2-40B4-BE49-F238E27FC236}">
                <a16:creationId xmlns:a16="http://schemas.microsoft.com/office/drawing/2014/main" id="{F2E598BF-31DA-854A-9835-ED3B6CBF498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90550" y="4768013"/>
            <a:ext cx="1238251" cy="188243"/>
          </a:xfrm>
          <a:prstGeom prst="rect">
            <a:avLst/>
          </a:prstGeom>
        </p:spPr>
      </p:pic>
    </p:spTree>
    <p:extLst>
      <p:ext uri="{BB962C8B-B14F-4D97-AF65-F5344CB8AC3E}">
        <p14:creationId xmlns:p14="http://schemas.microsoft.com/office/powerpoint/2010/main" val="48460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_withSubheadin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191D243-DFA5-49BF-99D5-2C7255E88A6E}"/>
              </a:ext>
            </a:extLst>
          </p:cNvPr>
          <p:cNvGraphicFramePr>
            <a:graphicFrameLocks noChangeAspect="1"/>
          </p:cNvGraphicFramePr>
          <p:nvPr userDrawn="1">
            <p:custDataLst>
              <p:tags r:id="rId1"/>
            </p:custDataLst>
            <p:extLst>
              <p:ext uri="{D42A27DB-BD31-4B8C-83A1-F6EECF244321}">
                <p14:modId xmlns:p14="http://schemas.microsoft.com/office/powerpoint/2010/main" val="3058547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4" name="Object 3" hidden="1">
                        <a:extLst>
                          <a:ext uri="{FF2B5EF4-FFF2-40B4-BE49-F238E27FC236}">
                            <a16:creationId xmlns:a16="http://schemas.microsoft.com/office/drawing/2014/main" id="{5191D243-DFA5-49BF-99D5-2C7255E88A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1E020B4-A78A-4F24-A6A8-5D35D915A22A}"/>
              </a:ext>
            </a:extLst>
          </p:cNvPr>
          <p:cNvSpPr/>
          <p:nvPr userDrawn="1">
            <p:custDataLst>
              <p:tags r:id="rId2"/>
            </p:custDataLst>
          </p:nvPr>
        </p:nvSpPr>
        <p:spPr>
          <a:xfrm>
            <a:off x="0" y="0"/>
            <a:ext cx="158750" cy="158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CA" sz="4400" b="0" i="0" baseline="0">
              <a:latin typeface="Ubuntu" panose="020B0504030602030204"/>
              <a:cs typeface="Helvetica" panose="020B0604020202020204" pitchFamily="34" charset="0"/>
              <a:sym typeface="League Gothic" panose="00000500000000000000"/>
            </a:endParaRPr>
          </a:p>
        </p:txBody>
      </p:sp>
      <p:pic>
        <p:nvPicPr>
          <p:cNvPr id="7" name="Picture 6"/>
          <p:cNvPicPr>
            <a:picLocks noChangeAspect="1"/>
          </p:cNvPicPr>
          <p:nvPr userDrawn="1"/>
        </p:nvPicPr>
        <p:blipFill rotWithShape="1">
          <a:blip r:embed="rId7" cstate="print">
            <a:extLst>
              <a:ext uri="{28A0092B-C50C-407E-A947-70E740481C1C}">
                <a14:useLocalDpi xmlns:a14="http://schemas.microsoft.com/office/drawing/2010/main" val="0"/>
              </a:ext>
            </a:extLst>
          </a:blip>
          <a:srcRect b="-1433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BDAF036-CEE6-9F44-A49C-EFB46B01A61D}"/>
              </a:ext>
            </a:extLst>
          </p:cNvPr>
          <p:cNvSpPr/>
          <p:nvPr userDrawn="1"/>
        </p:nvSpPr>
        <p:spPr>
          <a:xfrm>
            <a:off x="0" y="4394200"/>
            <a:ext cx="12192000" cy="24638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hasCustomPrompt="1"/>
          </p:nvPr>
        </p:nvSpPr>
        <p:spPr>
          <a:xfrm>
            <a:off x="590549" y="5182968"/>
            <a:ext cx="11082527" cy="815340"/>
          </a:xfrm>
          <a:prstGeom prst="rect">
            <a:avLst/>
          </a:prstGeom>
          <a:solidFill>
            <a:srgbClr val="DA1F26"/>
          </a:solidFill>
        </p:spPr>
        <p:txBody>
          <a:bodyPr lIns="0" anchor="b"/>
          <a:lstStyle>
            <a:lvl1pPr algn="l">
              <a:defRPr sz="4400">
                <a:solidFill>
                  <a:schemeClr val="bg1"/>
                </a:solidFill>
                <a:latin typeface="+mj-lt"/>
                <a:ea typeface="Ubuntu" panose="020B0504030602030204"/>
                <a:cs typeface="Helvetica" pitchFamily="34" charset="0"/>
              </a:defRPr>
            </a:lvl1pPr>
          </a:lstStyle>
          <a:p>
            <a:r>
              <a:rPr lang="en-CA"/>
              <a:t>Click To Edit Master Title Slide</a:t>
            </a:r>
          </a:p>
        </p:txBody>
      </p:sp>
      <p:sp>
        <p:nvSpPr>
          <p:cNvPr id="11" name="3. Subtitle">
            <a:extLst>
              <a:ext uri="{FF2B5EF4-FFF2-40B4-BE49-F238E27FC236}">
                <a16:creationId xmlns:a16="http://schemas.microsoft.com/office/drawing/2014/main" id="{920F2CBC-15F6-954F-B5C6-F1375C5ED68F}"/>
              </a:ext>
            </a:extLst>
          </p:cNvPr>
          <p:cNvSpPr>
            <a:spLocks noGrp="1"/>
          </p:cNvSpPr>
          <p:nvPr>
            <p:ph type="subTitle" idx="1"/>
            <p:custDataLst>
              <p:tags r:id="rId3"/>
            </p:custDataLst>
          </p:nvPr>
        </p:nvSpPr>
        <p:spPr>
          <a:xfrm>
            <a:off x="590549" y="6166046"/>
            <a:ext cx="11082528" cy="276999"/>
          </a:xfrm>
          <a:prstGeom prst="rect">
            <a:avLst/>
          </a:prstGeom>
        </p:spPr>
        <p:txBody>
          <a:bodyPr wrap="square" lIns="0">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Click to edit Master subtitle style</a:t>
            </a:r>
          </a:p>
        </p:txBody>
      </p:sp>
      <p:pic>
        <p:nvPicPr>
          <p:cNvPr id="10" name="Picture 9">
            <a:extLst>
              <a:ext uri="{FF2B5EF4-FFF2-40B4-BE49-F238E27FC236}">
                <a16:creationId xmlns:a16="http://schemas.microsoft.com/office/drawing/2014/main" id="{F2E598BF-31DA-854A-9835-ED3B6CBF498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90550" y="4768013"/>
            <a:ext cx="1238251" cy="188243"/>
          </a:xfrm>
          <a:prstGeom prst="rect">
            <a:avLst/>
          </a:prstGeom>
        </p:spPr>
      </p:pic>
    </p:spTree>
    <p:extLst>
      <p:ext uri="{BB962C8B-B14F-4D97-AF65-F5344CB8AC3E}">
        <p14:creationId xmlns:p14="http://schemas.microsoft.com/office/powerpoint/2010/main" val="165164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a:xfrm>
            <a:off x="334963" y="6325197"/>
            <a:ext cx="11064240" cy="190559"/>
          </a:xfrm>
          <a:prstGeom prst="rect">
            <a:avLst/>
          </a:prstGeom>
        </p:spPr>
        <p:txBody>
          <a:bodyPr vert="horz" lIns="0" tIns="45720" rIns="91440" bIns="45720" rtlCol="0" anchor="b" anchorCtr="0"/>
          <a:lstStyle>
            <a:defPPr>
              <a:defRPr lang="en-US"/>
            </a:defPPr>
            <a:lvl1pPr marL="0" algn="l" defTabSz="914400" rtl="0" eaLnBrk="1" latinLnBrk="0" hangingPunct="1">
              <a:defRPr sz="800" kern="1200">
                <a:solidFill>
                  <a:schemeClr val="tx1">
                    <a:tint val="75000"/>
                  </a:schemeClr>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5">
            <a:extLst>
              <a:ext uri="{FF2B5EF4-FFF2-40B4-BE49-F238E27FC236}">
                <a16:creationId xmlns:a16="http://schemas.microsoft.com/office/drawing/2014/main" id="{2EF87802-488E-B94D-8BCF-9A744E8B417F}"/>
              </a:ext>
            </a:extLst>
          </p:cNvPr>
          <p:cNvSpPr>
            <a:spLocks noGrp="1"/>
          </p:cNvSpPr>
          <p:nvPr>
            <p:ph type="sldNum" sz="quarter" idx="4"/>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
        <p:nvSpPr>
          <p:cNvPr id="8" name="Title Placeholder 1">
            <a:extLst>
              <a:ext uri="{FF2B5EF4-FFF2-40B4-BE49-F238E27FC236}">
                <a16:creationId xmlns:a16="http://schemas.microsoft.com/office/drawing/2014/main" id="{0B2BB1C8-AF45-D84E-8777-D19D3A62899C}"/>
              </a:ext>
            </a:extLst>
          </p:cNvPr>
          <p:cNvSpPr>
            <a:spLocks noGrp="1"/>
          </p:cNvSpPr>
          <p:nvPr>
            <p:ph type="title"/>
          </p:nvPr>
        </p:nvSpPr>
        <p:spPr>
          <a:xfrm>
            <a:off x="334962" y="174887"/>
            <a:ext cx="11517327" cy="65536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2500" b="0" i="0" kern="1200" cap="all" baseline="0">
                <a:solidFill>
                  <a:schemeClr val="accent1"/>
                </a:solidFill>
                <a:latin typeface="League Gothic" pitchFamily="2" charset="0"/>
                <a:ea typeface="Roboto Thin" pitchFamily="2" charset="0"/>
                <a:cs typeface="+mj-cs"/>
              </a:defRPr>
            </a:lvl1pPr>
          </a:lstStyle>
          <a:p>
            <a:endParaRPr lang="en-US"/>
          </a:p>
        </p:txBody>
      </p:sp>
      <p:sp>
        <p:nvSpPr>
          <p:cNvPr id="10" name="3. Subtitle">
            <a:extLst>
              <a:ext uri="{FF2B5EF4-FFF2-40B4-BE49-F238E27FC236}">
                <a16:creationId xmlns:a16="http://schemas.microsoft.com/office/drawing/2014/main" id="{74990B47-5E71-4EC5-BA73-0866218755A6}"/>
              </a:ext>
            </a:extLst>
          </p:cNvPr>
          <p:cNvSpPr>
            <a:spLocks noGrp="1"/>
          </p:cNvSpPr>
          <p:nvPr>
            <p:ph type="subTitle" idx="1"/>
            <p:custDataLst>
              <p:tags r:id="rId1"/>
            </p:custDataLst>
          </p:nvPr>
        </p:nvSpPr>
        <p:spPr>
          <a:xfrm>
            <a:off x="339550" y="784343"/>
            <a:ext cx="11517488" cy="276999"/>
          </a:xfrm>
          <a:prstGeom prst="rect">
            <a:avLst/>
          </a:prstGeom>
        </p:spPr>
        <p:txBody>
          <a:bodyPr wrap="square" lIns="0">
            <a:noAutofit/>
          </a:bodyPr>
          <a:lstStyle>
            <a:lvl1pPr marL="0" indent="0" algn="l">
              <a:lnSpc>
                <a:spcPct val="100000"/>
              </a:lnSpc>
              <a:buNone/>
              <a:defRPr sz="1600" b="0" i="0" baseline="0">
                <a:solidFill>
                  <a:schemeClr val="bg1">
                    <a:lumMod val="50000"/>
                  </a:schemeClr>
                </a:solidFill>
                <a:latin typeface="Ubuntu" panose="020B05040306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CA"/>
          </a:p>
        </p:txBody>
      </p:sp>
      <p:sp>
        <p:nvSpPr>
          <p:cNvPr id="12" name="Text Placeholder 3">
            <a:extLst>
              <a:ext uri="{FF2B5EF4-FFF2-40B4-BE49-F238E27FC236}">
                <a16:creationId xmlns:a16="http://schemas.microsoft.com/office/drawing/2014/main" id="{4CB98440-C39A-4BC5-886D-D786D4038424}"/>
              </a:ext>
            </a:extLst>
          </p:cNvPr>
          <p:cNvSpPr>
            <a:spLocks noGrp="1"/>
          </p:cNvSpPr>
          <p:nvPr>
            <p:ph type="body" sz="quarter" idx="14"/>
          </p:nvPr>
        </p:nvSpPr>
        <p:spPr>
          <a:xfrm>
            <a:off x="334963" y="1341438"/>
            <a:ext cx="11522075" cy="4751387"/>
          </a:xfrm>
          <a:prstGeom prst="rect">
            <a:avLst/>
          </a:prstGeom>
        </p:spPr>
        <p:txBody>
          <a:bodyPr/>
          <a:lstStyle>
            <a:lvl2pPr>
              <a:defRPr sz="1400"/>
            </a:lvl2pPr>
            <a:lvl3pPr>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35960053"/>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70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7F5249C-A9AF-E449-B537-22C80E9DE9A0}"/>
              </a:ext>
            </a:extLst>
          </p:cNvPr>
          <p:cNvSpPr/>
          <p:nvPr userDrawn="1"/>
        </p:nvSpPr>
        <p:spPr>
          <a:xfrm>
            <a:off x="1342350" y="6714928"/>
            <a:ext cx="65" cy="161583"/>
          </a:xfrm>
          <a:prstGeom prst="rect">
            <a:avLst/>
          </a:prstGeom>
          <a:solidFill>
            <a:schemeClr val="accent2"/>
          </a:solidFill>
        </p:spPr>
        <p:txBody>
          <a:bodyPr wrap="none" lIns="0" tIns="0" rIns="0" bIns="0">
            <a:spAutoFit/>
          </a:bodyPr>
          <a:lstStyle/>
          <a:p>
            <a:endParaRPr lang="en-US" sz="1050" b="0" i="0">
              <a:solidFill>
                <a:schemeClr val="bg1"/>
              </a:solidFill>
              <a:latin typeface="Ubuntu Light" panose="020B0304030602030204" pitchFamily="34" charset="0"/>
            </a:endParaRPr>
          </a:p>
        </p:txBody>
      </p:sp>
      <p:sp>
        <p:nvSpPr>
          <p:cNvPr id="7" name="Slide Number Placeholder 5">
            <a:extLst>
              <a:ext uri="{FF2B5EF4-FFF2-40B4-BE49-F238E27FC236}">
                <a16:creationId xmlns:a16="http://schemas.microsoft.com/office/drawing/2014/main" id="{2EF87802-488E-B94D-8BCF-9A744E8B417F}"/>
              </a:ext>
            </a:extLst>
          </p:cNvPr>
          <p:cNvSpPr>
            <a:spLocks noGrp="1"/>
          </p:cNvSpPr>
          <p:nvPr>
            <p:ph type="sldNum" sz="quarter" idx="4"/>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
        <p:nvSpPr>
          <p:cNvPr id="8" name="Title Placeholder 1">
            <a:extLst>
              <a:ext uri="{FF2B5EF4-FFF2-40B4-BE49-F238E27FC236}">
                <a16:creationId xmlns:a16="http://schemas.microsoft.com/office/drawing/2014/main" id="{0B2BB1C8-AF45-D84E-8777-D19D3A62899C}"/>
              </a:ext>
            </a:extLst>
          </p:cNvPr>
          <p:cNvSpPr>
            <a:spLocks noGrp="1"/>
          </p:cNvSpPr>
          <p:nvPr>
            <p:ph type="title"/>
          </p:nvPr>
        </p:nvSpPr>
        <p:spPr>
          <a:xfrm>
            <a:off x="334962" y="174887"/>
            <a:ext cx="11517327" cy="65536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2500" b="0" i="0" kern="1200" cap="all" baseline="0">
                <a:solidFill>
                  <a:schemeClr val="accent1"/>
                </a:solidFill>
                <a:latin typeface="League Gothic" pitchFamily="2" charset="0"/>
                <a:ea typeface="Roboto Thin" pitchFamily="2" charset="0"/>
                <a:cs typeface="+mj-cs"/>
              </a:defRPr>
            </a:lvl1pPr>
          </a:lstStyle>
          <a:p>
            <a:endParaRPr lang="en-US"/>
          </a:p>
        </p:txBody>
      </p:sp>
      <p:sp>
        <p:nvSpPr>
          <p:cNvPr id="10" name="3. Subtitle">
            <a:extLst>
              <a:ext uri="{FF2B5EF4-FFF2-40B4-BE49-F238E27FC236}">
                <a16:creationId xmlns:a16="http://schemas.microsoft.com/office/drawing/2014/main" id="{74990B47-5E71-4EC5-BA73-0866218755A6}"/>
              </a:ext>
            </a:extLst>
          </p:cNvPr>
          <p:cNvSpPr>
            <a:spLocks noGrp="1"/>
          </p:cNvSpPr>
          <p:nvPr>
            <p:ph type="subTitle" idx="1"/>
            <p:custDataLst>
              <p:tags r:id="rId1"/>
            </p:custDataLst>
          </p:nvPr>
        </p:nvSpPr>
        <p:spPr>
          <a:xfrm>
            <a:off x="339550" y="784343"/>
            <a:ext cx="11517488" cy="276999"/>
          </a:xfrm>
          <a:prstGeom prst="rect">
            <a:avLst/>
          </a:prstGeom>
        </p:spPr>
        <p:txBody>
          <a:bodyPr wrap="square" lIns="0">
            <a:noAutofit/>
          </a:bodyPr>
          <a:lstStyle>
            <a:lvl1pPr marL="0" indent="0" algn="l">
              <a:buNone/>
              <a:defRPr sz="1600" b="0" i="0" baseline="0">
                <a:solidFill>
                  <a:schemeClr val="bg1">
                    <a:lumMod val="50000"/>
                  </a:schemeClr>
                </a:solidFill>
                <a:latin typeface="Ubuntu" panose="020B05040306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CA"/>
          </a:p>
        </p:txBody>
      </p:sp>
      <p:sp>
        <p:nvSpPr>
          <p:cNvPr id="12" name="Text Placeholder 3">
            <a:extLst>
              <a:ext uri="{FF2B5EF4-FFF2-40B4-BE49-F238E27FC236}">
                <a16:creationId xmlns:a16="http://schemas.microsoft.com/office/drawing/2014/main" id="{4CB98440-C39A-4BC5-886D-D786D4038424}"/>
              </a:ext>
            </a:extLst>
          </p:cNvPr>
          <p:cNvSpPr>
            <a:spLocks noGrp="1"/>
          </p:cNvSpPr>
          <p:nvPr>
            <p:ph type="body" sz="quarter" idx="14"/>
          </p:nvPr>
        </p:nvSpPr>
        <p:spPr>
          <a:xfrm>
            <a:off x="334963" y="1341438"/>
            <a:ext cx="11522075" cy="4751387"/>
          </a:xfrm>
          <a:prstGeom prst="rect">
            <a:avLst/>
          </a:prstGeom>
        </p:spPr>
        <p:txBody>
          <a:bodyPr/>
          <a:lstStyle>
            <a:lvl2pPr>
              <a:defRPr sz="1400"/>
            </a:lvl2pPr>
            <a:lvl3pPr>
              <a:defRPr sz="1400"/>
            </a:lvl3pPr>
          </a:lstStyle>
          <a:p>
            <a:pPr lvl="0"/>
            <a:r>
              <a:rPr lang="en-US"/>
              <a:t>Click to edit Master text styles</a:t>
            </a:r>
          </a:p>
          <a:p>
            <a:pPr lvl="1"/>
            <a:r>
              <a:rPr lang="en-US"/>
              <a:t>Second level</a:t>
            </a:r>
          </a:p>
          <a:p>
            <a:pPr lvl="2"/>
            <a:r>
              <a:rPr lang="en-US"/>
              <a:t>Third level</a:t>
            </a:r>
          </a:p>
        </p:txBody>
      </p:sp>
      <p:sp>
        <p:nvSpPr>
          <p:cNvPr id="9" name="Footer Placeholder 4">
            <a:extLst>
              <a:ext uri="{FF2B5EF4-FFF2-40B4-BE49-F238E27FC236}">
                <a16:creationId xmlns:a16="http://schemas.microsoft.com/office/drawing/2014/main" id="{340AD840-44BC-4A54-9FD6-B0C068A18218}"/>
              </a:ext>
            </a:extLst>
          </p:cNvPr>
          <p:cNvSpPr>
            <a:spLocks noGrp="1"/>
          </p:cNvSpPr>
          <p:nvPr>
            <p:ph type="ftr" sz="quarter" idx="11"/>
          </p:nvPr>
        </p:nvSpPr>
        <p:spPr>
          <a:xfrm>
            <a:off x="334963" y="6325197"/>
            <a:ext cx="11064240" cy="190559"/>
          </a:xfrm>
          <a:prstGeom prst="rect">
            <a:avLst/>
          </a:prstGeom>
        </p:spPr>
        <p:txBody>
          <a:bodyPr vert="horz" lIns="0" tIns="45720" rIns="91440" bIns="45720" rtlCol="0" anchor="b" anchorCtr="0"/>
          <a:lstStyle>
            <a:defPPr>
              <a:defRPr lang="en-US"/>
            </a:defPPr>
            <a:lvl1pPr marL="0" algn="l" defTabSz="914400" rtl="0" eaLnBrk="1" latinLnBrk="0" hangingPunct="1">
              <a:defRPr sz="800" kern="1200">
                <a:solidFill>
                  <a:schemeClr val="tx1">
                    <a:tint val="75000"/>
                  </a:schemeClr>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Rectangle 10">
            <a:extLst>
              <a:ext uri="{FF2B5EF4-FFF2-40B4-BE49-F238E27FC236}">
                <a16:creationId xmlns:a16="http://schemas.microsoft.com/office/drawing/2014/main" id="{12BF6D6B-951D-4E04-BD7C-F308310D6BBF}"/>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6">
            <a:extLst>
              <a:ext uri="{FF2B5EF4-FFF2-40B4-BE49-F238E27FC236}">
                <a16:creationId xmlns:a16="http://schemas.microsoft.com/office/drawing/2014/main" id="{A24DE662-4037-52DC-A06F-4DC99D92A55D}"/>
              </a:ext>
            </a:extLst>
          </p:cNvPr>
          <p:cNvSpPr/>
          <p:nvPr userDrawn="1"/>
        </p:nvSpPr>
        <p:spPr>
          <a:xfrm>
            <a:off x="8754" y="6059690"/>
            <a:ext cx="12183246" cy="806261"/>
          </a:xfrm>
          <a:custGeom>
            <a:avLst/>
            <a:gdLst>
              <a:gd name="connsiteX0" fmla="*/ 12183246 w 12183246"/>
              <a:gd name="connsiteY0" fmla="*/ 0 h 806261"/>
              <a:gd name="connsiteX1" fmla="*/ 12183246 w 12183246"/>
              <a:gd name="connsiteY1" fmla="*/ 806261 h 806261"/>
              <a:gd name="connsiteX2" fmla="*/ 0 w 12183246"/>
              <a:gd name="connsiteY2" fmla="*/ 806261 h 806261"/>
              <a:gd name="connsiteX3" fmla="*/ 2985 w 12183246"/>
              <a:gd name="connsiteY3" fmla="*/ 783790 h 806261"/>
              <a:gd name="connsiteX4" fmla="*/ 568524 w 12183246"/>
              <a:gd name="connsiteY4" fmla="*/ 433688 h 806261"/>
              <a:gd name="connsiteX5" fmla="*/ 11691502 w 12183246"/>
              <a:gd name="connsiteY5" fmla="*/ 433688 h 806261"/>
              <a:gd name="connsiteX6" fmla="*/ 12183246 w 12183246"/>
              <a:gd name="connsiteY6" fmla="*/ 0 h 80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3246" h="806261">
                <a:moveTo>
                  <a:pt x="12183246" y="0"/>
                </a:moveTo>
                <a:lnTo>
                  <a:pt x="12183246" y="806261"/>
                </a:lnTo>
                <a:lnTo>
                  <a:pt x="0" y="806261"/>
                </a:lnTo>
                <a:lnTo>
                  <a:pt x="2985" y="783790"/>
                </a:lnTo>
                <a:cubicBezTo>
                  <a:pt x="56836" y="583995"/>
                  <a:pt x="289577" y="433688"/>
                  <a:pt x="568524" y="433688"/>
                </a:cubicBezTo>
                <a:lnTo>
                  <a:pt x="11691502" y="433688"/>
                </a:lnTo>
                <a:cubicBezTo>
                  <a:pt x="11949301" y="424587"/>
                  <a:pt x="12183246" y="217095"/>
                  <a:pt x="12183246" y="0"/>
                </a:cubicBezTo>
                <a:close/>
              </a:path>
            </a:pathLst>
          </a:custGeom>
          <a:solidFill>
            <a:schemeClr val="accent2"/>
          </a:solidFill>
          <a:ln w="6350" cap="flat">
            <a:noFill/>
            <a:prstDash val="solid"/>
            <a:miter/>
          </a:ln>
        </p:spPr>
        <p:txBody>
          <a:bodyPr wrap="square" rtlCol="0" anchor="ctr">
            <a:noAutofit/>
          </a:bodyPr>
          <a:lstStyle/>
          <a:p>
            <a:endParaRPr lang="en-US"/>
          </a:p>
        </p:txBody>
      </p:sp>
      <p:sp>
        <p:nvSpPr>
          <p:cNvPr id="4" name="Rectangle 3">
            <a:extLst>
              <a:ext uri="{FF2B5EF4-FFF2-40B4-BE49-F238E27FC236}">
                <a16:creationId xmlns:a16="http://schemas.microsoft.com/office/drawing/2014/main" id="{83AA5B3D-6169-DF8E-4502-EC7F86AC1F15}"/>
              </a:ext>
            </a:extLst>
          </p:cNvPr>
          <p:cNvSpPr/>
          <p:nvPr userDrawn="1"/>
        </p:nvSpPr>
        <p:spPr>
          <a:xfrm>
            <a:off x="1351104" y="6597246"/>
            <a:ext cx="65" cy="161583"/>
          </a:xfrm>
          <a:prstGeom prst="rect">
            <a:avLst/>
          </a:prstGeom>
          <a:solidFill>
            <a:schemeClr val="accent2"/>
          </a:solidFill>
        </p:spPr>
        <p:txBody>
          <a:bodyPr wrap="none" lIns="0" tIns="0" rIns="0" bIns="0">
            <a:spAutoFit/>
          </a:bodyPr>
          <a:lstStyle/>
          <a:p>
            <a:endParaRPr lang="en-US" sz="1050" b="0" i="0">
              <a:solidFill>
                <a:schemeClr val="bg1"/>
              </a:solidFill>
              <a:latin typeface="Ubuntu Light" panose="020B0304030602030204" pitchFamily="34" charset="0"/>
            </a:endParaRPr>
          </a:p>
        </p:txBody>
      </p:sp>
      <p:pic>
        <p:nvPicPr>
          <p:cNvPr id="5" name="Picture 57" descr="General Fusion Company Profile: Valuation &amp;amp;amp; Investors | PitchBook">
            <a:extLst>
              <a:ext uri="{FF2B5EF4-FFF2-40B4-BE49-F238E27FC236}">
                <a16:creationId xmlns:a16="http://schemas.microsoft.com/office/drawing/2014/main" id="{58906235-053E-D388-81CA-4DD795AB50F0}"/>
              </a:ext>
            </a:extLst>
          </p:cNvPr>
          <p:cNvPicPr>
            <a:picLocks noChangeAspect="1" noChangeArrowheads="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34963" y="6245043"/>
            <a:ext cx="886887" cy="88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48929"/>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7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A088FC-6F73-457D-A940-0887AA2CF55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08357C8-079A-46A5-AF06-C4B85F69984A}"/>
              </a:ext>
            </a:extLst>
          </p:cNvPr>
          <p:cNvSpPr/>
          <p:nvPr userDrawn="1"/>
        </p:nvSpPr>
        <p:spPr>
          <a:xfrm>
            <a:off x="1" y="0"/>
            <a:ext cx="12192000" cy="6858000"/>
          </a:xfrm>
          <a:prstGeom prst="rect">
            <a:avLst/>
          </a:prstGeom>
          <a:gradFill>
            <a:gsLst>
              <a:gs pos="41000">
                <a:schemeClr val="bg1">
                  <a:alpha val="0"/>
                </a:schemeClr>
              </a:gs>
              <a:gs pos="72000">
                <a:schemeClr val="bg1">
                  <a:alpha val="8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Ubuntu" panose="020B0504030602030204"/>
            </a:endParaRPr>
          </a:p>
        </p:txBody>
      </p:sp>
      <p:sp>
        <p:nvSpPr>
          <p:cNvPr id="8" name="Title 1">
            <a:extLst>
              <a:ext uri="{FF2B5EF4-FFF2-40B4-BE49-F238E27FC236}">
                <a16:creationId xmlns:a16="http://schemas.microsoft.com/office/drawing/2014/main" id="{0E305789-F334-4FE1-A8C7-21DB048F4F01}"/>
              </a:ext>
            </a:extLst>
          </p:cNvPr>
          <p:cNvSpPr>
            <a:spLocks noGrp="1"/>
          </p:cNvSpPr>
          <p:nvPr>
            <p:ph type="ctrTitle" hasCustomPrompt="1"/>
          </p:nvPr>
        </p:nvSpPr>
        <p:spPr>
          <a:xfrm>
            <a:off x="590550" y="2895600"/>
            <a:ext cx="8464550" cy="815340"/>
          </a:xfrm>
          <a:prstGeom prst="rect">
            <a:avLst/>
          </a:prstGeom>
          <a:solidFill>
            <a:srgbClr val="DA1F26"/>
          </a:solidFill>
        </p:spPr>
        <p:txBody>
          <a:bodyPr anchor="b"/>
          <a:lstStyle>
            <a:lvl1pPr algn="ctr">
              <a:defRPr sz="4400">
                <a:solidFill>
                  <a:schemeClr val="bg1"/>
                </a:solidFill>
                <a:latin typeface="+mj-lt"/>
                <a:ea typeface="League Gothic" panose="00000500000000000000" pitchFamily="50" charset="0"/>
                <a:cs typeface="Helvetica" pitchFamily="34" charset="0"/>
              </a:defRPr>
            </a:lvl1pPr>
          </a:lstStyle>
          <a:p>
            <a:r>
              <a:rPr lang="en-CA"/>
              <a:t>CLICK TO EDIT MASTER TITLE STYLE</a:t>
            </a:r>
          </a:p>
        </p:txBody>
      </p:sp>
    </p:spTree>
    <p:extLst>
      <p:ext uri="{BB962C8B-B14F-4D97-AF65-F5344CB8AC3E}">
        <p14:creationId xmlns:p14="http://schemas.microsoft.com/office/powerpoint/2010/main" val="3779850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11DF-52DC-4188-909B-B178D8B953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Footer Placeholder 4">
            <a:extLst>
              <a:ext uri="{FF2B5EF4-FFF2-40B4-BE49-F238E27FC236}">
                <a16:creationId xmlns:a16="http://schemas.microsoft.com/office/drawing/2014/main" id="{66B62D7E-B8AE-4834-85A4-8C55B63A1546}"/>
              </a:ext>
            </a:extLst>
          </p:cNvPr>
          <p:cNvSpPr>
            <a:spLocks noGrp="1"/>
          </p:cNvSpPr>
          <p:nvPr>
            <p:ph type="ftr" sz="quarter" idx="11"/>
          </p:nvPr>
        </p:nvSpPr>
        <p:spPr>
          <a:xfrm>
            <a:off x="334963" y="6325197"/>
            <a:ext cx="11064240" cy="190559"/>
          </a:xfrm>
          <a:prstGeom prst="rect">
            <a:avLst/>
          </a:prstGeom>
        </p:spPr>
        <p:txBody>
          <a:bodyPr vert="horz" lIns="0" tIns="45720" rIns="91440" bIns="45720" rtlCol="0" anchor="b" anchorCtr="0"/>
          <a:lstStyle>
            <a:defPPr>
              <a:defRPr lang="en-US"/>
            </a:defPPr>
            <a:lvl1pPr marL="0" algn="l" defTabSz="914400" rtl="0" eaLnBrk="1" latinLnBrk="0" hangingPunct="1">
              <a:defRPr sz="800" kern="1200">
                <a:solidFill>
                  <a:schemeClr val="tx1">
                    <a:tint val="75000"/>
                  </a:schemeClr>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5">
            <a:extLst>
              <a:ext uri="{FF2B5EF4-FFF2-40B4-BE49-F238E27FC236}">
                <a16:creationId xmlns:a16="http://schemas.microsoft.com/office/drawing/2014/main" id="{0961BB28-9F84-4365-8FA7-D31C0C08AD12}"/>
              </a:ext>
            </a:extLst>
          </p:cNvPr>
          <p:cNvSpPr>
            <a:spLocks noGrp="1"/>
          </p:cNvSpPr>
          <p:nvPr>
            <p:ph type="sldNum" sz="quarter" idx="4"/>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Tree>
    <p:extLst>
      <p:ext uri="{BB962C8B-B14F-4D97-AF65-F5344CB8AC3E}">
        <p14:creationId xmlns:p14="http://schemas.microsoft.com/office/powerpoint/2010/main" val="179229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2C59E130-3D7C-42EB-9795-B73605E6A21F}"/>
              </a:ext>
            </a:extLst>
          </p:cNvPr>
          <p:cNvSpPr>
            <a:spLocks noGrp="1"/>
          </p:cNvSpPr>
          <p:nvPr>
            <p:ph type="ftr" sz="quarter" idx="11"/>
          </p:nvPr>
        </p:nvSpPr>
        <p:spPr>
          <a:xfrm>
            <a:off x="334963" y="6325197"/>
            <a:ext cx="11064240" cy="190559"/>
          </a:xfrm>
          <a:prstGeom prst="rect">
            <a:avLst/>
          </a:prstGeom>
        </p:spPr>
        <p:txBody>
          <a:bodyPr vert="horz" lIns="0" tIns="45720" rIns="91440" bIns="45720" rtlCol="0" anchor="b" anchorCtr="0"/>
          <a:lstStyle>
            <a:defPPr>
              <a:defRPr lang="en-US"/>
            </a:defPPr>
            <a:lvl1pPr marL="0" algn="l" defTabSz="914400" rtl="0" eaLnBrk="1" latinLnBrk="0" hangingPunct="1">
              <a:defRPr sz="800" kern="1200">
                <a:solidFill>
                  <a:schemeClr val="tx1">
                    <a:tint val="75000"/>
                  </a:schemeClr>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Slide Number Placeholder 5">
            <a:extLst>
              <a:ext uri="{FF2B5EF4-FFF2-40B4-BE49-F238E27FC236}">
                <a16:creationId xmlns:a16="http://schemas.microsoft.com/office/drawing/2014/main" id="{301D135E-3FB5-4A47-8EA3-B2B848B6C0D9}"/>
              </a:ext>
            </a:extLst>
          </p:cNvPr>
          <p:cNvSpPr>
            <a:spLocks noGrp="1"/>
          </p:cNvSpPr>
          <p:nvPr>
            <p:ph type="sldNum" sz="quarter" idx="4"/>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Tree>
    <p:extLst>
      <p:ext uri="{BB962C8B-B14F-4D97-AF65-F5344CB8AC3E}">
        <p14:creationId xmlns:p14="http://schemas.microsoft.com/office/powerpoint/2010/main" val="3698145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9954B6C-CBEF-4BDB-8E11-95571D6AB2EF}"/>
              </a:ext>
            </a:extLst>
          </p:cNvPr>
          <p:cNvGraphicFramePr>
            <a:graphicFrameLocks noChangeAspect="1"/>
          </p:cNvGraphicFramePr>
          <p:nvPr userDrawn="1">
            <p:custDataLst>
              <p:tags r:id="rId1"/>
            </p:custDataLst>
            <p:extLst>
              <p:ext uri="{D42A27DB-BD31-4B8C-83A1-F6EECF244321}">
                <p14:modId xmlns:p14="http://schemas.microsoft.com/office/powerpoint/2010/main" val="444162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A9954B6C-CBEF-4BDB-8E11-95571D6AB2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70A015-4E00-4667-99A4-8AF8D2FAE5E6}"/>
              </a:ext>
            </a:extLst>
          </p:cNvPr>
          <p:cNvSpPr/>
          <p:nvPr userDrawn="1">
            <p:custDataLst>
              <p:tags r:id="rId2"/>
            </p:custDataLst>
          </p:nvPr>
        </p:nvSpPr>
        <p:spPr>
          <a:xfrm>
            <a:off x="0" y="0"/>
            <a:ext cx="158750" cy="158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CA" sz="2800" b="0"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2" name="Footer Placeholder 4"/>
          <p:cNvSpPr txBox="1">
            <a:spLocks/>
          </p:cNvSpPr>
          <p:nvPr userDrawn="1"/>
        </p:nvSpPr>
        <p:spPr>
          <a:xfrm>
            <a:off x="11653125" y="6574336"/>
            <a:ext cx="384896" cy="283664"/>
          </a:xfrm>
          <a:prstGeom prst="rect">
            <a:avLst/>
          </a:prstGeom>
        </p:spPr>
        <p:txBody>
          <a:bodyPr anchor="ctr"/>
          <a:lstStyle>
            <a:defPPr>
              <a:defRPr lang="en-US"/>
            </a:defPPr>
            <a:lvl1pPr marL="0" algn="l" defTabSz="9144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D5FCB83-38A2-4992-8FC3-0F4763431D98}" type="slidenum">
              <a:rPr lang="en-CA" smtClean="0">
                <a:solidFill>
                  <a:schemeClr val="tx2"/>
                </a:solidFill>
                <a:latin typeface="Arial" panose="020B0604020202020204" pitchFamily="34" charset="0"/>
                <a:ea typeface="PT Sans" panose="020B0503020203020204" pitchFamily="34" charset="0"/>
              </a:rPr>
              <a:pPr algn="r"/>
              <a:t>‹#›</a:t>
            </a:fld>
            <a:endParaRPr lang="en-CA">
              <a:solidFill>
                <a:schemeClr val="tx2"/>
              </a:solidFill>
              <a:latin typeface="Arial" panose="020B0604020202020204" pitchFamily="34" charset="0"/>
              <a:ea typeface="PT Sans" panose="020B0503020203020204" pitchFamily="34" charset="0"/>
            </a:endParaRPr>
          </a:p>
        </p:txBody>
      </p:sp>
      <p:sp>
        <p:nvSpPr>
          <p:cNvPr id="5" name="Title 1"/>
          <p:cNvSpPr>
            <a:spLocks noGrp="1"/>
          </p:cNvSpPr>
          <p:nvPr>
            <p:ph type="title"/>
          </p:nvPr>
        </p:nvSpPr>
        <p:spPr>
          <a:xfrm>
            <a:off x="211015" y="430213"/>
            <a:ext cx="11827005" cy="387798"/>
          </a:xfrm>
          <a:prstGeom prst="rect">
            <a:avLst/>
          </a:prstGeom>
        </p:spPr>
        <p:txBody>
          <a:bodyPr wrap="square" lIns="0" tIns="0" rIns="0" bIns="0">
            <a:spAutoFit/>
          </a:bodyPr>
          <a:lstStyle>
            <a:lvl1pPr>
              <a:defRPr sz="2800" b="0">
                <a:latin typeface="Arial" panose="020B0604020202020204" pitchFamily="34" charset="0"/>
                <a:cs typeface="Arial" panose="020B0604020202020204" pitchFamily="34" charset="0"/>
              </a:defRPr>
            </a:lvl1pPr>
          </a:lstStyle>
          <a:p>
            <a:r>
              <a:rPr lang="en-CA"/>
              <a:t>Click to edit Master title style</a:t>
            </a:r>
          </a:p>
        </p:txBody>
      </p:sp>
    </p:spTree>
    <p:extLst>
      <p:ext uri="{BB962C8B-B14F-4D97-AF65-F5344CB8AC3E}">
        <p14:creationId xmlns:p14="http://schemas.microsoft.com/office/powerpoint/2010/main" val="3811686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A1F25"/>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
        <p:nvSpPr>
          <p:cNvPr id="7" name="Slide Number Placeholder 5">
            <a:extLst>
              <a:ext uri="{FF2B5EF4-FFF2-40B4-BE49-F238E27FC236}">
                <a16:creationId xmlns:a16="http://schemas.microsoft.com/office/drawing/2014/main" id="{3AA8545A-B3C5-42D8-883A-FFEE1D3C4022}"/>
              </a:ext>
            </a:extLst>
          </p:cNvPr>
          <p:cNvSpPr txBox="1">
            <a:spLocks/>
          </p:cNvSpPr>
          <p:nvPr userDrawn="1"/>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Tree>
    <p:extLst>
      <p:ext uri="{BB962C8B-B14F-4D97-AF65-F5344CB8AC3E}">
        <p14:creationId xmlns:p14="http://schemas.microsoft.com/office/powerpoint/2010/main" val="355027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a:xfrm>
            <a:off x="334963" y="6325197"/>
            <a:ext cx="11064240" cy="190559"/>
          </a:xfrm>
          <a:prstGeom prst="rect">
            <a:avLst/>
          </a:prstGeom>
        </p:spPr>
        <p:txBody>
          <a:bodyPr vert="horz" lIns="0" tIns="45720" rIns="91440" bIns="45720" rtlCol="0" anchor="b" anchorCtr="0"/>
          <a:lstStyle>
            <a:defPPr>
              <a:defRPr lang="en-US"/>
            </a:defPPr>
            <a:lvl1pPr marL="0" algn="l" defTabSz="914400" rtl="0" eaLnBrk="1" latinLnBrk="0" hangingPunct="1">
              <a:defRPr sz="800" kern="1200">
                <a:solidFill>
                  <a:schemeClr val="tx1">
                    <a:tint val="75000"/>
                  </a:schemeClr>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5">
            <a:extLst>
              <a:ext uri="{FF2B5EF4-FFF2-40B4-BE49-F238E27FC236}">
                <a16:creationId xmlns:a16="http://schemas.microsoft.com/office/drawing/2014/main" id="{2EF87802-488E-B94D-8BCF-9A744E8B417F}"/>
              </a:ext>
            </a:extLst>
          </p:cNvPr>
          <p:cNvSpPr>
            <a:spLocks noGrp="1"/>
          </p:cNvSpPr>
          <p:nvPr>
            <p:ph type="sldNum" sz="quarter" idx="4"/>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
        <p:nvSpPr>
          <p:cNvPr id="8" name="Title Placeholder 1">
            <a:extLst>
              <a:ext uri="{FF2B5EF4-FFF2-40B4-BE49-F238E27FC236}">
                <a16:creationId xmlns:a16="http://schemas.microsoft.com/office/drawing/2014/main" id="{0B2BB1C8-AF45-D84E-8777-D19D3A62899C}"/>
              </a:ext>
            </a:extLst>
          </p:cNvPr>
          <p:cNvSpPr>
            <a:spLocks noGrp="1"/>
          </p:cNvSpPr>
          <p:nvPr>
            <p:ph type="title"/>
          </p:nvPr>
        </p:nvSpPr>
        <p:spPr>
          <a:xfrm>
            <a:off x="334962" y="174887"/>
            <a:ext cx="11517327" cy="65536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2500" b="0" i="0" kern="1200" cap="all" baseline="0">
                <a:solidFill>
                  <a:schemeClr val="accent1"/>
                </a:solidFill>
                <a:latin typeface="League Gothic" pitchFamily="2" charset="0"/>
                <a:ea typeface="Roboto Thin" pitchFamily="2" charset="0"/>
                <a:cs typeface="+mj-cs"/>
              </a:defRPr>
            </a:lvl1pPr>
          </a:lstStyle>
          <a:p>
            <a:endParaRPr lang="en-US"/>
          </a:p>
        </p:txBody>
      </p:sp>
      <p:sp>
        <p:nvSpPr>
          <p:cNvPr id="10" name="3. Subtitle">
            <a:extLst>
              <a:ext uri="{FF2B5EF4-FFF2-40B4-BE49-F238E27FC236}">
                <a16:creationId xmlns:a16="http://schemas.microsoft.com/office/drawing/2014/main" id="{74990B47-5E71-4EC5-BA73-0866218755A6}"/>
              </a:ext>
            </a:extLst>
          </p:cNvPr>
          <p:cNvSpPr>
            <a:spLocks noGrp="1"/>
          </p:cNvSpPr>
          <p:nvPr>
            <p:ph type="subTitle" idx="1"/>
            <p:custDataLst>
              <p:tags r:id="rId1"/>
            </p:custDataLst>
          </p:nvPr>
        </p:nvSpPr>
        <p:spPr>
          <a:xfrm>
            <a:off x="339550" y="784343"/>
            <a:ext cx="11517488" cy="276999"/>
          </a:xfrm>
          <a:prstGeom prst="rect">
            <a:avLst/>
          </a:prstGeom>
        </p:spPr>
        <p:txBody>
          <a:bodyPr wrap="square" lIns="0">
            <a:noAutofit/>
          </a:bodyPr>
          <a:lstStyle>
            <a:lvl1pPr marL="0" indent="0" algn="l">
              <a:lnSpc>
                <a:spcPct val="100000"/>
              </a:lnSpc>
              <a:buNone/>
              <a:defRPr sz="1600" b="0" i="0" baseline="0">
                <a:solidFill>
                  <a:schemeClr val="bg1">
                    <a:lumMod val="50000"/>
                  </a:schemeClr>
                </a:solidFill>
                <a:latin typeface="Ubuntu" panose="020B05040306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CA"/>
          </a:p>
        </p:txBody>
      </p:sp>
      <p:sp>
        <p:nvSpPr>
          <p:cNvPr id="12" name="Text Placeholder 3">
            <a:extLst>
              <a:ext uri="{FF2B5EF4-FFF2-40B4-BE49-F238E27FC236}">
                <a16:creationId xmlns:a16="http://schemas.microsoft.com/office/drawing/2014/main" id="{4CB98440-C39A-4BC5-886D-D786D4038424}"/>
              </a:ext>
            </a:extLst>
          </p:cNvPr>
          <p:cNvSpPr>
            <a:spLocks noGrp="1"/>
          </p:cNvSpPr>
          <p:nvPr>
            <p:ph type="body" sz="quarter" idx="14"/>
          </p:nvPr>
        </p:nvSpPr>
        <p:spPr>
          <a:xfrm>
            <a:off x="334963" y="1341438"/>
            <a:ext cx="11522075" cy="4751387"/>
          </a:xfrm>
          <a:prstGeom prst="rect">
            <a:avLst/>
          </a:prstGeom>
        </p:spPr>
        <p:txBody>
          <a:bodyPr/>
          <a:lstStyle>
            <a:lvl2pPr>
              <a:defRPr sz="1400"/>
            </a:lvl2pPr>
            <a:lvl3pPr>
              <a:defRPr sz="14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08109748"/>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70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7F5249C-A9AF-E449-B537-22C80E9DE9A0}"/>
              </a:ext>
            </a:extLst>
          </p:cNvPr>
          <p:cNvSpPr/>
          <p:nvPr userDrawn="1"/>
        </p:nvSpPr>
        <p:spPr>
          <a:xfrm>
            <a:off x="1342350" y="6714928"/>
            <a:ext cx="65" cy="161583"/>
          </a:xfrm>
          <a:prstGeom prst="rect">
            <a:avLst/>
          </a:prstGeom>
          <a:solidFill>
            <a:schemeClr val="accent2"/>
          </a:solidFill>
        </p:spPr>
        <p:txBody>
          <a:bodyPr wrap="none" lIns="0" tIns="0" rIns="0" bIns="0">
            <a:spAutoFit/>
          </a:bodyPr>
          <a:lstStyle/>
          <a:p>
            <a:endParaRPr lang="en-US" sz="1050" b="0" i="0">
              <a:solidFill>
                <a:schemeClr val="bg1"/>
              </a:solidFill>
              <a:latin typeface="Ubuntu Light" panose="020B0304030602030204" pitchFamily="34" charset="0"/>
            </a:endParaRPr>
          </a:p>
        </p:txBody>
      </p:sp>
      <p:sp>
        <p:nvSpPr>
          <p:cNvPr id="7" name="Slide Number Placeholder 5">
            <a:extLst>
              <a:ext uri="{FF2B5EF4-FFF2-40B4-BE49-F238E27FC236}">
                <a16:creationId xmlns:a16="http://schemas.microsoft.com/office/drawing/2014/main" id="{2EF87802-488E-B94D-8BCF-9A744E8B417F}"/>
              </a:ext>
            </a:extLst>
          </p:cNvPr>
          <p:cNvSpPr>
            <a:spLocks noGrp="1"/>
          </p:cNvSpPr>
          <p:nvPr>
            <p:ph type="sldNum" sz="quarter" idx="4"/>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
        <p:nvSpPr>
          <p:cNvPr id="8" name="Title Placeholder 1">
            <a:extLst>
              <a:ext uri="{FF2B5EF4-FFF2-40B4-BE49-F238E27FC236}">
                <a16:creationId xmlns:a16="http://schemas.microsoft.com/office/drawing/2014/main" id="{0B2BB1C8-AF45-D84E-8777-D19D3A62899C}"/>
              </a:ext>
            </a:extLst>
          </p:cNvPr>
          <p:cNvSpPr>
            <a:spLocks noGrp="1"/>
          </p:cNvSpPr>
          <p:nvPr>
            <p:ph type="title"/>
          </p:nvPr>
        </p:nvSpPr>
        <p:spPr>
          <a:xfrm>
            <a:off x="334962" y="174887"/>
            <a:ext cx="11517327" cy="65536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2500" b="0" i="0" kern="1200" cap="all" baseline="0">
                <a:solidFill>
                  <a:schemeClr val="accent1"/>
                </a:solidFill>
                <a:latin typeface="League Gothic" pitchFamily="2" charset="0"/>
                <a:ea typeface="Roboto Thin" pitchFamily="2" charset="0"/>
                <a:cs typeface="+mj-cs"/>
              </a:defRPr>
            </a:lvl1pPr>
          </a:lstStyle>
          <a:p>
            <a:endParaRPr lang="en-US"/>
          </a:p>
        </p:txBody>
      </p:sp>
      <p:sp>
        <p:nvSpPr>
          <p:cNvPr id="10" name="3. Subtitle">
            <a:extLst>
              <a:ext uri="{FF2B5EF4-FFF2-40B4-BE49-F238E27FC236}">
                <a16:creationId xmlns:a16="http://schemas.microsoft.com/office/drawing/2014/main" id="{74990B47-5E71-4EC5-BA73-0866218755A6}"/>
              </a:ext>
            </a:extLst>
          </p:cNvPr>
          <p:cNvSpPr>
            <a:spLocks noGrp="1"/>
          </p:cNvSpPr>
          <p:nvPr>
            <p:ph type="subTitle" idx="1"/>
            <p:custDataLst>
              <p:tags r:id="rId1"/>
            </p:custDataLst>
          </p:nvPr>
        </p:nvSpPr>
        <p:spPr>
          <a:xfrm>
            <a:off x="339550" y="784343"/>
            <a:ext cx="11517488" cy="276999"/>
          </a:xfrm>
          <a:prstGeom prst="rect">
            <a:avLst/>
          </a:prstGeom>
        </p:spPr>
        <p:txBody>
          <a:bodyPr wrap="square" lIns="0">
            <a:noAutofit/>
          </a:bodyPr>
          <a:lstStyle>
            <a:lvl1pPr marL="0" indent="0" algn="l">
              <a:buNone/>
              <a:defRPr sz="1600" b="0" i="0" baseline="0">
                <a:solidFill>
                  <a:schemeClr val="bg1">
                    <a:lumMod val="50000"/>
                  </a:schemeClr>
                </a:solidFill>
                <a:latin typeface="Ubuntu" panose="020B05040306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CA"/>
          </a:p>
        </p:txBody>
      </p:sp>
      <p:sp>
        <p:nvSpPr>
          <p:cNvPr id="12" name="Text Placeholder 3">
            <a:extLst>
              <a:ext uri="{FF2B5EF4-FFF2-40B4-BE49-F238E27FC236}">
                <a16:creationId xmlns:a16="http://schemas.microsoft.com/office/drawing/2014/main" id="{4CB98440-C39A-4BC5-886D-D786D4038424}"/>
              </a:ext>
            </a:extLst>
          </p:cNvPr>
          <p:cNvSpPr>
            <a:spLocks noGrp="1"/>
          </p:cNvSpPr>
          <p:nvPr>
            <p:ph type="body" sz="quarter" idx="14"/>
          </p:nvPr>
        </p:nvSpPr>
        <p:spPr>
          <a:xfrm>
            <a:off x="334963" y="1341438"/>
            <a:ext cx="11522075" cy="4751387"/>
          </a:xfrm>
          <a:prstGeom prst="rect">
            <a:avLst/>
          </a:prstGeom>
        </p:spPr>
        <p:txBody>
          <a:bodyPr/>
          <a:lstStyle>
            <a:lvl2pPr>
              <a:defRPr sz="1400"/>
            </a:lvl2pPr>
            <a:lvl3pPr>
              <a:defRPr sz="1400"/>
            </a:lvl3pPr>
          </a:lstStyle>
          <a:p>
            <a:pPr lvl="0"/>
            <a:r>
              <a:rPr lang="en-US"/>
              <a:t>Click to edit Master text styles</a:t>
            </a:r>
          </a:p>
          <a:p>
            <a:pPr lvl="1"/>
            <a:r>
              <a:rPr lang="en-US"/>
              <a:t>Second level</a:t>
            </a:r>
          </a:p>
          <a:p>
            <a:pPr lvl="2"/>
            <a:r>
              <a:rPr lang="en-US"/>
              <a:t>Third level</a:t>
            </a:r>
          </a:p>
        </p:txBody>
      </p:sp>
      <p:sp>
        <p:nvSpPr>
          <p:cNvPr id="9" name="Footer Placeholder 4">
            <a:extLst>
              <a:ext uri="{FF2B5EF4-FFF2-40B4-BE49-F238E27FC236}">
                <a16:creationId xmlns:a16="http://schemas.microsoft.com/office/drawing/2014/main" id="{340AD840-44BC-4A54-9FD6-B0C068A18218}"/>
              </a:ext>
            </a:extLst>
          </p:cNvPr>
          <p:cNvSpPr>
            <a:spLocks noGrp="1"/>
          </p:cNvSpPr>
          <p:nvPr>
            <p:ph type="ftr" sz="quarter" idx="11"/>
          </p:nvPr>
        </p:nvSpPr>
        <p:spPr>
          <a:xfrm>
            <a:off x="334963" y="6325197"/>
            <a:ext cx="11064240" cy="190559"/>
          </a:xfrm>
          <a:prstGeom prst="rect">
            <a:avLst/>
          </a:prstGeom>
        </p:spPr>
        <p:txBody>
          <a:bodyPr vert="horz" lIns="0" tIns="45720" rIns="91440" bIns="45720" rtlCol="0" anchor="b" anchorCtr="0"/>
          <a:lstStyle>
            <a:defPPr>
              <a:defRPr lang="en-US"/>
            </a:defPPr>
            <a:lvl1pPr marL="0" algn="l" defTabSz="914400" rtl="0" eaLnBrk="1" latinLnBrk="0" hangingPunct="1">
              <a:defRPr sz="800" kern="1200">
                <a:solidFill>
                  <a:schemeClr val="tx1">
                    <a:tint val="75000"/>
                  </a:schemeClr>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Rectangle 10">
            <a:extLst>
              <a:ext uri="{FF2B5EF4-FFF2-40B4-BE49-F238E27FC236}">
                <a16:creationId xmlns:a16="http://schemas.microsoft.com/office/drawing/2014/main" id="{12BF6D6B-951D-4E04-BD7C-F308310D6BBF}"/>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206648"/>
      </p:ext>
    </p:extLst>
  </p:cSld>
  <p:clrMapOvr>
    <a:masterClrMapping/>
  </p:clrMapOvr>
  <p:extLst>
    <p:ext uri="{DCECCB84-F9BA-43D5-87BE-67443E8EF086}">
      <p15:sldGuideLst xmlns:p15="http://schemas.microsoft.com/office/powerpoint/2012/main">
        <p15:guide id="1" orient="horz" pos="845">
          <p15:clr>
            <a:srgbClr val="FBAE40"/>
          </p15:clr>
        </p15:guide>
        <p15:guide id="2" orient="horz" pos="70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A088FC-6F73-457D-A940-0887AA2CF5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08357C8-079A-46A5-AF06-C4B85F69984A}"/>
              </a:ext>
            </a:extLst>
          </p:cNvPr>
          <p:cNvSpPr/>
          <p:nvPr userDrawn="1"/>
        </p:nvSpPr>
        <p:spPr>
          <a:xfrm>
            <a:off x="1" y="0"/>
            <a:ext cx="12192000" cy="6858000"/>
          </a:xfrm>
          <a:prstGeom prst="rect">
            <a:avLst/>
          </a:prstGeom>
          <a:gradFill>
            <a:gsLst>
              <a:gs pos="41000">
                <a:schemeClr val="bg1">
                  <a:alpha val="0"/>
                </a:schemeClr>
              </a:gs>
              <a:gs pos="72000">
                <a:schemeClr val="bg1">
                  <a:alpha val="8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Ubuntu" panose="020B0504030602030204"/>
            </a:endParaRPr>
          </a:p>
        </p:txBody>
      </p:sp>
      <p:sp>
        <p:nvSpPr>
          <p:cNvPr id="8" name="Title 1">
            <a:extLst>
              <a:ext uri="{FF2B5EF4-FFF2-40B4-BE49-F238E27FC236}">
                <a16:creationId xmlns:a16="http://schemas.microsoft.com/office/drawing/2014/main" id="{0E305789-F334-4FE1-A8C7-21DB048F4F01}"/>
              </a:ext>
            </a:extLst>
          </p:cNvPr>
          <p:cNvSpPr>
            <a:spLocks noGrp="1"/>
          </p:cNvSpPr>
          <p:nvPr>
            <p:ph type="ctrTitle" hasCustomPrompt="1"/>
          </p:nvPr>
        </p:nvSpPr>
        <p:spPr>
          <a:xfrm>
            <a:off x="590550" y="2895600"/>
            <a:ext cx="8464550" cy="815340"/>
          </a:xfrm>
          <a:prstGeom prst="rect">
            <a:avLst/>
          </a:prstGeom>
          <a:solidFill>
            <a:srgbClr val="DA1F26"/>
          </a:solidFill>
        </p:spPr>
        <p:txBody>
          <a:bodyPr anchor="b"/>
          <a:lstStyle>
            <a:lvl1pPr algn="ctr">
              <a:defRPr sz="4400">
                <a:solidFill>
                  <a:schemeClr val="bg1"/>
                </a:solidFill>
                <a:latin typeface="+mj-lt"/>
                <a:ea typeface="League Gothic" panose="00000500000000000000" pitchFamily="50" charset="0"/>
                <a:cs typeface="Helvetica" pitchFamily="34" charset="0"/>
              </a:defRPr>
            </a:lvl1pPr>
          </a:lstStyle>
          <a:p>
            <a:r>
              <a:rPr lang="en-CA"/>
              <a:t>CLICK TO EDIT MASTER TITLE STYLE</a:t>
            </a:r>
          </a:p>
        </p:txBody>
      </p:sp>
    </p:spTree>
    <p:extLst>
      <p:ext uri="{BB962C8B-B14F-4D97-AF65-F5344CB8AC3E}">
        <p14:creationId xmlns:p14="http://schemas.microsoft.com/office/powerpoint/2010/main" val="242721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11DF-52DC-4188-909B-B178D8B953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Footer Placeholder 4">
            <a:extLst>
              <a:ext uri="{FF2B5EF4-FFF2-40B4-BE49-F238E27FC236}">
                <a16:creationId xmlns:a16="http://schemas.microsoft.com/office/drawing/2014/main" id="{66B62D7E-B8AE-4834-85A4-8C55B63A1546}"/>
              </a:ext>
            </a:extLst>
          </p:cNvPr>
          <p:cNvSpPr>
            <a:spLocks noGrp="1"/>
          </p:cNvSpPr>
          <p:nvPr>
            <p:ph type="ftr" sz="quarter" idx="11"/>
          </p:nvPr>
        </p:nvSpPr>
        <p:spPr>
          <a:xfrm>
            <a:off x="334963" y="6325197"/>
            <a:ext cx="11064240" cy="190559"/>
          </a:xfrm>
          <a:prstGeom prst="rect">
            <a:avLst/>
          </a:prstGeom>
        </p:spPr>
        <p:txBody>
          <a:bodyPr vert="horz" lIns="0" tIns="45720" rIns="91440" bIns="45720" rtlCol="0" anchor="b" anchorCtr="0"/>
          <a:lstStyle>
            <a:defPPr>
              <a:defRPr lang="en-US"/>
            </a:defPPr>
            <a:lvl1pPr marL="0" algn="l" defTabSz="914400" rtl="0" eaLnBrk="1" latinLnBrk="0" hangingPunct="1">
              <a:defRPr sz="800" kern="1200">
                <a:solidFill>
                  <a:schemeClr val="tx1">
                    <a:tint val="75000"/>
                  </a:schemeClr>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5">
            <a:extLst>
              <a:ext uri="{FF2B5EF4-FFF2-40B4-BE49-F238E27FC236}">
                <a16:creationId xmlns:a16="http://schemas.microsoft.com/office/drawing/2014/main" id="{0961BB28-9F84-4365-8FA7-D31C0C08AD12}"/>
              </a:ext>
            </a:extLst>
          </p:cNvPr>
          <p:cNvSpPr>
            <a:spLocks noGrp="1"/>
          </p:cNvSpPr>
          <p:nvPr>
            <p:ph type="sldNum" sz="quarter" idx="4"/>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Tree>
    <p:extLst>
      <p:ext uri="{BB962C8B-B14F-4D97-AF65-F5344CB8AC3E}">
        <p14:creationId xmlns:p14="http://schemas.microsoft.com/office/powerpoint/2010/main" val="2141175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2C59E130-3D7C-42EB-9795-B73605E6A21F}"/>
              </a:ext>
            </a:extLst>
          </p:cNvPr>
          <p:cNvSpPr>
            <a:spLocks noGrp="1"/>
          </p:cNvSpPr>
          <p:nvPr>
            <p:ph type="ftr" sz="quarter" idx="11"/>
          </p:nvPr>
        </p:nvSpPr>
        <p:spPr>
          <a:xfrm>
            <a:off x="334963" y="6325197"/>
            <a:ext cx="11064240" cy="190559"/>
          </a:xfrm>
          <a:prstGeom prst="rect">
            <a:avLst/>
          </a:prstGeom>
        </p:spPr>
        <p:txBody>
          <a:bodyPr vert="horz" lIns="0" tIns="45720" rIns="91440" bIns="45720" rtlCol="0" anchor="b" anchorCtr="0"/>
          <a:lstStyle>
            <a:defPPr>
              <a:defRPr lang="en-US"/>
            </a:defPPr>
            <a:lvl1pPr marL="0" algn="l" defTabSz="914400" rtl="0" eaLnBrk="1" latinLnBrk="0" hangingPunct="1">
              <a:defRPr sz="800" kern="1200">
                <a:solidFill>
                  <a:schemeClr val="tx1">
                    <a:tint val="75000"/>
                  </a:schemeClr>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Slide Number Placeholder 5">
            <a:extLst>
              <a:ext uri="{FF2B5EF4-FFF2-40B4-BE49-F238E27FC236}">
                <a16:creationId xmlns:a16="http://schemas.microsoft.com/office/drawing/2014/main" id="{301D135E-3FB5-4A47-8EA3-B2B848B6C0D9}"/>
              </a:ext>
            </a:extLst>
          </p:cNvPr>
          <p:cNvSpPr>
            <a:spLocks noGrp="1"/>
          </p:cNvSpPr>
          <p:nvPr>
            <p:ph type="sldNum" sz="quarter" idx="4"/>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Tree>
    <p:extLst>
      <p:ext uri="{BB962C8B-B14F-4D97-AF65-F5344CB8AC3E}">
        <p14:creationId xmlns:p14="http://schemas.microsoft.com/office/powerpoint/2010/main" val="2006911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A1F25"/>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
        <p:nvSpPr>
          <p:cNvPr id="7" name="Slide Number Placeholder 5">
            <a:extLst>
              <a:ext uri="{FF2B5EF4-FFF2-40B4-BE49-F238E27FC236}">
                <a16:creationId xmlns:a16="http://schemas.microsoft.com/office/drawing/2014/main" id="{3AA8545A-B3C5-42D8-883A-FFEE1D3C4022}"/>
              </a:ext>
            </a:extLst>
          </p:cNvPr>
          <p:cNvSpPr txBox="1">
            <a:spLocks/>
          </p:cNvSpPr>
          <p:nvPr userDrawn="1"/>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64C28E-966E-6B4A-816A-311B7D0A2E6D}" type="slidenum">
              <a:rPr lang="en-US" smtClean="0"/>
              <a:pPr/>
              <a:t>‹#›</a:t>
            </a:fld>
            <a:endParaRPr lang="en-US"/>
          </a:p>
        </p:txBody>
      </p:sp>
    </p:spTree>
    <p:extLst>
      <p:ext uri="{BB962C8B-B14F-4D97-AF65-F5344CB8AC3E}">
        <p14:creationId xmlns:p14="http://schemas.microsoft.com/office/powerpoint/2010/main" val="52935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12" name="Footer Placeholder 4"/>
          <p:cNvSpPr txBox="1">
            <a:spLocks/>
          </p:cNvSpPr>
          <p:nvPr userDrawn="1"/>
        </p:nvSpPr>
        <p:spPr>
          <a:xfrm>
            <a:off x="11653125" y="6574336"/>
            <a:ext cx="384896" cy="283664"/>
          </a:xfrm>
          <a:prstGeom prst="rect">
            <a:avLst/>
          </a:prstGeom>
        </p:spPr>
        <p:txBody>
          <a:bodyPr anchor="ctr"/>
          <a:lstStyle>
            <a:defPPr>
              <a:defRPr lang="en-US"/>
            </a:defPPr>
            <a:lvl1pPr marL="0" algn="l" defTabSz="914400" rtl="0" eaLnBrk="1" latinLnBrk="0" hangingPunct="1">
              <a:defRPr sz="105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D5FCB83-38A2-4992-8FC3-0F4763431D98}" type="slidenum">
              <a:rPr kumimoji="0" lang="en-US" sz="1050" b="0" i="0" u="none" strike="noStrike" kern="1200" cap="none" spc="0" normalizeH="0" baseline="0" noProof="0" smtClean="0">
                <a:ln>
                  <a:noFill/>
                </a:ln>
                <a:solidFill>
                  <a:srgbClr val="444444"/>
                </a:solidFill>
                <a:effectLst/>
                <a:uLnTx/>
                <a:uFillTx/>
                <a:latin typeface="Arial" panose="020B0604020202020204" pitchFamily="34" charset="0"/>
                <a:ea typeface="PT Sans" panose="020B0503020203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050" b="0" i="0" u="none" strike="noStrike" kern="1200" cap="none" spc="0" normalizeH="0" baseline="0" noProof="0">
              <a:ln>
                <a:noFill/>
              </a:ln>
              <a:solidFill>
                <a:srgbClr val="444444"/>
              </a:solidFill>
              <a:effectLst/>
              <a:uLnTx/>
              <a:uFillTx/>
              <a:latin typeface="Arial" panose="020B0604020202020204" pitchFamily="34" charset="0"/>
              <a:ea typeface="PT Sans" panose="020B0503020203020204" pitchFamily="34" charset="0"/>
              <a:cs typeface="Arial" panose="020B0604020202020204" pitchFamily="34" charset="0"/>
            </a:endParaRPr>
          </a:p>
        </p:txBody>
      </p:sp>
      <p:sp>
        <p:nvSpPr>
          <p:cNvPr id="13" name="Title 15"/>
          <p:cNvSpPr>
            <a:spLocks noGrp="1"/>
          </p:cNvSpPr>
          <p:nvPr>
            <p:ph type="title"/>
          </p:nvPr>
        </p:nvSpPr>
        <p:spPr>
          <a:xfrm>
            <a:off x="197453" y="430481"/>
            <a:ext cx="10515600" cy="827631"/>
          </a:xfrm>
          <a:prstGeom prst="rect">
            <a:avLst/>
          </a:prstGeom>
        </p:spPr>
        <p:txBody>
          <a:bodyPr anchor="ctr">
            <a:normAutofit/>
          </a:bodyPr>
          <a:lstStyle>
            <a:lvl1pPr>
              <a:defRPr sz="3599" b="1">
                <a:latin typeface="Arial" panose="020B0604020202020204" pitchFamily="34" charset="0"/>
                <a:ea typeface="PT Sans" panose="020B0503020203020204" pitchFamily="34" charset="0"/>
                <a:cs typeface="Arial" panose="020B0604020202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3674902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073E-6ECA-BD7F-EE77-941CCD21CD29}"/>
              </a:ext>
            </a:extLst>
          </p:cNvPr>
          <p:cNvSpPr>
            <a:spLocks noGrp="1"/>
          </p:cNvSpPr>
          <p:nvPr>
            <p:ph type="title"/>
          </p:nvPr>
        </p:nvSpPr>
        <p:spPr>
          <a:xfrm>
            <a:off x="0" y="136525"/>
            <a:ext cx="10515600" cy="315912"/>
          </a:xfrm>
        </p:spPr>
        <p:txBody>
          <a:bodyPr>
            <a:normAutofit/>
          </a:bodyPr>
          <a:lstStyle>
            <a:lvl1pPr>
              <a:defRPr sz="2500">
                <a:latin typeface="League Gothic" panose="00000500000000000000" pitchFamily="50"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5ABDB8B-C2FC-0DF5-7A86-9EE5436AD6AA}"/>
              </a:ext>
            </a:extLst>
          </p:cNvPr>
          <p:cNvSpPr>
            <a:spLocks noGrp="1"/>
          </p:cNvSpPr>
          <p:nvPr>
            <p:ph idx="1"/>
          </p:nvPr>
        </p:nvSpPr>
        <p:spPr>
          <a:xfrm>
            <a:off x="132805" y="1041853"/>
            <a:ext cx="10515600" cy="4351338"/>
          </a:xfrm>
        </p:spPr>
        <p:txBody>
          <a:bodyPr>
            <a:normAutofit/>
          </a:bodyPr>
          <a:lstStyle>
            <a:lvl1pPr>
              <a:defRPr sz="2000">
                <a:solidFill>
                  <a:schemeClr val="bg1">
                    <a:lumMod val="50000"/>
                  </a:schemeClr>
                </a:solidFill>
                <a:latin typeface="Ubuntu" panose="020B0504030602030204" pitchFamily="34" charset="0"/>
              </a:defRPr>
            </a:lvl1pPr>
            <a:lvl2pPr>
              <a:defRPr sz="2000">
                <a:solidFill>
                  <a:schemeClr val="bg1">
                    <a:lumMod val="50000"/>
                  </a:schemeClr>
                </a:solidFill>
                <a:latin typeface="Ubuntu" panose="020B0504030602030204" pitchFamily="34" charset="0"/>
              </a:defRPr>
            </a:lvl2pPr>
            <a:lvl3pPr>
              <a:defRPr sz="2000">
                <a:solidFill>
                  <a:schemeClr val="bg1">
                    <a:lumMod val="50000"/>
                  </a:schemeClr>
                </a:solidFill>
                <a:latin typeface="Ubuntu" panose="020B0504030602030204" pitchFamily="34" charset="0"/>
              </a:defRPr>
            </a:lvl3pPr>
            <a:lvl4pPr>
              <a:defRPr sz="2000">
                <a:solidFill>
                  <a:schemeClr val="bg1">
                    <a:lumMod val="50000"/>
                  </a:schemeClr>
                </a:solidFill>
                <a:latin typeface="Ubuntu" panose="020B0504030602030204" pitchFamily="34" charset="0"/>
              </a:defRPr>
            </a:lvl4pPr>
            <a:lvl5pPr>
              <a:defRPr sz="2000">
                <a:solidFill>
                  <a:schemeClr val="bg1">
                    <a:lumMod val="50000"/>
                  </a:schemeClr>
                </a:solidFill>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CA41D792-9F48-30C7-D720-84E3B68FE4E7}"/>
              </a:ext>
            </a:extLst>
          </p:cNvPr>
          <p:cNvSpPr>
            <a:spLocks noGrp="1"/>
          </p:cNvSpPr>
          <p:nvPr>
            <p:ph type="ftr" sz="quarter" idx="11"/>
          </p:nvPr>
        </p:nvSpPr>
        <p:spPr/>
        <p:txBody>
          <a:bodyPr/>
          <a:lstStyle/>
          <a:p>
            <a:r>
              <a:rPr lang="en-US"/>
              <a:t>Proprietary and Confidential</a:t>
            </a:r>
            <a:r>
              <a:rPr lang="en-CA"/>
              <a:t>. Do Not Distribute.</a:t>
            </a:r>
            <a:endParaRPr lang="en-US"/>
          </a:p>
        </p:txBody>
      </p:sp>
      <p:sp>
        <p:nvSpPr>
          <p:cNvPr id="6" name="Slide Number Placeholder 5">
            <a:extLst>
              <a:ext uri="{FF2B5EF4-FFF2-40B4-BE49-F238E27FC236}">
                <a16:creationId xmlns:a16="http://schemas.microsoft.com/office/drawing/2014/main" id="{4FB2B129-2E68-2AB4-8813-BDF18F2035FA}"/>
              </a:ext>
            </a:extLst>
          </p:cNvPr>
          <p:cNvSpPr>
            <a:spLocks noGrp="1"/>
          </p:cNvSpPr>
          <p:nvPr>
            <p:ph type="sldNum" sz="quarter" idx="12"/>
          </p:nvPr>
        </p:nvSpPr>
        <p:spPr/>
        <p:txBody>
          <a:bodyPr/>
          <a:lstStyle/>
          <a:p>
            <a:fld id="{C5A02E7B-7B76-43B1-9624-CB0E595FAAAD}" type="slidenum">
              <a:rPr lang="en-CA" smtClean="0"/>
              <a:t>‹#›</a:t>
            </a:fld>
            <a:endParaRPr lang="en-CA"/>
          </a:p>
        </p:txBody>
      </p:sp>
      <p:pic>
        <p:nvPicPr>
          <p:cNvPr id="8" name="Picture 7" descr="Logo&#10;&#10;Description automatically generated">
            <a:extLst>
              <a:ext uri="{FF2B5EF4-FFF2-40B4-BE49-F238E27FC236}">
                <a16:creationId xmlns:a16="http://schemas.microsoft.com/office/drawing/2014/main" id="{D7001DEE-A25D-5D4C-F678-AD02870FE6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805" y="6433103"/>
            <a:ext cx="1410789" cy="211618"/>
          </a:xfrm>
          <a:prstGeom prst="rect">
            <a:avLst/>
          </a:prstGeom>
        </p:spPr>
      </p:pic>
    </p:spTree>
    <p:extLst>
      <p:ext uri="{BB962C8B-B14F-4D97-AF65-F5344CB8AC3E}">
        <p14:creationId xmlns:p14="http://schemas.microsoft.com/office/powerpoint/2010/main" val="2227590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oleObject" Target="../embeddings/oleObject3.bin"/><Relationship Id="rId5" Type="http://schemas.openxmlformats.org/officeDocument/2006/relationships/slideLayout" Target="../slideLayouts/slideLayout14.xml"/><Relationship Id="rId10" Type="http://schemas.openxmlformats.org/officeDocument/2006/relationships/tags" Target="../tags/tag8.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0D83FD7-1C7E-4E0B-BCD4-B750FE494AC5}"/>
              </a:ext>
            </a:extLst>
          </p:cNvPr>
          <p:cNvGraphicFramePr>
            <a:graphicFrameLocks noChangeAspect="1"/>
          </p:cNvGraphicFramePr>
          <p:nvPr userDrawn="1">
            <p:custDataLst>
              <p:tags r:id="rId11"/>
            </p:custDataLst>
            <p:extLst>
              <p:ext uri="{D42A27DB-BD31-4B8C-83A1-F6EECF244321}">
                <p14:modId xmlns:p14="http://schemas.microsoft.com/office/powerpoint/2010/main" val="3238155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351" imgH="351" progId="TCLayout.ActiveDocument.1">
                  <p:embed/>
                </p:oleObj>
              </mc:Choice>
              <mc:Fallback>
                <p:oleObj name="think-cell Slide" r:id="rId12" imgW="351" imgH="351" progId="TCLayout.ActiveDocument.1">
                  <p:embed/>
                  <p:pic>
                    <p:nvPicPr>
                      <p:cNvPr id="2" name="Object 1" hidden="1">
                        <a:extLst>
                          <a:ext uri="{FF2B5EF4-FFF2-40B4-BE49-F238E27FC236}">
                            <a16:creationId xmlns:a16="http://schemas.microsoft.com/office/drawing/2014/main" id="{70D83FD7-1C7E-4E0B-BCD4-B750FE494A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E43167B1-30D1-4D38-A15A-E66C7C488E53}"/>
              </a:ext>
            </a:extLst>
          </p:cNvPr>
          <p:cNvGrpSpPr/>
          <p:nvPr userDrawn="1"/>
        </p:nvGrpSpPr>
        <p:grpSpPr>
          <a:xfrm>
            <a:off x="8754" y="6059690"/>
            <a:ext cx="12183246" cy="806261"/>
            <a:chOff x="14875" y="6051739"/>
            <a:chExt cx="12183246" cy="806261"/>
          </a:xfrm>
          <a:solidFill>
            <a:schemeClr val="accent2"/>
          </a:solidFill>
        </p:grpSpPr>
        <p:sp>
          <p:nvSpPr>
            <p:cNvPr id="6" name="Freeform 6">
              <a:extLst>
                <a:ext uri="{FF2B5EF4-FFF2-40B4-BE49-F238E27FC236}">
                  <a16:creationId xmlns:a16="http://schemas.microsoft.com/office/drawing/2014/main" id="{8FFCDC7D-2CAF-4F62-878E-63F10866DF19}"/>
                </a:ext>
              </a:extLst>
            </p:cNvPr>
            <p:cNvSpPr/>
            <p:nvPr userDrawn="1"/>
          </p:nvSpPr>
          <p:spPr>
            <a:xfrm>
              <a:off x="14875" y="6051739"/>
              <a:ext cx="12183246" cy="806261"/>
            </a:xfrm>
            <a:custGeom>
              <a:avLst/>
              <a:gdLst>
                <a:gd name="connsiteX0" fmla="*/ 12183246 w 12183246"/>
                <a:gd name="connsiteY0" fmla="*/ 0 h 806261"/>
                <a:gd name="connsiteX1" fmla="*/ 12183246 w 12183246"/>
                <a:gd name="connsiteY1" fmla="*/ 806261 h 806261"/>
                <a:gd name="connsiteX2" fmla="*/ 0 w 12183246"/>
                <a:gd name="connsiteY2" fmla="*/ 806261 h 806261"/>
                <a:gd name="connsiteX3" fmla="*/ 2985 w 12183246"/>
                <a:gd name="connsiteY3" fmla="*/ 783790 h 806261"/>
                <a:gd name="connsiteX4" fmla="*/ 568524 w 12183246"/>
                <a:gd name="connsiteY4" fmla="*/ 433688 h 806261"/>
                <a:gd name="connsiteX5" fmla="*/ 11691502 w 12183246"/>
                <a:gd name="connsiteY5" fmla="*/ 433688 h 806261"/>
                <a:gd name="connsiteX6" fmla="*/ 12183246 w 12183246"/>
                <a:gd name="connsiteY6" fmla="*/ 0 h 80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3246" h="806261">
                  <a:moveTo>
                    <a:pt x="12183246" y="0"/>
                  </a:moveTo>
                  <a:lnTo>
                    <a:pt x="12183246" y="806261"/>
                  </a:lnTo>
                  <a:lnTo>
                    <a:pt x="0" y="806261"/>
                  </a:lnTo>
                  <a:lnTo>
                    <a:pt x="2985" y="783790"/>
                  </a:lnTo>
                  <a:cubicBezTo>
                    <a:pt x="56836" y="583995"/>
                    <a:pt x="289577" y="433688"/>
                    <a:pt x="568524" y="433688"/>
                  </a:cubicBezTo>
                  <a:lnTo>
                    <a:pt x="11691502" y="433688"/>
                  </a:lnTo>
                  <a:cubicBezTo>
                    <a:pt x="11949301" y="424587"/>
                    <a:pt x="12183246" y="217095"/>
                    <a:pt x="12183246" y="0"/>
                  </a:cubicBezTo>
                  <a:close/>
                </a:path>
              </a:pathLst>
            </a:custGeom>
            <a:grpFill/>
            <a:ln w="6350"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F7EAD674-CC81-4047-891B-A00896B94FEB}"/>
                </a:ext>
              </a:extLst>
            </p:cNvPr>
            <p:cNvSpPr/>
            <p:nvPr userDrawn="1"/>
          </p:nvSpPr>
          <p:spPr>
            <a:xfrm>
              <a:off x="1357225" y="6589295"/>
              <a:ext cx="65" cy="161583"/>
            </a:xfrm>
            <a:prstGeom prst="rect">
              <a:avLst/>
            </a:prstGeom>
            <a:grpFill/>
          </p:spPr>
          <p:txBody>
            <a:bodyPr wrap="none" lIns="0" tIns="0" rIns="0" bIns="0">
              <a:spAutoFit/>
            </a:bodyPr>
            <a:lstStyle/>
            <a:p>
              <a:endParaRPr lang="en-US" sz="1050" b="0" i="0">
                <a:solidFill>
                  <a:schemeClr val="bg1"/>
                </a:solidFill>
                <a:latin typeface="Ubuntu Light" panose="020B0304030602030204" pitchFamily="34" charset="0"/>
              </a:endParaRPr>
            </a:p>
          </p:txBody>
        </p:sp>
      </p:grpSp>
      <p:pic>
        <p:nvPicPr>
          <p:cNvPr id="1081" name="Picture 57" descr="General Fusion Company Profile: Valuation &amp;amp;amp; Investors | PitchBook">
            <a:extLst>
              <a:ext uri="{FF2B5EF4-FFF2-40B4-BE49-F238E27FC236}">
                <a16:creationId xmlns:a16="http://schemas.microsoft.com/office/drawing/2014/main" id="{2946A078-58AF-4158-8EB2-6C84F122E9E5}"/>
              </a:ext>
            </a:extLst>
          </p:cNvPr>
          <p:cNvPicPr>
            <a:picLocks noChangeAspect="1" noChangeArrowheads="1"/>
          </p:cNvPicPr>
          <p:nvPr userDrawn="1"/>
        </p:nvPicPr>
        <p:blipFill>
          <a:blip r:embed="rId1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34963" y="6245043"/>
            <a:ext cx="886887" cy="886887"/>
          </a:xfrm>
          <a:prstGeom prst="rect">
            <a:avLst/>
          </a:prstGeom>
          <a:noFill/>
          <a:extLst>
            <a:ext uri="{909E8E84-426E-40DD-AFC4-6F175D3DCCD1}">
              <a14:hiddenFill xmlns:a14="http://schemas.microsoft.com/office/drawing/2010/main">
                <a:solidFill>
                  <a:srgbClr val="FFFFFF"/>
                </a:solidFill>
              </a14:hiddenFill>
            </a:ext>
          </a:extLst>
        </p:spPr>
      </p:pic>
      <p:sp>
        <p:nvSpPr>
          <p:cNvPr id="3" name="GS Doctop Placeholder" hidden="1">
            <a:extLst>
              <a:ext uri="{FF2B5EF4-FFF2-40B4-BE49-F238E27FC236}">
                <a16:creationId xmlns:a16="http://schemas.microsoft.com/office/drawing/2014/main" id="{AE8C338E-E655-4732-B9E9-D1E74D0D0367}"/>
              </a:ext>
            </a:extLst>
          </p:cNvPr>
          <p:cNvSpPr txBox="1"/>
          <p:nvPr userDrawn="1"/>
        </p:nvSpPr>
        <p:spPr>
          <a:xfrm>
            <a:off x="546100" y="0"/>
            <a:ext cx="5651500" cy="215444"/>
          </a:xfrm>
          <a:prstGeom prst="rect">
            <a:avLst/>
          </a:prstGeom>
          <a:noFill/>
        </p:spPr>
        <p:txBody>
          <a:bodyPr vert="horz" rtlCol="0">
            <a:spAutoFit/>
          </a:bodyPr>
          <a:lstStyle/>
          <a:p>
            <a:pPr marL="292100" indent="-285750" algn="l">
              <a:lnSpc>
                <a:spcPct val="100000"/>
              </a:lnSpc>
              <a:spcBef>
                <a:spcPts val="0"/>
              </a:spcBef>
              <a:spcAft>
                <a:spcPts val="1200"/>
              </a:spcAft>
            </a:pPr>
            <a:r>
              <a:rPr lang="en-US" sz="800" b="0" err="1">
                <a:latin typeface="Arial" panose="020B0604020202020204" pitchFamily="34" charset="0"/>
              </a:rPr>
              <a:t>ibdroot</a:t>
            </a:r>
            <a:r>
              <a:rPr lang="en-US" sz="800" b="0">
                <a:latin typeface="Arial" panose="020B0604020202020204" pitchFamily="34" charset="0"/>
              </a:rPr>
              <a:t>\projects\IBD-NY\furnace2022\690686_1\02. PPT\06. PIPE\General Fusion PIPE Deck_MASTER_v13.pptx</a:t>
            </a:r>
          </a:p>
        </p:txBody>
      </p:sp>
    </p:spTree>
    <p:extLst>
      <p:ext uri="{BB962C8B-B14F-4D97-AF65-F5344CB8AC3E}">
        <p14:creationId xmlns:p14="http://schemas.microsoft.com/office/powerpoint/2010/main" val="316756675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6" r:id="rId3"/>
    <p:sldLayoutId id="2147483713" r:id="rId4"/>
    <p:sldLayoutId id="2147483714" r:id="rId5"/>
    <p:sldLayoutId id="2147483717" r:id="rId6"/>
    <p:sldLayoutId id="2147483736" r:id="rId7"/>
    <p:sldLayoutId id="2147483726" r:id="rId8"/>
    <p:sldLayoutId id="2147483727"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pos="7469" userDrawn="1">
          <p15:clr>
            <a:srgbClr val="F26B43"/>
          </p15:clr>
        </p15:guide>
        <p15:guide id="5" orient="horz" pos="3838" userDrawn="1">
          <p15:clr>
            <a:srgbClr val="F26B43"/>
          </p15:clr>
        </p15:guide>
        <p15:guide id="6" orient="horz" pos="25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0D83FD7-1C7E-4E0B-BCD4-B750FE494AC5}"/>
              </a:ext>
            </a:extLst>
          </p:cNvPr>
          <p:cNvGraphicFramePr>
            <a:graphicFrameLocks noChangeAspect="1"/>
          </p:cNvGraphicFramePr>
          <p:nvPr userDrawn="1">
            <p:custDataLst>
              <p:tags r:id="rId10"/>
            </p:custDataLst>
            <p:extLst>
              <p:ext uri="{D42A27DB-BD31-4B8C-83A1-F6EECF244321}">
                <p14:modId xmlns:p14="http://schemas.microsoft.com/office/powerpoint/2010/main" val="3238155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51" imgH="351" progId="TCLayout.ActiveDocument.1">
                  <p:embed/>
                </p:oleObj>
              </mc:Choice>
              <mc:Fallback>
                <p:oleObj name="think-cell Slide" r:id="rId11" imgW="351" imgH="351" progId="TCLayout.ActiveDocument.1">
                  <p:embed/>
                  <p:pic>
                    <p:nvPicPr>
                      <p:cNvPr id="2" name="Object 1" hidden="1">
                        <a:extLst>
                          <a:ext uri="{FF2B5EF4-FFF2-40B4-BE49-F238E27FC236}">
                            <a16:creationId xmlns:a16="http://schemas.microsoft.com/office/drawing/2014/main" id="{70D83FD7-1C7E-4E0B-BCD4-B750FE494AC5}"/>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Freeform 6">
            <a:extLst>
              <a:ext uri="{FF2B5EF4-FFF2-40B4-BE49-F238E27FC236}">
                <a16:creationId xmlns:a16="http://schemas.microsoft.com/office/drawing/2014/main" id="{8FFCDC7D-2CAF-4F62-878E-63F10866DF19}"/>
              </a:ext>
            </a:extLst>
          </p:cNvPr>
          <p:cNvSpPr/>
          <p:nvPr userDrawn="1"/>
        </p:nvSpPr>
        <p:spPr>
          <a:xfrm>
            <a:off x="8754" y="6059690"/>
            <a:ext cx="12183246" cy="806261"/>
          </a:xfrm>
          <a:custGeom>
            <a:avLst/>
            <a:gdLst>
              <a:gd name="connsiteX0" fmla="*/ 12183246 w 12183246"/>
              <a:gd name="connsiteY0" fmla="*/ 0 h 806261"/>
              <a:gd name="connsiteX1" fmla="*/ 12183246 w 12183246"/>
              <a:gd name="connsiteY1" fmla="*/ 806261 h 806261"/>
              <a:gd name="connsiteX2" fmla="*/ 0 w 12183246"/>
              <a:gd name="connsiteY2" fmla="*/ 806261 h 806261"/>
              <a:gd name="connsiteX3" fmla="*/ 2985 w 12183246"/>
              <a:gd name="connsiteY3" fmla="*/ 783790 h 806261"/>
              <a:gd name="connsiteX4" fmla="*/ 568524 w 12183246"/>
              <a:gd name="connsiteY4" fmla="*/ 433688 h 806261"/>
              <a:gd name="connsiteX5" fmla="*/ 11691502 w 12183246"/>
              <a:gd name="connsiteY5" fmla="*/ 433688 h 806261"/>
              <a:gd name="connsiteX6" fmla="*/ 12183246 w 12183246"/>
              <a:gd name="connsiteY6" fmla="*/ 0 h 80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3246" h="806261">
                <a:moveTo>
                  <a:pt x="12183246" y="0"/>
                </a:moveTo>
                <a:lnTo>
                  <a:pt x="12183246" y="806261"/>
                </a:lnTo>
                <a:lnTo>
                  <a:pt x="0" y="806261"/>
                </a:lnTo>
                <a:lnTo>
                  <a:pt x="2985" y="783790"/>
                </a:lnTo>
                <a:cubicBezTo>
                  <a:pt x="56836" y="583995"/>
                  <a:pt x="289577" y="433688"/>
                  <a:pt x="568524" y="433688"/>
                </a:cubicBezTo>
                <a:lnTo>
                  <a:pt x="11691502" y="433688"/>
                </a:lnTo>
                <a:cubicBezTo>
                  <a:pt x="11949301" y="424587"/>
                  <a:pt x="12183246" y="217095"/>
                  <a:pt x="12183246" y="0"/>
                </a:cubicBezTo>
                <a:close/>
              </a:path>
            </a:pathLst>
          </a:custGeom>
          <a:solidFill>
            <a:schemeClr val="accent2"/>
          </a:solidFill>
          <a:ln w="6350" cap="flat">
            <a:noFill/>
            <a:prstDash val="solid"/>
            <a:miter/>
          </a:ln>
        </p:spPr>
        <p:txBody>
          <a:bodyPr wrap="square" rtlCol="0" anchor="ctr">
            <a:noAutofit/>
          </a:bodyPr>
          <a:lstStyle/>
          <a:p>
            <a:endParaRPr lang="en-US"/>
          </a:p>
        </p:txBody>
      </p:sp>
      <p:sp>
        <p:nvSpPr>
          <p:cNvPr id="7" name="Rectangle 6">
            <a:extLst>
              <a:ext uri="{FF2B5EF4-FFF2-40B4-BE49-F238E27FC236}">
                <a16:creationId xmlns:a16="http://schemas.microsoft.com/office/drawing/2014/main" id="{F7EAD674-CC81-4047-891B-A00896B94FEB}"/>
              </a:ext>
            </a:extLst>
          </p:cNvPr>
          <p:cNvSpPr/>
          <p:nvPr userDrawn="1"/>
        </p:nvSpPr>
        <p:spPr>
          <a:xfrm>
            <a:off x="1351104" y="6597246"/>
            <a:ext cx="65" cy="161583"/>
          </a:xfrm>
          <a:prstGeom prst="rect">
            <a:avLst/>
          </a:prstGeom>
          <a:solidFill>
            <a:schemeClr val="accent2"/>
          </a:solidFill>
        </p:spPr>
        <p:txBody>
          <a:bodyPr wrap="none" lIns="0" tIns="0" rIns="0" bIns="0">
            <a:spAutoFit/>
          </a:bodyPr>
          <a:lstStyle/>
          <a:p>
            <a:endParaRPr lang="en-US" sz="1050" b="0" i="0">
              <a:solidFill>
                <a:schemeClr val="bg1"/>
              </a:solidFill>
              <a:latin typeface="Ubuntu Light" panose="020B0304030602030204" pitchFamily="34" charset="0"/>
            </a:endParaRPr>
          </a:p>
        </p:txBody>
      </p:sp>
      <p:pic>
        <p:nvPicPr>
          <p:cNvPr id="1081" name="Picture 57" descr="General Fusion Company Profile: Valuation &amp;amp;amp; Investors | PitchBook">
            <a:extLst>
              <a:ext uri="{FF2B5EF4-FFF2-40B4-BE49-F238E27FC236}">
                <a16:creationId xmlns:a16="http://schemas.microsoft.com/office/drawing/2014/main" id="{2946A078-58AF-4158-8EB2-6C84F122E9E5}"/>
              </a:ext>
            </a:extLst>
          </p:cNvPr>
          <p:cNvPicPr>
            <a:picLocks noChangeAspect="1" noChangeArrowheads="1"/>
          </p:cNvPicPr>
          <p:nvPr userDrawn="1"/>
        </p:nvPicPr>
        <p:blipFill>
          <a:blip r:embed="rId1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34963" y="6245043"/>
            <a:ext cx="886887" cy="886887"/>
          </a:xfrm>
          <a:prstGeom prst="rect">
            <a:avLst/>
          </a:prstGeom>
          <a:noFill/>
          <a:extLst>
            <a:ext uri="{909E8E84-426E-40DD-AFC4-6F175D3DCCD1}">
              <a14:hiddenFill xmlns:a14="http://schemas.microsoft.com/office/drawing/2010/main">
                <a:solidFill>
                  <a:srgbClr val="FFFFFF"/>
                </a:solidFill>
              </a14:hiddenFill>
            </a:ext>
          </a:extLst>
        </p:spPr>
      </p:pic>
      <p:sp>
        <p:nvSpPr>
          <p:cNvPr id="3" name="GS Doctop Placeholder" hidden="1">
            <a:extLst>
              <a:ext uri="{FF2B5EF4-FFF2-40B4-BE49-F238E27FC236}">
                <a16:creationId xmlns:a16="http://schemas.microsoft.com/office/drawing/2014/main" id="{AE8C338E-E655-4732-B9E9-D1E74D0D0367}"/>
              </a:ext>
            </a:extLst>
          </p:cNvPr>
          <p:cNvSpPr txBox="1"/>
          <p:nvPr userDrawn="1"/>
        </p:nvSpPr>
        <p:spPr>
          <a:xfrm>
            <a:off x="546100" y="0"/>
            <a:ext cx="5651500" cy="215444"/>
          </a:xfrm>
          <a:prstGeom prst="rect">
            <a:avLst/>
          </a:prstGeom>
          <a:noFill/>
        </p:spPr>
        <p:txBody>
          <a:bodyPr vert="horz" rtlCol="0">
            <a:spAutoFit/>
          </a:bodyPr>
          <a:lstStyle/>
          <a:p>
            <a:pPr marL="292100" indent="-285750" algn="l">
              <a:lnSpc>
                <a:spcPct val="100000"/>
              </a:lnSpc>
              <a:spcBef>
                <a:spcPts val="0"/>
              </a:spcBef>
              <a:spcAft>
                <a:spcPts val="1200"/>
              </a:spcAft>
            </a:pPr>
            <a:r>
              <a:rPr lang="en-US" sz="800" b="0" err="1">
                <a:latin typeface="Arial" panose="020B0604020202020204" pitchFamily="34" charset="0"/>
              </a:rPr>
              <a:t>ibdroot</a:t>
            </a:r>
            <a:r>
              <a:rPr lang="en-US" sz="800" b="0">
                <a:latin typeface="Arial" panose="020B0604020202020204" pitchFamily="34" charset="0"/>
              </a:rPr>
              <a:t>\projects\IBD-NY\furnace2022\690686_1\02. PPT\06. PIPE\General Fusion PIPE Deck_MASTER_v13.pptx</a:t>
            </a:r>
          </a:p>
        </p:txBody>
      </p:sp>
    </p:spTree>
    <p:extLst>
      <p:ext uri="{BB962C8B-B14F-4D97-AF65-F5344CB8AC3E}">
        <p14:creationId xmlns:p14="http://schemas.microsoft.com/office/powerpoint/2010/main" val="7055055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pos="7469">
          <p15:clr>
            <a:srgbClr val="F26B43"/>
          </p15:clr>
        </p15:guide>
        <p15:guide id="5" orient="horz" pos="3838">
          <p15:clr>
            <a:srgbClr val="F26B43"/>
          </p15:clr>
        </p15:guide>
        <p15:guide id="6" orient="horz" pos="25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54.png"/><Relationship Id="rId5" Type="http://schemas.openxmlformats.org/officeDocument/2006/relationships/image" Target="../media/image53.jpeg"/><Relationship Id="rId4" Type="http://schemas.microsoft.com/office/2018/10/relationships/comments" Target="../comments/modernComment_7FE4E897_1813B2C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55.tiff"/><Relationship Id="rId4" Type="http://schemas.microsoft.com/office/2018/10/relationships/comments" Target="../comments/modernComment_7FE4E87C_CC74B44A.xml"/></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 Type="http://schemas.openxmlformats.org/officeDocument/2006/relationships/notesSlide" Target="../notesSlides/notesSlide13.xml"/><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jpeg"/><Relationship Id="rId2" Type="http://schemas.openxmlformats.org/officeDocument/2006/relationships/slideLayout" Target="../slideLayouts/slideLayout11.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tags" Target="../tags/tag25.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5" Type="http://schemas.openxmlformats.org/officeDocument/2006/relationships/image" Target="../media/image57.png"/><Relationship Id="rId15" Type="http://schemas.openxmlformats.org/officeDocument/2006/relationships/image" Target="../media/image67.emf"/><Relationship Id="rId23" Type="http://schemas.openxmlformats.org/officeDocument/2006/relationships/image" Target="../media/image75.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svg"/><Relationship Id="rId22"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26.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6.tiff"/><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7.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emf"/><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9.xml"/><Relationship Id="rId7" Type="http://schemas.openxmlformats.org/officeDocument/2006/relationships/image" Target="../media/image47.jpeg"/><Relationship Id="rId2" Type="http://schemas.openxmlformats.org/officeDocument/2006/relationships/slideLayout" Target="../slideLayouts/slideLayout11.xml"/><Relationship Id="rId1" Type="http://schemas.openxmlformats.org/officeDocument/2006/relationships/tags" Target="../tags/tag2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C74F3351-1510-D64D-B727-CFF17BCCC932}"/>
              </a:ext>
            </a:extLst>
          </p:cNvPr>
          <p:cNvSpPr/>
          <p:nvPr/>
        </p:nvSpPr>
        <p:spPr>
          <a:xfrm>
            <a:off x="0" y="0"/>
            <a:ext cx="10286551" cy="6858001"/>
          </a:xfrm>
          <a:custGeom>
            <a:avLst/>
            <a:gdLst>
              <a:gd name="connsiteX0" fmla="*/ 0 w 10286551"/>
              <a:gd name="connsiteY0" fmla="*/ 0 h 6858001"/>
              <a:gd name="connsiteX1" fmla="*/ 6162379 w 10286551"/>
              <a:gd name="connsiteY1" fmla="*/ 0 h 6858001"/>
              <a:gd name="connsiteX2" fmla="*/ 6167338 w 10286551"/>
              <a:gd name="connsiteY2" fmla="*/ 0 h 6858001"/>
              <a:gd name="connsiteX3" fmla="*/ 6167338 w 10286551"/>
              <a:gd name="connsiteY3" fmla="*/ 3 h 6858001"/>
              <a:gd name="connsiteX4" fmla="*/ 10286551 w 10286551"/>
              <a:gd name="connsiteY4" fmla="*/ 2324 h 6858001"/>
              <a:gd name="connsiteX5" fmla="*/ 7394038 w 10286551"/>
              <a:gd name="connsiteY5" fmla="*/ 6857989 h 6858001"/>
              <a:gd name="connsiteX6" fmla="*/ 6167338 w 10286551"/>
              <a:gd name="connsiteY6" fmla="*/ 6855907 h 6858001"/>
              <a:gd name="connsiteX7" fmla="*/ 6167338 w 10286551"/>
              <a:gd name="connsiteY7" fmla="*/ 6858000 h 6858001"/>
              <a:gd name="connsiteX8" fmla="*/ 0 w 10286551"/>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6551" h="6858001">
                <a:moveTo>
                  <a:pt x="0" y="0"/>
                </a:moveTo>
                <a:lnTo>
                  <a:pt x="6162379" y="0"/>
                </a:lnTo>
                <a:lnTo>
                  <a:pt x="6167338" y="0"/>
                </a:lnTo>
                <a:lnTo>
                  <a:pt x="6167338" y="3"/>
                </a:lnTo>
                <a:lnTo>
                  <a:pt x="10286551" y="2324"/>
                </a:lnTo>
                <a:cubicBezTo>
                  <a:pt x="8012865" y="3008974"/>
                  <a:pt x="7385747" y="6865869"/>
                  <a:pt x="7394038" y="6857989"/>
                </a:cubicBezTo>
                <a:lnTo>
                  <a:pt x="6167338" y="6855907"/>
                </a:lnTo>
                <a:lnTo>
                  <a:pt x="6167338" y="6858000"/>
                </a:lnTo>
                <a:lnTo>
                  <a:pt x="0" y="6858000"/>
                </a:lnTo>
                <a:close/>
              </a:path>
            </a:pathLst>
          </a:custGeom>
          <a:gradFill>
            <a:gsLst>
              <a:gs pos="0">
                <a:schemeClr val="bg1"/>
              </a:gs>
              <a:gs pos="99000">
                <a:schemeClr val="bg1">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buntu"/>
              <a:ea typeface="+mn-ea"/>
              <a:cs typeface="+mn-cs"/>
              <a:sym typeface="Arial"/>
            </a:endParaRPr>
          </a:p>
        </p:txBody>
      </p:sp>
      <p:pic>
        <p:nvPicPr>
          <p:cNvPr id="44034" name="Picture 2">
            <a:extLst>
              <a:ext uri="{FF2B5EF4-FFF2-40B4-BE49-F238E27FC236}">
                <a16:creationId xmlns:a16="http://schemas.microsoft.com/office/drawing/2014/main" id="{BE2964F3-87F6-473B-9D62-F8D8993225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87284" y="5853178"/>
            <a:ext cx="2095500" cy="314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7E1D54E-F8AF-4840-98E4-496D29DB83AF}"/>
              </a:ext>
            </a:extLst>
          </p:cNvPr>
          <p:cNvSpPr>
            <a:spLocks noGrp="1"/>
          </p:cNvSpPr>
          <p:nvPr>
            <p:ph type="ctrTitle"/>
          </p:nvPr>
        </p:nvSpPr>
        <p:spPr>
          <a:xfrm>
            <a:off x="590549" y="1674142"/>
            <a:ext cx="6624067" cy="1987449"/>
          </a:xfrm>
          <a:noFill/>
        </p:spPr>
        <p:txBody>
          <a:bodyPr wrap="square" lIns="0" tIns="144000">
            <a:spAutoFit/>
          </a:bodyPr>
          <a:lstStyle/>
          <a:p>
            <a:pPr algn="l">
              <a:lnSpc>
                <a:spcPct val="80000"/>
              </a:lnSpc>
            </a:pPr>
            <a:r>
              <a:rPr lang="en-US" sz="7200" kern="0">
                <a:solidFill>
                  <a:schemeClr val="accent1"/>
                </a:solidFill>
                <a:latin typeface="League Gothic" pitchFamily="50" charset="0"/>
              </a:rPr>
              <a:t>Transforming How We Energize the World</a:t>
            </a:r>
          </a:p>
        </p:txBody>
      </p:sp>
      <p:sp>
        <p:nvSpPr>
          <p:cNvPr id="15" name="Rectangle 14">
            <a:extLst>
              <a:ext uri="{FF2B5EF4-FFF2-40B4-BE49-F238E27FC236}">
                <a16:creationId xmlns:a16="http://schemas.microsoft.com/office/drawing/2014/main" id="{DED9216B-2327-9D48-9AA6-DBCA9F418F98}"/>
              </a:ext>
            </a:extLst>
          </p:cNvPr>
          <p:cNvSpPr/>
          <p:nvPr/>
        </p:nvSpPr>
        <p:spPr>
          <a:xfrm>
            <a:off x="614670" y="3712985"/>
            <a:ext cx="4749057" cy="246221"/>
          </a:xfrm>
          <a:prstGeom prst="rect">
            <a:avLst/>
          </a:prstGeom>
        </p:spPr>
        <p:txBody>
          <a:bodyPr wrap="square" lIns="0" tIns="0" rIns="0" bIns="0" anchor="t">
            <a:spAutoFit/>
          </a:bodyPr>
          <a:lstStyle/>
          <a:p>
            <a:pPr hangingPunct="0">
              <a:defRPr/>
            </a:pPr>
            <a:r>
              <a:rPr lang="en-US" sz="1600" b="1" dirty="0">
                <a:solidFill>
                  <a:srgbClr val="444444"/>
                </a:solidFill>
                <a:latin typeface="Ubuntu Light"/>
                <a:ea typeface="Roboto Thin"/>
                <a:cs typeface="Arial"/>
              </a:rPr>
              <a:t>December 2023</a:t>
            </a:r>
            <a:endParaRPr kumimoji="0" lang="en-US" sz="1600" b="1" i="0" u="none" strike="noStrike" kern="1200" cap="none" spc="0" normalizeH="0" baseline="0" noProof="0" dirty="0">
              <a:ln>
                <a:noFill/>
              </a:ln>
              <a:solidFill>
                <a:srgbClr val="444444"/>
              </a:solidFill>
              <a:effectLst/>
              <a:uLnTx/>
              <a:uFillTx/>
              <a:latin typeface="Ubuntu Light"/>
              <a:ea typeface="Roboto Thin"/>
              <a:cs typeface="Arial"/>
            </a:endParaRPr>
          </a:p>
        </p:txBody>
      </p:sp>
      <p:sp>
        <p:nvSpPr>
          <p:cNvPr id="10" name="Rectangle 9">
            <a:extLst>
              <a:ext uri="{FF2B5EF4-FFF2-40B4-BE49-F238E27FC236}">
                <a16:creationId xmlns:a16="http://schemas.microsoft.com/office/drawing/2014/main" id="{D8F6424D-41C0-4E02-BE77-1ED02DE8A677}"/>
              </a:ext>
            </a:extLst>
          </p:cNvPr>
          <p:cNvSpPr/>
          <p:nvPr/>
        </p:nvSpPr>
        <p:spPr>
          <a:xfrm>
            <a:off x="0" y="6572305"/>
            <a:ext cx="12192000" cy="169277"/>
          </a:xfrm>
          <a:prstGeom prst="rect">
            <a:avLst/>
          </a:prstGeom>
        </p:spPr>
        <p:txBody>
          <a:bodyPr wrap="square" lIns="0" tIns="0" rIns="0" bIns="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4444">
                    <a:lumMod val="60000"/>
                    <a:lumOff val="40000"/>
                  </a:srgbClr>
                </a:solidFill>
                <a:effectLst/>
                <a:uLnTx/>
                <a:uFillTx/>
                <a:latin typeface="Ubuntu Light" panose="020B0304030602030204" pitchFamily="34" charset="0"/>
                <a:ea typeface="Roboto Thin" pitchFamily="2" charset="0"/>
                <a:cs typeface="Arial"/>
              </a:rPr>
              <a:t>Proprietary and Confidential. Do Not Distribute.</a:t>
            </a:r>
          </a:p>
        </p:txBody>
      </p:sp>
    </p:spTree>
    <p:extLst>
      <p:ext uri="{BB962C8B-B14F-4D97-AF65-F5344CB8AC3E}">
        <p14:creationId xmlns:p14="http://schemas.microsoft.com/office/powerpoint/2010/main" val="2270269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Same Side Corner Rectangle 17">
            <a:extLst>
              <a:ext uri="{FF2B5EF4-FFF2-40B4-BE49-F238E27FC236}">
                <a16:creationId xmlns:a16="http://schemas.microsoft.com/office/drawing/2014/main" id="{C0D5EDE5-C753-07CE-9071-2118F6CB8C6D}"/>
              </a:ext>
            </a:extLst>
          </p:cNvPr>
          <p:cNvSpPr>
            <a:spLocks/>
          </p:cNvSpPr>
          <p:nvPr/>
        </p:nvSpPr>
        <p:spPr>
          <a:xfrm>
            <a:off x="343352" y="1138074"/>
            <a:ext cx="11522075" cy="1280160"/>
          </a:xfrm>
          <a:prstGeom prst="round2SameRect">
            <a:avLst/>
          </a:prstGeom>
          <a:solidFill>
            <a:schemeClr val="accent2"/>
          </a:solidFill>
          <a:ln w="12700">
            <a:solidFill>
              <a:srgbClr val="C0C0C0"/>
            </a:solidFill>
          </a:ln>
        </p:spPr>
        <p:txBody>
          <a:bodyPr vert="horz" wrap="square" lIns="108000" tIns="46800" rIns="108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19" name="Round Same Side Corner Rectangle 17">
            <a:extLst>
              <a:ext uri="{FF2B5EF4-FFF2-40B4-BE49-F238E27FC236}">
                <a16:creationId xmlns:a16="http://schemas.microsoft.com/office/drawing/2014/main" id="{5AEB0BA8-1B52-D8CA-8AFB-0DF94B97B10F}"/>
              </a:ext>
            </a:extLst>
          </p:cNvPr>
          <p:cNvSpPr>
            <a:spLocks/>
          </p:cNvSpPr>
          <p:nvPr/>
        </p:nvSpPr>
        <p:spPr>
          <a:xfrm rot="10800000">
            <a:off x="343352" y="1489050"/>
            <a:ext cx="11522075" cy="2168168"/>
          </a:xfrm>
          <a:prstGeom prst="round2Same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23" name="TextBox 22">
            <a:extLst>
              <a:ext uri="{FF2B5EF4-FFF2-40B4-BE49-F238E27FC236}">
                <a16:creationId xmlns:a16="http://schemas.microsoft.com/office/drawing/2014/main" id="{CBCB645B-0445-DA6B-3A46-2DB7BCE83FE5}"/>
              </a:ext>
            </a:extLst>
          </p:cNvPr>
          <p:cNvSpPr txBox="1">
            <a:spLocks/>
          </p:cNvSpPr>
          <p:nvPr/>
        </p:nvSpPr>
        <p:spPr>
          <a:xfrm>
            <a:off x="334962" y="4422969"/>
            <a:ext cx="7549606" cy="1448355"/>
          </a:xfrm>
          <a:prstGeom prst="roundRect">
            <a:avLst/>
          </a:prstGeom>
          <a:solidFill>
            <a:srgbClr val="F9D1D3">
              <a:alpha val="50196"/>
            </a:srgbClr>
          </a:solidFill>
          <a:ln>
            <a:solidFill>
              <a:srgbClr val="DA1F26"/>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Ubuntu"/>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4444"/>
              </a:solidFill>
              <a:effectLst/>
              <a:uLnTx/>
              <a:uFillTx/>
              <a:latin typeface="Ubuntu" panose="020B0504030602030204" pitchFamily="34" charset="0"/>
              <a:ea typeface="+mn-ea"/>
              <a:cs typeface="+mn-cs"/>
            </a:endParaRPr>
          </a:p>
        </p:txBody>
      </p:sp>
      <p:sp>
        <p:nvSpPr>
          <p:cNvPr id="20" name="TextBox 19">
            <a:extLst>
              <a:ext uri="{FF2B5EF4-FFF2-40B4-BE49-F238E27FC236}">
                <a16:creationId xmlns:a16="http://schemas.microsoft.com/office/drawing/2014/main" id="{F42F7651-CFEC-BDF6-412A-8A83F5086448}"/>
              </a:ext>
            </a:extLst>
          </p:cNvPr>
          <p:cNvSpPr txBox="1">
            <a:spLocks/>
          </p:cNvSpPr>
          <p:nvPr/>
        </p:nvSpPr>
        <p:spPr>
          <a:xfrm>
            <a:off x="8188252" y="4405269"/>
            <a:ext cx="3660396" cy="1448350"/>
          </a:xfrm>
          <a:prstGeom prst="roundRect">
            <a:avLst/>
          </a:prstGeom>
          <a:noFill/>
          <a:ln>
            <a:solidFill>
              <a:srgbClr val="F9D1D3"/>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algn="ctr">
              <a:defRPr kern="0">
                <a:solidFill>
                  <a:prstClr val="white"/>
                </a:solidFill>
                <a:latin typeface="Ubuntu" panose="020B0504030602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3" name="Slide Number Placeholder 2">
            <a:extLst>
              <a:ext uri="{FF2B5EF4-FFF2-40B4-BE49-F238E27FC236}">
                <a16:creationId xmlns:a16="http://schemas.microsoft.com/office/drawing/2014/main" id="{F647E27C-6CDA-4E85-AAD2-1FA97C1F9CF9}"/>
              </a:ext>
            </a:extLst>
          </p:cNvPr>
          <p:cNvSpPr>
            <a:spLocks noGrp="1"/>
          </p:cNvSpPr>
          <p:nvPr>
            <p:ph type="sldNum" sz="quarter" idx="4"/>
          </p:nvPr>
        </p:nvSpPr>
        <p:spPr>
          <a:xfrm>
            <a:off x="11258327" y="6197055"/>
            <a:ext cx="418293" cy="1905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sp>
        <p:nvSpPr>
          <p:cNvPr id="4" name="Title 3">
            <a:extLst>
              <a:ext uri="{FF2B5EF4-FFF2-40B4-BE49-F238E27FC236}">
                <a16:creationId xmlns:a16="http://schemas.microsoft.com/office/drawing/2014/main" id="{6218FA77-445E-4FA2-82E5-C9FE0AD320AF}"/>
              </a:ext>
            </a:extLst>
          </p:cNvPr>
          <p:cNvSpPr>
            <a:spLocks noGrp="1"/>
          </p:cNvSpPr>
          <p:nvPr>
            <p:ph type="title"/>
          </p:nvPr>
        </p:nvSpPr>
        <p:spPr/>
        <p:txBody>
          <a:bodyPr/>
          <a:lstStyle/>
          <a:p>
            <a:r>
              <a:rPr lang="en-US" kern="0" cap="none">
                <a:latin typeface="League Gothic" pitchFamily="50" charset="0"/>
              </a:rPr>
              <a:t>LM26 Demonstration Program</a:t>
            </a:r>
          </a:p>
        </p:txBody>
      </p:sp>
      <p:sp>
        <p:nvSpPr>
          <p:cNvPr id="6" name="Footer Placeholder 5">
            <a:extLst>
              <a:ext uri="{FF2B5EF4-FFF2-40B4-BE49-F238E27FC236}">
                <a16:creationId xmlns:a16="http://schemas.microsoft.com/office/drawing/2014/main" id="{C3C7795E-D094-4504-8883-584728854A0E}"/>
              </a:ext>
            </a:extLst>
          </p:cNvPr>
          <p:cNvSpPr>
            <a:spLocks noGrp="1"/>
          </p:cNvSpPr>
          <p:nvPr>
            <p:ph type="ftr" sz="quarter" idx="11"/>
          </p:nvPr>
        </p:nvSpPr>
        <p:spPr>
          <a:xfrm>
            <a:off x="334962" y="6212611"/>
            <a:ext cx="11796077" cy="2223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C8C8C"/>
                </a:solidFill>
                <a:effectLst/>
                <a:uLnTx/>
                <a:uFillTx/>
                <a:latin typeface="Ubuntu" panose="020B0504030602030204" pitchFamily="34" charset="0"/>
                <a:ea typeface="+mn-ea"/>
                <a:cs typeface="+mn-cs"/>
              </a:rPr>
              <a:t>1. General Fusion is leveraging its Pi3 plasma injector, which achieved previously announced performance milestones in 2021 and 2022, as part of the LM26 Demonstration Program. 2. Throughout this presentation breakeven refers to Deuterium-Tritium breakeven equivalent using Deuterium-Deuterium fuel.</a:t>
            </a:r>
          </a:p>
        </p:txBody>
      </p:sp>
      <p:sp>
        <p:nvSpPr>
          <p:cNvPr id="34" name="Rectangle 33">
            <a:extLst>
              <a:ext uri="{FF2B5EF4-FFF2-40B4-BE49-F238E27FC236}">
                <a16:creationId xmlns:a16="http://schemas.microsoft.com/office/drawing/2014/main" id="{A7E5093B-1910-FD43-C9F7-D568B3B89F2F}"/>
              </a:ext>
            </a:extLst>
          </p:cNvPr>
          <p:cNvSpPr/>
          <p:nvPr/>
        </p:nvSpPr>
        <p:spPr>
          <a:xfrm>
            <a:off x="3030001" y="1524868"/>
            <a:ext cx="6418534" cy="303536"/>
          </a:xfrm>
          <a:prstGeom prst="rect">
            <a:avLst/>
          </a:prstGeom>
        </p:spPr>
        <p:txBody>
          <a:bodyPr wrap="square" lIns="0" bIns="7200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1200" cap="none" spc="0" normalizeH="0" baseline="0" noProof="0">
                <a:ln>
                  <a:noFill/>
                </a:ln>
                <a:solidFill>
                  <a:srgbClr val="231F20"/>
                </a:solidFill>
                <a:effectLst/>
                <a:uLnTx/>
                <a:uFillTx/>
                <a:latin typeface="Ubuntu"/>
                <a:ea typeface="+mn-ea"/>
                <a:cs typeface="+mn-cs"/>
              </a:rPr>
              <a:t>Three Core Technology Milestones Achieved, Leveraging Large Scale Prototype Systems</a:t>
            </a:r>
          </a:p>
        </p:txBody>
      </p:sp>
      <p:sp>
        <p:nvSpPr>
          <p:cNvPr id="80" name="Rectangle 79">
            <a:extLst>
              <a:ext uri="{FF2B5EF4-FFF2-40B4-BE49-F238E27FC236}">
                <a16:creationId xmlns:a16="http://schemas.microsoft.com/office/drawing/2014/main" id="{1935B8FD-8110-CC4E-A60B-F522050DE1CC}"/>
              </a:ext>
            </a:extLst>
          </p:cNvPr>
          <p:cNvSpPr/>
          <p:nvPr/>
        </p:nvSpPr>
        <p:spPr>
          <a:xfrm>
            <a:off x="2788125" y="4133598"/>
            <a:ext cx="2803754" cy="308867"/>
          </a:xfrm>
          <a:prstGeom prst="rect">
            <a:avLst/>
          </a:prstGeom>
          <a:noFill/>
        </p:spPr>
        <p:txBody>
          <a:bodyPr wrap="none" lIns="108000" tIns="46800" rIns="108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A1F26"/>
                </a:solidFill>
                <a:effectLst/>
                <a:uLnTx/>
                <a:uFillTx/>
                <a:latin typeface="Ubuntu"/>
                <a:ea typeface="+mn-ea"/>
                <a:cs typeface="+mn-cs"/>
              </a:rPr>
              <a:t>LM26 Demonstration Program</a:t>
            </a:r>
          </a:p>
        </p:txBody>
      </p:sp>
      <p:sp>
        <p:nvSpPr>
          <p:cNvPr id="51" name="Rectangle 50">
            <a:extLst>
              <a:ext uri="{FF2B5EF4-FFF2-40B4-BE49-F238E27FC236}">
                <a16:creationId xmlns:a16="http://schemas.microsoft.com/office/drawing/2014/main" id="{C5B8E1A2-B03C-C457-C91B-F10026C98B1B}"/>
              </a:ext>
            </a:extLst>
          </p:cNvPr>
          <p:cNvSpPr/>
          <p:nvPr/>
        </p:nvSpPr>
        <p:spPr>
          <a:xfrm>
            <a:off x="428036" y="4803806"/>
            <a:ext cx="2337222" cy="106182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31F20"/>
                </a:solidFill>
                <a:effectLst/>
                <a:uLnTx/>
                <a:uFillTx/>
                <a:latin typeface="Ubuntu"/>
                <a:ea typeface="Lato Light"/>
                <a:cs typeface="Lato Light"/>
              </a:rPr>
              <a:t>Demonstration of LM26 Plasma Injector Performance:</a:t>
            </a:r>
            <a:r>
              <a:rPr kumimoji="0" lang="en-US" sz="1050" b="0" i="0" u="none" strike="noStrike" kern="1200" cap="none" spc="0" normalizeH="0" baseline="0" noProof="0">
                <a:ln>
                  <a:noFill/>
                </a:ln>
                <a:solidFill>
                  <a:srgbClr val="231F20"/>
                </a:solidFill>
                <a:effectLst/>
                <a:uLnTx/>
                <a:uFillTx/>
                <a:latin typeface="Ubuntu"/>
                <a:ea typeface="Lato Light"/>
                <a:cs typeface="Lato Light"/>
              </a:rPr>
              <a:t> Plasma injector</a:t>
            </a:r>
            <a:r>
              <a:rPr kumimoji="0" lang="en-US" sz="1050" b="0" i="0" u="none" strike="noStrike" kern="1200" cap="none" spc="0" normalizeH="0" baseline="30000" noProof="0">
                <a:ln>
                  <a:noFill/>
                </a:ln>
                <a:solidFill>
                  <a:srgbClr val="231F20"/>
                </a:solidFill>
                <a:effectLst/>
                <a:uLnTx/>
                <a:uFillTx/>
                <a:latin typeface="Ubuntu"/>
                <a:ea typeface="Lato Light"/>
                <a:cs typeface="Lato Light"/>
              </a:rPr>
              <a:t>1</a:t>
            </a:r>
            <a:r>
              <a:rPr kumimoji="0" lang="en-US" sz="1050" b="0" i="0" u="none" strike="noStrike" kern="1200" cap="none" spc="0" normalizeH="0" baseline="0" noProof="0">
                <a:ln>
                  <a:noFill/>
                </a:ln>
                <a:solidFill>
                  <a:srgbClr val="231F20"/>
                </a:solidFill>
                <a:effectLst/>
                <a:uLnTx/>
                <a:uFillTx/>
                <a:latin typeface="Ubuntu"/>
                <a:ea typeface="Lato Light"/>
                <a:cs typeface="Lato Light"/>
              </a:rPr>
              <a:t> achieved pre-compression plasma performance sufficient to achieve fusion conditions (10 keV) when compressed</a:t>
            </a:r>
            <a:endParaRPr kumimoji="0" lang="en-US" sz="1050" b="0" i="0" u="none" strike="noStrike" kern="1200" cap="none" spc="0" normalizeH="0" baseline="0" noProof="0">
              <a:ln>
                <a:noFill/>
              </a:ln>
              <a:solidFill>
                <a:srgbClr val="231F20"/>
              </a:solidFill>
              <a:effectLst/>
              <a:uLnTx/>
              <a:uFillTx/>
              <a:latin typeface="Ubuntu"/>
              <a:ea typeface="Lato Light" charset="0"/>
              <a:cs typeface="Lato Light" charset="0"/>
            </a:endParaRPr>
          </a:p>
        </p:txBody>
      </p:sp>
      <p:sp>
        <p:nvSpPr>
          <p:cNvPr id="52" name="Rectangle 51">
            <a:extLst>
              <a:ext uri="{FF2B5EF4-FFF2-40B4-BE49-F238E27FC236}">
                <a16:creationId xmlns:a16="http://schemas.microsoft.com/office/drawing/2014/main" id="{CD836E95-5EF8-9ABF-680D-D554E949CC30}"/>
              </a:ext>
            </a:extLst>
          </p:cNvPr>
          <p:cNvSpPr/>
          <p:nvPr/>
        </p:nvSpPr>
        <p:spPr>
          <a:xfrm>
            <a:off x="2982035" y="4793223"/>
            <a:ext cx="2547363" cy="106182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31F20"/>
                </a:solidFill>
                <a:effectLst/>
                <a:uLnTx/>
                <a:uFillTx/>
                <a:latin typeface="Ubuntu"/>
                <a:ea typeface="Lato Light"/>
                <a:cs typeface="Lato Light"/>
              </a:rPr>
              <a:t>Demonstration of LM26 Plasma Compression to 10 keV:</a:t>
            </a:r>
            <a:r>
              <a:rPr kumimoji="0" lang="en-US" sz="1050" b="0" i="0" u="none" strike="noStrike" kern="1200" cap="none" spc="0" normalizeH="0" baseline="0" noProof="0">
                <a:ln>
                  <a:noFill/>
                </a:ln>
                <a:solidFill>
                  <a:srgbClr val="231F20"/>
                </a:solidFill>
                <a:effectLst/>
                <a:uLnTx/>
                <a:uFillTx/>
                <a:latin typeface="Ubuntu"/>
                <a:ea typeface="Lato Light"/>
                <a:cs typeface="Lato Light"/>
              </a:rPr>
              <a:t> Addition of solid lithium liner compression system to LM26 plasma injector to achieve fusion conditions (10 keV) through compression of magnetized plasma</a:t>
            </a:r>
            <a:endParaRPr kumimoji="0" lang="en-US" sz="1050" b="0" i="0" u="none" strike="noStrike" kern="1200" cap="none" spc="0" normalizeH="0" baseline="0" noProof="0">
              <a:ln>
                <a:noFill/>
              </a:ln>
              <a:solidFill>
                <a:srgbClr val="231F20"/>
              </a:solidFill>
              <a:effectLst/>
              <a:uLnTx/>
              <a:uFillTx/>
              <a:latin typeface="Ubuntu"/>
              <a:ea typeface="Lato Light" charset="0"/>
              <a:cs typeface="Lato Light" charset="0"/>
            </a:endParaRPr>
          </a:p>
        </p:txBody>
      </p:sp>
      <p:sp>
        <p:nvSpPr>
          <p:cNvPr id="55" name="Rectangle 54">
            <a:extLst>
              <a:ext uri="{FF2B5EF4-FFF2-40B4-BE49-F238E27FC236}">
                <a16:creationId xmlns:a16="http://schemas.microsoft.com/office/drawing/2014/main" id="{D9457218-9602-91BE-76F2-113CCB5E6644}"/>
              </a:ext>
            </a:extLst>
          </p:cNvPr>
          <p:cNvSpPr/>
          <p:nvPr/>
        </p:nvSpPr>
        <p:spPr>
          <a:xfrm>
            <a:off x="5644575" y="4798246"/>
            <a:ext cx="2245599" cy="57708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31F20"/>
                </a:solidFill>
                <a:effectLst/>
                <a:uLnTx/>
                <a:uFillTx/>
                <a:latin typeface="Ubuntu"/>
                <a:ea typeface="Lato Light"/>
                <a:cs typeface="Lato Light"/>
              </a:rPr>
              <a:t>LM26 modification to increase plasma performance to target breakeven</a:t>
            </a:r>
            <a:r>
              <a:rPr kumimoji="0" lang="en-US" sz="1050" b="1" i="0" u="none" strike="noStrike" kern="1200" cap="none" spc="0" normalizeH="0" baseline="30000" noProof="0">
                <a:ln>
                  <a:noFill/>
                </a:ln>
                <a:solidFill>
                  <a:srgbClr val="231F20"/>
                </a:solidFill>
                <a:effectLst/>
                <a:uLnTx/>
                <a:uFillTx/>
                <a:latin typeface="Ubuntu"/>
                <a:ea typeface="Lato Light"/>
                <a:cs typeface="Lato Light"/>
              </a:rPr>
              <a:t>2</a:t>
            </a:r>
          </a:p>
        </p:txBody>
      </p:sp>
      <p:sp>
        <p:nvSpPr>
          <p:cNvPr id="57" name="Freeform 9">
            <a:extLst>
              <a:ext uri="{FF2B5EF4-FFF2-40B4-BE49-F238E27FC236}">
                <a16:creationId xmlns:a16="http://schemas.microsoft.com/office/drawing/2014/main" id="{F06DD4E6-D135-72CD-1411-27E52D992B41}"/>
              </a:ext>
            </a:extLst>
          </p:cNvPr>
          <p:cNvSpPr>
            <a:spLocks noEditPoints="1"/>
          </p:cNvSpPr>
          <p:nvPr/>
        </p:nvSpPr>
        <p:spPr bwMode="auto">
          <a:xfrm>
            <a:off x="525016" y="4601515"/>
            <a:ext cx="208034" cy="206892"/>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solidFill>
              <a:srgbClr val="92D050"/>
            </a:solid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
        <p:nvSpPr>
          <p:cNvPr id="58" name="Rectangle 57">
            <a:extLst>
              <a:ext uri="{FF2B5EF4-FFF2-40B4-BE49-F238E27FC236}">
                <a16:creationId xmlns:a16="http://schemas.microsoft.com/office/drawing/2014/main" id="{3399657F-5E07-4986-4318-5207E80DE963}"/>
              </a:ext>
            </a:extLst>
          </p:cNvPr>
          <p:cNvSpPr/>
          <p:nvPr/>
        </p:nvSpPr>
        <p:spPr>
          <a:xfrm>
            <a:off x="8414237" y="4551202"/>
            <a:ext cx="3216817" cy="82330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A1F26"/>
                </a:solidFill>
                <a:effectLst/>
                <a:uLnTx/>
                <a:uFillTx/>
                <a:latin typeface="Ubuntu" panose="020B0504030602030204"/>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31F20"/>
                </a:solidFill>
                <a:effectLst/>
                <a:uLnTx/>
                <a:uFillTx/>
                <a:latin typeface="Ubuntu"/>
                <a:ea typeface="Lato Light"/>
                <a:cs typeface="Lato Light"/>
              </a:rPr>
              <a:t>Near commercial fusion machine with liquid lithium compression system, followed by first commercial plant putting electricity on the grid</a:t>
            </a:r>
          </a:p>
        </p:txBody>
      </p:sp>
      <p:sp>
        <p:nvSpPr>
          <p:cNvPr id="60" name="Rectangle 59">
            <a:extLst>
              <a:ext uri="{FF2B5EF4-FFF2-40B4-BE49-F238E27FC236}">
                <a16:creationId xmlns:a16="http://schemas.microsoft.com/office/drawing/2014/main" id="{CD217DC6-6A65-C9A7-0572-9C88EA6B0EB7}"/>
              </a:ext>
            </a:extLst>
          </p:cNvPr>
          <p:cNvSpPr/>
          <p:nvPr/>
        </p:nvSpPr>
        <p:spPr>
          <a:xfrm>
            <a:off x="8243513" y="4133598"/>
            <a:ext cx="3467866" cy="308867"/>
          </a:xfrm>
          <a:prstGeom prst="rect">
            <a:avLst/>
          </a:prstGeom>
          <a:noFill/>
        </p:spPr>
        <p:txBody>
          <a:bodyPr wrap="square" lIns="108000" tIns="46800" rIns="108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A1F26"/>
                </a:solidFill>
                <a:effectLst/>
                <a:uLnTx/>
                <a:uFillTx/>
                <a:latin typeface="Ubuntu"/>
                <a:ea typeface="+mn-ea"/>
                <a:cs typeface="+mn-cs"/>
              </a:rPr>
              <a:t>Commercialization Program </a:t>
            </a:r>
          </a:p>
        </p:txBody>
      </p:sp>
      <p:pic>
        <p:nvPicPr>
          <p:cNvPr id="61" name="Picture 60" descr="A picture containing clothing, machine, engineering, person&#10;&#10;Description automatically generated">
            <a:extLst>
              <a:ext uri="{FF2B5EF4-FFF2-40B4-BE49-F238E27FC236}">
                <a16:creationId xmlns:a16="http://schemas.microsoft.com/office/drawing/2014/main" id="{3DAD0793-3866-3C71-370D-5E9B69225DA9}"/>
              </a:ext>
            </a:extLst>
          </p:cNvPr>
          <p:cNvPicPr>
            <a:picLocks/>
          </p:cNvPicPr>
          <p:nvPr/>
        </p:nvPicPr>
        <p:blipFill rotWithShape="1">
          <a:blip r:embed="rId4" cstate="print">
            <a:extLst>
              <a:ext uri="{28A0092B-C50C-407E-A947-70E740481C1C}">
                <a14:useLocalDpi xmlns:a14="http://schemas.microsoft.com/office/drawing/2010/main" val="0"/>
              </a:ext>
            </a:extLst>
          </a:blip>
          <a:srcRect t="-322" b="-1689"/>
          <a:stretch/>
        </p:blipFill>
        <p:spPr>
          <a:xfrm>
            <a:off x="4968719" y="2265706"/>
            <a:ext cx="1962000" cy="1332000"/>
          </a:xfrm>
          <a:prstGeom prst="roundRect">
            <a:avLst>
              <a:gd name="adj" fmla="val 12540"/>
            </a:avLst>
          </a:prstGeom>
        </p:spPr>
      </p:pic>
      <p:pic>
        <p:nvPicPr>
          <p:cNvPr id="9" name="Picture 8" descr="A group of men working on a machine&#10;&#10;Description automatically generated">
            <a:extLst>
              <a:ext uri="{FF2B5EF4-FFF2-40B4-BE49-F238E27FC236}">
                <a16:creationId xmlns:a16="http://schemas.microsoft.com/office/drawing/2014/main" id="{556265E3-8172-8B44-3347-EBEFD0E4D15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940729" y="2267108"/>
            <a:ext cx="1962000" cy="1331173"/>
          </a:xfrm>
          <a:prstGeom prst="roundRect">
            <a:avLst>
              <a:gd name="adj" fmla="val 4464"/>
            </a:avLst>
          </a:prstGeom>
        </p:spPr>
      </p:pic>
      <p:pic>
        <p:nvPicPr>
          <p:cNvPr id="10" name="Picture 9">
            <a:extLst>
              <a:ext uri="{FF2B5EF4-FFF2-40B4-BE49-F238E27FC236}">
                <a16:creationId xmlns:a16="http://schemas.microsoft.com/office/drawing/2014/main" id="{7F4D4F06-668F-4D0C-ACA1-761F83172DCC}"/>
              </a:ext>
              <a:ext uri="{C183D7F6-B498-43B3-948B-1728B52AA6E4}">
                <adec:decorative xmlns:adec="http://schemas.microsoft.com/office/drawing/2017/decorative" val="1"/>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182880" y="2259580"/>
            <a:ext cx="1898999" cy="1332000"/>
          </a:xfrm>
          <a:prstGeom prst="roundRect">
            <a:avLst>
              <a:gd name="adj" fmla="val 4464"/>
            </a:avLst>
          </a:prstGeom>
        </p:spPr>
      </p:pic>
      <p:sp>
        <p:nvSpPr>
          <p:cNvPr id="17" name="TextBox 16">
            <a:extLst>
              <a:ext uri="{FF2B5EF4-FFF2-40B4-BE49-F238E27FC236}">
                <a16:creationId xmlns:a16="http://schemas.microsoft.com/office/drawing/2014/main" id="{5A84A885-34BE-CD30-D099-4AC7421B9980}"/>
              </a:ext>
            </a:extLst>
          </p:cNvPr>
          <p:cNvSpPr txBox="1"/>
          <p:nvPr/>
        </p:nvSpPr>
        <p:spPr>
          <a:xfrm>
            <a:off x="577899" y="1835801"/>
            <a:ext cx="3108960" cy="34051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A1F26"/>
                </a:solidFill>
                <a:effectLst/>
                <a:uLnTx/>
                <a:uFillTx/>
                <a:latin typeface="Ubuntu"/>
                <a:ea typeface="+mn-ea"/>
                <a:cs typeface="+mn-cs"/>
              </a:rPr>
              <a:t>Fusion Process Stability</a:t>
            </a:r>
          </a:p>
        </p:txBody>
      </p:sp>
      <p:sp>
        <p:nvSpPr>
          <p:cNvPr id="15" name="TextBox 14">
            <a:extLst>
              <a:ext uri="{FF2B5EF4-FFF2-40B4-BE49-F238E27FC236}">
                <a16:creationId xmlns:a16="http://schemas.microsoft.com/office/drawing/2014/main" id="{3F1205B4-B59C-04B7-6BE2-78AE4345BD03}"/>
              </a:ext>
            </a:extLst>
          </p:cNvPr>
          <p:cNvSpPr txBox="1"/>
          <p:nvPr/>
        </p:nvSpPr>
        <p:spPr>
          <a:xfrm>
            <a:off x="4495153" y="1835802"/>
            <a:ext cx="3108960" cy="34051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A1F26"/>
                </a:solidFill>
                <a:effectLst/>
                <a:uLnTx/>
                <a:uFillTx/>
                <a:latin typeface="Ubuntu"/>
                <a:ea typeface="+mn-ea"/>
                <a:cs typeface="+mn-cs"/>
              </a:rPr>
              <a:t>Plasma Performance</a:t>
            </a:r>
          </a:p>
        </p:txBody>
      </p:sp>
      <p:grpSp>
        <p:nvGrpSpPr>
          <p:cNvPr id="29" name="Group 28">
            <a:extLst>
              <a:ext uri="{FF2B5EF4-FFF2-40B4-BE49-F238E27FC236}">
                <a16:creationId xmlns:a16="http://schemas.microsoft.com/office/drawing/2014/main" id="{B9A8BE03-09FF-ECE9-7FBA-36031FCB76A0}"/>
              </a:ext>
            </a:extLst>
          </p:cNvPr>
          <p:cNvGrpSpPr/>
          <p:nvPr/>
        </p:nvGrpSpPr>
        <p:grpSpPr>
          <a:xfrm>
            <a:off x="8433754" y="1842151"/>
            <a:ext cx="3122331" cy="340519"/>
            <a:chOff x="8282378" y="2263292"/>
            <a:chExt cx="3122331" cy="340519"/>
          </a:xfrm>
        </p:grpSpPr>
        <p:sp>
          <p:nvSpPr>
            <p:cNvPr id="12" name="TextBox 11">
              <a:extLst>
                <a:ext uri="{FF2B5EF4-FFF2-40B4-BE49-F238E27FC236}">
                  <a16:creationId xmlns:a16="http://schemas.microsoft.com/office/drawing/2014/main" id="{F5F7B5C7-D133-3554-F171-A79D4B0073C6}"/>
                </a:ext>
              </a:extLst>
            </p:cNvPr>
            <p:cNvSpPr txBox="1"/>
            <p:nvPr/>
          </p:nvSpPr>
          <p:spPr>
            <a:xfrm>
              <a:off x="8282378" y="2263292"/>
              <a:ext cx="3122331" cy="34051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DA1F26"/>
                  </a:solidFill>
                  <a:effectLst/>
                  <a:uLnTx/>
                  <a:uFillTx/>
                  <a:latin typeface="Ubuntu"/>
                  <a:ea typeface="+mn-ea"/>
                  <a:cs typeface="+mn-cs"/>
                </a:rPr>
                <a:t>     Liquid Compression Performance</a:t>
              </a:r>
            </a:p>
          </p:txBody>
        </p:sp>
        <p:sp>
          <p:nvSpPr>
            <p:cNvPr id="13" name="Freeform 9">
              <a:extLst>
                <a:ext uri="{FF2B5EF4-FFF2-40B4-BE49-F238E27FC236}">
                  <a16:creationId xmlns:a16="http://schemas.microsoft.com/office/drawing/2014/main" id="{5DC85941-FF3F-2DD6-BEAC-D975F2739F36}"/>
                </a:ext>
              </a:extLst>
            </p:cNvPr>
            <p:cNvSpPr>
              <a:spLocks noEditPoints="1"/>
            </p:cNvSpPr>
            <p:nvPr/>
          </p:nvSpPr>
          <p:spPr bwMode="auto">
            <a:xfrm>
              <a:off x="8332227" y="2330525"/>
              <a:ext cx="208034" cy="206892"/>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solidFill>
                <a:srgbClr val="92D050"/>
              </a:solid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grpSp>
      <p:sp>
        <p:nvSpPr>
          <p:cNvPr id="16" name="Rectangle 15">
            <a:extLst>
              <a:ext uri="{FF2B5EF4-FFF2-40B4-BE49-F238E27FC236}">
                <a16:creationId xmlns:a16="http://schemas.microsoft.com/office/drawing/2014/main" id="{500F7E80-17F4-D7A5-81C2-51157F1F1C18}"/>
              </a:ext>
            </a:extLst>
          </p:cNvPr>
          <p:cNvSpPr/>
          <p:nvPr/>
        </p:nvSpPr>
        <p:spPr>
          <a:xfrm>
            <a:off x="736529" y="4538015"/>
            <a:ext cx="1336697"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A1F26"/>
                </a:solidFill>
                <a:effectLst/>
                <a:uLnTx/>
                <a:uFillTx/>
                <a:latin typeface="Ubuntu" panose="020B0504030602030204"/>
                <a:ea typeface="Montserrat" charset="0"/>
                <a:cs typeface="Arial"/>
              </a:rPr>
              <a:t>2021 – 2023</a:t>
            </a:r>
            <a:endParaRPr kumimoji="0" lang="en-US" sz="1600" b="1" i="0" u="none" strike="noStrike" kern="1200" cap="none" spc="0" normalizeH="0" baseline="30000" noProof="0">
              <a:ln>
                <a:noFill/>
              </a:ln>
              <a:solidFill>
                <a:srgbClr val="DA1F26"/>
              </a:solidFill>
              <a:effectLst/>
              <a:uLnTx/>
              <a:uFillTx/>
              <a:latin typeface="Ubuntu" panose="020B0504030602030204"/>
              <a:ea typeface="Montserrat" charset="0"/>
              <a:cs typeface="Arial"/>
            </a:endParaRPr>
          </a:p>
        </p:txBody>
      </p:sp>
      <p:sp>
        <p:nvSpPr>
          <p:cNvPr id="22" name="Rectangle 21">
            <a:extLst>
              <a:ext uri="{FF2B5EF4-FFF2-40B4-BE49-F238E27FC236}">
                <a16:creationId xmlns:a16="http://schemas.microsoft.com/office/drawing/2014/main" id="{5889EE5E-14B6-E5A0-26B0-055380FCECE0}"/>
              </a:ext>
            </a:extLst>
          </p:cNvPr>
          <p:cNvSpPr/>
          <p:nvPr/>
        </p:nvSpPr>
        <p:spPr>
          <a:xfrm>
            <a:off x="5909933" y="4542779"/>
            <a:ext cx="1336697"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A1F26"/>
                </a:solidFill>
                <a:effectLst/>
                <a:uLnTx/>
                <a:uFillTx/>
                <a:latin typeface="Ubuntu" panose="020B0504030602030204"/>
                <a:ea typeface="Montserrat" charset="0"/>
                <a:cs typeface="Arial"/>
              </a:rPr>
              <a:t>2026</a:t>
            </a:r>
            <a:endParaRPr kumimoji="0" lang="en-US" sz="1600" b="1" i="0" u="none" strike="noStrike" kern="1200" cap="none" spc="0" normalizeH="0" baseline="30000" noProof="0">
              <a:ln>
                <a:noFill/>
              </a:ln>
              <a:solidFill>
                <a:srgbClr val="DA1F26"/>
              </a:solidFill>
              <a:effectLst/>
              <a:uLnTx/>
              <a:uFillTx/>
              <a:latin typeface="Ubuntu" panose="020B0504030602030204"/>
              <a:ea typeface="Montserrat" charset="0"/>
              <a:cs typeface="Arial"/>
            </a:endParaRPr>
          </a:p>
        </p:txBody>
      </p:sp>
      <p:sp>
        <p:nvSpPr>
          <p:cNvPr id="24" name="Rectangle 23">
            <a:extLst>
              <a:ext uri="{FF2B5EF4-FFF2-40B4-BE49-F238E27FC236}">
                <a16:creationId xmlns:a16="http://schemas.microsoft.com/office/drawing/2014/main" id="{B55178B5-A9B3-5210-6BE8-F002B256E80A}"/>
              </a:ext>
            </a:extLst>
          </p:cNvPr>
          <p:cNvSpPr/>
          <p:nvPr/>
        </p:nvSpPr>
        <p:spPr>
          <a:xfrm>
            <a:off x="3301607" y="4542779"/>
            <a:ext cx="1336697"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A1F26"/>
                </a:solidFill>
                <a:effectLst/>
                <a:uLnTx/>
                <a:uFillTx/>
                <a:latin typeface="Ubuntu" panose="020B0504030602030204"/>
                <a:ea typeface="Montserrat" charset="0"/>
                <a:cs typeface="Arial"/>
              </a:rPr>
              <a:t>2025</a:t>
            </a:r>
            <a:endParaRPr kumimoji="0" lang="en-US" sz="1600" b="1" i="0" u="none" strike="noStrike" kern="1200" cap="none" spc="0" normalizeH="0" baseline="30000" noProof="0">
              <a:ln>
                <a:noFill/>
              </a:ln>
              <a:solidFill>
                <a:srgbClr val="DA1F26"/>
              </a:solidFill>
              <a:effectLst/>
              <a:uLnTx/>
              <a:uFillTx/>
              <a:latin typeface="Ubuntu" panose="020B0504030602030204"/>
              <a:ea typeface="Montserrat" charset="0"/>
              <a:cs typeface="Arial"/>
            </a:endParaRPr>
          </a:p>
        </p:txBody>
      </p:sp>
      <p:sp>
        <p:nvSpPr>
          <p:cNvPr id="27" name="Oval 26">
            <a:extLst>
              <a:ext uri="{FF2B5EF4-FFF2-40B4-BE49-F238E27FC236}">
                <a16:creationId xmlns:a16="http://schemas.microsoft.com/office/drawing/2014/main" id="{9B4FFD22-68D7-166A-6668-38E825A12B52}"/>
              </a:ext>
            </a:extLst>
          </p:cNvPr>
          <p:cNvSpPr/>
          <p:nvPr/>
        </p:nvSpPr>
        <p:spPr>
          <a:xfrm>
            <a:off x="5733048" y="4586698"/>
            <a:ext cx="210312" cy="210312"/>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Ubuntu"/>
              <a:ea typeface="+mn-ea"/>
              <a:cs typeface="+mn-cs"/>
            </a:endParaRPr>
          </a:p>
        </p:txBody>
      </p:sp>
      <p:sp>
        <p:nvSpPr>
          <p:cNvPr id="37" name="Chevron 13">
            <a:extLst>
              <a:ext uri="{FF2B5EF4-FFF2-40B4-BE49-F238E27FC236}">
                <a16:creationId xmlns:a16="http://schemas.microsoft.com/office/drawing/2014/main" id="{71F8391C-C5EB-DFCE-8DDB-218C0DB8CA0E}"/>
              </a:ext>
            </a:extLst>
          </p:cNvPr>
          <p:cNvSpPr/>
          <p:nvPr/>
        </p:nvSpPr>
        <p:spPr>
          <a:xfrm rot="5400000">
            <a:off x="2342945" y="4204692"/>
            <a:ext cx="313508" cy="313508"/>
          </a:xfrm>
          <a:prstGeom prst="chevr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38" name="Chevron 137">
            <a:extLst>
              <a:ext uri="{FF2B5EF4-FFF2-40B4-BE49-F238E27FC236}">
                <a16:creationId xmlns:a16="http://schemas.microsoft.com/office/drawing/2014/main" id="{EAA255AD-DFB0-9B48-8E5C-C4B8444A5506}"/>
              </a:ext>
            </a:extLst>
          </p:cNvPr>
          <p:cNvSpPr/>
          <p:nvPr/>
        </p:nvSpPr>
        <p:spPr>
          <a:xfrm rot="5400000">
            <a:off x="2573690" y="4328826"/>
            <a:ext cx="191587" cy="19158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4" name="Oval 13">
            <a:extLst>
              <a:ext uri="{FF2B5EF4-FFF2-40B4-BE49-F238E27FC236}">
                <a16:creationId xmlns:a16="http://schemas.microsoft.com/office/drawing/2014/main" id="{7D1347BE-4ADC-205D-A87F-D0CA76134F5D}"/>
              </a:ext>
            </a:extLst>
          </p:cNvPr>
          <p:cNvSpPr/>
          <p:nvPr/>
        </p:nvSpPr>
        <p:spPr>
          <a:xfrm>
            <a:off x="3088323" y="4586697"/>
            <a:ext cx="210312" cy="210312"/>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Ubuntu"/>
              <a:ea typeface="+mn-ea"/>
              <a:cs typeface="+mn-cs"/>
            </a:endParaRPr>
          </a:p>
        </p:txBody>
      </p:sp>
      <p:sp>
        <p:nvSpPr>
          <p:cNvPr id="40" name="Chevron 13">
            <a:extLst>
              <a:ext uri="{FF2B5EF4-FFF2-40B4-BE49-F238E27FC236}">
                <a16:creationId xmlns:a16="http://schemas.microsoft.com/office/drawing/2014/main" id="{323763F1-0839-67B9-3321-C5F57351F865}"/>
              </a:ext>
            </a:extLst>
          </p:cNvPr>
          <p:cNvSpPr/>
          <p:nvPr/>
        </p:nvSpPr>
        <p:spPr>
          <a:xfrm>
            <a:off x="7956622" y="4936712"/>
            <a:ext cx="313508" cy="313508"/>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41" name="Chevron 137">
            <a:extLst>
              <a:ext uri="{FF2B5EF4-FFF2-40B4-BE49-F238E27FC236}">
                <a16:creationId xmlns:a16="http://schemas.microsoft.com/office/drawing/2014/main" id="{8AEC91C6-A8EE-5B9B-0B2E-0CE89493E109}"/>
              </a:ext>
            </a:extLst>
          </p:cNvPr>
          <p:cNvSpPr/>
          <p:nvPr/>
        </p:nvSpPr>
        <p:spPr>
          <a:xfrm>
            <a:off x="8080756" y="4827888"/>
            <a:ext cx="191587" cy="191587"/>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7" name="Rounded Rectangle 6">
            <a:extLst>
              <a:ext uri="{FF2B5EF4-FFF2-40B4-BE49-F238E27FC236}">
                <a16:creationId xmlns:a16="http://schemas.microsoft.com/office/drawing/2014/main" id="{A332B9D5-E22E-B6A3-9B7D-8D0963B57126}"/>
              </a:ext>
            </a:extLst>
          </p:cNvPr>
          <p:cNvSpPr>
            <a:spLocks/>
          </p:cNvSpPr>
          <p:nvPr/>
        </p:nvSpPr>
        <p:spPr>
          <a:xfrm>
            <a:off x="334962" y="3821600"/>
            <a:ext cx="11522075" cy="341725"/>
          </a:xfrm>
          <a:prstGeom prst="roundRect">
            <a:avLst/>
          </a:prstGeom>
          <a:solidFill>
            <a:srgbClr val="92D050"/>
          </a:solidFill>
          <a:ln w="12700">
            <a:solidFill>
              <a:srgbClr val="92D050"/>
            </a:solidFill>
          </a:ln>
        </p:spPr>
        <p:txBody>
          <a:bodyPr vert="horz" wrap="square" lIns="108000" tIns="46800" rIns="108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Next Milestones</a:t>
            </a:r>
          </a:p>
        </p:txBody>
      </p:sp>
      <p:sp>
        <p:nvSpPr>
          <p:cNvPr id="76" name="Rectangle 75">
            <a:extLst>
              <a:ext uri="{FF2B5EF4-FFF2-40B4-BE49-F238E27FC236}">
                <a16:creationId xmlns:a16="http://schemas.microsoft.com/office/drawing/2014/main" id="{F266AF8B-A1B7-B14A-82C5-2E9F09503D4B}"/>
              </a:ext>
            </a:extLst>
          </p:cNvPr>
          <p:cNvSpPr/>
          <p:nvPr/>
        </p:nvSpPr>
        <p:spPr>
          <a:xfrm>
            <a:off x="4268745" y="1216845"/>
            <a:ext cx="3671288" cy="210960"/>
          </a:xfrm>
          <a:prstGeom prst="rect">
            <a:avLst/>
          </a:prstGeom>
          <a:noFill/>
          <a:ln w="12700">
            <a:noFill/>
          </a:ln>
        </p:spPr>
        <p:txBody>
          <a:bodyPr wrap="square" lIns="108000" tIns="46800" rIns="108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Ubuntu"/>
                <a:ea typeface="+mn-ea"/>
                <a:cs typeface="+mn-cs"/>
              </a:rPr>
              <a:t>General Fusion Milestones Completed</a:t>
            </a:r>
            <a:endParaRPr kumimoji="0" lang="en-US" sz="1400" b="1" i="0" u="none" strike="sngStrike" kern="1200" cap="none" spc="0" normalizeH="0" baseline="0" noProof="0">
              <a:ln>
                <a:noFill/>
              </a:ln>
              <a:solidFill>
                <a:prstClr val="white"/>
              </a:solidFill>
              <a:effectLst/>
              <a:uLnTx/>
              <a:uFillTx/>
              <a:latin typeface="Ubuntu"/>
              <a:ea typeface="+mn-ea"/>
              <a:cs typeface="+mn-cs"/>
            </a:endParaRPr>
          </a:p>
        </p:txBody>
      </p:sp>
      <p:sp>
        <p:nvSpPr>
          <p:cNvPr id="21" name="Oval 20">
            <a:extLst>
              <a:ext uri="{FF2B5EF4-FFF2-40B4-BE49-F238E27FC236}">
                <a16:creationId xmlns:a16="http://schemas.microsoft.com/office/drawing/2014/main" id="{3A5BDF8D-B906-FEE9-A104-5CE8CAE70FBA}"/>
              </a:ext>
            </a:extLst>
          </p:cNvPr>
          <p:cNvSpPr/>
          <p:nvPr/>
        </p:nvSpPr>
        <p:spPr>
          <a:xfrm>
            <a:off x="8527636" y="4585109"/>
            <a:ext cx="210312" cy="210312"/>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Ubuntu"/>
              <a:ea typeface="+mn-ea"/>
              <a:cs typeface="+mn-cs"/>
            </a:endParaRPr>
          </a:p>
        </p:txBody>
      </p:sp>
      <p:sp>
        <p:nvSpPr>
          <p:cNvPr id="25" name="Rectangle 24">
            <a:extLst>
              <a:ext uri="{FF2B5EF4-FFF2-40B4-BE49-F238E27FC236}">
                <a16:creationId xmlns:a16="http://schemas.microsoft.com/office/drawing/2014/main" id="{B352E678-1A7E-5497-2F90-0B7618B47E6D}"/>
              </a:ext>
            </a:extLst>
          </p:cNvPr>
          <p:cNvSpPr/>
          <p:nvPr/>
        </p:nvSpPr>
        <p:spPr>
          <a:xfrm>
            <a:off x="8748607" y="4542183"/>
            <a:ext cx="1695616" cy="33855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A1F26"/>
                </a:solidFill>
                <a:effectLst/>
                <a:uLnTx/>
                <a:uFillTx/>
                <a:latin typeface="Ubuntu" panose="020B0504030602030204"/>
                <a:ea typeface="Montserrat" charset="0"/>
                <a:cs typeface="Arial"/>
              </a:rPr>
              <a:t>2026 Onward</a:t>
            </a:r>
            <a:endParaRPr kumimoji="0" lang="en-US" sz="1600" b="1" i="0" u="none" strike="noStrike" kern="1200" cap="none" spc="0" normalizeH="0" baseline="30000" noProof="0">
              <a:ln>
                <a:noFill/>
              </a:ln>
              <a:solidFill>
                <a:srgbClr val="DA1F26"/>
              </a:solidFill>
              <a:effectLst/>
              <a:uLnTx/>
              <a:uFillTx/>
              <a:latin typeface="Ubuntu" panose="020B0504030602030204"/>
              <a:ea typeface="Montserrat" charset="0"/>
              <a:cs typeface="Arial"/>
            </a:endParaRPr>
          </a:p>
        </p:txBody>
      </p:sp>
      <p:sp>
        <p:nvSpPr>
          <p:cNvPr id="2" name="Freeform 9">
            <a:extLst>
              <a:ext uri="{FF2B5EF4-FFF2-40B4-BE49-F238E27FC236}">
                <a16:creationId xmlns:a16="http://schemas.microsoft.com/office/drawing/2014/main" id="{C7307588-AFA8-1D09-770A-31FD1C3E3CB3}"/>
              </a:ext>
            </a:extLst>
          </p:cNvPr>
          <p:cNvSpPr>
            <a:spLocks noEditPoints="1"/>
          </p:cNvSpPr>
          <p:nvPr/>
        </p:nvSpPr>
        <p:spPr bwMode="auto">
          <a:xfrm>
            <a:off x="635915" y="1905399"/>
            <a:ext cx="208034" cy="206892"/>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solidFill>
              <a:srgbClr val="92D050"/>
            </a:solid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
        <p:nvSpPr>
          <p:cNvPr id="30" name="Freeform 9">
            <a:extLst>
              <a:ext uri="{FF2B5EF4-FFF2-40B4-BE49-F238E27FC236}">
                <a16:creationId xmlns:a16="http://schemas.microsoft.com/office/drawing/2014/main" id="{E05C9B1E-662B-48CA-3BC2-28BE20331154}"/>
              </a:ext>
            </a:extLst>
          </p:cNvPr>
          <p:cNvSpPr>
            <a:spLocks noEditPoints="1"/>
          </p:cNvSpPr>
          <p:nvPr/>
        </p:nvSpPr>
        <p:spPr bwMode="auto">
          <a:xfrm>
            <a:off x="4546987" y="1900337"/>
            <a:ext cx="208034" cy="206892"/>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solidFill>
              <a:srgbClr val="92D050"/>
            </a:solid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Tree>
    <p:custDataLst>
      <p:tags r:id="rId1"/>
    </p:custDataLst>
    <p:extLst>
      <p:ext uri="{BB962C8B-B14F-4D97-AF65-F5344CB8AC3E}">
        <p14:creationId xmlns:p14="http://schemas.microsoft.com/office/powerpoint/2010/main" val="1944950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D5D802E-A275-0748-4190-C542DD9D1ACA}"/>
              </a:ext>
            </a:extLst>
          </p:cNvPr>
          <p:cNvSpPr txBox="1">
            <a:spLocks/>
          </p:cNvSpPr>
          <p:nvPr/>
        </p:nvSpPr>
        <p:spPr bwMode="gray">
          <a:xfrm>
            <a:off x="334962" y="1274357"/>
            <a:ext cx="11494472" cy="4760774"/>
          </a:xfrm>
          <a:prstGeom prst="roundRect">
            <a:avLst>
              <a:gd name="adj" fmla="val 5649"/>
            </a:avLst>
          </a:prstGeom>
          <a:noFill/>
          <a:ln w="12700">
            <a:solidFill>
              <a:schemeClr val="accent1"/>
            </a:solidFill>
          </a:ln>
        </p:spPr>
        <p:txBody>
          <a:bodyPr vert="horz" wrap="square" lIns="116586" tIns="116586" rIns="116586" bIns="116586" rtlCol="0" anchor="ctr" anchorCtr="0">
            <a:noAutofit/>
          </a:bodyPr>
          <a:lstStyle>
            <a:lvl1pPr marL="228600" lvl="0" indent="-228600">
              <a:lnSpc>
                <a:spcPct val="90000"/>
              </a:lnSpc>
              <a:spcBef>
                <a:spcPts val="1000"/>
              </a:spcBef>
              <a:buFont typeface="Arial" panose="020B0604020202020204" pitchFamily="34" charset="0"/>
              <a:buChar char="•"/>
              <a:defRPr sz="1600"/>
            </a:lvl1pPr>
            <a:lvl2pPr marL="685800" lvl="1" indent="-228600">
              <a:lnSpc>
                <a:spcPct val="90000"/>
              </a:lnSpc>
              <a:spcBef>
                <a:spcPts val="500"/>
              </a:spcBef>
              <a:buFont typeface="Arial" panose="020B0604020202020204" pitchFamily="34" charset="0"/>
              <a:buChar char="•"/>
              <a:defRPr sz="1600"/>
            </a:lvl2pPr>
            <a:lvl3pPr marL="1143000" lvl="2" indent="-228600">
              <a:lnSpc>
                <a:spcPct val="90000"/>
              </a:lnSpc>
              <a:spcBef>
                <a:spcPts val="500"/>
              </a:spcBef>
              <a:buFont typeface="Arial" panose="020B0604020202020204" pitchFamily="34" charset="0"/>
              <a:buChar char="•"/>
              <a:defRPr sz="1600"/>
            </a:lvl3pPr>
            <a:lvl4pPr marL="1600200" lvl="3" indent="-228600">
              <a:lnSpc>
                <a:spcPct val="90000"/>
              </a:lnSpc>
              <a:spcBef>
                <a:spcPts val="500"/>
              </a:spcBef>
              <a:buFont typeface="Arial" panose="020B0604020202020204" pitchFamily="34" charset="0"/>
              <a:buChar char="•"/>
              <a:defRPr sz="1600"/>
            </a:lvl4pPr>
            <a:lvl5pPr marL="2057400" lvl="4"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Footer Placeholder 1">
            <a:extLst>
              <a:ext uri="{FF2B5EF4-FFF2-40B4-BE49-F238E27FC236}">
                <a16:creationId xmlns:a16="http://schemas.microsoft.com/office/drawing/2014/main" id="{5BF54AE3-921A-1F35-4D30-C63AB6B23F3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tint val="75000"/>
                  </a:srgbClr>
                </a:solidFill>
                <a:effectLst/>
                <a:uLnTx/>
                <a:uFillTx/>
                <a:latin typeface="Ubuntu" panose="020B0504030602030204" pitchFamily="34" charset="0"/>
                <a:ea typeface="+mn-ea"/>
                <a:cs typeface="+mn-cs"/>
              </a:rPr>
              <a:t>1. </a:t>
            </a:r>
            <a:r>
              <a:rPr kumimoji="0" lang="en-CA" sz="800" b="0" i="0" u="none" strike="noStrike" kern="1200" cap="none" spc="0" normalizeH="0" baseline="0" noProof="0">
                <a:ln>
                  <a:noFill/>
                </a:ln>
                <a:solidFill>
                  <a:srgbClr val="231F20">
                    <a:tint val="75000"/>
                  </a:srgbClr>
                </a:solidFill>
                <a:effectLst/>
                <a:uLnTx/>
                <a:uFillTx/>
                <a:latin typeface="Ubuntu" panose="020B0504030602030204" pitchFamily="34" charset="0"/>
                <a:ea typeface="+mn-ea"/>
                <a:cs typeface="+mn-cs"/>
              </a:rPr>
              <a:t>Throughout this presentation breakeven refers to Deuterium-Tritium breakeven equivalent using Deuterium-Deuterium fuel.</a:t>
            </a:r>
          </a:p>
        </p:txBody>
      </p:sp>
      <p:sp>
        <p:nvSpPr>
          <p:cNvPr id="3" name="Slide Number Placeholder 2">
            <a:extLst>
              <a:ext uri="{FF2B5EF4-FFF2-40B4-BE49-F238E27FC236}">
                <a16:creationId xmlns:a16="http://schemas.microsoft.com/office/drawing/2014/main" id="{78CADFFD-379D-6C31-A3E2-0BE55B91399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sp>
        <p:nvSpPr>
          <p:cNvPr id="4" name="Title 3">
            <a:extLst>
              <a:ext uri="{FF2B5EF4-FFF2-40B4-BE49-F238E27FC236}">
                <a16:creationId xmlns:a16="http://schemas.microsoft.com/office/drawing/2014/main" id="{548A8CB9-7CE6-AD32-4889-5FB3BDC9FF23}"/>
              </a:ext>
            </a:extLst>
          </p:cNvPr>
          <p:cNvSpPr>
            <a:spLocks noGrp="1"/>
          </p:cNvSpPr>
          <p:nvPr>
            <p:ph type="title"/>
          </p:nvPr>
        </p:nvSpPr>
        <p:spPr/>
        <p:txBody>
          <a:bodyPr/>
          <a:lstStyle/>
          <a:p>
            <a:r>
              <a:rPr lang="en-US" kern="0" cap="none"/>
              <a:t>Lawson Machine</a:t>
            </a:r>
            <a:r>
              <a:rPr lang="en-US" kern="0"/>
              <a:t> 26 (“LM26”)</a:t>
            </a:r>
          </a:p>
        </p:txBody>
      </p:sp>
      <p:sp>
        <p:nvSpPr>
          <p:cNvPr id="5" name="Subtitle 4">
            <a:extLst>
              <a:ext uri="{FF2B5EF4-FFF2-40B4-BE49-F238E27FC236}">
                <a16:creationId xmlns:a16="http://schemas.microsoft.com/office/drawing/2014/main" id="{1AC433C6-CAA0-A790-D77A-686828461697}"/>
              </a:ext>
            </a:extLst>
          </p:cNvPr>
          <p:cNvSpPr>
            <a:spLocks noGrp="1"/>
          </p:cNvSpPr>
          <p:nvPr>
            <p:ph type="subTitle" idx="1"/>
          </p:nvPr>
        </p:nvSpPr>
        <p:spPr/>
        <p:txBody>
          <a:bodyPr/>
          <a:lstStyle/>
          <a:p>
            <a:r>
              <a:rPr lang="en-US"/>
              <a:t>General Fusion’s LM26 machine will compress General Fusion’s world-leading plasmas using a lithium liner</a:t>
            </a:r>
          </a:p>
        </p:txBody>
      </p:sp>
      <p:pic>
        <p:nvPicPr>
          <p:cNvPr id="10" name="Picture 9" descr="A picture containing engineering, machine, industry, transport&#10;&#10;Description automatically generated">
            <a:extLst>
              <a:ext uri="{FF2B5EF4-FFF2-40B4-BE49-F238E27FC236}">
                <a16:creationId xmlns:a16="http://schemas.microsoft.com/office/drawing/2014/main" id="{E61E4FF0-D451-F5D6-AF75-2A26B7B75B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009" y="1630885"/>
            <a:ext cx="3726601" cy="2091554"/>
          </a:xfrm>
          <a:prstGeom prst="roundRect">
            <a:avLst/>
          </a:prstGeom>
          <a:ln>
            <a:noFill/>
          </a:ln>
        </p:spPr>
      </p:pic>
      <p:sp>
        <p:nvSpPr>
          <p:cNvPr id="13" name="Rectangle 12">
            <a:extLst>
              <a:ext uri="{FF2B5EF4-FFF2-40B4-BE49-F238E27FC236}">
                <a16:creationId xmlns:a16="http://schemas.microsoft.com/office/drawing/2014/main" id="{6E016F35-E964-C792-EE1F-C18992EE195A}"/>
              </a:ext>
            </a:extLst>
          </p:cNvPr>
          <p:cNvSpPr/>
          <p:nvPr/>
        </p:nvSpPr>
        <p:spPr>
          <a:xfrm>
            <a:off x="670560" y="4277613"/>
            <a:ext cx="5085805" cy="800219"/>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231F20"/>
                </a:solidFill>
                <a:effectLst/>
                <a:uLnTx/>
                <a:uFillTx/>
                <a:latin typeface="Ubuntu" panose="020B0604020202020204" charset="0"/>
                <a:ea typeface="+mn-ea"/>
                <a:cs typeface="+mn-cs"/>
              </a:rPr>
              <a:t>Plasma lifetime and density sufficient</a:t>
            </a:r>
            <a:r>
              <a:rPr kumimoji="0" lang="en-US" sz="1200" b="0" i="0" u="none" strike="noStrike" kern="1200" cap="none" spc="0" normalizeH="0" baseline="0" noProof="0">
                <a:ln>
                  <a:noFill/>
                </a:ln>
                <a:solidFill>
                  <a:srgbClr val="231F20"/>
                </a:solidFill>
                <a:effectLst/>
                <a:uLnTx/>
                <a:uFillTx/>
                <a:latin typeface="Ubuntu" panose="020B0604020202020204" charset="0"/>
                <a:ea typeface="+mn-ea"/>
                <a:cs typeface="+mn-cs"/>
              </a:rPr>
              <a:t> to create fusion conditions (10 keV) when compressed</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231F20"/>
              </a:solidFill>
              <a:effectLst/>
              <a:uLnTx/>
              <a:uFillTx/>
              <a:latin typeface="Ubuntu" panose="020B0604020202020204" charset="0"/>
              <a:ea typeface="+mn-ea"/>
              <a:cs typeface="+mn-cs"/>
            </a:endParaRPr>
          </a:p>
        </p:txBody>
      </p:sp>
      <p:sp>
        <p:nvSpPr>
          <p:cNvPr id="14" name="Rectangle 13">
            <a:extLst>
              <a:ext uri="{FF2B5EF4-FFF2-40B4-BE49-F238E27FC236}">
                <a16:creationId xmlns:a16="http://schemas.microsoft.com/office/drawing/2014/main" id="{F1E6B510-07A1-720A-BD01-62B643F06C34}"/>
              </a:ext>
            </a:extLst>
          </p:cNvPr>
          <p:cNvSpPr/>
          <p:nvPr/>
        </p:nvSpPr>
        <p:spPr>
          <a:xfrm>
            <a:off x="1093910" y="3885520"/>
            <a:ext cx="3006977" cy="365091"/>
          </a:xfrm>
          <a:prstGeom prst="rect">
            <a:avLst/>
          </a:prstGeom>
          <a:noFill/>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A1F26"/>
                </a:solidFill>
                <a:effectLst/>
                <a:uLnTx/>
                <a:uFillTx/>
                <a:latin typeface="Ubuntu"/>
                <a:ea typeface="+mn-ea"/>
                <a:cs typeface="+mn-cs"/>
              </a:rPr>
              <a:t>1. Plasma Injector Operating</a:t>
            </a:r>
          </a:p>
        </p:txBody>
      </p:sp>
      <p:cxnSp>
        <p:nvCxnSpPr>
          <p:cNvPr id="15" name="Straight Connector 14">
            <a:extLst>
              <a:ext uri="{FF2B5EF4-FFF2-40B4-BE49-F238E27FC236}">
                <a16:creationId xmlns:a16="http://schemas.microsoft.com/office/drawing/2014/main" id="{0682BD3F-B190-4C91-6ACA-67CB2EFC4466}"/>
              </a:ext>
            </a:extLst>
          </p:cNvPr>
          <p:cNvCxnSpPr>
            <a:cxnSpLocks/>
          </p:cNvCxnSpPr>
          <p:nvPr/>
        </p:nvCxnSpPr>
        <p:spPr>
          <a:xfrm>
            <a:off x="776409" y="4250612"/>
            <a:ext cx="481869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CBF72F6-85FF-7705-29AD-2383B3BE9C8F}"/>
              </a:ext>
            </a:extLst>
          </p:cNvPr>
          <p:cNvSpPr/>
          <p:nvPr/>
        </p:nvSpPr>
        <p:spPr>
          <a:xfrm>
            <a:off x="6329785" y="4286411"/>
            <a:ext cx="5191655" cy="907941"/>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31F20"/>
                </a:solidFill>
                <a:effectLst/>
                <a:uLnTx/>
                <a:uFillTx/>
                <a:latin typeface="Ubuntu" panose="020B0604020202020204" charset="0"/>
                <a:ea typeface="+mn-ea"/>
                <a:cs typeface="+mn-cs"/>
              </a:rPr>
              <a:t>Compression system will compress plasma using electromagnetic acceleration of a solid lithium liner</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31F20"/>
                </a:solidFill>
                <a:effectLst/>
                <a:uLnTx/>
                <a:uFillTx/>
                <a:latin typeface="Ubuntu"/>
                <a:ea typeface="+mn-ea"/>
                <a:cs typeface="+mn-cs"/>
              </a:rPr>
              <a:t>The LM26 machine aims to </a:t>
            </a:r>
            <a:r>
              <a:rPr kumimoji="0" lang="en-US" sz="1200" b="1" i="0" u="none" strike="noStrike" kern="1200" cap="none" spc="0" normalizeH="0" baseline="0" noProof="0">
                <a:ln>
                  <a:noFill/>
                </a:ln>
                <a:solidFill>
                  <a:srgbClr val="231F20"/>
                </a:solidFill>
                <a:effectLst/>
                <a:uLnTx/>
                <a:uFillTx/>
                <a:latin typeface="Ubuntu"/>
                <a:ea typeface="+mn-ea"/>
                <a:cs typeface="+mn-cs"/>
              </a:rPr>
              <a:t>reach 10 keV in 2025</a:t>
            </a:r>
            <a:r>
              <a:rPr kumimoji="0" lang="en-US" sz="1200" b="0" i="0" u="none" strike="noStrike" kern="1200" cap="none" spc="0" normalizeH="0" baseline="0" noProof="0">
                <a:ln>
                  <a:noFill/>
                </a:ln>
                <a:solidFill>
                  <a:srgbClr val="231F20"/>
                </a:solidFill>
                <a:effectLst/>
                <a:uLnTx/>
                <a:uFillTx/>
                <a:latin typeface="Ubuntu"/>
                <a:ea typeface="+mn-ea"/>
                <a:cs typeface="+mn-cs"/>
              </a:rPr>
              <a:t> with </a:t>
            </a:r>
            <a:r>
              <a:rPr kumimoji="0" lang="en-US" sz="1200" b="1" i="0" u="none" strike="noStrike" kern="1200" cap="none" spc="0" normalizeH="0" baseline="0" noProof="0">
                <a:ln>
                  <a:noFill/>
                </a:ln>
                <a:solidFill>
                  <a:srgbClr val="231F20"/>
                </a:solidFill>
                <a:effectLst/>
                <a:uLnTx/>
                <a:uFillTx/>
                <a:latin typeface="Ubuntu"/>
                <a:ea typeface="+mn-ea"/>
                <a:cs typeface="+mn-cs"/>
              </a:rPr>
              <a:t>increasing progress toward breakeven</a:t>
            </a:r>
            <a:r>
              <a:rPr kumimoji="0" lang="en-US" sz="1200" b="1" i="0" u="none" strike="noStrike" kern="1200" cap="none" spc="0" normalizeH="0" baseline="30000" noProof="0">
                <a:ln>
                  <a:noFill/>
                </a:ln>
                <a:solidFill>
                  <a:srgbClr val="231F20"/>
                </a:solidFill>
                <a:effectLst/>
                <a:uLnTx/>
                <a:uFillTx/>
                <a:latin typeface="Ubuntu"/>
                <a:ea typeface="+mn-ea"/>
                <a:cs typeface="+mn-cs"/>
              </a:rPr>
              <a:t>1</a:t>
            </a:r>
            <a:r>
              <a:rPr kumimoji="0" lang="en-US" sz="1200" b="1" i="0" u="none" strike="noStrike" kern="1200" cap="none" spc="0" normalizeH="0" baseline="0" noProof="0">
                <a:ln>
                  <a:noFill/>
                </a:ln>
                <a:solidFill>
                  <a:srgbClr val="231F20"/>
                </a:solidFill>
                <a:effectLst/>
                <a:uLnTx/>
                <a:uFillTx/>
                <a:latin typeface="Ubuntu"/>
                <a:ea typeface="+mn-ea"/>
                <a:cs typeface="+mn-cs"/>
              </a:rPr>
              <a:t> demonstration in 2026</a:t>
            </a:r>
          </a:p>
        </p:txBody>
      </p:sp>
      <p:sp>
        <p:nvSpPr>
          <p:cNvPr id="18" name="Rectangle 17">
            <a:extLst>
              <a:ext uri="{FF2B5EF4-FFF2-40B4-BE49-F238E27FC236}">
                <a16:creationId xmlns:a16="http://schemas.microsoft.com/office/drawing/2014/main" id="{FF8F3A33-B341-3099-B23D-732BF90C8E90}"/>
              </a:ext>
            </a:extLst>
          </p:cNvPr>
          <p:cNvSpPr/>
          <p:nvPr/>
        </p:nvSpPr>
        <p:spPr>
          <a:xfrm>
            <a:off x="6806051" y="3915485"/>
            <a:ext cx="4695247" cy="365091"/>
          </a:xfrm>
          <a:prstGeom prst="rect">
            <a:avLst/>
          </a:prstGeom>
          <a:noFill/>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A1F26"/>
                </a:solidFill>
                <a:effectLst/>
                <a:uLnTx/>
                <a:uFillTx/>
                <a:latin typeface="Ubuntu"/>
                <a:ea typeface="+mn-ea"/>
                <a:cs typeface="+mn-cs"/>
              </a:rPr>
              <a:t>2. Next Step: Compression System Integration</a:t>
            </a:r>
          </a:p>
        </p:txBody>
      </p:sp>
      <p:cxnSp>
        <p:nvCxnSpPr>
          <p:cNvPr id="19" name="Straight Connector 18">
            <a:extLst>
              <a:ext uri="{FF2B5EF4-FFF2-40B4-BE49-F238E27FC236}">
                <a16:creationId xmlns:a16="http://schemas.microsoft.com/office/drawing/2014/main" id="{20B1010B-6E7B-7829-6E8C-B21A98993701}"/>
              </a:ext>
            </a:extLst>
          </p:cNvPr>
          <p:cNvCxnSpPr>
            <a:cxnSpLocks/>
          </p:cNvCxnSpPr>
          <p:nvPr/>
        </p:nvCxnSpPr>
        <p:spPr>
          <a:xfrm flipV="1">
            <a:off x="6435634" y="4270293"/>
            <a:ext cx="4820400" cy="1"/>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D1C3ABE-7AAA-A6C4-4206-F5B1F5089C5A}"/>
              </a:ext>
            </a:extLst>
          </p:cNvPr>
          <p:cNvSpPr/>
          <p:nvPr/>
        </p:nvSpPr>
        <p:spPr>
          <a:xfrm>
            <a:off x="5586667" y="2140403"/>
            <a:ext cx="732917" cy="1226865"/>
          </a:xfrm>
          <a:prstGeom prst="rect">
            <a:avLst/>
          </a:prstGeom>
          <a:noFill/>
        </p:spPr>
        <p:txBody>
          <a:bodyPr wrap="square" lIns="0" bIns="7200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2D050"/>
                </a:solidFill>
                <a:effectLst/>
                <a:uLnTx/>
                <a:uFillTx/>
                <a:latin typeface="Ubuntu"/>
                <a:ea typeface="+mn-ea"/>
                <a:cs typeface="+mn-cs"/>
              </a:rPr>
              <a:t>+</a:t>
            </a:r>
          </a:p>
        </p:txBody>
      </p:sp>
      <p:grpSp>
        <p:nvGrpSpPr>
          <p:cNvPr id="6" name="Group 5">
            <a:extLst>
              <a:ext uri="{FF2B5EF4-FFF2-40B4-BE49-F238E27FC236}">
                <a16:creationId xmlns:a16="http://schemas.microsoft.com/office/drawing/2014/main" id="{87213111-3C2C-9865-C2C3-A7E4DF83C7A3}"/>
              </a:ext>
            </a:extLst>
          </p:cNvPr>
          <p:cNvGrpSpPr/>
          <p:nvPr/>
        </p:nvGrpSpPr>
        <p:grpSpPr>
          <a:xfrm>
            <a:off x="776409" y="3944240"/>
            <a:ext cx="3578478" cy="236700"/>
            <a:chOff x="-671368" y="2877613"/>
            <a:chExt cx="4294174" cy="284040"/>
          </a:xfrm>
        </p:grpSpPr>
        <p:sp>
          <p:nvSpPr>
            <p:cNvPr id="7" name="Oval 6">
              <a:extLst>
                <a:ext uri="{FF2B5EF4-FFF2-40B4-BE49-F238E27FC236}">
                  <a16:creationId xmlns:a16="http://schemas.microsoft.com/office/drawing/2014/main" id="{F71DA764-169A-470A-1AC3-28EA51B4438C}"/>
                </a:ext>
              </a:extLst>
            </p:cNvPr>
            <p:cNvSpPr>
              <a:spLocks/>
            </p:cNvSpPr>
            <p:nvPr/>
          </p:nvSpPr>
          <p:spPr>
            <a:xfrm>
              <a:off x="3348486" y="2877613"/>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9" name="Freeform 9">
              <a:extLst>
                <a:ext uri="{FF2B5EF4-FFF2-40B4-BE49-F238E27FC236}">
                  <a16:creationId xmlns:a16="http://schemas.microsoft.com/office/drawing/2014/main" id="{05C56614-D4BE-7FAB-C1A1-8B370643A8D8}"/>
                </a:ext>
              </a:extLst>
            </p:cNvPr>
            <p:cNvSpPr>
              <a:spLocks noEditPoints="1"/>
            </p:cNvSpPr>
            <p:nvPr/>
          </p:nvSpPr>
          <p:spPr bwMode="auto">
            <a:xfrm>
              <a:off x="-671368" y="2888996"/>
              <a:ext cx="274162" cy="272657"/>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no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grpSp>
      <p:sp>
        <p:nvSpPr>
          <p:cNvPr id="12" name="Rectangle 11">
            <a:extLst>
              <a:ext uri="{FF2B5EF4-FFF2-40B4-BE49-F238E27FC236}">
                <a16:creationId xmlns:a16="http://schemas.microsoft.com/office/drawing/2014/main" id="{9A81034E-0EDD-D29E-7320-0A700CA780D9}"/>
              </a:ext>
            </a:extLst>
          </p:cNvPr>
          <p:cNvSpPr/>
          <p:nvPr/>
        </p:nvSpPr>
        <p:spPr>
          <a:xfrm>
            <a:off x="505824" y="1101878"/>
            <a:ext cx="4294775"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srgbClr val="DA1F26"/>
                </a:solidFill>
                <a:effectLst/>
                <a:highlight>
                  <a:srgbClr val="FFFFFF"/>
                </a:highlight>
                <a:uLnTx/>
                <a:uFillTx/>
                <a:latin typeface="Ubuntu" panose="020B0604020202020204" charset="0"/>
                <a:ea typeface="+mn-ea"/>
                <a:cs typeface="+mn-cs"/>
              </a:rPr>
              <a:t>LM26 Demonstration Program in Progress</a:t>
            </a:r>
          </a:p>
        </p:txBody>
      </p:sp>
      <p:pic>
        <p:nvPicPr>
          <p:cNvPr id="25" name="Picture 24">
            <a:extLst>
              <a:ext uri="{FF2B5EF4-FFF2-40B4-BE49-F238E27FC236}">
                <a16:creationId xmlns:a16="http://schemas.microsoft.com/office/drawing/2014/main" id="{D3AAC828-6D6F-B87B-FFB5-C0D774570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82713" y="1446476"/>
            <a:ext cx="3917984" cy="2439044"/>
          </a:xfrm>
          <a:prstGeom prst="rect">
            <a:avLst/>
          </a:prstGeom>
        </p:spPr>
      </p:pic>
      <p:sp>
        <p:nvSpPr>
          <p:cNvPr id="28" name="TextBox 27">
            <a:extLst>
              <a:ext uri="{FF2B5EF4-FFF2-40B4-BE49-F238E27FC236}">
                <a16:creationId xmlns:a16="http://schemas.microsoft.com/office/drawing/2014/main" id="{F5FE919D-3BEB-5A2D-3F19-34FEBEC38D0A}"/>
              </a:ext>
            </a:extLst>
          </p:cNvPr>
          <p:cNvSpPr txBox="1"/>
          <p:nvPr/>
        </p:nvSpPr>
        <p:spPr>
          <a:xfrm>
            <a:off x="7713701" y="3238227"/>
            <a:ext cx="498855" cy="261610"/>
          </a:xfrm>
          <a:prstGeom prst="rect">
            <a:avLst/>
          </a:prstGeom>
          <a:noFill/>
        </p:spPr>
        <p:txBody>
          <a:bodyPr wrap="non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231F20"/>
                </a:solidFill>
                <a:effectLst/>
                <a:uLnTx/>
                <a:uFillTx/>
                <a:latin typeface="Ubuntu"/>
                <a:ea typeface="+mn-ea"/>
                <a:cs typeface="+mn-cs"/>
              </a:rPr>
              <a:t>Coils</a:t>
            </a:r>
          </a:p>
        </p:txBody>
      </p:sp>
      <p:sp>
        <p:nvSpPr>
          <p:cNvPr id="29" name="TextBox 28">
            <a:extLst>
              <a:ext uri="{FF2B5EF4-FFF2-40B4-BE49-F238E27FC236}">
                <a16:creationId xmlns:a16="http://schemas.microsoft.com/office/drawing/2014/main" id="{5400FA36-44B8-62E2-704E-CE52C033CB66}"/>
              </a:ext>
            </a:extLst>
          </p:cNvPr>
          <p:cNvSpPr txBox="1"/>
          <p:nvPr/>
        </p:nvSpPr>
        <p:spPr>
          <a:xfrm>
            <a:off x="8926438" y="1313625"/>
            <a:ext cx="1643399" cy="261610"/>
          </a:xfrm>
          <a:prstGeom prst="rect">
            <a:avLst/>
          </a:prstGeom>
          <a:noFill/>
        </p:spPr>
        <p:txBody>
          <a:bodyPr wrap="non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231F20"/>
                </a:solidFill>
                <a:effectLst/>
                <a:uLnTx/>
                <a:uFillTx/>
                <a:latin typeface="Ubuntu"/>
                <a:ea typeface="+mn-ea"/>
                <a:cs typeface="+mn-cs"/>
              </a:rPr>
              <a:t>Liner Pre-Compression</a:t>
            </a:r>
          </a:p>
        </p:txBody>
      </p:sp>
      <p:sp>
        <p:nvSpPr>
          <p:cNvPr id="30" name="TextBox 29">
            <a:extLst>
              <a:ext uri="{FF2B5EF4-FFF2-40B4-BE49-F238E27FC236}">
                <a16:creationId xmlns:a16="http://schemas.microsoft.com/office/drawing/2014/main" id="{BE690EE9-EBC3-313A-5F12-E57D2A682B0F}"/>
              </a:ext>
            </a:extLst>
          </p:cNvPr>
          <p:cNvSpPr txBox="1"/>
          <p:nvPr/>
        </p:nvSpPr>
        <p:spPr>
          <a:xfrm>
            <a:off x="9187972" y="1498956"/>
            <a:ext cx="1712328" cy="261610"/>
          </a:xfrm>
          <a:prstGeom prst="rect">
            <a:avLst/>
          </a:prstGeom>
          <a:noFill/>
        </p:spPr>
        <p:txBody>
          <a:bodyPr wrap="non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231F20"/>
                </a:solidFill>
                <a:effectLst/>
                <a:uLnTx/>
                <a:uFillTx/>
                <a:latin typeface="Ubuntu"/>
                <a:ea typeface="+mn-ea"/>
                <a:cs typeface="+mn-cs"/>
              </a:rPr>
              <a:t>Liner Post-Compression</a:t>
            </a:r>
          </a:p>
        </p:txBody>
      </p:sp>
      <p:sp>
        <p:nvSpPr>
          <p:cNvPr id="31" name="TextBox 30">
            <a:extLst>
              <a:ext uri="{FF2B5EF4-FFF2-40B4-BE49-F238E27FC236}">
                <a16:creationId xmlns:a16="http://schemas.microsoft.com/office/drawing/2014/main" id="{6D80E155-BF17-CEC6-B319-A6F30570F30F}"/>
              </a:ext>
            </a:extLst>
          </p:cNvPr>
          <p:cNvSpPr txBox="1"/>
          <p:nvPr/>
        </p:nvSpPr>
        <p:spPr>
          <a:xfrm>
            <a:off x="6584315" y="3047422"/>
            <a:ext cx="1282723" cy="261610"/>
          </a:xfrm>
          <a:prstGeom prst="rect">
            <a:avLst/>
          </a:prstGeom>
          <a:noFill/>
        </p:spPr>
        <p:txBody>
          <a:bodyPr wrap="non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231F20"/>
                </a:solidFill>
                <a:effectLst/>
                <a:uLnTx/>
                <a:uFillTx/>
                <a:latin typeface="Ubuntu"/>
                <a:ea typeface="+mn-ea"/>
                <a:cs typeface="+mn-cs"/>
              </a:rPr>
              <a:t>Fiberglass Vessel</a:t>
            </a:r>
          </a:p>
        </p:txBody>
      </p:sp>
      <p:sp>
        <p:nvSpPr>
          <p:cNvPr id="32" name="TextBox 31">
            <a:extLst>
              <a:ext uri="{FF2B5EF4-FFF2-40B4-BE49-F238E27FC236}">
                <a16:creationId xmlns:a16="http://schemas.microsoft.com/office/drawing/2014/main" id="{05A9F373-C3A9-F22D-7CFE-486F9FE3F84A}"/>
              </a:ext>
            </a:extLst>
          </p:cNvPr>
          <p:cNvSpPr txBox="1"/>
          <p:nvPr/>
        </p:nvSpPr>
        <p:spPr>
          <a:xfrm>
            <a:off x="6625243" y="2339825"/>
            <a:ext cx="1173719" cy="261610"/>
          </a:xfrm>
          <a:prstGeom prst="rect">
            <a:avLst/>
          </a:prstGeom>
          <a:noFill/>
        </p:spPr>
        <p:txBody>
          <a:bodyPr wrap="non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231F20"/>
                </a:solidFill>
                <a:effectLst/>
                <a:uLnTx/>
                <a:uFillTx/>
                <a:latin typeface="Ubuntu"/>
                <a:ea typeface="+mn-ea"/>
                <a:cs typeface="+mn-cs"/>
              </a:rPr>
              <a:t>Plasma Injector</a:t>
            </a:r>
          </a:p>
        </p:txBody>
      </p:sp>
      <p:cxnSp>
        <p:nvCxnSpPr>
          <p:cNvPr id="34" name="Straight Connector 33">
            <a:extLst>
              <a:ext uri="{FF2B5EF4-FFF2-40B4-BE49-F238E27FC236}">
                <a16:creationId xmlns:a16="http://schemas.microsoft.com/office/drawing/2014/main" id="{0DD76F45-E046-CCD4-A36B-9E65859E1CF2}"/>
              </a:ext>
            </a:extLst>
          </p:cNvPr>
          <p:cNvCxnSpPr>
            <a:cxnSpLocks/>
            <a:stCxn id="29" idx="1"/>
          </p:cNvCxnSpPr>
          <p:nvPr/>
        </p:nvCxnSpPr>
        <p:spPr>
          <a:xfrm flipH="1">
            <a:off x="8517467" y="1444430"/>
            <a:ext cx="408971" cy="43517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9879C55-68FB-035B-4DD3-6B84CEFEB2F6}"/>
              </a:ext>
            </a:extLst>
          </p:cNvPr>
          <p:cNvCxnSpPr>
            <a:cxnSpLocks/>
            <a:stCxn id="30" idx="1"/>
          </p:cNvCxnSpPr>
          <p:nvPr/>
        </p:nvCxnSpPr>
        <p:spPr>
          <a:xfrm flipH="1">
            <a:off x="8651019" y="1629761"/>
            <a:ext cx="536953" cy="596604"/>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8A2144C-D15B-4917-36CB-4192E3B42E89}"/>
              </a:ext>
            </a:extLst>
          </p:cNvPr>
          <p:cNvCxnSpPr>
            <a:cxnSpLocks/>
            <a:endCxn id="31" idx="3"/>
          </p:cNvCxnSpPr>
          <p:nvPr/>
        </p:nvCxnSpPr>
        <p:spPr>
          <a:xfrm flipH="1">
            <a:off x="7867038" y="3071813"/>
            <a:ext cx="507818" cy="106414"/>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8212363-E4B2-1866-7C5E-80FF42AB0FDC}"/>
              </a:ext>
            </a:extLst>
          </p:cNvPr>
          <p:cNvCxnSpPr>
            <a:cxnSpLocks/>
            <a:endCxn id="28" idx="3"/>
          </p:cNvCxnSpPr>
          <p:nvPr/>
        </p:nvCxnSpPr>
        <p:spPr>
          <a:xfrm flipH="1">
            <a:off x="8212556" y="3139408"/>
            <a:ext cx="372473" cy="229624"/>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40CEB3D6-3D3B-42A2-C6EE-EF43B04F7FDB}"/>
              </a:ext>
            </a:extLst>
          </p:cNvPr>
          <p:cNvSpPr>
            <a:spLocks/>
          </p:cNvSpPr>
          <p:nvPr/>
        </p:nvSpPr>
        <p:spPr>
          <a:xfrm>
            <a:off x="1066800" y="5817983"/>
            <a:ext cx="10058400" cy="4051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Ubuntu"/>
                <a:ea typeface="+mn-ea"/>
                <a:cs typeface="+mn-cs"/>
              </a:rPr>
              <a:t>General Fusion’s goal is to achieve scientific breakeven</a:t>
            </a:r>
            <a:r>
              <a:rPr kumimoji="0" lang="en-US" sz="1600" b="1" i="0" u="none" strike="noStrike" kern="1200" cap="none" spc="0" normalizeH="0" baseline="30000" noProof="0">
                <a:ln>
                  <a:noFill/>
                </a:ln>
                <a:solidFill>
                  <a:prstClr val="white"/>
                </a:solidFill>
                <a:effectLst/>
                <a:uLnTx/>
                <a:uFillTx/>
                <a:latin typeface="Ubuntu"/>
                <a:ea typeface="+mn-ea"/>
                <a:cs typeface="+mn-cs"/>
              </a:rPr>
              <a:t>1</a:t>
            </a:r>
            <a:r>
              <a:rPr kumimoji="0" lang="en-US" sz="1600" b="1" i="0" u="none" strike="noStrike" kern="1200" cap="none" spc="0" normalizeH="0" baseline="0" noProof="0">
                <a:ln>
                  <a:noFill/>
                </a:ln>
                <a:solidFill>
                  <a:prstClr val="white"/>
                </a:solidFill>
                <a:effectLst/>
                <a:uLnTx/>
                <a:uFillTx/>
                <a:latin typeface="Ubuntu"/>
                <a:ea typeface="+mn-ea"/>
                <a:cs typeface="+mn-cs"/>
              </a:rPr>
              <a:t> (100% Lawson) in 2026</a:t>
            </a:r>
            <a:endParaRPr kumimoji="0" lang="en-US" sz="1600" b="1" i="0" u="none" strike="noStrike" kern="100" cap="none" spc="0" normalizeH="0" baseline="0" noProof="0">
              <a:ln>
                <a:noFill/>
              </a:ln>
              <a:solidFill>
                <a:prstClr val="white"/>
              </a:solidFill>
              <a:effectLst/>
              <a:uLnTx/>
              <a:uFillTx/>
              <a:latin typeface="+mn-lt"/>
              <a:ea typeface="+mn-ea"/>
              <a:cs typeface="Calibri Light"/>
            </a:endParaRPr>
          </a:p>
        </p:txBody>
      </p:sp>
      <p:sp>
        <p:nvSpPr>
          <p:cNvPr id="11" name="Oval 10">
            <a:extLst>
              <a:ext uri="{FF2B5EF4-FFF2-40B4-BE49-F238E27FC236}">
                <a16:creationId xmlns:a16="http://schemas.microsoft.com/office/drawing/2014/main" id="{9D3BC746-05BD-3AB2-0F11-B9EDD7654C9F}"/>
              </a:ext>
            </a:extLst>
          </p:cNvPr>
          <p:cNvSpPr/>
          <p:nvPr/>
        </p:nvSpPr>
        <p:spPr>
          <a:xfrm>
            <a:off x="6473474" y="3964011"/>
            <a:ext cx="210312" cy="210312"/>
          </a:xfrm>
          <a:prstGeom prst="ellips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Ubuntu"/>
              <a:ea typeface="+mn-ea"/>
              <a:cs typeface="+mn-cs"/>
            </a:endParaRPr>
          </a:p>
        </p:txBody>
      </p:sp>
    </p:spTree>
    <p:custDataLst>
      <p:tags r:id="rId1"/>
    </p:custDataLst>
    <p:extLst>
      <p:ext uri="{BB962C8B-B14F-4D97-AF65-F5344CB8AC3E}">
        <p14:creationId xmlns:p14="http://schemas.microsoft.com/office/powerpoint/2010/main" val="403944131"/>
      </p:ext>
    </p:extLst>
  </p:cSld>
  <p:clrMapOvr>
    <a:masterClrMapping/>
  </p:clrMapOvr>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itle 3">
            <a:extLst>
              <a:ext uri="{FF2B5EF4-FFF2-40B4-BE49-F238E27FC236}">
                <a16:creationId xmlns:a16="http://schemas.microsoft.com/office/drawing/2014/main" id="{87055753-37D8-2795-317A-87B3A93E00F6}"/>
              </a:ext>
            </a:extLst>
          </p:cNvPr>
          <p:cNvSpPr>
            <a:spLocks noGrp="1"/>
          </p:cNvSpPr>
          <p:nvPr>
            <p:ph type="title"/>
          </p:nvPr>
        </p:nvSpPr>
        <p:spPr>
          <a:xfrm>
            <a:off x="334962" y="174887"/>
            <a:ext cx="11517327" cy="655364"/>
          </a:xfrm>
        </p:spPr>
        <p:txBody>
          <a:bodyPr/>
          <a:lstStyle/>
          <a:p>
            <a:r>
              <a:rPr lang="en-US" kern="0" cap="none"/>
              <a:t>General Fusion’s Practical Commercial Power Plant</a:t>
            </a:r>
            <a:endParaRPr lang="en-US" strike="sngStrike" kern="0"/>
          </a:p>
        </p:txBody>
      </p:sp>
      <p:sp>
        <p:nvSpPr>
          <p:cNvPr id="157" name="Subtitle 4">
            <a:extLst>
              <a:ext uri="{FF2B5EF4-FFF2-40B4-BE49-F238E27FC236}">
                <a16:creationId xmlns:a16="http://schemas.microsoft.com/office/drawing/2014/main" id="{22A1A7E3-11AA-3AFD-3632-DFE4FA52FD7F}"/>
              </a:ext>
            </a:extLst>
          </p:cNvPr>
          <p:cNvSpPr>
            <a:spLocks noGrp="1"/>
          </p:cNvSpPr>
          <p:nvPr>
            <p:ph type="subTitle" idx="1"/>
          </p:nvPr>
        </p:nvSpPr>
        <p:spPr>
          <a:xfrm>
            <a:off x="339550" y="784343"/>
            <a:ext cx="11517488" cy="276999"/>
          </a:xfrm>
        </p:spPr>
        <p:txBody>
          <a:bodyPr/>
          <a:lstStyle/>
          <a:p>
            <a:r>
              <a:rPr lang="en-CA"/>
              <a:t>General Fusion’s MTF technology is ideally suited for traditional steam plant applications and repowering old power plants</a:t>
            </a:r>
            <a:endParaRPr lang="en-US"/>
          </a:p>
        </p:txBody>
      </p:sp>
      <p:sp>
        <p:nvSpPr>
          <p:cNvPr id="145" name="Freeform 87">
            <a:extLst>
              <a:ext uri="{FF2B5EF4-FFF2-40B4-BE49-F238E27FC236}">
                <a16:creationId xmlns:a16="http://schemas.microsoft.com/office/drawing/2014/main" id="{193A37B5-1B27-703F-FB28-B43F6E316AFC}"/>
              </a:ext>
            </a:extLst>
          </p:cNvPr>
          <p:cNvSpPr>
            <a:spLocks/>
          </p:cNvSpPr>
          <p:nvPr/>
        </p:nvSpPr>
        <p:spPr bwMode="auto">
          <a:xfrm>
            <a:off x="7536230" y="1508817"/>
            <a:ext cx="2905857" cy="4686625"/>
          </a:xfrm>
          <a:prstGeom prst="roundRect">
            <a:avLst>
              <a:gd name="adj" fmla="val 3039"/>
            </a:avLst>
          </a:prstGeom>
          <a:solidFill>
            <a:schemeClr val="accent5">
              <a:lumMod val="40000"/>
              <a:lumOff val="60000"/>
              <a:alpha val="50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46" name="Freeform 86">
            <a:extLst>
              <a:ext uri="{FF2B5EF4-FFF2-40B4-BE49-F238E27FC236}">
                <a16:creationId xmlns:a16="http://schemas.microsoft.com/office/drawing/2014/main" id="{FAC0954E-3E84-6DA5-1D89-C54A5681A675}"/>
              </a:ext>
            </a:extLst>
          </p:cNvPr>
          <p:cNvSpPr>
            <a:spLocks/>
          </p:cNvSpPr>
          <p:nvPr/>
        </p:nvSpPr>
        <p:spPr bwMode="auto">
          <a:xfrm>
            <a:off x="4654042" y="1508817"/>
            <a:ext cx="2792651" cy="4686625"/>
          </a:xfrm>
          <a:prstGeom prst="roundRect">
            <a:avLst>
              <a:gd name="adj" fmla="val 2601"/>
            </a:avLst>
          </a:prstGeom>
          <a:solidFill>
            <a:schemeClr val="accent2">
              <a:lumMod val="40000"/>
              <a:lumOff val="60000"/>
              <a:alpha val="50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47" name="Freeform 85">
            <a:extLst>
              <a:ext uri="{FF2B5EF4-FFF2-40B4-BE49-F238E27FC236}">
                <a16:creationId xmlns:a16="http://schemas.microsoft.com/office/drawing/2014/main" id="{BEF9DB16-95AC-CA19-BBCE-84B76AD28ABB}"/>
              </a:ext>
            </a:extLst>
          </p:cNvPr>
          <p:cNvSpPr>
            <a:spLocks/>
          </p:cNvSpPr>
          <p:nvPr/>
        </p:nvSpPr>
        <p:spPr bwMode="auto">
          <a:xfrm>
            <a:off x="1668558" y="1508817"/>
            <a:ext cx="2895519" cy="4686625"/>
          </a:xfrm>
          <a:prstGeom prst="roundRect">
            <a:avLst>
              <a:gd name="adj" fmla="val 4386"/>
            </a:avLst>
          </a:prstGeom>
          <a:solidFill>
            <a:schemeClr val="accent4">
              <a:alpha val="50000"/>
            </a:schemeClr>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pic>
        <p:nvPicPr>
          <p:cNvPr id="148" name="Picture 147">
            <a:extLst>
              <a:ext uri="{FF2B5EF4-FFF2-40B4-BE49-F238E27FC236}">
                <a16:creationId xmlns:a16="http://schemas.microsoft.com/office/drawing/2014/main" id="{EE88EDE7-DE4C-679E-E75D-12D2F020A7C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6305" y="2400668"/>
            <a:ext cx="4162258" cy="2341270"/>
          </a:xfrm>
          <a:prstGeom prst="rect">
            <a:avLst/>
          </a:prstGeom>
        </p:spPr>
      </p:pic>
      <p:sp>
        <p:nvSpPr>
          <p:cNvPr id="151" name="Freeform 5">
            <a:extLst>
              <a:ext uri="{FF2B5EF4-FFF2-40B4-BE49-F238E27FC236}">
                <a16:creationId xmlns:a16="http://schemas.microsoft.com/office/drawing/2014/main" id="{3B201D3D-403B-7FDF-8831-5AFB8A36FEBD}"/>
              </a:ext>
            </a:extLst>
          </p:cNvPr>
          <p:cNvSpPr>
            <a:spLocks/>
          </p:cNvSpPr>
          <p:nvPr/>
        </p:nvSpPr>
        <p:spPr bwMode="auto">
          <a:xfrm>
            <a:off x="5561140" y="2859993"/>
            <a:ext cx="993893" cy="2048350"/>
          </a:xfrm>
          <a:custGeom>
            <a:avLst/>
            <a:gdLst>
              <a:gd name="T0" fmla="*/ 250 w 354"/>
              <a:gd name="T1" fmla="*/ 0 h 1268"/>
              <a:gd name="T2" fmla="*/ 354 w 354"/>
              <a:gd name="T3" fmla="*/ 0 h 1268"/>
              <a:gd name="T4" fmla="*/ 354 w 354"/>
              <a:gd name="T5" fmla="*/ 1268 h 1268"/>
              <a:gd name="T6" fmla="*/ 0 w 354"/>
              <a:gd name="T7" fmla="*/ 1268 h 1268"/>
            </a:gdLst>
            <a:ahLst/>
            <a:cxnLst>
              <a:cxn ang="0">
                <a:pos x="T0" y="T1"/>
              </a:cxn>
              <a:cxn ang="0">
                <a:pos x="T2" y="T3"/>
              </a:cxn>
              <a:cxn ang="0">
                <a:pos x="T4" y="T5"/>
              </a:cxn>
              <a:cxn ang="0">
                <a:pos x="T6" y="T7"/>
              </a:cxn>
            </a:cxnLst>
            <a:rect l="0" t="0" r="r" b="b"/>
            <a:pathLst>
              <a:path w="354" h="1268">
                <a:moveTo>
                  <a:pt x="250" y="0"/>
                </a:moveTo>
                <a:lnTo>
                  <a:pt x="354" y="0"/>
                </a:lnTo>
                <a:lnTo>
                  <a:pt x="354" y="1268"/>
                </a:lnTo>
                <a:lnTo>
                  <a:pt x="0" y="1268"/>
                </a:lnTo>
              </a:path>
            </a:pathLst>
          </a:custGeom>
          <a:noFill/>
          <a:ln w="28575" cap="flat">
            <a:solidFill>
              <a:srgbClr val="00B05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52" name="Freeform 6">
            <a:extLst>
              <a:ext uri="{FF2B5EF4-FFF2-40B4-BE49-F238E27FC236}">
                <a16:creationId xmlns:a16="http://schemas.microsoft.com/office/drawing/2014/main" id="{0885D6EF-F547-5052-B9DF-561295A6AAEE}"/>
              </a:ext>
            </a:extLst>
          </p:cNvPr>
          <p:cNvSpPr>
            <a:spLocks/>
          </p:cNvSpPr>
          <p:nvPr/>
        </p:nvSpPr>
        <p:spPr bwMode="auto">
          <a:xfrm>
            <a:off x="1921987" y="2752628"/>
            <a:ext cx="3446951" cy="2173723"/>
          </a:xfrm>
          <a:custGeom>
            <a:avLst/>
            <a:gdLst>
              <a:gd name="T0" fmla="*/ 773 w 1603"/>
              <a:gd name="T1" fmla="*/ 0 h 1233"/>
              <a:gd name="T2" fmla="*/ 0 w 1603"/>
              <a:gd name="T3" fmla="*/ 0 h 1233"/>
              <a:gd name="T4" fmla="*/ 0 w 1603"/>
              <a:gd name="T5" fmla="*/ 1233 h 1233"/>
              <a:gd name="T6" fmla="*/ 1603 w 1603"/>
              <a:gd name="T7" fmla="*/ 1233 h 1233"/>
              <a:gd name="connsiteX0" fmla="*/ 4822 w 13759"/>
              <a:gd name="connsiteY0" fmla="*/ 0 h 10000"/>
              <a:gd name="connsiteX1" fmla="*/ 0 w 13759"/>
              <a:gd name="connsiteY1" fmla="*/ 0 h 10000"/>
              <a:gd name="connsiteX2" fmla="*/ 0 w 13759"/>
              <a:gd name="connsiteY2" fmla="*/ 10000 h 10000"/>
              <a:gd name="connsiteX3" fmla="*/ 13759 w 13759"/>
              <a:gd name="connsiteY3" fmla="*/ 10000 h 10000"/>
              <a:gd name="connsiteX0" fmla="*/ 4822 w 12295"/>
              <a:gd name="connsiteY0" fmla="*/ 0 h 10000"/>
              <a:gd name="connsiteX1" fmla="*/ 0 w 12295"/>
              <a:gd name="connsiteY1" fmla="*/ 0 h 10000"/>
              <a:gd name="connsiteX2" fmla="*/ 0 w 12295"/>
              <a:gd name="connsiteY2" fmla="*/ 10000 h 10000"/>
              <a:gd name="connsiteX3" fmla="*/ 12295 w 12295"/>
              <a:gd name="connsiteY3" fmla="*/ 9978 h 10000"/>
              <a:gd name="connsiteX0" fmla="*/ 4822 w 11366"/>
              <a:gd name="connsiteY0" fmla="*/ 0 h 10000"/>
              <a:gd name="connsiteX1" fmla="*/ 0 w 11366"/>
              <a:gd name="connsiteY1" fmla="*/ 0 h 10000"/>
              <a:gd name="connsiteX2" fmla="*/ 0 w 11366"/>
              <a:gd name="connsiteY2" fmla="*/ 10000 h 10000"/>
              <a:gd name="connsiteX3" fmla="*/ 11366 w 11366"/>
              <a:gd name="connsiteY3" fmla="*/ 9952 h 10000"/>
            </a:gdLst>
            <a:ahLst/>
            <a:cxnLst>
              <a:cxn ang="0">
                <a:pos x="connsiteX0" y="connsiteY0"/>
              </a:cxn>
              <a:cxn ang="0">
                <a:pos x="connsiteX1" y="connsiteY1"/>
              </a:cxn>
              <a:cxn ang="0">
                <a:pos x="connsiteX2" y="connsiteY2"/>
              </a:cxn>
              <a:cxn ang="0">
                <a:pos x="connsiteX3" y="connsiteY3"/>
              </a:cxn>
            </a:cxnLst>
            <a:rect l="l" t="t" r="r" b="b"/>
            <a:pathLst>
              <a:path w="11366" h="10000">
                <a:moveTo>
                  <a:pt x="4822" y="0"/>
                </a:moveTo>
                <a:lnTo>
                  <a:pt x="0" y="0"/>
                </a:lnTo>
                <a:lnTo>
                  <a:pt x="0" y="10000"/>
                </a:lnTo>
                <a:lnTo>
                  <a:pt x="11366" y="9952"/>
                </a:lnTo>
              </a:path>
            </a:pathLst>
          </a:custGeom>
          <a:noFill/>
          <a:ln w="28575" cap="flat">
            <a:solidFill>
              <a:srgbClr val="00B050"/>
            </a:solidFill>
            <a:prstDash val="solid"/>
            <a:miter lim="800000"/>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53" name="Freeform 7">
            <a:extLst>
              <a:ext uri="{FF2B5EF4-FFF2-40B4-BE49-F238E27FC236}">
                <a16:creationId xmlns:a16="http://schemas.microsoft.com/office/drawing/2014/main" id="{96C7709D-4F31-6228-B4B3-FBA336A2CF24}"/>
              </a:ext>
            </a:extLst>
          </p:cNvPr>
          <p:cNvSpPr>
            <a:spLocks/>
          </p:cNvSpPr>
          <p:nvPr/>
        </p:nvSpPr>
        <p:spPr bwMode="auto">
          <a:xfrm>
            <a:off x="4139920" y="3344560"/>
            <a:ext cx="1273240" cy="451879"/>
          </a:xfrm>
          <a:custGeom>
            <a:avLst/>
            <a:gdLst>
              <a:gd name="T0" fmla="*/ 0 w 607"/>
              <a:gd name="T1" fmla="*/ 0 h 225"/>
              <a:gd name="T2" fmla="*/ 464 w 607"/>
              <a:gd name="T3" fmla="*/ 0 h 225"/>
              <a:gd name="T4" fmla="*/ 464 w 607"/>
              <a:gd name="T5" fmla="*/ 225 h 225"/>
              <a:gd name="T6" fmla="*/ 607 w 607"/>
              <a:gd name="T7" fmla="*/ 225 h 225"/>
              <a:gd name="connsiteX0" fmla="*/ 0 w 15365"/>
              <a:gd name="connsiteY0" fmla="*/ 0 h 10000"/>
              <a:gd name="connsiteX1" fmla="*/ 13009 w 15365"/>
              <a:gd name="connsiteY1" fmla="*/ 0 h 10000"/>
              <a:gd name="connsiteX2" fmla="*/ 13009 w 15365"/>
              <a:gd name="connsiteY2" fmla="*/ 10000 h 10000"/>
              <a:gd name="connsiteX3" fmla="*/ 15365 w 15365"/>
              <a:gd name="connsiteY3" fmla="*/ 10000 h 10000"/>
              <a:gd name="connsiteX0" fmla="*/ 0 w 15869"/>
              <a:gd name="connsiteY0" fmla="*/ 113 h 10000"/>
              <a:gd name="connsiteX1" fmla="*/ 13513 w 15869"/>
              <a:gd name="connsiteY1" fmla="*/ 0 h 10000"/>
              <a:gd name="connsiteX2" fmla="*/ 13513 w 15869"/>
              <a:gd name="connsiteY2" fmla="*/ 10000 h 10000"/>
              <a:gd name="connsiteX3" fmla="*/ 15869 w 15869"/>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5869" h="10000">
                <a:moveTo>
                  <a:pt x="0" y="113"/>
                </a:moveTo>
                <a:lnTo>
                  <a:pt x="13513" y="0"/>
                </a:lnTo>
                <a:lnTo>
                  <a:pt x="13513" y="10000"/>
                </a:lnTo>
                <a:lnTo>
                  <a:pt x="15869" y="10000"/>
                </a:lnTo>
              </a:path>
            </a:pathLst>
          </a:custGeom>
          <a:noFill/>
          <a:ln w="317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54" name="Line 9">
            <a:extLst>
              <a:ext uri="{FF2B5EF4-FFF2-40B4-BE49-F238E27FC236}">
                <a16:creationId xmlns:a16="http://schemas.microsoft.com/office/drawing/2014/main" id="{92064CE3-81E1-557A-57E1-58F5B9086C51}"/>
              </a:ext>
            </a:extLst>
          </p:cNvPr>
          <p:cNvSpPr>
            <a:spLocks noChangeShapeType="1"/>
          </p:cNvSpPr>
          <p:nvPr/>
        </p:nvSpPr>
        <p:spPr bwMode="auto">
          <a:xfrm>
            <a:off x="5650677" y="3795712"/>
            <a:ext cx="1223327" cy="3485"/>
          </a:xfrm>
          <a:prstGeom prst="line">
            <a:avLst/>
          </a:prstGeom>
          <a:noFill/>
          <a:ln w="31750" cap="flat">
            <a:solidFill>
              <a:schemeClr val="accent3"/>
            </a:solidFill>
            <a:prstDash val="solid"/>
            <a:miter lim="800000"/>
            <a:headEnd type="triangl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55" name="Freeform 10">
            <a:extLst>
              <a:ext uri="{FF2B5EF4-FFF2-40B4-BE49-F238E27FC236}">
                <a16:creationId xmlns:a16="http://schemas.microsoft.com/office/drawing/2014/main" id="{476A6369-EB08-E877-9173-C27595929C0B}"/>
              </a:ext>
            </a:extLst>
          </p:cNvPr>
          <p:cNvSpPr>
            <a:spLocks/>
          </p:cNvSpPr>
          <p:nvPr/>
        </p:nvSpPr>
        <p:spPr bwMode="auto">
          <a:xfrm>
            <a:off x="2109416" y="3008813"/>
            <a:ext cx="3089969" cy="2049506"/>
          </a:xfrm>
          <a:custGeom>
            <a:avLst/>
            <a:gdLst>
              <a:gd name="T0" fmla="*/ 594 w 1474"/>
              <a:gd name="T1" fmla="*/ 0 h 1212"/>
              <a:gd name="T2" fmla="*/ 0 w 1474"/>
              <a:gd name="T3" fmla="*/ 0 h 1212"/>
              <a:gd name="T4" fmla="*/ 0 w 1474"/>
              <a:gd name="T5" fmla="*/ 1212 h 1212"/>
              <a:gd name="T6" fmla="*/ 1474 w 1474"/>
              <a:gd name="T7" fmla="*/ 1212 h 1212"/>
              <a:gd name="connsiteX0" fmla="*/ 4030 w 12463"/>
              <a:gd name="connsiteY0" fmla="*/ 0 h 10000"/>
              <a:gd name="connsiteX1" fmla="*/ 0 w 12463"/>
              <a:gd name="connsiteY1" fmla="*/ 0 h 10000"/>
              <a:gd name="connsiteX2" fmla="*/ 0 w 12463"/>
              <a:gd name="connsiteY2" fmla="*/ 10000 h 10000"/>
              <a:gd name="connsiteX3" fmla="*/ 12463 w 12463"/>
              <a:gd name="connsiteY3" fmla="*/ 10000 h 10000"/>
              <a:gd name="connsiteX0" fmla="*/ 4030 w 12578"/>
              <a:gd name="connsiteY0" fmla="*/ 0 h 10000"/>
              <a:gd name="connsiteX1" fmla="*/ 0 w 12578"/>
              <a:gd name="connsiteY1" fmla="*/ 0 h 10000"/>
              <a:gd name="connsiteX2" fmla="*/ 0 w 12578"/>
              <a:gd name="connsiteY2" fmla="*/ 10000 h 10000"/>
              <a:gd name="connsiteX3" fmla="*/ 12578 w 12578"/>
              <a:gd name="connsiteY3" fmla="*/ 10000 h 10000"/>
              <a:gd name="connsiteX0" fmla="*/ 5096 w 12578"/>
              <a:gd name="connsiteY0" fmla="*/ 0 h 10000"/>
              <a:gd name="connsiteX1" fmla="*/ 0 w 12578"/>
              <a:gd name="connsiteY1" fmla="*/ 0 h 10000"/>
              <a:gd name="connsiteX2" fmla="*/ 0 w 12578"/>
              <a:gd name="connsiteY2" fmla="*/ 10000 h 10000"/>
              <a:gd name="connsiteX3" fmla="*/ 12578 w 12578"/>
              <a:gd name="connsiteY3" fmla="*/ 10000 h 10000"/>
              <a:gd name="connsiteX0" fmla="*/ 5096 w 11228"/>
              <a:gd name="connsiteY0" fmla="*/ 0 h 10000"/>
              <a:gd name="connsiteX1" fmla="*/ 0 w 11228"/>
              <a:gd name="connsiteY1" fmla="*/ 0 h 10000"/>
              <a:gd name="connsiteX2" fmla="*/ 0 w 11228"/>
              <a:gd name="connsiteY2" fmla="*/ 10000 h 10000"/>
              <a:gd name="connsiteX3" fmla="*/ 11228 w 11228"/>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1228" h="10000">
                <a:moveTo>
                  <a:pt x="5096" y="0"/>
                </a:moveTo>
                <a:lnTo>
                  <a:pt x="0" y="0"/>
                </a:lnTo>
                <a:lnTo>
                  <a:pt x="0" y="10000"/>
                </a:lnTo>
                <a:lnTo>
                  <a:pt x="11228" y="10000"/>
                </a:lnTo>
              </a:path>
            </a:pathLst>
          </a:custGeom>
          <a:noFill/>
          <a:ln w="28575" cap="flat">
            <a:solidFill>
              <a:schemeClr val="accent2"/>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58" name="Freeform 11">
            <a:extLst>
              <a:ext uri="{FF2B5EF4-FFF2-40B4-BE49-F238E27FC236}">
                <a16:creationId xmlns:a16="http://schemas.microsoft.com/office/drawing/2014/main" id="{4C14AAE7-1B46-A7A9-6B06-8F7DAF466A04}"/>
              </a:ext>
            </a:extLst>
          </p:cNvPr>
          <p:cNvSpPr>
            <a:spLocks/>
          </p:cNvSpPr>
          <p:nvPr/>
        </p:nvSpPr>
        <p:spPr bwMode="auto">
          <a:xfrm>
            <a:off x="4677429" y="1891358"/>
            <a:ext cx="587689" cy="1231288"/>
          </a:xfrm>
          <a:custGeom>
            <a:avLst/>
            <a:gdLst>
              <a:gd name="T0" fmla="*/ 405 w 405"/>
              <a:gd name="T1" fmla="*/ 0 h 817"/>
              <a:gd name="T2" fmla="*/ 202 w 405"/>
              <a:gd name="T3" fmla="*/ 0 h 817"/>
              <a:gd name="T4" fmla="*/ 202 w 405"/>
              <a:gd name="T5" fmla="*/ 582 h 817"/>
              <a:gd name="T6" fmla="*/ 0 w 405"/>
              <a:gd name="T7" fmla="*/ 582 h 817"/>
              <a:gd name="T8" fmla="*/ 0 w 405"/>
              <a:gd name="T9" fmla="*/ 817 h 817"/>
            </a:gdLst>
            <a:ahLst/>
            <a:cxnLst>
              <a:cxn ang="0">
                <a:pos x="T0" y="T1"/>
              </a:cxn>
              <a:cxn ang="0">
                <a:pos x="T2" y="T3"/>
              </a:cxn>
              <a:cxn ang="0">
                <a:pos x="T4" y="T5"/>
              </a:cxn>
              <a:cxn ang="0">
                <a:pos x="T6" y="T7"/>
              </a:cxn>
              <a:cxn ang="0">
                <a:pos x="T8" y="T9"/>
              </a:cxn>
            </a:cxnLst>
            <a:rect l="0" t="0" r="r" b="b"/>
            <a:pathLst>
              <a:path w="405" h="817">
                <a:moveTo>
                  <a:pt x="405" y="0"/>
                </a:moveTo>
                <a:lnTo>
                  <a:pt x="202" y="0"/>
                </a:lnTo>
                <a:lnTo>
                  <a:pt x="202" y="582"/>
                </a:lnTo>
                <a:lnTo>
                  <a:pt x="0" y="582"/>
                </a:lnTo>
                <a:lnTo>
                  <a:pt x="0" y="817"/>
                </a:lnTo>
              </a:path>
            </a:pathLst>
          </a:custGeom>
          <a:noFill/>
          <a:ln w="28575" cap="flat">
            <a:solidFill>
              <a:schemeClr val="accent1">
                <a:lumMod val="60000"/>
                <a:lumOff val="40000"/>
              </a:schemeClr>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59" name="Freeform 12">
            <a:extLst>
              <a:ext uri="{FF2B5EF4-FFF2-40B4-BE49-F238E27FC236}">
                <a16:creationId xmlns:a16="http://schemas.microsoft.com/office/drawing/2014/main" id="{40C2EB6E-83A0-6F27-441E-424C3B7F8197}"/>
              </a:ext>
            </a:extLst>
          </p:cNvPr>
          <p:cNvSpPr>
            <a:spLocks/>
          </p:cNvSpPr>
          <p:nvPr/>
        </p:nvSpPr>
        <p:spPr bwMode="auto">
          <a:xfrm>
            <a:off x="4671289" y="3660941"/>
            <a:ext cx="3005480" cy="1769333"/>
          </a:xfrm>
          <a:custGeom>
            <a:avLst/>
            <a:gdLst>
              <a:gd name="T0" fmla="*/ 0 w 1764"/>
              <a:gd name="T1" fmla="*/ 0 h 1180"/>
              <a:gd name="T2" fmla="*/ 0 w 1764"/>
              <a:gd name="T3" fmla="*/ 1180 h 1180"/>
              <a:gd name="T4" fmla="*/ 1764 w 1764"/>
              <a:gd name="T5" fmla="*/ 1180 h 1180"/>
            </a:gdLst>
            <a:ahLst/>
            <a:cxnLst>
              <a:cxn ang="0">
                <a:pos x="T0" y="T1"/>
              </a:cxn>
              <a:cxn ang="0">
                <a:pos x="T2" y="T3"/>
              </a:cxn>
              <a:cxn ang="0">
                <a:pos x="T4" y="T5"/>
              </a:cxn>
            </a:cxnLst>
            <a:rect l="0" t="0" r="r" b="b"/>
            <a:pathLst>
              <a:path w="1764" h="1180">
                <a:moveTo>
                  <a:pt x="0" y="0"/>
                </a:moveTo>
                <a:lnTo>
                  <a:pt x="0" y="1180"/>
                </a:lnTo>
                <a:lnTo>
                  <a:pt x="1764" y="1180"/>
                </a:lnTo>
              </a:path>
            </a:pathLst>
          </a:custGeom>
          <a:noFill/>
          <a:ln w="28575" cap="flat">
            <a:solidFill>
              <a:schemeClr val="accent1">
                <a:lumMod val="60000"/>
                <a:lumOff val="40000"/>
              </a:schemeClr>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0" name="Freeform 13">
            <a:extLst>
              <a:ext uri="{FF2B5EF4-FFF2-40B4-BE49-F238E27FC236}">
                <a16:creationId xmlns:a16="http://schemas.microsoft.com/office/drawing/2014/main" id="{ADF2D044-991F-2F41-0B37-7E118A5A6603}"/>
              </a:ext>
            </a:extLst>
          </p:cNvPr>
          <p:cNvSpPr>
            <a:spLocks/>
          </p:cNvSpPr>
          <p:nvPr/>
        </p:nvSpPr>
        <p:spPr bwMode="auto">
          <a:xfrm>
            <a:off x="6404407" y="1902104"/>
            <a:ext cx="805883" cy="938647"/>
          </a:xfrm>
          <a:custGeom>
            <a:avLst/>
            <a:gdLst>
              <a:gd name="T0" fmla="*/ 352 w 352"/>
              <a:gd name="T1" fmla="*/ 619 h 619"/>
              <a:gd name="T2" fmla="*/ 352 w 352"/>
              <a:gd name="T3" fmla="*/ 0 h 619"/>
              <a:gd name="T4" fmla="*/ 0 w 352"/>
              <a:gd name="T5" fmla="*/ 0 h 619"/>
            </a:gdLst>
            <a:ahLst/>
            <a:cxnLst>
              <a:cxn ang="0">
                <a:pos x="T0" y="T1"/>
              </a:cxn>
              <a:cxn ang="0">
                <a:pos x="T2" y="T3"/>
              </a:cxn>
              <a:cxn ang="0">
                <a:pos x="T4" y="T5"/>
              </a:cxn>
            </a:cxnLst>
            <a:rect l="0" t="0" r="r" b="b"/>
            <a:pathLst>
              <a:path w="352" h="619">
                <a:moveTo>
                  <a:pt x="352" y="619"/>
                </a:moveTo>
                <a:lnTo>
                  <a:pt x="352" y="0"/>
                </a:lnTo>
                <a:lnTo>
                  <a:pt x="0" y="0"/>
                </a:lnTo>
              </a:path>
            </a:pathLst>
          </a:custGeom>
          <a:noFill/>
          <a:ln w="28575" cap="flat">
            <a:solidFill>
              <a:schemeClr val="accent1">
                <a:lumMod val="60000"/>
                <a:lumOff val="40000"/>
              </a:schemeClr>
            </a:solidFill>
            <a:prstDash val="solid"/>
            <a:miter lim="800000"/>
            <a:headEnd/>
            <a:tailEnd type="triangle"/>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1" name="Freeform 14">
            <a:extLst>
              <a:ext uri="{FF2B5EF4-FFF2-40B4-BE49-F238E27FC236}">
                <a16:creationId xmlns:a16="http://schemas.microsoft.com/office/drawing/2014/main" id="{994FA4F6-F811-B768-113B-F96620CBB7FF}"/>
              </a:ext>
            </a:extLst>
          </p:cNvPr>
          <p:cNvSpPr>
            <a:spLocks/>
          </p:cNvSpPr>
          <p:nvPr/>
        </p:nvSpPr>
        <p:spPr bwMode="auto">
          <a:xfrm>
            <a:off x="5410767" y="3668559"/>
            <a:ext cx="239910" cy="259403"/>
          </a:xfrm>
          <a:custGeom>
            <a:avLst/>
            <a:gdLst>
              <a:gd name="T0" fmla="*/ 0 w 160"/>
              <a:gd name="T1" fmla="*/ 46 h 173"/>
              <a:gd name="T2" fmla="*/ 0 w 160"/>
              <a:gd name="T3" fmla="*/ 130 h 173"/>
              <a:gd name="T4" fmla="*/ 160 w 160"/>
              <a:gd name="T5" fmla="*/ 173 h 173"/>
              <a:gd name="T6" fmla="*/ 160 w 160"/>
              <a:gd name="T7" fmla="*/ 0 h 173"/>
              <a:gd name="T8" fmla="*/ 0 w 160"/>
              <a:gd name="T9" fmla="*/ 46 h 173"/>
            </a:gdLst>
            <a:ahLst/>
            <a:cxnLst>
              <a:cxn ang="0">
                <a:pos x="T0" y="T1"/>
              </a:cxn>
              <a:cxn ang="0">
                <a:pos x="T2" y="T3"/>
              </a:cxn>
              <a:cxn ang="0">
                <a:pos x="T4" y="T5"/>
              </a:cxn>
              <a:cxn ang="0">
                <a:pos x="T6" y="T7"/>
              </a:cxn>
              <a:cxn ang="0">
                <a:pos x="T8" y="T9"/>
              </a:cxn>
            </a:cxnLst>
            <a:rect l="0" t="0" r="r" b="b"/>
            <a:pathLst>
              <a:path w="160" h="173">
                <a:moveTo>
                  <a:pt x="0" y="46"/>
                </a:moveTo>
                <a:lnTo>
                  <a:pt x="0" y="130"/>
                </a:lnTo>
                <a:lnTo>
                  <a:pt x="160" y="173"/>
                </a:lnTo>
                <a:lnTo>
                  <a:pt x="160" y="0"/>
                </a:lnTo>
                <a:lnTo>
                  <a:pt x="0" y="46"/>
                </a:lnTo>
                <a:close/>
              </a:path>
            </a:pathLst>
          </a:custGeom>
          <a:gradFill>
            <a:gsLst>
              <a:gs pos="870">
                <a:schemeClr val="tx2"/>
              </a:gs>
              <a:gs pos="50000">
                <a:schemeClr val="bg2"/>
              </a:gs>
              <a:gs pos="100000">
                <a:schemeClr val="tx2"/>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2" name="Freeform 23">
            <a:extLst>
              <a:ext uri="{FF2B5EF4-FFF2-40B4-BE49-F238E27FC236}">
                <a16:creationId xmlns:a16="http://schemas.microsoft.com/office/drawing/2014/main" id="{BC9B1CE1-5E53-AD8F-D6E2-DDE1204136CE}"/>
              </a:ext>
            </a:extLst>
          </p:cNvPr>
          <p:cNvSpPr>
            <a:spLocks/>
          </p:cNvSpPr>
          <p:nvPr/>
        </p:nvSpPr>
        <p:spPr bwMode="auto">
          <a:xfrm>
            <a:off x="6964450" y="3924250"/>
            <a:ext cx="237019" cy="1943859"/>
          </a:xfrm>
          <a:custGeom>
            <a:avLst/>
            <a:gdLst>
              <a:gd name="T0" fmla="*/ 0 w 155"/>
              <a:gd name="T1" fmla="*/ 0 h 1361"/>
              <a:gd name="T2" fmla="*/ 0 w 155"/>
              <a:gd name="T3" fmla="*/ 1361 h 1361"/>
              <a:gd name="T4" fmla="*/ 155 w 155"/>
              <a:gd name="T5" fmla="*/ 1361 h 1361"/>
            </a:gdLst>
            <a:ahLst/>
            <a:cxnLst>
              <a:cxn ang="0">
                <a:pos x="T0" y="T1"/>
              </a:cxn>
              <a:cxn ang="0">
                <a:pos x="T2" y="T3"/>
              </a:cxn>
              <a:cxn ang="0">
                <a:pos x="T4" y="T5"/>
              </a:cxn>
            </a:cxnLst>
            <a:rect l="0" t="0" r="r" b="b"/>
            <a:pathLst>
              <a:path w="155" h="1361">
                <a:moveTo>
                  <a:pt x="0" y="0"/>
                </a:moveTo>
                <a:lnTo>
                  <a:pt x="0" y="1361"/>
                </a:lnTo>
                <a:lnTo>
                  <a:pt x="155" y="1361"/>
                </a:lnTo>
              </a:path>
            </a:pathLst>
          </a:custGeom>
          <a:noFill/>
          <a:ln w="28575" cap="flat">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3" name="Freeform 17">
            <a:extLst>
              <a:ext uri="{FF2B5EF4-FFF2-40B4-BE49-F238E27FC236}">
                <a16:creationId xmlns:a16="http://schemas.microsoft.com/office/drawing/2014/main" id="{24C25B0A-FD42-9FA2-4C03-539AB781D99E}"/>
              </a:ext>
            </a:extLst>
          </p:cNvPr>
          <p:cNvSpPr>
            <a:spLocks/>
          </p:cNvSpPr>
          <p:nvPr/>
        </p:nvSpPr>
        <p:spPr bwMode="auto">
          <a:xfrm>
            <a:off x="6505551" y="2986195"/>
            <a:ext cx="98963" cy="103461"/>
          </a:xfrm>
          <a:custGeom>
            <a:avLst/>
            <a:gdLst>
              <a:gd name="T0" fmla="*/ 0 w 66"/>
              <a:gd name="T1" fmla="*/ 0 h 69"/>
              <a:gd name="T2" fmla="*/ 66 w 66"/>
              <a:gd name="T3" fmla="*/ 0 h 69"/>
              <a:gd name="T4" fmla="*/ 51 w 66"/>
              <a:gd name="T5" fmla="*/ 69 h 69"/>
              <a:gd name="T6" fmla="*/ 17 w 66"/>
              <a:gd name="T7" fmla="*/ 69 h 69"/>
              <a:gd name="T8" fmla="*/ 0 w 66"/>
              <a:gd name="T9" fmla="*/ 0 h 69"/>
            </a:gdLst>
            <a:ahLst/>
            <a:cxnLst>
              <a:cxn ang="0">
                <a:pos x="T0" y="T1"/>
              </a:cxn>
              <a:cxn ang="0">
                <a:pos x="T2" y="T3"/>
              </a:cxn>
              <a:cxn ang="0">
                <a:pos x="T4" y="T5"/>
              </a:cxn>
              <a:cxn ang="0">
                <a:pos x="T6" y="T7"/>
              </a:cxn>
              <a:cxn ang="0">
                <a:pos x="T8" y="T9"/>
              </a:cxn>
            </a:cxnLst>
            <a:rect l="0" t="0" r="r" b="b"/>
            <a:pathLst>
              <a:path w="66" h="69">
                <a:moveTo>
                  <a:pt x="0" y="0"/>
                </a:moveTo>
                <a:lnTo>
                  <a:pt x="66" y="0"/>
                </a:lnTo>
                <a:lnTo>
                  <a:pt x="51" y="69"/>
                </a:lnTo>
                <a:lnTo>
                  <a:pt x="17" y="69"/>
                </a:lnTo>
                <a:lnTo>
                  <a:pt x="0" y="0"/>
                </a:lnTo>
                <a:close/>
              </a:path>
            </a:pathLst>
          </a:custGeom>
          <a:gradFill flip="none" rotWithShape="1">
            <a:gsLst>
              <a:gs pos="870">
                <a:schemeClr val="tx2"/>
              </a:gs>
              <a:gs pos="50000">
                <a:schemeClr val="bg2"/>
              </a:gs>
              <a:gs pos="100000">
                <a:schemeClr val="tx2"/>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4" name="Freeform 18">
            <a:extLst>
              <a:ext uri="{FF2B5EF4-FFF2-40B4-BE49-F238E27FC236}">
                <a16:creationId xmlns:a16="http://schemas.microsoft.com/office/drawing/2014/main" id="{22671A9C-82EA-082F-960D-88F79BF9A296}"/>
              </a:ext>
            </a:extLst>
          </p:cNvPr>
          <p:cNvSpPr>
            <a:spLocks/>
          </p:cNvSpPr>
          <p:nvPr/>
        </p:nvSpPr>
        <p:spPr bwMode="auto">
          <a:xfrm>
            <a:off x="6874006" y="2837751"/>
            <a:ext cx="1157909" cy="1119060"/>
          </a:xfrm>
          <a:prstGeom prst="roundRect">
            <a:avLst>
              <a:gd name="adj" fmla="val 10868"/>
            </a:avLst>
          </a:prstGeom>
          <a:gradFill>
            <a:gsLst>
              <a:gs pos="0">
                <a:schemeClr val="accent1">
                  <a:lumMod val="20000"/>
                  <a:lumOff val="80000"/>
                </a:schemeClr>
              </a:gs>
              <a:gs pos="100000">
                <a:schemeClr val="accent5">
                  <a:lumMod val="60000"/>
                  <a:lumOff val="40000"/>
                </a:schemeClr>
              </a:gs>
            </a:gsLst>
            <a:lin ang="5400000" scaled="1"/>
          </a:gradFill>
          <a:ln w="9525"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5" name="Freeform 19">
            <a:extLst>
              <a:ext uri="{FF2B5EF4-FFF2-40B4-BE49-F238E27FC236}">
                <a16:creationId xmlns:a16="http://schemas.microsoft.com/office/drawing/2014/main" id="{15643837-4C10-18B1-2750-73F2B049C4C6}"/>
              </a:ext>
            </a:extLst>
          </p:cNvPr>
          <p:cNvSpPr>
            <a:spLocks/>
          </p:cNvSpPr>
          <p:nvPr/>
        </p:nvSpPr>
        <p:spPr bwMode="auto">
          <a:xfrm>
            <a:off x="6874004" y="3331065"/>
            <a:ext cx="1078935" cy="468132"/>
          </a:xfrm>
          <a:custGeom>
            <a:avLst/>
            <a:gdLst>
              <a:gd name="T0" fmla="*/ 0 w 524"/>
              <a:gd name="T1" fmla="*/ 0 h 237"/>
              <a:gd name="T2" fmla="*/ 523 w 524"/>
              <a:gd name="T3" fmla="*/ 0 h 237"/>
              <a:gd name="T4" fmla="*/ 523 w 524"/>
              <a:gd name="T5" fmla="*/ 54 h 237"/>
              <a:gd name="T6" fmla="*/ 55 w 524"/>
              <a:gd name="T7" fmla="*/ 54 h 237"/>
              <a:gd name="T8" fmla="*/ 55 w 524"/>
              <a:gd name="T9" fmla="*/ 98 h 237"/>
              <a:gd name="T10" fmla="*/ 524 w 524"/>
              <a:gd name="T11" fmla="*/ 98 h 237"/>
              <a:gd name="T12" fmla="*/ 524 w 524"/>
              <a:gd name="T13" fmla="*/ 141 h 237"/>
              <a:gd name="T14" fmla="*/ 53 w 524"/>
              <a:gd name="T15" fmla="*/ 141 h 237"/>
              <a:gd name="T16" fmla="*/ 53 w 524"/>
              <a:gd name="T17" fmla="*/ 185 h 237"/>
              <a:gd name="T18" fmla="*/ 521 w 524"/>
              <a:gd name="T19" fmla="*/ 185 h 237"/>
              <a:gd name="T20" fmla="*/ 521 w 524"/>
              <a:gd name="T21" fmla="*/ 237 h 237"/>
              <a:gd name="T22" fmla="*/ 0 w 524"/>
              <a:gd name="T23"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4" h="237">
                <a:moveTo>
                  <a:pt x="0" y="0"/>
                </a:moveTo>
                <a:lnTo>
                  <a:pt x="523" y="0"/>
                </a:lnTo>
                <a:lnTo>
                  <a:pt x="523" y="54"/>
                </a:lnTo>
                <a:lnTo>
                  <a:pt x="55" y="54"/>
                </a:lnTo>
                <a:lnTo>
                  <a:pt x="55" y="98"/>
                </a:lnTo>
                <a:lnTo>
                  <a:pt x="524" y="98"/>
                </a:lnTo>
                <a:lnTo>
                  <a:pt x="524" y="141"/>
                </a:lnTo>
                <a:lnTo>
                  <a:pt x="53" y="141"/>
                </a:lnTo>
                <a:lnTo>
                  <a:pt x="53" y="185"/>
                </a:lnTo>
                <a:lnTo>
                  <a:pt x="521" y="185"/>
                </a:lnTo>
                <a:lnTo>
                  <a:pt x="521" y="237"/>
                </a:lnTo>
                <a:lnTo>
                  <a:pt x="0" y="237"/>
                </a:lnTo>
              </a:path>
            </a:pathLst>
          </a:custGeom>
          <a:noFill/>
          <a:ln w="285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6" name="Freeform 20">
            <a:extLst>
              <a:ext uri="{FF2B5EF4-FFF2-40B4-BE49-F238E27FC236}">
                <a16:creationId xmlns:a16="http://schemas.microsoft.com/office/drawing/2014/main" id="{F1276515-880F-E3AA-3C7B-B56A9BB6853B}"/>
              </a:ext>
            </a:extLst>
          </p:cNvPr>
          <p:cNvSpPr>
            <a:spLocks/>
          </p:cNvSpPr>
          <p:nvPr/>
        </p:nvSpPr>
        <p:spPr bwMode="auto">
          <a:xfrm>
            <a:off x="7705668" y="2662317"/>
            <a:ext cx="722542" cy="1820463"/>
          </a:xfrm>
          <a:custGeom>
            <a:avLst/>
            <a:gdLst>
              <a:gd name="T0" fmla="*/ 0 w 297"/>
              <a:gd name="T1" fmla="*/ 116 h 1217"/>
              <a:gd name="T2" fmla="*/ 0 w 297"/>
              <a:gd name="T3" fmla="*/ 0 h 1217"/>
              <a:gd name="T4" fmla="*/ 297 w 297"/>
              <a:gd name="T5" fmla="*/ 0 h 1217"/>
              <a:gd name="T6" fmla="*/ 297 w 297"/>
              <a:gd name="T7" fmla="*/ 945 h 1217"/>
              <a:gd name="T8" fmla="*/ 168 w 297"/>
              <a:gd name="T9" fmla="*/ 945 h 1217"/>
              <a:gd name="T10" fmla="*/ 168 w 297"/>
              <a:gd name="T11" fmla="*/ 1217 h 1217"/>
              <a:gd name="connsiteX0" fmla="*/ 0 w 10000"/>
              <a:gd name="connsiteY0" fmla="*/ 953 h 10051"/>
              <a:gd name="connsiteX1" fmla="*/ 0 w 10000"/>
              <a:gd name="connsiteY1" fmla="*/ 0 h 10051"/>
              <a:gd name="connsiteX2" fmla="*/ 10000 w 10000"/>
              <a:gd name="connsiteY2" fmla="*/ 0 h 10051"/>
              <a:gd name="connsiteX3" fmla="*/ 10000 w 10000"/>
              <a:gd name="connsiteY3" fmla="*/ 7765 h 10051"/>
              <a:gd name="connsiteX4" fmla="*/ 5657 w 10000"/>
              <a:gd name="connsiteY4" fmla="*/ 7765 h 10051"/>
              <a:gd name="connsiteX5" fmla="*/ 6896 w 10000"/>
              <a:gd name="connsiteY5" fmla="*/ 10051 h 10051"/>
              <a:gd name="connsiteX0" fmla="*/ 0 w 10000"/>
              <a:gd name="connsiteY0" fmla="*/ 953 h 10051"/>
              <a:gd name="connsiteX1" fmla="*/ 0 w 10000"/>
              <a:gd name="connsiteY1" fmla="*/ 0 h 10051"/>
              <a:gd name="connsiteX2" fmla="*/ 10000 w 10000"/>
              <a:gd name="connsiteY2" fmla="*/ 0 h 10051"/>
              <a:gd name="connsiteX3" fmla="*/ 10000 w 10000"/>
              <a:gd name="connsiteY3" fmla="*/ 7765 h 10051"/>
              <a:gd name="connsiteX4" fmla="*/ 6979 w 10000"/>
              <a:gd name="connsiteY4" fmla="*/ 7816 h 10051"/>
              <a:gd name="connsiteX5" fmla="*/ 6896 w 10000"/>
              <a:gd name="connsiteY5" fmla="*/ 10051 h 10051"/>
              <a:gd name="connsiteX0" fmla="*/ 0 w 10000"/>
              <a:gd name="connsiteY0" fmla="*/ 953 h 10051"/>
              <a:gd name="connsiteX1" fmla="*/ 0 w 10000"/>
              <a:gd name="connsiteY1" fmla="*/ 0 h 10051"/>
              <a:gd name="connsiteX2" fmla="*/ 10000 w 10000"/>
              <a:gd name="connsiteY2" fmla="*/ 0 h 10051"/>
              <a:gd name="connsiteX3" fmla="*/ 10000 w 10000"/>
              <a:gd name="connsiteY3" fmla="*/ 7765 h 10051"/>
              <a:gd name="connsiteX4" fmla="*/ 6867 w 10000"/>
              <a:gd name="connsiteY4" fmla="*/ 7793 h 10051"/>
              <a:gd name="connsiteX5" fmla="*/ 6896 w 10000"/>
              <a:gd name="connsiteY5" fmla="*/ 10051 h 10051"/>
              <a:gd name="connsiteX0" fmla="*/ 0 w 10000"/>
              <a:gd name="connsiteY0" fmla="*/ 953 h 10051"/>
              <a:gd name="connsiteX1" fmla="*/ 0 w 10000"/>
              <a:gd name="connsiteY1" fmla="*/ 0 h 10051"/>
              <a:gd name="connsiteX2" fmla="*/ 10000 w 10000"/>
              <a:gd name="connsiteY2" fmla="*/ 0 h 10051"/>
              <a:gd name="connsiteX3" fmla="*/ 10000 w 10000"/>
              <a:gd name="connsiteY3" fmla="*/ 7765 h 10051"/>
              <a:gd name="connsiteX4" fmla="*/ 6942 w 10000"/>
              <a:gd name="connsiteY4" fmla="*/ 7793 h 10051"/>
              <a:gd name="connsiteX5" fmla="*/ 6896 w 10000"/>
              <a:gd name="connsiteY5" fmla="*/ 10051 h 10051"/>
              <a:gd name="connsiteX0" fmla="*/ 0 w 10000"/>
              <a:gd name="connsiteY0" fmla="*/ 953 h 10051"/>
              <a:gd name="connsiteX1" fmla="*/ 0 w 10000"/>
              <a:gd name="connsiteY1" fmla="*/ 0 h 10051"/>
              <a:gd name="connsiteX2" fmla="*/ 10000 w 10000"/>
              <a:gd name="connsiteY2" fmla="*/ 0 h 10051"/>
              <a:gd name="connsiteX3" fmla="*/ 10000 w 10000"/>
              <a:gd name="connsiteY3" fmla="*/ 7765 h 10051"/>
              <a:gd name="connsiteX4" fmla="*/ 6905 w 10000"/>
              <a:gd name="connsiteY4" fmla="*/ 7770 h 10051"/>
              <a:gd name="connsiteX5" fmla="*/ 6896 w 10000"/>
              <a:gd name="connsiteY5" fmla="*/ 10051 h 10051"/>
              <a:gd name="connsiteX0" fmla="*/ 3128 w 13128"/>
              <a:gd name="connsiteY0" fmla="*/ 953 h 10051"/>
              <a:gd name="connsiteX1" fmla="*/ 3128 w 13128"/>
              <a:gd name="connsiteY1" fmla="*/ 0 h 10051"/>
              <a:gd name="connsiteX2" fmla="*/ 13128 w 13128"/>
              <a:gd name="connsiteY2" fmla="*/ 0 h 10051"/>
              <a:gd name="connsiteX3" fmla="*/ 13128 w 13128"/>
              <a:gd name="connsiteY3" fmla="*/ 7765 h 10051"/>
              <a:gd name="connsiteX4" fmla="*/ 0 w 13128"/>
              <a:gd name="connsiteY4" fmla="*/ 7724 h 10051"/>
              <a:gd name="connsiteX5" fmla="*/ 10024 w 13128"/>
              <a:gd name="connsiteY5" fmla="*/ 10051 h 10051"/>
              <a:gd name="connsiteX0" fmla="*/ 3128 w 13128"/>
              <a:gd name="connsiteY0" fmla="*/ 953 h 10016"/>
              <a:gd name="connsiteX1" fmla="*/ 3128 w 13128"/>
              <a:gd name="connsiteY1" fmla="*/ 0 h 10016"/>
              <a:gd name="connsiteX2" fmla="*/ 13128 w 13128"/>
              <a:gd name="connsiteY2" fmla="*/ 0 h 10016"/>
              <a:gd name="connsiteX3" fmla="*/ 13128 w 13128"/>
              <a:gd name="connsiteY3" fmla="*/ 7765 h 10016"/>
              <a:gd name="connsiteX4" fmla="*/ 0 w 13128"/>
              <a:gd name="connsiteY4" fmla="*/ 7724 h 10016"/>
              <a:gd name="connsiteX5" fmla="*/ 18 w 13128"/>
              <a:gd name="connsiteY5" fmla="*/ 10016 h 10016"/>
              <a:gd name="connsiteX0" fmla="*/ 3128 w 13128"/>
              <a:gd name="connsiteY0" fmla="*/ 953 h 10016"/>
              <a:gd name="connsiteX1" fmla="*/ 3128 w 13128"/>
              <a:gd name="connsiteY1" fmla="*/ 0 h 10016"/>
              <a:gd name="connsiteX2" fmla="*/ 13128 w 13128"/>
              <a:gd name="connsiteY2" fmla="*/ 0 h 10016"/>
              <a:gd name="connsiteX3" fmla="*/ 13128 w 13128"/>
              <a:gd name="connsiteY3" fmla="*/ 7765 h 10016"/>
              <a:gd name="connsiteX4" fmla="*/ 0 w 13128"/>
              <a:gd name="connsiteY4" fmla="*/ 7812 h 10016"/>
              <a:gd name="connsiteX5" fmla="*/ 18 w 13128"/>
              <a:gd name="connsiteY5" fmla="*/ 10016 h 10016"/>
              <a:gd name="connsiteX0" fmla="*/ 3224 w 13224"/>
              <a:gd name="connsiteY0" fmla="*/ 953 h 10016"/>
              <a:gd name="connsiteX1" fmla="*/ 3224 w 13224"/>
              <a:gd name="connsiteY1" fmla="*/ 0 h 10016"/>
              <a:gd name="connsiteX2" fmla="*/ 13224 w 13224"/>
              <a:gd name="connsiteY2" fmla="*/ 0 h 10016"/>
              <a:gd name="connsiteX3" fmla="*/ 13224 w 13224"/>
              <a:gd name="connsiteY3" fmla="*/ 7765 h 10016"/>
              <a:gd name="connsiteX4" fmla="*/ 0 w 13224"/>
              <a:gd name="connsiteY4" fmla="*/ 7768 h 10016"/>
              <a:gd name="connsiteX5" fmla="*/ 114 w 13224"/>
              <a:gd name="connsiteY5" fmla="*/ 10016 h 10016"/>
              <a:gd name="connsiteX0" fmla="*/ 3110 w 13110"/>
              <a:gd name="connsiteY0" fmla="*/ 953 h 10016"/>
              <a:gd name="connsiteX1" fmla="*/ 3110 w 13110"/>
              <a:gd name="connsiteY1" fmla="*/ 0 h 10016"/>
              <a:gd name="connsiteX2" fmla="*/ 13110 w 13110"/>
              <a:gd name="connsiteY2" fmla="*/ 0 h 10016"/>
              <a:gd name="connsiteX3" fmla="*/ 13110 w 13110"/>
              <a:gd name="connsiteY3" fmla="*/ 7765 h 10016"/>
              <a:gd name="connsiteX4" fmla="*/ 5973 w 13110"/>
              <a:gd name="connsiteY4" fmla="*/ 7786 h 10016"/>
              <a:gd name="connsiteX5" fmla="*/ 0 w 13110"/>
              <a:gd name="connsiteY5" fmla="*/ 10016 h 10016"/>
              <a:gd name="connsiteX0" fmla="*/ 0 w 10000"/>
              <a:gd name="connsiteY0" fmla="*/ 953 h 10034"/>
              <a:gd name="connsiteX1" fmla="*/ 0 w 10000"/>
              <a:gd name="connsiteY1" fmla="*/ 0 h 10034"/>
              <a:gd name="connsiteX2" fmla="*/ 10000 w 10000"/>
              <a:gd name="connsiteY2" fmla="*/ 0 h 10034"/>
              <a:gd name="connsiteX3" fmla="*/ 10000 w 10000"/>
              <a:gd name="connsiteY3" fmla="*/ 7765 h 10034"/>
              <a:gd name="connsiteX4" fmla="*/ 2863 w 10000"/>
              <a:gd name="connsiteY4" fmla="*/ 7786 h 10034"/>
              <a:gd name="connsiteX5" fmla="*/ 2821 w 10000"/>
              <a:gd name="connsiteY5" fmla="*/ 10034 h 10034"/>
              <a:gd name="connsiteX0" fmla="*/ 0 w 10000"/>
              <a:gd name="connsiteY0" fmla="*/ 953 h 10034"/>
              <a:gd name="connsiteX1" fmla="*/ 0 w 10000"/>
              <a:gd name="connsiteY1" fmla="*/ 0 h 10034"/>
              <a:gd name="connsiteX2" fmla="*/ 10000 w 10000"/>
              <a:gd name="connsiteY2" fmla="*/ 0 h 10034"/>
              <a:gd name="connsiteX3" fmla="*/ 10000 w 10000"/>
              <a:gd name="connsiteY3" fmla="*/ 7765 h 10034"/>
              <a:gd name="connsiteX4" fmla="*/ 2863 w 10000"/>
              <a:gd name="connsiteY4" fmla="*/ 7768 h 10034"/>
              <a:gd name="connsiteX5" fmla="*/ 2821 w 10000"/>
              <a:gd name="connsiteY5" fmla="*/ 10034 h 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34">
                <a:moveTo>
                  <a:pt x="0" y="953"/>
                </a:moveTo>
                <a:lnTo>
                  <a:pt x="0" y="0"/>
                </a:lnTo>
                <a:lnTo>
                  <a:pt x="10000" y="0"/>
                </a:lnTo>
                <a:lnTo>
                  <a:pt x="10000" y="7765"/>
                </a:lnTo>
                <a:lnTo>
                  <a:pt x="2863" y="7768"/>
                </a:lnTo>
                <a:cubicBezTo>
                  <a:pt x="2863" y="8513"/>
                  <a:pt x="2821" y="9289"/>
                  <a:pt x="2821" y="10034"/>
                </a:cubicBezTo>
              </a:path>
            </a:pathLst>
          </a:custGeom>
          <a:noFill/>
          <a:ln w="28575" cap="flat">
            <a:solidFill>
              <a:schemeClr val="accent1">
                <a:lumMod val="60000"/>
                <a:lumOff val="40000"/>
              </a:schemeClr>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7" name="Freeform 21">
            <a:extLst>
              <a:ext uri="{FF2B5EF4-FFF2-40B4-BE49-F238E27FC236}">
                <a16:creationId xmlns:a16="http://schemas.microsoft.com/office/drawing/2014/main" id="{3C8BFAE4-67CA-B8B1-2493-F71299E91675}"/>
              </a:ext>
            </a:extLst>
          </p:cNvPr>
          <p:cNvSpPr>
            <a:spLocks/>
          </p:cNvSpPr>
          <p:nvPr/>
        </p:nvSpPr>
        <p:spPr bwMode="auto">
          <a:xfrm>
            <a:off x="8160392" y="4336981"/>
            <a:ext cx="706742" cy="181651"/>
          </a:xfrm>
          <a:custGeom>
            <a:avLst/>
            <a:gdLst>
              <a:gd name="T0" fmla="*/ 0 w 361"/>
              <a:gd name="T1" fmla="*/ 88 h 101"/>
              <a:gd name="T2" fmla="*/ 77 w 361"/>
              <a:gd name="T3" fmla="*/ 88 h 101"/>
              <a:gd name="T4" fmla="*/ 77 w 361"/>
              <a:gd name="T5" fmla="*/ 0 h 101"/>
              <a:gd name="T6" fmla="*/ 361 w 361"/>
              <a:gd name="T7" fmla="*/ 0 h 101"/>
              <a:gd name="T8" fmla="*/ 361 w 361"/>
              <a:gd name="T9" fmla="*/ 101 h 101"/>
            </a:gdLst>
            <a:ahLst/>
            <a:cxnLst>
              <a:cxn ang="0">
                <a:pos x="T0" y="T1"/>
              </a:cxn>
              <a:cxn ang="0">
                <a:pos x="T2" y="T3"/>
              </a:cxn>
              <a:cxn ang="0">
                <a:pos x="T4" y="T5"/>
              </a:cxn>
              <a:cxn ang="0">
                <a:pos x="T6" y="T7"/>
              </a:cxn>
              <a:cxn ang="0">
                <a:pos x="T8" y="T9"/>
              </a:cxn>
            </a:cxnLst>
            <a:rect l="0" t="0" r="r" b="b"/>
            <a:pathLst>
              <a:path w="361" h="101">
                <a:moveTo>
                  <a:pt x="0" y="88"/>
                </a:moveTo>
                <a:lnTo>
                  <a:pt x="77" y="88"/>
                </a:lnTo>
                <a:lnTo>
                  <a:pt x="77" y="0"/>
                </a:lnTo>
                <a:lnTo>
                  <a:pt x="361" y="0"/>
                </a:lnTo>
                <a:lnTo>
                  <a:pt x="361" y="101"/>
                </a:lnTo>
              </a:path>
            </a:pathLst>
          </a:custGeom>
          <a:noFill/>
          <a:ln w="28575"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8" name="Freeform 22">
            <a:extLst>
              <a:ext uri="{FF2B5EF4-FFF2-40B4-BE49-F238E27FC236}">
                <a16:creationId xmlns:a16="http://schemas.microsoft.com/office/drawing/2014/main" id="{2ACE1EF2-5E47-431B-DABC-84661929C201}"/>
              </a:ext>
            </a:extLst>
          </p:cNvPr>
          <p:cNvSpPr>
            <a:spLocks/>
          </p:cNvSpPr>
          <p:nvPr/>
        </p:nvSpPr>
        <p:spPr bwMode="auto">
          <a:xfrm>
            <a:off x="8291284" y="4730485"/>
            <a:ext cx="798686" cy="561839"/>
          </a:xfrm>
          <a:custGeom>
            <a:avLst/>
            <a:gdLst>
              <a:gd name="T0" fmla="*/ 411 w 411"/>
              <a:gd name="T1" fmla="*/ 0 h 378"/>
              <a:gd name="T2" fmla="*/ 411 w 411"/>
              <a:gd name="T3" fmla="*/ 96 h 378"/>
              <a:gd name="T4" fmla="*/ 0 w 411"/>
              <a:gd name="T5" fmla="*/ 96 h 378"/>
              <a:gd name="T6" fmla="*/ 0 w 411"/>
              <a:gd name="T7" fmla="*/ 378 h 378"/>
              <a:gd name="connsiteX0" fmla="*/ 9960 w 10000"/>
              <a:gd name="connsiteY0" fmla="*/ 0 h 14752"/>
              <a:gd name="connsiteX1" fmla="*/ 10000 w 10000"/>
              <a:gd name="connsiteY1" fmla="*/ 7292 h 14752"/>
              <a:gd name="connsiteX2" fmla="*/ 0 w 10000"/>
              <a:gd name="connsiteY2" fmla="*/ 7292 h 14752"/>
              <a:gd name="connsiteX3" fmla="*/ 0 w 10000"/>
              <a:gd name="connsiteY3" fmla="*/ 14752 h 14752"/>
            </a:gdLst>
            <a:ahLst/>
            <a:cxnLst>
              <a:cxn ang="0">
                <a:pos x="connsiteX0" y="connsiteY0"/>
              </a:cxn>
              <a:cxn ang="0">
                <a:pos x="connsiteX1" y="connsiteY1"/>
              </a:cxn>
              <a:cxn ang="0">
                <a:pos x="connsiteX2" y="connsiteY2"/>
              </a:cxn>
              <a:cxn ang="0">
                <a:pos x="connsiteX3" y="connsiteY3"/>
              </a:cxn>
            </a:cxnLst>
            <a:rect l="l" t="t" r="r" b="b"/>
            <a:pathLst>
              <a:path w="10000" h="14752">
                <a:moveTo>
                  <a:pt x="9960" y="0"/>
                </a:moveTo>
                <a:cubicBezTo>
                  <a:pt x="9973" y="2431"/>
                  <a:pt x="9987" y="4861"/>
                  <a:pt x="10000" y="7292"/>
                </a:cubicBezTo>
                <a:lnTo>
                  <a:pt x="0" y="7292"/>
                </a:lnTo>
                <a:lnTo>
                  <a:pt x="0" y="14752"/>
                </a:lnTo>
              </a:path>
            </a:pathLst>
          </a:custGeom>
          <a:noFill/>
          <a:ln w="28575" cap="flat">
            <a:solidFill>
              <a:schemeClr val="accent1">
                <a:lumMod val="60000"/>
                <a:lumOff val="4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69" name="Line 24">
            <a:extLst>
              <a:ext uri="{FF2B5EF4-FFF2-40B4-BE49-F238E27FC236}">
                <a16:creationId xmlns:a16="http://schemas.microsoft.com/office/drawing/2014/main" id="{427D9339-A13E-63DC-CE32-16B0CC0FC251}"/>
              </a:ext>
            </a:extLst>
          </p:cNvPr>
          <p:cNvSpPr>
            <a:spLocks noChangeShapeType="1"/>
          </p:cNvSpPr>
          <p:nvPr/>
        </p:nvSpPr>
        <p:spPr bwMode="auto">
          <a:xfrm flipH="1">
            <a:off x="7357890" y="5865110"/>
            <a:ext cx="356680" cy="0"/>
          </a:xfrm>
          <a:prstGeom prst="line">
            <a:avLst/>
          </a:prstGeom>
          <a:noFill/>
          <a:ln w="28575" cap="flat">
            <a:solidFill>
              <a:srgbClr val="002060"/>
            </a:solidFill>
            <a:prstDash val="solid"/>
            <a:miter lim="800000"/>
            <a:headEnd/>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70" name="Freeform 25">
            <a:extLst>
              <a:ext uri="{FF2B5EF4-FFF2-40B4-BE49-F238E27FC236}">
                <a16:creationId xmlns:a16="http://schemas.microsoft.com/office/drawing/2014/main" id="{FC3E8CB4-B1AF-5689-ECA9-2D87C5B2D51F}"/>
              </a:ext>
            </a:extLst>
          </p:cNvPr>
          <p:cNvSpPr>
            <a:spLocks/>
          </p:cNvSpPr>
          <p:nvPr/>
        </p:nvSpPr>
        <p:spPr bwMode="auto">
          <a:xfrm>
            <a:off x="7177998" y="5779642"/>
            <a:ext cx="151443" cy="170936"/>
          </a:xfrm>
          <a:custGeom>
            <a:avLst/>
            <a:gdLst>
              <a:gd name="T0" fmla="*/ 0 w 101"/>
              <a:gd name="T1" fmla="*/ 34 h 114"/>
              <a:gd name="T2" fmla="*/ 0 w 101"/>
              <a:gd name="T3" fmla="*/ 86 h 114"/>
              <a:gd name="T4" fmla="*/ 101 w 101"/>
              <a:gd name="T5" fmla="*/ 114 h 114"/>
              <a:gd name="T6" fmla="*/ 101 w 101"/>
              <a:gd name="T7" fmla="*/ 0 h 114"/>
              <a:gd name="T8" fmla="*/ 0 w 101"/>
              <a:gd name="T9" fmla="*/ 34 h 114"/>
            </a:gdLst>
            <a:ahLst/>
            <a:cxnLst>
              <a:cxn ang="0">
                <a:pos x="T0" y="T1"/>
              </a:cxn>
              <a:cxn ang="0">
                <a:pos x="T2" y="T3"/>
              </a:cxn>
              <a:cxn ang="0">
                <a:pos x="T4" y="T5"/>
              </a:cxn>
              <a:cxn ang="0">
                <a:pos x="T6" y="T7"/>
              </a:cxn>
              <a:cxn ang="0">
                <a:pos x="T8" y="T9"/>
              </a:cxn>
            </a:cxnLst>
            <a:rect l="0" t="0" r="r" b="b"/>
            <a:pathLst>
              <a:path w="101" h="114">
                <a:moveTo>
                  <a:pt x="0" y="34"/>
                </a:moveTo>
                <a:lnTo>
                  <a:pt x="0" y="86"/>
                </a:lnTo>
                <a:lnTo>
                  <a:pt x="101" y="114"/>
                </a:lnTo>
                <a:lnTo>
                  <a:pt x="101" y="0"/>
                </a:lnTo>
                <a:lnTo>
                  <a:pt x="0" y="34"/>
                </a:lnTo>
                <a:close/>
              </a:path>
            </a:pathLst>
          </a:custGeom>
          <a:gradFill>
            <a:gsLst>
              <a:gs pos="870">
                <a:schemeClr val="tx2"/>
              </a:gs>
              <a:gs pos="50000">
                <a:schemeClr val="bg2"/>
              </a:gs>
              <a:gs pos="100000">
                <a:schemeClr val="tx2"/>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71" name="Freeform 26">
            <a:extLst>
              <a:ext uri="{FF2B5EF4-FFF2-40B4-BE49-F238E27FC236}">
                <a16:creationId xmlns:a16="http://schemas.microsoft.com/office/drawing/2014/main" id="{5AFB099A-006E-D0E4-7C51-EB39D843ECAE}"/>
              </a:ext>
            </a:extLst>
          </p:cNvPr>
          <p:cNvSpPr>
            <a:spLocks/>
          </p:cNvSpPr>
          <p:nvPr/>
        </p:nvSpPr>
        <p:spPr bwMode="auto">
          <a:xfrm>
            <a:off x="6947482" y="5787139"/>
            <a:ext cx="152942" cy="163439"/>
          </a:xfrm>
          <a:custGeom>
            <a:avLst/>
            <a:gdLst>
              <a:gd name="T0" fmla="*/ 0 w 102"/>
              <a:gd name="T1" fmla="*/ 25 h 109"/>
              <a:gd name="T2" fmla="*/ 0 w 102"/>
              <a:gd name="T3" fmla="*/ 82 h 109"/>
              <a:gd name="T4" fmla="*/ 102 w 102"/>
              <a:gd name="T5" fmla="*/ 109 h 109"/>
              <a:gd name="T6" fmla="*/ 102 w 102"/>
              <a:gd name="T7" fmla="*/ 0 h 109"/>
              <a:gd name="T8" fmla="*/ 0 w 102"/>
              <a:gd name="T9" fmla="*/ 25 h 109"/>
            </a:gdLst>
            <a:ahLst/>
            <a:cxnLst>
              <a:cxn ang="0">
                <a:pos x="T0" y="T1"/>
              </a:cxn>
              <a:cxn ang="0">
                <a:pos x="T2" y="T3"/>
              </a:cxn>
              <a:cxn ang="0">
                <a:pos x="T4" y="T5"/>
              </a:cxn>
              <a:cxn ang="0">
                <a:pos x="T6" y="T7"/>
              </a:cxn>
              <a:cxn ang="0">
                <a:pos x="T8" y="T9"/>
              </a:cxn>
            </a:cxnLst>
            <a:rect l="0" t="0" r="r" b="b"/>
            <a:pathLst>
              <a:path w="102" h="109">
                <a:moveTo>
                  <a:pt x="0" y="25"/>
                </a:moveTo>
                <a:lnTo>
                  <a:pt x="0" y="82"/>
                </a:lnTo>
                <a:lnTo>
                  <a:pt x="102" y="109"/>
                </a:lnTo>
                <a:lnTo>
                  <a:pt x="102" y="0"/>
                </a:lnTo>
                <a:lnTo>
                  <a:pt x="0" y="25"/>
                </a:lnTo>
                <a:close/>
              </a:path>
            </a:pathLst>
          </a:custGeom>
          <a:gradFill>
            <a:gsLst>
              <a:gs pos="870">
                <a:schemeClr val="tx2"/>
              </a:gs>
              <a:gs pos="50000">
                <a:schemeClr val="bg2"/>
              </a:gs>
              <a:gs pos="100000">
                <a:schemeClr val="tx2"/>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72" name="Freeform 29">
            <a:extLst>
              <a:ext uri="{FF2B5EF4-FFF2-40B4-BE49-F238E27FC236}">
                <a16:creationId xmlns:a16="http://schemas.microsoft.com/office/drawing/2014/main" id="{44D31A39-E40C-B706-FFE7-F25C274D270B}"/>
              </a:ext>
            </a:extLst>
          </p:cNvPr>
          <p:cNvSpPr>
            <a:spLocks/>
          </p:cNvSpPr>
          <p:nvPr/>
        </p:nvSpPr>
        <p:spPr bwMode="auto">
          <a:xfrm>
            <a:off x="9163228" y="5665685"/>
            <a:ext cx="638988" cy="214420"/>
          </a:xfrm>
          <a:custGeom>
            <a:avLst/>
            <a:gdLst>
              <a:gd name="T0" fmla="*/ 312 w 312"/>
              <a:gd name="T1" fmla="*/ 0 h 144"/>
              <a:gd name="T2" fmla="*/ 312 w 312"/>
              <a:gd name="T3" fmla="*/ 144 h 144"/>
              <a:gd name="T4" fmla="*/ 0 w 312"/>
              <a:gd name="T5" fmla="*/ 144 h 144"/>
            </a:gdLst>
            <a:ahLst/>
            <a:cxnLst>
              <a:cxn ang="0">
                <a:pos x="T0" y="T1"/>
              </a:cxn>
              <a:cxn ang="0">
                <a:pos x="T2" y="T3"/>
              </a:cxn>
              <a:cxn ang="0">
                <a:pos x="T4" y="T5"/>
              </a:cxn>
            </a:cxnLst>
            <a:rect l="0" t="0" r="r" b="b"/>
            <a:pathLst>
              <a:path w="312" h="144">
                <a:moveTo>
                  <a:pt x="312" y="0"/>
                </a:moveTo>
                <a:lnTo>
                  <a:pt x="312" y="144"/>
                </a:lnTo>
                <a:lnTo>
                  <a:pt x="0" y="144"/>
                </a:lnTo>
              </a:path>
            </a:pathLst>
          </a:custGeom>
          <a:noFill/>
          <a:ln w="28575" cap="flat">
            <a:solidFill>
              <a:srgbClr val="002060"/>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nvGrpSpPr>
          <p:cNvPr id="173" name="Group 172">
            <a:extLst>
              <a:ext uri="{FF2B5EF4-FFF2-40B4-BE49-F238E27FC236}">
                <a16:creationId xmlns:a16="http://schemas.microsoft.com/office/drawing/2014/main" id="{7464F511-C7EB-6F99-56D4-9BE5E95CB92D}"/>
              </a:ext>
            </a:extLst>
          </p:cNvPr>
          <p:cNvGrpSpPr/>
          <p:nvPr/>
        </p:nvGrpSpPr>
        <p:grpSpPr>
          <a:xfrm>
            <a:off x="9360255" y="5178369"/>
            <a:ext cx="899661" cy="487316"/>
            <a:chOff x="9807107" y="5230222"/>
            <a:chExt cx="899661" cy="487316"/>
          </a:xfrm>
        </p:grpSpPr>
        <p:sp>
          <p:nvSpPr>
            <p:cNvPr id="174" name="Freeform 49">
              <a:extLst>
                <a:ext uri="{FF2B5EF4-FFF2-40B4-BE49-F238E27FC236}">
                  <a16:creationId xmlns:a16="http://schemas.microsoft.com/office/drawing/2014/main" id="{CE1FB64A-C7D9-1EAB-576D-E57FB48A9E68}"/>
                </a:ext>
              </a:extLst>
            </p:cNvPr>
            <p:cNvSpPr>
              <a:spLocks/>
            </p:cNvSpPr>
            <p:nvPr/>
          </p:nvSpPr>
          <p:spPr bwMode="auto">
            <a:xfrm>
              <a:off x="10349903" y="5230222"/>
              <a:ext cx="34487" cy="115457"/>
            </a:xfrm>
            <a:custGeom>
              <a:avLst/>
              <a:gdLst>
                <a:gd name="T0" fmla="*/ 0 w 14"/>
                <a:gd name="T1" fmla="*/ 0 h 46"/>
                <a:gd name="T2" fmla="*/ 12 w 14"/>
                <a:gd name="T3" fmla="*/ 9 h 46"/>
                <a:gd name="T4" fmla="*/ 2 w 14"/>
                <a:gd name="T5" fmla="*/ 35 h 46"/>
                <a:gd name="T6" fmla="*/ 9 w 14"/>
                <a:gd name="T7" fmla="*/ 46 h 46"/>
              </a:gdLst>
              <a:ahLst/>
              <a:cxnLst>
                <a:cxn ang="0">
                  <a:pos x="T0" y="T1"/>
                </a:cxn>
                <a:cxn ang="0">
                  <a:pos x="T2" y="T3"/>
                </a:cxn>
                <a:cxn ang="0">
                  <a:pos x="T4" y="T5"/>
                </a:cxn>
                <a:cxn ang="0">
                  <a:pos x="T6" y="T7"/>
                </a:cxn>
              </a:cxnLst>
              <a:rect l="0" t="0" r="r" b="b"/>
              <a:pathLst>
                <a:path w="14" h="46">
                  <a:moveTo>
                    <a:pt x="0" y="0"/>
                  </a:moveTo>
                  <a:cubicBezTo>
                    <a:pt x="8" y="3"/>
                    <a:pt x="11" y="7"/>
                    <a:pt x="12" y="9"/>
                  </a:cubicBezTo>
                  <a:cubicBezTo>
                    <a:pt x="14" y="18"/>
                    <a:pt x="0" y="25"/>
                    <a:pt x="2" y="35"/>
                  </a:cubicBezTo>
                  <a:cubicBezTo>
                    <a:pt x="3" y="40"/>
                    <a:pt x="6" y="44"/>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nvGrpSpPr>
            <p:cNvPr id="175" name="Group 174">
              <a:extLst>
                <a:ext uri="{FF2B5EF4-FFF2-40B4-BE49-F238E27FC236}">
                  <a16:creationId xmlns:a16="http://schemas.microsoft.com/office/drawing/2014/main" id="{D6A609A6-E1E3-230B-82A4-E1207257BDB1}"/>
                </a:ext>
              </a:extLst>
            </p:cNvPr>
            <p:cNvGrpSpPr/>
            <p:nvPr/>
          </p:nvGrpSpPr>
          <p:grpSpPr>
            <a:xfrm>
              <a:off x="9807107" y="5230222"/>
              <a:ext cx="899661" cy="487316"/>
              <a:chOff x="9807107" y="5230222"/>
              <a:chExt cx="899661" cy="487316"/>
            </a:xfrm>
          </p:grpSpPr>
          <p:sp>
            <p:nvSpPr>
              <p:cNvPr id="176" name="Freeform 43">
                <a:extLst>
                  <a:ext uri="{FF2B5EF4-FFF2-40B4-BE49-F238E27FC236}">
                    <a16:creationId xmlns:a16="http://schemas.microsoft.com/office/drawing/2014/main" id="{BD2AB9BC-8A9C-D483-E44B-25AA13113539}"/>
                  </a:ext>
                </a:extLst>
              </p:cNvPr>
              <p:cNvSpPr>
                <a:spLocks/>
              </p:cNvSpPr>
              <p:nvPr/>
            </p:nvSpPr>
            <p:spPr bwMode="auto">
              <a:xfrm>
                <a:off x="9915067" y="5230222"/>
                <a:ext cx="34487" cy="115457"/>
              </a:xfrm>
              <a:custGeom>
                <a:avLst/>
                <a:gdLst>
                  <a:gd name="T0" fmla="*/ 0 w 14"/>
                  <a:gd name="T1" fmla="*/ 0 h 46"/>
                  <a:gd name="T2" fmla="*/ 12 w 14"/>
                  <a:gd name="T3" fmla="*/ 9 h 46"/>
                  <a:gd name="T4" fmla="*/ 2 w 14"/>
                  <a:gd name="T5" fmla="*/ 35 h 46"/>
                  <a:gd name="T6" fmla="*/ 9 w 14"/>
                  <a:gd name="T7" fmla="*/ 46 h 46"/>
                </a:gdLst>
                <a:ahLst/>
                <a:cxnLst>
                  <a:cxn ang="0">
                    <a:pos x="T0" y="T1"/>
                  </a:cxn>
                  <a:cxn ang="0">
                    <a:pos x="T2" y="T3"/>
                  </a:cxn>
                  <a:cxn ang="0">
                    <a:pos x="T4" y="T5"/>
                  </a:cxn>
                  <a:cxn ang="0">
                    <a:pos x="T6" y="T7"/>
                  </a:cxn>
                </a:cxnLst>
                <a:rect l="0" t="0" r="r" b="b"/>
                <a:pathLst>
                  <a:path w="14" h="46">
                    <a:moveTo>
                      <a:pt x="0" y="0"/>
                    </a:moveTo>
                    <a:cubicBezTo>
                      <a:pt x="9" y="3"/>
                      <a:pt x="11" y="7"/>
                      <a:pt x="12" y="9"/>
                    </a:cubicBezTo>
                    <a:cubicBezTo>
                      <a:pt x="14" y="18"/>
                      <a:pt x="0" y="25"/>
                      <a:pt x="2" y="35"/>
                    </a:cubicBezTo>
                    <a:cubicBezTo>
                      <a:pt x="3" y="40"/>
                      <a:pt x="6" y="44"/>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77" name="Freeform 46">
                <a:extLst>
                  <a:ext uri="{FF2B5EF4-FFF2-40B4-BE49-F238E27FC236}">
                    <a16:creationId xmlns:a16="http://schemas.microsoft.com/office/drawing/2014/main" id="{CCA33E2D-1AC6-F6FB-02E3-BF9E2C026B95}"/>
                  </a:ext>
                </a:extLst>
              </p:cNvPr>
              <p:cNvSpPr>
                <a:spLocks/>
              </p:cNvSpPr>
              <p:nvPr/>
            </p:nvSpPr>
            <p:spPr bwMode="auto">
              <a:xfrm>
                <a:off x="10135483" y="5230222"/>
                <a:ext cx="32988" cy="115457"/>
              </a:xfrm>
              <a:custGeom>
                <a:avLst/>
                <a:gdLst>
                  <a:gd name="T0" fmla="*/ 0 w 13"/>
                  <a:gd name="T1" fmla="*/ 0 h 46"/>
                  <a:gd name="T2" fmla="*/ 11 w 13"/>
                  <a:gd name="T3" fmla="*/ 9 h 46"/>
                  <a:gd name="T4" fmla="*/ 1 w 13"/>
                  <a:gd name="T5" fmla="*/ 35 h 46"/>
                  <a:gd name="T6" fmla="*/ 8 w 13"/>
                  <a:gd name="T7" fmla="*/ 46 h 46"/>
                </a:gdLst>
                <a:ahLst/>
                <a:cxnLst>
                  <a:cxn ang="0">
                    <a:pos x="T0" y="T1"/>
                  </a:cxn>
                  <a:cxn ang="0">
                    <a:pos x="T2" y="T3"/>
                  </a:cxn>
                  <a:cxn ang="0">
                    <a:pos x="T4" y="T5"/>
                  </a:cxn>
                  <a:cxn ang="0">
                    <a:pos x="T6" y="T7"/>
                  </a:cxn>
                </a:cxnLst>
                <a:rect l="0" t="0" r="r" b="b"/>
                <a:pathLst>
                  <a:path w="13" h="46">
                    <a:moveTo>
                      <a:pt x="0" y="0"/>
                    </a:moveTo>
                    <a:cubicBezTo>
                      <a:pt x="8" y="3"/>
                      <a:pt x="10" y="7"/>
                      <a:pt x="11" y="9"/>
                    </a:cubicBezTo>
                    <a:cubicBezTo>
                      <a:pt x="13" y="18"/>
                      <a:pt x="0" y="25"/>
                      <a:pt x="1" y="35"/>
                    </a:cubicBezTo>
                    <a:cubicBezTo>
                      <a:pt x="2" y="40"/>
                      <a:pt x="5" y="44"/>
                      <a:pt x="8"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nvGrpSpPr>
              <p:cNvPr id="178" name="Group 177">
                <a:extLst>
                  <a:ext uri="{FF2B5EF4-FFF2-40B4-BE49-F238E27FC236}">
                    <a16:creationId xmlns:a16="http://schemas.microsoft.com/office/drawing/2014/main" id="{60EBB0DE-3477-9885-D7AA-A7627B286DE9}"/>
                  </a:ext>
                </a:extLst>
              </p:cNvPr>
              <p:cNvGrpSpPr/>
              <p:nvPr/>
            </p:nvGrpSpPr>
            <p:grpSpPr>
              <a:xfrm>
                <a:off x="9807107" y="5249714"/>
                <a:ext cx="899661" cy="467824"/>
                <a:chOff x="9807107" y="5249714"/>
                <a:chExt cx="899661" cy="467824"/>
              </a:xfrm>
            </p:grpSpPr>
            <p:sp>
              <p:nvSpPr>
                <p:cNvPr id="180" name="Rectangle 27">
                  <a:extLst>
                    <a:ext uri="{FF2B5EF4-FFF2-40B4-BE49-F238E27FC236}">
                      <a16:creationId xmlns:a16="http://schemas.microsoft.com/office/drawing/2014/main" id="{F41826FD-2112-F3E4-4DD2-4E7B2FBC19FB}"/>
                    </a:ext>
                  </a:extLst>
                </p:cNvPr>
                <p:cNvSpPr>
                  <a:spLocks noChangeArrowheads="1"/>
                </p:cNvSpPr>
                <p:nvPr/>
              </p:nvSpPr>
              <p:spPr bwMode="auto">
                <a:xfrm>
                  <a:off x="9807107" y="5428147"/>
                  <a:ext cx="899661" cy="289391"/>
                </a:xfrm>
                <a:prstGeom prst="rect">
                  <a:avLst/>
                </a:prstGeom>
                <a:solidFill>
                  <a:srgbClr val="002060"/>
                </a:solidFill>
                <a:ln>
                  <a:solidFill>
                    <a:schemeClr val="accent2"/>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Ubuntu"/>
                      <a:ea typeface="+mn-ea"/>
                      <a:cs typeface="+mn-cs"/>
                    </a:rPr>
                    <a:t>Cooling</a:t>
                  </a:r>
                </a:p>
              </p:txBody>
            </p:sp>
            <p:sp>
              <p:nvSpPr>
                <p:cNvPr id="181" name="Rectangle 37">
                  <a:extLst>
                    <a:ext uri="{FF2B5EF4-FFF2-40B4-BE49-F238E27FC236}">
                      <a16:creationId xmlns:a16="http://schemas.microsoft.com/office/drawing/2014/main" id="{D142D8B1-76CD-793A-A672-B988AC20CF58}"/>
                    </a:ext>
                  </a:extLst>
                </p:cNvPr>
                <p:cNvSpPr>
                  <a:spLocks noChangeArrowheads="1"/>
                </p:cNvSpPr>
                <p:nvPr/>
              </p:nvSpPr>
              <p:spPr bwMode="auto">
                <a:xfrm>
                  <a:off x="10276430" y="5390661"/>
                  <a:ext cx="176933" cy="37486"/>
                </a:xfrm>
                <a:prstGeom prst="rect">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82" name="Rectangle 38">
                  <a:extLst>
                    <a:ext uri="{FF2B5EF4-FFF2-40B4-BE49-F238E27FC236}">
                      <a16:creationId xmlns:a16="http://schemas.microsoft.com/office/drawing/2014/main" id="{89B46151-6274-A10C-95D6-DF17DF02B651}"/>
                    </a:ext>
                  </a:extLst>
                </p:cNvPr>
                <p:cNvSpPr>
                  <a:spLocks noChangeArrowheads="1"/>
                </p:cNvSpPr>
                <p:nvPr/>
              </p:nvSpPr>
              <p:spPr bwMode="auto">
                <a:xfrm>
                  <a:off x="10063510" y="5390661"/>
                  <a:ext cx="172435" cy="37486"/>
                </a:xfrm>
                <a:prstGeom prst="rect">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83" name="Rectangle 39">
                  <a:extLst>
                    <a:ext uri="{FF2B5EF4-FFF2-40B4-BE49-F238E27FC236}">
                      <a16:creationId xmlns:a16="http://schemas.microsoft.com/office/drawing/2014/main" id="{29DFDDFF-FBF0-C6BB-46CC-69C333896134}"/>
                    </a:ext>
                  </a:extLst>
                </p:cNvPr>
                <p:cNvSpPr>
                  <a:spLocks noChangeArrowheads="1"/>
                </p:cNvSpPr>
                <p:nvPr/>
              </p:nvSpPr>
              <p:spPr bwMode="auto">
                <a:xfrm>
                  <a:off x="9849092" y="5390661"/>
                  <a:ext cx="173934" cy="37486"/>
                </a:xfrm>
                <a:prstGeom prst="rect">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84" name="Rectangle 40">
                  <a:extLst>
                    <a:ext uri="{FF2B5EF4-FFF2-40B4-BE49-F238E27FC236}">
                      <a16:creationId xmlns:a16="http://schemas.microsoft.com/office/drawing/2014/main" id="{7AEE51BB-A4D1-CE87-80D5-4E25DEBB71EA}"/>
                    </a:ext>
                  </a:extLst>
                </p:cNvPr>
                <p:cNvSpPr>
                  <a:spLocks noChangeArrowheads="1"/>
                </p:cNvSpPr>
                <p:nvPr/>
              </p:nvSpPr>
              <p:spPr bwMode="auto">
                <a:xfrm>
                  <a:off x="10490850" y="5390661"/>
                  <a:ext cx="175434" cy="37486"/>
                </a:xfrm>
                <a:prstGeom prst="rect">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85" name="Freeform 41">
                  <a:extLst>
                    <a:ext uri="{FF2B5EF4-FFF2-40B4-BE49-F238E27FC236}">
                      <a16:creationId xmlns:a16="http://schemas.microsoft.com/office/drawing/2014/main" id="{D1E36467-F2AB-E827-AA8A-B3433DEEA603}"/>
                    </a:ext>
                  </a:extLst>
                </p:cNvPr>
                <p:cNvSpPr>
                  <a:spLocks/>
                </p:cNvSpPr>
                <p:nvPr/>
              </p:nvSpPr>
              <p:spPr bwMode="auto">
                <a:xfrm>
                  <a:off x="9871583" y="5249714"/>
                  <a:ext cx="32988" cy="116956"/>
                </a:xfrm>
                <a:custGeom>
                  <a:avLst/>
                  <a:gdLst>
                    <a:gd name="T0" fmla="*/ 0 w 13"/>
                    <a:gd name="T1" fmla="*/ 0 h 46"/>
                    <a:gd name="T2" fmla="*/ 11 w 13"/>
                    <a:gd name="T3" fmla="*/ 9 h 46"/>
                    <a:gd name="T4" fmla="*/ 2 w 13"/>
                    <a:gd name="T5" fmla="*/ 35 h 46"/>
                    <a:gd name="T6" fmla="*/ 9 w 13"/>
                    <a:gd name="T7" fmla="*/ 46 h 46"/>
                  </a:gdLst>
                  <a:ahLst/>
                  <a:cxnLst>
                    <a:cxn ang="0">
                      <a:pos x="T0" y="T1"/>
                    </a:cxn>
                    <a:cxn ang="0">
                      <a:pos x="T2" y="T3"/>
                    </a:cxn>
                    <a:cxn ang="0">
                      <a:pos x="T4" y="T5"/>
                    </a:cxn>
                    <a:cxn ang="0">
                      <a:pos x="T6" y="T7"/>
                    </a:cxn>
                  </a:cxnLst>
                  <a:rect l="0" t="0" r="r" b="b"/>
                  <a:pathLst>
                    <a:path w="13" h="46">
                      <a:moveTo>
                        <a:pt x="0" y="0"/>
                      </a:moveTo>
                      <a:cubicBezTo>
                        <a:pt x="8" y="3"/>
                        <a:pt x="11" y="6"/>
                        <a:pt x="11" y="9"/>
                      </a:cubicBezTo>
                      <a:cubicBezTo>
                        <a:pt x="13" y="18"/>
                        <a:pt x="0" y="25"/>
                        <a:pt x="2" y="35"/>
                      </a:cubicBezTo>
                      <a:cubicBezTo>
                        <a:pt x="2" y="40"/>
                        <a:pt x="6" y="43"/>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86" name="Freeform 42">
                  <a:extLst>
                    <a:ext uri="{FF2B5EF4-FFF2-40B4-BE49-F238E27FC236}">
                      <a16:creationId xmlns:a16="http://schemas.microsoft.com/office/drawing/2014/main" id="{005210E1-AD16-BD3D-E01B-F8D23959DC8D}"/>
                    </a:ext>
                  </a:extLst>
                </p:cNvPr>
                <p:cNvSpPr>
                  <a:spLocks/>
                </p:cNvSpPr>
                <p:nvPr/>
              </p:nvSpPr>
              <p:spPr bwMode="auto">
                <a:xfrm>
                  <a:off x="9960050" y="5249714"/>
                  <a:ext cx="34487" cy="116956"/>
                </a:xfrm>
                <a:custGeom>
                  <a:avLst/>
                  <a:gdLst>
                    <a:gd name="T0" fmla="*/ 0 w 14"/>
                    <a:gd name="T1" fmla="*/ 0 h 46"/>
                    <a:gd name="T2" fmla="*/ 11 w 14"/>
                    <a:gd name="T3" fmla="*/ 9 h 46"/>
                    <a:gd name="T4" fmla="*/ 2 w 14"/>
                    <a:gd name="T5" fmla="*/ 35 h 46"/>
                    <a:gd name="T6" fmla="*/ 9 w 14"/>
                    <a:gd name="T7" fmla="*/ 46 h 46"/>
                  </a:gdLst>
                  <a:ahLst/>
                  <a:cxnLst>
                    <a:cxn ang="0">
                      <a:pos x="T0" y="T1"/>
                    </a:cxn>
                    <a:cxn ang="0">
                      <a:pos x="T2" y="T3"/>
                    </a:cxn>
                    <a:cxn ang="0">
                      <a:pos x="T4" y="T5"/>
                    </a:cxn>
                    <a:cxn ang="0">
                      <a:pos x="T6" y="T7"/>
                    </a:cxn>
                  </a:cxnLst>
                  <a:rect l="0" t="0" r="r" b="b"/>
                  <a:pathLst>
                    <a:path w="14" h="46">
                      <a:moveTo>
                        <a:pt x="0" y="0"/>
                      </a:moveTo>
                      <a:cubicBezTo>
                        <a:pt x="8" y="3"/>
                        <a:pt x="11" y="6"/>
                        <a:pt x="11" y="9"/>
                      </a:cubicBezTo>
                      <a:cubicBezTo>
                        <a:pt x="14" y="18"/>
                        <a:pt x="0" y="25"/>
                        <a:pt x="2" y="35"/>
                      </a:cubicBezTo>
                      <a:cubicBezTo>
                        <a:pt x="2" y="40"/>
                        <a:pt x="6" y="43"/>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87" name="Freeform 44">
                  <a:extLst>
                    <a:ext uri="{FF2B5EF4-FFF2-40B4-BE49-F238E27FC236}">
                      <a16:creationId xmlns:a16="http://schemas.microsoft.com/office/drawing/2014/main" id="{CA46E3F2-1EA7-F51D-3827-0528D88892B2}"/>
                    </a:ext>
                  </a:extLst>
                </p:cNvPr>
                <p:cNvSpPr>
                  <a:spLocks/>
                </p:cNvSpPr>
                <p:nvPr/>
              </p:nvSpPr>
              <p:spPr bwMode="auto">
                <a:xfrm>
                  <a:off x="10090500" y="5249714"/>
                  <a:ext cx="35986" cy="116956"/>
                </a:xfrm>
                <a:custGeom>
                  <a:avLst/>
                  <a:gdLst>
                    <a:gd name="T0" fmla="*/ 0 w 14"/>
                    <a:gd name="T1" fmla="*/ 0 h 46"/>
                    <a:gd name="T2" fmla="*/ 12 w 14"/>
                    <a:gd name="T3" fmla="*/ 9 h 46"/>
                    <a:gd name="T4" fmla="*/ 2 w 14"/>
                    <a:gd name="T5" fmla="*/ 35 h 46"/>
                    <a:gd name="T6" fmla="*/ 9 w 14"/>
                    <a:gd name="T7" fmla="*/ 46 h 46"/>
                  </a:gdLst>
                  <a:ahLst/>
                  <a:cxnLst>
                    <a:cxn ang="0">
                      <a:pos x="T0" y="T1"/>
                    </a:cxn>
                    <a:cxn ang="0">
                      <a:pos x="T2" y="T3"/>
                    </a:cxn>
                    <a:cxn ang="0">
                      <a:pos x="T4" y="T5"/>
                    </a:cxn>
                    <a:cxn ang="0">
                      <a:pos x="T6" y="T7"/>
                    </a:cxn>
                  </a:cxnLst>
                  <a:rect l="0" t="0" r="r" b="b"/>
                  <a:pathLst>
                    <a:path w="14" h="46">
                      <a:moveTo>
                        <a:pt x="0" y="0"/>
                      </a:moveTo>
                      <a:cubicBezTo>
                        <a:pt x="8" y="3"/>
                        <a:pt x="11" y="6"/>
                        <a:pt x="12" y="9"/>
                      </a:cubicBezTo>
                      <a:cubicBezTo>
                        <a:pt x="14" y="18"/>
                        <a:pt x="0" y="25"/>
                        <a:pt x="2" y="35"/>
                      </a:cubicBezTo>
                      <a:cubicBezTo>
                        <a:pt x="3" y="40"/>
                        <a:pt x="6" y="43"/>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88" name="Freeform 45">
                  <a:extLst>
                    <a:ext uri="{FF2B5EF4-FFF2-40B4-BE49-F238E27FC236}">
                      <a16:creationId xmlns:a16="http://schemas.microsoft.com/office/drawing/2014/main" id="{2B787BBE-BD27-2023-0DF6-EF2F709F4874}"/>
                    </a:ext>
                  </a:extLst>
                </p:cNvPr>
                <p:cNvSpPr>
                  <a:spLocks/>
                </p:cNvSpPr>
                <p:nvPr/>
              </p:nvSpPr>
              <p:spPr bwMode="auto">
                <a:xfrm>
                  <a:off x="10178967" y="5249714"/>
                  <a:ext cx="34487" cy="116956"/>
                </a:xfrm>
                <a:custGeom>
                  <a:avLst/>
                  <a:gdLst>
                    <a:gd name="T0" fmla="*/ 0 w 14"/>
                    <a:gd name="T1" fmla="*/ 0 h 46"/>
                    <a:gd name="T2" fmla="*/ 12 w 14"/>
                    <a:gd name="T3" fmla="*/ 9 h 46"/>
                    <a:gd name="T4" fmla="*/ 2 w 14"/>
                    <a:gd name="T5" fmla="*/ 35 h 46"/>
                    <a:gd name="T6" fmla="*/ 9 w 14"/>
                    <a:gd name="T7" fmla="*/ 46 h 46"/>
                  </a:gdLst>
                  <a:ahLst/>
                  <a:cxnLst>
                    <a:cxn ang="0">
                      <a:pos x="T0" y="T1"/>
                    </a:cxn>
                    <a:cxn ang="0">
                      <a:pos x="T2" y="T3"/>
                    </a:cxn>
                    <a:cxn ang="0">
                      <a:pos x="T4" y="T5"/>
                    </a:cxn>
                    <a:cxn ang="0">
                      <a:pos x="T6" y="T7"/>
                    </a:cxn>
                  </a:cxnLst>
                  <a:rect l="0" t="0" r="r" b="b"/>
                  <a:pathLst>
                    <a:path w="14" h="46">
                      <a:moveTo>
                        <a:pt x="0" y="0"/>
                      </a:moveTo>
                      <a:cubicBezTo>
                        <a:pt x="9" y="3"/>
                        <a:pt x="11" y="6"/>
                        <a:pt x="12" y="9"/>
                      </a:cubicBezTo>
                      <a:cubicBezTo>
                        <a:pt x="14" y="18"/>
                        <a:pt x="0" y="25"/>
                        <a:pt x="2" y="35"/>
                      </a:cubicBezTo>
                      <a:cubicBezTo>
                        <a:pt x="3" y="40"/>
                        <a:pt x="6" y="43"/>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89" name="Freeform 47">
                  <a:extLst>
                    <a:ext uri="{FF2B5EF4-FFF2-40B4-BE49-F238E27FC236}">
                      <a16:creationId xmlns:a16="http://schemas.microsoft.com/office/drawing/2014/main" id="{7DAB1A9E-969C-41A6-106A-211634D4B773}"/>
                    </a:ext>
                  </a:extLst>
                </p:cNvPr>
                <p:cNvSpPr>
                  <a:spLocks/>
                </p:cNvSpPr>
                <p:nvPr/>
              </p:nvSpPr>
              <p:spPr bwMode="auto">
                <a:xfrm>
                  <a:off x="10306419" y="5249714"/>
                  <a:ext cx="32988" cy="116956"/>
                </a:xfrm>
                <a:custGeom>
                  <a:avLst/>
                  <a:gdLst>
                    <a:gd name="T0" fmla="*/ 0 w 13"/>
                    <a:gd name="T1" fmla="*/ 0 h 46"/>
                    <a:gd name="T2" fmla="*/ 11 w 13"/>
                    <a:gd name="T3" fmla="*/ 9 h 46"/>
                    <a:gd name="T4" fmla="*/ 2 w 13"/>
                    <a:gd name="T5" fmla="*/ 35 h 46"/>
                    <a:gd name="T6" fmla="*/ 9 w 13"/>
                    <a:gd name="T7" fmla="*/ 46 h 46"/>
                  </a:gdLst>
                  <a:ahLst/>
                  <a:cxnLst>
                    <a:cxn ang="0">
                      <a:pos x="T0" y="T1"/>
                    </a:cxn>
                    <a:cxn ang="0">
                      <a:pos x="T2" y="T3"/>
                    </a:cxn>
                    <a:cxn ang="0">
                      <a:pos x="T4" y="T5"/>
                    </a:cxn>
                    <a:cxn ang="0">
                      <a:pos x="T6" y="T7"/>
                    </a:cxn>
                  </a:cxnLst>
                  <a:rect l="0" t="0" r="r" b="b"/>
                  <a:pathLst>
                    <a:path w="13" h="46">
                      <a:moveTo>
                        <a:pt x="0" y="0"/>
                      </a:moveTo>
                      <a:cubicBezTo>
                        <a:pt x="8" y="3"/>
                        <a:pt x="11" y="6"/>
                        <a:pt x="11" y="9"/>
                      </a:cubicBezTo>
                      <a:cubicBezTo>
                        <a:pt x="13" y="18"/>
                        <a:pt x="0" y="25"/>
                        <a:pt x="2" y="35"/>
                      </a:cubicBezTo>
                      <a:cubicBezTo>
                        <a:pt x="2" y="40"/>
                        <a:pt x="6" y="43"/>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90" name="Freeform 48">
                  <a:extLst>
                    <a:ext uri="{FF2B5EF4-FFF2-40B4-BE49-F238E27FC236}">
                      <a16:creationId xmlns:a16="http://schemas.microsoft.com/office/drawing/2014/main" id="{AC9EC6EE-48AE-6A5E-C484-49C3A08797F6}"/>
                    </a:ext>
                  </a:extLst>
                </p:cNvPr>
                <p:cNvSpPr>
                  <a:spLocks/>
                </p:cNvSpPr>
                <p:nvPr/>
              </p:nvSpPr>
              <p:spPr bwMode="auto">
                <a:xfrm>
                  <a:off x="10394886" y="5249714"/>
                  <a:ext cx="34487" cy="116956"/>
                </a:xfrm>
                <a:custGeom>
                  <a:avLst/>
                  <a:gdLst>
                    <a:gd name="T0" fmla="*/ 0 w 14"/>
                    <a:gd name="T1" fmla="*/ 0 h 46"/>
                    <a:gd name="T2" fmla="*/ 11 w 14"/>
                    <a:gd name="T3" fmla="*/ 9 h 46"/>
                    <a:gd name="T4" fmla="*/ 2 w 14"/>
                    <a:gd name="T5" fmla="*/ 35 h 46"/>
                    <a:gd name="T6" fmla="*/ 9 w 14"/>
                    <a:gd name="T7" fmla="*/ 46 h 46"/>
                  </a:gdLst>
                  <a:ahLst/>
                  <a:cxnLst>
                    <a:cxn ang="0">
                      <a:pos x="T0" y="T1"/>
                    </a:cxn>
                    <a:cxn ang="0">
                      <a:pos x="T2" y="T3"/>
                    </a:cxn>
                    <a:cxn ang="0">
                      <a:pos x="T4" y="T5"/>
                    </a:cxn>
                    <a:cxn ang="0">
                      <a:pos x="T6" y="T7"/>
                    </a:cxn>
                  </a:cxnLst>
                  <a:rect l="0" t="0" r="r" b="b"/>
                  <a:pathLst>
                    <a:path w="14" h="46">
                      <a:moveTo>
                        <a:pt x="0" y="0"/>
                      </a:moveTo>
                      <a:cubicBezTo>
                        <a:pt x="8" y="3"/>
                        <a:pt x="11" y="6"/>
                        <a:pt x="11" y="9"/>
                      </a:cubicBezTo>
                      <a:cubicBezTo>
                        <a:pt x="14" y="18"/>
                        <a:pt x="0" y="25"/>
                        <a:pt x="2" y="35"/>
                      </a:cubicBezTo>
                      <a:cubicBezTo>
                        <a:pt x="2" y="40"/>
                        <a:pt x="6" y="43"/>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91" name="Freeform 50">
                  <a:extLst>
                    <a:ext uri="{FF2B5EF4-FFF2-40B4-BE49-F238E27FC236}">
                      <a16:creationId xmlns:a16="http://schemas.microsoft.com/office/drawing/2014/main" id="{DED89B09-CD8F-EBFF-989B-9047C862211D}"/>
                    </a:ext>
                  </a:extLst>
                </p:cNvPr>
                <p:cNvSpPr>
                  <a:spLocks/>
                </p:cNvSpPr>
                <p:nvPr/>
              </p:nvSpPr>
              <p:spPr bwMode="auto">
                <a:xfrm>
                  <a:off x="10520838" y="5249714"/>
                  <a:ext cx="34487" cy="116956"/>
                </a:xfrm>
                <a:custGeom>
                  <a:avLst/>
                  <a:gdLst>
                    <a:gd name="T0" fmla="*/ 0 w 14"/>
                    <a:gd name="T1" fmla="*/ 0 h 46"/>
                    <a:gd name="T2" fmla="*/ 12 w 14"/>
                    <a:gd name="T3" fmla="*/ 9 h 46"/>
                    <a:gd name="T4" fmla="*/ 2 w 14"/>
                    <a:gd name="T5" fmla="*/ 35 h 46"/>
                    <a:gd name="T6" fmla="*/ 9 w 14"/>
                    <a:gd name="T7" fmla="*/ 46 h 46"/>
                  </a:gdLst>
                  <a:ahLst/>
                  <a:cxnLst>
                    <a:cxn ang="0">
                      <a:pos x="T0" y="T1"/>
                    </a:cxn>
                    <a:cxn ang="0">
                      <a:pos x="T2" y="T3"/>
                    </a:cxn>
                    <a:cxn ang="0">
                      <a:pos x="T4" y="T5"/>
                    </a:cxn>
                    <a:cxn ang="0">
                      <a:pos x="T6" y="T7"/>
                    </a:cxn>
                  </a:cxnLst>
                  <a:rect l="0" t="0" r="r" b="b"/>
                  <a:pathLst>
                    <a:path w="14" h="46">
                      <a:moveTo>
                        <a:pt x="0" y="0"/>
                      </a:moveTo>
                      <a:cubicBezTo>
                        <a:pt x="8" y="3"/>
                        <a:pt x="11" y="6"/>
                        <a:pt x="12" y="9"/>
                      </a:cubicBezTo>
                      <a:cubicBezTo>
                        <a:pt x="14" y="18"/>
                        <a:pt x="0" y="25"/>
                        <a:pt x="2" y="35"/>
                      </a:cubicBezTo>
                      <a:cubicBezTo>
                        <a:pt x="2" y="40"/>
                        <a:pt x="6" y="43"/>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92" name="Freeform 51">
                  <a:extLst>
                    <a:ext uri="{FF2B5EF4-FFF2-40B4-BE49-F238E27FC236}">
                      <a16:creationId xmlns:a16="http://schemas.microsoft.com/office/drawing/2014/main" id="{E17E4D1D-AA05-CBC8-B004-1E93687CA719}"/>
                    </a:ext>
                  </a:extLst>
                </p:cNvPr>
                <p:cNvSpPr>
                  <a:spLocks/>
                </p:cNvSpPr>
                <p:nvPr/>
              </p:nvSpPr>
              <p:spPr bwMode="auto">
                <a:xfrm>
                  <a:off x="10609305" y="5249714"/>
                  <a:ext cx="34487" cy="116956"/>
                </a:xfrm>
                <a:custGeom>
                  <a:avLst/>
                  <a:gdLst>
                    <a:gd name="T0" fmla="*/ 0 w 14"/>
                    <a:gd name="T1" fmla="*/ 0 h 46"/>
                    <a:gd name="T2" fmla="*/ 12 w 14"/>
                    <a:gd name="T3" fmla="*/ 9 h 46"/>
                    <a:gd name="T4" fmla="*/ 2 w 14"/>
                    <a:gd name="T5" fmla="*/ 35 h 46"/>
                    <a:gd name="T6" fmla="*/ 9 w 14"/>
                    <a:gd name="T7" fmla="*/ 46 h 46"/>
                  </a:gdLst>
                  <a:ahLst/>
                  <a:cxnLst>
                    <a:cxn ang="0">
                      <a:pos x="T0" y="T1"/>
                    </a:cxn>
                    <a:cxn ang="0">
                      <a:pos x="T2" y="T3"/>
                    </a:cxn>
                    <a:cxn ang="0">
                      <a:pos x="T4" y="T5"/>
                    </a:cxn>
                    <a:cxn ang="0">
                      <a:pos x="T6" y="T7"/>
                    </a:cxn>
                  </a:cxnLst>
                  <a:rect l="0" t="0" r="r" b="b"/>
                  <a:pathLst>
                    <a:path w="14" h="46">
                      <a:moveTo>
                        <a:pt x="0" y="0"/>
                      </a:moveTo>
                      <a:cubicBezTo>
                        <a:pt x="8" y="3"/>
                        <a:pt x="11" y="6"/>
                        <a:pt x="12" y="9"/>
                      </a:cubicBezTo>
                      <a:cubicBezTo>
                        <a:pt x="14" y="18"/>
                        <a:pt x="0" y="25"/>
                        <a:pt x="2" y="35"/>
                      </a:cubicBezTo>
                      <a:cubicBezTo>
                        <a:pt x="3" y="40"/>
                        <a:pt x="6" y="43"/>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sp>
            <p:nvSpPr>
              <p:cNvPr id="179" name="Freeform 52">
                <a:extLst>
                  <a:ext uri="{FF2B5EF4-FFF2-40B4-BE49-F238E27FC236}">
                    <a16:creationId xmlns:a16="http://schemas.microsoft.com/office/drawing/2014/main" id="{BABB1657-22FF-D685-446F-F1C5A38ABE88}"/>
                  </a:ext>
                </a:extLst>
              </p:cNvPr>
              <p:cNvSpPr>
                <a:spLocks/>
              </p:cNvSpPr>
              <p:nvPr/>
            </p:nvSpPr>
            <p:spPr bwMode="auto">
              <a:xfrm>
                <a:off x="10562822" y="5230222"/>
                <a:ext cx="35986" cy="115457"/>
              </a:xfrm>
              <a:custGeom>
                <a:avLst/>
                <a:gdLst>
                  <a:gd name="T0" fmla="*/ 0 w 14"/>
                  <a:gd name="T1" fmla="*/ 0 h 46"/>
                  <a:gd name="T2" fmla="*/ 12 w 14"/>
                  <a:gd name="T3" fmla="*/ 9 h 46"/>
                  <a:gd name="T4" fmla="*/ 2 w 14"/>
                  <a:gd name="T5" fmla="*/ 35 h 46"/>
                  <a:gd name="T6" fmla="*/ 9 w 14"/>
                  <a:gd name="T7" fmla="*/ 46 h 46"/>
                </a:gdLst>
                <a:ahLst/>
                <a:cxnLst>
                  <a:cxn ang="0">
                    <a:pos x="T0" y="T1"/>
                  </a:cxn>
                  <a:cxn ang="0">
                    <a:pos x="T2" y="T3"/>
                  </a:cxn>
                  <a:cxn ang="0">
                    <a:pos x="T4" y="T5"/>
                  </a:cxn>
                  <a:cxn ang="0">
                    <a:pos x="T6" y="T7"/>
                  </a:cxn>
                </a:cxnLst>
                <a:rect l="0" t="0" r="r" b="b"/>
                <a:pathLst>
                  <a:path w="14" h="46">
                    <a:moveTo>
                      <a:pt x="0" y="0"/>
                    </a:moveTo>
                    <a:cubicBezTo>
                      <a:pt x="9" y="3"/>
                      <a:pt x="11" y="7"/>
                      <a:pt x="12" y="9"/>
                    </a:cubicBezTo>
                    <a:cubicBezTo>
                      <a:pt x="14" y="18"/>
                      <a:pt x="1" y="25"/>
                      <a:pt x="2" y="35"/>
                    </a:cubicBezTo>
                    <a:cubicBezTo>
                      <a:pt x="3" y="40"/>
                      <a:pt x="6" y="44"/>
                      <a:pt x="9" y="46"/>
                    </a:cubicBezTo>
                  </a:path>
                </a:pathLst>
              </a:custGeom>
              <a:noFill/>
              <a:ln w="63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grpSp>
      <p:sp>
        <p:nvSpPr>
          <p:cNvPr id="193" name="Freeform 54">
            <a:extLst>
              <a:ext uri="{FF2B5EF4-FFF2-40B4-BE49-F238E27FC236}">
                <a16:creationId xmlns:a16="http://schemas.microsoft.com/office/drawing/2014/main" id="{D2A9D67D-CAA4-51A4-0318-DCD705EFCC8A}"/>
              </a:ext>
            </a:extLst>
          </p:cNvPr>
          <p:cNvSpPr>
            <a:spLocks/>
          </p:cNvSpPr>
          <p:nvPr/>
        </p:nvSpPr>
        <p:spPr bwMode="auto">
          <a:xfrm>
            <a:off x="8730172" y="2356432"/>
            <a:ext cx="1197971" cy="1686864"/>
          </a:xfrm>
          <a:custGeom>
            <a:avLst/>
            <a:gdLst>
              <a:gd name="T0" fmla="*/ 698 w 698"/>
              <a:gd name="T1" fmla="*/ 1136 h 1136"/>
              <a:gd name="T2" fmla="*/ 0 w 698"/>
              <a:gd name="T3" fmla="*/ 1136 h 1136"/>
              <a:gd name="T4" fmla="*/ 0 w 698"/>
              <a:gd name="T5" fmla="*/ 0 h 1136"/>
            </a:gdLst>
            <a:ahLst/>
            <a:cxnLst>
              <a:cxn ang="0">
                <a:pos x="T0" y="T1"/>
              </a:cxn>
              <a:cxn ang="0">
                <a:pos x="T2" y="T3"/>
              </a:cxn>
              <a:cxn ang="0">
                <a:pos x="T4" y="T5"/>
              </a:cxn>
            </a:cxnLst>
            <a:rect l="0" t="0" r="r" b="b"/>
            <a:pathLst>
              <a:path w="698" h="1136">
                <a:moveTo>
                  <a:pt x="698" y="1136"/>
                </a:moveTo>
                <a:lnTo>
                  <a:pt x="0" y="1136"/>
                </a:lnTo>
                <a:lnTo>
                  <a:pt x="0" y="0"/>
                </a:lnTo>
              </a:path>
            </a:pathLst>
          </a:custGeom>
          <a:noFill/>
          <a:ln w="28575" cap="flat">
            <a:solidFill>
              <a:srgbClr val="000000"/>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94" name="Freeform 55">
            <a:extLst>
              <a:ext uri="{FF2B5EF4-FFF2-40B4-BE49-F238E27FC236}">
                <a16:creationId xmlns:a16="http://schemas.microsoft.com/office/drawing/2014/main" id="{75F7424F-C4DB-F6EA-C6BA-4D08AA458B13}"/>
              </a:ext>
            </a:extLst>
          </p:cNvPr>
          <p:cNvSpPr>
            <a:spLocks/>
          </p:cNvSpPr>
          <p:nvPr/>
        </p:nvSpPr>
        <p:spPr bwMode="auto">
          <a:xfrm>
            <a:off x="2982355" y="1570729"/>
            <a:ext cx="5747818" cy="290890"/>
          </a:xfrm>
          <a:custGeom>
            <a:avLst/>
            <a:gdLst>
              <a:gd name="T0" fmla="*/ 2412 w 2412"/>
              <a:gd name="T1" fmla="*/ 194 h 194"/>
              <a:gd name="T2" fmla="*/ 2412 w 2412"/>
              <a:gd name="T3" fmla="*/ 0 h 194"/>
              <a:gd name="T4" fmla="*/ 0 w 2412"/>
              <a:gd name="T5" fmla="*/ 0 h 194"/>
              <a:gd name="T6" fmla="*/ 0 w 2412"/>
              <a:gd name="T7" fmla="*/ 164 h 194"/>
              <a:gd name="connsiteX0" fmla="*/ 10017 w 10017"/>
              <a:gd name="connsiteY0" fmla="*/ 10000 h 10000"/>
              <a:gd name="connsiteX1" fmla="*/ 10017 w 10017"/>
              <a:gd name="connsiteY1" fmla="*/ 0 h 10000"/>
              <a:gd name="connsiteX2" fmla="*/ 17 w 10017"/>
              <a:gd name="connsiteY2" fmla="*/ 0 h 10000"/>
              <a:gd name="connsiteX3" fmla="*/ 0 w 10017"/>
              <a:gd name="connsiteY3" fmla="*/ 5180 h 10000"/>
              <a:gd name="connsiteX0" fmla="*/ 10000 w 10000"/>
              <a:gd name="connsiteY0" fmla="*/ 10000 h 10000"/>
              <a:gd name="connsiteX1" fmla="*/ 10000 w 10000"/>
              <a:gd name="connsiteY1" fmla="*/ 0 h 10000"/>
              <a:gd name="connsiteX2" fmla="*/ 0 w 10000"/>
              <a:gd name="connsiteY2" fmla="*/ 0 h 10000"/>
              <a:gd name="connsiteX3" fmla="*/ 0 w 10000"/>
              <a:gd name="connsiteY3" fmla="*/ 5835 h 10000"/>
            </a:gdLst>
            <a:ahLst/>
            <a:cxnLst>
              <a:cxn ang="0">
                <a:pos x="connsiteX0" y="connsiteY0"/>
              </a:cxn>
              <a:cxn ang="0">
                <a:pos x="connsiteX1" y="connsiteY1"/>
              </a:cxn>
              <a:cxn ang="0">
                <a:pos x="connsiteX2" y="connsiteY2"/>
              </a:cxn>
              <a:cxn ang="0">
                <a:pos x="connsiteX3" y="connsiteY3"/>
              </a:cxn>
            </a:cxnLst>
            <a:rect l="l" t="t" r="r" b="b"/>
            <a:pathLst>
              <a:path w="10000" h="10000">
                <a:moveTo>
                  <a:pt x="10000" y="10000"/>
                </a:moveTo>
                <a:lnTo>
                  <a:pt x="10000" y="0"/>
                </a:lnTo>
                <a:lnTo>
                  <a:pt x="0" y="0"/>
                </a:lnTo>
                <a:lnTo>
                  <a:pt x="0" y="5835"/>
                </a:lnTo>
              </a:path>
            </a:pathLst>
          </a:custGeom>
          <a:noFill/>
          <a:ln w="28575" cap="flat">
            <a:solidFill>
              <a:srgbClr val="0000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95" name="Freeform 56">
            <a:extLst>
              <a:ext uri="{FF2B5EF4-FFF2-40B4-BE49-F238E27FC236}">
                <a16:creationId xmlns:a16="http://schemas.microsoft.com/office/drawing/2014/main" id="{4FAFC075-2C24-0A84-DC4C-EE8ED490B32E}"/>
              </a:ext>
            </a:extLst>
          </p:cNvPr>
          <p:cNvSpPr>
            <a:spLocks/>
          </p:cNvSpPr>
          <p:nvPr/>
        </p:nvSpPr>
        <p:spPr bwMode="auto">
          <a:xfrm flipH="1">
            <a:off x="3329862" y="1954414"/>
            <a:ext cx="414421" cy="444909"/>
          </a:xfrm>
          <a:custGeom>
            <a:avLst/>
            <a:gdLst>
              <a:gd name="T0" fmla="*/ 185 w 185"/>
              <a:gd name="T1" fmla="*/ 0 h 438"/>
              <a:gd name="T2" fmla="*/ 0 w 185"/>
              <a:gd name="T3" fmla="*/ 0 h 438"/>
              <a:gd name="T4" fmla="*/ 0 w 185"/>
              <a:gd name="T5" fmla="*/ 438 h 438"/>
              <a:gd name="connsiteX0" fmla="*/ 26116 w 26116"/>
              <a:gd name="connsiteY0" fmla="*/ 0 h 10000"/>
              <a:gd name="connsiteX1" fmla="*/ 0 w 26116"/>
              <a:gd name="connsiteY1" fmla="*/ 0 h 10000"/>
              <a:gd name="connsiteX2" fmla="*/ 0 w 26116"/>
              <a:gd name="connsiteY2" fmla="*/ 10000 h 10000"/>
            </a:gdLst>
            <a:ahLst/>
            <a:cxnLst>
              <a:cxn ang="0">
                <a:pos x="connsiteX0" y="connsiteY0"/>
              </a:cxn>
              <a:cxn ang="0">
                <a:pos x="connsiteX1" y="connsiteY1"/>
              </a:cxn>
              <a:cxn ang="0">
                <a:pos x="connsiteX2" y="connsiteY2"/>
              </a:cxn>
            </a:cxnLst>
            <a:rect l="l" t="t" r="r" b="b"/>
            <a:pathLst>
              <a:path w="26116" h="10000">
                <a:moveTo>
                  <a:pt x="26116" y="0"/>
                </a:moveTo>
                <a:lnTo>
                  <a:pt x="0" y="0"/>
                </a:lnTo>
                <a:lnTo>
                  <a:pt x="0" y="10000"/>
                </a:lnTo>
              </a:path>
            </a:pathLst>
          </a:custGeom>
          <a:noFill/>
          <a:ln w="285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96" name="Freeform 57">
            <a:extLst>
              <a:ext uri="{FF2B5EF4-FFF2-40B4-BE49-F238E27FC236}">
                <a16:creationId xmlns:a16="http://schemas.microsoft.com/office/drawing/2014/main" id="{488733F5-0462-7404-C0F7-A1FE22304ECC}"/>
              </a:ext>
            </a:extLst>
          </p:cNvPr>
          <p:cNvSpPr>
            <a:spLocks/>
          </p:cNvSpPr>
          <p:nvPr/>
        </p:nvSpPr>
        <p:spPr bwMode="auto">
          <a:xfrm>
            <a:off x="7787142" y="4431650"/>
            <a:ext cx="439335" cy="323878"/>
          </a:xfrm>
          <a:custGeom>
            <a:avLst/>
            <a:gdLst>
              <a:gd name="T0" fmla="*/ 0 w 293"/>
              <a:gd name="T1" fmla="*/ 55 h 216"/>
              <a:gd name="T2" fmla="*/ 293 w 293"/>
              <a:gd name="T3" fmla="*/ 0 h 216"/>
              <a:gd name="T4" fmla="*/ 293 w 293"/>
              <a:gd name="T5" fmla="*/ 216 h 216"/>
              <a:gd name="T6" fmla="*/ 0 w 293"/>
              <a:gd name="T7" fmla="*/ 161 h 216"/>
              <a:gd name="T8" fmla="*/ 0 w 293"/>
              <a:gd name="T9" fmla="*/ 55 h 216"/>
            </a:gdLst>
            <a:ahLst/>
            <a:cxnLst>
              <a:cxn ang="0">
                <a:pos x="T0" y="T1"/>
              </a:cxn>
              <a:cxn ang="0">
                <a:pos x="T2" y="T3"/>
              </a:cxn>
              <a:cxn ang="0">
                <a:pos x="T4" y="T5"/>
              </a:cxn>
              <a:cxn ang="0">
                <a:pos x="T6" y="T7"/>
              </a:cxn>
              <a:cxn ang="0">
                <a:pos x="T8" y="T9"/>
              </a:cxn>
            </a:cxnLst>
            <a:rect l="0" t="0" r="r" b="b"/>
            <a:pathLst>
              <a:path w="293" h="216">
                <a:moveTo>
                  <a:pt x="0" y="55"/>
                </a:moveTo>
                <a:lnTo>
                  <a:pt x="293" y="0"/>
                </a:lnTo>
                <a:lnTo>
                  <a:pt x="293" y="216"/>
                </a:lnTo>
                <a:lnTo>
                  <a:pt x="0" y="161"/>
                </a:lnTo>
                <a:lnTo>
                  <a:pt x="0" y="55"/>
                </a:lnTo>
                <a:close/>
              </a:path>
            </a:pathLst>
          </a:custGeom>
          <a:pattFill prst="narVert">
            <a:fgClr>
              <a:schemeClr val="tx2"/>
            </a:fgClr>
            <a:bgClr>
              <a:schemeClr val="bg1"/>
            </a:bgClr>
          </a:pattFill>
          <a:ln w="19050">
            <a:solidFill>
              <a:schemeClr val="tx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97" name="Freeform 58">
            <a:extLst>
              <a:ext uri="{FF2B5EF4-FFF2-40B4-BE49-F238E27FC236}">
                <a16:creationId xmlns:a16="http://schemas.microsoft.com/office/drawing/2014/main" id="{B642609C-829F-C574-2147-E07010564D67}"/>
              </a:ext>
            </a:extLst>
          </p:cNvPr>
          <p:cNvSpPr>
            <a:spLocks/>
          </p:cNvSpPr>
          <p:nvPr/>
        </p:nvSpPr>
        <p:spPr bwMode="auto">
          <a:xfrm>
            <a:off x="8542196" y="4431650"/>
            <a:ext cx="326877" cy="323878"/>
          </a:xfrm>
          <a:custGeom>
            <a:avLst/>
            <a:gdLst>
              <a:gd name="T0" fmla="*/ 218 w 218"/>
              <a:gd name="T1" fmla="*/ 55 h 216"/>
              <a:gd name="T2" fmla="*/ 0 w 218"/>
              <a:gd name="T3" fmla="*/ 0 h 216"/>
              <a:gd name="T4" fmla="*/ 0 w 218"/>
              <a:gd name="T5" fmla="*/ 216 h 216"/>
              <a:gd name="T6" fmla="*/ 218 w 218"/>
              <a:gd name="T7" fmla="*/ 161 h 216"/>
              <a:gd name="T8" fmla="*/ 218 w 218"/>
              <a:gd name="T9" fmla="*/ 55 h 216"/>
            </a:gdLst>
            <a:ahLst/>
            <a:cxnLst>
              <a:cxn ang="0">
                <a:pos x="T0" y="T1"/>
              </a:cxn>
              <a:cxn ang="0">
                <a:pos x="T2" y="T3"/>
              </a:cxn>
              <a:cxn ang="0">
                <a:pos x="T4" y="T5"/>
              </a:cxn>
              <a:cxn ang="0">
                <a:pos x="T6" y="T7"/>
              </a:cxn>
              <a:cxn ang="0">
                <a:pos x="T8" y="T9"/>
              </a:cxn>
            </a:cxnLst>
            <a:rect l="0" t="0" r="r" b="b"/>
            <a:pathLst>
              <a:path w="218" h="216">
                <a:moveTo>
                  <a:pt x="218" y="55"/>
                </a:moveTo>
                <a:lnTo>
                  <a:pt x="0" y="0"/>
                </a:lnTo>
                <a:lnTo>
                  <a:pt x="0" y="216"/>
                </a:lnTo>
                <a:lnTo>
                  <a:pt x="218" y="161"/>
                </a:lnTo>
                <a:lnTo>
                  <a:pt x="218" y="55"/>
                </a:lnTo>
                <a:close/>
              </a:path>
            </a:pathLst>
          </a:custGeom>
          <a:pattFill prst="narVert">
            <a:fgClr>
              <a:schemeClr val="tx2"/>
            </a:fgClr>
            <a:bgClr>
              <a:schemeClr val="bg1"/>
            </a:bgClr>
          </a:pattFill>
          <a:ln w="19050">
            <a:solidFill>
              <a:schemeClr val="tx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98" name="Freeform 59">
            <a:extLst>
              <a:ext uri="{FF2B5EF4-FFF2-40B4-BE49-F238E27FC236}">
                <a16:creationId xmlns:a16="http://schemas.microsoft.com/office/drawing/2014/main" id="{96DAA1C1-636D-FE6C-ACA3-3D590E7A1E14}"/>
              </a:ext>
            </a:extLst>
          </p:cNvPr>
          <p:cNvSpPr>
            <a:spLocks/>
          </p:cNvSpPr>
          <p:nvPr/>
        </p:nvSpPr>
        <p:spPr bwMode="auto">
          <a:xfrm>
            <a:off x="8869073" y="4431650"/>
            <a:ext cx="355366" cy="323878"/>
          </a:xfrm>
          <a:custGeom>
            <a:avLst/>
            <a:gdLst>
              <a:gd name="T0" fmla="*/ 0 w 237"/>
              <a:gd name="T1" fmla="*/ 55 h 216"/>
              <a:gd name="T2" fmla="*/ 237 w 237"/>
              <a:gd name="T3" fmla="*/ 0 h 216"/>
              <a:gd name="T4" fmla="*/ 237 w 237"/>
              <a:gd name="T5" fmla="*/ 216 h 216"/>
              <a:gd name="T6" fmla="*/ 0 w 237"/>
              <a:gd name="T7" fmla="*/ 161 h 216"/>
              <a:gd name="T8" fmla="*/ 0 w 237"/>
              <a:gd name="T9" fmla="*/ 55 h 216"/>
            </a:gdLst>
            <a:ahLst/>
            <a:cxnLst>
              <a:cxn ang="0">
                <a:pos x="T0" y="T1"/>
              </a:cxn>
              <a:cxn ang="0">
                <a:pos x="T2" y="T3"/>
              </a:cxn>
              <a:cxn ang="0">
                <a:pos x="T4" y="T5"/>
              </a:cxn>
              <a:cxn ang="0">
                <a:pos x="T6" y="T7"/>
              </a:cxn>
              <a:cxn ang="0">
                <a:pos x="T8" y="T9"/>
              </a:cxn>
            </a:cxnLst>
            <a:rect l="0" t="0" r="r" b="b"/>
            <a:pathLst>
              <a:path w="237" h="216">
                <a:moveTo>
                  <a:pt x="0" y="55"/>
                </a:moveTo>
                <a:lnTo>
                  <a:pt x="237" y="0"/>
                </a:lnTo>
                <a:lnTo>
                  <a:pt x="237" y="216"/>
                </a:lnTo>
                <a:lnTo>
                  <a:pt x="0" y="161"/>
                </a:lnTo>
                <a:lnTo>
                  <a:pt x="0" y="55"/>
                </a:lnTo>
                <a:close/>
              </a:path>
            </a:pathLst>
          </a:custGeom>
          <a:pattFill prst="narVert">
            <a:fgClr>
              <a:schemeClr val="tx2"/>
            </a:fgClr>
            <a:bgClr>
              <a:schemeClr val="bg1"/>
            </a:bgClr>
          </a:pattFill>
          <a:ln w="19050">
            <a:solidFill>
              <a:schemeClr val="tx2"/>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99" name="Rectangle 60">
            <a:extLst>
              <a:ext uri="{FF2B5EF4-FFF2-40B4-BE49-F238E27FC236}">
                <a16:creationId xmlns:a16="http://schemas.microsoft.com/office/drawing/2014/main" id="{970E593B-FD96-477E-28D4-A57F7C90793A}"/>
              </a:ext>
            </a:extLst>
          </p:cNvPr>
          <p:cNvSpPr>
            <a:spLocks noChangeArrowheads="1"/>
          </p:cNvSpPr>
          <p:nvPr/>
        </p:nvSpPr>
        <p:spPr bwMode="auto">
          <a:xfrm>
            <a:off x="8240234" y="4568863"/>
            <a:ext cx="287545" cy="45719"/>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00" name="Rectangle 61">
            <a:extLst>
              <a:ext uri="{FF2B5EF4-FFF2-40B4-BE49-F238E27FC236}">
                <a16:creationId xmlns:a16="http://schemas.microsoft.com/office/drawing/2014/main" id="{3DEE621C-5E10-6DC2-6885-5F3C0846F3B4}"/>
              </a:ext>
            </a:extLst>
          </p:cNvPr>
          <p:cNvSpPr>
            <a:spLocks noChangeArrowheads="1"/>
          </p:cNvSpPr>
          <p:nvPr/>
        </p:nvSpPr>
        <p:spPr bwMode="auto">
          <a:xfrm>
            <a:off x="9234935" y="4565223"/>
            <a:ext cx="236852" cy="49358"/>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01" name="Rectangle 62">
            <a:extLst>
              <a:ext uri="{FF2B5EF4-FFF2-40B4-BE49-F238E27FC236}">
                <a16:creationId xmlns:a16="http://schemas.microsoft.com/office/drawing/2014/main" id="{42DBBC26-076D-4155-56D4-87BBE911DF4E}"/>
              </a:ext>
            </a:extLst>
          </p:cNvPr>
          <p:cNvSpPr>
            <a:spLocks noChangeArrowheads="1"/>
          </p:cNvSpPr>
          <p:nvPr/>
        </p:nvSpPr>
        <p:spPr bwMode="auto">
          <a:xfrm>
            <a:off x="9518393" y="4529113"/>
            <a:ext cx="676245" cy="130451"/>
          </a:xfrm>
          <a:prstGeom prst="rect">
            <a:avLst/>
          </a:prstGeom>
          <a:pattFill prst="narHorz">
            <a:fgClr>
              <a:schemeClr val="accent3"/>
            </a:fgClr>
            <a:bgClr>
              <a:schemeClr val="bg1"/>
            </a:bgClr>
          </a:pattFill>
          <a:ln w="47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02" name="Rectangle 63">
            <a:extLst>
              <a:ext uri="{FF2B5EF4-FFF2-40B4-BE49-F238E27FC236}">
                <a16:creationId xmlns:a16="http://schemas.microsoft.com/office/drawing/2014/main" id="{7B2BBFB3-9CD5-2B40-377F-590834F0C2A5}"/>
              </a:ext>
            </a:extLst>
          </p:cNvPr>
          <p:cNvSpPr>
            <a:spLocks noChangeArrowheads="1"/>
          </p:cNvSpPr>
          <p:nvPr/>
        </p:nvSpPr>
        <p:spPr bwMode="auto">
          <a:xfrm>
            <a:off x="9533388" y="4433149"/>
            <a:ext cx="646257" cy="80969"/>
          </a:xfrm>
          <a:prstGeom prst="rect">
            <a:avLst/>
          </a:prstGeom>
          <a:pattFill prst="narVert">
            <a:fgClr>
              <a:schemeClr val="accent6"/>
            </a:fgClr>
            <a:bgClr>
              <a:schemeClr val="bg1"/>
            </a:bgClr>
          </a:pattFill>
          <a:ln w="47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03" name="Rectangle 64">
            <a:extLst>
              <a:ext uri="{FF2B5EF4-FFF2-40B4-BE49-F238E27FC236}">
                <a16:creationId xmlns:a16="http://schemas.microsoft.com/office/drawing/2014/main" id="{4CB843A1-9FDF-F629-3CF0-85F4F1F71228}"/>
              </a:ext>
            </a:extLst>
          </p:cNvPr>
          <p:cNvSpPr>
            <a:spLocks noChangeArrowheads="1"/>
          </p:cNvSpPr>
          <p:nvPr/>
        </p:nvSpPr>
        <p:spPr bwMode="auto">
          <a:xfrm>
            <a:off x="9533388" y="4673059"/>
            <a:ext cx="646257" cy="82469"/>
          </a:xfrm>
          <a:prstGeom prst="rect">
            <a:avLst/>
          </a:prstGeom>
          <a:pattFill prst="narVert">
            <a:fgClr>
              <a:schemeClr val="accent6"/>
            </a:fgClr>
            <a:bgClr>
              <a:schemeClr val="bg1"/>
            </a:bgClr>
          </a:pattFill>
          <a:ln w="476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04" name="Freeform 65">
            <a:extLst>
              <a:ext uri="{FF2B5EF4-FFF2-40B4-BE49-F238E27FC236}">
                <a16:creationId xmlns:a16="http://schemas.microsoft.com/office/drawing/2014/main" id="{29B77F88-48AC-E8F1-6CD2-23DF55B828D3}"/>
              </a:ext>
            </a:extLst>
          </p:cNvPr>
          <p:cNvSpPr>
            <a:spLocks/>
          </p:cNvSpPr>
          <p:nvPr/>
        </p:nvSpPr>
        <p:spPr bwMode="auto">
          <a:xfrm>
            <a:off x="9480908" y="4385167"/>
            <a:ext cx="751217" cy="418343"/>
          </a:xfrm>
          <a:custGeom>
            <a:avLst/>
            <a:gdLst>
              <a:gd name="T0" fmla="*/ 268 w 299"/>
              <a:gd name="T1" fmla="*/ 166 h 166"/>
              <a:gd name="T2" fmla="*/ 31 w 299"/>
              <a:gd name="T3" fmla="*/ 166 h 166"/>
              <a:gd name="T4" fmla="*/ 0 w 299"/>
              <a:gd name="T5" fmla="*/ 135 h 166"/>
              <a:gd name="T6" fmla="*/ 0 w 299"/>
              <a:gd name="T7" fmla="*/ 31 h 166"/>
              <a:gd name="T8" fmla="*/ 31 w 299"/>
              <a:gd name="T9" fmla="*/ 0 h 166"/>
              <a:gd name="T10" fmla="*/ 268 w 299"/>
              <a:gd name="T11" fmla="*/ 0 h 166"/>
              <a:gd name="T12" fmla="*/ 299 w 299"/>
              <a:gd name="T13" fmla="*/ 31 h 166"/>
              <a:gd name="T14" fmla="*/ 299 w 299"/>
              <a:gd name="T15" fmla="*/ 135 h 166"/>
              <a:gd name="T16" fmla="*/ 268 w 299"/>
              <a:gd name="T1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166">
                <a:moveTo>
                  <a:pt x="268" y="166"/>
                </a:moveTo>
                <a:cubicBezTo>
                  <a:pt x="31" y="166"/>
                  <a:pt x="31" y="166"/>
                  <a:pt x="31" y="166"/>
                </a:cubicBezTo>
                <a:cubicBezTo>
                  <a:pt x="14" y="166"/>
                  <a:pt x="0" y="152"/>
                  <a:pt x="0" y="135"/>
                </a:cubicBezTo>
                <a:cubicBezTo>
                  <a:pt x="0" y="31"/>
                  <a:pt x="0" y="31"/>
                  <a:pt x="0" y="31"/>
                </a:cubicBezTo>
                <a:cubicBezTo>
                  <a:pt x="0" y="14"/>
                  <a:pt x="14" y="0"/>
                  <a:pt x="31" y="0"/>
                </a:cubicBezTo>
                <a:cubicBezTo>
                  <a:pt x="268" y="0"/>
                  <a:pt x="268" y="0"/>
                  <a:pt x="268" y="0"/>
                </a:cubicBezTo>
                <a:cubicBezTo>
                  <a:pt x="285" y="0"/>
                  <a:pt x="299" y="14"/>
                  <a:pt x="299" y="31"/>
                </a:cubicBezTo>
                <a:cubicBezTo>
                  <a:pt x="299" y="135"/>
                  <a:pt x="299" y="135"/>
                  <a:pt x="299" y="135"/>
                </a:cubicBezTo>
                <a:cubicBezTo>
                  <a:pt x="299" y="152"/>
                  <a:pt x="285" y="166"/>
                  <a:pt x="268" y="166"/>
                </a:cubicBezTo>
                <a:close/>
              </a:path>
            </a:pathLst>
          </a:custGeom>
          <a:noFill/>
          <a:ln w="4763"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05" name="Line 66">
            <a:extLst>
              <a:ext uri="{FF2B5EF4-FFF2-40B4-BE49-F238E27FC236}">
                <a16:creationId xmlns:a16="http://schemas.microsoft.com/office/drawing/2014/main" id="{359FDB2C-228E-CAE6-935E-526EA6F08A1F}"/>
              </a:ext>
            </a:extLst>
          </p:cNvPr>
          <p:cNvSpPr>
            <a:spLocks noChangeShapeType="1"/>
          </p:cNvSpPr>
          <p:nvPr/>
        </p:nvSpPr>
        <p:spPr bwMode="auto">
          <a:xfrm flipV="1">
            <a:off x="9978022" y="4205235"/>
            <a:ext cx="17993" cy="179932"/>
          </a:xfrm>
          <a:prstGeom prst="line">
            <a:avLst/>
          </a:prstGeom>
          <a:noFill/>
          <a:ln w="47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06" name="Line 67">
            <a:extLst>
              <a:ext uri="{FF2B5EF4-FFF2-40B4-BE49-F238E27FC236}">
                <a16:creationId xmlns:a16="http://schemas.microsoft.com/office/drawing/2014/main" id="{A780E511-83B1-7912-A046-D093447623AA}"/>
              </a:ext>
            </a:extLst>
          </p:cNvPr>
          <p:cNvSpPr>
            <a:spLocks noChangeShapeType="1"/>
          </p:cNvSpPr>
          <p:nvPr/>
        </p:nvSpPr>
        <p:spPr bwMode="auto">
          <a:xfrm flipH="1" flipV="1">
            <a:off x="10109973" y="4205235"/>
            <a:ext cx="14994" cy="179932"/>
          </a:xfrm>
          <a:prstGeom prst="line">
            <a:avLst/>
          </a:prstGeom>
          <a:noFill/>
          <a:ln w="47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07" name="Line 68">
            <a:extLst>
              <a:ext uri="{FF2B5EF4-FFF2-40B4-BE49-F238E27FC236}">
                <a16:creationId xmlns:a16="http://schemas.microsoft.com/office/drawing/2014/main" id="{9CF5F428-E9FB-2354-4FF6-99CCA40B13FC}"/>
              </a:ext>
            </a:extLst>
          </p:cNvPr>
          <p:cNvSpPr>
            <a:spLocks noChangeShapeType="1"/>
          </p:cNvSpPr>
          <p:nvPr/>
        </p:nvSpPr>
        <p:spPr bwMode="auto">
          <a:xfrm>
            <a:off x="10051495" y="4205235"/>
            <a:ext cx="0" cy="179932"/>
          </a:xfrm>
          <a:prstGeom prst="line">
            <a:avLst/>
          </a:prstGeom>
          <a:noFill/>
          <a:ln w="4763"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08" name="Freeform 69">
            <a:extLst>
              <a:ext uri="{FF2B5EF4-FFF2-40B4-BE49-F238E27FC236}">
                <a16:creationId xmlns:a16="http://schemas.microsoft.com/office/drawing/2014/main" id="{D9AD3D5C-B8FB-1634-423A-FB1BA76AEA18}"/>
              </a:ext>
            </a:extLst>
          </p:cNvPr>
          <p:cNvSpPr>
            <a:spLocks/>
          </p:cNvSpPr>
          <p:nvPr/>
        </p:nvSpPr>
        <p:spPr bwMode="auto">
          <a:xfrm>
            <a:off x="9936038" y="3890354"/>
            <a:ext cx="236911" cy="314881"/>
          </a:xfrm>
          <a:custGeom>
            <a:avLst/>
            <a:gdLst>
              <a:gd name="T0" fmla="*/ 0 w 94"/>
              <a:gd name="T1" fmla="*/ 125 h 125"/>
              <a:gd name="T2" fmla="*/ 94 w 94"/>
              <a:gd name="T3" fmla="*/ 125 h 125"/>
              <a:gd name="T4" fmla="*/ 94 w 94"/>
              <a:gd name="T5" fmla="*/ 44 h 125"/>
              <a:gd name="T6" fmla="*/ 49 w 94"/>
              <a:gd name="T7" fmla="*/ 1 h 125"/>
              <a:gd name="T8" fmla="*/ 0 w 94"/>
              <a:gd name="T9" fmla="*/ 44 h 125"/>
              <a:gd name="T10" fmla="*/ 0 w 94"/>
              <a:gd name="T11" fmla="*/ 125 h 125"/>
            </a:gdLst>
            <a:ahLst/>
            <a:cxnLst>
              <a:cxn ang="0">
                <a:pos x="T0" y="T1"/>
              </a:cxn>
              <a:cxn ang="0">
                <a:pos x="T2" y="T3"/>
              </a:cxn>
              <a:cxn ang="0">
                <a:pos x="T4" y="T5"/>
              </a:cxn>
              <a:cxn ang="0">
                <a:pos x="T6" y="T7"/>
              </a:cxn>
              <a:cxn ang="0">
                <a:pos x="T8" y="T9"/>
              </a:cxn>
              <a:cxn ang="0">
                <a:pos x="T10" y="T11"/>
              </a:cxn>
            </a:cxnLst>
            <a:rect l="0" t="0" r="r" b="b"/>
            <a:pathLst>
              <a:path w="94" h="125">
                <a:moveTo>
                  <a:pt x="0" y="125"/>
                </a:moveTo>
                <a:cubicBezTo>
                  <a:pt x="94" y="125"/>
                  <a:pt x="94" y="125"/>
                  <a:pt x="94" y="125"/>
                </a:cubicBezTo>
                <a:cubicBezTo>
                  <a:pt x="94" y="44"/>
                  <a:pt x="94" y="44"/>
                  <a:pt x="94" y="44"/>
                </a:cubicBezTo>
                <a:cubicBezTo>
                  <a:pt x="92" y="20"/>
                  <a:pt x="72" y="2"/>
                  <a:pt x="49" y="1"/>
                </a:cubicBezTo>
                <a:cubicBezTo>
                  <a:pt x="25" y="0"/>
                  <a:pt x="3" y="19"/>
                  <a:pt x="0" y="44"/>
                </a:cubicBezTo>
                <a:cubicBezTo>
                  <a:pt x="0" y="71"/>
                  <a:pt x="0" y="98"/>
                  <a:pt x="0" y="125"/>
                </a:cubicBezTo>
                <a:close/>
              </a:path>
            </a:pathLst>
          </a:custGeom>
          <a:solidFill>
            <a:schemeClr val="tx2"/>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nvGrpSpPr>
          <p:cNvPr id="209" name="Group 208">
            <a:extLst>
              <a:ext uri="{FF2B5EF4-FFF2-40B4-BE49-F238E27FC236}">
                <a16:creationId xmlns:a16="http://schemas.microsoft.com/office/drawing/2014/main" id="{62B2F47D-D056-94AB-1A3C-EA3095C3B52E}"/>
              </a:ext>
            </a:extLst>
          </p:cNvPr>
          <p:cNvGrpSpPr/>
          <p:nvPr/>
        </p:nvGrpSpPr>
        <p:grpSpPr>
          <a:xfrm>
            <a:off x="9213380" y="2923221"/>
            <a:ext cx="913087" cy="1042107"/>
            <a:chOff x="8605838" y="3281363"/>
            <a:chExt cx="811213" cy="944562"/>
          </a:xfrm>
        </p:grpSpPr>
        <p:sp>
          <p:nvSpPr>
            <p:cNvPr id="210" name="Freeform 70">
              <a:extLst>
                <a:ext uri="{FF2B5EF4-FFF2-40B4-BE49-F238E27FC236}">
                  <a16:creationId xmlns:a16="http://schemas.microsoft.com/office/drawing/2014/main" id="{787BDC60-5B6E-414A-BEC7-7B23BCF79550}"/>
                </a:ext>
              </a:extLst>
            </p:cNvPr>
            <p:cNvSpPr>
              <a:spLocks/>
            </p:cNvSpPr>
            <p:nvPr/>
          </p:nvSpPr>
          <p:spPr bwMode="auto">
            <a:xfrm>
              <a:off x="8845551" y="3859213"/>
              <a:ext cx="571500" cy="315913"/>
            </a:xfrm>
            <a:custGeom>
              <a:avLst/>
              <a:gdLst>
                <a:gd name="T0" fmla="*/ 0 w 215"/>
                <a:gd name="T1" fmla="*/ 0 h 119"/>
                <a:gd name="T2" fmla="*/ 19 w 215"/>
                <a:gd name="T3" fmla="*/ 57 h 119"/>
                <a:gd name="T4" fmla="*/ 207 w 215"/>
                <a:gd name="T5" fmla="*/ 108 h 119"/>
                <a:gd name="T6" fmla="*/ 215 w 215"/>
                <a:gd name="T7" fmla="*/ 119 h 119"/>
              </a:gdLst>
              <a:ahLst/>
              <a:cxnLst>
                <a:cxn ang="0">
                  <a:pos x="T0" y="T1"/>
                </a:cxn>
                <a:cxn ang="0">
                  <a:pos x="T2" y="T3"/>
                </a:cxn>
                <a:cxn ang="0">
                  <a:pos x="T4" y="T5"/>
                </a:cxn>
                <a:cxn ang="0">
                  <a:pos x="T6" y="T7"/>
                </a:cxn>
              </a:cxnLst>
              <a:rect l="0" t="0" r="r" b="b"/>
              <a:pathLst>
                <a:path w="215" h="119">
                  <a:moveTo>
                    <a:pt x="0" y="0"/>
                  </a:moveTo>
                  <a:cubicBezTo>
                    <a:pt x="0" y="31"/>
                    <a:pt x="10" y="48"/>
                    <a:pt x="19" y="57"/>
                  </a:cubicBezTo>
                  <a:cubicBezTo>
                    <a:pt x="64" y="103"/>
                    <a:pt x="166" y="55"/>
                    <a:pt x="207" y="108"/>
                  </a:cubicBezTo>
                  <a:cubicBezTo>
                    <a:pt x="211" y="112"/>
                    <a:pt x="213" y="117"/>
                    <a:pt x="215" y="119"/>
                  </a:cubicBez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1" name="Freeform 71">
              <a:extLst>
                <a:ext uri="{FF2B5EF4-FFF2-40B4-BE49-F238E27FC236}">
                  <a16:creationId xmlns:a16="http://schemas.microsoft.com/office/drawing/2014/main" id="{A563F064-B1C1-2C18-336A-B9CE4AC610EC}"/>
                </a:ext>
              </a:extLst>
            </p:cNvPr>
            <p:cNvSpPr>
              <a:spLocks/>
            </p:cNvSpPr>
            <p:nvPr/>
          </p:nvSpPr>
          <p:spPr bwMode="auto">
            <a:xfrm>
              <a:off x="8750301" y="3860800"/>
              <a:ext cx="509588" cy="365125"/>
            </a:xfrm>
            <a:custGeom>
              <a:avLst/>
              <a:gdLst>
                <a:gd name="T0" fmla="*/ 0 w 192"/>
                <a:gd name="T1" fmla="*/ 0 h 137"/>
                <a:gd name="T2" fmla="*/ 16 w 192"/>
                <a:gd name="T3" fmla="*/ 33 h 137"/>
                <a:gd name="T4" fmla="*/ 123 w 192"/>
                <a:gd name="T5" fmla="*/ 130 h 137"/>
                <a:gd name="T6" fmla="*/ 179 w 192"/>
                <a:gd name="T7" fmla="*/ 107 h 137"/>
                <a:gd name="T8" fmla="*/ 192 w 192"/>
                <a:gd name="T9" fmla="*/ 119 h 137"/>
              </a:gdLst>
              <a:ahLst/>
              <a:cxnLst>
                <a:cxn ang="0">
                  <a:pos x="T0" y="T1"/>
                </a:cxn>
                <a:cxn ang="0">
                  <a:pos x="T2" y="T3"/>
                </a:cxn>
                <a:cxn ang="0">
                  <a:pos x="T4" y="T5"/>
                </a:cxn>
                <a:cxn ang="0">
                  <a:pos x="T6" y="T7"/>
                </a:cxn>
                <a:cxn ang="0">
                  <a:pos x="T8" y="T9"/>
                </a:cxn>
              </a:cxnLst>
              <a:rect l="0" t="0" r="r" b="b"/>
              <a:pathLst>
                <a:path w="192" h="137">
                  <a:moveTo>
                    <a:pt x="0" y="0"/>
                  </a:moveTo>
                  <a:cubicBezTo>
                    <a:pt x="3" y="8"/>
                    <a:pt x="8" y="19"/>
                    <a:pt x="16" y="33"/>
                  </a:cubicBezTo>
                  <a:cubicBezTo>
                    <a:pt x="26" y="49"/>
                    <a:pt x="77" y="137"/>
                    <a:pt x="123" y="130"/>
                  </a:cubicBezTo>
                  <a:cubicBezTo>
                    <a:pt x="147" y="127"/>
                    <a:pt x="161" y="100"/>
                    <a:pt x="179" y="107"/>
                  </a:cubicBezTo>
                  <a:cubicBezTo>
                    <a:pt x="186" y="110"/>
                    <a:pt x="190" y="116"/>
                    <a:pt x="192" y="119"/>
                  </a:cubicBez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2" name="Freeform 72">
              <a:extLst>
                <a:ext uri="{FF2B5EF4-FFF2-40B4-BE49-F238E27FC236}">
                  <a16:creationId xmlns:a16="http://schemas.microsoft.com/office/drawing/2014/main" id="{4C5AC168-37A7-D905-7AE9-8ABC6A23BEBE}"/>
                </a:ext>
              </a:extLst>
            </p:cNvPr>
            <p:cNvSpPr>
              <a:spLocks/>
            </p:cNvSpPr>
            <p:nvPr/>
          </p:nvSpPr>
          <p:spPr bwMode="auto">
            <a:xfrm>
              <a:off x="8605838" y="3297238"/>
              <a:ext cx="766763" cy="127000"/>
            </a:xfrm>
            <a:custGeom>
              <a:avLst/>
              <a:gdLst>
                <a:gd name="T0" fmla="*/ 288 w 288"/>
                <a:gd name="T1" fmla="*/ 31 h 48"/>
                <a:gd name="T2" fmla="*/ 163 w 288"/>
                <a:gd name="T3" fmla="*/ 46 h 48"/>
                <a:gd name="T4" fmla="*/ 36 w 288"/>
                <a:gd name="T5" fmla="*/ 32 h 48"/>
                <a:gd name="T6" fmla="*/ 0 w 288"/>
                <a:gd name="T7" fmla="*/ 15 h 48"/>
                <a:gd name="T8" fmla="*/ 140 w 288"/>
                <a:gd name="T9" fmla="*/ 15 h 48"/>
                <a:gd name="T10" fmla="*/ 212 w 288"/>
                <a:gd name="T11" fmla="*/ 15 h 48"/>
                <a:gd name="T12" fmla="*/ 288 w 28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288" h="48">
                  <a:moveTo>
                    <a:pt x="288" y="31"/>
                  </a:moveTo>
                  <a:cubicBezTo>
                    <a:pt x="238" y="41"/>
                    <a:pt x="195" y="45"/>
                    <a:pt x="163" y="46"/>
                  </a:cubicBezTo>
                  <a:cubicBezTo>
                    <a:pt x="85" y="48"/>
                    <a:pt x="48" y="36"/>
                    <a:pt x="36" y="32"/>
                  </a:cubicBezTo>
                  <a:cubicBezTo>
                    <a:pt x="20" y="26"/>
                    <a:pt x="8" y="20"/>
                    <a:pt x="0" y="15"/>
                  </a:cubicBezTo>
                  <a:cubicBezTo>
                    <a:pt x="140" y="15"/>
                    <a:pt x="140" y="15"/>
                    <a:pt x="140" y="15"/>
                  </a:cubicBezTo>
                  <a:cubicBezTo>
                    <a:pt x="160" y="17"/>
                    <a:pt x="184" y="18"/>
                    <a:pt x="212" y="15"/>
                  </a:cubicBezTo>
                  <a:cubicBezTo>
                    <a:pt x="242" y="13"/>
                    <a:pt x="268" y="6"/>
                    <a:pt x="288" y="0"/>
                  </a:cubicBez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3" name="Line 73">
              <a:extLst>
                <a:ext uri="{FF2B5EF4-FFF2-40B4-BE49-F238E27FC236}">
                  <a16:creationId xmlns:a16="http://schemas.microsoft.com/office/drawing/2014/main" id="{88CB5DDC-4AD1-3A1A-9650-34C9566C8954}"/>
                </a:ext>
              </a:extLst>
            </p:cNvPr>
            <p:cNvSpPr>
              <a:spLocks noChangeShapeType="1"/>
            </p:cNvSpPr>
            <p:nvPr/>
          </p:nvSpPr>
          <p:spPr bwMode="auto">
            <a:xfrm flipV="1">
              <a:off x="8629651" y="3282950"/>
              <a:ext cx="106363" cy="546100"/>
            </a:xfrm>
            <a:prstGeom prst="line">
              <a:avLst/>
            </a:prstGeom>
            <a:noFill/>
            <a:ln w="95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4" name="Freeform 74">
              <a:extLst>
                <a:ext uri="{FF2B5EF4-FFF2-40B4-BE49-F238E27FC236}">
                  <a16:creationId xmlns:a16="http://schemas.microsoft.com/office/drawing/2014/main" id="{1FFC87E6-7592-5130-638C-9578D6C1F043}"/>
                </a:ext>
              </a:extLst>
            </p:cNvPr>
            <p:cNvSpPr>
              <a:spLocks/>
            </p:cNvSpPr>
            <p:nvPr/>
          </p:nvSpPr>
          <p:spPr bwMode="auto">
            <a:xfrm>
              <a:off x="8650288" y="3282950"/>
              <a:ext cx="306388" cy="552450"/>
            </a:xfrm>
            <a:custGeom>
              <a:avLst/>
              <a:gdLst>
                <a:gd name="T0" fmla="*/ 54 w 193"/>
                <a:gd name="T1" fmla="*/ 0 h 348"/>
                <a:gd name="T2" fmla="*/ 138 w 193"/>
                <a:gd name="T3" fmla="*/ 71 h 348"/>
                <a:gd name="T4" fmla="*/ 27 w 193"/>
                <a:gd name="T5" fmla="*/ 138 h 348"/>
                <a:gd name="T6" fmla="*/ 165 w 193"/>
                <a:gd name="T7" fmla="*/ 208 h 348"/>
                <a:gd name="T8" fmla="*/ 0 w 193"/>
                <a:gd name="T9" fmla="*/ 279 h 348"/>
                <a:gd name="T10" fmla="*/ 193 w 193"/>
                <a:gd name="T11" fmla="*/ 348 h 348"/>
              </a:gdLst>
              <a:ahLst/>
              <a:cxnLst>
                <a:cxn ang="0">
                  <a:pos x="T0" y="T1"/>
                </a:cxn>
                <a:cxn ang="0">
                  <a:pos x="T2" y="T3"/>
                </a:cxn>
                <a:cxn ang="0">
                  <a:pos x="T4" y="T5"/>
                </a:cxn>
                <a:cxn ang="0">
                  <a:pos x="T6" y="T7"/>
                </a:cxn>
                <a:cxn ang="0">
                  <a:pos x="T8" y="T9"/>
                </a:cxn>
                <a:cxn ang="0">
                  <a:pos x="T10" y="T11"/>
                </a:cxn>
              </a:cxnLst>
              <a:rect l="0" t="0" r="r" b="b"/>
              <a:pathLst>
                <a:path w="193" h="348">
                  <a:moveTo>
                    <a:pt x="54" y="0"/>
                  </a:moveTo>
                  <a:lnTo>
                    <a:pt x="138" y="71"/>
                  </a:lnTo>
                  <a:lnTo>
                    <a:pt x="27" y="138"/>
                  </a:lnTo>
                  <a:lnTo>
                    <a:pt x="165" y="208"/>
                  </a:lnTo>
                  <a:lnTo>
                    <a:pt x="0" y="279"/>
                  </a:lnTo>
                  <a:lnTo>
                    <a:pt x="193" y="348"/>
                  </a:ln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5" name="Line 75">
              <a:extLst>
                <a:ext uri="{FF2B5EF4-FFF2-40B4-BE49-F238E27FC236}">
                  <a16:creationId xmlns:a16="http://schemas.microsoft.com/office/drawing/2014/main" id="{D7866E6B-DC90-B8AC-9FDC-8976DA0CB769}"/>
                </a:ext>
              </a:extLst>
            </p:cNvPr>
            <p:cNvSpPr>
              <a:spLocks noChangeShapeType="1"/>
            </p:cNvSpPr>
            <p:nvPr/>
          </p:nvSpPr>
          <p:spPr bwMode="auto">
            <a:xfrm>
              <a:off x="8848726" y="3282950"/>
              <a:ext cx="107950" cy="554038"/>
            </a:xfrm>
            <a:prstGeom prst="line">
              <a:avLst/>
            </a:prstGeom>
            <a:noFill/>
            <a:ln w="95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6" name="Freeform 76">
              <a:extLst>
                <a:ext uri="{FF2B5EF4-FFF2-40B4-BE49-F238E27FC236}">
                  <a16:creationId xmlns:a16="http://schemas.microsoft.com/office/drawing/2014/main" id="{7CF3ABBD-DCF1-F909-23F1-95469A44DDDE}"/>
                </a:ext>
              </a:extLst>
            </p:cNvPr>
            <p:cNvSpPr>
              <a:spLocks/>
            </p:cNvSpPr>
            <p:nvPr/>
          </p:nvSpPr>
          <p:spPr bwMode="auto">
            <a:xfrm>
              <a:off x="8629651" y="3281363"/>
              <a:ext cx="306388" cy="547688"/>
            </a:xfrm>
            <a:custGeom>
              <a:avLst/>
              <a:gdLst>
                <a:gd name="T0" fmla="*/ 139 w 193"/>
                <a:gd name="T1" fmla="*/ 0 h 345"/>
                <a:gd name="T2" fmla="*/ 54 w 193"/>
                <a:gd name="T3" fmla="*/ 72 h 345"/>
                <a:gd name="T4" fmla="*/ 166 w 193"/>
                <a:gd name="T5" fmla="*/ 142 h 345"/>
                <a:gd name="T6" fmla="*/ 27 w 193"/>
                <a:gd name="T7" fmla="*/ 209 h 345"/>
                <a:gd name="T8" fmla="*/ 193 w 193"/>
                <a:gd name="T9" fmla="*/ 278 h 345"/>
                <a:gd name="T10" fmla="*/ 0 w 193"/>
                <a:gd name="T11" fmla="*/ 345 h 345"/>
              </a:gdLst>
              <a:ahLst/>
              <a:cxnLst>
                <a:cxn ang="0">
                  <a:pos x="T0" y="T1"/>
                </a:cxn>
                <a:cxn ang="0">
                  <a:pos x="T2" y="T3"/>
                </a:cxn>
                <a:cxn ang="0">
                  <a:pos x="T4" y="T5"/>
                </a:cxn>
                <a:cxn ang="0">
                  <a:pos x="T6" y="T7"/>
                </a:cxn>
                <a:cxn ang="0">
                  <a:pos x="T8" y="T9"/>
                </a:cxn>
                <a:cxn ang="0">
                  <a:pos x="T10" y="T11"/>
                </a:cxn>
              </a:cxnLst>
              <a:rect l="0" t="0" r="r" b="b"/>
              <a:pathLst>
                <a:path w="193" h="345">
                  <a:moveTo>
                    <a:pt x="139" y="0"/>
                  </a:moveTo>
                  <a:lnTo>
                    <a:pt x="54" y="72"/>
                  </a:lnTo>
                  <a:lnTo>
                    <a:pt x="166" y="142"/>
                  </a:lnTo>
                  <a:lnTo>
                    <a:pt x="27" y="209"/>
                  </a:lnTo>
                  <a:lnTo>
                    <a:pt x="193" y="278"/>
                  </a:lnTo>
                  <a:lnTo>
                    <a:pt x="0" y="345"/>
                  </a:ln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7" name="Line 77">
              <a:extLst>
                <a:ext uri="{FF2B5EF4-FFF2-40B4-BE49-F238E27FC236}">
                  <a16:creationId xmlns:a16="http://schemas.microsoft.com/office/drawing/2014/main" id="{E8DFB1C9-DC94-67BC-1BA0-AF92C7D88654}"/>
                </a:ext>
              </a:extLst>
            </p:cNvPr>
            <p:cNvSpPr>
              <a:spLocks noChangeShapeType="1"/>
            </p:cNvSpPr>
            <p:nvPr/>
          </p:nvSpPr>
          <p:spPr bwMode="auto">
            <a:xfrm>
              <a:off x="8650288" y="3725863"/>
              <a:ext cx="285750" cy="0"/>
            </a:xfrm>
            <a:prstGeom prst="line">
              <a:avLst/>
            </a:prstGeom>
            <a:noFill/>
            <a:ln w="95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8" name="Line 78">
              <a:extLst>
                <a:ext uri="{FF2B5EF4-FFF2-40B4-BE49-F238E27FC236}">
                  <a16:creationId xmlns:a16="http://schemas.microsoft.com/office/drawing/2014/main" id="{94070219-8FC6-E308-D885-CF9E245C08B2}"/>
                </a:ext>
              </a:extLst>
            </p:cNvPr>
            <p:cNvSpPr>
              <a:spLocks noChangeShapeType="1"/>
            </p:cNvSpPr>
            <p:nvPr/>
          </p:nvSpPr>
          <p:spPr bwMode="auto">
            <a:xfrm>
              <a:off x="8669338" y="3611563"/>
              <a:ext cx="242888" cy="1588"/>
            </a:xfrm>
            <a:prstGeom prst="line">
              <a:avLst/>
            </a:prstGeom>
            <a:noFill/>
            <a:ln w="95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9" name="Line 79">
              <a:extLst>
                <a:ext uri="{FF2B5EF4-FFF2-40B4-BE49-F238E27FC236}">
                  <a16:creationId xmlns:a16="http://schemas.microsoft.com/office/drawing/2014/main" id="{9F06A914-F694-77F1-AA2A-D2D190A48AB7}"/>
                </a:ext>
              </a:extLst>
            </p:cNvPr>
            <p:cNvSpPr>
              <a:spLocks noChangeShapeType="1"/>
            </p:cNvSpPr>
            <p:nvPr/>
          </p:nvSpPr>
          <p:spPr bwMode="auto">
            <a:xfrm>
              <a:off x="8696326" y="3502025"/>
              <a:ext cx="196850" cy="4763"/>
            </a:xfrm>
            <a:prstGeom prst="line">
              <a:avLst/>
            </a:prstGeom>
            <a:noFill/>
            <a:ln w="95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20" name="Line 80">
              <a:extLst>
                <a:ext uri="{FF2B5EF4-FFF2-40B4-BE49-F238E27FC236}">
                  <a16:creationId xmlns:a16="http://schemas.microsoft.com/office/drawing/2014/main" id="{1FE3B114-C583-D938-2ACD-FC5D022CDE96}"/>
                </a:ext>
              </a:extLst>
            </p:cNvPr>
            <p:cNvSpPr>
              <a:spLocks noChangeShapeType="1"/>
            </p:cNvSpPr>
            <p:nvPr/>
          </p:nvSpPr>
          <p:spPr bwMode="auto">
            <a:xfrm flipH="1">
              <a:off x="8715376" y="3392488"/>
              <a:ext cx="150813" cy="3175"/>
            </a:xfrm>
            <a:prstGeom prst="line">
              <a:avLst/>
            </a:prstGeom>
            <a:noFill/>
            <a:ln w="952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21" name="Freeform 81">
              <a:extLst>
                <a:ext uri="{FF2B5EF4-FFF2-40B4-BE49-F238E27FC236}">
                  <a16:creationId xmlns:a16="http://schemas.microsoft.com/office/drawing/2014/main" id="{597BE7D6-3EDB-5E47-7364-E4FC97D70D5A}"/>
                </a:ext>
              </a:extLst>
            </p:cNvPr>
            <p:cNvSpPr>
              <a:spLocks/>
            </p:cNvSpPr>
            <p:nvPr/>
          </p:nvSpPr>
          <p:spPr bwMode="auto">
            <a:xfrm>
              <a:off x="8605838" y="3282950"/>
              <a:ext cx="373063" cy="53975"/>
            </a:xfrm>
            <a:custGeom>
              <a:avLst/>
              <a:gdLst>
                <a:gd name="T0" fmla="*/ 235 w 235"/>
                <a:gd name="T1" fmla="*/ 34 h 34"/>
                <a:gd name="T2" fmla="*/ 153 w 235"/>
                <a:gd name="T3" fmla="*/ 0 h 34"/>
                <a:gd name="T4" fmla="*/ 82 w 235"/>
                <a:gd name="T5" fmla="*/ 0 h 34"/>
                <a:gd name="T6" fmla="*/ 0 w 235"/>
                <a:gd name="T7" fmla="*/ 34 h 34"/>
              </a:gdLst>
              <a:ahLst/>
              <a:cxnLst>
                <a:cxn ang="0">
                  <a:pos x="T0" y="T1"/>
                </a:cxn>
                <a:cxn ang="0">
                  <a:pos x="T2" y="T3"/>
                </a:cxn>
                <a:cxn ang="0">
                  <a:pos x="T4" y="T5"/>
                </a:cxn>
                <a:cxn ang="0">
                  <a:pos x="T6" y="T7"/>
                </a:cxn>
              </a:cxnLst>
              <a:rect l="0" t="0" r="r" b="b"/>
              <a:pathLst>
                <a:path w="235" h="34">
                  <a:moveTo>
                    <a:pt x="235" y="34"/>
                  </a:moveTo>
                  <a:lnTo>
                    <a:pt x="153" y="0"/>
                  </a:lnTo>
                  <a:lnTo>
                    <a:pt x="82" y="0"/>
                  </a:lnTo>
                  <a:lnTo>
                    <a:pt x="0" y="34"/>
                  </a:lnTo>
                </a:path>
              </a:pathLst>
            </a:custGeom>
            <a:noFill/>
            <a:ln w="952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sp>
        <p:nvSpPr>
          <p:cNvPr id="222" name="Freeform 82">
            <a:extLst>
              <a:ext uri="{FF2B5EF4-FFF2-40B4-BE49-F238E27FC236}">
                <a16:creationId xmlns:a16="http://schemas.microsoft.com/office/drawing/2014/main" id="{33398699-3915-7F50-26AF-0E0DEB41368D}"/>
              </a:ext>
            </a:extLst>
          </p:cNvPr>
          <p:cNvSpPr>
            <a:spLocks/>
          </p:cNvSpPr>
          <p:nvPr/>
        </p:nvSpPr>
        <p:spPr bwMode="auto">
          <a:xfrm>
            <a:off x="5240932" y="1686185"/>
            <a:ext cx="1163474" cy="434836"/>
          </a:xfrm>
          <a:prstGeom prst="roundRect">
            <a:avLst>
              <a:gd name="adj" fmla="val 9426"/>
            </a:avLst>
          </a:prstGeom>
          <a:solidFill>
            <a:schemeClr val="accent1">
              <a:lumMod val="60000"/>
              <a:lumOff val="40000"/>
            </a:schemeClr>
          </a:solidFill>
          <a:ln w="4763" cap="flat">
            <a:solidFill>
              <a:schemeClr val="accent1"/>
            </a:solidFill>
            <a:prstDash val="solid"/>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Ubuntu"/>
                <a:ea typeface="+mn-ea"/>
                <a:cs typeface="+mn-cs"/>
              </a:rPr>
              <a:t>Steam Tank</a:t>
            </a:r>
          </a:p>
        </p:txBody>
      </p:sp>
      <p:sp>
        <p:nvSpPr>
          <p:cNvPr id="223" name="Rectangle 83">
            <a:extLst>
              <a:ext uri="{FF2B5EF4-FFF2-40B4-BE49-F238E27FC236}">
                <a16:creationId xmlns:a16="http://schemas.microsoft.com/office/drawing/2014/main" id="{11FC179D-F4D4-C0FA-24C2-1A5C5A43F851}"/>
              </a:ext>
            </a:extLst>
          </p:cNvPr>
          <p:cNvSpPr>
            <a:spLocks noChangeArrowheads="1"/>
          </p:cNvSpPr>
          <p:nvPr/>
        </p:nvSpPr>
        <p:spPr bwMode="auto">
          <a:xfrm>
            <a:off x="2604996" y="1733798"/>
            <a:ext cx="745352" cy="468239"/>
          </a:xfrm>
          <a:prstGeom prst="roundRect">
            <a:avLst>
              <a:gd name="adj" fmla="val 7164"/>
            </a:avLst>
          </a:prstGeom>
          <a:solidFill>
            <a:schemeClr val="tx1"/>
          </a:solidFill>
          <a:ln w="4763" cap="flat">
            <a:solidFill>
              <a:schemeClr val="accent2"/>
            </a:solidFill>
            <a:prstDash val="solid"/>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Ubuntu"/>
                <a:ea typeface="+mn-ea"/>
                <a:cs typeface="+mn-cs"/>
              </a:rPr>
              <a:t>Pulsed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Ubuntu"/>
                <a:ea typeface="+mn-ea"/>
                <a:cs typeface="+mn-cs"/>
              </a:rPr>
              <a:t>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Ubuntu"/>
                <a:ea typeface="+mn-ea"/>
                <a:cs typeface="+mn-cs"/>
              </a:rPr>
              <a:t>Supply</a:t>
            </a:r>
          </a:p>
        </p:txBody>
      </p:sp>
      <p:sp>
        <p:nvSpPr>
          <p:cNvPr id="224" name="Rectangle 84">
            <a:extLst>
              <a:ext uri="{FF2B5EF4-FFF2-40B4-BE49-F238E27FC236}">
                <a16:creationId xmlns:a16="http://schemas.microsoft.com/office/drawing/2014/main" id="{3EB235BC-E5EE-604D-D115-20FBEB74AA9B}"/>
              </a:ext>
            </a:extLst>
          </p:cNvPr>
          <p:cNvSpPr>
            <a:spLocks noChangeArrowheads="1"/>
          </p:cNvSpPr>
          <p:nvPr/>
        </p:nvSpPr>
        <p:spPr bwMode="auto">
          <a:xfrm>
            <a:off x="8098835" y="1867617"/>
            <a:ext cx="1179777" cy="472322"/>
          </a:xfrm>
          <a:prstGeom prst="roundRect">
            <a:avLst>
              <a:gd name="adj" fmla="val 14127"/>
            </a:avLst>
          </a:prstGeom>
          <a:solidFill>
            <a:schemeClr val="tx1"/>
          </a:solidFill>
          <a:ln w="4763" cap="flat">
            <a:solidFill>
              <a:schemeClr val="accent2"/>
            </a:solidFill>
            <a:prstDash val="solid"/>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Ubuntu"/>
                <a:ea typeface="+mn-ea"/>
                <a:cs typeface="+mn-cs"/>
              </a:rPr>
              <a:t>Plant Electricity Supply</a:t>
            </a:r>
          </a:p>
        </p:txBody>
      </p:sp>
      <p:sp>
        <p:nvSpPr>
          <p:cNvPr id="225" name="Freeform 18">
            <a:extLst>
              <a:ext uri="{FF2B5EF4-FFF2-40B4-BE49-F238E27FC236}">
                <a16:creationId xmlns:a16="http://schemas.microsoft.com/office/drawing/2014/main" id="{061BE197-730B-9F8B-C730-989D20A58BBD}"/>
              </a:ext>
            </a:extLst>
          </p:cNvPr>
          <p:cNvSpPr>
            <a:spLocks/>
          </p:cNvSpPr>
          <p:nvPr/>
        </p:nvSpPr>
        <p:spPr bwMode="auto">
          <a:xfrm>
            <a:off x="7672574" y="5283328"/>
            <a:ext cx="1188692" cy="649818"/>
          </a:xfrm>
          <a:prstGeom prst="roundRect">
            <a:avLst/>
          </a:prstGeom>
          <a:solidFill>
            <a:schemeClr val="accent5"/>
          </a:solidFill>
          <a:ln w="9525"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26" name="Freeform 28">
            <a:extLst>
              <a:ext uri="{FF2B5EF4-FFF2-40B4-BE49-F238E27FC236}">
                <a16:creationId xmlns:a16="http://schemas.microsoft.com/office/drawing/2014/main" id="{DAF993AB-6E10-4CF9-BE30-42A69BFA9DF2}"/>
              </a:ext>
            </a:extLst>
          </p:cNvPr>
          <p:cNvSpPr>
            <a:spLocks/>
          </p:cNvSpPr>
          <p:nvPr/>
        </p:nvSpPr>
        <p:spPr bwMode="auto">
          <a:xfrm>
            <a:off x="7787141" y="5392787"/>
            <a:ext cx="1573113" cy="475321"/>
          </a:xfrm>
          <a:custGeom>
            <a:avLst/>
            <a:gdLst>
              <a:gd name="T0" fmla="*/ 616 w 741"/>
              <a:gd name="T1" fmla="*/ 317 h 317"/>
              <a:gd name="T2" fmla="*/ 5 w 741"/>
              <a:gd name="T3" fmla="*/ 317 h 317"/>
              <a:gd name="T4" fmla="*/ 5 w 741"/>
              <a:gd name="T5" fmla="*/ 278 h 317"/>
              <a:gd name="T6" fmla="*/ 434 w 741"/>
              <a:gd name="T7" fmla="*/ 278 h 317"/>
              <a:gd name="T8" fmla="*/ 434 w 741"/>
              <a:gd name="T9" fmla="*/ 234 h 317"/>
              <a:gd name="T10" fmla="*/ 4 w 741"/>
              <a:gd name="T11" fmla="*/ 234 h 317"/>
              <a:gd name="T12" fmla="*/ 4 w 741"/>
              <a:gd name="T13" fmla="*/ 191 h 317"/>
              <a:gd name="T14" fmla="*/ 434 w 741"/>
              <a:gd name="T15" fmla="*/ 191 h 317"/>
              <a:gd name="T16" fmla="*/ 434 w 741"/>
              <a:gd name="T17" fmla="*/ 147 h 317"/>
              <a:gd name="T18" fmla="*/ 0 w 741"/>
              <a:gd name="T19" fmla="*/ 147 h 317"/>
              <a:gd name="T20" fmla="*/ 0 w 741"/>
              <a:gd name="T21" fmla="*/ 100 h 317"/>
              <a:gd name="T22" fmla="*/ 431 w 741"/>
              <a:gd name="T23" fmla="*/ 100 h 317"/>
              <a:gd name="T24" fmla="*/ 431 w 741"/>
              <a:gd name="T25" fmla="*/ 48 h 317"/>
              <a:gd name="T26" fmla="*/ 5 w 741"/>
              <a:gd name="T27" fmla="*/ 48 h 317"/>
              <a:gd name="T28" fmla="*/ 5 w 741"/>
              <a:gd name="T29" fmla="*/ 0 h 317"/>
              <a:gd name="T30" fmla="*/ 651 w 741"/>
              <a:gd name="T31" fmla="*/ 0 h 317"/>
              <a:gd name="T32" fmla="*/ 651 w 741"/>
              <a:gd name="T33" fmla="*/ 85 h 317"/>
              <a:gd name="T34" fmla="*/ 741 w 741"/>
              <a:gd name="T35" fmla="*/ 8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1" h="317">
                <a:moveTo>
                  <a:pt x="616" y="317"/>
                </a:moveTo>
                <a:lnTo>
                  <a:pt x="5" y="317"/>
                </a:lnTo>
                <a:lnTo>
                  <a:pt x="5" y="278"/>
                </a:lnTo>
                <a:lnTo>
                  <a:pt x="434" y="278"/>
                </a:lnTo>
                <a:lnTo>
                  <a:pt x="434" y="234"/>
                </a:lnTo>
                <a:lnTo>
                  <a:pt x="4" y="234"/>
                </a:lnTo>
                <a:lnTo>
                  <a:pt x="4" y="191"/>
                </a:lnTo>
                <a:lnTo>
                  <a:pt x="434" y="191"/>
                </a:lnTo>
                <a:lnTo>
                  <a:pt x="434" y="147"/>
                </a:lnTo>
                <a:lnTo>
                  <a:pt x="0" y="147"/>
                </a:lnTo>
                <a:lnTo>
                  <a:pt x="0" y="100"/>
                </a:lnTo>
                <a:lnTo>
                  <a:pt x="431" y="100"/>
                </a:lnTo>
                <a:lnTo>
                  <a:pt x="431" y="48"/>
                </a:lnTo>
                <a:lnTo>
                  <a:pt x="5" y="48"/>
                </a:lnTo>
                <a:lnTo>
                  <a:pt x="5" y="0"/>
                </a:lnTo>
                <a:lnTo>
                  <a:pt x="651" y="0"/>
                </a:lnTo>
                <a:lnTo>
                  <a:pt x="651" y="85"/>
                </a:lnTo>
                <a:lnTo>
                  <a:pt x="741" y="85"/>
                </a:lnTo>
              </a:path>
            </a:pathLst>
          </a:custGeom>
          <a:noFill/>
          <a:ln w="28575" cap="flat">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27" name="Freeform 8">
            <a:extLst>
              <a:ext uri="{FF2B5EF4-FFF2-40B4-BE49-F238E27FC236}">
                <a16:creationId xmlns:a16="http://schemas.microsoft.com/office/drawing/2014/main" id="{C7026E0C-DAF8-3213-4E32-343690B22373}"/>
              </a:ext>
            </a:extLst>
          </p:cNvPr>
          <p:cNvSpPr>
            <a:spLocks/>
          </p:cNvSpPr>
          <p:nvPr/>
        </p:nvSpPr>
        <p:spPr bwMode="auto">
          <a:xfrm>
            <a:off x="4011316" y="2431404"/>
            <a:ext cx="2862689" cy="898162"/>
          </a:xfrm>
          <a:custGeom>
            <a:avLst/>
            <a:gdLst>
              <a:gd name="T0" fmla="*/ 0 w 1514"/>
              <a:gd name="T1" fmla="*/ 446 h 599"/>
              <a:gd name="T2" fmla="*/ 0 w 1514"/>
              <a:gd name="T3" fmla="*/ 0 h 599"/>
              <a:gd name="T4" fmla="*/ 1164 w 1514"/>
              <a:gd name="T5" fmla="*/ 0 h 599"/>
              <a:gd name="T6" fmla="*/ 1164 w 1514"/>
              <a:gd name="T7" fmla="*/ 599 h 599"/>
              <a:gd name="T8" fmla="*/ 1514 w 1514"/>
              <a:gd name="T9" fmla="*/ 599 h 599"/>
            </a:gdLst>
            <a:ahLst/>
            <a:cxnLst>
              <a:cxn ang="0">
                <a:pos x="T0" y="T1"/>
              </a:cxn>
              <a:cxn ang="0">
                <a:pos x="T2" y="T3"/>
              </a:cxn>
              <a:cxn ang="0">
                <a:pos x="T4" y="T5"/>
              </a:cxn>
              <a:cxn ang="0">
                <a:pos x="T6" y="T7"/>
              </a:cxn>
              <a:cxn ang="0">
                <a:pos x="T8" y="T9"/>
              </a:cxn>
            </a:cxnLst>
            <a:rect l="0" t="0" r="r" b="b"/>
            <a:pathLst>
              <a:path w="1514" h="599">
                <a:moveTo>
                  <a:pt x="0" y="446"/>
                </a:moveTo>
                <a:lnTo>
                  <a:pt x="0" y="0"/>
                </a:lnTo>
                <a:lnTo>
                  <a:pt x="1164" y="0"/>
                </a:lnTo>
                <a:lnTo>
                  <a:pt x="1164" y="599"/>
                </a:lnTo>
                <a:lnTo>
                  <a:pt x="1514" y="599"/>
                </a:lnTo>
              </a:path>
            </a:pathLst>
          </a:custGeom>
          <a:noFill/>
          <a:ln w="28575" cap="flat">
            <a:solidFill>
              <a:schemeClr val="accent3"/>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28" name="Freeform 15">
            <a:extLst>
              <a:ext uri="{FF2B5EF4-FFF2-40B4-BE49-F238E27FC236}">
                <a16:creationId xmlns:a16="http://schemas.microsoft.com/office/drawing/2014/main" id="{5C758874-02D6-D52E-0EB6-62D2F439E0BF}"/>
              </a:ext>
            </a:extLst>
          </p:cNvPr>
          <p:cNvSpPr>
            <a:spLocks/>
          </p:cNvSpPr>
          <p:nvPr/>
        </p:nvSpPr>
        <p:spPr bwMode="auto">
          <a:xfrm>
            <a:off x="5177687" y="2307873"/>
            <a:ext cx="238411" cy="257903"/>
          </a:xfrm>
          <a:custGeom>
            <a:avLst/>
            <a:gdLst>
              <a:gd name="T0" fmla="*/ 159 w 159"/>
              <a:gd name="T1" fmla="*/ 43 h 172"/>
              <a:gd name="T2" fmla="*/ 159 w 159"/>
              <a:gd name="T3" fmla="*/ 129 h 172"/>
              <a:gd name="T4" fmla="*/ 0 w 159"/>
              <a:gd name="T5" fmla="*/ 172 h 172"/>
              <a:gd name="T6" fmla="*/ 0 w 159"/>
              <a:gd name="T7" fmla="*/ 0 h 172"/>
              <a:gd name="T8" fmla="*/ 159 w 159"/>
              <a:gd name="T9" fmla="*/ 43 h 172"/>
            </a:gdLst>
            <a:ahLst/>
            <a:cxnLst>
              <a:cxn ang="0">
                <a:pos x="T0" y="T1"/>
              </a:cxn>
              <a:cxn ang="0">
                <a:pos x="T2" y="T3"/>
              </a:cxn>
              <a:cxn ang="0">
                <a:pos x="T4" y="T5"/>
              </a:cxn>
              <a:cxn ang="0">
                <a:pos x="T6" y="T7"/>
              </a:cxn>
              <a:cxn ang="0">
                <a:pos x="T8" y="T9"/>
              </a:cxn>
            </a:cxnLst>
            <a:rect l="0" t="0" r="r" b="b"/>
            <a:pathLst>
              <a:path w="159" h="172">
                <a:moveTo>
                  <a:pt x="159" y="43"/>
                </a:moveTo>
                <a:lnTo>
                  <a:pt x="159" y="129"/>
                </a:lnTo>
                <a:lnTo>
                  <a:pt x="0" y="172"/>
                </a:lnTo>
                <a:lnTo>
                  <a:pt x="0" y="0"/>
                </a:lnTo>
                <a:lnTo>
                  <a:pt x="159" y="43"/>
                </a:lnTo>
                <a:close/>
              </a:path>
            </a:pathLst>
          </a:custGeom>
          <a:gradFill>
            <a:gsLst>
              <a:gs pos="870">
                <a:schemeClr val="tx2"/>
              </a:gs>
              <a:gs pos="50000">
                <a:schemeClr val="bg2"/>
              </a:gs>
              <a:gs pos="100000">
                <a:schemeClr val="tx2"/>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29" name="TextBox 228">
            <a:extLst>
              <a:ext uri="{FF2B5EF4-FFF2-40B4-BE49-F238E27FC236}">
                <a16:creationId xmlns:a16="http://schemas.microsoft.com/office/drawing/2014/main" id="{4D8E4764-6F6B-C6F3-A7C0-A861118FB7B7}"/>
              </a:ext>
            </a:extLst>
          </p:cNvPr>
          <p:cNvSpPr txBox="1"/>
          <p:nvPr/>
        </p:nvSpPr>
        <p:spPr>
          <a:xfrm>
            <a:off x="9187510" y="2587115"/>
            <a:ext cx="468077"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Power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the Grid</a:t>
            </a:r>
          </a:p>
        </p:txBody>
      </p:sp>
      <p:sp>
        <p:nvSpPr>
          <p:cNvPr id="230" name="TextBox 229">
            <a:extLst>
              <a:ext uri="{FF2B5EF4-FFF2-40B4-BE49-F238E27FC236}">
                <a16:creationId xmlns:a16="http://schemas.microsoft.com/office/drawing/2014/main" id="{A0F51288-7C8B-CB5F-F6EF-216F230F46B5}"/>
              </a:ext>
            </a:extLst>
          </p:cNvPr>
          <p:cNvSpPr txBox="1"/>
          <p:nvPr/>
        </p:nvSpPr>
        <p:spPr>
          <a:xfrm>
            <a:off x="7573766" y="2368427"/>
            <a:ext cx="294953"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Hot </a:t>
            </a:r>
            <a:br>
              <a:rPr kumimoji="0" lang="en-US" sz="800" b="0" i="0" u="none" strike="noStrike" kern="1200" cap="none" spc="0" normalizeH="0" baseline="0" noProof="0">
                <a:ln>
                  <a:noFill/>
                </a:ln>
                <a:solidFill>
                  <a:srgbClr val="231F20"/>
                </a:solidFill>
                <a:effectLst/>
                <a:uLnTx/>
                <a:uFillTx/>
                <a:latin typeface="Ubuntu"/>
                <a:ea typeface="+mn-ea"/>
                <a:cs typeface="+mn-cs"/>
              </a:rPr>
            </a:br>
            <a:r>
              <a:rPr kumimoji="0" lang="en-US" sz="800" b="0" i="0" u="none" strike="noStrike" kern="1200" cap="none" spc="0" normalizeH="0" baseline="0" noProof="0">
                <a:ln>
                  <a:noFill/>
                </a:ln>
                <a:solidFill>
                  <a:srgbClr val="231F20"/>
                </a:solidFill>
                <a:effectLst/>
                <a:uLnTx/>
                <a:uFillTx/>
                <a:latin typeface="Ubuntu"/>
                <a:ea typeface="+mn-ea"/>
                <a:cs typeface="+mn-cs"/>
              </a:rPr>
              <a:t>Steam</a:t>
            </a:r>
          </a:p>
        </p:txBody>
      </p:sp>
      <p:sp>
        <p:nvSpPr>
          <p:cNvPr id="231" name="TextBox 230">
            <a:extLst>
              <a:ext uri="{FF2B5EF4-FFF2-40B4-BE49-F238E27FC236}">
                <a16:creationId xmlns:a16="http://schemas.microsoft.com/office/drawing/2014/main" id="{34DEAB0B-4B2A-F7C0-82BD-6EB921E7B49C}"/>
              </a:ext>
            </a:extLst>
          </p:cNvPr>
          <p:cNvSpPr txBox="1"/>
          <p:nvPr/>
        </p:nvSpPr>
        <p:spPr>
          <a:xfrm>
            <a:off x="6884985" y="3992663"/>
            <a:ext cx="115790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Heat Exchanger</a:t>
            </a:r>
          </a:p>
        </p:txBody>
      </p:sp>
      <p:sp>
        <p:nvSpPr>
          <p:cNvPr id="232" name="TextBox 231">
            <a:extLst>
              <a:ext uri="{FF2B5EF4-FFF2-40B4-BE49-F238E27FC236}">
                <a16:creationId xmlns:a16="http://schemas.microsoft.com/office/drawing/2014/main" id="{F3822167-223E-23FB-ED56-E9284F1E22E5}"/>
              </a:ext>
            </a:extLst>
          </p:cNvPr>
          <p:cNvSpPr txBox="1"/>
          <p:nvPr/>
        </p:nvSpPr>
        <p:spPr>
          <a:xfrm>
            <a:off x="7595138" y="4743532"/>
            <a:ext cx="726161"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Steam Turbines</a:t>
            </a:r>
          </a:p>
        </p:txBody>
      </p:sp>
      <p:sp>
        <p:nvSpPr>
          <p:cNvPr id="233" name="TextBox 232">
            <a:extLst>
              <a:ext uri="{FF2B5EF4-FFF2-40B4-BE49-F238E27FC236}">
                <a16:creationId xmlns:a16="http://schemas.microsoft.com/office/drawing/2014/main" id="{8E984441-E196-068F-4D9E-9BAE38932799}"/>
              </a:ext>
            </a:extLst>
          </p:cNvPr>
          <p:cNvSpPr txBox="1"/>
          <p:nvPr/>
        </p:nvSpPr>
        <p:spPr>
          <a:xfrm>
            <a:off x="6304884" y="2576845"/>
            <a:ext cx="482504"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Tritium</a:t>
            </a:r>
            <a:br>
              <a:rPr kumimoji="0" lang="en-US" sz="800" b="0" i="0" u="none" strike="noStrike" kern="1200" cap="none" spc="0" normalizeH="0" baseline="0" noProof="0">
                <a:ln>
                  <a:noFill/>
                </a:ln>
                <a:solidFill>
                  <a:srgbClr val="231F20"/>
                </a:solidFill>
                <a:effectLst/>
                <a:uLnTx/>
                <a:uFillTx/>
                <a:latin typeface="Ubuntu"/>
                <a:ea typeface="+mn-ea"/>
                <a:cs typeface="+mn-cs"/>
              </a:rPr>
            </a:br>
            <a:r>
              <a:rPr kumimoji="0" lang="en-US" sz="800" b="0" i="0" u="none" strike="noStrike" kern="1200" cap="none" spc="0" normalizeH="0" baseline="0" noProof="0">
                <a:ln>
                  <a:noFill/>
                </a:ln>
                <a:solidFill>
                  <a:srgbClr val="231F20"/>
                </a:solidFill>
                <a:effectLst/>
                <a:uLnTx/>
                <a:uFillTx/>
                <a:latin typeface="Ubuntu"/>
                <a:ea typeface="+mn-ea"/>
                <a:cs typeface="+mn-cs"/>
              </a:rPr>
              <a:t>Extraction</a:t>
            </a:r>
          </a:p>
        </p:txBody>
      </p:sp>
      <p:sp>
        <p:nvSpPr>
          <p:cNvPr id="234" name="TextBox 233">
            <a:extLst>
              <a:ext uri="{FF2B5EF4-FFF2-40B4-BE49-F238E27FC236}">
                <a16:creationId xmlns:a16="http://schemas.microsoft.com/office/drawing/2014/main" id="{528DE00C-7BEF-C185-0698-34DD48091471}"/>
              </a:ext>
            </a:extLst>
          </p:cNvPr>
          <p:cNvSpPr txBox="1"/>
          <p:nvPr/>
        </p:nvSpPr>
        <p:spPr>
          <a:xfrm>
            <a:off x="5597956" y="2153102"/>
            <a:ext cx="269304"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Hot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Metal</a:t>
            </a:r>
          </a:p>
        </p:txBody>
      </p:sp>
      <p:sp>
        <p:nvSpPr>
          <p:cNvPr id="235" name="TextBox 234">
            <a:extLst>
              <a:ext uri="{FF2B5EF4-FFF2-40B4-BE49-F238E27FC236}">
                <a16:creationId xmlns:a16="http://schemas.microsoft.com/office/drawing/2014/main" id="{7F605F3E-E278-ED50-D699-FAD15F01C849}"/>
              </a:ext>
            </a:extLst>
          </p:cNvPr>
          <p:cNvSpPr txBox="1"/>
          <p:nvPr/>
        </p:nvSpPr>
        <p:spPr>
          <a:xfrm>
            <a:off x="2405710" y="2586367"/>
            <a:ext cx="86845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Plasma Injector</a:t>
            </a:r>
          </a:p>
        </p:txBody>
      </p:sp>
      <p:sp>
        <p:nvSpPr>
          <p:cNvPr id="236" name="TextBox 235">
            <a:extLst>
              <a:ext uri="{FF2B5EF4-FFF2-40B4-BE49-F238E27FC236}">
                <a16:creationId xmlns:a16="http://schemas.microsoft.com/office/drawing/2014/main" id="{F68C1F6D-0442-FEFF-891D-B653A1A3476A}"/>
              </a:ext>
            </a:extLst>
          </p:cNvPr>
          <p:cNvSpPr txBox="1"/>
          <p:nvPr/>
        </p:nvSpPr>
        <p:spPr>
          <a:xfrm>
            <a:off x="3024159" y="4734843"/>
            <a:ext cx="1433085"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Deuterium-Tritium Fuel Supply</a:t>
            </a:r>
          </a:p>
        </p:txBody>
      </p:sp>
      <p:sp>
        <p:nvSpPr>
          <p:cNvPr id="237" name="TextBox 236">
            <a:extLst>
              <a:ext uri="{FF2B5EF4-FFF2-40B4-BE49-F238E27FC236}">
                <a16:creationId xmlns:a16="http://schemas.microsoft.com/office/drawing/2014/main" id="{02EF2B70-6E31-7CC8-D93B-9EDC4DBB3BEC}"/>
              </a:ext>
            </a:extLst>
          </p:cNvPr>
          <p:cNvSpPr txBox="1"/>
          <p:nvPr/>
        </p:nvSpPr>
        <p:spPr>
          <a:xfrm>
            <a:off x="3444813" y="5107109"/>
            <a:ext cx="594714"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Fuel Exhaust</a:t>
            </a:r>
          </a:p>
        </p:txBody>
      </p:sp>
      <p:sp>
        <p:nvSpPr>
          <p:cNvPr id="238" name="TextBox 237">
            <a:extLst>
              <a:ext uri="{FF2B5EF4-FFF2-40B4-BE49-F238E27FC236}">
                <a16:creationId xmlns:a16="http://schemas.microsoft.com/office/drawing/2014/main" id="{2139D7AE-7580-DA9D-DECD-5DAC66FA0628}"/>
              </a:ext>
            </a:extLst>
          </p:cNvPr>
          <p:cNvSpPr txBox="1"/>
          <p:nvPr/>
        </p:nvSpPr>
        <p:spPr>
          <a:xfrm>
            <a:off x="5629386" y="4973090"/>
            <a:ext cx="913733"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Deuterium-Tritium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Capture and Storage</a:t>
            </a:r>
          </a:p>
        </p:txBody>
      </p:sp>
      <p:sp>
        <p:nvSpPr>
          <p:cNvPr id="239" name="TextBox 238">
            <a:extLst>
              <a:ext uri="{FF2B5EF4-FFF2-40B4-BE49-F238E27FC236}">
                <a16:creationId xmlns:a16="http://schemas.microsoft.com/office/drawing/2014/main" id="{83FFBDA1-3A04-F734-1721-B1C929448CA6}"/>
              </a:ext>
            </a:extLst>
          </p:cNvPr>
          <p:cNvSpPr txBox="1"/>
          <p:nvPr/>
        </p:nvSpPr>
        <p:spPr>
          <a:xfrm>
            <a:off x="7029456" y="5295144"/>
            <a:ext cx="53219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Cool Steam</a:t>
            </a:r>
          </a:p>
        </p:txBody>
      </p:sp>
      <p:sp>
        <p:nvSpPr>
          <p:cNvPr id="240" name="TextBox 239">
            <a:extLst>
              <a:ext uri="{FF2B5EF4-FFF2-40B4-BE49-F238E27FC236}">
                <a16:creationId xmlns:a16="http://schemas.microsoft.com/office/drawing/2014/main" id="{BA6828A2-EEE0-9F8E-B182-DA6957F57F9D}"/>
              </a:ext>
            </a:extLst>
          </p:cNvPr>
          <p:cNvSpPr txBox="1"/>
          <p:nvPr/>
        </p:nvSpPr>
        <p:spPr>
          <a:xfrm>
            <a:off x="9616866" y="4840959"/>
            <a:ext cx="479298"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Generator</a:t>
            </a:r>
          </a:p>
        </p:txBody>
      </p:sp>
      <p:sp>
        <p:nvSpPr>
          <p:cNvPr id="241" name="TextBox 240">
            <a:extLst>
              <a:ext uri="{FF2B5EF4-FFF2-40B4-BE49-F238E27FC236}">
                <a16:creationId xmlns:a16="http://schemas.microsoft.com/office/drawing/2014/main" id="{D1A9EE2F-EBE4-FDB0-2FC7-5EBECE69362A}"/>
              </a:ext>
            </a:extLst>
          </p:cNvPr>
          <p:cNvSpPr txBox="1"/>
          <p:nvPr/>
        </p:nvSpPr>
        <p:spPr>
          <a:xfrm>
            <a:off x="7927020" y="5987662"/>
            <a:ext cx="524182"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solidFill>
                <a:effectLst/>
                <a:uLnTx/>
                <a:uFillTx/>
                <a:latin typeface="Ubuntu"/>
                <a:ea typeface="+mn-ea"/>
                <a:cs typeface="+mn-cs"/>
              </a:rPr>
              <a:t>Condenser</a:t>
            </a:r>
          </a:p>
        </p:txBody>
      </p:sp>
      <p:sp>
        <p:nvSpPr>
          <p:cNvPr id="245" name="Rectangle 16">
            <a:extLst>
              <a:ext uri="{FF2B5EF4-FFF2-40B4-BE49-F238E27FC236}">
                <a16:creationId xmlns:a16="http://schemas.microsoft.com/office/drawing/2014/main" id="{B671CB1B-E85D-E65B-57E9-CFF12DDA0006}"/>
              </a:ext>
            </a:extLst>
          </p:cNvPr>
          <p:cNvSpPr>
            <a:spLocks noChangeArrowheads="1"/>
          </p:cNvSpPr>
          <p:nvPr/>
        </p:nvSpPr>
        <p:spPr bwMode="auto">
          <a:xfrm>
            <a:off x="5941915" y="2561855"/>
            <a:ext cx="188929" cy="721229"/>
          </a:xfrm>
          <a:prstGeom prst="roundRect">
            <a:avLst/>
          </a:prstGeom>
          <a:gradFill flip="none" rotWithShape="1">
            <a:gsLst>
              <a:gs pos="2000">
                <a:schemeClr val="bg1"/>
              </a:gs>
              <a:gs pos="66000">
                <a:srgbClr val="00B050">
                  <a:alpha val="25000"/>
                </a:srgbClr>
              </a:gs>
              <a:gs pos="33000">
                <a:srgbClr val="00B050">
                  <a:alpha val="25000"/>
                </a:srgb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47" name="TextBox 246">
            <a:extLst>
              <a:ext uri="{FF2B5EF4-FFF2-40B4-BE49-F238E27FC236}">
                <a16:creationId xmlns:a16="http://schemas.microsoft.com/office/drawing/2014/main" id="{933E8E80-0D51-7E9C-57F3-CE0FD209A49F}"/>
              </a:ext>
            </a:extLst>
          </p:cNvPr>
          <p:cNvSpPr txBox="1"/>
          <p:nvPr/>
        </p:nvSpPr>
        <p:spPr>
          <a:xfrm>
            <a:off x="1665866" y="1202080"/>
            <a:ext cx="2905856" cy="276999"/>
          </a:xfrm>
          <a:prstGeom prst="roundRect">
            <a:avLst/>
          </a:prstGeom>
          <a:solidFill>
            <a:schemeClr val="accent1"/>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Ubuntu" panose="020B0504030602030204" pitchFamily="34" charset="0"/>
                <a:ea typeface="+mn-ea"/>
                <a:cs typeface="+mn-cs"/>
              </a:rPr>
              <a:t>Fusion Island</a:t>
            </a:r>
          </a:p>
        </p:txBody>
      </p:sp>
      <p:sp>
        <p:nvSpPr>
          <p:cNvPr id="248" name="TextBox 247">
            <a:extLst>
              <a:ext uri="{FF2B5EF4-FFF2-40B4-BE49-F238E27FC236}">
                <a16:creationId xmlns:a16="http://schemas.microsoft.com/office/drawing/2014/main" id="{9E570E17-BD26-7197-120F-620BFC008110}"/>
              </a:ext>
            </a:extLst>
          </p:cNvPr>
          <p:cNvSpPr txBox="1"/>
          <p:nvPr/>
        </p:nvSpPr>
        <p:spPr>
          <a:xfrm>
            <a:off x="4654041" y="1202080"/>
            <a:ext cx="2792651" cy="276999"/>
          </a:xfrm>
          <a:prstGeom prst="roundRect">
            <a:avLst/>
          </a:prstGeom>
          <a:solidFill>
            <a:schemeClr val="accent2"/>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Ubuntu" panose="020B0504030602030204" pitchFamily="34" charset="0"/>
                <a:ea typeface="+mn-ea"/>
                <a:cs typeface="+mn-cs"/>
              </a:rPr>
              <a:t>Balance of Plant</a:t>
            </a:r>
          </a:p>
        </p:txBody>
      </p:sp>
      <p:sp>
        <p:nvSpPr>
          <p:cNvPr id="249" name="TextBox 248">
            <a:extLst>
              <a:ext uri="{FF2B5EF4-FFF2-40B4-BE49-F238E27FC236}">
                <a16:creationId xmlns:a16="http://schemas.microsoft.com/office/drawing/2014/main" id="{D9FEA7AF-5691-1414-BD2E-F07B2502D1F4}"/>
              </a:ext>
            </a:extLst>
          </p:cNvPr>
          <p:cNvSpPr txBox="1"/>
          <p:nvPr/>
        </p:nvSpPr>
        <p:spPr>
          <a:xfrm>
            <a:off x="7541555" y="1202080"/>
            <a:ext cx="2905857" cy="276999"/>
          </a:xfrm>
          <a:prstGeom prst="roundRect">
            <a:avLst/>
          </a:prstGeom>
          <a:solidFill>
            <a:schemeClr val="accent3"/>
          </a:solidFill>
          <a:ln>
            <a:noFill/>
          </a:ln>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Ubuntu" panose="020B0504030602030204" pitchFamily="34" charset="0"/>
                <a:ea typeface="+mn-ea"/>
                <a:cs typeface="+mn-cs"/>
              </a:rPr>
              <a:t>Conventional Island</a:t>
            </a:r>
          </a:p>
        </p:txBody>
      </p:sp>
      <p:grpSp>
        <p:nvGrpSpPr>
          <p:cNvPr id="250" name="Group 249">
            <a:extLst>
              <a:ext uri="{FF2B5EF4-FFF2-40B4-BE49-F238E27FC236}">
                <a16:creationId xmlns:a16="http://schemas.microsoft.com/office/drawing/2014/main" id="{3154EEB2-F27A-232A-611C-9B5E33E23B5B}"/>
              </a:ext>
            </a:extLst>
          </p:cNvPr>
          <p:cNvGrpSpPr/>
          <p:nvPr/>
        </p:nvGrpSpPr>
        <p:grpSpPr>
          <a:xfrm>
            <a:off x="5185546" y="4872736"/>
            <a:ext cx="388653" cy="320879"/>
            <a:chOff x="6436977" y="4741406"/>
            <a:chExt cx="388653" cy="320879"/>
          </a:xfrm>
        </p:grpSpPr>
        <p:sp>
          <p:nvSpPr>
            <p:cNvPr id="251" name="Rectangle 30">
              <a:extLst>
                <a:ext uri="{FF2B5EF4-FFF2-40B4-BE49-F238E27FC236}">
                  <a16:creationId xmlns:a16="http://schemas.microsoft.com/office/drawing/2014/main" id="{028BBF02-133D-6E43-6BFA-2BBEA838FDE4}"/>
                </a:ext>
              </a:extLst>
            </p:cNvPr>
            <p:cNvSpPr>
              <a:spLocks noChangeArrowheads="1"/>
            </p:cNvSpPr>
            <p:nvPr/>
          </p:nvSpPr>
          <p:spPr bwMode="auto">
            <a:xfrm>
              <a:off x="6436977" y="4741406"/>
              <a:ext cx="388653" cy="320879"/>
            </a:xfrm>
            <a:prstGeom prst="rect">
              <a:avLst/>
            </a:prstGeom>
            <a:solidFill>
              <a:srgbClr val="F2F2F2"/>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52" name="Rectangle 31">
              <a:extLst>
                <a:ext uri="{FF2B5EF4-FFF2-40B4-BE49-F238E27FC236}">
                  <a16:creationId xmlns:a16="http://schemas.microsoft.com/office/drawing/2014/main" id="{E052650A-35D7-8C1D-EBFB-39C0BF49B7BC}"/>
                </a:ext>
              </a:extLst>
            </p:cNvPr>
            <p:cNvSpPr>
              <a:spLocks noChangeArrowheads="1"/>
            </p:cNvSpPr>
            <p:nvPr/>
          </p:nvSpPr>
          <p:spPr bwMode="auto">
            <a:xfrm>
              <a:off x="6441234" y="5003580"/>
              <a:ext cx="381600" cy="54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53" name="Line 32">
              <a:extLst>
                <a:ext uri="{FF2B5EF4-FFF2-40B4-BE49-F238E27FC236}">
                  <a16:creationId xmlns:a16="http://schemas.microsoft.com/office/drawing/2014/main" id="{819C6FF7-1593-6FFA-EC6F-902981BFD17F}"/>
                </a:ext>
              </a:extLst>
            </p:cNvPr>
            <p:cNvSpPr>
              <a:spLocks noChangeShapeType="1"/>
            </p:cNvSpPr>
            <p:nvPr/>
          </p:nvSpPr>
          <p:spPr bwMode="auto">
            <a:xfrm>
              <a:off x="6500854"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54" name="Line 33">
              <a:extLst>
                <a:ext uri="{FF2B5EF4-FFF2-40B4-BE49-F238E27FC236}">
                  <a16:creationId xmlns:a16="http://schemas.microsoft.com/office/drawing/2014/main" id="{F1A6AA00-2CD5-FE2B-0A28-7E157D53F60C}"/>
                </a:ext>
              </a:extLst>
            </p:cNvPr>
            <p:cNvSpPr>
              <a:spLocks noChangeShapeType="1"/>
            </p:cNvSpPr>
            <p:nvPr/>
          </p:nvSpPr>
          <p:spPr bwMode="auto">
            <a:xfrm>
              <a:off x="6565330"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55" name="Line 34">
              <a:extLst>
                <a:ext uri="{FF2B5EF4-FFF2-40B4-BE49-F238E27FC236}">
                  <a16:creationId xmlns:a16="http://schemas.microsoft.com/office/drawing/2014/main" id="{E3D55023-25BF-E314-4A54-B942925E237E}"/>
                </a:ext>
              </a:extLst>
            </p:cNvPr>
            <p:cNvSpPr>
              <a:spLocks noChangeShapeType="1"/>
            </p:cNvSpPr>
            <p:nvPr/>
          </p:nvSpPr>
          <p:spPr bwMode="auto">
            <a:xfrm>
              <a:off x="6631305"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56" name="Line 36">
              <a:extLst>
                <a:ext uri="{FF2B5EF4-FFF2-40B4-BE49-F238E27FC236}">
                  <a16:creationId xmlns:a16="http://schemas.microsoft.com/office/drawing/2014/main" id="{9E70D93C-5255-4FC6-9720-050357E46EA0}"/>
                </a:ext>
              </a:extLst>
            </p:cNvPr>
            <p:cNvSpPr>
              <a:spLocks noChangeShapeType="1"/>
            </p:cNvSpPr>
            <p:nvPr/>
          </p:nvSpPr>
          <p:spPr bwMode="auto">
            <a:xfrm>
              <a:off x="6761755"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57" name="Line 35">
              <a:extLst>
                <a:ext uri="{FF2B5EF4-FFF2-40B4-BE49-F238E27FC236}">
                  <a16:creationId xmlns:a16="http://schemas.microsoft.com/office/drawing/2014/main" id="{0500840C-F8E2-AC71-3536-6E2AD1FD174E}"/>
                </a:ext>
              </a:extLst>
            </p:cNvPr>
            <p:cNvSpPr>
              <a:spLocks noChangeShapeType="1"/>
            </p:cNvSpPr>
            <p:nvPr/>
          </p:nvSpPr>
          <p:spPr bwMode="auto">
            <a:xfrm>
              <a:off x="6695780"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cxnSp>
        <p:nvCxnSpPr>
          <p:cNvPr id="259" name="Straight Connector 258">
            <a:extLst>
              <a:ext uri="{FF2B5EF4-FFF2-40B4-BE49-F238E27FC236}">
                <a16:creationId xmlns:a16="http://schemas.microsoft.com/office/drawing/2014/main" id="{70482F45-A9DE-476E-0E4A-B043D6DD6ABD}"/>
              </a:ext>
            </a:extLst>
          </p:cNvPr>
          <p:cNvCxnSpPr>
            <a:cxnSpLocks/>
          </p:cNvCxnSpPr>
          <p:nvPr/>
        </p:nvCxnSpPr>
        <p:spPr>
          <a:xfrm>
            <a:off x="6202608" y="2859993"/>
            <a:ext cx="352425"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Slide Number Placeholder 2">
            <a:extLst>
              <a:ext uri="{FF2B5EF4-FFF2-40B4-BE49-F238E27FC236}">
                <a16:creationId xmlns:a16="http://schemas.microsoft.com/office/drawing/2014/main" id="{5D2596A0-88B8-C763-2B40-F071BAB5B123}"/>
              </a:ext>
            </a:extLst>
          </p:cNvPr>
          <p:cNvSpPr>
            <a:spLocks noGrp="1"/>
          </p:cNvSpPr>
          <p:nvPr>
            <p:ph type="sldNum" sz="quarter" idx="4"/>
          </p:nvPr>
        </p:nvSpPr>
        <p:spPr>
          <a:xfrm>
            <a:off x="11258327" y="6580503"/>
            <a:ext cx="418293" cy="1905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spTree>
    <p:custDataLst>
      <p:tags r:id="rId1"/>
    </p:custDataLst>
    <p:extLst>
      <p:ext uri="{BB962C8B-B14F-4D97-AF65-F5344CB8AC3E}">
        <p14:creationId xmlns:p14="http://schemas.microsoft.com/office/powerpoint/2010/main" val="3430200394"/>
      </p:ext>
    </p:extLst>
  </p:cSld>
  <p:clrMapOvr>
    <a:masterClrMapping/>
  </p:clrMapOvr>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22">
            <a:extLst>
              <a:ext uri="{FF2B5EF4-FFF2-40B4-BE49-F238E27FC236}">
                <a16:creationId xmlns:a16="http://schemas.microsoft.com/office/drawing/2014/main" id="{5F30462F-5DFF-FF73-4210-FE99D20C4C67}"/>
              </a:ext>
            </a:extLst>
          </p:cNvPr>
          <p:cNvSpPr>
            <a:spLocks/>
          </p:cNvSpPr>
          <p:nvPr/>
        </p:nvSpPr>
        <p:spPr>
          <a:xfrm>
            <a:off x="9447444" y="1106057"/>
            <a:ext cx="2495231" cy="5118156"/>
          </a:xfrm>
          <a:prstGeom prst="roundRect">
            <a:avLst>
              <a:gd name="adj" fmla="val 1508"/>
            </a:avLst>
          </a:prstGeom>
          <a:solidFill>
            <a:srgbClr val="DA1F2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Ubuntu" panose="020B0504030602030204" pitchFamily="34" charset="0"/>
              <a:ea typeface="+mn-ea"/>
              <a:cs typeface="+mn-cs"/>
            </a:endParaRPr>
          </a:p>
        </p:txBody>
      </p:sp>
      <p:sp>
        <p:nvSpPr>
          <p:cNvPr id="124" name="Rectangle: Rounded Corners 22">
            <a:extLst>
              <a:ext uri="{FF2B5EF4-FFF2-40B4-BE49-F238E27FC236}">
                <a16:creationId xmlns:a16="http://schemas.microsoft.com/office/drawing/2014/main" id="{4964DA45-B7E8-9345-BD51-E82ED8915849}"/>
              </a:ext>
            </a:extLst>
          </p:cNvPr>
          <p:cNvSpPr/>
          <p:nvPr/>
        </p:nvSpPr>
        <p:spPr>
          <a:xfrm>
            <a:off x="6339788" y="1114587"/>
            <a:ext cx="2886918" cy="5115357"/>
          </a:xfrm>
          <a:prstGeom prst="roundRect">
            <a:avLst>
              <a:gd name="adj" fmla="val 150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23" name="Rectangle: Rounded Corners 22">
            <a:extLst>
              <a:ext uri="{FF2B5EF4-FFF2-40B4-BE49-F238E27FC236}">
                <a16:creationId xmlns:a16="http://schemas.microsoft.com/office/drawing/2014/main" id="{6B764623-F2AF-0644-8EC7-F9DD0F424310}"/>
              </a:ext>
            </a:extLst>
          </p:cNvPr>
          <p:cNvSpPr/>
          <p:nvPr/>
        </p:nvSpPr>
        <p:spPr>
          <a:xfrm>
            <a:off x="3341782" y="1114587"/>
            <a:ext cx="2886918" cy="5115357"/>
          </a:xfrm>
          <a:prstGeom prst="roundRect">
            <a:avLst>
              <a:gd name="adj" fmla="val 1508"/>
            </a:avLst>
          </a:prstGeom>
          <a:noFill/>
          <a:ln>
            <a:solidFill>
              <a:srgbClr val="DA1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20" name="Rectangle: Rounded Corners 22">
            <a:extLst>
              <a:ext uri="{FF2B5EF4-FFF2-40B4-BE49-F238E27FC236}">
                <a16:creationId xmlns:a16="http://schemas.microsoft.com/office/drawing/2014/main" id="{A058CC36-372A-3C49-9E38-7E006529E5CA}"/>
              </a:ext>
            </a:extLst>
          </p:cNvPr>
          <p:cNvSpPr/>
          <p:nvPr/>
        </p:nvSpPr>
        <p:spPr>
          <a:xfrm>
            <a:off x="343776" y="1114587"/>
            <a:ext cx="2886918" cy="5118155"/>
          </a:xfrm>
          <a:prstGeom prst="roundRect">
            <a:avLst>
              <a:gd name="adj" fmla="val 150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3" name="Slide Number Placeholder 2">
            <a:extLst>
              <a:ext uri="{FF2B5EF4-FFF2-40B4-BE49-F238E27FC236}">
                <a16:creationId xmlns:a16="http://schemas.microsoft.com/office/drawing/2014/main" id="{47678C11-794D-4236-9970-68286E18271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sp>
        <p:nvSpPr>
          <p:cNvPr id="4" name="Title 3">
            <a:extLst>
              <a:ext uri="{FF2B5EF4-FFF2-40B4-BE49-F238E27FC236}">
                <a16:creationId xmlns:a16="http://schemas.microsoft.com/office/drawing/2014/main" id="{882EE5A6-420A-4011-A4D0-5D34A08129CF}"/>
              </a:ext>
            </a:extLst>
          </p:cNvPr>
          <p:cNvSpPr>
            <a:spLocks noGrp="1"/>
          </p:cNvSpPr>
          <p:nvPr>
            <p:ph type="title"/>
          </p:nvPr>
        </p:nvSpPr>
        <p:spPr/>
        <p:txBody>
          <a:bodyPr/>
          <a:lstStyle/>
          <a:p>
            <a:r>
              <a:rPr lang="en-US" kern="0" cap="none"/>
              <a:t>A Wide Spectrum of Partnerships </a:t>
            </a:r>
          </a:p>
        </p:txBody>
      </p:sp>
      <p:sp>
        <p:nvSpPr>
          <p:cNvPr id="7" name="Subtitle 6">
            <a:extLst>
              <a:ext uri="{FF2B5EF4-FFF2-40B4-BE49-F238E27FC236}">
                <a16:creationId xmlns:a16="http://schemas.microsoft.com/office/drawing/2014/main" id="{7218F5F4-C56A-5A4C-9D0A-667528D17E03}"/>
              </a:ext>
            </a:extLst>
          </p:cNvPr>
          <p:cNvSpPr>
            <a:spLocks noGrp="1"/>
          </p:cNvSpPr>
          <p:nvPr>
            <p:ph type="subTitle" idx="1"/>
          </p:nvPr>
        </p:nvSpPr>
        <p:spPr/>
        <p:txBody>
          <a:bodyPr/>
          <a:lstStyle/>
          <a:p>
            <a:r>
              <a:rPr lang="en-US"/>
              <a:t>General Fusion has partnerships with industry leaders to accelerate its path to commercial deployment</a:t>
            </a:r>
          </a:p>
        </p:txBody>
      </p:sp>
      <p:pic>
        <p:nvPicPr>
          <p:cNvPr id="133" name="Picture 132">
            <a:extLst>
              <a:ext uri="{FF2B5EF4-FFF2-40B4-BE49-F238E27FC236}">
                <a16:creationId xmlns:a16="http://schemas.microsoft.com/office/drawing/2014/main" id="{25C2A502-D4D9-D145-A7CB-727D8FC8A922}"/>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67" t="5869" r="1317" b="14369"/>
          <a:stretch/>
        </p:blipFill>
        <p:spPr>
          <a:xfrm>
            <a:off x="352590" y="1970589"/>
            <a:ext cx="2886917" cy="1462488"/>
          </a:xfrm>
          <a:prstGeom prst="rect">
            <a:avLst/>
          </a:prstGeom>
          <a:ln>
            <a:noFill/>
          </a:ln>
        </p:spPr>
      </p:pic>
      <p:sp>
        <p:nvSpPr>
          <p:cNvPr id="39" name="TextBox 38">
            <a:extLst>
              <a:ext uri="{FF2B5EF4-FFF2-40B4-BE49-F238E27FC236}">
                <a16:creationId xmlns:a16="http://schemas.microsoft.com/office/drawing/2014/main" id="{99758867-72C9-4F5D-A104-D7808FD7F2EF}"/>
              </a:ext>
            </a:extLst>
          </p:cNvPr>
          <p:cNvSpPr txBox="1"/>
          <p:nvPr/>
        </p:nvSpPr>
        <p:spPr>
          <a:xfrm>
            <a:off x="574274" y="8096238"/>
            <a:ext cx="1540425" cy="153888"/>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1000" b="0" i="0" u="none" strike="noStrike" kern="1200" cap="none" spc="0" normalizeH="0" baseline="0" noProof="0" dirty="0">
                <a:ln>
                  <a:noFill/>
                </a:ln>
                <a:solidFill>
                  <a:srgbClr val="231F20"/>
                </a:solidFill>
                <a:effectLst/>
                <a:uLnTx/>
                <a:uFillTx/>
                <a:latin typeface="Ubuntu"/>
                <a:ea typeface="+mn-ea"/>
                <a:cs typeface="+mn-cs"/>
              </a:rPr>
              <a:t>Example: </a:t>
            </a:r>
            <a:r>
              <a:rPr kumimoji="0" lang="en-US" sz="1000" b="1" i="0" u="none" strike="noStrike" kern="1200" cap="none" spc="0" normalizeH="0" baseline="0" noProof="0" dirty="0">
                <a:ln>
                  <a:noFill/>
                </a:ln>
                <a:solidFill>
                  <a:srgbClr val="231F20"/>
                </a:solidFill>
                <a:effectLst/>
                <a:uLnTx/>
                <a:uFillTx/>
                <a:latin typeface="Ubuntu"/>
                <a:ea typeface="+mn-ea"/>
                <a:cs typeface="+mn-cs"/>
              </a:rPr>
              <a:t>Plasma Science </a:t>
            </a:r>
          </a:p>
        </p:txBody>
      </p:sp>
      <p:grpSp>
        <p:nvGrpSpPr>
          <p:cNvPr id="38" name="Group 37">
            <a:extLst>
              <a:ext uri="{FF2B5EF4-FFF2-40B4-BE49-F238E27FC236}">
                <a16:creationId xmlns:a16="http://schemas.microsoft.com/office/drawing/2014/main" id="{D42265D8-E2B5-8249-AAED-FD8279A7A38C}"/>
              </a:ext>
            </a:extLst>
          </p:cNvPr>
          <p:cNvGrpSpPr/>
          <p:nvPr/>
        </p:nvGrpSpPr>
        <p:grpSpPr>
          <a:xfrm>
            <a:off x="483268" y="1146207"/>
            <a:ext cx="2607935" cy="740847"/>
            <a:chOff x="518222" y="2882525"/>
            <a:chExt cx="2607935" cy="740847"/>
          </a:xfrm>
        </p:grpSpPr>
        <p:sp>
          <p:nvSpPr>
            <p:cNvPr id="20" name="Rectangle 19">
              <a:extLst>
                <a:ext uri="{FF2B5EF4-FFF2-40B4-BE49-F238E27FC236}">
                  <a16:creationId xmlns:a16="http://schemas.microsoft.com/office/drawing/2014/main" id="{9C507121-F729-43F7-8745-54ECCDC56203}"/>
                </a:ext>
              </a:extLst>
            </p:cNvPr>
            <p:cNvSpPr/>
            <p:nvPr/>
          </p:nvSpPr>
          <p:spPr>
            <a:xfrm>
              <a:off x="518223" y="2882525"/>
              <a:ext cx="2399705" cy="462755"/>
            </a:xfrm>
            <a:prstGeom prst="rect">
              <a:avLst/>
            </a:prstGeom>
            <a:solidFill>
              <a:schemeClr val="bg1"/>
            </a:solidFill>
          </p:spPr>
          <p:txBody>
            <a:bodyPr wrap="square" lIns="0" tIns="4680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A1F26"/>
                  </a:solidFill>
                  <a:effectLst/>
                  <a:uLnTx/>
                  <a:uFillTx/>
                  <a:latin typeface="Ubuntu" panose="020B0504030602030204"/>
                  <a:ea typeface="+mn-ea"/>
                  <a:cs typeface="+mn-cs"/>
                </a:rPr>
                <a:t>Fusion </a:t>
              </a:r>
              <a:br>
                <a:rPr kumimoji="0" lang="en-US" sz="1200" b="1" i="0" u="none" strike="noStrike" kern="1200" cap="none" spc="0" normalizeH="0" baseline="0" noProof="0">
                  <a:ln>
                    <a:noFill/>
                  </a:ln>
                  <a:solidFill>
                    <a:srgbClr val="DA1F26"/>
                  </a:solidFill>
                  <a:effectLst/>
                  <a:uLnTx/>
                  <a:uFillTx/>
                  <a:latin typeface="Ubuntu" panose="020B0504030602030204"/>
                  <a:ea typeface="+mn-ea"/>
                  <a:cs typeface="+mn-cs"/>
                </a:rPr>
              </a:br>
              <a:r>
                <a:rPr kumimoji="0" lang="en-US" sz="1200" b="1" i="0" u="none" strike="noStrike" kern="1200" cap="none" spc="0" normalizeH="0" baseline="0" noProof="0" dirty="0">
                  <a:ln>
                    <a:noFill/>
                  </a:ln>
                  <a:solidFill>
                    <a:srgbClr val="DA1F26"/>
                  </a:solidFill>
                  <a:effectLst/>
                  <a:uLnTx/>
                  <a:uFillTx/>
                  <a:latin typeface="Ubuntu" panose="020B0504030602030204"/>
                  <a:ea typeface="+mn-ea"/>
                  <a:cs typeface="+mn-cs"/>
                </a:rPr>
                <a:t>Technology Development</a:t>
              </a:r>
            </a:p>
          </p:txBody>
        </p:sp>
        <p:sp>
          <p:nvSpPr>
            <p:cNvPr id="82" name="TextBox 81">
              <a:extLst>
                <a:ext uri="{FF2B5EF4-FFF2-40B4-BE49-F238E27FC236}">
                  <a16:creationId xmlns:a16="http://schemas.microsoft.com/office/drawing/2014/main" id="{22290478-CABB-48BB-8D7E-D0E387587DB8}"/>
                </a:ext>
              </a:extLst>
            </p:cNvPr>
            <p:cNvSpPr txBox="1"/>
            <p:nvPr/>
          </p:nvSpPr>
          <p:spPr>
            <a:xfrm>
              <a:off x="518222" y="3346373"/>
              <a:ext cx="2607935" cy="276999"/>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900" b="0" i="0" u="none" strike="noStrike" kern="1200" cap="none" spc="0" normalizeH="0" baseline="0" noProof="0" dirty="0">
                  <a:ln>
                    <a:noFill/>
                  </a:ln>
                  <a:solidFill>
                    <a:srgbClr val="231F20"/>
                  </a:solidFill>
                  <a:effectLst/>
                  <a:uLnTx/>
                  <a:uFillTx/>
                  <a:latin typeface="Ubuntu"/>
                  <a:ea typeface="+mn-ea"/>
                  <a:cs typeface="+mn-cs"/>
                </a:rPr>
                <a:t>Build sustained value around proprietary MTF fusion technology</a:t>
              </a:r>
            </a:p>
          </p:txBody>
        </p:sp>
      </p:grpSp>
      <p:sp>
        <p:nvSpPr>
          <p:cNvPr id="40" name="TextBox 39">
            <a:extLst>
              <a:ext uri="{FF2B5EF4-FFF2-40B4-BE49-F238E27FC236}">
                <a16:creationId xmlns:a16="http://schemas.microsoft.com/office/drawing/2014/main" id="{95583EF4-735C-48D1-BCB9-F2A0F80ACABC}"/>
              </a:ext>
            </a:extLst>
          </p:cNvPr>
          <p:cNvSpPr txBox="1"/>
          <p:nvPr/>
        </p:nvSpPr>
        <p:spPr>
          <a:xfrm>
            <a:off x="533417" y="3860305"/>
            <a:ext cx="1519430" cy="24622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Plasma Stability</a:t>
            </a:r>
            <a:br>
              <a:rPr kumimoji="0" lang="en-US" sz="800" b="0" i="0" u="none" strike="noStrike" kern="1200" cap="none" spc="0" normalizeH="0" baseline="0" noProof="0">
                <a:ln>
                  <a:noFill/>
                </a:ln>
                <a:solidFill>
                  <a:prstClr val="white">
                    <a:lumMod val="50000"/>
                  </a:prstClr>
                </a:solidFill>
                <a:effectLst/>
                <a:uLnTx/>
                <a:uFillTx/>
                <a:latin typeface="Ubuntu"/>
                <a:ea typeface="+mn-ea"/>
                <a:cs typeface="+mn-cs"/>
              </a:rPr>
            </a:b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and Compression</a:t>
            </a:r>
          </a:p>
        </p:txBody>
      </p:sp>
      <p:pic>
        <p:nvPicPr>
          <p:cNvPr id="60" name="Picture 8">
            <a:extLst>
              <a:ext uri="{FF2B5EF4-FFF2-40B4-BE49-F238E27FC236}">
                <a16:creationId xmlns:a16="http://schemas.microsoft.com/office/drawing/2014/main" id="{18DE7043-5EFE-44DD-95AD-187838AA1E4F}"/>
              </a:ext>
              <a:ext uri="{C183D7F6-B498-43B3-948B-1728B52AA6E4}">
                <adec:decorative xmlns:adec="http://schemas.microsoft.com/office/drawing/2017/decorative" val="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306234" y="3856897"/>
            <a:ext cx="478600" cy="27432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DD3E3291-FC23-4F3B-9451-07BEA6F14EF6}"/>
              </a:ext>
            </a:extLst>
          </p:cNvPr>
          <p:cNvSpPr txBox="1"/>
          <p:nvPr/>
        </p:nvSpPr>
        <p:spPr>
          <a:xfrm>
            <a:off x="533417" y="4261429"/>
            <a:ext cx="1447610"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MHD Simulation</a:t>
            </a:r>
          </a:p>
        </p:txBody>
      </p:sp>
      <p:pic>
        <p:nvPicPr>
          <p:cNvPr id="67" name="Picture 66">
            <a:extLst>
              <a:ext uri="{FF2B5EF4-FFF2-40B4-BE49-F238E27FC236}">
                <a16:creationId xmlns:a16="http://schemas.microsoft.com/office/drawing/2014/main" id="{8E7F0D8D-7C97-43BA-8D28-260D01991BDC}"/>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087303" y="4483806"/>
            <a:ext cx="798659" cy="274320"/>
          </a:xfrm>
          <a:prstGeom prst="rect">
            <a:avLst/>
          </a:prstGeom>
        </p:spPr>
      </p:pic>
      <p:sp>
        <p:nvSpPr>
          <p:cNvPr id="91" name="TextBox 90">
            <a:extLst>
              <a:ext uri="{FF2B5EF4-FFF2-40B4-BE49-F238E27FC236}">
                <a16:creationId xmlns:a16="http://schemas.microsoft.com/office/drawing/2014/main" id="{D78F812D-268D-425C-8F4A-C7B249C72F48}"/>
              </a:ext>
            </a:extLst>
          </p:cNvPr>
          <p:cNvSpPr txBox="1"/>
          <p:nvPr/>
        </p:nvSpPr>
        <p:spPr>
          <a:xfrm>
            <a:off x="533417" y="4545619"/>
            <a:ext cx="1145666"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Hydrodynamic Stability</a:t>
            </a:r>
          </a:p>
        </p:txBody>
      </p:sp>
      <p:grpSp>
        <p:nvGrpSpPr>
          <p:cNvPr id="100" name="Group 99">
            <a:extLst>
              <a:ext uri="{FF2B5EF4-FFF2-40B4-BE49-F238E27FC236}">
                <a16:creationId xmlns:a16="http://schemas.microsoft.com/office/drawing/2014/main" id="{81F0E6DC-04BC-C6E0-9075-558AD27E4138}"/>
              </a:ext>
            </a:extLst>
          </p:cNvPr>
          <p:cNvGrpSpPr/>
          <p:nvPr/>
        </p:nvGrpSpPr>
        <p:grpSpPr>
          <a:xfrm>
            <a:off x="6554120" y="5601598"/>
            <a:ext cx="2384529" cy="313513"/>
            <a:chOff x="6559638" y="5649223"/>
            <a:chExt cx="2384529" cy="313513"/>
          </a:xfrm>
        </p:grpSpPr>
        <p:pic>
          <p:nvPicPr>
            <p:cNvPr id="75" name="Picture 74">
              <a:extLst>
                <a:ext uri="{FF2B5EF4-FFF2-40B4-BE49-F238E27FC236}">
                  <a16:creationId xmlns:a16="http://schemas.microsoft.com/office/drawing/2014/main" id="{53C00458-B8CF-4DAC-B830-F719EE27898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5215" y="5649223"/>
              <a:ext cx="758952" cy="313513"/>
            </a:xfrm>
            <a:prstGeom prst="rect">
              <a:avLst/>
            </a:prstGeom>
          </p:spPr>
        </p:pic>
        <p:sp>
          <p:nvSpPr>
            <p:cNvPr id="92" name="TextBox 91">
              <a:extLst>
                <a:ext uri="{FF2B5EF4-FFF2-40B4-BE49-F238E27FC236}">
                  <a16:creationId xmlns:a16="http://schemas.microsoft.com/office/drawing/2014/main" id="{DF5279C3-B9B6-4B5A-95B0-13FC05910986}"/>
                </a:ext>
              </a:extLst>
            </p:cNvPr>
            <p:cNvSpPr txBox="1"/>
            <p:nvPr/>
          </p:nvSpPr>
          <p:spPr>
            <a:xfrm>
              <a:off x="6559638" y="5744424"/>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Liquid Lithium </a:t>
              </a:r>
            </a:p>
          </p:txBody>
        </p:sp>
      </p:grpSp>
      <p:cxnSp>
        <p:nvCxnSpPr>
          <p:cNvPr id="17" name="Straight Connector 16">
            <a:extLst>
              <a:ext uri="{FF2B5EF4-FFF2-40B4-BE49-F238E27FC236}">
                <a16:creationId xmlns:a16="http://schemas.microsoft.com/office/drawing/2014/main" id="{DAF024AA-C76B-DA49-86D0-7BFB384DA8A8}"/>
              </a:ext>
            </a:extLst>
          </p:cNvPr>
          <p:cNvCxnSpPr>
            <a:cxnSpLocks/>
          </p:cNvCxnSpPr>
          <p:nvPr/>
        </p:nvCxnSpPr>
        <p:spPr>
          <a:xfrm>
            <a:off x="531965" y="4161778"/>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64DE454-A777-414C-AB0B-316647721696}"/>
              </a:ext>
            </a:extLst>
          </p:cNvPr>
          <p:cNvCxnSpPr>
            <a:cxnSpLocks/>
          </p:cNvCxnSpPr>
          <p:nvPr/>
        </p:nvCxnSpPr>
        <p:spPr>
          <a:xfrm>
            <a:off x="531965" y="4457476"/>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A0DEC06-6B2E-D448-A88E-F6D246081186}"/>
              </a:ext>
            </a:extLst>
          </p:cNvPr>
          <p:cNvCxnSpPr>
            <a:cxnSpLocks/>
          </p:cNvCxnSpPr>
          <p:nvPr/>
        </p:nvCxnSpPr>
        <p:spPr>
          <a:xfrm>
            <a:off x="531965" y="4743649"/>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426B81C-53B6-494F-9DD0-92DF88D5714B}"/>
              </a:ext>
            </a:extLst>
          </p:cNvPr>
          <p:cNvCxnSpPr>
            <a:cxnSpLocks/>
          </p:cNvCxnSpPr>
          <p:nvPr/>
        </p:nvCxnSpPr>
        <p:spPr>
          <a:xfrm>
            <a:off x="531965" y="5039347"/>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65E2687-9E46-421D-830D-6A1ADC093576}"/>
              </a:ext>
            </a:extLst>
          </p:cNvPr>
          <p:cNvSpPr txBox="1"/>
          <p:nvPr/>
        </p:nvSpPr>
        <p:spPr>
          <a:xfrm>
            <a:off x="3502294" y="7739334"/>
            <a:ext cx="1540425" cy="153888"/>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1000" b="0" i="0" u="none" strike="noStrike" kern="1200" cap="none" spc="0" normalizeH="0" baseline="0" noProof="0" dirty="0">
                <a:ln>
                  <a:noFill/>
                </a:ln>
                <a:solidFill>
                  <a:srgbClr val="231F20"/>
                </a:solidFill>
                <a:effectLst/>
                <a:uLnTx/>
                <a:uFillTx/>
                <a:latin typeface="Ubuntu"/>
                <a:ea typeface="+mn-ea"/>
                <a:cs typeface="+mn-cs"/>
              </a:rPr>
              <a:t>Example: </a:t>
            </a:r>
            <a:r>
              <a:rPr kumimoji="0" lang="en-US" sz="1000" b="1" i="0" u="none" strike="noStrike" kern="1200" cap="none" spc="0" normalizeH="0" baseline="0" noProof="0" dirty="0">
                <a:ln>
                  <a:noFill/>
                </a:ln>
                <a:solidFill>
                  <a:srgbClr val="231F20"/>
                </a:solidFill>
                <a:effectLst/>
                <a:uLnTx/>
                <a:uFillTx/>
                <a:latin typeface="Ubuntu"/>
                <a:ea typeface="+mn-ea"/>
                <a:cs typeface="+mn-cs"/>
              </a:rPr>
              <a:t>3-D Printing</a:t>
            </a:r>
          </a:p>
        </p:txBody>
      </p:sp>
      <p:grpSp>
        <p:nvGrpSpPr>
          <p:cNvPr id="41" name="Group 40">
            <a:extLst>
              <a:ext uri="{FF2B5EF4-FFF2-40B4-BE49-F238E27FC236}">
                <a16:creationId xmlns:a16="http://schemas.microsoft.com/office/drawing/2014/main" id="{8EF64F79-2AFB-284E-88C2-ED56B685E942}"/>
              </a:ext>
            </a:extLst>
          </p:cNvPr>
          <p:cNvGrpSpPr/>
          <p:nvPr/>
        </p:nvGrpSpPr>
        <p:grpSpPr>
          <a:xfrm>
            <a:off x="3528954" y="1146207"/>
            <a:ext cx="2539675" cy="602347"/>
            <a:chOff x="3550604" y="2882525"/>
            <a:chExt cx="2539675" cy="602347"/>
          </a:xfrm>
        </p:grpSpPr>
        <p:sp>
          <p:nvSpPr>
            <p:cNvPr id="23" name="Rectangle 22">
              <a:extLst>
                <a:ext uri="{FF2B5EF4-FFF2-40B4-BE49-F238E27FC236}">
                  <a16:creationId xmlns:a16="http://schemas.microsoft.com/office/drawing/2014/main" id="{0C320C7A-4A38-4B66-9DCD-80097633F566}"/>
                </a:ext>
              </a:extLst>
            </p:cNvPr>
            <p:cNvSpPr/>
            <p:nvPr/>
          </p:nvSpPr>
          <p:spPr>
            <a:xfrm>
              <a:off x="3550604" y="2882525"/>
              <a:ext cx="2012590" cy="462755"/>
            </a:xfrm>
            <a:prstGeom prst="rect">
              <a:avLst/>
            </a:prstGeom>
            <a:solidFill>
              <a:schemeClr val="bg1"/>
            </a:solidFill>
          </p:spPr>
          <p:txBody>
            <a:bodyPr wrap="square" lIns="0" tIns="4680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A1F26"/>
                  </a:solidFill>
                  <a:effectLst/>
                  <a:uLnTx/>
                  <a:uFillTx/>
                  <a:latin typeface="Ubuntu" panose="020B0504030602030204"/>
                  <a:ea typeface="+mn-ea"/>
                  <a:cs typeface="+mn-cs"/>
                </a:rPr>
                <a:t>Diagnostic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A1F26"/>
                  </a:solidFill>
                  <a:effectLst/>
                  <a:uLnTx/>
                  <a:uFillTx/>
                  <a:latin typeface="Ubuntu" panose="020B0504030602030204"/>
                  <a:ea typeface="+mn-ea"/>
                  <a:cs typeface="+mn-cs"/>
                </a:rPr>
                <a:t>Development</a:t>
              </a:r>
            </a:p>
          </p:txBody>
        </p:sp>
        <p:sp>
          <p:nvSpPr>
            <p:cNvPr id="83" name="TextBox 82">
              <a:extLst>
                <a:ext uri="{FF2B5EF4-FFF2-40B4-BE49-F238E27FC236}">
                  <a16:creationId xmlns:a16="http://schemas.microsoft.com/office/drawing/2014/main" id="{DAF5CC5C-0058-4095-9ED6-0F622E0E7E11}"/>
                </a:ext>
              </a:extLst>
            </p:cNvPr>
            <p:cNvSpPr txBox="1"/>
            <p:nvPr/>
          </p:nvSpPr>
          <p:spPr>
            <a:xfrm>
              <a:off x="3550604" y="3346373"/>
              <a:ext cx="2539675" cy="138499"/>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900" b="0" i="0" u="none" strike="noStrike" kern="1200" cap="none" spc="0" normalizeH="0" baseline="0" noProof="0" dirty="0">
                  <a:ln>
                    <a:noFill/>
                  </a:ln>
                  <a:solidFill>
                    <a:srgbClr val="231F20"/>
                  </a:solidFill>
                  <a:effectLst/>
                  <a:uLnTx/>
                  <a:uFillTx/>
                  <a:latin typeface="Ubuntu"/>
                  <a:ea typeface="+mn-ea"/>
                  <a:cs typeface="+mn-cs"/>
                </a:rPr>
                <a:t>Leverage experience to build diagnostic tools</a:t>
              </a:r>
            </a:p>
          </p:txBody>
        </p:sp>
      </p:grpSp>
      <p:grpSp>
        <p:nvGrpSpPr>
          <p:cNvPr id="34" name="Group 33">
            <a:extLst>
              <a:ext uri="{FF2B5EF4-FFF2-40B4-BE49-F238E27FC236}">
                <a16:creationId xmlns:a16="http://schemas.microsoft.com/office/drawing/2014/main" id="{122AF6A3-3F90-E9DB-1FDC-ADAFF6B1868A}"/>
              </a:ext>
            </a:extLst>
          </p:cNvPr>
          <p:cNvGrpSpPr/>
          <p:nvPr/>
        </p:nvGrpSpPr>
        <p:grpSpPr>
          <a:xfrm>
            <a:off x="6554120" y="5282191"/>
            <a:ext cx="2422480" cy="345630"/>
            <a:chOff x="6517662" y="5668169"/>
            <a:chExt cx="2422480" cy="345630"/>
          </a:xfrm>
        </p:grpSpPr>
        <p:sp>
          <p:nvSpPr>
            <p:cNvPr id="95" name="TextBox 94">
              <a:extLst>
                <a:ext uri="{FF2B5EF4-FFF2-40B4-BE49-F238E27FC236}">
                  <a16:creationId xmlns:a16="http://schemas.microsoft.com/office/drawing/2014/main" id="{FC1AD175-9C1E-4A26-832E-1771537B37D5}"/>
                </a:ext>
              </a:extLst>
            </p:cNvPr>
            <p:cNvSpPr txBox="1"/>
            <p:nvPr/>
          </p:nvSpPr>
          <p:spPr>
            <a:xfrm>
              <a:off x="6517662" y="5782398"/>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Tritium Extraction</a:t>
              </a:r>
            </a:p>
          </p:txBody>
        </p:sp>
        <p:pic>
          <p:nvPicPr>
            <p:cNvPr id="97" name="Picture 2">
              <a:extLst>
                <a:ext uri="{FF2B5EF4-FFF2-40B4-BE49-F238E27FC236}">
                  <a16:creationId xmlns:a16="http://schemas.microsoft.com/office/drawing/2014/main" id="{CA2E2AD8-F1F3-47F8-B3B3-D1388AB973C3}"/>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6706" y="5668169"/>
              <a:ext cx="923436" cy="345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DD3AD5EC-2B1E-F1CF-BE7D-0892897341AD}"/>
              </a:ext>
            </a:extLst>
          </p:cNvPr>
          <p:cNvGrpSpPr/>
          <p:nvPr/>
        </p:nvGrpSpPr>
        <p:grpSpPr>
          <a:xfrm>
            <a:off x="6554120" y="5013501"/>
            <a:ext cx="2518753" cy="310093"/>
            <a:chOff x="3544965" y="4274376"/>
            <a:chExt cx="2518753" cy="310093"/>
          </a:xfrm>
        </p:grpSpPr>
        <p:sp>
          <p:nvSpPr>
            <p:cNvPr id="56" name="TextBox 55">
              <a:extLst>
                <a:ext uri="{FF2B5EF4-FFF2-40B4-BE49-F238E27FC236}">
                  <a16:creationId xmlns:a16="http://schemas.microsoft.com/office/drawing/2014/main" id="{81E211AD-218A-4BA2-A678-4FFDFEC7C632}"/>
                </a:ext>
              </a:extLst>
            </p:cNvPr>
            <p:cNvSpPr txBox="1"/>
            <p:nvPr/>
          </p:nvSpPr>
          <p:spPr>
            <a:xfrm>
              <a:off x="3544965" y="4373824"/>
              <a:ext cx="1023947"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Forging and Materials</a:t>
              </a:r>
            </a:p>
          </p:txBody>
        </p:sp>
        <p:pic>
          <p:nvPicPr>
            <p:cNvPr id="98" name="Picture 97">
              <a:extLst>
                <a:ext uri="{FF2B5EF4-FFF2-40B4-BE49-F238E27FC236}">
                  <a16:creationId xmlns:a16="http://schemas.microsoft.com/office/drawing/2014/main" id="{AA1580EC-09AE-41B4-B677-ADC27B7CD595}"/>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209" b="23280"/>
            <a:stretch/>
          </p:blipFill>
          <p:spPr>
            <a:xfrm>
              <a:off x="5039771" y="4274376"/>
              <a:ext cx="1023947" cy="310093"/>
            </a:xfrm>
            <a:prstGeom prst="rect">
              <a:avLst/>
            </a:prstGeom>
          </p:spPr>
        </p:pic>
      </p:grpSp>
      <p:cxnSp>
        <p:nvCxnSpPr>
          <p:cNvPr id="143" name="Straight Connector 142">
            <a:extLst>
              <a:ext uri="{FF2B5EF4-FFF2-40B4-BE49-F238E27FC236}">
                <a16:creationId xmlns:a16="http://schemas.microsoft.com/office/drawing/2014/main" id="{381A3C25-F689-BD4F-93F9-EF1BEAE672EE}"/>
              </a:ext>
            </a:extLst>
          </p:cNvPr>
          <p:cNvCxnSpPr>
            <a:cxnSpLocks/>
          </p:cNvCxnSpPr>
          <p:nvPr/>
        </p:nvCxnSpPr>
        <p:spPr>
          <a:xfrm>
            <a:off x="3528954" y="4169521"/>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B634CB1-2829-204A-8CC7-CE12FBD2AA3D}"/>
              </a:ext>
            </a:extLst>
          </p:cNvPr>
          <p:cNvCxnSpPr>
            <a:cxnSpLocks/>
          </p:cNvCxnSpPr>
          <p:nvPr/>
        </p:nvCxnSpPr>
        <p:spPr>
          <a:xfrm>
            <a:off x="3528954" y="4460558"/>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7DD45849-F183-204B-8498-B620F0FF4E0B}"/>
              </a:ext>
            </a:extLst>
          </p:cNvPr>
          <p:cNvGrpSpPr/>
          <p:nvPr/>
        </p:nvGrpSpPr>
        <p:grpSpPr>
          <a:xfrm>
            <a:off x="6500154" y="1149237"/>
            <a:ext cx="2722049" cy="592800"/>
            <a:chOff x="6490100" y="2853949"/>
            <a:chExt cx="2322154" cy="592800"/>
          </a:xfrm>
        </p:grpSpPr>
        <p:sp>
          <p:nvSpPr>
            <p:cNvPr id="25" name="Rectangle 24">
              <a:extLst>
                <a:ext uri="{FF2B5EF4-FFF2-40B4-BE49-F238E27FC236}">
                  <a16:creationId xmlns:a16="http://schemas.microsoft.com/office/drawing/2014/main" id="{B9317912-7A7C-4EAA-8389-1C9008255EE0}"/>
                </a:ext>
              </a:extLst>
            </p:cNvPr>
            <p:cNvSpPr/>
            <p:nvPr/>
          </p:nvSpPr>
          <p:spPr>
            <a:xfrm>
              <a:off x="6490100" y="2853949"/>
              <a:ext cx="2322154" cy="462755"/>
            </a:xfrm>
            <a:prstGeom prst="rect">
              <a:avLst/>
            </a:prstGeom>
            <a:solidFill>
              <a:schemeClr val="bg1"/>
            </a:solidFill>
          </p:spPr>
          <p:txBody>
            <a:bodyPr wrap="square" lIns="0" tIns="4680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A1F26"/>
                  </a:solidFill>
                  <a:effectLst/>
                  <a:uLnTx/>
                  <a:uFillTx/>
                  <a:latin typeface="Ubuntu" panose="020B0504030602030204"/>
                  <a:ea typeface="+mn-ea"/>
                  <a:cs typeface="+mn-cs"/>
                </a:rPr>
                <a:t>Support for Future Near Commercial Machine and Related Systems</a:t>
              </a:r>
            </a:p>
          </p:txBody>
        </p:sp>
        <p:sp>
          <p:nvSpPr>
            <p:cNvPr id="84" name="TextBox 83">
              <a:extLst>
                <a:ext uri="{FF2B5EF4-FFF2-40B4-BE49-F238E27FC236}">
                  <a16:creationId xmlns:a16="http://schemas.microsoft.com/office/drawing/2014/main" id="{B1EE9AF3-8A9A-498F-B7F3-AB344123196C}"/>
                </a:ext>
              </a:extLst>
            </p:cNvPr>
            <p:cNvSpPr txBox="1"/>
            <p:nvPr/>
          </p:nvSpPr>
          <p:spPr>
            <a:xfrm>
              <a:off x="6505711" y="3308250"/>
              <a:ext cx="2279844" cy="138499"/>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900" b="0" i="0" u="none" strike="noStrike" kern="1200" cap="none" spc="0" normalizeH="0" baseline="0" noProof="0" dirty="0">
                  <a:ln>
                    <a:noFill/>
                  </a:ln>
                  <a:solidFill>
                    <a:srgbClr val="231F20"/>
                  </a:solidFill>
                  <a:effectLst/>
                  <a:uLnTx/>
                  <a:uFillTx/>
                  <a:latin typeface="Ubuntu"/>
                  <a:ea typeface="+mn-ea"/>
                  <a:cs typeface="+mn-cs"/>
                </a:rPr>
                <a:t>Cornerstone partners to support commercialization</a:t>
              </a:r>
            </a:p>
          </p:txBody>
        </p:sp>
      </p:grpSp>
      <p:grpSp>
        <p:nvGrpSpPr>
          <p:cNvPr id="88" name="Group 87">
            <a:extLst>
              <a:ext uri="{FF2B5EF4-FFF2-40B4-BE49-F238E27FC236}">
                <a16:creationId xmlns:a16="http://schemas.microsoft.com/office/drawing/2014/main" id="{72BC8881-1C78-3905-D573-82EE2CCF27F3}"/>
              </a:ext>
            </a:extLst>
          </p:cNvPr>
          <p:cNvGrpSpPr/>
          <p:nvPr/>
        </p:nvGrpSpPr>
        <p:grpSpPr>
          <a:xfrm>
            <a:off x="6554120" y="3874968"/>
            <a:ext cx="2265207" cy="246221"/>
            <a:chOff x="6554120" y="4027368"/>
            <a:chExt cx="2265207" cy="246221"/>
          </a:xfrm>
        </p:grpSpPr>
        <p:sp>
          <p:nvSpPr>
            <p:cNvPr id="101" name="TextBox 100">
              <a:extLst>
                <a:ext uri="{FF2B5EF4-FFF2-40B4-BE49-F238E27FC236}">
                  <a16:creationId xmlns:a16="http://schemas.microsoft.com/office/drawing/2014/main" id="{FD77729A-B69B-4AB5-A02E-9B7DA2B822CB}"/>
                </a:ext>
              </a:extLst>
            </p:cNvPr>
            <p:cNvSpPr txBox="1"/>
            <p:nvPr/>
          </p:nvSpPr>
          <p:spPr>
            <a:xfrm>
              <a:off x="6554120" y="4027368"/>
              <a:ext cx="1350350" cy="24622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Engineering </a:t>
              </a:r>
              <a:br>
                <a:rPr kumimoji="0" lang="en-US" sz="800" b="0" i="0" u="none" strike="noStrike" kern="1200" cap="none" spc="0" normalizeH="0" baseline="0" noProof="0">
                  <a:ln>
                    <a:noFill/>
                  </a:ln>
                  <a:solidFill>
                    <a:prstClr val="white">
                      <a:lumMod val="50000"/>
                    </a:prstClr>
                  </a:solidFill>
                  <a:effectLst/>
                  <a:uLnTx/>
                  <a:uFillTx/>
                  <a:latin typeface="Ubuntu"/>
                  <a:ea typeface="+mn-ea"/>
                  <a:cs typeface="+mn-cs"/>
                </a:rPr>
              </a:b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and Construction</a:t>
              </a:r>
            </a:p>
          </p:txBody>
        </p:sp>
        <p:pic>
          <p:nvPicPr>
            <p:cNvPr id="106" name="Picture 2">
              <a:extLst>
                <a:ext uri="{FF2B5EF4-FFF2-40B4-BE49-F238E27FC236}">
                  <a16:creationId xmlns:a16="http://schemas.microsoft.com/office/drawing/2014/main" id="{84B0BDE3-C887-4BB2-9455-301C2829A87E}"/>
                </a:ext>
                <a:ext uri="{C183D7F6-B498-43B3-948B-1728B52AA6E4}">
                  <adec:decorative xmlns:adec="http://schemas.microsoft.com/office/drawing/2017/decorative" val="1"/>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06679" y="4123202"/>
              <a:ext cx="612648" cy="9963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id="{D71F4606-125D-BDFF-608B-501A5D54852A}"/>
              </a:ext>
            </a:extLst>
          </p:cNvPr>
          <p:cNvGrpSpPr/>
          <p:nvPr/>
        </p:nvGrpSpPr>
        <p:grpSpPr>
          <a:xfrm>
            <a:off x="6554120" y="4537722"/>
            <a:ext cx="2175569" cy="123424"/>
            <a:chOff x="6538602" y="4775847"/>
            <a:chExt cx="2175569" cy="123424"/>
          </a:xfrm>
        </p:grpSpPr>
        <p:sp>
          <p:nvSpPr>
            <p:cNvPr id="104" name="TextBox 103">
              <a:extLst>
                <a:ext uri="{FF2B5EF4-FFF2-40B4-BE49-F238E27FC236}">
                  <a16:creationId xmlns:a16="http://schemas.microsoft.com/office/drawing/2014/main" id="{6E892985-9995-419D-B7F0-5D4061BE27F8}"/>
                </a:ext>
              </a:extLst>
            </p:cNvPr>
            <p:cNvSpPr txBox="1"/>
            <p:nvPr/>
          </p:nvSpPr>
          <p:spPr>
            <a:xfrm>
              <a:off x="6538602" y="4776004"/>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Building Engineering</a:t>
              </a:r>
            </a:p>
          </p:txBody>
        </p:sp>
        <p:pic>
          <p:nvPicPr>
            <p:cNvPr id="107" name="Picture 16">
              <a:extLst>
                <a:ext uri="{FF2B5EF4-FFF2-40B4-BE49-F238E27FC236}">
                  <a16:creationId xmlns:a16="http://schemas.microsoft.com/office/drawing/2014/main" id="{D9F9D11E-E023-4ED9-8B4B-5D8ECBEA0BF3}"/>
                </a:ext>
                <a:ext uri="{C183D7F6-B498-43B3-948B-1728B52AA6E4}">
                  <adec:decorative xmlns:adec="http://schemas.microsoft.com/office/drawing/2017/decorative" val="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11835" y="4775847"/>
              <a:ext cx="402336" cy="1234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 name="Group 98">
            <a:extLst>
              <a:ext uri="{FF2B5EF4-FFF2-40B4-BE49-F238E27FC236}">
                <a16:creationId xmlns:a16="http://schemas.microsoft.com/office/drawing/2014/main" id="{31F0B89A-1E04-A024-1327-1DC75EE28D47}"/>
              </a:ext>
            </a:extLst>
          </p:cNvPr>
          <p:cNvGrpSpPr/>
          <p:nvPr/>
        </p:nvGrpSpPr>
        <p:grpSpPr>
          <a:xfrm>
            <a:off x="6554120" y="4783734"/>
            <a:ext cx="2519131" cy="201971"/>
            <a:chOff x="6538602" y="5059959"/>
            <a:chExt cx="2519131" cy="201971"/>
          </a:xfrm>
        </p:grpSpPr>
        <p:sp>
          <p:nvSpPr>
            <p:cNvPr id="103" name="TextBox 102">
              <a:extLst>
                <a:ext uri="{FF2B5EF4-FFF2-40B4-BE49-F238E27FC236}">
                  <a16:creationId xmlns:a16="http://schemas.microsoft.com/office/drawing/2014/main" id="{E6B34DA2-31C1-4BA2-B916-108FE8F77167}"/>
                </a:ext>
              </a:extLst>
            </p:cNvPr>
            <p:cNvSpPr txBox="1"/>
            <p:nvPr/>
          </p:nvSpPr>
          <p:spPr>
            <a:xfrm>
              <a:off x="6538602" y="5099389"/>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Project Management</a:t>
              </a:r>
            </a:p>
          </p:txBody>
        </p:sp>
        <p:pic>
          <p:nvPicPr>
            <p:cNvPr id="108" name="Picture 107">
              <a:extLst>
                <a:ext uri="{FF2B5EF4-FFF2-40B4-BE49-F238E27FC236}">
                  <a16:creationId xmlns:a16="http://schemas.microsoft.com/office/drawing/2014/main" id="{F11BAEB2-E52F-4A7D-8A1D-579DD7604B00}"/>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68274" y="5059959"/>
              <a:ext cx="1089459" cy="201971"/>
            </a:xfrm>
            <a:prstGeom prst="rect">
              <a:avLst/>
            </a:prstGeom>
          </p:spPr>
        </p:pic>
      </p:grpSp>
      <p:grpSp>
        <p:nvGrpSpPr>
          <p:cNvPr id="89" name="Group 88">
            <a:extLst>
              <a:ext uri="{FF2B5EF4-FFF2-40B4-BE49-F238E27FC236}">
                <a16:creationId xmlns:a16="http://schemas.microsoft.com/office/drawing/2014/main" id="{C7D5AE45-9619-0CC6-20E4-E6A9EBBA0D70}"/>
              </a:ext>
            </a:extLst>
          </p:cNvPr>
          <p:cNvGrpSpPr/>
          <p:nvPr/>
        </p:nvGrpSpPr>
        <p:grpSpPr>
          <a:xfrm>
            <a:off x="6554120" y="4253938"/>
            <a:ext cx="2232965" cy="123111"/>
            <a:chOff x="6538602" y="4482537"/>
            <a:chExt cx="2232965" cy="123111"/>
          </a:xfrm>
        </p:grpSpPr>
        <p:sp>
          <p:nvSpPr>
            <p:cNvPr id="102" name="TextBox 101">
              <a:extLst>
                <a:ext uri="{FF2B5EF4-FFF2-40B4-BE49-F238E27FC236}">
                  <a16:creationId xmlns:a16="http://schemas.microsoft.com/office/drawing/2014/main" id="{03FB9275-C926-46C5-927B-07A613200917}"/>
                </a:ext>
              </a:extLst>
            </p:cNvPr>
            <p:cNvSpPr txBox="1"/>
            <p:nvPr/>
          </p:nvSpPr>
          <p:spPr>
            <a:xfrm>
              <a:off x="6538602" y="4482537"/>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Architect</a:t>
              </a:r>
            </a:p>
          </p:txBody>
        </p:sp>
        <p:pic>
          <p:nvPicPr>
            <p:cNvPr id="109" name="Graphic 108">
              <a:extLst>
                <a:ext uri="{FF2B5EF4-FFF2-40B4-BE49-F238E27FC236}">
                  <a16:creationId xmlns:a16="http://schemas.microsoft.com/office/drawing/2014/main" id="{A40F1832-3181-455A-9E19-89C53A75AFCB}"/>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4439" y="4487366"/>
              <a:ext cx="517128" cy="113452"/>
            </a:xfrm>
            <a:prstGeom prst="rect">
              <a:avLst/>
            </a:prstGeom>
          </p:spPr>
        </p:pic>
      </p:grpSp>
      <p:cxnSp>
        <p:nvCxnSpPr>
          <p:cNvPr id="150" name="Straight Connector 149">
            <a:extLst>
              <a:ext uri="{FF2B5EF4-FFF2-40B4-BE49-F238E27FC236}">
                <a16:creationId xmlns:a16="http://schemas.microsoft.com/office/drawing/2014/main" id="{DC843660-EEA0-7442-94F6-AEEA98A0F037}"/>
              </a:ext>
            </a:extLst>
          </p:cNvPr>
          <p:cNvCxnSpPr>
            <a:cxnSpLocks/>
          </p:cNvCxnSpPr>
          <p:nvPr/>
        </p:nvCxnSpPr>
        <p:spPr>
          <a:xfrm>
            <a:off x="6513746" y="4744966"/>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6B7C87E-0DDB-0744-83A4-84C1F13ED0F1}"/>
              </a:ext>
            </a:extLst>
          </p:cNvPr>
          <p:cNvCxnSpPr>
            <a:cxnSpLocks/>
          </p:cNvCxnSpPr>
          <p:nvPr/>
        </p:nvCxnSpPr>
        <p:spPr>
          <a:xfrm>
            <a:off x="6513746" y="5031880"/>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20B19D0-72A1-A047-BCE2-D2BACBC69B10}"/>
              </a:ext>
            </a:extLst>
          </p:cNvPr>
          <p:cNvCxnSpPr>
            <a:cxnSpLocks/>
          </p:cNvCxnSpPr>
          <p:nvPr/>
        </p:nvCxnSpPr>
        <p:spPr>
          <a:xfrm>
            <a:off x="6513746" y="4458052"/>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D1D66A7C-E7BE-7B4A-854C-E2D3C7AA8D3E}"/>
              </a:ext>
            </a:extLst>
          </p:cNvPr>
          <p:cNvCxnSpPr>
            <a:cxnSpLocks/>
          </p:cNvCxnSpPr>
          <p:nvPr/>
        </p:nvCxnSpPr>
        <p:spPr>
          <a:xfrm>
            <a:off x="6513746" y="4171138"/>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9C51AE42-B1C7-1C6E-C53B-74B834C87319}"/>
              </a:ext>
            </a:extLst>
          </p:cNvPr>
          <p:cNvGrpSpPr/>
          <p:nvPr/>
        </p:nvGrpSpPr>
        <p:grpSpPr>
          <a:xfrm>
            <a:off x="6936680" y="6922387"/>
            <a:ext cx="2539998" cy="246221"/>
            <a:chOff x="3544965" y="4727708"/>
            <a:chExt cx="2539998" cy="246221"/>
          </a:xfrm>
        </p:grpSpPr>
        <p:sp>
          <p:nvSpPr>
            <p:cNvPr id="94" name="TextBox 93">
              <a:extLst>
                <a:ext uri="{FF2B5EF4-FFF2-40B4-BE49-F238E27FC236}">
                  <a16:creationId xmlns:a16="http://schemas.microsoft.com/office/drawing/2014/main" id="{9F6464D2-5C75-4F13-A73F-6E98D5F73796}"/>
                </a:ext>
              </a:extLst>
            </p:cNvPr>
            <p:cNvSpPr txBox="1"/>
            <p:nvPr/>
          </p:nvSpPr>
          <p:spPr>
            <a:xfrm>
              <a:off x="3544965" y="4789263"/>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Commercial Rotor</a:t>
              </a:r>
            </a:p>
          </p:txBody>
        </p:sp>
        <p:sp>
          <p:nvSpPr>
            <p:cNvPr id="127" name="TextBox 126">
              <a:extLst>
                <a:ext uri="{FF2B5EF4-FFF2-40B4-BE49-F238E27FC236}">
                  <a16:creationId xmlns:a16="http://schemas.microsoft.com/office/drawing/2014/main" id="{66C7FB27-5E45-4BB7-8B16-8A8C5EC50FF2}"/>
                </a:ext>
                <a:ext uri="{C183D7F6-B498-43B3-948B-1728B52AA6E4}">
                  <adec:decorative xmlns:adec="http://schemas.microsoft.com/office/drawing/2017/decorative" val="1"/>
                </a:ext>
              </a:extLst>
            </p:cNvPr>
            <p:cNvSpPr txBox="1"/>
            <p:nvPr/>
          </p:nvSpPr>
          <p:spPr>
            <a:xfrm>
              <a:off x="4866126" y="4727708"/>
              <a:ext cx="1218837" cy="24622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3-D Additive Manufacturing Specialist</a:t>
              </a:r>
            </a:p>
          </p:txBody>
        </p:sp>
      </p:grpSp>
      <p:pic>
        <p:nvPicPr>
          <p:cNvPr id="6" name="Picture 5">
            <a:extLst>
              <a:ext uri="{FF2B5EF4-FFF2-40B4-BE49-F238E27FC236}">
                <a16:creationId xmlns:a16="http://schemas.microsoft.com/office/drawing/2014/main" id="{1423E39D-A970-1C2E-FB24-6320B42A35A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188" b="26018"/>
          <a:stretch/>
        </p:blipFill>
        <p:spPr>
          <a:xfrm>
            <a:off x="6351366" y="1982708"/>
            <a:ext cx="2886917" cy="1454400"/>
          </a:xfrm>
          <a:prstGeom prst="rect">
            <a:avLst/>
          </a:prstGeom>
          <a:ln>
            <a:noFill/>
          </a:ln>
        </p:spPr>
      </p:pic>
      <p:sp>
        <p:nvSpPr>
          <p:cNvPr id="12" name="Oval 11">
            <a:extLst>
              <a:ext uri="{FF2B5EF4-FFF2-40B4-BE49-F238E27FC236}">
                <a16:creationId xmlns:a16="http://schemas.microsoft.com/office/drawing/2014/main" id="{AEA5D946-9E75-28CF-B0A1-7D860E56D47A}"/>
              </a:ext>
            </a:extLst>
          </p:cNvPr>
          <p:cNvSpPr/>
          <p:nvPr/>
        </p:nvSpPr>
        <p:spPr>
          <a:xfrm>
            <a:off x="7689568" y="2332598"/>
            <a:ext cx="815938" cy="390925"/>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3" name="Rectangle 12">
            <a:extLst>
              <a:ext uri="{FF2B5EF4-FFF2-40B4-BE49-F238E27FC236}">
                <a16:creationId xmlns:a16="http://schemas.microsoft.com/office/drawing/2014/main" id="{65E3E71B-BA37-90D5-5AF3-0481300A4990}"/>
              </a:ext>
            </a:extLst>
          </p:cNvPr>
          <p:cNvSpPr/>
          <p:nvPr/>
        </p:nvSpPr>
        <p:spPr>
          <a:xfrm>
            <a:off x="7394570" y="2066398"/>
            <a:ext cx="1493099" cy="211203"/>
          </a:xfrm>
          <a:prstGeom prst="rect">
            <a:avLst/>
          </a:prstGeom>
          <a:noFill/>
        </p:spPr>
        <p:txBody>
          <a:bodyPr wrap="square" lIns="0" bIns="72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Ubuntu"/>
                <a:ea typeface="+mn-ea"/>
                <a:cs typeface="+mn-cs"/>
              </a:rPr>
              <a:t>JET Facility</a:t>
            </a:r>
          </a:p>
        </p:txBody>
      </p:sp>
      <p:pic>
        <p:nvPicPr>
          <p:cNvPr id="24" name="Picture 23" descr="A picture containing dark&#10;&#10;Description automatically generated">
            <a:extLst>
              <a:ext uri="{FF2B5EF4-FFF2-40B4-BE49-F238E27FC236}">
                <a16:creationId xmlns:a16="http://schemas.microsoft.com/office/drawing/2014/main" id="{BD470512-EF18-9EA4-3C79-B19010ADD61E}"/>
              </a:ext>
            </a:extLst>
          </p:cNvPr>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8549026" y="2187956"/>
            <a:ext cx="428614" cy="281873"/>
          </a:xfrm>
          <a:prstGeom prst="rect">
            <a:avLst/>
          </a:prstGeom>
        </p:spPr>
      </p:pic>
      <p:sp>
        <p:nvSpPr>
          <p:cNvPr id="26" name="Oval 25">
            <a:extLst>
              <a:ext uri="{FF2B5EF4-FFF2-40B4-BE49-F238E27FC236}">
                <a16:creationId xmlns:a16="http://schemas.microsoft.com/office/drawing/2014/main" id="{F17D2681-6FD3-ABAB-4283-E1DDB48C1D6D}"/>
              </a:ext>
            </a:extLst>
          </p:cNvPr>
          <p:cNvSpPr/>
          <p:nvPr/>
        </p:nvSpPr>
        <p:spPr>
          <a:xfrm>
            <a:off x="8560605" y="2170784"/>
            <a:ext cx="428613" cy="390925"/>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27" name="Rectangle 26">
            <a:extLst>
              <a:ext uri="{FF2B5EF4-FFF2-40B4-BE49-F238E27FC236}">
                <a16:creationId xmlns:a16="http://schemas.microsoft.com/office/drawing/2014/main" id="{09E16ABC-D5FB-B656-F97C-123C5D3AB945}"/>
              </a:ext>
            </a:extLst>
          </p:cNvPr>
          <p:cNvSpPr/>
          <p:nvPr/>
        </p:nvSpPr>
        <p:spPr>
          <a:xfrm>
            <a:off x="8270238" y="1922747"/>
            <a:ext cx="1098178" cy="303536"/>
          </a:xfrm>
          <a:prstGeom prst="rect">
            <a:avLst/>
          </a:prstGeom>
          <a:noFill/>
        </p:spPr>
        <p:txBody>
          <a:bodyPr wrap="square" lIns="0" bIns="7200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Ubuntu"/>
                <a:ea typeface="+mn-ea"/>
                <a:cs typeface="+mn-cs"/>
              </a:rPr>
              <a:t>Potential Site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Ubuntu"/>
                <a:ea typeface="+mn-ea"/>
                <a:cs typeface="+mn-cs"/>
              </a:rPr>
              <a:t>Near Commercial Machine</a:t>
            </a:r>
          </a:p>
        </p:txBody>
      </p:sp>
      <p:pic>
        <p:nvPicPr>
          <p:cNvPr id="103428" name="Picture 4" descr="Oak Ridge National Laboratory | Drupal.org">
            <a:extLst>
              <a:ext uri="{FF2B5EF4-FFF2-40B4-BE49-F238E27FC236}">
                <a16:creationId xmlns:a16="http://schemas.microsoft.com/office/drawing/2014/main" id="{1E6E855F-DCC1-5F3C-DF19-514AABF17DD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2280" y="4142836"/>
            <a:ext cx="756852" cy="382565"/>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E2659FF2-D01B-5F95-AAB9-0AEBB0FE373E}"/>
              </a:ext>
            </a:extLst>
          </p:cNvPr>
          <p:cNvGrpSpPr/>
          <p:nvPr/>
        </p:nvGrpSpPr>
        <p:grpSpPr>
          <a:xfrm>
            <a:off x="548656" y="4827504"/>
            <a:ext cx="2416638" cy="163892"/>
            <a:chOff x="533416" y="5704482"/>
            <a:chExt cx="2416638" cy="163892"/>
          </a:xfrm>
        </p:grpSpPr>
        <p:sp>
          <p:nvSpPr>
            <p:cNvPr id="10" name="TextBox 9">
              <a:extLst>
                <a:ext uri="{FF2B5EF4-FFF2-40B4-BE49-F238E27FC236}">
                  <a16:creationId xmlns:a16="http://schemas.microsoft.com/office/drawing/2014/main" id="{5D9F2149-2A3E-4229-A12B-068F2A7B75BF}"/>
                </a:ext>
              </a:extLst>
            </p:cNvPr>
            <p:cNvSpPr txBox="1"/>
            <p:nvPr/>
          </p:nvSpPr>
          <p:spPr>
            <a:xfrm>
              <a:off x="533416" y="5729285"/>
              <a:ext cx="1095597"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Edge Plasma Modeling</a:t>
              </a:r>
            </a:p>
          </p:txBody>
        </p:sp>
        <p:pic>
          <p:nvPicPr>
            <p:cNvPr id="103430" name="Picture 6" descr="LLNL Archives - SocalHub">
              <a:extLst>
                <a:ext uri="{FF2B5EF4-FFF2-40B4-BE49-F238E27FC236}">
                  <a16:creationId xmlns:a16="http://schemas.microsoft.com/office/drawing/2014/main" id="{FD96A7E8-D3AB-B504-DC0E-37796D06514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72063" y="5704482"/>
              <a:ext cx="877991" cy="1638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a:extLst>
              <a:ext uri="{FF2B5EF4-FFF2-40B4-BE49-F238E27FC236}">
                <a16:creationId xmlns:a16="http://schemas.microsoft.com/office/drawing/2014/main" id="{977440B6-5BDB-0AB4-97E5-030B59548938}"/>
              </a:ext>
            </a:extLst>
          </p:cNvPr>
          <p:cNvGrpSpPr/>
          <p:nvPr/>
        </p:nvGrpSpPr>
        <p:grpSpPr>
          <a:xfrm>
            <a:off x="531132" y="5101124"/>
            <a:ext cx="2513822" cy="159190"/>
            <a:chOff x="531132" y="6073004"/>
            <a:chExt cx="2513822" cy="159190"/>
          </a:xfrm>
        </p:grpSpPr>
        <p:sp>
          <p:nvSpPr>
            <p:cNvPr id="5" name="TextBox 4">
              <a:extLst>
                <a:ext uri="{FF2B5EF4-FFF2-40B4-BE49-F238E27FC236}">
                  <a16:creationId xmlns:a16="http://schemas.microsoft.com/office/drawing/2014/main" id="{C84A769A-BEB5-04E7-C5E2-A981C4B884F2}"/>
                </a:ext>
              </a:extLst>
            </p:cNvPr>
            <p:cNvSpPr txBox="1"/>
            <p:nvPr/>
          </p:nvSpPr>
          <p:spPr>
            <a:xfrm>
              <a:off x="531132" y="6091640"/>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Thermal Transport</a:t>
              </a:r>
            </a:p>
          </p:txBody>
        </p:sp>
        <p:pic>
          <p:nvPicPr>
            <p:cNvPr id="103432" name="Picture 8" descr="general-atomics-logo - General Tool Company">
              <a:extLst>
                <a:ext uri="{FF2B5EF4-FFF2-40B4-BE49-F238E27FC236}">
                  <a16:creationId xmlns:a16="http://schemas.microsoft.com/office/drawing/2014/main" id="{1FE0A8F3-92E6-CE66-3049-35DAAB71C257}"/>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954674" y="6073004"/>
              <a:ext cx="1090280" cy="1591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6" name="Straight Connector 35">
            <a:extLst>
              <a:ext uri="{FF2B5EF4-FFF2-40B4-BE49-F238E27FC236}">
                <a16:creationId xmlns:a16="http://schemas.microsoft.com/office/drawing/2014/main" id="{E3D6A694-A676-204E-2E69-FF68135A46A2}"/>
              </a:ext>
            </a:extLst>
          </p:cNvPr>
          <p:cNvCxnSpPr>
            <a:cxnSpLocks/>
          </p:cNvCxnSpPr>
          <p:nvPr/>
        </p:nvCxnSpPr>
        <p:spPr>
          <a:xfrm>
            <a:off x="3544964" y="4751155"/>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5" name="Arrow: Pentagon 44">
            <a:extLst>
              <a:ext uri="{FF2B5EF4-FFF2-40B4-BE49-F238E27FC236}">
                <a16:creationId xmlns:a16="http://schemas.microsoft.com/office/drawing/2014/main" id="{1B59D8BA-A7BF-5F06-A1CA-A1A8F485A02B}"/>
              </a:ext>
            </a:extLst>
          </p:cNvPr>
          <p:cNvSpPr/>
          <p:nvPr/>
        </p:nvSpPr>
        <p:spPr>
          <a:xfrm>
            <a:off x="352590" y="3432819"/>
            <a:ext cx="9076804" cy="397088"/>
          </a:xfrm>
          <a:prstGeom prst="homePlate">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96" name="TextBox 95">
            <a:extLst>
              <a:ext uri="{FF2B5EF4-FFF2-40B4-BE49-F238E27FC236}">
                <a16:creationId xmlns:a16="http://schemas.microsoft.com/office/drawing/2014/main" id="{09CB3250-B3C8-4D89-926F-2CDECB8DB893}"/>
              </a:ext>
            </a:extLst>
          </p:cNvPr>
          <p:cNvSpPr txBox="1"/>
          <p:nvPr/>
        </p:nvSpPr>
        <p:spPr>
          <a:xfrm>
            <a:off x="3544964" y="3509706"/>
            <a:ext cx="647347" cy="24622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srgbClr val="231F20"/>
                </a:solidFill>
                <a:effectLst/>
                <a:uLnTx/>
                <a:uFillTx/>
                <a:latin typeface="Ubuntu"/>
                <a:ea typeface="+mn-ea"/>
                <a:cs typeface="+mn-cs"/>
              </a:rPr>
              <a:t>Diagnostics and Code</a:t>
            </a:r>
          </a:p>
        </p:txBody>
      </p:sp>
      <p:pic>
        <p:nvPicPr>
          <p:cNvPr id="146" name="Picture 145">
            <a:extLst>
              <a:ext uri="{FF2B5EF4-FFF2-40B4-BE49-F238E27FC236}">
                <a16:creationId xmlns:a16="http://schemas.microsoft.com/office/drawing/2014/main" id="{5801115B-3FC9-BF44-849C-5D36B4AF289B}"/>
              </a:ext>
              <a:ext uri="{C183D7F6-B498-43B3-948B-1728B52AA6E4}">
                <adec:decorative xmlns:adec="http://schemas.microsoft.com/office/drawing/2017/decorative" val="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4636295" y="3550402"/>
            <a:ext cx="1404805" cy="164592"/>
          </a:xfrm>
          <a:prstGeom prst="rect">
            <a:avLst/>
          </a:prstGeom>
        </p:spPr>
      </p:pic>
      <p:sp>
        <p:nvSpPr>
          <p:cNvPr id="105" name="TextBox 104">
            <a:extLst>
              <a:ext uri="{FF2B5EF4-FFF2-40B4-BE49-F238E27FC236}">
                <a16:creationId xmlns:a16="http://schemas.microsoft.com/office/drawing/2014/main" id="{3221E3BD-DC9A-4BCE-B898-3DE168275678}"/>
              </a:ext>
            </a:extLst>
          </p:cNvPr>
          <p:cNvSpPr txBox="1"/>
          <p:nvPr/>
        </p:nvSpPr>
        <p:spPr>
          <a:xfrm>
            <a:off x="6554120" y="3509706"/>
            <a:ext cx="953714" cy="24622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srgbClr val="231F20"/>
                </a:solidFill>
                <a:effectLst/>
                <a:uLnTx/>
                <a:uFillTx/>
                <a:latin typeface="Ubuntu"/>
                <a:ea typeface="+mn-ea"/>
                <a:cs typeface="+mn-cs"/>
              </a:rPr>
              <a:t>Project &amp; Future Location Partner</a:t>
            </a:r>
          </a:p>
        </p:txBody>
      </p:sp>
      <p:pic>
        <p:nvPicPr>
          <p:cNvPr id="110" name="Picture 109">
            <a:extLst>
              <a:ext uri="{FF2B5EF4-FFF2-40B4-BE49-F238E27FC236}">
                <a16:creationId xmlns:a16="http://schemas.microsoft.com/office/drawing/2014/main" id="{0C8787B5-78EE-4731-9315-1171AC608F0B}"/>
              </a:ext>
              <a:ext uri="{C183D7F6-B498-43B3-948B-1728B52AA6E4}">
                <adec:decorative xmlns:adec="http://schemas.microsoft.com/office/drawing/2017/decorative" val="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7663182" y="3552489"/>
            <a:ext cx="1408176" cy="160418"/>
          </a:xfrm>
          <a:prstGeom prst="rect">
            <a:avLst/>
          </a:prstGeom>
        </p:spPr>
      </p:pic>
      <p:pic>
        <p:nvPicPr>
          <p:cNvPr id="19" name="Picture 18">
            <a:extLst>
              <a:ext uri="{FF2B5EF4-FFF2-40B4-BE49-F238E27FC236}">
                <a16:creationId xmlns:a16="http://schemas.microsoft.com/office/drawing/2014/main" id="{F0076BD0-283D-6075-7134-31032ECA5C84}"/>
              </a:ext>
              <a:ext uri="{C183D7F6-B498-43B3-948B-1728B52AA6E4}">
                <adec:decorative xmlns:adec="http://schemas.microsoft.com/office/drawing/2017/decorative" val="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1752486" y="3550402"/>
            <a:ext cx="1404805" cy="164592"/>
          </a:xfrm>
          <a:prstGeom prst="rect">
            <a:avLst/>
          </a:prstGeom>
        </p:spPr>
      </p:pic>
      <p:sp>
        <p:nvSpPr>
          <p:cNvPr id="43" name="TextBox 42">
            <a:extLst>
              <a:ext uri="{FF2B5EF4-FFF2-40B4-BE49-F238E27FC236}">
                <a16:creationId xmlns:a16="http://schemas.microsoft.com/office/drawing/2014/main" id="{3C2A0630-7823-50F4-053B-D695247CC4CB}"/>
              </a:ext>
            </a:extLst>
          </p:cNvPr>
          <p:cNvSpPr txBox="1"/>
          <p:nvPr/>
        </p:nvSpPr>
        <p:spPr>
          <a:xfrm>
            <a:off x="531132" y="3509706"/>
            <a:ext cx="1147951" cy="24622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srgbClr val="231F20"/>
                </a:solidFill>
                <a:effectLst/>
                <a:uLnTx/>
                <a:uFillTx/>
                <a:latin typeface="Ubuntu"/>
                <a:ea typeface="+mn-ea"/>
                <a:cs typeface="+mn-cs"/>
              </a:rPr>
              <a:t>Technology Development Partner</a:t>
            </a:r>
          </a:p>
        </p:txBody>
      </p:sp>
      <p:sp>
        <p:nvSpPr>
          <p:cNvPr id="28" name="Rectangle: Diagonal Corners Rounded 20">
            <a:extLst>
              <a:ext uri="{FF2B5EF4-FFF2-40B4-BE49-F238E27FC236}">
                <a16:creationId xmlns:a16="http://schemas.microsoft.com/office/drawing/2014/main" id="{9324A3D5-851A-BD24-126E-97588BEB215D}"/>
              </a:ext>
            </a:extLst>
          </p:cNvPr>
          <p:cNvSpPr/>
          <p:nvPr/>
        </p:nvSpPr>
        <p:spPr>
          <a:xfrm>
            <a:off x="9447444" y="1123222"/>
            <a:ext cx="2495231" cy="4984828"/>
          </a:xfrm>
          <a:prstGeom prst="round2DiagRect">
            <a:avLst>
              <a:gd name="adj1" fmla="val 2469"/>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Ubuntu"/>
                <a:ea typeface="PT Sans" panose="020B0503020203020204" pitchFamily="34" charset="0"/>
                <a:cs typeface="+mn-cs"/>
              </a:rPr>
              <a:t>Collaboration agreement with UKAEA propels General Fusion’s technology and commercialization plans forward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Ubuntu"/>
              <a:ea typeface="PT Sans" panose="020B0503020203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prstClr val="white"/>
                </a:solidFill>
                <a:effectLst/>
                <a:uLnTx/>
                <a:uFillTx/>
                <a:latin typeface="Ubuntu"/>
                <a:ea typeface="PT Sans" panose="020B0503020203020204" pitchFamily="34" charset="0"/>
                <a:cs typeface="+mn-cs"/>
              </a:rPr>
              <a:t>Current UKAEA Collaboration Projects: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a:ln>
                <a:noFill/>
              </a:ln>
              <a:solidFill>
                <a:prstClr val="white"/>
              </a:solidFill>
              <a:effectLst/>
              <a:uLnTx/>
              <a:uFillTx/>
              <a:latin typeface="Ubuntu"/>
              <a:ea typeface="PT Sans" panose="020B0503020203020204" pitchFamily="34" charset="0"/>
              <a:cs typeface="+mn-cs"/>
            </a:endParaRPr>
          </a:p>
          <a:p>
            <a:pPr marL="171450" marR="0" lvl="0" indent="-171450" algn="l" defTabSz="914400" rtl="0" eaLnBrk="1" fontAlgn="auto" latinLnBrk="0" hangingPunct="1">
              <a:lnSpc>
                <a:spcPct val="100000"/>
              </a:lnSpc>
              <a:spcBef>
                <a:spcPts val="200"/>
              </a:spcBef>
              <a:spcAft>
                <a:spcPts val="60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Ubuntu"/>
                <a:ea typeface="+mn-ea"/>
                <a:cs typeface="+mn-cs"/>
              </a:rPr>
              <a:t>Neutronics Model Development and Simulation</a:t>
            </a:r>
          </a:p>
          <a:p>
            <a:pPr marL="171450" marR="0" lvl="0" indent="-171450" algn="l" defTabSz="914400" rtl="0" eaLnBrk="1" fontAlgn="auto" latinLnBrk="0" hangingPunct="1">
              <a:lnSpc>
                <a:spcPct val="100000"/>
              </a:lnSpc>
              <a:spcBef>
                <a:spcPts val="200"/>
              </a:spcBef>
              <a:spcAft>
                <a:spcPts val="60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Ubuntu"/>
                <a:ea typeface="+mn-ea"/>
                <a:cs typeface="+mn-cs"/>
              </a:rPr>
              <a:t>Qualifying Class 3 Steel for Vacuum</a:t>
            </a:r>
          </a:p>
          <a:p>
            <a:pPr marL="171450" marR="0" lvl="0" indent="-171450" algn="l" defTabSz="914400" rtl="0" eaLnBrk="1" fontAlgn="auto" latinLnBrk="0" hangingPunct="1">
              <a:lnSpc>
                <a:spcPct val="100000"/>
              </a:lnSpc>
              <a:spcBef>
                <a:spcPts val="200"/>
              </a:spcBef>
              <a:spcAft>
                <a:spcPts val="60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Ubuntu"/>
                <a:ea typeface="+mn-ea"/>
                <a:cs typeface="+mn-cs"/>
              </a:rPr>
              <a:t>Supply of Thompson Scattering Polychromators</a:t>
            </a:r>
          </a:p>
          <a:p>
            <a:pPr marL="171450" marR="0" lvl="0" indent="-171450" algn="l" defTabSz="914400" rtl="0" eaLnBrk="1" fontAlgn="auto" latinLnBrk="0" hangingPunct="1">
              <a:lnSpc>
                <a:spcPct val="100000"/>
              </a:lnSpc>
              <a:spcBef>
                <a:spcPts val="200"/>
              </a:spcBef>
              <a:spcAft>
                <a:spcPts val="60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Ubuntu"/>
                <a:ea typeface="+mn-ea"/>
                <a:cs typeface="+mn-cs"/>
              </a:rPr>
              <a:t>Magnetic Profile Reconstruction Validation</a:t>
            </a:r>
          </a:p>
          <a:p>
            <a:pPr marL="171450" marR="0" lvl="0" indent="-171450" algn="l" defTabSz="914400" rtl="0" eaLnBrk="1" fontAlgn="auto" latinLnBrk="0" hangingPunct="1">
              <a:lnSpc>
                <a:spcPct val="100000"/>
              </a:lnSpc>
              <a:spcBef>
                <a:spcPts val="200"/>
              </a:spcBef>
              <a:spcAft>
                <a:spcPts val="60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Ubuntu"/>
                <a:ea typeface="+mn-ea"/>
                <a:cs typeface="+mn-cs"/>
              </a:rPr>
              <a:t>Polarimeter and Interferometer Consulting </a:t>
            </a:r>
          </a:p>
          <a:p>
            <a:pPr marL="171450" marR="0" lvl="0" indent="-171450" algn="l" defTabSz="914400" rtl="0" eaLnBrk="1" fontAlgn="auto" latinLnBrk="0" hangingPunct="1">
              <a:lnSpc>
                <a:spcPct val="100000"/>
              </a:lnSpc>
              <a:spcBef>
                <a:spcPts val="200"/>
              </a:spcBef>
              <a:spcAft>
                <a:spcPts val="60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Ubuntu"/>
                <a:ea typeface="+mn-ea"/>
                <a:cs typeface="+mn-cs"/>
              </a:rPr>
              <a:t>STEP</a:t>
            </a:r>
            <a:r>
              <a:rPr kumimoji="0" lang="en-US" sz="1200" b="0" i="0" u="none" strike="noStrike" kern="1200" cap="none" spc="0" normalizeH="0" baseline="30000" noProof="0" dirty="0">
                <a:ln>
                  <a:noFill/>
                </a:ln>
                <a:solidFill>
                  <a:prstClr val="white"/>
                </a:solidFill>
                <a:effectLst/>
                <a:uLnTx/>
                <a:uFillTx/>
                <a:latin typeface="Ubuntu"/>
                <a:ea typeface="+mn-ea"/>
                <a:cs typeface="+mn-cs"/>
              </a:rPr>
              <a:t>2</a:t>
            </a:r>
            <a:r>
              <a:rPr kumimoji="0" lang="en-US" sz="1200" b="0" i="0" u="none" strike="noStrike" kern="1200" cap="none" spc="0" normalizeH="0" baseline="0" noProof="0" dirty="0">
                <a:ln>
                  <a:noFill/>
                </a:ln>
                <a:solidFill>
                  <a:prstClr val="white"/>
                </a:solidFill>
                <a:effectLst/>
                <a:uLnTx/>
                <a:uFillTx/>
                <a:latin typeface="Ubuntu"/>
                <a:ea typeface="+mn-ea"/>
                <a:cs typeface="+mn-cs"/>
              </a:rPr>
              <a:t>-GF Supply Chain Development</a:t>
            </a:r>
          </a:p>
          <a:p>
            <a:pPr marL="171450" marR="0" lvl="0" indent="-171450" algn="l" defTabSz="914400" rtl="0" eaLnBrk="1" fontAlgn="auto" latinLnBrk="0" hangingPunct="1">
              <a:lnSpc>
                <a:spcPct val="100000"/>
              </a:lnSpc>
              <a:spcBef>
                <a:spcPts val="200"/>
              </a:spcBef>
              <a:spcAft>
                <a:spcPts val="600"/>
              </a:spcAft>
              <a:buClr>
                <a:prstClr val="white"/>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Ubuntu"/>
                <a:ea typeface="+mn-ea"/>
                <a:cs typeface="+mn-cs"/>
              </a:rPr>
              <a:t>Thermal Transport Analysis Training</a:t>
            </a:r>
            <a:endParaRPr kumimoji="0" lang="en-CA" sz="1200" b="1" i="0" u="none" strike="noStrike" kern="1200" cap="none" spc="0" normalizeH="0" baseline="0" noProof="0" dirty="0">
              <a:ln>
                <a:noFill/>
              </a:ln>
              <a:solidFill>
                <a:srgbClr val="FFFFFF"/>
              </a:solidFill>
              <a:effectLst/>
              <a:uLnTx/>
              <a:uFillTx/>
              <a:latin typeface="Ubuntu"/>
              <a:ea typeface="PT Sans" panose="020B0503020203020204" pitchFamily="34" charset="0"/>
              <a:cs typeface="+mn-cs"/>
            </a:endParaRPr>
          </a:p>
        </p:txBody>
      </p:sp>
      <p:pic>
        <p:nvPicPr>
          <p:cNvPr id="52" name="Picture 51">
            <a:extLst>
              <a:ext uri="{FF2B5EF4-FFF2-40B4-BE49-F238E27FC236}">
                <a16:creationId xmlns:a16="http://schemas.microsoft.com/office/drawing/2014/main" id="{7D9BFB77-E9BF-815B-33EB-AE50C86150D7}"/>
              </a:ext>
              <a:ext uri="{C183D7F6-B498-43B3-948B-1728B52AA6E4}">
                <adec:decorative xmlns:adec="http://schemas.microsoft.com/office/drawing/2017/decorative" val="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20433" r="106" b="20433"/>
          <a:stretch/>
        </p:blipFill>
        <p:spPr>
          <a:xfrm>
            <a:off x="3372669" y="1992079"/>
            <a:ext cx="2848111" cy="1431369"/>
          </a:xfrm>
          <a:prstGeom prst="roundRect">
            <a:avLst>
              <a:gd name="adj" fmla="val 3799"/>
            </a:avLst>
          </a:prstGeom>
          <a:ln>
            <a:solidFill>
              <a:schemeClr val="bg2">
                <a:lumMod val="90000"/>
              </a:schemeClr>
            </a:solidFill>
          </a:ln>
        </p:spPr>
      </p:pic>
      <p:grpSp>
        <p:nvGrpSpPr>
          <p:cNvPr id="78" name="Group 77">
            <a:extLst>
              <a:ext uri="{FF2B5EF4-FFF2-40B4-BE49-F238E27FC236}">
                <a16:creationId xmlns:a16="http://schemas.microsoft.com/office/drawing/2014/main" id="{FA4E3DC9-580C-8EF1-C311-56A7F963A527}"/>
              </a:ext>
            </a:extLst>
          </p:cNvPr>
          <p:cNvGrpSpPr/>
          <p:nvPr/>
        </p:nvGrpSpPr>
        <p:grpSpPr>
          <a:xfrm>
            <a:off x="3540454" y="4808970"/>
            <a:ext cx="2334457" cy="184644"/>
            <a:chOff x="3520434" y="6601198"/>
            <a:chExt cx="2334457" cy="184644"/>
          </a:xfrm>
        </p:grpSpPr>
        <p:sp>
          <p:nvSpPr>
            <p:cNvPr id="66" name="TextBox 65">
              <a:extLst>
                <a:ext uri="{FF2B5EF4-FFF2-40B4-BE49-F238E27FC236}">
                  <a16:creationId xmlns:a16="http://schemas.microsoft.com/office/drawing/2014/main" id="{16E995A5-FF9F-F666-0E88-DB58E4A024D2}"/>
                </a:ext>
              </a:extLst>
            </p:cNvPr>
            <p:cNvSpPr txBox="1"/>
            <p:nvPr/>
          </p:nvSpPr>
          <p:spPr>
            <a:xfrm>
              <a:off x="3520434" y="6651093"/>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Ion Doppler</a:t>
              </a:r>
            </a:p>
          </p:txBody>
        </p:sp>
        <p:pic>
          <p:nvPicPr>
            <p:cNvPr id="68" name="Picture 2" descr="Logos – Website Standards">
              <a:extLst>
                <a:ext uri="{FF2B5EF4-FFF2-40B4-BE49-F238E27FC236}">
                  <a16:creationId xmlns:a16="http://schemas.microsoft.com/office/drawing/2014/main" id="{7535A582-8EC0-9320-52AB-6DD1D38FEE9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86098" y="6601198"/>
              <a:ext cx="768793" cy="1846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a:extLst>
              <a:ext uri="{FF2B5EF4-FFF2-40B4-BE49-F238E27FC236}">
                <a16:creationId xmlns:a16="http://schemas.microsoft.com/office/drawing/2014/main" id="{E7D22A2F-013B-5D5A-B15E-25C0F6CD26DB}"/>
              </a:ext>
            </a:extLst>
          </p:cNvPr>
          <p:cNvGrpSpPr/>
          <p:nvPr/>
        </p:nvGrpSpPr>
        <p:grpSpPr>
          <a:xfrm>
            <a:off x="3520434" y="4492788"/>
            <a:ext cx="2419062" cy="209468"/>
            <a:chOff x="3520434" y="5932001"/>
            <a:chExt cx="2419062" cy="209468"/>
          </a:xfrm>
        </p:grpSpPr>
        <p:sp>
          <p:nvSpPr>
            <p:cNvPr id="65" name="TextBox 64">
              <a:extLst>
                <a:ext uri="{FF2B5EF4-FFF2-40B4-BE49-F238E27FC236}">
                  <a16:creationId xmlns:a16="http://schemas.microsoft.com/office/drawing/2014/main" id="{3C9626F5-6113-92D4-BBD0-B2C695E5D0CF}"/>
                </a:ext>
              </a:extLst>
            </p:cNvPr>
            <p:cNvSpPr txBox="1"/>
            <p:nvPr/>
          </p:nvSpPr>
          <p:spPr>
            <a:xfrm>
              <a:off x="3520434" y="5999663"/>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Neutron Diagnostics</a:t>
              </a:r>
            </a:p>
          </p:txBody>
        </p:sp>
        <p:pic>
          <p:nvPicPr>
            <p:cNvPr id="69" name="Picture 2" descr="Logos - SFU Communicators Toolkit - Simon Fraser University">
              <a:extLst>
                <a:ext uri="{FF2B5EF4-FFF2-40B4-BE49-F238E27FC236}">
                  <a16:creationId xmlns:a16="http://schemas.microsoft.com/office/drawing/2014/main" id="{E6323DF5-D4F1-D66B-7396-98E9ECC0F424}"/>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r="41649"/>
            <a:stretch/>
          </p:blipFill>
          <p:spPr bwMode="auto">
            <a:xfrm>
              <a:off x="5091858" y="5932001"/>
              <a:ext cx="847638" cy="2094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a:extLst>
              <a:ext uri="{FF2B5EF4-FFF2-40B4-BE49-F238E27FC236}">
                <a16:creationId xmlns:a16="http://schemas.microsoft.com/office/drawing/2014/main" id="{79EE154B-12DE-5CF2-F3EA-32199BBBDECF}"/>
              </a:ext>
            </a:extLst>
          </p:cNvPr>
          <p:cNvGrpSpPr/>
          <p:nvPr/>
        </p:nvGrpSpPr>
        <p:grpSpPr>
          <a:xfrm>
            <a:off x="3526511" y="4238512"/>
            <a:ext cx="2362897" cy="192661"/>
            <a:chOff x="3551709" y="5656616"/>
            <a:chExt cx="2362897" cy="192661"/>
          </a:xfrm>
        </p:grpSpPr>
        <p:pic>
          <p:nvPicPr>
            <p:cNvPr id="70" name="Picture 2" descr="Home | Queen's University">
              <a:extLst>
                <a:ext uri="{FF2B5EF4-FFF2-40B4-BE49-F238E27FC236}">
                  <a16:creationId xmlns:a16="http://schemas.microsoft.com/office/drawing/2014/main" id="{FDCF4317-E761-ECF9-663F-6F8EAB01932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8006" y="5656616"/>
              <a:ext cx="816600" cy="192661"/>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4C87D9F1-804F-AACC-AF5C-8B4BB311BA90}"/>
                </a:ext>
              </a:extLst>
            </p:cNvPr>
            <p:cNvSpPr txBox="1"/>
            <p:nvPr/>
          </p:nvSpPr>
          <p:spPr>
            <a:xfrm>
              <a:off x="3551709" y="5669203"/>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Magnetic Probes</a:t>
              </a:r>
            </a:p>
          </p:txBody>
        </p:sp>
      </p:grpSp>
      <p:grpSp>
        <p:nvGrpSpPr>
          <p:cNvPr id="74" name="Group 73">
            <a:extLst>
              <a:ext uri="{FF2B5EF4-FFF2-40B4-BE49-F238E27FC236}">
                <a16:creationId xmlns:a16="http://schemas.microsoft.com/office/drawing/2014/main" id="{2C54BBEA-E99D-BAB9-5503-F18FDF375E5B}"/>
              </a:ext>
            </a:extLst>
          </p:cNvPr>
          <p:cNvGrpSpPr/>
          <p:nvPr/>
        </p:nvGrpSpPr>
        <p:grpSpPr>
          <a:xfrm>
            <a:off x="3520434" y="3929964"/>
            <a:ext cx="2413641" cy="175749"/>
            <a:chOff x="3551709" y="5339297"/>
            <a:chExt cx="2413641" cy="175749"/>
          </a:xfrm>
        </p:grpSpPr>
        <p:sp>
          <p:nvSpPr>
            <p:cNvPr id="71" name="TextBox 70">
              <a:extLst>
                <a:ext uri="{FF2B5EF4-FFF2-40B4-BE49-F238E27FC236}">
                  <a16:creationId xmlns:a16="http://schemas.microsoft.com/office/drawing/2014/main" id="{196DA5B1-7FAA-9858-DD76-D584CF331D20}"/>
                </a:ext>
              </a:extLst>
            </p:cNvPr>
            <p:cNvSpPr txBox="1"/>
            <p:nvPr/>
          </p:nvSpPr>
          <p:spPr>
            <a:xfrm>
              <a:off x="3551709" y="5339297"/>
              <a:ext cx="1350350"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Neutron Spectrometer</a:t>
              </a:r>
            </a:p>
          </p:txBody>
        </p:sp>
        <p:pic>
          <p:nvPicPr>
            <p:cNvPr id="73" name="Picture 2" descr="Logo - Download | TRIUMF : Canada's particle accelerator centre">
              <a:extLst>
                <a:ext uri="{FF2B5EF4-FFF2-40B4-BE49-F238E27FC236}">
                  <a16:creationId xmlns:a16="http://schemas.microsoft.com/office/drawing/2014/main" id="{2425FA5E-E4B9-CD93-BB37-E9F303D378B1}"/>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35251" y="5346950"/>
              <a:ext cx="930099" cy="168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7" name="Group 86">
            <a:extLst>
              <a:ext uri="{FF2B5EF4-FFF2-40B4-BE49-F238E27FC236}">
                <a16:creationId xmlns:a16="http://schemas.microsoft.com/office/drawing/2014/main" id="{F9BA9625-2C0C-C496-6BCB-8FA1E2B3952F}"/>
              </a:ext>
            </a:extLst>
          </p:cNvPr>
          <p:cNvGrpSpPr/>
          <p:nvPr/>
        </p:nvGrpSpPr>
        <p:grpSpPr>
          <a:xfrm>
            <a:off x="6554120" y="5930006"/>
            <a:ext cx="2441591" cy="290520"/>
            <a:chOff x="6530896" y="5321348"/>
            <a:chExt cx="2441591" cy="290520"/>
          </a:xfrm>
        </p:grpSpPr>
        <p:sp>
          <p:nvSpPr>
            <p:cNvPr id="81" name="TextBox 80">
              <a:extLst>
                <a:ext uri="{FF2B5EF4-FFF2-40B4-BE49-F238E27FC236}">
                  <a16:creationId xmlns:a16="http://schemas.microsoft.com/office/drawing/2014/main" id="{03F21307-9A55-B372-BC61-3190476D74D6}"/>
                </a:ext>
              </a:extLst>
            </p:cNvPr>
            <p:cNvSpPr txBox="1"/>
            <p:nvPr/>
          </p:nvSpPr>
          <p:spPr>
            <a:xfrm>
              <a:off x="6530896" y="5378555"/>
              <a:ext cx="1008282" cy="123111"/>
            </a:xfrm>
            <a:prstGeom prst="rect">
              <a:avLst/>
            </a:prstGeom>
            <a:noFill/>
          </p:spPr>
          <p:txBody>
            <a:bodyPr vert="horz" wrap="square" lIns="0" tIns="0" rIns="0" bIns="0" rtlCol="0">
              <a:spAutoFit/>
            </a:bodyPr>
            <a:lstStyle>
              <a:lvl1pPr marL="0" lvl="0" indent="0" defTabSz="671513" eaLnBrk="1" latinLnBrk="0" hangingPunct="1">
                <a:buClr>
                  <a:schemeClr val="tx2"/>
                </a:buClr>
                <a:buSzPct val="100000"/>
                <a:defRPr lang="en-US" sz="1200" baseline="0" dirty="0">
                  <a:latin typeface="+mn-lt"/>
                </a:defRPr>
              </a:lvl1pPr>
              <a:lvl2pPr marL="145800" lvl="1" indent="-143100" defTabSz="671513" eaLnBrk="1" latinLnBrk="0" hangingPunct="1">
                <a:buClr>
                  <a:schemeClr val="tx2"/>
                </a:buClr>
                <a:buSzPct val="125000"/>
                <a:buFont typeface="Arial" charset="0"/>
                <a:buChar char="▪"/>
                <a:defRPr lang="en-US" sz="1200" baseline="0" dirty="0">
                  <a:latin typeface="+mn-lt"/>
                </a:defRPr>
              </a:lvl2pPr>
              <a:lvl3pPr marL="334800" lvl="2" indent="-186300" defTabSz="671513" eaLnBrk="1" latinLnBrk="0" hangingPunct="1">
                <a:buClr>
                  <a:schemeClr val="tx2"/>
                </a:buClr>
                <a:buSzPct val="120000"/>
                <a:buFont typeface="Arial" charset="0"/>
                <a:buChar char="–"/>
                <a:defRPr lang="en-US" sz="1200" baseline="0" dirty="0">
                  <a:latin typeface="+mn-lt"/>
                </a:defRPr>
              </a:lvl3pPr>
              <a:lvl4pPr marL="461700" lvl="3" indent="-116100" defTabSz="671513" eaLnBrk="1" latinLnBrk="0" hangingPunct="1">
                <a:buClr>
                  <a:schemeClr val="tx2"/>
                </a:buClr>
                <a:buSzPct val="120000"/>
                <a:buFont typeface="Arial" charset="0"/>
                <a:buChar char="▫"/>
                <a:defRPr lang="en-US" sz="1200" baseline="0" dirty="0">
                  <a:latin typeface="+mn-lt"/>
                </a:defRPr>
              </a:lvl4pPr>
              <a:lvl5pPr marL="561600" lvl="4" indent="-97200" defTabSz="671513" eaLnBrk="1" latinLnBrk="0" hangingPunct="1">
                <a:buClr>
                  <a:schemeClr val="tx2"/>
                </a:buClr>
                <a:buSzPct val="89000"/>
                <a:buFont typeface="Arial" charset="0"/>
                <a:buChar char="-"/>
                <a:defRPr lang="en-US" sz="1200" baseline="0" dirty="0">
                  <a:latin typeface="+mn-lt"/>
                </a:defRPr>
              </a:lvl5pPr>
              <a:lvl6pPr marL="749846" indent="-130181" defTabSz="895395" fontAlgn="base">
                <a:spcBef>
                  <a:spcPct val="0"/>
                </a:spcBef>
                <a:spcAft>
                  <a:spcPct val="0"/>
                </a:spcAft>
                <a:buClr>
                  <a:schemeClr val="tx2"/>
                </a:buClr>
                <a:buSzPct val="89000"/>
                <a:buFont typeface="Arial" charset="0"/>
                <a:buChar char="-"/>
                <a:defRPr baseline="0">
                  <a:latin typeface="+mn-lt"/>
                </a:defRPr>
              </a:lvl6pPr>
              <a:lvl7pPr marL="749846" indent="-130181" defTabSz="895395" fontAlgn="base">
                <a:spcBef>
                  <a:spcPct val="0"/>
                </a:spcBef>
                <a:spcAft>
                  <a:spcPct val="0"/>
                </a:spcAft>
                <a:buClr>
                  <a:schemeClr val="tx2"/>
                </a:buClr>
                <a:buSzPct val="89000"/>
                <a:buFont typeface="Arial" charset="0"/>
                <a:buChar char="-"/>
                <a:defRPr baseline="0">
                  <a:latin typeface="+mn-lt"/>
                </a:defRPr>
              </a:lvl7pPr>
              <a:lvl8pPr marL="749846" indent="-130181" defTabSz="895395" fontAlgn="base">
                <a:spcBef>
                  <a:spcPct val="0"/>
                </a:spcBef>
                <a:spcAft>
                  <a:spcPct val="0"/>
                </a:spcAft>
                <a:buClr>
                  <a:schemeClr val="tx2"/>
                </a:buClr>
                <a:buSzPct val="89000"/>
                <a:buFont typeface="Arial" charset="0"/>
                <a:buChar char="-"/>
                <a:defRPr baseline="0">
                  <a:latin typeface="+mn-lt"/>
                </a:defRPr>
              </a:lvl8pPr>
              <a:lvl9pPr marL="749846" indent="-130181" defTabSz="895395" fontAlgn="base">
                <a:spcBef>
                  <a:spcPct val="0"/>
                </a:spcBef>
                <a:spcAft>
                  <a:spcPct val="0"/>
                </a:spcAft>
                <a:buClr>
                  <a:schemeClr val="tx2"/>
                </a:buClr>
                <a:buSzPct val="89000"/>
                <a:buFont typeface="Arial" charset="0"/>
                <a:buChar char="-"/>
                <a:defRPr baseline="0">
                  <a:latin typeface="+mn-lt"/>
                </a:defRPr>
              </a:lvl9pPr>
            </a:lstStyle>
            <a:p>
              <a:pPr marL="0" marR="0" lvl="0" indent="0" algn="l" defTabSz="671513" rtl="0" eaLnBrk="1" fontAlgn="auto" latinLnBrk="0" hangingPunct="1">
                <a:lnSpc>
                  <a:spcPct val="100000"/>
                </a:lnSpc>
                <a:spcBef>
                  <a:spcPts val="0"/>
                </a:spcBef>
                <a:spcAft>
                  <a:spcPts val="0"/>
                </a:spcAft>
                <a:buClr>
                  <a:srgbClr val="444444"/>
                </a:buClr>
                <a:buSzPct val="100000"/>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Ubuntu"/>
                  <a:ea typeface="+mn-ea"/>
                  <a:cs typeface="+mn-cs"/>
                </a:rPr>
                <a:t>Tritium Inventory</a:t>
              </a:r>
            </a:p>
          </p:txBody>
        </p:sp>
        <p:pic>
          <p:nvPicPr>
            <p:cNvPr id="86" name="Picture 4" descr="SRS - Logo Gallery">
              <a:extLst>
                <a:ext uri="{FF2B5EF4-FFF2-40B4-BE49-F238E27FC236}">
                  <a16:creationId xmlns:a16="http://schemas.microsoft.com/office/drawing/2014/main" id="{E51ED3E4-AD2D-D1DF-7EA4-2C18E45E0E6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108017" y="5321348"/>
              <a:ext cx="864470" cy="29052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1" name="Straight Connector 110">
            <a:extLst>
              <a:ext uri="{FF2B5EF4-FFF2-40B4-BE49-F238E27FC236}">
                <a16:creationId xmlns:a16="http://schemas.microsoft.com/office/drawing/2014/main" id="{F5FB1005-0604-754B-B826-7EDF819446C5}"/>
              </a:ext>
            </a:extLst>
          </p:cNvPr>
          <p:cNvCxnSpPr>
            <a:cxnSpLocks/>
          </p:cNvCxnSpPr>
          <p:nvPr/>
        </p:nvCxnSpPr>
        <p:spPr>
          <a:xfrm>
            <a:off x="6513746" y="5318794"/>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9880851-2C57-B9C5-20A1-C55EE42937DC}"/>
              </a:ext>
            </a:extLst>
          </p:cNvPr>
          <p:cNvCxnSpPr>
            <a:cxnSpLocks/>
          </p:cNvCxnSpPr>
          <p:nvPr/>
        </p:nvCxnSpPr>
        <p:spPr>
          <a:xfrm>
            <a:off x="6513746" y="5605708"/>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F12B5B8-898A-A0F0-5B8D-0904E12F3F97}"/>
              </a:ext>
            </a:extLst>
          </p:cNvPr>
          <p:cNvCxnSpPr>
            <a:cxnSpLocks/>
          </p:cNvCxnSpPr>
          <p:nvPr/>
        </p:nvCxnSpPr>
        <p:spPr>
          <a:xfrm>
            <a:off x="6513746" y="5892624"/>
            <a:ext cx="2510540"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89171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22">
            <a:extLst>
              <a:ext uri="{FF2B5EF4-FFF2-40B4-BE49-F238E27FC236}">
                <a16:creationId xmlns:a16="http://schemas.microsoft.com/office/drawing/2014/main" id="{0F9A99F7-280A-A59D-FA2D-3E0B614830EB}"/>
              </a:ext>
            </a:extLst>
          </p:cNvPr>
          <p:cNvSpPr>
            <a:spLocks/>
          </p:cNvSpPr>
          <p:nvPr/>
        </p:nvSpPr>
        <p:spPr>
          <a:xfrm>
            <a:off x="334784" y="3467686"/>
            <a:ext cx="6193015" cy="2851776"/>
          </a:xfrm>
          <a:prstGeom prst="roundRect">
            <a:avLst>
              <a:gd name="adj" fmla="val 150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4" name="Title 3">
            <a:extLst>
              <a:ext uri="{FF2B5EF4-FFF2-40B4-BE49-F238E27FC236}">
                <a16:creationId xmlns:a16="http://schemas.microsoft.com/office/drawing/2014/main" id="{47152FC4-0F61-409A-8210-E904EE9B0CBD}"/>
              </a:ext>
            </a:extLst>
          </p:cNvPr>
          <p:cNvSpPr>
            <a:spLocks noGrp="1"/>
          </p:cNvSpPr>
          <p:nvPr>
            <p:ph type="title"/>
          </p:nvPr>
        </p:nvSpPr>
        <p:spPr/>
        <p:txBody>
          <a:bodyPr/>
          <a:lstStyle/>
          <a:p>
            <a:r>
              <a:rPr lang="en-US" kern="0" cap="none"/>
              <a:t>Building Potential Launch Customer Portfolio for Early Adopters</a:t>
            </a:r>
          </a:p>
        </p:txBody>
      </p:sp>
      <p:sp>
        <p:nvSpPr>
          <p:cNvPr id="5" name="Subtitle 4">
            <a:extLst>
              <a:ext uri="{FF2B5EF4-FFF2-40B4-BE49-F238E27FC236}">
                <a16:creationId xmlns:a16="http://schemas.microsoft.com/office/drawing/2014/main" id="{F34E3653-73B8-419E-A1D1-E28AC35F0888}"/>
              </a:ext>
            </a:extLst>
          </p:cNvPr>
          <p:cNvSpPr>
            <a:spLocks noGrp="1"/>
          </p:cNvSpPr>
          <p:nvPr>
            <p:ph type="subTitle" idx="1"/>
          </p:nvPr>
        </p:nvSpPr>
        <p:spPr/>
        <p:txBody>
          <a:bodyPr/>
          <a:lstStyle/>
          <a:p>
            <a:r>
              <a:rPr lang="en-US"/>
              <a:t>Focus on key prospective markets and customers with Market Development Advisory Committee (“MDAC”)</a:t>
            </a:r>
          </a:p>
        </p:txBody>
      </p:sp>
      <p:sp>
        <p:nvSpPr>
          <p:cNvPr id="20" name="Rectangle 19">
            <a:extLst>
              <a:ext uri="{FF2B5EF4-FFF2-40B4-BE49-F238E27FC236}">
                <a16:creationId xmlns:a16="http://schemas.microsoft.com/office/drawing/2014/main" id="{2BE9FA08-426F-45E0-9439-D59BB897C70E}"/>
              </a:ext>
            </a:extLst>
          </p:cNvPr>
          <p:cNvSpPr/>
          <p:nvPr/>
        </p:nvSpPr>
        <p:spPr>
          <a:xfrm>
            <a:off x="8217834" y="1770118"/>
            <a:ext cx="2396096" cy="549757"/>
          </a:xfrm>
          <a:prstGeom prst="rect">
            <a:avLst/>
          </a:prstGeom>
        </p:spPr>
        <p:txBody>
          <a:bodyPr wrap="square" lIns="0" tIns="45720" rIns="91440" bIns="7200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a:ln>
                  <a:noFill/>
                </a:ln>
                <a:solidFill>
                  <a:srgbClr val="231F20"/>
                </a:solidFill>
                <a:effectLst/>
                <a:uLnTx/>
                <a:uFillTx/>
                <a:latin typeface="Ubuntu"/>
                <a:ea typeface="+mn-ea"/>
                <a:cs typeface="+mn-cs"/>
              </a:rPr>
              <a:t>Current Members of the General Fusion MDAC</a:t>
            </a:r>
          </a:p>
        </p:txBody>
      </p:sp>
      <p:sp>
        <p:nvSpPr>
          <p:cNvPr id="175" name="Rectangle 174">
            <a:extLst>
              <a:ext uri="{FF2B5EF4-FFF2-40B4-BE49-F238E27FC236}">
                <a16:creationId xmlns:a16="http://schemas.microsoft.com/office/drawing/2014/main" id="{57AD6D76-250D-4381-B5AD-5C5BB98ED769}"/>
              </a:ext>
            </a:extLst>
          </p:cNvPr>
          <p:cNvSpPr/>
          <p:nvPr/>
        </p:nvSpPr>
        <p:spPr>
          <a:xfrm>
            <a:off x="637525" y="3547004"/>
            <a:ext cx="2077685" cy="308867"/>
          </a:xfrm>
          <a:prstGeom prst="rect">
            <a:avLst/>
          </a:prstGeom>
          <a:noFill/>
        </p:spPr>
        <p:txBody>
          <a:bodyPr wrap="none" lIns="0" tIns="4680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Ubuntu" panose="020B0504030602030204"/>
                <a:ea typeface="+mn-ea"/>
                <a:cs typeface="+mn-cs"/>
              </a:rPr>
              <a:t>Regulatory Engagement</a:t>
            </a:r>
          </a:p>
        </p:txBody>
      </p:sp>
      <p:sp>
        <p:nvSpPr>
          <p:cNvPr id="176" name="Rectangle 175">
            <a:extLst>
              <a:ext uri="{FF2B5EF4-FFF2-40B4-BE49-F238E27FC236}">
                <a16:creationId xmlns:a16="http://schemas.microsoft.com/office/drawing/2014/main" id="{F1CFBF11-73E2-41A2-8F2D-DA4ACEAEC3E4}"/>
              </a:ext>
            </a:extLst>
          </p:cNvPr>
          <p:cNvSpPr/>
          <p:nvPr/>
        </p:nvSpPr>
        <p:spPr>
          <a:xfrm>
            <a:off x="637524" y="3884573"/>
            <a:ext cx="5687076" cy="1787669"/>
          </a:xfrm>
          <a:prstGeom prst="rect">
            <a:avLst/>
          </a:prstGeom>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a:ea typeface="+mn-ea"/>
                <a:cs typeface="+mn-cs"/>
              </a:rPr>
              <a:t>The United Kingdom set precedent as the first country to propose a fit-for-purpose, technology-appropriate, fusion regulatory framework in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a:ea typeface="+mn-ea"/>
                <a:cs typeface="+mn-cs"/>
              </a:rPr>
              <a:t>In 2023 The United States Nuclear Regulatory Commission voted to regulate fusion energy separately from the regime that regulates nuclear fission</a:t>
            </a:r>
          </a:p>
          <a:p>
            <a:pPr marL="0" marR="0" lvl="0" indent="0" algn="l" defTabSz="914400" rtl="0" eaLnBrk="1" fontAlgn="auto" latinLnBrk="0" hangingPunct="1">
              <a:lnSpc>
                <a:spcPct val="100000"/>
              </a:lnSpc>
              <a:spcBef>
                <a:spcPts val="500"/>
              </a:spcBef>
              <a:spcAft>
                <a:spcPts val="0"/>
              </a:spcAft>
              <a:buClr>
                <a:srgbClr val="DA1F26"/>
              </a:buClr>
              <a:buSzTx/>
              <a:buFontTx/>
              <a:buNone/>
              <a:tabLst/>
              <a:defRPr/>
            </a:pPr>
            <a:r>
              <a:rPr kumimoji="0" lang="en-US" sz="1400" b="0" i="0" u="none" strike="noStrike" kern="1200" cap="none" spc="0" normalizeH="0" baseline="0" noProof="0">
                <a:ln>
                  <a:noFill/>
                </a:ln>
                <a:solidFill>
                  <a:prstClr val="white"/>
                </a:solidFill>
                <a:effectLst/>
                <a:uLnTx/>
                <a:uFillTx/>
                <a:latin typeface="Ubuntu"/>
                <a:ea typeface="+mn-ea"/>
                <a:cs typeface="+mn-cs"/>
              </a:rPr>
              <a:t> </a:t>
            </a:r>
          </a:p>
        </p:txBody>
      </p:sp>
      <p:sp>
        <p:nvSpPr>
          <p:cNvPr id="266" name="Rectangle 265">
            <a:extLst>
              <a:ext uri="{FF2B5EF4-FFF2-40B4-BE49-F238E27FC236}">
                <a16:creationId xmlns:a16="http://schemas.microsoft.com/office/drawing/2014/main" id="{EA569D25-0D4B-FB45-AA5D-4CB882BD9289}"/>
              </a:ext>
            </a:extLst>
          </p:cNvPr>
          <p:cNvSpPr/>
          <p:nvPr/>
        </p:nvSpPr>
        <p:spPr>
          <a:xfrm>
            <a:off x="335386" y="1360123"/>
            <a:ext cx="4706561" cy="365091"/>
          </a:xfrm>
          <a:prstGeom prst="rect">
            <a:avLst/>
          </a:prstGeom>
        </p:spPr>
        <p:txBody>
          <a:bodyPr wrap="square" lIns="0" tIns="45720" rIns="91440" bIns="7200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CA" sz="1600" b="1" i="0" u="none" strike="noStrike" kern="1200" cap="none" spc="0" normalizeH="0" baseline="0" noProof="0">
                <a:ln>
                  <a:noFill/>
                </a:ln>
                <a:solidFill>
                  <a:srgbClr val="DA1F26"/>
                </a:solidFill>
                <a:effectLst/>
                <a:uLnTx/>
                <a:uFillTx/>
                <a:latin typeface="Ubuntu"/>
                <a:ea typeface="+mn-ea"/>
                <a:cs typeface="+mn-cs"/>
              </a:rPr>
              <a:t>Purpose of the General Fusion MDAC</a:t>
            </a:r>
          </a:p>
        </p:txBody>
      </p:sp>
      <p:cxnSp>
        <p:nvCxnSpPr>
          <p:cNvPr id="267" name="Straight Connector 266">
            <a:extLst>
              <a:ext uri="{FF2B5EF4-FFF2-40B4-BE49-F238E27FC236}">
                <a16:creationId xmlns:a16="http://schemas.microsoft.com/office/drawing/2014/main" id="{B664C805-D708-9B42-896E-4C3D0478AD75}"/>
              </a:ext>
            </a:extLst>
          </p:cNvPr>
          <p:cNvCxnSpPr>
            <a:cxnSpLocks/>
          </p:cNvCxnSpPr>
          <p:nvPr/>
        </p:nvCxnSpPr>
        <p:spPr>
          <a:xfrm>
            <a:off x="335386" y="3333054"/>
            <a:ext cx="6193015"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22EDAD04-B220-DA4D-86D8-76C525ED9E79}"/>
              </a:ext>
            </a:extLst>
          </p:cNvPr>
          <p:cNvCxnSpPr>
            <a:cxnSpLocks/>
          </p:cNvCxnSpPr>
          <p:nvPr/>
        </p:nvCxnSpPr>
        <p:spPr>
          <a:xfrm>
            <a:off x="335386" y="1725214"/>
            <a:ext cx="619301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8" name="Rectangle 287">
            <a:extLst>
              <a:ext uri="{FF2B5EF4-FFF2-40B4-BE49-F238E27FC236}">
                <a16:creationId xmlns:a16="http://schemas.microsoft.com/office/drawing/2014/main" id="{450ECC67-423C-D443-9C17-A24048F9359D}"/>
              </a:ext>
            </a:extLst>
          </p:cNvPr>
          <p:cNvSpPr/>
          <p:nvPr/>
        </p:nvSpPr>
        <p:spPr>
          <a:xfrm>
            <a:off x="363677" y="2206925"/>
            <a:ext cx="1450755" cy="615553"/>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31F20"/>
                </a:solidFill>
                <a:effectLst/>
                <a:uLnTx/>
                <a:uFillTx/>
                <a:latin typeface="Ubuntu"/>
                <a:ea typeface="+mn-ea"/>
                <a:cs typeface="+mn-cs"/>
              </a:rPr>
              <a:t>Develop early adopters for commercial power plant</a:t>
            </a: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86" name="Rectangle 285">
            <a:extLst>
              <a:ext uri="{FF2B5EF4-FFF2-40B4-BE49-F238E27FC236}">
                <a16:creationId xmlns:a16="http://schemas.microsoft.com/office/drawing/2014/main" id="{312DA5A8-026B-E64D-B2BA-BCDFBD99A87F}"/>
              </a:ext>
            </a:extLst>
          </p:cNvPr>
          <p:cNvSpPr/>
          <p:nvPr/>
        </p:nvSpPr>
        <p:spPr>
          <a:xfrm>
            <a:off x="1934799" y="2283868"/>
            <a:ext cx="1450755" cy="46166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31F20"/>
                </a:solidFill>
                <a:effectLst/>
                <a:uLnTx/>
                <a:uFillTx/>
                <a:latin typeface="Ubuntu"/>
                <a:ea typeface="+mn-ea"/>
                <a:cs typeface="+mn-cs"/>
              </a:rPr>
              <a:t>Apply end-user input to  commercial power plant design </a:t>
            </a: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84" name="Rectangle 283">
            <a:extLst>
              <a:ext uri="{FF2B5EF4-FFF2-40B4-BE49-F238E27FC236}">
                <a16:creationId xmlns:a16="http://schemas.microsoft.com/office/drawing/2014/main" id="{62DF29B2-A9A0-834A-AE78-729B253DC8BA}"/>
              </a:ext>
            </a:extLst>
          </p:cNvPr>
          <p:cNvSpPr/>
          <p:nvPr/>
        </p:nvSpPr>
        <p:spPr>
          <a:xfrm>
            <a:off x="3505922" y="2283868"/>
            <a:ext cx="1450755" cy="461665"/>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31F20"/>
                </a:solidFill>
                <a:effectLst/>
                <a:uLnTx/>
                <a:uFillTx/>
                <a:latin typeface="Ubuntu"/>
                <a:ea typeface="+mn-ea"/>
                <a:cs typeface="+mn-cs"/>
              </a:rPr>
              <a:t>Support formation of regulatory framework for fusion </a:t>
            </a: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82" name="Rectangle 281">
            <a:extLst>
              <a:ext uri="{FF2B5EF4-FFF2-40B4-BE49-F238E27FC236}">
                <a16:creationId xmlns:a16="http://schemas.microsoft.com/office/drawing/2014/main" id="{A3AF67AC-911A-1047-9785-27F550AF919A}"/>
              </a:ext>
            </a:extLst>
          </p:cNvPr>
          <p:cNvSpPr/>
          <p:nvPr/>
        </p:nvSpPr>
        <p:spPr>
          <a:xfrm>
            <a:off x="5077044" y="2283868"/>
            <a:ext cx="1450755" cy="46166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31F20"/>
                </a:solidFill>
                <a:effectLst/>
                <a:uLnTx/>
                <a:uFillTx/>
                <a:latin typeface="Ubuntu"/>
                <a:ea typeface="+mn-ea"/>
                <a:cs typeface="+mn-cs"/>
              </a:rPr>
              <a:t>Participate in energy policy and market design</a:t>
            </a: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cxnSp>
        <p:nvCxnSpPr>
          <p:cNvPr id="276" name="Straight Connector 275">
            <a:extLst>
              <a:ext uri="{FF2B5EF4-FFF2-40B4-BE49-F238E27FC236}">
                <a16:creationId xmlns:a16="http://schemas.microsoft.com/office/drawing/2014/main" id="{EA155BA4-ACE7-EE49-A68F-D22D63F11384}"/>
              </a:ext>
            </a:extLst>
          </p:cNvPr>
          <p:cNvCxnSpPr>
            <a:cxnSpLocks/>
          </p:cNvCxnSpPr>
          <p:nvPr/>
        </p:nvCxnSpPr>
        <p:spPr>
          <a:xfrm>
            <a:off x="1828562" y="2021546"/>
            <a:ext cx="0" cy="111354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78EB6014-BBB4-344E-8FB1-731F4A4B1A64}"/>
              </a:ext>
            </a:extLst>
          </p:cNvPr>
          <p:cNvCxnSpPr>
            <a:cxnSpLocks/>
          </p:cNvCxnSpPr>
          <p:nvPr/>
        </p:nvCxnSpPr>
        <p:spPr>
          <a:xfrm>
            <a:off x="3399685" y="2021546"/>
            <a:ext cx="0" cy="111354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1976087E-DBF1-EA4E-9566-CD3E4D10D63B}"/>
              </a:ext>
            </a:extLst>
          </p:cNvPr>
          <p:cNvCxnSpPr>
            <a:cxnSpLocks/>
          </p:cNvCxnSpPr>
          <p:nvPr/>
        </p:nvCxnSpPr>
        <p:spPr>
          <a:xfrm>
            <a:off x="5047007" y="2021546"/>
            <a:ext cx="0" cy="111354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A2215C09-8C82-D54D-95D0-58A2579E7FFD}"/>
              </a:ext>
            </a:extLst>
          </p:cNvPr>
          <p:cNvCxnSpPr>
            <a:cxnSpLocks/>
          </p:cNvCxnSpPr>
          <p:nvPr/>
        </p:nvCxnSpPr>
        <p:spPr>
          <a:xfrm>
            <a:off x="536515" y="5482746"/>
            <a:ext cx="5687303" cy="0"/>
          </a:xfrm>
          <a:prstGeom prst="line">
            <a:avLst/>
          </a:prstGeom>
          <a:ln w="31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E3F0CF01-6DA0-02A8-2052-173BD7AE08F6}"/>
              </a:ext>
            </a:extLst>
          </p:cNvPr>
          <p:cNvSpPr/>
          <p:nvPr/>
        </p:nvSpPr>
        <p:spPr>
          <a:xfrm>
            <a:off x="630572" y="5593832"/>
            <a:ext cx="5465428" cy="369332"/>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500"/>
              </a:spcBef>
              <a:spcAft>
                <a:spcPts val="0"/>
              </a:spcAft>
              <a:buClr>
                <a:srgbClr val="DA1F26"/>
              </a:buClr>
              <a:buSzTx/>
              <a:buFontTx/>
              <a:buNone/>
              <a:tabLst/>
              <a:defRPr/>
            </a:pPr>
            <a:r>
              <a:rPr kumimoji="0" lang="en-US" sz="1200" b="0" i="1" u="none" strike="noStrike" kern="1200" cap="none" spc="0" normalizeH="0" baseline="0" noProof="0">
                <a:ln>
                  <a:noFill/>
                </a:ln>
                <a:solidFill>
                  <a:prstClr val="white"/>
                </a:solidFill>
                <a:effectLst/>
                <a:uLnTx/>
                <a:uFillTx/>
                <a:latin typeface="Ubuntu"/>
                <a:ea typeface="+mn-ea"/>
                <a:cs typeface="+mn-cs"/>
              </a:rPr>
              <a:t>Fission and fusion require different technology-appropriate regulatory regimes. Fusion requires no special nuclear material</a:t>
            </a:r>
          </a:p>
        </p:txBody>
      </p:sp>
      <p:pic>
        <p:nvPicPr>
          <p:cNvPr id="10" name="Picture 9" descr="A map of the world with logos&#10;&#10;Description automatically generated">
            <a:extLst>
              <a:ext uri="{FF2B5EF4-FFF2-40B4-BE49-F238E27FC236}">
                <a16:creationId xmlns:a16="http://schemas.microsoft.com/office/drawing/2014/main" id="{8FCE4C31-3495-7556-F8F9-FBDC2C5AB85A}"/>
              </a:ext>
            </a:extLst>
          </p:cNvPr>
          <p:cNvPicPr>
            <a:picLocks noChangeAspect="1"/>
          </p:cNvPicPr>
          <p:nvPr/>
        </p:nvPicPr>
        <p:blipFill rotWithShape="1">
          <a:blip r:embed="rId4"/>
          <a:srcRect/>
          <a:stretch/>
        </p:blipFill>
        <p:spPr>
          <a:xfrm>
            <a:off x="6819695" y="2314636"/>
            <a:ext cx="5136987" cy="3117866"/>
          </a:xfrm>
          <a:prstGeom prst="rect">
            <a:avLst/>
          </a:prstGeom>
        </p:spPr>
      </p:pic>
      <p:sp>
        <p:nvSpPr>
          <p:cNvPr id="11" name="Slide Number Placeholder 2">
            <a:extLst>
              <a:ext uri="{FF2B5EF4-FFF2-40B4-BE49-F238E27FC236}">
                <a16:creationId xmlns:a16="http://schemas.microsoft.com/office/drawing/2014/main" id="{0B31C415-D85A-A998-7174-32D21CA67FF5}"/>
              </a:ext>
            </a:extLst>
          </p:cNvPr>
          <p:cNvSpPr>
            <a:spLocks noGrp="1"/>
          </p:cNvSpPr>
          <p:nvPr>
            <p:ph type="sldNum" sz="quarter" idx="4"/>
          </p:nvPr>
        </p:nvSpPr>
        <p:spPr>
          <a:xfrm>
            <a:off x="11258327" y="6580503"/>
            <a:ext cx="418293" cy="1905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sp>
        <p:nvSpPr>
          <p:cNvPr id="8" name="Rectangle 7">
            <a:extLst>
              <a:ext uri="{FF2B5EF4-FFF2-40B4-BE49-F238E27FC236}">
                <a16:creationId xmlns:a16="http://schemas.microsoft.com/office/drawing/2014/main" id="{B0755224-6CD1-ABBF-D4A4-425B53BC4D9C}"/>
              </a:ext>
            </a:extLst>
          </p:cNvPr>
          <p:cNvSpPr/>
          <p:nvPr/>
        </p:nvSpPr>
        <p:spPr>
          <a:xfrm>
            <a:off x="332987" y="5611362"/>
            <a:ext cx="203528" cy="42406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3" name="TextBox 2">
            <a:extLst>
              <a:ext uri="{FF2B5EF4-FFF2-40B4-BE49-F238E27FC236}">
                <a16:creationId xmlns:a16="http://schemas.microsoft.com/office/drawing/2014/main" id="{CC0A2244-8FCA-0E26-D7AA-ACE52B36473B}"/>
              </a:ext>
            </a:extLst>
          </p:cNvPr>
          <p:cNvSpPr txBox="1"/>
          <p:nvPr/>
        </p:nvSpPr>
        <p:spPr>
          <a:xfrm>
            <a:off x="6715879" y="5072057"/>
            <a:ext cx="539301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31F20"/>
              </a:solidFill>
              <a:effectLst/>
              <a:uLnTx/>
              <a:uFillTx/>
              <a:latin typeface="Ubuntu"/>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31F20"/>
              </a:solidFill>
              <a:effectLst/>
              <a:uLnTx/>
              <a:uFillTx/>
              <a:latin typeface="Ubuntu"/>
              <a:ea typeface="+mn-ea"/>
              <a:cs typeface="+mn-cs"/>
            </a:endParaRPr>
          </a:p>
        </p:txBody>
      </p:sp>
    </p:spTree>
    <p:custDataLst>
      <p:tags r:id="rId1"/>
    </p:custDataLst>
    <p:extLst>
      <p:ext uri="{BB962C8B-B14F-4D97-AF65-F5344CB8AC3E}">
        <p14:creationId xmlns:p14="http://schemas.microsoft.com/office/powerpoint/2010/main" val="11545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962"/>
            <a:ext cx="12192000" cy="68759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797778" y="5428265"/>
            <a:ext cx="7100282" cy="917470"/>
            <a:chOff x="1582805" y="4897530"/>
            <a:chExt cx="7100282" cy="91747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6903" y="4897530"/>
              <a:ext cx="221168" cy="221168"/>
            </a:xfrm>
            <a:prstGeom prst="rect">
              <a:avLst/>
            </a:prstGeom>
          </p:spPr>
        </p:pic>
        <p:sp>
          <p:nvSpPr>
            <p:cNvPr id="8" name="TextBox 7"/>
            <p:cNvSpPr txBox="1"/>
            <p:nvPr/>
          </p:nvSpPr>
          <p:spPr>
            <a:xfrm>
              <a:off x="3278071" y="5291780"/>
              <a:ext cx="2218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rPr>
                <a:t>Twitter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rPr>
                <a:t>@generalfusion</a:t>
              </a:r>
              <a:endParaRPr kumimoji="0" lang="en-CA"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7428" y="4897530"/>
              <a:ext cx="221168" cy="221168"/>
            </a:xfrm>
            <a:prstGeom prst="rect">
              <a:avLst/>
            </a:prstGeom>
          </p:spPr>
        </p:pic>
        <p:sp>
          <p:nvSpPr>
            <p:cNvPr id="9" name="TextBox 8"/>
            <p:cNvSpPr txBox="1"/>
            <p:nvPr/>
          </p:nvSpPr>
          <p:spPr>
            <a:xfrm>
              <a:off x="4838598" y="5291780"/>
              <a:ext cx="2218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rPr>
                <a:t>Instagram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rPr>
                <a:t>@generalfusion</a:t>
              </a:r>
              <a:endParaRPr kumimoji="0" lang="en-CA"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0312" y="4897530"/>
              <a:ext cx="221168" cy="221168"/>
            </a:xfrm>
            <a:prstGeom prst="rect">
              <a:avLst/>
            </a:prstGeom>
          </p:spPr>
        </p:pic>
        <p:sp>
          <p:nvSpPr>
            <p:cNvPr id="10" name="TextBox 9"/>
            <p:cNvSpPr txBox="1"/>
            <p:nvPr/>
          </p:nvSpPr>
          <p:spPr>
            <a:xfrm>
              <a:off x="6358704" y="5291780"/>
              <a:ext cx="23243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rPr>
                <a:t>LinkedIn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rPr>
                <a:t>general-fusion</a:t>
              </a:r>
              <a:endParaRPr kumimoji="0" lang="en-CA"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1637" y="4897530"/>
              <a:ext cx="221168" cy="221168"/>
            </a:xfrm>
            <a:prstGeom prst="rect">
              <a:avLst/>
            </a:prstGeom>
          </p:spPr>
        </p:pic>
        <p:sp>
          <p:nvSpPr>
            <p:cNvPr id="13" name="TextBox 12"/>
            <p:cNvSpPr txBox="1"/>
            <p:nvPr/>
          </p:nvSpPr>
          <p:spPr>
            <a:xfrm>
              <a:off x="1582805" y="5291780"/>
              <a:ext cx="22188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rPr>
                <a:t>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rPr>
                <a:t>generalfusion.com</a:t>
              </a:r>
              <a:endParaRPr kumimoji="0" lang="en-CA" sz="1400" b="0" i="0" u="none" strike="noStrike" kern="1200" cap="none" spc="0" normalizeH="0" baseline="0" noProof="0">
                <a:ln>
                  <a:noFill/>
                </a:ln>
                <a:solidFill>
                  <a:prstClr val="white"/>
                </a:solidFill>
                <a:effectLst/>
                <a:uLnTx/>
                <a:uFillTx/>
                <a:latin typeface="Ubuntu" panose="020B0504030602030204"/>
                <a:ea typeface="PT Sans" panose="020B0503020203020204" pitchFamily="34" charset="0"/>
                <a:cs typeface="+mn-cs"/>
              </a:endParaRPr>
            </a:p>
          </p:txBody>
        </p:sp>
      </p:grpSp>
      <p:pic>
        <p:nvPicPr>
          <p:cNvPr id="2" name="Picture 1">
            <a:extLst>
              <a:ext uri="{FF2B5EF4-FFF2-40B4-BE49-F238E27FC236}">
                <a16:creationId xmlns:a16="http://schemas.microsoft.com/office/drawing/2014/main" id="{F13F2A0D-D703-0F4E-8246-6B9E089518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67862" y="3639533"/>
            <a:ext cx="2056276" cy="312602"/>
          </a:xfrm>
          <a:prstGeom prst="rect">
            <a:avLst/>
          </a:prstGeom>
        </p:spPr>
      </p:pic>
      <p:sp>
        <p:nvSpPr>
          <p:cNvPr id="11" name="Rectangle 10">
            <a:extLst>
              <a:ext uri="{FF2B5EF4-FFF2-40B4-BE49-F238E27FC236}">
                <a16:creationId xmlns:a16="http://schemas.microsoft.com/office/drawing/2014/main" id="{E6C395A4-6E9C-2A23-A7CA-AF8236151E6D}"/>
              </a:ext>
            </a:extLst>
          </p:cNvPr>
          <p:cNvSpPr/>
          <p:nvPr/>
        </p:nvSpPr>
        <p:spPr>
          <a:xfrm>
            <a:off x="2797779" y="2319569"/>
            <a:ext cx="659644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5000" kern="0">
                <a:latin typeface="League Gothic" panose="020B0604020202020204" charset="0"/>
              </a:rPr>
              <a:t>Clean Energy. Everywhere. Forever.</a:t>
            </a:r>
          </a:p>
        </p:txBody>
      </p:sp>
      <p:sp>
        <p:nvSpPr>
          <p:cNvPr id="14" name="Rectangle 13">
            <a:extLst>
              <a:ext uri="{FF2B5EF4-FFF2-40B4-BE49-F238E27FC236}">
                <a16:creationId xmlns:a16="http://schemas.microsoft.com/office/drawing/2014/main" id="{3B52F67A-E945-9D20-420A-37F35CEF6560}"/>
              </a:ext>
            </a:extLst>
          </p:cNvPr>
          <p:cNvSpPr/>
          <p:nvPr/>
        </p:nvSpPr>
        <p:spPr>
          <a:xfrm>
            <a:off x="8498369" y="2091499"/>
            <a:ext cx="134802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latin typeface="League Gothic" panose="020B0604020202020204" charset="0"/>
              </a:rPr>
              <a:t>TM</a:t>
            </a:r>
            <a:endParaRPr lang="en-US" sz="900" baseline="30000">
              <a:latin typeface="League Gothic" panose="020B0604020202020204" charset="0"/>
            </a:endParaRPr>
          </a:p>
        </p:txBody>
      </p:sp>
    </p:spTree>
    <p:extLst>
      <p:ext uri="{BB962C8B-B14F-4D97-AF65-F5344CB8AC3E}">
        <p14:creationId xmlns:p14="http://schemas.microsoft.com/office/powerpoint/2010/main" val="174320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767267F-107B-4219-A47E-42075288E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72" b="3841"/>
          <a:stretch/>
        </p:blipFill>
        <p:spPr bwMode="auto">
          <a:xfrm>
            <a:off x="-8754" y="0"/>
            <a:ext cx="122007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8754" y="404814"/>
            <a:ext cx="12200754" cy="6453186"/>
          </a:xfrm>
          <a:prstGeom prst="rect">
            <a:avLst/>
          </a:prstGeom>
          <a:gradFill>
            <a:gsLst>
              <a:gs pos="0">
                <a:schemeClr val="tx1">
                  <a:alpha val="0"/>
                </a:schemeClr>
              </a:gs>
              <a:gs pos="100000">
                <a:schemeClr val="tx1">
                  <a:alpha val="70000"/>
                </a:schemeClr>
              </a:gs>
            </a:gsLst>
            <a:lin ang="5400000" scaled="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srgbClr val="FFFFFF"/>
              </a:solidFill>
              <a:effectLst/>
              <a:uLnTx/>
              <a:uFillTx/>
              <a:latin typeface="Ubuntu"/>
              <a:ea typeface="+mn-ea"/>
              <a:cs typeface="+mn-cs"/>
            </a:endParaRPr>
          </a:p>
        </p:txBody>
      </p:sp>
      <p:sp>
        <p:nvSpPr>
          <p:cNvPr id="15" name="Rectangle 14">
            <a:extLst>
              <a:ext uri="{FF2B5EF4-FFF2-40B4-BE49-F238E27FC236}">
                <a16:creationId xmlns:a16="http://schemas.microsoft.com/office/drawing/2014/main" id="{2BD44711-B95B-9B41-AB7F-546A33DB78DE}"/>
              </a:ext>
            </a:extLst>
          </p:cNvPr>
          <p:cNvSpPr/>
          <p:nvPr/>
        </p:nvSpPr>
        <p:spPr>
          <a:xfrm>
            <a:off x="572627" y="778254"/>
            <a:ext cx="9968714" cy="1261884"/>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400"/>
              </a:spcBef>
              <a:spcAft>
                <a:spcPts val="8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Ubuntu"/>
                <a:ea typeface="+mn-ea"/>
                <a:cs typeface="+mn-cs"/>
              </a:rPr>
              <a:t>General Fusion will transform the world’s energy supply with the fastest and most practical path to commercial fusion energy </a:t>
            </a:r>
            <a:r>
              <a:rPr kumimoji="0" lang="en-US" sz="1800" b="0" i="0" u="none" strike="noStrike" kern="1200" cap="none" spc="0" normalizeH="0" baseline="0" noProof="0">
                <a:ln>
                  <a:noFill/>
                </a:ln>
                <a:solidFill>
                  <a:prstClr val="white"/>
                </a:solidFill>
                <a:effectLst/>
                <a:uLnTx/>
                <a:uFillTx/>
                <a:latin typeface="Ubuntu"/>
                <a:ea typeface="+mn-ea"/>
                <a:cs typeface="+mn-cs"/>
              </a:rPr>
              <a:t>—</a:t>
            </a:r>
          </a:p>
          <a:p>
            <a:pPr marL="0" marR="0" lvl="0" indent="0" algn="l" defTabSz="914400" rtl="0" eaLnBrk="1" fontAlgn="auto" latinLnBrk="0" hangingPunct="1">
              <a:lnSpc>
                <a:spcPct val="100000"/>
              </a:lnSpc>
              <a:spcBef>
                <a:spcPts val="400"/>
              </a:spcBef>
              <a:spcAft>
                <a:spcPts val="80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Ubuntu"/>
              <a:ea typeface="+mn-ea"/>
              <a:cs typeface="+mn-cs"/>
            </a:endParaRPr>
          </a:p>
        </p:txBody>
      </p:sp>
      <p:grpSp>
        <p:nvGrpSpPr>
          <p:cNvPr id="19" name="Group 18">
            <a:extLst>
              <a:ext uri="{FF2B5EF4-FFF2-40B4-BE49-F238E27FC236}">
                <a16:creationId xmlns:a16="http://schemas.microsoft.com/office/drawing/2014/main" id="{E43167B1-30D1-4D38-A15A-E66C7C488E53}"/>
              </a:ext>
            </a:extLst>
          </p:cNvPr>
          <p:cNvGrpSpPr/>
          <p:nvPr/>
        </p:nvGrpSpPr>
        <p:grpSpPr>
          <a:xfrm>
            <a:off x="8754" y="6051739"/>
            <a:ext cx="12183246" cy="806261"/>
            <a:chOff x="14875" y="6051739"/>
            <a:chExt cx="12183246" cy="806261"/>
          </a:xfrm>
          <a:solidFill>
            <a:schemeClr val="accent2"/>
          </a:solidFill>
        </p:grpSpPr>
        <p:sp>
          <p:nvSpPr>
            <p:cNvPr id="20" name="Freeform 6">
              <a:extLst>
                <a:ext uri="{FF2B5EF4-FFF2-40B4-BE49-F238E27FC236}">
                  <a16:creationId xmlns:a16="http://schemas.microsoft.com/office/drawing/2014/main" id="{8FFCDC7D-2CAF-4F62-878E-63F10866DF19}"/>
                </a:ext>
              </a:extLst>
            </p:cNvPr>
            <p:cNvSpPr/>
            <p:nvPr userDrawn="1"/>
          </p:nvSpPr>
          <p:spPr>
            <a:xfrm>
              <a:off x="14875" y="6051739"/>
              <a:ext cx="12183246" cy="806261"/>
            </a:xfrm>
            <a:custGeom>
              <a:avLst/>
              <a:gdLst>
                <a:gd name="connsiteX0" fmla="*/ 12183246 w 12183246"/>
                <a:gd name="connsiteY0" fmla="*/ 0 h 806261"/>
                <a:gd name="connsiteX1" fmla="*/ 12183246 w 12183246"/>
                <a:gd name="connsiteY1" fmla="*/ 806261 h 806261"/>
                <a:gd name="connsiteX2" fmla="*/ 0 w 12183246"/>
                <a:gd name="connsiteY2" fmla="*/ 806261 h 806261"/>
                <a:gd name="connsiteX3" fmla="*/ 2985 w 12183246"/>
                <a:gd name="connsiteY3" fmla="*/ 783790 h 806261"/>
                <a:gd name="connsiteX4" fmla="*/ 568524 w 12183246"/>
                <a:gd name="connsiteY4" fmla="*/ 433688 h 806261"/>
                <a:gd name="connsiteX5" fmla="*/ 11691502 w 12183246"/>
                <a:gd name="connsiteY5" fmla="*/ 433688 h 806261"/>
                <a:gd name="connsiteX6" fmla="*/ 12183246 w 12183246"/>
                <a:gd name="connsiteY6" fmla="*/ 0 h 80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3246" h="806261">
                  <a:moveTo>
                    <a:pt x="12183246" y="0"/>
                  </a:moveTo>
                  <a:lnTo>
                    <a:pt x="12183246" y="806261"/>
                  </a:lnTo>
                  <a:lnTo>
                    <a:pt x="0" y="806261"/>
                  </a:lnTo>
                  <a:lnTo>
                    <a:pt x="2985" y="783790"/>
                  </a:lnTo>
                  <a:cubicBezTo>
                    <a:pt x="56836" y="583995"/>
                    <a:pt x="289577" y="433688"/>
                    <a:pt x="568524" y="433688"/>
                  </a:cubicBezTo>
                  <a:lnTo>
                    <a:pt x="11691502" y="433688"/>
                  </a:lnTo>
                  <a:cubicBezTo>
                    <a:pt x="11949301" y="424587"/>
                    <a:pt x="12183246" y="217095"/>
                    <a:pt x="12183246" y="0"/>
                  </a:cubicBezTo>
                  <a:close/>
                </a:path>
              </a:pathLst>
            </a:custGeom>
            <a:grpFill/>
            <a:ln w="63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1" name="Rectangle 20">
              <a:extLst>
                <a:ext uri="{FF2B5EF4-FFF2-40B4-BE49-F238E27FC236}">
                  <a16:creationId xmlns:a16="http://schemas.microsoft.com/office/drawing/2014/main" id="{F7EAD674-CC81-4047-891B-A00896B94FEB}"/>
                </a:ext>
              </a:extLst>
            </p:cNvPr>
            <p:cNvSpPr/>
            <p:nvPr userDrawn="1"/>
          </p:nvSpPr>
          <p:spPr>
            <a:xfrm>
              <a:off x="1357225" y="6589295"/>
              <a:ext cx="65" cy="161583"/>
            </a:xfrm>
            <a:prstGeom prst="rect">
              <a:avLst/>
            </a:prstGeom>
            <a:grp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Ubuntu Light" panose="020B0304030602030204" pitchFamily="34" charset="0"/>
                <a:ea typeface="+mn-ea"/>
                <a:cs typeface="+mn-cs"/>
              </a:endParaRPr>
            </a:p>
          </p:txBody>
        </p:sp>
      </p:grpSp>
      <p:sp>
        <p:nvSpPr>
          <p:cNvPr id="25" name="Slide Number Placeholder 2">
            <a:extLst>
              <a:ext uri="{FF2B5EF4-FFF2-40B4-BE49-F238E27FC236}">
                <a16:creationId xmlns:a16="http://schemas.microsoft.com/office/drawing/2014/main" id="{FAD6BEC1-6B87-4A5B-AABA-10BA079F16A9}"/>
              </a:ext>
            </a:extLst>
          </p:cNvPr>
          <p:cNvSpPr>
            <a:spLocks noGrp="1"/>
          </p:cNvSpPr>
          <p:nvPr>
            <p:ph type="sldNum" sz="quarter" idx="4"/>
          </p:nvPr>
        </p:nvSpPr>
        <p:spPr>
          <a:xfrm>
            <a:off x="11258327" y="6580503"/>
            <a:ext cx="418293" cy="1905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pic>
        <p:nvPicPr>
          <p:cNvPr id="31" name="Picture 57" descr="General Fusion Company Profile: Valuation &amp;amp;amp; Investors | PitchBook">
            <a:extLst>
              <a:ext uri="{FF2B5EF4-FFF2-40B4-BE49-F238E27FC236}">
                <a16:creationId xmlns:a16="http://schemas.microsoft.com/office/drawing/2014/main" id="{39E1FEFC-4112-4DA2-A664-7AE5851312DF}"/>
              </a:ext>
            </a:extLst>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34963" y="6245043"/>
            <a:ext cx="886887" cy="8868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8605D03-A947-4943-8D30-277DD55701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58257" y="5701700"/>
            <a:ext cx="2966168" cy="450931"/>
          </a:xfrm>
          <a:prstGeom prst="rect">
            <a:avLst/>
          </a:prstGeom>
          <a:effectLst/>
        </p:spPr>
      </p:pic>
      <p:sp>
        <p:nvSpPr>
          <p:cNvPr id="12" name="TextBox 11">
            <a:extLst>
              <a:ext uri="{FF2B5EF4-FFF2-40B4-BE49-F238E27FC236}">
                <a16:creationId xmlns:a16="http://schemas.microsoft.com/office/drawing/2014/main" id="{04830FE3-2F32-4248-B50E-E7D4B7B918D2}"/>
              </a:ext>
            </a:extLst>
          </p:cNvPr>
          <p:cNvSpPr txBox="1"/>
          <p:nvPr/>
        </p:nvSpPr>
        <p:spPr>
          <a:xfrm>
            <a:off x="501397" y="1771777"/>
            <a:ext cx="8186721" cy="461665"/>
          </a:xfrm>
          <a:prstGeom prst="rect">
            <a:avLst/>
          </a:prstGeom>
          <a:noFill/>
          <a:effectLst>
            <a:glow rad="139700">
              <a:schemeClr val="accent2">
                <a:satMod val="175000"/>
                <a:alpha val="40000"/>
              </a:schemeClr>
            </a:glow>
          </a:effectLst>
        </p:spPr>
        <p:txBody>
          <a:bodyPr wrap="square" rtlCol="0">
            <a:spAutoFit/>
          </a:bodyPr>
          <a:lstStyle/>
          <a:p>
            <a:pPr marL="0" marR="0" lvl="0" indent="-28575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prstClr val="white"/>
                </a:solidFill>
                <a:effectLst>
                  <a:glow rad="330200">
                    <a:srgbClr val="F2F2F2">
                      <a:lumMod val="50000"/>
                      <a:alpha val="24000"/>
                    </a:srgbClr>
                  </a:glow>
                </a:effectLst>
                <a:uLnTx/>
                <a:uFillTx/>
                <a:latin typeface="Ubuntu"/>
                <a:ea typeface="+mn-ea"/>
                <a:cs typeface="+mn-cs"/>
              </a:rPr>
              <a:t>Magnetized Target Fusion (MTF)</a:t>
            </a:r>
          </a:p>
        </p:txBody>
      </p:sp>
    </p:spTree>
    <p:extLst>
      <p:ext uri="{BB962C8B-B14F-4D97-AF65-F5344CB8AC3E}">
        <p14:creationId xmlns:p14="http://schemas.microsoft.com/office/powerpoint/2010/main" val="142094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orking on a machine&#10;&#10;Description automatically generated with low confidence">
            <a:extLst>
              <a:ext uri="{FF2B5EF4-FFF2-40B4-BE49-F238E27FC236}">
                <a16:creationId xmlns:a16="http://schemas.microsoft.com/office/drawing/2014/main" id="{77DFBA50-52D8-0078-8299-FA6BD3D48F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47747" y="2476613"/>
            <a:ext cx="7026730" cy="3197871"/>
          </a:xfrm>
          <a:prstGeom prst="rect">
            <a:avLst/>
          </a:prstGeom>
        </p:spPr>
      </p:pic>
      <p:sp>
        <p:nvSpPr>
          <p:cNvPr id="2" name="Footer Placeholder 1">
            <a:extLst>
              <a:ext uri="{FF2B5EF4-FFF2-40B4-BE49-F238E27FC236}">
                <a16:creationId xmlns:a16="http://schemas.microsoft.com/office/drawing/2014/main" id="{CD545756-1894-482D-939B-51E99A4C1960}"/>
              </a:ext>
            </a:extLst>
          </p:cNvPr>
          <p:cNvSpPr>
            <a:spLocks noGrp="1"/>
          </p:cNvSpPr>
          <p:nvPr>
            <p:ph type="ftr" sz="quarter" idx="11"/>
          </p:nvPr>
        </p:nvSpPr>
        <p:spPr>
          <a:xfrm>
            <a:off x="334963" y="6205365"/>
            <a:ext cx="11064240" cy="31039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C8C8C"/>
                </a:solidFill>
                <a:effectLst/>
                <a:uLnTx/>
                <a:uFillTx/>
                <a:latin typeface="Ubuntu" panose="020B0504030602030204" pitchFamily="34" charset="0"/>
                <a:ea typeface="+mn-ea"/>
                <a:cs typeface="+mn-cs"/>
              </a:rPr>
              <a:t>1. Over 170 patents and patents pending. | 2. Funds raised from private equity investments and government support. Including $21mm from series F-1 closed on 8/7/2023, plus $7.6mm (CAD 10mm) of new funding commitments approved in July 2023 from the Government of Canada (SIF) and Province of British Columbia. </a:t>
            </a:r>
          </a:p>
        </p:txBody>
      </p:sp>
      <p:sp>
        <p:nvSpPr>
          <p:cNvPr id="3" name="Slide Number Placeholder 2">
            <a:extLst>
              <a:ext uri="{FF2B5EF4-FFF2-40B4-BE49-F238E27FC236}">
                <a16:creationId xmlns:a16="http://schemas.microsoft.com/office/drawing/2014/main" id="{8838A778-A348-4866-A682-2C25BC27E3F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sp>
        <p:nvSpPr>
          <p:cNvPr id="4" name="Title 3">
            <a:extLst>
              <a:ext uri="{FF2B5EF4-FFF2-40B4-BE49-F238E27FC236}">
                <a16:creationId xmlns:a16="http://schemas.microsoft.com/office/drawing/2014/main" id="{617E1556-5ED2-440B-BDB9-F0654708A718}"/>
              </a:ext>
            </a:extLst>
          </p:cNvPr>
          <p:cNvSpPr>
            <a:spLocks noGrp="1"/>
          </p:cNvSpPr>
          <p:nvPr>
            <p:ph type="title"/>
          </p:nvPr>
        </p:nvSpPr>
        <p:spPr/>
        <p:txBody>
          <a:bodyPr/>
          <a:lstStyle/>
          <a:p>
            <a:r>
              <a:rPr lang="en-US" kern="0" cap="none"/>
              <a:t>General Fusion Overview </a:t>
            </a:r>
            <a:endParaRPr lang="en-US" kern="0"/>
          </a:p>
        </p:txBody>
      </p:sp>
      <p:sp>
        <p:nvSpPr>
          <p:cNvPr id="34" name="Rectangle: Rounded Corners 54">
            <a:extLst>
              <a:ext uri="{FF2B5EF4-FFF2-40B4-BE49-F238E27FC236}">
                <a16:creationId xmlns:a16="http://schemas.microsoft.com/office/drawing/2014/main" id="{A8443CC4-39FD-42FE-9F65-22C72B4BE03C}"/>
              </a:ext>
            </a:extLst>
          </p:cNvPr>
          <p:cNvSpPr/>
          <p:nvPr/>
        </p:nvSpPr>
        <p:spPr>
          <a:xfrm rot="10800000">
            <a:off x="4772998" y="1222968"/>
            <a:ext cx="7077648" cy="2254487"/>
          </a:xfrm>
          <a:prstGeom prst="round2SameRect">
            <a:avLst>
              <a:gd name="adj1" fmla="val 0"/>
              <a:gd name="adj2" fmla="val 19833"/>
            </a:avLst>
          </a:prstGeom>
          <a:gradFill>
            <a:gsLst>
              <a:gs pos="21000">
                <a:schemeClr val="bg2"/>
              </a:gs>
              <a:gs pos="99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46" name="Rectangle 45">
            <a:extLst>
              <a:ext uri="{FF2B5EF4-FFF2-40B4-BE49-F238E27FC236}">
                <a16:creationId xmlns:a16="http://schemas.microsoft.com/office/drawing/2014/main" id="{FEBDD468-0F2F-44F2-9187-2052571941C8}"/>
              </a:ext>
            </a:extLst>
          </p:cNvPr>
          <p:cNvSpPr/>
          <p:nvPr/>
        </p:nvSpPr>
        <p:spPr>
          <a:xfrm>
            <a:off x="7075817" y="2786910"/>
            <a:ext cx="2112264" cy="33855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srgbClr val="231F20"/>
                </a:solidFill>
                <a:effectLst/>
                <a:uLnTx/>
                <a:uFillTx/>
                <a:latin typeface="Ubuntu"/>
                <a:ea typeface="+mn-ea"/>
                <a:cs typeface="+mn-cs"/>
              </a:rPr>
              <a:t>Core technologies in </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100" b="1" i="0" u="none" strike="noStrike" kern="1200" cap="none" spc="0" normalizeH="0" baseline="0" noProof="0">
                <a:ln>
                  <a:noFill/>
                </a:ln>
                <a:solidFill>
                  <a:srgbClr val="231F20"/>
                </a:solidFill>
                <a:effectLst/>
                <a:uLnTx/>
                <a:uFillTx/>
                <a:latin typeface="Ubuntu"/>
                <a:ea typeface="+mn-ea"/>
                <a:cs typeface="+mn-cs"/>
              </a:rPr>
              <a:t>place and tested</a:t>
            </a:r>
          </a:p>
        </p:txBody>
      </p:sp>
      <p:graphicFrame>
        <p:nvGraphicFramePr>
          <p:cNvPr id="52" name="Table 6">
            <a:extLst>
              <a:ext uri="{FF2B5EF4-FFF2-40B4-BE49-F238E27FC236}">
                <a16:creationId xmlns:a16="http://schemas.microsoft.com/office/drawing/2014/main" id="{4EB33C1C-25BD-4A0F-A27F-3CD58181055D}"/>
              </a:ext>
            </a:extLst>
          </p:cNvPr>
          <p:cNvGraphicFramePr>
            <a:graphicFrameLocks noGrp="1"/>
          </p:cNvGraphicFramePr>
          <p:nvPr/>
        </p:nvGraphicFramePr>
        <p:xfrm>
          <a:off x="9463517" y="2694844"/>
          <a:ext cx="2048946" cy="502920"/>
        </p:xfrm>
        <a:graphic>
          <a:graphicData uri="http://schemas.openxmlformats.org/drawingml/2006/table">
            <a:tbl>
              <a:tblPr firstRow="1" bandRow="1">
                <a:tableStyleId>{793D81CF-94F2-401A-BA57-92F5A7B2D0C5}</a:tableStyleId>
              </a:tblPr>
              <a:tblGrid>
                <a:gridCol w="2048946">
                  <a:extLst>
                    <a:ext uri="{9D8B030D-6E8A-4147-A177-3AD203B41FA5}">
                      <a16:colId xmlns:a16="http://schemas.microsoft.com/office/drawing/2014/main" val="283747661"/>
                    </a:ext>
                  </a:extLst>
                </a:gridCol>
              </a:tblGrid>
              <a:tr h="502920">
                <a:tc>
                  <a:txBody>
                    <a:bodyPr/>
                    <a:lstStyle/>
                    <a:p>
                      <a:pPr algn="ctr"/>
                      <a:r>
                        <a:rPr lang="en-US" sz="1100" b="1">
                          <a:solidFill>
                            <a:schemeClr val="tx1"/>
                          </a:solidFill>
                        </a:rPr>
                        <a:t>Next milestone is compression of magnetized plasma to fusion conditions</a:t>
                      </a:r>
                      <a:endParaRPr lang="en-US" sz="1100" strike="sngStrike" baseline="3000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8405896"/>
                  </a:ext>
                </a:extLst>
              </a:tr>
            </a:tbl>
          </a:graphicData>
        </a:graphic>
      </p:graphicFrame>
      <p:graphicFrame>
        <p:nvGraphicFramePr>
          <p:cNvPr id="53" name="Table 6">
            <a:extLst>
              <a:ext uri="{FF2B5EF4-FFF2-40B4-BE49-F238E27FC236}">
                <a16:creationId xmlns:a16="http://schemas.microsoft.com/office/drawing/2014/main" id="{73DA9684-6183-42E9-998E-7C93379B3775}"/>
              </a:ext>
            </a:extLst>
          </p:cNvPr>
          <p:cNvGraphicFramePr>
            <a:graphicFrameLocks noGrp="1"/>
          </p:cNvGraphicFramePr>
          <p:nvPr>
            <p:custDataLst>
              <p:tags r:id="rId2"/>
            </p:custDataLst>
          </p:nvPr>
        </p:nvGraphicFramePr>
        <p:xfrm>
          <a:off x="4948203" y="2722327"/>
          <a:ext cx="1920240" cy="424368"/>
        </p:xfrm>
        <a:graphic>
          <a:graphicData uri="http://schemas.openxmlformats.org/drawingml/2006/table">
            <a:tbl>
              <a:tblPr firstRow="1" bandRow="1">
                <a:tableStyleId>{793D81CF-94F2-401A-BA57-92F5A7B2D0C5}</a:tableStyleId>
              </a:tblPr>
              <a:tblGrid>
                <a:gridCol w="1920240">
                  <a:extLst>
                    <a:ext uri="{9D8B030D-6E8A-4147-A177-3AD203B41FA5}">
                      <a16:colId xmlns:a16="http://schemas.microsoft.com/office/drawing/2014/main" val="283747661"/>
                    </a:ext>
                  </a:extLst>
                </a:gridCol>
              </a:tblGrid>
              <a:tr h="424368">
                <a:tc>
                  <a:txBody>
                    <a:bodyPr/>
                    <a:lstStyle/>
                    <a:p>
                      <a:pPr algn="ctr"/>
                      <a:r>
                        <a:rPr lang="en-US" sz="1100" b="1" strike="noStrike">
                          <a:solidFill>
                            <a:schemeClr val="tx1"/>
                          </a:solidFill>
                        </a:rPr>
                        <a:t>MTF uniquely </a:t>
                      </a:r>
                      <a:r>
                        <a:rPr lang="en-US" sz="1100" b="1">
                          <a:solidFill>
                            <a:schemeClr val="tx1"/>
                          </a:solidFill>
                        </a:rPr>
                        <a:t>solves hurdles to commercialization</a:t>
                      </a:r>
                      <a:endParaRPr lang="en-US" sz="1100">
                        <a:solidFill>
                          <a:schemeClr val="tx1"/>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28405896"/>
                  </a:ext>
                </a:extLst>
              </a:tr>
            </a:tbl>
          </a:graphicData>
        </a:graphic>
      </p:graphicFrame>
      <p:sp>
        <p:nvSpPr>
          <p:cNvPr id="55" name="Rectangle: Rounded Corners 54">
            <a:extLst>
              <a:ext uri="{FF2B5EF4-FFF2-40B4-BE49-F238E27FC236}">
                <a16:creationId xmlns:a16="http://schemas.microsoft.com/office/drawing/2014/main" id="{54BF3AAE-B776-4449-BB87-25B1477BE9A3}"/>
              </a:ext>
            </a:extLst>
          </p:cNvPr>
          <p:cNvSpPr/>
          <p:nvPr/>
        </p:nvSpPr>
        <p:spPr>
          <a:xfrm>
            <a:off x="334962" y="1236270"/>
            <a:ext cx="4233401" cy="4969094"/>
          </a:xfrm>
          <a:prstGeom prst="roundRect">
            <a:avLst>
              <a:gd name="adj" fmla="val 93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grpSp>
        <p:nvGrpSpPr>
          <p:cNvPr id="64" name="Group 63">
            <a:extLst>
              <a:ext uri="{FF2B5EF4-FFF2-40B4-BE49-F238E27FC236}">
                <a16:creationId xmlns:a16="http://schemas.microsoft.com/office/drawing/2014/main" id="{613A5D88-4B03-42C1-AC94-DC5015469680}"/>
              </a:ext>
            </a:extLst>
          </p:cNvPr>
          <p:cNvGrpSpPr/>
          <p:nvPr/>
        </p:nvGrpSpPr>
        <p:grpSpPr>
          <a:xfrm>
            <a:off x="827481" y="1613884"/>
            <a:ext cx="3220638" cy="586258"/>
            <a:chOff x="710035" y="1692065"/>
            <a:chExt cx="3220638" cy="586258"/>
          </a:xfrm>
        </p:grpSpPr>
        <p:sp>
          <p:nvSpPr>
            <p:cNvPr id="65" name="Rectangle 64">
              <a:extLst>
                <a:ext uri="{FF2B5EF4-FFF2-40B4-BE49-F238E27FC236}">
                  <a16:creationId xmlns:a16="http://schemas.microsoft.com/office/drawing/2014/main" id="{ADD2B8B7-8A7E-4867-8154-7EBAFF15893F}"/>
                </a:ext>
              </a:extLst>
            </p:cNvPr>
            <p:cNvSpPr/>
            <p:nvPr/>
          </p:nvSpPr>
          <p:spPr>
            <a:xfrm>
              <a:off x="2303070" y="1709396"/>
              <a:ext cx="1627603" cy="523220"/>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Ubuntu"/>
                  <a:ea typeface="+mn-ea"/>
                  <a:cs typeface="+mn-cs"/>
                </a:rPr>
                <a:t>Headquartered in Vancouver, Canada</a:t>
              </a:r>
            </a:p>
          </p:txBody>
        </p:sp>
        <p:grpSp>
          <p:nvGrpSpPr>
            <p:cNvPr id="66" name="Group 65">
              <a:extLst>
                <a:ext uri="{FF2B5EF4-FFF2-40B4-BE49-F238E27FC236}">
                  <a16:creationId xmlns:a16="http://schemas.microsoft.com/office/drawing/2014/main" id="{192195CF-F59B-4AD5-A4B9-A7F86561711C}"/>
                </a:ext>
              </a:extLst>
            </p:cNvPr>
            <p:cNvGrpSpPr/>
            <p:nvPr/>
          </p:nvGrpSpPr>
          <p:grpSpPr>
            <a:xfrm>
              <a:off x="710035" y="1692065"/>
              <a:ext cx="1186054" cy="586258"/>
              <a:chOff x="5879509" y="2249414"/>
              <a:chExt cx="1186054" cy="586258"/>
            </a:xfrm>
          </p:grpSpPr>
          <p:sp>
            <p:nvSpPr>
              <p:cNvPr id="68" name="Rectangle 67">
                <a:extLst>
                  <a:ext uri="{FF2B5EF4-FFF2-40B4-BE49-F238E27FC236}">
                    <a16:creationId xmlns:a16="http://schemas.microsoft.com/office/drawing/2014/main" id="{11BEF34A-3E42-47E2-AD72-1199DE346099}"/>
                  </a:ext>
                </a:extLst>
              </p:cNvPr>
              <p:cNvSpPr/>
              <p:nvPr/>
            </p:nvSpPr>
            <p:spPr>
              <a:xfrm>
                <a:off x="5993808" y="2374007"/>
                <a:ext cx="1071755" cy="461665"/>
              </a:xfrm>
              <a:prstGeom prst="rect">
                <a:avLst/>
              </a:prstGeom>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231F20"/>
                    </a:solidFill>
                    <a:effectLst/>
                    <a:uLnTx/>
                    <a:uFillTx/>
                    <a:latin typeface="Ubuntu" panose="020B0504030602030204"/>
                    <a:ea typeface="+mn-ea"/>
                    <a:cs typeface="+mn-cs"/>
                  </a:rPr>
                  <a:t>2002</a:t>
                </a:r>
              </a:p>
            </p:txBody>
          </p:sp>
          <p:sp>
            <p:nvSpPr>
              <p:cNvPr id="69" name="Rectangle 68">
                <a:extLst>
                  <a:ext uri="{FF2B5EF4-FFF2-40B4-BE49-F238E27FC236}">
                    <a16:creationId xmlns:a16="http://schemas.microsoft.com/office/drawing/2014/main" id="{FA3A9AE2-D9CB-422A-B5DB-F23897A6FD83}"/>
                  </a:ext>
                </a:extLst>
              </p:cNvPr>
              <p:cNvSpPr/>
              <p:nvPr/>
            </p:nvSpPr>
            <p:spPr>
              <a:xfrm>
                <a:off x="5879509" y="2249414"/>
                <a:ext cx="1071768" cy="253916"/>
              </a:xfrm>
              <a:prstGeom prst="rect">
                <a:avLst/>
              </a:prstGeom>
            </p:spPr>
            <p:txBody>
              <a:bodyPr wrap="non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110" normalizeH="0" baseline="0" noProof="0">
                    <a:ln>
                      <a:noFill/>
                    </a:ln>
                    <a:solidFill>
                      <a:srgbClr val="DA1F26"/>
                    </a:solidFill>
                    <a:effectLst/>
                    <a:uLnTx/>
                    <a:uFillTx/>
                    <a:latin typeface="Ubuntu" panose="020B0504030602030204"/>
                    <a:ea typeface="+mn-ea"/>
                    <a:cs typeface="+mn-cs"/>
                  </a:rPr>
                  <a:t>Founded in</a:t>
                </a:r>
              </a:p>
            </p:txBody>
          </p:sp>
        </p:grpSp>
        <p:sp>
          <p:nvSpPr>
            <p:cNvPr id="67" name="Chevron 63">
              <a:extLst>
                <a:ext uri="{FF2B5EF4-FFF2-40B4-BE49-F238E27FC236}">
                  <a16:creationId xmlns:a16="http://schemas.microsoft.com/office/drawing/2014/main" id="{AF0B9F2E-5E8B-4F21-A654-E37693E2DF12}"/>
                </a:ext>
              </a:extLst>
            </p:cNvPr>
            <p:cNvSpPr/>
            <p:nvPr/>
          </p:nvSpPr>
          <p:spPr>
            <a:xfrm>
              <a:off x="1822715" y="1828538"/>
              <a:ext cx="341725" cy="346491"/>
            </a:xfrm>
            <a:prstGeom prst="chevron">
              <a:avLst>
                <a:gd name="adj" fmla="val 5024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grpSp>
      <p:sp>
        <p:nvSpPr>
          <p:cNvPr id="75" name="Rectangle: Rounded Corners 19">
            <a:extLst>
              <a:ext uri="{FF2B5EF4-FFF2-40B4-BE49-F238E27FC236}">
                <a16:creationId xmlns:a16="http://schemas.microsoft.com/office/drawing/2014/main" id="{81143AAB-4542-4932-80A4-696F9202484B}"/>
              </a:ext>
            </a:extLst>
          </p:cNvPr>
          <p:cNvSpPr/>
          <p:nvPr/>
        </p:nvSpPr>
        <p:spPr>
          <a:xfrm>
            <a:off x="3198964" y="3947358"/>
            <a:ext cx="929742"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A1F26"/>
                </a:solidFill>
                <a:effectLst/>
                <a:uLnTx/>
                <a:uFillTx/>
                <a:latin typeface="Ubuntu"/>
                <a:ea typeface="+mn-ea"/>
                <a:cs typeface="+mn-cs"/>
              </a:rPr>
              <a:t>&gt;170</a:t>
            </a:r>
            <a:br>
              <a:rPr kumimoji="0" lang="en-US" sz="2000" b="1" i="0" u="none" strike="noStrike" kern="1200" cap="none" spc="0" normalizeH="0" baseline="0" noProof="0">
                <a:ln>
                  <a:noFill/>
                </a:ln>
                <a:solidFill>
                  <a:srgbClr val="DA1F26"/>
                </a:solidFill>
                <a:effectLst/>
                <a:uLnTx/>
                <a:uFillTx/>
                <a:latin typeface="Ubuntu"/>
                <a:ea typeface="+mn-ea"/>
                <a:cs typeface="+mn-cs"/>
              </a:rPr>
            </a:br>
            <a:r>
              <a:rPr kumimoji="0" lang="en-US" sz="1400" b="0" i="0" u="none" strike="noStrike" kern="1200" cap="none" spc="0" normalizeH="0" baseline="0" noProof="0">
                <a:ln>
                  <a:noFill/>
                </a:ln>
                <a:solidFill>
                  <a:srgbClr val="DA1F26"/>
                </a:solidFill>
                <a:effectLst/>
                <a:uLnTx/>
                <a:uFillTx/>
                <a:latin typeface="Ubuntu"/>
                <a:ea typeface="+mn-ea"/>
                <a:cs typeface="+mn-cs"/>
              </a:rPr>
              <a:t>patents</a:t>
            </a:r>
            <a:r>
              <a:rPr kumimoji="0" lang="en-US" sz="1400" b="0" i="0" u="none" strike="noStrike" kern="1200" cap="none" spc="0" normalizeH="0" baseline="30000" noProof="0">
                <a:ln>
                  <a:noFill/>
                </a:ln>
                <a:solidFill>
                  <a:srgbClr val="DA1F26"/>
                </a:solidFill>
                <a:effectLst/>
                <a:uLnTx/>
                <a:uFillTx/>
                <a:latin typeface="Ubuntu"/>
                <a:ea typeface="+mn-ea"/>
                <a:cs typeface="+mn-cs"/>
              </a:rPr>
              <a:t>1</a:t>
            </a:r>
            <a:endParaRPr kumimoji="0" lang="en-US" sz="2000" b="0" i="0" u="none" strike="noStrike" kern="1200" cap="none" spc="0" normalizeH="0" baseline="30000" noProof="0">
              <a:ln>
                <a:noFill/>
              </a:ln>
              <a:solidFill>
                <a:srgbClr val="DA1F26"/>
              </a:solidFill>
              <a:effectLst/>
              <a:uLnTx/>
              <a:uFillTx/>
              <a:latin typeface="Ubuntu"/>
              <a:ea typeface="+mn-ea"/>
              <a:cs typeface="+mn-cs"/>
            </a:endParaRPr>
          </a:p>
        </p:txBody>
      </p:sp>
      <p:pic>
        <p:nvPicPr>
          <p:cNvPr id="76" name="Graphic 75">
            <a:extLst>
              <a:ext uri="{FF2B5EF4-FFF2-40B4-BE49-F238E27FC236}">
                <a16:creationId xmlns:a16="http://schemas.microsoft.com/office/drawing/2014/main" id="{8537A2CC-9CA6-4122-83D6-4BBBB145EEF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11611" y="4010406"/>
            <a:ext cx="455372" cy="455372"/>
          </a:xfrm>
          <a:prstGeom prst="rect">
            <a:avLst/>
          </a:prstGeom>
        </p:spPr>
      </p:pic>
      <p:sp>
        <p:nvSpPr>
          <p:cNvPr id="80" name="Rectangle 79">
            <a:extLst>
              <a:ext uri="{FF2B5EF4-FFF2-40B4-BE49-F238E27FC236}">
                <a16:creationId xmlns:a16="http://schemas.microsoft.com/office/drawing/2014/main" id="{A88798EB-F3E0-436A-84FA-D7403EF74DA9}"/>
              </a:ext>
            </a:extLst>
          </p:cNvPr>
          <p:cNvSpPr/>
          <p:nvPr/>
        </p:nvSpPr>
        <p:spPr>
          <a:xfrm>
            <a:off x="333978" y="5014601"/>
            <a:ext cx="4218666" cy="1015663"/>
          </a:xfrm>
          <a:prstGeom prst="rect">
            <a:avLst/>
          </a:prstGeom>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31F20"/>
                </a:solidFill>
                <a:effectLst/>
                <a:uLnTx/>
                <a:uFillTx/>
                <a:latin typeface="Ubuntu" panose="020B0504030602030204"/>
                <a:ea typeface="+mn-ea"/>
                <a:cs typeface="+mn-cs"/>
              </a:rPr>
              <a:t>Backed by a global syndicate of leading investors and government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DA1F26"/>
              </a:solidFill>
              <a:effectLst/>
              <a:uLnTx/>
              <a:uFillTx/>
              <a:latin typeface="Ubuntu"/>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1200" cap="none" spc="0" normalizeH="0" baseline="0" noProof="0">
                <a:ln>
                  <a:noFill/>
                </a:ln>
                <a:solidFill>
                  <a:srgbClr val="DA1F26"/>
                </a:solidFill>
                <a:effectLst/>
                <a:uLnTx/>
                <a:uFillTx/>
                <a:latin typeface="Ubuntu"/>
                <a:ea typeface="+mn-ea"/>
                <a:cs typeface="+mn-cs"/>
              </a:rPr>
              <a:t>~US$325 million raised to-date</a:t>
            </a:r>
            <a:r>
              <a:rPr kumimoji="0" lang="en-US" sz="1600" b="1" i="0" u="none" strike="noStrike" kern="1200" cap="none" spc="0" normalizeH="0" baseline="30000" noProof="0">
                <a:ln>
                  <a:noFill/>
                </a:ln>
                <a:solidFill>
                  <a:srgbClr val="DA1F26"/>
                </a:solidFill>
                <a:effectLst/>
                <a:uLnTx/>
                <a:uFillTx/>
                <a:latin typeface="Ubuntu"/>
                <a:ea typeface="+mn-ea"/>
                <a:cs typeface="+mn-cs"/>
              </a:rPr>
              <a:t>2</a:t>
            </a:r>
          </a:p>
        </p:txBody>
      </p:sp>
      <p:sp>
        <p:nvSpPr>
          <p:cNvPr id="35" name="Rectangle 34">
            <a:extLst>
              <a:ext uri="{FF2B5EF4-FFF2-40B4-BE49-F238E27FC236}">
                <a16:creationId xmlns:a16="http://schemas.microsoft.com/office/drawing/2014/main" id="{D3259635-B87F-4BF9-9EE5-092ECD8D108A}"/>
              </a:ext>
            </a:extLst>
          </p:cNvPr>
          <p:cNvSpPr/>
          <p:nvPr/>
        </p:nvSpPr>
        <p:spPr>
          <a:xfrm>
            <a:off x="6836151" y="1363217"/>
            <a:ext cx="2879606" cy="370422"/>
          </a:xfrm>
          <a:prstGeom prst="rect">
            <a:avLst/>
          </a:prstGeom>
          <a:noFill/>
        </p:spPr>
        <p:txBody>
          <a:bodyPr wrap="square" lIns="0" tIns="4680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Ubuntu" panose="020B0504030602030204"/>
                <a:ea typeface="+mn-ea"/>
                <a:cs typeface="+mn-cs"/>
              </a:rPr>
              <a:t>General Fusion Strategy</a:t>
            </a:r>
          </a:p>
        </p:txBody>
      </p:sp>
      <p:sp>
        <p:nvSpPr>
          <p:cNvPr id="37" name="Rectangle 36">
            <a:extLst>
              <a:ext uri="{FF2B5EF4-FFF2-40B4-BE49-F238E27FC236}">
                <a16:creationId xmlns:a16="http://schemas.microsoft.com/office/drawing/2014/main" id="{0AFB667A-5AD4-4E70-AF4A-E3F630CA77E1}"/>
              </a:ext>
            </a:extLst>
          </p:cNvPr>
          <p:cNvSpPr/>
          <p:nvPr/>
        </p:nvSpPr>
        <p:spPr>
          <a:xfrm>
            <a:off x="5203948" y="1779228"/>
            <a:ext cx="6308515" cy="611312"/>
          </a:xfrm>
          <a:prstGeom prst="rect">
            <a:avLst/>
          </a:prstGeom>
        </p:spPr>
        <p:txBody>
          <a:bodyPr wrap="square" lIns="0" bIns="7200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a:ln>
                  <a:noFill/>
                </a:ln>
                <a:solidFill>
                  <a:srgbClr val="DA1F26"/>
                </a:solidFill>
                <a:effectLst/>
                <a:uLnTx/>
                <a:uFillTx/>
                <a:latin typeface="Ubuntu"/>
                <a:ea typeface="+mn-ea"/>
                <a:cs typeface="+mn-cs"/>
              </a:rPr>
              <a:t>Pursue the fastest, lowest-risk path to commercial fusion with practical Magnetized Target Fusion technology (“MTF”)</a:t>
            </a:r>
            <a:endParaRPr kumimoji="0" lang="en-CA" sz="1600" b="0" i="0" u="none" strike="noStrike" kern="1200" cap="none" spc="0" normalizeH="0" baseline="0" noProof="0">
              <a:ln>
                <a:noFill/>
              </a:ln>
              <a:solidFill>
                <a:srgbClr val="DA1F26"/>
              </a:solidFill>
              <a:effectLst/>
              <a:uLnTx/>
              <a:uFillTx/>
              <a:latin typeface="Ubuntu"/>
              <a:ea typeface="+mn-ea"/>
              <a:cs typeface="+mn-cs"/>
            </a:endParaRPr>
          </a:p>
        </p:txBody>
      </p:sp>
      <p:sp>
        <p:nvSpPr>
          <p:cNvPr id="14" name="Rectangle: Rounded Corners 13">
            <a:extLst>
              <a:ext uri="{FF2B5EF4-FFF2-40B4-BE49-F238E27FC236}">
                <a16:creationId xmlns:a16="http://schemas.microsoft.com/office/drawing/2014/main" id="{ABB5A9B9-A702-462C-BFF6-A57FC0406618}"/>
              </a:ext>
            </a:extLst>
          </p:cNvPr>
          <p:cNvSpPr/>
          <p:nvPr/>
        </p:nvSpPr>
        <p:spPr>
          <a:xfrm>
            <a:off x="7088543" y="2694949"/>
            <a:ext cx="45719" cy="6183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60" name="Rectangle: Rounded Corners 59">
            <a:extLst>
              <a:ext uri="{FF2B5EF4-FFF2-40B4-BE49-F238E27FC236}">
                <a16:creationId xmlns:a16="http://schemas.microsoft.com/office/drawing/2014/main" id="{389EF780-9FF9-411F-9B23-5EC18A9AE9C0}"/>
              </a:ext>
            </a:extLst>
          </p:cNvPr>
          <p:cNvSpPr/>
          <p:nvPr/>
        </p:nvSpPr>
        <p:spPr>
          <a:xfrm>
            <a:off x="9197479" y="2694949"/>
            <a:ext cx="45719" cy="6183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79" name="Rectangle: Rounded Corners 78">
            <a:extLst>
              <a:ext uri="{FF2B5EF4-FFF2-40B4-BE49-F238E27FC236}">
                <a16:creationId xmlns:a16="http://schemas.microsoft.com/office/drawing/2014/main" id="{AA298724-6718-4D82-A4B9-1BB93CAEE46A}"/>
              </a:ext>
            </a:extLst>
          </p:cNvPr>
          <p:cNvSpPr/>
          <p:nvPr/>
        </p:nvSpPr>
        <p:spPr>
          <a:xfrm rot="5400000">
            <a:off x="2438127" y="350522"/>
            <a:ext cx="45719" cy="406827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82" name="Rectangle: Rounded Corners 81">
            <a:extLst>
              <a:ext uri="{FF2B5EF4-FFF2-40B4-BE49-F238E27FC236}">
                <a16:creationId xmlns:a16="http://schemas.microsoft.com/office/drawing/2014/main" id="{F729C0F6-EA3C-41A5-86CE-7CA5379132BE}"/>
              </a:ext>
            </a:extLst>
          </p:cNvPr>
          <p:cNvSpPr/>
          <p:nvPr/>
        </p:nvSpPr>
        <p:spPr>
          <a:xfrm rot="5400000">
            <a:off x="2428802" y="1743227"/>
            <a:ext cx="45719" cy="406827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83" name="Rectangle: Rounded Corners 82">
            <a:extLst>
              <a:ext uri="{FF2B5EF4-FFF2-40B4-BE49-F238E27FC236}">
                <a16:creationId xmlns:a16="http://schemas.microsoft.com/office/drawing/2014/main" id="{B0A5ED0C-3638-49CA-AC30-E352E652645A}"/>
              </a:ext>
            </a:extLst>
          </p:cNvPr>
          <p:cNvSpPr/>
          <p:nvPr/>
        </p:nvSpPr>
        <p:spPr>
          <a:xfrm rot="5400000">
            <a:off x="2438127" y="2791099"/>
            <a:ext cx="45719" cy="406827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44" name="Rectangle 43">
            <a:extLst>
              <a:ext uri="{FF2B5EF4-FFF2-40B4-BE49-F238E27FC236}">
                <a16:creationId xmlns:a16="http://schemas.microsoft.com/office/drawing/2014/main" id="{E21ECB1F-158D-4E5B-ABF7-A0ADAA0D4E4F}"/>
              </a:ext>
            </a:extLst>
          </p:cNvPr>
          <p:cNvSpPr/>
          <p:nvPr/>
        </p:nvSpPr>
        <p:spPr>
          <a:xfrm>
            <a:off x="617424" y="1059125"/>
            <a:ext cx="1180157" cy="370422"/>
          </a:xfrm>
          <a:prstGeom prst="rect">
            <a:avLst/>
          </a:prstGeom>
          <a:solidFill>
            <a:schemeClr val="bg1"/>
          </a:solidFill>
        </p:spPr>
        <p:txBody>
          <a:bodyPr wrap="square" lIns="0" tIns="4680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A1F26"/>
                </a:solidFill>
                <a:effectLst/>
                <a:uLnTx/>
                <a:uFillTx/>
                <a:latin typeface="Ubuntu" panose="020B0504030602030204"/>
                <a:ea typeface="+mn-ea"/>
                <a:cs typeface="+mn-cs"/>
              </a:rPr>
              <a:t>Company</a:t>
            </a:r>
          </a:p>
        </p:txBody>
      </p:sp>
      <p:sp>
        <p:nvSpPr>
          <p:cNvPr id="7" name="Rectangle 6">
            <a:extLst>
              <a:ext uri="{FF2B5EF4-FFF2-40B4-BE49-F238E27FC236}">
                <a16:creationId xmlns:a16="http://schemas.microsoft.com/office/drawing/2014/main" id="{6D65DA67-BF41-E8C8-18AF-8D5EBE0E8CBA}"/>
              </a:ext>
            </a:extLst>
          </p:cNvPr>
          <p:cNvSpPr/>
          <p:nvPr/>
        </p:nvSpPr>
        <p:spPr>
          <a:xfrm>
            <a:off x="587584" y="2854573"/>
            <a:ext cx="3728153" cy="523220"/>
          </a:xfrm>
          <a:prstGeom prst="rect">
            <a:avLst/>
          </a:prstGeom>
        </p:spPr>
        <p:txBody>
          <a:bodyPr wrap="square" l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Ubuntu"/>
                <a:ea typeface="+mn-ea"/>
                <a:cs typeface="+mn-cs"/>
              </a:rPr>
              <a:t>New, state of the art fusion campus, with ~100,000 sq ft spanning 3 facilities</a:t>
            </a:r>
            <a:endParaRPr kumimoji="0" lang="en-US" sz="1400" b="0" i="0" u="none" strike="sngStrike" kern="1200" cap="none" spc="0" normalizeH="0" baseline="0" noProof="0">
              <a:ln>
                <a:noFill/>
              </a:ln>
              <a:solidFill>
                <a:srgbClr val="231F20"/>
              </a:solidFill>
              <a:effectLst/>
              <a:uLnTx/>
              <a:uFillTx/>
              <a:latin typeface="Ubuntu"/>
              <a:ea typeface="+mn-ea"/>
              <a:cs typeface="+mn-cs"/>
            </a:endParaRPr>
          </a:p>
        </p:txBody>
      </p:sp>
      <p:sp>
        <p:nvSpPr>
          <p:cNvPr id="6" name="Rectangle: Rounded Corners 19">
            <a:extLst>
              <a:ext uri="{FF2B5EF4-FFF2-40B4-BE49-F238E27FC236}">
                <a16:creationId xmlns:a16="http://schemas.microsoft.com/office/drawing/2014/main" id="{BD7D41D0-47A0-F48F-CB8A-86B910801ABC}"/>
              </a:ext>
            </a:extLst>
          </p:cNvPr>
          <p:cNvSpPr/>
          <p:nvPr/>
        </p:nvSpPr>
        <p:spPr>
          <a:xfrm>
            <a:off x="1249177" y="3960721"/>
            <a:ext cx="929742" cy="707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DA1F26"/>
                </a:solidFill>
                <a:effectLst/>
                <a:uLnTx/>
                <a:uFillTx/>
                <a:latin typeface="Ubuntu"/>
                <a:ea typeface="+mn-ea"/>
                <a:cs typeface="+mn-cs"/>
              </a:rPr>
              <a:t>~150</a:t>
            </a:r>
            <a:br>
              <a:rPr kumimoji="0" lang="en-US" sz="2000" b="1" i="0" u="none" strike="noStrike" kern="1200" cap="none" spc="0" normalizeH="0" baseline="0" noProof="0">
                <a:ln>
                  <a:noFill/>
                </a:ln>
                <a:solidFill>
                  <a:srgbClr val="DA1F26"/>
                </a:solidFill>
                <a:effectLst/>
                <a:uLnTx/>
                <a:uFillTx/>
                <a:latin typeface="Ubuntu"/>
                <a:ea typeface="+mn-ea"/>
                <a:cs typeface="+mn-cs"/>
              </a:rPr>
            </a:br>
            <a:r>
              <a:rPr kumimoji="0" lang="en-US" sz="1400" b="0" i="0" u="none" strike="noStrike" kern="1200" cap="none" spc="0" normalizeH="0" baseline="0" noProof="0">
                <a:ln>
                  <a:noFill/>
                </a:ln>
                <a:solidFill>
                  <a:srgbClr val="DA1F26"/>
                </a:solidFill>
                <a:effectLst/>
                <a:uLnTx/>
                <a:uFillTx/>
                <a:latin typeface="Ubuntu"/>
                <a:ea typeface="+mn-ea"/>
                <a:cs typeface="+mn-cs"/>
              </a:rPr>
              <a:t>employees</a:t>
            </a:r>
            <a:endParaRPr kumimoji="0" lang="en-US" sz="2000" b="0" i="0" u="none" strike="noStrike" kern="1200" cap="none" spc="0" normalizeH="0" baseline="30000" noProof="0">
              <a:ln>
                <a:noFill/>
              </a:ln>
              <a:solidFill>
                <a:srgbClr val="DA1F26"/>
              </a:solidFill>
              <a:effectLst/>
              <a:uLnTx/>
              <a:uFillTx/>
              <a:latin typeface="Ubuntu"/>
              <a:ea typeface="+mn-ea"/>
              <a:cs typeface="+mn-cs"/>
            </a:endParaRPr>
          </a:p>
        </p:txBody>
      </p:sp>
      <p:pic>
        <p:nvPicPr>
          <p:cNvPr id="8" name="Graphic 7">
            <a:extLst>
              <a:ext uri="{FF2B5EF4-FFF2-40B4-BE49-F238E27FC236}">
                <a16:creationId xmlns:a16="http://schemas.microsoft.com/office/drawing/2014/main" id="{22AA86ED-2F5C-CEAE-5810-65F604AA3B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5403" y="4081473"/>
            <a:ext cx="339964" cy="339964"/>
          </a:xfrm>
          <a:prstGeom prst="rect">
            <a:avLst/>
          </a:prstGeom>
        </p:spPr>
      </p:pic>
      <p:sp>
        <p:nvSpPr>
          <p:cNvPr id="5" name="Subtitle 4">
            <a:extLst>
              <a:ext uri="{FF2B5EF4-FFF2-40B4-BE49-F238E27FC236}">
                <a16:creationId xmlns:a16="http://schemas.microsoft.com/office/drawing/2014/main" id="{411F0636-770F-48F7-A034-026DDFE14282}"/>
              </a:ext>
            </a:extLst>
          </p:cNvPr>
          <p:cNvSpPr>
            <a:spLocks noGrp="1"/>
          </p:cNvSpPr>
          <p:nvPr>
            <p:ph type="subTitle" idx="1"/>
          </p:nvPr>
        </p:nvSpPr>
        <p:spPr>
          <a:xfrm>
            <a:off x="339550" y="784344"/>
            <a:ext cx="11517488" cy="492942"/>
          </a:xfrm>
        </p:spPr>
        <p:txBody>
          <a:bodyPr/>
          <a:lstStyle/>
          <a:p>
            <a:r>
              <a:rPr lang="en-US"/>
              <a:t>General Fusion has the surest, fastest pathway to commercial fusion</a:t>
            </a:r>
          </a:p>
        </p:txBody>
      </p:sp>
      <p:sp>
        <p:nvSpPr>
          <p:cNvPr id="40" name="Rectangle 39">
            <a:extLst>
              <a:ext uri="{FF2B5EF4-FFF2-40B4-BE49-F238E27FC236}">
                <a16:creationId xmlns:a16="http://schemas.microsoft.com/office/drawing/2014/main" id="{9A4F1AC1-1D62-4790-BAEA-7CF778913594}"/>
              </a:ext>
            </a:extLst>
          </p:cNvPr>
          <p:cNvSpPr/>
          <p:nvPr/>
        </p:nvSpPr>
        <p:spPr>
          <a:xfrm>
            <a:off x="4721411" y="3443478"/>
            <a:ext cx="7077648" cy="2291679"/>
          </a:xfrm>
          <a:prstGeom prst="rect">
            <a:avLst/>
          </a:prstGeom>
          <a:gradFill flip="none" rotWithShape="1">
            <a:gsLst>
              <a:gs pos="46000">
                <a:schemeClr val="accent2">
                  <a:alpha val="0"/>
                  <a:lumMod val="0"/>
                  <a:lumOff val="100000"/>
                </a:schemeClr>
              </a:gs>
              <a:gs pos="100000">
                <a:srgbClr val="FDFDFD">
                  <a:lumMod val="0"/>
                  <a:lumOff val="10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5" name="Round Same Side Corner Rectangle 90">
            <a:extLst>
              <a:ext uri="{FF2B5EF4-FFF2-40B4-BE49-F238E27FC236}">
                <a16:creationId xmlns:a16="http://schemas.microsoft.com/office/drawing/2014/main" id="{B7D919D8-C6BC-A953-A0AD-7EB197A35BDC}"/>
              </a:ext>
            </a:extLst>
          </p:cNvPr>
          <p:cNvSpPr>
            <a:spLocks/>
          </p:cNvSpPr>
          <p:nvPr/>
        </p:nvSpPr>
        <p:spPr>
          <a:xfrm rot="10800000">
            <a:off x="4747747" y="5650141"/>
            <a:ext cx="7026730" cy="555223"/>
          </a:xfrm>
          <a:prstGeom prst="round2SameRect">
            <a:avLst>
              <a:gd name="adj1" fmla="val 50000"/>
              <a:gd name="adj2" fmla="val 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mn-lt"/>
              <a:ea typeface="+mn-ea"/>
              <a:cs typeface="+mn-cs"/>
            </a:endParaRPr>
          </a:p>
        </p:txBody>
      </p:sp>
      <p:grpSp>
        <p:nvGrpSpPr>
          <p:cNvPr id="10" name="Group 9">
            <a:extLst>
              <a:ext uri="{FF2B5EF4-FFF2-40B4-BE49-F238E27FC236}">
                <a16:creationId xmlns:a16="http://schemas.microsoft.com/office/drawing/2014/main" id="{91A1D194-66C0-3D05-C452-74BA7F652198}"/>
              </a:ext>
            </a:extLst>
          </p:cNvPr>
          <p:cNvGrpSpPr/>
          <p:nvPr/>
        </p:nvGrpSpPr>
        <p:grpSpPr>
          <a:xfrm>
            <a:off x="5067144" y="5741581"/>
            <a:ext cx="6387937" cy="379225"/>
            <a:chOff x="7597343" y="7291315"/>
            <a:chExt cx="6976800" cy="555223"/>
          </a:xfrm>
          <a:noFill/>
        </p:grpSpPr>
        <p:sp>
          <p:nvSpPr>
            <p:cNvPr id="13" name="Rectangle 12">
              <a:extLst>
                <a:ext uri="{FF2B5EF4-FFF2-40B4-BE49-F238E27FC236}">
                  <a16:creationId xmlns:a16="http://schemas.microsoft.com/office/drawing/2014/main" id="{509CBD26-F0E1-6435-37FF-BCE6F335C6AE}"/>
                </a:ext>
              </a:extLst>
            </p:cNvPr>
            <p:cNvSpPr/>
            <p:nvPr/>
          </p:nvSpPr>
          <p:spPr>
            <a:xfrm>
              <a:off x="7597343" y="7291315"/>
              <a:ext cx="748362" cy="555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2" name="Rectangle: Diagonal Corners Rounded 16">
              <a:extLst>
                <a:ext uri="{FF2B5EF4-FFF2-40B4-BE49-F238E27FC236}">
                  <a16:creationId xmlns:a16="http://schemas.microsoft.com/office/drawing/2014/main" id="{A2BEA7D7-77D0-ABCE-60A5-17A295F1A0C1}"/>
                </a:ext>
              </a:extLst>
            </p:cNvPr>
            <p:cNvSpPr/>
            <p:nvPr/>
          </p:nvSpPr>
          <p:spPr>
            <a:xfrm>
              <a:off x="7597343" y="7291315"/>
              <a:ext cx="6976800" cy="555223"/>
            </a:xfrm>
            <a:prstGeom prst="round2DiagRect">
              <a:avLst>
                <a:gd name="adj1" fmla="val 4223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Ubuntu"/>
                  <a:ea typeface="+mn-ea"/>
                  <a:cs typeface="+mn-cs"/>
                </a:rPr>
                <a:t>General Fusion’s two decades of technology development put commercial fusion within reach</a:t>
              </a:r>
              <a:endParaRPr kumimoji="0" lang="en-US" sz="1600" b="0" i="0" u="none" strike="noStrike" kern="1200" cap="none" spc="0" normalizeH="0" baseline="0" noProof="0">
                <a:ln>
                  <a:noFill/>
                </a:ln>
                <a:solidFill>
                  <a:prstClr val="white"/>
                </a:solidFill>
                <a:effectLst/>
                <a:uLnTx/>
                <a:uFillTx/>
                <a:latin typeface="Ubuntu"/>
                <a:ea typeface="+mn-ea"/>
                <a:cs typeface="+mn-cs"/>
              </a:endParaRPr>
            </a:p>
          </p:txBody>
        </p:sp>
      </p:grpSp>
    </p:spTree>
    <p:custDataLst>
      <p:tags r:id="rId1"/>
    </p:custDataLst>
    <p:extLst>
      <p:ext uri="{BB962C8B-B14F-4D97-AF65-F5344CB8AC3E}">
        <p14:creationId xmlns:p14="http://schemas.microsoft.com/office/powerpoint/2010/main" val="252800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41FDD01-EF71-F897-186A-55EB6910ACFD}"/>
              </a:ext>
            </a:extLst>
          </p:cNvPr>
          <p:cNvSpPr/>
          <p:nvPr/>
        </p:nvSpPr>
        <p:spPr>
          <a:xfrm>
            <a:off x="317400" y="1794553"/>
            <a:ext cx="11557194" cy="3931989"/>
          </a:xfrm>
          <a:prstGeom prst="roundRect">
            <a:avLst>
              <a:gd name="adj" fmla="val 25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15" name="Round Single Corner Rectangle 6">
            <a:extLst>
              <a:ext uri="{FF2B5EF4-FFF2-40B4-BE49-F238E27FC236}">
                <a16:creationId xmlns:a16="http://schemas.microsoft.com/office/drawing/2014/main" id="{F9F2E6BB-51BF-4F7B-BFD9-1435B9AB508E}"/>
              </a:ext>
            </a:extLst>
          </p:cNvPr>
          <p:cNvSpPr/>
          <p:nvPr/>
        </p:nvSpPr>
        <p:spPr>
          <a:xfrm flipH="1">
            <a:off x="3763184" y="1466375"/>
            <a:ext cx="4654296" cy="1365002"/>
          </a:xfrm>
          <a:prstGeom prst="round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4" name="Title 3">
            <a:extLst>
              <a:ext uri="{FF2B5EF4-FFF2-40B4-BE49-F238E27FC236}">
                <a16:creationId xmlns:a16="http://schemas.microsoft.com/office/drawing/2014/main" id="{D28C58DC-6F9B-4C92-90D5-5DE078E7788D}"/>
              </a:ext>
            </a:extLst>
          </p:cNvPr>
          <p:cNvSpPr>
            <a:spLocks noGrp="1"/>
          </p:cNvSpPr>
          <p:nvPr>
            <p:ph type="title"/>
          </p:nvPr>
        </p:nvSpPr>
        <p:spPr/>
        <p:txBody>
          <a:bodyPr/>
          <a:lstStyle/>
          <a:p>
            <a:r>
              <a:rPr lang="en-US" kern="0" cap="none"/>
              <a:t>A Balanced Approach – Proprietary Fusion Technology that is Uniquely Practical</a:t>
            </a:r>
          </a:p>
        </p:txBody>
      </p:sp>
      <p:sp>
        <p:nvSpPr>
          <p:cNvPr id="5" name="Subtitle 4">
            <a:extLst>
              <a:ext uri="{FF2B5EF4-FFF2-40B4-BE49-F238E27FC236}">
                <a16:creationId xmlns:a16="http://schemas.microsoft.com/office/drawing/2014/main" id="{D0B01B62-CE6C-4FE6-B3A1-5006CAD8D78E}"/>
              </a:ext>
            </a:extLst>
          </p:cNvPr>
          <p:cNvSpPr>
            <a:spLocks noGrp="1"/>
          </p:cNvSpPr>
          <p:nvPr>
            <p:ph type="subTitle" idx="1"/>
          </p:nvPr>
        </p:nvSpPr>
        <p:spPr>
          <a:xfrm>
            <a:off x="339550" y="784343"/>
            <a:ext cx="11517488" cy="276999"/>
          </a:xfrm>
        </p:spPr>
        <p:txBody>
          <a:bodyPr/>
          <a:lstStyle/>
          <a:p>
            <a:r>
              <a:rPr lang="en-US"/>
              <a:t>General Fusion’s technology optimizes advantages of magnetic confinement and inertial compression for commercialization</a:t>
            </a:r>
          </a:p>
        </p:txBody>
      </p:sp>
      <p:sp>
        <p:nvSpPr>
          <p:cNvPr id="133" name="Left-Right Arrow 10">
            <a:extLst>
              <a:ext uri="{FF2B5EF4-FFF2-40B4-BE49-F238E27FC236}">
                <a16:creationId xmlns:a16="http://schemas.microsoft.com/office/drawing/2014/main" id="{B1FE62CE-5AFB-4651-B4BD-6834BFAB81AC}"/>
              </a:ext>
            </a:extLst>
          </p:cNvPr>
          <p:cNvSpPr/>
          <p:nvPr/>
        </p:nvSpPr>
        <p:spPr>
          <a:xfrm>
            <a:off x="695608" y="3844902"/>
            <a:ext cx="10800784" cy="461556"/>
          </a:xfrm>
          <a:prstGeom prst="leftRightArrow">
            <a:avLst>
              <a:gd name="adj1" fmla="val 6793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53975" marR="0" lvl="0" indent="0" algn="ctr" defTabSz="914400" rtl="0" eaLnBrk="1" fontAlgn="auto" latinLnBrk="0" hangingPunct="1">
              <a:lnSpc>
                <a:spcPct val="100000"/>
              </a:lnSpc>
              <a:spcBef>
                <a:spcPts val="0"/>
              </a:spcBef>
              <a:spcAft>
                <a:spcPts val="0"/>
              </a:spcAft>
              <a:buClrTx/>
              <a:buSzTx/>
              <a:buFontTx/>
              <a:buNone/>
              <a:tabLst>
                <a:tab pos="4743450" algn="ctr"/>
                <a:tab pos="9488488" algn="r"/>
              </a:tabLst>
              <a:defRPr/>
            </a:pPr>
            <a:r>
              <a:rPr kumimoji="0" lang="en-US" sz="1200" b="1" i="0" u="none" strike="noStrike" kern="1200" cap="none" spc="0" normalizeH="0" baseline="0" noProof="0">
                <a:ln>
                  <a:noFill/>
                </a:ln>
                <a:solidFill>
                  <a:prstClr val="white"/>
                </a:solidFill>
                <a:effectLst/>
                <a:uLnTx/>
                <a:uFillTx/>
                <a:latin typeface="Ubuntu"/>
                <a:ea typeface="Arial" charset="0"/>
                <a:cs typeface="Arial" charset="0"/>
              </a:rPr>
              <a:t>All-Confinement Pathway</a:t>
            </a:r>
            <a:r>
              <a:rPr kumimoji="0" lang="en-US" sz="1600" b="1" i="0" u="none" strike="noStrike" kern="1200" cap="none" spc="0" normalizeH="0" baseline="0" noProof="0">
                <a:ln>
                  <a:noFill/>
                </a:ln>
                <a:solidFill>
                  <a:prstClr val="white"/>
                </a:solidFill>
                <a:effectLst/>
                <a:uLnTx/>
                <a:uFillTx/>
                <a:latin typeface="Ubuntu"/>
                <a:ea typeface="Arial" charset="0"/>
                <a:cs typeface="Arial" charset="0"/>
              </a:rPr>
              <a:t>	  	</a:t>
            </a:r>
            <a:r>
              <a:rPr kumimoji="0" lang="en-US" sz="1200" b="1" i="0" u="none" strike="noStrike" kern="1200" cap="none" spc="0" normalizeH="0" baseline="0" noProof="0">
                <a:ln>
                  <a:noFill/>
                </a:ln>
                <a:solidFill>
                  <a:prstClr val="white"/>
                </a:solidFill>
                <a:effectLst/>
                <a:uLnTx/>
                <a:uFillTx/>
                <a:latin typeface="Ubuntu"/>
                <a:ea typeface="Arial" charset="0"/>
                <a:cs typeface="Arial" charset="0"/>
              </a:rPr>
              <a:t>All-Compression Pathway</a:t>
            </a:r>
            <a:endParaRPr kumimoji="0" lang="en-US" sz="1200" b="1" i="0" u="none" strike="noStrike" kern="1200" cap="none" spc="0" normalizeH="0" baseline="0" noProof="0">
              <a:ln>
                <a:noFill/>
              </a:ln>
              <a:solidFill>
                <a:prstClr val="white"/>
              </a:solidFill>
              <a:effectLst/>
              <a:uLnTx/>
              <a:uFillTx/>
              <a:latin typeface="Ubuntu"/>
              <a:ea typeface="+mn-ea"/>
              <a:cs typeface="+mn-cs"/>
            </a:endParaRPr>
          </a:p>
        </p:txBody>
      </p:sp>
      <p:sp>
        <p:nvSpPr>
          <p:cNvPr id="130" name="TextBox 129">
            <a:extLst>
              <a:ext uri="{FF2B5EF4-FFF2-40B4-BE49-F238E27FC236}">
                <a16:creationId xmlns:a16="http://schemas.microsoft.com/office/drawing/2014/main" id="{D2BD04D4-0F4A-495E-9342-ED2A393F6025}"/>
              </a:ext>
            </a:extLst>
          </p:cNvPr>
          <p:cNvSpPr txBox="1">
            <a:spLocks/>
          </p:cNvSpPr>
          <p:nvPr/>
        </p:nvSpPr>
        <p:spPr>
          <a:xfrm>
            <a:off x="467248" y="1897308"/>
            <a:ext cx="3490184"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444444"/>
                </a:solidFill>
                <a:effectLst/>
                <a:uLnTx/>
                <a:uFillTx/>
                <a:latin typeface="Ubuntu"/>
                <a:ea typeface="Arial" charset="0"/>
                <a:cs typeface="Arial" charset="0"/>
              </a:rPr>
              <a:t>Magnetic Confinement Fusion</a:t>
            </a:r>
          </a:p>
        </p:txBody>
      </p:sp>
      <p:sp>
        <p:nvSpPr>
          <p:cNvPr id="131" name="TextBox 130">
            <a:extLst>
              <a:ext uri="{FF2B5EF4-FFF2-40B4-BE49-F238E27FC236}">
                <a16:creationId xmlns:a16="http://schemas.microsoft.com/office/drawing/2014/main" id="{ABB465C1-5386-475F-B49C-6D06C0DC8482}"/>
              </a:ext>
            </a:extLst>
          </p:cNvPr>
          <p:cNvSpPr txBox="1">
            <a:spLocks/>
          </p:cNvSpPr>
          <p:nvPr/>
        </p:nvSpPr>
        <p:spPr>
          <a:xfrm>
            <a:off x="3767773" y="1531173"/>
            <a:ext cx="4648321"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Ubuntu"/>
                <a:ea typeface="Arial" charset="0"/>
                <a:cs typeface="Arial" charset="0"/>
              </a:rPr>
              <a:t>Magnetized Target Fusion </a:t>
            </a:r>
          </a:p>
        </p:txBody>
      </p:sp>
      <p:sp>
        <p:nvSpPr>
          <p:cNvPr id="132" name="TextBox 131">
            <a:extLst>
              <a:ext uri="{FF2B5EF4-FFF2-40B4-BE49-F238E27FC236}">
                <a16:creationId xmlns:a16="http://schemas.microsoft.com/office/drawing/2014/main" id="{BFB162D4-3708-40E3-83CF-AA0202903AFB}"/>
              </a:ext>
            </a:extLst>
          </p:cNvPr>
          <p:cNvSpPr txBox="1">
            <a:spLocks/>
          </p:cNvSpPr>
          <p:nvPr/>
        </p:nvSpPr>
        <p:spPr>
          <a:xfrm>
            <a:off x="8451218" y="1908654"/>
            <a:ext cx="2930675"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444444"/>
                </a:solidFill>
                <a:effectLst/>
                <a:uLnTx/>
                <a:uFillTx/>
                <a:latin typeface="Ubuntu"/>
                <a:ea typeface="Arial" charset="0"/>
                <a:cs typeface="Arial" charset="0"/>
              </a:rPr>
              <a:t>Inertial Confinement Fusion</a:t>
            </a:r>
            <a:endParaRPr kumimoji="0" lang="en-CA" sz="1400" b="1" i="1" u="none" strike="noStrike" kern="1200" cap="none" spc="0" normalizeH="0" baseline="0" noProof="0">
              <a:ln>
                <a:noFill/>
              </a:ln>
              <a:solidFill>
                <a:srgbClr val="444444"/>
              </a:solidFill>
              <a:effectLst/>
              <a:uLnTx/>
              <a:uFillTx/>
              <a:latin typeface="Ubuntu"/>
              <a:ea typeface="Arial" charset="0"/>
              <a:cs typeface="Arial" charset="0"/>
            </a:endParaRPr>
          </a:p>
        </p:txBody>
      </p:sp>
      <p:sp>
        <p:nvSpPr>
          <p:cNvPr id="134" name="Text Placeholder 2">
            <a:extLst>
              <a:ext uri="{FF2B5EF4-FFF2-40B4-BE49-F238E27FC236}">
                <a16:creationId xmlns:a16="http://schemas.microsoft.com/office/drawing/2014/main" id="{9B8EEEAF-6AD8-46B4-8D12-B7F7165CB002}"/>
              </a:ext>
            </a:extLst>
          </p:cNvPr>
          <p:cNvSpPr txBox="1">
            <a:spLocks/>
          </p:cNvSpPr>
          <p:nvPr/>
        </p:nvSpPr>
        <p:spPr>
          <a:xfrm>
            <a:off x="538232" y="4370041"/>
            <a:ext cx="3272974" cy="100027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0"/>
              </a:spcAft>
              <a:buClr>
                <a:srgbClr val="DA1F26"/>
              </a:buClr>
              <a:buSzPct val="130000"/>
              <a:buFont typeface="Ubuntu" panose="020B0504030602030204" pitchFamily="34" charset="0"/>
              <a:buChar char="×"/>
              <a:tabLst/>
              <a:defRPr/>
            </a:pPr>
            <a:r>
              <a:rPr kumimoji="0" lang="en-US" sz="1100" b="0" i="1" u="none" strike="noStrike" kern="1200" cap="none" spc="0" normalizeH="0" baseline="0" noProof="0" dirty="0">
                <a:ln>
                  <a:noFill/>
                </a:ln>
                <a:solidFill>
                  <a:srgbClr val="231F20"/>
                </a:solidFill>
                <a:effectLst/>
                <a:uLnTx/>
                <a:uFillTx/>
                <a:latin typeface="Ubuntu"/>
                <a:ea typeface="Arial" charset="0"/>
                <a:cs typeface="Arial" charset="0"/>
              </a:rPr>
              <a:t>Prohibitively expensive magnets</a:t>
            </a:r>
          </a:p>
          <a:p>
            <a:pPr marL="228600" marR="0" lvl="0" indent="-228600" algn="l" defTabSz="914400" rtl="0" eaLnBrk="1" fontAlgn="auto" latinLnBrk="0" hangingPunct="1">
              <a:lnSpc>
                <a:spcPct val="100000"/>
              </a:lnSpc>
              <a:spcBef>
                <a:spcPts val="600"/>
              </a:spcBef>
              <a:spcAft>
                <a:spcPts val="0"/>
              </a:spcAft>
              <a:buClr>
                <a:srgbClr val="DA1F26"/>
              </a:buClr>
              <a:buSzPct val="130000"/>
              <a:buFont typeface="Ubuntu" panose="020B0504030602030204" pitchFamily="34" charset="0"/>
              <a:buChar char="×"/>
              <a:tabLst/>
              <a:defRPr/>
            </a:pPr>
            <a:r>
              <a:rPr kumimoji="0" lang="en-US" sz="1100" b="0" i="1" u="none" strike="noStrike" kern="1200" cap="none" spc="0" normalizeH="0" baseline="0" noProof="0" dirty="0">
                <a:ln>
                  <a:noFill/>
                </a:ln>
                <a:solidFill>
                  <a:srgbClr val="231F20"/>
                </a:solidFill>
                <a:effectLst/>
                <a:uLnTx/>
                <a:uFillTx/>
                <a:latin typeface="Ubuntu"/>
                <a:ea typeface="Arial" charset="0"/>
                <a:cs typeface="Arial" charset="0"/>
              </a:rPr>
              <a:t>Scarce, consumable fuels</a:t>
            </a:r>
          </a:p>
          <a:p>
            <a:pPr marL="228600" marR="0" lvl="0" indent="-228600" algn="l" defTabSz="914400" rtl="0" eaLnBrk="1" fontAlgn="auto" latinLnBrk="0" hangingPunct="1">
              <a:lnSpc>
                <a:spcPct val="100000"/>
              </a:lnSpc>
              <a:spcBef>
                <a:spcPts val="600"/>
              </a:spcBef>
              <a:spcAft>
                <a:spcPts val="0"/>
              </a:spcAft>
              <a:buClr>
                <a:srgbClr val="DA1F26"/>
              </a:buClr>
              <a:buSzPct val="130000"/>
              <a:buFont typeface="Ubuntu" panose="020B0504030602030204" pitchFamily="34" charset="0"/>
              <a:buChar char="×"/>
              <a:tabLst/>
              <a:defRPr/>
            </a:pPr>
            <a:r>
              <a:rPr kumimoji="0" lang="en-US" sz="1100" b="0" i="1" u="none" strike="noStrike" kern="1200" cap="none" spc="0" normalizeH="0" baseline="0" noProof="0" dirty="0">
                <a:ln>
                  <a:noFill/>
                </a:ln>
                <a:solidFill>
                  <a:srgbClr val="231F20"/>
                </a:solidFill>
                <a:effectLst/>
                <a:uLnTx/>
                <a:uFillTx/>
                <a:latin typeface="Ubuntu"/>
                <a:ea typeface="Arial" charset="0"/>
                <a:cs typeface="Arial" charset="0"/>
              </a:rPr>
              <a:t>Material issues due to neutron damage</a:t>
            </a:r>
          </a:p>
          <a:p>
            <a:pPr marL="228600" marR="0" lvl="0" indent="-228600" algn="l" defTabSz="914400" rtl="0" eaLnBrk="1" fontAlgn="auto" latinLnBrk="0" hangingPunct="1">
              <a:lnSpc>
                <a:spcPct val="100000"/>
              </a:lnSpc>
              <a:spcBef>
                <a:spcPts val="600"/>
              </a:spcBef>
              <a:spcAft>
                <a:spcPts val="0"/>
              </a:spcAft>
              <a:buClr>
                <a:srgbClr val="DA1F26"/>
              </a:buClr>
              <a:buSzPct val="130000"/>
              <a:buFont typeface="Ubuntu" panose="020B0504030602030204" pitchFamily="34" charset="0"/>
              <a:buChar char="×"/>
              <a:tabLst/>
              <a:defRPr/>
            </a:pPr>
            <a:r>
              <a:rPr kumimoji="0" lang="en-US" sz="1100" b="0" i="1" u="none" strike="noStrike" kern="1200" cap="none" spc="0" normalizeH="0" baseline="0" noProof="0" dirty="0">
                <a:ln>
                  <a:noFill/>
                </a:ln>
                <a:solidFill>
                  <a:srgbClr val="231F20"/>
                </a:solidFill>
                <a:effectLst/>
                <a:uLnTx/>
                <a:uFillTx/>
                <a:latin typeface="Ubuntu"/>
                <a:ea typeface="+mn-ea"/>
                <a:cs typeface="Arial" charset="0"/>
              </a:rPr>
              <a:t>Heat extraction challenges</a:t>
            </a:r>
          </a:p>
        </p:txBody>
      </p:sp>
      <p:sp>
        <p:nvSpPr>
          <p:cNvPr id="136" name="Text Placeholder 2">
            <a:extLst>
              <a:ext uri="{FF2B5EF4-FFF2-40B4-BE49-F238E27FC236}">
                <a16:creationId xmlns:a16="http://schemas.microsoft.com/office/drawing/2014/main" id="{9E72EFC3-F5BB-4020-BBAA-63B25A698866}"/>
              </a:ext>
            </a:extLst>
          </p:cNvPr>
          <p:cNvSpPr txBox="1">
            <a:spLocks/>
          </p:cNvSpPr>
          <p:nvPr/>
        </p:nvSpPr>
        <p:spPr>
          <a:xfrm>
            <a:off x="8650857" y="4370041"/>
            <a:ext cx="3223743" cy="1000274"/>
          </a:xfrm>
          <a:prstGeom prst="rect">
            <a:avLst/>
          </a:prstGeom>
        </p:spPr>
        <p:txBody>
          <a:bodyPr wrap="square">
            <a:sp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PT Sans" panose="020B0503020203020204" pitchFamily="34" charset="0"/>
                <a:ea typeface="PT Sans" panose="020B05030202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600"/>
              </a:spcBef>
              <a:spcAft>
                <a:spcPts val="0"/>
              </a:spcAft>
              <a:buClr>
                <a:srgbClr val="DA1F26"/>
              </a:buClr>
              <a:buSzPct val="130000"/>
              <a:buFont typeface="Ubuntu" panose="020B0504030602030204" pitchFamily="34" charset="0"/>
              <a:buChar char="×"/>
              <a:tabLst/>
              <a:defRPr/>
            </a:pPr>
            <a:r>
              <a:rPr kumimoji="0" lang="en-US" sz="1100" b="0" i="1" u="none" strike="noStrike" kern="1200" cap="none" spc="0" normalizeH="0" baseline="0" noProof="0">
                <a:ln>
                  <a:noFill/>
                </a:ln>
                <a:solidFill>
                  <a:srgbClr val="231F20"/>
                </a:solidFill>
                <a:effectLst/>
                <a:uLnTx/>
                <a:uFillTx/>
                <a:latin typeface="Ubuntu"/>
                <a:ea typeface="Arial" charset="0"/>
                <a:cs typeface="Arial" charset="0"/>
              </a:rPr>
              <a:t>Expensive high-power lasers and/or targets</a:t>
            </a:r>
          </a:p>
          <a:p>
            <a:pPr marL="171450" marR="0" lvl="0" indent="-171450" algn="l" defTabSz="914400" rtl="0" eaLnBrk="1" fontAlgn="auto" latinLnBrk="0" hangingPunct="1">
              <a:lnSpc>
                <a:spcPct val="100000"/>
              </a:lnSpc>
              <a:spcBef>
                <a:spcPts val="600"/>
              </a:spcBef>
              <a:spcAft>
                <a:spcPts val="0"/>
              </a:spcAft>
              <a:buClr>
                <a:srgbClr val="DA1F26"/>
              </a:buClr>
              <a:buSzPct val="130000"/>
              <a:buFont typeface="Ubuntu" panose="020B0504030602030204" pitchFamily="34" charset="0"/>
              <a:buChar char="×"/>
              <a:tabLst/>
              <a:defRPr/>
            </a:pPr>
            <a:r>
              <a:rPr kumimoji="0" lang="en-US" sz="1100" b="0" i="1" u="none" strike="noStrike" kern="1200" cap="none" spc="0" normalizeH="0" baseline="0" noProof="0">
                <a:ln>
                  <a:noFill/>
                </a:ln>
                <a:solidFill>
                  <a:srgbClr val="231F20"/>
                </a:solidFill>
                <a:effectLst/>
                <a:uLnTx/>
                <a:uFillTx/>
                <a:latin typeface="Ubuntu"/>
                <a:ea typeface="Arial" charset="0"/>
                <a:cs typeface="Arial" charset="0"/>
              </a:rPr>
              <a:t>Scarce, consumable fuels</a:t>
            </a:r>
          </a:p>
          <a:p>
            <a:pPr marL="171450" marR="0" lvl="0" indent="-171450" algn="l" defTabSz="914400" rtl="0" eaLnBrk="1" fontAlgn="auto" latinLnBrk="0" hangingPunct="1">
              <a:lnSpc>
                <a:spcPct val="100000"/>
              </a:lnSpc>
              <a:spcBef>
                <a:spcPts val="600"/>
              </a:spcBef>
              <a:spcAft>
                <a:spcPts val="0"/>
              </a:spcAft>
              <a:buClr>
                <a:srgbClr val="DA1F26"/>
              </a:buClr>
              <a:buSzPct val="130000"/>
              <a:buFont typeface="Ubuntu" panose="020B0504030602030204" pitchFamily="34" charset="0"/>
              <a:buChar char="×"/>
              <a:tabLst/>
              <a:defRPr/>
            </a:pPr>
            <a:r>
              <a:rPr kumimoji="0" lang="en-US" sz="1100" b="0" i="1" u="none" strike="noStrike" kern="1200" cap="none" spc="0" normalizeH="0" baseline="0" noProof="0">
                <a:ln>
                  <a:noFill/>
                </a:ln>
                <a:solidFill>
                  <a:srgbClr val="231F20"/>
                </a:solidFill>
                <a:effectLst/>
                <a:uLnTx/>
                <a:uFillTx/>
                <a:latin typeface="Ubuntu"/>
                <a:ea typeface="Arial" charset="0"/>
                <a:cs typeface="Arial" charset="0"/>
              </a:rPr>
              <a:t>Efficiency, structure and control issues</a:t>
            </a:r>
          </a:p>
          <a:p>
            <a:pPr marL="171450" marR="0" lvl="0" indent="-171450" algn="l" defTabSz="914400" rtl="0" eaLnBrk="1" fontAlgn="auto" latinLnBrk="0" hangingPunct="1">
              <a:lnSpc>
                <a:spcPct val="100000"/>
              </a:lnSpc>
              <a:spcBef>
                <a:spcPts val="600"/>
              </a:spcBef>
              <a:spcAft>
                <a:spcPts val="0"/>
              </a:spcAft>
              <a:buClr>
                <a:srgbClr val="DA1F26"/>
              </a:buClr>
              <a:buSzPct val="130000"/>
              <a:buFont typeface="Ubuntu" panose="020B0504030602030204" pitchFamily="34" charset="0"/>
              <a:buChar char="×"/>
              <a:tabLst/>
              <a:defRPr/>
            </a:pPr>
            <a:r>
              <a:rPr kumimoji="0" lang="en-US" sz="1100" b="0" i="1" u="none" strike="noStrike" kern="1200" cap="none" spc="0" normalizeH="0" baseline="0" noProof="0">
                <a:ln>
                  <a:noFill/>
                </a:ln>
                <a:solidFill>
                  <a:srgbClr val="231F20"/>
                </a:solidFill>
                <a:effectLst/>
                <a:uLnTx/>
                <a:uFillTx/>
                <a:latin typeface="Ubuntu"/>
                <a:ea typeface="Arial" charset="0"/>
                <a:cs typeface="Arial" charset="0"/>
              </a:rPr>
              <a:t>Heat extraction challenges </a:t>
            </a:r>
          </a:p>
        </p:txBody>
      </p:sp>
      <p:grpSp>
        <p:nvGrpSpPr>
          <p:cNvPr id="8" name="Group 7">
            <a:extLst>
              <a:ext uri="{FF2B5EF4-FFF2-40B4-BE49-F238E27FC236}">
                <a16:creationId xmlns:a16="http://schemas.microsoft.com/office/drawing/2014/main" id="{2377CBFF-491E-E80D-1C2D-A411F877F9A9}"/>
              </a:ext>
            </a:extLst>
          </p:cNvPr>
          <p:cNvGrpSpPr/>
          <p:nvPr/>
        </p:nvGrpSpPr>
        <p:grpSpPr>
          <a:xfrm>
            <a:off x="1276511" y="2542451"/>
            <a:ext cx="1871659" cy="910282"/>
            <a:chOff x="1443554" y="2115206"/>
            <a:chExt cx="1417992" cy="723297"/>
          </a:xfrm>
        </p:grpSpPr>
        <p:sp>
          <p:nvSpPr>
            <p:cNvPr id="22" name="Freeform: Shape 14">
              <a:extLst>
                <a:ext uri="{FF2B5EF4-FFF2-40B4-BE49-F238E27FC236}">
                  <a16:creationId xmlns:a16="http://schemas.microsoft.com/office/drawing/2014/main" id="{9CCF82D6-C517-F23C-CC45-878D8D357DD2}"/>
                </a:ext>
              </a:extLst>
            </p:cNvPr>
            <p:cNvSpPr/>
            <p:nvPr/>
          </p:nvSpPr>
          <p:spPr>
            <a:xfrm rot="16200000" flipH="1">
              <a:off x="2447124" y="2322623"/>
              <a:ext cx="486531" cy="342313"/>
            </a:xfrm>
            <a:custGeom>
              <a:avLst/>
              <a:gdLst>
                <a:gd name="connsiteX0" fmla="*/ 0 w 798285"/>
                <a:gd name="connsiteY0" fmla="*/ 14514 h 87196"/>
                <a:gd name="connsiteX1" fmla="*/ 406400 w 798285"/>
                <a:gd name="connsiteY1" fmla="*/ 87085 h 87196"/>
                <a:gd name="connsiteX2" fmla="*/ 798285 w 798285"/>
                <a:gd name="connsiteY2" fmla="*/ 0 h 87196"/>
              </a:gdLst>
              <a:ahLst/>
              <a:cxnLst>
                <a:cxn ang="0">
                  <a:pos x="connsiteX0" y="connsiteY0"/>
                </a:cxn>
                <a:cxn ang="0">
                  <a:pos x="connsiteX1" y="connsiteY1"/>
                </a:cxn>
                <a:cxn ang="0">
                  <a:pos x="connsiteX2" y="connsiteY2"/>
                </a:cxn>
              </a:cxnLst>
              <a:rect l="l" t="t" r="r" b="b"/>
              <a:pathLst>
                <a:path w="798285" h="87196">
                  <a:moveTo>
                    <a:pt x="0" y="14514"/>
                  </a:moveTo>
                  <a:cubicBezTo>
                    <a:pt x="136676" y="52009"/>
                    <a:pt x="273353" y="89504"/>
                    <a:pt x="406400" y="87085"/>
                  </a:cubicBezTo>
                  <a:cubicBezTo>
                    <a:pt x="539447" y="84666"/>
                    <a:pt x="668866" y="42333"/>
                    <a:pt x="798285" y="0"/>
                  </a:cubicBezTo>
                </a:path>
              </a:pathLst>
            </a:custGeom>
            <a:noFill/>
            <a:ln w="101600" cmpd="sng">
              <a:solidFill>
                <a:schemeClr val="bg1">
                  <a:lumMod val="75000"/>
                </a:schemeClr>
              </a:solidFill>
            </a:ln>
            <a:extLst>
              <a:ext uri="{909E8E84-426E-40DD-AFC4-6F175D3DCCD1}">
                <a14:hiddenFill xmlns:a14="http://schemas.microsoft.com/office/drawing/2010/main">
                  <a:solidFill>
                    <a:schemeClr val="l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23" name="Freeform: Shape 15">
              <a:extLst>
                <a:ext uri="{FF2B5EF4-FFF2-40B4-BE49-F238E27FC236}">
                  <a16:creationId xmlns:a16="http://schemas.microsoft.com/office/drawing/2014/main" id="{59ACFF9B-583B-87E9-C195-EC886AFAD740}"/>
                </a:ext>
              </a:extLst>
            </p:cNvPr>
            <p:cNvSpPr/>
            <p:nvPr/>
          </p:nvSpPr>
          <p:spPr>
            <a:xfrm rot="5400000">
              <a:off x="1371445" y="2322621"/>
              <a:ext cx="486531" cy="342313"/>
            </a:xfrm>
            <a:custGeom>
              <a:avLst/>
              <a:gdLst>
                <a:gd name="connsiteX0" fmla="*/ 0 w 798285"/>
                <a:gd name="connsiteY0" fmla="*/ 14514 h 87196"/>
                <a:gd name="connsiteX1" fmla="*/ 406400 w 798285"/>
                <a:gd name="connsiteY1" fmla="*/ 87085 h 87196"/>
                <a:gd name="connsiteX2" fmla="*/ 798285 w 798285"/>
                <a:gd name="connsiteY2" fmla="*/ 0 h 87196"/>
              </a:gdLst>
              <a:ahLst/>
              <a:cxnLst>
                <a:cxn ang="0">
                  <a:pos x="connsiteX0" y="connsiteY0"/>
                </a:cxn>
                <a:cxn ang="0">
                  <a:pos x="connsiteX1" y="connsiteY1"/>
                </a:cxn>
                <a:cxn ang="0">
                  <a:pos x="connsiteX2" y="connsiteY2"/>
                </a:cxn>
              </a:cxnLst>
              <a:rect l="l" t="t" r="r" b="b"/>
              <a:pathLst>
                <a:path w="798285" h="87196">
                  <a:moveTo>
                    <a:pt x="0" y="14514"/>
                  </a:moveTo>
                  <a:cubicBezTo>
                    <a:pt x="136676" y="52009"/>
                    <a:pt x="273353" y="89504"/>
                    <a:pt x="406400" y="87085"/>
                  </a:cubicBezTo>
                  <a:cubicBezTo>
                    <a:pt x="539447" y="84666"/>
                    <a:pt x="668866" y="42333"/>
                    <a:pt x="798285" y="0"/>
                  </a:cubicBezTo>
                </a:path>
              </a:pathLst>
            </a:custGeom>
            <a:noFill/>
            <a:ln w="101600" cmpd="sng">
              <a:solidFill>
                <a:schemeClr val="bg1">
                  <a:lumMod val="75000"/>
                </a:schemeClr>
              </a:solidFill>
            </a:ln>
            <a:extLst>
              <a:ext uri="{909E8E84-426E-40DD-AFC4-6F175D3DCCD1}">
                <a14:hiddenFill xmlns:a14="http://schemas.microsoft.com/office/drawing/2010/main">
                  <a:solidFill>
                    <a:schemeClr val="l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24" name="Oval 23">
              <a:extLst>
                <a:ext uri="{FF2B5EF4-FFF2-40B4-BE49-F238E27FC236}">
                  <a16:creationId xmlns:a16="http://schemas.microsoft.com/office/drawing/2014/main" id="{312F62BE-84D6-4757-CF04-A85794DBBDE3}"/>
                </a:ext>
              </a:extLst>
            </p:cNvPr>
            <p:cNvSpPr/>
            <p:nvPr/>
          </p:nvSpPr>
          <p:spPr>
            <a:xfrm rot="20622370" flipH="1">
              <a:off x="2164202" y="2115206"/>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25" name="Oval 24">
              <a:extLst>
                <a:ext uri="{FF2B5EF4-FFF2-40B4-BE49-F238E27FC236}">
                  <a16:creationId xmlns:a16="http://schemas.microsoft.com/office/drawing/2014/main" id="{3FE325C2-4D5E-C4AA-1FEE-927A51E128C9}"/>
                </a:ext>
              </a:extLst>
            </p:cNvPr>
            <p:cNvSpPr/>
            <p:nvPr/>
          </p:nvSpPr>
          <p:spPr>
            <a:xfrm rot="977630">
              <a:off x="1882499" y="2115206"/>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26" name="Oval 25">
              <a:extLst>
                <a:ext uri="{FF2B5EF4-FFF2-40B4-BE49-F238E27FC236}">
                  <a16:creationId xmlns:a16="http://schemas.microsoft.com/office/drawing/2014/main" id="{0CF83FE6-21A1-421D-6382-9414FDC658C4}"/>
                </a:ext>
              </a:extLst>
            </p:cNvPr>
            <p:cNvSpPr/>
            <p:nvPr/>
          </p:nvSpPr>
          <p:spPr>
            <a:xfrm rot="20622370" flipH="1">
              <a:off x="2304763" y="2115206"/>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27" name="Oval 26">
              <a:extLst>
                <a:ext uri="{FF2B5EF4-FFF2-40B4-BE49-F238E27FC236}">
                  <a16:creationId xmlns:a16="http://schemas.microsoft.com/office/drawing/2014/main" id="{FFD0D865-1A19-9A74-9481-2F2CD4388788}"/>
                </a:ext>
              </a:extLst>
            </p:cNvPr>
            <p:cNvSpPr/>
            <p:nvPr/>
          </p:nvSpPr>
          <p:spPr>
            <a:xfrm rot="20622370" flipH="1">
              <a:off x="2392934" y="2174505"/>
              <a:ext cx="246930" cy="375318"/>
            </a:xfrm>
            <a:prstGeom prst="ellipse">
              <a:avLst/>
            </a:prstGeom>
            <a:solidFill>
              <a:schemeClr val="bg1">
                <a:lumMod val="95000"/>
              </a:schemeClr>
            </a:solidFill>
            <a:ln w="1079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0" name="Oval 29">
              <a:extLst>
                <a:ext uri="{FF2B5EF4-FFF2-40B4-BE49-F238E27FC236}">
                  <a16:creationId xmlns:a16="http://schemas.microsoft.com/office/drawing/2014/main" id="{68CAC9DF-9250-70E8-A970-DB72F45B7F98}"/>
                </a:ext>
              </a:extLst>
            </p:cNvPr>
            <p:cNvSpPr/>
            <p:nvPr/>
          </p:nvSpPr>
          <p:spPr>
            <a:xfrm rot="20622370" flipH="1">
              <a:off x="2459356" y="2239011"/>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1" name="Oval 30">
              <a:extLst>
                <a:ext uri="{FF2B5EF4-FFF2-40B4-BE49-F238E27FC236}">
                  <a16:creationId xmlns:a16="http://schemas.microsoft.com/office/drawing/2014/main" id="{CBE9FC6D-CCB8-F61F-8DEE-4A94E5589C41}"/>
                </a:ext>
              </a:extLst>
            </p:cNvPr>
            <p:cNvSpPr/>
            <p:nvPr/>
          </p:nvSpPr>
          <p:spPr>
            <a:xfrm rot="20622370" flipH="1">
              <a:off x="2459356" y="2321005"/>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2" name="Oval 31">
              <a:extLst>
                <a:ext uri="{FF2B5EF4-FFF2-40B4-BE49-F238E27FC236}">
                  <a16:creationId xmlns:a16="http://schemas.microsoft.com/office/drawing/2014/main" id="{1AA8CF45-7AD6-4ABF-53AD-3B7F4FDEA6E2}"/>
                </a:ext>
              </a:extLst>
            </p:cNvPr>
            <p:cNvSpPr/>
            <p:nvPr/>
          </p:nvSpPr>
          <p:spPr>
            <a:xfrm rot="20622370" flipH="1">
              <a:off x="2417418" y="2386118"/>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3" name="Oval 32">
              <a:extLst>
                <a:ext uri="{FF2B5EF4-FFF2-40B4-BE49-F238E27FC236}">
                  <a16:creationId xmlns:a16="http://schemas.microsoft.com/office/drawing/2014/main" id="{8BAE2213-C6B6-BDC3-0C59-87F27A7AEC03}"/>
                </a:ext>
              </a:extLst>
            </p:cNvPr>
            <p:cNvSpPr/>
            <p:nvPr/>
          </p:nvSpPr>
          <p:spPr>
            <a:xfrm rot="20622370" flipH="1">
              <a:off x="2356097" y="2438563"/>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4" name="Oval 33">
              <a:extLst>
                <a:ext uri="{FF2B5EF4-FFF2-40B4-BE49-F238E27FC236}">
                  <a16:creationId xmlns:a16="http://schemas.microsoft.com/office/drawing/2014/main" id="{6E4DFA8B-D084-CEA7-4919-2FC1C4D87B81}"/>
                </a:ext>
              </a:extLst>
            </p:cNvPr>
            <p:cNvSpPr/>
            <p:nvPr/>
          </p:nvSpPr>
          <p:spPr>
            <a:xfrm rot="977630">
              <a:off x="1736082" y="2115206"/>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5" name="Oval 34">
              <a:extLst>
                <a:ext uri="{FF2B5EF4-FFF2-40B4-BE49-F238E27FC236}">
                  <a16:creationId xmlns:a16="http://schemas.microsoft.com/office/drawing/2014/main" id="{163AA149-A01B-36CC-A575-C0CE838B0BB9}"/>
                </a:ext>
              </a:extLst>
            </p:cNvPr>
            <p:cNvSpPr/>
            <p:nvPr/>
          </p:nvSpPr>
          <p:spPr>
            <a:xfrm rot="977630">
              <a:off x="1647912" y="2174505"/>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6" name="Oval 35">
              <a:extLst>
                <a:ext uri="{FF2B5EF4-FFF2-40B4-BE49-F238E27FC236}">
                  <a16:creationId xmlns:a16="http://schemas.microsoft.com/office/drawing/2014/main" id="{8BEFB374-29C5-225A-2598-F945F63908D5}"/>
                </a:ext>
              </a:extLst>
            </p:cNvPr>
            <p:cNvSpPr/>
            <p:nvPr/>
          </p:nvSpPr>
          <p:spPr>
            <a:xfrm rot="977630">
              <a:off x="1581490" y="2239011"/>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7" name="Oval 36">
              <a:extLst>
                <a:ext uri="{FF2B5EF4-FFF2-40B4-BE49-F238E27FC236}">
                  <a16:creationId xmlns:a16="http://schemas.microsoft.com/office/drawing/2014/main" id="{565EFD34-4DEE-8877-378E-AD44EAC03548}"/>
                </a:ext>
              </a:extLst>
            </p:cNvPr>
            <p:cNvSpPr/>
            <p:nvPr/>
          </p:nvSpPr>
          <p:spPr>
            <a:xfrm rot="977630">
              <a:off x="1581490" y="2321005"/>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8" name="Oval 37">
              <a:extLst>
                <a:ext uri="{FF2B5EF4-FFF2-40B4-BE49-F238E27FC236}">
                  <a16:creationId xmlns:a16="http://schemas.microsoft.com/office/drawing/2014/main" id="{3785289A-2189-961A-082E-1900674DEDEF}"/>
                </a:ext>
              </a:extLst>
            </p:cNvPr>
            <p:cNvSpPr/>
            <p:nvPr/>
          </p:nvSpPr>
          <p:spPr>
            <a:xfrm rot="977630">
              <a:off x="1623428" y="2386118"/>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39" name="Oval 38">
              <a:extLst>
                <a:ext uri="{FF2B5EF4-FFF2-40B4-BE49-F238E27FC236}">
                  <a16:creationId xmlns:a16="http://schemas.microsoft.com/office/drawing/2014/main" id="{FD702DCA-26FF-11D4-6F1D-DC2439B2CC05}"/>
                </a:ext>
              </a:extLst>
            </p:cNvPr>
            <p:cNvSpPr/>
            <p:nvPr/>
          </p:nvSpPr>
          <p:spPr>
            <a:xfrm rot="977630">
              <a:off x="1684749" y="2438563"/>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40" name="Flowchart: Magnetic Disk 30">
              <a:extLst>
                <a:ext uri="{FF2B5EF4-FFF2-40B4-BE49-F238E27FC236}">
                  <a16:creationId xmlns:a16="http://schemas.microsoft.com/office/drawing/2014/main" id="{0768D394-376E-FD06-48A4-738B4316767A}"/>
                </a:ext>
              </a:extLst>
            </p:cNvPr>
            <p:cNvSpPr/>
            <p:nvPr/>
          </p:nvSpPr>
          <p:spPr>
            <a:xfrm>
              <a:off x="1945727" y="2168651"/>
              <a:ext cx="394875" cy="661894"/>
            </a:xfrm>
            <a:prstGeom prst="flowChartMagneticDisk">
              <a:avLst/>
            </a:prstGeom>
            <a:solidFill>
              <a:schemeClr val="tx2">
                <a:lumMod val="20000"/>
                <a:lumOff val="80000"/>
              </a:schemeClr>
            </a:solidFill>
            <a:ln w="63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41" name="Oval 40">
              <a:extLst>
                <a:ext uri="{FF2B5EF4-FFF2-40B4-BE49-F238E27FC236}">
                  <a16:creationId xmlns:a16="http://schemas.microsoft.com/office/drawing/2014/main" id="{D757EA01-F72B-A241-F0A4-C5AD0827AE31}"/>
                </a:ext>
              </a:extLst>
            </p:cNvPr>
            <p:cNvSpPr/>
            <p:nvPr/>
          </p:nvSpPr>
          <p:spPr>
            <a:xfrm>
              <a:off x="2001860" y="2205878"/>
              <a:ext cx="282608" cy="143453"/>
            </a:xfrm>
            <a:prstGeom prst="ellipse">
              <a:avLst/>
            </a:prstGeom>
            <a:solidFill>
              <a:schemeClr val="bg1">
                <a:lumMod val="75000"/>
              </a:schemeClr>
            </a:solidFill>
            <a:ln w="63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42" name="Freeform: Shape 32">
              <a:extLst>
                <a:ext uri="{FF2B5EF4-FFF2-40B4-BE49-F238E27FC236}">
                  <a16:creationId xmlns:a16="http://schemas.microsoft.com/office/drawing/2014/main" id="{1FA62BFB-7B45-5D43-7C35-B63E7BAB17E3}"/>
                </a:ext>
              </a:extLst>
            </p:cNvPr>
            <p:cNvSpPr/>
            <p:nvPr/>
          </p:nvSpPr>
          <p:spPr>
            <a:xfrm>
              <a:off x="1945726" y="2401851"/>
              <a:ext cx="396322" cy="61334"/>
            </a:xfrm>
            <a:custGeom>
              <a:avLst/>
              <a:gdLst>
                <a:gd name="connsiteX0" fmla="*/ 0 w 798285"/>
                <a:gd name="connsiteY0" fmla="*/ 14514 h 87196"/>
                <a:gd name="connsiteX1" fmla="*/ 406400 w 798285"/>
                <a:gd name="connsiteY1" fmla="*/ 87085 h 87196"/>
                <a:gd name="connsiteX2" fmla="*/ 798285 w 798285"/>
                <a:gd name="connsiteY2" fmla="*/ 0 h 87196"/>
              </a:gdLst>
              <a:ahLst/>
              <a:cxnLst>
                <a:cxn ang="0">
                  <a:pos x="connsiteX0" y="connsiteY0"/>
                </a:cxn>
                <a:cxn ang="0">
                  <a:pos x="connsiteX1" y="connsiteY1"/>
                </a:cxn>
                <a:cxn ang="0">
                  <a:pos x="connsiteX2" y="connsiteY2"/>
                </a:cxn>
              </a:cxnLst>
              <a:rect l="l" t="t" r="r" b="b"/>
              <a:pathLst>
                <a:path w="798285" h="87196">
                  <a:moveTo>
                    <a:pt x="0" y="14514"/>
                  </a:moveTo>
                  <a:cubicBezTo>
                    <a:pt x="136676" y="52009"/>
                    <a:pt x="273353" y="89504"/>
                    <a:pt x="406400" y="87085"/>
                  </a:cubicBezTo>
                  <a:cubicBezTo>
                    <a:pt x="539447" y="84666"/>
                    <a:pt x="668866" y="42333"/>
                    <a:pt x="798285" y="0"/>
                  </a:cubicBezTo>
                </a:path>
              </a:pathLst>
            </a:custGeom>
            <a:noFill/>
            <a:ln w="15875"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43" name="Freeform: Shape 33">
              <a:extLst>
                <a:ext uri="{FF2B5EF4-FFF2-40B4-BE49-F238E27FC236}">
                  <a16:creationId xmlns:a16="http://schemas.microsoft.com/office/drawing/2014/main" id="{C9F747F7-B3B3-B21C-88A9-6CC1B4C93DED}"/>
                </a:ext>
              </a:extLst>
            </p:cNvPr>
            <p:cNvSpPr/>
            <p:nvPr/>
          </p:nvSpPr>
          <p:spPr>
            <a:xfrm>
              <a:off x="1945726" y="2498704"/>
              <a:ext cx="396322" cy="61334"/>
            </a:xfrm>
            <a:custGeom>
              <a:avLst/>
              <a:gdLst>
                <a:gd name="connsiteX0" fmla="*/ 0 w 798285"/>
                <a:gd name="connsiteY0" fmla="*/ 14514 h 87196"/>
                <a:gd name="connsiteX1" fmla="*/ 406400 w 798285"/>
                <a:gd name="connsiteY1" fmla="*/ 87085 h 87196"/>
                <a:gd name="connsiteX2" fmla="*/ 798285 w 798285"/>
                <a:gd name="connsiteY2" fmla="*/ 0 h 87196"/>
              </a:gdLst>
              <a:ahLst/>
              <a:cxnLst>
                <a:cxn ang="0">
                  <a:pos x="connsiteX0" y="connsiteY0"/>
                </a:cxn>
                <a:cxn ang="0">
                  <a:pos x="connsiteX1" y="connsiteY1"/>
                </a:cxn>
                <a:cxn ang="0">
                  <a:pos x="connsiteX2" y="connsiteY2"/>
                </a:cxn>
              </a:cxnLst>
              <a:rect l="l" t="t" r="r" b="b"/>
              <a:pathLst>
                <a:path w="798285" h="87196">
                  <a:moveTo>
                    <a:pt x="0" y="14514"/>
                  </a:moveTo>
                  <a:cubicBezTo>
                    <a:pt x="136676" y="52009"/>
                    <a:pt x="273353" y="89504"/>
                    <a:pt x="406400" y="87085"/>
                  </a:cubicBezTo>
                  <a:cubicBezTo>
                    <a:pt x="539447" y="84666"/>
                    <a:pt x="668866" y="42333"/>
                    <a:pt x="798285" y="0"/>
                  </a:cubicBezTo>
                </a:path>
              </a:pathLst>
            </a:custGeom>
            <a:noFill/>
            <a:ln w="15875"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44" name="Freeform: Shape 34">
              <a:extLst>
                <a:ext uri="{FF2B5EF4-FFF2-40B4-BE49-F238E27FC236}">
                  <a16:creationId xmlns:a16="http://schemas.microsoft.com/office/drawing/2014/main" id="{5F360B0D-9241-AE82-C32A-0414879936D1}"/>
                </a:ext>
              </a:extLst>
            </p:cNvPr>
            <p:cNvSpPr/>
            <p:nvPr/>
          </p:nvSpPr>
          <p:spPr>
            <a:xfrm>
              <a:off x="1945726" y="2595556"/>
              <a:ext cx="396322" cy="61334"/>
            </a:xfrm>
            <a:custGeom>
              <a:avLst/>
              <a:gdLst>
                <a:gd name="connsiteX0" fmla="*/ 0 w 798285"/>
                <a:gd name="connsiteY0" fmla="*/ 14514 h 87196"/>
                <a:gd name="connsiteX1" fmla="*/ 406400 w 798285"/>
                <a:gd name="connsiteY1" fmla="*/ 87085 h 87196"/>
                <a:gd name="connsiteX2" fmla="*/ 798285 w 798285"/>
                <a:gd name="connsiteY2" fmla="*/ 0 h 87196"/>
              </a:gdLst>
              <a:ahLst/>
              <a:cxnLst>
                <a:cxn ang="0">
                  <a:pos x="connsiteX0" y="connsiteY0"/>
                </a:cxn>
                <a:cxn ang="0">
                  <a:pos x="connsiteX1" y="connsiteY1"/>
                </a:cxn>
                <a:cxn ang="0">
                  <a:pos x="connsiteX2" y="connsiteY2"/>
                </a:cxn>
              </a:cxnLst>
              <a:rect l="l" t="t" r="r" b="b"/>
              <a:pathLst>
                <a:path w="798285" h="87196">
                  <a:moveTo>
                    <a:pt x="0" y="14514"/>
                  </a:moveTo>
                  <a:cubicBezTo>
                    <a:pt x="136676" y="52009"/>
                    <a:pt x="273353" y="89504"/>
                    <a:pt x="406400" y="87085"/>
                  </a:cubicBezTo>
                  <a:cubicBezTo>
                    <a:pt x="539447" y="84666"/>
                    <a:pt x="668866" y="42333"/>
                    <a:pt x="798285" y="0"/>
                  </a:cubicBezTo>
                </a:path>
              </a:pathLst>
            </a:custGeom>
            <a:noFill/>
            <a:ln w="15875"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45" name="Freeform: Shape 35">
              <a:extLst>
                <a:ext uri="{FF2B5EF4-FFF2-40B4-BE49-F238E27FC236}">
                  <a16:creationId xmlns:a16="http://schemas.microsoft.com/office/drawing/2014/main" id="{67525447-E394-EBD5-5F8C-B5B8DCD3F075}"/>
                </a:ext>
              </a:extLst>
            </p:cNvPr>
            <p:cNvSpPr/>
            <p:nvPr/>
          </p:nvSpPr>
          <p:spPr>
            <a:xfrm>
              <a:off x="1945726" y="2692408"/>
              <a:ext cx="396322" cy="61334"/>
            </a:xfrm>
            <a:custGeom>
              <a:avLst/>
              <a:gdLst>
                <a:gd name="connsiteX0" fmla="*/ 0 w 798285"/>
                <a:gd name="connsiteY0" fmla="*/ 14514 h 87196"/>
                <a:gd name="connsiteX1" fmla="*/ 406400 w 798285"/>
                <a:gd name="connsiteY1" fmla="*/ 87085 h 87196"/>
                <a:gd name="connsiteX2" fmla="*/ 798285 w 798285"/>
                <a:gd name="connsiteY2" fmla="*/ 0 h 87196"/>
              </a:gdLst>
              <a:ahLst/>
              <a:cxnLst>
                <a:cxn ang="0">
                  <a:pos x="connsiteX0" y="connsiteY0"/>
                </a:cxn>
                <a:cxn ang="0">
                  <a:pos x="connsiteX1" y="connsiteY1"/>
                </a:cxn>
                <a:cxn ang="0">
                  <a:pos x="connsiteX2" y="connsiteY2"/>
                </a:cxn>
              </a:cxnLst>
              <a:rect l="l" t="t" r="r" b="b"/>
              <a:pathLst>
                <a:path w="798285" h="87196">
                  <a:moveTo>
                    <a:pt x="0" y="14514"/>
                  </a:moveTo>
                  <a:cubicBezTo>
                    <a:pt x="136676" y="52009"/>
                    <a:pt x="273353" y="89504"/>
                    <a:pt x="406400" y="87085"/>
                  </a:cubicBezTo>
                  <a:cubicBezTo>
                    <a:pt x="539447" y="84666"/>
                    <a:pt x="668866" y="42333"/>
                    <a:pt x="798285" y="0"/>
                  </a:cubicBezTo>
                </a:path>
              </a:pathLst>
            </a:custGeom>
            <a:noFill/>
            <a:ln w="15875"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46" name="Oval 45">
              <a:extLst>
                <a:ext uri="{FF2B5EF4-FFF2-40B4-BE49-F238E27FC236}">
                  <a16:creationId xmlns:a16="http://schemas.microsoft.com/office/drawing/2014/main" id="{DCECA0E1-0661-A2D6-28CC-B33BFDD1EDC3}"/>
                </a:ext>
              </a:extLst>
            </p:cNvPr>
            <p:cNvSpPr/>
            <p:nvPr/>
          </p:nvSpPr>
          <p:spPr>
            <a:xfrm rot="977630">
              <a:off x="1768266" y="2463185"/>
              <a:ext cx="246930" cy="375318"/>
            </a:xfrm>
            <a:prstGeom prst="ellipse">
              <a:avLst/>
            </a:prstGeom>
            <a:no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47" name="Oval 46">
              <a:extLst>
                <a:ext uri="{FF2B5EF4-FFF2-40B4-BE49-F238E27FC236}">
                  <a16:creationId xmlns:a16="http://schemas.microsoft.com/office/drawing/2014/main" id="{C65CF873-BF22-81D3-877A-B9192141432F}"/>
                </a:ext>
              </a:extLst>
            </p:cNvPr>
            <p:cNvSpPr/>
            <p:nvPr/>
          </p:nvSpPr>
          <p:spPr>
            <a:xfrm rot="20622370" flipH="1">
              <a:off x="2272580" y="2463185"/>
              <a:ext cx="246930" cy="375318"/>
            </a:xfrm>
            <a:prstGeom prst="ellipse">
              <a:avLst/>
            </a:prstGeom>
            <a:solidFill>
              <a:schemeClr val="bg1">
                <a:lumMod val="95000"/>
              </a:schemeClr>
            </a:solidFill>
            <a:ln w="57150" cmpd="sng">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48" name="Freeform: Shape 38">
              <a:extLst>
                <a:ext uri="{FF2B5EF4-FFF2-40B4-BE49-F238E27FC236}">
                  <a16:creationId xmlns:a16="http://schemas.microsoft.com/office/drawing/2014/main" id="{D65DB17C-AE13-AE69-83DC-50491AB52287}"/>
                </a:ext>
              </a:extLst>
            </p:cNvPr>
            <p:cNvSpPr/>
            <p:nvPr/>
          </p:nvSpPr>
          <p:spPr>
            <a:xfrm>
              <a:off x="1804532" y="2592140"/>
              <a:ext cx="672299" cy="94208"/>
            </a:xfrm>
            <a:custGeom>
              <a:avLst/>
              <a:gdLst>
                <a:gd name="connsiteX0" fmla="*/ 0 w 798285"/>
                <a:gd name="connsiteY0" fmla="*/ 14514 h 87196"/>
                <a:gd name="connsiteX1" fmla="*/ 406400 w 798285"/>
                <a:gd name="connsiteY1" fmla="*/ 87085 h 87196"/>
                <a:gd name="connsiteX2" fmla="*/ 798285 w 798285"/>
                <a:gd name="connsiteY2" fmla="*/ 0 h 87196"/>
              </a:gdLst>
              <a:ahLst/>
              <a:cxnLst>
                <a:cxn ang="0">
                  <a:pos x="connsiteX0" y="connsiteY0"/>
                </a:cxn>
                <a:cxn ang="0">
                  <a:pos x="connsiteX1" y="connsiteY1"/>
                </a:cxn>
                <a:cxn ang="0">
                  <a:pos x="connsiteX2" y="connsiteY2"/>
                </a:cxn>
              </a:cxnLst>
              <a:rect l="l" t="t" r="r" b="b"/>
              <a:pathLst>
                <a:path w="798285" h="87196">
                  <a:moveTo>
                    <a:pt x="0" y="14514"/>
                  </a:moveTo>
                  <a:cubicBezTo>
                    <a:pt x="136676" y="52009"/>
                    <a:pt x="273353" y="89504"/>
                    <a:pt x="406400" y="87085"/>
                  </a:cubicBezTo>
                  <a:cubicBezTo>
                    <a:pt x="539447" y="84666"/>
                    <a:pt x="668866" y="42333"/>
                    <a:pt x="798285" y="0"/>
                  </a:cubicBezTo>
                </a:path>
              </a:pathLst>
            </a:custGeom>
            <a:noFill/>
            <a:ln w="101600"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53" name="Rectangle 52">
              <a:extLst>
                <a:ext uri="{FF2B5EF4-FFF2-40B4-BE49-F238E27FC236}">
                  <a16:creationId xmlns:a16="http://schemas.microsoft.com/office/drawing/2014/main" id="{7299620E-701A-95FE-40EF-BE3CDEA35E81}"/>
                </a:ext>
              </a:extLst>
            </p:cNvPr>
            <p:cNvSpPr/>
            <p:nvPr/>
          </p:nvSpPr>
          <p:spPr>
            <a:xfrm rot="1800000">
              <a:off x="1497421" y="2657261"/>
              <a:ext cx="332372" cy="41161"/>
            </a:xfrm>
            <a:prstGeom prst="rect">
              <a:avLst/>
            </a:prstGeom>
            <a:solidFill>
              <a:srgbClr val="BFBFBF"/>
            </a:solidFill>
            <a:ln w="6350" cmpd="sng">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54" name="Rectangle 53">
              <a:extLst>
                <a:ext uri="{FF2B5EF4-FFF2-40B4-BE49-F238E27FC236}">
                  <a16:creationId xmlns:a16="http://schemas.microsoft.com/office/drawing/2014/main" id="{90C3A0B3-C6B4-6D84-5C58-73C142F29FBF}"/>
                </a:ext>
              </a:extLst>
            </p:cNvPr>
            <p:cNvSpPr/>
            <p:nvPr/>
          </p:nvSpPr>
          <p:spPr>
            <a:xfrm rot="19773855">
              <a:off x="2438806" y="2672262"/>
              <a:ext cx="363596" cy="41161"/>
            </a:xfrm>
            <a:prstGeom prst="rect">
              <a:avLst/>
            </a:prstGeom>
            <a:solidFill>
              <a:srgbClr val="BFBFBF"/>
            </a:solidFill>
            <a:ln w="6350" cmpd="sng">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grpSp>
      <p:grpSp>
        <p:nvGrpSpPr>
          <p:cNvPr id="64" name="Group 63">
            <a:extLst>
              <a:ext uri="{FF2B5EF4-FFF2-40B4-BE49-F238E27FC236}">
                <a16:creationId xmlns:a16="http://schemas.microsoft.com/office/drawing/2014/main" id="{32700772-CCBB-DA4F-30B2-A70BA13EA973}"/>
              </a:ext>
            </a:extLst>
          </p:cNvPr>
          <p:cNvGrpSpPr/>
          <p:nvPr/>
        </p:nvGrpSpPr>
        <p:grpSpPr>
          <a:xfrm>
            <a:off x="9101201" y="2330828"/>
            <a:ext cx="1630708" cy="1394382"/>
            <a:chOff x="1593876" y="2387600"/>
            <a:chExt cx="3909531" cy="3512635"/>
          </a:xfrm>
        </p:grpSpPr>
        <p:sp>
          <p:nvSpPr>
            <p:cNvPr id="72" name="Freeform: Shape 61">
              <a:extLst>
                <a:ext uri="{FF2B5EF4-FFF2-40B4-BE49-F238E27FC236}">
                  <a16:creationId xmlns:a16="http://schemas.microsoft.com/office/drawing/2014/main" id="{4C4C60CD-5B85-F66E-4D5F-7C1F0A03857D}"/>
                </a:ext>
              </a:extLst>
            </p:cNvPr>
            <p:cNvSpPr/>
            <p:nvPr/>
          </p:nvSpPr>
          <p:spPr>
            <a:xfrm>
              <a:off x="2235622" y="2934806"/>
              <a:ext cx="2413000" cy="2411894"/>
            </a:xfrm>
            <a:custGeom>
              <a:avLst/>
              <a:gdLst>
                <a:gd name="connsiteX0" fmla="*/ 1230317 w 2413000"/>
                <a:gd name="connsiteY0" fmla="*/ 97 h 2411894"/>
                <a:gd name="connsiteX1" fmla="*/ 1329858 w 2413000"/>
                <a:gd name="connsiteY1" fmla="*/ 5123 h 2411894"/>
                <a:gd name="connsiteX2" fmla="*/ 2413000 w 2413000"/>
                <a:gd name="connsiteY2" fmla="*/ 1205394 h 2411894"/>
                <a:gd name="connsiteX3" fmla="*/ 1206500 w 2413000"/>
                <a:gd name="connsiteY3" fmla="*/ 2411894 h 2411894"/>
                <a:gd name="connsiteX4" fmla="*/ 145618 w 2413000"/>
                <a:gd name="connsiteY4" fmla="*/ 1780484 h 2411894"/>
                <a:gd name="connsiteX5" fmla="*/ 132221 w 2413000"/>
                <a:gd name="connsiteY5" fmla="*/ 1752674 h 2411894"/>
                <a:gd name="connsiteX6" fmla="*/ 631874 w 2413000"/>
                <a:gd name="connsiteY6" fmla="*/ 1551681 h 2411894"/>
                <a:gd name="connsiteX7" fmla="*/ 648230 w 2413000"/>
                <a:gd name="connsiteY7" fmla="*/ 1581815 h 2411894"/>
                <a:gd name="connsiteX8" fmla="*/ 1206500 w 2413000"/>
                <a:gd name="connsiteY8" fmla="*/ 1878645 h 2411894"/>
                <a:gd name="connsiteX9" fmla="*/ 1879751 w 2413000"/>
                <a:gd name="connsiteY9" fmla="*/ 1205394 h 2411894"/>
                <a:gd name="connsiteX10" fmla="*/ 1342184 w 2413000"/>
                <a:gd name="connsiteY10" fmla="*/ 545821 h 2411894"/>
                <a:gd name="connsiteX11" fmla="*/ 1230317 w 2413000"/>
                <a:gd name="connsiteY11" fmla="*/ 534544 h 2411894"/>
                <a:gd name="connsiteX12" fmla="*/ 1184598 w 2413000"/>
                <a:gd name="connsiteY12" fmla="*/ 0 h 2411894"/>
                <a:gd name="connsiteX13" fmla="*/ 1184598 w 2413000"/>
                <a:gd name="connsiteY13" fmla="*/ 534351 h 2411894"/>
                <a:gd name="connsiteX14" fmla="*/ 1070817 w 2413000"/>
                <a:gd name="connsiteY14" fmla="*/ 545821 h 2411894"/>
                <a:gd name="connsiteX15" fmla="*/ 533249 w 2413000"/>
                <a:gd name="connsiteY15" fmla="*/ 1205394 h 2411894"/>
                <a:gd name="connsiteX16" fmla="*/ 546927 w 2413000"/>
                <a:gd name="connsiteY16" fmla="*/ 1341078 h 2411894"/>
                <a:gd name="connsiteX17" fmla="*/ 549214 w 2413000"/>
                <a:gd name="connsiteY17" fmla="*/ 1348443 h 2411894"/>
                <a:gd name="connsiteX18" fmla="*/ 50370 w 2413000"/>
                <a:gd name="connsiteY18" fmla="*/ 1549111 h 2411894"/>
                <a:gd name="connsiteX19" fmla="*/ 24512 w 2413000"/>
                <a:gd name="connsiteY19" fmla="*/ 1448546 h 2411894"/>
                <a:gd name="connsiteX20" fmla="*/ 0 w 2413000"/>
                <a:gd name="connsiteY20" fmla="*/ 1205394 h 2411894"/>
                <a:gd name="connsiteX21" fmla="*/ 1083142 w 2413000"/>
                <a:gd name="connsiteY21" fmla="*/ 5123 h 241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3000" h="2411894">
                  <a:moveTo>
                    <a:pt x="1230317" y="97"/>
                  </a:moveTo>
                  <a:lnTo>
                    <a:pt x="1329858" y="5123"/>
                  </a:lnTo>
                  <a:cubicBezTo>
                    <a:pt x="1938243" y="66908"/>
                    <a:pt x="2413000" y="580708"/>
                    <a:pt x="2413000" y="1205394"/>
                  </a:cubicBezTo>
                  <a:cubicBezTo>
                    <a:pt x="2413000" y="1871726"/>
                    <a:pt x="1872832" y="2411894"/>
                    <a:pt x="1206500" y="2411894"/>
                  </a:cubicBezTo>
                  <a:cubicBezTo>
                    <a:pt x="748397" y="2411894"/>
                    <a:pt x="349926" y="2156580"/>
                    <a:pt x="145618" y="1780484"/>
                  </a:cubicBezTo>
                  <a:lnTo>
                    <a:pt x="132221" y="1752674"/>
                  </a:lnTo>
                  <a:lnTo>
                    <a:pt x="631874" y="1551681"/>
                  </a:lnTo>
                  <a:lnTo>
                    <a:pt x="648230" y="1581815"/>
                  </a:lnTo>
                  <a:cubicBezTo>
                    <a:pt x="769218" y="1760901"/>
                    <a:pt x="974109" y="1878645"/>
                    <a:pt x="1206500" y="1878645"/>
                  </a:cubicBezTo>
                  <a:cubicBezTo>
                    <a:pt x="1578326" y="1878645"/>
                    <a:pt x="1879751" y="1577220"/>
                    <a:pt x="1879751" y="1205394"/>
                  </a:cubicBezTo>
                  <a:cubicBezTo>
                    <a:pt x="1879751" y="880046"/>
                    <a:pt x="1648973" y="608599"/>
                    <a:pt x="1342184" y="545821"/>
                  </a:cubicBezTo>
                  <a:lnTo>
                    <a:pt x="1230317" y="534544"/>
                  </a:lnTo>
                  <a:close/>
                  <a:moveTo>
                    <a:pt x="1184598" y="0"/>
                  </a:moveTo>
                  <a:lnTo>
                    <a:pt x="1184598" y="534351"/>
                  </a:lnTo>
                  <a:lnTo>
                    <a:pt x="1070817" y="545821"/>
                  </a:lnTo>
                  <a:cubicBezTo>
                    <a:pt x="764028" y="608599"/>
                    <a:pt x="533249" y="880046"/>
                    <a:pt x="533249" y="1205394"/>
                  </a:cubicBezTo>
                  <a:cubicBezTo>
                    <a:pt x="533249" y="1251872"/>
                    <a:pt x="537959" y="1297251"/>
                    <a:pt x="546927" y="1341078"/>
                  </a:cubicBezTo>
                  <a:lnTo>
                    <a:pt x="549214" y="1348443"/>
                  </a:lnTo>
                  <a:lnTo>
                    <a:pt x="50370" y="1549111"/>
                  </a:lnTo>
                  <a:lnTo>
                    <a:pt x="24512" y="1448546"/>
                  </a:lnTo>
                  <a:cubicBezTo>
                    <a:pt x="8440" y="1370006"/>
                    <a:pt x="0" y="1288686"/>
                    <a:pt x="0" y="1205394"/>
                  </a:cubicBezTo>
                  <a:cubicBezTo>
                    <a:pt x="0" y="580708"/>
                    <a:pt x="474757" y="66908"/>
                    <a:pt x="1083142" y="5123"/>
                  </a:cubicBezTo>
                  <a:close/>
                </a:path>
              </a:pathLst>
            </a:custGeom>
            <a:solidFill>
              <a:schemeClr val="bg2"/>
            </a:solidFill>
            <a:ln w="63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73" name="Rectangle 72">
              <a:extLst>
                <a:ext uri="{FF2B5EF4-FFF2-40B4-BE49-F238E27FC236}">
                  <a16:creationId xmlns:a16="http://schemas.microsoft.com/office/drawing/2014/main" id="{3F0E3373-EE02-2EAB-E383-0893D759540C}"/>
                </a:ext>
              </a:extLst>
            </p:cNvPr>
            <p:cNvSpPr/>
            <p:nvPr/>
          </p:nvSpPr>
          <p:spPr>
            <a:xfrm>
              <a:off x="3318297" y="2776538"/>
              <a:ext cx="233363" cy="161925"/>
            </a:xfrm>
            <a:prstGeom prst="rect">
              <a:avLst/>
            </a:prstGeom>
            <a:solidFill>
              <a:schemeClr val="bg2"/>
            </a:solidFill>
            <a:ln w="63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grpSp>
          <p:nvGrpSpPr>
            <p:cNvPr id="74" name="Group 73">
              <a:extLst>
                <a:ext uri="{FF2B5EF4-FFF2-40B4-BE49-F238E27FC236}">
                  <a16:creationId xmlns:a16="http://schemas.microsoft.com/office/drawing/2014/main" id="{1DA81456-1A44-E8D2-96FD-FD2ADEB35CC8}"/>
                </a:ext>
              </a:extLst>
            </p:cNvPr>
            <p:cNvGrpSpPr/>
            <p:nvPr/>
          </p:nvGrpSpPr>
          <p:grpSpPr>
            <a:xfrm>
              <a:off x="1593876" y="2387600"/>
              <a:ext cx="2105578" cy="1361287"/>
              <a:chOff x="1028304" y="2387600"/>
              <a:chExt cx="2105578" cy="1361287"/>
            </a:xfrm>
          </p:grpSpPr>
          <p:sp>
            <p:nvSpPr>
              <p:cNvPr id="103" name="Isosceles Triangle 92">
                <a:extLst>
                  <a:ext uri="{FF2B5EF4-FFF2-40B4-BE49-F238E27FC236}">
                    <a16:creationId xmlns:a16="http://schemas.microsoft.com/office/drawing/2014/main" id="{5BA5B851-D084-57C1-5B1E-64025C7EC35C}"/>
                  </a:ext>
                </a:extLst>
              </p:cNvPr>
              <p:cNvSpPr/>
              <p:nvPr/>
            </p:nvSpPr>
            <p:spPr>
              <a:xfrm rot="7951564">
                <a:off x="1951049" y="2566054"/>
                <a:ext cx="494185" cy="1871481"/>
              </a:xfrm>
              <a:prstGeom prst="triangle">
                <a:avLst/>
              </a:prstGeom>
              <a:solidFill>
                <a:schemeClr val="bg1"/>
              </a:solidFill>
              <a:ln w="127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104" name="Oval 103">
                <a:extLst>
                  <a:ext uri="{FF2B5EF4-FFF2-40B4-BE49-F238E27FC236}">
                    <a16:creationId xmlns:a16="http://schemas.microsoft.com/office/drawing/2014/main" id="{BCCA3F07-EAC7-84FA-E9D9-21B15747E1A4}"/>
                  </a:ext>
                </a:extLst>
              </p:cNvPr>
              <p:cNvSpPr/>
              <p:nvPr/>
            </p:nvSpPr>
            <p:spPr>
              <a:xfrm rot="18831728">
                <a:off x="1258474" y="2789607"/>
                <a:ext cx="491084" cy="157163"/>
              </a:xfrm>
              <a:prstGeom prst="ellipse">
                <a:avLst/>
              </a:prstGeom>
              <a:solidFill>
                <a:schemeClr val="bg1"/>
              </a:solidFill>
              <a:ln w="127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cxnSp>
            <p:nvCxnSpPr>
              <p:cNvPr id="105" name="Straight Connector 104">
                <a:extLst>
                  <a:ext uri="{FF2B5EF4-FFF2-40B4-BE49-F238E27FC236}">
                    <a16:creationId xmlns:a16="http://schemas.microsoft.com/office/drawing/2014/main" id="{97EA8444-2B5C-F02F-ADF2-5682EAC137DD}"/>
                  </a:ext>
                </a:extLst>
              </p:cNvPr>
              <p:cNvCxnSpPr>
                <a:stCxn id="104" idx="6"/>
              </p:cNvCxnSpPr>
              <p:nvPr/>
            </p:nvCxnSpPr>
            <p:spPr>
              <a:xfrm flipH="1" flipV="1">
                <a:off x="1364456" y="2387600"/>
                <a:ext cx="309703" cy="303551"/>
              </a:xfrm>
              <a:prstGeom prst="line">
                <a:avLst/>
              </a:prstGeom>
              <a:ln w="127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93CF007-91FB-F2B1-27C1-67561014DA74}"/>
                  </a:ext>
                </a:extLst>
              </p:cNvPr>
              <p:cNvCxnSpPr/>
              <p:nvPr/>
            </p:nvCxnSpPr>
            <p:spPr>
              <a:xfrm flipH="1" flipV="1">
                <a:off x="1028304" y="2742406"/>
                <a:ext cx="309703" cy="303551"/>
              </a:xfrm>
              <a:prstGeom prst="line">
                <a:avLst/>
              </a:prstGeom>
              <a:ln w="127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8A20784-A894-7D2C-55AC-EEB2BA62CC9F}"/>
                  </a:ext>
                </a:extLst>
              </p:cNvPr>
              <p:cNvCxnSpPr/>
              <p:nvPr/>
            </p:nvCxnSpPr>
            <p:spPr>
              <a:xfrm flipH="1" flipV="1">
                <a:off x="1627562" y="2973445"/>
                <a:ext cx="309703" cy="303551"/>
              </a:xfrm>
              <a:prstGeom prst="line">
                <a:avLst/>
              </a:prstGeom>
              <a:ln w="12700" cmpd="sng">
                <a:solidFill>
                  <a:schemeClr val="tx2"/>
                </a:solidFill>
                <a:headEnd type="triangle" w="med" len="med"/>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006FAEFD-FCD2-4067-7FB1-B9601FE013B6}"/>
                </a:ext>
              </a:extLst>
            </p:cNvPr>
            <p:cNvGrpSpPr/>
            <p:nvPr/>
          </p:nvGrpSpPr>
          <p:grpSpPr>
            <a:xfrm flipH="1">
              <a:off x="3228712" y="2387600"/>
              <a:ext cx="2105578" cy="1361287"/>
              <a:chOff x="1028304" y="2387600"/>
              <a:chExt cx="2105578" cy="1361287"/>
            </a:xfrm>
          </p:grpSpPr>
          <p:sp>
            <p:nvSpPr>
              <p:cNvPr id="98" name="Isosceles Triangle 87">
                <a:extLst>
                  <a:ext uri="{FF2B5EF4-FFF2-40B4-BE49-F238E27FC236}">
                    <a16:creationId xmlns:a16="http://schemas.microsoft.com/office/drawing/2014/main" id="{83553DDC-17CA-5ED4-3702-25C77927FBF4}"/>
                  </a:ext>
                </a:extLst>
              </p:cNvPr>
              <p:cNvSpPr/>
              <p:nvPr/>
            </p:nvSpPr>
            <p:spPr>
              <a:xfrm rot="7951564">
                <a:off x="1951049" y="2566054"/>
                <a:ext cx="494185" cy="1871481"/>
              </a:xfrm>
              <a:prstGeom prst="triangle">
                <a:avLst/>
              </a:prstGeom>
              <a:solidFill>
                <a:schemeClr val="bg1"/>
              </a:solidFill>
              <a:ln w="127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99" name="Oval 98">
                <a:extLst>
                  <a:ext uri="{FF2B5EF4-FFF2-40B4-BE49-F238E27FC236}">
                    <a16:creationId xmlns:a16="http://schemas.microsoft.com/office/drawing/2014/main" id="{362E2BEF-74D3-1F20-DB42-BBA23A527287}"/>
                  </a:ext>
                </a:extLst>
              </p:cNvPr>
              <p:cNvSpPr/>
              <p:nvPr/>
            </p:nvSpPr>
            <p:spPr>
              <a:xfrm rot="18831728">
                <a:off x="1258474" y="2789607"/>
                <a:ext cx="491084" cy="157163"/>
              </a:xfrm>
              <a:prstGeom prst="ellipse">
                <a:avLst/>
              </a:prstGeom>
              <a:solidFill>
                <a:schemeClr val="bg1"/>
              </a:solidFill>
              <a:ln w="127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cxnSp>
            <p:nvCxnSpPr>
              <p:cNvPr id="100" name="Straight Connector 99">
                <a:extLst>
                  <a:ext uri="{FF2B5EF4-FFF2-40B4-BE49-F238E27FC236}">
                    <a16:creationId xmlns:a16="http://schemas.microsoft.com/office/drawing/2014/main" id="{612288C6-167D-A29F-3396-7C1CBC16F0B2}"/>
                  </a:ext>
                </a:extLst>
              </p:cNvPr>
              <p:cNvCxnSpPr>
                <a:stCxn id="99" idx="6"/>
              </p:cNvCxnSpPr>
              <p:nvPr/>
            </p:nvCxnSpPr>
            <p:spPr>
              <a:xfrm flipH="1" flipV="1">
                <a:off x="1364456" y="2387600"/>
                <a:ext cx="309703" cy="303551"/>
              </a:xfrm>
              <a:prstGeom prst="line">
                <a:avLst/>
              </a:prstGeom>
              <a:ln w="127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5DD1B38-8A00-7A69-9B27-2F9FBB9F6788}"/>
                  </a:ext>
                </a:extLst>
              </p:cNvPr>
              <p:cNvCxnSpPr/>
              <p:nvPr/>
            </p:nvCxnSpPr>
            <p:spPr>
              <a:xfrm flipH="1" flipV="1">
                <a:off x="1028304" y="2742406"/>
                <a:ext cx="309703" cy="303551"/>
              </a:xfrm>
              <a:prstGeom prst="line">
                <a:avLst/>
              </a:prstGeom>
              <a:ln w="127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FEEAAD7-B3CD-5B4E-FC29-9253AF7537B2}"/>
                  </a:ext>
                </a:extLst>
              </p:cNvPr>
              <p:cNvCxnSpPr/>
              <p:nvPr/>
            </p:nvCxnSpPr>
            <p:spPr>
              <a:xfrm flipH="1" flipV="1">
                <a:off x="1627562" y="2973445"/>
                <a:ext cx="309703" cy="303551"/>
              </a:xfrm>
              <a:prstGeom prst="line">
                <a:avLst/>
              </a:prstGeom>
              <a:ln w="12700" cmpd="sng">
                <a:solidFill>
                  <a:schemeClr val="tx2"/>
                </a:solidFill>
                <a:headEnd type="triangle" w="med" len="med"/>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A2A34D6-53E6-9327-4045-AE8B7F153CFB}"/>
                </a:ext>
              </a:extLst>
            </p:cNvPr>
            <p:cNvGrpSpPr/>
            <p:nvPr/>
          </p:nvGrpSpPr>
          <p:grpSpPr>
            <a:xfrm flipV="1">
              <a:off x="1593876" y="4538948"/>
              <a:ext cx="2105578" cy="1361287"/>
              <a:chOff x="1028304" y="2387600"/>
              <a:chExt cx="2105578" cy="1361287"/>
            </a:xfrm>
          </p:grpSpPr>
          <p:sp>
            <p:nvSpPr>
              <p:cNvPr id="93" name="Isosceles Triangle 82">
                <a:extLst>
                  <a:ext uri="{FF2B5EF4-FFF2-40B4-BE49-F238E27FC236}">
                    <a16:creationId xmlns:a16="http://schemas.microsoft.com/office/drawing/2014/main" id="{2910B13D-E867-8736-4566-FAE299EFFBDD}"/>
                  </a:ext>
                </a:extLst>
              </p:cNvPr>
              <p:cNvSpPr/>
              <p:nvPr/>
            </p:nvSpPr>
            <p:spPr>
              <a:xfrm rot="7951564">
                <a:off x="1951049" y="2566054"/>
                <a:ext cx="494185" cy="1871481"/>
              </a:xfrm>
              <a:prstGeom prst="triangle">
                <a:avLst/>
              </a:prstGeom>
              <a:solidFill>
                <a:schemeClr val="bg1"/>
              </a:solidFill>
              <a:ln w="127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94" name="Oval 93">
                <a:extLst>
                  <a:ext uri="{FF2B5EF4-FFF2-40B4-BE49-F238E27FC236}">
                    <a16:creationId xmlns:a16="http://schemas.microsoft.com/office/drawing/2014/main" id="{1C8CA91B-1F97-771D-588E-C71DB2BE802F}"/>
                  </a:ext>
                </a:extLst>
              </p:cNvPr>
              <p:cNvSpPr/>
              <p:nvPr/>
            </p:nvSpPr>
            <p:spPr>
              <a:xfrm rot="18831728">
                <a:off x="1258474" y="2789607"/>
                <a:ext cx="491084" cy="157163"/>
              </a:xfrm>
              <a:prstGeom prst="ellipse">
                <a:avLst/>
              </a:prstGeom>
              <a:solidFill>
                <a:schemeClr val="bg1"/>
              </a:solidFill>
              <a:ln w="127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cxnSp>
            <p:nvCxnSpPr>
              <p:cNvPr id="95" name="Straight Connector 94">
                <a:extLst>
                  <a:ext uri="{FF2B5EF4-FFF2-40B4-BE49-F238E27FC236}">
                    <a16:creationId xmlns:a16="http://schemas.microsoft.com/office/drawing/2014/main" id="{3C5BCB51-3284-13CF-87C6-5CCAFDC85758}"/>
                  </a:ext>
                </a:extLst>
              </p:cNvPr>
              <p:cNvCxnSpPr>
                <a:stCxn id="94" idx="6"/>
              </p:cNvCxnSpPr>
              <p:nvPr/>
            </p:nvCxnSpPr>
            <p:spPr>
              <a:xfrm flipH="1" flipV="1">
                <a:off x="1364456" y="2387600"/>
                <a:ext cx="309703" cy="303551"/>
              </a:xfrm>
              <a:prstGeom prst="line">
                <a:avLst/>
              </a:prstGeom>
              <a:ln w="127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34E8CC5-8854-A8DD-20AE-3B7EA3FBD8C1}"/>
                  </a:ext>
                </a:extLst>
              </p:cNvPr>
              <p:cNvCxnSpPr/>
              <p:nvPr/>
            </p:nvCxnSpPr>
            <p:spPr>
              <a:xfrm flipH="1" flipV="1">
                <a:off x="1028304" y="2742406"/>
                <a:ext cx="309703" cy="303551"/>
              </a:xfrm>
              <a:prstGeom prst="line">
                <a:avLst/>
              </a:prstGeom>
              <a:ln w="127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4262C65-D004-4467-FB7C-34E5A86B78A4}"/>
                  </a:ext>
                </a:extLst>
              </p:cNvPr>
              <p:cNvCxnSpPr/>
              <p:nvPr/>
            </p:nvCxnSpPr>
            <p:spPr>
              <a:xfrm flipH="1" flipV="1">
                <a:off x="1627562" y="2973445"/>
                <a:ext cx="309703" cy="303551"/>
              </a:xfrm>
              <a:prstGeom prst="line">
                <a:avLst/>
              </a:prstGeom>
              <a:ln w="12700" cmpd="sng">
                <a:solidFill>
                  <a:schemeClr val="tx2"/>
                </a:solidFill>
                <a:headEnd type="triangle" w="med" len="med"/>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F02978B5-F9AC-F5D7-7F6F-386BFB854812}"/>
                </a:ext>
              </a:extLst>
            </p:cNvPr>
            <p:cNvGrpSpPr/>
            <p:nvPr/>
          </p:nvGrpSpPr>
          <p:grpSpPr>
            <a:xfrm flipH="1" flipV="1">
              <a:off x="3228712" y="4538948"/>
              <a:ext cx="2105578" cy="1361287"/>
              <a:chOff x="1028304" y="2387600"/>
              <a:chExt cx="2105578" cy="1361287"/>
            </a:xfrm>
          </p:grpSpPr>
          <p:sp>
            <p:nvSpPr>
              <p:cNvPr id="88" name="Isosceles Triangle 77">
                <a:extLst>
                  <a:ext uri="{FF2B5EF4-FFF2-40B4-BE49-F238E27FC236}">
                    <a16:creationId xmlns:a16="http://schemas.microsoft.com/office/drawing/2014/main" id="{A8CBCC9F-4B3F-90E5-49A2-50DC561D39F1}"/>
                  </a:ext>
                </a:extLst>
              </p:cNvPr>
              <p:cNvSpPr/>
              <p:nvPr/>
            </p:nvSpPr>
            <p:spPr>
              <a:xfrm rot="7951564">
                <a:off x="1951049" y="2566054"/>
                <a:ext cx="494185" cy="1871481"/>
              </a:xfrm>
              <a:prstGeom prst="triangle">
                <a:avLst/>
              </a:prstGeom>
              <a:solidFill>
                <a:schemeClr val="bg1"/>
              </a:solidFill>
              <a:ln w="127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89" name="Oval 88">
                <a:extLst>
                  <a:ext uri="{FF2B5EF4-FFF2-40B4-BE49-F238E27FC236}">
                    <a16:creationId xmlns:a16="http://schemas.microsoft.com/office/drawing/2014/main" id="{9D8D5B07-4A02-0D03-BD86-48765A616081}"/>
                  </a:ext>
                </a:extLst>
              </p:cNvPr>
              <p:cNvSpPr/>
              <p:nvPr/>
            </p:nvSpPr>
            <p:spPr>
              <a:xfrm rot="18831728">
                <a:off x="1258474" y="2789607"/>
                <a:ext cx="491084" cy="157163"/>
              </a:xfrm>
              <a:prstGeom prst="ellipse">
                <a:avLst/>
              </a:prstGeom>
              <a:solidFill>
                <a:schemeClr val="bg1"/>
              </a:solidFill>
              <a:ln w="127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cxnSp>
            <p:nvCxnSpPr>
              <p:cNvPr id="90" name="Straight Connector 89">
                <a:extLst>
                  <a:ext uri="{FF2B5EF4-FFF2-40B4-BE49-F238E27FC236}">
                    <a16:creationId xmlns:a16="http://schemas.microsoft.com/office/drawing/2014/main" id="{AFA9553A-62ED-FB20-E356-AEB95A9B9D25}"/>
                  </a:ext>
                </a:extLst>
              </p:cNvPr>
              <p:cNvCxnSpPr>
                <a:stCxn id="89" idx="6"/>
              </p:cNvCxnSpPr>
              <p:nvPr/>
            </p:nvCxnSpPr>
            <p:spPr>
              <a:xfrm flipH="1" flipV="1">
                <a:off x="1364456" y="2387600"/>
                <a:ext cx="309703" cy="303551"/>
              </a:xfrm>
              <a:prstGeom prst="line">
                <a:avLst/>
              </a:prstGeom>
              <a:ln w="127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986E796-44C4-CAAA-3929-0A4F82C6B688}"/>
                  </a:ext>
                </a:extLst>
              </p:cNvPr>
              <p:cNvCxnSpPr/>
              <p:nvPr/>
            </p:nvCxnSpPr>
            <p:spPr>
              <a:xfrm flipH="1" flipV="1">
                <a:off x="1028304" y="2742406"/>
                <a:ext cx="309703" cy="303551"/>
              </a:xfrm>
              <a:prstGeom prst="line">
                <a:avLst/>
              </a:prstGeom>
              <a:ln w="12700"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F24B51C-A522-265C-513B-E101A7145EA2}"/>
                  </a:ext>
                </a:extLst>
              </p:cNvPr>
              <p:cNvCxnSpPr/>
              <p:nvPr/>
            </p:nvCxnSpPr>
            <p:spPr>
              <a:xfrm flipH="1" flipV="1">
                <a:off x="1627562" y="2973445"/>
                <a:ext cx="309703" cy="303551"/>
              </a:xfrm>
              <a:prstGeom prst="line">
                <a:avLst/>
              </a:prstGeom>
              <a:ln w="12700" cmpd="sng">
                <a:solidFill>
                  <a:schemeClr val="tx2"/>
                </a:solidFill>
                <a:headEnd type="triangle" w="med" len="med"/>
              </a:ln>
            </p:spPr>
            <p:style>
              <a:lnRef idx="1">
                <a:schemeClr val="accent1"/>
              </a:lnRef>
              <a:fillRef idx="0">
                <a:schemeClr val="accent1"/>
              </a:fillRef>
              <a:effectRef idx="0">
                <a:schemeClr val="accent1"/>
              </a:effectRef>
              <a:fontRef idx="minor">
                <a:schemeClr val="tx1"/>
              </a:fontRef>
            </p:style>
          </p:cxnSp>
        </p:grpSp>
        <p:cxnSp>
          <p:nvCxnSpPr>
            <p:cNvPr id="78" name="Straight Connector 77">
              <a:extLst>
                <a:ext uri="{FF2B5EF4-FFF2-40B4-BE49-F238E27FC236}">
                  <a16:creationId xmlns:a16="http://schemas.microsoft.com/office/drawing/2014/main" id="{526C8352-21B0-94D4-035B-F13AC1C34CDB}"/>
                </a:ext>
              </a:extLst>
            </p:cNvPr>
            <p:cNvCxnSpPr>
              <a:cxnSpLocks/>
            </p:cNvCxnSpPr>
            <p:nvPr/>
          </p:nvCxnSpPr>
          <p:spPr>
            <a:xfrm flipV="1">
              <a:off x="2085441" y="4469124"/>
              <a:ext cx="525088" cy="198130"/>
            </a:xfrm>
            <a:prstGeom prst="line">
              <a:avLst/>
            </a:prstGeom>
            <a:ln w="12700" cmpd="sng">
              <a:solidFill>
                <a:schemeClr val="tx2"/>
              </a:solidFill>
              <a:head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29B5B91-FFE4-945C-DF3B-10A336A9D77F}"/>
                </a:ext>
              </a:extLst>
            </p:cNvPr>
            <p:cNvCxnSpPr>
              <a:cxnSpLocks/>
            </p:cNvCxnSpPr>
            <p:nvPr/>
          </p:nvCxnSpPr>
          <p:spPr>
            <a:xfrm flipV="1">
              <a:off x="3439741" y="3501795"/>
              <a:ext cx="0" cy="215722"/>
            </a:xfrm>
            <a:prstGeom prst="line">
              <a:avLst/>
            </a:prstGeom>
            <a:ln w="12700" cmpd="sng">
              <a:solidFill>
                <a:schemeClr val="tx2"/>
              </a:solidFill>
              <a:headEnd type="triangle" w="med" len="med"/>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E222A97E-B13A-ECD9-6E6A-C87C509CECB9}"/>
                </a:ext>
              </a:extLst>
            </p:cNvPr>
            <p:cNvGrpSpPr/>
            <p:nvPr/>
          </p:nvGrpSpPr>
          <p:grpSpPr>
            <a:xfrm>
              <a:off x="4226613" y="3717517"/>
              <a:ext cx="1276794" cy="852801"/>
              <a:chOff x="3661041" y="3717517"/>
              <a:chExt cx="1276794" cy="852801"/>
            </a:xfrm>
            <a:solidFill>
              <a:schemeClr val="bg1"/>
            </a:solidFill>
          </p:grpSpPr>
          <p:grpSp>
            <p:nvGrpSpPr>
              <p:cNvPr id="83" name="Group 82">
                <a:extLst>
                  <a:ext uri="{FF2B5EF4-FFF2-40B4-BE49-F238E27FC236}">
                    <a16:creationId xmlns:a16="http://schemas.microsoft.com/office/drawing/2014/main" id="{34FCCA1C-6BA7-CA06-8F32-5AC65177D632}"/>
                  </a:ext>
                </a:extLst>
              </p:cNvPr>
              <p:cNvGrpSpPr/>
              <p:nvPr/>
            </p:nvGrpSpPr>
            <p:grpSpPr>
              <a:xfrm>
                <a:off x="3661041" y="3717517"/>
                <a:ext cx="1276794" cy="852801"/>
                <a:chOff x="3661041" y="3717517"/>
                <a:chExt cx="1276794" cy="852801"/>
              </a:xfrm>
              <a:grpFill/>
            </p:grpSpPr>
            <p:sp>
              <p:nvSpPr>
                <p:cNvPr id="86" name="Freeform: Shape 75">
                  <a:extLst>
                    <a:ext uri="{FF2B5EF4-FFF2-40B4-BE49-F238E27FC236}">
                      <a16:creationId xmlns:a16="http://schemas.microsoft.com/office/drawing/2014/main" id="{08D77050-5C26-D713-EF5F-56B1C3162FAA}"/>
                    </a:ext>
                  </a:extLst>
                </p:cNvPr>
                <p:cNvSpPr/>
                <p:nvPr/>
              </p:nvSpPr>
              <p:spPr>
                <a:xfrm>
                  <a:off x="3661041" y="3717517"/>
                  <a:ext cx="1119303" cy="852801"/>
                </a:xfrm>
                <a:custGeom>
                  <a:avLst/>
                  <a:gdLst>
                    <a:gd name="connsiteX0" fmla="*/ 166009 w 1119303"/>
                    <a:gd name="connsiteY0" fmla="*/ 131210 h 852801"/>
                    <a:gd name="connsiteX1" fmla="*/ 124465 w 1119303"/>
                    <a:gd name="connsiteY1" fmla="*/ 172753 h 852801"/>
                    <a:gd name="connsiteX2" fmla="*/ 149838 w 1119303"/>
                    <a:gd name="connsiteY2" fmla="*/ 211031 h 852801"/>
                    <a:gd name="connsiteX3" fmla="*/ 164923 w 1119303"/>
                    <a:gd name="connsiteY3" fmla="*/ 214077 h 852801"/>
                    <a:gd name="connsiteX4" fmla="*/ 372748 w 1119303"/>
                    <a:gd name="connsiteY4" fmla="*/ 214077 h 852801"/>
                    <a:gd name="connsiteX5" fmla="*/ 442328 w 1119303"/>
                    <a:gd name="connsiteY5" fmla="*/ 283657 h 852801"/>
                    <a:gd name="connsiteX6" fmla="*/ 442327 w 1119303"/>
                    <a:gd name="connsiteY6" fmla="*/ 283657 h 852801"/>
                    <a:gd name="connsiteX7" fmla="*/ 372747 w 1119303"/>
                    <a:gd name="connsiteY7" fmla="*/ 353237 h 852801"/>
                    <a:gd name="connsiteX8" fmla="*/ 164909 w 1119303"/>
                    <a:gd name="connsiteY8" fmla="*/ 353237 h 852801"/>
                    <a:gd name="connsiteX9" fmla="*/ 149838 w 1119303"/>
                    <a:gd name="connsiteY9" fmla="*/ 356280 h 852801"/>
                    <a:gd name="connsiteX10" fmla="*/ 124465 w 1119303"/>
                    <a:gd name="connsiteY10" fmla="*/ 394558 h 852801"/>
                    <a:gd name="connsiteX11" fmla="*/ 149838 w 1119303"/>
                    <a:gd name="connsiteY11" fmla="*/ 432836 h 852801"/>
                    <a:gd name="connsiteX12" fmla="*/ 164923 w 1119303"/>
                    <a:gd name="connsiteY12" fmla="*/ 435881 h 852801"/>
                    <a:gd name="connsiteX13" fmla="*/ 372748 w 1119303"/>
                    <a:gd name="connsiteY13" fmla="*/ 435881 h 852801"/>
                    <a:gd name="connsiteX14" fmla="*/ 442328 w 1119303"/>
                    <a:gd name="connsiteY14" fmla="*/ 505462 h 852801"/>
                    <a:gd name="connsiteX15" fmla="*/ 442327 w 1119303"/>
                    <a:gd name="connsiteY15" fmla="*/ 505462 h 852801"/>
                    <a:gd name="connsiteX16" fmla="*/ 372747 w 1119303"/>
                    <a:gd name="connsiteY16" fmla="*/ 575042 h 852801"/>
                    <a:gd name="connsiteX17" fmla="*/ 164909 w 1119303"/>
                    <a:gd name="connsiteY17" fmla="*/ 575042 h 852801"/>
                    <a:gd name="connsiteX18" fmla="*/ 149838 w 1119303"/>
                    <a:gd name="connsiteY18" fmla="*/ 578085 h 852801"/>
                    <a:gd name="connsiteX19" fmla="*/ 124465 w 1119303"/>
                    <a:gd name="connsiteY19" fmla="*/ 616363 h 852801"/>
                    <a:gd name="connsiteX20" fmla="*/ 166009 w 1119303"/>
                    <a:gd name="connsiteY20" fmla="*/ 657906 h 852801"/>
                    <a:gd name="connsiteX21" fmla="*/ 729984 w 1119303"/>
                    <a:gd name="connsiteY21" fmla="*/ 657906 h 852801"/>
                    <a:gd name="connsiteX22" fmla="*/ 729984 w 1119303"/>
                    <a:gd name="connsiteY22" fmla="*/ 131210 h 852801"/>
                    <a:gd name="connsiteX23" fmla="*/ 729984 w 1119303"/>
                    <a:gd name="connsiteY23" fmla="*/ 0 h 852801"/>
                    <a:gd name="connsiteX24" fmla="*/ 1119303 w 1119303"/>
                    <a:gd name="connsiteY24" fmla="*/ 0 h 852801"/>
                    <a:gd name="connsiteX25" fmla="*/ 1119303 w 1119303"/>
                    <a:gd name="connsiteY25" fmla="*/ 852801 h 852801"/>
                    <a:gd name="connsiteX26" fmla="*/ 729984 w 1119303"/>
                    <a:gd name="connsiteY26" fmla="*/ 852801 h 852801"/>
                    <a:gd name="connsiteX27" fmla="*/ 729984 w 1119303"/>
                    <a:gd name="connsiteY27" fmla="*/ 685943 h 852801"/>
                    <a:gd name="connsiteX28" fmla="*/ 69582 w 1119303"/>
                    <a:gd name="connsiteY28" fmla="*/ 685944 h 852801"/>
                    <a:gd name="connsiteX29" fmla="*/ 1 w 1119303"/>
                    <a:gd name="connsiteY29" fmla="*/ 616364 h 852801"/>
                    <a:gd name="connsiteX30" fmla="*/ 0 w 1119303"/>
                    <a:gd name="connsiteY30" fmla="*/ 616364 h 852801"/>
                    <a:gd name="connsiteX31" fmla="*/ 69580 w 1119303"/>
                    <a:gd name="connsiteY31" fmla="*/ 546784 h 852801"/>
                    <a:gd name="connsiteX32" fmla="*/ 277408 w 1119303"/>
                    <a:gd name="connsiteY32" fmla="*/ 546784 h 852801"/>
                    <a:gd name="connsiteX33" fmla="*/ 292490 w 1119303"/>
                    <a:gd name="connsiteY33" fmla="*/ 543739 h 852801"/>
                    <a:gd name="connsiteX34" fmla="*/ 317863 w 1119303"/>
                    <a:gd name="connsiteY34" fmla="*/ 505461 h 852801"/>
                    <a:gd name="connsiteX35" fmla="*/ 292490 w 1119303"/>
                    <a:gd name="connsiteY35" fmla="*/ 467182 h 852801"/>
                    <a:gd name="connsiteX36" fmla="*/ 277418 w 1119303"/>
                    <a:gd name="connsiteY36" fmla="*/ 464139 h 852801"/>
                    <a:gd name="connsiteX37" fmla="*/ 69582 w 1119303"/>
                    <a:gd name="connsiteY37" fmla="*/ 464139 h 852801"/>
                    <a:gd name="connsiteX38" fmla="*/ 1 w 1119303"/>
                    <a:gd name="connsiteY38" fmla="*/ 394559 h 852801"/>
                    <a:gd name="connsiteX39" fmla="*/ 0 w 1119303"/>
                    <a:gd name="connsiteY39" fmla="*/ 394559 h 852801"/>
                    <a:gd name="connsiteX40" fmla="*/ 69580 w 1119303"/>
                    <a:gd name="connsiteY40" fmla="*/ 324979 h 852801"/>
                    <a:gd name="connsiteX41" fmla="*/ 277408 w 1119303"/>
                    <a:gd name="connsiteY41" fmla="*/ 324979 h 852801"/>
                    <a:gd name="connsiteX42" fmla="*/ 292490 w 1119303"/>
                    <a:gd name="connsiteY42" fmla="*/ 321934 h 852801"/>
                    <a:gd name="connsiteX43" fmla="*/ 317863 w 1119303"/>
                    <a:gd name="connsiteY43" fmla="*/ 283656 h 852801"/>
                    <a:gd name="connsiteX44" fmla="*/ 292490 w 1119303"/>
                    <a:gd name="connsiteY44" fmla="*/ 245378 h 852801"/>
                    <a:gd name="connsiteX45" fmla="*/ 277418 w 1119303"/>
                    <a:gd name="connsiteY45" fmla="*/ 242334 h 852801"/>
                    <a:gd name="connsiteX46" fmla="*/ 69582 w 1119303"/>
                    <a:gd name="connsiteY46" fmla="*/ 242335 h 852801"/>
                    <a:gd name="connsiteX47" fmla="*/ 1 w 1119303"/>
                    <a:gd name="connsiteY47" fmla="*/ 172755 h 852801"/>
                    <a:gd name="connsiteX48" fmla="*/ 0 w 1119303"/>
                    <a:gd name="connsiteY48" fmla="*/ 172755 h 852801"/>
                    <a:gd name="connsiteX49" fmla="*/ 69580 w 1119303"/>
                    <a:gd name="connsiteY49" fmla="*/ 103174 h 852801"/>
                    <a:gd name="connsiteX50" fmla="*/ 729984 w 1119303"/>
                    <a:gd name="connsiteY50" fmla="*/ 103174 h 85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9303" h="852801">
                      <a:moveTo>
                        <a:pt x="166009" y="131210"/>
                      </a:moveTo>
                      <a:cubicBezTo>
                        <a:pt x="143066" y="131210"/>
                        <a:pt x="124465" y="149810"/>
                        <a:pt x="124465" y="172753"/>
                      </a:cubicBezTo>
                      <a:cubicBezTo>
                        <a:pt x="124465" y="189960"/>
                        <a:pt x="134928" y="204725"/>
                        <a:pt x="149838" y="211031"/>
                      </a:cubicBezTo>
                      <a:lnTo>
                        <a:pt x="164923" y="214077"/>
                      </a:lnTo>
                      <a:lnTo>
                        <a:pt x="372748" y="214077"/>
                      </a:lnTo>
                      <a:cubicBezTo>
                        <a:pt x="411176" y="214077"/>
                        <a:pt x="442328" y="245229"/>
                        <a:pt x="442328" y="283657"/>
                      </a:cubicBezTo>
                      <a:lnTo>
                        <a:pt x="442327" y="283657"/>
                      </a:lnTo>
                      <a:cubicBezTo>
                        <a:pt x="442327" y="322086"/>
                        <a:pt x="411175" y="353237"/>
                        <a:pt x="372747" y="353237"/>
                      </a:cubicBezTo>
                      <a:lnTo>
                        <a:pt x="164909" y="353237"/>
                      </a:lnTo>
                      <a:lnTo>
                        <a:pt x="149838" y="356280"/>
                      </a:lnTo>
                      <a:cubicBezTo>
                        <a:pt x="134928" y="362587"/>
                        <a:pt x="124465" y="377351"/>
                        <a:pt x="124465" y="394558"/>
                      </a:cubicBezTo>
                      <a:cubicBezTo>
                        <a:pt x="124465" y="411766"/>
                        <a:pt x="134928" y="426529"/>
                        <a:pt x="149838" y="432836"/>
                      </a:cubicBezTo>
                      <a:lnTo>
                        <a:pt x="164923" y="435881"/>
                      </a:lnTo>
                      <a:lnTo>
                        <a:pt x="372748" y="435881"/>
                      </a:lnTo>
                      <a:cubicBezTo>
                        <a:pt x="411176" y="435881"/>
                        <a:pt x="442328" y="467034"/>
                        <a:pt x="442328" y="505462"/>
                      </a:cubicBezTo>
                      <a:lnTo>
                        <a:pt x="442327" y="505462"/>
                      </a:lnTo>
                      <a:cubicBezTo>
                        <a:pt x="442327" y="543891"/>
                        <a:pt x="411175" y="575042"/>
                        <a:pt x="372747" y="575042"/>
                      </a:cubicBezTo>
                      <a:lnTo>
                        <a:pt x="164909" y="575042"/>
                      </a:lnTo>
                      <a:lnTo>
                        <a:pt x="149838" y="578085"/>
                      </a:lnTo>
                      <a:cubicBezTo>
                        <a:pt x="134928" y="584391"/>
                        <a:pt x="124465" y="599156"/>
                        <a:pt x="124465" y="616363"/>
                      </a:cubicBezTo>
                      <a:cubicBezTo>
                        <a:pt x="124465" y="639306"/>
                        <a:pt x="143066" y="657906"/>
                        <a:pt x="166009" y="657906"/>
                      </a:cubicBezTo>
                      <a:lnTo>
                        <a:pt x="729984" y="657906"/>
                      </a:lnTo>
                      <a:lnTo>
                        <a:pt x="729984" y="131210"/>
                      </a:lnTo>
                      <a:close/>
                      <a:moveTo>
                        <a:pt x="729984" y="0"/>
                      </a:moveTo>
                      <a:lnTo>
                        <a:pt x="1119303" y="0"/>
                      </a:lnTo>
                      <a:lnTo>
                        <a:pt x="1119303" y="852801"/>
                      </a:lnTo>
                      <a:lnTo>
                        <a:pt x="729984" y="852801"/>
                      </a:lnTo>
                      <a:lnTo>
                        <a:pt x="729984" y="685943"/>
                      </a:lnTo>
                      <a:lnTo>
                        <a:pt x="69582" y="685944"/>
                      </a:lnTo>
                      <a:cubicBezTo>
                        <a:pt x="31153" y="685944"/>
                        <a:pt x="1" y="654793"/>
                        <a:pt x="1" y="616364"/>
                      </a:cubicBezTo>
                      <a:lnTo>
                        <a:pt x="0" y="616364"/>
                      </a:lnTo>
                      <a:cubicBezTo>
                        <a:pt x="0" y="577936"/>
                        <a:pt x="31152" y="546784"/>
                        <a:pt x="69580" y="546784"/>
                      </a:cubicBezTo>
                      <a:lnTo>
                        <a:pt x="277408" y="546784"/>
                      </a:lnTo>
                      <a:lnTo>
                        <a:pt x="292490" y="543739"/>
                      </a:lnTo>
                      <a:cubicBezTo>
                        <a:pt x="307400" y="537432"/>
                        <a:pt x="317863" y="522668"/>
                        <a:pt x="317863" y="505461"/>
                      </a:cubicBezTo>
                      <a:cubicBezTo>
                        <a:pt x="317863" y="488254"/>
                        <a:pt x="307400" y="473489"/>
                        <a:pt x="292490" y="467182"/>
                      </a:cubicBezTo>
                      <a:lnTo>
                        <a:pt x="277418" y="464139"/>
                      </a:lnTo>
                      <a:lnTo>
                        <a:pt x="69582" y="464139"/>
                      </a:lnTo>
                      <a:cubicBezTo>
                        <a:pt x="31153" y="464139"/>
                        <a:pt x="1" y="432988"/>
                        <a:pt x="1" y="394559"/>
                      </a:cubicBezTo>
                      <a:lnTo>
                        <a:pt x="0" y="394559"/>
                      </a:lnTo>
                      <a:cubicBezTo>
                        <a:pt x="0" y="356131"/>
                        <a:pt x="31152" y="324979"/>
                        <a:pt x="69580" y="324979"/>
                      </a:cubicBezTo>
                      <a:lnTo>
                        <a:pt x="277408" y="324979"/>
                      </a:lnTo>
                      <a:lnTo>
                        <a:pt x="292490" y="321934"/>
                      </a:lnTo>
                      <a:cubicBezTo>
                        <a:pt x="307400" y="315627"/>
                        <a:pt x="317863" y="300863"/>
                        <a:pt x="317863" y="283656"/>
                      </a:cubicBezTo>
                      <a:cubicBezTo>
                        <a:pt x="317863" y="266449"/>
                        <a:pt x="307400" y="251684"/>
                        <a:pt x="292490" y="245378"/>
                      </a:cubicBezTo>
                      <a:lnTo>
                        <a:pt x="277418" y="242334"/>
                      </a:lnTo>
                      <a:lnTo>
                        <a:pt x="69582" y="242335"/>
                      </a:lnTo>
                      <a:cubicBezTo>
                        <a:pt x="31153" y="242335"/>
                        <a:pt x="1" y="211183"/>
                        <a:pt x="1" y="172755"/>
                      </a:cubicBezTo>
                      <a:lnTo>
                        <a:pt x="0" y="172755"/>
                      </a:lnTo>
                      <a:cubicBezTo>
                        <a:pt x="0" y="134326"/>
                        <a:pt x="31152" y="103174"/>
                        <a:pt x="69580" y="103174"/>
                      </a:cubicBezTo>
                      <a:lnTo>
                        <a:pt x="729984" y="103174"/>
                      </a:lnTo>
                      <a:close/>
                    </a:path>
                  </a:pathLst>
                </a:custGeom>
                <a:grpFill/>
                <a:ln w="63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sp>
              <p:nvSpPr>
                <p:cNvPr id="87" name="Freeform: Shape 76">
                  <a:extLst>
                    <a:ext uri="{FF2B5EF4-FFF2-40B4-BE49-F238E27FC236}">
                      <a16:creationId xmlns:a16="http://schemas.microsoft.com/office/drawing/2014/main" id="{A0301F3A-105F-8DA0-A0C8-BF011116A78E}"/>
                    </a:ext>
                  </a:extLst>
                </p:cNvPr>
                <p:cNvSpPr/>
                <p:nvPr/>
              </p:nvSpPr>
              <p:spPr>
                <a:xfrm>
                  <a:off x="4548515" y="3820691"/>
                  <a:ext cx="389320" cy="582770"/>
                </a:xfrm>
                <a:custGeom>
                  <a:avLst/>
                  <a:gdLst>
                    <a:gd name="connsiteX0" fmla="*/ 69580 w 793415"/>
                    <a:gd name="connsiteY0" fmla="*/ 0 h 582770"/>
                    <a:gd name="connsiteX1" fmla="*/ 793415 w 793415"/>
                    <a:gd name="connsiteY1" fmla="*/ 0 h 582770"/>
                    <a:gd name="connsiteX2" fmla="*/ 793415 w 793415"/>
                    <a:gd name="connsiteY2" fmla="*/ 28036 h 582770"/>
                    <a:gd name="connsiteX3" fmla="*/ 166009 w 793415"/>
                    <a:gd name="connsiteY3" fmla="*/ 28036 h 582770"/>
                    <a:gd name="connsiteX4" fmla="*/ 124465 w 793415"/>
                    <a:gd name="connsiteY4" fmla="*/ 69579 h 582770"/>
                    <a:gd name="connsiteX5" fmla="*/ 149838 w 793415"/>
                    <a:gd name="connsiteY5" fmla="*/ 107857 h 582770"/>
                    <a:gd name="connsiteX6" fmla="*/ 164923 w 793415"/>
                    <a:gd name="connsiteY6" fmla="*/ 110903 h 582770"/>
                    <a:gd name="connsiteX7" fmla="*/ 372748 w 793415"/>
                    <a:gd name="connsiteY7" fmla="*/ 110903 h 582770"/>
                    <a:gd name="connsiteX8" fmla="*/ 442328 w 793415"/>
                    <a:gd name="connsiteY8" fmla="*/ 180483 h 582770"/>
                    <a:gd name="connsiteX9" fmla="*/ 442327 w 793415"/>
                    <a:gd name="connsiteY9" fmla="*/ 180483 h 582770"/>
                    <a:gd name="connsiteX10" fmla="*/ 372747 w 793415"/>
                    <a:gd name="connsiteY10" fmla="*/ 250063 h 582770"/>
                    <a:gd name="connsiteX11" fmla="*/ 164909 w 793415"/>
                    <a:gd name="connsiteY11" fmla="*/ 250063 h 582770"/>
                    <a:gd name="connsiteX12" fmla="*/ 149838 w 793415"/>
                    <a:gd name="connsiteY12" fmla="*/ 253106 h 582770"/>
                    <a:gd name="connsiteX13" fmla="*/ 124465 w 793415"/>
                    <a:gd name="connsiteY13" fmla="*/ 291384 h 582770"/>
                    <a:gd name="connsiteX14" fmla="*/ 149838 w 793415"/>
                    <a:gd name="connsiteY14" fmla="*/ 329662 h 582770"/>
                    <a:gd name="connsiteX15" fmla="*/ 164923 w 793415"/>
                    <a:gd name="connsiteY15" fmla="*/ 332707 h 582770"/>
                    <a:gd name="connsiteX16" fmla="*/ 372748 w 793415"/>
                    <a:gd name="connsiteY16" fmla="*/ 332707 h 582770"/>
                    <a:gd name="connsiteX17" fmla="*/ 442328 w 793415"/>
                    <a:gd name="connsiteY17" fmla="*/ 402288 h 582770"/>
                    <a:gd name="connsiteX18" fmla="*/ 442327 w 793415"/>
                    <a:gd name="connsiteY18" fmla="*/ 402288 h 582770"/>
                    <a:gd name="connsiteX19" fmla="*/ 372747 w 793415"/>
                    <a:gd name="connsiteY19" fmla="*/ 471868 h 582770"/>
                    <a:gd name="connsiteX20" fmla="*/ 164909 w 793415"/>
                    <a:gd name="connsiteY20" fmla="*/ 471868 h 582770"/>
                    <a:gd name="connsiteX21" fmla="*/ 149838 w 793415"/>
                    <a:gd name="connsiteY21" fmla="*/ 474911 h 582770"/>
                    <a:gd name="connsiteX22" fmla="*/ 124465 w 793415"/>
                    <a:gd name="connsiteY22" fmla="*/ 513189 h 582770"/>
                    <a:gd name="connsiteX23" fmla="*/ 166009 w 793415"/>
                    <a:gd name="connsiteY23" fmla="*/ 554732 h 582770"/>
                    <a:gd name="connsiteX24" fmla="*/ 793415 w 793415"/>
                    <a:gd name="connsiteY24" fmla="*/ 554732 h 582770"/>
                    <a:gd name="connsiteX25" fmla="*/ 793415 w 793415"/>
                    <a:gd name="connsiteY25" fmla="*/ 582769 h 582770"/>
                    <a:gd name="connsiteX26" fmla="*/ 69582 w 793415"/>
                    <a:gd name="connsiteY26" fmla="*/ 582770 h 582770"/>
                    <a:gd name="connsiteX27" fmla="*/ 1 w 793415"/>
                    <a:gd name="connsiteY27" fmla="*/ 513190 h 582770"/>
                    <a:gd name="connsiteX28" fmla="*/ 0 w 793415"/>
                    <a:gd name="connsiteY28" fmla="*/ 513190 h 582770"/>
                    <a:gd name="connsiteX29" fmla="*/ 69580 w 793415"/>
                    <a:gd name="connsiteY29" fmla="*/ 443610 h 582770"/>
                    <a:gd name="connsiteX30" fmla="*/ 277408 w 793415"/>
                    <a:gd name="connsiteY30" fmla="*/ 443610 h 582770"/>
                    <a:gd name="connsiteX31" fmla="*/ 292490 w 793415"/>
                    <a:gd name="connsiteY31" fmla="*/ 440565 h 582770"/>
                    <a:gd name="connsiteX32" fmla="*/ 317863 w 793415"/>
                    <a:gd name="connsiteY32" fmla="*/ 402287 h 582770"/>
                    <a:gd name="connsiteX33" fmla="*/ 292490 w 793415"/>
                    <a:gd name="connsiteY33" fmla="*/ 364008 h 582770"/>
                    <a:gd name="connsiteX34" fmla="*/ 277418 w 793415"/>
                    <a:gd name="connsiteY34" fmla="*/ 360965 h 582770"/>
                    <a:gd name="connsiteX35" fmla="*/ 69582 w 793415"/>
                    <a:gd name="connsiteY35" fmla="*/ 360965 h 582770"/>
                    <a:gd name="connsiteX36" fmla="*/ 1 w 793415"/>
                    <a:gd name="connsiteY36" fmla="*/ 291385 h 582770"/>
                    <a:gd name="connsiteX37" fmla="*/ 0 w 793415"/>
                    <a:gd name="connsiteY37" fmla="*/ 291385 h 582770"/>
                    <a:gd name="connsiteX38" fmla="*/ 69580 w 793415"/>
                    <a:gd name="connsiteY38" fmla="*/ 221805 h 582770"/>
                    <a:gd name="connsiteX39" fmla="*/ 277408 w 793415"/>
                    <a:gd name="connsiteY39" fmla="*/ 221805 h 582770"/>
                    <a:gd name="connsiteX40" fmla="*/ 292490 w 793415"/>
                    <a:gd name="connsiteY40" fmla="*/ 218760 h 582770"/>
                    <a:gd name="connsiteX41" fmla="*/ 317863 w 793415"/>
                    <a:gd name="connsiteY41" fmla="*/ 180482 h 582770"/>
                    <a:gd name="connsiteX42" fmla="*/ 292490 w 793415"/>
                    <a:gd name="connsiteY42" fmla="*/ 142204 h 582770"/>
                    <a:gd name="connsiteX43" fmla="*/ 277418 w 793415"/>
                    <a:gd name="connsiteY43" fmla="*/ 139160 h 582770"/>
                    <a:gd name="connsiteX44" fmla="*/ 69582 w 793415"/>
                    <a:gd name="connsiteY44" fmla="*/ 139161 h 582770"/>
                    <a:gd name="connsiteX45" fmla="*/ 1 w 793415"/>
                    <a:gd name="connsiteY45" fmla="*/ 69581 h 582770"/>
                    <a:gd name="connsiteX46" fmla="*/ 0 w 793415"/>
                    <a:gd name="connsiteY46" fmla="*/ 69581 h 582770"/>
                    <a:gd name="connsiteX47" fmla="*/ 69580 w 793415"/>
                    <a:gd name="connsiteY47" fmla="*/ 0 h 58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93415" h="582770">
                      <a:moveTo>
                        <a:pt x="69580" y="0"/>
                      </a:moveTo>
                      <a:lnTo>
                        <a:pt x="793415" y="0"/>
                      </a:lnTo>
                      <a:lnTo>
                        <a:pt x="793415" y="28036"/>
                      </a:lnTo>
                      <a:lnTo>
                        <a:pt x="166009" y="28036"/>
                      </a:lnTo>
                      <a:cubicBezTo>
                        <a:pt x="143066" y="28036"/>
                        <a:pt x="124465" y="46636"/>
                        <a:pt x="124465" y="69579"/>
                      </a:cubicBezTo>
                      <a:cubicBezTo>
                        <a:pt x="124465" y="86786"/>
                        <a:pt x="134928" y="101551"/>
                        <a:pt x="149838" y="107857"/>
                      </a:cubicBezTo>
                      <a:lnTo>
                        <a:pt x="164923" y="110903"/>
                      </a:lnTo>
                      <a:lnTo>
                        <a:pt x="372748" y="110903"/>
                      </a:lnTo>
                      <a:cubicBezTo>
                        <a:pt x="411176" y="110903"/>
                        <a:pt x="442328" y="142055"/>
                        <a:pt x="442328" y="180483"/>
                      </a:cubicBezTo>
                      <a:lnTo>
                        <a:pt x="442327" y="180483"/>
                      </a:lnTo>
                      <a:cubicBezTo>
                        <a:pt x="442327" y="218912"/>
                        <a:pt x="411175" y="250063"/>
                        <a:pt x="372747" y="250063"/>
                      </a:cubicBezTo>
                      <a:lnTo>
                        <a:pt x="164909" y="250063"/>
                      </a:lnTo>
                      <a:lnTo>
                        <a:pt x="149838" y="253106"/>
                      </a:lnTo>
                      <a:cubicBezTo>
                        <a:pt x="134928" y="259413"/>
                        <a:pt x="124465" y="274177"/>
                        <a:pt x="124465" y="291384"/>
                      </a:cubicBezTo>
                      <a:cubicBezTo>
                        <a:pt x="124465" y="308592"/>
                        <a:pt x="134928" y="323355"/>
                        <a:pt x="149838" y="329662"/>
                      </a:cubicBezTo>
                      <a:lnTo>
                        <a:pt x="164923" y="332707"/>
                      </a:lnTo>
                      <a:lnTo>
                        <a:pt x="372748" y="332707"/>
                      </a:lnTo>
                      <a:cubicBezTo>
                        <a:pt x="411176" y="332707"/>
                        <a:pt x="442328" y="363860"/>
                        <a:pt x="442328" y="402288"/>
                      </a:cubicBezTo>
                      <a:lnTo>
                        <a:pt x="442327" y="402288"/>
                      </a:lnTo>
                      <a:cubicBezTo>
                        <a:pt x="442327" y="440717"/>
                        <a:pt x="411175" y="471868"/>
                        <a:pt x="372747" y="471868"/>
                      </a:cubicBezTo>
                      <a:lnTo>
                        <a:pt x="164909" y="471868"/>
                      </a:lnTo>
                      <a:lnTo>
                        <a:pt x="149838" y="474911"/>
                      </a:lnTo>
                      <a:cubicBezTo>
                        <a:pt x="134928" y="481217"/>
                        <a:pt x="124465" y="495982"/>
                        <a:pt x="124465" y="513189"/>
                      </a:cubicBezTo>
                      <a:cubicBezTo>
                        <a:pt x="124465" y="536132"/>
                        <a:pt x="143066" y="554732"/>
                        <a:pt x="166009" y="554732"/>
                      </a:cubicBezTo>
                      <a:lnTo>
                        <a:pt x="793415" y="554732"/>
                      </a:lnTo>
                      <a:lnTo>
                        <a:pt x="793415" y="582769"/>
                      </a:lnTo>
                      <a:lnTo>
                        <a:pt x="69582" y="582770"/>
                      </a:lnTo>
                      <a:cubicBezTo>
                        <a:pt x="31153" y="582770"/>
                        <a:pt x="1" y="551619"/>
                        <a:pt x="1" y="513190"/>
                      </a:cubicBezTo>
                      <a:lnTo>
                        <a:pt x="0" y="513190"/>
                      </a:lnTo>
                      <a:cubicBezTo>
                        <a:pt x="0" y="474762"/>
                        <a:pt x="31152" y="443610"/>
                        <a:pt x="69580" y="443610"/>
                      </a:cubicBezTo>
                      <a:lnTo>
                        <a:pt x="277408" y="443610"/>
                      </a:lnTo>
                      <a:lnTo>
                        <a:pt x="292490" y="440565"/>
                      </a:lnTo>
                      <a:cubicBezTo>
                        <a:pt x="307400" y="434258"/>
                        <a:pt x="317863" y="419494"/>
                        <a:pt x="317863" y="402287"/>
                      </a:cubicBezTo>
                      <a:cubicBezTo>
                        <a:pt x="317863" y="385080"/>
                        <a:pt x="307400" y="370315"/>
                        <a:pt x="292490" y="364008"/>
                      </a:cubicBezTo>
                      <a:lnTo>
                        <a:pt x="277418" y="360965"/>
                      </a:lnTo>
                      <a:lnTo>
                        <a:pt x="69582" y="360965"/>
                      </a:lnTo>
                      <a:cubicBezTo>
                        <a:pt x="31153" y="360965"/>
                        <a:pt x="1" y="329814"/>
                        <a:pt x="1" y="291385"/>
                      </a:cubicBezTo>
                      <a:lnTo>
                        <a:pt x="0" y="291385"/>
                      </a:lnTo>
                      <a:cubicBezTo>
                        <a:pt x="0" y="252957"/>
                        <a:pt x="31152" y="221805"/>
                        <a:pt x="69580" y="221805"/>
                      </a:cubicBezTo>
                      <a:lnTo>
                        <a:pt x="277408" y="221805"/>
                      </a:lnTo>
                      <a:lnTo>
                        <a:pt x="292490" y="218760"/>
                      </a:lnTo>
                      <a:cubicBezTo>
                        <a:pt x="307400" y="212453"/>
                        <a:pt x="317863" y="197689"/>
                        <a:pt x="317863" y="180482"/>
                      </a:cubicBezTo>
                      <a:cubicBezTo>
                        <a:pt x="317863" y="163275"/>
                        <a:pt x="307400" y="148510"/>
                        <a:pt x="292490" y="142204"/>
                      </a:cubicBezTo>
                      <a:lnTo>
                        <a:pt x="277418" y="139160"/>
                      </a:lnTo>
                      <a:lnTo>
                        <a:pt x="69582" y="139161"/>
                      </a:lnTo>
                      <a:cubicBezTo>
                        <a:pt x="31153" y="139161"/>
                        <a:pt x="1" y="108009"/>
                        <a:pt x="1" y="69581"/>
                      </a:cubicBezTo>
                      <a:lnTo>
                        <a:pt x="0" y="69581"/>
                      </a:lnTo>
                      <a:cubicBezTo>
                        <a:pt x="0" y="31152"/>
                        <a:pt x="31152" y="0"/>
                        <a:pt x="69580" y="0"/>
                      </a:cubicBezTo>
                      <a:close/>
                    </a:path>
                  </a:pathLst>
                </a:custGeom>
                <a:grpFill/>
                <a:ln w="635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grpSp>
          <p:cxnSp>
            <p:nvCxnSpPr>
              <p:cNvPr id="84" name="Straight Connector 83">
                <a:extLst>
                  <a:ext uri="{FF2B5EF4-FFF2-40B4-BE49-F238E27FC236}">
                    <a16:creationId xmlns:a16="http://schemas.microsoft.com/office/drawing/2014/main" id="{A0C9D02C-4AEA-1C09-B7B9-8C251EB7B996}"/>
                  </a:ext>
                </a:extLst>
              </p:cNvPr>
              <p:cNvCxnSpPr>
                <a:cxnSpLocks/>
              </p:cNvCxnSpPr>
              <p:nvPr/>
            </p:nvCxnSpPr>
            <p:spPr>
              <a:xfrm rot="16200000" flipV="1">
                <a:off x="4174066" y="3794665"/>
                <a:ext cx="0" cy="215722"/>
              </a:xfrm>
              <a:prstGeom prst="line">
                <a:avLst/>
              </a:prstGeom>
              <a:grpFill/>
              <a:ln w="12700" cmpd="sng">
                <a:solidFill>
                  <a:schemeClr val="tx2"/>
                </a:solidFill>
                <a:head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596A494-74C0-955E-4AB5-F2EF3D0132F8}"/>
                  </a:ext>
                </a:extLst>
              </p:cNvPr>
              <p:cNvCxnSpPr>
                <a:cxnSpLocks/>
              </p:cNvCxnSpPr>
              <p:nvPr/>
            </p:nvCxnSpPr>
            <p:spPr>
              <a:xfrm rot="5400000" flipH="1" flipV="1">
                <a:off x="4174066" y="4201778"/>
                <a:ext cx="0" cy="215722"/>
              </a:xfrm>
              <a:prstGeom prst="line">
                <a:avLst/>
              </a:prstGeom>
              <a:grpFill/>
              <a:ln w="12700" cmpd="sng">
                <a:solidFill>
                  <a:schemeClr val="tx2"/>
                </a:solidFill>
                <a:headEnd type="triangle" w="med" len="med"/>
              </a:ln>
            </p:spPr>
            <p:style>
              <a:lnRef idx="1">
                <a:schemeClr val="accent1"/>
              </a:lnRef>
              <a:fillRef idx="0">
                <a:schemeClr val="accent1"/>
              </a:fillRef>
              <a:effectRef idx="0">
                <a:schemeClr val="accent1"/>
              </a:effectRef>
              <a:fontRef idx="minor">
                <a:schemeClr val="tx1"/>
              </a:fontRef>
            </p:style>
          </p:cxnSp>
        </p:grpSp>
        <p:sp>
          <p:nvSpPr>
            <p:cNvPr id="81" name="Oval 80">
              <a:extLst>
                <a:ext uri="{FF2B5EF4-FFF2-40B4-BE49-F238E27FC236}">
                  <a16:creationId xmlns:a16="http://schemas.microsoft.com/office/drawing/2014/main" id="{27D46296-87F2-2C9D-81CF-E4A042AD5067}"/>
                </a:ext>
              </a:extLst>
            </p:cNvPr>
            <p:cNvSpPr/>
            <p:nvPr/>
          </p:nvSpPr>
          <p:spPr>
            <a:xfrm>
              <a:off x="3419303" y="4100727"/>
              <a:ext cx="80051" cy="80051"/>
            </a:xfrm>
            <a:prstGeom prst="ellipse">
              <a:avLst/>
            </a:prstGeom>
            <a:solidFill>
              <a:schemeClr val="accent1"/>
            </a:solidFill>
            <a:ln w="6350" cmpd="sng">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200" b="0" i="0" u="none" strike="noStrike" kern="1200" cap="none" spc="0" normalizeH="0" baseline="0" noProof="0">
                <a:ln>
                  <a:noFill/>
                </a:ln>
                <a:solidFill>
                  <a:srgbClr val="231F20"/>
                </a:solidFill>
                <a:effectLst/>
                <a:uLnTx/>
                <a:uFillTx/>
                <a:latin typeface="Ubuntu"/>
                <a:ea typeface="+mn-ea"/>
                <a:cs typeface="+mn-cs"/>
              </a:endParaRPr>
            </a:p>
          </p:txBody>
        </p:sp>
        <p:cxnSp>
          <p:nvCxnSpPr>
            <p:cNvPr id="82" name="Straight Connector 81">
              <a:extLst>
                <a:ext uri="{FF2B5EF4-FFF2-40B4-BE49-F238E27FC236}">
                  <a16:creationId xmlns:a16="http://schemas.microsoft.com/office/drawing/2014/main" id="{632EA7DC-0D48-EE12-AA17-6F514FE932FE}"/>
                </a:ext>
              </a:extLst>
            </p:cNvPr>
            <p:cNvCxnSpPr>
              <a:cxnSpLocks/>
            </p:cNvCxnSpPr>
            <p:nvPr/>
          </p:nvCxnSpPr>
          <p:spPr>
            <a:xfrm>
              <a:off x="3459328" y="4180778"/>
              <a:ext cx="0" cy="215722"/>
            </a:xfrm>
            <a:prstGeom prst="line">
              <a:avLst/>
            </a:prstGeom>
            <a:ln w="3175" cmpd="sng">
              <a:solidFill>
                <a:schemeClr val="accent1"/>
              </a:solidFill>
              <a:headEnd type="none" w="med" len="med"/>
            </a:ln>
          </p:spPr>
          <p:style>
            <a:lnRef idx="1">
              <a:schemeClr val="accent1"/>
            </a:lnRef>
            <a:fillRef idx="0">
              <a:schemeClr val="accent1"/>
            </a:fillRef>
            <a:effectRef idx="0">
              <a:schemeClr val="accent1"/>
            </a:effectRef>
            <a:fontRef idx="minor">
              <a:schemeClr val="tx1"/>
            </a:fontRef>
          </p:style>
        </p:cxnSp>
      </p:grpSp>
      <p:sp>
        <p:nvSpPr>
          <p:cNvPr id="109" name="Slide Number Placeholder 2">
            <a:extLst>
              <a:ext uri="{FF2B5EF4-FFF2-40B4-BE49-F238E27FC236}">
                <a16:creationId xmlns:a16="http://schemas.microsoft.com/office/drawing/2014/main" id="{05C18991-0C52-985D-A895-B01D340A2362}"/>
              </a:ext>
            </a:extLst>
          </p:cNvPr>
          <p:cNvSpPr>
            <a:spLocks noGrp="1"/>
          </p:cNvSpPr>
          <p:nvPr>
            <p:ph type="sldNum" sz="quarter" idx="4"/>
          </p:nvPr>
        </p:nvSpPr>
        <p:spPr>
          <a:xfrm>
            <a:off x="11258327" y="6580503"/>
            <a:ext cx="418293" cy="1905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pic>
        <p:nvPicPr>
          <p:cNvPr id="110" name="Picture 2">
            <a:extLst>
              <a:ext uri="{FF2B5EF4-FFF2-40B4-BE49-F238E27FC236}">
                <a16:creationId xmlns:a16="http://schemas.microsoft.com/office/drawing/2014/main" id="{456D8017-88F0-4FAC-8022-F5C201B49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061405" y="3722596"/>
            <a:ext cx="2061057" cy="320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D215C15-AC82-4E43-B373-68B9F8982EB4}"/>
              </a:ext>
            </a:extLst>
          </p:cNvPr>
          <p:cNvSpPr/>
          <p:nvPr/>
        </p:nvSpPr>
        <p:spPr>
          <a:xfrm>
            <a:off x="3763184" y="1890112"/>
            <a:ext cx="4652911" cy="3769382"/>
          </a:xfrm>
          <a:prstGeom prst="rect">
            <a:avLst/>
          </a:prstGeom>
          <a:no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pic>
        <p:nvPicPr>
          <p:cNvPr id="7" name="Picture 6">
            <a:extLst>
              <a:ext uri="{FF2B5EF4-FFF2-40B4-BE49-F238E27FC236}">
                <a16:creationId xmlns:a16="http://schemas.microsoft.com/office/drawing/2014/main" id="{DF57D520-2B69-CF9D-84B0-BA066B2125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148" t="12116" r="12917" b="8952"/>
          <a:stretch/>
        </p:blipFill>
        <p:spPr>
          <a:xfrm>
            <a:off x="3765326" y="1903747"/>
            <a:ext cx="4648321" cy="3749353"/>
          </a:xfrm>
          <a:prstGeom prst="rect">
            <a:avLst/>
          </a:prstGeom>
          <a:ln w="38100" cap="sq">
            <a:noFill/>
            <a:prstDash val="solid"/>
            <a:miter lim="800000"/>
          </a:ln>
          <a:effectLst>
            <a:outerShdw blurRad="137059" dist="38100" dir="2700000" algn="tl" rotWithShape="0">
              <a:srgbClr val="000000">
                <a:alpha val="30392"/>
              </a:srgbClr>
            </a:outerShdw>
          </a:effectLst>
        </p:spPr>
      </p:pic>
      <p:sp>
        <p:nvSpPr>
          <p:cNvPr id="135" name="Text Placeholder 2">
            <a:extLst>
              <a:ext uri="{FF2B5EF4-FFF2-40B4-BE49-F238E27FC236}">
                <a16:creationId xmlns:a16="http://schemas.microsoft.com/office/drawing/2014/main" id="{190D0025-1DAB-4BE0-8DD9-88B2BF40DDF9}"/>
              </a:ext>
            </a:extLst>
          </p:cNvPr>
          <p:cNvSpPr txBox="1">
            <a:spLocks/>
          </p:cNvSpPr>
          <p:nvPr/>
        </p:nvSpPr>
        <p:spPr>
          <a:xfrm>
            <a:off x="4404357" y="3903782"/>
            <a:ext cx="3383280" cy="1464231"/>
          </a:xfrm>
          <a:prstGeom prst="roundRect">
            <a:avLst/>
          </a:prstGeom>
          <a:solidFill>
            <a:schemeClr val="bg1">
              <a:alpha val="89504"/>
            </a:schemeClr>
          </a:solidFill>
          <a:ln w="19050">
            <a:solidFill>
              <a:srgbClr val="C00000"/>
            </a:solidFill>
          </a:ln>
        </p:spPr>
        <p:txBody>
          <a:bodyPr wrap="square">
            <a:sp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PT Sans" panose="020B0503020203020204" pitchFamily="34" charset="0"/>
                <a:ea typeface="PT Sans" panose="020B05030202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a:ln>
                  <a:noFill/>
                </a:ln>
                <a:solidFill>
                  <a:srgbClr val="231F20"/>
                </a:solidFill>
                <a:effectLst/>
                <a:uLnTx/>
                <a:uFillTx/>
                <a:latin typeface="Ubuntu"/>
                <a:ea typeface="Arial" charset="0"/>
                <a:cs typeface="Arial" charset="0"/>
              </a:rPr>
              <a:t>General Fusion’s Superior Approach</a:t>
            </a:r>
          </a:p>
          <a:p>
            <a:pPr marL="171450" marR="0" lvl="0" indent="-171450" algn="l" defTabSz="914400" rtl="0" eaLnBrk="1" fontAlgn="auto" latinLnBrk="0" hangingPunct="1">
              <a:lnSpc>
                <a:spcPct val="100000"/>
              </a:lnSpc>
              <a:spcBef>
                <a:spcPts val="600"/>
              </a:spcBef>
              <a:spcAft>
                <a:spcPts val="0"/>
              </a:spcAft>
              <a:buClr>
                <a:srgbClr val="00B050"/>
              </a:buClr>
              <a:buSzTx/>
              <a:buFont typeface="Wingdings" panose="05000000000000000000" pitchFamily="2" charset="2"/>
              <a:buChar char="ü"/>
              <a:tabLst/>
              <a:defRPr/>
            </a:pPr>
            <a:r>
              <a:rPr kumimoji="0" lang="en-US" sz="1200" b="0" i="0" u="none" strike="noStrike" kern="1200" cap="none" spc="0" normalizeH="0" baseline="0" noProof="0">
                <a:ln>
                  <a:noFill/>
                </a:ln>
                <a:solidFill>
                  <a:srgbClr val="231F20"/>
                </a:solidFill>
                <a:effectLst/>
                <a:uLnTx/>
                <a:uFillTx/>
                <a:latin typeface="Ubuntu"/>
                <a:ea typeface="Arial" charset="0"/>
                <a:cs typeface="Arial" charset="0"/>
              </a:rPr>
              <a:t>Durable Fusion Machine</a:t>
            </a:r>
          </a:p>
          <a:p>
            <a:pPr marL="171450" marR="0" lvl="0" indent="-171450" algn="l" defTabSz="914400" rtl="0" eaLnBrk="1" fontAlgn="auto" latinLnBrk="0" hangingPunct="1">
              <a:lnSpc>
                <a:spcPct val="100000"/>
              </a:lnSpc>
              <a:spcBef>
                <a:spcPts val="600"/>
              </a:spcBef>
              <a:spcAft>
                <a:spcPts val="0"/>
              </a:spcAft>
              <a:buClr>
                <a:srgbClr val="00B050"/>
              </a:buClr>
              <a:buSzTx/>
              <a:buFont typeface="Wingdings" panose="05000000000000000000" pitchFamily="2" charset="2"/>
              <a:buChar char="ü"/>
              <a:tabLst/>
              <a:defRPr/>
            </a:pPr>
            <a:r>
              <a:rPr kumimoji="0" lang="en-US" sz="1200" b="0" i="0" u="none" strike="noStrike" kern="1200" cap="none" spc="0" normalizeH="0" baseline="0" noProof="0">
                <a:ln>
                  <a:noFill/>
                </a:ln>
                <a:solidFill>
                  <a:srgbClr val="231F20"/>
                </a:solidFill>
                <a:effectLst/>
                <a:uLnTx/>
                <a:uFillTx/>
                <a:latin typeface="Ubuntu"/>
                <a:ea typeface="Arial" charset="0"/>
                <a:cs typeface="Arial" charset="0"/>
              </a:rPr>
              <a:t>Sufficient Fuel Production</a:t>
            </a:r>
          </a:p>
          <a:p>
            <a:pPr marL="171450" marR="0" lvl="0" indent="-171450" algn="l" defTabSz="914400" rtl="0" eaLnBrk="1" fontAlgn="auto" latinLnBrk="0" hangingPunct="1">
              <a:lnSpc>
                <a:spcPct val="100000"/>
              </a:lnSpc>
              <a:spcBef>
                <a:spcPts val="600"/>
              </a:spcBef>
              <a:spcAft>
                <a:spcPts val="0"/>
              </a:spcAft>
              <a:buClr>
                <a:srgbClr val="00B050"/>
              </a:buClr>
              <a:buSzTx/>
              <a:buFont typeface="Wingdings" panose="05000000000000000000" pitchFamily="2" charset="2"/>
              <a:buChar char="ü"/>
              <a:tabLst/>
              <a:defRPr/>
            </a:pPr>
            <a:r>
              <a:rPr kumimoji="0" lang="en-US" sz="1200" b="0" i="0" u="none" strike="noStrike" kern="1200" cap="none" spc="0" normalizeH="0" baseline="0" noProof="0">
                <a:ln>
                  <a:noFill/>
                </a:ln>
                <a:solidFill>
                  <a:srgbClr val="231F20"/>
                </a:solidFill>
                <a:effectLst/>
                <a:uLnTx/>
                <a:uFillTx/>
                <a:latin typeface="Ubuntu"/>
                <a:ea typeface="Arial" charset="0"/>
                <a:cs typeface="Arial" charset="0"/>
              </a:rPr>
              <a:t>Simple Energy Extraction &amp; Conversion</a:t>
            </a:r>
          </a:p>
          <a:p>
            <a:pPr marL="171450" marR="0" lvl="0" indent="-171450" algn="l" defTabSz="914400" rtl="0" eaLnBrk="1" fontAlgn="auto" latinLnBrk="0" hangingPunct="1">
              <a:lnSpc>
                <a:spcPct val="100000"/>
              </a:lnSpc>
              <a:spcBef>
                <a:spcPts val="600"/>
              </a:spcBef>
              <a:spcAft>
                <a:spcPts val="0"/>
              </a:spcAft>
              <a:buClr>
                <a:srgbClr val="00B050"/>
              </a:buClr>
              <a:buSzTx/>
              <a:buFont typeface="Wingdings" panose="05000000000000000000" pitchFamily="2" charset="2"/>
              <a:buChar char="ü"/>
              <a:tabLst/>
              <a:defRPr/>
            </a:pPr>
            <a:r>
              <a:rPr kumimoji="0" lang="en-US" sz="1200" b="0" i="0" u="none" strike="noStrike" kern="1200" cap="none" spc="0" normalizeH="0" baseline="0" noProof="0">
                <a:ln>
                  <a:noFill/>
                </a:ln>
                <a:solidFill>
                  <a:srgbClr val="231F20"/>
                </a:solidFill>
                <a:effectLst/>
                <a:uLnTx/>
                <a:uFillTx/>
                <a:latin typeface="Ubuntu"/>
                <a:ea typeface="Arial" charset="0"/>
                <a:cs typeface="Arial" charset="0"/>
              </a:rPr>
              <a:t>Economical Fusion Power</a:t>
            </a:r>
          </a:p>
        </p:txBody>
      </p:sp>
    </p:spTree>
    <p:extLst>
      <p:ext uri="{BB962C8B-B14F-4D97-AF65-F5344CB8AC3E}">
        <p14:creationId xmlns:p14="http://schemas.microsoft.com/office/powerpoint/2010/main" val="842544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machine with many tubes&#10;&#10;Description automatically generated">
            <a:extLst>
              <a:ext uri="{FF2B5EF4-FFF2-40B4-BE49-F238E27FC236}">
                <a16:creationId xmlns:a16="http://schemas.microsoft.com/office/drawing/2014/main" id="{7193AC37-2112-4D4B-7A06-E037095907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3644" y="3133795"/>
            <a:ext cx="2578304" cy="1440653"/>
          </a:xfrm>
          <a:prstGeom prst="roundRect">
            <a:avLst/>
          </a:prstGeom>
        </p:spPr>
      </p:pic>
      <p:pic>
        <p:nvPicPr>
          <p:cNvPr id="16" name="Picture 15" descr="A machine with many tubes&#10;&#10;Description automatically generated">
            <a:extLst>
              <a:ext uri="{FF2B5EF4-FFF2-40B4-BE49-F238E27FC236}">
                <a16:creationId xmlns:a16="http://schemas.microsoft.com/office/drawing/2014/main" id="{256E4D38-AEF2-4578-0E09-20907850F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491" y="3124634"/>
            <a:ext cx="2578304" cy="1440653"/>
          </a:xfrm>
          <a:prstGeom prst="roundRect">
            <a:avLst/>
          </a:prstGeom>
        </p:spPr>
      </p:pic>
      <p:pic>
        <p:nvPicPr>
          <p:cNvPr id="7" name="Picture 6" descr="A machine with many tubes&#10;&#10;Description automatically generated with medium confidence">
            <a:extLst>
              <a:ext uri="{FF2B5EF4-FFF2-40B4-BE49-F238E27FC236}">
                <a16:creationId xmlns:a16="http://schemas.microsoft.com/office/drawing/2014/main" id="{042E813F-E48B-9365-B738-6BF14A94D6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61" y="3124635"/>
            <a:ext cx="2561018" cy="1430994"/>
          </a:xfrm>
          <a:prstGeom prst="roundRect">
            <a:avLst/>
          </a:prstGeom>
        </p:spPr>
      </p:pic>
      <p:sp>
        <p:nvSpPr>
          <p:cNvPr id="3" name="Rectangle: Rounded Corners 54">
            <a:extLst>
              <a:ext uri="{FF2B5EF4-FFF2-40B4-BE49-F238E27FC236}">
                <a16:creationId xmlns:a16="http://schemas.microsoft.com/office/drawing/2014/main" id="{54A34803-3DF1-BCAE-27D8-2C91F747FB30}"/>
              </a:ext>
            </a:extLst>
          </p:cNvPr>
          <p:cNvSpPr/>
          <p:nvPr/>
        </p:nvSpPr>
        <p:spPr>
          <a:xfrm>
            <a:off x="337337" y="1327905"/>
            <a:ext cx="11517326" cy="4277517"/>
          </a:xfrm>
          <a:prstGeom prst="roundRect">
            <a:avLst>
              <a:gd name="adj" fmla="val 618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9" name="Title 3">
            <a:extLst>
              <a:ext uri="{FF2B5EF4-FFF2-40B4-BE49-F238E27FC236}">
                <a16:creationId xmlns:a16="http://schemas.microsoft.com/office/drawing/2014/main" id="{92E0102B-DD6C-495C-AAED-75AC2749DE91}"/>
              </a:ext>
            </a:extLst>
          </p:cNvPr>
          <p:cNvSpPr>
            <a:spLocks noGrp="1"/>
          </p:cNvSpPr>
          <p:nvPr>
            <p:ph type="title"/>
          </p:nvPr>
        </p:nvSpPr>
        <p:spPr>
          <a:xfrm>
            <a:off x="334962" y="174887"/>
            <a:ext cx="11517327" cy="655364"/>
          </a:xfrm>
        </p:spPr>
        <p:txBody>
          <a:bodyPr/>
          <a:lstStyle/>
          <a:p>
            <a:r>
              <a:rPr lang="en-US" kern="0" cap="none"/>
              <a:t>General Fusion’s Magnetized Target Fusion Approach</a:t>
            </a:r>
          </a:p>
        </p:txBody>
      </p:sp>
      <p:grpSp>
        <p:nvGrpSpPr>
          <p:cNvPr id="15" name="Group 14">
            <a:extLst>
              <a:ext uri="{FF2B5EF4-FFF2-40B4-BE49-F238E27FC236}">
                <a16:creationId xmlns:a16="http://schemas.microsoft.com/office/drawing/2014/main" id="{8C6A5554-1DD8-302A-D617-CA3635D17E24}"/>
              </a:ext>
            </a:extLst>
          </p:cNvPr>
          <p:cNvGrpSpPr/>
          <p:nvPr/>
        </p:nvGrpSpPr>
        <p:grpSpPr>
          <a:xfrm>
            <a:off x="3214111" y="1708580"/>
            <a:ext cx="5763779" cy="2938982"/>
            <a:chOff x="3407214" y="1620029"/>
            <a:chExt cx="5763779" cy="3200400"/>
          </a:xfrm>
        </p:grpSpPr>
        <p:cxnSp>
          <p:nvCxnSpPr>
            <p:cNvPr id="19" name="Straight Connector 18">
              <a:extLst>
                <a:ext uri="{FF2B5EF4-FFF2-40B4-BE49-F238E27FC236}">
                  <a16:creationId xmlns:a16="http://schemas.microsoft.com/office/drawing/2014/main" id="{C67F9292-76C4-4DFC-BE8E-9BEF2BE3E4CE}"/>
                </a:ext>
              </a:extLst>
            </p:cNvPr>
            <p:cNvCxnSpPr>
              <a:cxnSpLocks/>
            </p:cNvCxnSpPr>
            <p:nvPr/>
          </p:nvCxnSpPr>
          <p:spPr>
            <a:xfrm>
              <a:off x="3407214" y="1620029"/>
              <a:ext cx="0" cy="320040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582AC6C-FC0B-428F-B501-AA276844FE83}"/>
                </a:ext>
              </a:extLst>
            </p:cNvPr>
            <p:cNvCxnSpPr>
              <a:cxnSpLocks/>
            </p:cNvCxnSpPr>
            <p:nvPr/>
          </p:nvCxnSpPr>
          <p:spPr>
            <a:xfrm>
              <a:off x="6289104" y="1620029"/>
              <a:ext cx="0" cy="320040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AEB660-510F-4F2F-947E-C61194FD109B}"/>
                </a:ext>
              </a:extLst>
            </p:cNvPr>
            <p:cNvCxnSpPr>
              <a:cxnSpLocks/>
            </p:cNvCxnSpPr>
            <p:nvPr/>
          </p:nvCxnSpPr>
          <p:spPr>
            <a:xfrm>
              <a:off x="9170993" y="1620029"/>
              <a:ext cx="0" cy="320040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82E9E2E3-7CC0-4409-9EC5-97FCC88733F7}"/>
              </a:ext>
            </a:extLst>
          </p:cNvPr>
          <p:cNvSpPr txBox="1">
            <a:spLocks/>
          </p:cNvSpPr>
          <p:nvPr/>
        </p:nvSpPr>
        <p:spPr>
          <a:xfrm>
            <a:off x="435925" y="1708579"/>
            <a:ext cx="2649597" cy="498598"/>
          </a:xfrm>
          <a:prstGeom prst="rect">
            <a:avLst/>
          </a:prstGeom>
        </p:spPr>
        <p:txBody>
          <a:bodyPr vert="horz" wrap="square" lIns="0" tIns="0" rIns="0" bIns="0" rtlCol="0" anchor="t" anchorCtr="0">
            <a:spAutoFit/>
          </a:bodyPr>
          <a:lstStyle>
            <a:lvl1pPr marL="228600" lvl="0" indent="-228600">
              <a:lnSpc>
                <a:spcPct val="90000"/>
              </a:lnSpc>
              <a:spcBef>
                <a:spcPts val="1000"/>
              </a:spcBef>
              <a:buFont typeface="Arial" panose="020B0604020202020204" pitchFamily="34" charset="0"/>
              <a:buChar char="•"/>
              <a:defRPr sz="1600"/>
            </a:lvl1pPr>
            <a:lvl2pPr marL="685800" lvl="1" indent="-228600">
              <a:lnSpc>
                <a:spcPct val="90000"/>
              </a:lnSpc>
              <a:spcBef>
                <a:spcPts val="500"/>
              </a:spcBef>
              <a:buFont typeface="Arial" panose="020B0604020202020204" pitchFamily="34" charset="0"/>
              <a:buChar char="•"/>
              <a:defRPr sz="1600"/>
            </a:lvl2pPr>
            <a:lvl3pPr marL="1143000" lvl="2" indent="-228600">
              <a:lnSpc>
                <a:spcPct val="90000"/>
              </a:lnSpc>
              <a:spcBef>
                <a:spcPts val="500"/>
              </a:spcBef>
              <a:buFont typeface="Arial" panose="020B0604020202020204" pitchFamily="34" charset="0"/>
              <a:buChar char="•"/>
              <a:defRPr sz="1600"/>
            </a:lvl3pPr>
            <a:lvl4pPr marL="1600200" lvl="3" indent="-228600">
              <a:lnSpc>
                <a:spcPct val="90000"/>
              </a:lnSpc>
              <a:spcBef>
                <a:spcPts val="500"/>
              </a:spcBef>
              <a:buFont typeface="Arial" panose="020B0604020202020204" pitchFamily="34" charset="0"/>
              <a:buChar char="•"/>
              <a:defRPr sz="1600"/>
            </a:lvl4pPr>
            <a:lvl5pPr marL="2057400" lvl="4"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800" b="1" i="0" u="none" strike="noStrike" kern="1200" cap="none" spc="0" normalizeH="0" baseline="0" noProof="0">
                <a:ln>
                  <a:noFill/>
                </a:ln>
                <a:solidFill>
                  <a:srgbClr val="231F20"/>
                </a:solidFill>
                <a:effectLst/>
                <a:uLnTx/>
                <a:uFillTx/>
                <a:latin typeface="Ubuntu" panose="020B0504030602030204" pitchFamily="34" charset="0"/>
                <a:ea typeface="+mn-ea"/>
                <a:cs typeface="+mn-cs"/>
              </a:rPr>
              <a:t>Form liquid metal cavity inside fusion vessel</a:t>
            </a:r>
          </a:p>
        </p:txBody>
      </p:sp>
      <p:sp>
        <p:nvSpPr>
          <p:cNvPr id="27" name="TextBox 26">
            <a:extLst>
              <a:ext uri="{FF2B5EF4-FFF2-40B4-BE49-F238E27FC236}">
                <a16:creationId xmlns:a16="http://schemas.microsoft.com/office/drawing/2014/main" id="{37F06CF9-4867-4E74-9EBA-2009AA5F15E7}"/>
              </a:ext>
            </a:extLst>
          </p:cNvPr>
          <p:cNvSpPr txBox="1">
            <a:spLocks/>
          </p:cNvSpPr>
          <p:nvPr/>
        </p:nvSpPr>
        <p:spPr>
          <a:xfrm>
            <a:off x="6216293" y="1708579"/>
            <a:ext cx="2633006" cy="747897"/>
          </a:xfrm>
          <a:prstGeom prst="rect">
            <a:avLst/>
          </a:prstGeom>
        </p:spPr>
        <p:txBody>
          <a:bodyPr vert="horz" wrap="square" lIns="0" tIns="0" rIns="0" bIns="0" rtlCol="0" anchor="t" anchorCtr="0">
            <a:spAutoFit/>
          </a:bodyPr>
          <a:lstStyle>
            <a:lvl1pPr marL="228600" lvl="0" indent="-228600">
              <a:lnSpc>
                <a:spcPct val="90000"/>
              </a:lnSpc>
              <a:spcBef>
                <a:spcPts val="1000"/>
              </a:spcBef>
              <a:buFont typeface="Arial" panose="020B0604020202020204" pitchFamily="34" charset="0"/>
              <a:buChar char="•"/>
              <a:defRPr sz="1600"/>
            </a:lvl1pPr>
            <a:lvl2pPr marL="685800" lvl="1" indent="-228600">
              <a:lnSpc>
                <a:spcPct val="90000"/>
              </a:lnSpc>
              <a:spcBef>
                <a:spcPts val="500"/>
              </a:spcBef>
              <a:buFont typeface="Arial" panose="020B0604020202020204" pitchFamily="34" charset="0"/>
              <a:buChar char="•"/>
              <a:defRPr sz="1600"/>
            </a:lvl2pPr>
            <a:lvl3pPr marL="1143000" lvl="2" indent="-228600">
              <a:lnSpc>
                <a:spcPct val="90000"/>
              </a:lnSpc>
              <a:spcBef>
                <a:spcPts val="500"/>
              </a:spcBef>
              <a:buFont typeface="Arial" panose="020B0604020202020204" pitchFamily="34" charset="0"/>
              <a:buChar char="•"/>
              <a:defRPr sz="1600"/>
            </a:lvl3pPr>
            <a:lvl4pPr marL="1600200" lvl="3" indent="-228600">
              <a:lnSpc>
                <a:spcPct val="90000"/>
              </a:lnSpc>
              <a:spcBef>
                <a:spcPts val="500"/>
              </a:spcBef>
              <a:buFont typeface="Arial" panose="020B0604020202020204" pitchFamily="34" charset="0"/>
              <a:buChar char="•"/>
              <a:defRPr sz="1600"/>
            </a:lvl4pPr>
            <a:lvl5pPr marL="2057400" lvl="4"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800" b="1" i="0" u="none" strike="noStrike" kern="1200" cap="none" spc="0" normalizeH="0" baseline="0" noProof="0">
                <a:ln>
                  <a:noFill/>
                </a:ln>
                <a:solidFill>
                  <a:srgbClr val="231F20"/>
                </a:solidFill>
                <a:effectLst/>
                <a:uLnTx/>
                <a:uFillTx/>
                <a:latin typeface="Ubuntu" panose="020B0504030602030204" pitchFamily="34" charset="0"/>
                <a:ea typeface="+mn-ea"/>
                <a:cs typeface="+mn-cs"/>
              </a:rPr>
              <a:t>Compress plasma with liquid metal using mechanical drivers</a:t>
            </a:r>
          </a:p>
        </p:txBody>
      </p:sp>
      <p:sp>
        <p:nvSpPr>
          <p:cNvPr id="28" name="TextBox 27">
            <a:extLst>
              <a:ext uri="{FF2B5EF4-FFF2-40B4-BE49-F238E27FC236}">
                <a16:creationId xmlns:a16="http://schemas.microsoft.com/office/drawing/2014/main" id="{099AFD08-39BB-4644-A339-BD77E2200EE5}"/>
              </a:ext>
            </a:extLst>
          </p:cNvPr>
          <p:cNvSpPr txBox="1">
            <a:spLocks/>
          </p:cNvSpPr>
          <p:nvPr/>
        </p:nvSpPr>
        <p:spPr>
          <a:xfrm>
            <a:off x="3321022" y="1708579"/>
            <a:ext cx="2676383" cy="747897"/>
          </a:xfrm>
          <a:prstGeom prst="rect">
            <a:avLst/>
          </a:prstGeom>
        </p:spPr>
        <p:txBody>
          <a:bodyPr vert="horz" wrap="square" lIns="0" tIns="0" rIns="0" bIns="0" rtlCol="0" anchor="t" anchorCtr="0">
            <a:spAutoFit/>
          </a:bodyPr>
          <a:lstStyle>
            <a:lvl1pPr marL="228600" lvl="0" indent="-228600">
              <a:lnSpc>
                <a:spcPct val="90000"/>
              </a:lnSpc>
              <a:spcBef>
                <a:spcPts val="1000"/>
              </a:spcBef>
              <a:buFont typeface="Arial" panose="020B0604020202020204" pitchFamily="34" charset="0"/>
              <a:buChar char="•"/>
              <a:defRPr sz="1600"/>
            </a:lvl1pPr>
            <a:lvl2pPr marL="685800" lvl="1" indent="-228600">
              <a:lnSpc>
                <a:spcPct val="90000"/>
              </a:lnSpc>
              <a:spcBef>
                <a:spcPts val="500"/>
              </a:spcBef>
              <a:buFont typeface="Arial" panose="020B0604020202020204" pitchFamily="34" charset="0"/>
              <a:buChar char="•"/>
              <a:defRPr sz="1600"/>
            </a:lvl2pPr>
            <a:lvl3pPr marL="1143000" lvl="2" indent="-228600">
              <a:lnSpc>
                <a:spcPct val="90000"/>
              </a:lnSpc>
              <a:spcBef>
                <a:spcPts val="500"/>
              </a:spcBef>
              <a:buFont typeface="Arial" panose="020B0604020202020204" pitchFamily="34" charset="0"/>
              <a:buChar char="•"/>
              <a:defRPr sz="1600"/>
            </a:lvl3pPr>
            <a:lvl4pPr marL="1600200" lvl="3" indent="-228600">
              <a:lnSpc>
                <a:spcPct val="90000"/>
              </a:lnSpc>
              <a:spcBef>
                <a:spcPts val="500"/>
              </a:spcBef>
              <a:buFont typeface="Arial" panose="020B0604020202020204" pitchFamily="34" charset="0"/>
              <a:buChar char="•"/>
              <a:defRPr sz="1600"/>
            </a:lvl4pPr>
            <a:lvl5pPr marL="2057400" lvl="4"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800" b="1" i="0" u="none" strike="noStrike" kern="1200" cap="none" spc="0" normalizeH="0" baseline="0" noProof="0">
                <a:ln>
                  <a:noFill/>
                </a:ln>
                <a:solidFill>
                  <a:srgbClr val="231F20"/>
                </a:solidFill>
                <a:effectLst/>
                <a:uLnTx/>
                <a:uFillTx/>
                <a:latin typeface="Ubuntu" panose="020B0504030602030204" pitchFamily="34" charset="0"/>
                <a:ea typeface="+mn-ea"/>
                <a:cs typeface="+mn-cs"/>
              </a:rPr>
              <a:t>Inject magnetized plasma</a:t>
            </a:r>
            <a:r>
              <a:rPr kumimoji="0" lang="en-US" sz="1800" b="1" i="0" u="none" strike="noStrike" kern="1200" cap="none" spc="0" normalizeH="0" baseline="30000" noProof="0">
                <a:ln>
                  <a:noFill/>
                </a:ln>
                <a:solidFill>
                  <a:srgbClr val="231F20"/>
                </a:solidFill>
                <a:effectLst/>
                <a:uLnTx/>
                <a:uFillTx/>
                <a:latin typeface="Ubuntu" panose="020B0504030602030204" pitchFamily="34" charset="0"/>
                <a:ea typeface="+mn-ea"/>
                <a:cs typeface="+mn-cs"/>
              </a:rPr>
              <a:t>1</a:t>
            </a:r>
            <a:r>
              <a:rPr kumimoji="0" lang="en-US" sz="1800" b="1" i="0" u="none" strike="noStrike" kern="1200" cap="none" spc="0" normalizeH="0" baseline="0" noProof="0">
                <a:ln>
                  <a:noFill/>
                </a:ln>
                <a:solidFill>
                  <a:srgbClr val="231F20"/>
                </a:solidFill>
                <a:effectLst/>
                <a:uLnTx/>
                <a:uFillTx/>
                <a:latin typeface="Ubuntu" panose="020B0504030602030204" pitchFamily="34" charset="0"/>
                <a:ea typeface="+mn-ea"/>
                <a:cs typeface="+mn-cs"/>
              </a:rPr>
              <a:t> into liquid metal cavity</a:t>
            </a:r>
          </a:p>
        </p:txBody>
      </p:sp>
      <p:sp>
        <p:nvSpPr>
          <p:cNvPr id="29" name="TextBox 28">
            <a:extLst>
              <a:ext uri="{FF2B5EF4-FFF2-40B4-BE49-F238E27FC236}">
                <a16:creationId xmlns:a16="http://schemas.microsoft.com/office/drawing/2014/main" id="{4DAB2F2A-F19C-49F9-99A8-AB5DDD20A851}"/>
              </a:ext>
            </a:extLst>
          </p:cNvPr>
          <p:cNvSpPr txBox="1">
            <a:spLocks/>
          </p:cNvSpPr>
          <p:nvPr/>
        </p:nvSpPr>
        <p:spPr>
          <a:xfrm>
            <a:off x="9106475" y="1708579"/>
            <a:ext cx="2649595" cy="747897"/>
          </a:xfrm>
          <a:prstGeom prst="rect">
            <a:avLst/>
          </a:prstGeom>
        </p:spPr>
        <p:txBody>
          <a:bodyPr vert="horz" wrap="square" lIns="0" tIns="0" rIns="0" bIns="0" rtlCol="0" anchor="t" anchorCtr="0">
            <a:spAutoFit/>
          </a:bodyPr>
          <a:lstStyle>
            <a:lvl1pPr marL="228600" lvl="0" indent="-228600">
              <a:lnSpc>
                <a:spcPct val="90000"/>
              </a:lnSpc>
              <a:spcBef>
                <a:spcPts val="1000"/>
              </a:spcBef>
              <a:buFont typeface="Arial" panose="020B0604020202020204" pitchFamily="34" charset="0"/>
              <a:buChar char="•"/>
              <a:defRPr sz="1600"/>
            </a:lvl1pPr>
            <a:lvl2pPr marL="685800" lvl="1" indent="-228600">
              <a:lnSpc>
                <a:spcPct val="90000"/>
              </a:lnSpc>
              <a:spcBef>
                <a:spcPts val="500"/>
              </a:spcBef>
              <a:buFont typeface="Arial" panose="020B0604020202020204" pitchFamily="34" charset="0"/>
              <a:buChar char="•"/>
              <a:defRPr sz="1600"/>
            </a:lvl2pPr>
            <a:lvl3pPr marL="1143000" lvl="2" indent="-228600">
              <a:lnSpc>
                <a:spcPct val="90000"/>
              </a:lnSpc>
              <a:spcBef>
                <a:spcPts val="500"/>
              </a:spcBef>
              <a:buFont typeface="Arial" panose="020B0604020202020204" pitchFamily="34" charset="0"/>
              <a:buChar char="•"/>
              <a:defRPr sz="1600"/>
            </a:lvl3pPr>
            <a:lvl4pPr marL="1600200" lvl="3" indent="-228600">
              <a:lnSpc>
                <a:spcPct val="90000"/>
              </a:lnSpc>
              <a:spcBef>
                <a:spcPts val="500"/>
              </a:spcBef>
              <a:buFont typeface="Arial" panose="020B0604020202020204" pitchFamily="34" charset="0"/>
              <a:buChar char="•"/>
              <a:defRPr sz="1600"/>
            </a:lvl4pPr>
            <a:lvl5pPr marL="2057400" lvl="4"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1800" b="1" i="0" u="none" strike="noStrike" kern="1200" cap="none" spc="0" normalizeH="0" baseline="0" noProof="0">
                <a:ln>
                  <a:noFill/>
                </a:ln>
                <a:solidFill>
                  <a:srgbClr val="231F20"/>
                </a:solidFill>
                <a:effectLst/>
                <a:uLnTx/>
                <a:uFillTx/>
                <a:latin typeface="Ubuntu" panose="020B0504030602030204" pitchFamily="34" charset="0"/>
                <a:ea typeface="+mn-ea"/>
                <a:cs typeface="+mn-cs"/>
              </a:rPr>
              <a:t>Fusion and energy extraction, conversion and recovery</a:t>
            </a:r>
            <a:endParaRPr kumimoji="0" lang="en-US" sz="1800" b="1" i="0" u="none" strike="noStrike" kern="1200" cap="none" spc="0" normalizeH="0" baseline="0" noProof="0">
              <a:ln>
                <a:noFill/>
              </a:ln>
              <a:solidFill>
                <a:srgbClr val="231F20"/>
              </a:solidFill>
              <a:effectLst/>
              <a:highlight>
                <a:srgbClr val="00B050"/>
              </a:highlight>
              <a:uLnTx/>
              <a:uFillTx/>
              <a:latin typeface="Ubuntu" panose="020B0504030602030204" pitchFamily="34" charset="0"/>
              <a:ea typeface="+mn-ea"/>
              <a:cs typeface="+mn-cs"/>
            </a:endParaRPr>
          </a:p>
        </p:txBody>
      </p:sp>
      <p:sp>
        <p:nvSpPr>
          <p:cNvPr id="30" name="Arrow: Pentagon 29">
            <a:extLst>
              <a:ext uri="{FF2B5EF4-FFF2-40B4-BE49-F238E27FC236}">
                <a16:creationId xmlns:a16="http://schemas.microsoft.com/office/drawing/2014/main" id="{08CD2150-A82B-44A0-A6F9-9C4A440275C2}"/>
              </a:ext>
            </a:extLst>
          </p:cNvPr>
          <p:cNvSpPr/>
          <p:nvPr/>
        </p:nvSpPr>
        <p:spPr>
          <a:xfrm>
            <a:off x="816513" y="3700308"/>
            <a:ext cx="790143" cy="179292"/>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Liquid metal</a:t>
            </a:r>
          </a:p>
        </p:txBody>
      </p:sp>
      <p:sp>
        <p:nvSpPr>
          <p:cNvPr id="31" name="Arrow: Pentagon 30">
            <a:extLst>
              <a:ext uri="{FF2B5EF4-FFF2-40B4-BE49-F238E27FC236}">
                <a16:creationId xmlns:a16="http://schemas.microsoft.com/office/drawing/2014/main" id="{8D24F3F9-94E0-46E0-B550-71E2A62CED5A}"/>
              </a:ext>
            </a:extLst>
          </p:cNvPr>
          <p:cNvSpPr/>
          <p:nvPr/>
        </p:nvSpPr>
        <p:spPr>
          <a:xfrm>
            <a:off x="6378624" y="3717105"/>
            <a:ext cx="653011" cy="179292"/>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Pistons</a:t>
            </a:r>
          </a:p>
        </p:txBody>
      </p:sp>
      <p:sp>
        <p:nvSpPr>
          <p:cNvPr id="33" name="Arrow: Pentagon 32">
            <a:extLst>
              <a:ext uri="{FF2B5EF4-FFF2-40B4-BE49-F238E27FC236}">
                <a16:creationId xmlns:a16="http://schemas.microsoft.com/office/drawing/2014/main" id="{B082C388-CE96-4861-A0B5-0055F95E8537}"/>
              </a:ext>
            </a:extLst>
          </p:cNvPr>
          <p:cNvSpPr/>
          <p:nvPr/>
        </p:nvSpPr>
        <p:spPr>
          <a:xfrm>
            <a:off x="9736252" y="3618913"/>
            <a:ext cx="593646" cy="179292"/>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Fusion</a:t>
            </a:r>
          </a:p>
        </p:txBody>
      </p:sp>
      <p:sp>
        <p:nvSpPr>
          <p:cNvPr id="35" name="TextBox 34">
            <a:extLst>
              <a:ext uri="{FF2B5EF4-FFF2-40B4-BE49-F238E27FC236}">
                <a16:creationId xmlns:a16="http://schemas.microsoft.com/office/drawing/2014/main" id="{C8CDC3FE-8F77-44A1-B4CE-64C44B3CC69B}"/>
              </a:ext>
            </a:extLst>
          </p:cNvPr>
          <p:cNvSpPr txBox="1">
            <a:spLocks/>
          </p:cNvSpPr>
          <p:nvPr/>
        </p:nvSpPr>
        <p:spPr>
          <a:xfrm>
            <a:off x="10312017" y="4735886"/>
            <a:ext cx="2127048" cy="276999"/>
          </a:xfrm>
          <a:prstGeom prst="rect">
            <a:avLst/>
          </a:prstGeom>
        </p:spPr>
        <p:txBody>
          <a:bodyPr vert="horz" wrap="square" lIns="0" tIns="0" rIns="0" bIns="0" rtlCol="0" anchor="t" anchorCtr="0">
            <a:spAutoFit/>
          </a:bodyPr>
          <a:lstStyle>
            <a:lvl1pPr marL="228600" lvl="0" indent="-228600">
              <a:lnSpc>
                <a:spcPct val="90000"/>
              </a:lnSpc>
              <a:spcBef>
                <a:spcPts val="1000"/>
              </a:spcBef>
              <a:buFont typeface="Arial" panose="020B0604020202020204" pitchFamily="34" charset="0"/>
              <a:buChar char="•"/>
              <a:defRPr sz="1600"/>
            </a:lvl1pPr>
            <a:lvl2pPr marL="685800" lvl="1" indent="-228600">
              <a:lnSpc>
                <a:spcPct val="90000"/>
              </a:lnSpc>
              <a:spcBef>
                <a:spcPts val="500"/>
              </a:spcBef>
              <a:buFont typeface="Arial" panose="020B0604020202020204" pitchFamily="34" charset="0"/>
              <a:buChar char="•"/>
              <a:defRPr sz="1600"/>
            </a:lvl2pPr>
            <a:lvl3pPr marL="1143000" lvl="2" indent="-228600">
              <a:lnSpc>
                <a:spcPct val="90000"/>
              </a:lnSpc>
              <a:spcBef>
                <a:spcPts val="500"/>
              </a:spcBef>
              <a:buFont typeface="Arial" panose="020B0604020202020204" pitchFamily="34" charset="0"/>
              <a:buChar char="•"/>
              <a:defRPr sz="1600"/>
            </a:lvl3pPr>
            <a:lvl4pPr marL="1600200" lvl="3" indent="-228600">
              <a:lnSpc>
                <a:spcPct val="90000"/>
              </a:lnSpc>
              <a:spcBef>
                <a:spcPts val="500"/>
              </a:spcBef>
              <a:buFont typeface="Arial" panose="020B0604020202020204" pitchFamily="34" charset="0"/>
              <a:buChar char="•"/>
              <a:defRPr sz="1600"/>
            </a:lvl4pPr>
            <a:lvl5pPr marL="2057400" lvl="4" indent="-228600">
              <a:lnSpc>
                <a:spcPct val="90000"/>
              </a:lnSpc>
              <a:spcBef>
                <a:spcPts val="500"/>
              </a:spcBef>
              <a:buFont typeface="Arial" panose="020B0604020202020204" pitchFamily="34"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r>
              <a:rPr kumimoji="0" lang="en-US" sz="2000" b="1" i="0" u="none" strike="noStrike" kern="1200" cap="none" spc="0" normalizeH="0" baseline="0" noProof="0">
                <a:ln>
                  <a:noFill/>
                </a:ln>
                <a:solidFill>
                  <a:srgbClr val="DA1F26"/>
                </a:solidFill>
                <a:effectLst/>
                <a:uLnTx/>
                <a:uFillTx/>
                <a:latin typeface="Ubuntu" panose="020B0504030602030204" pitchFamily="34" charset="0"/>
                <a:ea typeface="+mn-ea"/>
                <a:cs typeface="+mn-cs"/>
              </a:rPr>
              <a:t>Repeat</a:t>
            </a:r>
          </a:p>
        </p:txBody>
      </p:sp>
      <p:sp>
        <p:nvSpPr>
          <p:cNvPr id="34" name="Slide Number Placeholder 2">
            <a:extLst>
              <a:ext uri="{FF2B5EF4-FFF2-40B4-BE49-F238E27FC236}">
                <a16:creationId xmlns:a16="http://schemas.microsoft.com/office/drawing/2014/main" id="{6EDF8F85-FA1B-4D5B-8672-A918FA3D8A3C}"/>
              </a:ext>
            </a:extLst>
          </p:cNvPr>
          <p:cNvSpPr txBox="1">
            <a:spLocks/>
          </p:cNvSpPr>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bg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sp>
        <p:nvSpPr>
          <p:cNvPr id="4" name="Subtitle 3">
            <a:extLst>
              <a:ext uri="{FF2B5EF4-FFF2-40B4-BE49-F238E27FC236}">
                <a16:creationId xmlns:a16="http://schemas.microsoft.com/office/drawing/2014/main" id="{C0BD51DF-0C9D-444C-A25B-B9B52C7605A2}"/>
              </a:ext>
            </a:extLst>
          </p:cNvPr>
          <p:cNvSpPr>
            <a:spLocks noGrp="1"/>
          </p:cNvSpPr>
          <p:nvPr>
            <p:ph type="subTitle" idx="1"/>
          </p:nvPr>
        </p:nvSpPr>
        <p:spPr/>
        <p:txBody>
          <a:bodyPr/>
          <a:lstStyle/>
          <a:p>
            <a:r>
              <a:rPr lang="en-US"/>
              <a:t>Commercial fusion machine basics</a:t>
            </a:r>
          </a:p>
        </p:txBody>
      </p:sp>
      <p:sp>
        <p:nvSpPr>
          <p:cNvPr id="36" name="Footer Placeholder 8">
            <a:extLst>
              <a:ext uri="{FF2B5EF4-FFF2-40B4-BE49-F238E27FC236}">
                <a16:creationId xmlns:a16="http://schemas.microsoft.com/office/drawing/2014/main" id="{45242419-A46A-493E-B6D9-B0B16451F1E3}"/>
              </a:ext>
            </a:extLst>
          </p:cNvPr>
          <p:cNvSpPr txBox="1">
            <a:spLocks/>
          </p:cNvSpPr>
          <p:nvPr/>
        </p:nvSpPr>
        <p:spPr>
          <a:xfrm>
            <a:off x="334963" y="6005741"/>
            <a:ext cx="11517326" cy="510015"/>
          </a:xfrm>
          <a:prstGeom prst="rect">
            <a:avLst/>
          </a:prstGeom>
        </p:spPr>
        <p:txBody>
          <a:bodyPr vert="horz" lIns="0" tIns="45720" rIns="91440" bIns="45720" rtlCol="0" anchor="b" anchorCtr="0"/>
          <a:lstStyle>
            <a:defPPr>
              <a:defRPr lang="en-US"/>
            </a:defPPr>
            <a:lvl1pPr marL="0" algn="l" defTabSz="914400" rtl="0" eaLnBrk="1" latinLnBrk="0" hangingPunct="1">
              <a:defRPr sz="800" kern="1200">
                <a:solidFill>
                  <a:schemeClr val="tx1">
                    <a:tint val="75000"/>
                  </a:schemeClr>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C8C8C"/>
                </a:solidFill>
                <a:effectLst/>
                <a:uLnTx/>
                <a:uFillTx/>
                <a:latin typeface="Ubuntu" panose="020B0504030602030204" pitchFamily="34" charset="0"/>
                <a:ea typeface="+mn-ea"/>
                <a:cs typeface="+mn-cs"/>
              </a:rPr>
              <a:t>1. General Fusion’s plasma injectors form spherical tokamak plasma targets using a 100% coaxial helicity injection (CHI) process. Targets are formed into a chamber with solid metal walls. There is no active feedback; plasma position and stabilization is accomplished entirely through the metal walls acting as a flux conserver. </a:t>
            </a:r>
            <a:endParaRPr kumimoji="0" lang="en-US" sz="800" b="0" i="0" u="none" strike="noStrike" kern="1200" cap="none" spc="0" normalizeH="0" baseline="0" noProof="0">
              <a:ln>
                <a:noFill/>
              </a:ln>
              <a:solidFill>
                <a:srgbClr val="231F20">
                  <a:tint val="75000"/>
                </a:srgbClr>
              </a:solidFill>
              <a:effectLst/>
              <a:uLnTx/>
              <a:uFillTx/>
              <a:latin typeface="Ubuntu" panose="020B0504030602030204" pitchFamily="34" charset="0"/>
              <a:ea typeface="+mn-ea"/>
              <a:cs typeface="+mn-cs"/>
            </a:endParaRPr>
          </a:p>
        </p:txBody>
      </p:sp>
      <p:sp>
        <p:nvSpPr>
          <p:cNvPr id="2" name="Arrow: Right 1">
            <a:extLst>
              <a:ext uri="{FF2B5EF4-FFF2-40B4-BE49-F238E27FC236}">
                <a16:creationId xmlns:a16="http://schemas.microsoft.com/office/drawing/2014/main" id="{E3F7B5DE-1315-4EE1-A8BC-1BEFA0CBE785}"/>
              </a:ext>
            </a:extLst>
          </p:cNvPr>
          <p:cNvSpPr/>
          <p:nvPr/>
        </p:nvSpPr>
        <p:spPr>
          <a:xfrm>
            <a:off x="3037391" y="4791349"/>
            <a:ext cx="368089" cy="17182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37" name="Arrow: Right 36">
            <a:extLst>
              <a:ext uri="{FF2B5EF4-FFF2-40B4-BE49-F238E27FC236}">
                <a16:creationId xmlns:a16="http://schemas.microsoft.com/office/drawing/2014/main" id="{3C230345-C20E-442B-9C25-561513FD803B}"/>
              </a:ext>
            </a:extLst>
          </p:cNvPr>
          <p:cNvSpPr/>
          <p:nvPr/>
        </p:nvSpPr>
        <p:spPr>
          <a:xfrm>
            <a:off x="5911956" y="4791349"/>
            <a:ext cx="368089" cy="17182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38" name="Arrow: Right 37">
            <a:extLst>
              <a:ext uri="{FF2B5EF4-FFF2-40B4-BE49-F238E27FC236}">
                <a16:creationId xmlns:a16="http://schemas.microsoft.com/office/drawing/2014/main" id="{E5A91CB6-39B5-4C64-9322-554389356EDC}"/>
              </a:ext>
            </a:extLst>
          </p:cNvPr>
          <p:cNvSpPr/>
          <p:nvPr/>
        </p:nvSpPr>
        <p:spPr>
          <a:xfrm>
            <a:off x="8794502" y="4791349"/>
            <a:ext cx="368089" cy="17182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22" name="Arrow: U-Turn 21">
            <a:extLst>
              <a:ext uri="{FF2B5EF4-FFF2-40B4-BE49-F238E27FC236}">
                <a16:creationId xmlns:a16="http://schemas.microsoft.com/office/drawing/2014/main" id="{185BDA75-584D-43E8-94C1-3FC3E857D713}"/>
              </a:ext>
            </a:extLst>
          </p:cNvPr>
          <p:cNvSpPr/>
          <p:nvPr/>
        </p:nvSpPr>
        <p:spPr>
          <a:xfrm rot="10800000">
            <a:off x="2024063" y="4774608"/>
            <a:ext cx="8143874" cy="402434"/>
          </a:xfrm>
          <a:prstGeom prst="utur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nvGrpSpPr>
          <p:cNvPr id="25" name="Group 24">
            <a:extLst>
              <a:ext uri="{FF2B5EF4-FFF2-40B4-BE49-F238E27FC236}">
                <a16:creationId xmlns:a16="http://schemas.microsoft.com/office/drawing/2014/main" id="{EB922D4C-B9C1-44B0-85FF-A6EDF1B268BD}"/>
              </a:ext>
            </a:extLst>
          </p:cNvPr>
          <p:cNvGrpSpPr/>
          <p:nvPr/>
        </p:nvGrpSpPr>
        <p:grpSpPr>
          <a:xfrm>
            <a:off x="1674011" y="5374331"/>
            <a:ext cx="8843979" cy="494208"/>
            <a:chOff x="1646239" y="5980426"/>
            <a:chExt cx="8843979" cy="494208"/>
          </a:xfrm>
        </p:grpSpPr>
        <p:sp>
          <p:nvSpPr>
            <p:cNvPr id="24" name="Rectangle: Rounded Corners 54">
              <a:extLst>
                <a:ext uri="{FF2B5EF4-FFF2-40B4-BE49-F238E27FC236}">
                  <a16:creationId xmlns:a16="http://schemas.microsoft.com/office/drawing/2014/main" id="{1BCB9DAE-192B-2E29-928E-A606D45BE059}"/>
                </a:ext>
              </a:extLst>
            </p:cNvPr>
            <p:cNvSpPr>
              <a:spLocks/>
            </p:cNvSpPr>
            <p:nvPr/>
          </p:nvSpPr>
          <p:spPr>
            <a:xfrm>
              <a:off x="1646239" y="5980426"/>
              <a:ext cx="8843979" cy="49420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Graphic 16">
              <a:extLst>
                <a:ext uri="{FF2B5EF4-FFF2-40B4-BE49-F238E27FC236}">
                  <a16:creationId xmlns:a16="http://schemas.microsoft.com/office/drawing/2014/main" id="{26B4AE2F-B343-4A04-9566-37CBFF12A2B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1823410" y="6092577"/>
              <a:ext cx="278708" cy="277485"/>
            </a:xfrm>
            <a:prstGeom prst="roundRect">
              <a:avLst/>
            </a:prstGeom>
          </p:spPr>
        </p:pic>
        <p:sp>
          <p:nvSpPr>
            <p:cNvPr id="18" name="Rectangle 17">
              <a:extLst>
                <a:ext uri="{FF2B5EF4-FFF2-40B4-BE49-F238E27FC236}">
                  <a16:creationId xmlns:a16="http://schemas.microsoft.com/office/drawing/2014/main" id="{F4A84B8E-2F38-431A-BD1D-0372C4EBD3D1}"/>
                </a:ext>
              </a:extLst>
            </p:cNvPr>
            <p:cNvSpPr/>
            <p:nvPr/>
          </p:nvSpPr>
          <p:spPr>
            <a:xfrm>
              <a:off x="1887385" y="6063723"/>
              <a:ext cx="8412480" cy="374571"/>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Tx/>
                <a:buFontTx/>
                <a:buNone/>
                <a:tabLst/>
                <a:defRPr/>
              </a:pPr>
              <a:r>
                <a:rPr kumimoji="0" lang="en-US" sz="1600" b="1" i="0" u="none" strike="noStrike" kern="1200" cap="none" spc="0" normalizeH="0" baseline="0" noProof="0">
                  <a:ln>
                    <a:noFill/>
                  </a:ln>
                  <a:solidFill>
                    <a:prstClr val="white"/>
                  </a:solidFill>
                  <a:effectLst/>
                  <a:uLnTx/>
                  <a:uFillTx/>
                  <a:latin typeface="Ubuntu"/>
                  <a:ea typeface="PT Sans" panose="020B0503020203020204" pitchFamily="34" charset="0"/>
                  <a:cs typeface="+mn-cs"/>
                </a:rPr>
                <a:t>Magnetized plasma compressed fluid-mechanically to fusion conditions</a:t>
              </a:r>
            </a:p>
          </p:txBody>
        </p:sp>
      </p:grpSp>
      <p:sp>
        <p:nvSpPr>
          <p:cNvPr id="32" name="Arrow: Pentagon 31">
            <a:extLst>
              <a:ext uri="{FF2B5EF4-FFF2-40B4-BE49-F238E27FC236}">
                <a16:creationId xmlns:a16="http://schemas.microsoft.com/office/drawing/2014/main" id="{696FC9D1-DAD5-4417-A825-DAE635DF84CF}"/>
              </a:ext>
            </a:extLst>
          </p:cNvPr>
          <p:cNvSpPr/>
          <p:nvPr/>
        </p:nvSpPr>
        <p:spPr>
          <a:xfrm>
            <a:off x="3518045" y="3292932"/>
            <a:ext cx="956073" cy="179292"/>
          </a:xfrm>
          <a:prstGeom prst="homePlat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Plasma injector </a:t>
            </a:r>
          </a:p>
        </p:txBody>
      </p:sp>
      <p:pic>
        <p:nvPicPr>
          <p:cNvPr id="39" name="Picture 38" descr="A machine with many tubes&#10;&#10;Description automatically generated">
            <a:extLst>
              <a:ext uri="{FF2B5EF4-FFF2-40B4-BE49-F238E27FC236}">
                <a16:creationId xmlns:a16="http://schemas.microsoft.com/office/drawing/2014/main" id="{0DA38EF9-3C47-F1F0-BC61-4E7E4C88E6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7124" y="3136076"/>
            <a:ext cx="2578305" cy="1440653"/>
          </a:xfrm>
          <a:prstGeom prst="roundRect">
            <a:avLst/>
          </a:prstGeom>
        </p:spPr>
      </p:pic>
    </p:spTree>
    <p:custDataLst>
      <p:tags r:id="rId1"/>
    </p:custDataLst>
    <p:extLst>
      <p:ext uri="{BB962C8B-B14F-4D97-AF65-F5344CB8AC3E}">
        <p14:creationId xmlns:p14="http://schemas.microsoft.com/office/powerpoint/2010/main" val="2152032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B81EFA-690E-4FFE-ABED-9788BC688B9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pic>
        <p:nvPicPr>
          <p:cNvPr id="17" name="Graphic 16">
            <a:extLst>
              <a:ext uri="{FF2B5EF4-FFF2-40B4-BE49-F238E27FC236}">
                <a16:creationId xmlns:a16="http://schemas.microsoft.com/office/drawing/2014/main" id="{D1010D38-7D32-8947-A85C-66C62FB797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1656" y="5580191"/>
            <a:ext cx="360000" cy="360000"/>
          </a:xfrm>
          <a:prstGeom prst="rect">
            <a:avLst/>
          </a:prstGeom>
        </p:spPr>
      </p:pic>
      <p:sp>
        <p:nvSpPr>
          <p:cNvPr id="32" name="Title 11">
            <a:extLst>
              <a:ext uri="{FF2B5EF4-FFF2-40B4-BE49-F238E27FC236}">
                <a16:creationId xmlns:a16="http://schemas.microsoft.com/office/drawing/2014/main" id="{0566C4C8-1F25-49BB-9E81-250354379793}"/>
              </a:ext>
            </a:extLst>
          </p:cNvPr>
          <p:cNvSpPr>
            <a:spLocks noGrp="1"/>
          </p:cNvSpPr>
          <p:nvPr>
            <p:ph type="title"/>
          </p:nvPr>
        </p:nvSpPr>
        <p:spPr>
          <a:xfrm>
            <a:off x="334962" y="174887"/>
            <a:ext cx="11517327" cy="655364"/>
          </a:xfrm>
        </p:spPr>
        <p:txBody>
          <a:bodyPr/>
          <a:lstStyle/>
          <a:p>
            <a:r>
              <a:rPr lang="en-US" kern="0" cap="none">
                <a:latin typeface="League Gothic" pitchFamily="50" charset="0"/>
              </a:rPr>
              <a:t>General Fusion’s Unique Approach Solves the Four Long-Standing Barriers to Commercial Fusion</a:t>
            </a:r>
            <a:endParaRPr lang="en-US" kern="0" cap="none"/>
          </a:p>
        </p:txBody>
      </p:sp>
      <p:sp>
        <p:nvSpPr>
          <p:cNvPr id="33" name="Rectangle 32">
            <a:extLst>
              <a:ext uri="{FF2B5EF4-FFF2-40B4-BE49-F238E27FC236}">
                <a16:creationId xmlns:a16="http://schemas.microsoft.com/office/drawing/2014/main" id="{4F9C957D-7040-46F7-8795-70F1D31F8339}"/>
              </a:ext>
            </a:extLst>
          </p:cNvPr>
          <p:cNvSpPr/>
          <p:nvPr/>
        </p:nvSpPr>
        <p:spPr>
          <a:xfrm>
            <a:off x="729231" y="4938315"/>
            <a:ext cx="2435922" cy="611312"/>
          </a:xfrm>
          <a:prstGeom prst="rect">
            <a:avLst/>
          </a:prstGeom>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550" b="1" i="0" u="none" strike="noStrike" kern="1200" cap="none" spc="0" normalizeH="0" baseline="0" noProof="0">
                <a:ln>
                  <a:noFill/>
                </a:ln>
                <a:solidFill>
                  <a:srgbClr val="DA1F26"/>
                </a:solidFill>
                <a:effectLst/>
                <a:uLnTx/>
                <a:uFillTx/>
                <a:latin typeface="Ubuntu"/>
                <a:ea typeface="+mn-ea"/>
                <a:cs typeface="+mn-cs"/>
              </a:rPr>
              <a:t>Durable Fusion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550" b="1" i="0" u="none" strike="noStrike" kern="1200" cap="none" spc="0" normalizeH="0" baseline="0" noProof="0">
                <a:ln>
                  <a:noFill/>
                </a:ln>
                <a:solidFill>
                  <a:srgbClr val="DA1F26"/>
                </a:solidFill>
                <a:effectLst/>
                <a:uLnTx/>
                <a:uFillTx/>
                <a:latin typeface="Ubuntu"/>
                <a:ea typeface="+mn-ea"/>
                <a:cs typeface="+mn-cs"/>
              </a:rPr>
              <a:t>Machine</a:t>
            </a:r>
          </a:p>
        </p:txBody>
      </p:sp>
      <p:sp>
        <p:nvSpPr>
          <p:cNvPr id="34" name="Rectangle 33">
            <a:extLst>
              <a:ext uri="{FF2B5EF4-FFF2-40B4-BE49-F238E27FC236}">
                <a16:creationId xmlns:a16="http://schemas.microsoft.com/office/drawing/2014/main" id="{4C5994C1-2E1F-452F-BEDC-62BCA0381E79}"/>
              </a:ext>
            </a:extLst>
          </p:cNvPr>
          <p:cNvSpPr/>
          <p:nvPr/>
        </p:nvSpPr>
        <p:spPr>
          <a:xfrm>
            <a:off x="3631498" y="4938315"/>
            <a:ext cx="1722555" cy="611312"/>
          </a:xfrm>
          <a:prstGeom prst="rect">
            <a:avLst/>
          </a:prstGeom>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550" b="1" i="0" u="none" strike="noStrike" kern="1200" cap="none" spc="0" normalizeH="0" baseline="0" noProof="0">
                <a:ln>
                  <a:noFill/>
                </a:ln>
                <a:solidFill>
                  <a:srgbClr val="DA1F26"/>
                </a:solidFill>
                <a:effectLst/>
                <a:uLnTx/>
                <a:uFillTx/>
                <a:latin typeface="Ubuntu"/>
                <a:ea typeface="+mn-ea"/>
                <a:cs typeface="+mn-cs"/>
              </a:rPr>
              <a:t>Sufficient Fuel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550" b="1" i="0" u="none" strike="noStrike" kern="1200" cap="none" spc="0" normalizeH="0" baseline="0" noProof="0">
                <a:ln>
                  <a:noFill/>
                </a:ln>
                <a:solidFill>
                  <a:srgbClr val="DA1F26"/>
                </a:solidFill>
                <a:effectLst/>
                <a:uLnTx/>
                <a:uFillTx/>
                <a:latin typeface="Ubuntu"/>
                <a:ea typeface="+mn-ea"/>
                <a:cs typeface="+mn-cs"/>
              </a:rPr>
              <a:t>Production</a:t>
            </a:r>
          </a:p>
        </p:txBody>
      </p:sp>
      <p:sp>
        <p:nvSpPr>
          <p:cNvPr id="42" name="Rectangle 41">
            <a:extLst>
              <a:ext uri="{FF2B5EF4-FFF2-40B4-BE49-F238E27FC236}">
                <a16:creationId xmlns:a16="http://schemas.microsoft.com/office/drawing/2014/main" id="{5AE96A61-A420-4087-8563-6A646F2274A3}"/>
              </a:ext>
            </a:extLst>
          </p:cNvPr>
          <p:cNvSpPr/>
          <p:nvPr/>
        </p:nvSpPr>
        <p:spPr>
          <a:xfrm>
            <a:off x="9465025" y="4938315"/>
            <a:ext cx="2383200" cy="611312"/>
          </a:xfrm>
          <a:prstGeom prst="rect">
            <a:avLst/>
          </a:prstGeom>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550" b="1" i="0" u="none" strike="noStrike" kern="1200" cap="none" spc="0" normalizeH="0" baseline="0" noProof="0">
                <a:ln>
                  <a:noFill/>
                </a:ln>
                <a:solidFill>
                  <a:srgbClr val="DA1F26"/>
                </a:solidFill>
                <a:effectLst/>
                <a:uLnTx/>
                <a:uFillTx/>
                <a:latin typeface="Ubuntu"/>
                <a:ea typeface="+mn-ea"/>
                <a:cs typeface="+mn-cs"/>
              </a:rPr>
              <a:t>Economical Fusion Power</a:t>
            </a:r>
            <a:endParaRPr kumimoji="0" lang="en-US" sz="1550" b="1" i="0" u="none" strike="sngStrike" kern="1200" cap="none" spc="0" normalizeH="0" baseline="0" noProof="0">
              <a:ln>
                <a:noFill/>
              </a:ln>
              <a:solidFill>
                <a:srgbClr val="DA1F26"/>
              </a:solidFill>
              <a:effectLst/>
              <a:uLnTx/>
              <a:uFillTx/>
              <a:latin typeface="Ubuntu"/>
              <a:ea typeface="+mn-ea"/>
              <a:cs typeface="+mn-cs"/>
            </a:endParaRPr>
          </a:p>
        </p:txBody>
      </p:sp>
      <p:sp>
        <p:nvSpPr>
          <p:cNvPr id="40" name="Rectangle 39">
            <a:extLst>
              <a:ext uri="{FF2B5EF4-FFF2-40B4-BE49-F238E27FC236}">
                <a16:creationId xmlns:a16="http://schemas.microsoft.com/office/drawing/2014/main" id="{B10D64E2-0CFF-4AEF-BDD9-CD6C5A6288C3}"/>
              </a:ext>
            </a:extLst>
          </p:cNvPr>
          <p:cNvSpPr/>
          <p:nvPr/>
        </p:nvSpPr>
        <p:spPr>
          <a:xfrm>
            <a:off x="6499406" y="4938315"/>
            <a:ext cx="2544392" cy="611312"/>
          </a:xfrm>
          <a:prstGeom prst="rect">
            <a:avLst/>
          </a:prstGeom>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550" b="1" i="0" u="none" strike="noStrike" kern="1200" cap="none" spc="0" normalizeH="0" baseline="0" noProof="0">
                <a:ln>
                  <a:noFill/>
                </a:ln>
                <a:solidFill>
                  <a:srgbClr val="DA1F26"/>
                </a:solidFill>
                <a:effectLst/>
                <a:uLnTx/>
                <a:uFillTx/>
                <a:latin typeface="Ubuntu"/>
                <a:ea typeface="+mn-ea"/>
                <a:cs typeface="+mn-cs"/>
              </a:rPr>
              <a:t>Simple Energy Extraction and Conversion</a:t>
            </a:r>
          </a:p>
        </p:txBody>
      </p:sp>
      <p:sp>
        <p:nvSpPr>
          <p:cNvPr id="50" name="Rectangle 49">
            <a:extLst>
              <a:ext uri="{FF2B5EF4-FFF2-40B4-BE49-F238E27FC236}">
                <a16:creationId xmlns:a16="http://schemas.microsoft.com/office/drawing/2014/main" id="{D64E21AA-752C-459C-8527-E157911E1F68}"/>
              </a:ext>
            </a:extLst>
          </p:cNvPr>
          <p:cNvSpPr/>
          <p:nvPr/>
        </p:nvSpPr>
        <p:spPr>
          <a:xfrm>
            <a:off x="458518" y="5519609"/>
            <a:ext cx="2621236" cy="48474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
                <a:srgbClr val="DA1F26"/>
              </a:buClr>
              <a:buSzTx/>
              <a:buFontTx/>
              <a:buNone/>
              <a:tabLst/>
              <a:defRPr/>
            </a:pPr>
            <a:r>
              <a:rPr kumimoji="0" lang="en-US" sz="1050" b="0" i="0" u="none" strike="noStrike" kern="1200" cap="none" spc="0" normalizeH="0" baseline="0" noProof="0">
                <a:ln>
                  <a:noFill/>
                </a:ln>
                <a:solidFill>
                  <a:srgbClr val="231F20"/>
                </a:solidFill>
                <a:effectLst/>
                <a:uLnTx/>
                <a:uFillTx/>
                <a:latin typeface="Ubuntu"/>
                <a:ea typeface="+mn-ea"/>
                <a:cs typeface="+mn-cs"/>
              </a:rPr>
              <a:t>Liquid metal wall compression technology</a:t>
            </a:r>
            <a:r>
              <a:rPr kumimoji="0" lang="en-CA" sz="1050" b="0" i="0" u="none" strike="noStrike" kern="1200" cap="none" spc="0" normalizeH="0" baseline="0" noProof="0">
                <a:ln>
                  <a:noFill/>
                </a:ln>
                <a:solidFill>
                  <a:srgbClr val="231F20"/>
                </a:solidFill>
                <a:effectLst/>
                <a:uLnTx/>
                <a:uFillTx/>
                <a:latin typeface="Ubuntu"/>
                <a:ea typeface="+mn-ea"/>
                <a:cs typeface="+mn-cs"/>
              </a:rPr>
              <a:t> absorbs neutrons and protects machine from fusion damage</a:t>
            </a:r>
          </a:p>
        </p:txBody>
      </p:sp>
      <p:sp>
        <p:nvSpPr>
          <p:cNvPr id="52" name="Rectangle 51">
            <a:extLst>
              <a:ext uri="{FF2B5EF4-FFF2-40B4-BE49-F238E27FC236}">
                <a16:creationId xmlns:a16="http://schemas.microsoft.com/office/drawing/2014/main" id="{B586A919-E3A5-4378-8845-C286308908CD}"/>
              </a:ext>
            </a:extLst>
          </p:cNvPr>
          <p:cNvSpPr/>
          <p:nvPr/>
        </p:nvSpPr>
        <p:spPr>
          <a:xfrm>
            <a:off x="3353886" y="5519609"/>
            <a:ext cx="2462048" cy="48474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
                <a:srgbClr val="DA1F26"/>
              </a:buClr>
              <a:buSzTx/>
              <a:buFontTx/>
              <a:buNone/>
              <a:tabLst/>
              <a:defRPr/>
            </a:pPr>
            <a:r>
              <a:rPr kumimoji="0" lang="en-US" sz="1050" b="0" i="0" u="none" strike="noStrike" kern="1200" cap="none" spc="0" normalizeH="0" baseline="0" noProof="0">
                <a:ln>
                  <a:noFill/>
                </a:ln>
                <a:solidFill>
                  <a:srgbClr val="231F20"/>
                </a:solidFill>
                <a:effectLst/>
                <a:uLnTx/>
                <a:uFillTx/>
                <a:latin typeface="Ubuntu"/>
                <a:ea typeface="+mn-ea"/>
                <a:cs typeface="+mn-cs"/>
              </a:rPr>
              <a:t>Liquid metal wall surrounding fusion plasma produces tritium fuel with a sustainable breeding ratio</a:t>
            </a:r>
          </a:p>
        </p:txBody>
      </p:sp>
      <p:sp>
        <p:nvSpPr>
          <p:cNvPr id="53" name="Rectangle 52">
            <a:extLst>
              <a:ext uri="{FF2B5EF4-FFF2-40B4-BE49-F238E27FC236}">
                <a16:creationId xmlns:a16="http://schemas.microsoft.com/office/drawing/2014/main" id="{6D0718B8-18CC-4167-965A-D7116C3E760D}"/>
              </a:ext>
            </a:extLst>
          </p:cNvPr>
          <p:cNvSpPr/>
          <p:nvPr/>
        </p:nvSpPr>
        <p:spPr>
          <a:xfrm>
            <a:off x="6220210" y="5519609"/>
            <a:ext cx="2652374" cy="48474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
                <a:srgbClr val="DA1F26"/>
              </a:buClr>
              <a:buSzTx/>
              <a:buFontTx/>
              <a:buNone/>
              <a:tabLst/>
              <a:defRPr/>
            </a:pPr>
            <a:r>
              <a:rPr kumimoji="0" lang="en-US" sz="1050" b="0" i="0" u="none" strike="noStrike" kern="1200" cap="none" spc="0" normalizeH="0" baseline="0" noProof="0">
                <a:ln>
                  <a:noFill/>
                </a:ln>
                <a:solidFill>
                  <a:srgbClr val="231F20"/>
                </a:solidFill>
                <a:effectLst/>
                <a:uLnTx/>
                <a:uFillTx/>
                <a:latin typeface="Ubuntu"/>
                <a:ea typeface="+mn-ea"/>
                <a:cs typeface="+mn-cs"/>
              </a:rPr>
              <a:t>Liquid metal wall surrounding fusion absorbs neutrons and heat for simple conversion to electricity via steam turbine</a:t>
            </a:r>
            <a:endParaRPr kumimoji="0" lang="en-CA" sz="1050" b="0" i="0" u="none" strike="noStrike" kern="1200" cap="none" spc="0" normalizeH="0" baseline="0" noProof="0">
              <a:ln>
                <a:noFill/>
              </a:ln>
              <a:solidFill>
                <a:srgbClr val="231F20"/>
              </a:solidFill>
              <a:effectLst/>
              <a:uLnTx/>
              <a:uFillTx/>
              <a:latin typeface="Ubuntu"/>
              <a:ea typeface="+mn-ea"/>
              <a:cs typeface="+mn-cs"/>
            </a:endParaRPr>
          </a:p>
        </p:txBody>
      </p:sp>
      <p:sp>
        <p:nvSpPr>
          <p:cNvPr id="54" name="Rectangle 53">
            <a:extLst>
              <a:ext uri="{FF2B5EF4-FFF2-40B4-BE49-F238E27FC236}">
                <a16:creationId xmlns:a16="http://schemas.microsoft.com/office/drawing/2014/main" id="{2B2E6C99-11A5-4ABE-80C3-5CE116825A1E}"/>
              </a:ext>
            </a:extLst>
          </p:cNvPr>
          <p:cNvSpPr/>
          <p:nvPr/>
        </p:nvSpPr>
        <p:spPr>
          <a:xfrm>
            <a:off x="9120901" y="5519609"/>
            <a:ext cx="2623298" cy="646331"/>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
                <a:srgbClr val="DA1F26"/>
              </a:buClr>
              <a:buSzTx/>
              <a:buFontTx/>
              <a:buNone/>
              <a:tabLst/>
              <a:defRPr/>
            </a:pPr>
            <a:r>
              <a:rPr kumimoji="0" lang="en-US" sz="1050" b="0" i="0" u="none" strike="noStrike" kern="1200" cap="none" spc="0" normalizeH="0" baseline="0" noProof="0">
                <a:ln>
                  <a:noFill/>
                </a:ln>
                <a:solidFill>
                  <a:srgbClr val="231F20"/>
                </a:solidFill>
                <a:effectLst/>
                <a:uLnTx/>
                <a:uFillTx/>
                <a:latin typeface="Ubuntu"/>
                <a:ea typeface="+mn-ea"/>
                <a:cs typeface="+mn-cs"/>
              </a:rPr>
              <a:t>Mechanical compression with liquid metal avoids the need for expensive magnets or targets, high-power lasers and exotic/unavailable materials</a:t>
            </a:r>
            <a:endParaRPr kumimoji="0" lang="en-CA" sz="1050" b="0" i="0" u="none" strike="noStrike" kern="1200" cap="none" spc="0" normalizeH="0" baseline="0" noProof="0">
              <a:ln>
                <a:noFill/>
              </a:ln>
              <a:solidFill>
                <a:srgbClr val="231F20"/>
              </a:solidFill>
              <a:effectLst/>
              <a:uLnTx/>
              <a:uFillTx/>
              <a:latin typeface="Ubuntu"/>
              <a:ea typeface="+mn-ea"/>
              <a:cs typeface="+mn-cs"/>
            </a:endParaRPr>
          </a:p>
        </p:txBody>
      </p:sp>
      <p:cxnSp>
        <p:nvCxnSpPr>
          <p:cNvPr id="67" name="Straight Connector 66">
            <a:extLst>
              <a:ext uri="{FF2B5EF4-FFF2-40B4-BE49-F238E27FC236}">
                <a16:creationId xmlns:a16="http://schemas.microsoft.com/office/drawing/2014/main" id="{3ACCC3C5-1A09-4CF7-92DA-5EFE4CA3B8A0}"/>
              </a:ext>
            </a:extLst>
          </p:cNvPr>
          <p:cNvCxnSpPr>
            <a:cxnSpLocks/>
          </p:cNvCxnSpPr>
          <p:nvPr/>
        </p:nvCxnSpPr>
        <p:spPr>
          <a:xfrm>
            <a:off x="3223073" y="3419880"/>
            <a:ext cx="0" cy="273195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2A908E6-110B-4198-8D60-0A2306FA4D61}"/>
              </a:ext>
            </a:extLst>
          </p:cNvPr>
          <p:cNvCxnSpPr>
            <a:cxnSpLocks/>
          </p:cNvCxnSpPr>
          <p:nvPr/>
        </p:nvCxnSpPr>
        <p:spPr>
          <a:xfrm flipH="1">
            <a:off x="9003396" y="3419880"/>
            <a:ext cx="1923" cy="273195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Freeform 9">
            <a:extLst>
              <a:ext uri="{FF2B5EF4-FFF2-40B4-BE49-F238E27FC236}">
                <a16:creationId xmlns:a16="http://schemas.microsoft.com/office/drawing/2014/main" id="{AB0EEFCF-7070-488D-8CC5-0C22ED186D1A}"/>
              </a:ext>
            </a:extLst>
          </p:cNvPr>
          <p:cNvSpPr>
            <a:spLocks noEditPoints="1"/>
          </p:cNvSpPr>
          <p:nvPr/>
        </p:nvSpPr>
        <p:spPr bwMode="auto">
          <a:xfrm>
            <a:off x="442508" y="5114650"/>
            <a:ext cx="227829" cy="227829"/>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no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
        <p:nvSpPr>
          <p:cNvPr id="48" name="Freeform 9">
            <a:extLst>
              <a:ext uri="{FF2B5EF4-FFF2-40B4-BE49-F238E27FC236}">
                <a16:creationId xmlns:a16="http://schemas.microsoft.com/office/drawing/2014/main" id="{2005C7D3-6394-42F6-B9FF-B308DD248C61}"/>
              </a:ext>
            </a:extLst>
          </p:cNvPr>
          <p:cNvSpPr>
            <a:spLocks noEditPoints="1"/>
          </p:cNvSpPr>
          <p:nvPr/>
        </p:nvSpPr>
        <p:spPr bwMode="auto">
          <a:xfrm>
            <a:off x="3326397" y="5114650"/>
            <a:ext cx="227829" cy="227829"/>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no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
        <p:nvSpPr>
          <p:cNvPr id="60" name="Freeform 9">
            <a:extLst>
              <a:ext uri="{FF2B5EF4-FFF2-40B4-BE49-F238E27FC236}">
                <a16:creationId xmlns:a16="http://schemas.microsoft.com/office/drawing/2014/main" id="{2D327294-C461-4DE9-A82C-62D2281EE7BB}"/>
              </a:ext>
            </a:extLst>
          </p:cNvPr>
          <p:cNvSpPr>
            <a:spLocks noEditPoints="1"/>
          </p:cNvSpPr>
          <p:nvPr/>
        </p:nvSpPr>
        <p:spPr bwMode="auto">
          <a:xfrm>
            <a:off x="6200463" y="5114650"/>
            <a:ext cx="227829" cy="227829"/>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no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
        <p:nvSpPr>
          <p:cNvPr id="61" name="Freeform 9">
            <a:extLst>
              <a:ext uri="{FF2B5EF4-FFF2-40B4-BE49-F238E27FC236}">
                <a16:creationId xmlns:a16="http://schemas.microsoft.com/office/drawing/2014/main" id="{EBEE4623-6338-45AF-80FE-A3572A706052}"/>
              </a:ext>
            </a:extLst>
          </p:cNvPr>
          <p:cNvSpPr>
            <a:spLocks noEditPoints="1"/>
          </p:cNvSpPr>
          <p:nvPr/>
        </p:nvSpPr>
        <p:spPr bwMode="auto">
          <a:xfrm>
            <a:off x="9115716" y="5114650"/>
            <a:ext cx="227829" cy="227829"/>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no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
        <p:nvSpPr>
          <p:cNvPr id="7" name="Rectangle: Rounded Corners 22">
            <a:extLst>
              <a:ext uri="{FF2B5EF4-FFF2-40B4-BE49-F238E27FC236}">
                <a16:creationId xmlns:a16="http://schemas.microsoft.com/office/drawing/2014/main" id="{2B362BE3-BDC9-B382-69C6-5859DF6E0CE4}"/>
              </a:ext>
            </a:extLst>
          </p:cNvPr>
          <p:cNvSpPr/>
          <p:nvPr/>
        </p:nvSpPr>
        <p:spPr>
          <a:xfrm>
            <a:off x="9056076" y="1126436"/>
            <a:ext cx="2792149" cy="1598231"/>
          </a:xfrm>
          <a:prstGeom prst="roundRect">
            <a:avLst>
              <a:gd name="adj" fmla="val 1508"/>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8" name="Rectangle: Rounded Corners 22">
            <a:extLst>
              <a:ext uri="{FF2B5EF4-FFF2-40B4-BE49-F238E27FC236}">
                <a16:creationId xmlns:a16="http://schemas.microsoft.com/office/drawing/2014/main" id="{1CF6D0A2-37DC-CD56-DEB8-330FD675FFB7}"/>
              </a:ext>
            </a:extLst>
          </p:cNvPr>
          <p:cNvSpPr/>
          <p:nvPr/>
        </p:nvSpPr>
        <p:spPr>
          <a:xfrm>
            <a:off x="6151975" y="1126435"/>
            <a:ext cx="2792149" cy="1598231"/>
          </a:xfrm>
          <a:prstGeom prst="roundRect">
            <a:avLst>
              <a:gd name="adj" fmla="val 1508"/>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9" name="Rectangle: Rounded Corners 22">
            <a:extLst>
              <a:ext uri="{FF2B5EF4-FFF2-40B4-BE49-F238E27FC236}">
                <a16:creationId xmlns:a16="http://schemas.microsoft.com/office/drawing/2014/main" id="{858ABE8E-9173-2A20-B185-49450D7CF2FC}"/>
              </a:ext>
            </a:extLst>
          </p:cNvPr>
          <p:cNvSpPr/>
          <p:nvPr/>
        </p:nvSpPr>
        <p:spPr>
          <a:xfrm>
            <a:off x="3247875" y="1126435"/>
            <a:ext cx="2792149" cy="1598231"/>
          </a:xfrm>
          <a:prstGeom prst="roundRect">
            <a:avLst>
              <a:gd name="adj" fmla="val 1508"/>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1" name="Rectangle: Rounded Corners 22">
            <a:extLst>
              <a:ext uri="{FF2B5EF4-FFF2-40B4-BE49-F238E27FC236}">
                <a16:creationId xmlns:a16="http://schemas.microsoft.com/office/drawing/2014/main" id="{0ACDC551-367D-2723-4B8A-4AAA45DADACB}"/>
              </a:ext>
            </a:extLst>
          </p:cNvPr>
          <p:cNvSpPr/>
          <p:nvPr/>
        </p:nvSpPr>
        <p:spPr>
          <a:xfrm>
            <a:off x="343775" y="1126435"/>
            <a:ext cx="2792149" cy="1593451"/>
          </a:xfrm>
          <a:prstGeom prst="roundRect">
            <a:avLst>
              <a:gd name="adj" fmla="val 1508"/>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12" name="Rectangle 11">
            <a:extLst>
              <a:ext uri="{FF2B5EF4-FFF2-40B4-BE49-F238E27FC236}">
                <a16:creationId xmlns:a16="http://schemas.microsoft.com/office/drawing/2014/main" id="{55E2C677-FB35-5D5E-8B5B-7ED329633949}"/>
              </a:ext>
            </a:extLst>
          </p:cNvPr>
          <p:cNvSpPr/>
          <p:nvPr/>
        </p:nvSpPr>
        <p:spPr>
          <a:xfrm>
            <a:off x="3447189" y="1694336"/>
            <a:ext cx="2383200" cy="55399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
                <a:srgbClr val="DA1F26"/>
              </a:buClr>
              <a:buSzTx/>
              <a:buFontTx/>
              <a:buNone/>
              <a:tabLst/>
              <a:defRPr/>
            </a:pPr>
            <a:r>
              <a:rPr kumimoji="0" lang="en-US" sz="1200" b="0" i="0" u="none" strike="noStrike" kern="1200" cap="none" spc="0" normalizeH="0" baseline="0" noProof="0">
                <a:ln>
                  <a:noFill/>
                </a:ln>
                <a:solidFill>
                  <a:srgbClr val="231F20"/>
                </a:solidFill>
                <a:effectLst/>
                <a:uLnTx/>
                <a:uFillTx/>
                <a:latin typeface="Ubuntu"/>
                <a:ea typeface="+mn-ea"/>
                <a:cs typeface="+mn-cs"/>
              </a:rPr>
              <a:t>Difficult technological path for creating a self-sustaining fuel source</a:t>
            </a:r>
          </a:p>
        </p:txBody>
      </p:sp>
      <p:sp>
        <p:nvSpPr>
          <p:cNvPr id="13" name="Rectangle 12">
            <a:extLst>
              <a:ext uri="{FF2B5EF4-FFF2-40B4-BE49-F238E27FC236}">
                <a16:creationId xmlns:a16="http://schemas.microsoft.com/office/drawing/2014/main" id="{E5B3CB82-9F5C-B999-0F36-7BB4C0979A61}"/>
              </a:ext>
            </a:extLst>
          </p:cNvPr>
          <p:cNvSpPr/>
          <p:nvPr/>
        </p:nvSpPr>
        <p:spPr>
          <a:xfrm>
            <a:off x="6365144" y="1694336"/>
            <a:ext cx="2383200" cy="55399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
                <a:srgbClr val="DA1F26"/>
              </a:buClr>
              <a:buSzTx/>
              <a:buFontTx/>
              <a:buNone/>
              <a:tabLst/>
              <a:defRPr/>
            </a:pPr>
            <a:r>
              <a:rPr kumimoji="0" lang="en-US" sz="1200" b="0" i="0" u="none" strike="noStrike" kern="1200" cap="none" spc="0" normalizeH="0" baseline="0" noProof="0">
                <a:ln>
                  <a:noFill/>
                </a:ln>
                <a:solidFill>
                  <a:srgbClr val="231F20"/>
                </a:solidFill>
                <a:effectLst/>
                <a:uLnTx/>
                <a:uFillTx/>
                <a:latin typeface="Ubuntu"/>
                <a:ea typeface="+mn-ea"/>
                <a:cs typeface="+mn-cs"/>
              </a:rPr>
              <a:t>The path to extract and convert fusion energy into a heat source and electricity is still experimental</a:t>
            </a:r>
          </a:p>
        </p:txBody>
      </p:sp>
      <p:sp>
        <p:nvSpPr>
          <p:cNvPr id="14" name="Rectangle 13">
            <a:extLst>
              <a:ext uri="{FF2B5EF4-FFF2-40B4-BE49-F238E27FC236}">
                <a16:creationId xmlns:a16="http://schemas.microsoft.com/office/drawing/2014/main" id="{9F40D983-44E3-EF64-C90F-56648D2A2381}"/>
              </a:ext>
            </a:extLst>
          </p:cNvPr>
          <p:cNvSpPr/>
          <p:nvPr/>
        </p:nvSpPr>
        <p:spPr>
          <a:xfrm>
            <a:off x="9255390" y="1694336"/>
            <a:ext cx="2416070" cy="92333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
                <a:srgbClr val="DA1F26"/>
              </a:buClr>
              <a:buSzTx/>
              <a:buFontTx/>
              <a:buNone/>
              <a:tabLst/>
              <a:defRPr/>
            </a:pPr>
            <a:r>
              <a:rPr kumimoji="0" lang="en-US" sz="1200" b="0" i="0" u="none" strike="noStrike" kern="1200" cap="none" spc="0" normalizeH="0" baseline="0" noProof="0">
                <a:ln>
                  <a:noFill/>
                </a:ln>
                <a:solidFill>
                  <a:srgbClr val="231F20"/>
                </a:solidFill>
                <a:effectLst/>
                <a:uLnTx/>
                <a:uFillTx/>
                <a:latin typeface="Ubuntu"/>
                <a:ea typeface="+mn-ea"/>
                <a:cs typeface="+mn-cs"/>
              </a:rPr>
              <a:t>Steady-state fusion needs costly superconducting magnets, while inertial confinement relies on pricey high-power lasers and/or targets</a:t>
            </a:r>
            <a:endParaRPr kumimoji="0" lang="en-CA" sz="1200" b="0" i="0" u="none" strike="noStrike" kern="1200" cap="none" spc="0" normalizeH="0" baseline="0" noProof="0">
              <a:ln>
                <a:noFill/>
              </a:ln>
              <a:solidFill>
                <a:srgbClr val="231F20"/>
              </a:solidFill>
              <a:effectLst/>
              <a:uLnTx/>
              <a:uFillTx/>
              <a:latin typeface="Ubuntu"/>
              <a:ea typeface="+mn-ea"/>
              <a:cs typeface="+mn-cs"/>
            </a:endParaRPr>
          </a:p>
        </p:txBody>
      </p:sp>
      <p:sp>
        <p:nvSpPr>
          <p:cNvPr id="15" name="Rectangle 14">
            <a:extLst>
              <a:ext uri="{FF2B5EF4-FFF2-40B4-BE49-F238E27FC236}">
                <a16:creationId xmlns:a16="http://schemas.microsoft.com/office/drawing/2014/main" id="{DC19153C-EBA9-492B-F0E1-18D5160EF824}"/>
              </a:ext>
            </a:extLst>
          </p:cNvPr>
          <p:cNvSpPr/>
          <p:nvPr/>
        </p:nvSpPr>
        <p:spPr>
          <a:xfrm>
            <a:off x="515379" y="1694336"/>
            <a:ext cx="2383200" cy="55399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600"/>
              </a:spcBef>
              <a:spcAft>
                <a:spcPts val="0"/>
              </a:spcAft>
              <a:buClr>
                <a:srgbClr val="DA1F26"/>
              </a:buClr>
              <a:buSzTx/>
              <a:buFontTx/>
              <a:buNone/>
              <a:tabLst/>
              <a:defRPr/>
            </a:pPr>
            <a:r>
              <a:rPr kumimoji="0" lang="en-US" sz="1200" b="0" i="0" u="none" strike="noStrike" kern="1200" cap="none" spc="0" normalizeH="0" baseline="0" noProof="0">
                <a:ln>
                  <a:noFill/>
                </a:ln>
                <a:solidFill>
                  <a:srgbClr val="231F20"/>
                </a:solidFill>
                <a:effectLst/>
                <a:uLnTx/>
                <a:uFillTx/>
                <a:latin typeface="Ubuntu"/>
                <a:ea typeface="+mn-ea"/>
                <a:cs typeface="+mn-cs"/>
              </a:rPr>
              <a:t>Neutrons emitted from fusion reaction damage unshielded machine structures</a:t>
            </a:r>
          </a:p>
        </p:txBody>
      </p:sp>
      <p:grpSp>
        <p:nvGrpSpPr>
          <p:cNvPr id="16" name="Group 15">
            <a:extLst>
              <a:ext uri="{FF2B5EF4-FFF2-40B4-BE49-F238E27FC236}">
                <a16:creationId xmlns:a16="http://schemas.microsoft.com/office/drawing/2014/main" id="{DD3E7DA7-2CC7-65B5-8F91-1824C8E5CFFD}"/>
              </a:ext>
            </a:extLst>
          </p:cNvPr>
          <p:cNvGrpSpPr/>
          <p:nvPr/>
        </p:nvGrpSpPr>
        <p:grpSpPr>
          <a:xfrm>
            <a:off x="515379" y="1233895"/>
            <a:ext cx="2383200" cy="365091"/>
            <a:chOff x="548249" y="2905393"/>
            <a:chExt cx="2383200" cy="365091"/>
          </a:xfrm>
        </p:grpSpPr>
        <p:sp>
          <p:nvSpPr>
            <p:cNvPr id="18" name="Rectangle 17">
              <a:extLst>
                <a:ext uri="{FF2B5EF4-FFF2-40B4-BE49-F238E27FC236}">
                  <a16:creationId xmlns:a16="http://schemas.microsoft.com/office/drawing/2014/main" id="{B204B1CF-DD92-FB36-D76D-CF142AE9B0AC}"/>
                </a:ext>
              </a:extLst>
            </p:cNvPr>
            <p:cNvSpPr/>
            <p:nvPr/>
          </p:nvSpPr>
          <p:spPr>
            <a:xfrm>
              <a:off x="548249" y="2905393"/>
              <a:ext cx="2383200" cy="365091"/>
            </a:xfrm>
            <a:prstGeom prst="rect">
              <a:avLst/>
            </a:prstGeom>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1200" cap="none" spc="0" normalizeH="0" baseline="0" noProof="0">
                  <a:ln>
                    <a:noFill/>
                  </a:ln>
                  <a:solidFill>
                    <a:srgbClr val="231F20"/>
                  </a:solidFill>
                  <a:effectLst/>
                  <a:uLnTx/>
                  <a:uFillTx/>
                  <a:latin typeface="Ubuntu"/>
                  <a:ea typeface="+mn-ea"/>
                  <a:cs typeface="+mn-cs"/>
                </a:rPr>
                <a:t>Material Degradation</a:t>
              </a:r>
            </a:p>
          </p:txBody>
        </p:sp>
        <p:cxnSp>
          <p:nvCxnSpPr>
            <p:cNvPr id="19" name="Straight Connector 18">
              <a:extLst>
                <a:ext uri="{FF2B5EF4-FFF2-40B4-BE49-F238E27FC236}">
                  <a16:creationId xmlns:a16="http://schemas.microsoft.com/office/drawing/2014/main" id="{10C43D3C-8DA2-FF70-A4E4-9BCB891988A6}"/>
                </a:ext>
              </a:extLst>
            </p:cNvPr>
            <p:cNvCxnSpPr>
              <a:cxnSpLocks/>
            </p:cNvCxnSpPr>
            <p:nvPr/>
          </p:nvCxnSpPr>
          <p:spPr>
            <a:xfrm>
              <a:off x="548249" y="3270484"/>
              <a:ext cx="2383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63682192-3F6A-40CD-CBA7-2CD23EAFC349}"/>
              </a:ext>
            </a:extLst>
          </p:cNvPr>
          <p:cNvSpPr/>
          <p:nvPr/>
        </p:nvSpPr>
        <p:spPr>
          <a:xfrm>
            <a:off x="3447189" y="1258125"/>
            <a:ext cx="2383200" cy="365091"/>
          </a:xfrm>
          <a:prstGeom prst="rect">
            <a:avLst/>
          </a:prstGeom>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1200" cap="none" spc="0" normalizeH="0" baseline="0" noProof="0">
                <a:ln>
                  <a:noFill/>
                </a:ln>
                <a:solidFill>
                  <a:srgbClr val="231F20"/>
                </a:solidFill>
                <a:effectLst/>
                <a:uLnTx/>
                <a:uFillTx/>
                <a:latin typeface="Ubuntu"/>
                <a:ea typeface="+mn-ea"/>
                <a:cs typeface="+mn-cs"/>
              </a:rPr>
              <a:t>Fuel Production</a:t>
            </a:r>
          </a:p>
        </p:txBody>
      </p:sp>
      <p:cxnSp>
        <p:nvCxnSpPr>
          <p:cNvPr id="21" name="Straight Connector 20">
            <a:extLst>
              <a:ext uri="{FF2B5EF4-FFF2-40B4-BE49-F238E27FC236}">
                <a16:creationId xmlns:a16="http://schemas.microsoft.com/office/drawing/2014/main" id="{0B6BE73F-28C6-8395-E9AB-81D8229935B9}"/>
              </a:ext>
            </a:extLst>
          </p:cNvPr>
          <p:cNvCxnSpPr>
            <a:cxnSpLocks/>
          </p:cNvCxnSpPr>
          <p:nvPr/>
        </p:nvCxnSpPr>
        <p:spPr>
          <a:xfrm>
            <a:off x="3452349" y="1598986"/>
            <a:ext cx="2383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BD97C99-BCD1-251F-9468-D4E3DB73EA30}"/>
              </a:ext>
            </a:extLst>
          </p:cNvPr>
          <p:cNvSpPr/>
          <p:nvPr/>
        </p:nvSpPr>
        <p:spPr>
          <a:xfrm>
            <a:off x="6384194" y="1262946"/>
            <a:ext cx="2383200" cy="365091"/>
          </a:xfrm>
          <a:prstGeom prst="rect">
            <a:avLst/>
          </a:prstGeom>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1200" cap="none" spc="0" normalizeH="0" baseline="0" noProof="0">
                <a:ln>
                  <a:noFill/>
                </a:ln>
                <a:solidFill>
                  <a:srgbClr val="231F20"/>
                </a:solidFill>
                <a:effectLst/>
                <a:uLnTx/>
                <a:uFillTx/>
                <a:latin typeface="Ubuntu"/>
                <a:ea typeface="+mn-ea"/>
                <a:cs typeface="+mn-cs"/>
              </a:rPr>
              <a:t>Energy Capture</a:t>
            </a:r>
          </a:p>
        </p:txBody>
      </p:sp>
      <p:cxnSp>
        <p:nvCxnSpPr>
          <p:cNvPr id="23" name="Straight Connector 22">
            <a:extLst>
              <a:ext uri="{FF2B5EF4-FFF2-40B4-BE49-F238E27FC236}">
                <a16:creationId xmlns:a16="http://schemas.microsoft.com/office/drawing/2014/main" id="{ECD0BB89-3B0C-AD32-0525-5CBF782CB589}"/>
              </a:ext>
            </a:extLst>
          </p:cNvPr>
          <p:cNvCxnSpPr>
            <a:cxnSpLocks/>
          </p:cNvCxnSpPr>
          <p:nvPr/>
        </p:nvCxnSpPr>
        <p:spPr>
          <a:xfrm>
            <a:off x="6356449" y="1598986"/>
            <a:ext cx="2383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D14283-7528-0595-B00E-611935119D04}"/>
              </a:ext>
            </a:extLst>
          </p:cNvPr>
          <p:cNvSpPr/>
          <p:nvPr/>
        </p:nvSpPr>
        <p:spPr>
          <a:xfrm>
            <a:off x="9255390" y="1233895"/>
            <a:ext cx="2383200" cy="365091"/>
          </a:xfrm>
          <a:prstGeom prst="rect">
            <a:avLst/>
          </a:prstGeom>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1200" cap="none" spc="0" normalizeH="0" baseline="0" noProof="0">
                <a:ln>
                  <a:noFill/>
                </a:ln>
                <a:solidFill>
                  <a:srgbClr val="231F20"/>
                </a:solidFill>
                <a:effectLst/>
                <a:uLnTx/>
                <a:uFillTx/>
                <a:latin typeface="Ubuntu"/>
                <a:ea typeface="+mn-ea"/>
                <a:cs typeface="+mn-cs"/>
              </a:rPr>
              <a:t>Cost </a:t>
            </a:r>
          </a:p>
        </p:txBody>
      </p:sp>
      <p:cxnSp>
        <p:nvCxnSpPr>
          <p:cNvPr id="27" name="Straight Connector 26">
            <a:extLst>
              <a:ext uri="{FF2B5EF4-FFF2-40B4-BE49-F238E27FC236}">
                <a16:creationId xmlns:a16="http://schemas.microsoft.com/office/drawing/2014/main" id="{132C64A0-EDC1-50BD-B1E5-9B765E222329}"/>
              </a:ext>
            </a:extLst>
          </p:cNvPr>
          <p:cNvCxnSpPr>
            <a:cxnSpLocks/>
          </p:cNvCxnSpPr>
          <p:nvPr/>
        </p:nvCxnSpPr>
        <p:spPr>
          <a:xfrm>
            <a:off x="9260550" y="1598986"/>
            <a:ext cx="2383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AD2476D5-C271-5B92-DE37-3E68A0CEF5FF}"/>
              </a:ext>
            </a:extLst>
          </p:cNvPr>
          <p:cNvSpPr/>
          <p:nvPr/>
        </p:nvSpPr>
        <p:spPr>
          <a:xfrm>
            <a:off x="253926" y="1046579"/>
            <a:ext cx="275627" cy="2756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a:ea typeface="+mn-ea"/>
                <a:cs typeface="+mn-cs"/>
              </a:rPr>
              <a:t>1</a:t>
            </a:r>
          </a:p>
        </p:txBody>
      </p:sp>
      <p:sp>
        <p:nvSpPr>
          <p:cNvPr id="31" name="Oval 30">
            <a:extLst>
              <a:ext uri="{FF2B5EF4-FFF2-40B4-BE49-F238E27FC236}">
                <a16:creationId xmlns:a16="http://schemas.microsoft.com/office/drawing/2014/main" id="{7F48890C-C4E6-7E06-9A8A-2E34846A48DA}"/>
              </a:ext>
            </a:extLst>
          </p:cNvPr>
          <p:cNvSpPr/>
          <p:nvPr/>
        </p:nvSpPr>
        <p:spPr>
          <a:xfrm>
            <a:off x="3183550" y="1048122"/>
            <a:ext cx="275627" cy="2756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a:ea typeface="+mn-ea"/>
                <a:cs typeface="+mn-cs"/>
              </a:rPr>
              <a:t>2</a:t>
            </a:r>
          </a:p>
        </p:txBody>
      </p:sp>
      <p:sp>
        <p:nvSpPr>
          <p:cNvPr id="35" name="Oval 34">
            <a:extLst>
              <a:ext uri="{FF2B5EF4-FFF2-40B4-BE49-F238E27FC236}">
                <a16:creationId xmlns:a16="http://schemas.microsoft.com/office/drawing/2014/main" id="{E01C2E3B-6BF0-C982-D652-3794B1CA9D73}"/>
              </a:ext>
            </a:extLst>
          </p:cNvPr>
          <p:cNvSpPr/>
          <p:nvPr/>
        </p:nvSpPr>
        <p:spPr>
          <a:xfrm>
            <a:off x="6090066" y="1046578"/>
            <a:ext cx="275627" cy="2756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a:ea typeface="+mn-ea"/>
                <a:cs typeface="+mn-cs"/>
              </a:rPr>
              <a:t>3</a:t>
            </a:r>
          </a:p>
        </p:txBody>
      </p:sp>
      <p:sp>
        <p:nvSpPr>
          <p:cNvPr id="36" name="Oval 35">
            <a:extLst>
              <a:ext uri="{FF2B5EF4-FFF2-40B4-BE49-F238E27FC236}">
                <a16:creationId xmlns:a16="http://schemas.microsoft.com/office/drawing/2014/main" id="{0D5B8C2F-C5CB-648A-689E-9BAAD497C973}"/>
              </a:ext>
            </a:extLst>
          </p:cNvPr>
          <p:cNvSpPr/>
          <p:nvPr/>
        </p:nvSpPr>
        <p:spPr>
          <a:xfrm>
            <a:off x="9005319" y="1046577"/>
            <a:ext cx="275627" cy="2756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Ubuntu"/>
                <a:ea typeface="+mn-ea"/>
                <a:cs typeface="+mn-cs"/>
              </a:rPr>
              <a:t>4</a:t>
            </a:r>
          </a:p>
        </p:txBody>
      </p:sp>
      <p:sp>
        <p:nvSpPr>
          <p:cNvPr id="24" name="Round Same Side Corner Rectangle 23">
            <a:extLst>
              <a:ext uri="{FF2B5EF4-FFF2-40B4-BE49-F238E27FC236}">
                <a16:creationId xmlns:a16="http://schemas.microsoft.com/office/drawing/2014/main" id="{1DB22D23-AF66-9FB9-538A-E1BC78473911}"/>
              </a:ext>
            </a:extLst>
          </p:cNvPr>
          <p:cNvSpPr>
            <a:spLocks/>
          </p:cNvSpPr>
          <p:nvPr/>
        </p:nvSpPr>
        <p:spPr>
          <a:xfrm>
            <a:off x="330897" y="2825257"/>
            <a:ext cx="11524113" cy="524666"/>
          </a:xfrm>
          <a:prstGeom prst="round2Same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Ubuntu"/>
                <a:ea typeface="+mn-ea"/>
                <a:cs typeface="+mn-cs"/>
              </a:rPr>
              <a:t>General Fusion Addresses the Barriers to Commercial Fusion</a:t>
            </a:r>
            <a:endParaRPr kumimoji="0" lang="en-US" sz="1600" b="1"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25" name="Rectangle: Rounded Corners 54">
            <a:extLst>
              <a:ext uri="{FF2B5EF4-FFF2-40B4-BE49-F238E27FC236}">
                <a16:creationId xmlns:a16="http://schemas.microsoft.com/office/drawing/2014/main" id="{F7C0A5A5-5BF0-61CE-00B7-2B9147122DD9}"/>
              </a:ext>
            </a:extLst>
          </p:cNvPr>
          <p:cNvSpPr>
            <a:spLocks/>
          </p:cNvSpPr>
          <p:nvPr/>
        </p:nvSpPr>
        <p:spPr>
          <a:xfrm>
            <a:off x="330898" y="3016069"/>
            <a:ext cx="11524112" cy="3287625"/>
          </a:xfrm>
          <a:prstGeom prst="roundRect">
            <a:avLst>
              <a:gd name="adj" fmla="val 618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nvGrpSpPr>
          <p:cNvPr id="73" name="Group 72">
            <a:extLst>
              <a:ext uri="{FF2B5EF4-FFF2-40B4-BE49-F238E27FC236}">
                <a16:creationId xmlns:a16="http://schemas.microsoft.com/office/drawing/2014/main" id="{2B074D41-2705-DE15-2F43-CBD7CC6C7846}"/>
              </a:ext>
            </a:extLst>
          </p:cNvPr>
          <p:cNvGrpSpPr/>
          <p:nvPr/>
        </p:nvGrpSpPr>
        <p:grpSpPr>
          <a:xfrm>
            <a:off x="4240453" y="3430396"/>
            <a:ext cx="3531149" cy="1500431"/>
            <a:chOff x="3221324" y="2359726"/>
            <a:chExt cx="6376589" cy="2885742"/>
          </a:xfrm>
        </p:grpSpPr>
        <p:pic>
          <p:nvPicPr>
            <p:cNvPr id="2" name="Picture 1">
              <a:extLst>
                <a:ext uri="{FF2B5EF4-FFF2-40B4-BE49-F238E27FC236}">
                  <a16:creationId xmlns:a16="http://schemas.microsoft.com/office/drawing/2014/main" id="{6ED4948D-2A9A-EEC1-01D3-F8EB8BA8196A}"/>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1324" y="2452521"/>
              <a:ext cx="4162258" cy="2341270"/>
            </a:xfrm>
            <a:prstGeom prst="rect">
              <a:avLst/>
            </a:prstGeom>
          </p:spPr>
        </p:pic>
        <p:sp>
          <p:nvSpPr>
            <p:cNvPr id="4" name="Freeform 5">
              <a:extLst>
                <a:ext uri="{FF2B5EF4-FFF2-40B4-BE49-F238E27FC236}">
                  <a16:creationId xmlns:a16="http://schemas.microsoft.com/office/drawing/2014/main" id="{FFE49EE8-8FF4-E18A-76D7-D1A117AF7E4A}"/>
                </a:ext>
              </a:extLst>
            </p:cNvPr>
            <p:cNvSpPr>
              <a:spLocks/>
            </p:cNvSpPr>
            <p:nvPr/>
          </p:nvSpPr>
          <p:spPr bwMode="auto">
            <a:xfrm>
              <a:off x="6901611" y="2911846"/>
              <a:ext cx="1208441" cy="2048350"/>
            </a:xfrm>
            <a:custGeom>
              <a:avLst/>
              <a:gdLst>
                <a:gd name="T0" fmla="*/ 250 w 354"/>
                <a:gd name="T1" fmla="*/ 0 h 1268"/>
                <a:gd name="T2" fmla="*/ 354 w 354"/>
                <a:gd name="T3" fmla="*/ 0 h 1268"/>
                <a:gd name="T4" fmla="*/ 354 w 354"/>
                <a:gd name="T5" fmla="*/ 1268 h 1268"/>
                <a:gd name="T6" fmla="*/ 0 w 354"/>
                <a:gd name="T7" fmla="*/ 1268 h 1268"/>
              </a:gdLst>
              <a:ahLst/>
              <a:cxnLst>
                <a:cxn ang="0">
                  <a:pos x="T0" y="T1"/>
                </a:cxn>
                <a:cxn ang="0">
                  <a:pos x="T2" y="T3"/>
                </a:cxn>
                <a:cxn ang="0">
                  <a:pos x="T4" y="T5"/>
                </a:cxn>
                <a:cxn ang="0">
                  <a:pos x="T6" y="T7"/>
                </a:cxn>
              </a:cxnLst>
              <a:rect l="0" t="0" r="r" b="b"/>
              <a:pathLst>
                <a:path w="354" h="1268">
                  <a:moveTo>
                    <a:pt x="250" y="0"/>
                  </a:moveTo>
                  <a:lnTo>
                    <a:pt x="354" y="0"/>
                  </a:lnTo>
                  <a:lnTo>
                    <a:pt x="354" y="1268"/>
                  </a:lnTo>
                  <a:lnTo>
                    <a:pt x="0" y="1268"/>
                  </a:lnTo>
                </a:path>
              </a:pathLst>
            </a:custGeom>
            <a:noFill/>
            <a:ln w="28575" cap="flat">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5" name="Freeform 6">
              <a:extLst>
                <a:ext uri="{FF2B5EF4-FFF2-40B4-BE49-F238E27FC236}">
                  <a16:creationId xmlns:a16="http://schemas.microsoft.com/office/drawing/2014/main" id="{F27F4CE4-A0CF-204E-E437-2D408430DBBC}"/>
                </a:ext>
              </a:extLst>
            </p:cNvPr>
            <p:cNvSpPr>
              <a:spLocks/>
            </p:cNvSpPr>
            <p:nvPr/>
          </p:nvSpPr>
          <p:spPr bwMode="auto">
            <a:xfrm>
              <a:off x="3477006" y="2804481"/>
              <a:ext cx="3446951" cy="2173723"/>
            </a:xfrm>
            <a:custGeom>
              <a:avLst/>
              <a:gdLst>
                <a:gd name="T0" fmla="*/ 773 w 1603"/>
                <a:gd name="T1" fmla="*/ 0 h 1233"/>
                <a:gd name="T2" fmla="*/ 0 w 1603"/>
                <a:gd name="T3" fmla="*/ 0 h 1233"/>
                <a:gd name="T4" fmla="*/ 0 w 1603"/>
                <a:gd name="T5" fmla="*/ 1233 h 1233"/>
                <a:gd name="T6" fmla="*/ 1603 w 1603"/>
                <a:gd name="T7" fmla="*/ 1233 h 1233"/>
                <a:gd name="connsiteX0" fmla="*/ 4822 w 13759"/>
                <a:gd name="connsiteY0" fmla="*/ 0 h 10000"/>
                <a:gd name="connsiteX1" fmla="*/ 0 w 13759"/>
                <a:gd name="connsiteY1" fmla="*/ 0 h 10000"/>
                <a:gd name="connsiteX2" fmla="*/ 0 w 13759"/>
                <a:gd name="connsiteY2" fmla="*/ 10000 h 10000"/>
                <a:gd name="connsiteX3" fmla="*/ 13759 w 13759"/>
                <a:gd name="connsiteY3" fmla="*/ 10000 h 10000"/>
                <a:gd name="connsiteX0" fmla="*/ 4822 w 12295"/>
                <a:gd name="connsiteY0" fmla="*/ 0 h 10000"/>
                <a:gd name="connsiteX1" fmla="*/ 0 w 12295"/>
                <a:gd name="connsiteY1" fmla="*/ 0 h 10000"/>
                <a:gd name="connsiteX2" fmla="*/ 0 w 12295"/>
                <a:gd name="connsiteY2" fmla="*/ 10000 h 10000"/>
                <a:gd name="connsiteX3" fmla="*/ 12295 w 12295"/>
                <a:gd name="connsiteY3" fmla="*/ 9978 h 10000"/>
                <a:gd name="connsiteX0" fmla="*/ 4822 w 11366"/>
                <a:gd name="connsiteY0" fmla="*/ 0 h 10000"/>
                <a:gd name="connsiteX1" fmla="*/ 0 w 11366"/>
                <a:gd name="connsiteY1" fmla="*/ 0 h 10000"/>
                <a:gd name="connsiteX2" fmla="*/ 0 w 11366"/>
                <a:gd name="connsiteY2" fmla="*/ 10000 h 10000"/>
                <a:gd name="connsiteX3" fmla="*/ 11366 w 11366"/>
                <a:gd name="connsiteY3" fmla="*/ 9952 h 10000"/>
              </a:gdLst>
              <a:ahLst/>
              <a:cxnLst>
                <a:cxn ang="0">
                  <a:pos x="connsiteX0" y="connsiteY0"/>
                </a:cxn>
                <a:cxn ang="0">
                  <a:pos x="connsiteX1" y="connsiteY1"/>
                </a:cxn>
                <a:cxn ang="0">
                  <a:pos x="connsiteX2" y="connsiteY2"/>
                </a:cxn>
                <a:cxn ang="0">
                  <a:pos x="connsiteX3" y="connsiteY3"/>
                </a:cxn>
              </a:cxnLst>
              <a:rect l="l" t="t" r="r" b="b"/>
              <a:pathLst>
                <a:path w="11366" h="10000">
                  <a:moveTo>
                    <a:pt x="4822" y="0"/>
                  </a:moveTo>
                  <a:lnTo>
                    <a:pt x="0" y="0"/>
                  </a:lnTo>
                  <a:lnTo>
                    <a:pt x="0" y="10000"/>
                  </a:lnTo>
                  <a:lnTo>
                    <a:pt x="11366" y="9952"/>
                  </a:lnTo>
                </a:path>
              </a:pathLst>
            </a:custGeom>
            <a:noFill/>
            <a:ln w="28575" cap="flat">
              <a:solidFill>
                <a:srgbClr val="00B050"/>
              </a:solidFill>
              <a:prstDash val="solid"/>
              <a:miter lim="800000"/>
              <a:headEnd type="triangle"/>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6" name="Freeform 7">
              <a:extLst>
                <a:ext uri="{FF2B5EF4-FFF2-40B4-BE49-F238E27FC236}">
                  <a16:creationId xmlns:a16="http://schemas.microsoft.com/office/drawing/2014/main" id="{5A4B1460-75AB-9A1D-DA90-A711192A61E2}"/>
                </a:ext>
              </a:extLst>
            </p:cNvPr>
            <p:cNvSpPr>
              <a:spLocks/>
            </p:cNvSpPr>
            <p:nvPr/>
          </p:nvSpPr>
          <p:spPr bwMode="auto">
            <a:xfrm>
              <a:off x="5694939" y="3396413"/>
              <a:ext cx="1273240" cy="451879"/>
            </a:xfrm>
            <a:custGeom>
              <a:avLst/>
              <a:gdLst>
                <a:gd name="T0" fmla="*/ 0 w 607"/>
                <a:gd name="T1" fmla="*/ 0 h 225"/>
                <a:gd name="T2" fmla="*/ 464 w 607"/>
                <a:gd name="T3" fmla="*/ 0 h 225"/>
                <a:gd name="T4" fmla="*/ 464 w 607"/>
                <a:gd name="T5" fmla="*/ 225 h 225"/>
                <a:gd name="T6" fmla="*/ 607 w 607"/>
                <a:gd name="T7" fmla="*/ 225 h 225"/>
                <a:gd name="connsiteX0" fmla="*/ 0 w 15365"/>
                <a:gd name="connsiteY0" fmla="*/ 0 h 10000"/>
                <a:gd name="connsiteX1" fmla="*/ 13009 w 15365"/>
                <a:gd name="connsiteY1" fmla="*/ 0 h 10000"/>
                <a:gd name="connsiteX2" fmla="*/ 13009 w 15365"/>
                <a:gd name="connsiteY2" fmla="*/ 10000 h 10000"/>
                <a:gd name="connsiteX3" fmla="*/ 15365 w 15365"/>
                <a:gd name="connsiteY3" fmla="*/ 10000 h 10000"/>
                <a:gd name="connsiteX0" fmla="*/ 0 w 15869"/>
                <a:gd name="connsiteY0" fmla="*/ 113 h 10000"/>
                <a:gd name="connsiteX1" fmla="*/ 13513 w 15869"/>
                <a:gd name="connsiteY1" fmla="*/ 0 h 10000"/>
                <a:gd name="connsiteX2" fmla="*/ 13513 w 15869"/>
                <a:gd name="connsiteY2" fmla="*/ 10000 h 10000"/>
                <a:gd name="connsiteX3" fmla="*/ 15869 w 15869"/>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5869" h="10000">
                  <a:moveTo>
                    <a:pt x="0" y="113"/>
                  </a:moveTo>
                  <a:lnTo>
                    <a:pt x="13513" y="0"/>
                  </a:lnTo>
                  <a:lnTo>
                    <a:pt x="13513" y="10000"/>
                  </a:lnTo>
                  <a:lnTo>
                    <a:pt x="15869" y="10000"/>
                  </a:lnTo>
                </a:path>
              </a:pathLst>
            </a:custGeom>
            <a:noFill/>
            <a:ln w="3175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10" name="Line 9">
              <a:extLst>
                <a:ext uri="{FF2B5EF4-FFF2-40B4-BE49-F238E27FC236}">
                  <a16:creationId xmlns:a16="http://schemas.microsoft.com/office/drawing/2014/main" id="{20AAC908-456D-190C-BA5D-8688FE1023DD}"/>
                </a:ext>
              </a:extLst>
            </p:cNvPr>
            <p:cNvSpPr>
              <a:spLocks noChangeShapeType="1"/>
            </p:cNvSpPr>
            <p:nvPr/>
          </p:nvSpPr>
          <p:spPr bwMode="auto">
            <a:xfrm>
              <a:off x="7205696" y="3847565"/>
              <a:ext cx="1223327" cy="3485"/>
            </a:xfrm>
            <a:prstGeom prst="line">
              <a:avLst/>
            </a:prstGeom>
            <a:noFill/>
            <a:ln w="31750" cap="flat">
              <a:solidFill>
                <a:schemeClr val="accent3"/>
              </a:solidFill>
              <a:prstDash val="solid"/>
              <a:miter lim="800000"/>
              <a:headEnd type="triangle"/>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8" name="Freeform 14">
              <a:extLst>
                <a:ext uri="{FF2B5EF4-FFF2-40B4-BE49-F238E27FC236}">
                  <a16:creationId xmlns:a16="http://schemas.microsoft.com/office/drawing/2014/main" id="{D27B487D-0014-8CDE-427E-1AA206B3AFEF}"/>
                </a:ext>
              </a:extLst>
            </p:cNvPr>
            <p:cNvSpPr>
              <a:spLocks/>
            </p:cNvSpPr>
            <p:nvPr/>
          </p:nvSpPr>
          <p:spPr bwMode="auto">
            <a:xfrm>
              <a:off x="6965786" y="3720412"/>
              <a:ext cx="239910" cy="259403"/>
            </a:xfrm>
            <a:custGeom>
              <a:avLst/>
              <a:gdLst>
                <a:gd name="T0" fmla="*/ 0 w 160"/>
                <a:gd name="T1" fmla="*/ 46 h 173"/>
                <a:gd name="T2" fmla="*/ 0 w 160"/>
                <a:gd name="T3" fmla="*/ 130 h 173"/>
                <a:gd name="T4" fmla="*/ 160 w 160"/>
                <a:gd name="T5" fmla="*/ 173 h 173"/>
                <a:gd name="T6" fmla="*/ 160 w 160"/>
                <a:gd name="T7" fmla="*/ 0 h 173"/>
                <a:gd name="T8" fmla="*/ 0 w 160"/>
                <a:gd name="T9" fmla="*/ 46 h 173"/>
              </a:gdLst>
              <a:ahLst/>
              <a:cxnLst>
                <a:cxn ang="0">
                  <a:pos x="T0" y="T1"/>
                </a:cxn>
                <a:cxn ang="0">
                  <a:pos x="T2" y="T3"/>
                </a:cxn>
                <a:cxn ang="0">
                  <a:pos x="T4" y="T5"/>
                </a:cxn>
                <a:cxn ang="0">
                  <a:pos x="T6" y="T7"/>
                </a:cxn>
                <a:cxn ang="0">
                  <a:pos x="T8" y="T9"/>
                </a:cxn>
              </a:cxnLst>
              <a:rect l="0" t="0" r="r" b="b"/>
              <a:pathLst>
                <a:path w="160" h="173">
                  <a:moveTo>
                    <a:pt x="0" y="46"/>
                  </a:moveTo>
                  <a:lnTo>
                    <a:pt x="0" y="130"/>
                  </a:lnTo>
                  <a:lnTo>
                    <a:pt x="160" y="173"/>
                  </a:lnTo>
                  <a:lnTo>
                    <a:pt x="160" y="0"/>
                  </a:lnTo>
                  <a:lnTo>
                    <a:pt x="0" y="46"/>
                  </a:lnTo>
                  <a:close/>
                </a:path>
              </a:pathLst>
            </a:custGeom>
            <a:gradFill>
              <a:gsLst>
                <a:gs pos="870">
                  <a:schemeClr val="tx2"/>
                </a:gs>
                <a:gs pos="50000">
                  <a:schemeClr val="bg2"/>
                </a:gs>
                <a:gs pos="100000">
                  <a:schemeClr val="tx2"/>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29" name="Freeform 17">
              <a:extLst>
                <a:ext uri="{FF2B5EF4-FFF2-40B4-BE49-F238E27FC236}">
                  <a16:creationId xmlns:a16="http://schemas.microsoft.com/office/drawing/2014/main" id="{05733FC4-0D10-85BD-0A43-C362EDA2EA7D}"/>
                </a:ext>
              </a:extLst>
            </p:cNvPr>
            <p:cNvSpPr>
              <a:spLocks/>
            </p:cNvSpPr>
            <p:nvPr/>
          </p:nvSpPr>
          <p:spPr bwMode="auto">
            <a:xfrm>
              <a:off x="8060570" y="3038048"/>
              <a:ext cx="98963" cy="103461"/>
            </a:xfrm>
            <a:custGeom>
              <a:avLst/>
              <a:gdLst>
                <a:gd name="T0" fmla="*/ 0 w 66"/>
                <a:gd name="T1" fmla="*/ 0 h 69"/>
                <a:gd name="T2" fmla="*/ 66 w 66"/>
                <a:gd name="T3" fmla="*/ 0 h 69"/>
                <a:gd name="T4" fmla="*/ 51 w 66"/>
                <a:gd name="T5" fmla="*/ 69 h 69"/>
                <a:gd name="T6" fmla="*/ 17 w 66"/>
                <a:gd name="T7" fmla="*/ 69 h 69"/>
                <a:gd name="T8" fmla="*/ 0 w 66"/>
                <a:gd name="T9" fmla="*/ 0 h 69"/>
              </a:gdLst>
              <a:ahLst/>
              <a:cxnLst>
                <a:cxn ang="0">
                  <a:pos x="T0" y="T1"/>
                </a:cxn>
                <a:cxn ang="0">
                  <a:pos x="T2" y="T3"/>
                </a:cxn>
                <a:cxn ang="0">
                  <a:pos x="T4" y="T5"/>
                </a:cxn>
                <a:cxn ang="0">
                  <a:pos x="T6" y="T7"/>
                </a:cxn>
                <a:cxn ang="0">
                  <a:pos x="T8" y="T9"/>
                </a:cxn>
              </a:cxnLst>
              <a:rect l="0" t="0" r="r" b="b"/>
              <a:pathLst>
                <a:path w="66" h="69">
                  <a:moveTo>
                    <a:pt x="0" y="0"/>
                  </a:moveTo>
                  <a:lnTo>
                    <a:pt x="66" y="0"/>
                  </a:lnTo>
                  <a:lnTo>
                    <a:pt x="51" y="69"/>
                  </a:lnTo>
                  <a:lnTo>
                    <a:pt x="17" y="69"/>
                  </a:lnTo>
                  <a:lnTo>
                    <a:pt x="0" y="0"/>
                  </a:lnTo>
                  <a:close/>
                </a:path>
              </a:pathLst>
            </a:custGeom>
            <a:gradFill flip="none" rotWithShape="1">
              <a:gsLst>
                <a:gs pos="870">
                  <a:schemeClr val="tx2"/>
                </a:gs>
                <a:gs pos="50000">
                  <a:schemeClr val="bg2"/>
                </a:gs>
                <a:gs pos="100000">
                  <a:schemeClr val="tx2"/>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37" name="Freeform 18">
              <a:extLst>
                <a:ext uri="{FF2B5EF4-FFF2-40B4-BE49-F238E27FC236}">
                  <a16:creationId xmlns:a16="http://schemas.microsoft.com/office/drawing/2014/main" id="{6CAA909B-74A1-BAD4-4AA0-CF39878CDEA4}"/>
                </a:ext>
              </a:extLst>
            </p:cNvPr>
            <p:cNvSpPr>
              <a:spLocks/>
            </p:cNvSpPr>
            <p:nvPr/>
          </p:nvSpPr>
          <p:spPr bwMode="auto">
            <a:xfrm>
              <a:off x="8429025" y="2889604"/>
              <a:ext cx="1157909" cy="1119060"/>
            </a:xfrm>
            <a:prstGeom prst="roundRect">
              <a:avLst>
                <a:gd name="adj" fmla="val 10868"/>
              </a:avLst>
            </a:prstGeom>
            <a:gradFill>
              <a:gsLst>
                <a:gs pos="0">
                  <a:schemeClr val="accent1">
                    <a:lumMod val="20000"/>
                    <a:lumOff val="80000"/>
                  </a:schemeClr>
                </a:gs>
                <a:gs pos="100000">
                  <a:schemeClr val="accent5">
                    <a:lumMod val="60000"/>
                    <a:lumOff val="40000"/>
                  </a:schemeClr>
                </a:gs>
              </a:gsLst>
              <a:lin ang="5400000" scaled="1"/>
            </a:gradFill>
            <a:ln w="9525"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38" name="Freeform 19">
              <a:extLst>
                <a:ext uri="{FF2B5EF4-FFF2-40B4-BE49-F238E27FC236}">
                  <a16:creationId xmlns:a16="http://schemas.microsoft.com/office/drawing/2014/main" id="{0C9EB3EF-5131-5515-0651-DCA5E495F953}"/>
                </a:ext>
              </a:extLst>
            </p:cNvPr>
            <p:cNvSpPr>
              <a:spLocks/>
            </p:cNvSpPr>
            <p:nvPr/>
          </p:nvSpPr>
          <p:spPr bwMode="auto">
            <a:xfrm>
              <a:off x="8429023" y="3382918"/>
              <a:ext cx="1078935" cy="468132"/>
            </a:xfrm>
            <a:custGeom>
              <a:avLst/>
              <a:gdLst>
                <a:gd name="T0" fmla="*/ 0 w 524"/>
                <a:gd name="T1" fmla="*/ 0 h 237"/>
                <a:gd name="T2" fmla="*/ 523 w 524"/>
                <a:gd name="T3" fmla="*/ 0 h 237"/>
                <a:gd name="T4" fmla="*/ 523 w 524"/>
                <a:gd name="T5" fmla="*/ 54 h 237"/>
                <a:gd name="T6" fmla="*/ 55 w 524"/>
                <a:gd name="T7" fmla="*/ 54 h 237"/>
                <a:gd name="T8" fmla="*/ 55 w 524"/>
                <a:gd name="T9" fmla="*/ 98 h 237"/>
                <a:gd name="T10" fmla="*/ 524 w 524"/>
                <a:gd name="T11" fmla="*/ 98 h 237"/>
                <a:gd name="T12" fmla="*/ 524 w 524"/>
                <a:gd name="T13" fmla="*/ 141 h 237"/>
                <a:gd name="T14" fmla="*/ 53 w 524"/>
                <a:gd name="T15" fmla="*/ 141 h 237"/>
                <a:gd name="T16" fmla="*/ 53 w 524"/>
                <a:gd name="T17" fmla="*/ 185 h 237"/>
                <a:gd name="T18" fmla="*/ 521 w 524"/>
                <a:gd name="T19" fmla="*/ 185 h 237"/>
                <a:gd name="T20" fmla="*/ 521 w 524"/>
                <a:gd name="T21" fmla="*/ 237 h 237"/>
                <a:gd name="T22" fmla="*/ 0 w 524"/>
                <a:gd name="T23"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4" h="237">
                  <a:moveTo>
                    <a:pt x="0" y="0"/>
                  </a:moveTo>
                  <a:lnTo>
                    <a:pt x="523" y="0"/>
                  </a:lnTo>
                  <a:lnTo>
                    <a:pt x="523" y="54"/>
                  </a:lnTo>
                  <a:lnTo>
                    <a:pt x="55" y="54"/>
                  </a:lnTo>
                  <a:lnTo>
                    <a:pt x="55" y="98"/>
                  </a:lnTo>
                  <a:lnTo>
                    <a:pt x="524" y="98"/>
                  </a:lnTo>
                  <a:lnTo>
                    <a:pt x="524" y="141"/>
                  </a:lnTo>
                  <a:lnTo>
                    <a:pt x="53" y="141"/>
                  </a:lnTo>
                  <a:lnTo>
                    <a:pt x="53" y="185"/>
                  </a:lnTo>
                  <a:lnTo>
                    <a:pt x="521" y="185"/>
                  </a:lnTo>
                  <a:lnTo>
                    <a:pt x="521" y="237"/>
                  </a:lnTo>
                  <a:lnTo>
                    <a:pt x="0" y="237"/>
                  </a:lnTo>
                </a:path>
              </a:pathLst>
            </a:custGeom>
            <a:noFill/>
            <a:ln w="285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39" name="Freeform 8">
              <a:extLst>
                <a:ext uri="{FF2B5EF4-FFF2-40B4-BE49-F238E27FC236}">
                  <a16:creationId xmlns:a16="http://schemas.microsoft.com/office/drawing/2014/main" id="{1E2EA184-5352-5DFC-86FC-09A5EA9FFE72}"/>
                </a:ext>
              </a:extLst>
            </p:cNvPr>
            <p:cNvSpPr>
              <a:spLocks/>
            </p:cNvSpPr>
            <p:nvPr/>
          </p:nvSpPr>
          <p:spPr bwMode="auto">
            <a:xfrm>
              <a:off x="5398827" y="2483257"/>
              <a:ext cx="3030197" cy="898162"/>
            </a:xfrm>
            <a:custGeom>
              <a:avLst/>
              <a:gdLst>
                <a:gd name="T0" fmla="*/ 0 w 1514"/>
                <a:gd name="T1" fmla="*/ 446 h 599"/>
                <a:gd name="T2" fmla="*/ 0 w 1514"/>
                <a:gd name="T3" fmla="*/ 0 h 599"/>
                <a:gd name="T4" fmla="*/ 1164 w 1514"/>
                <a:gd name="T5" fmla="*/ 0 h 599"/>
                <a:gd name="T6" fmla="*/ 1164 w 1514"/>
                <a:gd name="T7" fmla="*/ 599 h 599"/>
                <a:gd name="T8" fmla="*/ 1514 w 1514"/>
                <a:gd name="T9" fmla="*/ 599 h 599"/>
              </a:gdLst>
              <a:ahLst/>
              <a:cxnLst>
                <a:cxn ang="0">
                  <a:pos x="T0" y="T1"/>
                </a:cxn>
                <a:cxn ang="0">
                  <a:pos x="T2" y="T3"/>
                </a:cxn>
                <a:cxn ang="0">
                  <a:pos x="T4" y="T5"/>
                </a:cxn>
                <a:cxn ang="0">
                  <a:pos x="T6" y="T7"/>
                </a:cxn>
                <a:cxn ang="0">
                  <a:pos x="T8" y="T9"/>
                </a:cxn>
              </a:cxnLst>
              <a:rect l="0" t="0" r="r" b="b"/>
              <a:pathLst>
                <a:path w="1514" h="599">
                  <a:moveTo>
                    <a:pt x="0" y="446"/>
                  </a:moveTo>
                  <a:lnTo>
                    <a:pt x="0" y="0"/>
                  </a:lnTo>
                  <a:lnTo>
                    <a:pt x="1164" y="0"/>
                  </a:lnTo>
                  <a:lnTo>
                    <a:pt x="1164" y="599"/>
                  </a:lnTo>
                  <a:lnTo>
                    <a:pt x="1514" y="599"/>
                  </a:lnTo>
                </a:path>
              </a:pathLst>
            </a:custGeom>
            <a:noFill/>
            <a:ln w="28575" cap="flat">
              <a:solidFill>
                <a:schemeClr val="accent3"/>
              </a:solidFill>
              <a:prstDash val="solid"/>
              <a:miter lim="800000"/>
              <a:headEnd/>
              <a:tailEnd type="triangle"/>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41" name="Freeform 15">
              <a:extLst>
                <a:ext uri="{FF2B5EF4-FFF2-40B4-BE49-F238E27FC236}">
                  <a16:creationId xmlns:a16="http://schemas.microsoft.com/office/drawing/2014/main" id="{2B4FF292-D049-93D8-D6D1-884D545FF986}"/>
                </a:ext>
              </a:extLst>
            </p:cNvPr>
            <p:cNvSpPr>
              <a:spLocks/>
            </p:cNvSpPr>
            <p:nvPr/>
          </p:nvSpPr>
          <p:spPr bwMode="auto">
            <a:xfrm>
              <a:off x="6732706" y="2359726"/>
              <a:ext cx="238411" cy="257903"/>
            </a:xfrm>
            <a:custGeom>
              <a:avLst/>
              <a:gdLst>
                <a:gd name="T0" fmla="*/ 159 w 159"/>
                <a:gd name="T1" fmla="*/ 43 h 172"/>
                <a:gd name="T2" fmla="*/ 159 w 159"/>
                <a:gd name="T3" fmla="*/ 129 h 172"/>
                <a:gd name="T4" fmla="*/ 0 w 159"/>
                <a:gd name="T5" fmla="*/ 172 h 172"/>
                <a:gd name="T6" fmla="*/ 0 w 159"/>
                <a:gd name="T7" fmla="*/ 0 h 172"/>
                <a:gd name="T8" fmla="*/ 159 w 159"/>
                <a:gd name="T9" fmla="*/ 43 h 172"/>
              </a:gdLst>
              <a:ahLst/>
              <a:cxnLst>
                <a:cxn ang="0">
                  <a:pos x="T0" y="T1"/>
                </a:cxn>
                <a:cxn ang="0">
                  <a:pos x="T2" y="T3"/>
                </a:cxn>
                <a:cxn ang="0">
                  <a:pos x="T4" y="T5"/>
                </a:cxn>
                <a:cxn ang="0">
                  <a:pos x="T6" y="T7"/>
                </a:cxn>
                <a:cxn ang="0">
                  <a:pos x="T8" y="T9"/>
                </a:cxn>
              </a:cxnLst>
              <a:rect l="0" t="0" r="r" b="b"/>
              <a:pathLst>
                <a:path w="159" h="172">
                  <a:moveTo>
                    <a:pt x="159" y="43"/>
                  </a:moveTo>
                  <a:lnTo>
                    <a:pt x="159" y="129"/>
                  </a:lnTo>
                  <a:lnTo>
                    <a:pt x="0" y="172"/>
                  </a:lnTo>
                  <a:lnTo>
                    <a:pt x="0" y="0"/>
                  </a:lnTo>
                  <a:lnTo>
                    <a:pt x="159" y="43"/>
                  </a:lnTo>
                  <a:close/>
                </a:path>
              </a:pathLst>
            </a:custGeom>
            <a:gradFill>
              <a:gsLst>
                <a:gs pos="870">
                  <a:schemeClr val="tx2"/>
                </a:gs>
                <a:gs pos="50000">
                  <a:schemeClr val="bg2"/>
                </a:gs>
                <a:gs pos="100000">
                  <a:schemeClr val="tx2"/>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43" name="TextBox 42">
              <a:extLst>
                <a:ext uri="{FF2B5EF4-FFF2-40B4-BE49-F238E27FC236}">
                  <a16:creationId xmlns:a16="http://schemas.microsoft.com/office/drawing/2014/main" id="{0F421D42-012F-F5F3-1DB3-681D99F5BBED}"/>
                </a:ext>
              </a:extLst>
            </p:cNvPr>
            <p:cNvSpPr txBox="1"/>
            <p:nvPr/>
          </p:nvSpPr>
          <p:spPr>
            <a:xfrm>
              <a:off x="8440003" y="4044517"/>
              <a:ext cx="1157910" cy="2071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31F20"/>
                  </a:solidFill>
                  <a:effectLst/>
                  <a:uLnTx/>
                  <a:uFillTx/>
                  <a:latin typeface="Ubuntu"/>
                  <a:ea typeface="+mn-ea"/>
                  <a:cs typeface="+mn-cs"/>
                </a:rPr>
                <a:t>Heat Exchanger</a:t>
              </a:r>
            </a:p>
          </p:txBody>
        </p:sp>
        <p:sp>
          <p:nvSpPr>
            <p:cNvPr id="44" name="TextBox 43">
              <a:extLst>
                <a:ext uri="{FF2B5EF4-FFF2-40B4-BE49-F238E27FC236}">
                  <a16:creationId xmlns:a16="http://schemas.microsoft.com/office/drawing/2014/main" id="{1FF6D89A-DCF0-1F6B-6EFF-D187D110D624}"/>
                </a:ext>
              </a:extLst>
            </p:cNvPr>
            <p:cNvSpPr txBox="1"/>
            <p:nvPr/>
          </p:nvSpPr>
          <p:spPr>
            <a:xfrm>
              <a:off x="7821872" y="2400787"/>
              <a:ext cx="761312" cy="41435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31F20"/>
                  </a:solidFill>
                  <a:effectLst/>
                  <a:uLnTx/>
                  <a:uFillTx/>
                  <a:latin typeface="Ubuntu"/>
                  <a:ea typeface="+mn-ea"/>
                  <a:cs typeface="+mn-cs"/>
                </a:rPr>
                <a:t>Tritium</a:t>
              </a:r>
              <a:br>
                <a:rPr kumimoji="0" lang="en-US" sz="700" b="0" i="0" u="none" strike="noStrike" kern="1200" cap="none" spc="0" normalizeH="0" baseline="0" noProof="0">
                  <a:ln>
                    <a:noFill/>
                  </a:ln>
                  <a:solidFill>
                    <a:srgbClr val="231F20"/>
                  </a:solidFill>
                  <a:effectLst/>
                  <a:uLnTx/>
                  <a:uFillTx/>
                  <a:latin typeface="Ubuntu"/>
                  <a:ea typeface="+mn-ea"/>
                  <a:cs typeface="+mn-cs"/>
                </a:rPr>
              </a:br>
              <a:r>
                <a:rPr kumimoji="0" lang="en-US" sz="700" b="0" i="0" u="none" strike="noStrike" kern="1200" cap="none" spc="0" normalizeH="0" baseline="0" noProof="0">
                  <a:ln>
                    <a:noFill/>
                  </a:ln>
                  <a:solidFill>
                    <a:srgbClr val="231F20"/>
                  </a:solidFill>
                  <a:effectLst/>
                  <a:uLnTx/>
                  <a:uFillTx/>
                  <a:latin typeface="Ubuntu"/>
                  <a:ea typeface="+mn-ea"/>
                  <a:cs typeface="+mn-cs"/>
                </a:rPr>
                <a:t>Extraction</a:t>
              </a:r>
            </a:p>
          </p:txBody>
        </p:sp>
        <p:sp>
          <p:nvSpPr>
            <p:cNvPr id="46" name="TextBox 45">
              <a:extLst>
                <a:ext uri="{FF2B5EF4-FFF2-40B4-BE49-F238E27FC236}">
                  <a16:creationId xmlns:a16="http://schemas.microsoft.com/office/drawing/2014/main" id="{0A080747-B213-AF9F-69CC-E1C88A1F541E}"/>
                </a:ext>
              </a:extLst>
            </p:cNvPr>
            <p:cNvSpPr txBox="1"/>
            <p:nvPr/>
          </p:nvSpPr>
          <p:spPr>
            <a:xfrm>
              <a:off x="5254400" y="2508581"/>
              <a:ext cx="1692556" cy="2071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31F20"/>
                  </a:solidFill>
                  <a:effectLst/>
                  <a:uLnTx/>
                  <a:uFillTx/>
                  <a:latin typeface="Ubuntu"/>
                  <a:ea typeface="+mn-ea"/>
                  <a:cs typeface="+mn-cs"/>
                </a:rPr>
                <a:t>Hot Metal</a:t>
              </a:r>
            </a:p>
          </p:txBody>
        </p:sp>
        <p:sp>
          <p:nvSpPr>
            <p:cNvPr id="47" name="TextBox 46">
              <a:extLst>
                <a:ext uri="{FF2B5EF4-FFF2-40B4-BE49-F238E27FC236}">
                  <a16:creationId xmlns:a16="http://schemas.microsoft.com/office/drawing/2014/main" id="{88C836F1-E820-A9C5-33C0-D2C963899D66}"/>
                </a:ext>
              </a:extLst>
            </p:cNvPr>
            <p:cNvSpPr txBox="1"/>
            <p:nvPr/>
          </p:nvSpPr>
          <p:spPr>
            <a:xfrm>
              <a:off x="3366571" y="2529891"/>
              <a:ext cx="1594609" cy="2071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31F20"/>
                  </a:solidFill>
                  <a:effectLst/>
                  <a:uLnTx/>
                  <a:uFillTx/>
                  <a:latin typeface="Ubuntu"/>
                  <a:ea typeface="+mn-ea"/>
                  <a:cs typeface="+mn-cs"/>
                </a:rPr>
                <a:t>Plasma Injector</a:t>
              </a:r>
            </a:p>
          </p:txBody>
        </p:sp>
        <p:sp>
          <p:nvSpPr>
            <p:cNvPr id="49" name="TextBox 48">
              <a:extLst>
                <a:ext uri="{FF2B5EF4-FFF2-40B4-BE49-F238E27FC236}">
                  <a16:creationId xmlns:a16="http://schemas.microsoft.com/office/drawing/2014/main" id="{202827FD-F0F9-A2C2-6299-466100968F53}"/>
                </a:ext>
              </a:extLst>
            </p:cNvPr>
            <p:cNvSpPr txBox="1"/>
            <p:nvPr/>
          </p:nvSpPr>
          <p:spPr>
            <a:xfrm>
              <a:off x="3905909" y="4994232"/>
              <a:ext cx="2257882" cy="20717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31F20"/>
                  </a:solidFill>
                  <a:effectLst/>
                  <a:uLnTx/>
                  <a:uFillTx/>
                  <a:latin typeface="Ubuntu"/>
                  <a:ea typeface="+mn-ea"/>
                  <a:cs typeface="+mn-cs"/>
                </a:rPr>
                <a:t>Deuterium-Tritium Fuel Supply</a:t>
              </a:r>
            </a:p>
          </p:txBody>
        </p:sp>
        <p:sp>
          <p:nvSpPr>
            <p:cNvPr id="51" name="TextBox 50">
              <a:extLst>
                <a:ext uri="{FF2B5EF4-FFF2-40B4-BE49-F238E27FC236}">
                  <a16:creationId xmlns:a16="http://schemas.microsoft.com/office/drawing/2014/main" id="{AD491990-F842-2FF5-9513-B0F95F77D855}"/>
                </a:ext>
              </a:extLst>
            </p:cNvPr>
            <p:cNvSpPr txBox="1"/>
            <p:nvPr/>
          </p:nvSpPr>
          <p:spPr>
            <a:xfrm>
              <a:off x="6272748" y="4444831"/>
              <a:ext cx="2098380" cy="4143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31F20"/>
                  </a:solidFill>
                  <a:effectLst/>
                  <a:uLnTx/>
                  <a:uFillTx/>
                  <a:latin typeface="Ubuntu"/>
                  <a:ea typeface="+mn-ea"/>
                  <a:cs typeface="+mn-cs"/>
                </a:rPr>
                <a:t>Deuterium-Tritium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231F20"/>
                  </a:solidFill>
                  <a:effectLst/>
                  <a:uLnTx/>
                  <a:uFillTx/>
                  <a:latin typeface="Ubuntu"/>
                  <a:ea typeface="+mn-ea"/>
                  <a:cs typeface="+mn-cs"/>
                </a:rPr>
                <a:t>Capture and Storage</a:t>
              </a:r>
            </a:p>
          </p:txBody>
        </p:sp>
        <p:sp>
          <p:nvSpPr>
            <p:cNvPr id="59" name="Rectangle 16">
              <a:extLst>
                <a:ext uri="{FF2B5EF4-FFF2-40B4-BE49-F238E27FC236}">
                  <a16:creationId xmlns:a16="http://schemas.microsoft.com/office/drawing/2014/main" id="{C0CD53E6-EA1E-AF56-74AA-F2445859D1A4}"/>
                </a:ext>
              </a:extLst>
            </p:cNvPr>
            <p:cNvSpPr>
              <a:spLocks noChangeArrowheads="1"/>
            </p:cNvSpPr>
            <p:nvPr/>
          </p:nvSpPr>
          <p:spPr bwMode="auto">
            <a:xfrm>
              <a:off x="7496934" y="2613708"/>
              <a:ext cx="188929" cy="721229"/>
            </a:xfrm>
            <a:prstGeom prst="roundRect">
              <a:avLst/>
            </a:prstGeom>
            <a:gradFill flip="none" rotWithShape="1">
              <a:gsLst>
                <a:gs pos="2000">
                  <a:schemeClr val="bg1"/>
                </a:gs>
                <a:gs pos="66000">
                  <a:srgbClr val="00B050">
                    <a:alpha val="25000"/>
                  </a:srgbClr>
                </a:gs>
                <a:gs pos="33000">
                  <a:srgbClr val="00B050">
                    <a:alpha val="25000"/>
                  </a:srgb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nvGrpSpPr>
            <p:cNvPr id="62" name="Group 61">
              <a:extLst>
                <a:ext uri="{FF2B5EF4-FFF2-40B4-BE49-F238E27FC236}">
                  <a16:creationId xmlns:a16="http://schemas.microsoft.com/office/drawing/2014/main" id="{8E775D5F-14FB-9918-609C-6C2934C18431}"/>
                </a:ext>
              </a:extLst>
            </p:cNvPr>
            <p:cNvGrpSpPr/>
            <p:nvPr/>
          </p:nvGrpSpPr>
          <p:grpSpPr>
            <a:xfrm>
              <a:off x="6740565" y="4924589"/>
              <a:ext cx="388653" cy="320879"/>
              <a:chOff x="6436977" y="4741406"/>
              <a:chExt cx="388653" cy="320879"/>
            </a:xfrm>
          </p:grpSpPr>
          <p:sp>
            <p:nvSpPr>
              <p:cNvPr id="63" name="Rectangle 30">
                <a:extLst>
                  <a:ext uri="{FF2B5EF4-FFF2-40B4-BE49-F238E27FC236}">
                    <a16:creationId xmlns:a16="http://schemas.microsoft.com/office/drawing/2014/main" id="{351D1806-1D72-876C-5B83-4BF059E6498F}"/>
                  </a:ext>
                </a:extLst>
              </p:cNvPr>
              <p:cNvSpPr>
                <a:spLocks noChangeArrowheads="1"/>
              </p:cNvSpPr>
              <p:nvPr/>
            </p:nvSpPr>
            <p:spPr bwMode="auto">
              <a:xfrm>
                <a:off x="6436977" y="4741406"/>
                <a:ext cx="388653" cy="320879"/>
              </a:xfrm>
              <a:prstGeom prst="rect">
                <a:avLst/>
              </a:prstGeom>
              <a:solidFill>
                <a:srgbClr val="F2F2F2"/>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64" name="Rectangle 31">
                <a:extLst>
                  <a:ext uri="{FF2B5EF4-FFF2-40B4-BE49-F238E27FC236}">
                    <a16:creationId xmlns:a16="http://schemas.microsoft.com/office/drawing/2014/main" id="{7962EA78-42F1-6A6F-F499-DF960E335D1E}"/>
                  </a:ext>
                </a:extLst>
              </p:cNvPr>
              <p:cNvSpPr>
                <a:spLocks noChangeArrowheads="1"/>
              </p:cNvSpPr>
              <p:nvPr/>
            </p:nvSpPr>
            <p:spPr bwMode="auto">
              <a:xfrm>
                <a:off x="6441234" y="5003580"/>
                <a:ext cx="381600" cy="540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65" name="Line 32">
                <a:extLst>
                  <a:ext uri="{FF2B5EF4-FFF2-40B4-BE49-F238E27FC236}">
                    <a16:creationId xmlns:a16="http://schemas.microsoft.com/office/drawing/2014/main" id="{2C780791-7650-0BF0-7A2D-53E0F010ADE5}"/>
                  </a:ext>
                </a:extLst>
              </p:cNvPr>
              <p:cNvSpPr>
                <a:spLocks noChangeShapeType="1"/>
              </p:cNvSpPr>
              <p:nvPr/>
            </p:nvSpPr>
            <p:spPr bwMode="auto">
              <a:xfrm>
                <a:off x="6500854"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66" name="Line 33">
                <a:extLst>
                  <a:ext uri="{FF2B5EF4-FFF2-40B4-BE49-F238E27FC236}">
                    <a16:creationId xmlns:a16="http://schemas.microsoft.com/office/drawing/2014/main" id="{58CAC3CC-7807-5928-5FFD-E479A29B5E1F}"/>
                  </a:ext>
                </a:extLst>
              </p:cNvPr>
              <p:cNvSpPr>
                <a:spLocks noChangeShapeType="1"/>
              </p:cNvSpPr>
              <p:nvPr/>
            </p:nvSpPr>
            <p:spPr bwMode="auto">
              <a:xfrm>
                <a:off x="6565330"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70" name="Line 34">
                <a:extLst>
                  <a:ext uri="{FF2B5EF4-FFF2-40B4-BE49-F238E27FC236}">
                    <a16:creationId xmlns:a16="http://schemas.microsoft.com/office/drawing/2014/main" id="{A33EF74B-C59C-CF94-F4EA-0C5EF7377404}"/>
                  </a:ext>
                </a:extLst>
              </p:cNvPr>
              <p:cNvSpPr>
                <a:spLocks noChangeShapeType="1"/>
              </p:cNvSpPr>
              <p:nvPr/>
            </p:nvSpPr>
            <p:spPr bwMode="auto">
              <a:xfrm>
                <a:off x="6631305"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71" name="Line 36">
                <a:extLst>
                  <a:ext uri="{FF2B5EF4-FFF2-40B4-BE49-F238E27FC236}">
                    <a16:creationId xmlns:a16="http://schemas.microsoft.com/office/drawing/2014/main" id="{96340DE7-60F1-03E7-9AEE-2600FBD46CB3}"/>
                  </a:ext>
                </a:extLst>
              </p:cNvPr>
              <p:cNvSpPr>
                <a:spLocks noChangeShapeType="1"/>
              </p:cNvSpPr>
              <p:nvPr/>
            </p:nvSpPr>
            <p:spPr bwMode="auto">
              <a:xfrm>
                <a:off x="6761755"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sp>
            <p:nvSpPr>
              <p:cNvPr id="72" name="Line 35">
                <a:extLst>
                  <a:ext uri="{FF2B5EF4-FFF2-40B4-BE49-F238E27FC236}">
                    <a16:creationId xmlns:a16="http://schemas.microsoft.com/office/drawing/2014/main" id="{CC7EDF2B-7035-5784-FF53-8EA76DDA219E}"/>
                  </a:ext>
                </a:extLst>
              </p:cNvPr>
              <p:cNvSpPr>
                <a:spLocks noChangeShapeType="1"/>
              </p:cNvSpPr>
              <p:nvPr/>
            </p:nvSpPr>
            <p:spPr bwMode="auto">
              <a:xfrm>
                <a:off x="6695780" y="4781890"/>
                <a:ext cx="0" cy="181432"/>
              </a:xfrm>
              <a:prstGeom prst="line">
                <a:avLst/>
              </a:prstGeom>
              <a:noFill/>
              <a:ln w="158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Ubuntu"/>
                  <a:ea typeface="+mn-ea"/>
                  <a:cs typeface="+mn-cs"/>
                </a:endParaRPr>
              </a:p>
            </p:txBody>
          </p:sp>
        </p:grpSp>
      </p:grpSp>
      <p:pic>
        <p:nvPicPr>
          <p:cNvPr id="75" name="Picture 74" descr="A machine with many tubes&#10;&#10;Description automatically generated">
            <a:extLst>
              <a:ext uri="{FF2B5EF4-FFF2-40B4-BE49-F238E27FC236}">
                <a16:creationId xmlns:a16="http://schemas.microsoft.com/office/drawing/2014/main" id="{3C34FCD7-DAD0-6293-EA2A-171F2C3FF9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66" t="26730" r="25509" b="21820"/>
          <a:stretch/>
        </p:blipFill>
        <p:spPr>
          <a:xfrm>
            <a:off x="627639" y="3499281"/>
            <a:ext cx="2289795" cy="1308036"/>
          </a:xfrm>
          <a:prstGeom prst="roundRect">
            <a:avLst/>
          </a:prstGeom>
        </p:spPr>
      </p:pic>
      <p:pic>
        <p:nvPicPr>
          <p:cNvPr id="76" name="Picture 75">
            <a:extLst>
              <a:ext uri="{FF2B5EF4-FFF2-40B4-BE49-F238E27FC236}">
                <a16:creationId xmlns:a16="http://schemas.microsoft.com/office/drawing/2014/main" id="{B52B80F5-5551-4CF3-0F88-9FDEC04220DF}"/>
              </a:ext>
            </a:extLst>
          </p:cNvPr>
          <p:cNvPicPr>
            <a:picLocks noChangeAspect="1"/>
          </p:cNvPicPr>
          <p:nvPr/>
        </p:nvPicPr>
        <p:blipFill rotWithShape="1">
          <a:blip r:embed="rId8"/>
          <a:srcRect l="475" t="30328" r="50216" b="19017"/>
          <a:stretch/>
        </p:blipFill>
        <p:spPr>
          <a:xfrm>
            <a:off x="9293873" y="3475630"/>
            <a:ext cx="2281109" cy="1307462"/>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Tree>
    <p:custDataLst>
      <p:tags r:id="rId1"/>
    </p:custDataLst>
    <p:extLst>
      <p:ext uri="{BB962C8B-B14F-4D97-AF65-F5344CB8AC3E}">
        <p14:creationId xmlns:p14="http://schemas.microsoft.com/office/powerpoint/2010/main" val="2457964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C9A64EA-557A-A816-375D-8783C20B20AC}"/>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a:stretch/>
        </p:blipFill>
        <p:spPr>
          <a:xfrm>
            <a:off x="5111646" y="5805"/>
            <a:ext cx="7080354" cy="6040865"/>
          </a:xfrm>
          <a:prstGeom prst="rect">
            <a:avLst/>
          </a:prstGeom>
          <a:ln>
            <a:noFill/>
          </a:ln>
          <a:effectLst/>
        </p:spPr>
      </p:pic>
      <p:sp>
        <p:nvSpPr>
          <p:cNvPr id="9" name="Rectangle 8">
            <a:extLst>
              <a:ext uri="{FF2B5EF4-FFF2-40B4-BE49-F238E27FC236}">
                <a16:creationId xmlns:a16="http://schemas.microsoft.com/office/drawing/2014/main" id="{64233AB7-A3F8-509A-A955-217FEFE2E30B}"/>
              </a:ext>
            </a:extLst>
          </p:cNvPr>
          <p:cNvSpPr/>
          <p:nvPr/>
        </p:nvSpPr>
        <p:spPr>
          <a:xfrm>
            <a:off x="5111646" y="0"/>
            <a:ext cx="7395160" cy="6046670"/>
          </a:xfrm>
          <a:prstGeom prst="rect">
            <a:avLst/>
          </a:prstGeom>
          <a:gradFill>
            <a:gsLst>
              <a:gs pos="0">
                <a:schemeClr val="bg1"/>
              </a:gs>
              <a:gs pos="47000">
                <a:schemeClr val="bg1">
                  <a:alpha val="11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8" name="Rectangle 7">
            <a:extLst>
              <a:ext uri="{FF2B5EF4-FFF2-40B4-BE49-F238E27FC236}">
                <a16:creationId xmlns:a16="http://schemas.microsoft.com/office/drawing/2014/main" id="{4F58E165-FAEA-4A8C-54DE-8F75F63AB2F6}"/>
              </a:ext>
            </a:extLst>
          </p:cNvPr>
          <p:cNvSpPr/>
          <p:nvPr/>
        </p:nvSpPr>
        <p:spPr>
          <a:xfrm>
            <a:off x="5111646" y="1"/>
            <a:ext cx="7395160" cy="6046670"/>
          </a:xfrm>
          <a:prstGeom prst="rect">
            <a:avLst/>
          </a:prstGeom>
          <a:gradFill>
            <a:gsLst>
              <a:gs pos="2000">
                <a:schemeClr val="bg1"/>
              </a:gs>
              <a:gs pos="50000">
                <a:schemeClr val="bg1">
                  <a:alpha val="1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6" name="Rectangle 5">
            <a:extLst>
              <a:ext uri="{FF2B5EF4-FFF2-40B4-BE49-F238E27FC236}">
                <a16:creationId xmlns:a16="http://schemas.microsoft.com/office/drawing/2014/main" id="{EFC36A77-14A4-3973-30F6-B49D74524C02}"/>
              </a:ext>
            </a:extLst>
          </p:cNvPr>
          <p:cNvSpPr/>
          <p:nvPr/>
        </p:nvSpPr>
        <p:spPr>
          <a:xfrm>
            <a:off x="5137853" y="1"/>
            <a:ext cx="7054147" cy="6046670"/>
          </a:xfrm>
          <a:prstGeom prst="rect">
            <a:avLst/>
          </a:prstGeom>
          <a:gradFill>
            <a:gsLst>
              <a:gs pos="16000">
                <a:schemeClr val="bg1"/>
              </a:gs>
              <a:gs pos="76000">
                <a:schemeClr val="bg1">
                  <a:alpha val="1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pic>
        <p:nvPicPr>
          <p:cNvPr id="7" name="Picture 6" descr="A picture containing shape&#10;&#10;Description automatically generated">
            <a:extLst>
              <a:ext uri="{FF2B5EF4-FFF2-40B4-BE49-F238E27FC236}">
                <a16:creationId xmlns:a16="http://schemas.microsoft.com/office/drawing/2014/main" id="{3DB42ACD-9823-DF97-1988-B7302ABFC3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6938"/>
            <a:ext cx="12069688" cy="6893054"/>
          </a:xfrm>
          <a:prstGeom prst="rect">
            <a:avLst/>
          </a:prstGeom>
        </p:spPr>
      </p:pic>
      <p:pic>
        <p:nvPicPr>
          <p:cNvPr id="22" name="Picture 21" descr="Men standing next to a machine&#10;&#10;Description automatically generated with low confidence">
            <a:extLst>
              <a:ext uri="{FF2B5EF4-FFF2-40B4-BE49-F238E27FC236}">
                <a16:creationId xmlns:a16="http://schemas.microsoft.com/office/drawing/2014/main" id="{748BB471-6951-CF78-D9FF-E5AD2135BF71}"/>
              </a:ext>
            </a:extLst>
          </p:cNvPr>
          <p:cNvPicPr>
            <a:picLocks noChangeAspect="1"/>
          </p:cNvPicPr>
          <p:nvPr/>
        </p:nvPicPr>
        <p:blipFill rotWithShape="1">
          <a:blip r:embed="rId6" cstate="print">
            <a:alphaModFix amt="70000"/>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p:blipFill>
        <p:spPr bwMode="auto">
          <a:xfrm>
            <a:off x="187886" y="4259327"/>
            <a:ext cx="2508221" cy="2062606"/>
          </a:xfrm>
          <a:prstGeom prst="ellipse">
            <a:avLst/>
          </a:prstGeom>
          <a:ln>
            <a:noFill/>
          </a:ln>
          <a:effectLst>
            <a:softEdge rad="112500"/>
          </a:effectLst>
        </p:spPr>
      </p:pic>
      <p:sp>
        <p:nvSpPr>
          <p:cNvPr id="4" name="Title 3">
            <a:extLst>
              <a:ext uri="{FF2B5EF4-FFF2-40B4-BE49-F238E27FC236}">
                <a16:creationId xmlns:a16="http://schemas.microsoft.com/office/drawing/2014/main" id="{5360E07F-462A-4905-8209-A1BBFFC3B400}"/>
              </a:ext>
            </a:extLst>
          </p:cNvPr>
          <p:cNvSpPr>
            <a:spLocks noGrp="1"/>
          </p:cNvSpPr>
          <p:nvPr>
            <p:ph type="title"/>
          </p:nvPr>
        </p:nvSpPr>
        <p:spPr>
          <a:xfrm>
            <a:off x="334962" y="174506"/>
            <a:ext cx="11517327" cy="655364"/>
          </a:xfrm>
        </p:spPr>
        <p:txBody>
          <a:bodyPr/>
          <a:lstStyle/>
          <a:p>
            <a:r>
              <a:rPr lang="en-US" kern="0" cap="none">
                <a:latin typeface="League Gothic"/>
                <a:ea typeface="Roboto Thin"/>
              </a:rPr>
              <a:t>General Fusion's Achievements </a:t>
            </a:r>
            <a:endParaRPr lang="en-US" kern="0"/>
          </a:p>
        </p:txBody>
      </p:sp>
      <p:sp>
        <p:nvSpPr>
          <p:cNvPr id="5" name="Subtitle 4">
            <a:extLst>
              <a:ext uri="{FF2B5EF4-FFF2-40B4-BE49-F238E27FC236}">
                <a16:creationId xmlns:a16="http://schemas.microsoft.com/office/drawing/2014/main" id="{C7678FF9-8D4E-4377-B92B-1701CE60883C}"/>
              </a:ext>
            </a:extLst>
          </p:cNvPr>
          <p:cNvSpPr>
            <a:spLocks noGrp="1"/>
          </p:cNvSpPr>
          <p:nvPr>
            <p:ph type="subTitle" idx="1"/>
          </p:nvPr>
        </p:nvSpPr>
        <p:spPr>
          <a:xfrm>
            <a:off x="339550" y="811330"/>
            <a:ext cx="6350008" cy="276999"/>
          </a:xfrm>
        </p:spPr>
        <p:txBody>
          <a:bodyPr wrap="square" lIns="0" tIns="45720" rIns="91440" bIns="45720" anchor="t">
            <a:noAutofit/>
          </a:bodyPr>
          <a:lstStyle/>
          <a:p>
            <a:r>
              <a:rPr lang="en-US" sz="1400">
                <a:latin typeface="Ubuntu"/>
                <a:cs typeface="Arial"/>
              </a:rPr>
              <a:t>In the past 20 years, General Fusion has achieved significant milestones on its mission to deliver practical fusion energy </a:t>
            </a:r>
            <a:endParaRPr lang="en-US" sz="1400"/>
          </a:p>
        </p:txBody>
      </p:sp>
      <p:grpSp>
        <p:nvGrpSpPr>
          <p:cNvPr id="3" name="Group 2">
            <a:extLst>
              <a:ext uri="{FF2B5EF4-FFF2-40B4-BE49-F238E27FC236}">
                <a16:creationId xmlns:a16="http://schemas.microsoft.com/office/drawing/2014/main" id="{53630FA9-2568-88CF-5638-A65DFE2EB9F9}"/>
              </a:ext>
            </a:extLst>
          </p:cNvPr>
          <p:cNvGrpSpPr/>
          <p:nvPr/>
        </p:nvGrpSpPr>
        <p:grpSpPr>
          <a:xfrm>
            <a:off x="467247" y="3188325"/>
            <a:ext cx="1548242" cy="1124236"/>
            <a:chOff x="460773" y="3131571"/>
            <a:chExt cx="1548242" cy="1124236"/>
          </a:xfrm>
        </p:grpSpPr>
        <p:pic>
          <p:nvPicPr>
            <p:cNvPr id="49" name="Picture 2">
              <a:extLst>
                <a:ext uri="{FF2B5EF4-FFF2-40B4-BE49-F238E27FC236}">
                  <a16:creationId xmlns:a16="http://schemas.microsoft.com/office/drawing/2014/main" id="{BBC07B46-C370-480F-A9DA-369EE4CEF4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472244" y="3538284"/>
              <a:ext cx="964236" cy="14972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16">
              <a:extLst>
                <a:ext uri="{FF2B5EF4-FFF2-40B4-BE49-F238E27FC236}">
                  <a16:creationId xmlns:a16="http://schemas.microsoft.com/office/drawing/2014/main" id="{C106FE02-3894-4A8F-AD55-30487E5A271D}"/>
                </a:ext>
              </a:extLst>
            </p:cNvPr>
            <p:cNvSpPr txBox="1">
              <a:spLocks noChangeArrowheads="1"/>
            </p:cNvSpPr>
            <p:nvPr/>
          </p:nvSpPr>
          <p:spPr bwMode="auto">
            <a:xfrm>
              <a:off x="461691" y="3131571"/>
              <a:ext cx="677748" cy="276999"/>
            </a:xfrm>
            <a:prstGeom prst="rect">
              <a:avLst/>
            </a:prstGeom>
            <a:noFill/>
            <a:ln w="9525">
              <a:noFill/>
              <a:miter lim="800000"/>
              <a:headEnd/>
              <a:tailEnd/>
            </a:ln>
          </p:spPr>
          <p:txBody>
            <a:bodyPr wrap="square" lIns="0" tIns="0" rIns="0" bIns="0" anchor="t">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2002</a:t>
              </a:r>
              <a:endParaRPr kumimoji="0" lang="en-CA" sz="900" b="0" i="0"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kumimoji="0" lang="en-CA" sz="900" b="0" i="0" u="none" strike="noStrike" kern="1200" cap="none" spc="0" normalizeH="0" baseline="0" noProof="0">
                  <a:ln>
                    <a:noFill/>
                  </a:ln>
                  <a:solidFill>
                    <a:srgbClr val="231F20"/>
                  </a:solidFill>
                  <a:effectLst/>
                  <a:uLnTx/>
                  <a:uFillTx/>
                  <a:latin typeface="Ubuntu" panose="020B0504030602030204" pitchFamily="34" charset="0"/>
                  <a:ea typeface="+mn-ea"/>
                  <a:cs typeface="+mn-cs"/>
                </a:rPr>
                <a:t>Founded</a:t>
              </a:r>
            </a:p>
          </p:txBody>
        </p:sp>
        <p:sp>
          <p:nvSpPr>
            <p:cNvPr id="14" name="TextBox 16">
              <a:extLst>
                <a:ext uri="{FF2B5EF4-FFF2-40B4-BE49-F238E27FC236}">
                  <a16:creationId xmlns:a16="http://schemas.microsoft.com/office/drawing/2014/main" id="{C4C7DBC4-A480-7A44-7983-84678E6A9F46}"/>
                </a:ext>
              </a:extLst>
            </p:cNvPr>
            <p:cNvSpPr txBox="1">
              <a:spLocks noChangeArrowheads="1"/>
            </p:cNvSpPr>
            <p:nvPr/>
          </p:nvSpPr>
          <p:spPr bwMode="auto">
            <a:xfrm>
              <a:off x="460773" y="3840309"/>
              <a:ext cx="1548242" cy="415498"/>
            </a:xfrm>
            <a:prstGeom prst="rect">
              <a:avLst/>
            </a:prstGeom>
            <a:noFill/>
            <a:ln w="9525">
              <a:noFill/>
              <a:miter lim="800000"/>
              <a:headEnd/>
              <a:tailEnd/>
            </a:ln>
          </p:spPr>
          <p:txBody>
            <a:bodyPr wrap="square" lIns="0" tIns="0" rIns="0" bIns="0" anchor="t">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DA1F26"/>
                  </a:solidFill>
                  <a:effectLst/>
                  <a:uLnTx/>
                  <a:uFillTx/>
                  <a:latin typeface="Ubuntu"/>
                  <a:ea typeface="+mn-ea"/>
                  <a:cs typeface="+mn-cs"/>
                </a:rPr>
                <a:t>2005</a:t>
              </a:r>
              <a:endParaRPr kumimoji="0" lang="en-US" sz="900" b="0" i="0"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kumimoji="0" lang="en-US" sz="900" b="1" i="0" u="none" strike="noStrike" kern="1200" cap="none" spc="0" normalizeH="0" baseline="0" noProof="0">
                  <a:ln>
                    <a:noFill/>
                  </a:ln>
                  <a:solidFill>
                    <a:srgbClr val="231F20"/>
                  </a:solidFill>
                  <a:effectLst/>
                  <a:uLnTx/>
                  <a:uFillTx/>
                  <a:latin typeface="Ubuntu"/>
                  <a:ea typeface="+mn-ea"/>
                  <a:cs typeface="+mn-cs"/>
                </a:rPr>
                <a:t>First fusion reaction to produce neutrons</a:t>
              </a:r>
            </a:p>
          </p:txBody>
        </p:sp>
      </p:grpSp>
      <p:sp>
        <p:nvSpPr>
          <p:cNvPr id="16" name="TextBox 16">
            <a:extLst>
              <a:ext uri="{FF2B5EF4-FFF2-40B4-BE49-F238E27FC236}">
                <a16:creationId xmlns:a16="http://schemas.microsoft.com/office/drawing/2014/main" id="{CAD53051-7215-2821-59A0-2F7245AC38E0}"/>
              </a:ext>
            </a:extLst>
          </p:cNvPr>
          <p:cNvSpPr txBox="1">
            <a:spLocks noChangeArrowheads="1"/>
          </p:cNvSpPr>
          <p:nvPr/>
        </p:nvSpPr>
        <p:spPr bwMode="auto">
          <a:xfrm>
            <a:off x="2264109" y="2994083"/>
            <a:ext cx="3169457" cy="2053148"/>
          </a:xfrm>
          <a:prstGeom prst="rect">
            <a:avLst/>
          </a:prstGeom>
          <a:noFill/>
          <a:ln w="9525">
            <a:noFill/>
            <a:miter lim="800000"/>
            <a:headEnd/>
            <a:tailEnd/>
          </a:ln>
        </p:spPr>
        <p:txBody>
          <a:bodyPr wrap="square" lIns="0" tIns="0" rIns="0" bIns="0" anchor="t">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2010</a:t>
            </a:r>
            <a:endParaRPr kumimoji="0" lang="en-CA" sz="900" b="0" i="0"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kumimoji="0" lang="en-CA" sz="900" b="0" i="0" u="none" strike="noStrike" kern="1200" cap="none" spc="0" normalizeH="0" baseline="0" noProof="0">
                <a:ln>
                  <a:noFill/>
                </a:ln>
                <a:solidFill>
                  <a:srgbClr val="231F20"/>
                </a:solidFill>
                <a:effectLst/>
                <a:uLnTx/>
                <a:uFillTx/>
                <a:latin typeface="Ubuntu"/>
                <a:ea typeface="+mn-ea"/>
                <a:cs typeface="+mn-cs"/>
              </a:rPr>
              <a:t>First plasma injector </a:t>
            </a:r>
            <a:r>
              <a:rPr kumimoji="0" lang="en-CA" sz="900" b="1" i="0" u="none" strike="noStrike" kern="1200" cap="none" spc="0" normalizeH="0" baseline="0" noProof="0">
                <a:ln>
                  <a:noFill/>
                </a:ln>
                <a:solidFill>
                  <a:srgbClr val="231F20"/>
                </a:solidFill>
                <a:effectLst/>
                <a:uLnTx/>
                <a:uFillTx/>
                <a:latin typeface="Ubuntu"/>
                <a:ea typeface="+mn-ea"/>
                <a:cs typeface="+mn-cs"/>
              </a:rPr>
              <a:t>properly confined plasma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900" b="1" i="0" u="none" strike="noStrike" kern="1200" cap="none" spc="0" normalizeH="0" baseline="0" noProof="0">
              <a:ln>
                <a:noFill/>
              </a:ln>
              <a:solidFill>
                <a:srgbClr val="DA1F26"/>
              </a:solidFill>
              <a:effectLst/>
              <a:uLnTx/>
              <a:uFillTx/>
              <a:latin typeface="Ubuntu" panose="020B0504030602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2012</a:t>
            </a:r>
            <a:endParaRPr kumimoji="0" lang="en-CA" sz="900" b="0" i="1"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kumimoji="0" lang="en-US" sz="900" b="0" i="0" u="none" strike="noStrike" kern="1200" cap="none" spc="0" normalizeH="0" baseline="0" noProof="0">
                <a:ln>
                  <a:noFill/>
                </a:ln>
                <a:solidFill>
                  <a:srgbClr val="231F20"/>
                </a:solidFill>
                <a:effectLst/>
                <a:uLnTx/>
                <a:uFillTx/>
                <a:latin typeface="Ubuntu"/>
                <a:ea typeface="+mn-ea"/>
                <a:cs typeface="Arial"/>
              </a:rPr>
              <a:t>Liquid metal compression tests </a:t>
            </a:r>
            <a:r>
              <a:rPr kumimoji="0" lang="en-US" sz="900" b="1" i="0" u="none" strike="noStrike" kern="1200" cap="none" spc="0" normalizeH="0" baseline="0" noProof="0">
                <a:ln>
                  <a:noFill/>
                </a:ln>
                <a:solidFill>
                  <a:srgbClr val="231F20"/>
                </a:solidFill>
                <a:effectLst/>
                <a:uLnTx/>
                <a:uFillTx/>
                <a:latin typeface="Ubuntu"/>
                <a:ea typeface="+mn-ea"/>
                <a:cs typeface="Arial"/>
              </a:rPr>
              <a:t>validated engineering</a:t>
            </a:r>
            <a:br>
              <a:rPr kumimoji="0" lang="en-US" sz="900" b="1" i="0" u="none" strike="noStrike" kern="1200" cap="none" spc="0" normalizeH="0" baseline="0" noProof="0">
                <a:ln>
                  <a:noFill/>
                </a:ln>
                <a:solidFill>
                  <a:srgbClr val="231F20"/>
                </a:solidFill>
                <a:effectLst/>
                <a:uLnTx/>
                <a:uFillTx/>
                <a:latin typeface="Ubuntu"/>
                <a:ea typeface="+mn-ea"/>
                <a:cs typeface="Arial"/>
              </a:rPr>
            </a:br>
            <a:r>
              <a:rPr kumimoji="0" lang="en-US" sz="900" b="1" i="0" u="none" strike="noStrike" kern="1200" cap="none" spc="0" normalizeH="0" baseline="0" noProof="0">
                <a:ln>
                  <a:noFill/>
                </a:ln>
                <a:solidFill>
                  <a:srgbClr val="231F20"/>
                </a:solidFill>
                <a:effectLst/>
                <a:uLnTx/>
                <a:uFillTx/>
                <a:latin typeface="Ubuntu"/>
                <a:ea typeface="+mn-ea"/>
                <a:cs typeface="Arial"/>
              </a:rPr>
              <a:t>of liquid metal approach</a:t>
            </a:r>
            <a:r>
              <a:rPr kumimoji="0" lang="en-US" sz="900" b="0" i="0" u="none" strike="noStrike" kern="1200" cap="none" spc="0" normalizeH="0" baseline="0" noProof="0">
                <a:ln>
                  <a:noFill/>
                </a:ln>
                <a:solidFill>
                  <a:srgbClr val="231F20"/>
                </a:solidFill>
                <a:effectLst/>
                <a:uLnTx/>
                <a:uFillTx/>
                <a:latin typeface="Ubuntu"/>
                <a:ea typeface="+mn-ea"/>
                <a:cs typeface="Arial"/>
              </a:rPr>
              <a:t> and synchronization of pistons</a:t>
            </a:r>
            <a:endParaRPr kumimoji="0" lang="en-US" sz="1800" b="0" i="0" u="none" strike="noStrike" kern="1200" cap="none" spc="0" normalizeH="0" baseline="0" noProof="0">
              <a:ln>
                <a:noFill/>
              </a:ln>
              <a:solidFill>
                <a:srgbClr val="231F20"/>
              </a:solidFill>
              <a:effectLst/>
              <a:uLnTx/>
              <a:uFillTx/>
              <a:latin typeface="Ubuntu"/>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900" b="0" i="1" u="none" strike="noStrike" kern="1200" cap="none" spc="0" normalizeH="0" baseline="0" noProof="0">
              <a:ln>
                <a:noFill/>
              </a:ln>
              <a:solidFill>
                <a:srgbClr val="444444"/>
              </a:solidFill>
              <a:effectLst/>
              <a:uLnTx/>
              <a:uFillTx/>
              <a:latin typeface="Ubuntu" panose="020B0504030602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2013</a:t>
            </a:r>
            <a:endParaRPr kumimoji="0" lang="en-CA" sz="900" b="0" i="1"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kumimoji="0" lang="en-US" sz="900" b="0" i="0" u="none" strike="noStrike" kern="1200" cap="none" spc="0" normalizeH="0" baseline="0" noProof="0">
                <a:ln>
                  <a:noFill/>
                </a:ln>
                <a:solidFill>
                  <a:srgbClr val="231F20"/>
                </a:solidFill>
                <a:effectLst/>
                <a:uLnTx/>
                <a:uFillTx/>
                <a:latin typeface="Ubuntu"/>
                <a:ea typeface="+mn-ea"/>
                <a:cs typeface="Arial"/>
              </a:rPr>
              <a:t>Sufficient plasma performance to heat when </a:t>
            </a:r>
            <a:br>
              <a:rPr kumimoji="0" lang="en-US" sz="900" b="0" i="0" u="none" strike="noStrike" kern="1200" cap="none" spc="0" normalizeH="0" baseline="0" noProof="0">
                <a:ln>
                  <a:noFill/>
                </a:ln>
                <a:solidFill>
                  <a:srgbClr val="231F20"/>
                </a:solidFill>
                <a:effectLst/>
                <a:uLnTx/>
                <a:uFillTx/>
                <a:latin typeface="Ubuntu"/>
                <a:ea typeface="+mn-ea"/>
                <a:cs typeface="Arial"/>
              </a:rPr>
            </a:br>
            <a:r>
              <a:rPr kumimoji="0" lang="en-US" sz="900" b="0" i="0" u="none" strike="noStrike" kern="1200" cap="none" spc="0" normalizeH="0" baseline="0" noProof="0">
                <a:ln>
                  <a:noFill/>
                </a:ln>
                <a:solidFill>
                  <a:srgbClr val="231F20"/>
                </a:solidFill>
                <a:effectLst/>
                <a:uLnTx/>
                <a:uFillTx/>
                <a:latin typeface="Ubuntu"/>
                <a:ea typeface="+mn-ea"/>
                <a:cs typeface="Arial"/>
              </a:rPr>
              <a:t>compressed</a:t>
            </a:r>
          </a:p>
        </p:txBody>
      </p:sp>
      <p:sp>
        <p:nvSpPr>
          <p:cNvPr id="18" name="TextBox 16">
            <a:extLst>
              <a:ext uri="{FF2B5EF4-FFF2-40B4-BE49-F238E27FC236}">
                <a16:creationId xmlns:a16="http://schemas.microsoft.com/office/drawing/2014/main" id="{C812162A-94F5-C919-A7C2-9BCC6E710B70}"/>
              </a:ext>
            </a:extLst>
          </p:cNvPr>
          <p:cNvSpPr txBox="1">
            <a:spLocks noChangeArrowheads="1"/>
          </p:cNvSpPr>
          <p:nvPr/>
        </p:nvSpPr>
        <p:spPr bwMode="auto">
          <a:xfrm>
            <a:off x="5426290" y="2995330"/>
            <a:ext cx="3150985" cy="2836472"/>
          </a:xfrm>
          <a:prstGeom prst="rect">
            <a:avLst/>
          </a:prstGeom>
          <a:noFill/>
          <a:ln w="9525">
            <a:noFill/>
            <a:miter lim="800000"/>
            <a:headEnd/>
            <a:tailEnd/>
          </a:ln>
        </p:spPr>
        <p:txBody>
          <a:bodyPr wrap="square" lIns="0" tIns="0" rIns="0" bIns="0" anchor="t">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2017</a:t>
            </a:r>
            <a:endParaRPr kumimoji="0" lang="en-CA" sz="900" b="0" i="0"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900" b="0" i="0" u="none" strike="noStrike" kern="1200" cap="none" spc="0" normalizeH="0" baseline="0" noProof="0">
                <a:ln>
                  <a:noFill/>
                </a:ln>
                <a:solidFill>
                  <a:srgbClr val="231F20"/>
                </a:solidFill>
                <a:effectLst/>
                <a:uLnTx/>
                <a:uFillTx/>
                <a:latin typeface="Ubuntu"/>
                <a:ea typeface="+mn-ea"/>
                <a:cs typeface="+mn-cs"/>
              </a:rPr>
              <a:t>Stable compression of plasma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900" b="1" i="0" u="none" strike="noStrike" kern="1200" cap="none" spc="0" normalizeH="0" baseline="0" noProof="0">
              <a:ln>
                <a:noFill/>
              </a:ln>
              <a:solidFill>
                <a:srgbClr val="444444"/>
              </a:solidFill>
              <a:effectLst/>
              <a:uLnTx/>
              <a:uFillTx/>
              <a:latin typeface="Ubuntu" panose="020B0504030602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2018</a:t>
            </a:r>
            <a:endParaRPr kumimoji="0" lang="en-CA" sz="900" b="0" i="0"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kumimoji="0" lang="en-CA" sz="900" b="1" i="0" u="none" strike="noStrike" kern="1200" cap="none" spc="0" normalizeH="0" baseline="0" noProof="0">
                <a:ln>
                  <a:noFill/>
                </a:ln>
                <a:solidFill>
                  <a:srgbClr val="231F20"/>
                </a:solidFill>
                <a:effectLst/>
                <a:uLnTx/>
                <a:uFillTx/>
                <a:latin typeface="Ubuntu" panose="020B0504030602030204" pitchFamily="34" charset="0"/>
                <a:ea typeface="+mn-ea"/>
                <a:cs typeface="+mn-cs"/>
              </a:rPr>
              <a:t>Heating and increased neutron yield during plasma compression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900" b="0" i="0" u="none" strike="noStrike" kern="1200" cap="none" spc="0" normalizeH="0" baseline="0" noProof="0">
              <a:ln>
                <a:noFill/>
              </a:ln>
              <a:solidFill>
                <a:srgbClr val="444444"/>
              </a:solidFill>
              <a:effectLst/>
              <a:uLnTx/>
              <a:uFillTx/>
              <a:latin typeface="Ubuntu" panose="020B0504030602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2019</a:t>
            </a:r>
            <a:endParaRPr kumimoji="0" lang="en-CA" sz="900" b="0" i="0"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kumimoji="0" lang="en-CA" sz="900" b="0" i="0" u="none" strike="noStrike" kern="1200" cap="none" spc="0" normalizeH="0" baseline="0" noProof="0">
                <a:ln>
                  <a:noFill/>
                </a:ln>
                <a:solidFill>
                  <a:srgbClr val="231F20"/>
                </a:solidFill>
                <a:effectLst/>
                <a:uLnTx/>
                <a:uFillTx/>
                <a:latin typeface="Ubuntu" panose="020B0504030602030204" pitchFamily="34" charset="0"/>
                <a:ea typeface="+mn-ea"/>
                <a:cs typeface="+mn-cs"/>
              </a:rPr>
              <a:t>Plasma lifetime maintained within liquid metal wall cavity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900" b="0" i="0" u="none" strike="noStrike" kern="1200" cap="none" spc="0" normalizeH="0" baseline="0" noProof="0">
              <a:ln>
                <a:noFill/>
              </a:ln>
              <a:solidFill>
                <a:srgbClr val="444444"/>
              </a:solidFill>
              <a:effectLst/>
              <a:uLnTx/>
              <a:uFillTx/>
              <a:latin typeface="Ubuntu" panose="020B0504030602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900" b="1" i="0" u="none" strike="noStrike" kern="1200" cap="none" spc="0" normalizeH="0" baseline="0" noProof="0">
              <a:ln>
                <a:noFill/>
              </a:ln>
              <a:solidFill>
                <a:srgbClr val="DA1F26"/>
              </a:solidFill>
              <a:effectLst/>
              <a:uLnTx/>
              <a:uFillTx/>
              <a:latin typeface="Ubuntu" panose="020B0504030602030204" pitchFamily="34" charset="0"/>
              <a:ea typeface="+mn-ea"/>
              <a:cs typeface="+mn-cs"/>
            </a:endParaRPr>
          </a:p>
        </p:txBody>
      </p:sp>
      <p:sp>
        <p:nvSpPr>
          <p:cNvPr id="25" name="TextBox 16">
            <a:extLst>
              <a:ext uri="{FF2B5EF4-FFF2-40B4-BE49-F238E27FC236}">
                <a16:creationId xmlns:a16="http://schemas.microsoft.com/office/drawing/2014/main" id="{0782CAAA-1182-7AFF-0085-B7784E91CBEA}"/>
              </a:ext>
            </a:extLst>
          </p:cNvPr>
          <p:cNvSpPr txBox="1">
            <a:spLocks noChangeArrowheads="1"/>
          </p:cNvSpPr>
          <p:nvPr/>
        </p:nvSpPr>
        <p:spPr bwMode="auto">
          <a:xfrm>
            <a:off x="8716657" y="2146200"/>
            <a:ext cx="3231618" cy="3611250"/>
          </a:xfrm>
          <a:prstGeom prst="rect">
            <a:avLst/>
          </a:prstGeom>
          <a:solidFill>
            <a:srgbClr val="FFFFFF">
              <a:alpha val="50196"/>
            </a:srgbClr>
          </a:solidFill>
          <a:ln w="9525">
            <a:noFill/>
            <a:miter lim="800000"/>
            <a:headEnd/>
            <a:tailEnd/>
          </a:ln>
          <a:effectLst>
            <a:softEdge rad="127000"/>
          </a:effectLst>
        </p:spPr>
        <p:txBody>
          <a:bodyPr wrap="square" lIns="0" tIns="0" rIns="0" bIns="0" anchor="t">
            <a:no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2021</a:t>
            </a:r>
            <a:endParaRPr kumimoji="0" lang="en-CA" sz="900" b="0" i="0"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900" b="0" i="0" u="none" strike="noStrike" kern="1200" cap="none" spc="0" normalizeH="0" baseline="0" noProof="0">
                <a:ln>
                  <a:noFill/>
                </a:ln>
                <a:solidFill>
                  <a:srgbClr val="231F20"/>
                </a:solidFill>
                <a:effectLst/>
                <a:uLnTx/>
                <a:uFillTx/>
                <a:latin typeface="Ubuntu"/>
                <a:ea typeface="+mn-ea"/>
                <a:cs typeface="+mn-cs"/>
              </a:rPr>
              <a:t>Plasma performance </a:t>
            </a:r>
            <a:r>
              <a:rPr kumimoji="0" lang="en-CA" sz="900" b="1" i="0" u="none" strike="noStrike" kern="1200" cap="none" spc="0" normalizeH="0" baseline="0" noProof="0">
                <a:ln>
                  <a:noFill/>
                </a:ln>
                <a:solidFill>
                  <a:srgbClr val="231F20"/>
                </a:solidFill>
                <a:effectLst/>
                <a:uLnTx/>
                <a:uFillTx/>
                <a:latin typeface="Ubuntu"/>
                <a:ea typeface="+mn-ea"/>
                <a:cs typeface="+mn-cs"/>
              </a:rPr>
              <a:t>sufficient to achieve fusion conditions at scale</a:t>
            </a:r>
            <a:r>
              <a:rPr kumimoji="0" lang="en-CA" sz="900" b="0" i="0" u="none" strike="noStrike" kern="1200" cap="none" spc="0" normalizeH="0" baseline="30000" noProof="0">
                <a:ln>
                  <a:noFill/>
                </a:ln>
                <a:solidFill>
                  <a:srgbClr val="231F20"/>
                </a:solidFill>
                <a:effectLst/>
                <a:uLnTx/>
                <a:uFillTx/>
                <a:latin typeface="Ubuntu"/>
                <a:ea typeface="+mn-ea"/>
                <a:cs typeface="+mn-cs"/>
              </a:rPr>
              <a:t>1</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900" b="0" i="0" u="none" strike="noStrike" kern="1200" cap="none" spc="0" normalizeH="0" baseline="0" noProof="0">
                <a:ln>
                  <a:noFill/>
                </a:ln>
                <a:solidFill>
                  <a:srgbClr val="231F20"/>
                </a:solidFill>
                <a:effectLst/>
                <a:uLnTx/>
                <a:uFillTx/>
                <a:latin typeface="Ubuntu"/>
                <a:ea typeface="+mn-ea"/>
                <a:cs typeface="+mn-cs"/>
              </a:rPr>
              <a:t>Compressed liquid cavity with symmetry and controlled shape </a:t>
            </a:r>
            <a:r>
              <a:rPr kumimoji="0" lang="en-CA" sz="900" b="1" i="0" u="none" strike="noStrike" kern="1200" cap="none" spc="0" normalizeH="0" baseline="0" noProof="0">
                <a:ln>
                  <a:noFill/>
                </a:ln>
                <a:solidFill>
                  <a:srgbClr val="231F20"/>
                </a:solidFill>
                <a:effectLst/>
                <a:uLnTx/>
                <a:uFillTx/>
                <a:latin typeface="Ubuntu"/>
                <a:ea typeface="+mn-ea"/>
                <a:cs typeface="+mn-cs"/>
              </a:rPr>
              <a:t>sufficient to achieve fusion conditions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900" b="1" i="0" u="none" strike="noStrike" kern="1200" cap="none" spc="0" normalizeH="0" baseline="0" noProof="0">
              <a:ln>
                <a:noFill/>
              </a:ln>
              <a:solidFill>
                <a:srgbClr val="444444"/>
              </a:solidFill>
              <a:effectLst/>
              <a:uLnTx/>
              <a:uFillTx/>
              <a:latin typeface="Ubuntu" panose="020B0504030602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2022</a:t>
            </a:r>
            <a:endParaRPr kumimoji="0" lang="en-CA" sz="900" b="0" i="0"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231F20"/>
                </a:solidFill>
                <a:effectLst/>
                <a:uLnTx/>
                <a:uFillTx/>
                <a:latin typeface="Ubuntu"/>
                <a:ea typeface="+mn-ea"/>
                <a:cs typeface="Arial"/>
              </a:rPr>
              <a:t>Market Development Advisory Committee formed</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231F20"/>
                </a:solidFill>
                <a:effectLst/>
                <a:uLnTx/>
                <a:uFillTx/>
                <a:latin typeface="Ubuntu"/>
                <a:ea typeface="+mn-ea"/>
                <a:cs typeface="Arial"/>
              </a:rPr>
              <a:t>Exceeded core technology performance targets with plasma and compression prototypes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444444"/>
              </a:solidFill>
              <a:effectLst/>
              <a:uLnTx/>
              <a:uFillTx/>
              <a:latin typeface="Ubuntu" panose="020B0504030602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900" b="1" i="0" u="none" strike="noStrike" kern="1200" cap="none" spc="0" normalizeH="0" baseline="0" noProof="0">
                <a:ln>
                  <a:noFill/>
                </a:ln>
                <a:solidFill>
                  <a:srgbClr val="DA1F26"/>
                </a:solidFill>
                <a:effectLst/>
                <a:uLnTx/>
                <a:uFillTx/>
                <a:latin typeface="Ubuntu"/>
                <a:ea typeface="+mn-ea"/>
                <a:cs typeface="+mn-cs"/>
              </a:rPr>
              <a:t>2023</a:t>
            </a:r>
            <a:endParaRPr kumimoji="0" lang="en-CA" sz="900" b="0" i="0" u="none" strike="noStrike" kern="1200" cap="none" spc="0" normalizeH="0" baseline="0" noProof="0">
              <a:ln>
                <a:noFill/>
              </a:ln>
              <a:solidFill>
                <a:srgbClr val="DA1F26"/>
              </a:solidFill>
              <a:effectLst/>
              <a:uLnTx/>
              <a:uFillTx/>
              <a:latin typeface="Ubuntu"/>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231F20"/>
                </a:solidFill>
                <a:effectLst/>
                <a:uLnTx/>
                <a:uFillTx/>
                <a:latin typeface="Ubuntu"/>
                <a:ea typeface="+mn-ea"/>
                <a:cs typeface="Arial"/>
              </a:rPr>
              <a:t>Symmetrical compression results from LM26 test ring compression test bed</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900" b="1" i="0" u="none" strike="noStrike" kern="1200" cap="none" spc="0" normalizeH="0" baseline="0" noProof="0">
              <a:ln>
                <a:noFill/>
              </a:ln>
              <a:solidFill>
                <a:srgbClr val="444444"/>
              </a:solidFill>
              <a:effectLst/>
              <a:highlight>
                <a:srgbClr val="FFFF00"/>
              </a:highlight>
              <a:uLnTx/>
              <a:uFillTx/>
              <a:latin typeface="Ubuntu"/>
              <a:ea typeface="+mn-ea"/>
              <a:cs typeface="Aria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444444"/>
              </a:solidFill>
              <a:effectLst/>
              <a:uLnTx/>
              <a:uFillTx/>
              <a:latin typeface="Ubuntu" panose="020B050403060203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CA" sz="900" b="0" i="0" u="none" strike="noStrike" kern="1200" cap="none" spc="0" normalizeH="0" baseline="0" noProof="0">
              <a:ln>
                <a:noFill/>
              </a:ln>
              <a:solidFill>
                <a:srgbClr val="444444"/>
              </a:solidFill>
              <a:effectLst/>
              <a:uLnTx/>
              <a:uFillTx/>
              <a:latin typeface="Ubuntu" panose="020B0504030602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900" b="0" i="0" u="none" strike="noStrike" kern="1200" cap="none" spc="0" normalizeH="0" baseline="0" noProof="0">
              <a:ln>
                <a:noFill/>
              </a:ln>
              <a:solidFill>
                <a:srgbClr val="444444"/>
              </a:solidFill>
              <a:effectLst/>
              <a:uLnTx/>
              <a:uFillTx/>
              <a:latin typeface="Ubuntu" panose="020B0504030602030204" pitchFamily="34" charset="0"/>
              <a:ea typeface="+mn-ea"/>
              <a:cs typeface="+mn-cs"/>
            </a:endParaRPr>
          </a:p>
        </p:txBody>
      </p:sp>
      <p:sp>
        <p:nvSpPr>
          <p:cNvPr id="26" name="Slide Number Placeholder 2">
            <a:extLst>
              <a:ext uri="{FF2B5EF4-FFF2-40B4-BE49-F238E27FC236}">
                <a16:creationId xmlns:a16="http://schemas.microsoft.com/office/drawing/2014/main" id="{D698D189-BD44-9B18-844D-D12997C075E3}"/>
              </a:ext>
            </a:extLst>
          </p:cNvPr>
          <p:cNvSpPr txBox="1">
            <a:spLocks/>
          </p:cNvSpPr>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sp>
        <p:nvSpPr>
          <p:cNvPr id="39" name="TextBox 38">
            <a:extLst>
              <a:ext uri="{FF2B5EF4-FFF2-40B4-BE49-F238E27FC236}">
                <a16:creationId xmlns:a16="http://schemas.microsoft.com/office/drawing/2014/main" id="{5DD50671-B7D7-39C5-3F88-AE474CCED7DA}"/>
              </a:ext>
            </a:extLst>
          </p:cNvPr>
          <p:cNvSpPr txBox="1"/>
          <p:nvPr/>
        </p:nvSpPr>
        <p:spPr>
          <a:xfrm>
            <a:off x="254673" y="1419253"/>
            <a:ext cx="634282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DA1F26"/>
                </a:solidFill>
                <a:effectLst/>
                <a:uLnTx/>
                <a:uFillTx/>
                <a:latin typeface="Ubuntu"/>
                <a:ea typeface="+mn-ea"/>
                <a:cs typeface="+mn-cs"/>
              </a:rPr>
              <a:t>Proven </a:t>
            </a:r>
            <a:r>
              <a:rPr kumimoji="0" lang="en-CA" sz="1800" b="1" i="0" u="none" strike="noStrike" kern="1200" cap="none" spc="0" normalizeH="0" baseline="0" noProof="0">
                <a:ln>
                  <a:noFill/>
                </a:ln>
                <a:solidFill>
                  <a:srgbClr val="DA1F26"/>
                </a:solidFill>
                <a:effectLst/>
                <a:uLnTx/>
                <a:uFillTx/>
                <a:latin typeface="Ubuntu"/>
                <a:ea typeface="+mn-ea"/>
                <a:cs typeface="+mn-cs"/>
              </a:rPr>
              <a:t>success scaling individual technologies, </a:t>
            </a:r>
            <a:r>
              <a:rPr kumimoji="0" lang="en-CA" sz="1800" b="0" i="0" u="none" strike="noStrike" kern="1200" cap="none" spc="0" normalizeH="0" baseline="0" noProof="0">
                <a:ln>
                  <a:noFill/>
                </a:ln>
                <a:solidFill>
                  <a:srgbClr val="DA1F26"/>
                </a:solidFill>
                <a:effectLst/>
                <a:uLnTx/>
                <a:uFillTx/>
                <a:latin typeface="Ubuntu"/>
                <a:ea typeface="+mn-ea"/>
                <a:cs typeface="+mn-cs"/>
              </a:rPr>
              <a:t>creating the pathway for General Fusion to integrate, deploy and commercialize fusion energy </a:t>
            </a:r>
            <a:endParaRPr kumimoji="0" lang="en-US" sz="1800" b="0" i="0" u="none" strike="noStrike" kern="1200" cap="none" spc="0" normalizeH="0" baseline="0" noProof="0">
              <a:ln>
                <a:noFill/>
              </a:ln>
              <a:solidFill>
                <a:srgbClr val="DA1F26"/>
              </a:solidFill>
              <a:effectLst/>
              <a:uLnTx/>
              <a:uFillTx/>
              <a:latin typeface="Ubuntu"/>
              <a:ea typeface="+mn-ea"/>
              <a:cs typeface="+mn-cs"/>
            </a:endParaRPr>
          </a:p>
        </p:txBody>
      </p:sp>
      <p:cxnSp>
        <p:nvCxnSpPr>
          <p:cNvPr id="44" name="Straight Connector 43">
            <a:extLst>
              <a:ext uri="{FF2B5EF4-FFF2-40B4-BE49-F238E27FC236}">
                <a16:creationId xmlns:a16="http://schemas.microsoft.com/office/drawing/2014/main" id="{EED6E66D-7314-4FBB-2750-36A807E88694}"/>
              </a:ext>
            </a:extLst>
          </p:cNvPr>
          <p:cNvCxnSpPr/>
          <p:nvPr/>
        </p:nvCxnSpPr>
        <p:spPr>
          <a:xfrm>
            <a:off x="296862" y="1389062"/>
            <a:ext cx="6262536"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2328E07-0CE2-0060-F5EE-57F65394A59A}"/>
              </a:ext>
            </a:extLst>
          </p:cNvPr>
          <p:cNvSpPr txBox="1"/>
          <p:nvPr/>
        </p:nvSpPr>
        <p:spPr>
          <a:xfrm>
            <a:off x="558562" y="2718297"/>
            <a:ext cx="1395438" cy="276999"/>
          </a:xfrm>
          <a:prstGeom prst="rect">
            <a:avLst/>
          </a:prstGeom>
          <a:noFill/>
        </p:spPr>
        <p:txBody>
          <a:bodyPr wrap="squar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white"/>
                </a:solidFill>
                <a:effectLst/>
                <a:uLnTx/>
                <a:uFillTx/>
                <a:latin typeface="Ubuntu"/>
                <a:ea typeface="+mn-ea"/>
                <a:cs typeface="+mn-cs"/>
              </a:rPr>
              <a:t>2002-2005</a:t>
            </a:r>
          </a:p>
        </p:txBody>
      </p:sp>
      <p:sp>
        <p:nvSpPr>
          <p:cNvPr id="13" name="TextBox 12">
            <a:extLst>
              <a:ext uri="{FF2B5EF4-FFF2-40B4-BE49-F238E27FC236}">
                <a16:creationId xmlns:a16="http://schemas.microsoft.com/office/drawing/2014/main" id="{52A4280F-158B-C6F2-70CC-07DF65F4CDFE}"/>
              </a:ext>
            </a:extLst>
          </p:cNvPr>
          <p:cNvSpPr txBox="1"/>
          <p:nvPr/>
        </p:nvSpPr>
        <p:spPr>
          <a:xfrm rot="21417985">
            <a:off x="3321800" y="2641496"/>
            <a:ext cx="1395438" cy="276999"/>
          </a:xfrm>
          <a:prstGeom prst="rect">
            <a:avLst/>
          </a:prstGeom>
          <a:noFill/>
        </p:spPr>
        <p:txBody>
          <a:bodyPr wrap="squar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white"/>
                </a:solidFill>
                <a:effectLst/>
                <a:uLnTx/>
                <a:uFillTx/>
                <a:latin typeface="Ubuntu"/>
                <a:ea typeface="+mn-ea"/>
                <a:cs typeface="+mn-cs"/>
              </a:rPr>
              <a:t>2006-2015</a:t>
            </a:r>
          </a:p>
        </p:txBody>
      </p:sp>
      <p:sp>
        <p:nvSpPr>
          <p:cNvPr id="15" name="TextBox 14">
            <a:extLst>
              <a:ext uri="{FF2B5EF4-FFF2-40B4-BE49-F238E27FC236}">
                <a16:creationId xmlns:a16="http://schemas.microsoft.com/office/drawing/2014/main" id="{E1ACC500-E609-4059-E81F-78F31DBC0D9E}"/>
              </a:ext>
            </a:extLst>
          </p:cNvPr>
          <p:cNvSpPr txBox="1"/>
          <p:nvPr/>
        </p:nvSpPr>
        <p:spPr>
          <a:xfrm rot="20905264">
            <a:off x="6425027" y="2212208"/>
            <a:ext cx="1395438" cy="276999"/>
          </a:xfrm>
          <a:prstGeom prst="rect">
            <a:avLst/>
          </a:prstGeom>
          <a:noFill/>
        </p:spPr>
        <p:txBody>
          <a:bodyPr wrap="squar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white"/>
                </a:solidFill>
                <a:effectLst/>
                <a:uLnTx/>
                <a:uFillTx/>
                <a:latin typeface="Ubuntu"/>
                <a:ea typeface="+mn-ea"/>
                <a:cs typeface="+mn-cs"/>
              </a:rPr>
              <a:t>2016-2020</a:t>
            </a:r>
          </a:p>
        </p:txBody>
      </p:sp>
      <p:sp>
        <p:nvSpPr>
          <p:cNvPr id="20" name="TextBox 19">
            <a:extLst>
              <a:ext uri="{FF2B5EF4-FFF2-40B4-BE49-F238E27FC236}">
                <a16:creationId xmlns:a16="http://schemas.microsoft.com/office/drawing/2014/main" id="{C5594A8F-24BF-EE86-7A40-3731F8AA821E}"/>
              </a:ext>
            </a:extLst>
          </p:cNvPr>
          <p:cNvSpPr txBox="1"/>
          <p:nvPr/>
        </p:nvSpPr>
        <p:spPr>
          <a:xfrm rot="20444062">
            <a:off x="9471616" y="1329072"/>
            <a:ext cx="1395438" cy="276999"/>
          </a:xfrm>
          <a:prstGeom prst="rect">
            <a:avLst/>
          </a:prstGeom>
          <a:noFill/>
        </p:spPr>
        <p:txBody>
          <a:bodyPr wrap="squar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white"/>
                </a:solidFill>
                <a:effectLst/>
                <a:uLnTx/>
                <a:uFillTx/>
                <a:latin typeface="Ubuntu"/>
                <a:ea typeface="+mn-ea"/>
                <a:cs typeface="+mn-cs"/>
              </a:rPr>
              <a:t>2021-2023</a:t>
            </a:r>
          </a:p>
        </p:txBody>
      </p:sp>
      <p:sp>
        <p:nvSpPr>
          <p:cNvPr id="30" name="TextBox 29">
            <a:extLst>
              <a:ext uri="{FF2B5EF4-FFF2-40B4-BE49-F238E27FC236}">
                <a16:creationId xmlns:a16="http://schemas.microsoft.com/office/drawing/2014/main" id="{4C13BCF7-ABC6-DAFF-34E7-9D69BCB3335E}"/>
              </a:ext>
            </a:extLst>
          </p:cNvPr>
          <p:cNvSpPr txBox="1"/>
          <p:nvPr/>
        </p:nvSpPr>
        <p:spPr>
          <a:xfrm>
            <a:off x="6034844" y="5435166"/>
            <a:ext cx="5530139" cy="306467"/>
          </a:xfrm>
          <a:prstGeom prst="round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A1F26"/>
                </a:solidFill>
                <a:effectLst/>
                <a:uLnTx/>
                <a:uFillTx/>
                <a:latin typeface="Ubuntu"/>
                <a:ea typeface="+mn-ea"/>
                <a:cs typeface="+mn-cs"/>
              </a:rPr>
              <a:t>Liquid Compression Performance</a:t>
            </a:r>
          </a:p>
        </p:txBody>
      </p:sp>
      <p:sp>
        <p:nvSpPr>
          <p:cNvPr id="31" name="TextBox 30">
            <a:extLst>
              <a:ext uri="{FF2B5EF4-FFF2-40B4-BE49-F238E27FC236}">
                <a16:creationId xmlns:a16="http://schemas.microsoft.com/office/drawing/2014/main" id="{21E80A15-A276-44D7-BF2B-07520A907278}"/>
              </a:ext>
            </a:extLst>
          </p:cNvPr>
          <p:cNvSpPr txBox="1"/>
          <p:nvPr/>
        </p:nvSpPr>
        <p:spPr>
          <a:xfrm>
            <a:off x="2771916" y="5023404"/>
            <a:ext cx="8793067" cy="306467"/>
          </a:xfrm>
          <a:prstGeom prst="round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A1F26"/>
                </a:solidFill>
                <a:effectLst/>
                <a:uLnTx/>
                <a:uFillTx/>
                <a:latin typeface="Ubuntu"/>
                <a:ea typeface="+mn-ea"/>
                <a:cs typeface="+mn-cs"/>
              </a:rPr>
              <a:t>Plasma Performance</a:t>
            </a:r>
          </a:p>
        </p:txBody>
      </p:sp>
      <p:sp>
        <p:nvSpPr>
          <p:cNvPr id="32" name="TextBox 31">
            <a:extLst>
              <a:ext uri="{FF2B5EF4-FFF2-40B4-BE49-F238E27FC236}">
                <a16:creationId xmlns:a16="http://schemas.microsoft.com/office/drawing/2014/main" id="{42EF939B-3296-6D65-EBAB-3C9DBDB7D1CE}"/>
              </a:ext>
            </a:extLst>
          </p:cNvPr>
          <p:cNvSpPr txBox="1"/>
          <p:nvPr/>
        </p:nvSpPr>
        <p:spPr>
          <a:xfrm>
            <a:off x="2771916" y="4596873"/>
            <a:ext cx="5468990" cy="306467"/>
          </a:xfrm>
          <a:prstGeom prst="round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DA1F26"/>
                </a:solidFill>
                <a:effectLst/>
                <a:uLnTx/>
                <a:uFillTx/>
                <a:latin typeface="Ubuntu"/>
                <a:ea typeface="+mn-ea"/>
                <a:cs typeface="+mn-cs"/>
              </a:rPr>
              <a:t>Fusion Process Stability</a:t>
            </a:r>
          </a:p>
        </p:txBody>
      </p:sp>
      <p:sp>
        <p:nvSpPr>
          <p:cNvPr id="21" name="Freeform 9">
            <a:extLst>
              <a:ext uri="{FF2B5EF4-FFF2-40B4-BE49-F238E27FC236}">
                <a16:creationId xmlns:a16="http://schemas.microsoft.com/office/drawing/2014/main" id="{C07455D1-FE09-DEC5-A738-9455BAB237A4}"/>
              </a:ext>
            </a:extLst>
          </p:cNvPr>
          <p:cNvSpPr>
            <a:spLocks noEditPoints="1"/>
          </p:cNvSpPr>
          <p:nvPr/>
        </p:nvSpPr>
        <p:spPr bwMode="auto">
          <a:xfrm>
            <a:off x="2847773" y="4659793"/>
            <a:ext cx="208034" cy="206892"/>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solidFill>
              <a:srgbClr val="92D050"/>
            </a:solid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
        <p:nvSpPr>
          <p:cNvPr id="27" name="Freeform 9">
            <a:extLst>
              <a:ext uri="{FF2B5EF4-FFF2-40B4-BE49-F238E27FC236}">
                <a16:creationId xmlns:a16="http://schemas.microsoft.com/office/drawing/2014/main" id="{7C73D6F7-8F9C-3DBC-8A7F-4777F9C1A3CF}"/>
              </a:ext>
            </a:extLst>
          </p:cNvPr>
          <p:cNvSpPr>
            <a:spLocks noEditPoints="1"/>
          </p:cNvSpPr>
          <p:nvPr/>
        </p:nvSpPr>
        <p:spPr bwMode="auto">
          <a:xfrm>
            <a:off x="2846813" y="5090217"/>
            <a:ext cx="208034" cy="206892"/>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solidFill>
              <a:srgbClr val="92D050"/>
            </a:solid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
        <p:nvSpPr>
          <p:cNvPr id="23" name="Freeform 9">
            <a:extLst>
              <a:ext uri="{FF2B5EF4-FFF2-40B4-BE49-F238E27FC236}">
                <a16:creationId xmlns:a16="http://schemas.microsoft.com/office/drawing/2014/main" id="{8CDB37A2-6C03-D349-239A-EEB57C10F955}"/>
              </a:ext>
            </a:extLst>
          </p:cNvPr>
          <p:cNvSpPr>
            <a:spLocks noEditPoints="1"/>
          </p:cNvSpPr>
          <p:nvPr/>
        </p:nvSpPr>
        <p:spPr bwMode="auto">
          <a:xfrm>
            <a:off x="6101231" y="5498404"/>
            <a:ext cx="208034" cy="206892"/>
          </a:xfrm>
          <a:custGeom>
            <a:avLst/>
            <a:gdLst>
              <a:gd name="T0" fmla="*/ 2479 w 3449"/>
              <a:gd name="T1" fmla="*/ 1027 h 3455"/>
              <a:gd name="T2" fmla="*/ 2394 w 3449"/>
              <a:gd name="T3" fmla="*/ 1069 h 3455"/>
              <a:gd name="T4" fmla="*/ 1079 w 3449"/>
              <a:gd name="T5" fmla="*/ 1623 h 3455"/>
              <a:gd name="T6" fmla="*/ 1000 w 3449"/>
              <a:gd name="T7" fmla="*/ 1569 h 3455"/>
              <a:gd name="T8" fmla="*/ 907 w 3449"/>
              <a:gd name="T9" fmla="*/ 1550 h 3455"/>
              <a:gd name="T10" fmla="*/ 814 w 3449"/>
              <a:gd name="T11" fmla="*/ 1569 h 3455"/>
              <a:gd name="T12" fmla="*/ 734 w 3449"/>
              <a:gd name="T13" fmla="*/ 1623 h 3455"/>
              <a:gd name="T14" fmla="*/ 682 w 3449"/>
              <a:gd name="T15" fmla="*/ 1702 h 3455"/>
              <a:gd name="T16" fmla="*/ 663 w 3449"/>
              <a:gd name="T17" fmla="*/ 1795 h 3455"/>
              <a:gd name="T18" fmla="*/ 682 w 3449"/>
              <a:gd name="T19" fmla="*/ 1889 h 3455"/>
              <a:gd name="T20" fmla="*/ 734 w 3449"/>
              <a:gd name="T21" fmla="*/ 1967 h 3455"/>
              <a:gd name="T22" fmla="*/ 1337 w 3449"/>
              <a:gd name="T23" fmla="*/ 2560 h 3455"/>
              <a:gd name="T24" fmla="*/ 1426 w 3449"/>
              <a:gd name="T25" fmla="*/ 2590 h 3455"/>
              <a:gd name="T26" fmla="*/ 1523 w 3449"/>
              <a:gd name="T27" fmla="*/ 2584 h 3455"/>
              <a:gd name="T28" fmla="*/ 1606 w 3449"/>
              <a:gd name="T29" fmla="*/ 2542 h 3455"/>
              <a:gd name="T30" fmla="*/ 2738 w 3449"/>
              <a:gd name="T31" fmla="*/ 1409 h 3455"/>
              <a:gd name="T32" fmla="*/ 2781 w 3449"/>
              <a:gd name="T33" fmla="*/ 1314 h 3455"/>
              <a:gd name="T34" fmla="*/ 2781 w 3449"/>
              <a:gd name="T35" fmla="*/ 1212 h 3455"/>
              <a:gd name="T36" fmla="*/ 2738 w 3449"/>
              <a:gd name="T37" fmla="*/ 1118 h 3455"/>
              <a:gd name="T38" fmla="*/ 2663 w 3449"/>
              <a:gd name="T39" fmla="*/ 1052 h 3455"/>
              <a:gd name="T40" fmla="*/ 2574 w 3449"/>
              <a:gd name="T41" fmla="*/ 1021 h 3455"/>
              <a:gd name="T42" fmla="*/ 1829 w 3449"/>
              <a:gd name="T43" fmla="*/ 3 h 3455"/>
              <a:gd name="T44" fmla="*/ 2133 w 3449"/>
              <a:gd name="T45" fmla="*/ 50 h 3455"/>
              <a:gd name="T46" fmla="*/ 2418 w 3449"/>
              <a:gd name="T47" fmla="*/ 146 h 3455"/>
              <a:gd name="T48" fmla="*/ 2677 w 3449"/>
              <a:gd name="T49" fmla="*/ 289 h 3455"/>
              <a:gd name="T50" fmla="*/ 2908 w 3449"/>
              <a:gd name="T51" fmla="*/ 473 h 3455"/>
              <a:gd name="T52" fmla="*/ 3104 w 3449"/>
              <a:gd name="T53" fmla="*/ 692 h 3455"/>
              <a:gd name="T54" fmla="*/ 3260 w 3449"/>
              <a:gd name="T55" fmla="*/ 943 h 3455"/>
              <a:gd name="T56" fmla="*/ 3372 w 3449"/>
              <a:gd name="T57" fmla="*/ 1221 h 3455"/>
              <a:gd name="T58" fmla="*/ 3436 w 3449"/>
              <a:gd name="T59" fmla="*/ 1519 h 3455"/>
              <a:gd name="T60" fmla="*/ 3446 w 3449"/>
              <a:gd name="T61" fmla="*/ 1833 h 3455"/>
              <a:gd name="T62" fmla="*/ 3400 w 3449"/>
              <a:gd name="T63" fmla="*/ 2138 h 3455"/>
              <a:gd name="T64" fmla="*/ 3303 w 3449"/>
              <a:gd name="T65" fmla="*/ 2422 h 3455"/>
              <a:gd name="T66" fmla="*/ 3160 w 3449"/>
              <a:gd name="T67" fmla="*/ 2683 h 3455"/>
              <a:gd name="T68" fmla="*/ 2977 w 3449"/>
              <a:gd name="T69" fmla="*/ 2913 h 3455"/>
              <a:gd name="T70" fmla="*/ 2758 w 3449"/>
              <a:gd name="T71" fmla="*/ 3109 h 3455"/>
              <a:gd name="T72" fmla="*/ 2507 w 3449"/>
              <a:gd name="T73" fmla="*/ 3266 h 3455"/>
              <a:gd name="T74" fmla="*/ 2230 w 3449"/>
              <a:gd name="T75" fmla="*/ 3379 h 3455"/>
              <a:gd name="T76" fmla="*/ 1933 w 3449"/>
              <a:gd name="T77" fmla="*/ 3442 h 3455"/>
              <a:gd name="T78" fmla="*/ 1619 w 3449"/>
              <a:gd name="T79" fmla="*/ 3451 h 3455"/>
              <a:gd name="T80" fmla="*/ 1315 w 3449"/>
              <a:gd name="T81" fmla="*/ 3405 h 3455"/>
              <a:gd name="T82" fmla="*/ 1031 w 3449"/>
              <a:gd name="T83" fmla="*/ 3309 h 3455"/>
              <a:gd name="T84" fmla="*/ 771 w 3449"/>
              <a:gd name="T85" fmla="*/ 3166 h 3455"/>
              <a:gd name="T86" fmla="*/ 541 w 3449"/>
              <a:gd name="T87" fmla="*/ 2982 h 3455"/>
              <a:gd name="T88" fmla="*/ 345 w 3449"/>
              <a:gd name="T89" fmla="*/ 2762 h 3455"/>
              <a:gd name="T90" fmla="*/ 189 w 3449"/>
              <a:gd name="T91" fmla="*/ 2511 h 3455"/>
              <a:gd name="T92" fmla="*/ 75 w 3449"/>
              <a:gd name="T93" fmla="*/ 2234 h 3455"/>
              <a:gd name="T94" fmla="*/ 13 w 3449"/>
              <a:gd name="T95" fmla="*/ 1936 h 3455"/>
              <a:gd name="T96" fmla="*/ 3 w 3449"/>
              <a:gd name="T97" fmla="*/ 1623 h 3455"/>
              <a:gd name="T98" fmla="*/ 49 w 3449"/>
              <a:gd name="T99" fmla="*/ 1318 h 3455"/>
              <a:gd name="T100" fmla="*/ 146 w 3449"/>
              <a:gd name="T101" fmla="*/ 1033 h 3455"/>
              <a:gd name="T102" fmla="*/ 288 w 3449"/>
              <a:gd name="T103" fmla="*/ 773 h 3455"/>
              <a:gd name="T104" fmla="*/ 472 w 3449"/>
              <a:gd name="T105" fmla="*/ 542 h 3455"/>
              <a:gd name="T106" fmla="*/ 691 w 3449"/>
              <a:gd name="T107" fmla="*/ 346 h 3455"/>
              <a:gd name="T108" fmla="*/ 942 w 3449"/>
              <a:gd name="T109" fmla="*/ 189 h 3455"/>
              <a:gd name="T110" fmla="*/ 1218 w 3449"/>
              <a:gd name="T111" fmla="*/ 76 h 3455"/>
              <a:gd name="T112" fmla="*/ 1516 w 3449"/>
              <a:gd name="T113" fmla="*/ 13 h 3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49" h="3455">
                <a:moveTo>
                  <a:pt x="2542" y="1019"/>
                </a:moveTo>
                <a:lnTo>
                  <a:pt x="2509" y="1021"/>
                </a:lnTo>
                <a:lnTo>
                  <a:pt x="2479" y="1027"/>
                </a:lnTo>
                <a:lnTo>
                  <a:pt x="2448" y="1037"/>
                </a:lnTo>
                <a:lnTo>
                  <a:pt x="2420" y="1052"/>
                </a:lnTo>
                <a:lnTo>
                  <a:pt x="2394" y="1069"/>
                </a:lnTo>
                <a:lnTo>
                  <a:pt x="2370" y="1090"/>
                </a:lnTo>
                <a:lnTo>
                  <a:pt x="1459" y="2003"/>
                </a:lnTo>
                <a:lnTo>
                  <a:pt x="1079" y="1623"/>
                </a:lnTo>
                <a:lnTo>
                  <a:pt x="1055" y="1601"/>
                </a:lnTo>
                <a:lnTo>
                  <a:pt x="1029" y="1583"/>
                </a:lnTo>
                <a:lnTo>
                  <a:pt x="1000" y="1569"/>
                </a:lnTo>
                <a:lnTo>
                  <a:pt x="970" y="1559"/>
                </a:lnTo>
                <a:lnTo>
                  <a:pt x="938" y="1553"/>
                </a:lnTo>
                <a:lnTo>
                  <a:pt x="907" y="1550"/>
                </a:lnTo>
                <a:lnTo>
                  <a:pt x="874" y="1553"/>
                </a:lnTo>
                <a:lnTo>
                  <a:pt x="843" y="1559"/>
                </a:lnTo>
                <a:lnTo>
                  <a:pt x="814" y="1569"/>
                </a:lnTo>
                <a:lnTo>
                  <a:pt x="784" y="1583"/>
                </a:lnTo>
                <a:lnTo>
                  <a:pt x="758" y="1601"/>
                </a:lnTo>
                <a:lnTo>
                  <a:pt x="734" y="1623"/>
                </a:lnTo>
                <a:lnTo>
                  <a:pt x="713" y="1647"/>
                </a:lnTo>
                <a:lnTo>
                  <a:pt x="695" y="1673"/>
                </a:lnTo>
                <a:lnTo>
                  <a:pt x="682" y="1702"/>
                </a:lnTo>
                <a:lnTo>
                  <a:pt x="671" y="1731"/>
                </a:lnTo>
                <a:lnTo>
                  <a:pt x="665" y="1763"/>
                </a:lnTo>
                <a:lnTo>
                  <a:pt x="663" y="1795"/>
                </a:lnTo>
                <a:lnTo>
                  <a:pt x="665" y="1828"/>
                </a:lnTo>
                <a:lnTo>
                  <a:pt x="671" y="1858"/>
                </a:lnTo>
                <a:lnTo>
                  <a:pt x="682" y="1889"/>
                </a:lnTo>
                <a:lnTo>
                  <a:pt x="695" y="1917"/>
                </a:lnTo>
                <a:lnTo>
                  <a:pt x="713" y="1943"/>
                </a:lnTo>
                <a:lnTo>
                  <a:pt x="734" y="1967"/>
                </a:lnTo>
                <a:lnTo>
                  <a:pt x="1287" y="2521"/>
                </a:lnTo>
                <a:lnTo>
                  <a:pt x="1311" y="2542"/>
                </a:lnTo>
                <a:lnTo>
                  <a:pt x="1337" y="2560"/>
                </a:lnTo>
                <a:lnTo>
                  <a:pt x="1365" y="2573"/>
                </a:lnTo>
                <a:lnTo>
                  <a:pt x="1396" y="2584"/>
                </a:lnTo>
                <a:lnTo>
                  <a:pt x="1426" y="2590"/>
                </a:lnTo>
                <a:lnTo>
                  <a:pt x="1459" y="2592"/>
                </a:lnTo>
                <a:lnTo>
                  <a:pt x="1491" y="2590"/>
                </a:lnTo>
                <a:lnTo>
                  <a:pt x="1523" y="2584"/>
                </a:lnTo>
                <a:lnTo>
                  <a:pt x="1552" y="2573"/>
                </a:lnTo>
                <a:lnTo>
                  <a:pt x="1580" y="2560"/>
                </a:lnTo>
                <a:lnTo>
                  <a:pt x="1606" y="2542"/>
                </a:lnTo>
                <a:lnTo>
                  <a:pt x="1632" y="2521"/>
                </a:lnTo>
                <a:lnTo>
                  <a:pt x="2715" y="1436"/>
                </a:lnTo>
                <a:lnTo>
                  <a:pt x="2738" y="1409"/>
                </a:lnTo>
                <a:lnTo>
                  <a:pt x="2757" y="1378"/>
                </a:lnTo>
                <a:lnTo>
                  <a:pt x="2771" y="1347"/>
                </a:lnTo>
                <a:lnTo>
                  <a:pt x="2781" y="1314"/>
                </a:lnTo>
                <a:lnTo>
                  <a:pt x="2785" y="1280"/>
                </a:lnTo>
                <a:lnTo>
                  <a:pt x="2785" y="1246"/>
                </a:lnTo>
                <a:lnTo>
                  <a:pt x="2781" y="1212"/>
                </a:lnTo>
                <a:lnTo>
                  <a:pt x="2771" y="1180"/>
                </a:lnTo>
                <a:lnTo>
                  <a:pt x="2757" y="1147"/>
                </a:lnTo>
                <a:lnTo>
                  <a:pt x="2738" y="1118"/>
                </a:lnTo>
                <a:lnTo>
                  <a:pt x="2715" y="1090"/>
                </a:lnTo>
                <a:lnTo>
                  <a:pt x="2690" y="1069"/>
                </a:lnTo>
                <a:lnTo>
                  <a:pt x="2663" y="1052"/>
                </a:lnTo>
                <a:lnTo>
                  <a:pt x="2635" y="1037"/>
                </a:lnTo>
                <a:lnTo>
                  <a:pt x="2606" y="1027"/>
                </a:lnTo>
                <a:lnTo>
                  <a:pt x="2574" y="1021"/>
                </a:lnTo>
                <a:lnTo>
                  <a:pt x="2542" y="1019"/>
                </a:lnTo>
                <a:close/>
                <a:moveTo>
                  <a:pt x="1724" y="0"/>
                </a:moveTo>
                <a:lnTo>
                  <a:pt x="1829" y="3"/>
                </a:lnTo>
                <a:lnTo>
                  <a:pt x="1933" y="13"/>
                </a:lnTo>
                <a:lnTo>
                  <a:pt x="2034" y="29"/>
                </a:lnTo>
                <a:lnTo>
                  <a:pt x="2133" y="50"/>
                </a:lnTo>
                <a:lnTo>
                  <a:pt x="2230" y="76"/>
                </a:lnTo>
                <a:lnTo>
                  <a:pt x="2326" y="108"/>
                </a:lnTo>
                <a:lnTo>
                  <a:pt x="2418" y="146"/>
                </a:lnTo>
                <a:lnTo>
                  <a:pt x="2507" y="189"/>
                </a:lnTo>
                <a:lnTo>
                  <a:pt x="2594" y="236"/>
                </a:lnTo>
                <a:lnTo>
                  <a:pt x="2677" y="289"/>
                </a:lnTo>
                <a:lnTo>
                  <a:pt x="2758" y="346"/>
                </a:lnTo>
                <a:lnTo>
                  <a:pt x="2834" y="407"/>
                </a:lnTo>
                <a:lnTo>
                  <a:pt x="2908" y="473"/>
                </a:lnTo>
                <a:lnTo>
                  <a:pt x="2977" y="542"/>
                </a:lnTo>
                <a:lnTo>
                  <a:pt x="3043" y="616"/>
                </a:lnTo>
                <a:lnTo>
                  <a:pt x="3104" y="692"/>
                </a:lnTo>
                <a:lnTo>
                  <a:pt x="3160" y="773"/>
                </a:lnTo>
                <a:lnTo>
                  <a:pt x="3213" y="856"/>
                </a:lnTo>
                <a:lnTo>
                  <a:pt x="3260" y="943"/>
                </a:lnTo>
                <a:lnTo>
                  <a:pt x="3303" y="1033"/>
                </a:lnTo>
                <a:lnTo>
                  <a:pt x="3341" y="1125"/>
                </a:lnTo>
                <a:lnTo>
                  <a:pt x="3372" y="1221"/>
                </a:lnTo>
                <a:lnTo>
                  <a:pt x="3400" y="1318"/>
                </a:lnTo>
                <a:lnTo>
                  <a:pt x="3421" y="1417"/>
                </a:lnTo>
                <a:lnTo>
                  <a:pt x="3436" y="1519"/>
                </a:lnTo>
                <a:lnTo>
                  <a:pt x="3446" y="1623"/>
                </a:lnTo>
                <a:lnTo>
                  <a:pt x="3449" y="1728"/>
                </a:lnTo>
                <a:lnTo>
                  <a:pt x="3446" y="1833"/>
                </a:lnTo>
                <a:lnTo>
                  <a:pt x="3436" y="1936"/>
                </a:lnTo>
                <a:lnTo>
                  <a:pt x="3421" y="2038"/>
                </a:lnTo>
                <a:lnTo>
                  <a:pt x="3400" y="2138"/>
                </a:lnTo>
                <a:lnTo>
                  <a:pt x="3372" y="2234"/>
                </a:lnTo>
                <a:lnTo>
                  <a:pt x="3341" y="2330"/>
                </a:lnTo>
                <a:lnTo>
                  <a:pt x="3303" y="2422"/>
                </a:lnTo>
                <a:lnTo>
                  <a:pt x="3260" y="2511"/>
                </a:lnTo>
                <a:lnTo>
                  <a:pt x="3213" y="2599"/>
                </a:lnTo>
                <a:lnTo>
                  <a:pt x="3160" y="2683"/>
                </a:lnTo>
                <a:lnTo>
                  <a:pt x="3104" y="2762"/>
                </a:lnTo>
                <a:lnTo>
                  <a:pt x="3043" y="2839"/>
                </a:lnTo>
                <a:lnTo>
                  <a:pt x="2977" y="2913"/>
                </a:lnTo>
                <a:lnTo>
                  <a:pt x="2908" y="2982"/>
                </a:lnTo>
                <a:lnTo>
                  <a:pt x="2834" y="3048"/>
                </a:lnTo>
                <a:lnTo>
                  <a:pt x="2758" y="3109"/>
                </a:lnTo>
                <a:lnTo>
                  <a:pt x="2677" y="3166"/>
                </a:lnTo>
                <a:lnTo>
                  <a:pt x="2594" y="3218"/>
                </a:lnTo>
                <a:lnTo>
                  <a:pt x="2507" y="3266"/>
                </a:lnTo>
                <a:lnTo>
                  <a:pt x="2418" y="3309"/>
                </a:lnTo>
                <a:lnTo>
                  <a:pt x="2326" y="3346"/>
                </a:lnTo>
                <a:lnTo>
                  <a:pt x="2230" y="3379"/>
                </a:lnTo>
                <a:lnTo>
                  <a:pt x="2133" y="3405"/>
                </a:lnTo>
                <a:lnTo>
                  <a:pt x="2034" y="3426"/>
                </a:lnTo>
                <a:lnTo>
                  <a:pt x="1933" y="3442"/>
                </a:lnTo>
                <a:lnTo>
                  <a:pt x="1829" y="3451"/>
                </a:lnTo>
                <a:lnTo>
                  <a:pt x="1724" y="3455"/>
                </a:lnTo>
                <a:lnTo>
                  <a:pt x="1619" y="3451"/>
                </a:lnTo>
                <a:lnTo>
                  <a:pt x="1516" y="3442"/>
                </a:lnTo>
                <a:lnTo>
                  <a:pt x="1415" y="3426"/>
                </a:lnTo>
                <a:lnTo>
                  <a:pt x="1315" y="3405"/>
                </a:lnTo>
                <a:lnTo>
                  <a:pt x="1218" y="3379"/>
                </a:lnTo>
                <a:lnTo>
                  <a:pt x="1123" y="3346"/>
                </a:lnTo>
                <a:lnTo>
                  <a:pt x="1031" y="3309"/>
                </a:lnTo>
                <a:lnTo>
                  <a:pt x="942" y="3266"/>
                </a:lnTo>
                <a:lnTo>
                  <a:pt x="855" y="3218"/>
                </a:lnTo>
                <a:lnTo>
                  <a:pt x="771" y="3166"/>
                </a:lnTo>
                <a:lnTo>
                  <a:pt x="691" y="3109"/>
                </a:lnTo>
                <a:lnTo>
                  <a:pt x="614" y="3048"/>
                </a:lnTo>
                <a:lnTo>
                  <a:pt x="541" y="2982"/>
                </a:lnTo>
                <a:lnTo>
                  <a:pt x="472" y="2913"/>
                </a:lnTo>
                <a:lnTo>
                  <a:pt x="406" y="2839"/>
                </a:lnTo>
                <a:lnTo>
                  <a:pt x="345" y="2762"/>
                </a:lnTo>
                <a:lnTo>
                  <a:pt x="288" y="2683"/>
                </a:lnTo>
                <a:lnTo>
                  <a:pt x="236" y="2599"/>
                </a:lnTo>
                <a:lnTo>
                  <a:pt x="189" y="2511"/>
                </a:lnTo>
                <a:lnTo>
                  <a:pt x="146" y="2422"/>
                </a:lnTo>
                <a:lnTo>
                  <a:pt x="108" y="2330"/>
                </a:lnTo>
                <a:lnTo>
                  <a:pt x="75" y="2234"/>
                </a:lnTo>
                <a:lnTo>
                  <a:pt x="49" y="2138"/>
                </a:lnTo>
                <a:lnTo>
                  <a:pt x="28" y="2038"/>
                </a:lnTo>
                <a:lnTo>
                  <a:pt x="13" y="1936"/>
                </a:lnTo>
                <a:lnTo>
                  <a:pt x="3" y="1833"/>
                </a:lnTo>
                <a:lnTo>
                  <a:pt x="0" y="1728"/>
                </a:lnTo>
                <a:lnTo>
                  <a:pt x="3" y="1623"/>
                </a:lnTo>
                <a:lnTo>
                  <a:pt x="13" y="1519"/>
                </a:lnTo>
                <a:lnTo>
                  <a:pt x="28" y="1417"/>
                </a:lnTo>
                <a:lnTo>
                  <a:pt x="49" y="1318"/>
                </a:lnTo>
                <a:lnTo>
                  <a:pt x="75" y="1221"/>
                </a:lnTo>
                <a:lnTo>
                  <a:pt x="108" y="1125"/>
                </a:lnTo>
                <a:lnTo>
                  <a:pt x="146" y="1033"/>
                </a:lnTo>
                <a:lnTo>
                  <a:pt x="189" y="943"/>
                </a:lnTo>
                <a:lnTo>
                  <a:pt x="236" y="856"/>
                </a:lnTo>
                <a:lnTo>
                  <a:pt x="288" y="773"/>
                </a:lnTo>
                <a:lnTo>
                  <a:pt x="345" y="692"/>
                </a:lnTo>
                <a:lnTo>
                  <a:pt x="406" y="616"/>
                </a:lnTo>
                <a:lnTo>
                  <a:pt x="472" y="542"/>
                </a:lnTo>
                <a:lnTo>
                  <a:pt x="541" y="473"/>
                </a:lnTo>
                <a:lnTo>
                  <a:pt x="614" y="407"/>
                </a:lnTo>
                <a:lnTo>
                  <a:pt x="691" y="346"/>
                </a:lnTo>
                <a:lnTo>
                  <a:pt x="771" y="289"/>
                </a:lnTo>
                <a:lnTo>
                  <a:pt x="855" y="236"/>
                </a:lnTo>
                <a:lnTo>
                  <a:pt x="942" y="189"/>
                </a:lnTo>
                <a:lnTo>
                  <a:pt x="1031" y="146"/>
                </a:lnTo>
                <a:lnTo>
                  <a:pt x="1123" y="108"/>
                </a:lnTo>
                <a:lnTo>
                  <a:pt x="1218" y="76"/>
                </a:lnTo>
                <a:lnTo>
                  <a:pt x="1315" y="50"/>
                </a:lnTo>
                <a:lnTo>
                  <a:pt x="1415" y="29"/>
                </a:lnTo>
                <a:lnTo>
                  <a:pt x="1516" y="13"/>
                </a:lnTo>
                <a:lnTo>
                  <a:pt x="1619" y="3"/>
                </a:lnTo>
                <a:lnTo>
                  <a:pt x="1724" y="0"/>
                </a:lnTo>
                <a:close/>
              </a:path>
            </a:pathLst>
          </a:custGeom>
          <a:solidFill>
            <a:srgbClr val="92D050"/>
          </a:solidFill>
          <a:ln w="0">
            <a:solidFill>
              <a:srgbClr val="92D050"/>
            </a:solidFill>
            <a:prstDash val="solid"/>
            <a:round/>
            <a:headEnd/>
            <a:tailEnd/>
          </a:ln>
        </p:spPr>
        <p:txBody>
          <a:bodyPr vert="horz" wrap="square" lIns="74305" tIns="37152" rIns="74305" bIns="37152"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231F20"/>
              </a:solidFill>
              <a:effectLst/>
              <a:uLnTx/>
              <a:uFillTx/>
              <a:latin typeface="Ubuntu"/>
              <a:ea typeface="+mn-ea"/>
              <a:cs typeface="Sakkal Majalla" panose="02000000000000000000" pitchFamily="2" charset="-78"/>
            </a:endParaRPr>
          </a:p>
        </p:txBody>
      </p:sp>
      <p:sp>
        <p:nvSpPr>
          <p:cNvPr id="2" name="Footer Placeholder 1">
            <a:extLst>
              <a:ext uri="{FF2B5EF4-FFF2-40B4-BE49-F238E27FC236}">
                <a16:creationId xmlns:a16="http://schemas.microsoft.com/office/drawing/2014/main" id="{C7DD3130-2829-537C-C293-CEDA9C1A5349}"/>
              </a:ext>
            </a:extLst>
          </p:cNvPr>
          <p:cNvSpPr>
            <a:spLocks noGrp="1"/>
          </p:cNvSpPr>
          <p:nvPr>
            <p:ph type="ftr" sz="quarter" idx="11"/>
          </p:nvPr>
        </p:nvSpPr>
        <p:spPr>
          <a:xfrm>
            <a:off x="334963" y="6290070"/>
            <a:ext cx="11498568" cy="34542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231F20">
                    <a:tint val="75000"/>
                  </a:srgbClr>
                </a:solidFill>
                <a:effectLst/>
                <a:uLnTx/>
                <a:uFillTx/>
                <a:latin typeface="Ubuntu" panose="020B0504030602030204" pitchFamily="34" charset="0"/>
                <a:ea typeface="+mn-ea"/>
                <a:cs typeface="+mn-cs"/>
              </a:rPr>
              <a:t>1. Plasma lifetime and quality shown to be sufficient to achieve fusion conditions through General Fusion’s approach. </a:t>
            </a:r>
            <a:endParaRPr kumimoji="0" lang="en-US" sz="800" b="0" i="0" u="none" strike="noStrike" kern="1200" cap="none" spc="0" normalizeH="0" baseline="0" noProof="0">
              <a:ln>
                <a:noFill/>
              </a:ln>
              <a:solidFill>
                <a:srgbClr val="8C8C8C"/>
              </a:solidFill>
              <a:effectLst/>
              <a:uLnTx/>
              <a:uFillTx/>
              <a:latin typeface="Ubuntu" panose="020B05040306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31F20">
                  <a:tint val="75000"/>
                </a:srgbClr>
              </a:solidFill>
              <a:effectLst/>
              <a:uLnTx/>
              <a:uFillTx/>
              <a:latin typeface="Ubuntu" panose="020B0504030602030204" pitchFamily="34" charset="0"/>
              <a:ea typeface="+mn-ea"/>
              <a:cs typeface="+mn-cs"/>
            </a:endParaRPr>
          </a:p>
        </p:txBody>
      </p:sp>
    </p:spTree>
    <p:custDataLst>
      <p:tags r:id="rId1"/>
    </p:custDataLst>
    <p:extLst>
      <p:ext uri="{BB962C8B-B14F-4D97-AF65-F5344CB8AC3E}">
        <p14:creationId xmlns:p14="http://schemas.microsoft.com/office/powerpoint/2010/main" val="505682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BA312E-0A9C-48E2-8288-3D05FC427E8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sp>
        <p:nvSpPr>
          <p:cNvPr id="5" name="Title 11">
            <a:extLst>
              <a:ext uri="{FF2B5EF4-FFF2-40B4-BE49-F238E27FC236}">
                <a16:creationId xmlns:a16="http://schemas.microsoft.com/office/drawing/2014/main" id="{D679640F-F282-4B7D-9009-AD10320B1614}"/>
              </a:ext>
            </a:extLst>
          </p:cNvPr>
          <p:cNvSpPr txBox="1">
            <a:spLocks/>
          </p:cNvSpPr>
          <p:nvPr/>
        </p:nvSpPr>
        <p:spPr>
          <a:xfrm>
            <a:off x="288309" y="-16391"/>
            <a:ext cx="11517327" cy="65536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2500" b="0" i="0" kern="1200" cap="all" baseline="0">
                <a:solidFill>
                  <a:schemeClr val="accent1"/>
                </a:solidFill>
                <a:latin typeface="League Gothic" pitchFamily="2" charset="0"/>
                <a:ea typeface="Roboto Th"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dirty="0">
                <a:ln>
                  <a:noFill/>
                </a:ln>
                <a:solidFill>
                  <a:srgbClr val="DA1F26"/>
                </a:solidFill>
                <a:effectLst/>
                <a:uLnTx/>
                <a:uFillTx/>
                <a:latin typeface="League Gothic" pitchFamily="50" charset="0"/>
                <a:cs typeface="+mj-cs"/>
              </a:rPr>
              <a:t>Simulation and Modelling – Applied physics is combined with rapid development of testbeds and large prototypes</a:t>
            </a:r>
            <a:endParaRPr kumimoji="0" lang="en-US" sz="2500" b="0" i="0" u="none" strike="noStrike" kern="1200" cap="none" spc="0" normalizeH="0" baseline="30000" noProof="0" dirty="0">
              <a:ln>
                <a:noFill/>
              </a:ln>
              <a:solidFill>
                <a:srgbClr val="DA1F26"/>
              </a:solidFill>
              <a:effectLst/>
              <a:uLnTx/>
              <a:uFillTx/>
              <a:latin typeface="League Gothic" pitchFamily="2" charset="0"/>
              <a:cs typeface="+mj-cs"/>
            </a:endParaRPr>
          </a:p>
        </p:txBody>
      </p:sp>
      <p:pic>
        <p:nvPicPr>
          <p:cNvPr id="9" name="Picture 8">
            <a:extLst>
              <a:ext uri="{FF2B5EF4-FFF2-40B4-BE49-F238E27FC236}">
                <a16:creationId xmlns:a16="http://schemas.microsoft.com/office/drawing/2014/main" id="{B3206C24-1BE1-83DF-B2B3-A397459F72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722" y="2672425"/>
            <a:ext cx="4070027" cy="2725589"/>
          </a:xfrm>
          <a:prstGeom prst="rect">
            <a:avLst/>
          </a:prstGeom>
        </p:spPr>
      </p:pic>
      <p:grpSp>
        <p:nvGrpSpPr>
          <p:cNvPr id="11" name="Group 10">
            <a:extLst>
              <a:ext uri="{FF2B5EF4-FFF2-40B4-BE49-F238E27FC236}">
                <a16:creationId xmlns:a16="http://schemas.microsoft.com/office/drawing/2014/main" id="{ABCA8C7F-6A23-A737-43D8-0F6E06F8378E}"/>
              </a:ext>
            </a:extLst>
          </p:cNvPr>
          <p:cNvGrpSpPr/>
          <p:nvPr/>
        </p:nvGrpSpPr>
        <p:grpSpPr>
          <a:xfrm>
            <a:off x="254923" y="659168"/>
            <a:ext cx="11740402" cy="1355293"/>
            <a:chOff x="-23953" y="764433"/>
            <a:chExt cx="11802270" cy="1355293"/>
          </a:xfrm>
        </p:grpSpPr>
        <p:pic>
          <p:nvPicPr>
            <p:cNvPr id="12" name="Picture 11">
              <a:extLst>
                <a:ext uri="{FF2B5EF4-FFF2-40B4-BE49-F238E27FC236}">
                  <a16:creationId xmlns:a16="http://schemas.microsoft.com/office/drawing/2014/main" id="{7A726EF0-3AB1-B4E4-54C7-C70F54B6E313}"/>
                </a:ext>
              </a:extLst>
            </p:cNvPr>
            <p:cNvPicPr>
              <a:picLocks noChangeAspect="1"/>
            </p:cNvPicPr>
            <p:nvPr/>
          </p:nvPicPr>
          <p:blipFill>
            <a:blip r:embed="rId4"/>
            <a:stretch>
              <a:fillRect/>
            </a:stretch>
          </p:blipFill>
          <p:spPr>
            <a:xfrm>
              <a:off x="4948617" y="764433"/>
              <a:ext cx="6717828" cy="1089058"/>
            </a:xfrm>
            <a:prstGeom prst="rect">
              <a:avLst/>
            </a:prstGeom>
          </p:spPr>
        </p:pic>
        <p:sp>
          <p:nvSpPr>
            <p:cNvPr id="13" name="Right Brace 12">
              <a:extLst>
                <a:ext uri="{FF2B5EF4-FFF2-40B4-BE49-F238E27FC236}">
                  <a16:creationId xmlns:a16="http://schemas.microsoft.com/office/drawing/2014/main" id="{8A1B6084-F41F-7ACF-676F-ACCA1D0E560D}"/>
                </a:ext>
              </a:extLst>
            </p:cNvPr>
            <p:cNvSpPr/>
            <p:nvPr/>
          </p:nvSpPr>
          <p:spPr>
            <a:xfrm rot="16200000">
              <a:off x="5661696" y="-3996895"/>
              <a:ext cx="430972" cy="11802270"/>
            </a:xfrm>
            <a:prstGeom prst="rightBrace">
              <a:avLst>
                <a:gd name="adj1" fmla="val 8333"/>
                <a:gd name="adj2" fmla="val 5001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mj-lt"/>
              </a:endParaRPr>
            </a:p>
          </p:txBody>
        </p:sp>
        <p:sp>
          <p:nvSpPr>
            <p:cNvPr id="14" name="TextBox 13">
              <a:extLst>
                <a:ext uri="{FF2B5EF4-FFF2-40B4-BE49-F238E27FC236}">
                  <a16:creationId xmlns:a16="http://schemas.microsoft.com/office/drawing/2014/main" id="{7ECAEA72-2D35-49F0-AA0A-B26E813BFF80}"/>
                </a:ext>
              </a:extLst>
            </p:cNvPr>
            <p:cNvSpPr txBox="1"/>
            <p:nvPr/>
          </p:nvSpPr>
          <p:spPr>
            <a:xfrm>
              <a:off x="1084122" y="830433"/>
              <a:ext cx="4715264" cy="954107"/>
            </a:xfrm>
            <a:prstGeom prst="rect">
              <a:avLst/>
            </a:prstGeom>
            <a:noFill/>
          </p:spPr>
          <p:txBody>
            <a:bodyPr wrap="square" rtlCol="0">
              <a:spAutoFit/>
            </a:bodyPr>
            <a:lstStyle/>
            <a:p>
              <a:r>
                <a:rPr lang="en-US" sz="1400" b="1">
                  <a:latin typeface="+mj-lt"/>
                  <a:ea typeface="PT Sans" panose="020B0503020203020204" pitchFamily="34" charset="0"/>
                </a:rPr>
                <a:t>Integrated Model </a:t>
              </a:r>
            </a:p>
            <a:p>
              <a:r>
                <a:rPr lang="en-US" sz="1400">
                  <a:latin typeface="+mj-lt"/>
                  <a:ea typeface="PT Sans" panose="020B0503020203020204" pitchFamily="34" charset="0"/>
                </a:rPr>
                <a:t>Simple, 1D, 2D model of entire system</a:t>
              </a:r>
            </a:p>
            <a:p>
              <a:r>
                <a:rPr lang="en-US" sz="1400">
                  <a:latin typeface="+mj-lt"/>
                  <a:ea typeface="PT Sans" panose="020B0503020203020204" pitchFamily="34" charset="0"/>
                </a:rPr>
                <a:t>Used to explore and optimize in a wide space of parameters (size, speed, cavity shape, plasma)</a:t>
              </a:r>
            </a:p>
          </p:txBody>
        </p:sp>
      </p:grpSp>
      <p:grpSp>
        <p:nvGrpSpPr>
          <p:cNvPr id="15" name="Group 14">
            <a:extLst>
              <a:ext uri="{FF2B5EF4-FFF2-40B4-BE49-F238E27FC236}">
                <a16:creationId xmlns:a16="http://schemas.microsoft.com/office/drawing/2014/main" id="{B2B1AA2F-EF66-329E-BFA0-BC374C3F5BB7}"/>
              </a:ext>
            </a:extLst>
          </p:cNvPr>
          <p:cNvGrpSpPr/>
          <p:nvPr/>
        </p:nvGrpSpPr>
        <p:grpSpPr>
          <a:xfrm>
            <a:off x="5406737" y="1960881"/>
            <a:ext cx="4881838" cy="2097631"/>
            <a:chOff x="5237018" y="2062481"/>
            <a:chExt cx="5483731" cy="2097631"/>
          </a:xfrm>
        </p:grpSpPr>
        <p:grpSp>
          <p:nvGrpSpPr>
            <p:cNvPr id="16" name="Group 15">
              <a:extLst>
                <a:ext uri="{FF2B5EF4-FFF2-40B4-BE49-F238E27FC236}">
                  <a16:creationId xmlns:a16="http://schemas.microsoft.com/office/drawing/2014/main" id="{B6CF584B-C98F-FDDA-B5B8-0D629B706713}"/>
                </a:ext>
              </a:extLst>
            </p:cNvPr>
            <p:cNvGrpSpPr/>
            <p:nvPr/>
          </p:nvGrpSpPr>
          <p:grpSpPr>
            <a:xfrm>
              <a:off x="6947295" y="2062481"/>
              <a:ext cx="3773454" cy="2076051"/>
              <a:chOff x="7114958" y="1753777"/>
              <a:chExt cx="3773454" cy="2076051"/>
            </a:xfrm>
          </p:grpSpPr>
          <p:sp>
            <p:nvSpPr>
              <p:cNvPr id="18" name="TextBox 17">
                <a:extLst>
                  <a:ext uri="{FF2B5EF4-FFF2-40B4-BE49-F238E27FC236}">
                    <a16:creationId xmlns:a16="http://schemas.microsoft.com/office/drawing/2014/main" id="{F72FFE60-EB2D-1156-8EF7-1FCE2DA78644}"/>
                  </a:ext>
                </a:extLst>
              </p:cNvPr>
              <p:cNvSpPr txBox="1"/>
              <p:nvPr/>
            </p:nvSpPr>
            <p:spPr>
              <a:xfrm>
                <a:off x="8651422" y="1753777"/>
                <a:ext cx="2236990" cy="1815882"/>
              </a:xfrm>
              <a:prstGeom prst="rect">
                <a:avLst/>
              </a:prstGeom>
              <a:noFill/>
            </p:spPr>
            <p:txBody>
              <a:bodyPr wrap="square" rtlCol="0">
                <a:spAutoFit/>
              </a:bodyPr>
              <a:lstStyle/>
              <a:p>
                <a:r>
                  <a:rPr lang="en-US" sz="1400" b="1">
                    <a:latin typeface="+mj-lt"/>
                    <a:ea typeface="PT Sans" panose="020B0503020203020204" pitchFamily="34" charset="0"/>
                  </a:rPr>
                  <a:t>Liquid Metal Dynamics</a:t>
                </a:r>
              </a:p>
              <a:p>
                <a:r>
                  <a:rPr lang="en-US" sz="1400" err="1">
                    <a:latin typeface="+mj-lt"/>
                    <a:ea typeface="PT Sans" panose="020B0503020203020204" pitchFamily="34" charset="0"/>
                  </a:rPr>
                  <a:t>OpenFOAM</a:t>
                </a:r>
                <a:endParaRPr lang="en-US" sz="1400">
                  <a:latin typeface="+mj-lt"/>
                  <a:ea typeface="PT Sans" panose="020B0503020203020204" pitchFamily="34" charset="0"/>
                </a:endParaRPr>
              </a:p>
              <a:p>
                <a:r>
                  <a:rPr lang="en-US" sz="1400">
                    <a:latin typeface="+mj-lt"/>
                    <a:ea typeface="PT Sans" panose="020B0503020203020204" pitchFamily="34" charset="0"/>
                  </a:rPr>
                  <a:t>CFD-MHD code to predict the shape of liquid metal cavity, including effect of plasma forces.</a:t>
                </a:r>
              </a:p>
            </p:txBody>
          </p:sp>
          <p:pic>
            <p:nvPicPr>
              <p:cNvPr id="19" name="Picture 18">
                <a:extLst>
                  <a:ext uri="{FF2B5EF4-FFF2-40B4-BE49-F238E27FC236}">
                    <a16:creationId xmlns:a16="http://schemas.microsoft.com/office/drawing/2014/main" id="{8166C028-87FE-42B0-BD38-0770098E93A0}"/>
                  </a:ext>
                </a:extLst>
              </p:cNvPr>
              <p:cNvPicPr>
                <a:picLocks noChangeAspect="1"/>
              </p:cNvPicPr>
              <p:nvPr/>
            </p:nvPicPr>
            <p:blipFill>
              <a:blip r:embed="rId5"/>
              <a:stretch>
                <a:fillRect/>
              </a:stretch>
            </p:blipFill>
            <p:spPr>
              <a:xfrm>
                <a:off x="7114958" y="1841892"/>
                <a:ext cx="1536464" cy="1987936"/>
              </a:xfrm>
              <a:prstGeom prst="rect">
                <a:avLst/>
              </a:prstGeom>
            </p:spPr>
          </p:pic>
        </p:grpSp>
        <p:cxnSp>
          <p:nvCxnSpPr>
            <p:cNvPr id="17" name="Straight Arrow Connector 16">
              <a:extLst>
                <a:ext uri="{FF2B5EF4-FFF2-40B4-BE49-F238E27FC236}">
                  <a16:creationId xmlns:a16="http://schemas.microsoft.com/office/drawing/2014/main" id="{6A1802C9-A9DF-50BD-8472-AD7E38E36714}"/>
                </a:ext>
              </a:extLst>
            </p:cNvPr>
            <p:cNvCxnSpPr/>
            <p:nvPr/>
          </p:nvCxnSpPr>
          <p:spPr>
            <a:xfrm flipH="1">
              <a:off x="5237018" y="3124139"/>
              <a:ext cx="2172364" cy="1035973"/>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9B4A555-F2EB-BA97-F28D-D3071C16FB3B}"/>
              </a:ext>
            </a:extLst>
          </p:cNvPr>
          <p:cNvGrpSpPr/>
          <p:nvPr/>
        </p:nvGrpSpPr>
        <p:grpSpPr>
          <a:xfrm>
            <a:off x="5150644" y="4090021"/>
            <a:ext cx="6143285" cy="2393309"/>
            <a:chOff x="4960144" y="4191621"/>
            <a:chExt cx="6143285" cy="2393309"/>
          </a:xfrm>
        </p:grpSpPr>
        <p:grpSp>
          <p:nvGrpSpPr>
            <p:cNvPr id="21" name="Group 20">
              <a:extLst>
                <a:ext uri="{FF2B5EF4-FFF2-40B4-BE49-F238E27FC236}">
                  <a16:creationId xmlns:a16="http://schemas.microsoft.com/office/drawing/2014/main" id="{4CB3E9AA-D788-80DF-56BD-FE8A6E370B95}"/>
                </a:ext>
              </a:extLst>
            </p:cNvPr>
            <p:cNvGrpSpPr/>
            <p:nvPr/>
          </p:nvGrpSpPr>
          <p:grpSpPr>
            <a:xfrm>
              <a:off x="7475690" y="4300825"/>
              <a:ext cx="3627739" cy="2284105"/>
              <a:chOff x="7104987" y="4215548"/>
              <a:chExt cx="3627739" cy="2284105"/>
            </a:xfrm>
          </p:grpSpPr>
          <p:pic>
            <p:nvPicPr>
              <p:cNvPr id="23" name="Picture 22">
                <a:extLst>
                  <a:ext uri="{FF2B5EF4-FFF2-40B4-BE49-F238E27FC236}">
                    <a16:creationId xmlns:a16="http://schemas.microsoft.com/office/drawing/2014/main" id="{B06E073B-2FD2-EE2E-62CE-DBE517676483}"/>
                  </a:ext>
                </a:extLst>
              </p:cNvPr>
              <p:cNvPicPr>
                <a:picLocks noChangeAspect="1"/>
              </p:cNvPicPr>
              <p:nvPr/>
            </p:nvPicPr>
            <p:blipFill rotWithShape="1">
              <a:blip r:embed="rId6"/>
              <a:srcRect b="9545"/>
              <a:stretch/>
            </p:blipFill>
            <p:spPr>
              <a:xfrm>
                <a:off x="7104987" y="4215548"/>
                <a:ext cx="1970532" cy="2284105"/>
              </a:xfrm>
              <a:prstGeom prst="rect">
                <a:avLst/>
              </a:prstGeom>
            </p:spPr>
          </p:pic>
          <p:sp>
            <p:nvSpPr>
              <p:cNvPr id="24" name="TextBox 23">
                <a:extLst>
                  <a:ext uri="{FF2B5EF4-FFF2-40B4-BE49-F238E27FC236}">
                    <a16:creationId xmlns:a16="http://schemas.microsoft.com/office/drawing/2014/main" id="{D3FEC42E-607E-CE41-B649-4A8757426911}"/>
                  </a:ext>
                </a:extLst>
              </p:cNvPr>
              <p:cNvSpPr txBox="1"/>
              <p:nvPr/>
            </p:nvSpPr>
            <p:spPr>
              <a:xfrm>
                <a:off x="9039955" y="4373385"/>
                <a:ext cx="1692771" cy="1384995"/>
              </a:xfrm>
              <a:prstGeom prst="rect">
                <a:avLst/>
              </a:prstGeom>
              <a:noFill/>
            </p:spPr>
            <p:txBody>
              <a:bodyPr wrap="square" rtlCol="0">
                <a:spAutoFit/>
              </a:bodyPr>
              <a:lstStyle/>
              <a:p>
                <a:r>
                  <a:rPr lang="en-US" sz="1400" b="1">
                    <a:latin typeface="+mj-lt"/>
                    <a:ea typeface="PT Sans" panose="020B0503020203020204" pitchFamily="34" charset="0"/>
                  </a:rPr>
                  <a:t>Plasma Dynamics</a:t>
                </a:r>
              </a:p>
              <a:p>
                <a:r>
                  <a:rPr lang="en-US" sz="1400">
                    <a:latin typeface="+mj-lt"/>
                    <a:ea typeface="PT Sans" panose="020B0503020203020204" pitchFamily="34" charset="0"/>
                  </a:rPr>
                  <a:t>VAC MHD code</a:t>
                </a:r>
              </a:p>
              <a:p>
                <a:r>
                  <a:rPr lang="en-US" sz="1400">
                    <a:latin typeface="+mj-lt"/>
                    <a:ea typeface="PT Sans" panose="020B0503020203020204" pitchFamily="34" charset="0"/>
                  </a:rPr>
                  <a:t>Simulate plasma formation, evolution and compression</a:t>
                </a:r>
              </a:p>
            </p:txBody>
          </p:sp>
        </p:grpSp>
        <p:cxnSp>
          <p:nvCxnSpPr>
            <p:cNvPr id="22" name="Straight Arrow Connector 21">
              <a:extLst>
                <a:ext uri="{FF2B5EF4-FFF2-40B4-BE49-F238E27FC236}">
                  <a16:creationId xmlns:a16="http://schemas.microsoft.com/office/drawing/2014/main" id="{4CABA25B-5CCF-5C32-510F-668C5DC7A12D}"/>
                </a:ext>
              </a:extLst>
            </p:cNvPr>
            <p:cNvCxnSpPr/>
            <p:nvPr/>
          </p:nvCxnSpPr>
          <p:spPr>
            <a:xfrm flipH="1" flipV="1">
              <a:off x="4960144" y="4191621"/>
              <a:ext cx="3321708" cy="1200188"/>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AA7CCD4-3E5C-40C1-B024-2D991B3B06B8}"/>
              </a:ext>
            </a:extLst>
          </p:cNvPr>
          <p:cNvGrpSpPr/>
          <p:nvPr/>
        </p:nvGrpSpPr>
        <p:grpSpPr>
          <a:xfrm>
            <a:off x="686899" y="1785348"/>
            <a:ext cx="4342415" cy="2285205"/>
            <a:chOff x="240865" y="2160296"/>
            <a:chExt cx="4342415" cy="2285205"/>
          </a:xfrm>
        </p:grpSpPr>
        <p:pic>
          <p:nvPicPr>
            <p:cNvPr id="26" name="Picture 25">
              <a:extLst>
                <a:ext uri="{FF2B5EF4-FFF2-40B4-BE49-F238E27FC236}">
                  <a16:creationId xmlns:a16="http://schemas.microsoft.com/office/drawing/2014/main" id="{65B38F2A-974E-95AA-8A11-871AAADBFC63}"/>
                </a:ext>
              </a:extLst>
            </p:cNvPr>
            <p:cNvPicPr>
              <a:picLocks noChangeAspect="1"/>
            </p:cNvPicPr>
            <p:nvPr/>
          </p:nvPicPr>
          <p:blipFill rotWithShape="1">
            <a:blip r:embed="rId7"/>
            <a:srcRect b="16434"/>
            <a:stretch/>
          </p:blipFill>
          <p:spPr>
            <a:xfrm>
              <a:off x="2122452" y="2202706"/>
              <a:ext cx="1991459" cy="1957406"/>
            </a:xfrm>
            <a:prstGeom prst="rect">
              <a:avLst/>
            </a:prstGeom>
          </p:spPr>
        </p:pic>
        <p:cxnSp>
          <p:nvCxnSpPr>
            <p:cNvPr id="27" name="Straight Arrow Connector 26">
              <a:extLst>
                <a:ext uri="{FF2B5EF4-FFF2-40B4-BE49-F238E27FC236}">
                  <a16:creationId xmlns:a16="http://schemas.microsoft.com/office/drawing/2014/main" id="{D72A2C47-982E-73AE-0AF5-A3A62E6ABA80}"/>
                </a:ext>
              </a:extLst>
            </p:cNvPr>
            <p:cNvCxnSpPr/>
            <p:nvPr/>
          </p:nvCxnSpPr>
          <p:spPr>
            <a:xfrm>
              <a:off x="3020237" y="3341174"/>
              <a:ext cx="1563043" cy="1104327"/>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E82BE35-14A5-485A-D422-D94F65BA27BF}"/>
                </a:ext>
              </a:extLst>
            </p:cNvPr>
            <p:cNvSpPr txBox="1"/>
            <p:nvPr/>
          </p:nvSpPr>
          <p:spPr>
            <a:xfrm>
              <a:off x="240865" y="2160296"/>
              <a:ext cx="2110511" cy="1600438"/>
            </a:xfrm>
            <a:prstGeom prst="rect">
              <a:avLst/>
            </a:prstGeom>
            <a:noFill/>
          </p:spPr>
          <p:txBody>
            <a:bodyPr wrap="square" rtlCol="0">
              <a:spAutoFit/>
            </a:bodyPr>
            <a:lstStyle/>
            <a:p>
              <a:r>
                <a:rPr lang="en-US" sz="1400" b="1">
                  <a:latin typeface="+mj-lt"/>
                  <a:ea typeface="PT Sans" panose="020B0503020203020204" pitchFamily="34" charset="0"/>
                </a:rPr>
                <a:t>Plasma Stability</a:t>
              </a:r>
            </a:p>
            <a:p>
              <a:r>
                <a:rPr lang="en-US" sz="1400">
                  <a:latin typeface="+mj-lt"/>
                  <a:ea typeface="PT Sans" panose="020B0503020203020204" pitchFamily="34" charset="0"/>
                </a:rPr>
                <a:t>DCON</a:t>
              </a:r>
            </a:p>
            <a:p>
              <a:r>
                <a:rPr lang="en-US" sz="1400">
                  <a:latin typeface="+mj-lt"/>
                  <a:ea typeface="PT Sans" panose="020B0503020203020204" pitchFamily="34" charset="0"/>
                </a:rPr>
                <a:t>Stability of plasma to resonant modes</a:t>
              </a:r>
            </a:p>
            <a:p>
              <a:endParaRPr lang="en-US" sz="1400" b="1">
                <a:latin typeface="+mj-lt"/>
                <a:ea typeface="PT Sans" panose="020B0503020203020204" pitchFamily="34" charset="0"/>
              </a:endParaRPr>
            </a:p>
            <a:p>
              <a:endParaRPr lang="en-US" sz="1400" b="1">
                <a:latin typeface="+mj-lt"/>
                <a:ea typeface="PT Sans" panose="020B0503020203020204" pitchFamily="34" charset="0"/>
              </a:endParaRPr>
            </a:p>
            <a:p>
              <a:endParaRPr lang="en-US" sz="1400">
                <a:latin typeface="+mj-lt"/>
                <a:ea typeface="PT Sans" panose="020B0503020203020204" pitchFamily="34" charset="0"/>
              </a:endParaRPr>
            </a:p>
          </p:txBody>
        </p:sp>
      </p:grpSp>
      <p:grpSp>
        <p:nvGrpSpPr>
          <p:cNvPr id="29" name="Group 28">
            <a:extLst>
              <a:ext uri="{FF2B5EF4-FFF2-40B4-BE49-F238E27FC236}">
                <a16:creationId xmlns:a16="http://schemas.microsoft.com/office/drawing/2014/main" id="{3042A183-9F42-450E-23D4-D61C09E2C557}"/>
              </a:ext>
            </a:extLst>
          </p:cNvPr>
          <p:cNvGrpSpPr/>
          <p:nvPr/>
        </p:nvGrpSpPr>
        <p:grpSpPr>
          <a:xfrm>
            <a:off x="465320" y="4422133"/>
            <a:ext cx="3975062" cy="2082506"/>
            <a:chOff x="274820" y="4523733"/>
            <a:chExt cx="3975062" cy="2082506"/>
          </a:xfrm>
        </p:grpSpPr>
        <p:pic>
          <p:nvPicPr>
            <p:cNvPr id="30" name="Picture 29">
              <a:extLst>
                <a:ext uri="{FF2B5EF4-FFF2-40B4-BE49-F238E27FC236}">
                  <a16:creationId xmlns:a16="http://schemas.microsoft.com/office/drawing/2014/main" id="{BD84EF41-3425-775C-6702-68616FA022D3}"/>
                </a:ext>
              </a:extLst>
            </p:cNvPr>
            <p:cNvPicPr>
              <a:picLocks noChangeAspect="1"/>
            </p:cNvPicPr>
            <p:nvPr/>
          </p:nvPicPr>
          <p:blipFill rotWithShape="1">
            <a:blip r:embed="rId8"/>
            <a:srcRect b="4278"/>
            <a:stretch/>
          </p:blipFill>
          <p:spPr>
            <a:xfrm>
              <a:off x="274820" y="5435720"/>
              <a:ext cx="1817298" cy="1170519"/>
            </a:xfrm>
            <a:prstGeom prst="rect">
              <a:avLst/>
            </a:prstGeom>
          </p:spPr>
        </p:pic>
        <p:sp>
          <p:nvSpPr>
            <p:cNvPr id="31" name="TextBox 30">
              <a:extLst>
                <a:ext uri="{FF2B5EF4-FFF2-40B4-BE49-F238E27FC236}">
                  <a16:creationId xmlns:a16="http://schemas.microsoft.com/office/drawing/2014/main" id="{485EAF73-9DFD-918B-B915-490B2B8A55FA}"/>
                </a:ext>
              </a:extLst>
            </p:cNvPr>
            <p:cNvSpPr txBox="1"/>
            <p:nvPr/>
          </p:nvSpPr>
          <p:spPr>
            <a:xfrm>
              <a:off x="2087038" y="5435720"/>
              <a:ext cx="2123038" cy="954107"/>
            </a:xfrm>
            <a:prstGeom prst="rect">
              <a:avLst/>
            </a:prstGeom>
            <a:noFill/>
          </p:spPr>
          <p:txBody>
            <a:bodyPr wrap="square" rtlCol="0">
              <a:spAutoFit/>
            </a:bodyPr>
            <a:lstStyle/>
            <a:p>
              <a:r>
                <a:rPr lang="en-US" sz="1400" b="1">
                  <a:latin typeface="+mj-lt"/>
                  <a:ea typeface="PT Sans" panose="020B0503020203020204" pitchFamily="34" charset="0"/>
                </a:rPr>
                <a:t>Dynamic FEA </a:t>
              </a:r>
            </a:p>
            <a:p>
              <a:r>
                <a:rPr lang="en-US" sz="1400">
                  <a:latin typeface="+mj-lt"/>
                  <a:ea typeface="PT Sans" panose="020B0503020203020204" pitchFamily="34" charset="0"/>
                </a:rPr>
                <a:t>ANSYS Structural</a:t>
              </a:r>
            </a:p>
            <a:p>
              <a:r>
                <a:rPr lang="en-US" sz="1400">
                  <a:latin typeface="+mj-lt"/>
                  <a:ea typeface="PT Sans" panose="020B0503020203020204" pitchFamily="34" charset="0"/>
                </a:rPr>
                <a:t>Analyze solid component stresses</a:t>
              </a:r>
              <a:endParaRPr lang="en-US" sz="1400" b="1">
                <a:latin typeface="+mj-lt"/>
                <a:ea typeface="PT Sans" panose="020B0503020203020204" pitchFamily="34" charset="0"/>
              </a:endParaRPr>
            </a:p>
          </p:txBody>
        </p:sp>
        <p:cxnSp>
          <p:nvCxnSpPr>
            <p:cNvPr id="32" name="Straight Arrow Connector 31">
              <a:extLst>
                <a:ext uri="{FF2B5EF4-FFF2-40B4-BE49-F238E27FC236}">
                  <a16:creationId xmlns:a16="http://schemas.microsoft.com/office/drawing/2014/main" id="{95B9E303-DFF0-9F7F-6C52-B4EF94E5C50C}"/>
                </a:ext>
              </a:extLst>
            </p:cNvPr>
            <p:cNvCxnSpPr>
              <a:cxnSpLocks/>
            </p:cNvCxnSpPr>
            <p:nvPr/>
          </p:nvCxnSpPr>
          <p:spPr>
            <a:xfrm flipV="1">
              <a:off x="2203273" y="4523733"/>
              <a:ext cx="2046609" cy="950592"/>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60C6134-7502-34E3-3117-373508467146}"/>
              </a:ext>
            </a:extLst>
          </p:cNvPr>
          <p:cNvGrpSpPr/>
          <p:nvPr/>
        </p:nvGrpSpPr>
        <p:grpSpPr>
          <a:xfrm>
            <a:off x="883149" y="3022539"/>
            <a:ext cx="4088165" cy="2276513"/>
            <a:chOff x="683500" y="3565355"/>
            <a:chExt cx="4088165" cy="2276513"/>
          </a:xfrm>
        </p:grpSpPr>
        <p:pic>
          <p:nvPicPr>
            <p:cNvPr id="34" name="Picture 33">
              <a:extLst>
                <a:ext uri="{FF2B5EF4-FFF2-40B4-BE49-F238E27FC236}">
                  <a16:creationId xmlns:a16="http://schemas.microsoft.com/office/drawing/2014/main" id="{EB7175FC-2248-305C-46A8-C5BC9BB16C6A}"/>
                </a:ext>
              </a:extLst>
            </p:cNvPr>
            <p:cNvPicPr>
              <a:picLocks noChangeAspect="1"/>
            </p:cNvPicPr>
            <p:nvPr/>
          </p:nvPicPr>
          <p:blipFill>
            <a:blip r:embed="rId9"/>
            <a:stretch>
              <a:fillRect/>
            </a:stretch>
          </p:blipFill>
          <p:spPr>
            <a:xfrm>
              <a:off x="683500" y="3565355"/>
              <a:ext cx="1331294" cy="2276513"/>
            </a:xfrm>
            <a:prstGeom prst="rect">
              <a:avLst/>
            </a:prstGeom>
          </p:spPr>
        </p:pic>
        <p:sp>
          <p:nvSpPr>
            <p:cNvPr id="35" name="TextBox 34">
              <a:extLst>
                <a:ext uri="{FF2B5EF4-FFF2-40B4-BE49-F238E27FC236}">
                  <a16:creationId xmlns:a16="http://schemas.microsoft.com/office/drawing/2014/main" id="{7B4E2334-2C6F-9E4A-59ED-8CC1CBBDBD74}"/>
                </a:ext>
              </a:extLst>
            </p:cNvPr>
            <p:cNvSpPr txBox="1"/>
            <p:nvPr/>
          </p:nvSpPr>
          <p:spPr>
            <a:xfrm>
              <a:off x="1898078" y="4202168"/>
              <a:ext cx="2099999" cy="738664"/>
            </a:xfrm>
            <a:prstGeom prst="rect">
              <a:avLst/>
            </a:prstGeom>
            <a:noFill/>
          </p:spPr>
          <p:txBody>
            <a:bodyPr wrap="square" rtlCol="0">
              <a:spAutoFit/>
            </a:bodyPr>
            <a:lstStyle/>
            <a:p>
              <a:r>
                <a:rPr lang="en-US" sz="1400" b="1">
                  <a:latin typeface="+mj-lt"/>
                  <a:ea typeface="PT Sans" panose="020B0503020203020204" pitchFamily="34" charset="0"/>
                </a:rPr>
                <a:t>Plasma Boundary</a:t>
              </a:r>
            </a:p>
            <a:p>
              <a:r>
                <a:rPr lang="en-US" sz="1400">
                  <a:latin typeface="+mj-lt"/>
                  <a:ea typeface="PT Sans" panose="020B0503020203020204" pitchFamily="34" charset="0"/>
                </a:rPr>
                <a:t>Interactions between plasma and liquid wall</a:t>
              </a:r>
              <a:endParaRPr lang="en-US" sz="1400" b="1">
                <a:latin typeface="+mj-lt"/>
                <a:ea typeface="PT Sans" panose="020B0503020203020204" pitchFamily="34" charset="0"/>
              </a:endParaRPr>
            </a:p>
          </p:txBody>
        </p:sp>
        <p:cxnSp>
          <p:nvCxnSpPr>
            <p:cNvPr id="36" name="Straight Arrow Connector 35">
              <a:extLst>
                <a:ext uri="{FF2B5EF4-FFF2-40B4-BE49-F238E27FC236}">
                  <a16:creationId xmlns:a16="http://schemas.microsoft.com/office/drawing/2014/main" id="{4AF3D986-6F58-5B1A-D283-EDC3AC6444C5}"/>
                </a:ext>
              </a:extLst>
            </p:cNvPr>
            <p:cNvCxnSpPr/>
            <p:nvPr/>
          </p:nvCxnSpPr>
          <p:spPr>
            <a:xfrm>
              <a:off x="2693773" y="4523732"/>
              <a:ext cx="2077892" cy="204898"/>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3F8C839F-F838-BFCE-E3B4-6CE78F8AEED1}"/>
              </a:ext>
            </a:extLst>
          </p:cNvPr>
          <p:cNvGrpSpPr/>
          <p:nvPr/>
        </p:nvGrpSpPr>
        <p:grpSpPr>
          <a:xfrm>
            <a:off x="5075948" y="4160237"/>
            <a:ext cx="2771413" cy="1903527"/>
            <a:chOff x="4885448" y="4261837"/>
            <a:chExt cx="2771413" cy="1903527"/>
          </a:xfrm>
        </p:grpSpPr>
        <p:sp>
          <p:nvSpPr>
            <p:cNvPr id="38" name="TextBox 37">
              <a:extLst>
                <a:ext uri="{FF2B5EF4-FFF2-40B4-BE49-F238E27FC236}">
                  <a16:creationId xmlns:a16="http://schemas.microsoft.com/office/drawing/2014/main" id="{7736F90F-FF5E-5FAC-8658-AA28FC88538D}"/>
                </a:ext>
              </a:extLst>
            </p:cNvPr>
            <p:cNvSpPr txBox="1"/>
            <p:nvPr/>
          </p:nvSpPr>
          <p:spPr>
            <a:xfrm>
              <a:off x="4885448" y="5426700"/>
              <a:ext cx="2771413" cy="738664"/>
            </a:xfrm>
            <a:prstGeom prst="rect">
              <a:avLst/>
            </a:prstGeom>
            <a:noFill/>
          </p:spPr>
          <p:txBody>
            <a:bodyPr wrap="square" rtlCol="0">
              <a:spAutoFit/>
            </a:bodyPr>
            <a:lstStyle/>
            <a:p>
              <a:r>
                <a:rPr lang="en-US" sz="1400" b="1">
                  <a:latin typeface="+mj-lt"/>
                  <a:ea typeface="PT Sans" panose="020B0503020203020204" pitchFamily="34" charset="0"/>
                </a:rPr>
                <a:t>Thermal Transport</a:t>
              </a:r>
            </a:p>
            <a:p>
              <a:r>
                <a:rPr lang="en-US" sz="1400">
                  <a:latin typeface="+mj-lt"/>
                  <a:ea typeface="PT Sans" panose="020B0503020203020204" pitchFamily="34" charset="0"/>
                </a:rPr>
                <a:t>TGYRO, CGYRO</a:t>
              </a:r>
            </a:p>
            <a:p>
              <a:r>
                <a:rPr lang="en-US" sz="1400">
                  <a:latin typeface="+mj-lt"/>
                  <a:ea typeface="PT Sans" panose="020B0503020203020204" pitchFamily="34" charset="0"/>
                </a:rPr>
                <a:t>Gyrokinetic thermal transport</a:t>
              </a:r>
            </a:p>
          </p:txBody>
        </p:sp>
        <p:cxnSp>
          <p:nvCxnSpPr>
            <p:cNvPr id="39" name="Straight Arrow Connector 38">
              <a:extLst>
                <a:ext uri="{FF2B5EF4-FFF2-40B4-BE49-F238E27FC236}">
                  <a16:creationId xmlns:a16="http://schemas.microsoft.com/office/drawing/2014/main" id="{A8CB85BD-35F1-C339-49ED-29AE243C05DD}"/>
                </a:ext>
              </a:extLst>
            </p:cNvPr>
            <p:cNvCxnSpPr>
              <a:cxnSpLocks/>
            </p:cNvCxnSpPr>
            <p:nvPr/>
          </p:nvCxnSpPr>
          <p:spPr>
            <a:xfrm flipH="1" flipV="1">
              <a:off x="4914122" y="4261837"/>
              <a:ext cx="389055" cy="1290866"/>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grpSp>
      <p:pic>
        <p:nvPicPr>
          <p:cNvPr id="40" name="Picture 39">
            <a:extLst>
              <a:ext uri="{FF2B5EF4-FFF2-40B4-BE49-F238E27FC236}">
                <a16:creationId xmlns:a16="http://schemas.microsoft.com/office/drawing/2014/main" id="{10EF36FF-29CB-D6F4-A048-4376EFD50FA5}"/>
              </a:ext>
            </a:extLst>
          </p:cNvPr>
          <p:cNvPicPr>
            <a:picLocks noChangeAspect="1"/>
          </p:cNvPicPr>
          <p:nvPr/>
        </p:nvPicPr>
        <p:blipFill>
          <a:blip r:embed="rId10"/>
          <a:stretch>
            <a:fillRect/>
          </a:stretch>
        </p:blipFill>
        <p:spPr>
          <a:xfrm>
            <a:off x="10004514" y="2223821"/>
            <a:ext cx="1492755" cy="519540"/>
          </a:xfrm>
          <a:prstGeom prst="rect">
            <a:avLst/>
          </a:prstGeom>
        </p:spPr>
      </p:pic>
      <p:pic>
        <p:nvPicPr>
          <p:cNvPr id="41" name="Picture 40">
            <a:extLst>
              <a:ext uri="{FF2B5EF4-FFF2-40B4-BE49-F238E27FC236}">
                <a16:creationId xmlns:a16="http://schemas.microsoft.com/office/drawing/2014/main" id="{C40605BA-8B14-29A9-A22A-B56F2E939E6A}"/>
              </a:ext>
            </a:extLst>
          </p:cNvPr>
          <p:cNvPicPr>
            <a:picLocks noChangeAspect="1"/>
          </p:cNvPicPr>
          <p:nvPr/>
        </p:nvPicPr>
        <p:blipFill rotWithShape="1">
          <a:blip r:embed="rId11"/>
          <a:srcRect t="4556"/>
          <a:stretch/>
        </p:blipFill>
        <p:spPr>
          <a:xfrm>
            <a:off x="351393" y="2676006"/>
            <a:ext cx="1295912" cy="484876"/>
          </a:xfrm>
          <a:prstGeom prst="rect">
            <a:avLst/>
          </a:prstGeom>
        </p:spPr>
      </p:pic>
      <p:pic>
        <p:nvPicPr>
          <p:cNvPr id="42" name="Picture 41">
            <a:extLst>
              <a:ext uri="{FF2B5EF4-FFF2-40B4-BE49-F238E27FC236}">
                <a16:creationId xmlns:a16="http://schemas.microsoft.com/office/drawing/2014/main" id="{A8719457-4355-A4D0-6BCB-C9DFEA816357}"/>
              </a:ext>
            </a:extLst>
          </p:cNvPr>
          <p:cNvPicPr>
            <a:picLocks noChangeAspect="1"/>
          </p:cNvPicPr>
          <p:nvPr/>
        </p:nvPicPr>
        <p:blipFill>
          <a:blip r:embed="rId12"/>
          <a:stretch>
            <a:fillRect/>
          </a:stretch>
        </p:blipFill>
        <p:spPr>
          <a:xfrm>
            <a:off x="5104622" y="6010073"/>
            <a:ext cx="2136698" cy="478074"/>
          </a:xfrm>
          <a:prstGeom prst="rect">
            <a:avLst/>
          </a:prstGeom>
        </p:spPr>
      </p:pic>
      <p:pic>
        <p:nvPicPr>
          <p:cNvPr id="43" name="Picture 42">
            <a:extLst>
              <a:ext uri="{FF2B5EF4-FFF2-40B4-BE49-F238E27FC236}">
                <a16:creationId xmlns:a16="http://schemas.microsoft.com/office/drawing/2014/main" id="{7A335677-2B9F-8B6C-8FCE-16AC5D1EAC2D}"/>
              </a:ext>
            </a:extLst>
          </p:cNvPr>
          <p:cNvPicPr>
            <a:picLocks noChangeAspect="1"/>
          </p:cNvPicPr>
          <p:nvPr/>
        </p:nvPicPr>
        <p:blipFill>
          <a:blip r:embed="rId13"/>
          <a:stretch>
            <a:fillRect/>
          </a:stretch>
        </p:blipFill>
        <p:spPr>
          <a:xfrm>
            <a:off x="465320" y="4634279"/>
            <a:ext cx="2288375" cy="425046"/>
          </a:xfrm>
          <a:prstGeom prst="rect">
            <a:avLst/>
          </a:prstGeom>
        </p:spPr>
      </p:pic>
    </p:spTree>
    <p:extLst>
      <p:ext uri="{BB962C8B-B14F-4D97-AF65-F5344CB8AC3E}">
        <p14:creationId xmlns:p14="http://schemas.microsoft.com/office/powerpoint/2010/main" val="1027989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E6A921F-F698-6830-64ED-6CA074B734F7}"/>
              </a:ext>
            </a:extLst>
          </p:cNvPr>
          <p:cNvSpPr>
            <a:spLocks/>
          </p:cNvSpPr>
          <p:nvPr/>
        </p:nvSpPr>
        <p:spPr>
          <a:xfrm>
            <a:off x="334961" y="5922569"/>
            <a:ext cx="11636905" cy="340519"/>
          </a:xfrm>
          <a:prstGeom prst="roundRect">
            <a:avLst/>
          </a:prstGeom>
          <a:ln w="12700"/>
        </p:spPr>
        <p:style>
          <a:lnRef idx="2">
            <a:schemeClr val="accent1"/>
          </a:lnRef>
          <a:fillRef idx="1">
            <a:schemeClr val="lt1"/>
          </a:fillRef>
          <a:effectRef idx="0">
            <a:schemeClr val="accent1"/>
          </a:effectRef>
          <a:fontRef idx="minor">
            <a:schemeClr val="dk1"/>
          </a:fontRef>
        </p:style>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DA1F26"/>
              </a:solidFill>
              <a:effectLst/>
              <a:uLnTx/>
              <a:uFillTx/>
              <a:latin typeface="Ubuntu" panose="020B0504030602030204" pitchFamily="34" charset="0"/>
              <a:ea typeface="+mn-ea"/>
              <a:cs typeface="+mn-cs"/>
            </a:endParaRPr>
          </a:p>
        </p:txBody>
      </p:sp>
      <p:sp>
        <p:nvSpPr>
          <p:cNvPr id="60" name="Rectangle: Rounded Corners 59">
            <a:extLst>
              <a:ext uri="{FF2B5EF4-FFF2-40B4-BE49-F238E27FC236}">
                <a16:creationId xmlns:a16="http://schemas.microsoft.com/office/drawing/2014/main" id="{B703D4D8-20D5-4F9C-B37A-B492EE921DE4}"/>
              </a:ext>
            </a:extLst>
          </p:cNvPr>
          <p:cNvSpPr/>
          <p:nvPr/>
        </p:nvSpPr>
        <p:spPr>
          <a:xfrm>
            <a:off x="334961" y="1123451"/>
            <a:ext cx="11636905" cy="4710754"/>
          </a:xfrm>
          <a:prstGeom prst="roundRect">
            <a:avLst>
              <a:gd name="adj" fmla="val 2869"/>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61" name="Rectangle: Rounded Corners 9">
            <a:extLst>
              <a:ext uri="{FF2B5EF4-FFF2-40B4-BE49-F238E27FC236}">
                <a16:creationId xmlns:a16="http://schemas.microsoft.com/office/drawing/2014/main" id="{154A7A9A-3C3D-4CE5-AE2E-6FC154F5CF28}"/>
              </a:ext>
            </a:extLst>
          </p:cNvPr>
          <p:cNvSpPr/>
          <p:nvPr/>
        </p:nvSpPr>
        <p:spPr>
          <a:xfrm>
            <a:off x="3500347" y="1123451"/>
            <a:ext cx="8471519" cy="4710754"/>
          </a:xfrm>
          <a:prstGeom prst="roundRect">
            <a:avLst>
              <a:gd name="adj" fmla="val 207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buntu"/>
                <a:ea typeface="+mn-ea"/>
                <a:cs typeface="+mn-cs"/>
              </a:rPr>
              <a:t>`</a:t>
            </a:r>
          </a:p>
        </p:txBody>
      </p:sp>
      <p:pic>
        <p:nvPicPr>
          <p:cNvPr id="88" name="Picture 87" descr="Z:\Personal\Daymon\PCS16 Superplot\neutron_hist_HiDandPCS16_zoom.png">
            <a:extLst>
              <a:ext uri="{FF2B5EF4-FFF2-40B4-BE49-F238E27FC236}">
                <a16:creationId xmlns:a16="http://schemas.microsoft.com/office/drawing/2014/main" id="{DDC3DB7E-A763-F009-2D35-628E6AE06C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5799" y="1298181"/>
            <a:ext cx="2187654" cy="1418493"/>
          </a:xfrm>
          <a:prstGeom prst="roundRect">
            <a:avLst/>
          </a:prstGeom>
          <a:ln w="12700">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4D1871-F473-C8C0-3D56-DAE29F23A8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091632" y="4399165"/>
            <a:ext cx="1308215" cy="1335384"/>
          </a:xfrm>
          <a:prstGeom prst="rect">
            <a:avLst/>
          </a:prstGeom>
        </p:spPr>
      </p:pic>
      <p:sp>
        <p:nvSpPr>
          <p:cNvPr id="4" name="Title 3">
            <a:extLst>
              <a:ext uri="{FF2B5EF4-FFF2-40B4-BE49-F238E27FC236}">
                <a16:creationId xmlns:a16="http://schemas.microsoft.com/office/drawing/2014/main" id="{04AD0B78-4F7C-4871-8645-A4D602417891}"/>
              </a:ext>
            </a:extLst>
          </p:cNvPr>
          <p:cNvSpPr>
            <a:spLocks noGrp="1"/>
          </p:cNvSpPr>
          <p:nvPr>
            <p:ph type="title"/>
          </p:nvPr>
        </p:nvSpPr>
        <p:spPr/>
        <p:txBody>
          <a:bodyPr/>
          <a:lstStyle/>
          <a:p>
            <a:r>
              <a:rPr lang="en-US" kern="0" cap="none"/>
              <a:t>20 Years of Practical Development and Demonstration</a:t>
            </a:r>
          </a:p>
        </p:txBody>
      </p:sp>
      <p:sp>
        <p:nvSpPr>
          <p:cNvPr id="5" name="Subtitle 4">
            <a:extLst>
              <a:ext uri="{FF2B5EF4-FFF2-40B4-BE49-F238E27FC236}">
                <a16:creationId xmlns:a16="http://schemas.microsoft.com/office/drawing/2014/main" id="{FF4D6A3A-E188-4886-AE6D-50E7664F2656}"/>
              </a:ext>
            </a:extLst>
          </p:cNvPr>
          <p:cNvSpPr>
            <a:spLocks noGrp="1"/>
          </p:cNvSpPr>
          <p:nvPr>
            <p:ph type="subTitle" idx="1"/>
          </p:nvPr>
        </p:nvSpPr>
        <p:spPr/>
        <p:txBody>
          <a:bodyPr/>
          <a:lstStyle/>
          <a:p>
            <a:r>
              <a:rPr lang="en-US" sz="1400"/>
              <a:t>Core technology capabilities developed and successfully tested</a:t>
            </a:r>
          </a:p>
        </p:txBody>
      </p:sp>
      <p:sp>
        <p:nvSpPr>
          <p:cNvPr id="71" name="Rectangle 70">
            <a:extLst>
              <a:ext uri="{FF2B5EF4-FFF2-40B4-BE49-F238E27FC236}">
                <a16:creationId xmlns:a16="http://schemas.microsoft.com/office/drawing/2014/main" id="{CEC57E64-7190-4C4C-98F7-1B35C028E520}"/>
              </a:ext>
            </a:extLst>
          </p:cNvPr>
          <p:cNvSpPr/>
          <p:nvPr/>
        </p:nvSpPr>
        <p:spPr>
          <a:xfrm>
            <a:off x="3688970" y="1565972"/>
            <a:ext cx="5097087" cy="626701"/>
          </a:xfrm>
          <a:prstGeom prst="rect">
            <a:avLst/>
          </a:prstGeom>
        </p:spPr>
        <p:txBody>
          <a:bodyPr wrap="square" lIns="0" tIns="72000" rIns="0" bIns="0">
            <a:spAutoFit/>
          </a:bodyPr>
          <a:lstStyle/>
          <a:p>
            <a:pPr marL="0" marR="0" lvl="0" indent="0" algn="l" defTabSz="914400" rtl="0" eaLnBrk="1" fontAlgn="auto" latinLnBrk="0" hangingPunct="1">
              <a:lnSpc>
                <a:spcPct val="100000"/>
              </a:lnSpc>
              <a:spcBef>
                <a:spcPts val="500"/>
              </a:spcBef>
              <a:spcAft>
                <a:spcPts val="0"/>
              </a:spcAft>
              <a:buClr>
                <a:srgbClr val="DA1F26"/>
              </a:buClr>
              <a:buSzTx/>
              <a:buFontTx/>
              <a:buNone/>
              <a:tabLst/>
              <a:defRPr/>
            </a:pPr>
            <a:r>
              <a:rPr kumimoji="0" lang="en-US" sz="1200" b="0" i="0" u="none" strike="noStrike" kern="1200" cap="none" spc="0" normalizeH="0" baseline="0" noProof="0">
                <a:ln>
                  <a:noFill/>
                </a:ln>
                <a:solidFill>
                  <a:srgbClr val="231F20"/>
                </a:solidFill>
                <a:effectLst/>
                <a:uLnTx/>
                <a:uFillTx/>
                <a:latin typeface="Ubuntu"/>
                <a:ea typeface="+mn-ea"/>
                <a:cs typeface="+mn-cs"/>
              </a:rPr>
              <a:t>Sub-scale science program provides understanding of plasma behavior and neutron yield under compression as well as plasma behavior in liquid metal systems</a:t>
            </a:r>
          </a:p>
        </p:txBody>
      </p:sp>
      <p:grpSp>
        <p:nvGrpSpPr>
          <p:cNvPr id="72" name="Group 71">
            <a:extLst>
              <a:ext uri="{FF2B5EF4-FFF2-40B4-BE49-F238E27FC236}">
                <a16:creationId xmlns:a16="http://schemas.microsoft.com/office/drawing/2014/main" id="{181E10BA-C4B5-421E-B03B-DA133B3A69ED}"/>
              </a:ext>
            </a:extLst>
          </p:cNvPr>
          <p:cNvGrpSpPr/>
          <p:nvPr/>
        </p:nvGrpSpPr>
        <p:grpSpPr>
          <a:xfrm>
            <a:off x="3688969" y="1206189"/>
            <a:ext cx="5438340" cy="365096"/>
            <a:chOff x="4832679" y="4623687"/>
            <a:chExt cx="2595093" cy="316975"/>
          </a:xfrm>
        </p:grpSpPr>
        <p:sp>
          <p:nvSpPr>
            <p:cNvPr id="73" name="Rectangle 72">
              <a:extLst>
                <a:ext uri="{FF2B5EF4-FFF2-40B4-BE49-F238E27FC236}">
                  <a16:creationId xmlns:a16="http://schemas.microsoft.com/office/drawing/2014/main" id="{24C6C0C4-0C37-45DF-96D9-D21ED3C2DE0E}"/>
                </a:ext>
              </a:extLst>
            </p:cNvPr>
            <p:cNvSpPr/>
            <p:nvPr/>
          </p:nvSpPr>
          <p:spPr>
            <a:xfrm>
              <a:off x="4832681" y="4623687"/>
              <a:ext cx="2490481" cy="316971"/>
            </a:xfrm>
            <a:prstGeom prst="rect">
              <a:avLst/>
            </a:prstGeom>
            <a:noFill/>
          </p:spPr>
          <p:txBody>
            <a:bodyPr wrap="square" lIns="0" bIns="72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A1F26"/>
                  </a:solidFill>
                  <a:effectLst/>
                  <a:uLnTx/>
                  <a:uFillTx/>
                  <a:latin typeface="Ubuntu"/>
                  <a:ea typeface="+mn-ea"/>
                  <a:cs typeface="+mn-cs"/>
                </a:rPr>
                <a:t>Fusion Process Stability Under Compression</a:t>
              </a:r>
            </a:p>
          </p:txBody>
        </p:sp>
        <p:cxnSp>
          <p:nvCxnSpPr>
            <p:cNvPr id="74" name="Straight Connector 73">
              <a:extLst>
                <a:ext uri="{FF2B5EF4-FFF2-40B4-BE49-F238E27FC236}">
                  <a16:creationId xmlns:a16="http://schemas.microsoft.com/office/drawing/2014/main" id="{14A9151D-BEFF-4403-99F7-6AAADE4CCDAA}"/>
                </a:ext>
              </a:extLst>
            </p:cNvPr>
            <p:cNvCxnSpPr>
              <a:cxnSpLocks/>
            </p:cNvCxnSpPr>
            <p:nvPr/>
          </p:nvCxnSpPr>
          <p:spPr>
            <a:xfrm>
              <a:off x="4832679" y="4940662"/>
              <a:ext cx="259509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6" name="Rectangle 65">
            <a:extLst>
              <a:ext uri="{FF2B5EF4-FFF2-40B4-BE49-F238E27FC236}">
                <a16:creationId xmlns:a16="http://schemas.microsoft.com/office/drawing/2014/main" id="{662F1981-1FB7-4DB5-A479-62C20B24FECC}"/>
              </a:ext>
            </a:extLst>
          </p:cNvPr>
          <p:cNvSpPr/>
          <p:nvPr/>
        </p:nvSpPr>
        <p:spPr>
          <a:xfrm>
            <a:off x="3688973" y="4671454"/>
            <a:ext cx="5304979" cy="442035"/>
          </a:xfrm>
          <a:prstGeom prst="rect">
            <a:avLst/>
          </a:prstGeom>
        </p:spPr>
        <p:txBody>
          <a:bodyPr wrap="square" lIns="0" tIns="72000" rIns="0" bIns="0">
            <a:spAutoFit/>
          </a:bodyPr>
          <a:lstStyle/>
          <a:p>
            <a:pPr marL="0" marR="0" lvl="0" indent="0" algn="l" defTabSz="914400" rtl="0" eaLnBrk="1" fontAlgn="auto" latinLnBrk="0" hangingPunct="1">
              <a:lnSpc>
                <a:spcPct val="100000"/>
              </a:lnSpc>
              <a:spcBef>
                <a:spcPts val="500"/>
              </a:spcBef>
              <a:spcAft>
                <a:spcPts val="0"/>
              </a:spcAft>
              <a:buClr>
                <a:srgbClr val="DA1F26"/>
              </a:buClr>
              <a:buSzTx/>
              <a:buFontTx/>
              <a:buNone/>
              <a:tabLst/>
              <a:defRPr/>
            </a:pPr>
            <a:r>
              <a:rPr kumimoji="0" lang="en-US" sz="1200" b="0" i="0" u="none" strike="noStrike" kern="1200" cap="none" spc="0" normalizeH="0" baseline="0" noProof="0">
                <a:ln>
                  <a:noFill/>
                </a:ln>
                <a:solidFill>
                  <a:srgbClr val="231F20"/>
                </a:solidFill>
                <a:effectLst/>
                <a:uLnTx/>
                <a:uFillTx/>
                <a:latin typeface="Ubuntu"/>
                <a:ea typeface="+mn-ea"/>
                <a:cs typeface="+mn-cs"/>
              </a:rPr>
              <a:t>Testbeds demonstrate compression technology necessary for smooth, rapid and symmetric compression of a liquid cavity</a:t>
            </a:r>
            <a:endParaRPr kumimoji="0" lang="en-CA" sz="1200" b="0" i="0" u="none" strike="noStrike" kern="1200" cap="none" spc="0" normalizeH="0" baseline="0" noProof="0">
              <a:ln>
                <a:noFill/>
              </a:ln>
              <a:solidFill>
                <a:srgbClr val="231F20"/>
              </a:solidFill>
              <a:effectLst/>
              <a:uLnTx/>
              <a:uFillTx/>
              <a:latin typeface="Ubuntu"/>
              <a:ea typeface="+mn-ea"/>
              <a:cs typeface="+mn-cs"/>
            </a:endParaRPr>
          </a:p>
        </p:txBody>
      </p:sp>
      <p:sp>
        <p:nvSpPr>
          <p:cNvPr id="68" name="Rectangle 67">
            <a:extLst>
              <a:ext uri="{FF2B5EF4-FFF2-40B4-BE49-F238E27FC236}">
                <a16:creationId xmlns:a16="http://schemas.microsoft.com/office/drawing/2014/main" id="{CFE7226D-F804-46C8-8804-113E4AB0377E}"/>
              </a:ext>
            </a:extLst>
          </p:cNvPr>
          <p:cNvSpPr/>
          <p:nvPr/>
        </p:nvSpPr>
        <p:spPr>
          <a:xfrm>
            <a:off x="3688969" y="4314439"/>
            <a:ext cx="5963031" cy="365091"/>
          </a:xfrm>
          <a:prstGeom prst="rect">
            <a:avLst/>
          </a:prstGeom>
          <a:noFill/>
        </p:spPr>
        <p:txBody>
          <a:bodyPr wrap="square" lIns="0" tIns="45720" rIns="91440" bIns="72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A1F26"/>
                </a:solidFill>
                <a:effectLst/>
                <a:uLnTx/>
                <a:uFillTx/>
                <a:latin typeface="Ubuntu"/>
                <a:ea typeface="+mn-ea"/>
                <a:cs typeface="+mn-cs"/>
              </a:rPr>
              <a:t>Liquid Compression Performance</a:t>
            </a:r>
          </a:p>
        </p:txBody>
      </p:sp>
      <p:pic>
        <p:nvPicPr>
          <p:cNvPr id="98" name="Picture 97">
            <a:extLst>
              <a:ext uri="{FF2B5EF4-FFF2-40B4-BE49-F238E27FC236}">
                <a16:creationId xmlns:a16="http://schemas.microsoft.com/office/drawing/2014/main" id="{28DF9702-2C7D-4281-965E-9E4732ABA427}"/>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02999" y="4367448"/>
            <a:ext cx="2803247" cy="1317257"/>
          </a:xfrm>
          <a:prstGeom prst="roundRect">
            <a:avLst/>
          </a:prstGeom>
          <a:ln w="12700">
            <a:noFill/>
          </a:ln>
        </p:spPr>
      </p:pic>
      <p:sp>
        <p:nvSpPr>
          <p:cNvPr id="76" name="Rectangle 75">
            <a:extLst>
              <a:ext uri="{FF2B5EF4-FFF2-40B4-BE49-F238E27FC236}">
                <a16:creationId xmlns:a16="http://schemas.microsoft.com/office/drawing/2014/main" id="{20D699B9-2E00-4AA9-8D2A-59F8C9051F4A}"/>
              </a:ext>
            </a:extLst>
          </p:cNvPr>
          <p:cNvSpPr/>
          <p:nvPr/>
        </p:nvSpPr>
        <p:spPr>
          <a:xfrm>
            <a:off x="3688971" y="3160443"/>
            <a:ext cx="4721312" cy="626700"/>
          </a:xfrm>
          <a:prstGeom prst="rect">
            <a:avLst/>
          </a:prstGeom>
        </p:spPr>
        <p:txBody>
          <a:bodyPr wrap="square" lIns="0" tIns="72000" rIns="0" bIns="0">
            <a:spAutoFit/>
          </a:bodyPr>
          <a:lstStyle/>
          <a:p>
            <a:pPr marL="0" marR="0" lvl="0" indent="0" algn="l" defTabSz="914400" rtl="0" eaLnBrk="1" fontAlgn="auto" latinLnBrk="0" hangingPunct="1">
              <a:lnSpc>
                <a:spcPct val="100000"/>
              </a:lnSpc>
              <a:spcBef>
                <a:spcPts val="500"/>
              </a:spcBef>
              <a:spcAft>
                <a:spcPts val="0"/>
              </a:spcAft>
              <a:buClr>
                <a:srgbClr val="DA1F26"/>
              </a:buClr>
              <a:buSzTx/>
              <a:buFontTx/>
              <a:buNone/>
              <a:tabLst/>
              <a:defRPr/>
            </a:pPr>
            <a:r>
              <a:rPr kumimoji="0" lang="en-US" sz="1200" b="0" i="0" u="none" strike="noStrike" kern="1200" cap="none" spc="0" normalizeH="0" baseline="0" noProof="0">
                <a:ln>
                  <a:noFill/>
                </a:ln>
                <a:solidFill>
                  <a:srgbClr val="231F20"/>
                </a:solidFill>
                <a:effectLst/>
                <a:uLnTx/>
                <a:uFillTx/>
                <a:latin typeface="Ubuntu"/>
                <a:ea typeface="+mn-ea"/>
                <a:cs typeface="+mn-cs"/>
              </a:rPr>
              <a:t>24 prototypes and over 200,000 plasma experiments have culminated in the world’s largest and most powerful operational fusion plasma injector for LM26</a:t>
            </a:r>
            <a:endParaRPr kumimoji="0" lang="en-CA" sz="1200" b="0" i="0" u="none" strike="noStrike" kern="1200" cap="none" spc="0" normalizeH="0" baseline="0" noProof="0">
              <a:ln>
                <a:noFill/>
              </a:ln>
              <a:solidFill>
                <a:srgbClr val="231F20"/>
              </a:solidFill>
              <a:effectLst/>
              <a:uLnTx/>
              <a:uFillTx/>
              <a:latin typeface="Ubuntu"/>
              <a:ea typeface="+mn-ea"/>
              <a:cs typeface="+mn-cs"/>
            </a:endParaRPr>
          </a:p>
        </p:txBody>
      </p:sp>
      <p:grpSp>
        <p:nvGrpSpPr>
          <p:cNvPr id="77" name="Group 76">
            <a:extLst>
              <a:ext uri="{FF2B5EF4-FFF2-40B4-BE49-F238E27FC236}">
                <a16:creationId xmlns:a16="http://schemas.microsoft.com/office/drawing/2014/main" id="{87CA3D9A-B5F8-4593-AB54-87B9AFE4F1DF}"/>
              </a:ext>
            </a:extLst>
          </p:cNvPr>
          <p:cNvGrpSpPr/>
          <p:nvPr/>
        </p:nvGrpSpPr>
        <p:grpSpPr>
          <a:xfrm>
            <a:off x="3688971" y="2794315"/>
            <a:ext cx="5438340" cy="365094"/>
            <a:chOff x="4832679" y="765286"/>
            <a:chExt cx="2417299" cy="271112"/>
          </a:xfrm>
        </p:grpSpPr>
        <p:sp>
          <p:nvSpPr>
            <p:cNvPr id="78" name="Rectangle 77">
              <a:extLst>
                <a:ext uri="{FF2B5EF4-FFF2-40B4-BE49-F238E27FC236}">
                  <a16:creationId xmlns:a16="http://schemas.microsoft.com/office/drawing/2014/main" id="{99C41F70-AA47-4A20-A99F-F2D21838B463}"/>
                </a:ext>
              </a:extLst>
            </p:cNvPr>
            <p:cNvSpPr/>
            <p:nvPr/>
          </p:nvSpPr>
          <p:spPr>
            <a:xfrm>
              <a:off x="4832680" y="765286"/>
              <a:ext cx="2091231" cy="271110"/>
            </a:xfrm>
            <a:prstGeom prst="rect">
              <a:avLst/>
            </a:prstGeom>
            <a:noFill/>
          </p:spPr>
          <p:txBody>
            <a:bodyPr wrap="square" lIns="0" tIns="45720" rIns="91440" bIns="720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DA1F26"/>
                  </a:solidFill>
                  <a:effectLst/>
                  <a:uLnTx/>
                  <a:uFillTx/>
                  <a:latin typeface="Ubuntu"/>
                  <a:ea typeface="+mn-ea"/>
                  <a:cs typeface="+mn-cs"/>
                </a:rPr>
                <a:t>Plasma Performance</a:t>
              </a:r>
            </a:p>
          </p:txBody>
        </p:sp>
        <p:cxnSp>
          <p:nvCxnSpPr>
            <p:cNvPr id="79" name="Straight Connector 78">
              <a:extLst>
                <a:ext uri="{FF2B5EF4-FFF2-40B4-BE49-F238E27FC236}">
                  <a16:creationId xmlns:a16="http://schemas.microsoft.com/office/drawing/2014/main" id="{197ADA58-6B33-42C9-93CA-528B01FD1F06}"/>
                </a:ext>
              </a:extLst>
            </p:cNvPr>
            <p:cNvCxnSpPr>
              <a:cxnSpLocks/>
            </p:cNvCxnSpPr>
            <p:nvPr/>
          </p:nvCxnSpPr>
          <p:spPr>
            <a:xfrm>
              <a:off x="4832679" y="1036398"/>
              <a:ext cx="241729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00" name="Picture 99">
            <a:extLst>
              <a:ext uri="{FF2B5EF4-FFF2-40B4-BE49-F238E27FC236}">
                <a16:creationId xmlns:a16="http://schemas.microsoft.com/office/drawing/2014/main" id="{8BB89934-3F8E-41C9-9D2E-D52DEAF683EA}"/>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29062" y="2874559"/>
            <a:ext cx="2805187" cy="1339404"/>
          </a:xfrm>
          <a:prstGeom prst="roundRect">
            <a:avLst/>
          </a:prstGeom>
          <a:ln w="12700">
            <a:noFill/>
          </a:ln>
        </p:spPr>
      </p:pic>
      <p:pic>
        <p:nvPicPr>
          <p:cNvPr id="6" name="Picture 5">
            <a:extLst>
              <a:ext uri="{FF2B5EF4-FFF2-40B4-BE49-F238E27FC236}">
                <a16:creationId xmlns:a16="http://schemas.microsoft.com/office/drawing/2014/main" id="{3BF3EB55-A153-4ACE-BC8F-EEF789FC0F57}"/>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489118" y="1311794"/>
            <a:ext cx="2805187" cy="1368524"/>
          </a:xfrm>
          <a:prstGeom prst="roundRect">
            <a:avLst/>
          </a:prstGeom>
          <a:ln w="12700">
            <a:noFill/>
          </a:ln>
        </p:spPr>
      </p:pic>
      <p:sp>
        <p:nvSpPr>
          <p:cNvPr id="2" name="Footer Placeholder 1">
            <a:extLst>
              <a:ext uri="{FF2B5EF4-FFF2-40B4-BE49-F238E27FC236}">
                <a16:creationId xmlns:a16="http://schemas.microsoft.com/office/drawing/2014/main" id="{F7C49AA1-0524-C66C-0847-FEC2707353E8}"/>
              </a:ext>
            </a:extLst>
          </p:cNvPr>
          <p:cNvSpPr>
            <a:spLocks noGrp="1"/>
          </p:cNvSpPr>
          <p:nvPr>
            <p:ph type="ftr" sz="quarter" idx="11"/>
          </p:nvPr>
        </p:nvSpPr>
        <p:spPr>
          <a:xfrm>
            <a:off x="334963" y="6325197"/>
            <a:ext cx="11064240" cy="1905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C8C8C"/>
                </a:solidFill>
                <a:effectLst/>
                <a:uLnTx/>
                <a:uFillTx/>
                <a:latin typeface="Ubuntu" panose="020B0504030602030204" pitchFamily="34" charset="0"/>
                <a:ea typeface="+mn-ea"/>
                <a:cs typeface="+mn-cs"/>
              </a:rPr>
              <a:t>1. Throughout this presentation breakeven refers to Deuterium-Tritium breakeven equivalent using Deuterium-Deuterium fuel.</a:t>
            </a:r>
          </a:p>
        </p:txBody>
      </p:sp>
      <p:sp>
        <p:nvSpPr>
          <p:cNvPr id="84" name="Oval 83">
            <a:extLst>
              <a:ext uri="{FF2B5EF4-FFF2-40B4-BE49-F238E27FC236}">
                <a16:creationId xmlns:a16="http://schemas.microsoft.com/office/drawing/2014/main" id="{3193232B-DDFA-635A-84D1-38008910A232}"/>
              </a:ext>
            </a:extLst>
          </p:cNvPr>
          <p:cNvSpPr/>
          <p:nvPr/>
        </p:nvSpPr>
        <p:spPr>
          <a:xfrm>
            <a:off x="10299636" y="10340744"/>
            <a:ext cx="125950" cy="125950"/>
          </a:xfrm>
          <a:prstGeom prst="ellipse">
            <a:avLst/>
          </a:prstGeom>
          <a:solidFill>
            <a:schemeClr val="bg1">
              <a:lumMod val="8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Arial" panose="020B0604020202020204"/>
              <a:ea typeface="+mn-ea"/>
              <a:cs typeface="+mn-cs"/>
            </a:endParaRPr>
          </a:p>
        </p:txBody>
      </p:sp>
      <p:grpSp>
        <p:nvGrpSpPr>
          <p:cNvPr id="89" name="Group 88">
            <a:extLst>
              <a:ext uri="{FF2B5EF4-FFF2-40B4-BE49-F238E27FC236}">
                <a16:creationId xmlns:a16="http://schemas.microsoft.com/office/drawing/2014/main" id="{BF1C057C-DD7C-C4E2-14CD-E83139F14B25}"/>
              </a:ext>
            </a:extLst>
          </p:cNvPr>
          <p:cNvGrpSpPr/>
          <p:nvPr/>
        </p:nvGrpSpPr>
        <p:grpSpPr>
          <a:xfrm>
            <a:off x="9496643" y="2940329"/>
            <a:ext cx="2352195" cy="1382494"/>
            <a:chOff x="6110828" y="7447398"/>
            <a:chExt cx="5485772" cy="3591110"/>
          </a:xfrm>
        </p:grpSpPr>
        <p:pic>
          <p:nvPicPr>
            <p:cNvPr id="83" name="Picture 3">
              <a:extLst>
                <a:ext uri="{FF2B5EF4-FFF2-40B4-BE49-F238E27FC236}">
                  <a16:creationId xmlns:a16="http://schemas.microsoft.com/office/drawing/2014/main" id="{5985A059-216C-9B5D-59BA-8F92A0124B2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0828" y="7447398"/>
              <a:ext cx="5454850" cy="3591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586B4ED0-2451-C03C-7DC4-1BE4A94E2E0A}"/>
                </a:ext>
              </a:extLst>
            </p:cNvPr>
            <p:cNvSpPr txBox="1"/>
            <p:nvPr/>
          </p:nvSpPr>
          <p:spPr>
            <a:xfrm>
              <a:off x="10100086" y="7912634"/>
              <a:ext cx="1496514" cy="1039309"/>
            </a:xfrm>
            <a:prstGeom prst="rect">
              <a:avLst/>
            </a:prstGeom>
            <a:solidFill>
              <a:schemeClr val="bg2"/>
            </a:solidFill>
            <a:ln>
              <a:solidFill>
                <a:schemeClr val="tx1"/>
              </a:solidFill>
              <a:extLst>
                <a:ext uri="{C807C97D-BFC1-408E-A445-0C87EB9F89A2}">
                  <ask:lineSketchStyleProps xmlns:ask="http://schemas.microsoft.com/office/drawing/2018/sketchyshapes" sd="3452548110">
                    <a:custGeom>
                      <a:avLst/>
                      <a:gdLst>
                        <a:gd name="connsiteX0" fmla="*/ 0 w 910827"/>
                        <a:gd name="connsiteY0" fmla="*/ 0 h 307777"/>
                        <a:gd name="connsiteX1" fmla="*/ 464522 w 910827"/>
                        <a:gd name="connsiteY1" fmla="*/ 0 h 307777"/>
                        <a:gd name="connsiteX2" fmla="*/ 910827 w 910827"/>
                        <a:gd name="connsiteY2" fmla="*/ 0 h 307777"/>
                        <a:gd name="connsiteX3" fmla="*/ 910827 w 910827"/>
                        <a:gd name="connsiteY3" fmla="*/ 307777 h 307777"/>
                        <a:gd name="connsiteX4" fmla="*/ 464522 w 910827"/>
                        <a:gd name="connsiteY4" fmla="*/ 307777 h 307777"/>
                        <a:gd name="connsiteX5" fmla="*/ 0 w 910827"/>
                        <a:gd name="connsiteY5" fmla="*/ 307777 h 307777"/>
                        <a:gd name="connsiteX6" fmla="*/ 0 w 910827"/>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827" h="307777" fill="none" extrusionOk="0">
                          <a:moveTo>
                            <a:pt x="0" y="0"/>
                          </a:moveTo>
                          <a:cubicBezTo>
                            <a:pt x="108329" y="-13492"/>
                            <a:pt x="259372" y="26068"/>
                            <a:pt x="464522" y="0"/>
                          </a:cubicBezTo>
                          <a:cubicBezTo>
                            <a:pt x="669672" y="-26068"/>
                            <a:pt x="718986" y="21249"/>
                            <a:pt x="910827" y="0"/>
                          </a:cubicBezTo>
                          <a:cubicBezTo>
                            <a:pt x="918591" y="81192"/>
                            <a:pt x="879367" y="178525"/>
                            <a:pt x="910827" y="307777"/>
                          </a:cubicBezTo>
                          <a:cubicBezTo>
                            <a:pt x="733858" y="345434"/>
                            <a:pt x="598077" y="266456"/>
                            <a:pt x="464522" y="307777"/>
                          </a:cubicBezTo>
                          <a:cubicBezTo>
                            <a:pt x="330967" y="349098"/>
                            <a:pt x="188235" y="278360"/>
                            <a:pt x="0" y="307777"/>
                          </a:cubicBezTo>
                          <a:cubicBezTo>
                            <a:pt x="-35998" y="162885"/>
                            <a:pt x="35367" y="130729"/>
                            <a:pt x="0" y="0"/>
                          </a:cubicBezTo>
                          <a:close/>
                        </a:path>
                        <a:path w="910827" h="307777" stroke="0" extrusionOk="0">
                          <a:moveTo>
                            <a:pt x="0" y="0"/>
                          </a:moveTo>
                          <a:cubicBezTo>
                            <a:pt x="198050" y="-25317"/>
                            <a:pt x="235261" y="14607"/>
                            <a:pt x="428089" y="0"/>
                          </a:cubicBezTo>
                          <a:cubicBezTo>
                            <a:pt x="620917" y="-14607"/>
                            <a:pt x="678243" y="37954"/>
                            <a:pt x="910827" y="0"/>
                          </a:cubicBezTo>
                          <a:cubicBezTo>
                            <a:pt x="937195" y="105981"/>
                            <a:pt x="876420" y="169625"/>
                            <a:pt x="910827" y="307777"/>
                          </a:cubicBezTo>
                          <a:cubicBezTo>
                            <a:pt x="793780" y="358884"/>
                            <a:pt x="653138" y="284816"/>
                            <a:pt x="473630" y="307777"/>
                          </a:cubicBezTo>
                          <a:cubicBezTo>
                            <a:pt x="294122" y="330738"/>
                            <a:pt x="152408" y="261997"/>
                            <a:pt x="0" y="307777"/>
                          </a:cubicBezTo>
                          <a:cubicBezTo>
                            <a:pt x="-317" y="191954"/>
                            <a:pt x="34191" y="127196"/>
                            <a:pt x="0" y="0"/>
                          </a:cubicBezTo>
                          <a:close/>
                        </a:path>
                      </a:pathLst>
                    </a:custGeom>
                    <ask:type>
                      <ask:lineSketchNone/>
                    </ask:type>
                  </ask:lineSketchStyleProps>
                </a:ext>
              </a:extLst>
            </a:ln>
          </p:spPr>
          <p:txBody>
            <a:bodyPr wrap="square" rtlCol="0">
              <a:spAutoFit/>
            </a:bodyPr>
            <a:lstStyle/>
            <a:p>
              <a:pPr marL="292100" marR="0" lvl="0" indent="-285750" algn="l" defTabSz="914400"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231F20"/>
                  </a:solidFill>
                  <a:effectLst/>
                  <a:uLnTx/>
                  <a:uFillTx/>
                  <a:latin typeface="Arial" panose="020B0604020202020204" pitchFamily="34" charset="0"/>
                  <a:ea typeface="+mn-ea"/>
                  <a:cs typeface="+mn-cs"/>
                </a:rPr>
                <a:t>~10 ms </a:t>
              </a:r>
              <a:r>
                <a:rPr kumimoji="0" lang="en-US" sz="1000" b="1" i="0" u="none" strike="noStrike" kern="1200" cap="none" spc="0" normalizeH="0" baseline="0" noProof="0">
                  <a:ln>
                    <a:noFill/>
                  </a:ln>
                  <a:solidFill>
                    <a:srgbClr val="231F20"/>
                  </a:solidFill>
                  <a:effectLst/>
                  <a:uLnTx/>
                  <a:uFillTx/>
                  <a:latin typeface="Symbol" panose="05050102010706020507" pitchFamily="18" charset="2"/>
                  <a:ea typeface="Calibri" panose="020F0502020204030204" pitchFamily="34" charset="0"/>
                  <a:cs typeface="Times New Roman" panose="02020603050405020304" pitchFamily="18" charset="0"/>
                </a:rPr>
                <a:t>t</a:t>
              </a:r>
              <a:endParaRPr kumimoji="0" lang="en-US" sz="1000" b="0" i="0" u="none" strike="noStrike" kern="1200" cap="none" spc="0" normalizeH="0" baseline="0" noProof="0">
                <a:ln>
                  <a:noFill/>
                </a:ln>
                <a:solidFill>
                  <a:srgbClr val="231F20"/>
                </a:solidFill>
                <a:effectLst/>
                <a:uLnTx/>
                <a:uFillTx/>
                <a:latin typeface="Arial" panose="020B0604020202020204" pitchFamily="34" charset="0"/>
                <a:ea typeface="+mn-ea"/>
                <a:cs typeface="+mn-cs"/>
              </a:endParaRPr>
            </a:p>
          </p:txBody>
        </p:sp>
        <p:sp>
          <p:nvSpPr>
            <p:cNvPr id="86" name="Rectangle 85">
              <a:extLst>
                <a:ext uri="{FF2B5EF4-FFF2-40B4-BE49-F238E27FC236}">
                  <a16:creationId xmlns:a16="http://schemas.microsoft.com/office/drawing/2014/main" id="{9C1F4584-3480-978D-139F-AAA7AD568FCD}"/>
                </a:ext>
              </a:extLst>
            </p:cNvPr>
            <p:cNvSpPr/>
            <p:nvPr/>
          </p:nvSpPr>
          <p:spPr>
            <a:xfrm>
              <a:off x="7708270" y="7728344"/>
              <a:ext cx="737443" cy="2679256"/>
            </a:xfrm>
            <a:prstGeom prst="rect">
              <a:avLst/>
            </a:prstGeom>
            <a:no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a:ea typeface="+mn-ea"/>
                <a:cs typeface="+mn-cs"/>
              </a:endParaRPr>
            </a:p>
          </p:txBody>
        </p:sp>
        <p:sp>
          <p:nvSpPr>
            <p:cNvPr id="87" name="TextBox 86">
              <a:extLst>
                <a:ext uri="{FF2B5EF4-FFF2-40B4-BE49-F238E27FC236}">
                  <a16:creationId xmlns:a16="http://schemas.microsoft.com/office/drawing/2014/main" id="{DED3EA36-436A-C13D-830D-BD3AE50BF853}"/>
                </a:ext>
              </a:extLst>
            </p:cNvPr>
            <p:cNvSpPr txBox="1"/>
            <p:nvPr/>
          </p:nvSpPr>
          <p:spPr>
            <a:xfrm rot="16200000">
              <a:off x="7316162" y="8913538"/>
              <a:ext cx="1495914" cy="5024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00" b="1" i="0" u="none" strike="noStrike" kern="1200" cap="none" spc="0" normalizeH="0" baseline="0" noProof="0">
                  <a:ln>
                    <a:noFill/>
                  </a:ln>
                  <a:solidFill>
                    <a:srgbClr val="139DDD"/>
                  </a:solidFill>
                  <a:effectLst/>
                  <a:uLnTx/>
                  <a:uFillTx/>
                  <a:latin typeface="Arial" panose="020B0604020202020204" pitchFamily="34" charset="0"/>
                  <a:ea typeface="+mn-ea"/>
                  <a:cs typeface="+mn-cs"/>
                </a:rPr>
                <a:t>Compression window</a:t>
              </a:r>
            </a:p>
          </p:txBody>
        </p:sp>
      </p:grpSp>
      <p:sp>
        <p:nvSpPr>
          <p:cNvPr id="90" name="Slide Number Placeholder 2">
            <a:extLst>
              <a:ext uri="{FF2B5EF4-FFF2-40B4-BE49-F238E27FC236}">
                <a16:creationId xmlns:a16="http://schemas.microsoft.com/office/drawing/2014/main" id="{D5B0386B-9E27-21AD-D814-DE4A224366B6}"/>
              </a:ext>
            </a:extLst>
          </p:cNvPr>
          <p:cNvSpPr txBox="1">
            <a:spLocks/>
          </p:cNvSpPr>
          <p:nvPr/>
        </p:nvSpPr>
        <p:spPr>
          <a:xfrm>
            <a:off x="11258327" y="6580503"/>
            <a:ext cx="418293" cy="190559"/>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Ubuntu" panose="020B05040306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B64C28E-966E-6B4A-816A-311B7D0A2E6D}" type="slidenum">
              <a:rPr kumimoji="0" lang="en-US" sz="800" b="0" i="0" u="none" strike="noStrike" kern="1200" cap="none" spc="0" normalizeH="0" baseline="0" noProof="0" smtClean="0">
                <a:ln>
                  <a:noFill/>
                </a:ln>
                <a:solidFill>
                  <a:srgbClr val="231F20"/>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231F20"/>
              </a:solidFill>
              <a:effectLst/>
              <a:uLnTx/>
              <a:uFillTx/>
              <a:latin typeface="Ubuntu" panose="020B0504030602030204" pitchFamily="34" charset="0"/>
              <a:ea typeface="+mn-ea"/>
              <a:cs typeface="+mn-cs"/>
            </a:endParaRPr>
          </a:p>
        </p:txBody>
      </p:sp>
      <p:cxnSp>
        <p:nvCxnSpPr>
          <p:cNvPr id="13" name="Straight Connector 12">
            <a:extLst>
              <a:ext uri="{FF2B5EF4-FFF2-40B4-BE49-F238E27FC236}">
                <a16:creationId xmlns:a16="http://schemas.microsoft.com/office/drawing/2014/main" id="{BC1E4F29-1787-72BB-977E-88BA25493677}"/>
              </a:ext>
            </a:extLst>
          </p:cNvPr>
          <p:cNvCxnSpPr>
            <a:cxnSpLocks/>
          </p:cNvCxnSpPr>
          <p:nvPr/>
        </p:nvCxnSpPr>
        <p:spPr>
          <a:xfrm>
            <a:off x="3699853" y="4694295"/>
            <a:ext cx="543834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0A27F94E-98FC-ACF0-5EA5-7E9F454757A1}"/>
              </a:ext>
            </a:extLst>
          </p:cNvPr>
          <p:cNvSpPr txBox="1"/>
          <p:nvPr/>
        </p:nvSpPr>
        <p:spPr>
          <a:xfrm>
            <a:off x="392194" y="5931019"/>
            <a:ext cx="11407612" cy="332006"/>
          </a:xfrm>
          <a:prstGeom prst="round2DiagRect">
            <a:avLst>
              <a:gd name="adj1" fmla="val 16667"/>
              <a:gd name="adj2" fmla="val 2167"/>
            </a:avLst>
          </a:prstGeom>
          <a:noFill/>
          <a:ln w="12700">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DA1F26"/>
                </a:solidFill>
                <a:effectLst/>
                <a:uLnTx/>
                <a:uFillTx/>
                <a:latin typeface="Ubuntu"/>
                <a:ea typeface="+mn-ea"/>
                <a:cs typeface="+mn-cs"/>
              </a:rPr>
              <a:t>Next Up: </a:t>
            </a:r>
            <a:r>
              <a:rPr kumimoji="0" lang="en-US" sz="1350" b="0" i="0" u="none" strike="noStrike" kern="1200" cap="none" spc="0" normalizeH="0" baseline="0" noProof="0">
                <a:ln>
                  <a:noFill/>
                </a:ln>
                <a:solidFill>
                  <a:srgbClr val="231F20"/>
                </a:solidFill>
                <a:effectLst/>
                <a:uLnTx/>
                <a:uFillTx/>
                <a:latin typeface="Ubuntu"/>
                <a:ea typeface="+mn-ea"/>
                <a:cs typeface="+mn-cs"/>
              </a:rPr>
              <a:t>LM26 – I</a:t>
            </a:r>
            <a:r>
              <a:rPr kumimoji="0" lang="en-CA" sz="1350" b="0" i="0" u="none" strike="noStrike" kern="1200" cap="none" spc="0" normalizeH="0" baseline="0" noProof="0" err="1">
                <a:ln>
                  <a:noFill/>
                </a:ln>
                <a:solidFill>
                  <a:srgbClr val="231F20"/>
                </a:solidFill>
                <a:effectLst/>
                <a:uLnTx/>
                <a:uFillTx/>
                <a:latin typeface="Ubuntu"/>
                <a:ea typeface="+mn-ea"/>
                <a:cs typeface="+mn-cs"/>
              </a:rPr>
              <a:t>ntegrated</a:t>
            </a:r>
            <a:r>
              <a:rPr kumimoji="0" lang="en-CA" sz="1350" b="0" i="0" u="none" strike="noStrike" kern="1200" cap="none" spc="0" normalizeH="0" baseline="0" noProof="0">
                <a:ln>
                  <a:noFill/>
                </a:ln>
                <a:solidFill>
                  <a:srgbClr val="231F20"/>
                </a:solidFill>
                <a:effectLst/>
                <a:uLnTx/>
                <a:uFillTx/>
                <a:latin typeface="Ubuntu"/>
                <a:ea typeface="+mn-ea"/>
                <a:cs typeface="+mn-cs"/>
              </a:rPr>
              <a:t> demonstration of Magnetized Target Fusion to achieve fusion conditions (10 keV) with potential for breakeven</a:t>
            </a:r>
            <a:r>
              <a:rPr kumimoji="0" lang="en-CA" sz="1350" b="0" i="0" u="none" strike="noStrike" kern="1200" cap="none" spc="0" normalizeH="0" baseline="30000" noProof="0">
                <a:ln>
                  <a:noFill/>
                </a:ln>
                <a:solidFill>
                  <a:srgbClr val="231F20"/>
                </a:solidFill>
                <a:effectLst/>
                <a:uLnTx/>
                <a:uFillTx/>
                <a:latin typeface="Ubuntu"/>
                <a:ea typeface="+mn-ea"/>
                <a:cs typeface="+mn-cs"/>
              </a:rPr>
              <a:t>1</a:t>
            </a:r>
          </a:p>
        </p:txBody>
      </p:sp>
    </p:spTree>
    <p:custDataLst>
      <p:tags r:id="rId1"/>
    </p:custDataLst>
    <p:extLst>
      <p:ext uri="{BB962C8B-B14F-4D97-AF65-F5344CB8AC3E}">
        <p14:creationId xmlns:p14="http://schemas.microsoft.com/office/powerpoint/2010/main" val="271284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42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2&quot;&gt;&lt;elem m_fUsage=&quot;3.78559000000000001052E+00&quot;&gt;&lt;m_msothmcolidx val=&quot;0&quot;/&gt;&lt;m_rgb r=&quot;F2&quot; g=&quot;A8&quot; b=&quot;AA&quot;/&gt;&lt;m_nBrightness endver=&quot;26206&quot; val=&quot;0&quot;/&gt;&lt;/elem&gt;&lt;elem m_fUsage=&quot;9.00000000000000022204E-01&quot;&gt;&lt;m_msothmcolidx val=&quot;0&quot;/&gt;&lt;m_rgb r=&quot;E9&quot; g=&quot;61&quot; b=&quot;64&quot;/&gt;&lt;m_nBrightness endver=&quot;26206&quot; val=&quot;0&quot;/&gt;&lt;/elem&gt;&lt;/m_vecMRU&gt;&lt;/m_mruColor&gt;&lt;m_eweekdayFirstOfWeek val=&quot;2&quot;/&gt;&lt;m_eweekdayFirstOfWorkweek val=&quot;2&quot;/&gt;&lt;m_eweekdayFirstOfWeekend val=&quot;7&quot;/&gt;&lt;/CPresentation&gt;&lt;/root&gt;"/>
  <p:tag name="BLUEONEFOURTHTITLEFONTCOLORFIXED" val="true"/>
  <p:tag name="DARKLAYOUTNAMESCHANGEDTOCONTRAST" val="true"/>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N.NevNtlhjGluEnHq8p3pw"/>
</p:tagLst>
</file>

<file path=ppt/tags/tag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LTS_TEpXN1WF7NxP7NezXQ"/>
</p:tagLst>
</file>

<file path=ppt/tags/tag16.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7.xml><?xml version="1.0" encoding="utf-8"?>
<p:tagLst xmlns:a="http://schemas.openxmlformats.org/drawingml/2006/main" xmlns:r="http://schemas.openxmlformats.org/officeDocument/2006/relationships" xmlns:p="http://schemas.openxmlformats.org/presentationml/2006/main">
  <p:tag name="AFSPANMODE" val="span"/>
</p:tagLst>
</file>

<file path=ppt/tags/tag18.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9.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1.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3.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4.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5.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6.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NevNtlhjGluEnHq8p3pw"/>
</p:tagLst>
</file>

<file path=ppt/tags/tag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xml><?xml version="1.0" encoding="utf-8"?>
<p:tagLst xmlns:a="http://schemas.openxmlformats.org/drawingml/2006/main" xmlns:r="http://schemas.openxmlformats.org/officeDocument/2006/relationships" xmlns:p="http://schemas.openxmlformats.org/presentationml/2006/main">
  <p:tag name="SHAPENAME" val="3. Subtitl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General Fusion">
      <a:dk1>
        <a:srgbClr val="231F20"/>
      </a:dk1>
      <a:lt1>
        <a:sysClr val="window" lastClr="FFFFFF"/>
      </a:lt1>
      <a:dk2>
        <a:srgbClr val="444444"/>
      </a:dk2>
      <a:lt2>
        <a:srgbClr val="F2F2F2"/>
      </a:lt2>
      <a:accent1>
        <a:srgbClr val="DA1F26"/>
      </a:accent1>
      <a:accent2>
        <a:srgbClr val="C0C0C0"/>
      </a:accent2>
      <a:accent3>
        <a:srgbClr val="139DDD"/>
      </a:accent3>
      <a:accent4>
        <a:srgbClr val="F8D1D2"/>
      </a:accent4>
      <a:accent5>
        <a:srgbClr val="9BD9F6"/>
      </a:accent5>
      <a:accent6>
        <a:srgbClr val="6D0F13"/>
      </a:accent6>
      <a:hlink>
        <a:srgbClr val="DA1F26"/>
      </a:hlink>
      <a:folHlink>
        <a:srgbClr val="DA1F26"/>
      </a:folHlink>
    </a:clrScheme>
    <a:fontScheme name="Custom 1">
      <a:majorFont>
        <a:latin typeface="Ubuntu"/>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a:lstStyle>
        <a:defPPr marL="292100" indent="-285750">
          <a:lnSpc>
            <a:spcPct val="100000"/>
          </a:lnSpc>
          <a:spcBef>
            <a:spcPts val="0"/>
          </a:spcBef>
          <a:spcAft>
            <a:spcPts val="1200"/>
          </a:spcAft>
          <a:defRPr sz="2000" dirty="0" smtClean="0">
            <a:latin typeface="Arial" panose="020B0604020202020204" pitchFamily="34" charset="0"/>
          </a:defRPr>
        </a:defPPr>
      </a:lstStyle>
    </a:txDef>
  </a:objectDefaults>
  <a:extraClrSchemeLst/>
  <a:extLst>
    <a:ext uri="{05A4C25C-085E-4340-85A3-A5531E510DB2}">
      <thm15:themeFamily xmlns:thm15="http://schemas.microsoft.com/office/thememl/2012/main" name="GF_Template_2022rev2" id="{84B89CBD-4AC6-7448-90DE-80B7293ED515}" vid="{54F9753F-B543-FD4D-B232-2B503882B5E9}"/>
    </a:ext>
  </a:extLst>
</a:theme>
</file>

<file path=ppt/theme/theme2.xml><?xml version="1.0" encoding="utf-8"?>
<a:theme xmlns:a="http://schemas.openxmlformats.org/drawingml/2006/main" name="1_Office Theme">
  <a:themeElements>
    <a:clrScheme name="General Fusion">
      <a:dk1>
        <a:srgbClr val="231F20"/>
      </a:dk1>
      <a:lt1>
        <a:sysClr val="window" lastClr="FFFFFF"/>
      </a:lt1>
      <a:dk2>
        <a:srgbClr val="444444"/>
      </a:dk2>
      <a:lt2>
        <a:srgbClr val="F2F2F2"/>
      </a:lt2>
      <a:accent1>
        <a:srgbClr val="DA1F26"/>
      </a:accent1>
      <a:accent2>
        <a:srgbClr val="C0C0C0"/>
      </a:accent2>
      <a:accent3>
        <a:srgbClr val="139DDD"/>
      </a:accent3>
      <a:accent4>
        <a:srgbClr val="F8D1D2"/>
      </a:accent4>
      <a:accent5>
        <a:srgbClr val="9BD9F6"/>
      </a:accent5>
      <a:accent6>
        <a:srgbClr val="6D0F13"/>
      </a:accent6>
      <a:hlink>
        <a:srgbClr val="DA1F26"/>
      </a:hlink>
      <a:folHlink>
        <a:srgbClr val="DA1F26"/>
      </a:folHlink>
    </a:clrScheme>
    <a:fontScheme name="Custom 1">
      <a:majorFont>
        <a:latin typeface="Ubuntu"/>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a:lstStyle>
        <a:defPPr marL="292100" indent="-285750">
          <a:lnSpc>
            <a:spcPct val="100000"/>
          </a:lnSpc>
          <a:spcBef>
            <a:spcPts val="0"/>
          </a:spcBef>
          <a:spcAft>
            <a:spcPts val="1200"/>
          </a:spcAft>
          <a:defRPr sz="2000" dirty="0" smtClean="0">
            <a:latin typeface="Arial" panose="020B0604020202020204" pitchFamily="34" charset="0"/>
          </a:defRPr>
        </a:defPPr>
      </a:lstStyle>
    </a:txDef>
  </a:objectDefaults>
  <a:extraClrSchemeLst/>
  <a:extLst>
    <a:ext uri="{05A4C25C-085E-4340-85A3-A5531E510DB2}">
      <thm15:themeFamily xmlns:thm15="http://schemas.microsoft.com/office/thememl/2012/main" name="GF_Template_2022rev2" id="{84B89CBD-4AC6-7448-90DE-80B7293ED515}" vid="{54F9753F-B543-FD4D-B232-2B503882B5E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04469c4-0367-4c75-ac0a-d31a281d265e">
      <UserInfo>
        <DisplayName>Grace Peach</DisplayName>
        <AccountId>18</AccountId>
        <AccountType/>
      </UserInfo>
      <UserInfo>
        <DisplayName>All Users (windows)</DisplayName>
        <AccountId>13</AccountId>
        <AccountType/>
      </UserInfo>
      <UserInfo>
        <DisplayName>Marketing &amp; Communications Owners</DisplayName>
        <AccountId>6</AccountId>
        <AccountType/>
      </UserInfo>
      <UserInfo>
        <DisplayName>Hamish Cumming</DisplayName>
        <AccountId>79</AccountId>
        <AccountType/>
      </UserInfo>
      <UserInfo>
        <DisplayName>Dina Zaid</DisplayName>
        <AccountId>14</AccountId>
        <AccountType/>
      </UserInfo>
      <UserInfo>
        <DisplayName>SharingLinks.820730cc-5fef-4021-b687-e147e708df81.OrganizationEdit.ea33a188-17db-4471-9e6e-11e9936bcf63</DisplayName>
        <AccountId>15</AccountId>
        <AccountType/>
      </UserInfo>
      <UserInfo>
        <DisplayName>Robert Crystal</DisplayName>
        <AccountId>34</AccountId>
        <AccountType/>
      </UserInfo>
      <UserInfo>
        <DisplayName>Jacek Gromadzki</DisplayName>
        <AccountId>65</AccountId>
        <AccountType/>
      </UserInfo>
      <UserInfo>
        <DisplayName>Josh Nycholat</DisplayName>
        <AccountId>26</AccountId>
        <AccountType/>
      </UserInfo>
      <UserInfo>
        <DisplayName>Megan Wilson</DisplayName>
        <AccountId>32</AccountId>
        <AccountType/>
      </UserInfo>
    </SharedWithUsers>
    <TaxCatchAll xmlns="004469c4-0367-4c75-ac0a-d31a281d265e" xsi:nil="true"/>
    <lcf76f155ced4ddcb4097134ff3c332f xmlns="4be407c9-1194-4246-a669-074b30fee87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6EE7A4538C2941BA052CD516C0615F" ma:contentTypeVersion="14" ma:contentTypeDescription="Create a new document." ma:contentTypeScope="" ma:versionID="c3a8b0c2ccd663a1ab35fb2bd214cfc6">
  <xsd:schema xmlns:xsd="http://www.w3.org/2001/XMLSchema" xmlns:xs="http://www.w3.org/2001/XMLSchema" xmlns:p="http://schemas.microsoft.com/office/2006/metadata/properties" xmlns:ns2="4be407c9-1194-4246-a669-074b30fee879" xmlns:ns3="004469c4-0367-4c75-ac0a-d31a281d265e" targetNamespace="http://schemas.microsoft.com/office/2006/metadata/properties" ma:root="true" ma:fieldsID="08c0b2a2ff3436e2cb9af7e64b96019b" ns2:_="" ns3:_="">
    <xsd:import namespace="4be407c9-1194-4246-a669-074b30fee879"/>
    <xsd:import namespace="004469c4-0367-4c75-ac0a-d31a281d265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e407c9-1194-4246-a669-074b30fee8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0d5be5a-7f93-49af-a4c8-b00efb0844c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4469c4-0367-4c75-ac0a-d31a281d265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6fdffce-43fd-4268-9c8e-978a10202b2b}" ma:internalName="TaxCatchAll" ma:showField="CatchAllData" ma:web="004469c4-0367-4c75-ac0a-d31a281d265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1670A9-3845-4388-9444-16EED20D73F3}">
  <ds:schemaRefs>
    <ds:schemaRef ds:uri="http://schemas.microsoft.com/sharepoint/v3/contenttype/forms"/>
  </ds:schemaRefs>
</ds:datastoreItem>
</file>

<file path=customXml/itemProps2.xml><?xml version="1.0" encoding="utf-8"?>
<ds:datastoreItem xmlns:ds="http://schemas.openxmlformats.org/officeDocument/2006/customXml" ds:itemID="{A6EBF5C6-D6E8-42EA-9455-AB7045979A3A}">
  <ds:schemaRefs>
    <ds:schemaRef ds:uri="http://purl.org/dc/terms/"/>
    <ds:schemaRef ds:uri="http://schemas.microsoft.com/office/2006/documentManagement/types"/>
    <ds:schemaRef ds:uri="4be407c9-1194-4246-a669-074b30fee879"/>
    <ds:schemaRef ds:uri="http://schemas.microsoft.com/office/infopath/2007/PartnerControls"/>
    <ds:schemaRef ds:uri="http://purl.org/dc/dcmitype/"/>
    <ds:schemaRef ds:uri="http://schemas.microsoft.com/office/2006/metadata/properties"/>
    <ds:schemaRef ds:uri="004469c4-0367-4c75-ac0a-d31a281d265e"/>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15700F4C-E9C1-4BA4-B4DB-3DDB841AEF7D}">
  <ds:schemaRefs>
    <ds:schemaRef ds:uri="004469c4-0367-4c75-ac0a-d31a281d265e"/>
    <ds:schemaRef ds:uri="4be407c9-1194-4246-a669-074b30fee8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65</TotalTime>
  <Words>1771</Words>
  <Application>Microsoft Office PowerPoint</Application>
  <PresentationFormat>Widescreen</PresentationFormat>
  <Paragraphs>328</Paragraphs>
  <Slides>15</Slides>
  <Notes>15</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25" baseType="lpstr">
      <vt:lpstr>League Gothic</vt:lpstr>
      <vt:lpstr>Symbol</vt:lpstr>
      <vt:lpstr>Ubuntu Light</vt:lpstr>
      <vt:lpstr>Ubuntu</vt:lpstr>
      <vt:lpstr>Calibri</vt:lpstr>
      <vt:lpstr>Wingdings</vt:lpstr>
      <vt:lpstr>Arial</vt:lpstr>
      <vt:lpstr>Office Theme</vt:lpstr>
      <vt:lpstr>1_Office Theme</vt:lpstr>
      <vt:lpstr>think-cell Slide</vt:lpstr>
      <vt:lpstr>Transforming How We Energize the World</vt:lpstr>
      <vt:lpstr>PowerPoint Presentation</vt:lpstr>
      <vt:lpstr>General Fusion Overview </vt:lpstr>
      <vt:lpstr>A Balanced Approach – Proprietary Fusion Technology that is Uniquely Practical</vt:lpstr>
      <vt:lpstr>General Fusion’s Magnetized Target Fusion Approach</vt:lpstr>
      <vt:lpstr>General Fusion’s Unique Approach Solves the Four Long-Standing Barriers to Commercial Fusion</vt:lpstr>
      <vt:lpstr>General Fusion's Achievements </vt:lpstr>
      <vt:lpstr>PowerPoint Presentation</vt:lpstr>
      <vt:lpstr>20 Years of Practical Development and Demonstration</vt:lpstr>
      <vt:lpstr>LM26 Demonstration Program</vt:lpstr>
      <vt:lpstr>Lawson Machine 26 (“LM26”)</vt:lpstr>
      <vt:lpstr>General Fusion’s Practical Commercial Power Plant</vt:lpstr>
      <vt:lpstr>A Wide Spectrum of Partnerships </vt:lpstr>
      <vt:lpstr>Building Potential Launch Customer Portfolio for Early Adopters</vt:lpstr>
      <vt:lpstr>PowerPoint Presentation</vt:lpstr>
    </vt:vector>
  </TitlesOfParts>
  <Manager/>
  <Company>General Fusion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Brian Berzin</dc:creator>
  <cp:keywords/>
  <dc:description/>
  <cp:lastModifiedBy>Greg Twinney</cp:lastModifiedBy>
  <cp:revision>13</cp:revision>
  <cp:lastPrinted>2022-09-21T02:52:24Z</cp:lastPrinted>
  <dcterms:created xsi:type="dcterms:W3CDTF">2016-06-28T18:28:53Z</dcterms:created>
  <dcterms:modified xsi:type="dcterms:W3CDTF">2023-12-20T03:12:25Z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bcd9cc8c-d10a-4e7a-b79d-21513af07a20</vt:lpwstr>
  </property>
  <property fmtid="{D5CDD505-2E9C-101B-9397-08002B2CF9AE}" pid="3" name="Project">
    <vt:lpwstr>ibdroot</vt:lpwstr>
  </property>
  <property fmtid="{D5CDD505-2E9C-101B-9397-08002B2CF9AE}" pid="4" name="Classification">
    <vt:lpwstr>I</vt:lpwstr>
  </property>
  <property fmtid="{D5CDD505-2E9C-101B-9397-08002B2CF9AE}" pid="5" name="DocTopsCleaned">
    <vt:lpwstr>True</vt:lpwstr>
  </property>
  <property fmtid="{D5CDD505-2E9C-101B-9397-08002B2CF9AE}" pid="6" name="ShowHideDoctop">
    <vt:lpwstr>False</vt:lpwstr>
  </property>
  <property fmtid="{D5CDD505-2E9C-101B-9397-08002B2CF9AE}" pid="7" name="_dlc_DocIdItemGuid">
    <vt:lpwstr>e478d5d0-8288-41b1-b569-3f3d959f5031</vt:lpwstr>
  </property>
  <property fmtid="{D5CDD505-2E9C-101B-9397-08002B2CF9AE}" pid="8" name="MediaServiceImageTags">
    <vt:lpwstr/>
  </property>
  <property fmtid="{D5CDD505-2E9C-101B-9397-08002B2CF9AE}" pid="9" name="ContentTypeId">
    <vt:lpwstr>0x010100896EE7A4538C2941BA052CD516C0615F</vt:lpwstr>
  </property>
</Properties>
</file>