
<file path=[Content_Types].xml><?xml version="1.0" encoding="utf-8"?>
<Types xmlns="http://schemas.openxmlformats.org/package/2006/content-types">
  <Default Extension="emf" ContentType="image/x-emf"/>
  <Default Extension="jpeg" ContentType="image/jpeg"/>
  <Default Extension="jpg" ContentType="image/pn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83" r:id="rId2"/>
    <p:sldId id="407" r:id="rId3"/>
    <p:sldId id="365" r:id="rId4"/>
    <p:sldId id="1516" r:id="rId5"/>
    <p:sldId id="1510" r:id="rId6"/>
    <p:sldId id="1469" r:id="rId7"/>
    <p:sldId id="1511" r:id="rId8"/>
    <p:sldId id="358" r:id="rId9"/>
    <p:sldId id="1515" r:id="rId10"/>
    <p:sldId id="1471" r:id="rId11"/>
    <p:sldId id="410" r:id="rId12"/>
    <p:sldId id="1521" r:id="rId13"/>
    <p:sldId id="1504" r:id="rId14"/>
    <p:sldId id="1506" r:id="rId15"/>
    <p:sldId id="1503" r:id="rId16"/>
    <p:sldId id="1496" r:id="rId17"/>
    <p:sldId id="1494" r:id="rId18"/>
    <p:sldId id="432" r:id="rId19"/>
    <p:sldId id="1467" r:id="rId20"/>
    <p:sldId id="1493" r:id="rId21"/>
    <p:sldId id="1479" r:id="rId22"/>
    <p:sldId id="1482" r:id="rId23"/>
    <p:sldId id="1484" r:id="rId24"/>
    <p:sldId id="428" r:id="rId25"/>
    <p:sldId id="397" r:id="rId26"/>
    <p:sldId id="1522" r:id="rId27"/>
    <p:sldId id="1505"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58"/>
    <a:srgbClr val="00009E"/>
    <a:srgbClr val="002060"/>
    <a:srgbClr val="FDC830"/>
    <a:srgbClr val="223C6B"/>
    <a:srgbClr val="5A99D4"/>
    <a:srgbClr val="335B9C"/>
    <a:srgbClr val="4C83C0"/>
    <a:srgbClr val="003D58"/>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00"/>
    <p:restoredTop sz="96327"/>
  </p:normalViewPr>
  <p:slideViewPr>
    <p:cSldViewPr snapToGrid="0">
      <p:cViewPr varScale="1">
        <p:scale>
          <a:sx n="106" d="100"/>
          <a:sy n="106" d="100"/>
        </p:scale>
        <p:origin x="63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3D996A-CF11-854E-ACEF-5602CEBA4EA3}" type="datetimeFigureOut">
              <a:rPr lang="fr-FR"/>
              <a:t>02/12/2024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CA41C8-293B-EF4D-B6A0-B59951CEC87B}" type="slidenum">
              <a:rPr/>
              <a:t>‹#›</a:t>
            </a:fld>
            <a:endParaRPr lang="fr-FR"/>
          </a:p>
        </p:txBody>
      </p:sp>
    </p:spTree>
    <p:extLst>
      <p:ext uri="{BB962C8B-B14F-4D97-AF65-F5344CB8AC3E}">
        <p14:creationId xmlns:p14="http://schemas.microsoft.com/office/powerpoint/2010/main" val="115966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CA41C8-293B-EF4D-B6A0-B59951CEC87B}" type="slidenum">
              <a:rPr lang="en-GB" smtClean="0"/>
              <a:t>1</a:t>
            </a:fld>
            <a:endParaRPr lang="en-GB"/>
          </a:p>
        </p:txBody>
      </p:sp>
    </p:spTree>
    <p:extLst>
      <p:ext uri="{BB962C8B-B14F-4D97-AF65-F5344CB8AC3E}">
        <p14:creationId xmlns:p14="http://schemas.microsoft.com/office/powerpoint/2010/main" val="803437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CCA41C8-293B-EF4D-B6A0-B59951CEC87B}" type="slidenum">
              <a:rPr lang="en-GB" smtClean="0"/>
              <a:t>2</a:t>
            </a:fld>
            <a:endParaRPr lang="en-GB"/>
          </a:p>
        </p:txBody>
      </p:sp>
    </p:spTree>
    <p:extLst>
      <p:ext uri="{BB962C8B-B14F-4D97-AF65-F5344CB8AC3E}">
        <p14:creationId xmlns:p14="http://schemas.microsoft.com/office/powerpoint/2010/main" val="2473074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FCCA41C8-293B-EF4D-B6A0-B59951CEC87B}" type="slidenum">
              <a:rPr lang="fr-FR"/>
              <a:t>3</a:t>
            </a:fld>
            <a:endParaRPr lang="fr-FR"/>
          </a:p>
        </p:txBody>
      </p:sp>
    </p:spTree>
    <p:extLst>
      <p:ext uri="{BB962C8B-B14F-4D97-AF65-F5344CB8AC3E}">
        <p14:creationId xmlns:p14="http://schemas.microsoft.com/office/powerpoint/2010/main" val="644487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FCCA41C8-293B-EF4D-B6A0-B59951CEC87B}" type="slidenum">
              <a:rPr lang="fr-FR"/>
              <a:t>4</a:t>
            </a:fld>
            <a:endParaRPr lang="fr-FR"/>
          </a:p>
        </p:txBody>
      </p:sp>
    </p:spTree>
    <p:extLst>
      <p:ext uri="{BB962C8B-B14F-4D97-AF65-F5344CB8AC3E}">
        <p14:creationId xmlns:p14="http://schemas.microsoft.com/office/powerpoint/2010/main" val="3196269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CA41C8-293B-EF4D-B6A0-B59951CEC87B}" type="slidenum">
              <a:rPr lang="en-GB" smtClean="0"/>
              <a:t>5</a:t>
            </a:fld>
            <a:endParaRPr lang="en-GB"/>
          </a:p>
        </p:txBody>
      </p:sp>
    </p:spTree>
    <p:extLst>
      <p:ext uri="{BB962C8B-B14F-4D97-AF65-F5344CB8AC3E}">
        <p14:creationId xmlns:p14="http://schemas.microsoft.com/office/powerpoint/2010/main" val="30047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FCCA41C8-293B-EF4D-B6A0-B59951CEC87B}" type="slidenum">
              <a:rPr lang="fr-FR"/>
              <a:t>9</a:t>
            </a:fld>
            <a:endParaRPr lang="fr-FR"/>
          </a:p>
        </p:txBody>
      </p:sp>
    </p:spTree>
    <p:extLst>
      <p:ext uri="{BB962C8B-B14F-4D97-AF65-F5344CB8AC3E}">
        <p14:creationId xmlns:p14="http://schemas.microsoft.com/office/powerpoint/2010/main" val="708416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FCCA41C8-293B-EF4D-B6A0-B59951CEC87B}" type="slidenum">
              <a:rPr lang="fr-FR"/>
              <a:t>16</a:t>
            </a:fld>
            <a:endParaRPr lang="fr-FR"/>
          </a:p>
        </p:txBody>
      </p:sp>
    </p:spTree>
    <p:extLst>
      <p:ext uri="{BB962C8B-B14F-4D97-AF65-F5344CB8AC3E}">
        <p14:creationId xmlns:p14="http://schemas.microsoft.com/office/powerpoint/2010/main" val="3273084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CA41C8-293B-EF4D-B6A0-B59951CEC87B}" type="slidenum">
              <a:rPr lang="en-GB" smtClean="0"/>
              <a:t>18</a:t>
            </a:fld>
            <a:endParaRPr lang="en-GB"/>
          </a:p>
        </p:txBody>
      </p:sp>
    </p:spTree>
    <p:extLst>
      <p:ext uri="{BB962C8B-B14F-4D97-AF65-F5344CB8AC3E}">
        <p14:creationId xmlns:p14="http://schemas.microsoft.com/office/powerpoint/2010/main" val="35106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41C8-293B-EF4D-B6A0-B59951CEC87B}" type="slidenum">
              <a:rPr lang="en-US" smtClean="0"/>
              <a:t>24</a:t>
            </a:fld>
            <a:endParaRPr lang="en-US"/>
          </a:p>
        </p:txBody>
      </p:sp>
    </p:spTree>
    <p:extLst>
      <p:ext uri="{BB962C8B-B14F-4D97-AF65-F5344CB8AC3E}">
        <p14:creationId xmlns:p14="http://schemas.microsoft.com/office/powerpoint/2010/main" val="11946221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RichSlides">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511143E7-9EC8-11F4-EE6D-2A04807E9021}"/>
              </a:ext>
            </a:extLst>
          </p:cNvPr>
          <p:cNvSpPr txBox="1"/>
          <p:nvPr userDrawn="1"/>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chemeClr val="bg1">
                    <a:lumMod val="65000"/>
                  </a:schemeClr>
                </a:solidFill>
                <a:latin typeface="Open Sans" pitchFamily="2" charset="0"/>
                <a:ea typeface="Open Sans" pitchFamily="2" charset="0"/>
                <a:cs typeface="Open Sans" pitchFamily="2" charset="0"/>
              </a:rPr>
              <a:t>‹#›</a:t>
            </a:fld>
            <a:endParaRPr lang="fr-FR" sz="1000">
              <a:solidFill>
                <a:schemeClr val="bg1">
                  <a:lumMod val="65000"/>
                </a:schemeClr>
              </a:solidFill>
              <a:latin typeface="Open Sans" pitchFamily="2" charset="0"/>
              <a:ea typeface="Open Sans" pitchFamily="2" charset="0"/>
              <a:cs typeface="Open Sans" pitchFamily="2" charset="0"/>
            </a:endParaRPr>
          </a:p>
        </p:txBody>
      </p:sp>
      <p:cxnSp>
        <p:nvCxnSpPr>
          <p:cNvPr id="10" name="Connecteur droit 9">
            <a:extLst>
              <a:ext uri="{FF2B5EF4-FFF2-40B4-BE49-F238E27FC236}">
                <a16:creationId xmlns:a16="http://schemas.microsoft.com/office/drawing/2014/main" id="{4FBC44AE-DB0E-BBD8-F18F-F54E40BAEA68}"/>
              </a:ext>
            </a:extLst>
          </p:cNvPr>
          <p:cNvCxnSpPr>
            <a:cxnSpLocks/>
          </p:cNvCxnSpPr>
          <p:nvPr userDrawn="1"/>
        </p:nvCxnSpPr>
        <p:spPr>
          <a:xfrm>
            <a:off x="10291015" y="6248982"/>
            <a:ext cx="0" cy="27039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ZoneTexte 16">
            <a:extLst>
              <a:ext uri="{FF2B5EF4-FFF2-40B4-BE49-F238E27FC236}">
                <a16:creationId xmlns:a16="http://schemas.microsoft.com/office/drawing/2014/main" id="{1EE29EDE-FCC0-39DE-2FD1-6D37651A67D3}"/>
              </a:ext>
            </a:extLst>
          </p:cNvPr>
          <p:cNvSpPr txBox="1"/>
          <p:nvPr userDrawn="1"/>
        </p:nvSpPr>
        <p:spPr>
          <a:xfrm>
            <a:off x="6373092" y="6206320"/>
            <a:ext cx="3874499" cy="369332"/>
          </a:xfrm>
          <a:prstGeom prst="rect">
            <a:avLst/>
          </a:prstGeom>
          <a:noFill/>
        </p:spPr>
        <p:txBody>
          <a:bodyPr wrap="square" rtlCol="0">
            <a:spAutoFit/>
          </a:bodyPr>
          <a:lstStyle/>
          <a:p>
            <a:pPr algn="r"/>
            <a:r>
              <a:rPr lang="fr-FR" sz="900" dirty="0">
                <a:solidFill>
                  <a:schemeClr val="bg1">
                    <a:lumMod val="65000"/>
                  </a:schemeClr>
                </a:solidFill>
                <a:latin typeface="Arial" panose="020B0604020202020204" pitchFamily="34" charset="0"/>
                <a:ea typeface="Open Sans" pitchFamily="2" charset="0"/>
                <a:cs typeface="Arial" panose="020B0604020202020204" pitchFamily="34" charset="0"/>
              </a:rPr>
              <a:t>The ITER Project: </a:t>
            </a:r>
            <a:r>
              <a:rPr lang="fr-FR" sz="900" dirty="0" err="1">
                <a:solidFill>
                  <a:schemeClr val="bg1">
                    <a:lumMod val="65000"/>
                  </a:schemeClr>
                </a:solidFill>
                <a:latin typeface="Arial" panose="020B0604020202020204" pitchFamily="34" charset="0"/>
                <a:ea typeface="Open Sans" pitchFamily="2" charset="0"/>
                <a:cs typeface="Arial" panose="020B0604020202020204" pitchFamily="34" charset="0"/>
              </a:rPr>
              <a:t>performing</a:t>
            </a:r>
            <a:r>
              <a:rPr lang="fr-FR" sz="900" dirty="0">
                <a:solidFill>
                  <a:schemeClr val="bg1">
                    <a:lumMod val="65000"/>
                  </a:schemeClr>
                </a:solidFill>
                <a:latin typeface="Arial" panose="020B0604020202020204" pitchFamily="34" charset="0"/>
                <a:ea typeface="Open Sans" pitchFamily="2" charset="0"/>
                <a:cs typeface="Arial" panose="020B0604020202020204" pitchFamily="34" charset="0"/>
              </a:rPr>
              <a:t> to a new </a:t>
            </a:r>
            <a:r>
              <a:rPr lang="fr-FR" sz="900" dirty="0" err="1">
                <a:solidFill>
                  <a:schemeClr val="bg1">
                    <a:lumMod val="65000"/>
                  </a:schemeClr>
                </a:solidFill>
                <a:latin typeface="Arial" panose="020B0604020202020204" pitchFamily="34" charset="0"/>
                <a:ea typeface="Open Sans" pitchFamily="2" charset="0"/>
                <a:cs typeface="Arial" panose="020B0604020202020204" pitchFamily="34" charset="0"/>
              </a:rPr>
              <a:t>baseline</a:t>
            </a:r>
            <a:endParaRPr lang="fr-FR" sz="900" dirty="0">
              <a:solidFill>
                <a:schemeClr val="bg1">
                  <a:lumMod val="65000"/>
                </a:schemeClr>
              </a:solidFill>
              <a:latin typeface="Arial" panose="020B0604020202020204" pitchFamily="34" charset="0"/>
              <a:ea typeface="Open Sans" pitchFamily="2" charset="0"/>
              <a:cs typeface="Arial" panose="020B0604020202020204" pitchFamily="34" charset="0"/>
            </a:endParaRPr>
          </a:p>
          <a:p>
            <a:pPr algn="r"/>
            <a:r>
              <a:rPr lang="fr-FR" sz="900" dirty="0">
                <a:solidFill>
                  <a:schemeClr val="bg1">
                    <a:lumMod val="65000"/>
                  </a:schemeClr>
                </a:solidFill>
                <a:latin typeface="Arial" panose="020B0604020202020204" pitchFamily="34" charset="0"/>
                <a:ea typeface="Open Sans" pitchFamily="2" charset="0"/>
                <a:cs typeface="Arial" panose="020B0604020202020204" pitchFamily="34" charset="0"/>
              </a:rPr>
              <a:t>Pietro Barabaschi, Fusion Power Associates, 2 </a:t>
            </a:r>
            <a:r>
              <a:rPr lang="fr-FR" sz="900" dirty="0" err="1">
                <a:solidFill>
                  <a:schemeClr val="bg1">
                    <a:lumMod val="65000"/>
                  </a:schemeClr>
                </a:solidFill>
                <a:latin typeface="Arial" panose="020B0604020202020204" pitchFamily="34" charset="0"/>
                <a:ea typeface="Open Sans" pitchFamily="2" charset="0"/>
                <a:cs typeface="Arial" panose="020B0604020202020204" pitchFamily="34" charset="0"/>
              </a:rPr>
              <a:t>December</a:t>
            </a:r>
            <a:r>
              <a:rPr lang="fr-FR" sz="900" baseline="0" dirty="0">
                <a:solidFill>
                  <a:schemeClr val="bg1">
                    <a:lumMod val="65000"/>
                  </a:schemeClr>
                </a:solidFill>
                <a:latin typeface="Arial" panose="020B0604020202020204" pitchFamily="34" charset="0"/>
                <a:ea typeface="Open Sans" pitchFamily="2" charset="0"/>
                <a:cs typeface="Arial" panose="020B0604020202020204" pitchFamily="34" charset="0"/>
              </a:rPr>
              <a:t> 2024</a:t>
            </a:r>
            <a:endParaRPr lang="fr-FR" sz="900" dirty="0">
              <a:solidFill>
                <a:schemeClr val="bg1">
                  <a:lumMod val="65000"/>
                </a:schemeClr>
              </a:solidFill>
              <a:latin typeface="Arial" panose="020B0604020202020204" pitchFamily="34" charset="0"/>
              <a:ea typeface="Open Sans" pitchFamily="2" charset="0"/>
              <a:cs typeface="Arial" panose="020B0604020202020204" pitchFamily="34" charset="0"/>
            </a:endParaRPr>
          </a:p>
        </p:txBody>
      </p:sp>
      <p:sp>
        <p:nvSpPr>
          <p:cNvPr id="22" name="Espace réservé du texte 21">
            <a:extLst>
              <a:ext uri="{FF2B5EF4-FFF2-40B4-BE49-F238E27FC236}">
                <a16:creationId xmlns:a16="http://schemas.microsoft.com/office/drawing/2014/main" id="{C06C4116-E05B-CFE8-996B-0AC7B5EF61AF}"/>
              </a:ext>
            </a:extLst>
          </p:cNvPr>
          <p:cNvSpPr>
            <a:spLocks noGrp="1"/>
          </p:cNvSpPr>
          <p:nvPr>
            <p:ph type="body" sz="quarter" idx="11" hasCustomPrompt="1"/>
          </p:nvPr>
        </p:nvSpPr>
        <p:spPr>
          <a:xfrm>
            <a:off x="432000" y="6274467"/>
            <a:ext cx="4610100" cy="258304"/>
          </a:xfrm>
          <a:prstGeom prst="rect">
            <a:avLst/>
          </a:prstGeom>
        </p:spPr>
        <p:txBody>
          <a:bodyPr/>
          <a:lstStyle>
            <a:lvl1pPr marL="0" indent="0">
              <a:buNone/>
              <a:defRPr sz="1200" b="0" i="0" baseline="0">
                <a:solidFill>
                  <a:srgbClr val="003D58"/>
                </a:solidFill>
                <a:latin typeface="Arial" panose="020B0604020202020204" pitchFamily="34" charset="0"/>
                <a:cs typeface="Arial" panose="020B0604020202020204" pitchFamily="34" charset="0"/>
              </a:defRPr>
            </a:lvl1pPr>
            <a:lvl2pPr>
              <a:defRPr sz="1400" b="0" i="0">
                <a:latin typeface="Arial" panose="020B0604020202020204" pitchFamily="34" charset="0"/>
                <a:cs typeface="Arial" panose="020B0604020202020204" pitchFamily="34" charset="0"/>
              </a:defRPr>
            </a:lvl2pPr>
            <a:lvl3pPr>
              <a:defRPr sz="1400" b="0" i="0">
                <a:latin typeface="Arial" panose="020B0604020202020204" pitchFamily="34" charset="0"/>
                <a:cs typeface="Arial" panose="020B0604020202020204" pitchFamily="34" charset="0"/>
              </a:defRPr>
            </a:lvl3pPr>
            <a:lvl4pPr>
              <a:defRPr sz="1400" b="0" i="0">
                <a:latin typeface="Arial" panose="020B0604020202020204" pitchFamily="34" charset="0"/>
                <a:cs typeface="Arial" panose="020B0604020202020204" pitchFamily="34" charset="0"/>
              </a:defRPr>
            </a:lvl4pPr>
            <a:lvl5pPr>
              <a:defRPr sz="1400" b="0" i="0">
                <a:latin typeface="Arial" panose="020B0604020202020204" pitchFamily="34" charset="0"/>
                <a:cs typeface="Arial" panose="020B0604020202020204" pitchFamily="34" charset="0"/>
              </a:defRPr>
            </a:lvl5pPr>
          </a:lstStyle>
          <a:p>
            <a:pPr lvl="0"/>
            <a:r>
              <a:rPr lang="fr-FR" dirty="0"/>
              <a:t>Click to </a:t>
            </a:r>
            <a:r>
              <a:rPr lang="fr-FR" dirty="0" err="1"/>
              <a:t>edit</a:t>
            </a:r>
            <a:r>
              <a:rPr lang="fr-FR" dirty="0"/>
              <a:t> </a:t>
            </a:r>
            <a:r>
              <a:rPr lang="fr-FR" dirty="0" err="1"/>
              <a:t>text</a:t>
            </a:r>
            <a:endParaRPr lang="fr-FR" dirty="0"/>
          </a:p>
        </p:txBody>
      </p:sp>
      <p:pic>
        <p:nvPicPr>
          <p:cNvPr id="8" name="Image 7">
            <a:extLst>
              <a:ext uri="{FF2B5EF4-FFF2-40B4-BE49-F238E27FC236}">
                <a16:creationId xmlns:a16="http://schemas.microsoft.com/office/drawing/2014/main" id="{C26BC208-B99B-C6A1-9437-7AC7BD6B8F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1911" y="5955968"/>
            <a:ext cx="11808178" cy="258304"/>
          </a:xfrm>
          <a:prstGeom prst="rect">
            <a:avLst/>
          </a:prstGeom>
        </p:spPr>
      </p:pic>
      <p:pic>
        <p:nvPicPr>
          <p:cNvPr id="13" name="Graphique 12">
            <a:extLst>
              <a:ext uri="{FF2B5EF4-FFF2-40B4-BE49-F238E27FC236}">
                <a16:creationId xmlns:a16="http://schemas.microsoft.com/office/drawing/2014/main" id="{B293B4AA-4BAA-70CD-79BB-3EE093EB605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02679" y="6104226"/>
            <a:ext cx="866227" cy="432000"/>
          </a:xfrm>
          <a:prstGeom prst="rect">
            <a:avLst/>
          </a:prstGeom>
        </p:spPr>
      </p:pic>
      <p:sp>
        <p:nvSpPr>
          <p:cNvPr id="14" name="Espace réservé pour une image  3">
            <a:extLst>
              <a:ext uri="{FF2B5EF4-FFF2-40B4-BE49-F238E27FC236}">
                <a16:creationId xmlns:a16="http://schemas.microsoft.com/office/drawing/2014/main" id="{68D1566A-1AED-031F-B9D4-ABC61F9E3221}"/>
              </a:ext>
            </a:extLst>
          </p:cNvPr>
          <p:cNvSpPr>
            <a:spLocks noGrp="1"/>
          </p:cNvSpPr>
          <p:nvPr>
            <p:ph type="pic" sz="quarter" idx="10"/>
          </p:nvPr>
        </p:nvSpPr>
        <p:spPr>
          <a:xfrm>
            <a:off x="6304902" y="1230515"/>
            <a:ext cx="2609865" cy="1468049"/>
          </a:xfrm>
          <a:prstGeom prst="rect">
            <a:avLst/>
          </a:prstGeom>
          <a:solidFill>
            <a:schemeClr val="bg2"/>
          </a:solidFill>
        </p:spPr>
        <p:txBody>
          <a:bodyPr/>
          <a:lstStyle>
            <a:lvl1pPr marL="0" indent="0">
              <a:buNone/>
              <a:defRPr sz="1600">
                <a:noFill/>
                <a:latin typeface="Arial" panose="020B0604020202020204" pitchFamily="34" charset="0"/>
                <a:cs typeface="Arial" panose="020B0604020202020204" pitchFamily="34" charset="0"/>
              </a:defRPr>
            </a:lvl1pPr>
          </a:lstStyle>
          <a:p>
            <a:endParaRPr lang="en-GB"/>
          </a:p>
        </p:txBody>
      </p:sp>
      <p:sp>
        <p:nvSpPr>
          <p:cNvPr id="15" name="Espace réservé pour une image  3">
            <a:extLst>
              <a:ext uri="{FF2B5EF4-FFF2-40B4-BE49-F238E27FC236}">
                <a16:creationId xmlns:a16="http://schemas.microsoft.com/office/drawing/2014/main" id="{F36F08B9-9289-486A-086A-82BE8E982607}"/>
              </a:ext>
            </a:extLst>
          </p:cNvPr>
          <p:cNvSpPr>
            <a:spLocks noGrp="1"/>
          </p:cNvSpPr>
          <p:nvPr>
            <p:ph type="pic" sz="quarter" idx="12"/>
          </p:nvPr>
        </p:nvSpPr>
        <p:spPr>
          <a:xfrm>
            <a:off x="9029208" y="1230515"/>
            <a:ext cx="2609865" cy="1468049"/>
          </a:xfrm>
          <a:prstGeom prst="rect">
            <a:avLst/>
          </a:prstGeom>
          <a:solidFill>
            <a:schemeClr val="bg2"/>
          </a:solidFill>
        </p:spPr>
        <p:txBody>
          <a:bodyPr/>
          <a:lstStyle>
            <a:lvl1pPr marL="0" indent="0">
              <a:buNone/>
              <a:defRPr sz="1600">
                <a:noFill/>
                <a:latin typeface="Arial" panose="020B0604020202020204" pitchFamily="34" charset="0"/>
                <a:cs typeface="Arial" panose="020B0604020202020204" pitchFamily="34" charset="0"/>
              </a:defRPr>
            </a:lvl1pPr>
          </a:lstStyle>
          <a:p>
            <a:endParaRPr lang="en-GB"/>
          </a:p>
        </p:txBody>
      </p:sp>
      <p:sp>
        <p:nvSpPr>
          <p:cNvPr id="16" name="Espace réservé pour une image  3">
            <a:extLst>
              <a:ext uri="{FF2B5EF4-FFF2-40B4-BE49-F238E27FC236}">
                <a16:creationId xmlns:a16="http://schemas.microsoft.com/office/drawing/2014/main" id="{01F4F76B-136B-6EC8-3982-6D9D215F4D7B}"/>
              </a:ext>
            </a:extLst>
          </p:cNvPr>
          <p:cNvSpPr>
            <a:spLocks noGrp="1"/>
          </p:cNvSpPr>
          <p:nvPr>
            <p:ph type="pic" sz="quarter" idx="13"/>
          </p:nvPr>
        </p:nvSpPr>
        <p:spPr>
          <a:xfrm>
            <a:off x="6303205" y="2794899"/>
            <a:ext cx="2609865" cy="1468049"/>
          </a:xfrm>
          <a:prstGeom prst="rect">
            <a:avLst/>
          </a:prstGeom>
          <a:solidFill>
            <a:schemeClr val="bg2"/>
          </a:solidFill>
        </p:spPr>
        <p:txBody>
          <a:bodyPr/>
          <a:lstStyle>
            <a:lvl1pPr marL="0" indent="0">
              <a:buNone/>
              <a:defRPr sz="1600">
                <a:noFill/>
                <a:latin typeface="Arial" panose="020B0604020202020204" pitchFamily="34" charset="0"/>
                <a:cs typeface="Arial" panose="020B0604020202020204" pitchFamily="34" charset="0"/>
              </a:defRPr>
            </a:lvl1pPr>
          </a:lstStyle>
          <a:p>
            <a:endParaRPr lang="en-GB"/>
          </a:p>
        </p:txBody>
      </p:sp>
      <p:sp>
        <p:nvSpPr>
          <p:cNvPr id="17" name="Espace réservé pour une image  3">
            <a:extLst>
              <a:ext uri="{FF2B5EF4-FFF2-40B4-BE49-F238E27FC236}">
                <a16:creationId xmlns:a16="http://schemas.microsoft.com/office/drawing/2014/main" id="{6E8341BD-19A4-573D-B628-C94418B67F3B}"/>
              </a:ext>
            </a:extLst>
          </p:cNvPr>
          <p:cNvSpPr>
            <a:spLocks noGrp="1"/>
          </p:cNvSpPr>
          <p:nvPr>
            <p:ph type="pic" sz="quarter" idx="14"/>
          </p:nvPr>
        </p:nvSpPr>
        <p:spPr>
          <a:xfrm>
            <a:off x="9027511" y="2794899"/>
            <a:ext cx="2609865" cy="1468049"/>
          </a:xfrm>
          <a:prstGeom prst="rect">
            <a:avLst/>
          </a:prstGeom>
          <a:solidFill>
            <a:schemeClr val="bg2"/>
          </a:solidFill>
        </p:spPr>
        <p:txBody>
          <a:bodyPr/>
          <a:lstStyle>
            <a:lvl1pPr marL="0" indent="0">
              <a:buNone/>
              <a:defRPr sz="1600">
                <a:noFill/>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4216073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FullSlide">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BF307E7C-4B7E-A13A-0E0F-E18E752A1AD1}"/>
              </a:ext>
            </a:extLst>
          </p:cNvPr>
          <p:cNvSpPr>
            <a:spLocks noGrp="1"/>
          </p:cNvSpPr>
          <p:nvPr>
            <p:ph type="pic" sz="quarter" idx="10"/>
          </p:nvPr>
        </p:nvSpPr>
        <p:spPr>
          <a:xfrm>
            <a:off x="0" y="0"/>
            <a:ext cx="12192000" cy="6858000"/>
          </a:xfrm>
          <a:prstGeom prst="rect">
            <a:avLst/>
          </a:prstGeom>
          <a:solidFill>
            <a:schemeClr val="bg2"/>
          </a:solidFill>
        </p:spPr>
        <p:txBody>
          <a:bodyPr/>
          <a:lstStyle>
            <a:lvl1pPr marL="0" indent="0">
              <a:buNone/>
              <a:defRPr sz="1600">
                <a:noFill/>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4128827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60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ontentRichSlides">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511143E7-9EC8-11F4-EE6D-2A04807E9021}"/>
              </a:ext>
            </a:extLst>
          </p:cNvPr>
          <p:cNvSpPr txBox="1"/>
          <p:nvPr userDrawn="1"/>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chemeClr val="bg1">
                    <a:lumMod val="65000"/>
                  </a:schemeClr>
                </a:solidFill>
                <a:latin typeface="Open Sans" pitchFamily="2" charset="0"/>
                <a:ea typeface="Open Sans" pitchFamily="2" charset="0"/>
                <a:cs typeface="Open Sans" pitchFamily="2" charset="0"/>
              </a:rPr>
              <a:t>‹#›</a:t>
            </a:fld>
            <a:endParaRPr lang="fr-FR" sz="1000">
              <a:solidFill>
                <a:schemeClr val="bg1">
                  <a:lumMod val="65000"/>
                </a:schemeClr>
              </a:solidFill>
              <a:latin typeface="Open Sans" pitchFamily="2" charset="0"/>
              <a:ea typeface="Open Sans" pitchFamily="2" charset="0"/>
              <a:cs typeface="Open Sans" pitchFamily="2" charset="0"/>
            </a:endParaRPr>
          </a:p>
        </p:txBody>
      </p:sp>
      <p:cxnSp>
        <p:nvCxnSpPr>
          <p:cNvPr id="10" name="Connecteur droit 9">
            <a:extLst>
              <a:ext uri="{FF2B5EF4-FFF2-40B4-BE49-F238E27FC236}">
                <a16:creationId xmlns:a16="http://schemas.microsoft.com/office/drawing/2014/main" id="{4FBC44AE-DB0E-BBD8-F18F-F54E40BAEA68}"/>
              </a:ext>
            </a:extLst>
          </p:cNvPr>
          <p:cNvCxnSpPr>
            <a:cxnSpLocks/>
          </p:cNvCxnSpPr>
          <p:nvPr userDrawn="1"/>
        </p:nvCxnSpPr>
        <p:spPr>
          <a:xfrm>
            <a:off x="10291015" y="6248982"/>
            <a:ext cx="0" cy="27039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C26BC208-B99B-C6A1-9437-7AC7BD6B8F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1911" y="5955968"/>
            <a:ext cx="11808178" cy="258304"/>
          </a:xfrm>
          <a:prstGeom prst="rect">
            <a:avLst/>
          </a:prstGeom>
        </p:spPr>
      </p:pic>
      <p:pic>
        <p:nvPicPr>
          <p:cNvPr id="13" name="Graphique 12">
            <a:extLst>
              <a:ext uri="{FF2B5EF4-FFF2-40B4-BE49-F238E27FC236}">
                <a16:creationId xmlns:a16="http://schemas.microsoft.com/office/drawing/2014/main" id="{B293B4AA-4BAA-70CD-79BB-3EE093EB605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02679" y="6104226"/>
            <a:ext cx="866227" cy="432000"/>
          </a:xfrm>
          <a:prstGeom prst="rect">
            <a:avLst/>
          </a:prstGeom>
        </p:spPr>
      </p:pic>
      <p:sp>
        <p:nvSpPr>
          <p:cNvPr id="14" name="Espace réservé pour une image  3">
            <a:extLst>
              <a:ext uri="{FF2B5EF4-FFF2-40B4-BE49-F238E27FC236}">
                <a16:creationId xmlns:a16="http://schemas.microsoft.com/office/drawing/2014/main" id="{68D1566A-1AED-031F-B9D4-ABC61F9E3221}"/>
              </a:ext>
            </a:extLst>
          </p:cNvPr>
          <p:cNvSpPr>
            <a:spLocks noGrp="1"/>
          </p:cNvSpPr>
          <p:nvPr>
            <p:ph type="pic" sz="quarter" idx="10"/>
          </p:nvPr>
        </p:nvSpPr>
        <p:spPr>
          <a:xfrm>
            <a:off x="6304902" y="1230515"/>
            <a:ext cx="2609865" cy="1468049"/>
          </a:xfrm>
          <a:prstGeom prst="rect">
            <a:avLst/>
          </a:prstGeom>
          <a:solidFill>
            <a:schemeClr val="bg2"/>
          </a:solidFill>
        </p:spPr>
        <p:txBody>
          <a:bodyPr/>
          <a:lstStyle>
            <a:lvl1pPr marL="0" indent="0">
              <a:buNone/>
              <a:defRPr sz="1600">
                <a:noFill/>
                <a:latin typeface="Arial" panose="020B0604020202020204" pitchFamily="34" charset="0"/>
                <a:cs typeface="Arial" panose="020B0604020202020204" pitchFamily="34" charset="0"/>
              </a:defRPr>
            </a:lvl1pPr>
          </a:lstStyle>
          <a:p>
            <a:endParaRPr lang="en-GB"/>
          </a:p>
        </p:txBody>
      </p:sp>
      <p:sp>
        <p:nvSpPr>
          <p:cNvPr id="15" name="Espace réservé pour une image  3">
            <a:extLst>
              <a:ext uri="{FF2B5EF4-FFF2-40B4-BE49-F238E27FC236}">
                <a16:creationId xmlns:a16="http://schemas.microsoft.com/office/drawing/2014/main" id="{F36F08B9-9289-486A-086A-82BE8E982607}"/>
              </a:ext>
            </a:extLst>
          </p:cNvPr>
          <p:cNvSpPr>
            <a:spLocks noGrp="1"/>
          </p:cNvSpPr>
          <p:nvPr>
            <p:ph type="pic" sz="quarter" idx="12"/>
          </p:nvPr>
        </p:nvSpPr>
        <p:spPr>
          <a:xfrm>
            <a:off x="9029208" y="1230515"/>
            <a:ext cx="2609865" cy="1468049"/>
          </a:xfrm>
          <a:prstGeom prst="rect">
            <a:avLst/>
          </a:prstGeom>
          <a:solidFill>
            <a:schemeClr val="bg2"/>
          </a:solidFill>
        </p:spPr>
        <p:txBody>
          <a:bodyPr/>
          <a:lstStyle>
            <a:lvl1pPr marL="0" indent="0">
              <a:buNone/>
              <a:defRPr sz="1600">
                <a:noFill/>
                <a:latin typeface="Arial" panose="020B0604020202020204" pitchFamily="34" charset="0"/>
                <a:cs typeface="Arial" panose="020B0604020202020204" pitchFamily="34" charset="0"/>
              </a:defRPr>
            </a:lvl1pPr>
          </a:lstStyle>
          <a:p>
            <a:endParaRPr lang="en-GB"/>
          </a:p>
        </p:txBody>
      </p:sp>
      <p:sp>
        <p:nvSpPr>
          <p:cNvPr id="16" name="Espace réservé pour une image  3">
            <a:extLst>
              <a:ext uri="{FF2B5EF4-FFF2-40B4-BE49-F238E27FC236}">
                <a16:creationId xmlns:a16="http://schemas.microsoft.com/office/drawing/2014/main" id="{01F4F76B-136B-6EC8-3982-6D9D215F4D7B}"/>
              </a:ext>
            </a:extLst>
          </p:cNvPr>
          <p:cNvSpPr>
            <a:spLocks noGrp="1"/>
          </p:cNvSpPr>
          <p:nvPr>
            <p:ph type="pic" sz="quarter" idx="13"/>
          </p:nvPr>
        </p:nvSpPr>
        <p:spPr>
          <a:xfrm>
            <a:off x="6303205" y="2794899"/>
            <a:ext cx="2609865" cy="1468049"/>
          </a:xfrm>
          <a:prstGeom prst="rect">
            <a:avLst/>
          </a:prstGeom>
          <a:solidFill>
            <a:schemeClr val="bg2"/>
          </a:solidFill>
        </p:spPr>
        <p:txBody>
          <a:bodyPr/>
          <a:lstStyle>
            <a:lvl1pPr marL="0" indent="0">
              <a:buNone/>
              <a:defRPr sz="1600">
                <a:noFill/>
                <a:latin typeface="Arial" panose="020B0604020202020204" pitchFamily="34" charset="0"/>
                <a:cs typeface="Arial" panose="020B0604020202020204" pitchFamily="34" charset="0"/>
              </a:defRPr>
            </a:lvl1pPr>
          </a:lstStyle>
          <a:p>
            <a:endParaRPr lang="en-GB"/>
          </a:p>
        </p:txBody>
      </p:sp>
      <p:sp>
        <p:nvSpPr>
          <p:cNvPr id="17" name="Espace réservé pour une image  3">
            <a:extLst>
              <a:ext uri="{FF2B5EF4-FFF2-40B4-BE49-F238E27FC236}">
                <a16:creationId xmlns:a16="http://schemas.microsoft.com/office/drawing/2014/main" id="{6E8341BD-19A4-573D-B628-C94418B67F3B}"/>
              </a:ext>
            </a:extLst>
          </p:cNvPr>
          <p:cNvSpPr>
            <a:spLocks noGrp="1"/>
          </p:cNvSpPr>
          <p:nvPr>
            <p:ph type="pic" sz="quarter" idx="14"/>
          </p:nvPr>
        </p:nvSpPr>
        <p:spPr>
          <a:xfrm>
            <a:off x="9027511" y="2794899"/>
            <a:ext cx="2609865" cy="1468049"/>
          </a:xfrm>
          <a:prstGeom prst="rect">
            <a:avLst/>
          </a:prstGeom>
          <a:solidFill>
            <a:schemeClr val="bg2"/>
          </a:solidFill>
        </p:spPr>
        <p:txBody>
          <a:bodyPr/>
          <a:lstStyle>
            <a:lvl1pPr marL="0" indent="0">
              <a:buNone/>
              <a:defRPr sz="1600">
                <a:noFill/>
                <a:latin typeface="Arial" panose="020B0604020202020204" pitchFamily="34" charset="0"/>
                <a:cs typeface="Arial" panose="020B0604020202020204" pitchFamily="34" charset="0"/>
              </a:defRPr>
            </a:lvl1pPr>
          </a:lstStyle>
          <a:p>
            <a:endParaRPr lang="en-GB"/>
          </a:p>
        </p:txBody>
      </p:sp>
      <p:sp>
        <p:nvSpPr>
          <p:cNvPr id="2" name="ZoneTexte 16">
            <a:extLst>
              <a:ext uri="{FF2B5EF4-FFF2-40B4-BE49-F238E27FC236}">
                <a16:creationId xmlns:a16="http://schemas.microsoft.com/office/drawing/2014/main" id="{4CA2B41D-BE34-6BFC-27BE-FD8C8EB97630}"/>
              </a:ext>
            </a:extLst>
          </p:cNvPr>
          <p:cNvSpPr txBox="1"/>
          <p:nvPr userDrawn="1"/>
        </p:nvSpPr>
        <p:spPr>
          <a:xfrm>
            <a:off x="6373092" y="6206320"/>
            <a:ext cx="3874499" cy="369332"/>
          </a:xfrm>
          <a:prstGeom prst="rect">
            <a:avLst/>
          </a:prstGeom>
          <a:noFill/>
        </p:spPr>
        <p:txBody>
          <a:bodyPr wrap="square" rtlCol="0">
            <a:spAutoFit/>
          </a:bodyPr>
          <a:lstStyle/>
          <a:p>
            <a:pPr algn="r"/>
            <a:r>
              <a:rPr lang="fr-FR" sz="900" dirty="0">
                <a:solidFill>
                  <a:schemeClr val="bg1">
                    <a:lumMod val="65000"/>
                  </a:schemeClr>
                </a:solidFill>
                <a:latin typeface="Arial" panose="020B0604020202020204" pitchFamily="34" charset="0"/>
                <a:ea typeface="Open Sans" pitchFamily="2" charset="0"/>
                <a:cs typeface="Arial" panose="020B0604020202020204" pitchFamily="34" charset="0"/>
              </a:rPr>
              <a:t>The ITER Project: </a:t>
            </a:r>
            <a:r>
              <a:rPr lang="fr-FR" sz="900" dirty="0" err="1">
                <a:solidFill>
                  <a:schemeClr val="bg1">
                    <a:lumMod val="65000"/>
                  </a:schemeClr>
                </a:solidFill>
                <a:latin typeface="Arial" panose="020B0604020202020204" pitchFamily="34" charset="0"/>
                <a:ea typeface="Open Sans" pitchFamily="2" charset="0"/>
                <a:cs typeface="Arial" panose="020B0604020202020204" pitchFamily="34" charset="0"/>
              </a:rPr>
              <a:t>performing</a:t>
            </a:r>
            <a:r>
              <a:rPr lang="fr-FR" sz="900" dirty="0">
                <a:solidFill>
                  <a:schemeClr val="bg1">
                    <a:lumMod val="65000"/>
                  </a:schemeClr>
                </a:solidFill>
                <a:latin typeface="Arial" panose="020B0604020202020204" pitchFamily="34" charset="0"/>
                <a:ea typeface="Open Sans" pitchFamily="2" charset="0"/>
                <a:cs typeface="Arial" panose="020B0604020202020204" pitchFamily="34" charset="0"/>
              </a:rPr>
              <a:t> to a new </a:t>
            </a:r>
            <a:r>
              <a:rPr lang="fr-FR" sz="900" dirty="0" err="1">
                <a:solidFill>
                  <a:schemeClr val="bg1">
                    <a:lumMod val="65000"/>
                  </a:schemeClr>
                </a:solidFill>
                <a:latin typeface="Arial" panose="020B0604020202020204" pitchFamily="34" charset="0"/>
                <a:ea typeface="Open Sans" pitchFamily="2" charset="0"/>
                <a:cs typeface="Arial" panose="020B0604020202020204" pitchFamily="34" charset="0"/>
              </a:rPr>
              <a:t>baseline</a:t>
            </a:r>
            <a:endParaRPr lang="fr-FR" sz="900" dirty="0">
              <a:solidFill>
                <a:schemeClr val="bg1">
                  <a:lumMod val="65000"/>
                </a:schemeClr>
              </a:solidFill>
              <a:latin typeface="Arial" panose="020B0604020202020204" pitchFamily="34" charset="0"/>
              <a:ea typeface="Open Sans" pitchFamily="2" charset="0"/>
              <a:cs typeface="Arial" panose="020B0604020202020204" pitchFamily="34" charset="0"/>
            </a:endParaRPr>
          </a:p>
          <a:p>
            <a:pPr algn="r"/>
            <a:r>
              <a:rPr lang="fr-FR" sz="900" dirty="0">
                <a:solidFill>
                  <a:schemeClr val="bg1">
                    <a:lumMod val="65000"/>
                  </a:schemeClr>
                </a:solidFill>
                <a:latin typeface="Arial" panose="020B0604020202020204" pitchFamily="34" charset="0"/>
                <a:ea typeface="Open Sans" pitchFamily="2" charset="0"/>
                <a:cs typeface="Arial" panose="020B0604020202020204" pitchFamily="34" charset="0"/>
              </a:rPr>
              <a:t>Pietro Barabaschi, Fusion Power Associates, 2 </a:t>
            </a:r>
            <a:r>
              <a:rPr lang="fr-FR" sz="900" dirty="0" err="1">
                <a:solidFill>
                  <a:schemeClr val="bg1">
                    <a:lumMod val="65000"/>
                  </a:schemeClr>
                </a:solidFill>
                <a:latin typeface="Arial" panose="020B0604020202020204" pitchFamily="34" charset="0"/>
                <a:ea typeface="Open Sans" pitchFamily="2" charset="0"/>
                <a:cs typeface="Arial" panose="020B0604020202020204" pitchFamily="34" charset="0"/>
              </a:rPr>
              <a:t>December</a:t>
            </a:r>
            <a:r>
              <a:rPr lang="fr-FR" sz="900" baseline="0" dirty="0">
                <a:solidFill>
                  <a:schemeClr val="bg1">
                    <a:lumMod val="65000"/>
                  </a:schemeClr>
                </a:solidFill>
                <a:latin typeface="Arial" panose="020B0604020202020204" pitchFamily="34" charset="0"/>
                <a:ea typeface="Open Sans" pitchFamily="2" charset="0"/>
                <a:cs typeface="Arial" panose="020B0604020202020204" pitchFamily="34" charset="0"/>
              </a:rPr>
              <a:t> 2024</a:t>
            </a:r>
            <a:endParaRPr lang="fr-FR" sz="900" dirty="0">
              <a:solidFill>
                <a:schemeClr val="bg1">
                  <a:lumMod val="65000"/>
                </a:schemeClr>
              </a:solidFill>
              <a:latin typeface="Arial" panose="020B0604020202020204" pitchFamily="34" charset="0"/>
              <a:ea typeface="Open Sans" pitchFamily="2" charset="0"/>
              <a:cs typeface="Arial" panose="020B0604020202020204" pitchFamily="34" charset="0"/>
            </a:endParaRPr>
          </a:p>
        </p:txBody>
      </p:sp>
    </p:spTree>
    <p:extLst>
      <p:ext uri="{BB962C8B-B14F-4D97-AF65-F5344CB8AC3E}">
        <p14:creationId xmlns:p14="http://schemas.microsoft.com/office/powerpoint/2010/main" val="22677002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10514"/>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53" r:id="rId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13325A-E012-0969-C9EF-BB9CC5CAFC37}"/>
              </a:ext>
            </a:extLst>
          </p:cNvPr>
          <p:cNvSpPr/>
          <p:nvPr/>
        </p:nvSpPr>
        <p:spPr>
          <a:xfrm>
            <a:off x="0" y="6347637"/>
            <a:ext cx="12192000" cy="510363"/>
          </a:xfrm>
          <a:prstGeom prst="rect">
            <a:avLst/>
          </a:prstGeom>
          <a:solidFill>
            <a:schemeClr val="accent6">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Placeholder 5">
            <a:extLst>
              <a:ext uri="{FF2B5EF4-FFF2-40B4-BE49-F238E27FC236}">
                <a16:creationId xmlns:a16="http://schemas.microsoft.com/office/drawing/2014/main" id="{35B8EBAD-B0E2-7955-3349-45C69FADF13F}"/>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0" y="0"/>
            <a:ext cx="12192000" cy="6345367"/>
          </a:xfrm>
          <a:prstGeom prst="rect">
            <a:avLst/>
          </a:prstGeom>
        </p:spPr>
      </p:pic>
      <p:sp>
        <p:nvSpPr>
          <p:cNvPr id="12" name="Rectangle 32">
            <a:extLst>
              <a:ext uri="{FF2B5EF4-FFF2-40B4-BE49-F238E27FC236}">
                <a16:creationId xmlns:a16="http://schemas.microsoft.com/office/drawing/2014/main" id="{5DA64322-1F30-10CE-0262-B7AEF92DCFFE}"/>
              </a:ext>
            </a:extLst>
          </p:cNvPr>
          <p:cNvSpPr/>
          <p:nvPr/>
        </p:nvSpPr>
        <p:spPr>
          <a:xfrm>
            <a:off x="0" y="4814596"/>
            <a:ext cx="12227442" cy="2054037"/>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192001"/>
              <a:gd name="connsiteY0" fmla="*/ 12991 h 2285888"/>
              <a:gd name="connsiteX1" fmla="*/ 12180278 w 12192001"/>
              <a:gd name="connsiteY1" fmla="*/ 465499 h 2285888"/>
              <a:gd name="connsiteX2" fmla="*/ 12192001 w 12192001"/>
              <a:gd name="connsiteY2" fmla="*/ 2285888 h 2285888"/>
              <a:gd name="connsiteX3" fmla="*/ 0 w 12192001"/>
              <a:gd name="connsiteY3" fmla="*/ 2285888 h 2285888"/>
              <a:gd name="connsiteX4" fmla="*/ 0 w 12192001"/>
              <a:gd name="connsiteY4" fmla="*/ 12991 h 2285888"/>
              <a:gd name="connsiteX0" fmla="*/ 0 w 12192001"/>
              <a:gd name="connsiteY0" fmla="*/ 14880 h 2287777"/>
              <a:gd name="connsiteX1" fmla="*/ 12180278 w 12192001"/>
              <a:gd name="connsiteY1" fmla="*/ 467388 h 2287777"/>
              <a:gd name="connsiteX2" fmla="*/ 12192001 w 12192001"/>
              <a:gd name="connsiteY2" fmla="*/ 2287777 h 2287777"/>
              <a:gd name="connsiteX3" fmla="*/ 0 w 12192001"/>
              <a:gd name="connsiteY3" fmla="*/ 2287777 h 2287777"/>
              <a:gd name="connsiteX4" fmla="*/ 0 w 12192001"/>
              <a:gd name="connsiteY4" fmla="*/ 14880 h 2287777"/>
              <a:gd name="connsiteX0" fmla="*/ 0 w 12192001"/>
              <a:gd name="connsiteY0" fmla="*/ 10434 h 2283331"/>
              <a:gd name="connsiteX1" fmla="*/ 12180278 w 12192001"/>
              <a:gd name="connsiteY1" fmla="*/ 462942 h 2283331"/>
              <a:gd name="connsiteX2" fmla="*/ 12192001 w 12192001"/>
              <a:gd name="connsiteY2" fmla="*/ 2283331 h 2283331"/>
              <a:gd name="connsiteX3" fmla="*/ 0 w 12192001"/>
              <a:gd name="connsiteY3" fmla="*/ 2283331 h 2283331"/>
              <a:gd name="connsiteX4" fmla="*/ 0 w 12192001"/>
              <a:gd name="connsiteY4" fmla="*/ 10434 h 2283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2283331">
                <a:moveTo>
                  <a:pt x="0" y="10434"/>
                </a:moveTo>
                <a:cubicBezTo>
                  <a:pt x="26487" y="12974"/>
                  <a:pt x="5218072" y="-115331"/>
                  <a:pt x="12180278" y="462942"/>
                </a:cubicBezTo>
                <a:cubicBezTo>
                  <a:pt x="12184186" y="1069738"/>
                  <a:pt x="12188093" y="1676535"/>
                  <a:pt x="12192001" y="2283331"/>
                </a:cubicBezTo>
                <a:lnTo>
                  <a:pt x="0" y="2283331"/>
                </a:lnTo>
                <a:lnTo>
                  <a:pt x="0" y="10434"/>
                </a:lnTo>
                <a:close/>
              </a:path>
            </a:pathLst>
          </a:custGeom>
          <a:solidFill>
            <a:schemeClr val="bg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C438B5B8-CA14-BEB6-EAA3-3456B1FDD9EB}"/>
              </a:ext>
            </a:extLst>
          </p:cNvPr>
          <p:cNvSpPr txBox="1"/>
          <p:nvPr/>
        </p:nvSpPr>
        <p:spPr>
          <a:xfrm>
            <a:off x="466058" y="5032233"/>
            <a:ext cx="7672873" cy="913070"/>
          </a:xfrm>
          <a:prstGeom prst="rect">
            <a:avLst/>
          </a:prstGeom>
          <a:noFill/>
        </p:spPr>
        <p:txBody>
          <a:bodyPr wrap="square" rtlCol="0">
            <a:spAutoFit/>
          </a:bodyPr>
          <a:lstStyle/>
          <a:p>
            <a:pPr>
              <a:lnSpc>
                <a:spcPts val="3200"/>
              </a:lnSpc>
            </a:pPr>
            <a:r>
              <a:rPr lang="en-US" sz="4200" b="1" spc="-150" dirty="0">
                <a:solidFill>
                  <a:schemeClr val="accent1"/>
                </a:solidFill>
                <a:latin typeface="Arial" panose="020B0604020202020204" pitchFamily="34" charset="0"/>
                <a:ea typeface="Open Sans" pitchFamily="2" charset="0"/>
                <a:cs typeface="Arial" panose="020B0604020202020204" pitchFamily="34" charset="0"/>
              </a:rPr>
              <a:t>THE ITER PROJECT</a:t>
            </a:r>
          </a:p>
          <a:p>
            <a:pPr>
              <a:lnSpc>
                <a:spcPts val="3200"/>
              </a:lnSpc>
            </a:pPr>
            <a:r>
              <a:rPr lang="en-US" sz="3100" i="1" dirty="0">
                <a:solidFill>
                  <a:schemeClr val="accent1"/>
                </a:solidFill>
                <a:latin typeface="Arial" panose="020B0604020202020204" pitchFamily="34" charset="0"/>
                <a:ea typeface="Open Sans Light" pitchFamily="2" charset="0"/>
                <a:cs typeface="Arial" panose="020B0604020202020204" pitchFamily="34" charset="0"/>
              </a:rPr>
              <a:t>PERFORMING TO A NEW BASELINE</a:t>
            </a:r>
          </a:p>
        </p:txBody>
      </p:sp>
      <p:sp>
        <p:nvSpPr>
          <p:cNvPr id="5" name="ZoneTexte 4">
            <a:extLst>
              <a:ext uri="{FF2B5EF4-FFF2-40B4-BE49-F238E27FC236}">
                <a16:creationId xmlns:a16="http://schemas.microsoft.com/office/drawing/2014/main" id="{9F4EF857-EA7A-474F-C32F-BC729B027792}"/>
              </a:ext>
            </a:extLst>
          </p:cNvPr>
          <p:cNvSpPr txBox="1"/>
          <p:nvPr/>
        </p:nvSpPr>
        <p:spPr>
          <a:xfrm>
            <a:off x="496688" y="5934670"/>
            <a:ext cx="6566585" cy="923330"/>
          </a:xfrm>
          <a:prstGeom prst="rect">
            <a:avLst/>
          </a:prstGeom>
          <a:noFill/>
        </p:spPr>
        <p:txBody>
          <a:bodyPr wrap="square" rtlCol="0">
            <a:spAutoFit/>
          </a:bodyPr>
          <a:lstStyle/>
          <a:p>
            <a:r>
              <a:rPr lang="en-US" b="1" dirty="0">
                <a:solidFill>
                  <a:schemeClr val="tx2"/>
                </a:solidFill>
                <a:latin typeface="Arial" panose="020B0604020202020204" pitchFamily="34" charset="0"/>
                <a:ea typeface="Open Sans" pitchFamily="2" charset="0"/>
                <a:cs typeface="Arial" panose="020B0604020202020204" pitchFamily="34" charset="0"/>
              </a:rPr>
              <a:t>Pietro Barabaschi</a:t>
            </a:r>
            <a:r>
              <a:rPr lang="en-US" dirty="0">
                <a:solidFill>
                  <a:schemeClr val="tx2"/>
                </a:solidFill>
                <a:latin typeface="Arial" panose="020B0604020202020204" pitchFamily="34" charset="0"/>
                <a:ea typeface="Open Sans" pitchFamily="2" charset="0"/>
                <a:cs typeface="Arial" panose="020B0604020202020204" pitchFamily="34" charset="0"/>
              </a:rPr>
              <a:t>, Director-General</a:t>
            </a:r>
          </a:p>
          <a:p>
            <a:r>
              <a:rPr lang="en-US" dirty="0">
                <a:solidFill>
                  <a:schemeClr val="tx2"/>
                </a:solidFill>
                <a:latin typeface="Arial" panose="020B0604020202020204" pitchFamily="34" charset="0"/>
                <a:ea typeface="Open Sans" pitchFamily="2" charset="0"/>
                <a:cs typeface="Arial" panose="020B0604020202020204" pitchFamily="34" charset="0"/>
              </a:rPr>
              <a:t>Fusion Power Associates Annual Meeting</a:t>
            </a:r>
          </a:p>
          <a:p>
            <a:r>
              <a:rPr lang="en-US" dirty="0">
                <a:solidFill>
                  <a:schemeClr val="tx2"/>
                </a:solidFill>
                <a:latin typeface="Arial" panose="020B0604020202020204" pitchFamily="34" charset="0"/>
                <a:ea typeface="Open Sans" pitchFamily="2" charset="0"/>
                <a:cs typeface="Arial" panose="020B0604020202020204" pitchFamily="34" charset="0"/>
              </a:rPr>
              <a:t>2 December 2024</a:t>
            </a:r>
            <a:endParaRPr lang="en-US" i="1" dirty="0">
              <a:solidFill>
                <a:schemeClr val="tx2"/>
              </a:solidFill>
              <a:latin typeface="Arial" panose="020B0604020202020204" pitchFamily="34" charset="0"/>
              <a:ea typeface="Open Sans Light" pitchFamily="2" charset="0"/>
              <a:cs typeface="Arial" panose="020B0604020202020204" pitchFamily="34" charset="0"/>
            </a:endParaRPr>
          </a:p>
        </p:txBody>
      </p:sp>
      <p:pic>
        <p:nvPicPr>
          <p:cNvPr id="11" name="Graphique 10">
            <a:extLst>
              <a:ext uri="{FF2B5EF4-FFF2-40B4-BE49-F238E27FC236}">
                <a16:creationId xmlns:a16="http://schemas.microsoft.com/office/drawing/2014/main" id="{949C68AE-032A-46A1-1ACD-E07091A6064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928099" y="5283708"/>
            <a:ext cx="2867937" cy="1483416"/>
          </a:xfrm>
          <a:prstGeom prst="rect">
            <a:avLst/>
          </a:prstGeom>
        </p:spPr>
      </p:pic>
    </p:spTree>
    <p:extLst>
      <p:ext uri="{BB962C8B-B14F-4D97-AF65-F5344CB8AC3E}">
        <p14:creationId xmlns:p14="http://schemas.microsoft.com/office/powerpoint/2010/main" val="2481519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txBox="1">
            <a:spLocks/>
          </p:cNvSpPr>
          <p:nvPr/>
        </p:nvSpPr>
        <p:spPr>
          <a:xfrm>
            <a:off x="167220" y="398214"/>
            <a:ext cx="6701666" cy="5076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1200"/>
              </a:spcAft>
            </a:pPr>
            <a:r>
              <a:rPr lang="en-US" sz="2000" b="1" kern="0" dirty="0">
                <a:solidFill>
                  <a:schemeClr val="accent1"/>
                </a:solidFill>
                <a:latin typeface="Arial" panose="020B0604020202020204" pitchFamily="34" charset="0"/>
                <a:cs typeface="Arial" panose="020B0604020202020204" pitchFamily="34" charset="0"/>
              </a:rPr>
              <a:t>ADDITIONAL MANUFACTURING AND DELIVERIES</a:t>
            </a:r>
          </a:p>
        </p:txBody>
      </p:sp>
      <p:sp>
        <p:nvSpPr>
          <p:cNvPr id="13" name="Content Placeholder 2"/>
          <p:cNvSpPr txBox="1">
            <a:spLocks/>
          </p:cNvSpPr>
          <p:nvPr/>
        </p:nvSpPr>
        <p:spPr>
          <a:xfrm>
            <a:off x="10147858" y="1521526"/>
            <a:ext cx="1916623" cy="134243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600" b="1" kern="0" dirty="0">
                <a:solidFill>
                  <a:schemeClr val="accent1"/>
                </a:solidFill>
                <a:latin typeface="Arial" panose="020B0604020202020204" pitchFamily="34" charset="0"/>
                <a:cs typeface="Arial" panose="020B0604020202020204" pitchFamily="34" charset="0"/>
              </a:rPr>
              <a:t>Magnet feeder components 81% complete</a:t>
            </a:r>
          </a:p>
        </p:txBody>
      </p:sp>
      <p:sp>
        <p:nvSpPr>
          <p:cNvPr id="14" name="Content Placeholder 2"/>
          <p:cNvSpPr txBox="1">
            <a:spLocks/>
          </p:cNvSpPr>
          <p:nvPr/>
        </p:nvSpPr>
        <p:spPr>
          <a:xfrm>
            <a:off x="10147858" y="3783117"/>
            <a:ext cx="1732010" cy="141837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GB" sz="1600" b="1" kern="0" dirty="0">
                <a:solidFill>
                  <a:schemeClr val="accent1"/>
                </a:solidFill>
                <a:latin typeface="Arial" panose="020B0604020202020204" pitchFamily="34" charset="0"/>
                <a:cs typeface="Arial" panose="020B0604020202020204" pitchFamily="34" charset="0"/>
              </a:rPr>
              <a:t>First of 8 Torus and Cryostat Cryopumps passed FAT  in May 2024 </a:t>
            </a:r>
            <a:endParaRPr lang="en-US" sz="1600" b="1" kern="0" dirty="0">
              <a:solidFill>
                <a:schemeClr val="accent1"/>
              </a:solidFill>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312132" y="3818763"/>
            <a:ext cx="1859528" cy="1347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en-US" sz="1600" b="1" kern="0" dirty="0">
                <a:solidFill>
                  <a:schemeClr val="accent1"/>
                </a:solidFill>
                <a:latin typeface="Arial" panose="020B0604020202020204" pitchFamily="34" charset="0"/>
                <a:cs typeface="Arial" panose="020B0604020202020204" pitchFamily="34" charset="0"/>
              </a:rPr>
              <a:t>Divertor cassette dome: series manufacturing ongoing for 58 domes</a:t>
            </a:r>
          </a:p>
        </p:txBody>
      </p:sp>
      <p:sp>
        <p:nvSpPr>
          <p:cNvPr id="20" name="Content Placeholder 2"/>
          <p:cNvSpPr txBox="1">
            <a:spLocks/>
          </p:cNvSpPr>
          <p:nvPr/>
        </p:nvSpPr>
        <p:spPr>
          <a:xfrm>
            <a:off x="167220" y="1448845"/>
            <a:ext cx="2035692" cy="120865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en-GB" sz="1600" b="1" kern="0" dirty="0">
                <a:solidFill>
                  <a:schemeClr val="accent1"/>
                </a:solidFill>
                <a:latin typeface="Arial" panose="020B0604020202020204" pitchFamily="34" charset="0"/>
                <a:cs typeface="Arial" panose="020B0604020202020204" pitchFamily="34" charset="0"/>
              </a:rPr>
              <a:t>Divertor cassette body: 100% of manufacturing has been launched</a:t>
            </a:r>
          </a:p>
        </p:txBody>
      </p:sp>
      <p:pic>
        <p:nvPicPr>
          <p:cNvPr id="4" name="Picture Placeholder 3">
            <a:extLst>
              <a:ext uri="{FF2B5EF4-FFF2-40B4-BE49-F238E27FC236}">
                <a16:creationId xmlns:a16="http://schemas.microsoft.com/office/drawing/2014/main" id="{3555E6C7-C0E3-B0CA-4F4F-1CE3DB8A76AE}"/>
              </a:ext>
            </a:extLst>
          </p:cNvPr>
          <p:cNvPicPr>
            <a:picLocks noGrp="1" noChangeAspect="1"/>
          </p:cNvPicPr>
          <p:nvPr>
            <p:ph type="pic" sz="quarter" idx="14"/>
          </p:nvPr>
        </p:nvPicPr>
        <p:blipFill rotWithShape="1">
          <a:blip r:embed="rId2" cstate="email">
            <a:extLst>
              <a:ext uri="{28A0092B-C50C-407E-A947-70E740481C1C}">
                <a14:useLocalDpi xmlns:a14="http://schemas.microsoft.com/office/drawing/2010/main"/>
              </a:ext>
            </a:extLst>
          </a:blip>
          <a:srcRect/>
          <a:stretch/>
        </p:blipFill>
        <p:spPr>
          <a:xfrm>
            <a:off x="6053683" y="1092152"/>
            <a:ext cx="4038306" cy="2269705"/>
          </a:xfrm>
          <a:prstGeom prst="rect">
            <a:avLst/>
          </a:prstGeom>
          <a:solidFill>
            <a:schemeClr val="tx1">
              <a:lumMod val="50000"/>
              <a:lumOff val="50000"/>
              <a:alpha val="92000"/>
            </a:schemeClr>
          </a:solidFill>
          <a:ln w="3175">
            <a:solidFill>
              <a:srgbClr val="FFC000"/>
            </a:solidFill>
          </a:ln>
        </p:spPr>
      </p:pic>
      <p:pic>
        <p:nvPicPr>
          <p:cNvPr id="8" name="Picture Placeholder 7" descr="A group of people standing in front of a large machine&#10;&#10;Description automatically generated">
            <a:extLst>
              <a:ext uri="{FF2B5EF4-FFF2-40B4-BE49-F238E27FC236}">
                <a16:creationId xmlns:a16="http://schemas.microsoft.com/office/drawing/2014/main" id="{30C24729-ADBC-09A0-6027-05D65C7ABCA2}"/>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a:xfrm>
            <a:off x="6053683" y="3491296"/>
            <a:ext cx="4033942" cy="2269705"/>
          </a:xfrm>
          <a:prstGeom prst="rect">
            <a:avLst/>
          </a:prstGeom>
        </p:spPr>
      </p:pic>
      <p:pic>
        <p:nvPicPr>
          <p:cNvPr id="16" name="Picture Placeholder 15">
            <a:extLst>
              <a:ext uri="{FF2B5EF4-FFF2-40B4-BE49-F238E27FC236}">
                <a16:creationId xmlns:a16="http://schemas.microsoft.com/office/drawing/2014/main" id="{E977D29F-741D-29AF-9F16-B0D39150442A}"/>
              </a:ext>
            </a:extLst>
          </p:cNvPr>
          <p:cNvPicPr>
            <a:picLocks noGrp="1" noChangeAspect="1"/>
          </p:cNvPicPr>
          <p:nvPr>
            <p:ph type="pic" sz="quarter" idx="14"/>
          </p:nvPr>
        </p:nvPicPr>
        <p:blipFill rotWithShape="1">
          <a:blip r:embed="rId4" cstate="hqprint">
            <a:extLst>
              <a:ext uri="{28A0092B-C50C-407E-A947-70E740481C1C}">
                <a14:useLocalDpi xmlns:a14="http://schemas.microsoft.com/office/drawing/2010/main"/>
              </a:ext>
            </a:extLst>
          </a:blip>
          <a:srcRect b="-1973"/>
          <a:stretch/>
        </p:blipFill>
        <p:spPr>
          <a:xfrm>
            <a:off x="2218780" y="1092152"/>
            <a:ext cx="3695301" cy="2269706"/>
          </a:xfrm>
          <a:prstGeom prst="rect">
            <a:avLst/>
          </a:prstGeom>
        </p:spPr>
      </p:pic>
      <p:pic>
        <p:nvPicPr>
          <p:cNvPr id="23" name="Рисунок 3">
            <a:extLst>
              <a:ext uri="{FF2B5EF4-FFF2-40B4-BE49-F238E27FC236}">
                <a16:creationId xmlns:a16="http://schemas.microsoft.com/office/drawing/2014/main" id="{F04A7C60-4C64-4904-F3CE-8F8EA1DDB50D}"/>
              </a:ext>
            </a:extLst>
          </p:cNvPr>
          <p:cNvPicPr>
            <a:picLocks noGrp="1" noChangeAspect="1"/>
          </p:cNvPicPr>
          <p:nvPr>
            <p:ph type="pic" sz="quarter" idx="13"/>
          </p:nvPr>
        </p:nvPicPr>
        <p:blipFill rotWithShape="1">
          <a:blip r:embed="rId5" cstate="email">
            <a:extLst>
              <a:ext uri="{28A0092B-C50C-407E-A947-70E740481C1C}">
                <a14:useLocalDpi xmlns:a14="http://schemas.microsoft.com/office/drawing/2010/main"/>
              </a:ext>
            </a:extLst>
          </a:blip>
          <a:srcRect/>
          <a:stretch/>
        </p:blipFill>
        <p:spPr>
          <a:xfrm>
            <a:off x="2218780" y="3504105"/>
            <a:ext cx="3711196" cy="2269705"/>
          </a:xfrm>
          <a:prstGeom prst="rect">
            <a:avLst/>
          </a:prstGeom>
        </p:spPr>
      </p:pic>
    </p:spTree>
    <p:extLst>
      <p:ext uri="{BB962C8B-B14F-4D97-AF65-F5344CB8AC3E}">
        <p14:creationId xmlns:p14="http://schemas.microsoft.com/office/powerpoint/2010/main" val="4243169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t="-12"/>
          <a:stretch/>
        </p:blipFill>
        <p:spPr>
          <a:xfrm>
            <a:off x="2603162" y="12360"/>
            <a:ext cx="9572795" cy="6845640"/>
          </a:xfrm>
        </p:spPr>
      </p:pic>
      <p:sp>
        <p:nvSpPr>
          <p:cNvPr id="46" name="Rectangle 32">
            <a:extLst>
              <a:ext uri="{FF2B5EF4-FFF2-40B4-BE49-F238E27FC236}">
                <a16:creationId xmlns:a16="http://schemas.microsoft.com/office/drawing/2014/main" id="{E97E95CA-7283-5B46-9EFB-EE7D6DEDBBB2}"/>
              </a:ext>
            </a:extLst>
          </p:cNvPr>
          <p:cNvSpPr/>
          <p:nvPr/>
        </p:nvSpPr>
        <p:spPr>
          <a:xfrm rot="5400000">
            <a:off x="-1696617" y="1696618"/>
            <a:ext cx="6870358" cy="3477126"/>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213973"/>
              <a:gd name="connsiteY0" fmla="*/ 15781 h 2288678"/>
              <a:gd name="connsiteX1" fmla="*/ 12213973 w 12213973"/>
              <a:gd name="connsiteY1" fmla="*/ 455559 h 2288678"/>
              <a:gd name="connsiteX2" fmla="*/ 12192001 w 12213973"/>
              <a:gd name="connsiteY2" fmla="*/ 2288678 h 2288678"/>
              <a:gd name="connsiteX3" fmla="*/ 0 w 12213973"/>
              <a:gd name="connsiteY3" fmla="*/ 2288678 h 2288678"/>
              <a:gd name="connsiteX4" fmla="*/ 0 w 12213973"/>
              <a:gd name="connsiteY4" fmla="*/ 15781 h 2288678"/>
              <a:gd name="connsiteX0" fmla="*/ 0 w 12213973"/>
              <a:gd name="connsiteY0" fmla="*/ 754 h 2273651"/>
              <a:gd name="connsiteX1" fmla="*/ 12213973 w 12213973"/>
              <a:gd name="connsiteY1" fmla="*/ 440532 h 2273651"/>
              <a:gd name="connsiteX2" fmla="*/ 12192001 w 12213973"/>
              <a:gd name="connsiteY2" fmla="*/ 2273651 h 2273651"/>
              <a:gd name="connsiteX3" fmla="*/ 0 w 12213973"/>
              <a:gd name="connsiteY3" fmla="*/ 2273651 h 2273651"/>
              <a:gd name="connsiteX4" fmla="*/ 0 w 12213973"/>
              <a:gd name="connsiteY4" fmla="*/ 754 h 2273651"/>
              <a:gd name="connsiteX0" fmla="*/ 0 w 12213973"/>
              <a:gd name="connsiteY0" fmla="*/ 286 h 2273183"/>
              <a:gd name="connsiteX1" fmla="*/ 12213973 w 12213973"/>
              <a:gd name="connsiteY1" fmla="*/ 440064 h 2273183"/>
              <a:gd name="connsiteX2" fmla="*/ 12192001 w 12213973"/>
              <a:gd name="connsiteY2" fmla="*/ 2273183 h 2273183"/>
              <a:gd name="connsiteX3" fmla="*/ 0 w 12213973"/>
              <a:gd name="connsiteY3" fmla="*/ 2273183 h 2273183"/>
              <a:gd name="connsiteX4" fmla="*/ 0 w 12213973"/>
              <a:gd name="connsiteY4" fmla="*/ 286 h 2273183"/>
              <a:gd name="connsiteX0" fmla="*/ 0 w 12235941"/>
              <a:gd name="connsiteY0" fmla="*/ 780 h 2273677"/>
              <a:gd name="connsiteX1" fmla="*/ 12235941 w 12235941"/>
              <a:gd name="connsiteY1" fmla="*/ 341354 h 2273677"/>
              <a:gd name="connsiteX2" fmla="*/ 12192001 w 12235941"/>
              <a:gd name="connsiteY2" fmla="*/ 2273677 h 2273677"/>
              <a:gd name="connsiteX3" fmla="*/ 0 w 12235941"/>
              <a:gd name="connsiteY3" fmla="*/ 2273677 h 2273677"/>
              <a:gd name="connsiteX4" fmla="*/ 0 w 12235941"/>
              <a:gd name="connsiteY4" fmla="*/ 780 h 2273677"/>
              <a:gd name="connsiteX0" fmla="*/ 0 w 12257907"/>
              <a:gd name="connsiteY0" fmla="*/ 2331 h 2275228"/>
              <a:gd name="connsiteX1" fmla="*/ 12257907 w 12257907"/>
              <a:gd name="connsiteY1" fmla="*/ 293303 h 2275228"/>
              <a:gd name="connsiteX2" fmla="*/ 12192001 w 12257907"/>
              <a:gd name="connsiteY2" fmla="*/ 2275228 h 2275228"/>
              <a:gd name="connsiteX3" fmla="*/ 0 w 12257907"/>
              <a:gd name="connsiteY3" fmla="*/ 2275228 h 2275228"/>
              <a:gd name="connsiteX4" fmla="*/ 0 w 12257907"/>
              <a:gd name="connsiteY4" fmla="*/ 2331 h 2275228"/>
              <a:gd name="connsiteX0" fmla="*/ 0 w 12257907"/>
              <a:gd name="connsiteY0" fmla="*/ 712 h 2273609"/>
              <a:gd name="connsiteX1" fmla="*/ 12257907 w 12257907"/>
              <a:gd name="connsiteY1" fmla="*/ 291684 h 2273609"/>
              <a:gd name="connsiteX2" fmla="*/ 12192001 w 12257907"/>
              <a:gd name="connsiteY2" fmla="*/ 2273609 h 2273609"/>
              <a:gd name="connsiteX3" fmla="*/ 0 w 12257907"/>
              <a:gd name="connsiteY3" fmla="*/ 2273609 h 2273609"/>
              <a:gd name="connsiteX4" fmla="*/ 0 w 12257907"/>
              <a:gd name="connsiteY4" fmla="*/ 712 h 2273609"/>
              <a:gd name="connsiteX0" fmla="*/ 0 w 12279997"/>
              <a:gd name="connsiteY0" fmla="*/ 457 h 2273354"/>
              <a:gd name="connsiteX1" fmla="*/ 12279998 w 12279997"/>
              <a:gd name="connsiteY1" fmla="*/ 326859 h 2273354"/>
              <a:gd name="connsiteX2" fmla="*/ 12192001 w 12279997"/>
              <a:gd name="connsiteY2" fmla="*/ 2273354 h 2273354"/>
              <a:gd name="connsiteX3" fmla="*/ 0 w 12279997"/>
              <a:gd name="connsiteY3" fmla="*/ 2273354 h 2273354"/>
              <a:gd name="connsiteX4" fmla="*/ 0 w 12279997"/>
              <a:gd name="connsiteY4" fmla="*/ 457 h 2273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9997" h="2273354">
                <a:moveTo>
                  <a:pt x="0" y="457"/>
                </a:moveTo>
                <a:cubicBezTo>
                  <a:pt x="4188178" y="-7069"/>
                  <a:pt x="7698848" y="77523"/>
                  <a:pt x="12279998" y="326859"/>
                </a:cubicBezTo>
                <a:lnTo>
                  <a:pt x="12192001" y="2273354"/>
                </a:lnTo>
                <a:lnTo>
                  <a:pt x="0" y="2273354"/>
                </a:lnTo>
                <a:lnTo>
                  <a:pt x="0" y="4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pic>
        <p:nvPicPr>
          <p:cNvPr id="11" name="Graphique 10">
            <a:extLst>
              <a:ext uri="{FF2B5EF4-FFF2-40B4-BE49-F238E27FC236}">
                <a16:creationId xmlns:a16="http://schemas.microsoft.com/office/drawing/2014/main" id="{EDC5FF79-D73B-1D48-7DB4-25843D3FE3C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02680" y="6104228"/>
            <a:ext cx="866226" cy="432000"/>
          </a:xfrm>
          <a:prstGeom prst="rect">
            <a:avLst/>
          </a:prstGeom>
        </p:spPr>
      </p:pic>
      <p:sp>
        <p:nvSpPr>
          <p:cNvPr id="13" name="ZoneTexte 53">
            <a:extLst>
              <a:ext uri="{FF2B5EF4-FFF2-40B4-BE49-F238E27FC236}">
                <a16:creationId xmlns:a16="http://schemas.microsoft.com/office/drawing/2014/main" id="{6655A2D1-9070-4AA7-8ACA-4265CBD83500}"/>
              </a:ext>
            </a:extLst>
          </p:cNvPr>
          <p:cNvSpPr txBox="1"/>
          <p:nvPr/>
        </p:nvSpPr>
        <p:spPr>
          <a:xfrm>
            <a:off x="76222" y="321772"/>
            <a:ext cx="3068032" cy="2369880"/>
          </a:xfrm>
          <a:prstGeom prst="rect">
            <a:avLst/>
          </a:prstGeom>
          <a:noFill/>
        </p:spPr>
        <p:txBody>
          <a:bodyPr wrap="square" rtlCol="0">
            <a:spAutoFit/>
          </a:bodyPr>
          <a:lstStyle/>
          <a:p>
            <a:r>
              <a:rPr lang="en-US" sz="2000" b="1" dirty="0">
                <a:solidFill>
                  <a:srgbClr val="002060"/>
                </a:solidFill>
                <a:latin typeface="Arial" panose="020B0604020202020204" pitchFamily="34" charset="0"/>
                <a:ea typeface="Open Sans" pitchFamily="2" charset="0"/>
                <a:cs typeface="Arial" panose="020B0604020202020204" pitchFamily="34" charset="0"/>
              </a:rPr>
              <a:t>CHALLENGES OF </a:t>
            </a:r>
          </a:p>
          <a:p>
            <a:pPr>
              <a:spcAft>
                <a:spcPts val="1800"/>
              </a:spcAft>
            </a:pPr>
            <a:r>
              <a:rPr lang="en-US" sz="2000" b="1" dirty="0">
                <a:solidFill>
                  <a:srgbClr val="002060"/>
                </a:solidFill>
                <a:latin typeface="Arial" panose="020B0604020202020204" pitchFamily="34" charset="0"/>
                <a:ea typeface="Open Sans" pitchFamily="2" charset="0"/>
                <a:cs typeface="Arial" panose="020B0604020202020204" pitchFamily="34" charset="0"/>
              </a:rPr>
              <a:t>FIRST-OF-A-KIND COMPONENTS</a:t>
            </a:r>
          </a:p>
          <a:p>
            <a:pPr>
              <a:spcAft>
                <a:spcPts val="1200"/>
              </a:spcAft>
            </a:pPr>
            <a:r>
              <a:rPr lang="en-GB" sz="1600" dirty="0">
                <a:solidFill>
                  <a:srgbClr val="002060"/>
                </a:solidFill>
                <a:latin typeface="Arial" panose="020B0604020202020204" pitchFamily="34" charset="0"/>
                <a:ea typeface="Open Sans" pitchFamily="2" charset="0"/>
                <a:cs typeface="Arial" panose="020B0604020202020204" pitchFamily="34" charset="0"/>
              </a:rPr>
              <a:t>Vacuum Vessel sectors have geometric non-conformities in the field bevel joints.</a:t>
            </a:r>
            <a:endParaRPr lang="en-US" sz="1600" dirty="0">
              <a:solidFill>
                <a:srgbClr val="002060"/>
              </a:solidFill>
              <a:latin typeface="Arial" panose="020B0604020202020204" pitchFamily="34" charset="0"/>
              <a:ea typeface="Open Sans" pitchFamily="2" charset="0"/>
              <a:cs typeface="Arial" panose="020B0604020202020204" pitchFamily="34" charset="0"/>
            </a:endParaRPr>
          </a:p>
          <a:p>
            <a:pPr>
              <a:lnSpc>
                <a:spcPts val="1800"/>
              </a:lnSpc>
              <a:spcAft>
                <a:spcPts val="1200"/>
              </a:spcAft>
            </a:pPr>
            <a:endParaRPr lang="en-US"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endParaRPr>
          </a:p>
        </p:txBody>
      </p:sp>
      <p:sp>
        <p:nvSpPr>
          <p:cNvPr id="14" name="ZoneTexte 11">
            <a:extLst>
              <a:ext uri="{FF2B5EF4-FFF2-40B4-BE49-F238E27FC236}">
                <a16:creationId xmlns:a16="http://schemas.microsoft.com/office/drawing/2014/main" id="{71FA8DDF-DFDE-4604-E4E5-71ED21F29D16}"/>
              </a:ext>
            </a:extLst>
          </p:cNvPr>
          <p:cNvSpPr txBox="1"/>
          <p:nvPr/>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chemeClr val="bg1"/>
                </a:solidFill>
                <a:latin typeface="Open Sans" pitchFamily="2" charset="0"/>
                <a:ea typeface="Open Sans" pitchFamily="2" charset="0"/>
                <a:cs typeface="Open Sans" pitchFamily="2" charset="0"/>
              </a:rPr>
              <a:t>11</a:t>
            </a:fld>
            <a:endParaRPr lang="fr-FR" sz="100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538045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53">
            <a:extLst>
              <a:ext uri="{FF2B5EF4-FFF2-40B4-BE49-F238E27FC236}">
                <a16:creationId xmlns:a16="http://schemas.microsoft.com/office/drawing/2014/main" id="{5DE76C89-872A-C70B-700D-2A7D8272128D}"/>
              </a:ext>
            </a:extLst>
          </p:cNvPr>
          <p:cNvSpPr txBox="1"/>
          <p:nvPr/>
        </p:nvSpPr>
        <p:spPr>
          <a:xfrm>
            <a:off x="115481" y="200686"/>
            <a:ext cx="9940046" cy="3811300"/>
          </a:xfrm>
          <a:prstGeom prst="rect">
            <a:avLst/>
          </a:prstGeom>
          <a:noFill/>
        </p:spPr>
        <p:txBody>
          <a:bodyPr wrap="square" rtlCol="0">
            <a:spAutoFit/>
          </a:bodyPr>
          <a:lstStyle/>
          <a:p>
            <a:pPr>
              <a:lnSpc>
                <a:spcPts val="2600"/>
              </a:lnSpc>
            </a:pPr>
            <a:r>
              <a:rPr lang="en-US" sz="2000" b="1" u="sng" dirty="0">
                <a:solidFill>
                  <a:schemeClr val="accent1"/>
                </a:solidFill>
                <a:latin typeface="Arial" panose="020B0604020202020204" pitchFamily="34" charset="0"/>
                <a:ea typeface="Open Sans" pitchFamily="2" charset="0"/>
                <a:cs typeface="Arial" panose="020B0604020202020204" pitchFamily="34" charset="0"/>
              </a:rPr>
              <a:t>REPAIRS TO VACUUM VESSEL SECTOR BEVEL JOINTS</a:t>
            </a:r>
            <a:endParaRPr lang="en-US" sz="1600" u="sng" dirty="0">
              <a:solidFill>
                <a:schemeClr val="tx1">
                  <a:lumMod val="75000"/>
                  <a:lumOff val="25000"/>
                </a:schemeClr>
              </a:solidFill>
              <a:latin typeface="Arial" panose="020B0604020202020204" pitchFamily="34" charset="0"/>
              <a:ea typeface="Open Sans" pitchFamily="2" charset="0"/>
              <a:cs typeface="Arial" panose="020B0604020202020204" pitchFamily="34" charset="0"/>
            </a:endParaRPr>
          </a:p>
          <a:p>
            <a:pPr>
              <a:lnSpc>
                <a:spcPts val="1800"/>
              </a:lnSpc>
              <a:spcBef>
                <a:spcPts val="600"/>
              </a:spcBef>
            </a:pP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Issue:</a:t>
            </a:r>
          </a:p>
          <a:p>
            <a:pPr marL="342900" indent="-342900">
              <a:lnSpc>
                <a:spcPts val="1800"/>
              </a:lnSpc>
              <a:spcBef>
                <a:spcPts val="600"/>
              </a:spcBef>
              <a:buFont typeface="+mj-lt"/>
              <a:buAutoNum type="arabicPeriod"/>
            </a:pP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Main reason: Segments machined before assembly into sector</a:t>
            </a:r>
          </a:p>
          <a:p>
            <a:pPr marL="342900" indent="-342900">
              <a:lnSpc>
                <a:spcPts val="1800"/>
              </a:lnSpc>
              <a:spcBef>
                <a:spcPts val="600"/>
              </a:spcBef>
              <a:buFont typeface="+mj-lt"/>
              <a:buAutoNum type="arabicPeriod"/>
            </a:pP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→Weld distortions incompatible with planned sector welding</a:t>
            </a:r>
          </a:p>
          <a:p>
            <a:pPr marL="342900" indent="-342900">
              <a:lnSpc>
                <a:spcPts val="1800"/>
              </a:lnSpc>
              <a:spcBef>
                <a:spcPts val="600"/>
              </a:spcBef>
              <a:buFont typeface="+mj-lt"/>
              <a:buAutoNum type="arabicPeriod"/>
            </a:pP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 Assembly halted in 2021 due to ASN raising major issue in hold point</a:t>
            </a:r>
          </a:p>
          <a:p>
            <a:pPr>
              <a:lnSpc>
                <a:spcPts val="1800"/>
              </a:lnSpc>
              <a:spcBef>
                <a:spcPts val="600"/>
              </a:spcBef>
            </a:pPr>
            <a:endPar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endParaRPr>
          </a:p>
          <a:p>
            <a:pPr>
              <a:lnSpc>
                <a:spcPts val="1800"/>
              </a:lnSpc>
              <a:spcBef>
                <a:spcPts val="600"/>
              </a:spcBef>
            </a:pP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Solution:</a:t>
            </a:r>
          </a:p>
          <a:p>
            <a:pPr marL="342900" indent="-342900">
              <a:lnSpc>
                <a:spcPts val="1800"/>
              </a:lnSpc>
              <a:spcBef>
                <a:spcPts val="600"/>
              </a:spcBef>
              <a:buFont typeface="+mj-lt"/>
              <a:buAutoNum type="arabicPeriod"/>
            </a:pP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Bevel Build-up (manual tig / mechanized tig) + NDE (M-UT and RT). </a:t>
            </a:r>
          </a:p>
          <a:p>
            <a:pPr marL="800100" lvl="1" indent="-342900">
              <a:lnSpc>
                <a:spcPts val="1800"/>
              </a:lnSpc>
              <a:spcBef>
                <a:spcPts val="600"/>
              </a:spcBef>
              <a:buFont typeface="+mj-lt"/>
              <a:buAutoNum type="arabicPeriod"/>
            </a:pP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S4, S5, S9, S6 and S7: manual tig </a:t>
            </a:r>
          </a:p>
          <a:p>
            <a:pPr marL="800100" lvl="1" indent="-342900">
              <a:lnSpc>
                <a:spcPts val="1800"/>
              </a:lnSpc>
              <a:spcBef>
                <a:spcPts val="600"/>
              </a:spcBef>
              <a:buFont typeface="+mj-lt"/>
              <a:buAutoNum type="arabicPeriod"/>
            </a:pP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S8 &amp; S1: mechanized and manual tig</a:t>
            </a:r>
          </a:p>
          <a:p>
            <a:pPr marL="342900" indent="-342900">
              <a:lnSpc>
                <a:spcPts val="1800"/>
              </a:lnSpc>
              <a:spcBef>
                <a:spcPts val="600"/>
              </a:spcBef>
              <a:buFont typeface="+mj-lt"/>
              <a:buAutoNum type="arabicPeriod"/>
            </a:pP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Bevel machining, with portable milling machine(s) bolted to the Sector T-rib</a:t>
            </a:r>
          </a:p>
          <a:p>
            <a:pPr>
              <a:lnSpc>
                <a:spcPts val="1800"/>
              </a:lnSpc>
              <a:spcBef>
                <a:spcPts val="600"/>
              </a:spcBef>
            </a:pPr>
            <a:endPar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endParaRPr>
          </a:p>
        </p:txBody>
      </p:sp>
      <p:pic>
        <p:nvPicPr>
          <p:cNvPr id="18" name="Picture 17">
            <a:extLst>
              <a:ext uri="{FF2B5EF4-FFF2-40B4-BE49-F238E27FC236}">
                <a16:creationId xmlns:a16="http://schemas.microsoft.com/office/drawing/2014/main" id="{62CC580F-0FCD-E5BE-0559-78A0B3846E6E}"/>
              </a:ext>
            </a:extLst>
          </p:cNvPr>
          <p:cNvPicPr>
            <a:picLocks noChangeAspect="1"/>
          </p:cNvPicPr>
          <p:nvPr/>
        </p:nvPicPr>
        <p:blipFill>
          <a:blip r:embed="rId2"/>
          <a:stretch>
            <a:fillRect/>
          </a:stretch>
        </p:blipFill>
        <p:spPr>
          <a:xfrm>
            <a:off x="273318" y="3858465"/>
            <a:ext cx="7131718" cy="2616101"/>
          </a:xfrm>
          <a:prstGeom prst="rect">
            <a:avLst/>
          </a:prstGeom>
        </p:spPr>
      </p:pic>
      <p:sp>
        <p:nvSpPr>
          <p:cNvPr id="22" name="ZoneTexte 53">
            <a:extLst>
              <a:ext uri="{FF2B5EF4-FFF2-40B4-BE49-F238E27FC236}">
                <a16:creationId xmlns:a16="http://schemas.microsoft.com/office/drawing/2014/main" id="{BEF16120-09F7-B68A-3641-0F8EF81E7F44}"/>
              </a:ext>
            </a:extLst>
          </p:cNvPr>
          <p:cNvSpPr txBox="1"/>
          <p:nvPr/>
        </p:nvSpPr>
        <p:spPr>
          <a:xfrm>
            <a:off x="7514665" y="4085584"/>
            <a:ext cx="4641515" cy="1631216"/>
          </a:xfrm>
          <a:prstGeom prst="rect">
            <a:avLst/>
          </a:prstGeom>
          <a:noFill/>
        </p:spPr>
        <p:txBody>
          <a:bodyPr wrap="square" rtlCol="0">
            <a:spAutoFit/>
          </a:bodyPr>
          <a:lstStyle/>
          <a:p>
            <a:r>
              <a:rPr lang="en-US" sz="2000" b="1" dirty="0">
                <a:solidFill>
                  <a:srgbClr val="002060"/>
                </a:solidFill>
                <a:latin typeface="Arial" panose="020B0604020202020204" pitchFamily="34" charset="0"/>
                <a:ea typeface="Open Sans" pitchFamily="2" charset="0"/>
                <a:cs typeface="Arial" panose="020B0604020202020204" pitchFamily="34" charset="0"/>
              </a:rPr>
              <a:t>STATUS</a:t>
            </a:r>
          </a:p>
          <a:p>
            <a:pPr marR="0" algn="l" rtl="0" eaLnBrk="1" fontAlgn="auto" latinLnBrk="0" hangingPunct="1">
              <a:spcBef>
                <a:spcPts val="0"/>
              </a:spcBef>
              <a:spcAft>
                <a:spcPts val="0"/>
              </a:spcAft>
              <a:buClrTx/>
              <a:buSzPts val="1200"/>
            </a:pPr>
            <a:r>
              <a:rPr lang="en-US" sz="1600" dirty="0">
                <a:solidFill>
                  <a:srgbClr val="FF0000"/>
                </a:solidFill>
                <a:latin typeface="Arial" panose="020B0604020202020204" pitchFamily="34" charset="0"/>
                <a:ea typeface="Open Sans" pitchFamily="2" charset="0"/>
                <a:cs typeface="Arial" panose="020B0604020202020204" pitchFamily="34" charset="0"/>
              </a:rPr>
              <a:t>Sector 5 (at EU Supplier): successfully repaired</a:t>
            </a:r>
          </a:p>
          <a:p>
            <a:pPr marR="0" algn="l" rtl="0" eaLnBrk="1" fontAlgn="auto" latinLnBrk="0" hangingPunct="1">
              <a:spcBef>
                <a:spcPts val="0"/>
              </a:spcBef>
              <a:spcAft>
                <a:spcPts val="0"/>
              </a:spcAft>
              <a:buClrTx/>
              <a:buSzPts val="1200"/>
            </a:pPr>
            <a:r>
              <a:rPr lang="en-US" sz="1600" i="0" u="none" strike="noStrike" dirty="0">
                <a:solidFill>
                  <a:srgbClr val="FF0000"/>
                </a:solidFill>
                <a:effectLst/>
                <a:latin typeface="Arial" panose="020B0604020202020204" pitchFamily="34" charset="0"/>
                <a:ea typeface="Open Sans" pitchFamily="2" charset="0"/>
                <a:cs typeface="Arial" panose="020B0604020202020204" pitchFamily="34" charset="0"/>
              </a:rPr>
              <a:t>Sector 7 (at ITER): successfully repaired</a:t>
            </a:r>
          </a:p>
          <a:p>
            <a:pPr marR="0" algn="l" rtl="0" eaLnBrk="1" fontAlgn="auto" latinLnBrk="0" hangingPunct="1">
              <a:spcBef>
                <a:spcPts val="0"/>
              </a:spcBef>
              <a:spcAft>
                <a:spcPts val="0"/>
              </a:spcAft>
              <a:buClrTx/>
              <a:buSzPts val="1200"/>
            </a:pPr>
            <a:r>
              <a:rPr lang="en-US" sz="1600" dirty="0">
                <a:solidFill>
                  <a:srgbClr val="002060"/>
                </a:solidFill>
                <a:latin typeface="Arial" panose="020B0604020202020204" pitchFamily="34" charset="0"/>
                <a:ea typeface="Open Sans" pitchFamily="2" charset="0"/>
                <a:cs typeface="Arial" panose="020B0604020202020204" pitchFamily="34" charset="0"/>
              </a:rPr>
              <a:t>Sectors 6 &amp; 8 (at ITER): repairs in progress</a:t>
            </a:r>
          </a:p>
          <a:p>
            <a:pPr marR="0" algn="l" rtl="0" eaLnBrk="1" fontAlgn="auto" latinLnBrk="0" hangingPunct="1">
              <a:spcBef>
                <a:spcPts val="0"/>
              </a:spcBef>
              <a:spcAft>
                <a:spcPts val="0"/>
              </a:spcAft>
              <a:buClrTx/>
              <a:buSzPts val="1200"/>
            </a:pPr>
            <a:r>
              <a:rPr lang="en-US" sz="1600" i="0" u="none" strike="noStrike" dirty="0">
                <a:solidFill>
                  <a:srgbClr val="002060"/>
                </a:solidFill>
                <a:effectLst/>
                <a:latin typeface="Arial" panose="020B0604020202020204" pitchFamily="34" charset="0"/>
                <a:ea typeface="Open Sans" pitchFamily="2" charset="0"/>
                <a:cs typeface="Arial" panose="020B0604020202020204" pitchFamily="34" charset="0"/>
              </a:rPr>
              <a:t>Sector 1 (at ITER): repair to start soon</a:t>
            </a:r>
          </a:p>
          <a:p>
            <a:pPr marR="0" algn="l" rtl="0" eaLnBrk="1" fontAlgn="auto" latinLnBrk="0" hangingPunct="1">
              <a:spcBef>
                <a:spcPts val="0"/>
              </a:spcBef>
              <a:spcAft>
                <a:spcPts val="0"/>
              </a:spcAft>
              <a:buClrTx/>
              <a:buSzPts val="1200"/>
            </a:pPr>
            <a:r>
              <a:rPr lang="en-US" sz="1600" dirty="0">
                <a:solidFill>
                  <a:srgbClr val="002060"/>
                </a:solidFill>
                <a:latin typeface="Arial" panose="020B0604020202020204" pitchFamily="34" charset="0"/>
                <a:ea typeface="Open Sans" pitchFamily="2" charset="0"/>
                <a:cs typeface="Arial" panose="020B0604020202020204" pitchFamily="34" charset="0"/>
              </a:rPr>
              <a:t>Sectors 2, 3, 4, 9: manufacturing still in progress</a:t>
            </a:r>
            <a:endParaRPr lang="en-GB" sz="1600" i="0" u="none" strike="noStrike" dirty="0">
              <a:solidFill>
                <a:srgbClr val="002060"/>
              </a:solidFill>
              <a:effectLst/>
              <a:latin typeface="Arial" panose="020B0604020202020204" pitchFamily="34" charset="0"/>
            </a:endParaRPr>
          </a:p>
        </p:txBody>
      </p:sp>
      <p:sp>
        <p:nvSpPr>
          <p:cNvPr id="24" name="Rectangle 23">
            <a:extLst>
              <a:ext uri="{FF2B5EF4-FFF2-40B4-BE49-F238E27FC236}">
                <a16:creationId xmlns:a16="http://schemas.microsoft.com/office/drawing/2014/main" id="{3BDFAB42-71D4-C1D8-E4F5-7949D5D17A87}"/>
              </a:ext>
            </a:extLst>
          </p:cNvPr>
          <p:cNvSpPr/>
          <p:nvPr/>
        </p:nvSpPr>
        <p:spPr>
          <a:xfrm>
            <a:off x="7378561" y="1219860"/>
            <a:ext cx="4700747" cy="2106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08EE583D-DE86-C109-FF91-BB94A32A83B4}"/>
              </a:ext>
            </a:extLst>
          </p:cNvPr>
          <p:cNvPicPr>
            <a:picLocks noChangeAspect="1"/>
          </p:cNvPicPr>
          <p:nvPr/>
        </p:nvPicPr>
        <p:blipFill>
          <a:blip r:embed="rId3"/>
          <a:stretch>
            <a:fillRect/>
          </a:stretch>
        </p:blipFill>
        <p:spPr>
          <a:xfrm>
            <a:off x="9173790" y="200686"/>
            <a:ext cx="2206982" cy="3790252"/>
          </a:xfrm>
          <a:prstGeom prst="rect">
            <a:avLst/>
          </a:prstGeom>
        </p:spPr>
      </p:pic>
    </p:spTree>
    <p:extLst>
      <p:ext uri="{BB962C8B-B14F-4D97-AF65-F5344CB8AC3E}">
        <p14:creationId xmlns:p14="http://schemas.microsoft.com/office/powerpoint/2010/main" val="214528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wearing a safety vest and white helmet working on a machine&#10;&#10;Description automatically generated">
            <a:extLst>
              <a:ext uri="{FF2B5EF4-FFF2-40B4-BE49-F238E27FC236}">
                <a16:creationId xmlns:a16="http://schemas.microsoft.com/office/drawing/2014/main" id="{24FE3822-4F18-D21B-3B07-90AE0C546B1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0" y="0"/>
            <a:ext cx="13133818" cy="7387772"/>
          </a:xfrm>
        </p:spPr>
      </p:pic>
    </p:spTree>
    <p:extLst>
      <p:ext uri="{BB962C8B-B14F-4D97-AF65-F5344CB8AC3E}">
        <p14:creationId xmlns:p14="http://schemas.microsoft.com/office/powerpoint/2010/main" val="1472199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2CC580F-0FCD-E5BE-0559-78A0B3846E6E}"/>
              </a:ext>
            </a:extLst>
          </p:cNvPr>
          <p:cNvPicPr>
            <a:picLocks noChangeAspect="1"/>
          </p:cNvPicPr>
          <p:nvPr/>
        </p:nvPicPr>
        <p:blipFill>
          <a:blip r:embed="rId2"/>
          <a:stretch>
            <a:fillRect/>
          </a:stretch>
        </p:blipFill>
        <p:spPr>
          <a:xfrm>
            <a:off x="273318" y="3858465"/>
            <a:ext cx="7131718" cy="2616101"/>
          </a:xfrm>
          <a:prstGeom prst="rect">
            <a:avLst/>
          </a:prstGeom>
        </p:spPr>
      </p:pic>
      <p:sp>
        <p:nvSpPr>
          <p:cNvPr id="22" name="ZoneTexte 53">
            <a:extLst>
              <a:ext uri="{FF2B5EF4-FFF2-40B4-BE49-F238E27FC236}">
                <a16:creationId xmlns:a16="http://schemas.microsoft.com/office/drawing/2014/main" id="{BEF16120-09F7-B68A-3641-0F8EF81E7F44}"/>
              </a:ext>
            </a:extLst>
          </p:cNvPr>
          <p:cNvSpPr txBox="1"/>
          <p:nvPr/>
        </p:nvSpPr>
        <p:spPr>
          <a:xfrm>
            <a:off x="7514665" y="4085584"/>
            <a:ext cx="4641515" cy="1631216"/>
          </a:xfrm>
          <a:prstGeom prst="rect">
            <a:avLst/>
          </a:prstGeom>
          <a:noFill/>
        </p:spPr>
        <p:txBody>
          <a:bodyPr wrap="square" rtlCol="0">
            <a:spAutoFit/>
          </a:bodyPr>
          <a:lstStyle/>
          <a:p>
            <a:r>
              <a:rPr lang="en-US" sz="2000" b="1" dirty="0">
                <a:solidFill>
                  <a:srgbClr val="002060"/>
                </a:solidFill>
                <a:latin typeface="Arial" panose="020B0604020202020204" pitchFamily="34" charset="0"/>
                <a:ea typeface="Open Sans" pitchFamily="2" charset="0"/>
                <a:cs typeface="Arial" panose="020B0604020202020204" pitchFamily="34" charset="0"/>
              </a:rPr>
              <a:t>STATUS</a:t>
            </a:r>
          </a:p>
          <a:p>
            <a:pPr marR="0" algn="l" rtl="0" eaLnBrk="1" fontAlgn="auto" latinLnBrk="0" hangingPunct="1">
              <a:spcBef>
                <a:spcPts val="0"/>
              </a:spcBef>
              <a:spcAft>
                <a:spcPts val="0"/>
              </a:spcAft>
              <a:buClrTx/>
              <a:buSzPts val="1200"/>
            </a:pPr>
            <a:r>
              <a:rPr lang="en-US" sz="1600" dirty="0">
                <a:solidFill>
                  <a:srgbClr val="FF0000"/>
                </a:solidFill>
                <a:latin typeface="Arial" panose="020B0604020202020204" pitchFamily="34" charset="0"/>
                <a:ea typeface="Open Sans" pitchFamily="2" charset="0"/>
                <a:cs typeface="Arial" panose="020B0604020202020204" pitchFamily="34" charset="0"/>
              </a:rPr>
              <a:t>Sector 5 (at EU Supplier): successfully repaired</a:t>
            </a:r>
          </a:p>
          <a:p>
            <a:pPr marR="0" algn="l" rtl="0" eaLnBrk="1" fontAlgn="auto" latinLnBrk="0" hangingPunct="1">
              <a:spcBef>
                <a:spcPts val="0"/>
              </a:spcBef>
              <a:spcAft>
                <a:spcPts val="0"/>
              </a:spcAft>
              <a:buClrTx/>
              <a:buSzPts val="1200"/>
            </a:pPr>
            <a:r>
              <a:rPr lang="en-US" sz="1600" i="0" u="none" strike="noStrike" dirty="0">
                <a:solidFill>
                  <a:srgbClr val="FF0000"/>
                </a:solidFill>
                <a:effectLst/>
                <a:latin typeface="Arial" panose="020B0604020202020204" pitchFamily="34" charset="0"/>
                <a:ea typeface="Open Sans" pitchFamily="2" charset="0"/>
                <a:cs typeface="Arial" panose="020B0604020202020204" pitchFamily="34" charset="0"/>
              </a:rPr>
              <a:t>Sector 7 (at ITER): successfully repaired</a:t>
            </a:r>
          </a:p>
          <a:p>
            <a:pPr marR="0" algn="l" rtl="0" eaLnBrk="1" fontAlgn="auto" latinLnBrk="0" hangingPunct="1">
              <a:spcBef>
                <a:spcPts val="0"/>
              </a:spcBef>
              <a:spcAft>
                <a:spcPts val="0"/>
              </a:spcAft>
              <a:buClrTx/>
              <a:buSzPts val="1200"/>
            </a:pPr>
            <a:r>
              <a:rPr lang="en-US" sz="1600" dirty="0">
                <a:solidFill>
                  <a:srgbClr val="002060"/>
                </a:solidFill>
                <a:latin typeface="Arial" panose="020B0604020202020204" pitchFamily="34" charset="0"/>
                <a:ea typeface="Open Sans" pitchFamily="2" charset="0"/>
                <a:cs typeface="Arial" panose="020B0604020202020204" pitchFamily="34" charset="0"/>
              </a:rPr>
              <a:t>Sectors 6 &amp; 8 (at ITER): repairs in progress</a:t>
            </a:r>
          </a:p>
          <a:p>
            <a:pPr marR="0" algn="l" rtl="0" eaLnBrk="1" fontAlgn="auto" latinLnBrk="0" hangingPunct="1">
              <a:spcBef>
                <a:spcPts val="0"/>
              </a:spcBef>
              <a:spcAft>
                <a:spcPts val="0"/>
              </a:spcAft>
              <a:buClrTx/>
              <a:buSzPts val="1200"/>
            </a:pPr>
            <a:r>
              <a:rPr lang="en-US" sz="1600" i="0" u="none" strike="noStrike" dirty="0">
                <a:solidFill>
                  <a:srgbClr val="002060"/>
                </a:solidFill>
                <a:effectLst/>
                <a:latin typeface="Arial" panose="020B0604020202020204" pitchFamily="34" charset="0"/>
                <a:ea typeface="Open Sans" pitchFamily="2" charset="0"/>
                <a:cs typeface="Arial" panose="020B0604020202020204" pitchFamily="34" charset="0"/>
              </a:rPr>
              <a:t>Sector 1 (at ITER): repair to start soon</a:t>
            </a:r>
          </a:p>
          <a:p>
            <a:pPr marR="0" algn="l" rtl="0" eaLnBrk="1" fontAlgn="auto" latinLnBrk="0" hangingPunct="1">
              <a:spcBef>
                <a:spcPts val="0"/>
              </a:spcBef>
              <a:spcAft>
                <a:spcPts val="0"/>
              </a:spcAft>
              <a:buClrTx/>
              <a:buSzPts val="1200"/>
            </a:pPr>
            <a:r>
              <a:rPr lang="en-US" sz="1600" dirty="0">
                <a:solidFill>
                  <a:srgbClr val="002060"/>
                </a:solidFill>
                <a:latin typeface="Arial" panose="020B0604020202020204" pitchFamily="34" charset="0"/>
                <a:ea typeface="Open Sans" pitchFamily="2" charset="0"/>
                <a:cs typeface="Arial" panose="020B0604020202020204" pitchFamily="34" charset="0"/>
              </a:rPr>
              <a:t>Sectors 2, 3, 4, 9: manufacturing still in progress</a:t>
            </a:r>
            <a:endParaRPr lang="en-GB" sz="1600" i="0" u="none" strike="noStrike" dirty="0">
              <a:solidFill>
                <a:srgbClr val="002060"/>
              </a:solidFill>
              <a:effectLst/>
              <a:latin typeface="Arial" panose="020B0604020202020204" pitchFamily="34" charset="0"/>
            </a:endParaRPr>
          </a:p>
        </p:txBody>
      </p:sp>
      <p:sp>
        <p:nvSpPr>
          <p:cNvPr id="24" name="Rectangle 23">
            <a:extLst>
              <a:ext uri="{FF2B5EF4-FFF2-40B4-BE49-F238E27FC236}">
                <a16:creationId xmlns:a16="http://schemas.microsoft.com/office/drawing/2014/main" id="{3BDFAB42-71D4-C1D8-E4F5-7949D5D17A87}"/>
              </a:ext>
            </a:extLst>
          </p:cNvPr>
          <p:cNvSpPr/>
          <p:nvPr/>
        </p:nvSpPr>
        <p:spPr>
          <a:xfrm>
            <a:off x="7378561" y="1219860"/>
            <a:ext cx="4700747" cy="2106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6A82C4B0-8264-EC6A-6717-D3A3B04A7913}"/>
              </a:ext>
            </a:extLst>
          </p:cNvPr>
          <p:cNvPicPr>
            <a:picLocks noChangeAspect="1"/>
          </p:cNvPicPr>
          <p:nvPr/>
        </p:nvPicPr>
        <p:blipFill>
          <a:blip r:embed="rId3"/>
          <a:stretch>
            <a:fillRect/>
          </a:stretch>
        </p:blipFill>
        <p:spPr>
          <a:xfrm>
            <a:off x="-134051" y="-87273"/>
            <a:ext cx="12326051" cy="8345714"/>
          </a:xfrm>
          <a:prstGeom prst="rect">
            <a:avLst/>
          </a:prstGeom>
        </p:spPr>
      </p:pic>
      <p:sp>
        <p:nvSpPr>
          <p:cNvPr id="26" name="Content Placeholder 2">
            <a:extLst>
              <a:ext uri="{FF2B5EF4-FFF2-40B4-BE49-F238E27FC236}">
                <a16:creationId xmlns:a16="http://schemas.microsoft.com/office/drawing/2014/main" id="{E18CDAAC-937D-FB81-5EEE-317F82C34CDD}"/>
              </a:ext>
            </a:extLst>
          </p:cNvPr>
          <p:cNvSpPr txBox="1">
            <a:spLocks/>
          </p:cNvSpPr>
          <p:nvPr/>
        </p:nvSpPr>
        <p:spPr>
          <a:xfrm>
            <a:off x="9374794" y="3651130"/>
            <a:ext cx="1689114" cy="2964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i="1" kern="0" dirty="0">
                <a:solidFill>
                  <a:schemeClr val="accent1"/>
                </a:solidFill>
                <a:latin typeface="Arial" panose="020B0604020202020204" pitchFamily="34" charset="0"/>
                <a:cs typeface="Arial" panose="020B0604020202020204" pitchFamily="34" charset="0"/>
              </a:rPr>
              <a:t>Bevel machining</a:t>
            </a:r>
          </a:p>
        </p:txBody>
      </p:sp>
    </p:spTree>
    <p:extLst>
      <p:ext uri="{BB962C8B-B14F-4D97-AF65-F5344CB8AC3E}">
        <p14:creationId xmlns:p14="http://schemas.microsoft.com/office/powerpoint/2010/main" val="1747791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FFD471C-A6C5-015E-99F3-0A10731ABFC3}"/>
              </a:ext>
            </a:extLst>
          </p:cNvPr>
          <p:cNvSpPr>
            <a:spLocks noGrp="1"/>
          </p:cNvSpPr>
          <p:nvPr>
            <p:ph type="pic" sz="quarter" idx="10"/>
          </p:nvPr>
        </p:nvSpPr>
        <p:spPr/>
        <p:txBody>
          <a:bodyPr/>
          <a:lstStyle/>
          <a:p>
            <a:endParaRPr lang="en-GB"/>
          </a:p>
        </p:txBody>
      </p:sp>
      <p:sp>
        <p:nvSpPr>
          <p:cNvPr id="3" name="Picture Placeholder 2">
            <a:extLst>
              <a:ext uri="{FF2B5EF4-FFF2-40B4-BE49-F238E27FC236}">
                <a16:creationId xmlns:a16="http://schemas.microsoft.com/office/drawing/2014/main" id="{EBA5C510-8150-97B9-718D-EC72491CDE72}"/>
              </a:ext>
            </a:extLst>
          </p:cNvPr>
          <p:cNvSpPr>
            <a:spLocks noGrp="1"/>
          </p:cNvSpPr>
          <p:nvPr>
            <p:ph type="pic" sz="quarter" idx="12"/>
          </p:nvPr>
        </p:nvSpPr>
        <p:spPr/>
        <p:txBody>
          <a:bodyPr/>
          <a:lstStyle/>
          <a:p>
            <a:endParaRPr lang="en-GB"/>
          </a:p>
        </p:txBody>
      </p:sp>
      <p:sp>
        <p:nvSpPr>
          <p:cNvPr id="4" name="Picture Placeholder 3">
            <a:extLst>
              <a:ext uri="{FF2B5EF4-FFF2-40B4-BE49-F238E27FC236}">
                <a16:creationId xmlns:a16="http://schemas.microsoft.com/office/drawing/2014/main" id="{B9091B91-0747-1FE1-7727-315284BA9AF8}"/>
              </a:ext>
            </a:extLst>
          </p:cNvPr>
          <p:cNvSpPr>
            <a:spLocks noGrp="1"/>
          </p:cNvSpPr>
          <p:nvPr>
            <p:ph type="pic" sz="quarter" idx="13"/>
          </p:nvPr>
        </p:nvSpPr>
        <p:spPr/>
        <p:txBody>
          <a:bodyPr/>
          <a:lstStyle/>
          <a:p>
            <a:endParaRPr lang="en-GB"/>
          </a:p>
        </p:txBody>
      </p:sp>
      <p:sp>
        <p:nvSpPr>
          <p:cNvPr id="5" name="Picture Placeholder 4">
            <a:extLst>
              <a:ext uri="{FF2B5EF4-FFF2-40B4-BE49-F238E27FC236}">
                <a16:creationId xmlns:a16="http://schemas.microsoft.com/office/drawing/2014/main" id="{E80D69CB-1297-A1B2-962E-AB3359E2C4D2}"/>
              </a:ext>
            </a:extLst>
          </p:cNvPr>
          <p:cNvSpPr>
            <a:spLocks noGrp="1"/>
          </p:cNvSpPr>
          <p:nvPr>
            <p:ph type="pic" sz="quarter" idx="14"/>
          </p:nvPr>
        </p:nvSpPr>
        <p:spPr/>
        <p:txBody>
          <a:bodyPr/>
          <a:lstStyle/>
          <a:p>
            <a:endParaRPr lang="en-GB"/>
          </a:p>
        </p:txBody>
      </p:sp>
      <p:pic>
        <p:nvPicPr>
          <p:cNvPr id="3074" name="Picture 2">
            <a:extLst>
              <a:ext uri="{FF2B5EF4-FFF2-40B4-BE49-F238E27FC236}">
                <a16:creationId xmlns:a16="http://schemas.microsoft.com/office/drawing/2014/main" id="{CA41C915-ECF0-88B1-54BA-064F65FBF54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782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184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b="-251"/>
          <a:stretch/>
        </p:blipFill>
        <p:spPr>
          <a:xfrm>
            <a:off x="72000" y="0"/>
            <a:ext cx="10286967" cy="6870357"/>
          </a:xfrm>
          <a:prstGeom prst="rect">
            <a:avLst/>
          </a:prstGeom>
        </p:spPr>
      </p:pic>
      <p:sp>
        <p:nvSpPr>
          <p:cNvPr id="46" name="Rectangle 32">
            <a:extLst>
              <a:ext uri="{FF2B5EF4-FFF2-40B4-BE49-F238E27FC236}">
                <a16:creationId xmlns:a16="http://schemas.microsoft.com/office/drawing/2014/main" id="{E97E95CA-7283-5B46-9EFB-EE7D6DEDBBB2}"/>
              </a:ext>
            </a:extLst>
          </p:cNvPr>
          <p:cNvSpPr/>
          <p:nvPr/>
        </p:nvSpPr>
        <p:spPr>
          <a:xfrm rot="16200000">
            <a:off x="6661322" y="1339675"/>
            <a:ext cx="6870360" cy="4191004"/>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213973"/>
              <a:gd name="connsiteY0" fmla="*/ 15781 h 2288678"/>
              <a:gd name="connsiteX1" fmla="*/ 12213973 w 12213973"/>
              <a:gd name="connsiteY1" fmla="*/ 455559 h 2288678"/>
              <a:gd name="connsiteX2" fmla="*/ 12192001 w 12213973"/>
              <a:gd name="connsiteY2" fmla="*/ 2288678 h 2288678"/>
              <a:gd name="connsiteX3" fmla="*/ 0 w 12213973"/>
              <a:gd name="connsiteY3" fmla="*/ 2288678 h 2288678"/>
              <a:gd name="connsiteX4" fmla="*/ 0 w 12213973"/>
              <a:gd name="connsiteY4" fmla="*/ 15781 h 2288678"/>
              <a:gd name="connsiteX0" fmla="*/ 0 w 12213973"/>
              <a:gd name="connsiteY0" fmla="*/ 754 h 2273651"/>
              <a:gd name="connsiteX1" fmla="*/ 12213973 w 12213973"/>
              <a:gd name="connsiteY1" fmla="*/ 440532 h 2273651"/>
              <a:gd name="connsiteX2" fmla="*/ 12192001 w 12213973"/>
              <a:gd name="connsiteY2" fmla="*/ 2273651 h 2273651"/>
              <a:gd name="connsiteX3" fmla="*/ 0 w 12213973"/>
              <a:gd name="connsiteY3" fmla="*/ 2273651 h 2273651"/>
              <a:gd name="connsiteX4" fmla="*/ 0 w 12213973"/>
              <a:gd name="connsiteY4" fmla="*/ 754 h 2273651"/>
              <a:gd name="connsiteX0" fmla="*/ 0 w 12213973"/>
              <a:gd name="connsiteY0" fmla="*/ 286 h 2273183"/>
              <a:gd name="connsiteX1" fmla="*/ 12213973 w 12213973"/>
              <a:gd name="connsiteY1" fmla="*/ 440064 h 2273183"/>
              <a:gd name="connsiteX2" fmla="*/ 12192001 w 12213973"/>
              <a:gd name="connsiteY2" fmla="*/ 2273183 h 2273183"/>
              <a:gd name="connsiteX3" fmla="*/ 0 w 12213973"/>
              <a:gd name="connsiteY3" fmla="*/ 2273183 h 2273183"/>
              <a:gd name="connsiteX4" fmla="*/ 0 w 12213973"/>
              <a:gd name="connsiteY4" fmla="*/ 286 h 2273183"/>
              <a:gd name="connsiteX0" fmla="*/ 0 w 12235941"/>
              <a:gd name="connsiteY0" fmla="*/ 780 h 2273677"/>
              <a:gd name="connsiteX1" fmla="*/ 12235941 w 12235941"/>
              <a:gd name="connsiteY1" fmla="*/ 341354 h 2273677"/>
              <a:gd name="connsiteX2" fmla="*/ 12192001 w 12235941"/>
              <a:gd name="connsiteY2" fmla="*/ 2273677 h 2273677"/>
              <a:gd name="connsiteX3" fmla="*/ 0 w 12235941"/>
              <a:gd name="connsiteY3" fmla="*/ 2273677 h 2273677"/>
              <a:gd name="connsiteX4" fmla="*/ 0 w 12235941"/>
              <a:gd name="connsiteY4" fmla="*/ 780 h 2273677"/>
              <a:gd name="connsiteX0" fmla="*/ 0 w 12257907"/>
              <a:gd name="connsiteY0" fmla="*/ 2331 h 2275228"/>
              <a:gd name="connsiteX1" fmla="*/ 12257907 w 12257907"/>
              <a:gd name="connsiteY1" fmla="*/ 293303 h 2275228"/>
              <a:gd name="connsiteX2" fmla="*/ 12192001 w 12257907"/>
              <a:gd name="connsiteY2" fmla="*/ 2275228 h 2275228"/>
              <a:gd name="connsiteX3" fmla="*/ 0 w 12257907"/>
              <a:gd name="connsiteY3" fmla="*/ 2275228 h 2275228"/>
              <a:gd name="connsiteX4" fmla="*/ 0 w 12257907"/>
              <a:gd name="connsiteY4" fmla="*/ 2331 h 2275228"/>
              <a:gd name="connsiteX0" fmla="*/ 0 w 12257907"/>
              <a:gd name="connsiteY0" fmla="*/ 712 h 2273609"/>
              <a:gd name="connsiteX1" fmla="*/ 12257907 w 12257907"/>
              <a:gd name="connsiteY1" fmla="*/ 291684 h 2273609"/>
              <a:gd name="connsiteX2" fmla="*/ 12192001 w 12257907"/>
              <a:gd name="connsiteY2" fmla="*/ 2273609 h 2273609"/>
              <a:gd name="connsiteX3" fmla="*/ 0 w 12257907"/>
              <a:gd name="connsiteY3" fmla="*/ 2273609 h 2273609"/>
              <a:gd name="connsiteX4" fmla="*/ 0 w 12257907"/>
              <a:gd name="connsiteY4" fmla="*/ 712 h 2273609"/>
              <a:gd name="connsiteX0" fmla="*/ 0 w 12279997"/>
              <a:gd name="connsiteY0" fmla="*/ 457 h 2273354"/>
              <a:gd name="connsiteX1" fmla="*/ 12279998 w 12279997"/>
              <a:gd name="connsiteY1" fmla="*/ 326859 h 2273354"/>
              <a:gd name="connsiteX2" fmla="*/ 12192001 w 12279997"/>
              <a:gd name="connsiteY2" fmla="*/ 2273354 h 2273354"/>
              <a:gd name="connsiteX3" fmla="*/ 0 w 12279997"/>
              <a:gd name="connsiteY3" fmla="*/ 2273354 h 2273354"/>
              <a:gd name="connsiteX4" fmla="*/ 0 w 12279997"/>
              <a:gd name="connsiteY4" fmla="*/ 457 h 2273354"/>
              <a:gd name="connsiteX0" fmla="*/ 1 w 12280001"/>
              <a:gd name="connsiteY0" fmla="*/ 216 h 2378442"/>
              <a:gd name="connsiteX1" fmla="*/ 12280000 w 12280001"/>
              <a:gd name="connsiteY1" fmla="*/ 431947 h 2378442"/>
              <a:gd name="connsiteX2" fmla="*/ 12192003 w 12280001"/>
              <a:gd name="connsiteY2" fmla="*/ 2378442 h 2378442"/>
              <a:gd name="connsiteX3" fmla="*/ 2 w 12280001"/>
              <a:gd name="connsiteY3" fmla="*/ 2378442 h 2378442"/>
              <a:gd name="connsiteX4" fmla="*/ 1 w 12280001"/>
              <a:gd name="connsiteY4" fmla="*/ 216 h 2378442"/>
              <a:gd name="connsiteX0" fmla="*/ -1 w 12279997"/>
              <a:gd name="connsiteY0" fmla="*/ 0 h 2378226"/>
              <a:gd name="connsiteX1" fmla="*/ 12279998 w 12279997"/>
              <a:gd name="connsiteY1" fmla="*/ 431731 h 2378226"/>
              <a:gd name="connsiteX2" fmla="*/ 12192001 w 12279997"/>
              <a:gd name="connsiteY2" fmla="*/ 2378226 h 2378226"/>
              <a:gd name="connsiteX3" fmla="*/ 0 w 12279997"/>
              <a:gd name="connsiteY3" fmla="*/ 2378226 h 2378226"/>
              <a:gd name="connsiteX4" fmla="*/ -1 w 12279997"/>
              <a:gd name="connsiteY4" fmla="*/ 0 h 2378226"/>
              <a:gd name="connsiteX0" fmla="*/ 1 w 12280001"/>
              <a:gd name="connsiteY0" fmla="*/ 0 h 2378226"/>
              <a:gd name="connsiteX1" fmla="*/ 12280000 w 12280001"/>
              <a:gd name="connsiteY1" fmla="*/ 431731 h 2378226"/>
              <a:gd name="connsiteX2" fmla="*/ 12192003 w 12280001"/>
              <a:gd name="connsiteY2" fmla="*/ 2378226 h 2378226"/>
              <a:gd name="connsiteX3" fmla="*/ 2 w 12280001"/>
              <a:gd name="connsiteY3" fmla="*/ 2378226 h 2378226"/>
              <a:gd name="connsiteX4" fmla="*/ 1 w 12280001"/>
              <a:gd name="connsiteY4" fmla="*/ 0 h 237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0001" h="2378226">
                <a:moveTo>
                  <a:pt x="1" y="0"/>
                </a:moveTo>
                <a:cubicBezTo>
                  <a:pt x="4569536" y="62694"/>
                  <a:pt x="7698850" y="182395"/>
                  <a:pt x="12280000" y="431731"/>
                </a:cubicBezTo>
                <a:lnTo>
                  <a:pt x="12192003" y="2378226"/>
                </a:lnTo>
                <a:lnTo>
                  <a:pt x="2" y="2378226"/>
                </a:lnTo>
                <a:cubicBezTo>
                  <a:pt x="2" y="1620594"/>
                  <a:pt x="1" y="757632"/>
                  <a:pt x="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a</a:t>
            </a: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sp>
        <p:nvSpPr>
          <p:cNvPr id="54" name="ZoneTexte 53">
            <a:extLst>
              <a:ext uri="{FF2B5EF4-FFF2-40B4-BE49-F238E27FC236}">
                <a16:creationId xmlns:a16="http://schemas.microsoft.com/office/drawing/2014/main" id="{6655A2D1-9070-4AA7-8ACA-4265CBD83500}"/>
              </a:ext>
            </a:extLst>
          </p:cNvPr>
          <p:cNvSpPr txBox="1"/>
          <p:nvPr/>
        </p:nvSpPr>
        <p:spPr>
          <a:xfrm>
            <a:off x="8893095" y="431321"/>
            <a:ext cx="2975811" cy="1985159"/>
          </a:xfrm>
          <a:prstGeom prst="rect">
            <a:avLst/>
          </a:prstGeom>
          <a:noFill/>
        </p:spPr>
        <p:txBody>
          <a:bodyPr wrap="square" rtlCol="0">
            <a:spAutoFit/>
          </a:bodyPr>
          <a:lstStyle/>
          <a:p>
            <a:pPr>
              <a:spcAft>
                <a:spcPts val="1800"/>
              </a:spcAft>
            </a:pPr>
            <a:r>
              <a:rPr lang="en-US" sz="2000" b="1" dirty="0">
                <a:solidFill>
                  <a:srgbClr val="002060"/>
                </a:solidFill>
                <a:latin typeface="Arial" panose="020B0604020202020204" pitchFamily="34" charset="0"/>
                <a:ea typeface="Open Sans" pitchFamily="2" charset="0"/>
                <a:cs typeface="Arial" panose="020B0604020202020204" pitchFamily="34" charset="0"/>
              </a:rPr>
              <a:t>CHALLENGES OF FIRST-OF-A-KIND COMPONENTS</a:t>
            </a:r>
          </a:p>
          <a:p>
            <a:pPr>
              <a:spcAft>
                <a:spcPts val="1800"/>
              </a:spcAft>
            </a:pPr>
            <a:r>
              <a:rPr lang="en-US" sz="1600" dirty="0">
                <a:solidFill>
                  <a:srgbClr val="002060"/>
                </a:solidFill>
                <a:latin typeface="Arial" panose="020B0604020202020204" pitchFamily="34" charset="0"/>
                <a:ea typeface="Open Sans" pitchFamily="2" charset="0"/>
                <a:cs typeface="Arial" panose="020B0604020202020204" pitchFamily="34" charset="0"/>
              </a:rPr>
              <a:t>Leakage identified in thermal shield cooling piping due to chloride stress corrosion.</a:t>
            </a:r>
          </a:p>
        </p:txBody>
      </p:sp>
      <p:pic>
        <p:nvPicPr>
          <p:cNvPr id="12" name="Graphique 11">
            <a:extLst>
              <a:ext uri="{FF2B5EF4-FFF2-40B4-BE49-F238E27FC236}">
                <a16:creationId xmlns:a16="http://schemas.microsoft.com/office/drawing/2014/main" id="{ACDC038B-88BB-F690-5E42-8A3F927485F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002679" y="6104226"/>
            <a:ext cx="866227" cy="432000"/>
          </a:xfrm>
          <a:prstGeom prst="rect">
            <a:avLst/>
          </a:prstGeom>
        </p:spPr>
      </p:pic>
      <p:sp>
        <p:nvSpPr>
          <p:cNvPr id="14" name="ZoneTexte 11">
            <a:extLst>
              <a:ext uri="{FF2B5EF4-FFF2-40B4-BE49-F238E27FC236}">
                <a16:creationId xmlns:a16="http://schemas.microsoft.com/office/drawing/2014/main" id="{71FA8DDF-DFDE-4604-E4E5-71ED21F29D16}"/>
              </a:ext>
            </a:extLst>
          </p:cNvPr>
          <p:cNvSpPr txBox="1"/>
          <p:nvPr/>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rgbClr val="002060"/>
                </a:solidFill>
                <a:latin typeface="Open Sans" pitchFamily="2" charset="0"/>
                <a:ea typeface="Open Sans" pitchFamily="2" charset="0"/>
                <a:cs typeface="Open Sans" pitchFamily="2" charset="0"/>
              </a:rPr>
              <a:t>16</a:t>
            </a:fld>
            <a:endParaRPr lang="fr-FR" sz="1000" dirty="0">
              <a:solidFill>
                <a:srgbClr val="002060"/>
              </a:solidFill>
              <a:latin typeface="Open Sans" pitchFamily="2" charset="0"/>
              <a:ea typeface="Open Sans" pitchFamily="2" charset="0"/>
              <a:cs typeface="Open Sans" pitchFamily="2" charset="0"/>
            </a:endParaRPr>
          </a:p>
        </p:txBody>
      </p:sp>
      <p:pic>
        <p:nvPicPr>
          <p:cNvPr id="3" name="Picture 2" descr="A close-up of a tree branch&#10;&#10;Description automatically generated">
            <a:extLst>
              <a:ext uri="{FF2B5EF4-FFF2-40B4-BE49-F238E27FC236}">
                <a16:creationId xmlns:a16="http://schemas.microsoft.com/office/drawing/2014/main" id="{24AF4852-E0B0-58C3-173A-F312F117FB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72036" y="2794173"/>
            <a:ext cx="2086424" cy="3821492"/>
          </a:xfrm>
          <a:prstGeom prst="rect">
            <a:avLst/>
          </a:prstGeom>
          <a:ln w="19050">
            <a:solidFill>
              <a:srgbClr val="FFC000"/>
            </a:solidFill>
          </a:ln>
        </p:spPr>
      </p:pic>
    </p:spTree>
    <p:extLst>
      <p:ext uri="{BB962C8B-B14F-4D97-AF65-F5344CB8AC3E}">
        <p14:creationId xmlns:p14="http://schemas.microsoft.com/office/powerpoint/2010/main" val="1916840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32">
            <a:extLst>
              <a:ext uri="{FF2B5EF4-FFF2-40B4-BE49-F238E27FC236}">
                <a16:creationId xmlns:a16="http://schemas.microsoft.com/office/drawing/2014/main" id="{E97E95CA-7283-5B46-9EFB-EE7D6DEDBBB2}"/>
              </a:ext>
            </a:extLst>
          </p:cNvPr>
          <p:cNvSpPr/>
          <p:nvPr/>
        </p:nvSpPr>
        <p:spPr>
          <a:xfrm>
            <a:off x="-2" y="5693247"/>
            <a:ext cx="12192003" cy="1164754"/>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2274617">
                <a:moveTo>
                  <a:pt x="0" y="1720"/>
                </a:moveTo>
                <a:cubicBezTo>
                  <a:pt x="4188178" y="-5806"/>
                  <a:pt x="7281334" y="-13333"/>
                  <a:pt x="12192001" y="554875"/>
                </a:cubicBezTo>
                <a:lnTo>
                  <a:pt x="12192001" y="2274617"/>
                </a:lnTo>
                <a:lnTo>
                  <a:pt x="0" y="2274617"/>
                </a:lnTo>
                <a:lnTo>
                  <a:pt x="0" y="1720"/>
                </a:lnTo>
                <a:close/>
              </a:path>
            </a:pathLst>
          </a:cu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pic>
        <p:nvPicPr>
          <p:cNvPr id="14" name="Graphique 13">
            <a:extLst>
              <a:ext uri="{FF2B5EF4-FFF2-40B4-BE49-F238E27FC236}">
                <a16:creationId xmlns:a16="http://schemas.microsoft.com/office/drawing/2014/main" id="{E430A7D1-E2BC-F6AE-E1D4-92D9F1A8234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02679" y="6267516"/>
            <a:ext cx="866227" cy="432000"/>
          </a:xfrm>
          <a:prstGeom prst="rect">
            <a:avLst/>
          </a:prstGeom>
        </p:spPr>
      </p:pic>
      <p:sp>
        <p:nvSpPr>
          <p:cNvPr id="12" name="ZoneTexte 11">
            <a:extLst>
              <a:ext uri="{FF2B5EF4-FFF2-40B4-BE49-F238E27FC236}">
                <a16:creationId xmlns:a16="http://schemas.microsoft.com/office/drawing/2014/main" id="{71FA8DDF-DFDE-4604-E4E5-71ED21F29D16}"/>
              </a:ext>
            </a:extLst>
          </p:cNvPr>
          <p:cNvSpPr txBox="1"/>
          <p:nvPr/>
        </p:nvSpPr>
        <p:spPr>
          <a:xfrm>
            <a:off x="10263141" y="6434398"/>
            <a:ext cx="457629" cy="246221"/>
          </a:xfrm>
          <a:prstGeom prst="rect">
            <a:avLst/>
          </a:prstGeom>
          <a:noFill/>
        </p:spPr>
        <p:txBody>
          <a:bodyPr wrap="square" rtlCol="0">
            <a:spAutoFit/>
          </a:bodyPr>
          <a:lstStyle/>
          <a:p>
            <a:pPr algn="ctr"/>
            <a:fld id="{7C4C52B0-8C01-7849-9FBD-81D69A89DA73}" type="slidenum">
              <a:rPr lang="fr-FR" sz="1000">
                <a:solidFill>
                  <a:srgbClr val="002060"/>
                </a:solidFill>
                <a:latin typeface="Open Sans" pitchFamily="2" charset="0"/>
                <a:ea typeface="Open Sans" pitchFamily="2" charset="0"/>
                <a:cs typeface="Open Sans" pitchFamily="2" charset="0"/>
              </a:rPr>
              <a:t>17</a:t>
            </a:fld>
            <a:endParaRPr lang="fr-FR" sz="1000" dirty="0">
              <a:solidFill>
                <a:srgbClr val="002060"/>
              </a:solidFill>
              <a:latin typeface="Open Sans" pitchFamily="2" charset="0"/>
              <a:ea typeface="Open Sans" pitchFamily="2" charset="0"/>
              <a:cs typeface="Open Sans" pitchFamily="2" charset="0"/>
            </a:endParaRPr>
          </a:p>
        </p:txBody>
      </p:sp>
      <p:sp>
        <p:nvSpPr>
          <p:cNvPr id="9" name="ZoneTexte 53">
            <a:extLst>
              <a:ext uri="{FF2B5EF4-FFF2-40B4-BE49-F238E27FC236}">
                <a16:creationId xmlns:a16="http://schemas.microsoft.com/office/drawing/2014/main" id="{FAB01146-FD5B-3524-C295-84960D581FA1}"/>
              </a:ext>
            </a:extLst>
          </p:cNvPr>
          <p:cNvSpPr txBox="1"/>
          <p:nvPr/>
        </p:nvSpPr>
        <p:spPr>
          <a:xfrm>
            <a:off x="144000" y="144000"/>
            <a:ext cx="6528943" cy="2292935"/>
          </a:xfrm>
          <a:prstGeom prst="rect">
            <a:avLst/>
          </a:prstGeom>
          <a:noFill/>
        </p:spPr>
        <p:txBody>
          <a:bodyPr wrap="square" rtlCol="0">
            <a:spAutoFit/>
          </a:bodyPr>
          <a:lstStyle/>
          <a:p>
            <a:pPr>
              <a:spcAft>
                <a:spcPts val="600"/>
              </a:spcAft>
            </a:pPr>
            <a:r>
              <a:rPr lang="en-US" sz="2000" b="1" dirty="0">
                <a:solidFill>
                  <a:srgbClr val="002060"/>
                </a:solidFill>
                <a:latin typeface="Arial" panose="020B0604020202020204" pitchFamily="34" charset="0"/>
                <a:ea typeface="Open Sans" pitchFamily="2" charset="0"/>
                <a:cs typeface="Arial" panose="020B0604020202020204" pitchFamily="34" charset="0"/>
              </a:rPr>
              <a:t>VVTS REPAIR PROCESS</a:t>
            </a:r>
          </a:p>
          <a:p>
            <a:pPr marL="342900" marR="0" indent="-342900" algn="l" rtl="0" eaLnBrk="1" fontAlgn="auto" latinLnBrk="0" hangingPunct="1">
              <a:spcBef>
                <a:spcPts val="0"/>
              </a:spcBef>
              <a:spcAft>
                <a:spcPts val="600"/>
              </a:spcAft>
              <a:buClrTx/>
              <a:buSzPts val="1200"/>
              <a:buFont typeface="Arial" panose="020B0604020202020204" pitchFamily="34" charset="0"/>
              <a:buChar char="•"/>
            </a:pPr>
            <a:r>
              <a:rPr lang="en-GB" dirty="0">
                <a:solidFill>
                  <a:srgbClr val="002060"/>
                </a:solidFill>
                <a:latin typeface="Arial" panose="020B0604020202020204" pitchFamily="34" charset="0"/>
                <a:ea typeface="Open Sans" pitchFamily="2" charset="0"/>
                <a:cs typeface="Arial" panose="020B0604020202020204" pitchFamily="34" charset="0"/>
              </a:rPr>
              <a:t>Replacement of corroded pipes with new 316L pipes</a:t>
            </a:r>
          </a:p>
          <a:p>
            <a:pPr marL="342900" marR="0" indent="-342900" algn="l" rtl="0" eaLnBrk="1" fontAlgn="auto" latinLnBrk="0" hangingPunct="1">
              <a:spcBef>
                <a:spcPts val="0"/>
              </a:spcBef>
              <a:spcAft>
                <a:spcPts val="600"/>
              </a:spcAft>
              <a:buClrTx/>
              <a:buSzPts val="1200"/>
              <a:buFont typeface="Arial" panose="020B0604020202020204" pitchFamily="34" charset="0"/>
              <a:buChar char="•"/>
            </a:pPr>
            <a:r>
              <a:rPr lang="en-GB" dirty="0">
                <a:solidFill>
                  <a:srgbClr val="002060"/>
                </a:solidFill>
                <a:latin typeface="Arial" panose="020B0604020202020204" pitchFamily="34" charset="0"/>
                <a:ea typeface="Open Sans" pitchFamily="2" charset="0"/>
                <a:cs typeface="Arial" panose="020B0604020202020204" pitchFamily="34" charset="0"/>
              </a:rPr>
              <a:t>2 mm panel machining to eliminate potential panel corrosion risk</a:t>
            </a:r>
          </a:p>
          <a:p>
            <a:pPr marL="342900" marR="0" indent="-342900" algn="l" rtl="0" eaLnBrk="1" fontAlgn="auto" latinLnBrk="0" hangingPunct="1">
              <a:spcBef>
                <a:spcPts val="0"/>
              </a:spcBef>
              <a:spcAft>
                <a:spcPts val="600"/>
              </a:spcAft>
              <a:buClrTx/>
              <a:buSzPts val="1200"/>
              <a:buFont typeface="Arial" panose="020B0604020202020204" pitchFamily="34" charset="0"/>
              <a:buChar char="•"/>
            </a:pPr>
            <a:r>
              <a:rPr lang="en-GB" dirty="0">
                <a:solidFill>
                  <a:srgbClr val="002060"/>
                </a:solidFill>
                <a:latin typeface="Arial" panose="020B0604020202020204" pitchFamily="34" charset="0"/>
                <a:ea typeface="Open Sans" pitchFamily="2" charset="0"/>
                <a:cs typeface="Arial" panose="020B0604020202020204" pitchFamily="34" charset="0"/>
              </a:rPr>
              <a:t>Surface polishing replacing Ag coating for good emissivity: surface roughness less than 0.1 µm – lower emissivity at 80K</a:t>
            </a:r>
          </a:p>
        </p:txBody>
      </p:sp>
      <p:sp>
        <p:nvSpPr>
          <p:cNvPr id="10" name="ZoneTexte 53">
            <a:extLst>
              <a:ext uri="{FF2B5EF4-FFF2-40B4-BE49-F238E27FC236}">
                <a16:creationId xmlns:a16="http://schemas.microsoft.com/office/drawing/2014/main" id="{1738FF30-C80C-B99D-DD31-91443CD2EE0D}"/>
              </a:ext>
            </a:extLst>
          </p:cNvPr>
          <p:cNvSpPr txBox="1"/>
          <p:nvPr/>
        </p:nvSpPr>
        <p:spPr>
          <a:xfrm>
            <a:off x="7774250" y="3097799"/>
            <a:ext cx="4094656" cy="1231106"/>
          </a:xfrm>
          <a:prstGeom prst="rect">
            <a:avLst/>
          </a:prstGeom>
          <a:noFill/>
        </p:spPr>
        <p:txBody>
          <a:bodyPr wrap="square" rtlCol="0">
            <a:spAutoFit/>
          </a:bodyPr>
          <a:lstStyle/>
          <a:p>
            <a:r>
              <a:rPr lang="en-US" sz="2000" b="1" dirty="0">
                <a:solidFill>
                  <a:srgbClr val="002060"/>
                </a:solidFill>
                <a:latin typeface="Arial" panose="020B0604020202020204" pitchFamily="34" charset="0"/>
                <a:ea typeface="Open Sans" pitchFamily="2" charset="0"/>
                <a:cs typeface="Arial" panose="020B0604020202020204" pitchFamily="34" charset="0"/>
              </a:rPr>
              <a:t>VVTS MANUFACTURING</a:t>
            </a:r>
          </a:p>
          <a:p>
            <a:pPr marR="0" algn="l" rtl="0" eaLnBrk="1" fontAlgn="auto" latinLnBrk="0" hangingPunct="1">
              <a:spcBef>
                <a:spcPts val="0"/>
              </a:spcBef>
              <a:spcAft>
                <a:spcPts val="600"/>
              </a:spcAft>
              <a:buClrTx/>
              <a:buSzPts val="1200"/>
            </a:pPr>
            <a:r>
              <a:rPr lang="en-GB" dirty="0">
                <a:solidFill>
                  <a:srgbClr val="002060"/>
                </a:solidFill>
                <a:latin typeface="Arial" panose="020B0604020202020204" pitchFamily="34" charset="0"/>
                <a:ea typeface="Open Sans" pitchFamily="2" charset="0"/>
                <a:cs typeface="Arial" panose="020B0604020202020204" pitchFamily="34" charset="0"/>
              </a:rPr>
              <a:t>A risk mitigation measure: a contract to manufacture 3 (or more) new VVTS sectors progressing as planned. </a:t>
            </a:r>
          </a:p>
        </p:txBody>
      </p:sp>
      <p:sp>
        <p:nvSpPr>
          <p:cNvPr id="29" name="Content Placeholder 2">
            <a:extLst>
              <a:ext uri="{FF2B5EF4-FFF2-40B4-BE49-F238E27FC236}">
                <a16:creationId xmlns:a16="http://schemas.microsoft.com/office/drawing/2014/main" id="{3A19C45E-1D89-A78E-7E45-7BD1C974199C}"/>
              </a:ext>
            </a:extLst>
          </p:cNvPr>
          <p:cNvSpPr txBox="1">
            <a:spLocks noGrp="1" noRot="1" noMove="1" noResize="1" noEditPoints="1" noAdjustHandles="1" noChangeArrowheads="1" noChangeShapeType="1"/>
          </p:cNvSpPr>
          <p:nvPr/>
        </p:nvSpPr>
        <p:spPr>
          <a:xfrm>
            <a:off x="8155459" y="3539499"/>
            <a:ext cx="1689114" cy="2964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endParaRPr lang="en-US" sz="1600" i="1" kern="0" dirty="0">
              <a:solidFill>
                <a:schemeClr val="accent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8A7A53F-CD5D-6FE4-580E-17C3283B637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7335" y="2470316"/>
            <a:ext cx="7086113" cy="4210303"/>
          </a:xfrm>
          <a:prstGeom prst="rect">
            <a:avLst/>
          </a:prstGeom>
        </p:spPr>
      </p:pic>
      <p:pic>
        <p:nvPicPr>
          <p:cNvPr id="4" name="그림 8">
            <a:extLst>
              <a:ext uri="{FF2B5EF4-FFF2-40B4-BE49-F238E27FC236}">
                <a16:creationId xmlns:a16="http://schemas.microsoft.com/office/drawing/2014/main" id="{55CCFE09-1C56-D252-4F13-0AE45EC477E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24792" y="158483"/>
            <a:ext cx="5299872" cy="2806081"/>
          </a:xfrm>
          <a:prstGeom prst="rect">
            <a:avLst/>
          </a:prstGeom>
        </p:spPr>
      </p:pic>
    </p:spTree>
    <p:extLst>
      <p:ext uri="{BB962C8B-B14F-4D97-AF65-F5344CB8AC3E}">
        <p14:creationId xmlns:p14="http://schemas.microsoft.com/office/powerpoint/2010/main" val="2267950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iter.org/img/resize-2000-70/all/content/com/photo%20galleries%202/media/5%20-%20site%20milestones/tokamakcomplexeast-west_sm.jpg"/>
          <p:cNvPicPr>
            <a:picLocks noGrp="1" noChangeAspect="1" noChangeArrowheads="1"/>
          </p:cNvPicPr>
          <p:nvPr>
            <p:ph type="pic" sz="quarter" idx="10"/>
          </p:nvPr>
        </p:nvPicPr>
        <p:blipFill rotWithShape="1">
          <a:blip r:embed="rId3" cstate="hqprint">
            <a:extLst>
              <a:ext uri="{28A0092B-C50C-407E-A947-70E740481C1C}">
                <a14:useLocalDpi xmlns:a14="http://schemas.microsoft.com/office/drawing/2010/main"/>
              </a:ext>
            </a:extLst>
          </a:blip>
          <a:srcRect b="-342"/>
          <a:stretch/>
        </p:blipFill>
        <p:spPr bwMode="auto">
          <a:xfrm>
            <a:off x="4482522" y="588328"/>
            <a:ext cx="7709478" cy="5846361"/>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32">
            <a:extLst>
              <a:ext uri="{FF2B5EF4-FFF2-40B4-BE49-F238E27FC236}">
                <a16:creationId xmlns:a16="http://schemas.microsoft.com/office/drawing/2014/main" id="{E97E95CA-7283-5B46-9EFB-EE7D6DEDBBB2}"/>
              </a:ext>
            </a:extLst>
          </p:cNvPr>
          <p:cNvSpPr/>
          <p:nvPr/>
        </p:nvSpPr>
        <p:spPr>
          <a:xfrm rot="5400000">
            <a:off x="479595" y="-479595"/>
            <a:ext cx="6870358" cy="7829552"/>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213973"/>
              <a:gd name="connsiteY0" fmla="*/ 15781 h 2288678"/>
              <a:gd name="connsiteX1" fmla="*/ 12213973 w 12213973"/>
              <a:gd name="connsiteY1" fmla="*/ 455559 h 2288678"/>
              <a:gd name="connsiteX2" fmla="*/ 12192001 w 12213973"/>
              <a:gd name="connsiteY2" fmla="*/ 2288678 h 2288678"/>
              <a:gd name="connsiteX3" fmla="*/ 0 w 12213973"/>
              <a:gd name="connsiteY3" fmla="*/ 2288678 h 2288678"/>
              <a:gd name="connsiteX4" fmla="*/ 0 w 12213973"/>
              <a:gd name="connsiteY4" fmla="*/ 15781 h 2288678"/>
              <a:gd name="connsiteX0" fmla="*/ 0 w 12213973"/>
              <a:gd name="connsiteY0" fmla="*/ 754 h 2273651"/>
              <a:gd name="connsiteX1" fmla="*/ 12213973 w 12213973"/>
              <a:gd name="connsiteY1" fmla="*/ 440532 h 2273651"/>
              <a:gd name="connsiteX2" fmla="*/ 12192001 w 12213973"/>
              <a:gd name="connsiteY2" fmla="*/ 2273651 h 2273651"/>
              <a:gd name="connsiteX3" fmla="*/ 0 w 12213973"/>
              <a:gd name="connsiteY3" fmla="*/ 2273651 h 2273651"/>
              <a:gd name="connsiteX4" fmla="*/ 0 w 12213973"/>
              <a:gd name="connsiteY4" fmla="*/ 754 h 2273651"/>
              <a:gd name="connsiteX0" fmla="*/ 0 w 12213973"/>
              <a:gd name="connsiteY0" fmla="*/ 286 h 2273183"/>
              <a:gd name="connsiteX1" fmla="*/ 12213973 w 12213973"/>
              <a:gd name="connsiteY1" fmla="*/ 440064 h 2273183"/>
              <a:gd name="connsiteX2" fmla="*/ 12192001 w 12213973"/>
              <a:gd name="connsiteY2" fmla="*/ 2273183 h 2273183"/>
              <a:gd name="connsiteX3" fmla="*/ 0 w 12213973"/>
              <a:gd name="connsiteY3" fmla="*/ 2273183 h 2273183"/>
              <a:gd name="connsiteX4" fmla="*/ 0 w 12213973"/>
              <a:gd name="connsiteY4" fmla="*/ 286 h 2273183"/>
              <a:gd name="connsiteX0" fmla="*/ 0 w 12235941"/>
              <a:gd name="connsiteY0" fmla="*/ 780 h 2273677"/>
              <a:gd name="connsiteX1" fmla="*/ 12235941 w 12235941"/>
              <a:gd name="connsiteY1" fmla="*/ 341354 h 2273677"/>
              <a:gd name="connsiteX2" fmla="*/ 12192001 w 12235941"/>
              <a:gd name="connsiteY2" fmla="*/ 2273677 h 2273677"/>
              <a:gd name="connsiteX3" fmla="*/ 0 w 12235941"/>
              <a:gd name="connsiteY3" fmla="*/ 2273677 h 2273677"/>
              <a:gd name="connsiteX4" fmla="*/ 0 w 12235941"/>
              <a:gd name="connsiteY4" fmla="*/ 780 h 2273677"/>
              <a:gd name="connsiteX0" fmla="*/ 0 w 12257907"/>
              <a:gd name="connsiteY0" fmla="*/ 2331 h 2275228"/>
              <a:gd name="connsiteX1" fmla="*/ 12257907 w 12257907"/>
              <a:gd name="connsiteY1" fmla="*/ 293303 h 2275228"/>
              <a:gd name="connsiteX2" fmla="*/ 12192001 w 12257907"/>
              <a:gd name="connsiteY2" fmla="*/ 2275228 h 2275228"/>
              <a:gd name="connsiteX3" fmla="*/ 0 w 12257907"/>
              <a:gd name="connsiteY3" fmla="*/ 2275228 h 2275228"/>
              <a:gd name="connsiteX4" fmla="*/ 0 w 12257907"/>
              <a:gd name="connsiteY4" fmla="*/ 2331 h 2275228"/>
              <a:gd name="connsiteX0" fmla="*/ 0 w 12257907"/>
              <a:gd name="connsiteY0" fmla="*/ 712 h 2273609"/>
              <a:gd name="connsiteX1" fmla="*/ 12257907 w 12257907"/>
              <a:gd name="connsiteY1" fmla="*/ 291684 h 2273609"/>
              <a:gd name="connsiteX2" fmla="*/ 12192001 w 12257907"/>
              <a:gd name="connsiteY2" fmla="*/ 2273609 h 2273609"/>
              <a:gd name="connsiteX3" fmla="*/ 0 w 12257907"/>
              <a:gd name="connsiteY3" fmla="*/ 2273609 h 2273609"/>
              <a:gd name="connsiteX4" fmla="*/ 0 w 12257907"/>
              <a:gd name="connsiteY4" fmla="*/ 712 h 2273609"/>
              <a:gd name="connsiteX0" fmla="*/ 0 w 12279997"/>
              <a:gd name="connsiteY0" fmla="*/ 457 h 2273354"/>
              <a:gd name="connsiteX1" fmla="*/ 12279998 w 12279997"/>
              <a:gd name="connsiteY1" fmla="*/ 326859 h 2273354"/>
              <a:gd name="connsiteX2" fmla="*/ 12192001 w 12279997"/>
              <a:gd name="connsiteY2" fmla="*/ 2273354 h 2273354"/>
              <a:gd name="connsiteX3" fmla="*/ 0 w 12279997"/>
              <a:gd name="connsiteY3" fmla="*/ 2273354 h 2273354"/>
              <a:gd name="connsiteX4" fmla="*/ 0 w 12279997"/>
              <a:gd name="connsiteY4" fmla="*/ 457 h 2273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9997" h="2273354">
                <a:moveTo>
                  <a:pt x="0" y="457"/>
                </a:moveTo>
                <a:cubicBezTo>
                  <a:pt x="4188178" y="-7069"/>
                  <a:pt x="7698848" y="77523"/>
                  <a:pt x="12279998" y="326859"/>
                </a:cubicBezTo>
                <a:lnTo>
                  <a:pt x="12192001" y="2273354"/>
                </a:lnTo>
                <a:lnTo>
                  <a:pt x="0" y="2273354"/>
                </a:lnTo>
                <a:lnTo>
                  <a:pt x="0" y="4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pic>
        <p:nvPicPr>
          <p:cNvPr id="11" name="Graphique 10">
            <a:extLst>
              <a:ext uri="{FF2B5EF4-FFF2-40B4-BE49-F238E27FC236}">
                <a16:creationId xmlns:a16="http://schemas.microsoft.com/office/drawing/2014/main" id="{EDC5FF79-D73B-1D48-7DB4-25843D3FE3C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002680" y="5923253"/>
            <a:ext cx="866226" cy="432000"/>
          </a:xfrm>
          <a:prstGeom prst="rect">
            <a:avLst/>
          </a:prstGeom>
        </p:spPr>
      </p:pic>
      <p:sp>
        <p:nvSpPr>
          <p:cNvPr id="13" name="ZoneTexte 53">
            <a:extLst>
              <a:ext uri="{FF2B5EF4-FFF2-40B4-BE49-F238E27FC236}">
                <a16:creationId xmlns:a16="http://schemas.microsoft.com/office/drawing/2014/main" id="{6655A2D1-9070-4AA7-8ACA-4265CBD83500}"/>
              </a:ext>
            </a:extLst>
          </p:cNvPr>
          <p:cNvSpPr txBox="1"/>
          <p:nvPr/>
        </p:nvSpPr>
        <p:spPr>
          <a:xfrm>
            <a:off x="285929" y="411654"/>
            <a:ext cx="7318638" cy="5047536"/>
          </a:xfrm>
          <a:prstGeom prst="rect">
            <a:avLst/>
          </a:prstGeom>
          <a:noFill/>
        </p:spPr>
        <p:txBody>
          <a:bodyPr wrap="square" rtlCol="0">
            <a:spAutoFit/>
          </a:bodyPr>
          <a:lstStyle/>
          <a:p>
            <a:pPr>
              <a:spcAft>
                <a:spcPts val="1200"/>
              </a:spcAft>
            </a:pPr>
            <a:r>
              <a:rPr lang="en-US" sz="2400" b="1" kern="0" dirty="0">
                <a:solidFill>
                  <a:srgbClr val="002060"/>
                </a:solidFill>
                <a:latin typeface="Arial" panose="020B0604020202020204" pitchFamily="34" charset="0"/>
                <a:cs typeface="Arial" panose="020B0604020202020204" pitchFamily="34" charset="0"/>
              </a:rPr>
              <a:t>OVERVIEW OF NEW PROJECT BASELINE PROPOSAL</a:t>
            </a:r>
            <a:endParaRPr lang="en-US" sz="2400" b="1" dirty="0">
              <a:solidFill>
                <a:srgbClr val="002060"/>
              </a:solidFill>
              <a:latin typeface="Arial" panose="020B0604020202020204" pitchFamily="34" charset="0"/>
              <a:cs typeface="Arial" panose="020B0604020202020204" pitchFamily="34" charset="0"/>
            </a:endParaRPr>
          </a:p>
          <a:p>
            <a:pPr algn="l">
              <a:lnSpc>
                <a:spcPct val="100000"/>
              </a:lnSpc>
              <a:spcBef>
                <a:spcPts val="0"/>
              </a:spcBef>
              <a:spcAft>
                <a:spcPts val="1200"/>
              </a:spcAft>
            </a:pPr>
            <a:r>
              <a:rPr lang="en-US" sz="2000" kern="0" dirty="0">
                <a:solidFill>
                  <a:srgbClr val="002060"/>
                </a:solidFill>
                <a:latin typeface="Arial" panose="020B0604020202020204" pitchFamily="34" charset="0"/>
                <a:cs typeface="Arial" panose="020B0604020202020204" pitchFamily="34" charset="0"/>
              </a:rPr>
              <a:t>WHY? </a:t>
            </a:r>
            <a:r>
              <a:rPr lang="en-GB" sz="2000" dirty="0">
                <a:solidFill>
                  <a:srgbClr val="002060"/>
                </a:solidFill>
                <a:latin typeface="Arial" panose="020B0604020202020204" pitchFamily="34" charset="0"/>
                <a:ea typeface="Open Sans" pitchFamily="2" charset="0"/>
                <a:cs typeface="Arial" panose="020B0604020202020204" pitchFamily="34" charset="0"/>
              </a:rPr>
              <a:t>Delays in deliveries (e.g. VV), issues of quality,  issues with regulator, Covid impacts, unrealistic plans</a:t>
            </a:r>
            <a:endParaRPr lang="en-US" sz="2000" kern="0" dirty="0">
              <a:solidFill>
                <a:srgbClr val="002060"/>
              </a:solidFill>
              <a:latin typeface="Arial" panose="020B0604020202020204" pitchFamily="34" charset="0"/>
              <a:cs typeface="Arial" panose="020B0604020202020204" pitchFamily="34" charset="0"/>
            </a:endParaRPr>
          </a:p>
          <a:p>
            <a:pPr algn="l">
              <a:lnSpc>
                <a:spcPct val="100000"/>
              </a:lnSpc>
              <a:spcBef>
                <a:spcPts val="0"/>
              </a:spcBef>
              <a:spcAft>
                <a:spcPts val="600"/>
              </a:spcAft>
            </a:pPr>
            <a:r>
              <a:rPr lang="en-US" sz="2000" kern="0" dirty="0">
                <a:solidFill>
                  <a:srgbClr val="002060"/>
                </a:solidFill>
                <a:latin typeface="Arial" panose="020B0604020202020204" pitchFamily="34" charset="0"/>
                <a:cs typeface="Arial" panose="020B0604020202020204" pitchFamily="34" charset="0"/>
              </a:rPr>
              <a:t>GOAL: </a:t>
            </a:r>
            <a:r>
              <a:rPr lang="en-GB" sz="2000" b="1" dirty="0">
                <a:solidFill>
                  <a:srgbClr val="002060"/>
                </a:solidFill>
                <a:latin typeface="Arial" panose="020B0604020202020204" pitchFamily="34" charset="0"/>
                <a:ea typeface="Open Sans" pitchFamily="2" charset="0"/>
                <a:cs typeface="Arial" panose="020B0604020202020204" pitchFamily="34" charset="0"/>
              </a:rPr>
              <a:t>Deliver substantive research as rapidly as possible</a:t>
            </a:r>
            <a:endParaRPr lang="en-GB" sz="2000" dirty="0">
              <a:solidFill>
                <a:srgbClr val="002060"/>
              </a:solidFill>
              <a:latin typeface="Arial" panose="020B0604020202020204" pitchFamily="34" charset="0"/>
              <a:ea typeface="Open Sans" pitchFamily="2" charset="0"/>
              <a:cs typeface="Arial" panose="020B0604020202020204" pitchFamily="34" charset="0"/>
            </a:endParaRPr>
          </a:p>
          <a:p>
            <a:pPr algn="l">
              <a:lnSpc>
                <a:spcPct val="100000"/>
              </a:lnSpc>
              <a:spcBef>
                <a:spcPts val="1200"/>
              </a:spcBef>
              <a:spcAft>
                <a:spcPts val="1200"/>
              </a:spcAft>
            </a:pPr>
            <a:r>
              <a:rPr lang="en-US" sz="2000" kern="0" dirty="0">
                <a:solidFill>
                  <a:srgbClr val="002060"/>
                </a:solidFill>
                <a:latin typeface="Arial" panose="020B0604020202020204" pitchFamily="34" charset="0"/>
                <a:cs typeface="Arial" panose="020B0604020202020204" pitchFamily="34" charset="0"/>
              </a:rPr>
              <a:t>KEY CHANGES:</a:t>
            </a:r>
            <a:endParaRPr lang="en-US" sz="2000" dirty="0">
              <a:solidFill>
                <a:srgbClr val="002060"/>
              </a:solidFill>
              <a:latin typeface="Arial" panose="020B0604020202020204" pitchFamily="34" charset="0"/>
              <a:cs typeface="Arial" panose="020B0604020202020204" pitchFamily="34" charset="0"/>
            </a:endParaRPr>
          </a:p>
          <a:p>
            <a:pPr marL="457200" indent="-457200" algn="l">
              <a:lnSpc>
                <a:spcPct val="100000"/>
              </a:lnSpc>
              <a:spcBef>
                <a:spcPts val="0"/>
              </a:spcBef>
              <a:spcAft>
                <a:spcPts val="600"/>
              </a:spcAft>
              <a:buFont typeface="Wingdings" panose="05000000000000000000" pitchFamily="2" charset="2"/>
              <a:buChar char="Ø"/>
            </a:pPr>
            <a:r>
              <a:rPr lang="en-GB" dirty="0">
                <a:solidFill>
                  <a:srgbClr val="002060"/>
                </a:solidFill>
                <a:latin typeface="Arial" panose="020B0604020202020204" pitchFamily="34" charset="0"/>
                <a:ea typeface="Open Sans" pitchFamily="2" charset="0"/>
                <a:cs typeface="Arial" panose="020B0604020202020204" pitchFamily="34" charset="0"/>
              </a:rPr>
              <a:t>More components are now available to build a more complete machine </a:t>
            </a:r>
          </a:p>
          <a:p>
            <a:pPr marL="457200" indent="-457200" algn="l">
              <a:lnSpc>
                <a:spcPct val="100000"/>
              </a:lnSpc>
              <a:spcBef>
                <a:spcPts val="0"/>
              </a:spcBef>
              <a:spcAft>
                <a:spcPts val="600"/>
              </a:spcAft>
              <a:buFont typeface="Wingdings" panose="05000000000000000000" pitchFamily="2" charset="2"/>
              <a:buChar char="Ø"/>
            </a:pPr>
            <a:r>
              <a:rPr lang="en-GB" dirty="0">
                <a:solidFill>
                  <a:srgbClr val="002060"/>
                </a:solidFill>
                <a:latin typeface="Arial" panose="020B0604020202020204" pitchFamily="34" charset="0"/>
                <a:ea typeface="Open Sans" pitchFamily="2" charset="0"/>
                <a:cs typeface="Arial" panose="020B0604020202020204" pitchFamily="34" charset="0"/>
              </a:rPr>
              <a:t>Start of Research Operations targeted in 2034 </a:t>
            </a:r>
          </a:p>
          <a:p>
            <a:pPr marL="914400" lvl="1" indent="-457200">
              <a:spcAft>
                <a:spcPts val="600"/>
              </a:spcAft>
              <a:buFont typeface="Wingdings" panose="05000000000000000000" pitchFamily="2" charset="2"/>
              <a:buChar char="Ø"/>
            </a:pPr>
            <a:r>
              <a:rPr lang="en-GB" dirty="0">
                <a:solidFill>
                  <a:srgbClr val="002060"/>
                </a:solidFill>
                <a:latin typeface="Arial" panose="020B0604020202020204" pitchFamily="34" charset="0"/>
                <a:ea typeface="Open Sans" pitchFamily="2" charset="0"/>
                <a:cs typeface="Arial" panose="020B0604020202020204" pitchFamily="34" charset="0"/>
              </a:rPr>
              <a:t>To include 27 months of research</a:t>
            </a:r>
          </a:p>
          <a:p>
            <a:pPr marL="914400" lvl="1" indent="-457200">
              <a:spcAft>
                <a:spcPts val="600"/>
              </a:spcAft>
              <a:buFont typeface="Wingdings" panose="05000000000000000000" pitchFamily="2" charset="2"/>
              <a:buChar char="Ø"/>
            </a:pPr>
            <a:r>
              <a:rPr lang="en-GB" dirty="0">
                <a:solidFill>
                  <a:srgbClr val="002060"/>
                </a:solidFill>
                <a:latin typeface="Arial" panose="020B0604020202020204" pitchFamily="34" charset="0"/>
                <a:ea typeface="Open Sans" pitchFamily="2" charset="0"/>
                <a:cs typeface="Arial" panose="020B0604020202020204" pitchFamily="34" charset="0"/>
              </a:rPr>
              <a:t>Full Magnetic Energy: delayed from 2033 to 2036</a:t>
            </a:r>
          </a:p>
          <a:p>
            <a:pPr marL="457200" indent="-457200" algn="l">
              <a:lnSpc>
                <a:spcPct val="100000"/>
              </a:lnSpc>
              <a:spcBef>
                <a:spcPts val="0"/>
              </a:spcBef>
              <a:spcAft>
                <a:spcPts val="600"/>
              </a:spcAft>
              <a:buFont typeface="Wingdings" panose="05000000000000000000" pitchFamily="2" charset="2"/>
              <a:buChar char="Ø"/>
            </a:pPr>
            <a:r>
              <a:rPr lang="en-GB" dirty="0">
                <a:solidFill>
                  <a:srgbClr val="002060"/>
                </a:solidFill>
                <a:latin typeface="Arial" panose="020B0604020202020204" pitchFamily="34" charset="0"/>
                <a:ea typeface="Open Sans" pitchFamily="2" charset="0"/>
                <a:cs typeface="Arial" panose="020B0604020202020204" pitchFamily="34" charset="0"/>
              </a:rPr>
              <a:t>Start of DT Operations Phase: delayed from 2035 to 2039</a:t>
            </a:r>
          </a:p>
          <a:p>
            <a:pPr marL="457200" indent="-457200" algn="l">
              <a:lnSpc>
                <a:spcPct val="100000"/>
              </a:lnSpc>
              <a:spcBef>
                <a:spcPts val="0"/>
              </a:spcBef>
              <a:spcAft>
                <a:spcPts val="600"/>
              </a:spcAft>
              <a:buFont typeface="Wingdings" panose="05000000000000000000" pitchFamily="2" charset="2"/>
              <a:buChar char="Ø"/>
            </a:pPr>
            <a:endParaRPr lang="en-GB" sz="1600" dirty="0">
              <a:solidFill>
                <a:srgbClr val="002060"/>
              </a:solidFill>
              <a:latin typeface="Arial" panose="020B0604020202020204" pitchFamily="34" charset="0"/>
              <a:ea typeface="Open Sans" pitchFamily="2" charset="0"/>
              <a:cs typeface="Arial" panose="020B0604020202020204" pitchFamily="34" charset="0"/>
            </a:endParaRPr>
          </a:p>
        </p:txBody>
      </p:sp>
      <p:sp>
        <p:nvSpPr>
          <p:cNvPr id="14" name="ZoneTexte 11">
            <a:extLst>
              <a:ext uri="{FF2B5EF4-FFF2-40B4-BE49-F238E27FC236}">
                <a16:creationId xmlns:a16="http://schemas.microsoft.com/office/drawing/2014/main" id="{71FA8DDF-DFDE-4604-E4E5-71ED21F29D16}"/>
              </a:ext>
            </a:extLst>
          </p:cNvPr>
          <p:cNvSpPr txBox="1"/>
          <p:nvPr/>
        </p:nvSpPr>
        <p:spPr>
          <a:xfrm>
            <a:off x="10263141" y="6090133"/>
            <a:ext cx="457629" cy="246221"/>
          </a:xfrm>
          <a:prstGeom prst="rect">
            <a:avLst/>
          </a:prstGeom>
          <a:noFill/>
        </p:spPr>
        <p:txBody>
          <a:bodyPr wrap="square" rtlCol="0">
            <a:spAutoFit/>
          </a:bodyPr>
          <a:lstStyle/>
          <a:p>
            <a:pPr algn="ctr"/>
            <a:fld id="{7C4C52B0-8C01-7849-9FBD-81D69A89DA73}" type="slidenum">
              <a:rPr lang="fr-FR" sz="1000">
                <a:solidFill>
                  <a:schemeClr val="bg1"/>
                </a:solidFill>
                <a:latin typeface="Open Sans" pitchFamily="2" charset="0"/>
                <a:ea typeface="Open Sans" pitchFamily="2" charset="0"/>
                <a:cs typeface="Open Sans" pitchFamily="2" charset="0"/>
              </a:rPr>
              <a:t>18</a:t>
            </a:fld>
            <a:endParaRPr lang="fr-FR" sz="100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1618643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txBox="1">
            <a:spLocks/>
          </p:cNvSpPr>
          <p:nvPr/>
        </p:nvSpPr>
        <p:spPr>
          <a:xfrm>
            <a:off x="147220" y="81477"/>
            <a:ext cx="11926591" cy="59927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1200"/>
              </a:spcAft>
            </a:pPr>
            <a:r>
              <a:rPr lang="en-US" sz="2800" b="1" kern="0" dirty="0">
                <a:solidFill>
                  <a:srgbClr val="003C58"/>
                </a:solidFill>
                <a:latin typeface="Arial" panose="020B0604020202020204" pitchFamily="34" charset="0"/>
                <a:cs typeface="Arial" panose="020B0604020202020204" pitchFamily="34" charset="0"/>
              </a:rPr>
              <a:t>The PREVIOUS (2016) BASELINE:</a:t>
            </a:r>
          </a:p>
          <a:p>
            <a:pPr marL="342900" indent="-342900" algn="l">
              <a:lnSpc>
                <a:spcPct val="100000"/>
              </a:lnSpc>
              <a:spcBef>
                <a:spcPts val="0"/>
              </a:spcBef>
              <a:spcAft>
                <a:spcPts val="600"/>
              </a:spcAft>
              <a:buFont typeface="Wingdings" panose="05000000000000000000" pitchFamily="2" charset="2"/>
              <a:buChar char="Ø"/>
            </a:pPr>
            <a:endParaRPr lang="en-GB" dirty="0">
              <a:solidFill>
                <a:srgbClr val="003C58"/>
              </a:solidFill>
              <a:latin typeface="Arial" panose="020B0604020202020204" pitchFamily="34" charset="0"/>
              <a:cs typeface="Arial" panose="020B0604020202020204" pitchFamily="34" charset="0"/>
            </a:endParaRPr>
          </a:p>
          <a:p>
            <a:pPr marL="342900" indent="-342900" algn="l">
              <a:lnSpc>
                <a:spcPct val="100000"/>
              </a:lnSpc>
              <a:spcBef>
                <a:spcPts val="0"/>
              </a:spcBef>
              <a:spcAft>
                <a:spcPts val="600"/>
              </a:spcAft>
              <a:buFont typeface="Wingdings" panose="05000000000000000000" pitchFamily="2" charset="2"/>
              <a:buChar char="Ø"/>
            </a:pPr>
            <a:r>
              <a:rPr lang="en-GB" dirty="0">
                <a:solidFill>
                  <a:srgbClr val="003C58"/>
                </a:solidFill>
                <a:latin typeface="Arial" panose="020B0604020202020204" pitchFamily="34" charset="0"/>
                <a:cs typeface="Arial" panose="020B0604020202020204" pitchFamily="34" charset="0"/>
              </a:rPr>
              <a:t>Designed to reach </a:t>
            </a:r>
            <a:r>
              <a:rPr lang="en-GB" b="1" dirty="0">
                <a:solidFill>
                  <a:srgbClr val="003C58"/>
                </a:solidFill>
                <a:latin typeface="Arial" panose="020B0604020202020204" pitchFamily="34" charset="0"/>
                <a:cs typeface="Arial" panose="020B0604020202020204" pitchFamily="34" charset="0"/>
              </a:rPr>
              <a:t>First Plasma </a:t>
            </a:r>
            <a:r>
              <a:rPr lang="en-GB" dirty="0">
                <a:solidFill>
                  <a:srgbClr val="003C58"/>
                </a:solidFill>
                <a:latin typeface="Arial" panose="020B0604020202020204" pitchFamily="34" charset="0"/>
                <a:cs typeface="Arial" panose="020B0604020202020204" pitchFamily="34" charset="0"/>
              </a:rPr>
              <a:t>– any symbolic plasma experiment – as rapidly as possible</a:t>
            </a:r>
          </a:p>
          <a:p>
            <a:pPr marL="342900" indent="-342900" algn="l">
              <a:lnSpc>
                <a:spcPct val="100000"/>
              </a:lnSpc>
              <a:spcBef>
                <a:spcPts val="0"/>
              </a:spcBef>
              <a:spcAft>
                <a:spcPts val="600"/>
              </a:spcAft>
              <a:buFont typeface="Wingdings" panose="05000000000000000000" pitchFamily="2" charset="2"/>
              <a:buChar char="Ø"/>
            </a:pPr>
            <a:r>
              <a:rPr lang="en-GB" dirty="0">
                <a:solidFill>
                  <a:srgbClr val="003C58"/>
                </a:solidFill>
                <a:latin typeface="Arial" panose="020B0604020202020204" pitchFamily="34" charset="0"/>
                <a:cs typeface="Arial" panose="020B0604020202020204" pitchFamily="34" charset="0"/>
              </a:rPr>
              <a:t>Constrained by the fact that some key components would not be available </a:t>
            </a:r>
          </a:p>
          <a:p>
            <a:pPr marL="342900" indent="-342900" algn="l">
              <a:lnSpc>
                <a:spcPct val="100000"/>
              </a:lnSpc>
              <a:spcBef>
                <a:spcPts val="0"/>
              </a:spcBef>
              <a:spcAft>
                <a:spcPts val="600"/>
              </a:spcAft>
              <a:buFont typeface="Wingdings" panose="05000000000000000000" pitchFamily="2" charset="2"/>
              <a:buChar char="Ø"/>
            </a:pPr>
            <a:r>
              <a:rPr lang="en-GB" dirty="0">
                <a:solidFill>
                  <a:srgbClr val="003C58"/>
                </a:solidFill>
                <a:latin typeface="Arial" panose="020B0604020202020204" pitchFamily="34" charset="0"/>
                <a:cs typeface="Arial" panose="020B0604020202020204" pitchFamily="34" charset="0"/>
              </a:rPr>
              <a:t>First Plasma scheduled for end-2025: a brief, low-energy machine test (100 kA)</a:t>
            </a:r>
          </a:p>
          <a:p>
            <a:pPr marL="342900" indent="-342900" algn="l">
              <a:lnSpc>
                <a:spcPct val="100000"/>
              </a:lnSpc>
              <a:spcBef>
                <a:spcPts val="0"/>
              </a:spcBef>
              <a:spcAft>
                <a:spcPts val="600"/>
              </a:spcAft>
              <a:buFont typeface="Wingdings" panose="05000000000000000000" pitchFamily="2" charset="2"/>
              <a:buChar char="Ø"/>
            </a:pPr>
            <a:r>
              <a:rPr lang="en-GB" dirty="0">
                <a:solidFill>
                  <a:srgbClr val="003C58"/>
                </a:solidFill>
                <a:latin typeface="Arial" panose="020B0604020202020204" pitchFamily="34" charset="0"/>
                <a:cs typeface="Arial" panose="020B0604020202020204" pitchFamily="34" charset="0"/>
              </a:rPr>
              <a:t>To be followed immediately by further in-vessel components assembly</a:t>
            </a:r>
          </a:p>
          <a:p>
            <a:pPr marL="342900" indent="-342900" algn="l">
              <a:lnSpc>
                <a:spcPct val="100000"/>
              </a:lnSpc>
              <a:spcBef>
                <a:spcPts val="0"/>
              </a:spcBef>
              <a:spcAft>
                <a:spcPts val="600"/>
              </a:spcAft>
              <a:buFont typeface="Wingdings" panose="05000000000000000000" pitchFamily="2" charset="2"/>
              <a:buChar char="Ø"/>
            </a:pPr>
            <a:r>
              <a:rPr lang="en-GB" dirty="0">
                <a:solidFill>
                  <a:srgbClr val="003C58"/>
                </a:solidFill>
                <a:latin typeface="Arial" panose="020B0604020202020204" pitchFamily="34" charset="0"/>
                <a:cs typeface="Arial" panose="020B0604020202020204" pitchFamily="34" charset="0"/>
              </a:rPr>
              <a:t>Reaching </a:t>
            </a:r>
            <a:r>
              <a:rPr lang="en-GB" b="1" dirty="0">
                <a:solidFill>
                  <a:srgbClr val="003C58"/>
                </a:solidFill>
                <a:latin typeface="Arial" panose="020B0604020202020204" pitchFamily="34" charset="0"/>
                <a:cs typeface="Arial" panose="020B0604020202020204" pitchFamily="34" charset="0"/>
              </a:rPr>
              <a:t>full plasma current in 2033, and starting DT operations in 2035</a:t>
            </a:r>
          </a:p>
          <a:p>
            <a:pPr marL="1257300" lvl="2" indent="-342900" algn="l">
              <a:lnSpc>
                <a:spcPct val="100000"/>
              </a:lnSpc>
              <a:spcBef>
                <a:spcPts val="0"/>
              </a:spcBef>
              <a:spcAft>
                <a:spcPts val="600"/>
              </a:spcAft>
              <a:buFont typeface="Wingdings" panose="05000000000000000000" pitchFamily="2" charset="2"/>
              <a:buChar char="Ø"/>
            </a:pPr>
            <a:endParaRPr lang="en-GB" sz="2000" dirty="0">
              <a:solidFill>
                <a:srgbClr val="003C58"/>
              </a:solidFill>
              <a:latin typeface="Arial" panose="020B0604020202020204" pitchFamily="34" charset="0"/>
              <a:cs typeface="Arial" panose="020B0604020202020204" pitchFamily="34" charset="0"/>
            </a:endParaRPr>
          </a:p>
          <a:p>
            <a:pPr algn="l">
              <a:spcBef>
                <a:spcPts val="0"/>
              </a:spcBef>
              <a:spcAft>
                <a:spcPts val="1200"/>
              </a:spcAft>
            </a:pPr>
            <a:endParaRPr lang="en-GB" sz="16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9346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descr="https://www.iter.org/doc/all/content/com/photo%20galleries%202/media/4%20-%20aerial/platform_sep_2023_1_small.jpg"/>
          <p:cNvPicPr>
            <a:picLocks noGrp="1" noChangeAspect="1" noChangeArrowheads="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6" name="Rectangle 32">
            <a:extLst>
              <a:ext uri="{FF2B5EF4-FFF2-40B4-BE49-F238E27FC236}">
                <a16:creationId xmlns:a16="http://schemas.microsoft.com/office/drawing/2014/main" id="{E97E95CA-7283-5B46-9EFB-EE7D6DEDBBB2}"/>
              </a:ext>
            </a:extLst>
          </p:cNvPr>
          <p:cNvSpPr/>
          <p:nvPr/>
        </p:nvSpPr>
        <p:spPr>
          <a:xfrm>
            <a:off x="-2" y="5664200"/>
            <a:ext cx="12192003" cy="1193802"/>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2274617">
                <a:moveTo>
                  <a:pt x="0" y="1720"/>
                </a:moveTo>
                <a:cubicBezTo>
                  <a:pt x="4188178" y="-5806"/>
                  <a:pt x="7281334" y="-13333"/>
                  <a:pt x="12192001" y="554875"/>
                </a:cubicBezTo>
                <a:lnTo>
                  <a:pt x="12192001" y="2274617"/>
                </a:lnTo>
                <a:lnTo>
                  <a:pt x="0" y="2274617"/>
                </a:lnTo>
                <a:lnTo>
                  <a:pt x="0" y="17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sp>
        <p:nvSpPr>
          <p:cNvPr id="54" name="ZoneTexte 53">
            <a:extLst>
              <a:ext uri="{FF2B5EF4-FFF2-40B4-BE49-F238E27FC236}">
                <a16:creationId xmlns:a16="http://schemas.microsoft.com/office/drawing/2014/main" id="{6655A2D1-9070-4AA7-8ACA-4265CBD83500}"/>
              </a:ext>
            </a:extLst>
          </p:cNvPr>
          <p:cNvSpPr txBox="1"/>
          <p:nvPr/>
        </p:nvSpPr>
        <p:spPr>
          <a:xfrm>
            <a:off x="144000" y="5831893"/>
            <a:ext cx="6055743" cy="707886"/>
          </a:xfrm>
          <a:prstGeom prst="rect">
            <a:avLst/>
          </a:prstGeom>
          <a:noFill/>
        </p:spPr>
        <p:txBody>
          <a:bodyPr wrap="square" rtlCol="0">
            <a:spAutoFit/>
          </a:bodyPr>
          <a:lstStyle/>
          <a:p>
            <a:r>
              <a:rPr lang="en-US" sz="2000" b="1" dirty="0">
                <a:solidFill>
                  <a:srgbClr val="002060"/>
                </a:solidFill>
                <a:latin typeface="Arial" panose="020B0604020202020204" pitchFamily="34" charset="0"/>
                <a:ea typeface="Open Sans" pitchFamily="2" charset="0"/>
                <a:cs typeface="Arial" panose="020B0604020202020204" pitchFamily="34" charset="0"/>
              </a:rPr>
              <a:t>ITER WORKSITE OVERVIEW</a:t>
            </a:r>
          </a:p>
          <a:p>
            <a:endParaRPr lang="en-US" sz="2000" b="1" dirty="0">
              <a:solidFill>
                <a:srgbClr val="002060"/>
              </a:solidFill>
              <a:latin typeface="Arial" panose="020B0604020202020204" pitchFamily="34" charset="0"/>
              <a:ea typeface="Open Sans" pitchFamily="2" charset="0"/>
              <a:cs typeface="Arial" panose="020B0604020202020204" pitchFamily="34" charset="0"/>
            </a:endParaRPr>
          </a:p>
        </p:txBody>
      </p:sp>
      <p:pic>
        <p:nvPicPr>
          <p:cNvPr id="14" name="Graphique 13">
            <a:extLst>
              <a:ext uri="{FF2B5EF4-FFF2-40B4-BE49-F238E27FC236}">
                <a16:creationId xmlns:a16="http://schemas.microsoft.com/office/drawing/2014/main" id="{E430A7D1-E2BC-F6AE-E1D4-92D9F1A823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23945" y="6243946"/>
            <a:ext cx="866227" cy="432000"/>
          </a:xfrm>
          <a:prstGeom prst="rect">
            <a:avLst/>
          </a:prstGeom>
        </p:spPr>
      </p:pic>
      <p:sp>
        <p:nvSpPr>
          <p:cNvPr id="2" name="ZoneTexte 53">
            <a:extLst>
              <a:ext uri="{FF2B5EF4-FFF2-40B4-BE49-F238E27FC236}">
                <a16:creationId xmlns:a16="http://schemas.microsoft.com/office/drawing/2014/main" id="{4EFF2F0C-3162-5EF9-B1C6-2F02928C9FF8}"/>
              </a:ext>
            </a:extLst>
          </p:cNvPr>
          <p:cNvSpPr txBox="1"/>
          <p:nvPr/>
        </p:nvSpPr>
        <p:spPr>
          <a:xfrm>
            <a:off x="143999" y="6243946"/>
            <a:ext cx="6624613" cy="338554"/>
          </a:xfrm>
          <a:prstGeom prst="rect">
            <a:avLst/>
          </a:prstGeom>
          <a:noFill/>
        </p:spPr>
        <p:txBody>
          <a:bodyPr wrap="square" rtlCol="0">
            <a:spAutoFit/>
          </a:bodyPr>
          <a:lstStyle/>
          <a:p>
            <a:pPr marL="342900" indent="-342900">
              <a:buFont typeface="Arial" panose="020B0604020202020204" pitchFamily="34" charset="0"/>
              <a:buChar char="•"/>
            </a:pPr>
            <a:r>
              <a:rPr lang="en-US" sz="1600" dirty="0">
                <a:solidFill>
                  <a:srgbClr val="002060"/>
                </a:solidFill>
                <a:latin typeface="Arial" panose="020B0604020202020204" pitchFamily="34" charset="0"/>
                <a:ea typeface="Open Sans" pitchFamily="2" charset="0"/>
                <a:cs typeface="Arial" panose="020B0604020202020204" pitchFamily="34" charset="0"/>
              </a:rPr>
              <a:t>Most plant support systems are operational or in commissioning.</a:t>
            </a:r>
          </a:p>
        </p:txBody>
      </p:sp>
    </p:spTree>
    <p:extLst>
      <p:ext uri="{BB962C8B-B14F-4D97-AF65-F5344CB8AC3E}">
        <p14:creationId xmlns:p14="http://schemas.microsoft.com/office/powerpoint/2010/main" val="178993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txBox="1">
            <a:spLocks/>
          </p:cNvSpPr>
          <p:nvPr/>
        </p:nvSpPr>
        <p:spPr>
          <a:xfrm>
            <a:off x="147220" y="81477"/>
            <a:ext cx="11926591" cy="59927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1200"/>
              </a:spcAft>
            </a:pPr>
            <a:r>
              <a:rPr lang="en-US" sz="2800" b="1" kern="0" dirty="0">
                <a:solidFill>
                  <a:srgbClr val="003C58"/>
                </a:solidFill>
                <a:latin typeface="Arial" panose="020B0604020202020204" pitchFamily="34" charset="0"/>
                <a:cs typeface="Arial" panose="020B0604020202020204" pitchFamily="34" charset="0"/>
              </a:rPr>
              <a:t>The NEW (2024) BASELINE</a:t>
            </a:r>
          </a:p>
          <a:p>
            <a:pPr marL="342900" indent="-342900" algn="l">
              <a:lnSpc>
                <a:spcPct val="100000"/>
              </a:lnSpc>
              <a:spcBef>
                <a:spcPts val="0"/>
              </a:spcBef>
              <a:spcAft>
                <a:spcPts val="600"/>
              </a:spcAft>
              <a:buFont typeface="Wingdings" panose="05000000000000000000" pitchFamily="2" charset="2"/>
              <a:buChar char="Ø"/>
            </a:pPr>
            <a:r>
              <a:rPr lang="en-GB" dirty="0">
                <a:solidFill>
                  <a:srgbClr val="003C58"/>
                </a:solidFill>
                <a:latin typeface="Arial" panose="020B0604020202020204" pitchFamily="34" charset="0"/>
                <a:cs typeface="Arial" panose="020B0604020202020204" pitchFamily="34" charset="0"/>
              </a:rPr>
              <a:t>Designed to reach </a:t>
            </a:r>
            <a:r>
              <a:rPr lang="en-GB" b="1" dirty="0">
                <a:solidFill>
                  <a:srgbClr val="003C58"/>
                </a:solidFill>
                <a:latin typeface="Arial" panose="020B0604020202020204" pitchFamily="34" charset="0"/>
                <a:cs typeface="Arial" panose="020B0604020202020204" pitchFamily="34" charset="0"/>
              </a:rPr>
              <a:t>First Plasma </a:t>
            </a:r>
            <a:r>
              <a:rPr lang="en-GB" dirty="0">
                <a:solidFill>
                  <a:srgbClr val="003C58"/>
                </a:solidFill>
                <a:latin typeface="Arial" panose="020B0604020202020204" pitchFamily="34" charset="0"/>
                <a:cs typeface="Arial" panose="020B0604020202020204" pitchFamily="34" charset="0"/>
              </a:rPr>
              <a:t>– and immediately after to move to full magnetic energy to commission machine as much as possible before final FW installation</a:t>
            </a:r>
          </a:p>
          <a:p>
            <a:pPr marL="800100" lvl="1" indent="-342900" algn="l">
              <a:lnSpc>
                <a:spcPct val="100000"/>
              </a:lnSpc>
              <a:spcBef>
                <a:spcPts val="0"/>
              </a:spcBef>
              <a:spcAft>
                <a:spcPts val="600"/>
              </a:spcAft>
              <a:buFont typeface="Wingdings" panose="05000000000000000000" pitchFamily="2" charset="2"/>
              <a:buChar char="Ø"/>
            </a:pPr>
            <a:r>
              <a:rPr lang="en-GB" sz="2400" dirty="0">
                <a:solidFill>
                  <a:srgbClr val="003C58"/>
                </a:solidFill>
                <a:latin typeface="Arial" panose="020B0604020202020204" pitchFamily="34" charset="0"/>
                <a:cs typeface="Arial" panose="020B0604020202020204" pitchFamily="34" charset="0"/>
              </a:rPr>
              <a:t>Less risky commissioning, research, safety demonstration plan</a:t>
            </a:r>
          </a:p>
          <a:p>
            <a:pPr marL="1257300" lvl="2" indent="-342900" algn="l">
              <a:lnSpc>
                <a:spcPct val="100000"/>
              </a:lnSpc>
              <a:spcBef>
                <a:spcPts val="0"/>
              </a:spcBef>
              <a:spcAft>
                <a:spcPts val="600"/>
              </a:spcAft>
              <a:buFont typeface="Wingdings" panose="05000000000000000000" pitchFamily="2" charset="2"/>
              <a:buChar char="Ø"/>
            </a:pPr>
            <a:r>
              <a:rPr lang="en-GB" dirty="0">
                <a:solidFill>
                  <a:srgbClr val="003C58"/>
                </a:solidFill>
                <a:latin typeface="Arial" panose="020B0604020202020204" pitchFamily="34" charset="0"/>
                <a:cs typeface="Arial" panose="020B0604020202020204" pitchFamily="34" charset="0"/>
              </a:rPr>
              <a:t>Start of Research Operation (SRO) 15 MA/5.3T, to include successful demonstration of magnet reliability, control system, disruption mitigation, using H and DD plasmas</a:t>
            </a:r>
          </a:p>
          <a:p>
            <a:pPr marL="1257300" lvl="2" indent="-342900" algn="l">
              <a:lnSpc>
                <a:spcPct val="100000"/>
              </a:lnSpc>
              <a:spcBef>
                <a:spcPts val="0"/>
              </a:spcBef>
              <a:spcAft>
                <a:spcPts val="600"/>
              </a:spcAft>
              <a:buFont typeface="Wingdings" panose="05000000000000000000" pitchFamily="2" charset="2"/>
              <a:buChar char="Ø"/>
            </a:pPr>
            <a:r>
              <a:rPr lang="en-GB" dirty="0">
                <a:solidFill>
                  <a:srgbClr val="003C58"/>
                </a:solidFill>
                <a:latin typeface="Arial" panose="020B0604020202020204" pitchFamily="34" charset="0"/>
                <a:cs typeface="Arial" panose="020B0604020202020204" pitchFamily="34" charset="0"/>
              </a:rPr>
              <a:t>DT-1: DT operation focused on achievement of specific project goals -&gt; Q ≥ 10, 300-500s with limited fluence (1/100 of end-of-life)</a:t>
            </a:r>
          </a:p>
          <a:p>
            <a:pPr marL="1257300" lvl="2" indent="-342900" algn="l">
              <a:lnSpc>
                <a:spcPct val="100000"/>
              </a:lnSpc>
              <a:spcBef>
                <a:spcPts val="0"/>
              </a:spcBef>
              <a:spcAft>
                <a:spcPts val="600"/>
              </a:spcAft>
              <a:buFont typeface="Wingdings" panose="05000000000000000000" pitchFamily="2" charset="2"/>
              <a:buChar char="Ø"/>
            </a:pPr>
            <a:r>
              <a:rPr lang="en-GB" dirty="0">
                <a:solidFill>
                  <a:srgbClr val="003C58"/>
                </a:solidFill>
                <a:latin typeface="Arial" panose="020B0604020202020204" pitchFamily="34" charset="0"/>
                <a:cs typeface="Arial" panose="020B0604020202020204" pitchFamily="34" charset="0"/>
              </a:rPr>
              <a:t>DT-2: Full achievement of Project goal (safety demonstration based on DT-1)</a:t>
            </a:r>
          </a:p>
          <a:p>
            <a:pPr marL="800100" lvl="1" indent="-342900" algn="l">
              <a:lnSpc>
                <a:spcPct val="100000"/>
              </a:lnSpc>
              <a:spcBef>
                <a:spcPts val="0"/>
              </a:spcBef>
              <a:spcAft>
                <a:spcPts val="600"/>
              </a:spcAft>
              <a:buFont typeface="Wingdings" panose="05000000000000000000" pitchFamily="2" charset="2"/>
              <a:buChar char="Ø"/>
            </a:pPr>
            <a:r>
              <a:rPr lang="en-GB" sz="2400" dirty="0">
                <a:solidFill>
                  <a:srgbClr val="003C58"/>
                </a:solidFill>
                <a:latin typeface="Arial" panose="020B0604020202020204" pitchFamily="34" charset="0"/>
                <a:cs typeface="Arial" panose="020B0604020202020204" pitchFamily="34" charset="0"/>
              </a:rPr>
              <a:t>Stepwise licensing and safety demonstration</a:t>
            </a:r>
          </a:p>
          <a:p>
            <a:pPr marL="800100" lvl="1" indent="-342900" algn="l">
              <a:lnSpc>
                <a:spcPct val="100000"/>
              </a:lnSpc>
              <a:spcBef>
                <a:spcPts val="0"/>
              </a:spcBef>
              <a:spcAft>
                <a:spcPts val="600"/>
              </a:spcAft>
              <a:buFont typeface="Wingdings" panose="05000000000000000000" pitchFamily="2" charset="2"/>
              <a:buChar char="Ø"/>
            </a:pPr>
            <a:r>
              <a:rPr lang="en-GB" sz="2400" dirty="0">
                <a:solidFill>
                  <a:srgbClr val="003C58"/>
                </a:solidFill>
                <a:latin typeface="Arial" panose="020B0604020202020204" pitchFamily="34" charset="0"/>
                <a:cs typeface="Arial" panose="020B0604020202020204" pitchFamily="34" charset="0"/>
              </a:rPr>
              <a:t>TF Test facility under fabrication, a few TF coils will be tested at 4k </a:t>
            </a:r>
          </a:p>
          <a:p>
            <a:pPr marL="800100" lvl="1" indent="-342900" algn="l">
              <a:lnSpc>
                <a:spcPct val="100000"/>
              </a:lnSpc>
              <a:spcBef>
                <a:spcPts val="0"/>
              </a:spcBef>
              <a:spcAft>
                <a:spcPts val="600"/>
              </a:spcAft>
              <a:buFont typeface="Wingdings" panose="05000000000000000000" pitchFamily="2" charset="2"/>
              <a:buChar char="Ø"/>
            </a:pPr>
            <a:r>
              <a:rPr lang="en-GB" sz="2400" dirty="0">
                <a:solidFill>
                  <a:srgbClr val="003C58"/>
                </a:solidFill>
                <a:latin typeface="Arial" panose="020B0604020202020204" pitchFamily="34" charset="0"/>
                <a:cs typeface="Arial" panose="020B0604020202020204" pitchFamily="34" charset="0"/>
              </a:rPr>
              <a:t>Replacement of Beryllium with Tungsten for First Wall</a:t>
            </a:r>
          </a:p>
          <a:p>
            <a:pPr marL="800100" lvl="1" indent="-342900" algn="l">
              <a:lnSpc>
                <a:spcPct val="100000"/>
              </a:lnSpc>
              <a:spcBef>
                <a:spcPts val="0"/>
              </a:spcBef>
              <a:spcAft>
                <a:spcPts val="600"/>
              </a:spcAft>
              <a:buFont typeface="Wingdings" panose="05000000000000000000" pitchFamily="2" charset="2"/>
              <a:buChar char="Ø"/>
            </a:pPr>
            <a:r>
              <a:rPr lang="en-GB" sz="2400" dirty="0">
                <a:solidFill>
                  <a:srgbClr val="003C58"/>
                </a:solidFill>
                <a:latin typeface="Arial" panose="020B0604020202020204" pitchFamily="34" charset="0"/>
                <a:cs typeface="Arial" panose="020B0604020202020204" pitchFamily="34" charset="0"/>
              </a:rPr>
              <a:t>VV welding re-sequenced, from triplets to 9 sectors simultaneously</a:t>
            </a:r>
          </a:p>
          <a:p>
            <a:pPr marL="800100" lvl="1" indent="-342900" algn="l">
              <a:lnSpc>
                <a:spcPct val="100000"/>
              </a:lnSpc>
              <a:spcBef>
                <a:spcPts val="0"/>
              </a:spcBef>
              <a:spcAft>
                <a:spcPts val="600"/>
              </a:spcAft>
              <a:buFont typeface="Wingdings" panose="05000000000000000000" pitchFamily="2" charset="2"/>
              <a:buChar char="Ø"/>
            </a:pPr>
            <a:r>
              <a:rPr lang="en-GB" sz="2400" dirty="0">
                <a:solidFill>
                  <a:srgbClr val="003C58"/>
                </a:solidFill>
                <a:latin typeface="Arial" panose="020B0604020202020204" pitchFamily="34" charset="0"/>
                <a:cs typeface="Arial" panose="020B0604020202020204" pitchFamily="34" charset="0"/>
              </a:rPr>
              <a:t>Increase of heating power</a:t>
            </a:r>
          </a:p>
          <a:p>
            <a:pPr marL="800100" lvl="1" indent="-342900" algn="l">
              <a:lnSpc>
                <a:spcPct val="100000"/>
              </a:lnSpc>
              <a:spcBef>
                <a:spcPts val="0"/>
              </a:spcBef>
              <a:spcAft>
                <a:spcPts val="600"/>
              </a:spcAft>
              <a:buFont typeface="Wingdings" panose="05000000000000000000" pitchFamily="2" charset="2"/>
              <a:buChar char="Ø"/>
            </a:pPr>
            <a:r>
              <a:rPr lang="en-GB" sz="2400" dirty="0">
                <a:solidFill>
                  <a:srgbClr val="003C58"/>
                </a:solidFill>
                <a:latin typeface="Arial" panose="020B0604020202020204" pitchFamily="34" charset="0"/>
                <a:cs typeface="Arial" panose="020B0604020202020204" pitchFamily="34" charset="0"/>
              </a:rPr>
              <a:t>Assembly contracts reformulated, refocus on key assembly tooling</a:t>
            </a:r>
            <a:endParaRPr lang="en-GB" sz="2000" dirty="0">
              <a:solidFill>
                <a:srgbClr val="003C58"/>
              </a:solidFill>
              <a:latin typeface="Arial" panose="020B0604020202020204" pitchFamily="34" charset="0"/>
              <a:cs typeface="Arial" panose="020B0604020202020204" pitchFamily="34" charset="0"/>
            </a:endParaRPr>
          </a:p>
          <a:p>
            <a:pPr algn="l">
              <a:spcBef>
                <a:spcPts val="0"/>
              </a:spcBef>
              <a:spcAft>
                <a:spcPts val="1200"/>
              </a:spcAft>
            </a:pPr>
            <a:endParaRPr lang="en-GB" sz="16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3965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txBox="1">
            <a:spLocks/>
          </p:cNvSpPr>
          <p:nvPr/>
        </p:nvSpPr>
        <p:spPr>
          <a:xfrm>
            <a:off x="147220" y="81477"/>
            <a:ext cx="11926591" cy="59927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1200"/>
              </a:spcAft>
            </a:pPr>
            <a:r>
              <a:rPr lang="en-US" sz="2800" b="1" kern="0" dirty="0">
                <a:solidFill>
                  <a:srgbClr val="003C58"/>
                </a:solidFill>
                <a:latin typeface="Arial" panose="020B0604020202020204" pitchFamily="34" charset="0"/>
                <a:cs typeface="Arial" panose="020B0604020202020204" pitchFamily="34" charset="0"/>
              </a:rPr>
              <a:t>LICENSING: TOWARDS A STEPWISE NUCLEAR SAFETY DEMONSTRATION</a:t>
            </a:r>
          </a:p>
          <a:p>
            <a:pPr marL="342900" indent="-342900" algn="l">
              <a:lnSpc>
                <a:spcPct val="100000"/>
              </a:lnSpc>
              <a:spcBef>
                <a:spcPts val="0"/>
              </a:spcBef>
              <a:spcAft>
                <a:spcPts val="600"/>
              </a:spcAft>
              <a:buFont typeface="Wingdings" panose="05000000000000000000" pitchFamily="2" charset="2"/>
              <a:buChar char="Ø"/>
            </a:pPr>
            <a:r>
              <a:rPr lang="en-GB" dirty="0">
                <a:solidFill>
                  <a:srgbClr val="003C58"/>
                </a:solidFill>
                <a:latin typeface="Arial" panose="020B0604020202020204" pitchFamily="34" charset="0"/>
                <a:cs typeface="Arial" panose="020B0604020202020204" pitchFamily="34" charset="0"/>
              </a:rPr>
              <a:t>The previous nuclear safety demonstration approach pursued by the ITER project has tried to meet all French regulatory requirements at once, despite the uncertainties weighing on this approach due to the major extrapolation of the knowledge available today (e.g. deriving from experience in magnetic confinement fusion facilities such as JET) compared to what is planned as part of the ITER experimental program.</a:t>
            </a:r>
          </a:p>
          <a:p>
            <a:pPr marL="342900" indent="-342900" algn="l">
              <a:lnSpc>
                <a:spcPct val="100000"/>
              </a:lnSpc>
              <a:spcBef>
                <a:spcPts val="0"/>
              </a:spcBef>
              <a:spcAft>
                <a:spcPts val="600"/>
              </a:spcAft>
              <a:buFont typeface="Wingdings" panose="05000000000000000000" pitchFamily="2" charset="2"/>
              <a:buChar char="Ø"/>
            </a:pPr>
            <a:r>
              <a:rPr lang="en-GB" dirty="0">
                <a:solidFill>
                  <a:srgbClr val="003C58"/>
                </a:solidFill>
                <a:latin typeface="Arial" panose="020B0604020202020204" pitchFamily="34" charset="0"/>
                <a:cs typeface="Arial" panose="020B0604020202020204" pitchFamily="34" charset="0"/>
              </a:rPr>
              <a:t>Examples of these uncertainties include:</a:t>
            </a:r>
          </a:p>
          <a:p>
            <a:pPr marL="342900" indent="-342900" algn="l">
              <a:lnSpc>
                <a:spcPct val="100000"/>
              </a:lnSpc>
              <a:spcBef>
                <a:spcPts val="0"/>
              </a:spcBef>
              <a:spcAft>
                <a:spcPts val="600"/>
              </a:spcAft>
              <a:buFont typeface="Wingdings" panose="05000000000000000000" pitchFamily="2" charset="2"/>
              <a:buChar char="Ø"/>
            </a:pPr>
            <a:endParaRPr lang="en-GB" dirty="0">
              <a:solidFill>
                <a:srgbClr val="003C58"/>
              </a:solidFill>
              <a:latin typeface="Arial" panose="020B0604020202020204" pitchFamily="34" charset="0"/>
              <a:cs typeface="Arial" panose="020B0604020202020204" pitchFamily="34" charset="0"/>
            </a:endParaRPr>
          </a:p>
        </p:txBody>
      </p:sp>
      <p:sp>
        <p:nvSpPr>
          <p:cNvPr id="2" name="Content Placeholder 3">
            <a:extLst>
              <a:ext uri="{FF2B5EF4-FFF2-40B4-BE49-F238E27FC236}">
                <a16:creationId xmlns:a16="http://schemas.microsoft.com/office/drawing/2014/main" id="{015E76C5-F87B-E9F6-2471-3B668799661D}"/>
              </a:ext>
            </a:extLst>
          </p:cNvPr>
          <p:cNvSpPr txBox="1">
            <a:spLocks/>
          </p:cNvSpPr>
          <p:nvPr/>
        </p:nvSpPr>
        <p:spPr>
          <a:xfrm>
            <a:off x="218771" y="3951548"/>
            <a:ext cx="6421573" cy="191844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Courier New" panose="02070309020205020404" pitchFamily="49" charset="0"/>
              <a:buChar char="o"/>
            </a:pPr>
            <a:r>
              <a:rPr lang="en-GB" sz="1800" dirty="0">
                <a:solidFill>
                  <a:srgbClr val="003C58"/>
                </a:solidFill>
              </a:rPr>
              <a:t>Dust formation</a:t>
            </a:r>
          </a:p>
          <a:p>
            <a:pPr>
              <a:lnSpc>
                <a:spcPct val="100000"/>
              </a:lnSpc>
              <a:spcBef>
                <a:spcPts val="0"/>
              </a:spcBef>
              <a:buFont typeface="Courier New" panose="02070309020205020404" pitchFamily="49" charset="0"/>
              <a:buChar char="o"/>
            </a:pPr>
            <a:r>
              <a:rPr lang="en-GB" sz="1800" dirty="0">
                <a:solidFill>
                  <a:srgbClr val="003C58"/>
                </a:solidFill>
              </a:rPr>
              <a:t>Tritium retention</a:t>
            </a:r>
          </a:p>
          <a:p>
            <a:pPr>
              <a:lnSpc>
                <a:spcPct val="100000"/>
              </a:lnSpc>
              <a:spcBef>
                <a:spcPts val="0"/>
              </a:spcBef>
              <a:buFont typeface="Courier New" panose="02070309020205020404" pitchFamily="49" charset="0"/>
              <a:buChar char="o"/>
            </a:pPr>
            <a:r>
              <a:rPr lang="en-GB" sz="1800" dirty="0">
                <a:solidFill>
                  <a:srgbClr val="003C58"/>
                </a:solidFill>
              </a:rPr>
              <a:t>Activated Corrosion Products (ACPs) generation</a:t>
            </a:r>
          </a:p>
          <a:p>
            <a:pPr>
              <a:lnSpc>
                <a:spcPct val="100000"/>
              </a:lnSpc>
              <a:spcBef>
                <a:spcPts val="0"/>
              </a:spcBef>
              <a:buFont typeface="Courier New" panose="02070309020205020404" pitchFamily="49" charset="0"/>
              <a:buChar char="o"/>
            </a:pPr>
            <a:r>
              <a:rPr lang="en-GB" sz="1800" dirty="0">
                <a:solidFill>
                  <a:srgbClr val="003C58"/>
                </a:solidFill>
              </a:rPr>
              <a:t>Neutron transport calculations</a:t>
            </a:r>
          </a:p>
          <a:p>
            <a:pPr>
              <a:lnSpc>
                <a:spcPct val="100000"/>
              </a:lnSpc>
              <a:spcBef>
                <a:spcPts val="0"/>
              </a:spcBef>
              <a:buFont typeface="Courier New" panose="02070309020205020404" pitchFamily="49" charset="0"/>
              <a:buChar char="o"/>
            </a:pPr>
            <a:r>
              <a:rPr lang="en-GB" sz="1800" dirty="0">
                <a:solidFill>
                  <a:srgbClr val="003C58"/>
                </a:solidFill>
              </a:rPr>
              <a:t>Effect of neutrons on electronics</a:t>
            </a:r>
          </a:p>
          <a:p>
            <a:pPr>
              <a:lnSpc>
                <a:spcPct val="100000"/>
              </a:lnSpc>
              <a:spcBef>
                <a:spcPts val="0"/>
              </a:spcBef>
              <a:buFont typeface="Courier New" panose="02070309020205020404" pitchFamily="49" charset="0"/>
              <a:buChar char="o"/>
            </a:pPr>
            <a:r>
              <a:rPr lang="en-GB" sz="1800" dirty="0">
                <a:solidFill>
                  <a:srgbClr val="003C58"/>
                </a:solidFill>
              </a:rPr>
              <a:t>Hydrogen formation due to Loss of Coolant Accidents</a:t>
            </a:r>
          </a:p>
          <a:p>
            <a:pPr>
              <a:lnSpc>
                <a:spcPct val="100000"/>
              </a:lnSpc>
              <a:spcBef>
                <a:spcPts val="0"/>
              </a:spcBef>
              <a:buFont typeface="Courier New" panose="02070309020205020404" pitchFamily="49" charset="0"/>
              <a:buChar char="o"/>
            </a:pPr>
            <a:endParaRPr lang="en-GB" sz="1800" dirty="0">
              <a:solidFill>
                <a:srgbClr val="333399"/>
              </a:solidFill>
            </a:endParaRPr>
          </a:p>
          <a:p>
            <a:pPr>
              <a:lnSpc>
                <a:spcPct val="100000"/>
              </a:lnSpc>
              <a:spcBef>
                <a:spcPts val="0"/>
              </a:spcBef>
              <a:buFont typeface="Courier New" panose="02070309020205020404" pitchFamily="49" charset="0"/>
              <a:buChar char="o"/>
            </a:pPr>
            <a:endParaRPr lang="en-GB" sz="1800" dirty="0">
              <a:solidFill>
                <a:srgbClr val="333399"/>
              </a:solidFill>
            </a:endParaRPr>
          </a:p>
          <a:p>
            <a:pPr>
              <a:lnSpc>
                <a:spcPct val="100000"/>
              </a:lnSpc>
              <a:spcBef>
                <a:spcPts val="0"/>
              </a:spcBef>
            </a:pPr>
            <a:endParaRPr lang="en-GB" sz="1800" dirty="0">
              <a:solidFill>
                <a:srgbClr val="333399"/>
              </a:solidFill>
            </a:endParaRPr>
          </a:p>
        </p:txBody>
      </p:sp>
      <p:sp>
        <p:nvSpPr>
          <p:cNvPr id="3" name="Content Placeholder 3">
            <a:extLst>
              <a:ext uri="{FF2B5EF4-FFF2-40B4-BE49-F238E27FC236}">
                <a16:creationId xmlns:a16="http://schemas.microsoft.com/office/drawing/2014/main" id="{92A8C6B7-F75B-F468-4720-7BFD1609E235}"/>
              </a:ext>
            </a:extLst>
          </p:cNvPr>
          <p:cNvSpPr txBox="1">
            <a:spLocks/>
          </p:cNvSpPr>
          <p:nvPr/>
        </p:nvSpPr>
        <p:spPr>
          <a:xfrm>
            <a:off x="6640344" y="3951547"/>
            <a:ext cx="5332885" cy="191844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Courier New" panose="02070309020205020404" pitchFamily="49" charset="0"/>
              <a:buChar char="o"/>
            </a:pPr>
            <a:r>
              <a:rPr lang="en-GB" sz="1800" dirty="0">
                <a:solidFill>
                  <a:srgbClr val="003C58"/>
                </a:solidFill>
              </a:rPr>
              <a:t>Effects of plasma transients</a:t>
            </a:r>
          </a:p>
          <a:p>
            <a:pPr>
              <a:lnSpc>
                <a:spcPct val="100000"/>
              </a:lnSpc>
              <a:spcBef>
                <a:spcPts val="0"/>
              </a:spcBef>
              <a:buFont typeface="Courier New" panose="02070309020205020404" pitchFamily="49" charset="0"/>
              <a:buChar char="o"/>
            </a:pPr>
            <a:r>
              <a:rPr lang="en-GB" sz="1800" dirty="0">
                <a:solidFill>
                  <a:srgbClr val="003C58"/>
                </a:solidFill>
              </a:rPr>
              <a:t>Superconducting magnets insulation reliability</a:t>
            </a:r>
          </a:p>
          <a:p>
            <a:pPr>
              <a:lnSpc>
                <a:spcPct val="100000"/>
              </a:lnSpc>
              <a:spcBef>
                <a:spcPts val="0"/>
              </a:spcBef>
              <a:buFont typeface="Courier New" panose="02070309020205020404" pitchFamily="49" charset="0"/>
              <a:buChar char="o"/>
            </a:pPr>
            <a:r>
              <a:rPr lang="en-GB" sz="1800" dirty="0">
                <a:solidFill>
                  <a:srgbClr val="003C58"/>
                </a:solidFill>
              </a:rPr>
              <a:t>Reliability of equipment</a:t>
            </a:r>
          </a:p>
          <a:p>
            <a:pPr>
              <a:lnSpc>
                <a:spcPct val="100000"/>
              </a:lnSpc>
              <a:spcBef>
                <a:spcPts val="0"/>
              </a:spcBef>
              <a:buFont typeface="Courier New" panose="02070309020205020404" pitchFamily="49" charset="0"/>
              <a:buChar char="o"/>
            </a:pPr>
            <a:r>
              <a:rPr lang="en-GB" sz="1800" dirty="0">
                <a:solidFill>
                  <a:srgbClr val="003C58"/>
                </a:solidFill>
              </a:rPr>
              <a:t>Maintenance of equipment</a:t>
            </a:r>
          </a:p>
          <a:p>
            <a:pPr>
              <a:lnSpc>
                <a:spcPct val="100000"/>
              </a:lnSpc>
              <a:spcBef>
                <a:spcPts val="0"/>
              </a:spcBef>
              <a:buFont typeface="Courier New" panose="02070309020205020404" pitchFamily="49" charset="0"/>
              <a:buChar char="o"/>
            </a:pPr>
            <a:r>
              <a:rPr lang="en-GB" sz="1800" dirty="0">
                <a:solidFill>
                  <a:srgbClr val="003C58"/>
                </a:solidFill>
              </a:rPr>
              <a:t>In particular, maintainability of in-vessel components and impact on the hot cell facility</a:t>
            </a:r>
          </a:p>
        </p:txBody>
      </p:sp>
    </p:spTree>
    <p:extLst>
      <p:ext uri="{BB962C8B-B14F-4D97-AF65-F5344CB8AC3E}">
        <p14:creationId xmlns:p14="http://schemas.microsoft.com/office/powerpoint/2010/main" val="3330384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txBox="1">
            <a:spLocks/>
          </p:cNvSpPr>
          <p:nvPr/>
        </p:nvSpPr>
        <p:spPr>
          <a:xfrm>
            <a:off x="147220" y="81478"/>
            <a:ext cx="11761245" cy="37143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1200"/>
              </a:spcAft>
            </a:pPr>
            <a:r>
              <a:rPr lang="en-US" b="1" kern="0" dirty="0">
                <a:solidFill>
                  <a:srgbClr val="003C58"/>
                </a:solidFill>
                <a:latin typeface="Arial" panose="020B0604020202020204" pitchFamily="34" charset="0"/>
                <a:cs typeface="Arial" panose="020B0604020202020204" pitchFamily="34" charset="0"/>
              </a:rPr>
              <a:t>RISK MITIGATION: COLD TESTING OF SUPERCONDUCTING MAGNETS</a:t>
            </a:r>
          </a:p>
          <a:p>
            <a:pPr marL="342900" indent="-342900" algn="l">
              <a:lnSpc>
                <a:spcPct val="100000"/>
              </a:lnSpc>
              <a:spcBef>
                <a:spcPts val="0"/>
              </a:spcBef>
              <a:spcAft>
                <a:spcPts val="600"/>
              </a:spcAft>
              <a:buFont typeface="Wingdings" panose="05000000000000000000" pitchFamily="2" charset="2"/>
              <a:buChar char="Ø"/>
            </a:pPr>
            <a:r>
              <a:rPr lang="en-GB" sz="2000" dirty="0">
                <a:solidFill>
                  <a:srgbClr val="003C58"/>
                </a:solidFill>
                <a:latin typeface="Arial" panose="020B0604020202020204" pitchFamily="34" charset="0"/>
                <a:cs typeface="Arial" panose="020B0604020202020204" pitchFamily="34" charset="0"/>
              </a:rPr>
              <a:t>Cold testing of ITER SC magnets at operating temperature (4K) has so far been limited to Central Solenoid Modules. </a:t>
            </a:r>
          </a:p>
          <a:p>
            <a:pPr marL="342900" indent="-342900" algn="l">
              <a:lnSpc>
                <a:spcPct val="100000"/>
              </a:lnSpc>
              <a:spcBef>
                <a:spcPts val="0"/>
              </a:spcBef>
              <a:spcAft>
                <a:spcPts val="600"/>
              </a:spcAft>
              <a:buFont typeface="Wingdings" panose="05000000000000000000" pitchFamily="2" charset="2"/>
              <a:buChar char="Ø"/>
            </a:pPr>
            <a:r>
              <a:rPr lang="en-GB" sz="2000" dirty="0">
                <a:solidFill>
                  <a:srgbClr val="003C58"/>
                </a:solidFill>
                <a:latin typeface="Arial" panose="020B0604020202020204" pitchFamily="34" charset="0"/>
                <a:cs typeface="Arial" panose="020B0604020202020204" pitchFamily="34" charset="0"/>
              </a:rPr>
              <a:t>The Magnet Cold Test Bench is a facility on ITER site that will allow a few (&gt;3) TF coils and PF1 to be tested at nominal current before their integration.</a:t>
            </a:r>
          </a:p>
          <a:p>
            <a:pPr algn="l">
              <a:lnSpc>
                <a:spcPct val="100000"/>
              </a:lnSpc>
              <a:spcBef>
                <a:spcPts val="0"/>
              </a:spcBef>
              <a:spcAft>
                <a:spcPts val="600"/>
              </a:spcAft>
              <a:buFont typeface="Wingdings" panose="05000000000000000000" pitchFamily="2" charset="2"/>
              <a:buChar char="Ø"/>
            </a:pPr>
            <a:r>
              <a:rPr lang="en-GB" sz="2000" kern="0" dirty="0">
                <a:solidFill>
                  <a:srgbClr val="003C58"/>
                </a:solidFill>
                <a:ea typeface="MS PGothic" panose="020B0600070205080204" charset="-128"/>
              </a:rPr>
              <a:t>  What will be checked</a:t>
            </a:r>
          </a:p>
          <a:p>
            <a:pPr marL="447675" lvl="1" indent="-285750" algn="l">
              <a:lnSpc>
                <a:spcPct val="100000"/>
              </a:lnSpc>
              <a:spcBef>
                <a:spcPts val="0"/>
              </a:spcBef>
              <a:spcAft>
                <a:spcPts val="600"/>
              </a:spcAft>
              <a:buFont typeface="Wingdings" panose="05000000000000000000" pitchFamily="2" charset="2"/>
              <a:buChar char="Ø"/>
            </a:pPr>
            <a:r>
              <a:rPr lang="en-GB" kern="0" dirty="0">
                <a:solidFill>
                  <a:srgbClr val="003C58"/>
                </a:solidFill>
                <a:ea typeface="MS PGothic" panose="020B0600070205080204" charset="-128"/>
              </a:rPr>
              <a:t>Coil and Joint Performance</a:t>
            </a:r>
          </a:p>
          <a:p>
            <a:pPr marL="447675" lvl="1" indent="-285750" algn="l">
              <a:lnSpc>
                <a:spcPct val="100000"/>
              </a:lnSpc>
              <a:spcBef>
                <a:spcPts val="0"/>
              </a:spcBef>
              <a:spcAft>
                <a:spcPts val="600"/>
              </a:spcAft>
              <a:buFont typeface="Wingdings" panose="05000000000000000000" pitchFamily="2" charset="2"/>
              <a:buChar char="Ø"/>
            </a:pPr>
            <a:r>
              <a:rPr lang="en-GB" kern="0" dirty="0">
                <a:solidFill>
                  <a:srgbClr val="003C58"/>
                </a:solidFill>
                <a:ea typeface="MS PGothic" panose="020B0600070205080204" charset="-128"/>
              </a:rPr>
              <a:t>High voltage ground insulation at different T</a:t>
            </a:r>
          </a:p>
          <a:p>
            <a:pPr marL="447675" lvl="1" indent="-285750" algn="l">
              <a:lnSpc>
                <a:spcPct val="100000"/>
              </a:lnSpc>
              <a:spcBef>
                <a:spcPts val="0"/>
              </a:spcBef>
              <a:spcAft>
                <a:spcPts val="600"/>
              </a:spcAft>
              <a:buFont typeface="Wingdings" panose="05000000000000000000" pitchFamily="2" charset="2"/>
              <a:buChar char="Ø"/>
            </a:pPr>
            <a:r>
              <a:rPr lang="en-GB" kern="0" dirty="0">
                <a:solidFill>
                  <a:srgbClr val="003C58"/>
                </a:solidFill>
                <a:ea typeface="MS PGothic" panose="020B0600070205080204" charset="-128"/>
              </a:rPr>
              <a:t>Quench protection systems</a:t>
            </a:r>
          </a:p>
          <a:p>
            <a:pPr marL="447675" lvl="1" indent="-285750" algn="l">
              <a:lnSpc>
                <a:spcPct val="100000"/>
              </a:lnSpc>
              <a:spcBef>
                <a:spcPts val="0"/>
              </a:spcBef>
              <a:spcAft>
                <a:spcPts val="600"/>
              </a:spcAft>
              <a:buFont typeface="Wingdings" panose="05000000000000000000" pitchFamily="2" charset="2"/>
              <a:buChar char="Ø"/>
            </a:pPr>
            <a:r>
              <a:rPr lang="en-GB" kern="0" dirty="0">
                <a:solidFill>
                  <a:srgbClr val="003C58"/>
                </a:solidFill>
                <a:ea typeface="MS PGothic" panose="020B0600070205080204" charset="-128"/>
              </a:rPr>
              <a:t>Fast Discharge – </a:t>
            </a:r>
            <a:r>
              <a:rPr lang="en-GB" kern="0" dirty="0" err="1">
                <a:solidFill>
                  <a:srgbClr val="003C58"/>
                </a:solidFill>
                <a:ea typeface="MS PGothic" panose="020B0600070205080204" charset="-128"/>
              </a:rPr>
              <a:t>cryoplant</a:t>
            </a:r>
            <a:r>
              <a:rPr lang="en-GB" kern="0" dirty="0">
                <a:solidFill>
                  <a:srgbClr val="003C58"/>
                </a:solidFill>
                <a:ea typeface="MS PGothic" panose="020B0600070205080204" charset="-128"/>
              </a:rPr>
              <a:t> integration</a:t>
            </a:r>
          </a:p>
          <a:p>
            <a:pPr marL="447675" lvl="1" indent="-285750" algn="l">
              <a:lnSpc>
                <a:spcPct val="100000"/>
              </a:lnSpc>
              <a:spcBef>
                <a:spcPts val="0"/>
              </a:spcBef>
              <a:spcAft>
                <a:spcPts val="600"/>
              </a:spcAft>
              <a:buFont typeface="Wingdings" panose="05000000000000000000" pitchFamily="2" charset="2"/>
              <a:buChar char="Ø"/>
            </a:pPr>
            <a:r>
              <a:rPr lang="en-GB" kern="0" dirty="0">
                <a:solidFill>
                  <a:srgbClr val="003C58"/>
                </a:solidFill>
                <a:ea typeface="MS PGothic" panose="020B0600070205080204" charset="-128"/>
              </a:rPr>
              <a:t>Coil thermohydraulic performance</a:t>
            </a:r>
          </a:p>
          <a:p>
            <a:pPr algn="l">
              <a:lnSpc>
                <a:spcPct val="100000"/>
              </a:lnSpc>
              <a:spcBef>
                <a:spcPts val="0"/>
              </a:spcBef>
              <a:spcAft>
                <a:spcPts val="600"/>
              </a:spcAft>
              <a:buFont typeface="Wingdings" panose="05000000000000000000" pitchFamily="2" charset="2"/>
              <a:buChar char="Ø"/>
            </a:pPr>
            <a:r>
              <a:rPr lang="en-GB" sz="2000" kern="0" dirty="0">
                <a:solidFill>
                  <a:srgbClr val="003C58"/>
                </a:solidFill>
                <a:ea typeface="MS PGothic" panose="020B0600070205080204" charset="-128"/>
              </a:rPr>
              <a:t>  Cryostat and Power Supply System are under </a:t>
            </a:r>
          </a:p>
          <a:p>
            <a:pPr algn="l">
              <a:lnSpc>
                <a:spcPct val="100000"/>
              </a:lnSpc>
              <a:spcBef>
                <a:spcPts val="0"/>
              </a:spcBef>
              <a:spcAft>
                <a:spcPts val="600"/>
              </a:spcAft>
            </a:pPr>
            <a:r>
              <a:rPr lang="en-GB" sz="2000" kern="0" dirty="0">
                <a:solidFill>
                  <a:srgbClr val="003C58"/>
                </a:solidFill>
                <a:ea typeface="MS PGothic" panose="020B0600070205080204" charset="-128"/>
              </a:rPr>
              <a:t>   manufacturing - delivery of the MCTB facility </a:t>
            </a:r>
          </a:p>
          <a:p>
            <a:pPr algn="l">
              <a:lnSpc>
                <a:spcPct val="100000"/>
              </a:lnSpc>
              <a:spcBef>
                <a:spcPts val="0"/>
              </a:spcBef>
              <a:spcAft>
                <a:spcPts val="600"/>
              </a:spcAft>
            </a:pPr>
            <a:r>
              <a:rPr lang="en-GB" sz="2000" kern="0" dirty="0">
                <a:solidFill>
                  <a:srgbClr val="003C58"/>
                </a:solidFill>
                <a:ea typeface="MS PGothic" panose="020B0600070205080204" charset="-128"/>
              </a:rPr>
              <a:t>   targeted by end 2025.</a:t>
            </a:r>
          </a:p>
          <a:p>
            <a:pPr algn="l">
              <a:lnSpc>
                <a:spcPct val="100000"/>
              </a:lnSpc>
              <a:spcBef>
                <a:spcPts val="0"/>
              </a:spcBef>
              <a:spcAft>
                <a:spcPts val="600"/>
              </a:spcAft>
            </a:pPr>
            <a:endParaRPr lang="en-GB" sz="2000" kern="0" dirty="0">
              <a:solidFill>
                <a:srgbClr val="003C58"/>
              </a:solidFill>
              <a:ea typeface="MS PGothic" panose="020B0600070205080204" charset="-128"/>
            </a:endParaRPr>
          </a:p>
          <a:p>
            <a:pPr algn="l">
              <a:lnSpc>
                <a:spcPct val="100000"/>
              </a:lnSpc>
              <a:spcBef>
                <a:spcPts val="0"/>
              </a:spcBef>
              <a:spcAft>
                <a:spcPts val="600"/>
              </a:spcAft>
            </a:pPr>
            <a:endParaRPr lang="en-GB" sz="2000" kern="0" dirty="0">
              <a:solidFill>
                <a:srgbClr val="003C58"/>
              </a:solidFill>
              <a:ea typeface="MS PGothic" panose="020B0600070205080204" charset="-128"/>
            </a:endParaRPr>
          </a:p>
        </p:txBody>
      </p:sp>
      <p:pic>
        <p:nvPicPr>
          <p:cNvPr id="3" name="Content Placeholder 3" descr="A cartoon of a factory&#10;&#10;Description automatically generated">
            <a:extLst>
              <a:ext uri="{FF2B5EF4-FFF2-40B4-BE49-F238E27FC236}">
                <a16:creationId xmlns:a16="http://schemas.microsoft.com/office/drawing/2014/main" id="{DAEA1427-A318-4135-B27B-6B702DD9BB5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2606" y="2197121"/>
            <a:ext cx="6339263" cy="3417187"/>
          </a:xfrm>
          <a:prstGeom prst="rect">
            <a:avLst/>
          </a:prstGeom>
          <a:ln w="25400">
            <a:noFill/>
          </a:ln>
        </p:spPr>
      </p:pic>
    </p:spTree>
    <p:extLst>
      <p:ext uri="{BB962C8B-B14F-4D97-AF65-F5344CB8AC3E}">
        <p14:creationId xmlns:p14="http://schemas.microsoft.com/office/powerpoint/2010/main" val="2548801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txBox="1">
            <a:spLocks/>
          </p:cNvSpPr>
          <p:nvPr/>
        </p:nvSpPr>
        <p:spPr>
          <a:xfrm>
            <a:off x="147221" y="81477"/>
            <a:ext cx="7940866" cy="59927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1200"/>
              </a:spcAft>
            </a:pPr>
            <a:r>
              <a:rPr lang="en-US" b="1" kern="0" dirty="0">
                <a:solidFill>
                  <a:srgbClr val="003C58"/>
                </a:solidFill>
                <a:latin typeface="Arial" panose="020B0604020202020204" pitchFamily="34" charset="0"/>
                <a:cs typeface="Arial" panose="020B0604020202020204" pitchFamily="34" charset="0"/>
              </a:rPr>
              <a:t>REPLACEMENT OF BERYLLIUM (BE) WITH TUNGSTEN (W) FIRST WALL</a:t>
            </a:r>
          </a:p>
          <a:p>
            <a:pPr marL="342900" indent="-342900" algn="l">
              <a:lnSpc>
                <a:spcPct val="100000"/>
              </a:lnSpc>
              <a:spcBef>
                <a:spcPts val="0"/>
              </a:spcBef>
              <a:spcAft>
                <a:spcPts val="600"/>
              </a:spcAft>
              <a:buFont typeface="Wingdings" panose="05000000000000000000" pitchFamily="2" charset="2"/>
              <a:buChar char="Ø"/>
            </a:pPr>
            <a:r>
              <a:rPr lang="en-GB" sz="2000" dirty="0">
                <a:solidFill>
                  <a:srgbClr val="003C58"/>
                </a:solidFill>
                <a:latin typeface="Arial" panose="020B0604020202020204" pitchFamily="34" charset="0"/>
                <a:cs typeface="Arial" panose="020B0604020202020204" pitchFamily="34" charset="0"/>
              </a:rPr>
              <a:t>The choice of Be as Blanket First Wall (FW) plasma-facing material for ITER has been reconsidered in view of the updated understanding of its implications:</a:t>
            </a:r>
          </a:p>
          <a:p>
            <a:pPr marL="800100" lvl="1" indent="-342900" algn="l">
              <a:lnSpc>
                <a:spcPct val="100000"/>
              </a:lnSpc>
              <a:spcBef>
                <a:spcPts val="0"/>
              </a:spcBef>
              <a:spcAft>
                <a:spcPts val="600"/>
              </a:spcAft>
              <a:buFont typeface="Wingdings" panose="05000000000000000000" pitchFamily="2" charset="2"/>
              <a:buChar char="Ø"/>
            </a:pPr>
            <a:r>
              <a:rPr lang="en-GB" dirty="0">
                <a:solidFill>
                  <a:srgbClr val="003C58"/>
                </a:solidFill>
                <a:latin typeface="Arial" panose="020B0604020202020204" pitchFamily="34" charset="0"/>
                <a:cs typeface="Arial" panose="020B0604020202020204" pitchFamily="34" charset="0"/>
              </a:rPr>
              <a:t>The higher chance of armour bridging during plasma-off normal conditions. </a:t>
            </a:r>
          </a:p>
          <a:p>
            <a:pPr marL="800100" lvl="1" indent="-342900" algn="l">
              <a:lnSpc>
                <a:spcPct val="100000"/>
              </a:lnSpc>
              <a:spcBef>
                <a:spcPts val="0"/>
              </a:spcBef>
              <a:spcAft>
                <a:spcPts val="600"/>
              </a:spcAft>
              <a:buFont typeface="Wingdings" panose="05000000000000000000" pitchFamily="2" charset="2"/>
              <a:buChar char="Ø"/>
            </a:pPr>
            <a:r>
              <a:rPr lang="en-GB" dirty="0">
                <a:solidFill>
                  <a:srgbClr val="003C58"/>
                </a:solidFill>
                <a:latin typeface="Arial" panose="020B0604020202020204" pitchFamily="34" charset="0"/>
                <a:cs typeface="Arial" panose="020B0604020202020204" pitchFamily="34" charset="0"/>
              </a:rPr>
              <a:t>The irrelevance of Be for DEMO, the large cost and time needed to later replace the FW to W</a:t>
            </a:r>
          </a:p>
          <a:p>
            <a:pPr marL="800100" lvl="1" indent="-342900" algn="l">
              <a:lnSpc>
                <a:spcPct val="100000"/>
              </a:lnSpc>
              <a:spcBef>
                <a:spcPts val="0"/>
              </a:spcBef>
              <a:spcAft>
                <a:spcPts val="600"/>
              </a:spcAft>
              <a:buFont typeface="Wingdings" panose="05000000000000000000" pitchFamily="2" charset="2"/>
              <a:buChar char="Ø"/>
            </a:pPr>
            <a:r>
              <a:rPr lang="en-GB" dirty="0">
                <a:solidFill>
                  <a:srgbClr val="003C58"/>
                </a:solidFill>
                <a:latin typeface="Arial" panose="020B0604020202020204" pitchFamily="34" charset="0"/>
                <a:cs typeface="Arial" panose="020B0604020202020204" pitchFamily="34" charset="0"/>
              </a:rPr>
              <a:t>The improved understanding of the implications to meet the stringent Be Health and Safety requirements</a:t>
            </a:r>
          </a:p>
          <a:p>
            <a:pPr marL="800100" lvl="1" indent="-342900" algn="l">
              <a:lnSpc>
                <a:spcPct val="100000"/>
              </a:lnSpc>
              <a:spcBef>
                <a:spcPts val="0"/>
              </a:spcBef>
              <a:spcAft>
                <a:spcPts val="600"/>
              </a:spcAft>
              <a:buFont typeface="Wingdings" panose="05000000000000000000" pitchFamily="2" charset="2"/>
              <a:buChar char="Ø"/>
            </a:pPr>
            <a:r>
              <a:rPr lang="en-GB" dirty="0">
                <a:solidFill>
                  <a:srgbClr val="003C58"/>
                </a:solidFill>
                <a:latin typeface="Arial" panose="020B0604020202020204" pitchFamily="34" charset="0"/>
                <a:cs typeface="Arial" panose="020B0604020202020204" pitchFamily="34" charset="0"/>
              </a:rPr>
              <a:t>…</a:t>
            </a:r>
          </a:p>
          <a:p>
            <a:pPr marL="342900" indent="-342900" algn="l">
              <a:lnSpc>
                <a:spcPct val="100000"/>
              </a:lnSpc>
              <a:spcBef>
                <a:spcPts val="0"/>
              </a:spcBef>
              <a:spcAft>
                <a:spcPts val="600"/>
              </a:spcAft>
              <a:buFont typeface="Wingdings" panose="05000000000000000000" pitchFamily="2" charset="2"/>
              <a:buChar char="Ø"/>
            </a:pPr>
            <a:r>
              <a:rPr lang="en-GB" sz="2000" dirty="0">
                <a:solidFill>
                  <a:srgbClr val="003C58"/>
                </a:solidFill>
                <a:latin typeface="Arial" panose="020B0604020202020204" pitchFamily="34" charset="0"/>
                <a:cs typeface="Arial" panose="020B0604020202020204" pitchFamily="34" charset="0"/>
              </a:rPr>
              <a:t>Tungsten (W) appears the best solution for ITER as it also allows ITER to perform DEMO-like high-Q operation, with a relevant high-Z wall.</a:t>
            </a:r>
          </a:p>
          <a:p>
            <a:pPr marL="342900" indent="-342900" algn="l">
              <a:lnSpc>
                <a:spcPct val="100000"/>
              </a:lnSpc>
              <a:spcBef>
                <a:spcPts val="0"/>
              </a:spcBef>
              <a:spcAft>
                <a:spcPts val="600"/>
              </a:spcAft>
              <a:buFont typeface="Wingdings" panose="05000000000000000000" pitchFamily="2" charset="2"/>
              <a:buChar char="Ø"/>
            </a:pPr>
            <a:endParaRPr lang="en-GB" sz="2000" dirty="0">
              <a:solidFill>
                <a:srgbClr val="003C58"/>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8E7EE67-ECD1-597E-C93F-5B88DC2D027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088088" y="0"/>
            <a:ext cx="4103912" cy="5772750"/>
          </a:xfrm>
          <a:prstGeom prst="rect">
            <a:avLst/>
          </a:prstGeom>
        </p:spPr>
      </p:pic>
    </p:spTree>
    <p:extLst>
      <p:ext uri="{BB962C8B-B14F-4D97-AF65-F5344CB8AC3E}">
        <p14:creationId xmlns:p14="http://schemas.microsoft.com/office/powerpoint/2010/main" val="327196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Several images of a machine&#10;&#10;Description automatically generated">
            <a:extLst>
              <a:ext uri="{FF2B5EF4-FFF2-40B4-BE49-F238E27FC236}">
                <a16:creationId xmlns:a16="http://schemas.microsoft.com/office/drawing/2014/main" id="{834294BC-571A-0889-A12B-74F9CF822052}"/>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t="-457"/>
          <a:stretch/>
        </p:blipFill>
        <p:spPr>
          <a:xfrm>
            <a:off x="3036926" y="156360"/>
            <a:ext cx="9011074" cy="6563942"/>
          </a:xfrm>
        </p:spPr>
      </p:pic>
      <p:sp>
        <p:nvSpPr>
          <p:cNvPr id="46" name="Rectangle 32">
            <a:extLst>
              <a:ext uri="{FF2B5EF4-FFF2-40B4-BE49-F238E27FC236}">
                <a16:creationId xmlns:a16="http://schemas.microsoft.com/office/drawing/2014/main" id="{E97E95CA-7283-5B46-9EFB-EE7D6DEDBBB2}"/>
              </a:ext>
            </a:extLst>
          </p:cNvPr>
          <p:cNvSpPr/>
          <p:nvPr/>
        </p:nvSpPr>
        <p:spPr>
          <a:xfrm rot="5400000">
            <a:off x="-1227801" y="1240157"/>
            <a:ext cx="6833279" cy="4377686"/>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213973"/>
              <a:gd name="connsiteY0" fmla="*/ 15781 h 2288678"/>
              <a:gd name="connsiteX1" fmla="*/ 12213973 w 12213973"/>
              <a:gd name="connsiteY1" fmla="*/ 455559 h 2288678"/>
              <a:gd name="connsiteX2" fmla="*/ 12192001 w 12213973"/>
              <a:gd name="connsiteY2" fmla="*/ 2288678 h 2288678"/>
              <a:gd name="connsiteX3" fmla="*/ 0 w 12213973"/>
              <a:gd name="connsiteY3" fmla="*/ 2288678 h 2288678"/>
              <a:gd name="connsiteX4" fmla="*/ 0 w 12213973"/>
              <a:gd name="connsiteY4" fmla="*/ 15781 h 2288678"/>
              <a:gd name="connsiteX0" fmla="*/ 0 w 12213973"/>
              <a:gd name="connsiteY0" fmla="*/ 754 h 2273651"/>
              <a:gd name="connsiteX1" fmla="*/ 12213973 w 12213973"/>
              <a:gd name="connsiteY1" fmla="*/ 440532 h 2273651"/>
              <a:gd name="connsiteX2" fmla="*/ 12192001 w 12213973"/>
              <a:gd name="connsiteY2" fmla="*/ 2273651 h 2273651"/>
              <a:gd name="connsiteX3" fmla="*/ 0 w 12213973"/>
              <a:gd name="connsiteY3" fmla="*/ 2273651 h 2273651"/>
              <a:gd name="connsiteX4" fmla="*/ 0 w 12213973"/>
              <a:gd name="connsiteY4" fmla="*/ 754 h 2273651"/>
              <a:gd name="connsiteX0" fmla="*/ 0 w 12213973"/>
              <a:gd name="connsiteY0" fmla="*/ 286 h 2273183"/>
              <a:gd name="connsiteX1" fmla="*/ 12213973 w 12213973"/>
              <a:gd name="connsiteY1" fmla="*/ 440064 h 2273183"/>
              <a:gd name="connsiteX2" fmla="*/ 12192001 w 12213973"/>
              <a:gd name="connsiteY2" fmla="*/ 2273183 h 2273183"/>
              <a:gd name="connsiteX3" fmla="*/ 0 w 12213973"/>
              <a:gd name="connsiteY3" fmla="*/ 2273183 h 2273183"/>
              <a:gd name="connsiteX4" fmla="*/ 0 w 12213973"/>
              <a:gd name="connsiteY4" fmla="*/ 286 h 2273183"/>
              <a:gd name="connsiteX0" fmla="*/ 0 w 12235941"/>
              <a:gd name="connsiteY0" fmla="*/ 780 h 2273677"/>
              <a:gd name="connsiteX1" fmla="*/ 12235941 w 12235941"/>
              <a:gd name="connsiteY1" fmla="*/ 341354 h 2273677"/>
              <a:gd name="connsiteX2" fmla="*/ 12192001 w 12235941"/>
              <a:gd name="connsiteY2" fmla="*/ 2273677 h 2273677"/>
              <a:gd name="connsiteX3" fmla="*/ 0 w 12235941"/>
              <a:gd name="connsiteY3" fmla="*/ 2273677 h 2273677"/>
              <a:gd name="connsiteX4" fmla="*/ 0 w 12235941"/>
              <a:gd name="connsiteY4" fmla="*/ 780 h 2273677"/>
              <a:gd name="connsiteX0" fmla="*/ 0 w 12257907"/>
              <a:gd name="connsiteY0" fmla="*/ 2331 h 2275228"/>
              <a:gd name="connsiteX1" fmla="*/ 12257907 w 12257907"/>
              <a:gd name="connsiteY1" fmla="*/ 293303 h 2275228"/>
              <a:gd name="connsiteX2" fmla="*/ 12192001 w 12257907"/>
              <a:gd name="connsiteY2" fmla="*/ 2275228 h 2275228"/>
              <a:gd name="connsiteX3" fmla="*/ 0 w 12257907"/>
              <a:gd name="connsiteY3" fmla="*/ 2275228 h 2275228"/>
              <a:gd name="connsiteX4" fmla="*/ 0 w 12257907"/>
              <a:gd name="connsiteY4" fmla="*/ 2331 h 2275228"/>
              <a:gd name="connsiteX0" fmla="*/ 0 w 12257907"/>
              <a:gd name="connsiteY0" fmla="*/ 712 h 2273609"/>
              <a:gd name="connsiteX1" fmla="*/ 12257907 w 12257907"/>
              <a:gd name="connsiteY1" fmla="*/ 291684 h 2273609"/>
              <a:gd name="connsiteX2" fmla="*/ 12192001 w 12257907"/>
              <a:gd name="connsiteY2" fmla="*/ 2273609 h 2273609"/>
              <a:gd name="connsiteX3" fmla="*/ 0 w 12257907"/>
              <a:gd name="connsiteY3" fmla="*/ 2273609 h 2273609"/>
              <a:gd name="connsiteX4" fmla="*/ 0 w 12257907"/>
              <a:gd name="connsiteY4" fmla="*/ 712 h 2273609"/>
              <a:gd name="connsiteX0" fmla="*/ 0 w 12279997"/>
              <a:gd name="connsiteY0" fmla="*/ 457 h 2273354"/>
              <a:gd name="connsiteX1" fmla="*/ 12279998 w 12279997"/>
              <a:gd name="connsiteY1" fmla="*/ 326859 h 2273354"/>
              <a:gd name="connsiteX2" fmla="*/ 12192001 w 12279997"/>
              <a:gd name="connsiteY2" fmla="*/ 2273354 h 2273354"/>
              <a:gd name="connsiteX3" fmla="*/ 0 w 12279997"/>
              <a:gd name="connsiteY3" fmla="*/ 2273354 h 2273354"/>
              <a:gd name="connsiteX4" fmla="*/ 0 w 12279997"/>
              <a:gd name="connsiteY4" fmla="*/ 457 h 2273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9997" h="2273354">
                <a:moveTo>
                  <a:pt x="0" y="457"/>
                </a:moveTo>
                <a:cubicBezTo>
                  <a:pt x="4188178" y="-7069"/>
                  <a:pt x="7698848" y="77523"/>
                  <a:pt x="12279998" y="326859"/>
                </a:cubicBezTo>
                <a:lnTo>
                  <a:pt x="12192001" y="2273354"/>
                </a:lnTo>
                <a:lnTo>
                  <a:pt x="0" y="2273354"/>
                </a:lnTo>
                <a:lnTo>
                  <a:pt x="0" y="4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sp>
        <p:nvSpPr>
          <p:cNvPr id="54" name="ZoneTexte 53">
            <a:extLst>
              <a:ext uri="{FF2B5EF4-FFF2-40B4-BE49-F238E27FC236}">
                <a16:creationId xmlns:a16="http://schemas.microsoft.com/office/drawing/2014/main" id="{6655A2D1-9070-4AA7-8ACA-4265CBD83500}"/>
              </a:ext>
            </a:extLst>
          </p:cNvPr>
          <p:cNvSpPr txBox="1"/>
          <p:nvPr/>
        </p:nvSpPr>
        <p:spPr>
          <a:xfrm>
            <a:off x="13008" y="129234"/>
            <a:ext cx="4305682" cy="6632585"/>
          </a:xfrm>
          <a:prstGeom prst="rect">
            <a:avLst/>
          </a:prstGeom>
          <a:noFill/>
        </p:spPr>
        <p:txBody>
          <a:bodyPr wrap="square" rtlCol="0">
            <a:spAutoFit/>
          </a:bodyPr>
          <a:lstStyle/>
          <a:p>
            <a:pPr>
              <a:spcAft>
                <a:spcPts val="600"/>
              </a:spcAft>
            </a:pPr>
            <a:r>
              <a:rPr lang="en-US" sz="2000" b="1" dirty="0">
                <a:solidFill>
                  <a:schemeClr val="accent1"/>
                </a:solidFill>
                <a:latin typeface="Arial" panose="020B0604020202020204" pitchFamily="34" charset="0"/>
                <a:ea typeface="Open Sans" pitchFamily="2" charset="0"/>
                <a:cs typeface="Arial" panose="020B0604020202020204" pitchFamily="34" charset="0"/>
              </a:rPr>
              <a:t>ENGAGEMENT WITH PRIVATE SECTOR FUSION INITIATIVES</a:t>
            </a:r>
          </a:p>
          <a:p>
            <a:pPr marL="342900" indent="-342900">
              <a:spcAft>
                <a:spcPts val="600"/>
              </a:spcAft>
              <a:buFont typeface="Wingdings" panose="05000000000000000000" pitchFamily="2" charset="2"/>
              <a:buChar char="Ø"/>
            </a:pPr>
            <a:r>
              <a:rPr lang="en-GB" sz="1600" dirty="0">
                <a:solidFill>
                  <a:srgbClr val="002060"/>
                </a:solidFill>
                <a:latin typeface="Arial" panose="020B0604020202020204" pitchFamily="34" charset="0"/>
                <a:ea typeface="Open Sans" pitchFamily="2" charset="0"/>
                <a:cs typeface="Arial" panose="020B0604020202020204" pitchFamily="34" charset="0"/>
              </a:rPr>
              <a:t>Initial workshop held at ITER, May 2024</a:t>
            </a:r>
          </a:p>
          <a:p>
            <a:pPr marL="800100" lvl="1" indent="-342900">
              <a:spcAft>
                <a:spcPts val="600"/>
              </a:spcAft>
              <a:buFont typeface="Wingdings" panose="05000000000000000000" pitchFamily="2" charset="2"/>
              <a:buChar char="Ø"/>
            </a:pPr>
            <a:r>
              <a:rPr lang="en-GB" sz="1600" dirty="0">
                <a:solidFill>
                  <a:srgbClr val="002060"/>
                </a:solidFill>
                <a:latin typeface="Arial" panose="020B0604020202020204" pitchFamily="34" charset="0"/>
                <a:ea typeface="Open Sans" pitchFamily="2" charset="0"/>
                <a:cs typeface="Arial" panose="020B0604020202020204" pitchFamily="34" charset="0"/>
              </a:rPr>
              <a:t>350 participants, strong reception</a:t>
            </a:r>
          </a:p>
          <a:p>
            <a:pPr marL="342900" indent="-342900">
              <a:spcAft>
                <a:spcPts val="600"/>
              </a:spcAft>
              <a:buFont typeface="Wingdings" panose="05000000000000000000" pitchFamily="2" charset="2"/>
              <a:buChar char="Ø"/>
            </a:pPr>
            <a:r>
              <a:rPr lang="en-GB" sz="1600" dirty="0">
                <a:solidFill>
                  <a:srgbClr val="002060"/>
                </a:solidFill>
                <a:latin typeface="Arial" panose="020B0604020202020204" pitchFamily="34" charset="0"/>
                <a:ea typeface="Open Sans" pitchFamily="2" charset="0"/>
                <a:cs typeface="Arial" panose="020B0604020202020204" pitchFamily="34" charset="0"/>
              </a:rPr>
              <a:t>1 November: launched Private Sector Fusion Engagement (PSFE) Project</a:t>
            </a:r>
          </a:p>
          <a:p>
            <a:pPr marL="800100" lvl="1" indent="-342900">
              <a:spcAft>
                <a:spcPts val="600"/>
              </a:spcAft>
              <a:buFont typeface="Wingdings" panose="05000000000000000000" pitchFamily="2" charset="2"/>
              <a:buChar char="Ø"/>
            </a:pPr>
            <a:r>
              <a:rPr lang="en-GB" sz="1600" dirty="0">
                <a:solidFill>
                  <a:srgbClr val="002060"/>
                </a:solidFill>
                <a:latin typeface="Arial" panose="020B0604020202020204" pitchFamily="34" charset="0"/>
                <a:ea typeface="Open Sans" pitchFamily="2" charset="0"/>
                <a:cs typeface="Arial" panose="020B0604020202020204" pitchFamily="34" charset="0"/>
              </a:rPr>
              <a:t>ITER Design Handbook</a:t>
            </a:r>
          </a:p>
          <a:p>
            <a:pPr marL="800100" lvl="1" indent="-342900">
              <a:spcAft>
                <a:spcPts val="600"/>
              </a:spcAft>
              <a:buFont typeface="Wingdings" panose="05000000000000000000" pitchFamily="2" charset="2"/>
              <a:buChar char="Ø"/>
            </a:pPr>
            <a:r>
              <a:rPr lang="en-GB" sz="1600" dirty="0">
                <a:solidFill>
                  <a:srgbClr val="002060"/>
                </a:solidFill>
                <a:latin typeface="Arial" panose="020B0604020202020204" pitchFamily="34" charset="0"/>
                <a:ea typeface="Open Sans" pitchFamily="2" charset="0"/>
                <a:cs typeface="Arial" panose="020B0604020202020204" pitchFamily="34" charset="0"/>
              </a:rPr>
              <a:t>Open-sourcing IMAS software</a:t>
            </a:r>
          </a:p>
          <a:p>
            <a:pPr marL="800100" lvl="1" indent="-342900">
              <a:spcAft>
                <a:spcPts val="600"/>
              </a:spcAft>
              <a:buFont typeface="Wingdings" panose="05000000000000000000" pitchFamily="2" charset="2"/>
              <a:buChar char="Ø"/>
            </a:pPr>
            <a:r>
              <a:rPr lang="en-GB" sz="1600" dirty="0">
                <a:solidFill>
                  <a:srgbClr val="002060"/>
                </a:solidFill>
                <a:latin typeface="Arial" panose="020B0604020202020204" pitchFamily="34" charset="0"/>
                <a:ea typeface="Open Sans" pitchFamily="2" charset="0"/>
                <a:cs typeface="Arial" panose="020B0604020202020204" pitchFamily="34" charset="0"/>
              </a:rPr>
              <a:t>Access to ITER documents and ITER experts and technical visits</a:t>
            </a:r>
          </a:p>
          <a:p>
            <a:pPr marL="800100" lvl="1" indent="-342900">
              <a:spcAft>
                <a:spcPts val="600"/>
              </a:spcAft>
              <a:buFont typeface="Wingdings" panose="05000000000000000000" pitchFamily="2" charset="2"/>
              <a:buChar char="Ø"/>
            </a:pPr>
            <a:r>
              <a:rPr lang="en-GB" sz="1600" dirty="0">
                <a:solidFill>
                  <a:srgbClr val="002060"/>
                </a:solidFill>
                <a:latin typeface="Arial" panose="020B0604020202020204" pitchFamily="34" charset="0"/>
                <a:ea typeface="Open Sans" pitchFamily="2" charset="0"/>
                <a:cs typeface="Arial" panose="020B0604020202020204" pitchFamily="34" charset="0"/>
              </a:rPr>
              <a:t>ITPA participation by private entities</a:t>
            </a:r>
          </a:p>
          <a:p>
            <a:pPr marL="800100" lvl="1" indent="-342900">
              <a:spcAft>
                <a:spcPts val="600"/>
              </a:spcAft>
              <a:buFont typeface="Wingdings" panose="05000000000000000000" pitchFamily="2" charset="2"/>
              <a:buChar char="Ø"/>
            </a:pPr>
            <a:r>
              <a:rPr lang="en-GB" sz="1600" dirty="0">
                <a:solidFill>
                  <a:srgbClr val="002060"/>
                </a:solidFill>
                <a:latin typeface="Arial" panose="020B0604020202020204" pitchFamily="34" charset="0"/>
                <a:ea typeface="Open Sans" pitchFamily="2" charset="0"/>
                <a:cs typeface="Arial" panose="020B0604020202020204" pitchFamily="34" charset="0"/>
              </a:rPr>
              <a:t>Catalogues of fusion resources (supply companies, testing capacities) in preparation</a:t>
            </a:r>
          </a:p>
          <a:p>
            <a:pPr marL="800100" lvl="1" indent="-342900">
              <a:spcAft>
                <a:spcPts val="600"/>
              </a:spcAft>
              <a:buFont typeface="Wingdings" panose="05000000000000000000" pitchFamily="2" charset="2"/>
              <a:buChar char="Ø"/>
            </a:pPr>
            <a:r>
              <a:rPr lang="en-GB" sz="1600" dirty="0">
                <a:solidFill>
                  <a:srgbClr val="002060"/>
                </a:solidFill>
                <a:latin typeface="Arial" panose="020B0604020202020204" pitchFamily="34" charset="0"/>
                <a:ea typeface="Open Sans" pitchFamily="2" charset="0"/>
                <a:cs typeface="Arial" panose="020B0604020202020204" pitchFamily="34" charset="0"/>
              </a:rPr>
              <a:t>Under consideration: private sector secondees at ITER</a:t>
            </a:r>
          </a:p>
          <a:p>
            <a:pPr marL="342900" indent="-342900">
              <a:spcAft>
                <a:spcPts val="600"/>
              </a:spcAft>
              <a:buFont typeface="Wingdings" panose="05000000000000000000" pitchFamily="2" charset="2"/>
              <a:buChar char="Ø"/>
            </a:pPr>
            <a:r>
              <a:rPr lang="en-GB" sz="1600" dirty="0">
                <a:solidFill>
                  <a:srgbClr val="002060"/>
                </a:solidFill>
                <a:latin typeface="Arial" panose="020B0604020202020204" pitchFamily="34" charset="0"/>
                <a:ea typeface="Open Sans" pitchFamily="2" charset="0"/>
                <a:cs typeface="Arial" panose="020B0604020202020204" pitchFamily="34" charset="0"/>
              </a:rPr>
              <a:t>Next workshop: 22-23 April 2025</a:t>
            </a:r>
          </a:p>
          <a:p>
            <a:pPr marL="800100" lvl="1" indent="-342900">
              <a:spcAft>
                <a:spcPts val="600"/>
              </a:spcAft>
              <a:buFont typeface="Wingdings" panose="05000000000000000000" pitchFamily="2" charset="2"/>
              <a:buChar char="Ø"/>
            </a:pPr>
            <a:r>
              <a:rPr lang="en-GB" sz="1600" dirty="0">
                <a:solidFill>
                  <a:srgbClr val="002060"/>
                </a:solidFill>
                <a:latin typeface="Arial" panose="020B0604020202020204" pitchFamily="34" charset="0"/>
                <a:ea typeface="Open Sans" pitchFamily="2" charset="0"/>
                <a:cs typeface="Arial" panose="020B0604020202020204" pitchFamily="34" charset="0"/>
              </a:rPr>
              <a:t>In conjunction with IBF (ITER Business Forum), to be held in Marseille, 24-25 April</a:t>
            </a:r>
          </a:p>
          <a:p>
            <a:pPr marL="800100" lvl="1" indent="-342900">
              <a:spcAft>
                <a:spcPts val="600"/>
              </a:spcAft>
              <a:buFont typeface="Wingdings" panose="05000000000000000000" pitchFamily="2" charset="2"/>
              <a:buChar char="Ø"/>
            </a:pPr>
            <a:r>
              <a:rPr lang="en-GB" sz="1600" dirty="0">
                <a:solidFill>
                  <a:srgbClr val="002060"/>
                </a:solidFill>
                <a:latin typeface="Arial" panose="020B0604020202020204" pitchFamily="34" charset="0"/>
                <a:ea typeface="Open Sans" pitchFamily="2" charset="0"/>
                <a:cs typeface="Arial" panose="020B0604020202020204" pitchFamily="34" charset="0"/>
              </a:rPr>
              <a:t>Focus on fusion supply chain</a:t>
            </a:r>
          </a:p>
          <a:p>
            <a:pPr marL="800100" lvl="1" indent="-342900">
              <a:spcAft>
                <a:spcPts val="600"/>
              </a:spcAft>
              <a:buFont typeface="Wingdings" panose="05000000000000000000" pitchFamily="2" charset="2"/>
              <a:buChar char="Ø"/>
            </a:pPr>
            <a:r>
              <a:rPr lang="en-GB" sz="1600" dirty="0">
                <a:solidFill>
                  <a:srgbClr val="002060"/>
                </a:solidFill>
                <a:latin typeface="Arial" panose="020B0604020202020204" pitchFamily="34" charset="0"/>
                <a:ea typeface="Open Sans" pitchFamily="2" charset="0"/>
                <a:cs typeface="Arial" panose="020B0604020202020204" pitchFamily="34" charset="0"/>
              </a:rPr>
              <a:t>First time with fusion start-ups</a:t>
            </a:r>
          </a:p>
        </p:txBody>
      </p:sp>
      <p:pic>
        <p:nvPicPr>
          <p:cNvPr id="2" name="Graphique 11">
            <a:extLst>
              <a:ext uri="{FF2B5EF4-FFF2-40B4-BE49-F238E27FC236}">
                <a16:creationId xmlns:a16="http://schemas.microsoft.com/office/drawing/2014/main" id="{B9A2DB44-F512-ADC2-A7BC-F1367427FD5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072348" y="6213151"/>
            <a:ext cx="866227" cy="432000"/>
          </a:xfrm>
          <a:prstGeom prst="rect">
            <a:avLst/>
          </a:prstGeom>
        </p:spPr>
      </p:pic>
    </p:spTree>
    <p:extLst>
      <p:ext uri="{BB962C8B-B14F-4D97-AF65-F5344CB8AC3E}">
        <p14:creationId xmlns:p14="http://schemas.microsoft.com/office/powerpoint/2010/main" val="789001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descr="A large factory with many machines&#10;&#10;Description automatically generated with medium confidence">
            <a:extLst>
              <a:ext uri="{FF2B5EF4-FFF2-40B4-BE49-F238E27FC236}">
                <a16:creationId xmlns:a16="http://schemas.microsoft.com/office/drawing/2014/main" id="{19289874-F6CF-1E97-DCE8-1C070F3E0778}"/>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a:xfrm>
            <a:off x="0" y="0"/>
            <a:ext cx="12192000" cy="6858000"/>
          </a:xfrm>
        </p:spPr>
      </p:pic>
      <p:sp>
        <p:nvSpPr>
          <p:cNvPr id="12" name="Rectangle 32">
            <a:extLst>
              <a:ext uri="{FF2B5EF4-FFF2-40B4-BE49-F238E27FC236}">
                <a16:creationId xmlns:a16="http://schemas.microsoft.com/office/drawing/2014/main" id="{5DA64322-1F30-10CE-0262-B7AEF92DCFFE}"/>
              </a:ext>
            </a:extLst>
          </p:cNvPr>
          <p:cNvSpPr/>
          <p:nvPr/>
        </p:nvSpPr>
        <p:spPr>
          <a:xfrm>
            <a:off x="0" y="5658928"/>
            <a:ext cx="12215446" cy="1199072"/>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192001"/>
              <a:gd name="connsiteY0" fmla="*/ 12991 h 2285888"/>
              <a:gd name="connsiteX1" fmla="*/ 12180278 w 12192001"/>
              <a:gd name="connsiteY1" fmla="*/ 465499 h 2285888"/>
              <a:gd name="connsiteX2" fmla="*/ 12192001 w 12192001"/>
              <a:gd name="connsiteY2" fmla="*/ 2285888 h 2285888"/>
              <a:gd name="connsiteX3" fmla="*/ 0 w 12192001"/>
              <a:gd name="connsiteY3" fmla="*/ 2285888 h 2285888"/>
              <a:gd name="connsiteX4" fmla="*/ 0 w 12192001"/>
              <a:gd name="connsiteY4" fmla="*/ 12991 h 2285888"/>
              <a:gd name="connsiteX0" fmla="*/ 0 w 12192001"/>
              <a:gd name="connsiteY0" fmla="*/ 14880 h 2287777"/>
              <a:gd name="connsiteX1" fmla="*/ 12180278 w 12192001"/>
              <a:gd name="connsiteY1" fmla="*/ 467388 h 2287777"/>
              <a:gd name="connsiteX2" fmla="*/ 12192001 w 12192001"/>
              <a:gd name="connsiteY2" fmla="*/ 2287777 h 2287777"/>
              <a:gd name="connsiteX3" fmla="*/ 0 w 12192001"/>
              <a:gd name="connsiteY3" fmla="*/ 2287777 h 2287777"/>
              <a:gd name="connsiteX4" fmla="*/ 0 w 12192001"/>
              <a:gd name="connsiteY4" fmla="*/ 14880 h 2287777"/>
              <a:gd name="connsiteX0" fmla="*/ 0 w 12192001"/>
              <a:gd name="connsiteY0" fmla="*/ 10434 h 2283331"/>
              <a:gd name="connsiteX1" fmla="*/ 12180278 w 12192001"/>
              <a:gd name="connsiteY1" fmla="*/ 462942 h 2283331"/>
              <a:gd name="connsiteX2" fmla="*/ 12192001 w 12192001"/>
              <a:gd name="connsiteY2" fmla="*/ 2283331 h 2283331"/>
              <a:gd name="connsiteX3" fmla="*/ 0 w 12192001"/>
              <a:gd name="connsiteY3" fmla="*/ 2283331 h 2283331"/>
              <a:gd name="connsiteX4" fmla="*/ 0 w 12192001"/>
              <a:gd name="connsiteY4" fmla="*/ 10434 h 2283331"/>
              <a:gd name="connsiteX0" fmla="*/ 0 w 12192001"/>
              <a:gd name="connsiteY0" fmla="*/ 39989 h 2312886"/>
              <a:gd name="connsiteX1" fmla="*/ 12180278 w 12192001"/>
              <a:gd name="connsiteY1" fmla="*/ 398328 h 2312886"/>
              <a:gd name="connsiteX2" fmla="*/ 12192001 w 12192001"/>
              <a:gd name="connsiteY2" fmla="*/ 2312886 h 2312886"/>
              <a:gd name="connsiteX3" fmla="*/ 0 w 12192001"/>
              <a:gd name="connsiteY3" fmla="*/ 2312886 h 2312886"/>
              <a:gd name="connsiteX4" fmla="*/ 0 w 12192001"/>
              <a:gd name="connsiteY4" fmla="*/ 39989 h 2312886"/>
              <a:gd name="connsiteX0" fmla="*/ 0 w 12192001"/>
              <a:gd name="connsiteY0" fmla="*/ 1017 h 2273914"/>
              <a:gd name="connsiteX1" fmla="*/ 12180278 w 12192001"/>
              <a:gd name="connsiteY1" fmla="*/ 359356 h 2273914"/>
              <a:gd name="connsiteX2" fmla="*/ 12192001 w 12192001"/>
              <a:gd name="connsiteY2" fmla="*/ 2273914 h 2273914"/>
              <a:gd name="connsiteX3" fmla="*/ 0 w 12192001"/>
              <a:gd name="connsiteY3" fmla="*/ 2273914 h 2273914"/>
              <a:gd name="connsiteX4" fmla="*/ 0 w 12192001"/>
              <a:gd name="connsiteY4" fmla="*/ 1017 h 2273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2273914">
                <a:moveTo>
                  <a:pt x="0" y="1017"/>
                </a:moveTo>
                <a:cubicBezTo>
                  <a:pt x="26487" y="3557"/>
                  <a:pt x="5546318" y="-49413"/>
                  <a:pt x="12180278" y="359356"/>
                </a:cubicBezTo>
                <a:cubicBezTo>
                  <a:pt x="12184186" y="966152"/>
                  <a:pt x="12188093" y="1667118"/>
                  <a:pt x="12192001" y="2273914"/>
                </a:cubicBezTo>
                <a:lnTo>
                  <a:pt x="0" y="2273914"/>
                </a:lnTo>
                <a:lnTo>
                  <a:pt x="0" y="10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75860385-D9BA-7199-F8D6-059C0BA2806C}"/>
              </a:ext>
            </a:extLst>
          </p:cNvPr>
          <p:cNvSpPr txBox="1"/>
          <p:nvPr/>
        </p:nvSpPr>
        <p:spPr>
          <a:xfrm>
            <a:off x="322901" y="5809454"/>
            <a:ext cx="5174132" cy="1031051"/>
          </a:xfrm>
          <a:prstGeom prst="rect">
            <a:avLst/>
          </a:prstGeom>
          <a:noFill/>
        </p:spPr>
        <p:txBody>
          <a:bodyPr wrap="square" rtlCol="0">
            <a:spAutoFit/>
          </a:bodyPr>
          <a:lstStyle/>
          <a:p>
            <a:r>
              <a:rPr lang="en-US" sz="6100" spc="-300" dirty="0">
                <a:solidFill>
                  <a:schemeClr val="accent1"/>
                </a:solidFill>
                <a:latin typeface="Arial" panose="020B0604020202020204" pitchFamily="34" charset="0"/>
                <a:ea typeface="Open Sans" pitchFamily="2" charset="0"/>
                <a:cs typeface="Arial" panose="020B0604020202020204" pitchFamily="34" charset="0"/>
              </a:rPr>
              <a:t>Thank you!</a:t>
            </a:r>
            <a:endParaRPr lang="en-US" sz="6100" i="1" spc="-300" dirty="0">
              <a:solidFill>
                <a:schemeClr val="accent1"/>
              </a:solidFill>
              <a:latin typeface="Arial" panose="020B0604020202020204" pitchFamily="34" charset="0"/>
              <a:ea typeface="Open Sans Light" pitchFamily="2" charset="0"/>
              <a:cs typeface="Arial" panose="020B0604020202020204" pitchFamily="34" charset="0"/>
            </a:endParaRPr>
          </a:p>
        </p:txBody>
      </p:sp>
      <p:pic>
        <p:nvPicPr>
          <p:cNvPr id="10" name="Graphique 9">
            <a:extLst>
              <a:ext uri="{FF2B5EF4-FFF2-40B4-BE49-F238E27FC236}">
                <a16:creationId xmlns:a16="http://schemas.microsoft.com/office/drawing/2014/main" id="{3BEBEB5A-A821-17CF-0C71-AC43C613946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185988" y="6003706"/>
            <a:ext cx="1424764" cy="736947"/>
          </a:xfrm>
          <a:prstGeom prst="rect">
            <a:avLst/>
          </a:prstGeom>
        </p:spPr>
      </p:pic>
      <p:sp>
        <p:nvSpPr>
          <p:cNvPr id="8" name="ZoneTexte 53">
            <a:extLst>
              <a:ext uri="{FF2B5EF4-FFF2-40B4-BE49-F238E27FC236}">
                <a16:creationId xmlns:a16="http://schemas.microsoft.com/office/drawing/2014/main" id="{E1C11710-B91D-AFCD-995A-CAD9F6674823}"/>
              </a:ext>
            </a:extLst>
          </p:cNvPr>
          <p:cNvSpPr txBox="1"/>
          <p:nvPr/>
        </p:nvSpPr>
        <p:spPr>
          <a:xfrm>
            <a:off x="5427656" y="6032591"/>
            <a:ext cx="2831441" cy="584775"/>
          </a:xfrm>
          <a:prstGeom prst="rect">
            <a:avLst/>
          </a:prstGeom>
          <a:noFill/>
        </p:spPr>
        <p:txBody>
          <a:bodyPr wrap="square" rtlCol="0">
            <a:spAutoFit/>
          </a:bodyPr>
          <a:lstStyle/>
          <a:p>
            <a:r>
              <a:rPr lang="en-US" sz="1600" dirty="0">
                <a:solidFill>
                  <a:srgbClr val="002060"/>
                </a:solidFill>
                <a:latin typeface="Arial" panose="020B0604020202020204" pitchFamily="34" charset="0"/>
                <a:ea typeface="Open Sans" pitchFamily="2" charset="0"/>
                <a:cs typeface="Arial" panose="020B0604020202020204" pitchFamily="34" charset="0"/>
              </a:rPr>
              <a:t>Recent lift of TF Coil to Sector Sub-Assembly Tool</a:t>
            </a:r>
          </a:p>
        </p:txBody>
      </p:sp>
    </p:spTree>
    <p:extLst>
      <p:ext uri="{BB962C8B-B14F-4D97-AF65-F5344CB8AC3E}">
        <p14:creationId xmlns:p14="http://schemas.microsoft.com/office/powerpoint/2010/main" val="4223145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uilding with many cranes and a large structure&#10;&#10;Description automatically generated with medium confidence">
            <a:extLst>
              <a:ext uri="{FF2B5EF4-FFF2-40B4-BE49-F238E27FC236}">
                <a16:creationId xmlns:a16="http://schemas.microsoft.com/office/drawing/2014/main" id="{551654E0-363B-A796-5569-FCD3A3158C48}"/>
              </a:ext>
            </a:extLst>
          </p:cNvPr>
          <p:cNvPicPr>
            <a:picLocks noChangeAspect="1"/>
          </p:cNvPicPr>
          <p:nvPr/>
        </p:nvPicPr>
        <p:blipFill>
          <a:blip r:embed="rId2"/>
          <a:srcRect t="3154" b="9273"/>
          <a:stretch/>
        </p:blipFill>
        <p:spPr>
          <a:xfrm>
            <a:off x="-1" y="0"/>
            <a:ext cx="12192001" cy="6858000"/>
          </a:xfrm>
          <a:prstGeom prst="rect">
            <a:avLst/>
          </a:prstGeom>
        </p:spPr>
      </p:pic>
      <p:sp>
        <p:nvSpPr>
          <p:cNvPr id="4" name="TextBox 3">
            <a:extLst>
              <a:ext uri="{FF2B5EF4-FFF2-40B4-BE49-F238E27FC236}">
                <a16:creationId xmlns:a16="http://schemas.microsoft.com/office/drawing/2014/main" id="{3132F5B5-BB5F-DC83-C4A0-C93E16B05FF5}"/>
              </a:ext>
            </a:extLst>
          </p:cNvPr>
          <p:cNvSpPr txBox="1"/>
          <p:nvPr/>
        </p:nvSpPr>
        <p:spPr>
          <a:xfrm>
            <a:off x="8563896" y="5757806"/>
            <a:ext cx="2556387" cy="646331"/>
          </a:xfrm>
          <a:prstGeom prst="rect">
            <a:avLst/>
          </a:prstGeom>
          <a:solidFill>
            <a:schemeClr val="bg1"/>
          </a:solidFill>
          <a:ln w="22225">
            <a:solidFill>
              <a:schemeClr val="accent1"/>
            </a:solidFill>
          </a:ln>
        </p:spPr>
        <p:txBody>
          <a:bodyPr wrap="square" rtlCol="0">
            <a:spAutoFit/>
          </a:bodyPr>
          <a:lstStyle/>
          <a:p>
            <a:r>
              <a:rPr lang="en-US" dirty="0"/>
              <a:t>ITER </a:t>
            </a:r>
            <a:r>
              <a:rPr lang="en-US" dirty="0" err="1"/>
              <a:t>Assembliy</a:t>
            </a:r>
            <a:r>
              <a:rPr lang="en-US" dirty="0"/>
              <a:t> Hall, 8:30 am, 29 November</a:t>
            </a:r>
            <a:endParaRPr lang="en-GB" dirty="0"/>
          </a:p>
        </p:txBody>
      </p:sp>
    </p:spTree>
    <p:extLst>
      <p:ext uri="{BB962C8B-B14F-4D97-AF65-F5344CB8AC3E}">
        <p14:creationId xmlns:p14="http://schemas.microsoft.com/office/powerpoint/2010/main" val="1162877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7E5F37-7384-1CB5-6AA9-08A5425245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086" y="-1"/>
            <a:ext cx="12609846" cy="7373257"/>
          </a:xfrm>
          <a:prstGeom prst="rect">
            <a:avLst/>
          </a:prstGeom>
        </p:spPr>
      </p:pic>
    </p:spTree>
    <p:extLst>
      <p:ext uri="{BB962C8B-B14F-4D97-AF65-F5344CB8AC3E}">
        <p14:creationId xmlns:p14="http://schemas.microsoft.com/office/powerpoint/2010/main" val="1606606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type="pic" sz="quarter" idx="10"/>
          </p:nvPr>
        </p:nvPicPr>
        <p:blipFill>
          <a:blip r:embed="rId3" cstate="email">
            <a:extLst>
              <a:ext uri="{28A0092B-C50C-407E-A947-70E740481C1C}">
                <a14:useLocalDpi xmlns:a14="http://schemas.microsoft.com/office/drawing/2010/main"/>
              </a:ext>
            </a:extLst>
          </a:blip>
          <a:stretch>
            <a:fillRect/>
          </a:stretch>
        </p:blipFill>
        <p:spPr bwMode="auto">
          <a:xfrm>
            <a:off x="-503693" y="-4"/>
            <a:ext cx="10088816" cy="683079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32">
            <a:extLst>
              <a:ext uri="{FF2B5EF4-FFF2-40B4-BE49-F238E27FC236}">
                <a16:creationId xmlns:a16="http://schemas.microsoft.com/office/drawing/2014/main" id="{E97E95CA-7283-5B46-9EFB-EE7D6DEDBBB2}"/>
              </a:ext>
            </a:extLst>
          </p:cNvPr>
          <p:cNvSpPr/>
          <p:nvPr/>
        </p:nvSpPr>
        <p:spPr>
          <a:xfrm rot="16200000">
            <a:off x="6663656" y="1342005"/>
            <a:ext cx="6870360" cy="4186341"/>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213973"/>
              <a:gd name="connsiteY0" fmla="*/ 15781 h 2288678"/>
              <a:gd name="connsiteX1" fmla="*/ 12213973 w 12213973"/>
              <a:gd name="connsiteY1" fmla="*/ 455559 h 2288678"/>
              <a:gd name="connsiteX2" fmla="*/ 12192001 w 12213973"/>
              <a:gd name="connsiteY2" fmla="*/ 2288678 h 2288678"/>
              <a:gd name="connsiteX3" fmla="*/ 0 w 12213973"/>
              <a:gd name="connsiteY3" fmla="*/ 2288678 h 2288678"/>
              <a:gd name="connsiteX4" fmla="*/ 0 w 12213973"/>
              <a:gd name="connsiteY4" fmla="*/ 15781 h 2288678"/>
              <a:gd name="connsiteX0" fmla="*/ 0 w 12213973"/>
              <a:gd name="connsiteY0" fmla="*/ 754 h 2273651"/>
              <a:gd name="connsiteX1" fmla="*/ 12213973 w 12213973"/>
              <a:gd name="connsiteY1" fmla="*/ 440532 h 2273651"/>
              <a:gd name="connsiteX2" fmla="*/ 12192001 w 12213973"/>
              <a:gd name="connsiteY2" fmla="*/ 2273651 h 2273651"/>
              <a:gd name="connsiteX3" fmla="*/ 0 w 12213973"/>
              <a:gd name="connsiteY3" fmla="*/ 2273651 h 2273651"/>
              <a:gd name="connsiteX4" fmla="*/ 0 w 12213973"/>
              <a:gd name="connsiteY4" fmla="*/ 754 h 2273651"/>
              <a:gd name="connsiteX0" fmla="*/ 0 w 12213973"/>
              <a:gd name="connsiteY0" fmla="*/ 286 h 2273183"/>
              <a:gd name="connsiteX1" fmla="*/ 12213973 w 12213973"/>
              <a:gd name="connsiteY1" fmla="*/ 440064 h 2273183"/>
              <a:gd name="connsiteX2" fmla="*/ 12192001 w 12213973"/>
              <a:gd name="connsiteY2" fmla="*/ 2273183 h 2273183"/>
              <a:gd name="connsiteX3" fmla="*/ 0 w 12213973"/>
              <a:gd name="connsiteY3" fmla="*/ 2273183 h 2273183"/>
              <a:gd name="connsiteX4" fmla="*/ 0 w 12213973"/>
              <a:gd name="connsiteY4" fmla="*/ 286 h 2273183"/>
              <a:gd name="connsiteX0" fmla="*/ 0 w 12235941"/>
              <a:gd name="connsiteY0" fmla="*/ 780 h 2273677"/>
              <a:gd name="connsiteX1" fmla="*/ 12235941 w 12235941"/>
              <a:gd name="connsiteY1" fmla="*/ 341354 h 2273677"/>
              <a:gd name="connsiteX2" fmla="*/ 12192001 w 12235941"/>
              <a:gd name="connsiteY2" fmla="*/ 2273677 h 2273677"/>
              <a:gd name="connsiteX3" fmla="*/ 0 w 12235941"/>
              <a:gd name="connsiteY3" fmla="*/ 2273677 h 2273677"/>
              <a:gd name="connsiteX4" fmla="*/ 0 w 12235941"/>
              <a:gd name="connsiteY4" fmla="*/ 780 h 2273677"/>
              <a:gd name="connsiteX0" fmla="*/ 0 w 12257907"/>
              <a:gd name="connsiteY0" fmla="*/ 2331 h 2275228"/>
              <a:gd name="connsiteX1" fmla="*/ 12257907 w 12257907"/>
              <a:gd name="connsiteY1" fmla="*/ 293303 h 2275228"/>
              <a:gd name="connsiteX2" fmla="*/ 12192001 w 12257907"/>
              <a:gd name="connsiteY2" fmla="*/ 2275228 h 2275228"/>
              <a:gd name="connsiteX3" fmla="*/ 0 w 12257907"/>
              <a:gd name="connsiteY3" fmla="*/ 2275228 h 2275228"/>
              <a:gd name="connsiteX4" fmla="*/ 0 w 12257907"/>
              <a:gd name="connsiteY4" fmla="*/ 2331 h 2275228"/>
              <a:gd name="connsiteX0" fmla="*/ 0 w 12257907"/>
              <a:gd name="connsiteY0" fmla="*/ 712 h 2273609"/>
              <a:gd name="connsiteX1" fmla="*/ 12257907 w 12257907"/>
              <a:gd name="connsiteY1" fmla="*/ 291684 h 2273609"/>
              <a:gd name="connsiteX2" fmla="*/ 12192001 w 12257907"/>
              <a:gd name="connsiteY2" fmla="*/ 2273609 h 2273609"/>
              <a:gd name="connsiteX3" fmla="*/ 0 w 12257907"/>
              <a:gd name="connsiteY3" fmla="*/ 2273609 h 2273609"/>
              <a:gd name="connsiteX4" fmla="*/ 0 w 12257907"/>
              <a:gd name="connsiteY4" fmla="*/ 712 h 2273609"/>
              <a:gd name="connsiteX0" fmla="*/ 0 w 12279997"/>
              <a:gd name="connsiteY0" fmla="*/ 457 h 2273354"/>
              <a:gd name="connsiteX1" fmla="*/ 12279998 w 12279997"/>
              <a:gd name="connsiteY1" fmla="*/ 326859 h 2273354"/>
              <a:gd name="connsiteX2" fmla="*/ 12192001 w 12279997"/>
              <a:gd name="connsiteY2" fmla="*/ 2273354 h 2273354"/>
              <a:gd name="connsiteX3" fmla="*/ 0 w 12279997"/>
              <a:gd name="connsiteY3" fmla="*/ 2273354 h 2273354"/>
              <a:gd name="connsiteX4" fmla="*/ 0 w 12279997"/>
              <a:gd name="connsiteY4" fmla="*/ 457 h 2273354"/>
              <a:gd name="connsiteX0" fmla="*/ 1 w 12280001"/>
              <a:gd name="connsiteY0" fmla="*/ 216 h 2378442"/>
              <a:gd name="connsiteX1" fmla="*/ 12280000 w 12280001"/>
              <a:gd name="connsiteY1" fmla="*/ 431947 h 2378442"/>
              <a:gd name="connsiteX2" fmla="*/ 12192003 w 12280001"/>
              <a:gd name="connsiteY2" fmla="*/ 2378442 h 2378442"/>
              <a:gd name="connsiteX3" fmla="*/ 2 w 12280001"/>
              <a:gd name="connsiteY3" fmla="*/ 2378442 h 2378442"/>
              <a:gd name="connsiteX4" fmla="*/ 1 w 12280001"/>
              <a:gd name="connsiteY4" fmla="*/ 216 h 2378442"/>
              <a:gd name="connsiteX0" fmla="*/ -1 w 12279997"/>
              <a:gd name="connsiteY0" fmla="*/ 0 h 2378226"/>
              <a:gd name="connsiteX1" fmla="*/ 12279998 w 12279997"/>
              <a:gd name="connsiteY1" fmla="*/ 431731 h 2378226"/>
              <a:gd name="connsiteX2" fmla="*/ 12192001 w 12279997"/>
              <a:gd name="connsiteY2" fmla="*/ 2378226 h 2378226"/>
              <a:gd name="connsiteX3" fmla="*/ 0 w 12279997"/>
              <a:gd name="connsiteY3" fmla="*/ 2378226 h 2378226"/>
              <a:gd name="connsiteX4" fmla="*/ -1 w 12279997"/>
              <a:gd name="connsiteY4" fmla="*/ 0 h 2378226"/>
              <a:gd name="connsiteX0" fmla="*/ 1 w 12280001"/>
              <a:gd name="connsiteY0" fmla="*/ 0 h 2378226"/>
              <a:gd name="connsiteX1" fmla="*/ 12280000 w 12280001"/>
              <a:gd name="connsiteY1" fmla="*/ 431731 h 2378226"/>
              <a:gd name="connsiteX2" fmla="*/ 12192003 w 12280001"/>
              <a:gd name="connsiteY2" fmla="*/ 2378226 h 2378226"/>
              <a:gd name="connsiteX3" fmla="*/ 2 w 12280001"/>
              <a:gd name="connsiteY3" fmla="*/ 2378226 h 2378226"/>
              <a:gd name="connsiteX4" fmla="*/ 1 w 12280001"/>
              <a:gd name="connsiteY4" fmla="*/ 0 h 237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0001" h="2378226">
                <a:moveTo>
                  <a:pt x="1" y="0"/>
                </a:moveTo>
                <a:cubicBezTo>
                  <a:pt x="4569536" y="62694"/>
                  <a:pt x="7698850" y="182395"/>
                  <a:pt x="12280000" y="431731"/>
                </a:cubicBezTo>
                <a:lnTo>
                  <a:pt x="12192003" y="2378226"/>
                </a:lnTo>
                <a:lnTo>
                  <a:pt x="2" y="2378226"/>
                </a:lnTo>
                <a:cubicBezTo>
                  <a:pt x="2" y="1620594"/>
                  <a:pt x="1" y="757632"/>
                  <a:pt x="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a</a:t>
            </a: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sp>
        <p:nvSpPr>
          <p:cNvPr id="54" name="ZoneTexte 53">
            <a:extLst>
              <a:ext uri="{FF2B5EF4-FFF2-40B4-BE49-F238E27FC236}">
                <a16:creationId xmlns:a16="http://schemas.microsoft.com/office/drawing/2014/main" id="{6655A2D1-9070-4AA7-8ACA-4265CBD83500}"/>
              </a:ext>
            </a:extLst>
          </p:cNvPr>
          <p:cNvSpPr txBox="1">
            <a:spLocks noGrp="1" noRot="1" noMove="1" noResize="1" noEditPoints="1" noAdjustHandles="1" noChangeArrowheads="1" noChangeShapeType="1"/>
          </p:cNvSpPr>
          <p:nvPr/>
        </p:nvSpPr>
        <p:spPr>
          <a:xfrm>
            <a:off x="8836090" y="83229"/>
            <a:ext cx="3355910" cy="3093154"/>
          </a:xfrm>
          <a:prstGeom prst="rect">
            <a:avLst/>
          </a:prstGeom>
          <a:noFill/>
        </p:spPr>
        <p:txBody>
          <a:bodyPr wrap="square" rtlCol="0">
            <a:spAutoFit/>
          </a:bodyPr>
          <a:lstStyle/>
          <a:p>
            <a:pPr>
              <a:lnSpc>
                <a:spcPts val="2400"/>
              </a:lnSpc>
              <a:spcAft>
                <a:spcPts val="1800"/>
              </a:spcAft>
            </a:pPr>
            <a:r>
              <a:rPr lang="en-US" sz="2000" b="1" dirty="0">
                <a:solidFill>
                  <a:srgbClr val="002060"/>
                </a:solidFill>
                <a:latin typeface="Arial" panose="020B0604020202020204" pitchFamily="34" charset="0"/>
                <a:ea typeface="Open Sans" pitchFamily="2" charset="0"/>
                <a:cs typeface="Arial" panose="020B0604020202020204" pitchFamily="34" charset="0"/>
              </a:rPr>
              <a:t>CRYOGENICS PLANT COMMISSIONING</a:t>
            </a:r>
          </a:p>
          <a:p>
            <a:pPr>
              <a:lnSpc>
                <a:spcPts val="1800"/>
              </a:lnSpc>
              <a:spcAft>
                <a:spcPts val="1200"/>
              </a:spcAft>
            </a:pPr>
            <a:r>
              <a:rPr lang="en-GB" sz="1600" dirty="0">
                <a:solidFill>
                  <a:srgbClr val="002060"/>
                </a:solidFill>
                <a:latin typeface="Arial" panose="020B0604020202020204" pitchFamily="34" charset="0"/>
                <a:ea typeface="Open Sans" pitchFamily="2" charset="0"/>
                <a:cs typeface="Arial" panose="020B0604020202020204" pitchFamily="34" charset="0"/>
              </a:rPr>
              <a:t>Helium gas compressor and gas distribution network has completed functional testing in July 2024. </a:t>
            </a:r>
          </a:p>
          <a:p>
            <a:pPr>
              <a:lnSpc>
                <a:spcPts val="1800"/>
              </a:lnSpc>
              <a:spcAft>
                <a:spcPts val="1200"/>
              </a:spcAft>
            </a:pPr>
            <a:r>
              <a:rPr lang="en-GB" sz="1600" dirty="0">
                <a:solidFill>
                  <a:srgbClr val="002060"/>
                </a:solidFill>
                <a:latin typeface="Arial" panose="020B0604020202020204" pitchFamily="34" charset="0"/>
                <a:ea typeface="Open Sans" pitchFamily="2" charset="0"/>
                <a:cs typeface="Arial" panose="020B0604020202020204" pitchFamily="34" charset="0"/>
              </a:rPr>
              <a:t>Helium liquefaction achieved in October 2024.</a:t>
            </a:r>
          </a:p>
          <a:p>
            <a:pPr>
              <a:lnSpc>
                <a:spcPts val="1800"/>
              </a:lnSpc>
              <a:spcAft>
                <a:spcPts val="1200"/>
              </a:spcAft>
            </a:pPr>
            <a:r>
              <a:rPr lang="en-GB" sz="1600" dirty="0">
                <a:solidFill>
                  <a:srgbClr val="002060"/>
                </a:solidFill>
                <a:latin typeface="Arial" panose="020B0604020202020204" pitchFamily="34" charset="0"/>
                <a:ea typeface="Open Sans" pitchFamily="2" charset="0"/>
                <a:cs typeface="Arial" panose="020B0604020202020204" pitchFamily="34" charset="0"/>
              </a:rPr>
              <a:t>Will support operation of a Magnet Cold Test Bench (MCTB) under construction.</a:t>
            </a:r>
          </a:p>
        </p:txBody>
      </p:sp>
      <p:pic>
        <p:nvPicPr>
          <p:cNvPr id="12" name="Graphique 11">
            <a:extLst>
              <a:ext uri="{FF2B5EF4-FFF2-40B4-BE49-F238E27FC236}">
                <a16:creationId xmlns:a16="http://schemas.microsoft.com/office/drawing/2014/main" id="{ACDC038B-88BB-F690-5E42-8A3F927485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2679" y="6104226"/>
            <a:ext cx="866227" cy="432000"/>
          </a:xfrm>
          <a:prstGeom prst="rect">
            <a:avLst/>
          </a:prstGeom>
        </p:spPr>
      </p:pic>
      <p:sp>
        <p:nvSpPr>
          <p:cNvPr id="13" name="ZoneTexte 11">
            <a:extLst>
              <a:ext uri="{FF2B5EF4-FFF2-40B4-BE49-F238E27FC236}">
                <a16:creationId xmlns:a16="http://schemas.microsoft.com/office/drawing/2014/main" id="{71FA8DDF-DFDE-4604-E4E5-71ED21F29D16}"/>
              </a:ext>
            </a:extLst>
          </p:cNvPr>
          <p:cNvSpPr txBox="1"/>
          <p:nvPr/>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rgbClr val="002060"/>
                </a:solidFill>
                <a:latin typeface="Open Sans" pitchFamily="2" charset="0"/>
                <a:ea typeface="Open Sans" pitchFamily="2" charset="0"/>
                <a:cs typeface="Open Sans" pitchFamily="2" charset="0"/>
              </a:rPr>
              <a:t>3</a:t>
            </a:fld>
            <a:endParaRPr lang="fr-FR" sz="1000" dirty="0">
              <a:solidFill>
                <a:srgbClr val="002060"/>
              </a:solidFill>
              <a:latin typeface="Open Sans" pitchFamily="2" charset="0"/>
              <a:ea typeface="Open Sans" pitchFamily="2" charset="0"/>
              <a:cs typeface="Open Sans" pitchFamily="2" charset="0"/>
            </a:endParaRPr>
          </a:p>
        </p:txBody>
      </p:sp>
      <p:pic>
        <p:nvPicPr>
          <p:cNvPr id="2" name="Picture 1">
            <a:extLst>
              <a:ext uri="{FF2B5EF4-FFF2-40B4-BE49-F238E27FC236}">
                <a16:creationId xmlns:a16="http://schemas.microsoft.com/office/drawing/2014/main" id="{DE4932DB-E7F4-2029-97FA-1DD33428F55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50004" y="3868881"/>
            <a:ext cx="3216958" cy="2832762"/>
          </a:xfrm>
          <a:prstGeom prst="rect">
            <a:avLst/>
          </a:prstGeom>
          <a:ln w="25400">
            <a:solidFill>
              <a:srgbClr val="FFC000"/>
            </a:solidFill>
          </a:ln>
        </p:spPr>
      </p:pic>
    </p:spTree>
    <p:extLst>
      <p:ext uri="{BB962C8B-B14F-4D97-AF65-F5344CB8AC3E}">
        <p14:creationId xmlns:p14="http://schemas.microsoft.com/office/powerpoint/2010/main" val="3012625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D043B75-5F87-F798-0213-5C7676C4454C}"/>
              </a:ext>
            </a:extLst>
          </p:cNvPr>
          <p:cNvPicPr>
            <a:picLocks noGrp="1" noChangeAspect="1" noChangeArrowheads="1"/>
          </p:cNvPicPr>
          <p:nvPr>
            <p:ph type="pic" sz="quarter" idx="10"/>
          </p:nvPr>
        </p:nvPicPr>
        <p:blipFill rotWithShape="1">
          <a:blip r:embed="rId3" cstate="hqprint">
            <a:extLst>
              <a:ext uri="{28A0092B-C50C-407E-A947-70E740481C1C}">
                <a14:useLocalDpi xmlns:a14="http://schemas.microsoft.com/office/drawing/2010/main"/>
              </a:ext>
            </a:extLst>
          </a:blip>
          <a:srcRect b="-253"/>
          <a:stretch/>
        </p:blipFill>
        <p:spPr bwMode="auto">
          <a:xfrm>
            <a:off x="0" y="-10676"/>
            <a:ext cx="10833100" cy="69047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32">
            <a:extLst>
              <a:ext uri="{FF2B5EF4-FFF2-40B4-BE49-F238E27FC236}">
                <a16:creationId xmlns:a16="http://schemas.microsoft.com/office/drawing/2014/main" id="{E97E95CA-7283-5B46-9EFB-EE7D6DEDBBB2}"/>
              </a:ext>
            </a:extLst>
          </p:cNvPr>
          <p:cNvSpPr/>
          <p:nvPr/>
        </p:nvSpPr>
        <p:spPr>
          <a:xfrm rot="16200000">
            <a:off x="7080425" y="1758772"/>
            <a:ext cx="6870360" cy="3352804"/>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213973"/>
              <a:gd name="connsiteY0" fmla="*/ 15781 h 2288678"/>
              <a:gd name="connsiteX1" fmla="*/ 12213973 w 12213973"/>
              <a:gd name="connsiteY1" fmla="*/ 455559 h 2288678"/>
              <a:gd name="connsiteX2" fmla="*/ 12192001 w 12213973"/>
              <a:gd name="connsiteY2" fmla="*/ 2288678 h 2288678"/>
              <a:gd name="connsiteX3" fmla="*/ 0 w 12213973"/>
              <a:gd name="connsiteY3" fmla="*/ 2288678 h 2288678"/>
              <a:gd name="connsiteX4" fmla="*/ 0 w 12213973"/>
              <a:gd name="connsiteY4" fmla="*/ 15781 h 2288678"/>
              <a:gd name="connsiteX0" fmla="*/ 0 w 12213973"/>
              <a:gd name="connsiteY0" fmla="*/ 754 h 2273651"/>
              <a:gd name="connsiteX1" fmla="*/ 12213973 w 12213973"/>
              <a:gd name="connsiteY1" fmla="*/ 440532 h 2273651"/>
              <a:gd name="connsiteX2" fmla="*/ 12192001 w 12213973"/>
              <a:gd name="connsiteY2" fmla="*/ 2273651 h 2273651"/>
              <a:gd name="connsiteX3" fmla="*/ 0 w 12213973"/>
              <a:gd name="connsiteY3" fmla="*/ 2273651 h 2273651"/>
              <a:gd name="connsiteX4" fmla="*/ 0 w 12213973"/>
              <a:gd name="connsiteY4" fmla="*/ 754 h 2273651"/>
              <a:gd name="connsiteX0" fmla="*/ 0 w 12213973"/>
              <a:gd name="connsiteY0" fmla="*/ 286 h 2273183"/>
              <a:gd name="connsiteX1" fmla="*/ 12213973 w 12213973"/>
              <a:gd name="connsiteY1" fmla="*/ 440064 h 2273183"/>
              <a:gd name="connsiteX2" fmla="*/ 12192001 w 12213973"/>
              <a:gd name="connsiteY2" fmla="*/ 2273183 h 2273183"/>
              <a:gd name="connsiteX3" fmla="*/ 0 w 12213973"/>
              <a:gd name="connsiteY3" fmla="*/ 2273183 h 2273183"/>
              <a:gd name="connsiteX4" fmla="*/ 0 w 12213973"/>
              <a:gd name="connsiteY4" fmla="*/ 286 h 2273183"/>
              <a:gd name="connsiteX0" fmla="*/ 0 w 12235941"/>
              <a:gd name="connsiteY0" fmla="*/ 780 h 2273677"/>
              <a:gd name="connsiteX1" fmla="*/ 12235941 w 12235941"/>
              <a:gd name="connsiteY1" fmla="*/ 341354 h 2273677"/>
              <a:gd name="connsiteX2" fmla="*/ 12192001 w 12235941"/>
              <a:gd name="connsiteY2" fmla="*/ 2273677 h 2273677"/>
              <a:gd name="connsiteX3" fmla="*/ 0 w 12235941"/>
              <a:gd name="connsiteY3" fmla="*/ 2273677 h 2273677"/>
              <a:gd name="connsiteX4" fmla="*/ 0 w 12235941"/>
              <a:gd name="connsiteY4" fmla="*/ 780 h 2273677"/>
              <a:gd name="connsiteX0" fmla="*/ 0 w 12257907"/>
              <a:gd name="connsiteY0" fmla="*/ 2331 h 2275228"/>
              <a:gd name="connsiteX1" fmla="*/ 12257907 w 12257907"/>
              <a:gd name="connsiteY1" fmla="*/ 293303 h 2275228"/>
              <a:gd name="connsiteX2" fmla="*/ 12192001 w 12257907"/>
              <a:gd name="connsiteY2" fmla="*/ 2275228 h 2275228"/>
              <a:gd name="connsiteX3" fmla="*/ 0 w 12257907"/>
              <a:gd name="connsiteY3" fmla="*/ 2275228 h 2275228"/>
              <a:gd name="connsiteX4" fmla="*/ 0 w 12257907"/>
              <a:gd name="connsiteY4" fmla="*/ 2331 h 2275228"/>
              <a:gd name="connsiteX0" fmla="*/ 0 w 12257907"/>
              <a:gd name="connsiteY0" fmla="*/ 712 h 2273609"/>
              <a:gd name="connsiteX1" fmla="*/ 12257907 w 12257907"/>
              <a:gd name="connsiteY1" fmla="*/ 291684 h 2273609"/>
              <a:gd name="connsiteX2" fmla="*/ 12192001 w 12257907"/>
              <a:gd name="connsiteY2" fmla="*/ 2273609 h 2273609"/>
              <a:gd name="connsiteX3" fmla="*/ 0 w 12257907"/>
              <a:gd name="connsiteY3" fmla="*/ 2273609 h 2273609"/>
              <a:gd name="connsiteX4" fmla="*/ 0 w 12257907"/>
              <a:gd name="connsiteY4" fmla="*/ 712 h 2273609"/>
              <a:gd name="connsiteX0" fmla="*/ 0 w 12279997"/>
              <a:gd name="connsiteY0" fmla="*/ 457 h 2273354"/>
              <a:gd name="connsiteX1" fmla="*/ 12279998 w 12279997"/>
              <a:gd name="connsiteY1" fmla="*/ 326859 h 2273354"/>
              <a:gd name="connsiteX2" fmla="*/ 12192001 w 12279997"/>
              <a:gd name="connsiteY2" fmla="*/ 2273354 h 2273354"/>
              <a:gd name="connsiteX3" fmla="*/ 0 w 12279997"/>
              <a:gd name="connsiteY3" fmla="*/ 2273354 h 2273354"/>
              <a:gd name="connsiteX4" fmla="*/ 0 w 12279997"/>
              <a:gd name="connsiteY4" fmla="*/ 457 h 2273354"/>
              <a:gd name="connsiteX0" fmla="*/ 1 w 12280001"/>
              <a:gd name="connsiteY0" fmla="*/ 216 h 2378442"/>
              <a:gd name="connsiteX1" fmla="*/ 12280000 w 12280001"/>
              <a:gd name="connsiteY1" fmla="*/ 431947 h 2378442"/>
              <a:gd name="connsiteX2" fmla="*/ 12192003 w 12280001"/>
              <a:gd name="connsiteY2" fmla="*/ 2378442 h 2378442"/>
              <a:gd name="connsiteX3" fmla="*/ 2 w 12280001"/>
              <a:gd name="connsiteY3" fmla="*/ 2378442 h 2378442"/>
              <a:gd name="connsiteX4" fmla="*/ 1 w 12280001"/>
              <a:gd name="connsiteY4" fmla="*/ 216 h 2378442"/>
              <a:gd name="connsiteX0" fmla="*/ -1 w 12279997"/>
              <a:gd name="connsiteY0" fmla="*/ 0 h 2378226"/>
              <a:gd name="connsiteX1" fmla="*/ 12279998 w 12279997"/>
              <a:gd name="connsiteY1" fmla="*/ 431731 h 2378226"/>
              <a:gd name="connsiteX2" fmla="*/ 12192001 w 12279997"/>
              <a:gd name="connsiteY2" fmla="*/ 2378226 h 2378226"/>
              <a:gd name="connsiteX3" fmla="*/ 0 w 12279997"/>
              <a:gd name="connsiteY3" fmla="*/ 2378226 h 2378226"/>
              <a:gd name="connsiteX4" fmla="*/ -1 w 12279997"/>
              <a:gd name="connsiteY4" fmla="*/ 0 h 2378226"/>
              <a:gd name="connsiteX0" fmla="*/ 1 w 12280001"/>
              <a:gd name="connsiteY0" fmla="*/ 0 h 2378226"/>
              <a:gd name="connsiteX1" fmla="*/ 12280000 w 12280001"/>
              <a:gd name="connsiteY1" fmla="*/ 431731 h 2378226"/>
              <a:gd name="connsiteX2" fmla="*/ 12192003 w 12280001"/>
              <a:gd name="connsiteY2" fmla="*/ 2378226 h 2378226"/>
              <a:gd name="connsiteX3" fmla="*/ 2 w 12280001"/>
              <a:gd name="connsiteY3" fmla="*/ 2378226 h 2378226"/>
              <a:gd name="connsiteX4" fmla="*/ 1 w 12280001"/>
              <a:gd name="connsiteY4" fmla="*/ 0 h 237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0001" h="2378226">
                <a:moveTo>
                  <a:pt x="1" y="0"/>
                </a:moveTo>
                <a:cubicBezTo>
                  <a:pt x="4569536" y="62694"/>
                  <a:pt x="7698850" y="182395"/>
                  <a:pt x="12280000" y="431731"/>
                </a:cubicBezTo>
                <a:lnTo>
                  <a:pt x="12192003" y="2378226"/>
                </a:lnTo>
                <a:lnTo>
                  <a:pt x="2" y="2378226"/>
                </a:lnTo>
                <a:cubicBezTo>
                  <a:pt x="2" y="1620594"/>
                  <a:pt x="1" y="757632"/>
                  <a:pt x="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a</a:t>
            </a: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sp>
        <p:nvSpPr>
          <p:cNvPr id="54" name="ZoneTexte 53">
            <a:extLst>
              <a:ext uri="{FF2B5EF4-FFF2-40B4-BE49-F238E27FC236}">
                <a16:creationId xmlns:a16="http://schemas.microsoft.com/office/drawing/2014/main" id="{6655A2D1-9070-4AA7-8ACA-4265CBD83500}"/>
              </a:ext>
            </a:extLst>
          </p:cNvPr>
          <p:cNvSpPr txBox="1"/>
          <p:nvPr/>
        </p:nvSpPr>
        <p:spPr>
          <a:xfrm>
            <a:off x="9499600" y="197529"/>
            <a:ext cx="2649993" cy="3016210"/>
          </a:xfrm>
          <a:prstGeom prst="rect">
            <a:avLst/>
          </a:prstGeom>
          <a:noFill/>
        </p:spPr>
        <p:txBody>
          <a:bodyPr wrap="square" rtlCol="0">
            <a:spAutoFit/>
          </a:bodyPr>
          <a:lstStyle/>
          <a:p>
            <a:pPr>
              <a:lnSpc>
                <a:spcPts val="2400"/>
              </a:lnSpc>
              <a:spcAft>
                <a:spcPts val="1800"/>
              </a:spcAft>
            </a:pPr>
            <a:r>
              <a:rPr lang="en-US" sz="2000" b="1" dirty="0">
                <a:solidFill>
                  <a:srgbClr val="002060"/>
                </a:solidFill>
                <a:latin typeface="Arial" panose="020B0604020202020204" pitchFamily="34" charset="0"/>
                <a:ea typeface="Open Sans" pitchFamily="2" charset="0"/>
                <a:cs typeface="Arial" panose="020B0604020202020204" pitchFamily="34" charset="0"/>
              </a:rPr>
              <a:t>HEATING AND CURRENT DRIVE PROGRESS</a:t>
            </a:r>
          </a:p>
          <a:p>
            <a:pPr>
              <a:lnSpc>
                <a:spcPts val="1800"/>
              </a:lnSpc>
              <a:spcAft>
                <a:spcPts val="1200"/>
              </a:spcAft>
            </a:pPr>
            <a:r>
              <a:rPr lang="en-GB" sz="1600" dirty="0">
                <a:solidFill>
                  <a:srgbClr val="002060"/>
                </a:solidFill>
                <a:latin typeface="Arial" panose="020B0604020202020204" pitchFamily="34" charset="0"/>
                <a:ea typeface="Open Sans" pitchFamily="2" charset="0"/>
                <a:cs typeface="Arial" panose="020B0604020202020204" pitchFamily="34" charset="0"/>
              </a:rPr>
              <a:t>Radio Frequency Building turned over from F4E to ITER Organization . </a:t>
            </a:r>
          </a:p>
          <a:p>
            <a:pPr>
              <a:lnSpc>
                <a:spcPts val="1800"/>
              </a:lnSpc>
              <a:spcAft>
                <a:spcPts val="1200"/>
              </a:spcAft>
            </a:pPr>
            <a:r>
              <a:rPr lang="en-GB" sz="1600" dirty="0">
                <a:solidFill>
                  <a:srgbClr val="002060"/>
                </a:solidFill>
                <a:latin typeface="Arial" panose="020B0604020202020204" pitchFamily="34" charset="0"/>
                <a:ea typeface="Open Sans" pitchFamily="2" charset="0"/>
                <a:cs typeface="Arial" panose="020B0604020202020204" pitchFamily="34" charset="0"/>
              </a:rPr>
              <a:t>Ready for gyrotron installation: beginning to install first Japanese and first Russian gyrotrons.</a:t>
            </a:r>
          </a:p>
        </p:txBody>
      </p:sp>
      <p:pic>
        <p:nvPicPr>
          <p:cNvPr id="12" name="Graphique 11">
            <a:extLst>
              <a:ext uri="{FF2B5EF4-FFF2-40B4-BE49-F238E27FC236}">
                <a16:creationId xmlns:a16="http://schemas.microsoft.com/office/drawing/2014/main" id="{ACDC038B-88BB-F690-5E42-8A3F927485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2679" y="6104226"/>
            <a:ext cx="866227" cy="432000"/>
          </a:xfrm>
          <a:prstGeom prst="rect">
            <a:avLst/>
          </a:prstGeom>
        </p:spPr>
      </p:pic>
      <p:sp>
        <p:nvSpPr>
          <p:cNvPr id="13" name="ZoneTexte 11">
            <a:extLst>
              <a:ext uri="{FF2B5EF4-FFF2-40B4-BE49-F238E27FC236}">
                <a16:creationId xmlns:a16="http://schemas.microsoft.com/office/drawing/2014/main" id="{71FA8DDF-DFDE-4604-E4E5-71ED21F29D16}"/>
              </a:ext>
            </a:extLst>
          </p:cNvPr>
          <p:cNvSpPr txBox="1"/>
          <p:nvPr/>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rgbClr val="002060"/>
                </a:solidFill>
                <a:latin typeface="Open Sans" pitchFamily="2" charset="0"/>
                <a:ea typeface="Open Sans" pitchFamily="2" charset="0"/>
                <a:cs typeface="Open Sans" pitchFamily="2" charset="0"/>
              </a:rPr>
              <a:t>4</a:t>
            </a:fld>
            <a:endParaRPr lang="fr-FR" sz="1000" dirty="0">
              <a:solidFill>
                <a:srgbClr val="002060"/>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1972897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778820-05FD-1FAE-3AD0-42F9D4526EC6}"/>
              </a:ext>
            </a:extLst>
          </p:cNvPr>
          <p:cNvPicPr>
            <a:picLocks noGrp="1" noChangeAspect="1" noChangeArrowheads="1"/>
          </p:cNvPicPr>
          <p:nvPr>
            <p:ph type="pic" sz="quarter" idx="10"/>
          </p:nvPr>
        </p:nvPicPr>
        <p:blipFill rotWithShape="1">
          <a:blip r:embed="rId3" cstate="hqprint">
            <a:extLst>
              <a:ext uri="{28A0092B-C50C-407E-A947-70E740481C1C}">
                <a14:useLocalDpi xmlns:a14="http://schemas.microsoft.com/office/drawing/2010/main"/>
              </a:ext>
            </a:extLst>
          </a:blip>
          <a:srcRect b="-276"/>
          <a:stretch/>
        </p:blipFill>
        <p:spPr bwMode="auto">
          <a:xfrm>
            <a:off x="1754566" y="25970"/>
            <a:ext cx="10293434" cy="6858001"/>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32">
            <a:extLst>
              <a:ext uri="{FF2B5EF4-FFF2-40B4-BE49-F238E27FC236}">
                <a16:creationId xmlns:a16="http://schemas.microsoft.com/office/drawing/2014/main" id="{E97E95CA-7283-5B46-9EFB-EE7D6DEDBBB2}"/>
              </a:ext>
            </a:extLst>
          </p:cNvPr>
          <p:cNvSpPr/>
          <p:nvPr/>
        </p:nvSpPr>
        <p:spPr>
          <a:xfrm rot="5400000">
            <a:off x="-1581726" y="1607695"/>
            <a:ext cx="6819670" cy="3656220"/>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213973"/>
              <a:gd name="connsiteY0" fmla="*/ 15781 h 2288678"/>
              <a:gd name="connsiteX1" fmla="*/ 12213973 w 12213973"/>
              <a:gd name="connsiteY1" fmla="*/ 455559 h 2288678"/>
              <a:gd name="connsiteX2" fmla="*/ 12192001 w 12213973"/>
              <a:gd name="connsiteY2" fmla="*/ 2288678 h 2288678"/>
              <a:gd name="connsiteX3" fmla="*/ 0 w 12213973"/>
              <a:gd name="connsiteY3" fmla="*/ 2288678 h 2288678"/>
              <a:gd name="connsiteX4" fmla="*/ 0 w 12213973"/>
              <a:gd name="connsiteY4" fmla="*/ 15781 h 2288678"/>
              <a:gd name="connsiteX0" fmla="*/ 0 w 12213973"/>
              <a:gd name="connsiteY0" fmla="*/ 754 h 2273651"/>
              <a:gd name="connsiteX1" fmla="*/ 12213973 w 12213973"/>
              <a:gd name="connsiteY1" fmla="*/ 440532 h 2273651"/>
              <a:gd name="connsiteX2" fmla="*/ 12192001 w 12213973"/>
              <a:gd name="connsiteY2" fmla="*/ 2273651 h 2273651"/>
              <a:gd name="connsiteX3" fmla="*/ 0 w 12213973"/>
              <a:gd name="connsiteY3" fmla="*/ 2273651 h 2273651"/>
              <a:gd name="connsiteX4" fmla="*/ 0 w 12213973"/>
              <a:gd name="connsiteY4" fmla="*/ 754 h 2273651"/>
              <a:gd name="connsiteX0" fmla="*/ 0 w 12213973"/>
              <a:gd name="connsiteY0" fmla="*/ 286 h 2273183"/>
              <a:gd name="connsiteX1" fmla="*/ 12213973 w 12213973"/>
              <a:gd name="connsiteY1" fmla="*/ 440064 h 2273183"/>
              <a:gd name="connsiteX2" fmla="*/ 12192001 w 12213973"/>
              <a:gd name="connsiteY2" fmla="*/ 2273183 h 2273183"/>
              <a:gd name="connsiteX3" fmla="*/ 0 w 12213973"/>
              <a:gd name="connsiteY3" fmla="*/ 2273183 h 2273183"/>
              <a:gd name="connsiteX4" fmla="*/ 0 w 12213973"/>
              <a:gd name="connsiteY4" fmla="*/ 286 h 2273183"/>
              <a:gd name="connsiteX0" fmla="*/ 0 w 12235941"/>
              <a:gd name="connsiteY0" fmla="*/ 780 h 2273677"/>
              <a:gd name="connsiteX1" fmla="*/ 12235941 w 12235941"/>
              <a:gd name="connsiteY1" fmla="*/ 341354 h 2273677"/>
              <a:gd name="connsiteX2" fmla="*/ 12192001 w 12235941"/>
              <a:gd name="connsiteY2" fmla="*/ 2273677 h 2273677"/>
              <a:gd name="connsiteX3" fmla="*/ 0 w 12235941"/>
              <a:gd name="connsiteY3" fmla="*/ 2273677 h 2273677"/>
              <a:gd name="connsiteX4" fmla="*/ 0 w 12235941"/>
              <a:gd name="connsiteY4" fmla="*/ 780 h 2273677"/>
              <a:gd name="connsiteX0" fmla="*/ 0 w 12257907"/>
              <a:gd name="connsiteY0" fmla="*/ 2331 h 2275228"/>
              <a:gd name="connsiteX1" fmla="*/ 12257907 w 12257907"/>
              <a:gd name="connsiteY1" fmla="*/ 293303 h 2275228"/>
              <a:gd name="connsiteX2" fmla="*/ 12192001 w 12257907"/>
              <a:gd name="connsiteY2" fmla="*/ 2275228 h 2275228"/>
              <a:gd name="connsiteX3" fmla="*/ 0 w 12257907"/>
              <a:gd name="connsiteY3" fmla="*/ 2275228 h 2275228"/>
              <a:gd name="connsiteX4" fmla="*/ 0 w 12257907"/>
              <a:gd name="connsiteY4" fmla="*/ 2331 h 2275228"/>
              <a:gd name="connsiteX0" fmla="*/ 0 w 12257907"/>
              <a:gd name="connsiteY0" fmla="*/ 712 h 2273609"/>
              <a:gd name="connsiteX1" fmla="*/ 12257907 w 12257907"/>
              <a:gd name="connsiteY1" fmla="*/ 291684 h 2273609"/>
              <a:gd name="connsiteX2" fmla="*/ 12192001 w 12257907"/>
              <a:gd name="connsiteY2" fmla="*/ 2273609 h 2273609"/>
              <a:gd name="connsiteX3" fmla="*/ 0 w 12257907"/>
              <a:gd name="connsiteY3" fmla="*/ 2273609 h 2273609"/>
              <a:gd name="connsiteX4" fmla="*/ 0 w 12257907"/>
              <a:gd name="connsiteY4" fmla="*/ 712 h 2273609"/>
              <a:gd name="connsiteX0" fmla="*/ 0 w 12279997"/>
              <a:gd name="connsiteY0" fmla="*/ 457 h 2273354"/>
              <a:gd name="connsiteX1" fmla="*/ 12279998 w 12279997"/>
              <a:gd name="connsiteY1" fmla="*/ 326859 h 2273354"/>
              <a:gd name="connsiteX2" fmla="*/ 12192001 w 12279997"/>
              <a:gd name="connsiteY2" fmla="*/ 2273354 h 2273354"/>
              <a:gd name="connsiteX3" fmla="*/ 0 w 12279997"/>
              <a:gd name="connsiteY3" fmla="*/ 2273354 h 2273354"/>
              <a:gd name="connsiteX4" fmla="*/ 0 w 12279997"/>
              <a:gd name="connsiteY4" fmla="*/ 457 h 2273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9997" h="2273354">
                <a:moveTo>
                  <a:pt x="0" y="457"/>
                </a:moveTo>
                <a:cubicBezTo>
                  <a:pt x="4188178" y="-7069"/>
                  <a:pt x="7698848" y="77523"/>
                  <a:pt x="12279998" y="326859"/>
                </a:cubicBezTo>
                <a:lnTo>
                  <a:pt x="12192001" y="2273354"/>
                </a:lnTo>
                <a:lnTo>
                  <a:pt x="0" y="2273354"/>
                </a:lnTo>
                <a:lnTo>
                  <a:pt x="0" y="4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pic>
        <p:nvPicPr>
          <p:cNvPr id="11" name="Graphique 10">
            <a:extLst>
              <a:ext uri="{FF2B5EF4-FFF2-40B4-BE49-F238E27FC236}">
                <a16:creationId xmlns:a16="http://schemas.microsoft.com/office/drawing/2014/main" id="{EDC5FF79-D73B-1D48-7DB4-25843D3FE3C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002680" y="6104228"/>
            <a:ext cx="866226" cy="432000"/>
          </a:xfrm>
          <a:prstGeom prst="rect">
            <a:avLst/>
          </a:prstGeom>
        </p:spPr>
      </p:pic>
      <p:sp>
        <p:nvSpPr>
          <p:cNvPr id="13" name="ZoneTexte 53">
            <a:extLst>
              <a:ext uri="{FF2B5EF4-FFF2-40B4-BE49-F238E27FC236}">
                <a16:creationId xmlns:a16="http://schemas.microsoft.com/office/drawing/2014/main" id="{6655A2D1-9070-4AA7-8ACA-4265CBD83500}"/>
              </a:ext>
            </a:extLst>
          </p:cNvPr>
          <p:cNvSpPr txBox="1"/>
          <p:nvPr/>
        </p:nvSpPr>
        <p:spPr>
          <a:xfrm>
            <a:off x="143999" y="175517"/>
            <a:ext cx="3512220" cy="2308324"/>
          </a:xfrm>
          <a:prstGeom prst="rect">
            <a:avLst/>
          </a:prstGeom>
          <a:noFill/>
        </p:spPr>
        <p:txBody>
          <a:bodyPr wrap="square" rtlCol="0">
            <a:spAutoFit/>
          </a:bodyPr>
          <a:lstStyle/>
          <a:p>
            <a:r>
              <a:rPr lang="en-US" sz="2000" b="1" dirty="0">
                <a:solidFill>
                  <a:srgbClr val="002060"/>
                </a:solidFill>
                <a:latin typeface="Arial" panose="020B0604020202020204" pitchFamily="34" charset="0"/>
                <a:ea typeface="Open Sans" pitchFamily="2" charset="0"/>
                <a:cs typeface="Arial" panose="020B0604020202020204" pitchFamily="34" charset="0"/>
              </a:rPr>
              <a:t>TOROIDAL FIELD MAGNET MANUFACTURING AND DELIVERY</a:t>
            </a:r>
          </a:p>
          <a:p>
            <a:endParaRPr lang="en-US" sz="2000" b="1" dirty="0">
              <a:solidFill>
                <a:srgbClr val="002060"/>
              </a:solidFill>
              <a:latin typeface="Arial" panose="020B0604020202020204" pitchFamily="34" charset="0"/>
              <a:ea typeface="Open Sans" pitchFamily="2" charset="0"/>
              <a:cs typeface="Arial" panose="020B0604020202020204" pitchFamily="34" charset="0"/>
            </a:endParaRPr>
          </a:p>
          <a:p>
            <a:pPr>
              <a:spcAft>
                <a:spcPts val="1200"/>
              </a:spcAft>
            </a:pPr>
            <a:r>
              <a:rPr lang="en-US" sz="1600" dirty="0">
                <a:solidFill>
                  <a:srgbClr val="002060"/>
                </a:solidFill>
                <a:latin typeface="Arial" panose="020B0604020202020204" pitchFamily="34" charset="0"/>
                <a:ea typeface="Open Sans" pitchFamily="2" charset="0"/>
                <a:cs typeface="Arial" panose="020B0604020202020204" pitchFamily="34" charset="0"/>
              </a:rPr>
              <a:t>All 19 Toroidal Field coils (18 + 1 spare) have been completed and delivered (Japan’s 8</a:t>
            </a:r>
            <a:r>
              <a:rPr lang="en-US" sz="1600" baseline="30000" dirty="0">
                <a:solidFill>
                  <a:srgbClr val="002060"/>
                </a:solidFill>
                <a:latin typeface="Arial" panose="020B0604020202020204" pitchFamily="34" charset="0"/>
                <a:ea typeface="Open Sans" pitchFamily="2" charset="0"/>
                <a:cs typeface="Arial" panose="020B0604020202020204" pitchFamily="34" charset="0"/>
              </a:rPr>
              <a:t>th</a:t>
            </a:r>
            <a:r>
              <a:rPr lang="en-US" sz="1600" dirty="0">
                <a:solidFill>
                  <a:srgbClr val="002060"/>
                </a:solidFill>
                <a:latin typeface="Arial" panose="020B0604020202020204" pitchFamily="34" charset="0"/>
                <a:ea typeface="Open Sans" pitchFamily="2" charset="0"/>
                <a:cs typeface="Arial" panose="020B0604020202020204" pitchFamily="34" charset="0"/>
              </a:rPr>
              <a:t> coil pictured at right).</a:t>
            </a:r>
          </a:p>
        </p:txBody>
      </p:sp>
      <p:sp>
        <p:nvSpPr>
          <p:cNvPr id="14" name="ZoneTexte 11">
            <a:extLst>
              <a:ext uri="{FF2B5EF4-FFF2-40B4-BE49-F238E27FC236}">
                <a16:creationId xmlns:a16="http://schemas.microsoft.com/office/drawing/2014/main" id="{71FA8DDF-DFDE-4604-E4E5-71ED21F29D16}"/>
              </a:ext>
            </a:extLst>
          </p:cNvPr>
          <p:cNvSpPr txBox="1"/>
          <p:nvPr/>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chemeClr val="bg1"/>
                </a:solidFill>
                <a:latin typeface="Open Sans" pitchFamily="2" charset="0"/>
                <a:ea typeface="Open Sans" pitchFamily="2" charset="0"/>
                <a:cs typeface="Open Sans" pitchFamily="2" charset="0"/>
              </a:rPr>
              <a:t>5</a:t>
            </a:fld>
            <a:endParaRPr lang="fr-FR" sz="1000" dirty="0">
              <a:solidFill>
                <a:schemeClr val="bg1"/>
              </a:solidFill>
              <a:latin typeface="Open Sans" pitchFamily="2" charset="0"/>
              <a:ea typeface="Open Sans" pitchFamily="2" charset="0"/>
              <a:cs typeface="Open Sans" pitchFamily="2" charset="0"/>
            </a:endParaRPr>
          </a:p>
        </p:txBody>
      </p:sp>
      <p:pic>
        <p:nvPicPr>
          <p:cNvPr id="7" name="Picture 6">
            <a:extLst>
              <a:ext uri="{FF2B5EF4-FFF2-40B4-BE49-F238E27FC236}">
                <a16:creationId xmlns:a16="http://schemas.microsoft.com/office/drawing/2014/main" id="{0CD59026-B1FA-6DD0-1D2D-F406BF41FD3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34978" y="4447741"/>
            <a:ext cx="4525701" cy="1964913"/>
          </a:xfrm>
          <a:prstGeom prst="rect">
            <a:avLst/>
          </a:prstGeom>
          <a:noFill/>
          <a:ln w="25400">
            <a:solidFill>
              <a:srgbClr val="FFC000"/>
            </a:solidFill>
            <a:miter lim="800000"/>
            <a:headEnd/>
            <a:tailEnd/>
          </a:ln>
        </p:spPr>
      </p:pic>
      <p:sp>
        <p:nvSpPr>
          <p:cNvPr id="8" name="ZoneTexte 53">
            <a:extLst>
              <a:ext uri="{FF2B5EF4-FFF2-40B4-BE49-F238E27FC236}">
                <a16:creationId xmlns:a16="http://schemas.microsoft.com/office/drawing/2014/main" id="{3438557C-8457-22FC-FFC7-6DF57A7BE0D8}"/>
              </a:ext>
            </a:extLst>
          </p:cNvPr>
          <p:cNvSpPr txBox="1"/>
          <p:nvPr/>
        </p:nvSpPr>
        <p:spPr>
          <a:xfrm>
            <a:off x="168557" y="3788117"/>
            <a:ext cx="2329272" cy="584775"/>
          </a:xfrm>
          <a:prstGeom prst="rect">
            <a:avLst/>
          </a:prstGeom>
          <a:noFill/>
        </p:spPr>
        <p:txBody>
          <a:bodyPr wrap="square" rtlCol="0">
            <a:spAutoFit/>
          </a:bodyPr>
          <a:lstStyle/>
          <a:p>
            <a:pPr>
              <a:spcAft>
                <a:spcPts val="1200"/>
              </a:spcAft>
            </a:pPr>
            <a:r>
              <a:rPr lang="en-US" sz="1600" i="1" dirty="0">
                <a:solidFill>
                  <a:srgbClr val="002060"/>
                </a:solidFill>
                <a:latin typeface="Arial" panose="020B0604020202020204" pitchFamily="34" charset="0"/>
                <a:ea typeface="Open Sans" pitchFamily="2" charset="0"/>
                <a:cs typeface="Arial" panose="020B0604020202020204" pitchFamily="34" charset="0"/>
              </a:rPr>
              <a:t>Last TF coil </a:t>
            </a:r>
            <a:r>
              <a:rPr lang="en-US" sz="1600" i="1" dirty="0" err="1">
                <a:solidFill>
                  <a:srgbClr val="002060"/>
                </a:solidFill>
                <a:latin typeface="Arial" panose="020B0604020202020204" pitchFamily="34" charset="0"/>
                <a:ea typeface="Open Sans" pitchFamily="2" charset="0"/>
                <a:cs typeface="Arial" panose="020B0604020202020204" pitchFamily="34" charset="0"/>
              </a:rPr>
              <a:t>en</a:t>
            </a:r>
            <a:r>
              <a:rPr lang="en-US" sz="1600" i="1" dirty="0">
                <a:solidFill>
                  <a:srgbClr val="002060"/>
                </a:solidFill>
                <a:latin typeface="Arial" panose="020B0604020202020204" pitchFamily="34" charset="0"/>
                <a:ea typeface="Open Sans" pitchFamily="2" charset="0"/>
                <a:cs typeface="Arial" panose="020B0604020202020204" pitchFamily="34" charset="0"/>
              </a:rPr>
              <a:t> route, December 2023</a:t>
            </a:r>
          </a:p>
        </p:txBody>
      </p:sp>
    </p:spTree>
    <p:extLst>
      <p:ext uri="{BB962C8B-B14F-4D97-AF65-F5344CB8AC3E}">
        <p14:creationId xmlns:p14="http://schemas.microsoft.com/office/powerpoint/2010/main" val="2786515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C6332DE-8647-F28F-127F-3E1281122736}"/>
              </a:ext>
            </a:extLst>
          </p:cNvPr>
          <p:cNvPicPr>
            <a:picLocks noGrp="1" noChangeAspect="1" noChangeArrowheads="1"/>
          </p:cNvPicPr>
          <p:nvPr>
            <p:ph type="pic" sz="quarter" idx="10"/>
          </p:nvPr>
        </p:nvPicPr>
        <p:blipFill rotWithShape="1">
          <a:blip r:embed="rId2" cstate="hqprint">
            <a:extLst>
              <a:ext uri="{28A0092B-C50C-407E-A947-70E740481C1C}">
                <a14:useLocalDpi xmlns:a14="http://schemas.microsoft.com/office/drawing/2010/main"/>
              </a:ext>
            </a:extLst>
          </a:blip>
          <a:srcRect t="-478" b="-325"/>
          <a:stretch/>
        </p:blipFill>
        <p:spPr bwMode="auto">
          <a:xfrm>
            <a:off x="2552699" y="31518"/>
            <a:ext cx="9495301" cy="6826210"/>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46" name="Rectangle 32">
            <a:extLst>
              <a:ext uri="{FF2B5EF4-FFF2-40B4-BE49-F238E27FC236}">
                <a16:creationId xmlns:a16="http://schemas.microsoft.com/office/drawing/2014/main" id="{E97E95CA-7283-5B46-9EFB-EE7D6DEDBBB2}"/>
              </a:ext>
            </a:extLst>
          </p:cNvPr>
          <p:cNvSpPr/>
          <p:nvPr/>
        </p:nvSpPr>
        <p:spPr>
          <a:xfrm rot="5400000">
            <a:off x="-1583230" y="1583231"/>
            <a:ext cx="6870358" cy="3703900"/>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213973"/>
              <a:gd name="connsiteY0" fmla="*/ 15781 h 2288678"/>
              <a:gd name="connsiteX1" fmla="*/ 12213973 w 12213973"/>
              <a:gd name="connsiteY1" fmla="*/ 455559 h 2288678"/>
              <a:gd name="connsiteX2" fmla="*/ 12192001 w 12213973"/>
              <a:gd name="connsiteY2" fmla="*/ 2288678 h 2288678"/>
              <a:gd name="connsiteX3" fmla="*/ 0 w 12213973"/>
              <a:gd name="connsiteY3" fmla="*/ 2288678 h 2288678"/>
              <a:gd name="connsiteX4" fmla="*/ 0 w 12213973"/>
              <a:gd name="connsiteY4" fmla="*/ 15781 h 2288678"/>
              <a:gd name="connsiteX0" fmla="*/ 0 w 12213973"/>
              <a:gd name="connsiteY0" fmla="*/ 754 h 2273651"/>
              <a:gd name="connsiteX1" fmla="*/ 12213973 w 12213973"/>
              <a:gd name="connsiteY1" fmla="*/ 440532 h 2273651"/>
              <a:gd name="connsiteX2" fmla="*/ 12192001 w 12213973"/>
              <a:gd name="connsiteY2" fmla="*/ 2273651 h 2273651"/>
              <a:gd name="connsiteX3" fmla="*/ 0 w 12213973"/>
              <a:gd name="connsiteY3" fmla="*/ 2273651 h 2273651"/>
              <a:gd name="connsiteX4" fmla="*/ 0 w 12213973"/>
              <a:gd name="connsiteY4" fmla="*/ 754 h 2273651"/>
              <a:gd name="connsiteX0" fmla="*/ 0 w 12213973"/>
              <a:gd name="connsiteY0" fmla="*/ 286 h 2273183"/>
              <a:gd name="connsiteX1" fmla="*/ 12213973 w 12213973"/>
              <a:gd name="connsiteY1" fmla="*/ 440064 h 2273183"/>
              <a:gd name="connsiteX2" fmla="*/ 12192001 w 12213973"/>
              <a:gd name="connsiteY2" fmla="*/ 2273183 h 2273183"/>
              <a:gd name="connsiteX3" fmla="*/ 0 w 12213973"/>
              <a:gd name="connsiteY3" fmla="*/ 2273183 h 2273183"/>
              <a:gd name="connsiteX4" fmla="*/ 0 w 12213973"/>
              <a:gd name="connsiteY4" fmla="*/ 286 h 2273183"/>
              <a:gd name="connsiteX0" fmla="*/ 0 w 12235941"/>
              <a:gd name="connsiteY0" fmla="*/ 780 h 2273677"/>
              <a:gd name="connsiteX1" fmla="*/ 12235941 w 12235941"/>
              <a:gd name="connsiteY1" fmla="*/ 341354 h 2273677"/>
              <a:gd name="connsiteX2" fmla="*/ 12192001 w 12235941"/>
              <a:gd name="connsiteY2" fmla="*/ 2273677 h 2273677"/>
              <a:gd name="connsiteX3" fmla="*/ 0 w 12235941"/>
              <a:gd name="connsiteY3" fmla="*/ 2273677 h 2273677"/>
              <a:gd name="connsiteX4" fmla="*/ 0 w 12235941"/>
              <a:gd name="connsiteY4" fmla="*/ 780 h 2273677"/>
              <a:gd name="connsiteX0" fmla="*/ 0 w 12257907"/>
              <a:gd name="connsiteY0" fmla="*/ 2331 h 2275228"/>
              <a:gd name="connsiteX1" fmla="*/ 12257907 w 12257907"/>
              <a:gd name="connsiteY1" fmla="*/ 293303 h 2275228"/>
              <a:gd name="connsiteX2" fmla="*/ 12192001 w 12257907"/>
              <a:gd name="connsiteY2" fmla="*/ 2275228 h 2275228"/>
              <a:gd name="connsiteX3" fmla="*/ 0 w 12257907"/>
              <a:gd name="connsiteY3" fmla="*/ 2275228 h 2275228"/>
              <a:gd name="connsiteX4" fmla="*/ 0 w 12257907"/>
              <a:gd name="connsiteY4" fmla="*/ 2331 h 2275228"/>
              <a:gd name="connsiteX0" fmla="*/ 0 w 12257907"/>
              <a:gd name="connsiteY0" fmla="*/ 712 h 2273609"/>
              <a:gd name="connsiteX1" fmla="*/ 12257907 w 12257907"/>
              <a:gd name="connsiteY1" fmla="*/ 291684 h 2273609"/>
              <a:gd name="connsiteX2" fmla="*/ 12192001 w 12257907"/>
              <a:gd name="connsiteY2" fmla="*/ 2273609 h 2273609"/>
              <a:gd name="connsiteX3" fmla="*/ 0 w 12257907"/>
              <a:gd name="connsiteY3" fmla="*/ 2273609 h 2273609"/>
              <a:gd name="connsiteX4" fmla="*/ 0 w 12257907"/>
              <a:gd name="connsiteY4" fmla="*/ 712 h 2273609"/>
              <a:gd name="connsiteX0" fmla="*/ 0 w 12279997"/>
              <a:gd name="connsiteY0" fmla="*/ 457 h 2273354"/>
              <a:gd name="connsiteX1" fmla="*/ 12279998 w 12279997"/>
              <a:gd name="connsiteY1" fmla="*/ 326859 h 2273354"/>
              <a:gd name="connsiteX2" fmla="*/ 12192001 w 12279997"/>
              <a:gd name="connsiteY2" fmla="*/ 2273354 h 2273354"/>
              <a:gd name="connsiteX3" fmla="*/ 0 w 12279997"/>
              <a:gd name="connsiteY3" fmla="*/ 2273354 h 2273354"/>
              <a:gd name="connsiteX4" fmla="*/ 0 w 12279997"/>
              <a:gd name="connsiteY4" fmla="*/ 457 h 2273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9997" h="2273354">
                <a:moveTo>
                  <a:pt x="0" y="457"/>
                </a:moveTo>
                <a:cubicBezTo>
                  <a:pt x="4188178" y="-7069"/>
                  <a:pt x="7698848" y="77523"/>
                  <a:pt x="12279998" y="326859"/>
                </a:cubicBezTo>
                <a:lnTo>
                  <a:pt x="12192001" y="2273354"/>
                </a:lnTo>
                <a:lnTo>
                  <a:pt x="0" y="2273354"/>
                </a:lnTo>
                <a:lnTo>
                  <a:pt x="0" y="4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pic>
        <p:nvPicPr>
          <p:cNvPr id="11" name="Graphique 10">
            <a:extLst>
              <a:ext uri="{FF2B5EF4-FFF2-40B4-BE49-F238E27FC236}">
                <a16:creationId xmlns:a16="http://schemas.microsoft.com/office/drawing/2014/main" id="{EDC5FF79-D73B-1D48-7DB4-25843D3FE3C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02680" y="6104228"/>
            <a:ext cx="866226" cy="432000"/>
          </a:xfrm>
          <a:prstGeom prst="rect">
            <a:avLst/>
          </a:prstGeom>
        </p:spPr>
      </p:pic>
      <p:sp>
        <p:nvSpPr>
          <p:cNvPr id="13" name="ZoneTexte 53">
            <a:extLst>
              <a:ext uri="{FF2B5EF4-FFF2-40B4-BE49-F238E27FC236}">
                <a16:creationId xmlns:a16="http://schemas.microsoft.com/office/drawing/2014/main" id="{6655A2D1-9070-4AA7-8ACA-4265CBD83500}"/>
              </a:ext>
            </a:extLst>
          </p:cNvPr>
          <p:cNvSpPr txBox="1"/>
          <p:nvPr/>
        </p:nvSpPr>
        <p:spPr>
          <a:xfrm>
            <a:off x="143999" y="175517"/>
            <a:ext cx="3559900" cy="2062103"/>
          </a:xfrm>
          <a:prstGeom prst="rect">
            <a:avLst/>
          </a:prstGeom>
          <a:noFill/>
        </p:spPr>
        <p:txBody>
          <a:bodyPr wrap="square" rtlCol="0">
            <a:spAutoFit/>
          </a:bodyPr>
          <a:lstStyle/>
          <a:p>
            <a:r>
              <a:rPr lang="en-US" sz="2000" b="1" dirty="0">
                <a:solidFill>
                  <a:srgbClr val="002060"/>
                </a:solidFill>
                <a:latin typeface="Arial" panose="020B0604020202020204" pitchFamily="34" charset="0"/>
                <a:ea typeface="Open Sans" pitchFamily="2" charset="0"/>
                <a:cs typeface="Arial" panose="020B0604020202020204" pitchFamily="34" charset="0"/>
              </a:rPr>
              <a:t>POLOIDAL FIELD MAGNET MANUFACTURING AND DELIVERY</a:t>
            </a:r>
          </a:p>
          <a:p>
            <a:endParaRPr lang="en-US" sz="2000" b="1" dirty="0">
              <a:solidFill>
                <a:srgbClr val="002060"/>
              </a:solidFill>
              <a:latin typeface="Arial" panose="020B0604020202020204" pitchFamily="34" charset="0"/>
              <a:ea typeface="Open Sans" pitchFamily="2" charset="0"/>
              <a:cs typeface="Arial" panose="020B0604020202020204" pitchFamily="34" charset="0"/>
            </a:endParaRPr>
          </a:p>
          <a:p>
            <a:pPr>
              <a:spcAft>
                <a:spcPts val="1200"/>
              </a:spcAft>
            </a:pPr>
            <a:r>
              <a:rPr lang="en-US" sz="1600" dirty="0">
                <a:solidFill>
                  <a:srgbClr val="002060"/>
                </a:solidFill>
                <a:latin typeface="Arial" panose="020B0604020202020204" pitchFamily="34" charset="0"/>
                <a:ea typeface="Open Sans" pitchFamily="2" charset="0"/>
                <a:cs typeface="Arial" panose="020B0604020202020204" pitchFamily="34" charset="0"/>
              </a:rPr>
              <a:t>All Poloidal Field coils have been completed and delivered (PF2 pictured at right)</a:t>
            </a:r>
          </a:p>
        </p:txBody>
      </p:sp>
      <p:sp>
        <p:nvSpPr>
          <p:cNvPr id="14" name="ZoneTexte 11">
            <a:extLst>
              <a:ext uri="{FF2B5EF4-FFF2-40B4-BE49-F238E27FC236}">
                <a16:creationId xmlns:a16="http://schemas.microsoft.com/office/drawing/2014/main" id="{71FA8DDF-DFDE-4604-E4E5-71ED21F29D16}"/>
              </a:ext>
            </a:extLst>
          </p:cNvPr>
          <p:cNvSpPr txBox="1"/>
          <p:nvPr/>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chemeClr val="bg1"/>
                </a:solidFill>
                <a:latin typeface="Open Sans" pitchFamily="2" charset="0"/>
                <a:ea typeface="Open Sans" pitchFamily="2" charset="0"/>
                <a:cs typeface="Open Sans" pitchFamily="2" charset="0"/>
              </a:rPr>
              <a:t>6</a:t>
            </a:fld>
            <a:endParaRPr lang="fr-FR" sz="100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957055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C9F8BC6-E620-8C43-49A0-A594B0970298}"/>
              </a:ext>
            </a:extLst>
          </p:cNvPr>
          <p:cNvPicPr>
            <a:picLocks noGrp="1" noChangeAspect="1" noChangeArrowheads="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6" name="Rectangle 32">
            <a:extLst>
              <a:ext uri="{FF2B5EF4-FFF2-40B4-BE49-F238E27FC236}">
                <a16:creationId xmlns:a16="http://schemas.microsoft.com/office/drawing/2014/main" id="{E97E95CA-7283-5B46-9EFB-EE7D6DEDBBB2}"/>
              </a:ext>
            </a:extLst>
          </p:cNvPr>
          <p:cNvSpPr/>
          <p:nvPr/>
        </p:nvSpPr>
        <p:spPr>
          <a:xfrm rot="5400000">
            <a:off x="-1696617" y="1696618"/>
            <a:ext cx="6870358" cy="3477126"/>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213973"/>
              <a:gd name="connsiteY0" fmla="*/ 15781 h 2288678"/>
              <a:gd name="connsiteX1" fmla="*/ 12213973 w 12213973"/>
              <a:gd name="connsiteY1" fmla="*/ 455559 h 2288678"/>
              <a:gd name="connsiteX2" fmla="*/ 12192001 w 12213973"/>
              <a:gd name="connsiteY2" fmla="*/ 2288678 h 2288678"/>
              <a:gd name="connsiteX3" fmla="*/ 0 w 12213973"/>
              <a:gd name="connsiteY3" fmla="*/ 2288678 h 2288678"/>
              <a:gd name="connsiteX4" fmla="*/ 0 w 12213973"/>
              <a:gd name="connsiteY4" fmla="*/ 15781 h 2288678"/>
              <a:gd name="connsiteX0" fmla="*/ 0 w 12213973"/>
              <a:gd name="connsiteY0" fmla="*/ 754 h 2273651"/>
              <a:gd name="connsiteX1" fmla="*/ 12213973 w 12213973"/>
              <a:gd name="connsiteY1" fmla="*/ 440532 h 2273651"/>
              <a:gd name="connsiteX2" fmla="*/ 12192001 w 12213973"/>
              <a:gd name="connsiteY2" fmla="*/ 2273651 h 2273651"/>
              <a:gd name="connsiteX3" fmla="*/ 0 w 12213973"/>
              <a:gd name="connsiteY3" fmla="*/ 2273651 h 2273651"/>
              <a:gd name="connsiteX4" fmla="*/ 0 w 12213973"/>
              <a:gd name="connsiteY4" fmla="*/ 754 h 2273651"/>
              <a:gd name="connsiteX0" fmla="*/ 0 w 12213973"/>
              <a:gd name="connsiteY0" fmla="*/ 286 h 2273183"/>
              <a:gd name="connsiteX1" fmla="*/ 12213973 w 12213973"/>
              <a:gd name="connsiteY1" fmla="*/ 440064 h 2273183"/>
              <a:gd name="connsiteX2" fmla="*/ 12192001 w 12213973"/>
              <a:gd name="connsiteY2" fmla="*/ 2273183 h 2273183"/>
              <a:gd name="connsiteX3" fmla="*/ 0 w 12213973"/>
              <a:gd name="connsiteY3" fmla="*/ 2273183 h 2273183"/>
              <a:gd name="connsiteX4" fmla="*/ 0 w 12213973"/>
              <a:gd name="connsiteY4" fmla="*/ 286 h 2273183"/>
              <a:gd name="connsiteX0" fmla="*/ 0 w 12235941"/>
              <a:gd name="connsiteY0" fmla="*/ 780 h 2273677"/>
              <a:gd name="connsiteX1" fmla="*/ 12235941 w 12235941"/>
              <a:gd name="connsiteY1" fmla="*/ 341354 h 2273677"/>
              <a:gd name="connsiteX2" fmla="*/ 12192001 w 12235941"/>
              <a:gd name="connsiteY2" fmla="*/ 2273677 h 2273677"/>
              <a:gd name="connsiteX3" fmla="*/ 0 w 12235941"/>
              <a:gd name="connsiteY3" fmla="*/ 2273677 h 2273677"/>
              <a:gd name="connsiteX4" fmla="*/ 0 w 12235941"/>
              <a:gd name="connsiteY4" fmla="*/ 780 h 2273677"/>
              <a:gd name="connsiteX0" fmla="*/ 0 w 12257907"/>
              <a:gd name="connsiteY0" fmla="*/ 2331 h 2275228"/>
              <a:gd name="connsiteX1" fmla="*/ 12257907 w 12257907"/>
              <a:gd name="connsiteY1" fmla="*/ 293303 h 2275228"/>
              <a:gd name="connsiteX2" fmla="*/ 12192001 w 12257907"/>
              <a:gd name="connsiteY2" fmla="*/ 2275228 h 2275228"/>
              <a:gd name="connsiteX3" fmla="*/ 0 w 12257907"/>
              <a:gd name="connsiteY3" fmla="*/ 2275228 h 2275228"/>
              <a:gd name="connsiteX4" fmla="*/ 0 w 12257907"/>
              <a:gd name="connsiteY4" fmla="*/ 2331 h 2275228"/>
              <a:gd name="connsiteX0" fmla="*/ 0 w 12257907"/>
              <a:gd name="connsiteY0" fmla="*/ 712 h 2273609"/>
              <a:gd name="connsiteX1" fmla="*/ 12257907 w 12257907"/>
              <a:gd name="connsiteY1" fmla="*/ 291684 h 2273609"/>
              <a:gd name="connsiteX2" fmla="*/ 12192001 w 12257907"/>
              <a:gd name="connsiteY2" fmla="*/ 2273609 h 2273609"/>
              <a:gd name="connsiteX3" fmla="*/ 0 w 12257907"/>
              <a:gd name="connsiteY3" fmla="*/ 2273609 h 2273609"/>
              <a:gd name="connsiteX4" fmla="*/ 0 w 12257907"/>
              <a:gd name="connsiteY4" fmla="*/ 712 h 2273609"/>
              <a:gd name="connsiteX0" fmla="*/ 0 w 12279997"/>
              <a:gd name="connsiteY0" fmla="*/ 457 h 2273354"/>
              <a:gd name="connsiteX1" fmla="*/ 12279998 w 12279997"/>
              <a:gd name="connsiteY1" fmla="*/ 326859 h 2273354"/>
              <a:gd name="connsiteX2" fmla="*/ 12192001 w 12279997"/>
              <a:gd name="connsiteY2" fmla="*/ 2273354 h 2273354"/>
              <a:gd name="connsiteX3" fmla="*/ 0 w 12279997"/>
              <a:gd name="connsiteY3" fmla="*/ 2273354 h 2273354"/>
              <a:gd name="connsiteX4" fmla="*/ 0 w 12279997"/>
              <a:gd name="connsiteY4" fmla="*/ 457 h 2273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9997" h="2273354">
                <a:moveTo>
                  <a:pt x="0" y="457"/>
                </a:moveTo>
                <a:cubicBezTo>
                  <a:pt x="4188178" y="-7069"/>
                  <a:pt x="7698848" y="77523"/>
                  <a:pt x="12279998" y="326859"/>
                </a:cubicBezTo>
                <a:lnTo>
                  <a:pt x="12192001" y="2273354"/>
                </a:lnTo>
                <a:lnTo>
                  <a:pt x="0" y="2273354"/>
                </a:lnTo>
                <a:lnTo>
                  <a:pt x="0" y="4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pic>
        <p:nvPicPr>
          <p:cNvPr id="11" name="Graphique 10">
            <a:extLst>
              <a:ext uri="{FF2B5EF4-FFF2-40B4-BE49-F238E27FC236}">
                <a16:creationId xmlns:a16="http://schemas.microsoft.com/office/drawing/2014/main" id="{EDC5FF79-D73B-1D48-7DB4-25843D3FE3C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02680" y="6104228"/>
            <a:ext cx="866226" cy="432000"/>
          </a:xfrm>
          <a:prstGeom prst="rect">
            <a:avLst/>
          </a:prstGeom>
        </p:spPr>
      </p:pic>
      <p:sp>
        <p:nvSpPr>
          <p:cNvPr id="13" name="ZoneTexte 53">
            <a:extLst>
              <a:ext uri="{FF2B5EF4-FFF2-40B4-BE49-F238E27FC236}">
                <a16:creationId xmlns:a16="http://schemas.microsoft.com/office/drawing/2014/main" id="{6655A2D1-9070-4AA7-8ACA-4265CBD83500}"/>
              </a:ext>
            </a:extLst>
          </p:cNvPr>
          <p:cNvSpPr txBox="1"/>
          <p:nvPr/>
        </p:nvSpPr>
        <p:spPr>
          <a:xfrm>
            <a:off x="143999" y="175517"/>
            <a:ext cx="3110829" cy="2462213"/>
          </a:xfrm>
          <a:prstGeom prst="rect">
            <a:avLst/>
          </a:prstGeom>
          <a:noFill/>
        </p:spPr>
        <p:txBody>
          <a:bodyPr wrap="square" rtlCol="0">
            <a:spAutoFit/>
          </a:bodyPr>
          <a:lstStyle/>
          <a:p>
            <a:r>
              <a:rPr lang="en-US" sz="2000" b="1" dirty="0">
                <a:solidFill>
                  <a:srgbClr val="002060"/>
                </a:solidFill>
                <a:latin typeface="Arial" panose="020B0604020202020204" pitchFamily="34" charset="0"/>
                <a:ea typeface="Open Sans" pitchFamily="2" charset="0"/>
                <a:cs typeface="Arial" panose="020B0604020202020204" pitchFamily="34" charset="0"/>
              </a:rPr>
              <a:t>CORRECTION COIL MANUFACTURING AND DELIVERY</a:t>
            </a:r>
          </a:p>
          <a:p>
            <a:endParaRPr lang="en-US" sz="2000" b="1" dirty="0">
              <a:solidFill>
                <a:srgbClr val="002060"/>
              </a:solidFill>
              <a:latin typeface="Arial" panose="020B0604020202020204" pitchFamily="34" charset="0"/>
              <a:ea typeface="Open Sans" pitchFamily="2" charset="0"/>
              <a:cs typeface="Arial" panose="020B0604020202020204" pitchFamily="34" charset="0"/>
            </a:endParaRPr>
          </a:p>
          <a:p>
            <a:pPr>
              <a:spcAft>
                <a:spcPts val="1200"/>
              </a:spcAft>
            </a:pPr>
            <a:r>
              <a:rPr lang="en-US" sz="1600" dirty="0">
                <a:solidFill>
                  <a:srgbClr val="002060"/>
                </a:solidFill>
                <a:latin typeface="Arial" panose="020B0604020202020204" pitchFamily="34" charset="0"/>
                <a:ea typeface="Open Sans" pitchFamily="2" charset="0"/>
                <a:cs typeface="Arial" panose="020B0604020202020204" pitchFamily="34" charset="0"/>
              </a:rPr>
              <a:t>12 of 18 correction coils have been completed and delivered.</a:t>
            </a:r>
          </a:p>
          <a:p>
            <a:pPr>
              <a:spcAft>
                <a:spcPts val="1200"/>
              </a:spcAft>
            </a:pPr>
            <a:r>
              <a:rPr lang="en-US" sz="1600" dirty="0">
                <a:solidFill>
                  <a:srgbClr val="002060"/>
                </a:solidFill>
                <a:latin typeface="Arial" panose="020B0604020202020204" pitchFamily="34" charset="0"/>
                <a:ea typeface="Open Sans" pitchFamily="2" charset="0"/>
                <a:cs typeface="Arial" panose="020B0604020202020204" pitchFamily="34" charset="0"/>
              </a:rPr>
              <a:t>(First installation of a bottom correction coil pictured at right.)</a:t>
            </a:r>
          </a:p>
        </p:txBody>
      </p:sp>
      <p:sp>
        <p:nvSpPr>
          <p:cNvPr id="14" name="ZoneTexte 11">
            <a:extLst>
              <a:ext uri="{FF2B5EF4-FFF2-40B4-BE49-F238E27FC236}">
                <a16:creationId xmlns:a16="http://schemas.microsoft.com/office/drawing/2014/main" id="{71FA8DDF-DFDE-4604-E4E5-71ED21F29D16}"/>
              </a:ext>
            </a:extLst>
          </p:cNvPr>
          <p:cNvSpPr txBox="1"/>
          <p:nvPr/>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chemeClr val="bg1"/>
                </a:solidFill>
                <a:latin typeface="Open Sans" pitchFamily="2" charset="0"/>
                <a:ea typeface="Open Sans" pitchFamily="2" charset="0"/>
                <a:cs typeface="Open Sans" pitchFamily="2" charset="0"/>
              </a:rPr>
              <a:t>7</a:t>
            </a:fld>
            <a:endParaRPr lang="fr-FR" sz="100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795025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12EBA07-3EAE-3E12-FC5E-4BD0B056FCF3}"/>
              </a:ext>
            </a:extLst>
          </p:cNvPr>
          <p:cNvPicPr>
            <a:picLocks noGrp="1" noChangeAspect="1" noChangeArrowheads="1"/>
          </p:cNvPicPr>
          <p:nvPr>
            <p:ph type="pic" sz="quarter" idx="10"/>
          </p:nvPr>
        </p:nvPicPr>
        <p:blipFill rotWithShape="1">
          <a:blip r:embed="rId2" cstate="hqprint">
            <a:extLst>
              <a:ext uri="{28A0092B-C50C-407E-A947-70E740481C1C}">
                <a14:useLocalDpi xmlns:a14="http://schemas.microsoft.com/office/drawing/2010/main"/>
              </a:ext>
            </a:extLst>
          </a:blip>
          <a:srcRect t="-239" b="-325"/>
          <a:stretch/>
        </p:blipFill>
        <p:spPr bwMode="auto">
          <a:xfrm>
            <a:off x="2189861" y="1"/>
            <a:ext cx="10002138" cy="6714000"/>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32">
            <a:extLst>
              <a:ext uri="{FF2B5EF4-FFF2-40B4-BE49-F238E27FC236}">
                <a16:creationId xmlns:a16="http://schemas.microsoft.com/office/drawing/2014/main" id="{E97E95CA-7283-5B46-9EFB-EE7D6DEDBBB2}"/>
              </a:ext>
            </a:extLst>
          </p:cNvPr>
          <p:cNvSpPr/>
          <p:nvPr/>
        </p:nvSpPr>
        <p:spPr>
          <a:xfrm rot="5400000">
            <a:off x="-1777252" y="1777253"/>
            <a:ext cx="6870358" cy="3315855"/>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213973"/>
              <a:gd name="connsiteY0" fmla="*/ 15781 h 2288678"/>
              <a:gd name="connsiteX1" fmla="*/ 12213973 w 12213973"/>
              <a:gd name="connsiteY1" fmla="*/ 455559 h 2288678"/>
              <a:gd name="connsiteX2" fmla="*/ 12192001 w 12213973"/>
              <a:gd name="connsiteY2" fmla="*/ 2288678 h 2288678"/>
              <a:gd name="connsiteX3" fmla="*/ 0 w 12213973"/>
              <a:gd name="connsiteY3" fmla="*/ 2288678 h 2288678"/>
              <a:gd name="connsiteX4" fmla="*/ 0 w 12213973"/>
              <a:gd name="connsiteY4" fmla="*/ 15781 h 2288678"/>
              <a:gd name="connsiteX0" fmla="*/ 0 w 12213973"/>
              <a:gd name="connsiteY0" fmla="*/ 754 h 2273651"/>
              <a:gd name="connsiteX1" fmla="*/ 12213973 w 12213973"/>
              <a:gd name="connsiteY1" fmla="*/ 440532 h 2273651"/>
              <a:gd name="connsiteX2" fmla="*/ 12192001 w 12213973"/>
              <a:gd name="connsiteY2" fmla="*/ 2273651 h 2273651"/>
              <a:gd name="connsiteX3" fmla="*/ 0 w 12213973"/>
              <a:gd name="connsiteY3" fmla="*/ 2273651 h 2273651"/>
              <a:gd name="connsiteX4" fmla="*/ 0 w 12213973"/>
              <a:gd name="connsiteY4" fmla="*/ 754 h 2273651"/>
              <a:gd name="connsiteX0" fmla="*/ 0 w 12213973"/>
              <a:gd name="connsiteY0" fmla="*/ 286 h 2273183"/>
              <a:gd name="connsiteX1" fmla="*/ 12213973 w 12213973"/>
              <a:gd name="connsiteY1" fmla="*/ 440064 h 2273183"/>
              <a:gd name="connsiteX2" fmla="*/ 12192001 w 12213973"/>
              <a:gd name="connsiteY2" fmla="*/ 2273183 h 2273183"/>
              <a:gd name="connsiteX3" fmla="*/ 0 w 12213973"/>
              <a:gd name="connsiteY3" fmla="*/ 2273183 h 2273183"/>
              <a:gd name="connsiteX4" fmla="*/ 0 w 12213973"/>
              <a:gd name="connsiteY4" fmla="*/ 286 h 2273183"/>
              <a:gd name="connsiteX0" fmla="*/ 0 w 12235941"/>
              <a:gd name="connsiteY0" fmla="*/ 780 h 2273677"/>
              <a:gd name="connsiteX1" fmla="*/ 12235941 w 12235941"/>
              <a:gd name="connsiteY1" fmla="*/ 341354 h 2273677"/>
              <a:gd name="connsiteX2" fmla="*/ 12192001 w 12235941"/>
              <a:gd name="connsiteY2" fmla="*/ 2273677 h 2273677"/>
              <a:gd name="connsiteX3" fmla="*/ 0 w 12235941"/>
              <a:gd name="connsiteY3" fmla="*/ 2273677 h 2273677"/>
              <a:gd name="connsiteX4" fmla="*/ 0 w 12235941"/>
              <a:gd name="connsiteY4" fmla="*/ 780 h 2273677"/>
              <a:gd name="connsiteX0" fmla="*/ 0 w 12257907"/>
              <a:gd name="connsiteY0" fmla="*/ 2331 h 2275228"/>
              <a:gd name="connsiteX1" fmla="*/ 12257907 w 12257907"/>
              <a:gd name="connsiteY1" fmla="*/ 293303 h 2275228"/>
              <a:gd name="connsiteX2" fmla="*/ 12192001 w 12257907"/>
              <a:gd name="connsiteY2" fmla="*/ 2275228 h 2275228"/>
              <a:gd name="connsiteX3" fmla="*/ 0 w 12257907"/>
              <a:gd name="connsiteY3" fmla="*/ 2275228 h 2275228"/>
              <a:gd name="connsiteX4" fmla="*/ 0 w 12257907"/>
              <a:gd name="connsiteY4" fmla="*/ 2331 h 2275228"/>
              <a:gd name="connsiteX0" fmla="*/ 0 w 12257907"/>
              <a:gd name="connsiteY0" fmla="*/ 712 h 2273609"/>
              <a:gd name="connsiteX1" fmla="*/ 12257907 w 12257907"/>
              <a:gd name="connsiteY1" fmla="*/ 291684 h 2273609"/>
              <a:gd name="connsiteX2" fmla="*/ 12192001 w 12257907"/>
              <a:gd name="connsiteY2" fmla="*/ 2273609 h 2273609"/>
              <a:gd name="connsiteX3" fmla="*/ 0 w 12257907"/>
              <a:gd name="connsiteY3" fmla="*/ 2273609 h 2273609"/>
              <a:gd name="connsiteX4" fmla="*/ 0 w 12257907"/>
              <a:gd name="connsiteY4" fmla="*/ 712 h 2273609"/>
              <a:gd name="connsiteX0" fmla="*/ 0 w 12279997"/>
              <a:gd name="connsiteY0" fmla="*/ 457 h 2273354"/>
              <a:gd name="connsiteX1" fmla="*/ 12279998 w 12279997"/>
              <a:gd name="connsiteY1" fmla="*/ 326859 h 2273354"/>
              <a:gd name="connsiteX2" fmla="*/ 12192001 w 12279997"/>
              <a:gd name="connsiteY2" fmla="*/ 2273354 h 2273354"/>
              <a:gd name="connsiteX3" fmla="*/ 0 w 12279997"/>
              <a:gd name="connsiteY3" fmla="*/ 2273354 h 2273354"/>
              <a:gd name="connsiteX4" fmla="*/ 0 w 12279997"/>
              <a:gd name="connsiteY4" fmla="*/ 457 h 2273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9997" h="2273354">
                <a:moveTo>
                  <a:pt x="0" y="457"/>
                </a:moveTo>
                <a:cubicBezTo>
                  <a:pt x="4188178" y="-7069"/>
                  <a:pt x="7698848" y="77523"/>
                  <a:pt x="12279998" y="326859"/>
                </a:cubicBezTo>
                <a:lnTo>
                  <a:pt x="12192001" y="2273354"/>
                </a:lnTo>
                <a:lnTo>
                  <a:pt x="0" y="2273354"/>
                </a:lnTo>
                <a:lnTo>
                  <a:pt x="0" y="4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sp>
        <p:nvSpPr>
          <p:cNvPr id="54" name="ZoneTexte 53">
            <a:extLst>
              <a:ext uri="{FF2B5EF4-FFF2-40B4-BE49-F238E27FC236}">
                <a16:creationId xmlns:a16="http://schemas.microsoft.com/office/drawing/2014/main" id="{6655A2D1-9070-4AA7-8ACA-4265CBD83500}"/>
              </a:ext>
            </a:extLst>
          </p:cNvPr>
          <p:cNvSpPr txBox="1"/>
          <p:nvPr/>
        </p:nvSpPr>
        <p:spPr>
          <a:xfrm>
            <a:off x="144000" y="143999"/>
            <a:ext cx="3079491" cy="3400931"/>
          </a:xfrm>
          <a:prstGeom prst="rect">
            <a:avLst/>
          </a:prstGeom>
          <a:noFill/>
        </p:spPr>
        <p:txBody>
          <a:bodyPr wrap="square" rtlCol="0">
            <a:spAutoFit/>
          </a:bodyPr>
          <a:lstStyle/>
          <a:p>
            <a:pPr>
              <a:lnSpc>
                <a:spcPts val="2400"/>
              </a:lnSpc>
              <a:spcAft>
                <a:spcPts val="1800"/>
              </a:spcAft>
            </a:pPr>
            <a:r>
              <a:rPr lang="en-US" sz="2000" b="1" dirty="0">
                <a:solidFill>
                  <a:schemeClr val="accent1"/>
                </a:solidFill>
                <a:latin typeface="Arial" panose="020B0604020202020204" pitchFamily="34" charset="0"/>
                <a:ea typeface="Open Sans" pitchFamily="2" charset="0"/>
                <a:cs typeface="Arial" panose="020B0604020202020204" pitchFamily="34" charset="0"/>
              </a:rPr>
              <a:t>CENTRAL SOLENOID DELIVERY AND SUB-ASSEMBLY</a:t>
            </a:r>
          </a:p>
          <a:p>
            <a:pPr>
              <a:lnSpc>
                <a:spcPts val="1800"/>
              </a:lnSpc>
              <a:spcAft>
                <a:spcPts val="1200"/>
              </a:spcAft>
            </a:pP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Four CS modules have been delivered.</a:t>
            </a:r>
          </a:p>
          <a:p>
            <a:pPr>
              <a:lnSpc>
                <a:spcPts val="1800"/>
              </a:lnSpc>
              <a:spcAft>
                <a:spcPts val="1200"/>
              </a:spcAft>
            </a:pP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Two modules are stacked and aligned, and a third is in progress.</a:t>
            </a:r>
          </a:p>
          <a:p>
            <a:pPr>
              <a:lnSpc>
                <a:spcPts val="1800"/>
              </a:lnSpc>
              <a:spcAft>
                <a:spcPts val="1200"/>
              </a:spcAft>
            </a:pP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All six modules plus a spare are scheduled to be delivered by mid-2025</a:t>
            </a:r>
            <a:r>
              <a:rPr lang="en-US"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a:t>
            </a:r>
            <a:endParaRPr lang="en-GB" sz="1600" i="1" dirty="0">
              <a:solidFill>
                <a:schemeClr val="tx1">
                  <a:lumMod val="75000"/>
                  <a:lumOff val="25000"/>
                </a:schemeClr>
              </a:solidFill>
              <a:latin typeface="Arial" panose="020B0604020202020204" pitchFamily="34" charset="0"/>
              <a:ea typeface="Open Sans" pitchFamily="2" charset="0"/>
              <a:cs typeface="Arial" panose="020B0604020202020204" pitchFamily="34" charset="0"/>
            </a:endParaRPr>
          </a:p>
        </p:txBody>
      </p:sp>
      <p:pic>
        <p:nvPicPr>
          <p:cNvPr id="11" name="Graphique 10">
            <a:extLst>
              <a:ext uri="{FF2B5EF4-FFF2-40B4-BE49-F238E27FC236}">
                <a16:creationId xmlns:a16="http://schemas.microsoft.com/office/drawing/2014/main" id="{EDC5FF79-D73B-1D48-7DB4-25843D3FE3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02680" y="6104228"/>
            <a:ext cx="866226" cy="432000"/>
          </a:xfrm>
          <a:prstGeom prst="rect">
            <a:avLst/>
          </a:prstGeom>
        </p:spPr>
      </p:pic>
      <p:sp>
        <p:nvSpPr>
          <p:cNvPr id="12" name="ZoneTexte 11">
            <a:extLst>
              <a:ext uri="{FF2B5EF4-FFF2-40B4-BE49-F238E27FC236}">
                <a16:creationId xmlns:a16="http://schemas.microsoft.com/office/drawing/2014/main" id="{71FA8DDF-DFDE-4604-E4E5-71ED21F29D16}"/>
              </a:ext>
            </a:extLst>
          </p:cNvPr>
          <p:cNvSpPr txBox="1"/>
          <p:nvPr/>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chemeClr val="bg1"/>
                </a:solidFill>
                <a:latin typeface="Open Sans" pitchFamily="2" charset="0"/>
                <a:ea typeface="Open Sans" pitchFamily="2" charset="0"/>
                <a:cs typeface="Open Sans" pitchFamily="2" charset="0"/>
              </a:rPr>
              <a:t>8</a:t>
            </a:fld>
            <a:endParaRPr lang="fr-FR" sz="1000" dirty="0">
              <a:solidFill>
                <a:schemeClr val="bg1"/>
              </a:solidFill>
              <a:latin typeface="Open Sans" pitchFamily="2" charset="0"/>
              <a:ea typeface="Open Sans" pitchFamily="2" charset="0"/>
              <a:cs typeface="Open Sans" pitchFamily="2" charset="0"/>
            </a:endParaRPr>
          </a:p>
        </p:txBody>
      </p:sp>
      <p:pic>
        <p:nvPicPr>
          <p:cNvPr id="4" name="Picture 3" descr="A large metal structure in a factory&#10;&#10;Description automatically generated">
            <a:extLst>
              <a:ext uri="{FF2B5EF4-FFF2-40B4-BE49-F238E27FC236}">
                <a16:creationId xmlns:a16="http://schemas.microsoft.com/office/drawing/2014/main" id="{BC92D176-A522-9993-736E-B41F48706C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1467109" y="3805340"/>
            <a:ext cx="3281916" cy="2461438"/>
          </a:xfrm>
          <a:prstGeom prst="rect">
            <a:avLst/>
          </a:prstGeom>
          <a:noFill/>
          <a:ln w="25400">
            <a:solidFill>
              <a:srgbClr val="FFC000"/>
            </a:solidFill>
            <a:miter lim="800000"/>
            <a:headEnd/>
            <a:tailEnd/>
          </a:ln>
        </p:spPr>
      </p:pic>
      <p:sp>
        <p:nvSpPr>
          <p:cNvPr id="5" name="ZoneTexte 53">
            <a:extLst>
              <a:ext uri="{FF2B5EF4-FFF2-40B4-BE49-F238E27FC236}">
                <a16:creationId xmlns:a16="http://schemas.microsoft.com/office/drawing/2014/main" id="{3392CA11-4E50-2B28-49DC-E91294F6AEBA}"/>
              </a:ext>
            </a:extLst>
          </p:cNvPr>
          <p:cNvSpPr txBox="1"/>
          <p:nvPr/>
        </p:nvSpPr>
        <p:spPr>
          <a:xfrm>
            <a:off x="144000" y="4186483"/>
            <a:ext cx="1691391" cy="784830"/>
          </a:xfrm>
          <a:prstGeom prst="rect">
            <a:avLst/>
          </a:prstGeom>
          <a:noFill/>
        </p:spPr>
        <p:txBody>
          <a:bodyPr wrap="square" rtlCol="0">
            <a:spAutoFit/>
          </a:bodyPr>
          <a:lstStyle/>
          <a:p>
            <a:pPr algn="r">
              <a:lnSpc>
                <a:spcPts val="1800"/>
              </a:lnSpc>
              <a:spcAft>
                <a:spcPts val="1200"/>
              </a:spcAft>
            </a:pPr>
            <a:r>
              <a:rPr lang="en-US" sz="1600" i="1"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Stacking third module, August 2024</a:t>
            </a:r>
            <a:endParaRPr lang="en-GB" sz="1600" i="1" dirty="0">
              <a:solidFill>
                <a:schemeClr val="tx1">
                  <a:lumMod val="75000"/>
                  <a:lumOff val="25000"/>
                </a:schemeClr>
              </a:solidFill>
              <a:latin typeface="Arial" panose="020B0604020202020204" pitchFamily="34" charset="0"/>
              <a:ea typeface="Open Sans" pitchFamily="2" charset="0"/>
              <a:cs typeface="Arial" panose="020B0604020202020204" pitchFamily="34" charset="0"/>
            </a:endParaRPr>
          </a:p>
        </p:txBody>
      </p:sp>
    </p:spTree>
    <p:extLst>
      <p:ext uri="{BB962C8B-B14F-4D97-AF65-F5344CB8AC3E}">
        <p14:creationId xmlns:p14="http://schemas.microsoft.com/office/powerpoint/2010/main" val="320976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44CF3064-E528-CEBA-9C51-C816BF011117}"/>
              </a:ext>
            </a:extLst>
          </p:cNvPr>
          <p:cNvPicPr>
            <a:picLocks noGrp="1" noChangeAspect="1" noChangeArrowheads="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bwMode="auto">
          <a:xfrm>
            <a:off x="143999" y="0"/>
            <a:ext cx="8727853" cy="6780689"/>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32">
            <a:extLst>
              <a:ext uri="{FF2B5EF4-FFF2-40B4-BE49-F238E27FC236}">
                <a16:creationId xmlns:a16="http://schemas.microsoft.com/office/drawing/2014/main" id="{E97E95CA-7283-5B46-9EFB-EE7D6DEDBBB2}"/>
              </a:ext>
            </a:extLst>
          </p:cNvPr>
          <p:cNvSpPr/>
          <p:nvPr/>
        </p:nvSpPr>
        <p:spPr>
          <a:xfrm rot="16200000">
            <a:off x="6594275" y="1272622"/>
            <a:ext cx="6870360" cy="4325105"/>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213973"/>
              <a:gd name="connsiteY0" fmla="*/ 15781 h 2288678"/>
              <a:gd name="connsiteX1" fmla="*/ 12213973 w 12213973"/>
              <a:gd name="connsiteY1" fmla="*/ 455559 h 2288678"/>
              <a:gd name="connsiteX2" fmla="*/ 12192001 w 12213973"/>
              <a:gd name="connsiteY2" fmla="*/ 2288678 h 2288678"/>
              <a:gd name="connsiteX3" fmla="*/ 0 w 12213973"/>
              <a:gd name="connsiteY3" fmla="*/ 2288678 h 2288678"/>
              <a:gd name="connsiteX4" fmla="*/ 0 w 12213973"/>
              <a:gd name="connsiteY4" fmla="*/ 15781 h 2288678"/>
              <a:gd name="connsiteX0" fmla="*/ 0 w 12213973"/>
              <a:gd name="connsiteY0" fmla="*/ 754 h 2273651"/>
              <a:gd name="connsiteX1" fmla="*/ 12213973 w 12213973"/>
              <a:gd name="connsiteY1" fmla="*/ 440532 h 2273651"/>
              <a:gd name="connsiteX2" fmla="*/ 12192001 w 12213973"/>
              <a:gd name="connsiteY2" fmla="*/ 2273651 h 2273651"/>
              <a:gd name="connsiteX3" fmla="*/ 0 w 12213973"/>
              <a:gd name="connsiteY3" fmla="*/ 2273651 h 2273651"/>
              <a:gd name="connsiteX4" fmla="*/ 0 w 12213973"/>
              <a:gd name="connsiteY4" fmla="*/ 754 h 2273651"/>
              <a:gd name="connsiteX0" fmla="*/ 0 w 12213973"/>
              <a:gd name="connsiteY0" fmla="*/ 286 h 2273183"/>
              <a:gd name="connsiteX1" fmla="*/ 12213973 w 12213973"/>
              <a:gd name="connsiteY1" fmla="*/ 440064 h 2273183"/>
              <a:gd name="connsiteX2" fmla="*/ 12192001 w 12213973"/>
              <a:gd name="connsiteY2" fmla="*/ 2273183 h 2273183"/>
              <a:gd name="connsiteX3" fmla="*/ 0 w 12213973"/>
              <a:gd name="connsiteY3" fmla="*/ 2273183 h 2273183"/>
              <a:gd name="connsiteX4" fmla="*/ 0 w 12213973"/>
              <a:gd name="connsiteY4" fmla="*/ 286 h 2273183"/>
              <a:gd name="connsiteX0" fmla="*/ 0 w 12235941"/>
              <a:gd name="connsiteY0" fmla="*/ 780 h 2273677"/>
              <a:gd name="connsiteX1" fmla="*/ 12235941 w 12235941"/>
              <a:gd name="connsiteY1" fmla="*/ 341354 h 2273677"/>
              <a:gd name="connsiteX2" fmla="*/ 12192001 w 12235941"/>
              <a:gd name="connsiteY2" fmla="*/ 2273677 h 2273677"/>
              <a:gd name="connsiteX3" fmla="*/ 0 w 12235941"/>
              <a:gd name="connsiteY3" fmla="*/ 2273677 h 2273677"/>
              <a:gd name="connsiteX4" fmla="*/ 0 w 12235941"/>
              <a:gd name="connsiteY4" fmla="*/ 780 h 2273677"/>
              <a:gd name="connsiteX0" fmla="*/ 0 w 12257907"/>
              <a:gd name="connsiteY0" fmla="*/ 2331 h 2275228"/>
              <a:gd name="connsiteX1" fmla="*/ 12257907 w 12257907"/>
              <a:gd name="connsiteY1" fmla="*/ 293303 h 2275228"/>
              <a:gd name="connsiteX2" fmla="*/ 12192001 w 12257907"/>
              <a:gd name="connsiteY2" fmla="*/ 2275228 h 2275228"/>
              <a:gd name="connsiteX3" fmla="*/ 0 w 12257907"/>
              <a:gd name="connsiteY3" fmla="*/ 2275228 h 2275228"/>
              <a:gd name="connsiteX4" fmla="*/ 0 w 12257907"/>
              <a:gd name="connsiteY4" fmla="*/ 2331 h 2275228"/>
              <a:gd name="connsiteX0" fmla="*/ 0 w 12257907"/>
              <a:gd name="connsiteY0" fmla="*/ 712 h 2273609"/>
              <a:gd name="connsiteX1" fmla="*/ 12257907 w 12257907"/>
              <a:gd name="connsiteY1" fmla="*/ 291684 h 2273609"/>
              <a:gd name="connsiteX2" fmla="*/ 12192001 w 12257907"/>
              <a:gd name="connsiteY2" fmla="*/ 2273609 h 2273609"/>
              <a:gd name="connsiteX3" fmla="*/ 0 w 12257907"/>
              <a:gd name="connsiteY3" fmla="*/ 2273609 h 2273609"/>
              <a:gd name="connsiteX4" fmla="*/ 0 w 12257907"/>
              <a:gd name="connsiteY4" fmla="*/ 712 h 2273609"/>
              <a:gd name="connsiteX0" fmla="*/ 0 w 12279997"/>
              <a:gd name="connsiteY0" fmla="*/ 457 h 2273354"/>
              <a:gd name="connsiteX1" fmla="*/ 12279998 w 12279997"/>
              <a:gd name="connsiteY1" fmla="*/ 326859 h 2273354"/>
              <a:gd name="connsiteX2" fmla="*/ 12192001 w 12279997"/>
              <a:gd name="connsiteY2" fmla="*/ 2273354 h 2273354"/>
              <a:gd name="connsiteX3" fmla="*/ 0 w 12279997"/>
              <a:gd name="connsiteY3" fmla="*/ 2273354 h 2273354"/>
              <a:gd name="connsiteX4" fmla="*/ 0 w 12279997"/>
              <a:gd name="connsiteY4" fmla="*/ 457 h 2273354"/>
              <a:gd name="connsiteX0" fmla="*/ 1 w 12280001"/>
              <a:gd name="connsiteY0" fmla="*/ 216 h 2378442"/>
              <a:gd name="connsiteX1" fmla="*/ 12280000 w 12280001"/>
              <a:gd name="connsiteY1" fmla="*/ 431947 h 2378442"/>
              <a:gd name="connsiteX2" fmla="*/ 12192003 w 12280001"/>
              <a:gd name="connsiteY2" fmla="*/ 2378442 h 2378442"/>
              <a:gd name="connsiteX3" fmla="*/ 2 w 12280001"/>
              <a:gd name="connsiteY3" fmla="*/ 2378442 h 2378442"/>
              <a:gd name="connsiteX4" fmla="*/ 1 w 12280001"/>
              <a:gd name="connsiteY4" fmla="*/ 216 h 2378442"/>
              <a:gd name="connsiteX0" fmla="*/ -1 w 12279997"/>
              <a:gd name="connsiteY0" fmla="*/ 0 h 2378226"/>
              <a:gd name="connsiteX1" fmla="*/ 12279998 w 12279997"/>
              <a:gd name="connsiteY1" fmla="*/ 431731 h 2378226"/>
              <a:gd name="connsiteX2" fmla="*/ 12192001 w 12279997"/>
              <a:gd name="connsiteY2" fmla="*/ 2378226 h 2378226"/>
              <a:gd name="connsiteX3" fmla="*/ 0 w 12279997"/>
              <a:gd name="connsiteY3" fmla="*/ 2378226 h 2378226"/>
              <a:gd name="connsiteX4" fmla="*/ -1 w 12279997"/>
              <a:gd name="connsiteY4" fmla="*/ 0 h 2378226"/>
              <a:gd name="connsiteX0" fmla="*/ 1 w 12280001"/>
              <a:gd name="connsiteY0" fmla="*/ 0 h 2378226"/>
              <a:gd name="connsiteX1" fmla="*/ 12280000 w 12280001"/>
              <a:gd name="connsiteY1" fmla="*/ 431731 h 2378226"/>
              <a:gd name="connsiteX2" fmla="*/ 12192003 w 12280001"/>
              <a:gd name="connsiteY2" fmla="*/ 2378226 h 2378226"/>
              <a:gd name="connsiteX3" fmla="*/ 2 w 12280001"/>
              <a:gd name="connsiteY3" fmla="*/ 2378226 h 2378226"/>
              <a:gd name="connsiteX4" fmla="*/ 1 w 12280001"/>
              <a:gd name="connsiteY4" fmla="*/ 0 h 237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0001" h="2378226">
                <a:moveTo>
                  <a:pt x="1" y="0"/>
                </a:moveTo>
                <a:cubicBezTo>
                  <a:pt x="4569536" y="62694"/>
                  <a:pt x="7698850" y="182395"/>
                  <a:pt x="12280000" y="431731"/>
                </a:cubicBezTo>
                <a:lnTo>
                  <a:pt x="12192003" y="2378226"/>
                </a:lnTo>
                <a:lnTo>
                  <a:pt x="2" y="2378226"/>
                </a:lnTo>
                <a:cubicBezTo>
                  <a:pt x="2" y="1620594"/>
                  <a:pt x="1" y="757632"/>
                  <a:pt x="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a</a:t>
            </a: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sp>
        <p:nvSpPr>
          <p:cNvPr id="54" name="ZoneTexte 53">
            <a:extLst>
              <a:ext uri="{FF2B5EF4-FFF2-40B4-BE49-F238E27FC236}">
                <a16:creationId xmlns:a16="http://schemas.microsoft.com/office/drawing/2014/main" id="{6655A2D1-9070-4AA7-8ACA-4265CBD83500}"/>
              </a:ext>
            </a:extLst>
          </p:cNvPr>
          <p:cNvSpPr txBox="1"/>
          <p:nvPr/>
        </p:nvSpPr>
        <p:spPr>
          <a:xfrm>
            <a:off x="8634953" y="120731"/>
            <a:ext cx="3485047" cy="2015936"/>
          </a:xfrm>
          <a:prstGeom prst="rect">
            <a:avLst/>
          </a:prstGeom>
          <a:noFill/>
        </p:spPr>
        <p:txBody>
          <a:bodyPr wrap="square" rtlCol="0">
            <a:spAutoFit/>
          </a:bodyPr>
          <a:lstStyle/>
          <a:p>
            <a:pPr>
              <a:lnSpc>
                <a:spcPts val="2400"/>
              </a:lnSpc>
              <a:spcAft>
                <a:spcPts val="1800"/>
              </a:spcAft>
            </a:pPr>
            <a:r>
              <a:rPr lang="en-US" sz="2000" b="1" dirty="0">
                <a:solidFill>
                  <a:srgbClr val="002060"/>
                </a:solidFill>
                <a:latin typeface="Arial" panose="020B0604020202020204" pitchFamily="34" charset="0"/>
                <a:ea typeface="Open Sans" pitchFamily="2" charset="0"/>
                <a:cs typeface="Arial" panose="020B0604020202020204" pitchFamily="34" charset="0"/>
              </a:rPr>
              <a:t>VACUUM VESSEL SECTORS</a:t>
            </a:r>
          </a:p>
          <a:p>
            <a:pPr>
              <a:lnSpc>
                <a:spcPts val="1800"/>
              </a:lnSpc>
              <a:spcAft>
                <a:spcPts val="1200"/>
              </a:spcAft>
            </a:pPr>
            <a:r>
              <a:rPr lang="en-GB" sz="1600" dirty="0">
                <a:solidFill>
                  <a:srgbClr val="002060"/>
                </a:solidFill>
                <a:latin typeface="Arial" panose="020B0604020202020204" pitchFamily="34" charset="0"/>
                <a:ea typeface="Open Sans" pitchFamily="2" charset="0"/>
                <a:cs typeface="Arial" panose="020B0604020202020204" pitchFamily="34" charset="0"/>
              </a:rPr>
              <a:t>Europe recently delivered its first vacuum vessel sector.</a:t>
            </a:r>
          </a:p>
          <a:p>
            <a:pPr>
              <a:lnSpc>
                <a:spcPts val="1800"/>
              </a:lnSpc>
              <a:spcAft>
                <a:spcPts val="1200"/>
              </a:spcAft>
            </a:pPr>
            <a:r>
              <a:rPr lang="en-GB" sz="1600" dirty="0">
                <a:solidFill>
                  <a:srgbClr val="002060"/>
                </a:solidFill>
                <a:latin typeface="Arial" panose="020B0604020202020204" pitchFamily="34" charset="0"/>
                <a:ea typeface="Open Sans" pitchFamily="2" charset="0"/>
                <a:cs typeface="Arial" panose="020B0604020202020204" pitchFamily="34" charset="0"/>
              </a:rPr>
              <a:t>Korea’s fourth (and final) sector arrived two weeks later.</a:t>
            </a:r>
          </a:p>
        </p:txBody>
      </p:sp>
      <p:pic>
        <p:nvPicPr>
          <p:cNvPr id="12" name="Graphique 11">
            <a:extLst>
              <a:ext uri="{FF2B5EF4-FFF2-40B4-BE49-F238E27FC236}">
                <a16:creationId xmlns:a16="http://schemas.microsoft.com/office/drawing/2014/main" id="{ACDC038B-88BB-F690-5E42-8A3F927485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2679" y="6354597"/>
            <a:ext cx="866227" cy="432000"/>
          </a:xfrm>
          <a:prstGeom prst="rect">
            <a:avLst/>
          </a:prstGeom>
        </p:spPr>
      </p:pic>
      <p:sp>
        <p:nvSpPr>
          <p:cNvPr id="13" name="ZoneTexte 11">
            <a:extLst>
              <a:ext uri="{FF2B5EF4-FFF2-40B4-BE49-F238E27FC236}">
                <a16:creationId xmlns:a16="http://schemas.microsoft.com/office/drawing/2014/main" id="{71FA8DDF-DFDE-4604-E4E5-71ED21F29D16}"/>
              </a:ext>
            </a:extLst>
          </p:cNvPr>
          <p:cNvSpPr txBox="1"/>
          <p:nvPr/>
        </p:nvSpPr>
        <p:spPr>
          <a:xfrm>
            <a:off x="10263141" y="6521479"/>
            <a:ext cx="457629" cy="246221"/>
          </a:xfrm>
          <a:prstGeom prst="rect">
            <a:avLst/>
          </a:prstGeom>
          <a:noFill/>
        </p:spPr>
        <p:txBody>
          <a:bodyPr wrap="square" rtlCol="0">
            <a:spAutoFit/>
          </a:bodyPr>
          <a:lstStyle/>
          <a:p>
            <a:pPr algn="ctr"/>
            <a:fld id="{7C4C52B0-8C01-7849-9FBD-81D69A89DA73}" type="slidenum">
              <a:rPr lang="fr-FR" sz="1000">
                <a:solidFill>
                  <a:srgbClr val="002060"/>
                </a:solidFill>
                <a:latin typeface="Open Sans" pitchFamily="2" charset="0"/>
                <a:ea typeface="Open Sans" pitchFamily="2" charset="0"/>
                <a:cs typeface="Open Sans" pitchFamily="2" charset="0"/>
              </a:rPr>
              <a:t>9</a:t>
            </a:fld>
            <a:endParaRPr lang="fr-FR" sz="1000" dirty="0">
              <a:solidFill>
                <a:srgbClr val="002060"/>
              </a:solidFill>
              <a:latin typeface="Open Sans" pitchFamily="2" charset="0"/>
              <a:ea typeface="Open Sans" pitchFamily="2" charset="0"/>
              <a:cs typeface="Open Sans" pitchFamily="2" charset="0"/>
            </a:endParaRPr>
          </a:p>
        </p:txBody>
      </p:sp>
      <p:pic>
        <p:nvPicPr>
          <p:cNvPr id="1028" name="Picture 4">
            <a:extLst>
              <a:ext uri="{FF2B5EF4-FFF2-40B4-BE49-F238E27FC236}">
                <a16:creationId xmlns:a16="http://schemas.microsoft.com/office/drawing/2014/main" id="{5D96D96B-07CE-6597-4C76-47D32BAB3DCE}"/>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8010902" y="2721593"/>
            <a:ext cx="4037090" cy="1684835"/>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
        <p:nvSpPr>
          <p:cNvPr id="4" name="ZoneTexte 53">
            <a:extLst>
              <a:ext uri="{FF2B5EF4-FFF2-40B4-BE49-F238E27FC236}">
                <a16:creationId xmlns:a16="http://schemas.microsoft.com/office/drawing/2014/main" id="{B76CB6A1-E47C-3AF2-AC23-B0D8F794C9B4}"/>
              </a:ext>
            </a:extLst>
          </p:cNvPr>
          <p:cNvSpPr txBox="1"/>
          <p:nvPr/>
        </p:nvSpPr>
        <p:spPr>
          <a:xfrm>
            <a:off x="8286158" y="4422884"/>
            <a:ext cx="3745583" cy="323165"/>
          </a:xfrm>
          <a:prstGeom prst="rect">
            <a:avLst/>
          </a:prstGeom>
          <a:noFill/>
        </p:spPr>
        <p:txBody>
          <a:bodyPr wrap="square" rtlCol="0">
            <a:spAutoFit/>
          </a:bodyPr>
          <a:lstStyle/>
          <a:p>
            <a:pPr algn="r">
              <a:lnSpc>
                <a:spcPts val="1800"/>
              </a:lnSpc>
              <a:spcAft>
                <a:spcPts val="1200"/>
              </a:spcAft>
            </a:pPr>
            <a:r>
              <a:rPr lang="en-US" sz="1600" i="1"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EU sector arrival at ITER, 25 Oct 2024</a:t>
            </a:r>
            <a:endParaRPr lang="en-GB" sz="1600" i="1" dirty="0">
              <a:solidFill>
                <a:schemeClr val="tx1">
                  <a:lumMod val="75000"/>
                  <a:lumOff val="25000"/>
                </a:schemeClr>
              </a:solidFill>
              <a:latin typeface="Arial" panose="020B0604020202020204" pitchFamily="34" charset="0"/>
              <a:ea typeface="Open Sans" pitchFamily="2" charset="0"/>
              <a:cs typeface="Arial" panose="020B0604020202020204" pitchFamily="34" charset="0"/>
            </a:endParaRPr>
          </a:p>
        </p:txBody>
      </p:sp>
      <p:pic>
        <p:nvPicPr>
          <p:cNvPr id="1030" name="Picture 6">
            <a:extLst>
              <a:ext uri="{FF2B5EF4-FFF2-40B4-BE49-F238E27FC236}">
                <a16:creationId xmlns:a16="http://schemas.microsoft.com/office/drawing/2014/main" id="{531F21AE-F3E7-6500-1C2D-BD69E4EC1F82}"/>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8010902" y="4847376"/>
            <a:ext cx="4037090" cy="1666416"/>
          </a:xfrm>
          <a:prstGeom prst="rect">
            <a:avLst/>
          </a:prstGeom>
          <a:noFill/>
          <a:ln w="25400">
            <a:solidFill>
              <a:srgbClr val="FDC830"/>
            </a:solidFill>
          </a:ln>
          <a:extLst>
            <a:ext uri="{909E8E84-426E-40DD-AFC4-6F175D3DCCD1}">
              <a14:hiddenFill xmlns:a14="http://schemas.microsoft.com/office/drawing/2010/main">
                <a:solidFill>
                  <a:srgbClr val="FFFFFF"/>
                </a:solidFill>
              </a14:hiddenFill>
            </a:ext>
          </a:extLst>
        </p:spPr>
      </p:pic>
      <p:sp>
        <p:nvSpPr>
          <p:cNvPr id="5" name="ZoneTexte 53">
            <a:extLst>
              <a:ext uri="{FF2B5EF4-FFF2-40B4-BE49-F238E27FC236}">
                <a16:creationId xmlns:a16="http://schemas.microsoft.com/office/drawing/2014/main" id="{BA51E37E-865F-2561-0C05-0740C81C2727}"/>
              </a:ext>
            </a:extLst>
          </p:cNvPr>
          <p:cNvSpPr txBox="1"/>
          <p:nvPr/>
        </p:nvSpPr>
        <p:spPr>
          <a:xfrm>
            <a:off x="7907204" y="6520937"/>
            <a:ext cx="4160415" cy="323165"/>
          </a:xfrm>
          <a:prstGeom prst="rect">
            <a:avLst/>
          </a:prstGeom>
          <a:solidFill>
            <a:schemeClr val="bg1"/>
          </a:solidFill>
        </p:spPr>
        <p:txBody>
          <a:bodyPr wrap="square" rtlCol="0">
            <a:spAutoFit/>
          </a:bodyPr>
          <a:lstStyle/>
          <a:p>
            <a:pPr algn="r">
              <a:lnSpc>
                <a:spcPts val="1800"/>
              </a:lnSpc>
              <a:spcAft>
                <a:spcPts val="1200"/>
              </a:spcAft>
            </a:pPr>
            <a:r>
              <a:rPr lang="en-US" sz="1600" i="1"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Korean sector arrival at ITER, 8 Nov 2024</a:t>
            </a:r>
            <a:endParaRPr lang="en-GB" sz="1600" i="1" dirty="0">
              <a:solidFill>
                <a:schemeClr val="tx1">
                  <a:lumMod val="75000"/>
                  <a:lumOff val="25000"/>
                </a:schemeClr>
              </a:solidFill>
              <a:latin typeface="Arial" panose="020B0604020202020204" pitchFamily="34" charset="0"/>
              <a:ea typeface="Open Sans" pitchFamily="2" charset="0"/>
              <a:cs typeface="Arial" panose="020B0604020202020204" pitchFamily="34" charset="0"/>
            </a:endParaRPr>
          </a:p>
        </p:txBody>
      </p:sp>
    </p:spTree>
    <p:extLst>
      <p:ext uri="{BB962C8B-B14F-4D97-AF65-F5344CB8AC3E}">
        <p14:creationId xmlns:p14="http://schemas.microsoft.com/office/powerpoint/2010/main" val="1653880189"/>
      </p:ext>
    </p:extLst>
  </p:cSld>
  <p:clrMapOvr>
    <a:masterClrMapping/>
  </p:clrMapOvr>
</p:sld>
</file>

<file path=ppt/theme/theme1.xml><?xml version="1.0" encoding="utf-8"?>
<a:theme xmlns:a="http://schemas.openxmlformats.org/drawingml/2006/main" name="ITER PPT Template">
  <a:themeElements>
    <a:clrScheme name="ITER theme color">
      <a:dk1>
        <a:srgbClr val="000000"/>
      </a:dk1>
      <a:lt1>
        <a:srgbClr val="FFFFFF"/>
      </a:lt1>
      <a:dk2>
        <a:srgbClr val="135D7F"/>
      </a:dk2>
      <a:lt2>
        <a:srgbClr val="E7E6E6"/>
      </a:lt2>
      <a:accent1>
        <a:srgbClr val="003C58"/>
      </a:accent1>
      <a:accent2>
        <a:srgbClr val="EB5D40"/>
      </a:accent2>
      <a:accent3>
        <a:srgbClr val="A5A5A5"/>
      </a:accent3>
      <a:accent4>
        <a:srgbClr val="FDC830"/>
      </a:accent4>
      <a:accent5>
        <a:srgbClr val="95ACBA"/>
      </a:accent5>
      <a:accent6>
        <a:srgbClr val="D9E5EC"/>
      </a:accent6>
      <a:hlink>
        <a:srgbClr val="003C58"/>
      </a:hlink>
      <a:folHlink>
        <a:srgbClr val="003C58"/>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TER_PPT_template_2023" id="{00FFD8D4-17E6-5140-951B-586A15AC7485}" vid="{A18E95FD-478C-6642-8139-72FC68875FE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28690</TotalTime>
  <Words>1507</Words>
  <Application>Microsoft Office PowerPoint</Application>
  <PresentationFormat>Widescreen</PresentationFormat>
  <Paragraphs>230</Paragraphs>
  <Slides>27</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MS PGothic</vt:lpstr>
      <vt:lpstr>Arial</vt:lpstr>
      <vt:lpstr>Calibri</vt:lpstr>
      <vt:lpstr>Courier New</vt:lpstr>
      <vt:lpstr>Open Sans</vt:lpstr>
      <vt:lpstr>Wingdings</vt:lpstr>
      <vt:lpstr>ITER PPT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barabaschi</dc:creator>
  <cp:lastModifiedBy>Otsa Meeli</cp:lastModifiedBy>
  <cp:revision>274</cp:revision>
  <dcterms:created xsi:type="dcterms:W3CDTF">2022-12-30T14:42:15Z</dcterms:created>
  <dcterms:modified xsi:type="dcterms:W3CDTF">2024-12-02T08:40:57Z</dcterms:modified>
</cp:coreProperties>
</file>