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825" r:id="rId4"/>
  </p:sldMasterIdLst>
  <p:notesMasterIdLst>
    <p:notesMasterId r:id="rId17"/>
  </p:notesMasterIdLst>
  <p:handoutMasterIdLst>
    <p:handoutMasterId r:id="rId18"/>
  </p:handoutMasterIdLst>
  <p:sldIdLst>
    <p:sldId id="1662" r:id="rId5"/>
    <p:sldId id="273" r:id="rId6"/>
    <p:sldId id="4339" r:id="rId7"/>
    <p:sldId id="4371" r:id="rId8"/>
    <p:sldId id="4381" r:id="rId9"/>
    <p:sldId id="4372" r:id="rId10"/>
    <p:sldId id="1733" r:id="rId11"/>
    <p:sldId id="4374" r:id="rId12"/>
    <p:sldId id="4375" r:id="rId13"/>
    <p:sldId id="4380" r:id="rId14"/>
    <p:sldId id="4378" r:id="rId15"/>
    <p:sldId id="267" r:id="rId16"/>
  </p:sldIdLst>
  <p:sldSz cx="12188825" cy="6858000"/>
  <p:notesSz cx="7010400" cy="9296400"/>
  <p:defaultTextStyle>
    <a:defPPr>
      <a:defRPr lang="en-US"/>
    </a:defPPr>
    <a:lvl1pPr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8013" indent="-1508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17613" indent="-3032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27213" indent="-4556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36813" indent="-6080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  <p15:guide id="3" pos="3939" userDrawn="1">
          <p15:clr>
            <a:srgbClr val="A4A3A4"/>
          </p15:clr>
        </p15:guide>
        <p15:guide id="4" pos="4039" userDrawn="1">
          <p15:clr>
            <a:srgbClr val="A4A3A4"/>
          </p15:clr>
        </p15:guide>
        <p15:guide id="5" pos="4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egel, Jonathan" initials="ZJ" lastIdx="8" clrIdx="0">
    <p:extLst>
      <p:ext uri="{19B8F6BF-5375-455C-9EA6-DF929625EA0E}">
        <p15:presenceInfo xmlns:p15="http://schemas.microsoft.com/office/powerpoint/2012/main" userId="Zuegel, Jonat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992"/>
    <a:srgbClr val="000000"/>
    <a:srgbClr val="03113D"/>
    <a:srgbClr val="0072BD"/>
    <a:srgbClr val="EDB120"/>
    <a:srgbClr val="FFFFFF"/>
    <a:srgbClr val="1D1B20"/>
    <a:srgbClr val="00093F"/>
    <a:srgbClr val="0F6636"/>
    <a:srgbClr val="B8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5" autoAdjust="0"/>
    <p:restoredTop sz="91817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2322" y="102"/>
      </p:cViewPr>
      <p:guideLst>
        <p:guide orient="horz" pos="2160"/>
        <p:guide pos="3839"/>
        <p:guide pos="3939"/>
        <p:guide pos="4039"/>
        <p:guide pos="41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144" d="100"/>
          <a:sy n="144" d="100"/>
        </p:scale>
        <p:origin x="440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 defTabSz="6210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 defTabSz="6210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0ACFDA-F2DC-49B6-9017-D388DBDF14E7}" type="datetimeFigureOut">
              <a:rPr lang="en-US"/>
              <a:pPr>
                <a:defRPr/>
              </a:pPr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 defTabSz="6210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56D12B8-C00A-46DE-95FF-9D8B2411BB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 defTabSz="6210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 defTabSz="6210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442E47-9C2A-4EC4-9C8D-1958CFAA02ED}" type="datetimeFigureOut">
              <a:rPr lang="en-US"/>
              <a:pPr>
                <a:defRPr/>
              </a:pPr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191250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 defTabSz="62103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407A292-BCA0-46ED-AF55-28875DF5ED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0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6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72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68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340" algn="l" defTabSz="6094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808" algn="l" defTabSz="6094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275" algn="l" defTabSz="6094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744" algn="l" defTabSz="6094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5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Maximizing the opportunities and minimizing the risks on other ICF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4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140" indent="-29082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292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8608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3924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9242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4558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9875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5191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90D43E-4F96-42D8-ABFA-74BDBA30E0A7}" type="slidenum">
              <a:rPr lang="en-US" altLang="en-US" sz="1200"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5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140" indent="-29082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292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8608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3924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9242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4558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9875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5191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90D43E-4F96-42D8-ABFA-74BDBA30E0A7}" type="slidenum">
              <a:rPr lang="en-US" altLang="en-US" sz="120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7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6140" indent="-29082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3292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8608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3924" indent="-23265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9242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4558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9875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5191" indent="-232658" defTabSz="61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90D43E-4F96-42D8-ABFA-74BDBA30E0A7}" type="slidenum">
              <a:rPr lang="en-US" altLang="en-US" sz="1200">
                <a:latin typeface="Times New Roman" panose="02020603050405020304" pitchFamily="18" charset="0"/>
              </a:rPr>
              <a:pPr/>
              <a:t>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78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7A292-BCA0-46ED-AF55-28875DF5ED1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61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i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35C81-9BA6-0B4E-9E6F-B00A5984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86"/>
            <a:ext cx="12188825" cy="685621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8D4C6-B2F0-6C4F-9046-1E7AD7C6D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07" y="1513393"/>
            <a:ext cx="10043410" cy="19156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 marL="459202" indent="0" algn="ctr">
              <a:buNone/>
              <a:defRPr b="0">
                <a:solidFill>
                  <a:schemeClr val="bg1"/>
                </a:solidFill>
              </a:defRPr>
            </a:lvl2pPr>
            <a:lvl3pPr marL="918403" indent="0" algn="ctr">
              <a:buNone/>
              <a:defRPr b="0">
                <a:solidFill>
                  <a:schemeClr val="bg1"/>
                </a:solidFill>
              </a:defRPr>
            </a:lvl3pPr>
            <a:lvl4pPr marL="1369142" indent="0" algn="ctr">
              <a:buNone/>
              <a:defRPr b="0">
                <a:solidFill>
                  <a:schemeClr val="bg1"/>
                </a:solidFill>
              </a:defRPr>
            </a:lvl4pPr>
            <a:lvl5pPr marL="1828343" indent="0" algn="ctr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Visitor’s 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C24B4-8C82-2E40-A579-F4B8D5026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38440" y="3600699"/>
            <a:ext cx="611194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EF40A2-7410-8145-856B-F22EE9F31EDA}"/>
              </a:ext>
            </a:extLst>
          </p:cNvPr>
          <p:cNvSpPr txBox="1"/>
          <p:nvPr userDrawn="1"/>
        </p:nvSpPr>
        <p:spPr>
          <a:xfrm>
            <a:off x="3293106" y="3792638"/>
            <a:ext cx="560261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FFFFFF"/>
                </a:solidFill>
              </a:rPr>
              <a:t>Laboratory for Laser Energetics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B4DCD0-2023-2946-91CE-B08A365D3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112" y="4122101"/>
            <a:ext cx="4038600" cy="3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9202" indent="0">
              <a:buNone/>
              <a:defRPr b="0">
                <a:solidFill>
                  <a:schemeClr val="bg1"/>
                </a:solidFill>
              </a:defRPr>
            </a:lvl2pPr>
            <a:lvl3pPr marL="918403" indent="0">
              <a:buNone/>
              <a:defRPr b="0">
                <a:solidFill>
                  <a:schemeClr val="bg1"/>
                </a:solidFill>
              </a:defRPr>
            </a:lvl3pPr>
            <a:lvl4pPr marL="1369142" indent="0">
              <a:buNone/>
              <a:defRPr b="0">
                <a:solidFill>
                  <a:schemeClr val="bg1"/>
                </a:solidFill>
              </a:defRPr>
            </a:lvl4pPr>
            <a:lvl5pPr marL="1828343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5362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atured item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2594" y="1783832"/>
            <a:ext cx="4831691" cy="2520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2103" y="4304215"/>
            <a:ext cx="4833134" cy="630986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8445" y="1783832"/>
            <a:ext cx="4837176" cy="2520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0466" y="4304215"/>
            <a:ext cx="4833134" cy="630986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F571E-D742-0140-8C67-8D02E1AB84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8256" y="5201461"/>
            <a:ext cx="7072312" cy="1139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07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atur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8565" y="2041996"/>
            <a:ext cx="3290857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074" y="4812447"/>
            <a:ext cx="3291840" cy="951270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3715" y="2041996"/>
            <a:ext cx="3288168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879" y="4812447"/>
            <a:ext cx="3291840" cy="951270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04DF4C33-68EB-AC4A-A4B5-13165638A7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4122" y="2041996"/>
            <a:ext cx="3290857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C32169C2-7A6C-894F-AEB8-A9D10E400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3629" y="4812447"/>
            <a:ext cx="3291840" cy="951270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22273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atured items with big image and high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52845" y="4114742"/>
            <a:ext cx="1950402" cy="1325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739" y="5397513"/>
            <a:ext cx="1950985" cy="281187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5225" y="4114742"/>
            <a:ext cx="1948808" cy="1325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4109" y="5397513"/>
            <a:ext cx="1950985" cy="281187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04DF4C33-68EB-AC4A-A4B5-13165638A7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35479" y="4114742"/>
            <a:ext cx="1950402" cy="1325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C32169C2-7A6C-894F-AEB8-A9D10E400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5373" y="5397513"/>
            <a:ext cx="1950985" cy="281187"/>
          </a:xfrm>
          <a:prstGeom prst="rect">
            <a:avLst/>
          </a:prstGeom>
          <a:solidFill>
            <a:schemeClr val="accent1"/>
          </a:solidFill>
        </p:spPr>
        <p:txBody>
          <a:bodyPr tIns="91440" bIns="9144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Highlight text">
            <a:extLst>
              <a:ext uri="{FF2B5EF4-FFF2-40B4-BE49-F238E27FC236}">
                <a16:creationId xmlns:a16="http://schemas.microsoft.com/office/drawing/2014/main" id="{936CF960-6340-8740-9D2F-F3DC48DE41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3007" y="5962237"/>
            <a:ext cx="9802812" cy="645427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highlight text</a:t>
            </a:r>
          </a:p>
        </p:txBody>
      </p:sp>
    </p:spTree>
    <p:extLst>
      <p:ext uri="{BB962C8B-B14F-4D97-AF65-F5344CB8AC3E}">
        <p14:creationId xmlns:p14="http://schemas.microsoft.com/office/powerpoint/2010/main" val="27903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eatur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8565" y="1959551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074" y="3298441"/>
            <a:ext cx="3291840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3715" y="1959551"/>
            <a:ext cx="3288168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1879" y="3298441"/>
            <a:ext cx="3291840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04DF4C33-68EB-AC4A-A4B5-13165638A7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4122" y="1959551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C32169C2-7A6C-894F-AEB8-A9D10E400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3629" y="3298441"/>
            <a:ext cx="3291840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4CD3D090-8433-5548-9FC1-663EFC55F2A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8565" y="4224286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6BE6638D-6BCB-0341-9B4B-9FA35D79AD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9910" y="5563176"/>
            <a:ext cx="3288168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9B17A9D9-C8F9-A040-ABF8-696216B410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82370" y="4224286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928F6B8C-ED16-AA4B-8979-EE1E536DE9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3715" y="5563176"/>
            <a:ext cx="3288168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90CA062-48FE-1F42-90BC-B4172552E8A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44122" y="4224286"/>
            <a:ext cx="3290857" cy="1364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964EE6B8-3802-6C46-AC99-6022C82550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5465" y="5563176"/>
            <a:ext cx="3288168" cy="489616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670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by the numb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AB43-C992-8D4F-8770-74F5FC08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5E702E5-8C03-E541-8396-87988CEF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981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996C01A-B526-FE40-B35A-984EAE0C1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8352" y="1896378"/>
            <a:ext cx="1193391" cy="574446"/>
          </a:xfrm>
          <a:prstGeom prst="rect">
            <a:avLst/>
          </a:prstGeom>
        </p:spPr>
      </p:pic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93CFFCE0-F86A-9E49-B3A2-DABBA09CBB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9982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7" name="Text Placeholder 45">
            <a:extLst>
              <a:ext uri="{FF2B5EF4-FFF2-40B4-BE49-F238E27FC236}">
                <a16:creationId xmlns:a16="http://schemas.microsoft.com/office/drawing/2014/main" id="{05F5DE75-7FFE-5E42-8465-2F9C944788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981" y="284559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58" name="Text Placeholder 22">
            <a:extLst>
              <a:ext uri="{FF2B5EF4-FFF2-40B4-BE49-F238E27FC236}">
                <a16:creationId xmlns:a16="http://schemas.microsoft.com/office/drawing/2014/main" id="{04C964BB-7213-524E-9B80-174DEA128D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9615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D284C-8D6B-2A46-840E-18E4643BB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13487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F34C79D-097B-214D-9970-5F4AEBAC9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2191" y="1820239"/>
            <a:ext cx="1131865" cy="627380"/>
          </a:xfrm>
          <a:prstGeom prst="rect">
            <a:avLst/>
          </a:prstGeom>
        </p:spPr>
      </p:pic>
      <p:sp>
        <p:nvSpPr>
          <p:cNvPr id="61" name="Text Placeholder 45">
            <a:extLst>
              <a:ext uri="{FF2B5EF4-FFF2-40B4-BE49-F238E27FC236}">
                <a16:creationId xmlns:a16="http://schemas.microsoft.com/office/drawing/2014/main" id="{B678EC0F-BFF3-9E48-856C-5270CCFE71C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486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2" name="Text Placeholder 45">
            <a:extLst>
              <a:ext uri="{FF2B5EF4-FFF2-40B4-BE49-F238E27FC236}">
                <a16:creationId xmlns:a16="http://schemas.microsoft.com/office/drawing/2014/main" id="{FCE3C313-62DA-C94C-A51E-1C2326EA9B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13487" y="284559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63" name="Text Placeholder 22">
            <a:extLst>
              <a:ext uri="{FF2B5EF4-FFF2-40B4-BE49-F238E27FC236}">
                <a16:creationId xmlns:a16="http://schemas.microsoft.com/office/drawing/2014/main" id="{A1030459-52FD-0A44-B0AC-FE936284D67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20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41EF8EF-A907-DD44-8A3E-7E4FD8EB7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6992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5881213-7694-E343-84FC-071B9442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18508" y="1728757"/>
            <a:ext cx="754577" cy="660400"/>
          </a:xfrm>
          <a:prstGeom prst="rect">
            <a:avLst/>
          </a:prstGeom>
        </p:spPr>
      </p:pic>
      <p:sp>
        <p:nvSpPr>
          <p:cNvPr id="66" name="Text Placeholder 45">
            <a:extLst>
              <a:ext uri="{FF2B5EF4-FFF2-40B4-BE49-F238E27FC236}">
                <a16:creationId xmlns:a16="http://schemas.microsoft.com/office/drawing/2014/main" id="{956B373F-40C6-4B4C-869A-43E6B3182C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991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8" name="Text Placeholder 45">
            <a:extLst>
              <a:ext uri="{FF2B5EF4-FFF2-40B4-BE49-F238E27FC236}">
                <a16:creationId xmlns:a16="http://schemas.microsoft.com/office/drawing/2014/main" id="{1F51FA9D-E9EA-A241-B684-8223AA2D88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6992" y="284559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73" name="Text Placeholder 22">
            <a:extLst>
              <a:ext uri="{FF2B5EF4-FFF2-40B4-BE49-F238E27FC236}">
                <a16:creationId xmlns:a16="http://schemas.microsoft.com/office/drawing/2014/main" id="{648FCB2B-3135-DC42-BF8F-0605B73D4CF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625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97E146-23CC-144B-8A2A-329D1B77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0496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9C6370D-95A0-D34D-9BF7-12B8EB5D3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16512" y="1788253"/>
            <a:ext cx="877242" cy="566453"/>
          </a:xfrm>
          <a:prstGeom prst="rect">
            <a:avLst/>
          </a:prstGeom>
        </p:spPr>
      </p:pic>
      <p:sp>
        <p:nvSpPr>
          <p:cNvPr id="90" name="Text Placeholder 45">
            <a:extLst>
              <a:ext uri="{FF2B5EF4-FFF2-40B4-BE49-F238E27FC236}">
                <a16:creationId xmlns:a16="http://schemas.microsoft.com/office/drawing/2014/main" id="{4EF87858-086A-9E41-A77A-9575F0DB59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00497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5" name="Text Placeholder 45">
            <a:extLst>
              <a:ext uri="{FF2B5EF4-FFF2-40B4-BE49-F238E27FC236}">
                <a16:creationId xmlns:a16="http://schemas.microsoft.com/office/drawing/2014/main" id="{2CB992CB-E07C-7A49-8D6B-A8FB98B13C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00496" y="284559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00" name="Text Placeholder 22">
            <a:extLst>
              <a:ext uri="{FF2B5EF4-FFF2-40B4-BE49-F238E27FC236}">
                <a16:creationId xmlns:a16="http://schemas.microsoft.com/office/drawing/2014/main" id="{DB7D6F73-2462-9148-A254-2212D3515BF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00130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0C78324-16AF-F840-BB23-69E08E8D8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3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10AF304-0AB2-AF44-B42D-2988F786D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47877" y="1724526"/>
            <a:ext cx="1051834" cy="803487"/>
          </a:xfrm>
          <a:prstGeom prst="rect">
            <a:avLst/>
          </a:prstGeom>
        </p:spPr>
      </p:pic>
      <p:sp>
        <p:nvSpPr>
          <p:cNvPr id="115" name="Text Placeholder 45">
            <a:extLst>
              <a:ext uri="{FF2B5EF4-FFF2-40B4-BE49-F238E27FC236}">
                <a16:creationId xmlns:a16="http://schemas.microsoft.com/office/drawing/2014/main" id="{F418449C-BF35-5740-8A6D-78360E4CA1A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4002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6" name="Text Placeholder 45">
            <a:extLst>
              <a:ext uri="{FF2B5EF4-FFF2-40B4-BE49-F238E27FC236}">
                <a16:creationId xmlns:a16="http://schemas.microsoft.com/office/drawing/2014/main" id="{41A73496-2DB1-B54A-9B2E-3195F199A6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94003" y="284559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17" name="Text Placeholder 22">
            <a:extLst>
              <a:ext uri="{FF2B5EF4-FFF2-40B4-BE49-F238E27FC236}">
                <a16:creationId xmlns:a16="http://schemas.microsoft.com/office/drawing/2014/main" id="{A42DE2B7-D178-0042-95A0-DFFC97199E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3636" y="310456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E87AA72-8D8E-1140-8845-C780218AB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981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4D58E54E-0874-5C4C-9CE2-BDE5BA865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4906" y="4155665"/>
            <a:ext cx="720278" cy="748453"/>
          </a:xfrm>
          <a:prstGeom prst="rect">
            <a:avLst/>
          </a:prstGeom>
        </p:spPr>
      </p:pic>
      <p:sp>
        <p:nvSpPr>
          <p:cNvPr id="119" name="Text Placeholder 45">
            <a:extLst>
              <a:ext uri="{FF2B5EF4-FFF2-40B4-BE49-F238E27FC236}">
                <a16:creationId xmlns:a16="http://schemas.microsoft.com/office/drawing/2014/main" id="{3D0A1637-F7E5-B74B-BB57-91E55ABD53D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9982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0" name="Text Placeholder 45">
            <a:extLst>
              <a:ext uri="{FF2B5EF4-FFF2-40B4-BE49-F238E27FC236}">
                <a16:creationId xmlns:a16="http://schemas.microsoft.com/office/drawing/2014/main" id="{4361AD39-5F4D-4D43-8A6F-90D111ABB92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9981" y="530283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21" name="Text Placeholder 22">
            <a:extLst>
              <a:ext uri="{FF2B5EF4-FFF2-40B4-BE49-F238E27FC236}">
                <a16:creationId xmlns:a16="http://schemas.microsoft.com/office/drawing/2014/main" id="{B6BA0185-F688-7B40-89DB-5F9ED87DC9D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9615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BB0BC84-FE43-DD49-B117-C65FAA091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13487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47DE44F5-120C-0B49-B721-0F2CF27D7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44179" y="4070879"/>
            <a:ext cx="1028968" cy="902547"/>
          </a:xfrm>
          <a:prstGeom prst="rect">
            <a:avLst/>
          </a:prstGeom>
        </p:spPr>
      </p:pic>
      <p:sp>
        <p:nvSpPr>
          <p:cNvPr id="123" name="Text Placeholder 45">
            <a:extLst>
              <a:ext uri="{FF2B5EF4-FFF2-40B4-BE49-F238E27FC236}">
                <a16:creationId xmlns:a16="http://schemas.microsoft.com/office/drawing/2014/main" id="{A182EBF6-1646-144A-8A11-0F7ACE8E7D4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13486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4" name="Text Placeholder 45">
            <a:extLst>
              <a:ext uri="{FF2B5EF4-FFF2-40B4-BE49-F238E27FC236}">
                <a16:creationId xmlns:a16="http://schemas.microsoft.com/office/drawing/2014/main" id="{78622F84-6E40-3449-95A9-5C62A455699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13487" y="530283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25" name="Text Placeholder 22">
            <a:extLst>
              <a:ext uri="{FF2B5EF4-FFF2-40B4-BE49-F238E27FC236}">
                <a16:creationId xmlns:a16="http://schemas.microsoft.com/office/drawing/2014/main" id="{D0956D4D-D582-F64D-8839-8412480997D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13120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01DF84E-B193-0A4C-A70C-A069703FB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6992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BAD1E486-7BB2-A244-9299-8FFAC3432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62144" y="4129769"/>
            <a:ext cx="857473" cy="803487"/>
          </a:xfrm>
          <a:prstGeom prst="rect">
            <a:avLst/>
          </a:prstGeom>
        </p:spPr>
      </p:pic>
      <p:sp>
        <p:nvSpPr>
          <p:cNvPr id="127" name="Text Placeholder 45">
            <a:extLst>
              <a:ext uri="{FF2B5EF4-FFF2-40B4-BE49-F238E27FC236}">
                <a16:creationId xmlns:a16="http://schemas.microsoft.com/office/drawing/2014/main" id="{A3F4272B-DED3-724C-AB2D-EFF062873EA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06991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8" name="Text Placeholder 45">
            <a:extLst>
              <a:ext uri="{FF2B5EF4-FFF2-40B4-BE49-F238E27FC236}">
                <a16:creationId xmlns:a16="http://schemas.microsoft.com/office/drawing/2014/main" id="{10004ABD-D7A4-3C46-9C13-C511399A87C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06992" y="530283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29" name="Text Placeholder 22">
            <a:extLst>
              <a:ext uri="{FF2B5EF4-FFF2-40B4-BE49-F238E27FC236}">
                <a16:creationId xmlns:a16="http://schemas.microsoft.com/office/drawing/2014/main" id="{F0DF2CC9-971A-3C41-86E7-CD0D3E5A950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006625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ECE8B4F-A6A5-054E-B1CD-687842E60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0496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F89A6B2-27EB-7A4D-B833-AAC9E8529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632112" y="4155665"/>
            <a:ext cx="846040" cy="748453"/>
          </a:xfrm>
          <a:prstGeom prst="rect">
            <a:avLst/>
          </a:prstGeom>
        </p:spPr>
      </p:pic>
      <p:sp>
        <p:nvSpPr>
          <p:cNvPr id="131" name="Text Placeholder 45">
            <a:extLst>
              <a:ext uri="{FF2B5EF4-FFF2-40B4-BE49-F238E27FC236}">
                <a16:creationId xmlns:a16="http://schemas.microsoft.com/office/drawing/2014/main" id="{A9B66C60-7321-184E-B39F-D61BE28AF3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00497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2" name="Text Placeholder 45">
            <a:extLst>
              <a:ext uri="{FF2B5EF4-FFF2-40B4-BE49-F238E27FC236}">
                <a16:creationId xmlns:a16="http://schemas.microsoft.com/office/drawing/2014/main" id="{47E77202-EED8-1248-8DBE-428432F642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00496" y="530283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33" name="Text Placeholder 22">
            <a:extLst>
              <a:ext uri="{FF2B5EF4-FFF2-40B4-BE49-F238E27FC236}">
                <a16:creationId xmlns:a16="http://schemas.microsoft.com/office/drawing/2014/main" id="{058EB8FE-2DB2-2843-B428-32A28DAB31B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100130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03318F1-D287-6940-8735-B88C4B94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3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4F7A9EA9-BDBB-6349-8F01-0D450176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9824161" y="4171327"/>
            <a:ext cx="648957" cy="776217"/>
          </a:xfrm>
          <a:prstGeom prst="rect">
            <a:avLst/>
          </a:prstGeom>
        </p:spPr>
      </p:pic>
      <p:sp>
        <p:nvSpPr>
          <p:cNvPr id="135" name="Text Placeholder 45">
            <a:extLst>
              <a:ext uri="{FF2B5EF4-FFF2-40B4-BE49-F238E27FC236}">
                <a16:creationId xmlns:a16="http://schemas.microsoft.com/office/drawing/2014/main" id="{8074A8E9-57B5-934E-9607-FD85B73788A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94002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2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6" name="Text Placeholder 45">
            <a:extLst>
              <a:ext uri="{FF2B5EF4-FFF2-40B4-BE49-F238E27FC236}">
                <a16:creationId xmlns:a16="http://schemas.microsoft.com/office/drawing/2014/main" id="{BE5223BE-2364-BA46-A96D-35C58580600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94003" y="5302830"/>
            <a:ext cx="1909273" cy="314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Optional text</a:t>
            </a:r>
          </a:p>
        </p:txBody>
      </p:sp>
      <p:sp>
        <p:nvSpPr>
          <p:cNvPr id="137" name="Text Placeholder 22">
            <a:extLst>
              <a:ext uri="{FF2B5EF4-FFF2-40B4-BE49-F238E27FC236}">
                <a16:creationId xmlns:a16="http://schemas.microsoft.com/office/drawing/2014/main" id="{91BAB5A1-C0EF-1F40-9CF0-611FB2C4B9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93636" y="5561806"/>
            <a:ext cx="1910004" cy="60811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953" b="0" cap="all" baseline="0">
                <a:solidFill>
                  <a:schemeClr val="bg1"/>
                </a:solidFill>
              </a:defRPr>
            </a:lvl1pPr>
            <a:lvl2pPr marL="397990" indent="0" algn="ctr">
              <a:buNone/>
              <a:defRPr sz="953" b="0" cap="all" baseline="0">
                <a:solidFill>
                  <a:schemeClr val="bg1"/>
                </a:solidFill>
              </a:defRPr>
            </a:lvl2pPr>
            <a:lvl3pPr marL="795980" indent="0" algn="ctr">
              <a:buNone/>
              <a:defRPr sz="953" b="0" cap="all" baseline="0">
                <a:solidFill>
                  <a:schemeClr val="bg1"/>
                </a:solidFill>
              </a:defRPr>
            </a:lvl3pPr>
            <a:lvl4pPr marL="1186635" indent="0" algn="ctr">
              <a:buNone/>
              <a:defRPr sz="953" b="0" cap="all" baseline="0">
                <a:solidFill>
                  <a:schemeClr val="bg1"/>
                </a:solidFill>
              </a:defRPr>
            </a:lvl4pPr>
            <a:lvl5pPr marL="1584624" indent="0" algn="ctr">
              <a:buNone/>
              <a:defRPr sz="953" b="0" cap="all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n-US" sz="953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281374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by the 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AB43-C992-8D4F-8770-74F5FC08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5E702E5-8C03-E541-8396-87988CEF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616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13BC7F6-0150-4F4F-B08B-7FD540FB8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8550" y="1672865"/>
            <a:ext cx="671406" cy="742616"/>
          </a:xfrm>
          <a:prstGeom prst="rect">
            <a:avLst/>
          </a:prstGeom>
        </p:spPr>
      </p:pic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93CFFCE0-F86A-9E49-B3A2-DABBA09CBB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9616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9" name="Text Placeholder 18">
            <a:extLst>
              <a:ext uri="{FF2B5EF4-FFF2-40B4-BE49-F238E27FC236}">
                <a16:creationId xmlns:a16="http://schemas.microsoft.com/office/drawing/2014/main" id="{7FE2774F-04FB-1549-A7DF-6464749C5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616" y="3108108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D284C-8D6B-2A46-840E-18E4643BB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1084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0C62CB7-3C34-6E45-9A7F-0227FC0C2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5283" y="1563225"/>
            <a:ext cx="720877" cy="873791"/>
          </a:xfrm>
          <a:prstGeom prst="rect">
            <a:avLst/>
          </a:prstGeom>
        </p:spPr>
      </p:pic>
      <p:sp>
        <p:nvSpPr>
          <p:cNvPr id="61" name="Text Placeholder 45">
            <a:extLst>
              <a:ext uri="{FF2B5EF4-FFF2-40B4-BE49-F238E27FC236}">
                <a16:creationId xmlns:a16="http://schemas.microsoft.com/office/drawing/2014/main" id="{B678EC0F-BFF3-9E48-856C-5270CCFE71C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01084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0" name="Text Placeholder 18">
            <a:extLst>
              <a:ext uri="{FF2B5EF4-FFF2-40B4-BE49-F238E27FC236}">
                <a16:creationId xmlns:a16="http://schemas.microsoft.com/office/drawing/2014/main" id="{15C72FBE-402C-FF4A-8194-2573203E674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901084" y="3108108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41EF8EF-A907-DD44-8A3E-7E4FD8EB7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1823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13D3BE1-5DCC-E84D-B2CD-B35E14BE6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96020" y="1547442"/>
            <a:ext cx="720876" cy="895635"/>
          </a:xfrm>
          <a:prstGeom prst="rect">
            <a:avLst/>
          </a:prstGeom>
        </p:spPr>
      </p:pic>
      <p:sp>
        <p:nvSpPr>
          <p:cNvPr id="66" name="Text Placeholder 45">
            <a:extLst>
              <a:ext uri="{FF2B5EF4-FFF2-40B4-BE49-F238E27FC236}">
                <a16:creationId xmlns:a16="http://schemas.microsoft.com/office/drawing/2014/main" id="{956B373F-40C6-4B4C-869A-43E6B3182C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821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1" name="Text Placeholder 18">
            <a:extLst>
              <a:ext uri="{FF2B5EF4-FFF2-40B4-BE49-F238E27FC236}">
                <a16:creationId xmlns:a16="http://schemas.microsoft.com/office/drawing/2014/main" id="{14E4A918-FC2D-4B46-AAB5-4AD56F74F7C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001823" y="3108108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97E146-23CC-144B-8A2A-329D1B77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6475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44124E0-C74F-6545-B041-20466B6F2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9567" y="1645673"/>
            <a:ext cx="603086" cy="771158"/>
          </a:xfrm>
          <a:prstGeom prst="rect">
            <a:avLst/>
          </a:prstGeom>
        </p:spPr>
      </p:pic>
      <p:sp>
        <p:nvSpPr>
          <p:cNvPr id="90" name="Text Placeholder 45">
            <a:extLst>
              <a:ext uri="{FF2B5EF4-FFF2-40B4-BE49-F238E27FC236}">
                <a16:creationId xmlns:a16="http://schemas.microsoft.com/office/drawing/2014/main" id="{4EF87858-086A-9E41-A77A-9575F0DB59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06473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2" name="Text Placeholder 18">
            <a:extLst>
              <a:ext uri="{FF2B5EF4-FFF2-40B4-BE49-F238E27FC236}">
                <a16:creationId xmlns:a16="http://schemas.microsoft.com/office/drawing/2014/main" id="{12370EFE-2B25-7E4C-86D9-E97C2CA6748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106475" y="3108108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0C78324-16AF-F840-BB23-69E08E8D8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3" y="2149475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05DBD49-6C18-664D-A092-B9D74E416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47095" y="1551098"/>
            <a:ext cx="603086" cy="866251"/>
          </a:xfrm>
          <a:prstGeom prst="rect">
            <a:avLst/>
          </a:prstGeom>
        </p:spPr>
      </p:pic>
      <p:sp>
        <p:nvSpPr>
          <p:cNvPr id="115" name="Text Placeholder 45">
            <a:extLst>
              <a:ext uri="{FF2B5EF4-FFF2-40B4-BE49-F238E27FC236}">
                <a16:creationId xmlns:a16="http://schemas.microsoft.com/office/drawing/2014/main" id="{F418449C-BF35-5740-8A6D-78360E4CA1A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4001" y="2451047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1C38FD46-3F0D-1542-B856-49CF6F305CC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4003" y="3108108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E87AA72-8D8E-1140-8845-C780218AB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981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2990E62-E8F4-8640-A2F3-F1829A49C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0717" y="4195671"/>
            <a:ext cx="1325645" cy="662822"/>
          </a:xfrm>
          <a:prstGeom prst="rect">
            <a:avLst/>
          </a:prstGeom>
        </p:spPr>
      </p:pic>
      <p:sp>
        <p:nvSpPr>
          <p:cNvPr id="119" name="Text Placeholder 45">
            <a:extLst>
              <a:ext uri="{FF2B5EF4-FFF2-40B4-BE49-F238E27FC236}">
                <a16:creationId xmlns:a16="http://schemas.microsoft.com/office/drawing/2014/main" id="{3D0A1637-F7E5-B74B-BB57-91E55ABD53D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9982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5" name="Text Placeholder 18">
            <a:extLst>
              <a:ext uri="{FF2B5EF4-FFF2-40B4-BE49-F238E27FC236}">
                <a16:creationId xmlns:a16="http://schemas.microsoft.com/office/drawing/2014/main" id="{D25DBBF0-7499-A14F-92B4-33F3621B6BC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19616" y="5529422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BB0BC84-FE43-DD49-B117-C65FAA091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13487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8B93DAC-6A37-4240-AFCA-6FC3D0D51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39289" y="4038127"/>
            <a:ext cx="434263" cy="822814"/>
          </a:xfrm>
          <a:prstGeom prst="rect">
            <a:avLst/>
          </a:prstGeom>
        </p:spPr>
      </p:pic>
      <p:sp>
        <p:nvSpPr>
          <p:cNvPr id="123" name="Text Placeholder 45">
            <a:extLst>
              <a:ext uri="{FF2B5EF4-FFF2-40B4-BE49-F238E27FC236}">
                <a16:creationId xmlns:a16="http://schemas.microsoft.com/office/drawing/2014/main" id="{A182EBF6-1646-144A-8A11-0F7ACE8E7D4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13486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6" name="Text Placeholder 18">
            <a:extLst>
              <a:ext uri="{FF2B5EF4-FFF2-40B4-BE49-F238E27FC236}">
                <a16:creationId xmlns:a16="http://schemas.microsoft.com/office/drawing/2014/main" id="{0352C9DA-A084-4B40-B026-4FE63DFE7F8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901084" y="5529422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01DF84E-B193-0A4C-A70C-A069703FB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6992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DDC2E67-DD8E-A84F-AB73-5D258BFE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453330" y="4177489"/>
            <a:ext cx="974460" cy="653600"/>
          </a:xfrm>
          <a:prstGeom prst="rect">
            <a:avLst/>
          </a:prstGeom>
        </p:spPr>
      </p:pic>
      <p:sp>
        <p:nvSpPr>
          <p:cNvPr id="127" name="Text Placeholder 45">
            <a:extLst>
              <a:ext uri="{FF2B5EF4-FFF2-40B4-BE49-F238E27FC236}">
                <a16:creationId xmlns:a16="http://schemas.microsoft.com/office/drawing/2014/main" id="{A3F4272B-DED3-724C-AB2D-EFF062873EA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06991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7" name="Text Placeholder 18">
            <a:extLst>
              <a:ext uri="{FF2B5EF4-FFF2-40B4-BE49-F238E27FC236}">
                <a16:creationId xmlns:a16="http://schemas.microsoft.com/office/drawing/2014/main" id="{AB5763DD-68BF-3247-B191-270C970CF26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001823" y="5529422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ECE8B4F-A6A5-054E-B1CD-687842E60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00496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C3465C0B-660C-D947-9BAD-429714673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754740" y="4155627"/>
            <a:ext cx="656396" cy="679031"/>
          </a:xfrm>
          <a:prstGeom prst="rect">
            <a:avLst/>
          </a:prstGeom>
        </p:spPr>
      </p:pic>
      <p:sp>
        <p:nvSpPr>
          <p:cNvPr id="131" name="Text Placeholder 45">
            <a:extLst>
              <a:ext uri="{FF2B5EF4-FFF2-40B4-BE49-F238E27FC236}">
                <a16:creationId xmlns:a16="http://schemas.microsoft.com/office/drawing/2014/main" id="{A9B66C60-7321-184E-B39F-D61BE28AF3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00497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8" name="Text Placeholder 18">
            <a:extLst>
              <a:ext uri="{FF2B5EF4-FFF2-40B4-BE49-F238E27FC236}">
                <a16:creationId xmlns:a16="http://schemas.microsoft.com/office/drawing/2014/main" id="{9C1A9D39-F5F2-EE46-AE6A-7100993A792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106475" y="5529422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03318F1-D287-6940-8735-B88C4B94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4003" y="4606716"/>
            <a:ext cx="1909273" cy="14509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F0827F1-DCDA-564C-B6DF-CFC68BFF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581081" y="4223078"/>
            <a:ext cx="1064023" cy="608013"/>
          </a:xfrm>
          <a:prstGeom prst="rect">
            <a:avLst/>
          </a:prstGeom>
        </p:spPr>
      </p:pic>
      <p:sp>
        <p:nvSpPr>
          <p:cNvPr id="135" name="Text Placeholder 45">
            <a:extLst>
              <a:ext uri="{FF2B5EF4-FFF2-40B4-BE49-F238E27FC236}">
                <a16:creationId xmlns:a16="http://schemas.microsoft.com/office/drawing/2014/main" id="{8074A8E9-57B5-934E-9607-FD85B73788A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94002" y="4908288"/>
            <a:ext cx="1909274" cy="496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chemeClr val="accent3">
                    <a:lumMod val="25000"/>
                  </a:schemeClr>
                </a:solidFill>
              </a:defRPr>
            </a:lvl1pPr>
            <a:lvl2pPr marL="397990" indent="0">
              <a:buNone/>
              <a:defRPr/>
            </a:lvl2pPr>
            <a:lvl3pPr marL="795980" indent="0">
              <a:buNone/>
              <a:defRPr/>
            </a:lvl3pPr>
            <a:lvl4pPr marL="1186635" indent="0">
              <a:buNone/>
              <a:defRPr/>
            </a:lvl4pPr>
            <a:lvl5pPr marL="1584624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9" name="Text Placeholder 18">
            <a:extLst>
              <a:ext uri="{FF2B5EF4-FFF2-40B4-BE49-F238E27FC236}">
                <a16:creationId xmlns:a16="http://schemas.microsoft.com/office/drawing/2014/main" id="{1A17B5DB-74FF-0049-A107-73A17887DC0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194003" y="5529422"/>
            <a:ext cx="1909273" cy="601919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 sz="1200" b="0" cap="all" baseline="0"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93150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LE photograph">
            <a:extLst>
              <a:ext uri="{FF2B5EF4-FFF2-40B4-BE49-F238E27FC236}">
                <a16:creationId xmlns:a16="http://schemas.microsoft.com/office/drawing/2014/main" id="{44449831-2466-1149-94F6-3D66103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t="12252" r="-3" b="7106"/>
          <a:stretch/>
        </p:blipFill>
        <p:spPr>
          <a:xfrm>
            <a:off x="-114299" y="-54736"/>
            <a:ext cx="12418189" cy="70689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E6AB56-948F-A34E-AB49-B4519BCDC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4299" y="4596276"/>
            <a:ext cx="12325427" cy="2296633"/>
          </a:xfrm>
          <a:prstGeom prst="rect">
            <a:avLst/>
          </a:prstGeom>
          <a:solidFill>
            <a:schemeClr val="accent3">
              <a:lumMod val="10000"/>
              <a:alpha val="54027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6AAF02-4477-FF46-8C81-D9460E57CA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453" y="4784127"/>
            <a:ext cx="8739188" cy="1096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9202" indent="0">
              <a:buNone/>
              <a:defRPr>
                <a:solidFill>
                  <a:schemeClr val="bg1"/>
                </a:solidFill>
              </a:defRPr>
            </a:lvl2pPr>
            <a:lvl3pPr marL="918403" indent="0">
              <a:buNone/>
              <a:defRPr>
                <a:solidFill>
                  <a:schemeClr val="bg1"/>
                </a:solidFill>
              </a:defRPr>
            </a:lvl3pPr>
            <a:lvl4pPr marL="1369142" indent="0">
              <a:buNone/>
              <a:defRPr>
                <a:solidFill>
                  <a:schemeClr val="bg1"/>
                </a:solidFill>
              </a:defRPr>
            </a:lvl4pPr>
            <a:lvl5pPr marL="182834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94BA1-EB88-7D4A-BA15-414168C4F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2073" y="549650"/>
            <a:ext cx="757526" cy="310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4DAD9-EDC4-F14B-894D-A7B0A7A68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64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LE photograph">
            <a:extLst>
              <a:ext uri="{FF2B5EF4-FFF2-40B4-BE49-F238E27FC236}">
                <a16:creationId xmlns:a16="http://schemas.microsoft.com/office/drawing/2014/main" id="{C73FA12A-6E2C-754C-A799-98A0B0038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261" t="12252" r="-3" b="7106"/>
          <a:stretch/>
        </p:blipFill>
        <p:spPr>
          <a:xfrm>
            <a:off x="8113714" y="-54736"/>
            <a:ext cx="4190176" cy="70689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D179E-5E7B-D34A-A146-02438CD4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90" y="250340"/>
            <a:ext cx="71647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F1A801-A961-954A-9A0A-C24CC21DF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776" y="1980101"/>
            <a:ext cx="6480175" cy="4627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F2937-9EE4-824A-9E32-6CAC767D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2073" y="549650"/>
            <a:ext cx="757526" cy="310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026AF6-656E-2143-959A-BFD5321FF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24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LE photograph">
            <a:extLst>
              <a:ext uri="{FF2B5EF4-FFF2-40B4-BE49-F238E27FC236}">
                <a16:creationId xmlns:a16="http://schemas.microsoft.com/office/drawing/2014/main" id="{23CA297D-B9AE-AC46-906F-D37EAC18C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t="12252" r="-3" b="7106"/>
          <a:stretch/>
        </p:blipFill>
        <p:spPr>
          <a:xfrm>
            <a:off x="-114299" y="-54736"/>
            <a:ext cx="12418189" cy="70689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E2E034-E7F3-2248-8198-39567C5AA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14299" y="-54736"/>
            <a:ext cx="6219345" cy="7068993"/>
          </a:xfrm>
          <a:prstGeom prst="rect">
            <a:avLst/>
          </a:prstGeom>
          <a:solidFill>
            <a:schemeClr val="accent3">
              <a:lumMod val="10000"/>
              <a:alpha val="80605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2BD005-D40F-F244-A4EF-8640F0C97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41" y="1076779"/>
            <a:ext cx="4722812" cy="4062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i="1">
                <a:solidFill>
                  <a:schemeClr val="bg1"/>
                </a:solidFill>
              </a:defRPr>
            </a:lvl1pPr>
            <a:lvl2pPr marL="459202" indent="0">
              <a:buNone/>
              <a:defRPr sz="2600" i="1">
                <a:solidFill>
                  <a:schemeClr val="bg1"/>
                </a:solidFill>
              </a:defRPr>
            </a:lvl2pPr>
            <a:lvl3pPr marL="918403" indent="0">
              <a:buNone/>
              <a:defRPr sz="2600" i="1">
                <a:solidFill>
                  <a:schemeClr val="bg1"/>
                </a:solidFill>
              </a:defRPr>
            </a:lvl3pPr>
            <a:lvl4pPr marL="1369142" indent="0">
              <a:buNone/>
              <a:defRPr sz="2600" i="1">
                <a:solidFill>
                  <a:schemeClr val="bg1"/>
                </a:solidFill>
              </a:defRPr>
            </a:lvl4pPr>
            <a:lvl5pPr marL="1828343" indent="0">
              <a:buNone/>
              <a:defRPr sz="26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text”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0D048D-E2FD-8F4A-B4CF-F30B09985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241" y="5222221"/>
            <a:ext cx="4722812" cy="1004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i="1">
                <a:solidFill>
                  <a:schemeClr val="accent1"/>
                </a:solidFill>
              </a:defRPr>
            </a:lvl1pPr>
            <a:lvl2pPr marL="459202" indent="0">
              <a:buNone/>
              <a:defRPr sz="2600" i="1">
                <a:solidFill>
                  <a:schemeClr val="accent1"/>
                </a:solidFill>
              </a:defRPr>
            </a:lvl2pPr>
            <a:lvl3pPr marL="918403" indent="0">
              <a:buNone/>
              <a:defRPr sz="2600" i="1">
                <a:solidFill>
                  <a:schemeClr val="accent1"/>
                </a:solidFill>
              </a:defRPr>
            </a:lvl3pPr>
            <a:lvl4pPr marL="1369142" indent="0">
              <a:buNone/>
              <a:defRPr sz="2600" i="1">
                <a:solidFill>
                  <a:schemeClr val="accent1"/>
                </a:solidFill>
              </a:defRPr>
            </a:lvl4pPr>
            <a:lvl5pPr marL="1828343" indent="0">
              <a:buNone/>
              <a:defRPr sz="260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—Name of person quoted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B5C0BD-8A5E-2D49-9CDA-4A60C5C43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2073" y="333338"/>
            <a:ext cx="757526" cy="310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D7AC3-507C-3144-8D43-EC77E1833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2074" y="666761"/>
            <a:ext cx="1636012" cy="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3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609600" y="5972175"/>
            <a:ext cx="4791075" cy="338138"/>
          </a:xfrm>
          <a:prstGeom prst="rect">
            <a:avLst/>
          </a:prstGeom>
          <a:noFill/>
          <a:ln>
            <a:noFill/>
          </a:ln>
        </p:spPr>
        <p:txBody>
          <a:bodyPr lIns="91436" tIns="45719" rIns="91436" bIns="45719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600" b="1"/>
          </a:p>
        </p:txBody>
      </p:sp>
      <p:sp>
        <p:nvSpPr>
          <p:cNvPr id="9" name="TextBox 13"/>
          <p:cNvSpPr txBox="1">
            <a:spLocks noChangeArrowheads="1"/>
          </p:cNvSpPr>
          <p:nvPr userDrawn="1"/>
        </p:nvSpPr>
        <p:spPr bwMode="auto">
          <a:xfrm>
            <a:off x="6788150" y="5972175"/>
            <a:ext cx="4791075" cy="338138"/>
          </a:xfrm>
          <a:prstGeom prst="rect">
            <a:avLst/>
          </a:prstGeom>
          <a:noFill/>
          <a:ln>
            <a:noFill/>
          </a:ln>
        </p:spPr>
        <p:txBody>
          <a:bodyPr lIns="91436" tIns="45719" rIns="91436" bIns="45719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1600" b="1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441" y="560832"/>
            <a:ext cx="10969943" cy="329184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442" y="5251837"/>
            <a:ext cx="5153024" cy="101282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"/>
              </a:spcBef>
              <a:buNone/>
              <a:defRPr/>
            </a:lvl1pPr>
            <a:lvl2pPr marL="459182" indent="0">
              <a:buNone/>
              <a:defRPr/>
            </a:lvl2pPr>
            <a:lvl3pPr marL="918365" indent="0">
              <a:buNone/>
              <a:defRPr/>
            </a:lvl3pPr>
            <a:lvl4pPr marL="1369084" indent="0">
              <a:buNone/>
              <a:defRPr/>
            </a:lvl4pPr>
            <a:lvl5pPr marL="182826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426360" y="5251837"/>
            <a:ext cx="5153024" cy="1012825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100"/>
              </a:spcBef>
              <a:buNone/>
              <a:defRPr/>
            </a:lvl1pPr>
            <a:lvl2pPr marL="459182" indent="0">
              <a:buNone/>
              <a:defRPr/>
            </a:lvl2pPr>
            <a:lvl3pPr marL="918365" indent="0">
              <a:buNone/>
              <a:defRPr/>
            </a:lvl3pPr>
            <a:lvl4pPr marL="1369084" indent="0">
              <a:buNone/>
              <a:defRPr/>
            </a:lvl4pPr>
            <a:lvl5pPr marL="182826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960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ity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35C81-9BA6-0B4E-9E6F-B00A5984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342"/>
          <a:stretch/>
        </p:blipFill>
        <p:spPr>
          <a:xfrm>
            <a:off x="-1" y="1788"/>
            <a:ext cx="12188825" cy="4570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BBE38-DB56-F446-AF3F-67D24DADA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1589" y="3579244"/>
            <a:ext cx="2825646" cy="70816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8D4C6-B2F0-6C4F-9046-1E7AD7C6D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07" y="4656877"/>
            <a:ext cx="10043410" cy="13543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  <a:lvl2pPr marL="459202" indent="0" algn="ctr">
              <a:buNone/>
              <a:defRPr b="0">
                <a:solidFill>
                  <a:schemeClr val="bg1"/>
                </a:solidFill>
              </a:defRPr>
            </a:lvl2pPr>
            <a:lvl3pPr marL="918403" indent="0" algn="ctr">
              <a:buNone/>
              <a:defRPr b="0">
                <a:solidFill>
                  <a:schemeClr val="bg1"/>
                </a:solidFill>
              </a:defRPr>
            </a:lvl3pPr>
            <a:lvl4pPr marL="1369142" indent="0" algn="ctr">
              <a:buNone/>
              <a:defRPr b="0">
                <a:solidFill>
                  <a:schemeClr val="bg1"/>
                </a:solidFill>
              </a:defRPr>
            </a:lvl4pPr>
            <a:lvl5pPr marL="1828343" indent="0" algn="ctr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Visitor’s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F40A2-7410-8145-856B-F22EE9F31EDA}"/>
              </a:ext>
            </a:extLst>
          </p:cNvPr>
          <p:cNvSpPr txBox="1"/>
          <p:nvPr userDrawn="1"/>
        </p:nvSpPr>
        <p:spPr>
          <a:xfrm>
            <a:off x="3293106" y="6011182"/>
            <a:ext cx="560261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chemeClr val="tx2"/>
                </a:solidFill>
              </a:rPr>
              <a:t>Laboratory for Laser Energetics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B4DCD0-2023-2946-91CE-B08A365D3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112" y="6340645"/>
            <a:ext cx="4038600" cy="3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9202" indent="0">
              <a:buNone/>
              <a:defRPr b="0">
                <a:solidFill>
                  <a:schemeClr val="bg1"/>
                </a:solidFill>
              </a:defRPr>
            </a:lvl2pPr>
            <a:lvl3pPr marL="918403" indent="0">
              <a:buNone/>
              <a:defRPr b="0">
                <a:solidFill>
                  <a:schemeClr val="bg1"/>
                </a:solidFill>
              </a:defRPr>
            </a:lvl3pPr>
            <a:lvl4pPr marL="1369142" indent="0">
              <a:buNone/>
              <a:defRPr b="0">
                <a:solidFill>
                  <a:schemeClr val="bg1"/>
                </a:solidFill>
              </a:defRPr>
            </a:lvl4pPr>
            <a:lvl5pPr marL="1828343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1AC2A-8F8B-6E45-AC6B-0A1AA3DBF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7688" y="6542467"/>
            <a:ext cx="381138" cy="31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44391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 userDrawn="1"/>
        </p:nvSpPr>
        <p:spPr bwMode="auto">
          <a:xfrm>
            <a:off x="519113" y="674688"/>
            <a:ext cx="2098675" cy="446087"/>
          </a:xfrm>
          <a:prstGeom prst="rect">
            <a:avLst/>
          </a:prstGeom>
          <a:noFill/>
          <a:ln>
            <a:noFill/>
          </a:ln>
        </p:spPr>
        <p:txBody>
          <a:bodyPr wrap="none" lIns="91436" tIns="45719" rIns="91436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300" b="1">
                <a:solidFill>
                  <a:schemeClr val="tx2"/>
                </a:solidFill>
              </a:rPr>
              <a:t>Collaborators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390536" y="1725630"/>
            <a:ext cx="9124950" cy="543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buNone/>
              <a:defRPr sz="1500">
                <a:solidFill>
                  <a:schemeClr val="tx1"/>
                </a:solidFill>
              </a:defRPr>
            </a:lvl1pPr>
            <a:lvl2pPr marL="459182" indent="0" algn="ctr">
              <a:buNone/>
              <a:defRPr/>
            </a:lvl2pPr>
            <a:lvl3pPr marL="918365" indent="0" algn="ctr">
              <a:buNone/>
              <a:defRPr/>
            </a:lvl3pPr>
            <a:lvl4pPr marL="1369084" indent="0" algn="ctr">
              <a:buNone/>
              <a:defRPr/>
            </a:lvl4pPr>
            <a:lvl5pPr marL="1828267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58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20650"/>
            <a:ext cx="1182688" cy="338138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>
            <a:spAutoFit/>
          </a:bodyPr>
          <a:lstStyle/>
          <a:p>
            <a:pPr algn="ctr" defTabSz="6094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>
                <a:solidFill>
                  <a:schemeClr val="bg1"/>
                </a:solidFill>
              </a:rPr>
              <a:t>Summary</a:t>
            </a:r>
            <a:endParaRPr lang="en-US" sz="1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  <a:prstGeom prst="rect">
            <a:avLst/>
          </a:prstGeom>
        </p:spPr>
        <p:txBody>
          <a:bodyPr/>
          <a:lstStyle>
            <a:lvl2pPr marL="766010" indent="-308943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11550" y="5406687"/>
            <a:ext cx="5165725" cy="357021"/>
          </a:xfrm>
          <a:prstGeom prst="rect">
            <a:avLst/>
          </a:prstGeom>
          <a:solidFill>
            <a:srgbClr val="1C4F9D"/>
          </a:solidFill>
        </p:spPr>
        <p:txBody>
          <a:bodyPr lIns="36575" tIns="36575" rIns="36575" bIns="73149" anchor="ctr">
            <a:spAutoFit/>
          </a:bodyPr>
          <a:lstStyle>
            <a:lvl1pPr marL="111125" indent="0" algn="ctr">
              <a:spcBef>
                <a:spcPts val="25"/>
              </a:spcBef>
              <a:buNone/>
              <a:tabLst>
                <a:tab pos="4913313" algn="l"/>
              </a:tabLst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02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  <a:prstGeom prst="rect">
            <a:avLst/>
          </a:prstGeom>
        </p:spPr>
        <p:txBody>
          <a:bodyPr/>
          <a:lstStyle>
            <a:lvl2pPr marL="766010" indent="-308943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11550" y="5406687"/>
            <a:ext cx="5165725" cy="357021"/>
          </a:xfrm>
          <a:prstGeom prst="rect">
            <a:avLst/>
          </a:prstGeom>
          <a:solidFill>
            <a:srgbClr val="1C4F9D"/>
          </a:solidFill>
        </p:spPr>
        <p:txBody>
          <a:bodyPr lIns="36575" tIns="36575" rIns="36575" bIns="73149" anchor="ctr">
            <a:spAutoFit/>
          </a:bodyPr>
          <a:lstStyle>
            <a:lvl1pPr marL="111125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17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2747964"/>
            <a:ext cx="10360501" cy="13620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2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2" y="1600202"/>
            <a:ext cx="10511948" cy="1680209"/>
          </a:xfrm>
          <a:prstGeom prst="rect">
            <a:avLst/>
          </a:prstGeom>
        </p:spPr>
        <p:txBody>
          <a:bodyPr/>
          <a:lstStyle>
            <a:lvl2pPr marL="766010" indent="-308943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441" y="122239"/>
            <a:ext cx="2282040" cy="339725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83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igures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5025" y="2016125"/>
            <a:ext cx="5030788" cy="32353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defTabSz="6094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062663" y="2016125"/>
            <a:ext cx="5030787" cy="32353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defTabSz="6094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834892" y="1490103"/>
            <a:ext cx="5031153" cy="440056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18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365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084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267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64195" y="1490103"/>
            <a:ext cx="5031153" cy="440056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18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365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084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267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11550" y="5406687"/>
            <a:ext cx="5165725" cy="357021"/>
          </a:xfrm>
          <a:prstGeom prst="rect">
            <a:avLst/>
          </a:prstGeom>
          <a:solidFill>
            <a:srgbClr val="1C4F9D"/>
          </a:solidFill>
        </p:spPr>
        <p:txBody>
          <a:bodyPr lIns="36575" tIns="36575" rIns="36575" bIns="73149" anchor="ctr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igures acro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6425" y="2125663"/>
            <a:ext cx="3517900" cy="25304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defTabSz="6094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335463" y="2125663"/>
            <a:ext cx="3516312" cy="25304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defTabSz="6094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059738" y="2125663"/>
            <a:ext cx="3517900" cy="25304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defTabSz="6094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8648" y="1727281"/>
            <a:ext cx="3521075" cy="307975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18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365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084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267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31332" y="1727281"/>
            <a:ext cx="3521075" cy="307975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18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365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084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267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058309" y="1727281"/>
            <a:ext cx="3521075" cy="307975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18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365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084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267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511550" y="5406687"/>
            <a:ext cx="5165725" cy="357021"/>
          </a:xfrm>
          <a:prstGeom prst="rect">
            <a:avLst/>
          </a:prstGeom>
          <a:solidFill>
            <a:srgbClr val="1C4F9D"/>
          </a:solidFill>
        </p:spPr>
        <p:txBody>
          <a:bodyPr lIns="36575" tIns="36575" rIns="36575" bIns="73149" anchor="ctr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0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20650"/>
            <a:ext cx="2387600" cy="338138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>
            <a:spAutoFit/>
          </a:bodyPr>
          <a:lstStyle/>
          <a:p>
            <a:pPr algn="ctr" defTabSz="6094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chemeClr val="bg1"/>
                </a:solidFill>
              </a:rPr>
              <a:t>Summary/Conclusions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  <a:prstGeom prst="rect">
            <a:avLst/>
          </a:prstGeom>
        </p:spPr>
        <p:txBody>
          <a:bodyPr/>
          <a:lstStyle>
            <a:lvl2pPr marL="766010" indent="-308943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11550" y="5406687"/>
            <a:ext cx="5165725" cy="357021"/>
          </a:xfrm>
          <a:prstGeom prst="rect">
            <a:avLst/>
          </a:prstGeom>
          <a:solidFill>
            <a:srgbClr val="1C4F9D"/>
          </a:solidFill>
        </p:spPr>
        <p:txBody>
          <a:bodyPr lIns="36575" tIns="36575" rIns="36575" bIns="73149" anchor="ctr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93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10" indent="-308943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11550" y="5406687"/>
            <a:ext cx="5165725" cy="357021"/>
          </a:xfrm>
          <a:solidFill>
            <a:srgbClr val="1C4F9D"/>
          </a:solidFill>
        </p:spPr>
        <p:txBody>
          <a:bodyPr lIns="36575" tIns="36575" rIns="36575" bIns="73149" anchor="ctr">
            <a:spAutoFit/>
          </a:bodyPr>
          <a:lstStyle>
            <a:lvl1pPr marL="111125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986760" y="5885727"/>
            <a:ext cx="3710641" cy="250919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3" algn="l"/>
                <a:tab pos="115884" algn="l"/>
              </a:tabLst>
              <a:defRPr sz="800"/>
            </a:lvl1pPr>
            <a:lvl2pPr marL="0" indent="0">
              <a:buNone/>
              <a:tabLst>
                <a:tab pos="53973" algn="l"/>
                <a:tab pos="115884" algn="l"/>
              </a:tabLst>
              <a:defRPr sz="800"/>
            </a:lvl2pPr>
            <a:lvl3pPr marL="918365" indent="0">
              <a:buNone/>
              <a:tabLst>
                <a:tab pos="53973" algn="l"/>
                <a:tab pos="115884" algn="l"/>
              </a:tabLst>
              <a:defRPr sz="800"/>
            </a:lvl3pPr>
            <a:lvl4pPr marL="1369084" indent="0">
              <a:buNone/>
              <a:tabLst>
                <a:tab pos="53973" algn="l"/>
                <a:tab pos="115884" algn="l"/>
              </a:tabLst>
              <a:defRPr sz="800"/>
            </a:lvl4pPr>
            <a:lvl5pPr marL="1828267" indent="0">
              <a:buNone/>
              <a:tabLst>
                <a:tab pos="53973" algn="l"/>
                <a:tab pos="115884" algn="l"/>
              </a:tabLs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marL="0" indent="0" algn="l">
              <a:tabLst>
                <a:tab pos="74610" algn="r"/>
                <a:tab pos="107945" algn="l"/>
              </a:tabLst>
              <a:defRPr sz="800" b="1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____________</a:t>
            </a:r>
          </a:p>
          <a:p>
            <a:pPr>
              <a:defRPr/>
            </a:pPr>
            <a:r>
              <a:rPr lang="en-US"/>
              <a:t>	*	First reference</a:t>
            </a:r>
          </a:p>
          <a:p>
            <a:pPr>
              <a:defRPr/>
            </a:pPr>
            <a:r>
              <a:rPr lang="en-US"/>
              <a:t>	**	Second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pPr>
              <a:defRPr/>
            </a:pPr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3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91039F-AA53-224A-8966-45C3EE28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ity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35C81-9BA6-0B4E-9E6F-B00A5984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342"/>
          <a:stretch/>
        </p:blipFill>
        <p:spPr>
          <a:xfrm>
            <a:off x="-1" y="1788"/>
            <a:ext cx="12188825" cy="4570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BBE38-DB56-F446-AF3F-67D24DADA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81589" y="5511415"/>
            <a:ext cx="2825646" cy="58195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8D4C6-B2F0-6C4F-9046-1E7AD7C6D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07" y="2224939"/>
            <a:ext cx="10043410" cy="13543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 marL="459202" indent="0" algn="ctr">
              <a:buNone/>
              <a:defRPr b="0">
                <a:solidFill>
                  <a:schemeClr val="bg1"/>
                </a:solidFill>
              </a:defRPr>
            </a:lvl2pPr>
            <a:lvl3pPr marL="918403" indent="0" algn="ctr">
              <a:buNone/>
              <a:defRPr b="0">
                <a:solidFill>
                  <a:schemeClr val="bg1"/>
                </a:solidFill>
              </a:defRPr>
            </a:lvl3pPr>
            <a:lvl4pPr marL="1369142" indent="0" algn="ctr">
              <a:buNone/>
              <a:defRPr b="0">
                <a:solidFill>
                  <a:schemeClr val="bg1"/>
                </a:solidFill>
              </a:defRPr>
            </a:lvl4pPr>
            <a:lvl5pPr marL="1828343" indent="0" algn="ctr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Visitor’s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F40A2-7410-8145-856B-F22EE9F31EDA}"/>
              </a:ext>
            </a:extLst>
          </p:cNvPr>
          <p:cNvSpPr txBox="1"/>
          <p:nvPr userDrawn="1"/>
        </p:nvSpPr>
        <p:spPr>
          <a:xfrm>
            <a:off x="3293106" y="3579243"/>
            <a:ext cx="560261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chemeClr val="bg1"/>
                </a:solidFill>
              </a:rPr>
              <a:t>Laboratory for Laser Energetics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B4DCD0-2023-2946-91CE-B08A365D3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112" y="3908706"/>
            <a:ext cx="4038600" cy="3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9202" indent="0">
              <a:buNone/>
              <a:defRPr b="0">
                <a:solidFill>
                  <a:schemeClr val="bg1"/>
                </a:solidFill>
              </a:defRPr>
            </a:lvl2pPr>
            <a:lvl3pPr marL="918403" indent="0">
              <a:buNone/>
              <a:defRPr b="0">
                <a:solidFill>
                  <a:schemeClr val="bg1"/>
                </a:solidFill>
              </a:defRPr>
            </a:lvl3pPr>
            <a:lvl4pPr marL="1369142" indent="0">
              <a:buNone/>
              <a:defRPr b="0">
                <a:solidFill>
                  <a:schemeClr val="bg1"/>
                </a:solidFill>
              </a:defRPr>
            </a:lvl4pPr>
            <a:lvl5pPr marL="1828343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F5AEF4-CD7A-6249-8635-C1292CCC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7688" y="6542467"/>
            <a:ext cx="381138" cy="31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04727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text and highlight box_NN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F6C30D-43A5-644E-A2A0-4DEFB2073218}"/>
              </a:ext>
            </a:extLst>
          </p:cNvPr>
          <p:cNvSpPr/>
          <p:nvPr userDrawn="1"/>
        </p:nvSpPr>
        <p:spPr>
          <a:xfrm>
            <a:off x="9924585" y="993709"/>
            <a:ext cx="1851103" cy="377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503458-B4E0-3148-B8AB-17E30FCAF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825" cy="1097280"/>
            <a:chOff x="-4704" y="158302"/>
            <a:chExt cx="12200215" cy="11887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D06515-2266-104C-809B-B5803B606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" b="25145"/>
            <a:stretch/>
          </p:blipFill>
          <p:spPr>
            <a:xfrm>
              <a:off x="-4704" y="158302"/>
              <a:ext cx="12200215" cy="118461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AE4D71-D089-FE43-B923-284ABCE2EC64}"/>
                </a:ext>
              </a:extLst>
            </p:cNvPr>
            <p:cNvSpPr txBox="1"/>
            <p:nvPr/>
          </p:nvSpPr>
          <p:spPr>
            <a:xfrm>
              <a:off x="3842" y="158302"/>
              <a:ext cx="12191669" cy="1188720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</p:spPr>
          <p:txBody>
            <a:bodyPr wrap="square" rtlCol="0">
              <a:noAutofit/>
            </a:bodyPr>
            <a:lstStyle/>
            <a:p>
              <a:pPr algn="ctr"/>
              <a:endParaRPr lang="en-US" sz="133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 sz="2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" name="Text content">
            <a:extLst>
              <a:ext uri="{FF2B5EF4-FFF2-40B4-BE49-F238E27FC236}">
                <a16:creationId xmlns:a16="http://schemas.microsoft.com/office/drawing/2014/main" id="{D43EE7FB-46A7-1044-AB8E-A0B845706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9053"/>
            <a:ext cx="3847976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01393BCC-4506-C142-BD3C-17D961CC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623" y="89378"/>
            <a:ext cx="7038962" cy="914400"/>
          </a:xfr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Highlight text">
            <a:extLst>
              <a:ext uri="{FF2B5EF4-FFF2-40B4-BE49-F238E27FC236}">
                <a16:creationId xmlns:a16="http://schemas.microsoft.com/office/drawing/2014/main" id="{BD5B60B3-D1C2-6943-AFC4-B7A1AF286B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3006" y="5726012"/>
            <a:ext cx="9802812" cy="64542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highlight text</a:t>
            </a:r>
          </a:p>
        </p:txBody>
      </p:sp>
      <p:pic>
        <p:nvPicPr>
          <p:cNvPr id="21" name="URLLE logo">
            <a:extLst>
              <a:ext uri="{FF2B5EF4-FFF2-40B4-BE49-F238E27FC236}">
                <a16:creationId xmlns:a16="http://schemas.microsoft.com/office/drawing/2014/main" id="{315D498E-E491-ED46-98D2-101528E87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94618" y="210253"/>
            <a:ext cx="757526" cy="310311"/>
          </a:xfrm>
          <a:prstGeom prst="rect">
            <a:avLst/>
          </a:prstGeom>
        </p:spPr>
      </p:pic>
      <p:pic>
        <p:nvPicPr>
          <p:cNvPr id="22" name="UR logo">
            <a:extLst>
              <a:ext uri="{FF2B5EF4-FFF2-40B4-BE49-F238E27FC236}">
                <a16:creationId xmlns:a16="http://schemas.microsoft.com/office/drawing/2014/main" id="{F4F8D198-614D-E844-99C3-7D36925B3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38699" y="528042"/>
            <a:ext cx="1636012" cy="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1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F12D7-D578-4C4F-AFCD-2DDB6F2A5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453" y="4637972"/>
            <a:ext cx="9614621" cy="9144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tx2"/>
                </a:solidFill>
              </a:defRPr>
            </a:lvl1pPr>
            <a:lvl2pPr marL="459202" indent="0" algn="l">
              <a:buNone/>
              <a:defRPr sz="2800">
                <a:solidFill>
                  <a:schemeClr val="tx2"/>
                </a:solidFill>
              </a:defRPr>
            </a:lvl2pPr>
            <a:lvl3pPr marL="918403" indent="0" algn="l">
              <a:buNone/>
              <a:defRPr sz="2800">
                <a:solidFill>
                  <a:schemeClr val="tx2"/>
                </a:solidFill>
              </a:defRPr>
            </a:lvl3pPr>
            <a:lvl4pPr marL="1369142" indent="0" algn="l">
              <a:buNone/>
              <a:defRPr sz="2800">
                <a:solidFill>
                  <a:schemeClr val="tx2"/>
                </a:solidFill>
              </a:defRPr>
            </a:lvl4pPr>
            <a:lvl5pPr marL="1828343" indent="0" algn="l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Presentor">
            <a:extLst>
              <a:ext uri="{FF2B5EF4-FFF2-40B4-BE49-F238E27FC236}">
                <a16:creationId xmlns:a16="http://schemas.microsoft.com/office/drawing/2014/main" id="{4C43D4B9-78D2-504F-B440-CC4CC9718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76" y="5616575"/>
            <a:ext cx="4089400" cy="433388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b="1"/>
            </a:lvl1pPr>
            <a:lvl2pPr marL="459202" indent="0">
              <a:buNone/>
              <a:defRPr b="0"/>
            </a:lvl2pPr>
            <a:lvl3pPr marL="918403" indent="0">
              <a:buNone/>
              <a:defRPr b="0"/>
            </a:lvl3pPr>
            <a:lvl4pPr marL="1369142" indent="0">
              <a:buNone/>
              <a:defRPr b="0"/>
            </a:lvl4pPr>
            <a:lvl5pPr marL="1828343" indent="0">
              <a:buNone/>
              <a:defRPr b="0"/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5" name="University of Rochester Laboratory for Laser Energetics">
            <a:extLst>
              <a:ext uri="{FF2B5EF4-FFF2-40B4-BE49-F238E27FC236}">
                <a16:creationId xmlns:a16="http://schemas.microsoft.com/office/drawing/2014/main" id="{0F64406C-771C-0042-9FCC-3E1D6D97CFDB}"/>
              </a:ext>
            </a:extLst>
          </p:cNvPr>
          <p:cNvSpPr txBox="1"/>
          <p:nvPr userDrawn="1"/>
        </p:nvSpPr>
        <p:spPr>
          <a:xfrm>
            <a:off x="447452" y="6050024"/>
            <a:ext cx="28757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Laboratory for Laser Energetics</a:t>
            </a:r>
          </a:p>
        </p:txBody>
      </p:sp>
      <p:sp>
        <p:nvSpPr>
          <p:cNvPr id="8" name="Talk purpose">
            <a:extLst>
              <a:ext uri="{FF2B5EF4-FFF2-40B4-BE49-F238E27FC236}">
                <a16:creationId xmlns:a16="http://schemas.microsoft.com/office/drawing/2014/main" id="{4656431D-DF40-884B-B6AE-C6CF704B4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7548" y="5723452"/>
            <a:ext cx="4300538" cy="550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b="1"/>
            </a:lvl1pPr>
            <a:lvl2pPr marL="459202" indent="0" algn="r">
              <a:buNone/>
              <a:defRPr b="0"/>
            </a:lvl2pPr>
            <a:lvl3pPr marL="918403" indent="0" algn="r">
              <a:buNone/>
              <a:defRPr b="0"/>
            </a:lvl3pPr>
            <a:lvl4pPr marL="1369142" indent="0" algn="r">
              <a:buNone/>
              <a:defRPr b="0"/>
            </a:lvl4pPr>
            <a:lvl5pPr marL="1828343" indent="0" algn="r">
              <a:buNone/>
              <a:defRPr b="0"/>
            </a:lvl5pPr>
          </a:lstStyle>
          <a:p>
            <a:pPr lvl="0"/>
            <a:r>
              <a:rPr lang="en-US" dirty="0"/>
              <a:t>Click to add presentation purpose</a:t>
            </a: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9B4BE53-73A3-E048-A9DC-587A0E781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7548" y="6299342"/>
            <a:ext cx="4300538" cy="328613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b="0"/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to add date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E2C1E6-7287-A643-A653-71ACAC5B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7688" y="6542467"/>
            <a:ext cx="381138" cy="31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4595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Flying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LE photograph">
            <a:extLst>
              <a:ext uri="{FF2B5EF4-FFF2-40B4-BE49-F238E27FC236}">
                <a16:creationId xmlns:a16="http://schemas.microsoft.com/office/drawing/2014/main" id="{B2BC1325-4C54-4DB7-AEF7-27AD21D73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t="12252" r="-3" b="7106"/>
          <a:stretch/>
        </p:blipFill>
        <p:spPr>
          <a:xfrm>
            <a:off x="-114299" y="-54736"/>
            <a:ext cx="12418189" cy="7068993"/>
          </a:xfrm>
          <a:prstGeom prst="rect">
            <a:avLst/>
          </a:prstGeom>
        </p:spPr>
      </p:pic>
      <p:pic>
        <p:nvPicPr>
          <p:cNvPr id="11" name="URLLE logo">
            <a:extLst>
              <a:ext uri="{FF2B5EF4-FFF2-40B4-BE49-F238E27FC236}">
                <a16:creationId xmlns:a16="http://schemas.microsoft.com/office/drawing/2014/main" id="{2A209682-BAA4-8443-B658-CEBE19B68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2073" y="549650"/>
            <a:ext cx="757526" cy="310311"/>
          </a:xfrm>
          <a:prstGeom prst="rect">
            <a:avLst/>
          </a:prstGeom>
        </p:spPr>
      </p:pic>
      <p:pic>
        <p:nvPicPr>
          <p:cNvPr id="10" name="UR logo">
            <a:extLst>
              <a:ext uri="{FF2B5EF4-FFF2-40B4-BE49-F238E27FC236}">
                <a16:creationId xmlns:a16="http://schemas.microsoft.com/office/drawing/2014/main" id="{C6C7CC36-76DA-4F40-A26D-D4EEB697C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F12D7-D578-4C4F-AFCD-2DDB6F2A5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453" y="4637972"/>
            <a:ext cx="9614621" cy="9144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bg1"/>
                </a:solidFill>
              </a:defRPr>
            </a:lvl1pPr>
            <a:lvl2pPr marL="459202" indent="0" algn="l">
              <a:buNone/>
              <a:defRPr sz="2800">
                <a:solidFill>
                  <a:schemeClr val="tx2"/>
                </a:solidFill>
              </a:defRPr>
            </a:lvl2pPr>
            <a:lvl3pPr marL="918403" indent="0" algn="l">
              <a:buNone/>
              <a:defRPr sz="2800">
                <a:solidFill>
                  <a:schemeClr val="tx2"/>
                </a:solidFill>
              </a:defRPr>
            </a:lvl3pPr>
            <a:lvl4pPr marL="1369142" indent="0" algn="l">
              <a:buNone/>
              <a:defRPr sz="2800">
                <a:solidFill>
                  <a:schemeClr val="tx2"/>
                </a:solidFill>
              </a:defRPr>
            </a:lvl4pPr>
            <a:lvl5pPr marL="1828343" indent="0" algn="l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8" name="Talk purpose">
            <a:extLst>
              <a:ext uri="{FF2B5EF4-FFF2-40B4-BE49-F238E27FC236}">
                <a16:creationId xmlns:a16="http://schemas.microsoft.com/office/drawing/2014/main" id="{4656431D-DF40-884B-B6AE-C6CF704B4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7548" y="5723452"/>
            <a:ext cx="4300538" cy="550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459202" indent="0" algn="r">
              <a:buNone/>
              <a:defRPr b="0"/>
            </a:lvl2pPr>
            <a:lvl3pPr marL="918403" indent="0" algn="r">
              <a:buNone/>
              <a:defRPr b="0"/>
            </a:lvl3pPr>
            <a:lvl4pPr marL="1369142" indent="0" algn="r">
              <a:buNone/>
              <a:defRPr b="0"/>
            </a:lvl4pPr>
            <a:lvl5pPr marL="1828343" indent="0" algn="r">
              <a:buNone/>
              <a:defRPr b="0"/>
            </a:lvl5pPr>
          </a:lstStyle>
          <a:p>
            <a:pPr lvl="0"/>
            <a:r>
              <a:rPr lang="en-US" dirty="0"/>
              <a:t>Click to add presentation purpose</a:t>
            </a: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9B4BE53-73A3-E048-A9DC-587A0E781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7548" y="6299342"/>
            <a:ext cx="4300538" cy="328613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b="0">
                <a:solidFill>
                  <a:schemeClr val="bg1"/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53266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 and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content">
            <a:extLst>
              <a:ext uri="{FF2B5EF4-FFF2-40B4-BE49-F238E27FC236}">
                <a16:creationId xmlns:a16="http://schemas.microsoft.com/office/drawing/2014/main" id="{D43EE7FB-46A7-1044-AB8E-A0B845706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9053"/>
            <a:ext cx="3847976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01393BCC-4506-C142-BD3C-17D961CC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9" y="250340"/>
            <a:ext cx="932707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Highlight text">
            <a:extLst>
              <a:ext uri="{FF2B5EF4-FFF2-40B4-BE49-F238E27FC236}">
                <a16:creationId xmlns:a16="http://schemas.microsoft.com/office/drawing/2014/main" id="{BD5B60B3-D1C2-6943-AFC4-B7A1AF286B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3007" y="5578683"/>
            <a:ext cx="9802812" cy="645427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highlight text</a:t>
            </a:r>
          </a:p>
        </p:txBody>
      </p:sp>
    </p:spTree>
    <p:extLst>
      <p:ext uri="{BB962C8B-B14F-4D97-AF65-F5344CB8AC3E}">
        <p14:creationId xmlns:p14="http://schemas.microsoft.com/office/powerpoint/2010/main" val="307982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content">
            <a:extLst>
              <a:ext uri="{FF2B5EF4-FFF2-40B4-BE49-F238E27FC236}">
                <a16:creationId xmlns:a16="http://schemas.microsoft.com/office/drawing/2014/main" id="{D43EE7FB-46A7-1044-AB8E-A0B845706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9053"/>
            <a:ext cx="3847976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Highlight text">
            <a:extLst>
              <a:ext uri="{FF2B5EF4-FFF2-40B4-BE49-F238E27FC236}">
                <a16:creationId xmlns:a16="http://schemas.microsoft.com/office/drawing/2014/main" id="{D0E04F0B-C590-A94F-B288-980735E9E9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3007" y="5578683"/>
            <a:ext cx="9802812" cy="645427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highlight text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01393BCC-4506-C142-BD3C-17D961CC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9" y="250340"/>
            <a:ext cx="932707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1A6935-CF9B-2242-A03A-A30EB29C45C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8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atur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681" y="2206886"/>
            <a:ext cx="5405968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189" y="4977339"/>
            <a:ext cx="5407583" cy="951270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7483" y="2206886"/>
            <a:ext cx="5401551" cy="277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5648" y="4977339"/>
            <a:ext cx="5407583" cy="951270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211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atured ite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747C2B-0DB8-3C45-9EC1-46894F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6C5B140-09C9-7146-AACB-F3D35318E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6704" y="1864305"/>
            <a:ext cx="4531655" cy="481968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32E0B7B-60E3-1147-9FA8-4098CA4A39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6934" y="2346274"/>
            <a:ext cx="4530302" cy="2338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D520-E845-3644-BF5E-3BD7333F07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6704" y="4849535"/>
            <a:ext cx="4530301" cy="1325562"/>
          </a:xfrm>
          <a:prstGeom prst="rect">
            <a:avLst/>
          </a:prstGeom>
          <a:solidFill>
            <a:schemeClr val="accent3"/>
          </a:solidFill>
        </p:spPr>
        <p:txBody>
          <a:bodyPr lIns="274320" tIns="182880" rIns="274320" bIns="182880"/>
          <a:lstStyle>
            <a:lvl1pPr marL="285750" marR="0" indent="-285750" algn="l" defTabSz="60944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2E5D1B8-5962-3342-9B68-FAD8194C1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9607" y="1864305"/>
            <a:ext cx="4531655" cy="481968"/>
          </a:xfrm>
          <a:prstGeom prst="rect">
            <a:avLst/>
          </a:prstGeom>
          <a:solidFill>
            <a:srgbClr val="004FA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6FEB5A6-32A7-7A45-80A2-34C3C11D05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0465" y="2346274"/>
            <a:ext cx="4526600" cy="2338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FF52C8-6147-3640-A40C-1F17887ED4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9607" y="4849535"/>
            <a:ext cx="4530301" cy="1325562"/>
          </a:xfrm>
          <a:prstGeom prst="rect">
            <a:avLst/>
          </a:prstGeom>
          <a:solidFill>
            <a:schemeClr val="accent3"/>
          </a:solidFill>
        </p:spPr>
        <p:txBody>
          <a:bodyPr lIns="274320" tIns="182880" rIns="274320" bIns="182880"/>
          <a:lstStyle>
            <a:lvl1pPr marL="285750" marR="0" indent="-285750" algn="l" defTabSz="60944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0136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AC52D2C-2BBD-834B-A2B3-497E8036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9" y="250340"/>
            <a:ext cx="9327077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URLLE logo">
            <a:extLst>
              <a:ext uri="{FF2B5EF4-FFF2-40B4-BE49-F238E27FC236}">
                <a16:creationId xmlns:a16="http://schemas.microsoft.com/office/drawing/2014/main" id="{FCD29D05-C64E-524E-B46B-CF154ABF9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0062073" y="549236"/>
            <a:ext cx="757526" cy="310312"/>
          </a:xfrm>
          <a:prstGeom prst="rect">
            <a:avLst/>
          </a:prstGeom>
        </p:spPr>
      </p:pic>
      <p:pic>
        <p:nvPicPr>
          <p:cNvPr id="18" name="UR logo">
            <a:extLst>
              <a:ext uri="{FF2B5EF4-FFF2-40B4-BE49-F238E27FC236}">
                <a16:creationId xmlns:a16="http://schemas.microsoft.com/office/drawing/2014/main" id="{FD61C473-4A5B-5242-8CCE-224AD6B95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10071259" y="956605"/>
            <a:ext cx="1598327" cy="32918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4D1E5-66D4-C140-98CE-1B52B4B9C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4515" y="63638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tabLst>
                <a:tab pos="111125" algn="r"/>
                <a:tab pos="163513" algn="l"/>
              </a:tabLst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7B5D81-B1FB-1845-822E-29D940BD8532}"/>
              </a:ext>
            </a:extLst>
          </p:cNvPr>
          <p:cNvSpPr txBox="1"/>
          <p:nvPr userDrawn="1"/>
        </p:nvSpPr>
        <p:spPr>
          <a:xfrm>
            <a:off x="11847143" y="6621249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AD4427BA-15A8-B64C-94EE-3DA8617B6B50}" type="slidenum">
              <a:rPr lang="en-US" sz="800" b="0" smtClean="0"/>
              <a:pPr algn="r"/>
              <a:t>‹#›</a:t>
            </a:fld>
            <a:endParaRPr lang="en-US" sz="800" b="0" dirty="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665108-023C-4767-8602-D7E037AB95E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" y="6477716"/>
            <a:ext cx="4316801" cy="3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1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26" r:id="rId1"/>
    <p:sldLayoutId id="2147493827" r:id="rId2"/>
    <p:sldLayoutId id="2147493828" r:id="rId3"/>
    <p:sldLayoutId id="2147493829" r:id="rId4"/>
    <p:sldLayoutId id="2147493830" r:id="rId5"/>
    <p:sldLayoutId id="2147493831" r:id="rId6"/>
    <p:sldLayoutId id="2147493832" r:id="rId7"/>
    <p:sldLayoutId id="2147493833" r:id="rId8"/>
    <p:sldLayoutId id="2147493834" r:id="rId9"/>
    <p:sldLayoutId id="2147493835" r:id="rId10"/>
    <p:sldLayoutId id="2147493836" r:id="rId11"/>
    <p:sldLayoutId id="2147493837" r:id="rId12"/>
    <p:sldLayoutId id="2147493838" r:id="rId13"/>
    <p:sldLayoutId id="2147493839" r:id="rId14"/>
    <p:sldLayoutId id="2147493840" r:id="rId15"/>
    <p:sldLayoutId id="2147493841" r:id="rId16"/>
    <p:sldLayoutId id="2147493842" r:id="rId17"/>
    <p:sldLayoutId id="2147493843" r:id="rId18"/>
    <p:sldLayoutId id="2147493810" r:id="rId19"/>
    <p:sldLayoutId id="2147493811" r:id="rId20"/>
    <p:sldLayoutId id="2147493812" r:id="rId21"/>
    <p:sldLayoutId id="2147493813" r:id="rId22"/>
    <p:sldLayoutId id="2147493814" r:id="rId23"/>
    <p:sldLayoutId id="2147493815" r:id="rId24"/>
    <p:sldLayoutId id="2147493816" r:id="rId25"/>
    <p:sldLayoutId id="2147493817" r:id="rId26"/>
    <p:sldLayoutId id="2147493818" r:id="rId27"/>
    <p:sldLayoutId id="2147493854" r:id="rId28"/>
    <p:sldLayoutId id="2147493869" r:id="rId29"/>
    <p:sldLayoutId id="2147493872" r:id="rId30"/>
  </p:sldLayoutIdLst>
  <p:hf hdr="0" ftr="0" dt="0"/>
  <p:txStyles>
    <p:titleStyle>
      <a:lvl1pPr algn="l" defTabSz="609448" rtl="0" eaLnBrk="1" latinLnBrk="0" hangingPunct="1"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608" indent="-302608" algn="l" defTabSz="609448" rtl="0" eaLnBrk="1" latinLnBrk="0" hangingPunct="1">
        <a:spcBef>
          <a:spcPts val="1200"/>
        </a:spcBef>
        <a:buFont typeface="Lucida Grande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59694" indent="-300492" algn="l" defTabSz="609448" rtl="0" eaLnBrk="1" latinLnBrk="0" hangingPunct="1">
        <a:lnSpc>
          <a:spcPct val="100000"/>
        </a:lnSpc>
        <a:spcBef>
          <a:spcPts val="533"/>
        </a:spcBef>
        <a:buFont typeface="Arial"/>
        <a:buChar char="－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indent="-300492" algn="l" defTabSz="609448" rtl="0" eaLnBrk="1" latinLnBrk="0" hangingPunct="1">
        <a:spcBef>
          <a:spcPts val="267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78097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137299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8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6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4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89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6" orient="horz" pos="1440">
          <p15:clr>
            <a:srgbClr val="F26B43"/>
          </p15:clr>
        </p15:guide>
        <p15:guide id="7" pos="2568">
          <p15:clr>
            <a:srgbClr val="F26B43"/>
          </p15:clr>
        </p15:guide>
        <p15:guide id="8" pos="51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45.png"/><Relationship Id="rId10" Type="http://schemas.openxmlformats.org/officeDocument/2006/relationships/image" Target="../media/image41.jpeg"/><Relationship Id="rId4" Type="http://schemas.openxmlformats.org/officeDocument/2006/relationships/image" Target="../media/image6.jpg"/><Relationship Id="rId9" Type="http://schemas.openxmlformats.org/officeDocument/2006/relationships/image" Target="../media/image40.emf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304C48-E8FB-46E5-BFB2-C04FCD7E955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7675" y="5383945"/>
            <a:ext cx="6949873" cy="147405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Dustin Froula and the LLE Team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Professor of Physics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Division Director, Plasma &amp; Ultrafast Laser Science &amp; Engineering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Director, IFE-STAR &amp; IFE-Consortium On LPI Research (IFE-</a:t>
            </a:r>
            <a:r>
              <a:rPr lang="en-US" dirty="0" err="1">
                <a:solidFill>
                  <a:schemeClr val="bg1"/>
                </a:solidFill>
              </a:rPr>
              <a:t>COLoR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Laboratory for Laser Energetics, University of Rochester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9637CC-2A75-4D06-9DFF-90561FE920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Fusion Power Associates</a:t>
            </a:r>
          </a:p>
          <a:p>
            <a:pPr>
              <a:spcBef>
                <a:spcPts val="0"/>
              </a:spcBef>
            </a:pPr>
            <a:r>
              <a:rPr lang="en-US" dirty="0"/>
              <a:t>Washington D.C.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1870B1-2BB9-41C2-A05B-D294BA479D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 December 2024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4C158AF-9011-492A-BA4B-1B91BCEA5FDC}"/>
              </a:ext>
            </a:extLst>
          </p:cNvPr>
          <p:cNvSpPr txBox="1">
            <a:spLocks/>
          </p:cNvSpPr>
          <p:nvPr/>
        </p:nvSpPr>
        <p:spPr>
          <a:xfrm>
            <a:off x="1426359" y="475616"/>
            <a:ext cx="7899445" cy="1572751"/>
          </a:xfrm>
          <a:prstGeom prst="rect">
            <a:avLst/>
          </a:prstGeom>
        </p:spPr>
        <p:txBody>
          <a:bodyPr lIns="0" anchor="t"/>
          <a:lstStyle>
            <a:lvl1pPr marL="0" indent="0" algn="l" defTabSz="609448" rtl="0" eaLnBrk="1" latinLnBrk="0" hangingPunct="1">
              <a:spcBef>
                <a:spcPts val="0"/>
              </a:spcBef>
              <a:buFont typeface="Lucida Grande"/>
              <a:buNone/>
              <a:defRPr sz="2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9202" indent="0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8403" indent="0" algn="l" defTabSz="609448" rtl="0" eaLnBrk="1" latinLnBrk="0" hangingPunct="1">
              <a:spcBef>
                <a:spcPts val="267"/>
              </a:spcBef>
              <a:buFont typeface="Lucida Grande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69142" indent="0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343" indent="0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8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6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4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dirty="0"/>
              <a:t>The Laboratory for Laser Energetics</a:t>
            </a:r>
          </a:p>
          <a:p>
            <a:pPr algn="ctr" fontAlgn="auto">
              <a:spcAft>
                <a:spcPts val="0"/>
              </a:spcAft>
            </a:pPr>
            <a:r>
              <a:rPr lang="en-US" sz="1800" b="0" i="1" dirty="0"/>
              <a:t>Inertial Fusion Energy: attracting and training a cadre of stockpile stewards</a:t>
            </a:r>
            <a:endParaRPr lang="en-US" sz="1600" b="0" i="1" dirty="0"/>
          </a:p>
        </p:txBody>
      </p:sp>
    </p:spTree>
    <p:extLst>
      <p:ext uri="{BB962C8B-B14F-4D97-AF65-F5344CB8AC3E}">
        <p14:creationId xmlns:p14="http://schemas.microsoft.com/office/powerpoint/2010/main" val="15564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F420E16-CD7F-439A-81E1-79E889DE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517" y="2002885"/>
            <a:ext cx="2618110" cy="3866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E7426-8FCC-4341-887F-3FA3417B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9" y="173755"/>
            <a:ext cx="9333784" cy="1325563"/>
          </a:xfrm>
        </p:spPr>
        <p:txBody>
          <a:bodyPr>
            <a:normAutofit/>
          </a:bodyPr>
          <a:lstStyle/>
          <a:p>
            <a:r>
              <a:rPr lang="en-US" sz="2000" b="0" dirty="0"/>
              <a:t>The Fourth generation Laser for Ultrabroadband </a:t>
            </a:r>
            <a:r>
              <a:rPr lang="en-US" sz="2000" b="0" dirty="0" err="1"/>
              <a:t>eXperiments</a:t>
            </a:r>
            <a:r>
              <a:rPr lang="en-US" sz="2000" b="0" dirty="0"/>
              <a:t> (FLUX) was build to demonstrate the laser technologies and LPI mitigation for a next-gen ICF driver</a:t>
            </a:r>
            <a:endParaRPr lang="en-US" sz="20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11F5EA-4E8B-4BA7-BF77-B515751102FB}"/>
              </a:ext>
            </a:extLst>
          </p:cNvPr>
          <p:cNvSpPr txBox="1">
            <a:spLocks/>
          </p:cNvSpPr>
          <p:nvPr/>
        </p:nvSpPr>
        <p:spPr>
          <a:xfrm>
            <a:off x="412376" y="1248333"/>
            <a:ext cx="3403397" cy="481968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609448" rtl="0" eaLnBrk="1" latinLnBrk="0" hangingPunct="1">
              <a:spcBef>
                <a:spcPts val="120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9202" indent="0" algn="ctr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8403" indent="0" algn="ctr" defTabSz="609448" rtl="0" eaLnBrk="1" latinLnBrk="0" hangingPunct="1">
              <a:spcBef>
                <a:spcPts val="267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69142" indent="0" algn="ctr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343" indent="0" algn="ctr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Collinear Optical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Parametric Amplifier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CAB02C5-7989-4A45-A138-AB8B1522DE2A}"/>
              </a:ext>
            </a:extLst>
          </p:cNvPr>
          <p:cNvSpPr txBox="1">
            <a:spLocks/>
          </p:cNvSpPr>
          <p:nvPr/>
        </p:nvSpPr>
        <p:spPr>
          <a:xfrm>
            <a:off x="412607" y="1955710"/>
            <a:ext cx="3402381" cy="2338021"/>
          </a:xfrm>
          <a:prstGeom prst="rect">
            <a:avLst/>
          </a:prstGeom>
        </p:spPr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B2778C2-B441-4D64-9077-5E9C87304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451" y="5409701"/>
            <a:ext cx="3763561" cy="1020964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F4460B9-330F-40D5-A138-77F445C92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02" y="5400759"/>
            <a:ext cx="3763561" cy="1020964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7DB87131-4329-415E-B11C-52328A92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879" y="5409702"/>
            <a:ext cx="3763561" cy="1010696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96C2EAC-2802-42BB-82A4-48B59AB97DF3}"/>
              </a:ext>
            </a:extLst>
          </p:cNvPr>
          <p:cNvSpPr txBox="1">
            <a:spLocks/>
          </p:cNvSpPr>
          <p:nvPr/>
        </p:nvSpPr>
        <p:spPr>
          <a:xfrm>
            <a:off x="8036395" y="5372602"/>
            <a:ext cx="4058378" cy="960449"/>
          </a:xfrm>
          <a:prstGeom prst="rect">
            <a:avLst/>
          </a:prstGeom>
          <a:noFill/>
        </p:spPr>
        <p:txBody>
          <a:bodyPr lIns="274320" tIns="182880" rIns="274320" bIns="182880"/>
          <a:lstStyle>
            <a:lvl1pPr marL="285750" marR="0" indent="-285750" algn="l" defTabSz="60944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7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8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6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4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b="0" dirty="0">
                <a:solidFill>
                  <a:schemeClr val="bg1"/>
                </a:solidFill>
              </a:rPr>
              <a:t>FLUX will deliver high bandwidth (</a:t>
            </a:r>
            <a:r>
              <a:rPr lang="en-US" b="0" dirty="0">
                <a:solidFill>
                  <a:schemeClr val="bg1"/>
                </a:solidFill>
                <a:latin typeface="Symbol" panose="05050102010706020507" pitchFamily="18" charset="2"/>
              </a:rPr>
              <a:t>Dl/l</a:t>
            </a:r>
            <a:r>
              <a:rPr lang="en-US" b="0" dirty="0">
                <a:solidFill>
                  <a:schemeClr val="bg1"/>
                </a:solidFill>
              </a:rPr>
              <a:t>&gt;1%) pulses to the OMEGA chamber along Port 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46E979-2717-45B9-85E2-F88129534A4D}"/>
              </a:ext>
            </a:extLst>
          </p:cNvPr>
          <p:cNvSpPr/>
          <p:nvPr/>
        </p:nvSpPr>
        <p:spPr>
          <a:xfrm>
            <a:off x="8145411" y="2320479"/>
            <a:ext cx="1383656" cy="8309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OMEGA-60 target chamber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087EC7-C641-439D-951C-CC61F063F0DE}"/>
              </a:ext>
            </a:extLst>
          </p:cNvPr>
          <p:cNvSpPr/>
          <p:nvPr/>
        </p:nvSpPr>
        <p:spPr>
          <a:xfrm>
            <a:off x="8512976" y="4511895"/>
            <a:ext cx="1383656" cy="33855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FLUX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FE29B8B-C27B-4040-BB2F-25E8850D186C}"/>
              </a:ext>
            </a:extLst>
          </p:cNvPr>
          <p:cNvSpPr txBox="1">
            <a:spLocks/>
          </p:cNvSpPr>
          <p:nvPr/>
        </p:nvSpPr>
        <p:spPr>
          <a:xfrm>
            <a:off x="4509232" y="1248333"/>
            <a:ext cx="2865346" cy="481968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609448" rtl="0" eaLnBrk="1" latinLnBrk="0" hangingPunct="1">
              <a:spcBef>
                <a:spcPts val="120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9202" indent="0" algn="ctr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8403" indent="0" algn="ctr" defTabSz="609448" rtl="0" eaLnBrk="1" latinLnBrk="0" hangingPunct="1">
              <a:spcBef>
                <a:spcPts val="267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69142" indent="0" algn="ctr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343" indent="0" algn="ctr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Novel UV Broadband Frequency Conversion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31AB4C0-AF51-40D6-AA70-348682D37493}"/>
              </a:ext>
            </a:extLst>
          </p:cNvPr>
          <p:cNvSpPr txBox="1">
            <a:spLocks/>
          </p:cNvSpPr>
          <p:nvPr/>
        </p:nvSpPr>
        <p:spPr>
          <a:xfrm>
            <a:off x="8363885" y="1248333"/>
            <a:ext cx="3403397" cy="481968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609448" rtl="0" eaLnBrk="1" latinLnBrk="0" hangingPunct="1">
              <a:spcBef>
                <a:spcPts val="120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9202" indent="0" algn="ctr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8403" indent="0" algn="ctr" defTabSz="609448" rtl="0" eaLnBrk="1" latinLnBrk="0" hangingPunct="1">
              <a:spcBef>
                <a:spcPts val="267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69142" indent="0" algn="ctr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343" indent="0" algn="ctr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FLUX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51DC722-BB60-4D60-A15D-82061E0DE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64"/>
          <a:stretch/>
        </p:blipFill>
        <p:spPr>
          <a:xfrm>
            <a:off x="376778" y="1651870"/>
            <a:ext cx="3736514" cy="1416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80C3033-C8AA-4CFF-B148-05806031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72" t="22769" r="44764"/>
          <a:stretch/>
        </p:blipFill>
        <p:spPr>
          <a:xfrm>
            <a:off x="2274533" y="3288438"/>
            <a:ext cx="1634914" cy="16170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F0D976-A026-42A1-98EF-5779B04F3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94" t="22769"/>
          <a:stretch/>
        </p:blipFill>
        <p:spPr>
          <a:xfrm>
            <a:off x="379242" y="3291403"/>
            <a:ext cx="1706550" cy="16170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0D3BBD0-0365-416E-9F6B-6034B1DA32E7}"/>
              </a:ext>
            </a:extLst>
          </p:cNvPr>
          <p:cNvSpPr txBox="1"/>
          <p:nvPr/>
        </p:nvSpPr>
        <p:spPr>
          <a:xfrm>
            <a:off x="350238" y="5138841"/>
            <a:ext cx="3618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C. Dorrer et al., Opt. Express </a:t>
            </a:r>
            <a:r>
              <a:rPr lang="en-US" sz="1200" b="1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28</a:t>
            </a:r>
            <a:r>
              <a:rPr lang="en-US" sz="12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, 451–471 (2020)</a:t>
            </a:r>
            <a:endParaRPr lang="en-US" sz="1800" dirty="0">
              <a:effectLst/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D72221C-2C5F-47F4-A3AF-42DE8F866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205" y="1941973"/>
            <a:ext cx="3252821" cy="1012625"/>
          </a:xfrm>
          <a:prstGeom prst="rect">
            <a:avLst/>
          </a:prstGeom>
        </p:spPr>
      </p:pic>
      <p:pic>
        <p:nvPicPr>
          <p:cNvPr id="42" name="Picture 1">
            <a:extLst>
              <a:ext uri="{FF2B5EF4-FFF2-40B4-BE49-F238E27FC236}">
                <a16:creationId xmlns:a16="http://schemas.microsoft.com/office/drawing/2014/main" id="{4BC1C703-2F62-4790-9B5A-1DFF13F73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71" y="3285898"/>
            <a:ext cx="3476646" cy="16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BABF620-C4CE-47D7-9EB4-DF2F108746AE}"/>
              </a:ext>
            </a:extLst>
          </p:cNvPr>
          <p:cNvSpPr txBox="1"/>
          <p:nvPr/>
        </p:nvSpPr>
        <p:spPr>
          <a:xfrm>
            <a:off x="4085676" y="5173509"/>
            <a:ext cx="4087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C. Dorrer et al., Opt. Express </a:t>
            </a:r>
            <a:r>
              <a:rPr lang="en-US" sz="1200" b="1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29</a:t>
            </a:r>
            <a:r>
              <a:rPr lang="en-US" sz="12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, 16,135–16,152 (2021)</a:t>
            </a:r>
            <a:endParaRPr lang="en-US" sz="1800" dirty="0">
              <a:effectLst/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624006-2BD9-46E2-8D5E-C8C061E4774B}"/>
              </a:ext>
            </a:extLst>
          </p:cNvPr>
          <p:cNvSpPr txBox="1"/>
          <p:nvPr/>
        </p:nvSpPr>
        <p:spPr>
          <a:xfrm>
            <a:off x="4540479" y="5377197"/>
            <a:ext cx="3103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300"/>
              </a:spcBef>
              <a:buNone/>
            </a:pPr>
            <a:r>
              <a:rPr lang="en-US" sz="1600" b="0" dirty="0">
                <a:solidFill>
                  <a:schemeClr val="bg1"/>
                </a:solidFill>
              </a:rPr>
              <a:t>Spectrally incoherent 1</a:t>
            </a:r>
            <a:r>
              <a:rPr lang="en-US" sz="1600" b="0" dirty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sz="1600" b="0" dirty="0">
                <a:solidFill>
                  <a:schemeClr val="bg1"/>
                </a:solidFill>
              </a:rPr>
              <a:t> source yields a broadband 3</a:t>
            </a:r>
            <a:r>
              <a:rPr lang="en-US" sz="1600" b="0" dirty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sz="1600" b="0" dirty="0">
                <a:solidFill>
                  <a:schemeClr val="bg1"/>
                </a:solidFill>
              </a:rPr>
              <a:t> pulse with ~15-THz bandwidth (</a:t>
            </a:r>
            <a:r>
              <a:rPr lang="en-US" sz="1600" b="0" dirty="0" err="1">
                <a:solidFill>
                  <a:schemeClr val="bg1"/>
                </a:solidFill>
                <a:latin typeface="Symbol" panose="05050102010706020507" pitchFamily="18" charset="2"/>
              </a:rPr>
              <a:t>Dw</a:t>
            </a:r>
            <a:r>
              <a:rPr lang="en-US" sz="1100" b="0" baseline="-25000" dirty="0" err="1">
                <a:solidFill>
                  <a:schemeClr val="bg1"/>
                </a:solidFill>
                <a:latin typeface="+mn-lt"/>
              </a:rPr>
              <a:t>UV</a:t>
            </a:r>
            <a:r>
              <a:rPr lang="en-US" sz="1600" b="0" dirty="0">
                <a:solidFill>
                  <a:schemeClr val="bg1"/>
                </a:solidFill>
                <a:latin typeface="Symbol" panose="05050102010706020507" pitchFamily="18" charset="2"/>
              </a:rPr>
              <a:t>/</a:t>
            </a:r>
            <a:r>
              <a:rPr lang="en-US" sz="1600" b="0" dirty="0" err="1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sz="1100" b="0" baseline="-25000" dirty="0" err="1">
                <a:solidFill>
                  <a:schemeClr val="bg1"/>
                </a:solidFill>
                <a:latin typeface="+mn-lt"/>
              </a:rPr>
              <a:t>UV</a:t>
            </a:r>
            <a:r>
              <a:rPr lang="en-US" sz="1600" b="0" dirty="0">
                <a:solidFill>
                  <a:schemeClr val="bg1"/>
                </a:solidFill>
              </a:rPr>
              <a:t>&gt;1.5%)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A7D2BE7D-16BA-42FF-9513-D3F7D258C8FE}"/>
              </a:ext>
            </a:extLst>
          </p:cNvPr>
          <p:cNvSpPr txBox="1">
            <a:spLocks/>
          </p:cNvSpPr>
          <p:nvPr/>
        </p:nvSpPr>
        <p:spPr>
          <a:xfrm>
            <a:off x="291520" y="5365134"/>
            <a:ext cx="3735438" cy="960449"/>
          </a:xfrm>
          <a:prstGeom prst="rect">
            <a:avLst/>
          </a:prstGeom>
          <a:noFill/>
        </p:spPr>
        <p:txBody>
          <a:bodyPr lIns="274320" tIns="182880" rIns="274320" bIns="182880"/>
          <a:lstStyle>
            <a:lvl1pPr marL="285750" marR="0" indent="-285750" algn="l" defTabSz="60944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0" dirty="0">
                <a:solidFill>
                  <a:schemeClr val="bg1"/>
                </a:solidFill>
              </a:rPr>
              <a:t>70% conversion efficiency from pump to broadband signal and idler in power amplifier</a:t>
            </a:r>
          </a:p>
        </p:txBody>
      </p:sp>
    </p:spTree>
    <p:extLst>
      <p:ext uri="{BB962C8B-B14F-4D97-AF65-F5344CB8AC3E}">
        <p14:creationId xmlns:p14="http://schemas.microsoft.com/office/powerpoint/2010/main" val="142999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6">
            <a:extLst>
              <a:ext uri="{FF2B5EF4-FFF2-40B4-BE49-F238E27FC236}">
                <a16:creationId xmlns:a16="http://schemas.microsoft.com/office/drawing/2014/main" id="{3E429DC4-8D1D-430A-B51C-52A7ABCA7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4216" y="5134590"/>
            <a:ext cx="2331087" cy="889198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4D2868D5-572B-42A4-AC83-E9EC81AE6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852" y="5134590"/>
            <a:ext cx="2331087" cy="889198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25774DA9-FA46-4D20-AA8C-7956BB342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527" y="5134590"/>
            <a:ext cx="2331087" cy="889198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574945E6-CD2D-45D5-9021-7FC7DEFCF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51" y="5134590"/>
            <a:ext cx="2331087" cy="889198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F69A51-065C-43AD-9E49-6640BFFC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69" y="230931"/>
            <a:ext cx="7720148" cy="1325563"/>
          </a:xfrm>
        </p:spPr>
        <p:txBody>
          <a:bodyPr/>
          <a:lstStyle/>
          <a:p>
            <a:r>
              <a:rPr lang="en-US" b="0" dirty="0"/>
              <a:t>Platforms have been developed to isolate and quantify our understanding of bandwidth on each laser-plasma interaction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352D3A-E6B0-4C78-9FCF-84DFE041A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9"/>
          <a:stretch/>
        </p:blipFill>
        <p:spPr>
          <a:xfrm>
            <a:off x="3430342" y="2381854"/>
            <a:ext cx="2431535" cy="2437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331B68-17E2-43BA-B16D-5E2EF63504ED}"/>
              </a:ext>
            </a:extLst>
          </p:cNvPr>
          <p:cNvSpPr txBox="1"/>
          <p:nvPr/>
        </p:nvSpPr>
        <p:spPr>
          <a:xfrm>
            <a:off x="3580328" y="5292331"/>
            <a:ext cx="1984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CBET Beamlets Diagnostic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29E89-CB12-483D-9B3C-19FFDEE09393}"/>
              </a:ext>
            </a:extLst>
          </p:cNvPr>
          <p:cNvSpPr txBox="1"/>
          <p:nvPr/>
        </p:nvSpPr>
        <p:spPr>
          <a:xfrm>
            <a:off x="2139" y="1425666"/>
            <a:ext cx="3054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Single-Beam LPI</a:t>
            </a:r>
          </a:p>
          <a:p>
            <a:pPr algn="ctr"/>
            <a:r>
              <a:rPr lang="en-US" sz="1400" dirty="0"/>
              <a:t>laser absorption, filamentation, </a:t>
            </a:r>
            <a:br>
              <a:rPr lang="en-US" sz="1400" dirty="0"/>
            </a:br>
            <a:r>
              <a:rPr lang="en-US" sz="1400" dirty="0"/>
              <a:t>SBS, SRS)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543199-4B3D-4425-8801-6F841E131FA1}"/>
              </a:ext>
            </a:extLst>
          </p:cNvPr>
          <p:cNvSpPr txBox="1"/>
          <p:nvPr/>
        </p:nvSpPr>
        <p:spPr>
          <a:xfrm>
            <a:off x="3699817" y="1406196"/>
            <a:ext cx="1745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Cross-beam </a:t>
            </a:r>
            <a:br>
              <a:rPr lang="en-US" sz="1600" b="1" dirty="0"/>
            </a:br>
            <a:r>
              <a:rPr lang="en-US" sz="1600" b="1" dirty="0"/>
              <a:t>Energy Transfer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179457-2D06-40E9-81C1-4F690A8EC91D}"/>
              </a:ext>
            </a:extLst>
          </p:cNvPr>
          <p:cNvSpPr txBox="1"/>
          <p:nvPr/>
        </p:nvSpPr>
        <p:spPr>
          <a:xfrm>
            <a:off x="6450530" y="1406197"/>
            <a:ext cx="2331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Multiple Beam Driven </a:t>
            </a:r>
            <a:br>
              <a:rPr lang="en-US" sz="1600" b="1" dirty="0"/>
            </a:br>
            <a:r>
              <a:rPr lang="en-US" sz="1600" b="1" dirty="0"/>
              <a:t>Hot Electron LPI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D7E979-6ECD-4DC1-8653-848F9FA64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31043" b="7248"/>
          <a:stretch/>
        </p:blipFill>
        <p:spPr>
          <a:xfrm>
            <a:off x="6283661" y="2293596"/>
            <a:ext cx="2664823" cy="24868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C61387-8A5D-4C8E-9BE2-CB0966AA6422}"/>
              </a:ext>
            </a:extLst>
          </p:cNvPr>
          <p:cNvSpPr txBox="1"/>
          <p:nvPr/>
        </p:nvSpPr>
        <p:spPr>
          <a:xfrm>
            <a:off x="6450530" y="5342754"/>
            <a:ext cx="2331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f</a:t>
            </a:r>
            <a:r>
              <a:rPr lang="en-US" sz="1600" dirty="0">
                <a:solidFill>
                  <a:schemeClr val="bg1"/>
                </a:solidFill>
              </a:rPr>
              <a:t>/1.5 focusing to mimic multibeam laser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B9AAD-E5BC-477B-9523-4AB689C42177}"/>
              </a:ext>
            </a:extLst>
          </p:cNvPr>
          <p:cNvSpPr txBox="1"/>
          <p:nvPr/>
        </p:nvSpPr>
        <p:spPr>
          <a:xfrm>
            <a:off x="616631" y="5315338"/>
            <a:ext cx="1984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Transmitted Beam Diagnostic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ABA923-6F9C-499D-B24A-2415F3B27F88}"/>
              </a:ext>
            </a:extLst>
          </p:cNvPr>
          <p:cNvSpPr txBox="1"/>
          <p:nvPr/>
        </p:nvSpPr>
        <p:spPr>
          <a:xfrm>
            <a:off x="9916245" y="1545385"/>
            <a:ext cx="1486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Laser Imprint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7E106-C292-4E3E-8F66-ACD71801AD84}"/>
              </a:ext>
            </a:extLst>
          </p:cNvPr>
          <p:cNvSpPr txBox="1"/>
          <p:nvPr/>
        </p:nvSpPr>
        <p:spPr>
          <a:xfrm>
            <a:off x="9756747" y="5296045"/>
            <a:ext cx="180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High-Resolution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soft x-ray imaging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4B0DC-9E5F-4AF1-AB0F-760E7AB0360D}"/>
              </a:ext>
            </a:extLst>
          </p:cNvPr>
          <p:cNvSpPr txBox="1"/>
          <p:nvPr/>
        </p:nvSpPr>
        <p:spPr>
          <a:xfrm>
            <a:off x="408481" y="6075310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Katz et al., RSI (2021)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E7E4E6-A26B-4DF3-B8D3-557F6AF34E3A}"/>
              </a:ext>
            </a:extLst>
          </p:cNvPr>
          <p:cNvSpPr txBox="1"/>
          <p:nvPr/>
        </p:nvSpPr>
        <p:spPr>
          <a:xfrm>
            <a:off x="3464535" y="6073653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Edgell et al., RSI (2018)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DF8EEF-CEDD-454D-A20C-B9B7A89C4590}"/>
              </a:ext>
            </a:extLst>
          </p:cNvPr>
          <p:cNvSpPr txBox="1"/>
          <p:nvPr/>
        </p:nvSpPr>
        <p:spPr>
          <a:xfrm>
            <a:off x="9711060" y="6043265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Haberberger et al.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43E7E4-D56D-4AA9-A00D-C5D3D3B8D7AD}"/>
              </a:ext>
            </a:extLst>
          </p:cNvPr>
          <p:cNvSpPr txBox="1"/>
          <p:nvPr/>
        </p:nvSpPr>
        <p:spPr>
          <a:xfrm>
            <a:off x="6906390" y="6043265"/>
            <a:ext cx="1419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Turnbull et al.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8C382ED-14B7-485E-A6E3-E9278E6D01AB}"/>
              </a:ext>
            </a:extLst>
          </p:cNvPr>
          <p:cNvGrpSpPr/>
          <p:nvPr/>
        </p:nvGrpSpPr>
        <p:grpSpPr>
          <a:xfrm>
            <a:off x="408481" y="2511994"/>
            <a:ext cx="2344278" cy="2119360"/>
            <a:chOff x="408481" y="2688341"/>
            <a:chExt cx="2344278" cy="211936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7585CE5-16F0-4DAB-B9E4-E9EBA5D67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594" t="7933" r="23258" b="54082"/>
            <a:stretch/>
          </p:blipFill>
          <p:spPr>
            <a:xfrm>
              <a:off x="408481" y="2688341"/>
              <a:ext cx="2344278" cy="211936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86CA6A-9F62-467C-BEDF-403838C97264}"/>
                </a:ext>
              </a:extLst>
            </p:cNvPr>
            <p:cNvSpPr/>
            <p:nvPr/>
          </p:nvSpPr>
          <p:spPr>
            <a:xfrm>
              <a:off x="616631" y="2688341"/>
              <a:ext cx="650466" cy="97526"/>
            </a:xfrm>
            <a:prstGeom prst="rect">
              <a:avLst/>
            </a:prstGeom>
            <a:solidFill>
              <a:srgbClr val="47439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D38463-15CB-450A-BCAA-B44A00ED59CD}"/>
                </a:ext>
              </a:extLst>
            </p:cNvPr>
            <p:cNvSpPr/>
            <p:nvPr/>
          </p:nvSpPr>
          <p:spPr>
            <a:xfrm>
              <a:off x="525190" y="4647770"/>
              <a:ext cx="2153596" cy="97526"/>
            </a:xfrm>
            <a:prstGeom prst="rect">
              <a:avLst/>
            </a:prstGeom>
            <a:solidFill>
              <a:srgbClr val="47439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7A89187-F325-4C2A-AB3F-CD9AE531A3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r="67697"/>
          <a:stretch/>
        </p:blipFill>
        <p:spPr>
          <a:xfrm>
            <a:off x="9370268" y="2303476"/>
            <a:ext cx="2363894" cy="2667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5CE4AB-D864-4A30-B41C-737964DBA4ED}"/>
              </a:ext>
            </a:extLst>
          </p:cNvPr>
          <p:cNvSpPr txBox="1"/>
          <p:nvPr/>
        </p:nvSpPr>
        <p:spPr>
          <a:xfrm>
            <a:off x="9998797" y="1922768"/>
            <a:ext cx="13211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1.7 keV</a:t>
            </a:r>
          </a:p>
          <a:p>
            <a:pPr algn="ctr"/>
            <a:r>
              <a:rPr lang="en-US" sz="1100" b="1" dirty="0"/>
              <a:t>(2 </a:t>
            </a:r>
            <a:r>
              <a:rPr lang="en-US" sz="1100" b="1" dirty="0">
                <a:latin typeface="Symbol" panose="05050102010706020507" pitchFamily="18" charset="2"/>
              </a:rPr>
              <a:t>m</a:t>
            </a:r>
            <a:r>
              <a:rPr lang="en-US" sz="1100" b="1" dirty="0"/>
              <a:t>m resolution)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C4F25D7-703C-45E3-B903-BE6278CD9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01" y="429986"/>
            <a:ext cx="827090" cy="8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12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9E256-631B-5841-BFD2-17275362F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241" y="5477196"/>
            <a:ext cx="4722812" cy="100402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70A"/>
                </a:solidFill>
              </a:rPr>
              <a:t>Thank You and Meliora</a:t>
            </a:r>
          </a:p>
          <a:p>
            <a:pPr algn="ctr"/>
            <a:r>
              <a:rPr lang="en-US" dirty="0">
                <a:solidFill>
                  <a:srgbClr val="FFC70A"/>
                </a:solidFill>
              </a:rPr>
              <a:t>Questions?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91286" y="758050"/>
            <a:ext cx="4202198" cy="4627298"/>
            <a:chOff x="3409772" y="188006"/>
            <a:chExt cx="5153114" cy="56744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3" t="2741" r="23022" b="14517"/>
            <a:stretch/>
          </p:blipFill>
          <p:spPr>
            <a:xfrm>
              <a:off x="3409772" y="188006"/>
              <a:ext cx="5153114" cy="5674409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" t="88370" r="84689" b="2783"/>
            <a:stretch/>
          </p:blipFill>
          <p:spPr>
            <a:xfrm>
              <a:off x="3555130" y="388049"/>
              <a:ext cx="1307507" cy="606752"/>
            </a:xfrm>
            <a:prstGeom prst="rect">
              <a:avLst/>
            </a:prstGeom>
            <a:ln w="285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9071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FC476341-2B8C-CF48-B69F-7C3D6912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0" r="1960"/>
          <a:stretch>
            <a:fillRect/>
          </a:stretch>
        </p:blipFill>
        <p:spPr>
          <a:xfrm>
            <a:off x="401016" y="2400698"/>
            <a:ext cx="3064703" cy="2082887"/>
          </a:xfrm>
          <a:prstGeom prst="rect">
            <a:avLst/>
          </a:prstGeom>
        </p:spPr>
      </p:pic>
      <p:pic>
        <p:nvPicPr>
          <p:cNvPr id="9" name="Picture Placeholder 14">
            <a:extLst>
              <a:ext uri="{FF2B5EF4-FFF2-40B4-BE49-F238E27FC236}">
                <a16:creationId xmlns:a16="http://schemas.microsoft.com/office/drawing/2014/main" id="{0DB32E40-CDFD-E34A-B9F1-7D489B42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8" r="978"/>
          <a:stretch>
            <a:fillRect/>
          </a:stretch>
        </p:blipFill>
        <p:spPr>
          <a:xfrm>
            <a:off x="8875644" y="2409800"/>
            <a:ext cx="3051313" cy="2073785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C3EBB07D-5F4B-4A5C-81D5-116140B18EFF}"/>
              </a:ext>
            </a:extLst>
          </p:cNvPr>
          <p:cNvSpPr txBox="1">
            <a:spLocks/>
          </p:cNvSpPr>
          <p:nvPr/>
        </p:nvSpPr>
        <p:spPr>
          <a:xfrm>
            <a:off x="401015" y="5204867"/>
            <a:ext cx="11525941" cy="9144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609448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rgbClr val="133478"/>
                </a:solidFill>
                <a:latin typeface="+mn-lt"/>
              </a:rPr>
              <a:t>Stockpile Stewardship | Energy Security | National Security | Economic Security </a:t>
            </a:r>
          </a:p>
        </p:txBody>
      </p:sp>
      <p:pic>
        <p:nvPicPr>
          <p:cNvPr id="14" name="Picture Placeholder 15" descr="A picture containing laser&#10;&#10;Description automatically generated">
            <a:extLst>
              <a:ext uri="{FF2B5EF4-FFF2-40B4-BE49-F238E27FC236}">
                <a16:creationId xmlns:a16="http://schemas.microsoft.com/office/drawing/2014/main" id="{0073B3A8-6D24-4D30-AD0E-863ADF14E1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568" b="18568"/>
          <a:stretch>
            <a:fillRect/>
          </a:stretch>
        </p:blipFill>
        <p:spPr>
          <a:xfrm>
            <a:off x="3659530" y="2391689"/>
            <a:ext cx="5022303" cy="208288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683A33C-4D40-425F-9A53-DC20A079A306}"/>
              </a:ext>
            </a:extLst>
          </p:cNvPr>
          <p:cNvSpPr/>
          <p:nvPr/>
        </p:nvSpPr>
        <p:spPr>
          <a:xfrm>
            <a:off x="401016" y="4464495"/>
            <a:ext cx="3064703" cy="432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Innovate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0C4E36-B32D-41EB-B574-21328365843A}"/>
              </a:ext>
            </a:extLst>
          </p:cNvPr>
          <p:cNvSpPr/>
          <p:nvPr/>
        </p:nvSpPr>
        <p:spPr>
          <a:xfrm>
            <a:off x="3659530" y="4474576"/>
            <a:ext cx="5022303" cy="432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Leadership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D705D8-21B2-4183-A790-F7DCED530489}"/>
              </a:ext>
            </a:extLst>
          </p:cNvPr>
          <p:cNvSpPr/>
          <p:nvPr/>
        </p:nvSpPr>
        <p:spPr>
          <a:xfrm>
            <a:off x="8875644" y="4464495"/>
            <a:ext cx="3051313" cy="432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Educate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0BA1636-D974-47B3-A663-6C83E8475278}"/>
              </a:ext>
            </a:extLst>
          </p:cNvPr>
          <p:cNvSpPr txBox="1">
            <a:spLocks/>
          </p:cNvSpPr>
          <p:nvPr/>
        </p:nvSpPr>
        <p:spPr>
          <a:xfrm>
            <a:off x="401016" y="89378"/>
            <a:ext cx="9574257" cy="9144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609448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The vision for the University of Rochester’s Laboratory for Laser Energetics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leading academic institution advancing laser technologies, fusion,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high-energy density sciences at scale</a:t>
            </a:r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B1F399-8D00-4F15-8B42-AF5A5B60A6B0}"/>
              </a:ext>
            </a:extLst>
          </p:cNvPr>
          <p:cNvSpPr/>
          <p:nvPr/>
        </p:nvSpPr>
        <p:spPr>
          <a:xfrm>
            <a:off x="2444360" y="1443444"/>
            <a:ext cx="7280686" cy="587557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41DB74-47F5-49DE-AD8F-A8A65D8AFE1A}"/>
              </a:ext>
            </a:extLst>
          </p:cNvPr>
          <p:cNvSpPr/>
          <p:nvPr/>
        </p:nvSpPr>
        <p:spPr>
          <a:xfrm>
            <a:off x="2399931" y="1548099"/>
            <a:ext cx="7362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Building S&amp;T and future scientists for national and energy security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97E49-11F9-4B81-8CC5-F9FE6815E7DE}"/>
              </a:ext>
            </a:extLst>
          </p:cNvPr>
          <p:cNvSpPr/>
          <p:nvPr/>
        </p:nvSpPr>
        <p:spPr>
          <a:xfrm>
            <a:off x="0" y="6400800"/>
            <a:ext cx="4429496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9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88DC96-8538-DD6F-7AF5-1B736705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748" y="89378"/>
            <a:ext cx="7300793" cy="914400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World’s Largest Lasers in an Academic Institution</a:t>
            </a:r>
            <a:br>
              <a:rPr lang="en-US" dirty="0">
                <a:cs typeface="Arial"/>
              </a:rPr>
            </a:br>
            <a:r>
              <a:rPr lang="en-US" sz="16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Omega Facilities provide 80% of the Nation’s HEDP experiments to the community</a:t>
            </a:r>
            <a:endParaRPr lang="en-US" b="0" i="1" dirty="0">
              <a:cs typeface="Arial"/>
            </a:endParaRPr>
          </a:p>
        </p:txBody>
      </p:sp>
      <p:pic>
        <p:nvPicPr>
          <p:cNvPr id="5" name="Picture 4" descr="A diagram of a factory&#10;&#10;Description automatically generated">
            <a:extLst>
              <a:ext uri="{FF2B5EF4-FFF2-40B4-BE49-F238E27FC236}">
                <a16:creationId xmlns:a16="http://schemas.microsoft.com/office/drawing/2014/main" id="{41BA8B72-1C00-4D44-D063-62CC6A1C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43" y="1112477"/>
            <a:ext cx="10179573" cy="49728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9ABDAA-9D96-4FA9-9921-805E6D811D42}"/>
              </a:ext>
            </a:extLst>
          </p:cNvPr>
          <p:cNvSpPr/>
          <p:nvPr/>
        </p:nvSpPr>
        <p:spPr>
          <a:xfrm>
            <a:off x="0" y="6400800"/>
            <a:ext cx="4429496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214DA-060D-4DEA-AB7B-79984A35A692}"/>
              </a:ext>
            </a:extLst>
          </p:cNvPr>
          <p:cNvSpPr/>
          <p:nvPr/>
        </p:nvSpPr>
        <p:spPr>
          <a:xfrm>
            <a:off x="2444360" y="6276109"/>
            <a:ext cx="7280686" cy="515172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CB590-3ADA-4621-8021-24633A0D110F}"/>
              </a:ext>
            </a:extLst>
          </p:cNvPr>
          <p:cNvSpPr/>
          <p:nvPr/>
        </p:nvSpPr>
        <p:spPr>
          <a:xfrm>
            <a:off x="2399931" y="6344571"/>
            <a:ext cx="7362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LLEs facilities support a robust direct-drive fusion program</a:t>
            </a:r>
          </a:p>
        </p:txBody>
      </p:sp>
    </p:spTree>
    <p:extLst>
      <p:ext uri="{BB962C8B-B14F-4D97-AF65-F5344CB8AC3E}">
        <p14:creationId xmlns:p14="http://schemas.microsoft.com/office/powerpoint/2010/main" val="231942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C6ADA8B-BC25-4CFF-9085-7671224A6372}"/>
              </a:ext>
            </a:extLst>
          </p:cNvPr>
          <p:cNvSpPr/>
          <p:nvPr/>
        </p:nvSpPr>
        <p:spPr>
          <a:xfrm>
            <a:off x="7719971" y="0"/>
            <a:ext cx="4455355" cy="6858000"/>
          </a:xfrm>
          <a:prstGeom prst="rect">
            <a:avLst/>
          </a:prstGeom>
          <a:solidFill>
            <a:srgbClr val="05093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72569C-F0BC-43D5-A816-E2C46332C61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12677" r="21230" b="-191"/>
          <a:stretch/>
        </p:blipFill>
        <p:spPr bwMode="auto">
          <a:xfrm>
            <a:off x="7719972" y="1491001"/>
            <a:ext cx="4240306" cy="4028591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FFA34B-FA2E-4A51-8737-2318B2B9C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65" y="2451115"/>
            <a:ext cx="1456986" cy="1456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4934CB-3F8B-449E-B30A-30E7E8BC2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08" y="2559848"/>
            <a:ext cx="1655022" cy="1239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2A841-E7B8-4A34-B1CB-2EB3A406E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611" y="2868225"/>
            <a:ext cx="1893821" cy="6227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0E6AC-E92E-42E9-B25B-057C97826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57" y="6388810"/>
            <a:ext cx="2493521" cy="4197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29AC59-6E6A-4616-8298-0786464E73A7}"/>
              </a:ext>
            </a:extLst>
          </p:cNvPr>
          <p:cNvSpPr txBox="1"/>
          <p:nvPr/>
        </p:nvSpPr>
        <p:spPr>
          <a:xfrm>
            <a:off x="987004" y="1951191"/>
            <a:ext cx="1502334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Tammy Ma </a:t>
            </a:r>
          </a:p>
          <a:p>
            <a:pPr algn="ctr"/>
            <a:r>
              <a:rPr lang="en-US" sz="1050" b="1" dirty="0"/>
              <a:t>(STARFIRE Director)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02F71F-EE23-49E1-A096-4B11E7328695}"/>
              </a:ext>
            </a:extLst>
          </p:cNvPr>
          <p:cNvSpPr txBox="1"/>
          <p:nvPr/>
        </p:nvSpPr>
        <p:spPr>
          <a:xfrm>
            <a:off x="3098850" y="1951191"/>
            <a:ext cx="154561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Dustin Froula</a:t>
            </a:r>
          </a:p>
          <a:p>
            <a:pPr algn="ctr"/>
            <a:r>
              <a:rPr lang="en-US" sz="1050" b="1" dirty="0"/>
              <a:t>(IFE-</a:t>
            </a:r>
            <a:r>
              <a:rPr lang="en-US" sz="1050" b="1" dirty="0" err="1"/>
              <a:t>COLoR</a:t>
            </a:r>
            <a:r>
              <a:rPr lang="en-US" sz="1050" b="1" dirty="0"/>
              <a:t> Director)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1A2187-FE30-48C7-ACC7-41CBD7D7180A}"/>
              </a:ext>
            </a:extLst>
          </p:cNvPr>
          <p:cNvSpPr txBox="1"/>
          <p:nvPr/>
        </p:nvSpPr>
        <p:spPr>
          <a:xfrm>
            <a:off x="5188687" y="1951191"/>
            <a:ext cx="157767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Carmen Menoni </a:t>
            </a:r>
          </a:p>
          <a:p>
            <a:pPr algn="ctr"/>
            <a:r>
              <a:rPr lang="en-US" sz="1050" b="1" dirty="0"/>
              <a:t>(RISE Director)</a:t>
            </a:r>
          </a:p>
        </p:txBody>
      </p:sp>
      <p:pic>
        <p:nvPicPr>
          <p:cNvPr id="29" name="URLLE logo">
            <a:extLst>
              <a:ext uri="{FF2B5EF4-FFF2-40B4-BE49-F238E27FC236}">
                <a16:creationId xmlns:a16="http://schemas.microsoft.com/office/drawing/2014/main" id="{16B504AA-12F8-4CAC-9959-4532F6CD9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62073" y="549650"/>
            <a:ext cx="757526" cy="310311"/>
          </a:xfrm>
          <a:prstGeom prst="rect">
            <a:avLst/>
          </a:prstGeom>
        </p:spPr>
      </p:pic>
      <p:pic>
        <p:nvPicPr>
          <p:cNvPr id="30" name="UR logo">
            <a:extLst>
              <a:ext uri="{FF2B5EF4-FFF2-40B4-BE49-F238E27FC236}">
                <a16:creationId xmlns:a16="http://schemas.microsoft.com/office/drawing/2014/main" id="{9A2C3F82-9E72-4CEF-A9EB-4177C2753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E246C2-534E-46A2-BF9C-EFAB8C920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10" y="5830911"/>
            <a:ext cx="1031960" cy="10319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E10330-057F-4DD8-BD28-61BA92938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781" y="5876206"/>
            <a:ext cx="1172226" cy="8779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2032DB-FB6E-4608-BE30-C1F6B4A51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058" y="6074623"/>
            <a:ext cx="1341363" cy="4410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2ECF30-51A7-4916-80DC-079D9739A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958934" y="4496757"/>
            <a:ext cx="1825448" cy="6227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0D0E4C-C9CE-4977-A156-1C69CB2EA3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18104" y="4152155"/>
            <a:ext cx="2016707" cy="12253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7B632A-048C-448F-85A0-9FB43C19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05" y="4496757"/>
            <a:ext cx="1577335" cy="58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8565C4-54CC-4BF3-958A-0352E5DA58CD}"/>
              </a:ext>
            </a:extLst>
          </p:cNvPr>
          <p:cNvSpPr/>
          <p:nvPr/>
        </p:nvSpPr>
        <p:spPr>
          <a:xfrm>
            <a:off x="184883" y="5703400"/>
            <a:ext cx="7280686" cy="587557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49F547-E167-4B14-AA8F-64652D760B0B}"/>
              </a:ext>
            </a:extLst>
          </p:cNvPr>
          <p:cNvSpPr/>
          <p:nvPr/>
        </p:nvSpPr>
        <p:spPr>
          <a:xfrm>
            <a:off x="140454" y="5808055"/>
            <a:ext cx="7362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An ecosystem to accelerate our Nation’s path to a fusion power plant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847F491-E723-4E44-80DE-68B207272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058" y="6074623"/>
            <a:ext cx="1341363" cy="4410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0AC9F2-7A34-4BE8-9E40-D7ADEE345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056" b="79817"/>
          <a:stretch/>
        </p:blipFill>
        <p:spPr>
          <a:xfrm>
            <a:off x="7821255" y="4114682"/>
            <a:ext cx="4288266" cy="1664995"/>
          </a:xfrm>
          <a:prstGeom prst="rect">
            <a:avLst/>
          </a:prstGeom>
        </p:spPr>
      </p:pic>
      <p:sp>
        <p:nvSpPr>
          <p:cNvPr id="14341" name="Rectangle 8"/>
          <p:cNvSpPr>
            <a:spLocks noGrp="1"/>
          </p:cNvSpPr>
          <p:nvPr>
            <p:ph type="title"/>
          </p:nvPr>
        </p:nvSpPr>
        <p:spPr>
          <a:xfrm>
            <a:off x="547254" y="108042"/>
            <a:ext cx="6864927" cy="811777"/>
          </a:xfrm>
        </p:spPr>
        <p:txBody>
          <a:bodyPr>
            <a:noAutofit/>
          </a:bodyPr>
          <a:lstStyle/>
          <a:p>
            <a:r>
              <a:rPr lang="en-US" sz="2000" b="0" dirty="0"/>
              <a:t>The Office of Science has formed an ecosystem focused on bringing together the Nation’s inertial fusion energy efforts</a:t>
            </a:r>
            <a:endParaRPr lang="en-US" sz="2000" b="0" i="1" dirty="0"/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C5A6608E-CEB6-411A-90E2-25C7D7009FC2}"/>
              </a:ext>
            </a:extLst>
          </p:cNvPr>
          <p:cNvSpPr txBox="1">
            <a:spLocks/>
          </p:cNvSpPr>
          <p:nvPr/>
        </p:nvSpPr>
        <p:spPr>
          <a:xfrm>
            <a:off x="922059" y="1022819"/>
            <a:ext cx="6115315" cy="8117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609448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000" dirty="0">
                <a:solidFill>
                  <a:srgbClr val="0F6636"/>
                </a:solidFill>
              </a:rPr>
              <a:t>IFE-Science &amp; Technology Accelerated Research (IFE-STAR) Ecosystem</a:t>
            </a:r>
            <a:endParaRPr lang="en-US" sz="2000" i="1" dirty="0">
              <a:solidFill>
                <a:srgbClr val="0F6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5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C6ADA8B-BC25-4CFF-9085-7671224A6372}"/>
              </a:ext>
            </a:extLst>
          </p:cNvPr>
          <p:cNvSpPr/>
          <p:nvPr/>
        </p:nvSpPr>
        <p:spPr>
          <a:xfrm>
            <a:off x="7719971" y="0"/>
            <a:ext cx="4455355" cy="6858000"/>
          </a:xfrm>
          <a:prstGeom prst="rect">
            <a:avLst/>
          </a:prstGeom>
          <a:solidFill>
            <a:srgbClr val="05093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72569C-F0BC-43D5-A816-E2C46332C61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12677" r="21230" b="-191"/>
          <a:stretch/>
        </p:blipFill>
        <p:spPr bwMode="auto">
          <a:xfrm>
            <a:off x="7719972" y="1491001"/>
            <a:ext cx="4240306" cy="4028591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FFA34B-FA2E-4A51-8737-2318B2B9C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65" y="2451115"/>
            <a:ext cx="1456986" cy="1456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4934CB-3F8B-449E-B30A-30E7E8BC2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08" y="2559848"/>
            <a:ext cx="1655022" cy="1239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2A841-E7B8-4A34-B1CB-2EB3A406E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611" y="2868225"/>
            <a:ext cx="1893821" cy="6227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0E6AC-E92E-42E9-B25B-057C97826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57" y="6388810"/>
            <a:ext cx="2493521" cy="4197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29AC59-6E6A-4616-8298-0786464E73A7}"/>
              </a:ext>
            </a:extLst>
          </p:cNvPr>
          <p:cNvSpPr txBox="1"/>
          <p:nvPr/>
        </p:nvSpPr>
        <p:spPr>
          <a:xfrm>
            <a:off x="987004" y="1951191"/>
            <a:ext cx="1502334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Tammy Ma </a:t>
            </a:r>
          </a:p>
          <a:p>
            <a:pPr algn="ctr"/>
            <a:r>
              <a:rPr lang="en-US" sz="1050" b="1" dirty="0"/>
              <a:t>(STARFIRE Director)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02F71F-EE23-49E1-A096-4B11E7328695}"/>
              </a:ext>
            </a:extLst>
          </p:cNvPr>
          <p:cNvSpPr txBox="1"/>
          <p:nvPr/>
        </p:nvSpPr>
        <p:spPr>
          <a:xfrm>
            <a:off x="3098850" y="1951191"/>
            <a:ext cx="154561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Dustin Froula</a:t>
            </a:r>
          </a:p>
          <a:p>
            <a:pPr algn="ctr"/>
            <a:r>
              <a:rPr lang="en-US" sz="1050" b="1" dirty="0"/>
              <a:t>(IFE-</a:t>
            </a:r>
            <a:r>
              <a:rPr lang="en-US" sz="1050" b="1" dirty="0" err="1"/>
              <a:t>COLoR</a:t>
            </a:r>
            <a:r>
              <a:rPr lang="en-US" sz="1050" b="1" dirty="0"/>
              <a:t> Director)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1A2187-FE30-48C7-ACC7-41CBD7D7180A}"/>
              </a:ext>
            </a:extLst>
          </p:cNvPr>
          <p:cNvSpPr txBox="1"/>
          <p:nvPr/>
        </p:nvSpPr>
        <p:spPr>
          <a:xfrm>
            <a:off x="5188687" y="1951191"/>
            <a:ext cx="157767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Carmen Menoni </a:t>
            </a:r>
          </a:p>
          <a:p>
            <a:pPr algn="ctr"/>
            <a:r>
              <a:rPr lang="en-US" sz="1050" b="1" dirty="0"/>
              <a:t>(RISE Director)</a:t>
            </a:r>
          </a:p>
        </p:txBody>
      </p:sp>
      <p:pic>
        <p:nvPicPr>
          <p:cNvPr id="29" name="URLLE logo">
            <a:extLst>
              <a:ext uri="{FF2B5EF4-FFF2-40B4-BE49-F238E27FC236}">
                <a16:creationId xmlns:a16="http://schemas.microsoft.com/office/drawing/2014/main" id="{16B504AA-12F8-4CAC-9959-4532F6CD9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62073" y="549650"/>
            <a:ext cx="757526" cy="310311"/>
          </a:xfrm>
          <a:prstGeom prst="rect">
            <a:avLst/>
          </a:prstGeom>
        </p:spPr>
      </p:pic>
      <p:pic>
        <p:nvPicPr>
          <p:cNvPr id="30" name="UR logo">
            <a:extLst>
              <a:ext uri="{FF2B5EF4-FFF2-40B4-BE49-F238E27FC236}">
                <a16:creationId xmlns:a16="http://schemas.microsoft.com/office/drawing/2014/main" id="{9A2C3F82-9E72-4CEF-A9EB-4177C2753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E246C2-534E-46A2-BF9C-EFAB8C920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10" y="5830911"/>
            <a:ext cx="1031960" cy="10319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E10330-057F-4DD8-BD28-61BA92938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781" y="5876206"/>
            <a:ext cx="1172226" cy="8779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2032DB-FB6E-4608-BE30-C1F6B4A51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058" y="6074623"/>
            <a:ext cx="1341363" cy="4410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2ECF30-51A7-4916-80DC-079D9739A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958934" y="4496757"/>
            <a:ext cx="1825448" cy="6227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0D0E4C-C9CE-4977-A156-1C69CB2EA3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18104" y="4152155"/>
            <a:ext cx="2016707" cy="12253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7B632A-048C-448F-85A0-9FB43C19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05" y="4496757"/>
            <a:ext cx="1577335" cy="58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8565C4-54CC-4BF3-958A-0352E5DA58CD}"/>
              </a:ext>
            </a:extLst>
          </p:cNvPr>
          <p:cNvSpPr/>
          <p:nvPr/>
        </p:nvSpPr>
        <p:spPr>
          <a:xfrm>
            <a:off x="184883" y="5703400"/>
            <a:ext cx="7280686" cy="587557"/>
          </a:xfrm>
          <a:prstGeom prst="rect">
            <a:avLst/>
          </a:prstGeom>
          <a:solidFill>
            <a:srgbClr val="1C4F9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847F491-E723-4E44-80DE-68B207272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058" y="6074623"/>
            <a:ext cx="1341363" cy="4410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0AC9F2-7A34-4BE8-9E40-D7ADEE345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056" b="79817"/>
          <a:stretch/>
        </p:blipFill>
        <p:spPr>
          <a:xfrm>
            <a:off x="7821255" y="4114682"/>
            <a:ext cx="4288266" cy="1664995"/>
          </a:xfrm>
          <a:prstGeom prst="rect">
            <a:avLst/>
          </a:prstGeom>
        </p:spPr>
      </p:pic>
      <p:sp>
        <p:nvSpPr>
          <p:cNvPr id="14341" name="Rectangle 8"/>
          <p:cNvSpPr>
            <a:spLocks noGrp="1"/>
          </p:cNvSpPr>
          <p:nvPr>
            <p:ph type="title"/>
          </p:nvPr>
        </p:nvSpPr>
        <p:spPr>
          <a:xfrm>
            <a:off x="547254" y="108042"/>
            <a:ext cx="6864927" cy="811777"/>
          </a:xfrm>
        </p:spPr>
        <p:txBody>
          <a:bodyPr>
            <a:noAutofit/>
          </a:bodyPr>
          <a:lstStyle/>
          <a:p>
            <a:r>
              <a:rPr lang="en-US" sz="2000" b="0" dirty="0"/>
              <a:t>The Office of Science has formed an ecosystem focused on bringing together the Nation’s inertial fusion energy efforts</a:t>
            </a:r>
            <a:endParaRPr lang="en-US" sz="2000" b="0" i="1" dirty="0"/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C5A6608E-CEB6-411A-90E2-25C7D7009FC2}"/>
              </a:ext>
            </a:extLst>
          </p:cNvPr>
          <p:cNvSpPr txBox="1">
            <a:spLocks/>
          </p:cNvSpPr>
          <p:nvPr/>
        </p:nvSpPr>
        <p:spPr>
          <a:xfrm>
            <a:off x="922059" y="1022819"/>
            <a:ext cx="6115315" cy="8117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609448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000" dirty="0">
                <a:solidFill>
                  <a:srgbClr val="0F6636"/>
                </a:solidFill>
              </a:rPr>
              <a:t>IFE-Science &amp; Technology Accelerated Research (IFE-STAR) Ecosystem</a:t>
            </a:r>
            <a:endParaRPr lang="en-US" sz="2000" i="1" dirty="0">
              <a:solidFill>
                <a:srgbClr val="0F663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72E53D-5B24-4947-B5B8-4DBB4BFFBE87}"/>
              </a:ext>
            </a:extLst>
          </p:cNvPr>
          <p:cNvSpPr/>
          <p:nvPr/>
        </p:nvSpPr>
        <p:spPr>
          <a:xfrm>
            <a:off x="999428" y="1039180"/>
            <a:ext cx="8721347" cy="435467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916BB-8BAF-4FD1-AF4D-097EC82423CA}"/>
              </a:ext>
            </a:extLst>
          </p:cNvPr>
          <p:cNvSpPr/>
          <p:nvPr/>
        </p:nvSpPr>
        <p:spPr>
          <a:xfrm>
            <a:off x="-3248" y="-21013"/>
            <a:ext cx="7723218" cy="6409823"/>
          </a:xfrm>
          <a:prstGeom prst="rect">
            <a:avLst/>
          </a:prstGeom>
          <a:solidFill>
            <a:srgbClr val="023992">
              <a:alpha val="3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586C5-7A15-48E6-9176-ECAA3700E651}"/>
              </a:ext>
            </a:extLst>
          </p:cNvPr>
          <p:cNvSpPr txBox="1"/>
          <p:nvPr/>
        </p:nvSpPr>
        <p:spPr>
          <a:xfrm>
            <a:off x="1365662" y="1139788"/>
            <a:ext cx="81403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IFE-STAR has launched two initiatives for FY24: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National IFE-Undergraduate Summer Research Opportunity</a:t>
            </a:r>
          </a:p>
          <a:p>
            <a:pPr marL="89376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21 Universities and IFE Companies</a:t>
            </a:r>
          </a:p>
          <a:p>
            <a:pPr marL="89376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Application Open </a:t>
            </a:r>
          </a:p>
          <a:p>
            <a:pPr marL="1503363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https://www.lle.rochester.edu/ife-star/</a:t>
            </a:r>
          </a:p>
          <a:p>
            <a:pPr lvl="1" indent="0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IFE-STAR Conference</a:t>
            </a:r>
          </a:p>
          <a:p>
            <a:pPr marL="89376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April 7, 2025 Breckenridge,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Website for IFE: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49F547-E167-4B14-AA8F-64652D760B0B}"/>
              </a:ext>
            </a:extLst>
          </p:cNvPr>
          <p:cNvSpPr/>
          <p:nvPr/>
        </p:nvSpPr>
        <p:spPr>
          <a:xfrm>
            <a:off x="140454" y="5808055"/>
            <a:ext cx="7362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An ecosystem to accelerate our Nation’s path to a fusion power plant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53F1CF-FB08-46FD-9190-67D1A44600DE}"/>
              </a:ext>
            </a:extLst>
          </p:cNvPr>
          <p:cNvSpPr txBox="1"/>
          <p:nvPr/>
        </p:nvSpPr>
        <p:spPr>
          <a:xfrm>
            <a:off x="2459730" y="4868199"/>
            <a:ext cx="6092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https://www.ifestar.org (coming soon)</a:t>
            </a:r>
          </a:p>
        </p:txBody>
      </p:sp>
    </p:spTree>
    <p:extLst>
      <p:ext uri="{BB962C8B-B14F-4D97-AF65-F5344CB8AC3E}">
        <p14:creationId xmlns:p14="http://schemas.microsoft.com/office/powerpoint/2010/main" val="1259701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6">
            <a:extLst>
              <a:ext uri="{FF2B5EF4-FFF2-40B4-BE49-F238E27FC236}">
                <a16:creationId xmlns:a16="http://schemas.microsoft.com/office/drawing/2014/main" id="{43B7BDDE-60CA-4F88-9089-5E35E87ED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41" y="4496537"/>
            <a:ext cx="6699429" cy="1375703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0E31D-5084-4D11-90B5-B5E3B32E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1" y="429986"/>
            <a:ext cx="827090" cy="827090"/>
          </a:xfrm>
          <a:prstGeom prst="rect">
            <a:avLst/>
          </a:prstGeom>
        </p:spPr>
      </p:pic>
      <p:pic>
        <p:nvPicPr>
          <p:cNvPr id="11" name="LLE photograph">
            <a:extLst>
              <a:ext uri="{FF2B5EF4-FFF2-40B4-BE49-F238E27FC236}">
                <a16:creationId xmlns:a16="http://schemas.microsoft.com/office/drawing/2014/main" id="{0B458616-7C93-490D-891A-A9C82B554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82" t="15965" r="56415" b="39847"/>
          <a:stretch/>
        </p:blipFill>
        <p:spPr>
          <a:xfrm>
            <a:off x="7658904" y="0"/>
            <a:ext cx="4529921" cy="6857999"/>
          </a:xfrm>
          <a:prstGeom prst="rect">
            <a:avLst/>
          </a:prstGeom>
        </p:spPr>
      </p:pic>
      <p:pic>
        <p:nvPicPr>
          <p:cNvPr id="19" name="URLLE logo">
            <a:extLst>
              <a:ext uri="{FF2B5EF4-FFF2-40B4-BE49-F238E27FC236}">
                <a16:creationId xmlns:a16="http://schemas.microsoft.com/office/drawing/2014/main" id="{66263623-16CA-4F4D-95D7-FA7EBB909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2073" y="549650"/>
            <a:ext cx="757526" cy="310311"/>
          </a:xfrm>
          <a:prstGeom prst="rect">
            <a:avLst/>
          </a:prstGeom>
        </p:spPr>
      </p:pic>
      <p:pic>
        <p:nvPicPr>
          <p:cNvPr id="20" name="UR logo">
            <a:extLst>
              <a:ext uri="{FF2B5EF4-FFF2-40B4-BE49-F238E27FC236}">
                <a16:creationId xmlns:a16="http://schemas.microsoft.com/office/drawing/2014/main" id="{E8BA70C9-93A5-4D4B-BAFA-1DC96F5B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074" y="883073"/>
            <a:ext cx="1636012" cy="4100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6959ED-A330-42B5-9D49-FC280403C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59" y="6376686"/>
            <a:ext cx="2493521" cy="419742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A4BE798F-CFE4-44F6-B92D-6D603AA523F7}"/>
              </a:ext>
            </a:extLst>
          </p:cNvPr>
          <p:cNvSpPr txBox="1">
            <a:spLocks/>
          </p:cNvSpPr>
          <p:nvPr/>
        </p:nvSpPr>
        <p:spPr>
          <a:xfrm>
            <a:off x="1308743" y="481314"/>
            <a:ext cx="6244451" cy="8117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609448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000" b="0" dirty="0"/>
              <a:t>IFE-</a:t>
            </a:r>
            <a:r>
              <a:rPr lang="en-US" sz="2000" b="0" dirty="0" err="1"/>
              <a:t>COLoR</a:t>
            </a:r>
            <a:r>
              <a:rPr lang="en-US" sz="2000" b="0" dirty="0"/>
              <a:t> (Consortium On LPI Research) is an Office of Fusion Energy Science research hub focused on direct-drive inertial fusion energy (IFE) 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9DB52-460E-4AED-B226-39FCC9EE0EE6}"/>
              </a:ext>
            </a:extLst>
          </p:cNvPr>
          <p:cNvSpPr txBox="1"/>
          <p:nvPr/>
        </p:nvSpPr>
        <p:spPr>
          <a:xfrm>
            <a:off x="3015308" y="1719655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Dustin Froula (PI)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928D22-3CA0-4274-A5CA-664F8FBA8F68}"/>
              </a:ext>
            </a:extLst>
          </p:cNvPr>
          <p:cNvSpPr txBox="1"/>
          <p:nvPr/>
        </p:nvSpPr>
        <p:spPr>
          <a:xfrm>
            <a:off x="1925492" y="1949744"/>
            <a:ext cx="16065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Arnaud Colaitis</a:t>
            </a:r>
          </a:p>
          <a:p>
            <a:pPr algn="ctr"/>
            <a:r>
              <a:rPr lang="en-US" sz="1400" dirty="0"/>
              <a:t>Christophe Dorrer</a:t>
            </a:r>
          </a:p>
          <a:p>
            <a:pPr algn="ctr"/>
            <a:r>
              <a:rPr lang="en-US" sz="1400" dirty="0"/>
              <a:t>Russ Follett</a:t>
            </a:r>
          </a:p>
          <a:p>
            <a:pPr algn="ctr"/>
            <a:r>
              <a:rPr lang="en-US" sz="1400" dirty="0"/>
              <a:t>John Marozas</a:t>
            </a:r>
          </a:p>
          <a:p>
            <a:pPr algn="ctr"/>
            <a:r>
              <a:rPr lang="en-US" sz="1400" dirty="0"/>
              <a:t>David Turnbull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FAA6B3-0714-4F42-9E2D-91EB829A8E10}"/>
              </a:ext>
            </a:extLst>
          </p:cNvPr>
          <p:cNvSpPr txBox="1"/>
          <p:nvPr/>
        </p:nvSpPr>
        <p:spPr>
          <a:xfrm>
            <a:off x="4256908" y="1949744"/>
            <a:ext cx="16065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Christophe Dorrer</a:t>
            </a:r>
          </a:p>
          <a:p>
            <a:pPr algn="ctr"/>
            <a:r>
              <a:rPr lang="en-US" sz="1400" dirty="0"/>
              <a:t>Dana Edgell</a:t>
            </a:r>
          </a:p>
          <a:p>
            <a:pPr algn="ctr"/>
            <a:r>
              <a:rPr lang="en-US" sz="1400" dirty="0"/>
              <a:t>Valeri Goncharov</a:t>
            </a:r>
          </a:p>
          <a:p>
            <a:pPr algn="ctr"/>
            <a:r>
              <a:rPr lang="en-US" sz="1400" dirty="0"/>
              <a:t>Avi Milder</a:t>
            </a:r>
          </a:p>
          <a:p>
            <a:pPr algn="ctr"/>
            <a:r>
              <a:rPr lang="en-US" sz="1400" dirty="0"/>
              <a:t>Rahul Shah</a:t>
            </a:r>
          </a:p>
        </p:txBody>
      </p:sp>
      <p:pic>
        <p:nvPicPr>
          <p:cNvPr id="30" name="URLLE logo">
            <a:extLst>
              <a:ext uri="{FF2B5EF4-FFF2-40B4-BE49-F238E27FC236}">
                <a16:creationId xmlns:a16="http://schemas.microsoft.com/office/drawing/2014/main" id="{7F6B63C0-CC38-457B-A357-030717930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3851" y="1442009"/>
            <a:ext cx="757526" cy="3103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8CFEFC-5E13-4414-91E6-255F4410E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2434" y="3201391"/>
            <a:ext cx="741200" cy="724983"/>
          </a:xfrm>
          <a:prstGeom prst="rect">
            <a:avLst/>
          </a:prstGeom>
        </p:spPr>
      </p:pic>
      <p:pic>
        <p:nvPicPr>
          <p:cNvPr id="32" name="Picture 4" descr="UCLA Physics &amp;amp; Astronomy">
            <a:extLst>
              <a:ext uri="{FF2B5EF4-FFF2-40B4-BE49-F238E27FC236}">
                <a16:creationId xmlns:a16="http://schemas.microsoft.com/office/drawing/2014/main" id="{278EF3B4-9677-48DA-A2E9-B11E7B68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33" y="3293372"/>
            <a:ext cx="1050643" cy="42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CBDD28-EC93-4905-9699-5C705FCF53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7285" y="3302897"/>
            <a:ext cx="443333" cy="4236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7EC17E-F68C-41ED-A66C-E658D603E4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88" y="3448313"/>
            <a:ext cx="2510306" cy="2426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E3041A-772F-491A-9FFC-373CBAAB807D}"/>
              </a:ext>
            </a:extLst>
          </p:cNvPr>
          <p:cNvSpPr txBox="1"/>
          <p:nvPr/>
        </p:nvSpPr>
        <p:spPr>
          <a:xfrm>
            <a:off x="437641" y="398085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Connor Galloway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B3B5B-7C0E-4EDA-B27D-965E0FC9C0E9}"/>
              </a:ext>
            </a:extLst>
          </p:cNvPr>
          <p:cNvSpPr txBox="1"/>
          <p:nvPr/>
        </p:nvSpPr>
        <p:spPr>
          <a:xfrm>
            <a:off x="2864934" y="3873135"/>
            <a:ext cx="1162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Warren Mori</a:t>
            </a:r>
          </a:p>
          <a:p>
            <a:pPr algn="ctr"/>
            <a:r>
              <a:rPr lang="en-US" sz="1400" dirty="0"/>
              <a:t>Paulo Alves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26E824-623E-4B61-B30A-43409C7A09E5}"/>
              </a:ext>
            </a:extLst>
          </p:cNvPr>
          <p:cNvSpPr txBox="1"/>
          <p:nvPr/>
        </p:nvSpPr>
        <p:spPr>
          <a:xfrm>
            <a:off x="4538465" y="3931111"/>
            <a:ext cx="1182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Yongfeng Lu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0C8BF9-DBD2-4959-A7D9-E3933790AE28}"/>
              </a:ext>
            </a:extLst>
          </p:cNvPr>
          <p:cNvSpPr txBox="1"/>
          <p:nvPr/>
        </p:nvSpPr>
        <p:spPr>
          <a:xfrm>
            <a:off x="6169646" y="3949932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Archis Joglekar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EFB4B7-95C2-4D53-96E6-D23FFF35EFE2}"/>
              </a:ext>
            </a:extLst>
          </p:cNvPr>
          <p:cNvSpPr txBox="1"/>
          <p:nvPr/>
        </p:nvSpPr>
        <p:spPr>
          <a:xfrm>
            <a:off x="61604" y="6017063"/>
            <a:ext cx="5212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This work is supported by the U.S. Department of Energy (DOE), Office of Science, Fusion Energy Sciences, under Award No. DE-SC0024863: IFE-STAR.</a:t>
            </a:r>
          </a:p>
        </p:txBody>
      </p:sp>
      <p:pic>
        <p:nvPicPr>
          <p:cNvPr id="40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B60FBBF1-AA9B-4E52-AE47-FAFC8503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407" y="5374168"/>
            <a:ext cx="1423175" cy="14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CAE745-B855-425D-BBAA-24D538AE3F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4" y="2431957"/>
            <a:ext cx="1994378" cy="19943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FFE93B-DC63-400F-A8FD-38BE570FB4C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92" t="13321" r="892" b="12544"/>
          <a:stretch/>
        </p:blipFill>
        <p:spPr>
          <a:xfrm>
            <a:off x="7658904" y="2295525"/>
            <a:ext cx="4529921" cy="22795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C5A06B5-4C59-407E-A647-7D863CF71EF5}"/>
              </a:ext>
            </a:extLst>
          </p:cNvPr>
          <p:cNvSpPr txBox="1"/>
          <p:nvPr/>
        </p:nvSpPr>
        <p:spPr>
          <a:xfrm>
            <a:off x="7667200" y="1597165"/>
            <a:ext cx="452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Summer 2024 IFE-</a:t>
            </a:r>
            <a:r>
              <a:rPr lang="en-US" sz="2000" b="1" dirty="0" err="1">
                <a:solidFill>
                  <a:schemeClr val="bg1"/>
                </a:solidFill>
              </a:rPr>
              <a:t>COLoR</a:t>
            </a:r>
            <a:r>
              <a:rPr lang="en-US" sz="2000" b="1" dirty="0">
                <a:solidFill>
                  <a:schemeClr val="bg1"/>
                </a:solidFill>
              </a:rPr>
              <a:t> Undergraduate Research Program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CC4B73-702E-4E62-9720-465A057D6060}"/>
              </a:ext>
            </a:extLst>
          </p:cNvPr>
          <p:cNvSpPr txBox="1"/>
          <p:nvPr/>
        </p:nvSpPr>
        <p:spPr>
          <a:xfrm>
            <a:off x="7667200" y="4575030"/>
            <a:ext cx="452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15 Summer Undergraduate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IFE-</a:t>
            </a:r>
            <a:r>
              <a:rPr lang="en-US" sz="2000" b="1" dirty="0" err="1">
                <a:solidFill>
                  <a:schemeClr val="bg1"/>
                </a:solidFill>
              </a:rPr>
              <a:t>COLor</a:t>
            </a:r>
            <a:r>
              <a:rPr lang="en-US" sz="2000" b="1" dirty="0">
                <a:solidFill>
                  <a:schemeClr val="bg1"/>
                </a:solidFill>
              </a:rPr>
              <a:t> Researchers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1E8A2C-1D8C-471B-91F1-11D63D7AA5DD}"/>
              </a:ext>
            </a:extLst>
          </p:cNvPr>
          <p:cNvSpPr/>
          <p:nvPr/>
        </p:nvSpPr>
        <p:spPr>
          <a:xfrm>
            <a:off x="830931" y="4597734"/>
            <a:ext cx="563563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>
                <a:solidFill>
                  <a:schemeClr val="bg1"/>
                </a:solidFill>
              </a:rPr>
              <a:t>Principle direct-drive questions:</a:t>
            </a:r>
          </a:p>
          <a:p>
            <a:pPr marL="342900" indent="-342900">
              <a:spcAft>
                <a:spcPts val="300"/>
              </a:spcAft>
              <a:buAutoNum type="arabicParenBoth"/>
            </a:pPr>
            <a:r>
              <a:rPr lang="en-US" sz="1600" dirty="0">
                <a:solidFill>
                  <a:schemeClr val="bg1"/>
                </a:solidFill>
              </a:rPr>
              <a:t>Do high-bandwidth lasers mitigate LPI?  </a:t>
            </a:r>
          </a:p>
          <a:p>
            <a:pPr marL="342900" indent="-342900">
              <a:spcAft>
                <a:spcPts val="300"/>
              </a:spcAft>
              <a:buAutoNum type="arabicParenBoth"/>
            </a:pPr>
            <a:r>
              <a:rPr lang="en-US" sz="1600" dirty="0">
                <a:solidFill>
                  <a:schemeClr val="bg1"/>
                </a:solidFill>
              </a:rPr>
              <a:t>Can advanced laser-smoothing schemes with bandwidth eliminate imprint?</a:t>
            </a:r>
          </a:p>
        </p:txBody>
      </p:sp>
    </p:spTree>
    <p:extLst>
      <p:ext uri="{BB962C8B-B14F-4D97-AF65-F5344CB8AC3E}">
        <p14:creationId xmlns:p14="http://schemas.microsoft.com/office/powerpoint/2010/main" val="215742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38AABB-A9C3-4FB6-B40B-D6659EED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538" y="202221"/>
            <a:ext cx="8134598" cy="1325563"/>
          </a:xfrm>
        </p:spPr>
        <p:txBody>
          <a:bodyPr>
            <a:normAutofit/>
          </a:bodyPr>
          <a:lstStyle/>
          <a:p>
            <a:r>
              <a:rPr lang="en-US" sz="2000" b="0" dirty="0"/>
              <a:t>In each decade, the inertial confinement fusion community overcome a significant laser-plasma instability challenge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14AE2-D428-42F7-80C9-DC6C929889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F804F-D5E4-4677-BC1A-F84889D3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447"/>
            <a:ext cx="12188825" cy="43075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B3051E-8325-4C7A-B979-B42BF2F916D2}"/>
              </a:ext>
            </a:extLst>
          </p:cNvPr>
          <p:cNvSpPr/>
          <p:nvPr/>
        </p:nvSpPr>
        <p:spPr>
          <a:xfrm>
            <a:off x="2445517" y="5718599"/>
            <a:ext cx="7297796" cy="706446"/>
          </a:xfrm>
          <a:prstGeom prst="rect">
            <a:avLst/>
          </a:prstGeom>
          <a:solidFill>
            <a:srgbClr val="004FA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 sz="31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364E1-F82F-42C4-BAEE-D836425D1CE6}"/>
              </a:ext>
            </a:extLst>
          </p:cNvPr>
          <p:cNvSpPr/>
          <p:nvPr/>
        </p:nvSpPr>
        <p:spPr>
          <a:xfrm>
            <a:off x="2458192" y="5739379"/>
            <a:ext cx="7285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IFE-</a:t>
            </a:r>
            <a:r>
              <a:rPr lang="en-US" sz="1800" dirty="0" err="1">
                <a:solidFill>
                  <a:schemeClr val="bg1"/>
                </a:solidFill>
              </a:rPr>
              <a:t>COLoR</a:t>
            </a:r>
            <a:r>
              <a:rPr lang="en-US" sz="1800" dirty="0">
                <a:solidFill>
                  <a:schemeClr val="bg1"/>
                </a:solidFill>
              </a:rPr>
              <a:t> is working to quantitatively demonstrate mitigation of imprint and laser-plasma instabilities with laser bandwidth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BB310-49A1-4874-B88E-BE873B612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1" y="429986"/>
            <a:ext cx="827090" cy="8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2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6">
            <a:extLst>
              <a:ext uri="{FF2B5EF4-FFF2-40B4-BE49-F238E27FC236}">
                <a16:creationId xmlns:a16="http://schemas.microsoft.com/office/drawing/2014/main" id="{E8FF6A4E-0953-489E-8032-E9DB843A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779" y="5555079"/>
            <a:ext cx="10051268" cy="736745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EE3FEE6-ACAD-40AD-AD06-D0103B15AEC9}"/>
              </a:ext>
            </a:extLst>
          </p:cNvPr>
          <p:cNvSpPr/>
          <p:nvPr/>
        </p:nvSpPr>
        <p:spPr>
          <a:xfrm>
            <a:off x="1211283" y="5597994"/>
            <a:ext cx="9776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Modeling suggests that 1% bandwidth will mitigate cross-beam energy transfer recovering the efficiency of direct-drive fusion providing a path to small high-gain fusion facilities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F9ED3-86BD-4D10-9193-53B480AD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335048"/>
            <a:ext cx="7266511" cy="1325563"/>
          </a:xfrm>
        </p:spPr>
        <p:txBody>
          <a:bodyPr>
            <a:normAutofit/>
          </a:bodyPr>
          <a:lstStyle/>
          <a:p>
            <a:r>
              <a:rPr lang="en-US" sz="2000" b="0" dirty="0"/>
              <a:t>Cross-beam energy transfer reduces the laser absorption and prevents direct-drive ignition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0D3127-B73F-4D7F-91AE-8DA26691AF5F}"/>
              </a:ext>
            </a:extLst>
          </p:cNvPr>
          <p:cNvGrpSpPr/>
          <p:nvPr/>
        </p:nvGrpSpPr>
        <p:grpSpPr>
          <a:xfrm>
            <a:off x="1559894" y="2144274"/>
            <a:ext cx="3582827" cy="3024233"/>
            <a:chOff x="1436564" y="1947805"/>
            <a:chExt cx="3836678" cy="3238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9EBA99-F5D5-4128-AE4A-DD9945946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6564" y="1947805"/>
              <a:ext cx="3836678" cy="323850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F943F5-8638-4C25-8E15-7C22AABCBF47}"/>
                </a:ext>
              </a:extLst>
            </p:cNvPr>
            <p:cNvSpPr/>
            <p:nvPr/>
          </p:nvSpPr>
          <p:spPr>
            <a:xfrm>
              <a:off x="2952205" y="1947805"/>
              <a:ext cx="148046" cy="142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96181F-E14F-4600-B28E-B2EDE28E20C1}"/>
              </a:ext>
            </a:extLst>
          </p:cNvPr>
          <p:cNvSpPr txBox="1"/>
          <p:nvPr/>
        </p:nvSpPr>
        <p:spPr>
          <a:xfrm>
            <a:off x="8726283" y="6509119"/>
            <a:ext cx="3029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 Follett et al. in preparation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2DA3F-A647-41EF-8763-9522D322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626" y="2180718"/>
            <a:ext cx="4137275" cy="31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6">
            <a:extLst>
              <a:ext uri="{FF2B5EF4-FFF2-40B4-BE49-F238E27FC236}">
                <a16:creationId xmlns:a16="http://schemas.microsoft.com/office/drawing/2014/main" id="{E8FF6A4E-0953-489E-8032-E9DB843A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724" y="5431254"/>
            <a:ext cx="9636128" cy="736745"/>
          </a:xfrm>
          <a:prstGeom prst="rect">
            <a:avLst/>
          </a:prstGeom>
          <a:solidFill>
            <a:srgbClr val="004FA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 anchorCtr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EE3FEE6-ACAD-40AD-AD06-D0103B15AEC9}"/>
              </a:ext>
            </a:extLst>
          </p:cNvPr>
          <p:cNvSpPr/>
          <p:nvPr/>
        </p:nvSpPr>
        <p:spPr>
          <a:xfrm>
            <a:off x="1685925" y="5474169"/>
            <a:ext cx="882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Bandwidth greater than 10× current inertial fusion drivers (e.g., NIF, OMEGA, LMJ) </a:t>
            </a:r>
            <a:br>
              <a:rPr lang="en-US" sz="1800" b="0" dirty="0">
                <a:solidFill>
                  <a:schemeClr val="bg1"/>
                </a:solidFill>
              </a:rPr>
            </a:br>
            <a:r>
              <a:rPr lang="en-US" sz="1800" b="0" dirty="0">
                <a:solidFill>
                  <a:schemeClr val="bg1"/>
                </a:solidFill>
              </a:rPr>
              <a:t>is required to mitigate laser-plasma instabilities in direct-drive ignition experiments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F9ED3-86BD-4D10-9193-53B480AD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34" y="335048"/>
            <a:ext cx="8964111" cy="1325563"/>
          </a:xfrm>
        </p:spPr>
        <p:txBody>
          <a:bodyPr>
            <a:normAutofit/>
          </a:bodyPr>
          <a:lstStyle/>
          <a:p>
            <a:r>
              <a:rPr lang="en-US" sz="2000" b="0" dirty="0"/>
              <a:t>Modeling suggests that &gt;1% laser bandwidth will mitigate both cross-beam energy transfer and hot electron production in direct-drive implosions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0D3127-B73F-4D7F-91AE-8DA26691AF5F}"/>
              </a:ext>
            </a:extLst>
          </p:cNvPr>
          <p:cNvGrpSpPr/>
          <p:nvPr/>
        </p:nvGrpSpPr>
        <p:grpSpPr>
          <a:xfrm>
            <a:off x="1685925" y="2144274"/>
            <a:ext cx="3582827" cy="3024233"/>
            <a:chOff x="1436564" y="1947805"/>
            <a:chExt cx="3836678" cy="3238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9EBA99-F5D5-4128-AE4A-DD9945946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6564" y="1947805"/>
              <a:ext cx="3836678" cy="323850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F943F5-8638-4C25-8E15-7C22AABCBF47}"/>
                </a:ext>
              </a:extLst>
            </p:cNvPr>
            <p:cNvSpPr/>
            <p:nvPr/>
          </p:nvSpPr>
          <p:spPr>
            <a:xfrm>
              <a:off x="2952205" y="1947805"/>
              <a:ext cx="148046" cy="142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32C8BC-4A5A-4062-98D7-8B8EAB42B9E7}"/>
              </a:ext>
            </a:extLst>
          </p:cNvPr>
          <p:cNvGrpSpPr/>
          <p:nvPr/>
        </p:nvGrpSpPr>
        <p:grpSpPr>
          <a:xfrm>
            <a:off x="6684112" y="2144274"/>
            <a:ext cx="3575711" cy="2963748"/>
            <a:chOff x="6931918" y="2012575"/>
            <a:chExt cx="3829058" cy="31737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90A9DD-E6AE-4B5F-8923-26F7E9A6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1918" y="2012575"/>
              <a:ext cx="3829058" cy="317373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BD0496-F291-45DA-9761-ADAB2318F03C}"/>
                </a:ext>
              </a:extLst>
            </p:cNvPr>
            <p:cNvSpPr/>
            <p:nvPr/>
          </p:nvSpPr>
          <p:spPr>
            <a:xfrm>
              <a:off x="8220894" y="2019826"/>
              <a:ext cx="148046" cy="142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96181F-E14F-4600-B28E-B2EDE28E20C1}"/>
              </a:ext>
            </a:extLst>
          </p:cNvPr>
          <p:cNvSpPr txBox="1"/>
          <p:nvPr/>
        </p:nvSpPr>
        <p:spPr>
          <a:xfrm>
            <a:off x="8726283" y="6509119"/>
            <a:ext cx="3029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 Follett et al.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5229085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FC70A"/>
      </a:accent1>
      <a:accent2>
        <a:srgbClr val="4861C1"/>
      </a:accent2>
      <a:accent3>
        <a:srgbClr val="EEF3FF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lg"/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5F171C3-F4D6-E94E-892F-FB32AE10B81B}" vid="{757905E4-6F22-FF41-A030-6E4DD2D040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6F1CC7-8EDC-49EC-AF49-774EB059B05F}">
  <ds:schemaRefs>
    <ds:schemaRef ds:uri="http://purl.org/dc/terms/"/>
    <ds:schemaRef ds:uri="http://schemas.microsoft.com/sharepoint/v3/fields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61510</TotalTime>
  <Words>812</Words>
  <Application>Microsoft Office PowerPoint</Application>
  <PresentationFormat>Custom</PresentationFormat>
  <Paragraphs>115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Lucida Grande</vt:lpstr>
      <vt:lpstr>Symbol</vt:lpstr>
      <vt:lpstr>Times New Roman</vt:lpstr>
      <vt:lpstr>1_Office Theme</vt:lpstr>
      <vt:lpstr>PowerPoint Presentation</vt:lpstr>
      <vt:lpstr>PowerPoint Presentation</vt:lpstr>
      <vt:lpstr>World’s Largest Lasers in an Academic Institution Omega Facilities provide 80% of the Nation’s HEDP experiments to the community</vt:lpstr>
      <vt:lpstr>The Office of Science has formed an ecosystem focused on bringing together the Nation’s inertial fusion energy efforts</vt:lpstr>
      <vt:lpstr>The Office of Science has formed an ecosystem focused on bringing together the Nation’s inertial fusion energy efforts</vt:lpstr>
      <vt:lpstr>PowerPoint Presentation</vt:lpstr>
      <vt:lpstr>In each decade, the inertial confinement fusion community overcome a significant laser-plasma instability challenge</vt:lpstr>
      <vt:lpstr>Cross-beam energy transfer reduces the laser absorption and prevents direct-drive ignition</vt:lpstr>
      <vt:lpstr>Modeling suggests that &gt;1% laser bandwidth will mitigate both cross-beam energy transfer and hot electron production in direct-drive implosions</vt:lpstr>
      <vt:lpstr>The Fourth generation Laser for Ultrabroadband eXperiments (FLUX) was build to demonstrate the laser technologies and LPI mitigation for a next-gen ICF driver</vt:lpstr>
      <vt:lpstr>Platforms have been developed to isolate and quantify our understanding of bandwidth on each laser-plasma interaction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High-Resolving-Power, Streaked X-Ray Spectroscopy  on the OMEGA EP Laser System</dc:title>
  <dc:creator>Microsoft Office User</dc:creator>
  <cp:lastModifiedBy>Froula, Dustin</cp:lastModifiedBy>
  <cp:revision>2100</cp:revision>
  <cp:lastPrinted>2021-10-07T19:02:38Z</cp:lastPrinted>
  <dcterms:created xsi:type="dcterms:W3CDTF">2019-02-13T16:45:53Z</dcterms:created>
  <dcterms:modified xsi:type="dcterms:W3CDTF">2024-11-26T20:51:31Z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_Version">
    <vt:lpwstr/>
  </property>
  <property fmtid="{D5CDD505-2E9C-101B-9397-08002B2CF9AE}" pid="4" name="_Status">
    <vt:lpwstr>Not Started</vt:lpwstr>
  </property>
</Properties>
</file>