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3" r:id="rId1"/>
  </p:sldMasterIdLst>
  <p:notesMasterIdLst>
    <p:notesMasterId r:id="rId15"/>
  </p:notesMasterIdLst>
  <p:sldIdLst>
    <p:sldId id="256" r:id="rId2"/>
    <p:sldId id="1848" r:id="rId3"/>
    <p:sldId id="1842" r:id="rId4"/>
    <p:sldId id="1853" r:id="rId5"/>
    <p:sldId id="268" r:id="rId6"/>
    <p:sldId id="1854" r:id="rId7"/>
    <p:sldId id="439" r:id="rId8"/>
    <p:sldId id="1849" r:id="rId9"/>
    <p:sldId id="257" r:id="rId10"/>
    <p:sldId id="1852" r:id="rId11"/>
    <p:sldId id="1843" r:id="rId12"/>
    <p:sldId id="305" r:id="rId13"/>
    <p:sldId id="263" r:id="rId1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Georgia" panose="02040502050405020303" pitchFamily="18" charset="0"/>
      <p:regular r:id="rId20"/>
      <p:bold r:id="rId21"/>
      <p:italic r:id="rId22"/>
      <p:boldItalic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Roboto Slab" pitchFamily="2" charset="0"/>
      <p:regular r:id="rId28"/>
      <p:bold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452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32"/>
    <p:restoredTop sz="94663"/>
  </p:normalViewPr>
  <p:slideViewPr>
    <p:cSldViewPr snapToGrid="0" snapToObjects="1">
      <p:cViewPr varScale="1">
        <p:scale>
          <a:sx n="135" d="100"/>
          <a:sy n="135" d="100"/>
        </p:scale>
        <p:origin x="192" y="3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56854-B4F0-024D-ACE9-C26F23D6BC6E}" type="datetimeFigureOut">
              <a:rPr lang="en-US" smtClean="0"/>
              <a:t>11/30/24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7C13E-113E-CE42-AE0F-CE20F7293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2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e61c00dc76_0_827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 have to put this in the context of PPPL’s view on where fusion stands at the end of 2024. </a:t>
            </a:r>
            <a:endParaRPr dirty="0"/>
          </a:p>
        </p:txBody>
      </p:sp>
      <p:sp>
        <p:nvSpPr>
          <p:cNvPr id="255" name="Google Shape;255;g2e61c00dc76_0_8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PPPL takes this timeline as the challenge.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58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2511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e696fefbd2_0_1035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is Jon's analysis.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UK betting on this route with STEP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NSTX-U is essential. UK and Tokamak Energy are awaiting the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confinement results from NSTX-U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5" name="Google Shape;525;g2e696fefbd2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12199c2ef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312199c2ef6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g312199c2ef6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12199c2ef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g312199c2ef6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g312199c2ef6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0655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78E1A82-25FC-A94E-8E7F-341DF7F58D2D}" type="slidenum">
              <a:rPr lang="en-GB" altLang="x-none" sz="1200"/>
              <a:pPr eaLnBrk="1" hangingPunct="1"/>
              <a:t>12</a:t>
            </a:fld>
            <a:endParaRPr lang="en-GB" altLang="x-none" sz="1200"/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69888" y="703263"/>
            <a:ext cx="6118225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56100"/>
            <a:ext cx="5010150" cy="40735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3822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08ab3a51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08ab3a51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FC1ECB9-812A-D144-A40D-505B5338EA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71563"/>
            <a:ext cx="9144000" cy="407193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/>
          <p:nvPr userDrawn="1"/>
        </p:nvSpPr>
        <p:spPr>
          <a:xfrm>
            <a:off x="0" y="678956"/>
            <a:ext cx="8621486" cy="1599161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1486" h="1969477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38E-5820-F848-928B-F7F00E9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85616"/>
            <a:ext cx="8276897" cy="159250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46B784-112E-5E44-A7F8-F159B4ED1A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41451" cy="6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31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89088" y="0"/>
            <a:ext cx="9522176" cy="49227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642102"/>
            <a:ext cx="8536756" cy="4396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75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0A112FE-CCCB-416B-BFA6-677C200B3C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C195D7D6-4BC4-7C4F-843D-D8074DC6B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8763000" cy="742949"/>
          </a:xfrm>
        </p:spPr>
        <p:txBody>
          <a:bodyPr l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D027B659-1AFF-464B-8592-07B3A345E61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1246414"/>
            <a:ext cx="8763000" cy="3535897"/>
          </a:xfrm>
        </p:spPr>
        <p:txBody>
          <a:bodyPr anchor="t">
            <a:normAutofit/>
          </a:bodyPr>
          <a:lstStyle>
            <a:lvl1pPr>
              <a:buClr>
                <a:schemeClr val="accent3"/>
              </a:buClr>
              <a:defRPr b="0" i="0"/>
            </a:lvl1pPr>
            <a:lvl2pPr>
              <a:buClr>
                <a:schemeClr val="bg2">
                  <a:lumMod val="50000"/>
                </a:schemeClr>
              </a:buClr>
              <a:defRPr b="0" i="0"/>
            </a:lvl2pPr>
            <a:lvl3pPr>
              <a:buClr>
                <a:schemeClr val="bg2">
                  <a:lumMod val="50000"/>
                </a:schemeClr>
              </a:buClr>
              <a:defRPr b="0" i="0"/>
            </a:lvl3pPr>
            <a:lvl4pPr>
              <a:buClr>
                <a:schemeClr val="bg2">
                  <a:lumMod val="50000"/>
                </a:schemeClr>
              </a:buClr>
              <a:defRPr b="0" i="0"/>
            </a:lvl4pPr>
            <a:lvl5pPr>
              <a:buClr>
                <a:schemeClr val="bg2">
                  <a:lumMod val="50000"/>
                </a:schemeClr>
              </a:buCl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086DE68-A4A9-5746-AEBB-D66BAE30C5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8494" y="751932"/>
            <a:ext cx="8765006" cy="276999"/>
          </a:xfrm>
        </p:spPr>
        <p:txBody>
          <a:bodyPr wrap="square" lIns="0" tIns="0" bIns="0">
            <a:spAutoFit/>
          </a:bodyPr>
          <a:lstStyle>
            <a:lvl1pPr marL="0" indent="0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Roboto Slab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6692553-C081-CD4D-8DE4-017BC7B87B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</p:spPr>
        <p:txBody>
          <a:bodyPr lIns="45720" anchor="b" anchorCtr="0">
            <a:spAutoFit/>
          </a:bodyPr>
          <a:lstStyle>
            <a:lvl1pPr algn="l">
              <a:defRPr sz="1000" b="1">
                <a:latin typeface="Georgia" panose="02040502050405020303" pitchFamily="18" charset="0"/>
                <a:ea typeface="Roboto Slab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66ACEF46-D2D4-8C45-8E1A-9EB03CA88D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4873263"/>
            <a:ext cx="2581099" cy="219278"/>
          </a:xfrm>
          <a:prstGeom prst="rect">
            <a:avLst/>
          </a:prstGeom>
        </p:spPr>
        <p:txBody>
          <a:bodyPr vert="horz" lIns="0" tIns="45720" rIns="91440" bIns="0" rtlCol="0" anchor="ctr"/>
          <a:lstStyle>
            <a:lvl1pPr algn="l">
              <a:defRPr sz="900" b="0" i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PPPL's Annual Laboratory Plan – FY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138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Title">
  <p:cSld name="1_Main Titl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41;g3029e8ccc47_0_16">
            <a:extLst>
              <a:ext uri="{FF2B5EF4-FFF2-40B4-BE49-F238E27FC236}">
                <a16:creationId xmlns:a16="http://schemas.microsoft.com/office/drawing/2014/main" id="{7F7D051B-AEBE-7AD0-CC27-623F4638373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18573"/>
          <a:stretch/>
        </p:blipFill>
        <p:spPr>
          <a:xfrm>
            <a:off x="4655445" y="2210463"/>
            <a:ext cx="4488554" cy="293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36;g3029e8ccc47_0_16">
            <a:extLst>
              <a:ext uri="{FF2B5EF4-FFF2-40B4-BE49-F238E27FC236}">
                <a16:creationId xmlns:a16="http://schemas.microsoft.com/office/drawing/2014/main" id="{AAD9DCFC-14F3-863C-61B2-27157889616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10711" t="15102" r="10703" b="15109"/>
          <a:stretch/>
        </p:blipFill>
        <p:spPr>
          <a:xfrm>
            <a:off x="1" y="2289976"/>
            <a:ext cx="4655444" cy="285352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2e61c00dc76_0_630"/>
          <p:cNvSpPr/>
          <p:nvPr/>
        </p:nvSpPr>
        <p:spPr>
          <a:xfrm>
            <a:off x="0" y="971550"/>
            <a:ext cx="8621486" cy="1600200"/>
          </a:xfrm>
          <a:custGeom>
            <a:avLst/>
            <a:gdLst/>
            <a:ahLst/>
            <a:cxnLst/>
            <a:rect l="l" t="t" r="r" b="b"/>
            <a:pathLst>
              <a:path w="8621486" h="1969477" extrusionOk="0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>
            <a:outerShdw blurRad="342900" dist="142875" dir="5400000" algn="bl" rotWithShape="0">
              <a:srgbClr val="000000">
                <a:alpha val="7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9" name="Google Shape;89;g2e61c00dc76_0_630"/>
          <p:cNvSpPr txBox="1">
            <a:spLocks noGrp="1"/>
          </p:cNvSpPr>
          <p:nvPr>
            <p:ph type="title"/>
          </p:nvPr>
        </p:nvSpPr>
        <p:spPr>
          <a:xfrm>
            <a:off x="190500" y="978210"/>
            <a:ext cx="8086500" cy="15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"/>
              <a:buNone/>
              <a:defRPr sz="36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90" name="Google Shape;90;g2e61c00dc76_0_630" descr="A picture containing drawing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000"/>
            <a:ext cx="2189588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2e61c00dc76_0_63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750" y="295125"/>
            <a:ext cx="1373209" cy="37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2e61c00dc76_0_630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445" y="295125"/>
            <a:ext cx="1495557" cy="376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698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">
  <p:cSld name="1_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9"/>
          <p:cNvSpPr/>
          <p:nvPr/>
        </p:nvSpPr>
        <p:spPr>
          <a:xfrm>
            <a:off x="-48444" y="0"/>
            <a:ext cx="8640652" cy="543910"/>
          </a:xfrm>
          <a:custGeom>
            <a:avLst/>
            <a:gdLst/>
            <a:ahLst/>
            <a:cxnLst/>
            <a:rect l="l" t="t" r="r" b="b"/>
            <a:pathLst>
              <a:path w="8592207" h="543910" extrusionOk="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49"/>
          <p:cNvSpPr txBox="1">
            <a:spLocks noGrp="1"/>
          </p:cNvSpPr>
          <p:nvPr>
            <p:ph type="title"/>
          </p:nvPr>
        </p:nvSpPr>
        <p:spPr>
          <a:xfrm>
            <a:off x="-1" y="1"/>
            <a:ext cx="7811815" cy="54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9"/>
          <p:cNvSpPr txBox="1">
            <a:spLocks noGrp="1"/>
          </p:cNvSpPr>
          <p:nvPr>
            <p:ph type="sldNum" idx="12"/>
          </p:nvPr>
        </p:nvSpPr>
        <p:spPr>
          <a:xfrm>
            <a:off x="8753476" y="4884638"/>
            <a:ext cx="247650" cy="15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49"/>
          <p:cNvSpPr txBox="1">
            <a:spLocks noGrp="1"/>
          </p:cNvSpPr>
          <p:nvPr>
            <p:ph type="body" idx="1"/>
          </p:nvPr>
        </p:nvSpPr>
        <p:spPr>
          <a:xfrm>
            <a:off x="190500" y="740979"/>
            <a:ext cx="8420100" cy="407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marL="914400" lvl="1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–"/>
              <a:defRPr/>
            </a:lvl3pPr>
            <a:lvl4pPr marL="1828800" lvl="3" indent="-30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–"/>
              <a:defRPr/>
            </a:lvl4pPr>
            <a:lvl5pPr marL="2286000" lvl="4" indent="-298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100"/>
              <a:buChar char="–"/>
              <a:defRPr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3" name="Google Shape;33;p49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477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header">
  <p:cSld name="1_Sub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e61c00dc76_0_641"/>
          <p:cNvSpPr/>
          <p:nvPr/>
        </p:nvSpPr>
        <p:spPr>
          <a:xfrm>
            <a:off x="-61415" y="4782312"/>
            <a:ext cx="8285572" cy="456040"/>
          </a:xfrm>
          <a:custGeom>
            <a:avLst/>
            <a:gdLst/>
            <a:ahLst/>
            <a:cxnLst/>
            <a:rect l="l" t="t" r="r" b="b"/>
            <a:pathLst>
              <a:path w="8285572" h="456040" extrusionOk="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2" name="Google Shape;102;g2e61c00dc76_0_641"/>
          <p:cNvSpPr txBox="1">
            <a:spLocks noGrp="1"/>
          </p:cNvSpPr>
          <p:nvPr>
            <p:ph type="title"/>
          </p:nvPr>
        </p:nvSpPr>
        <p:spPr>
          <a:xfrm>
            <a:off x="190500" y="0"/>
            <a:ext cx="76212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2e61c00dc76_0_641"/>
          <p:cNvSpPr txBox="1">
            <a:spLocks noGrp="1"/>
          </p:cNvSpPr>
          <p:nvPr>
            <p:ph type="body" idx="1"/>
          </p:nvPr>
        </p:nvSpPr>
        <p:spPr>
          <a:xfrm>
            <a:off x="190500" y="1246414"/>
            <a:ext cx="8420100" cy="3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marL="914400" lvl="1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marL="182880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marL="2286000" lvl="4" indent="-2921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g2e61c00dc76_0_641"/>
          <p:cNvSpPr txBox="1">
            <a:spLocks noGrp="1"/>
          </p:cNvSpPr>
          <p:nvPr>
            <p:ph type="body" idx="2"/>
          </p:nvPr>
        </p:nvSpPr>
        <p:spPr>
          <a:xfrm>
            <a:off x="188494" y="751932"/>
            <a:ext cx="8420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69BA0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g2e61c00dc76_0_641"/>
          <p:cNvSpPr txBox="1">
            <a:spLocks noGrp="1"/>
          </p:cNvSpPr>
          <p:nvPr>
            <p:ph type="ftr" idx="11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2e61c00dc76_0_641"/>
          <p:cNvSpPr txBox="1">
            <a:spLocks noGrp="1"/>
          </p:cNvSpPr>
          <p:nvPr>
            <p:ph type="sldNum" idx="12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t" anchorCtr="0">
            <a:spAutoFit/>
          </a:bodyPr>
          <a:lstStyle>
            <a:lvl1pPr marL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7" name="Google Shape;107;g2e61c00dc76_0_641" descr="A picture containing drawing&#10;&#10;Description automatically generated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6076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A30656-7B55-504B-8BC8-CE3E744DC6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93682"/>
            <a:ext cx="9144000" cy="444981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/>
          <p:nvPr userDrawn="1"/>
        </p:nvSpPr>
        <p:spPr>
          <a:xfrm>
            <a:off x="0" y="1836683"/>
            <a:ext cx="8621486" cy="1481785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1486" h="1969477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38E-5820-F848-928B-F7F00E9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584250"/>
            <a:ext cx="8276897" cy="196702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B7A0AF-7553-DE4D-BBF0-D25A72BFA6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46B784-112E-5E44-A7F8-F159B4ED1A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41451" cy="69268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21269-93EC-974A-80C6-270BFB6FA16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09C175F-5F9E-5A44-8EFB-6F1564AFE5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784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19217A4-8BE6-D44C-9C8F-E37FB28C521C}"/>
              </a:ext>
            </a:extLst>
          </p:cNvPr>
          <p:cNvSpPr/>
          <p:nvPr userDrawn="1"/>
        </p:nvSpPr>
        <p:spPr>
          <a:xfrm>
            <a:off x="0" y="0"/>
            <a:ext cx="8592207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11815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FD8A-5277-1246-8E10-601E67D2C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8420100" cy="4078670"/>
          </a:xfrm>
        </p:spPr>
        <p:txBody>
          <a:bodyPr anchor="ctr"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0F4577A-E5B4-1F45-89D1-BFF1AB7D5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A7F76-8E26-4D4B-B958-D2E7D50DD38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53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19217A4-8BE6-D44C-9C8F-E37FB28C521C}"/>
              </a:ext>
            </a:extLst>
          </p:cNvPr>
          <p:cNvSpPr/>
          <p:nvPr userDrawn="1"/>
        </p:nvSpPr>
        <p:spPr>
          <a:xfrm>
            <a:off x="0" y="0"/>
            <a:ext cx="8592207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11815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FD8A-5277-1246-8E10-601E67D2C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1213944"/>
            <a:ext cx="8420100" cy="3605703"/>
          </a:xfrm>
        </p:spPr>
        <p:txBody>
          <a:bodyPr anchor="ctr"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0F4577A-E5B4-1F45-89D1-BFF1AB7D5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8A074-D05C-1940-976B-003E8A1D8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0500" y="552450"/>
            <a:ext cx="8420100" cy="654050"/>
          </a:xfrm>
        </p:spPr>
        <p:txBody>
          <a:bodyPr/>
          <a:lstStyle>
            <a:lvl1pPr marL="0" indent="0">
              <a:buNone/>
              <a:defRPr>
                <a:solidFill>
                  <a:srgbClr val="445256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FE80E5-9AF9-8F43-9842-1C172E3EC1C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B89C31-0D91-7245-90D2-8729FD21FA1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531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902536F6-335D-434C-B6CC-39359EFF6884}"/>
              </a:ext>
            </a:extLst>
          </p:cNvPr>
          <p:cNvSpPr/>
          <p:nvPr userDrawn="1"/>
        </p:nvSpPr>
        <p:spPr>
          <a:xfrm>
            <a:off x="0" y="0"/>
            <a:ext cx="8592207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1AF4C-84A1-6E45-9B4F-4DEFB2A6B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51229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3BE601-92E7-084C-90D8-224BF0E3C3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AE07A78C-EB72-7240-A700-03660C0F23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2" y="740979"/>
            <a:ext cx="4247492" cy="4078670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7825617A-D204-2546-B6BE-6465074B50D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49513" y="740980"/>
            <a:ext cx="4303987" cy="407867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D38F822-170A-5D49-B39A-48F306477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309E4B-3A7D-4C48-8116-EA732B373A2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2263682-5DD9-1148-BB2F-EE9F8424F0F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763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902536F6-335D-434C-B6CC-39359EFF6884}"/>
              </a:ext>
            </a:extLst>
          </p:cNvPr>
          <p:cNvSpPr/>
          <p:nvPr userDrawn="1"/>
        </p:nvSpPr>
        <p:spPr>
          <a:xfrm>
            <a:off x="0" y="0"/>
            <a:ext cx="8592207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1AF4C-84A1-6E45-9B4F-4DEFB2A6B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51229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3BE601-92E7-084C-90D8-224BF0E3C3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AE07A78C-EB72-7240-A700-03660C0F23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2" y="1221827"/>
            <a:ext cx="4247492" cy="3597822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7825617A-D204-2546-B6BE-6465074B50D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49513" y="1221828"/>
            <a:ext cx="4303987" cy="35978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D38F822-170A-5D49-B39A-48F306477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DDBC45-1F94-254C-97F2-2FCDF13C63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0500" y="552450"/>
            <a:ext cx="8420100" cy="654050"/>
          </a:xfrm>
        </p:spPr>
        <p:txBody>
          <a:bodyPr/>
          <a:lstStyle>
            <a:lvl1pPr marL="0" indent="0">
              <a:buNone/>
              <a:defRPr>
                <a:solidFill>
                  <a:srgbClr val="445256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AA7C27-90B4-024B-A3E1-768952ABA4D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B7A0167-85FF-8340-AD5D-2AD3CEA102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404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19217A4-8BE6-D44C-9C8F-E37FB28C521C}"/>
              </a:ext>
            </a:extLst>
          </p:cNvPr>
          <p:cNvSpPr/>
          <p:nvPr userDrawn="1"/>
        </p:nvSpPr>
        <p:spPr>
          <a:xfrm>
            <a:off x="0" y="0"/>
            <a:ext cx="8592207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827580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FD8A-5277-1246-8E10-601E67D2C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4216619"/>
            <a:ext cx="8763000" cy="603031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1800" i="1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AA0D0A-D132-514C-A253-6C4777E002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7069" y="742950"/>
            <a:ext cx="8756431" cy="347432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EDEE8E-E31B-A74F-A110-BB97B4763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6A4C16-54D3-F54F-81E4-626CE0CF2F3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6550F1-7C66-9645-A143-F9879A72975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57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60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2264"/>
            <a:ext cx="9235440" cy="677108"/>
          </a:xfrm>
        </p:spPr>
        <p:txBody>
          <a:bodyPr lIns="914400" rIns="914400" bIns="91440" anchor="ctr" anchorCtr="1"/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29BD1-6F8D-2949-B971-81B32AF6146E}" type="datetime1">
              <a:rPr lang="en-US" smtClean="0"/>
              <a:t>11/30/24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1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D61B7E4A-D935-5A41-9E17-BAC1451B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8276897" cy="543910"/>
          </a:xfrm>
          <a:prstGeom prst="rect">
            <a:avLst/>
          </a:prstGeom>
        </p:spPr>
        <p:txBody>
          <a:bodyPr vert="horz" lIns="18288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3E42795-372F-EE4C-A68C-04D9C6A00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516" y="0"/>
            <a:ext cx="680483" cy="531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445256"/>
                </a:solidFill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1F3B143-53EA-2E43-8866-DBB356BA2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552892"/>
            <a:ext cx="8420099" cy="4266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84E82-5C41-9D4A-B4DD-5033D1F2B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59566" y="4819650"/>
            <a:ext cx="1393934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5" r:id="rId2"/>
    <p:sldLayoutId id="2147483664" r:id="rId3"/>
    <p:sldLayoutId id="2147483669" r:id="rId4"/>
    <p:sldLayoutId id="2147483670" r:id="rId5"/>
    <p:sldLayoutId id="2147483666" r:id="rId6"/>
    <p:sldLayoutId id="2147483668" r:id="rId7"/>
    <p:sldLayoutId id="2147483671" r:id="rId8"/>
    <p:sldLayoutId id="2147483672" r:id="rId9"/>
    <p:sldLayoutId id="2147483674" r:id="rId10"/>
    <p:sldLayoutId id="2147483677" r:id="rId11"/>
    <p:sldLayoutId id="2147483679" r:id="rId12"/>
    <p:sldLayoutId id="2147483680" r:id="rId13"/>
    <p:sldLayoutId id="2147483681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36" userDrawn="1">
          <p15:clr>
            <a:srgbClr val="F26B43"/>
          </p15:clr>
        </p15:guide>
        <p15:guide id="2" pos="120" userDrawn="1">
          <p15:clr>
            <a:srgbClr val="F26B43"/>
          </p15:clr>
        </p15:guide>
        <p15:guide id="3" pos="5424" userDrawn="1">
          <p15:clr>
            <a:srgbClr val="F26B43"/>
          </p15:clr>
        </p15:guide>
        <p15:guide id="4" pos="56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e61c00dc76_0_827"/>
          <p:cNvSpPr txBox="1">
            <a:spLocks noGrp="1"/>
          </p:cNvSpPr>
          <p:nvPr>
            <p:ph type="title"/>
          </p:nvPr>
        </p:nvSpPr>
        <p:spPr>
          <a:xfrm>
            <a:off x="190500" y="978210"/>
            <a:ext cx="8086500" cy="15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"/>
              <a:buNone/>
            </a:pPr>
            <a:r>
              <a:rPr lang="en-US" dirty="0"/>
              <a:t>Path</a:t>
            </a:r>
            <a:r>
              <a:rPr lang="en-US" sz="3600" dirty="0"/>
              <a:t> to a Spherical Tokamak Pilot Plant.</a:t>
            </a:r>
            <a:br>
              <a:rPr lang="en-US" sz="3600" dirty="0"/>
            </a:br>
            <a:r>
              <a:rPr lang="en-US" sz="2400" dirty="0"/>
              <a:t>Steve Cowley.  December  2024</a:t>
            </a:r>
            <a:endParaRPr b="0" dirty="0">
              <a:solidFill>
                <a:srgbClr val="D6DDD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27D6B-047D-BD70-929E-133CFF9C3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NSTX-U/LMCE Timeline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B5E50-71F6-F844-A454-A48E42E5E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2030 onwards designing and building the Spherical tokamak pilot plant.</a:t>
            </a:r>
          </a:p>
          <a:p>
            <a:r>
              <a:rPr lang="en-US" dirty="0"/>
              <a:t>2035-40 begin operation of ST pilot plant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0173E1-9BDB-D867-3DC0-70758935B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68" y="1035823"/>
            <a:ext cx="8829054" cy="192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4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D36D-C071-E721-81A7-028ADECB7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importance of predictive science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86F816-797D-B153-EF62-3BBD76524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6F764-7C3C-1A16-1E1E-F08AB734209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We will not have a fusion-burning Spherical Tokamak before the pilot plant.  This is a risk, but it may be common to all MFE concepts. </a:t>
            </a:r>
          </a:p>
          <a:p>
            <a:endParaRPr lang="en-US" dirty="0"/>
          </a:p>
          <a:p>
            <a:r>
              <a:rPr lang="en-US" dirty="0"/>
              <a:t>The timeline is only valid if NSTX-U can do three things:</a:t>
            </a:r>
          </a:p>
          <a:p>
            <a:pPr lvl="1"/>
            <a:r>
              <a:rPr lang="en-US" dirty="0"/>
              <a:t>Confirm scaling of favorable confinement to reactor conditions (we need full agreement with gyrokinetic simulation).</a:t>
            </a:r>
          </a:p>
          <a:p>
            <a:pPr lvl="1"/>
            <a:r>
              <a:rPr lang="en-US" dirty="0"/>
              <a:t>Show that liquid metal exhaust system can handle &gt;100MW/m</a:t>
            </a:r>
            <a:r>
              <a:rPr lang="en-US" baseline="30000" dirty="0"/>
              <a:t>2</a:t>
            </a:r>
            <a:r>
              <a:rPr lang="en-US" dirty="0"/>
              <a:t> heat fluxes. </a:t>
            </a:r>
          </a:p>
          <a:p>
            <a:pPr lvl="1"/>
            <a:r>
              <a:rPr lang="en-US" dirty="0"/>
              <a:t>Give reasonable confidence (</a:t>
            </a:r>
            <a:r>
              <a:rPr lang="en-US" i="1" dirty="0"/>
              <a:t>i.e. </a:t>
            </a:r>
            <a:r>
              <a:rPr lang="en-US" dirty="0"/>
              <a:t>scientific prediction) that alpha particles will be confined in a burning ST. </a:t>
            </a:r>
          </a:p>
        </p:txBody>
      </p:sp>
    </p:spTree>
    <p:extLst>
      <p:ext uri="{BB962C8B-B14F-4D97-AF65-F5344CB8AC3E}">
        <p14:creationId xmlns:p14="http://schemas.microsoft.com/office/powerpoint/2010/main" val="553544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44348" y="844894"/>
            <a:ext cx="6158845" cy="3346603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/>
          <a:p>
            <a:pPr algn="ctr">
              <a:buFont typeface="Times" charset="0"/>
              <a:buNone/>
            </a:pPr>
            <a:r>
              <a:rPr lang="en-GB" altLang="x-none" sz="3299" dirty="0">
                <a:solidFill>
                  <a:schemeClr val="bg1"/>
                </a:solidFill>
              </a:rPr>
              <a:t>Thank you</a:t>
            </a:r>
            <a:endParaRPr lang="en-GB" altLang="x-non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71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bg1"/>
                </a:solidFill>
              </a:rPr>
              <a:t>Lithium wall coatings in NSTX led to a marked increase in energy confinement – this is true on EAST and Li or Boron coatings be needed on ITER. </a:t>
            </a:r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5E3AD5-385F-82D1-45FD-4D03E5DEE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7" name="Google Shape;107;p20"/>
          <p:cNvGrpSpPr/>
          <p:nvPr/>
        </p:nvGrpSpPr>
        <p:grpSpPr>
          <a:xfrm>
            <a:off x="4956475" y="1483850"/>
            <a:ext cx="3515223" cy="2507675"/>
            <a:chOff x="4956475" y="1483850"/>
            <a:chExt cx="3515223" cy="2507675"/>
          </a:xfrm>
        </p:grpSpPr>
        <p:pic>
          <p:nvPicPr>
            <p:cNvPr id="108" name="Google Shape;108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956475" y="1483850"/>
              <a:ext cx="3515223" cy="2507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Google Shape;109;p20"/>
            <p:cNvSpPr/>
            <p:nvPr/>
          </p:nvSpPr>
          <p:spPr>
            <a:xfrm>
              <a:off x="6944425" y="1675964"/>
              <a:ext cx="486300" cy="222000"/>
            </a:xfrm>
            <a:prstGeom prst="ellipse">
              <a:avLst/>
            </a:prstGeom>
            <a:noFill/>
            <a:ln w="19050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0"/>
            <p:cNvSpPr txBox="1"/>
            <p:nvPr/>
          </p:nvSpPr>
          <p:spPr>
            <a:xfrm>
              <a:off x="7472850" y="1629300"/>
              <a:ext cx="708300" cy="22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𝝱</a:t>
              </a:r>
              <a:r>
                <a:rPr lang="en" sz="1200" baseline="-25000">
                  <a:solidFill>
                    <a:schemeClr val="dk2"/>
                  </a:solidFill>
                </a:rPr>
                <a:t>N</a:t>
              </a:r>
              <a:r>
                <a:rPr lang="en" sz="1200">
                  <a:solidFill>
                    <a:schemeClr val="dk2"/>
                  </a:solidFill>
                </a:rPr>
                <a:t>~6.5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grpSp>
        <p:nvGrpSpPr>
          <p:cNvPr id="111" name="Google Shape;111;p20"/>
          <p:cNvGrpSpPr/>
          <p:nvPr/>
        </p:nvGrpSpPr>
        <p:grpSpPr>
          <a:xfrm>
            <a:off x="271475" y="1450724"/>
            <a:ext cx="4145575" cy="2298676"/>
            <a:chOff x="253050" y="1813299"/>
            <a:chExt cx="4145575" cy="2298676"/>
          </a:xfrm>
        </p:grpSpPr>
        <p:pic>
          <p:nvPicPr>
            <p:cNvPr id="112" name="Google Shape;112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3050" y="1813299"/>
              <a:ext cx="4145575" cy="196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04950" y="3927975"/>
              <a:ext cx="2837450" cy="184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4" name="Google Shape;114;p20"/>
          <p:cNvSpPr txBox="1"/>
          <p:nvPr/>
        </p:nvSpPr>
        <p:spPr>
          <a:xfrm>
            <a:off x="5322225" y="894550"/>
            <a:ext cx="3023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5818E"/>
                </a:solidFill>
              </a:rPr>
              <a:t>Li with Enhanced Pedestal H-mode</a:t>
            </a:r>
            <a:endParaRPr>
              <a:solidFill>
                <a:srgbClr val="45818E"/>
              </a:solidFill>
            </a:endParaRPr>
          </a:p>
        </p:txBody>
      </p:sp>
      <p:cxnSp>
        <p:nvCxnSpPr>
          <p:cNvPr id="115" name="Google Shape;115;p20"/>
          <p:cNvCxnSpPr/>
          <p:nvPr/>
        </p:nvCxnSpPr>
        <p:spPr>
          <a:xfrm>
            <a:off x="7187575" y="1220379"/>
            <a:ext cx="0" cy="433500"/>
          </a:xfrm>
          <a:prstGeom prst="straightConnector1">
            <a:avLst/>
          </a:prstGeom>
          <a:noFill/>
          <a:ln w="19050" cap="flat" cmpd="sng">
            <a:solidFill>
              <a:srgbClr val="45818E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6" name="Google Shape;116;p20"/>
          <p:cNvSpPr txBox="1"/>
          <p:nvPr/>
        </p:nvSpPr>
        <p:spPr>
          <a:xfrm>
            <a:off x="6022750" y="4091850"/>
            <a:ext cx="21570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5818E"/>
                </a:solidFill>
              </a:rPr>
              <a:t>Up to 1.8 H98y,2</a:t>
            </a:r>
            <a:endParaRPr sz="1600">
              <a:solidFill>
                <a:srgbClr val="45818E"/>
              </a:solidFill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6793539" y="4478622"/>
            <a:ext cx="22614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CC0000"/>
                </a:solidFill>
              </a:rPr>
              <a:t>Gerhardt et al., 2014 </a:t>
            </a:r>
            <a:endParaRPr sz="1400" dirty="0">
              <a:solidFill>
                <a:srgbClr val="CC0000"/>
              </a:solidFill>
            </a:endParaRPr>
          </a:p>
        </p:txBody>
      </p:sp>
      <p:sp>
        <p:nvSpPr>
          <p:cNvPr id="118" name="Google Shape;118;p20"/>
          <p:cNvSpPr txBox="1"/>
          <p:nvPr/>
        </p:nvSpPr>
        <p:spPr>
          <a:xfrm>
            <a:off x="1421925" y="4676275"/>
            <a:ext cx="22614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err="1">
                <a:solidFill>
                  <a:srgbClr val="CC0000"/>
                </a:solidFill>
              </a:rPr>
              <a:t>Maingi</a:t>
            </a:r>
            <a:r>
              <a:rPr lang="en" sz="1400" dirty="0">
                <a:solidFill>
                  <a:srgbClr val="CC0000"/>
                </a:solidFill>
              </a:rPr>
              <a:t> et al., 2011 </a:t>
            </a:r>
            <a:endParaRPr sz="1400" dirty="0">
              <a:solidFill>
                <a:srgbClr val="CC0000"/>
              </a:solidFill>
            </a:endParaRPr>
          </a:p>
        </p:txBody>
      </p:sp>
      <p:sp>
        <p:nvSpPr>
          <p:cNvPr id="119" name="Google Shape;119;p20"/>
          <p:cNvSpPr txBox="1"/>
          <p:nvPr/>
        </p:nvSpPr>
        <p:spPr>
          <a:xfrm>
            <a:off x="1089375" y="3938225"/>
            <a:ext cx="30234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5818E"/>
                </a:solidFill>
              </a:rPr>
              <a:t>5x increase in electron 𝞽</a:t>
            </a:r>
            <a:r>
              <a:rPr lang="en" sz="1600" baseline="-25000">
                <a:solidFill>
                  <a:srgbClr val="45818E"/>
                </a:solidFill>
              </a:rPr>
              <a:t>E</a:t>
            </a:r>
            <a:endParaRPr sz="1600" baseline="-25000">
              <a:solidFill>
                <a:srgbClr val="45818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5818E"/>
                </a:solidFill>
              </a:rPr>
              <a:t>3x increase in total thermal 𝞽</a:t>
            </a:r>
            <a:r>
              <a:rPr lang="en" sz="1600" baseline="-25000">
                <a:solidFill>
                  <a:srgbClr val="45818E"/>
                </a:solidFill>
              </a:rPr>
              <a:t>E</a:t>
            </a:r>
            <a:endParaRPr sz="1600" baseline="-25000">
              <a:solidFill>
                <a:srgbClr val="45818E"/>
              </a:solidFill>
            </a:endParaRPr>
          </a:p>
        </p:txBody>
      </p:sp>
      <p:pic>
        <p:nvPicPr>
          <p:cNvPr id="3" name="Google Shape;127;p21">
            <a:extLst>
              <a:ext uri="{FF2B5EF4-FFF2-40B4-BE49-F238E27FC236}">
                <a16:creationId xmlns:a16="http://schemas.microsoft.com/office/drawing/2014/main" id="{9877C158-B47A-EFB1-45F3-A1C6B0BC768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2552" y="708648"/>
            <a:ext cx="4981706" cy="4306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D335B7-BE21-4395-AD25-C1715AE72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28189"/>
            <a:ext cx="7811815" cy="543910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US Decadal Strategy to Accelerate Fusion to Commercialization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C3A747-E2CE-5E43-5DD6-82D2A6144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21"/>
          <a:stretch/>
        </p:blipFill>
        <p:spPr>
          <a:xfrm>
            <a:off x="247684" y="653143"/>
            <a:ext cx="8716892" cy="4490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8B758C-23DD-E948-D4CB-042893AE0D33}"/>
              </a:ext>
            </a:extLst>
          </p:cNvPr>
          <p:cNvSpPr txBox="1"/>
          <p:nvPr/>
        </p:nvSpPr>
        <p:spPr>
          <a:xfrm>
            <a:off x="197985" y="2494235"/>
            <a:ext cx="8727069" cy="110799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endParaRPr lang="en-US" sz="2200" dirty="0"/>
          </a:p>
          <a:p>
            <a:r>
              <a:rPr lang="en-US" sz="2200" dirty="0"/>
              <a:t>Will the spherical tokamak (ST) be ready to deliver on this timescale?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2247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D36D-C071-E721-81A7-028ADECB7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Proposed Spherical-Tokamak Pilot Plants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86F816-797D-B153-EF62-3BBD76524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F9197-610C-7F6F-5E3F-4D49E3B881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4224" y="806219"/>
            <a:ext cx="8476375" cy="43406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STAR: </a:t>
            </a:r>
            <a:r>
              <a:rPr lang="en-US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Spherical Tokamak 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Advanced Reactor (</a:t>
            </a:r>
            <a:r>
              <a:rPr lang="en-US" b="1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STAR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 targeting 100-500MWe.  </a:t>
            </a: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PPPL + Tokamak Energy + Kyushu Univ. reactor design. </a:t>
            </a:r>
            <a:endParaRPr lang="en-US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Tokamak Energy: “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ST-E1, which is slated to demonstrate the capability to deliver electricity - producing up to 200 MW of net electrical power - in the early 2030s.”</a:t>
            </a:r>
          </a:p>
          <a:p>
            <a:r>
              <a:rPr lang="en-US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STEP: “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STEP (Spherical Tokamak for Energy Production) is a major technology and infrastructure programme to deliver the UK's prototype fusion energy plant, targeting 2040, and a path to the commercial viability of fusion.”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UKAEA 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“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FAST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Project office proudly announces the launch of the FAST (Fusion by Advanced Superconducting Tokamak) project, a groundbreaking initiative aimed at achieving fusion based power generation by the end of the 2030s”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/>
            <a:endParaRPr lang="en-US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AD4AF-DEFD-2657-45F0-BA301C59A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34" y="262309"/>
            <a:ext cx="6838266" cy="3834972"/>
          </a:xfrm>
          <a:prstGeom prst="rect">
            <a:avLst/>
          </a:prstGeom>
        </p:spPr>
      </p:pic>
      <p:pic>
        <p:nvPicPr>
          <p:cNvPr id="8" name="Picture 7" descr="A close-up of a machine&#10;&#10;Description automatically generated">
            <a:extLst>
              <a:ext uri="{FF2B5EF4-FFF2-40B4-BE49-F238E27FC236}">
                <a16:creationId xmlns:a16="http://schemas.microsoft.com/office/drawing/2014/main" id="{6ED8AEC6-0A4E-34FF-7D1C-1FE4B4D0B5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11" r="24452"/>
          <a:stretch/>
        </p:blipFill>
        <p:spPr>
          <a:xfrm>
            <a:off x="-1" y="2868937"/>
            <a:ext cx="2365695" cy="2294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135CF3-294F-F9C0-4731-B2F4ACB57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370" y="2847286"/>
            <a:ext cx="3142629" cy="229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4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3E258A-4FCF-10AE-05E4-2956187B6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the Spherical Tokamak?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6D1F0-C47D-E903-06D3-A7FDD3161A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480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g2e696fefbd2_0_1035"/>
          <p:cNvGrpSpPr/>
          <p:nvPr/>
        </p:nvGrpSpPr>
        <p:grpSpPr>
          <a:xfrm>
            <a:off x="578500" y="2433300"/>
            <a:ext cx="4068302" cy="1802502"/>
            <a:chOff x="578500" y="2433300"/>
            <a:chExt cx="4068302" cy="1802502"/>
          </a:xfrm>
        </p:grpSpPr>
        <p:pic>
          <p:nvPicPr>
            <p:cNvPr id="528" name="Google Shape;528;g2e696fefbd2_0_1035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500" y="2710197"/>
              <a:ext cx="4068302" cy="15256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9" name="Google Shape;529;g2e696fefbd2_0_1035"/>
            <p:cNvSpPr txBox="1"/>
            <p:nvPr/>
          </p:nvSpPr>
          <p:spPr>
            <a:xfrm>
              <a:off x="685800" y="2525700"/>
              <a:ext cx="857400" cy="276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ST80-HTS</a:t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30" name="Google Shape;530;g2e696fefbd2_0_1035"/>
            <p:cNvSpPr txBox="1"/>
            <p:nvPr/>
          </p:nvSpPr>
          <p:spPr>
            <a:xfrm>
              <a:off x="2009775" y="2525700"/>
              <a:ext cx="857400" cy="276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ST-E1</a:t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31" name="Google Shape;531;g2e696fefbd2_0_1035"/>
            <p:cNvSpPr txBox="1"/>
            <p:nvPr/>
          </p:nvSpPr>
          <p:spPr>
            <a:xfrm>
              <a:off x="3469653" y="2433300"/>
              <a:ext cx="1062900" cy="46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Commercial Deployment</a:t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32" name="Google Shape;532;g2e696fefbd2_0_1035"/>
          <p:cNvSpPr txBox="1">
            <a:spLocks noGrp="1"/>
          </p:cNvSpPr>
          <p:nvPr>
            <p:ph type="title"/>
          </p:nvPr>
        </p:nvSpPr>
        <p:spPr>
          <a:xfrm>
            <a:off x="190500" y="0"/>
            <a:ext cx="76212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Improved Confinement</a:t>
            </a:r>
            <a:endParaRPr dirty="0"/>
          </a:p>
        </p:txBody>
      </p:sp>
      <p:sp>
        <p:nvSpPr>
          <p:cNvPr id="533" name="Google Shape;533;g2e696fefbd2_0_1035"/>
          <p:cNvSpPr txBox="1">
            <a:spLocks noGrp="1"/>
          </p:cNvSpPr>
          <p:nvPr>
            <p:ph type="body" idx="1"/>
          </p:nvPr>
        </p:nvSpPr>
        <p:spPr>
          <a:xfrm>
            <a:off x="190500" y="1246414"/>
            <a:ext cx="8420100" cy="3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</a:pPr>
            <a:r>
              <a:rPr lang="en-US"/>
              <a:t>Empirical reactor scaling from NSTX results suggest H~1.5 – 2. Spherical tokamaks have less turbulent convection → confine better than the main line. </a:t>
            </a:r>
            <a:endParaRPr/>
          </a:p>
          <a:p>
            <a:pPr marL="182880" lvl="0" indent="-182880" algn="l" rtl="0"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Tokamak Energy:  ST-E1 Pilot Plant</a:t>
            </a:r>
            <a:endParaRPr/>
          </a:p>
        </p:txBody>
      </p:sp>
      <p:sp>
        <p:nvSpPr>
          <p:cNvPr id="534" name="Google Shape;534;g2e696fefbd2_0_1035"/>
          <p:cNvSpPr txBox="1">
            <a:spLocks noGrp="1"/>
          </p:cNvSpPr>
          <p:nvPr>
            <p:ph type="body" idx="2"/>
          </p:nvPr>
        </p:nvSpPr>
        <p:spPr>
          <a:xfrm>
            <a:off x="188494" y="751932"/>
            <a:ext cx="84201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| Spherical Tokama</a:t>
            </a:r>
            <a:r>
              <a:rPr lang="en-US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k</a:t>
            </a:r>
            <a:r>
              <a:rPr lang="en-US"/>
              <a:t>: </a:t>
            </a:r>
            <a:r>
              <a:rPr lang="en-US" b="1">
                <a:solidFill>
                  <a:schemeClr val="accent1"/>
                </a:solidFill>
              </a:rPr>
              <a:t>NSTX-U</a:t>
            </a:r>
            <a:endParaRPr b="1">
              <a:solidFill>
                <a:schemeClr val="accent1"/>
              </a:solidFill>
            </a:endParaRPr>
          </a:p>
        </p:txBody>
      </p:sp>
      <p:pic>
        <p:nvPicPr>
          <p:cNvPr id="537" name="Google Shape;537;g2e696fefbd2_0_103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6796" y="2086578"/>
            <a:ext cx="3615118" cy="2505813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g2e696fefbd2_0_1035"/>
          <p:cNvSpPr txBox="1"/>
          <p:nvPr/>
        </p:nvSpPr>
        <p:spPr>
          <a:xfrm>
            <a:off x="2277532" y="4214900"/>
            <a:ext cx="2759267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8288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</a:pP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PPPL’s STAR design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9" name="Google Shape;539;g2e696fefbd2_0_1035"/>
          <p:cNvSpPr txBox="1"/>
          <p:nvPr/>
        </p:nvSpPr>
        <p:spPr>
          <a:xfrm>
            <a:off x="5036800" y="1795625"/>
            <a:ext cx="4068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869BA0"/>
                </a:solidFill>
                <a:latin typeface="Roboto"/>
                <a:ea typeface="Roboto"/>
                <a:cs typeface="Roboto"/>
                <a:sym typeface="Roboto"/>
              </a:rPr>
              <a:t>J.E. Menard, et al 2022 </a:t>
            </a:r>
            <a:r>
              <a:rPr lang="en-US" sz="1100" i="1">
                <a:solidFill>
                  <a:srgbClr val="869BA0"/>
                </a:solidFill>
                <a:latin typeface="Roboto"/>
                <a:ea typeface="Roboto"/>
                <a:cs typeface="Roboto"/>
                <a:sym typeface="Roboto"/>
              </a:rPr>
              <a:t>Nucl. Fusion</a:t>
            </a:r>
            <a:r>
              <a:rPr lang="en-US" sz="1100">
                <a:solidFill>
                  <a:srgbClr val="869BA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b="1">
                <a:solidFill>
                  <a:srgbClr val="869BA0"/>
                </a:solidFill>
                <a:latin typeface="Roboto"/>
                <a:ea typeface="Roboto"/>
                <a:cs typeface="Roboto"/>
                <a:sym typeface="Roboto"/>
              </a:rPr>
              <a:t>62</a:t>
            </a:r>
            <a:r>
              <a:rPr lang="en-US" sz="1100">
                <a:solidFill>
                  <a:srgbClr val="869BA0"/>
                </a:solidFill>
                <a:latin typeface="Roboto"/>
                <a:ea typeface="Roboto"/>
                <a:cs typeface="Roboto"/>
                <a:sym typeface="Roboto"/>
              </a:rPr>
              <a:t> 036026</a:t>
            </a:r>
            <a:endParaRPr sz="1100">
              <a:solidFill>
                <a:srgbClr val="869BA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869BA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40" name="Google Shape;540;g2e696fefbd2_0_1035"/>
          <p:cNvGrpSpPr/>
          <p:nvPr/>
        </p:nvGrpSpPr>
        <p:grpSpPr>
          <a:xfrm>
            <a:off x="7299627" y="3534075"/>
            <a:ext cx="1027648" cy="256700"/>
            <a:chOff x="7291400" y="3523987"/>
            <a:chExt cx="1109652" cy="277214"/>
          </a:xfrm>
        </p:grpSpPr>
        <p:sp>
          <p:nvSpPr>
            <p:cNvPr id="541" name="Google Shape;541;g2e696fefbd2_0_1035"/>
            <p:cNvSpPr/>
            <p:nvPr/>
          </p:nvSpPr>
          <p:spPr>
            <a:xfrm>
              <a:off x="7291400" y="3548298"/>
              <a:ext cx="228600" cy="228600"/>
            </a:xfrm>
            <a:prstGeom prst="donut">
              <a:avLst>
                <a:gd name="adj" fmla="val 1451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42" name="Google Shape;542;g2e696fefbd2_0_1035"/>
            <p:cNvSpPr/>
            <p:nvPr/>
          </p:nvSpPr>
          <p:spPr>
            <a:xfrm flipH="1">
              <a:off x="7415224" y="3523987"/>
              <a:ext cx="985828" cy="277214"/>
            </a:xfrm>
            <a:prstGeom prst="flowChartOnlineStorag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EU DEMO</a:t>
              </a:r>
              <a:endParaRPr sz="9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543" name="Google Shape;543;g2e696fefbd2_0_1035"/>
          <p:cNvCxnSpPr/>
          <p:nvPr/>
        </p:nvCxnSpPr>
        <p:spPr>
          <a:xfrm rot="10800000" flipH="1">
            <a:off x="4722025" y="4269500"/>
            <a:ext cx="1519200" cy="202500"/>
          </a:xfrm>
          <a:prstGeom prst="bentConnector3">
            <a:avLst>
              <a:gd name="adj1" fmla="val 73356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44" name="Google Shape;544;g2e696fefbd2_0_103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1925" y="4536750"/>
            <a:ext cx="2999999" cy="2567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g2e696fefbd2_0_1035"/>
          <p:cNvSpPr/>
          <p:nvPr/>
        </p:nvSpPr>
        <p:spPr>
          <a:xfrm>
            <a:off x="0" y="1179986"/>
            <a:ext cx="9144000" cy="37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188700" tIns="228600" rIns="1188700" bIns="45700" anchor="t" anchorCtr="0">
            <a:no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lang="en-US" sz="3600" b="1" dirty="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2"/>
                </a:ext>
              </a:extLst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 sz="3600" b="1" dirty="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2"/>
                  </a:ext>
                </a:extLst>
              </a:rPr>
              <a:t>Is this true?</a:t>
            </a:r>
            <a:endParaRPr sz="3600" b="1" dirty="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NSTX-U will determine how the spherical tokamak scales to reactor conditions.</a:t>
            </a:r>
            <a:endParaRPr sz="24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3E258A-4FCF-10AE-05E4-2956187B6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NSTX-U one step to the ST pilot plant.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6D1F0-C47D-E903-06D3-A7FDD3161A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842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7CFD2-5A4C-ED13-3381-179D297DE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48769"/>
            <a:ext cx="7811814" cy="412184"/>
          </a:xfrm>
        </p:spPr>
        <p:txBody>
          <a:bodyPr>
            <a:normAutofit fontScale="90000"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NSTX-U is the most powerful ST in the world and parameter range extends to those projected for ST FPP designs  -- it is the “One Step.”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DE9482-BF35-64CD-E8A6-ED97C538BA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7FDEE-DA80-C099-1437-5DA465859EC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0"/>
            <a:ext cx="0" cy="0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ISTW 2024, Oxford UK</a:t>
            </a:r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9660522-B234-B82E-219C-0FC18F009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3" y="793598"/>
            <a:ext cx="4205800" cy="389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197;p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620923-B733-CE4E-B150-602A9F84C8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3461" y="1690915"/>
            <a:ext cx="1397286" cy="28113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0AD178-5526-5C91-2B96-1F71D0746E26}"/>
              </a:ext>
            </a:extLst>
          </p:cNvPr>
          <p:cNvSpPr txBox="1"/>
          <p:nvPr/>
        </p:nvSpPr>
        <p:spPr>
          <a:xfrm>
            <a:off x="7756847" y="4642526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2C7C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90 MW/m</a:t>
            </a:r>
            <a:r>
              <a:rPr lang="en-US" sz="1600" baseline="30000" dirty="0">
                <a:solidFill>
                  <a:srgbClr val="2C7C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302AE6E-E7F6-E717-E539-8EF5DFAA155F}"/>
              </a:ext>
            </a:extLst>
          </p:cNvPr>
          <p:cNvSpPr txBox="1">
            <a:spLocks/>
          </p:cNvSpPr>
          <p:nvPr/>
        </p:nvSpPr>
        <p:spPr>
          <a:xfrm>
            <a:off x="4643140" y="1929143"/>
            <a:ext cx="2828441" cy="28113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88" indent="-231775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88" indent="-228600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400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413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>
                <a:srgbClr val="0070C0"/>
              </a:buClr>
            </a:pPr>
            <a:r>
              <a:rPr lang="en-US" sz="2200" dirty="0">
                <a:solidFill>
                  <a:srgbClr val="0070C0"/>
                </a:solidFill>
                <a:cs typeface="Roboto" panose="02000000000000000000" pitchFamily="2" charset="0"/>
              </a:rPr>
              <a:t>NSTX-U can purposefully achieve q</a:t>
            </a:r>
            <a:r>
              <a:rPr lang="en-US" sz="2200" baseline="-25000" dirty="0">
                <a:solidFill>
                  <a:srgbClr val="0070C0"/>
                </a:solidFill>
                <a:cs typeface="Roboto" panose="02000000000000000000" pitchFamily="2" charset="0"/>
              </a:rPr>
              <a:t>⊥</a:t>
            </a:r>
            <a:r>
              <a:rPr lang="en-US" sz="2200" dirty="0">
                <a:solidFill>
                  <a:srgbClr val="0070C0"/>
                </a:solidFill>
                <a:cs typeface="Roboto" panose="02000000000000000000" pitchFamily="2" charset="0"/>
              </a:rPr>
              <a:t> ≤ 100 MW/m</a:t>
            </a:r>
            <a:r>
              <a:rPr lang="en-US" sz="2200" baseline="30000" dirty="0">
                <a:solidFill>
                  <a:srgbClr val="0070C0"/>
                </a:solidFill>
                <a:cs typeface="Roboto" panose="02000000000000000000" pitchFamily="2" charset="0"/>
              </a:rPr>
              <a:t>2</a:t>
            </a:r>
            <a:r>
              <a:rPr lang="en-US" sz="2200" dirty="0">
                <a:solidFill>
                  <a:srgbClr val="0070C0"/>
                </a:solidFill>
                <a:cs typeface="Roboto" panose="02000000000000000000" pitchFamily="2" charset="0"/>
              </a:rPr>
              <a:t> for PFC tests</a:t>
            </a:r>
          </a:p>
          <a:p>
            <a:pPr>
              <a:lnSpc>
                <a:spcPct val="120000"/>
              </a:lnSpc>
              <a:buClr>
                <a:srgbClr val="0070C0"/>
              </a:buClr>
            </a:pPr>
            <a:r>
              <a:rPr lang="en-US" sz="2200" dirty="0">
                <a:solidFill>
                  <a:srgbClr val="0070C0"/>
                </a:solidFill>
                <a:cs typeface="Roboto" panose="02000000000000000000" pitchFamily="2" charset="0"/>
              </a:rPr>
              <a:t>R&amp;D ongoing to develop a Lithium Vapor Box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</a:pPr>
            <a:r>
              <a:rPr lang="en-US" sz="2000" dirty="0">
                <a:solidFill>
                  <a:srgbClr val="C00000"/>
                </a:solidFill>
                <a:cs typeface="Roboto" panose="02000000000000000000" pitchFamily="2" charset="0"/>
              </a:rPr>
              <a:t>Heat flux of ~ 90 MW/m</a:t>
            </a:r>
            <a:r>
              <a:rPr lang="en-US" sz="2000" baseline="30000" dirty="0">
                <a:solidFill>
                  <a:srgbClr val="C00000"/>
                </a:solidFill>
                <a:cs typeface="Roboto" panose="02000000000000000000" pitchFamily="2" charset="0"/>
              </a:rPr>
              <a:t>2</a:t>
            </a:r>
            <a:r>
              <a:rPr lang="en-US" sz="2000" dirty="0">
                <a:solidFill>
                  <a:srgbClr val="C00000"/>
                </a:solidFill>
                <a:cs typeface="Roboto" panose="02000000000000000000" pitchFamily="2" charset="0"/>
              </a:rPr>
              <a:t> can be reduced to &lt;10 MW/m</a:t>
            </a:r>
            <a:r>
              <a:rPr lang="en-US" sz="2000" baseline="30000" dirty="0">
                <a:solidFill>
                  <a:srgbClr val="C00000"/>
                </a:solidFill>
                <a:cs typeface="Roboto" panose="02000000000000000000" pitchFamily="2" charset="0"/>
              </a:rPr>
              <a:t>2</a:t>
            </a:r>
            <a:r>
              <a:rPr lang="en-US" sz="2000" dirty="0">
                <a:solidFill>
                  <a:srgbClr val="C00000"/>
                </a:solidFill>
                <a:cs typeface="Roboto" panose="02000000000000000000" pitchFamily="2" charset="0"/>
              </a:rPr>
              <a:t> with low core contamination</a:t>
            </a:r>
          </a:p>
          <a:p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2B4628-965D-BD04-50C1-BFFE44086B06}"/>
              </a:ext>
            </a:extLst>
          </p:cNvPr>
          <p:cNvSpPr txBox="1"/>
          <p:nvPr/>
        </p:nvSpPr>
        <p:spPr>
          <a:xfrm>
            <a:off x="4658684" y="682667"/>
            <a:ext cx="43820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NSTX-U is uniquely positioned to address heat flux mitigation through use of Liquid Metal divertor components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Google Shape;219;p32">
            <a:extLst>
              <a:ext uri="{FF2B5EF4-FFF2-40B4-BE49-F238E27FC236}">
                <a16:creationId xmlns:a16="http://schemas.microsoft.com/office/drawing/2014/main" id="{6A393500-13F7-1DE7-0684-89EFB344479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872" y="793598"/>
            <a:ext cx="3825024" cy="3708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38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12199c2ef6_0_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800" b="0">
                <a:solidFill>
                  <a:schemeClr val="bg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NSTX-U Recovery Project is progressing well</a:t>
            </a:r>
            <a:endParaRPr sz="2800" b="0">
              <a:solidFill>
                <a:schemeClr val="bg1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2" name="Google Shape;212;g312199c2ef6_0_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8</a:t>
            </a:fld>
            <a:endParaRPr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13" name="Google Shape;213;g312199c2ef6_0_36"/>
          <p:cNvSpPr txBox="1">
            <a:spLocks noGrp="1"/>
          </p:cNvSpPr>
          <p:nvPr>
            <p:ph type="body" idx="1"/>
          </p:nvPr>
        </p:nvSpPr>
        <p:spPr>
          <a:xfrm>
            <a:off x="190500" y="740979"/>
            <a:ext cx="6534343" cy="407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7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Project is 89% complete</a:t>
            </a:r>
            <a:endParaRPr sz="1700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457200" lvl="0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7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Delivered all components for TF/OH magnet bundle</a:t>
            </a:r>
            <a:endParaRPr sz="1700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457200" lvl="0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7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Successfully assembled first three TF quadrants</a:t>
            </a:r>
            <a:endParaRPr sz="1700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457200" lvl="0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7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Prototype program has been successful in reducing fabrication risk</a:t>
            </a:r>
            <a:endParaRPr sz="1700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457200" lvl="0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7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TF/OH magnet bundle delivery expected in Spring 2025</a:t>
            </a:r>
            <a:endParaRPr sz="1700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457200" lvl="0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7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First plasma in early 2026</a:t>
            </a:r>
            <a:endParaRPr sz="1700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4" name="Google Shape;214;g312199c2ef6_0_36"/>
          <p:cNvPicPr preferRelativeResize="0"/>
          <p:nvPr/>
        </p:nvPicPr>
        <p:blipFill rotWithShape="1">
          <a:blip r:embed="rId3">
            <a:alphaModFix/>
          </a:blip>
          <a:srcRect l="7665" t="15718" r="7162" b="17194"/>
          <a:stretch/>
        </p:blipFill>
        <p:spPr>
          <a:xfrm>
            <a:off x="6675050" y="2084125"/>
            <a:ext cx="2468881" cy="1468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312199c2ef6_0_36"/>
          <p:cNvPicPr preferRelativeResize="0"/>
          <p:nvPr/>
        </p:nvPicPr>
        <p:blipFill rotWithShape="1">
          <a:blip r:embed="rId4">
            <a:alphaModFix/>
          </a:blip>
          <a:srcRect t="8222" b="8214"/>
          <a:stretch/>
        </p:blipFill>
        <p:spPr>
          <a:xfrm>
            <a:off x="0" y="3624575"/>
            <a:ext cx="2419159" cy="151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312199c2ef6_0_36"/>
          <p:cNvPicPr preferRelativeResize="0"/>
          <p:nvPr/>
        </p:nvPicPr>
        <p:blipFill rotWithShape="1">
          <a:blip r:embed="rId5">
            <a:alphaModFix/>
          </a:blip>
          <a:srcRect l="8416" t="10725" r="7252" b="5021"/>
          <a:stretch/>
        </p:blipFill>
        <p:spPr>
          <a:xfrm>
            <a:off x="4576875" y="3624575"/>
            <a:ext cx="2026775" cy="15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312199c2ef6_0_36"/>
          <p:cNvPicPr preferRelativeResize="0"/>
          <p:nvPr/>
        </p:nvPicPr>
        <p:blipFill rotWithShape="1">
          <a:blip r:embed="rId6">
            <a:alphaModFix/>
          </a:blip>
          <a:srcRect l="24636" t="7969" r="3806"/>
          <a:stretch/>
        </p:blipFill>
        <p:spPr>
          <a:xfrm>
            <a:off x="6675050" y="543900"/>
            <a:ext cx="2468880" cy="1468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312199c2ef6_0_36"/>
          <p:cNvPicPr preferRelativeResize="0"/>
          <p:nvPr/>
        </p:nvPicPr>
        <p:blipFill rotWithShape="1">
          <a:blip r:embed="rId7">
            <a:alphaModFix/>
          </a:blip>
          <a:srcRect t="22576" r="22372"/>
          <a:stretch/>
        </p:blipFill>
        <p:spPr>
          <a:xfrm>
            <a:off x="6675050" y="3624350"/>
            <a:ext cx="2468881" cy="151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312199c2ef6_0_36"/>
          <p:cNvPicPr preferRelativeResize="0"/>
          <p:nvPr/>
        </p:nvPicPr>
        <p:blipFill rotWithShape="1">
          <a:blip r:embed="rId8">
            <a:alphaModFix/>
          </a:blip>
          <a:srcRect r="23277" b="23147"/>
          <a:stretch/>
        </p:blipFill>
        <p:spPr>
          <a:xfrm>
            <a:off x="2490550" y="3624575"/>
            <a:ext cx="2026781" cy="1517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12199c2ef6_0_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800" b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Fit-up of major equipment reduces risk</a:t>
            </a:r>
            <a:endParaRPr sz="2800" b="0">
              <a:solidFill>
                <a:schemeClr val="bg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6" name="Google Shape;226;g312199c2ef6_0_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9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0" name="Google Shape;230;g312199c2ef6_0_4"/>
          <p:cNvSpPr txBox="1">
            <a:spLocks noGrp="1"/>
          </p:cNvSpPr>
          <p:nvPr>
            <p:ph type="body" idx="1"/>
          </p:nvPr>
        </p:nvSpPr>
        <p:spPr>
          <a:xfrm>
            <a:off x="-11130" y="627858"/>
            <a:ext cx="6474251" cy="407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Successfully installed center stack casing into vessel; major interfaces confirmed</a:t>
            </a:r>
            <a:endParaRPr sz="17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200" lvl="0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Vessel now has all magnets temporarily installed except for TF/OH being fabricated now</a:t>
            </a:r>
            <a:endParaRPr sz="17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200" lvl="0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Demonstrated ability to achieve KPP#1</a:t>
            </a:r>
            <a:endParaRPr sz="17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200" lvl="0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Moved additional Reassembly scope off critical path</a:t>
            </a:r>
            <a:endParaRPr sz="17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27" name="Google Shape;227;g312199c2ef6_0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9749" y="531600"/>
            <a:ext cx="2594177" cy="461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312199c2ef6_0_4"/>
          <p:cNvPicPr preferRelativeResize="0"/>
          <p:nvPr/>
        </p:nvPicPr>
        <p:blipFill rotWithShape="1">
          <a:blip r:embed="rId4">
            <a:alphaModFix/>
          </a:blip>
          <a:srcRect l="15801" t="19606" r="16175" b="6631"/>
          <a:stretch/>
        </p:blipFill>
        <p:spPr>
          <a:xfrm>
            <a:off x="3996146" y="2920050"/>
            <a:ext cx="2466975" cy="2223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312199c2ef6_0_4"/>
          <p:cNvPicPr preferRelativeResize="0"/>
          <p:nvPr/>
        </p:nvPicPr>
        <p:blipFill rotWithShape="1">
          <a:blip r:embed="rId5">
            <a:alphaModFix/>
          </a:blip>
          <a:srcRect t="4050" b="18658"/>
          <a:stretch/>
        </p:blipFill>
        <p:spPr>
          <a:xfrm>
            <a:off x="3" y="2919818"/>
            <a:ext cx="3909514" cy="2223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PPPL Theme 2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A21E1F"/>
      </a:accent5>
      <a:accent6>
        <a:srgbClr val="7AB775"/>
      </a:accent6>
      <a:hlink>
        <a:srgbClr val="2C89C5"/>
      </a:hlink>
      <a:folHlink>
        <a:srgbClr val="2B7FAB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11938</TotalTime>
  <Words>721</Words>
  <Application>Microsoft Macintosh PowerPoint</Application>
  <PresentationFormat>On-screen Show (16:9)</PresentationFormat>
  <Paragraphs>93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Georgia</vt:lpstr>
      <vt:lpstr>Roboto Slab</vt:lpstr>
      <vt:lpstr>Calibri</vt:lpstr>
      <vt:lpstr>Roboto</vt:lpstr>
      <vt:lpstr>Times</vt:lpstr>
      <vt:lpstr>Arial</vt:lpstr>
      <vt:lpstr>Default Theme</vt:lpstr>
      <vt:lpstr>Path to a Spherical Tokamak Pilot Plant. Steve Cowley.  December  2024</vt:lpstr>
      <vt:lpstr>US Decadal Strategy to Accelerate Fusion to Commercialization </vt:lpstr>
      <vt:lpstr>Proposed Spherical-Tokamak Pilot Plants</vt:lpstr>
      <vt:lpstr>Why the Spherical Tokamak?</vt:lpstr>
      <vt:lpstr>Improved Confinement</vt:lpstr>
      <vt:lpstr>NSTX-U one step to the ST pilot plant.</vt:lpstr>
      <vt:lpstr>NSTX-U is the most powerful ST in the world and parameter range extends to those projected for ST FPP designs  -- it is the “One Step.”</vt:lpstr>
      <vt:lpstr>NSTX-U Recovery Project is progressing well</vt:lpstr>
      <vt:lpstr>Fit-up of major equipment reduces risk</vt:lpstr>
      <vt:lpstr>      NSTX-U/LMCE Timeline</vt:lpstr>
      <vt:lpstr>The importance of predictive science</vt:lpstr>
      <vt:lpstr>PowerPoint Presentation</vt:lpstr>
      <vt:lpstr>Lithium wall coatings in NSTX led to a marked increase in energy confinement – this is true on EAST and Li or Boron coatings be needed on ITER.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Steven Cowley</cp:lastModifiedBy>
  <cp:revision>219</cp:revision>
  <dcterms:created xsi:type="dcterms:W3CDTF">2020-06-11T16:38:14Z</dcterms:created>
  <dcterms:modified xsi:type="dcterms:W3CDTF">2024-11-30T20:41:40Z</dcterms:modified>
</cp:coreProperties>
</file>