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14"/>
  </p:notesMasterIdLst>
  <p:sldIdLst>
    <p:sldId id="2147469981" r:id="rId3"/>
    <p:sldId id="2147470028" r:id="rId4"/>
    <p:sldId id="2019" r:id="rId5"/>
    <p:sldId id="2134807056" r:id="rId6"/>
    <p:sldId id="2147470029" r:id="rId7"/>
    <p:sldId id="2111" r:id="rId8"/>
    <p:sldId id="2147469973" r:id="rId9"/>
    <p:sldId id="9375" r:id="rId10"/>
    <p:sldId id="2147469960" r:id="rId11"/>
    <p:sldId id="2147469979" r:id="rId12"/>
    <p:sldId id="214747003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C1D6FF"/>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6" d="100"/>
          <a:sy n="46" d="100"/>
        </p:scale>
        <p:origin x="38"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AEDE1-8D12-4615-A3E7-CDC1989310A3}" type="datetimeFigureOut">
              <a:rPr lang="en-US" smtClean="0"/>
              <a:t>11/30/2024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A4AE3-33CB-458D-BB06-EEE89D90A9B5}" type="slidenum">
              <a:rPr lang="en-US" smtClean="0"/>
              <a:t>‹#›</a:t>
            </a:fld>
            <a:endParaRPr lang="en-US"/>
          </a:p>
        </p:txBody>
      </p:sp>
    </p:spTree>
    <p:extLst>
      <p:ext uri="{BB962C8B-B14F-4D97-AF65-F5344CB8AC3E}">
        <p14:creationId xmlns:p14="http://schemas.microsoft.com/office/powerpoint/2010/main" val="2922598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EPRI has work ongoing across the entire energy landscape, including research programs in nuclear, all other types of energy generation and low carbon resources, and then the transmission, delivery and end use of energy, including research into integrated grids, electrification, and sustainability. </a:t>
            </a:r>
          </a:p>
          <a:p>
            <a:pPr marL="742950" marR="0" lvl="1" indent="-285750">
              <a:lnSpc>
                <a:spcPct val="107000"/>
              </a:lnSpc>
              <a:spcBef>
                <a:spcPts val="0"/>
              </a:spcBef>
              <a:spcAft>
                <a:spcPts val="800"/>
              </a:spcAft>
              <a:buFont typeface="+mj-lt"/>
              <a:buAutoNum type="alphaL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vast majority of our research solves near term, year on year challenges, helping keep the lights on today. However, cutting across all our sectors is our work in technology innovation, looking 5, 10, 20 years down the line and preparing our members for needs and technologies of the future. We joke that this is the work that our members think we are crazy for looking at now, but in 5 years were very happy we started looking at it. It’s through this technology innovation function that EPRI’s fusion work is performed.</a:t>
            </a:r>
          </a:p>
          <a:p>
            <a:endParaRPr lang="en-US" dirty="0"/>
          </a:p>
        </p:txBody>
      </p:sp>
      <p:sp>
        <p:nvSpPr>
          <p:cNvPr id="4" name="Slide Number Placeholder 3"/>
          <p:cNvSpPr>
            <a:spLocks noGrp="1"/>
          </p:cNvSpPr>
          <p:nvPr>
            <p:ph type="sldNum" sz="quarter" idx="5"/>
          </p:nvPr>
        </p:nvSpPr>
        <p:spPr/>
        <p:txBody>
          <a:bodyPr/>
          <a:lstStyle/>
          <a:p>
            <a:fld id="{CBD54EEB-E615-4328-904B-7D9855832B5C}" type="slidenum">
              <a:rPr lang="en-US" smtClean="0"/>
              <a:t>3</a:t>
            </a:fld>
            <a:endParaRPr lang="en-US"/>
          </a:p>
        </p:txBody>
      </p:sp>
    </p:spTree>
    <p:extLst>
      <p:ext uri="{BB962C8B-B14F-4D97-AF65-F5344CB8AC3E}">
        <p14:creationId xmlns:p14="http://schemas.microsoft.com/office/powerpoint/2010/main" val="927275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is decent. May not need anything.</a:t>
            </a:r>
          </a:p>
        </p:txBody>
      </p:sp>
      <p:sp>
        <p:nvSpPr>
          <p:cNvPr id="4" name="Slide Number Placeholder 3"/>
          <p:cNvSpPr>
            <a:spLocks noGrp="1"/>
          </p:cNvSpPr>
          <p:nvPr>
            <p:ph type="sldNum" sz="quarter" idx="5"/>
          </p:nvPr>
        </p:nvSpPr>
        <p:spPr/>
        <p:txBody>
          <a:bodyPr/>
          <a:lstStyle/>
          <a:p>
            <a:fld id="{6DE649CB-0B81-4204-A849-0379B10D6E2B}" type="slidenum">
              <a:rPr lang="en-US" smtClean="0"/>
              <a:t>4</a:t>
            </a:fld>
            <a:endParaRPr lang="en-US" dirty="0"/>
          </a:p>
        </p:txBody>
      </p:sp>
    </p:spTree>
    <p:extLst>
      <p:ext uri="{BB962C8B-B14F-4D97-AF65-F5344CB8AC3E}">
        <p14:creationId xmlns:p14="http://schemas.microsoft.com/office/powerpoint/2010/main" val="5751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What are requirements, why are they needed</a:t>
            </a:r>
          </a:p>
          <a:p>
            <a:pPr marL="742950" marR="0" lvl="1" indent="-285750">
              <a:lnSpc>
                <a:spcPct val="107000"/>
              </a:lnSpc>
              <a:spcBef>
                <a:spcPts val="0"/>
              </a:spcBef>
              <a:spcAft>
                <a:spcPts val="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Requirements: reflect the needs an expectations of utilities and owner-operators of a technology asset (in this case, fusion)</a:t>
            </a: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Fundamental Research Question: What do utilities and other owner-operators want and need from fusion energy technologies in order to consider adoption of a fusion power plant as part of a future energy generation infrastructure?</a:t>
            </a:r>
          </a:p>
          <a:p>
            <a:pPr marL="742950" marR="0" lvl="1" indent="-285750">
              <a:lnSpc>
                <a:spcPct val="107000"/>
              </a:lnSpc>
              <a:spcBef>
                <a:spcPts val="0"/>
              </a:spcBef>
              <a:spcAft>
                <a:spcPts val="80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When defined with the appropriate level of specificity for the relevant stage of development (less specific for earlier maturity technology), they can be useful for accelerating deployment</a:t>
            </a:r>
            <a:r>
              <a:rPr lang="en-US" sz="11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developers know what relevant targets their designs need to hit</a:t>
            </a:r>
          </a:p>
          <a:p>
            <a:pPr marL="742950" marR="0" lvl="1" indent="-285750">
              <a:lnSpc>
                <a:spcPct val="107000"/>
              </a:lnSpc>
              <a:spcBef>
                <a:spcPts val="0"/>
              </a:spcBef>
              <a:spcAft>
                <a:spcPts val="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Objectives of a Requirements Guide: </a:t>
            </a:r>
          </a:p>
          <a:p>
            <a:pPr marL="1143000" marR="0" lvl="2" indent="-228600">
              <a:lnSpc>
                <a:spcPct val="107000"/>
              </a:lnSpc>
              <a:spcBef>
                <a:spcPts val="0"/>
              </a:spcBef>
              <a:spcAft>
                <a:spcPts val="0"/>
              </a:spcAft>
              <a:buFont typeface="+mj-lt"/>
              <a:buAutoNum type="roman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Set expectations and needs of prospective owner-operators, promoting alignment of technology attributes and customer needs</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50000"/>
              </a:spcBef>
              <a:spcAft>
                <a:spcPct val="0"/>
              </a:spcAft>
              <a:buClrTx/>
              <a:buSzTx/>
              <a:buFontTx/>
              <a:buNone/>
              <a:tabLst/>
              <a:defRPr/>
            </a:pPr>
            <a:fld id="{857006CC-1613-4F1D-9706-C1E3DD60284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5000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56070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role can EPRI play in fusion commercialization?   One way to answer this question is to look at the current timeline for commercialization and map R&amp;D activities against those stages. </a:t>
            </a:r>
          </a:p>
          <a:p>
            <a:endParaRPr lang="en-US" dirty="0"/>
          </a:p>
          <a:p>
            <a:r>
              <a:rPr lang="en-US" dirty="0"/>
              <a:t>VALUE TO MEMBERS:  understanding and supporting high risk, high reward energy generation technology early in maturity.  To do this, much of the engagement is with the developer community.  But the ultimate goal is a commercial technology that utilities and other end-users can procure and operate.</a:t>
            </a:r>
          </a:p>
          <a:p>
            <a:endParaRPr lang="en-US" dirty="0"/>
          </a:p>
          <a:p>
            <a:pPr marR="0" algn="l" defTabSz="914400" rtl="0" eaLnBrk="0" fontAlgn="base" latinLnBrk="0" hangingPunct="0">
              <a:lnSpc>
                <a:spcPct val="100000"/>
              </a:lnSpc>
              <a:spcBef>
                <a:spcPts val="0"/>
              </a:spcBef>
              <a:spcAft>
                <a:spcPct val="0"/>
              </a:spcAft>
              <a:buClrTx/>
              <a:buSzTx/>
              <a:buFontTx/>
              <a:buNone/>
              <a:tabLst/>
            </a:pPr>
            <a:r>
              <a:rPr lang="en-US" sz="1200" dirty="0">
                <a:solidFill>
                  <a:schemeClr val="tx1"/>
                </a:solidFill>
                <a:latin typeface="+mn-lt"/>
              </a:rPr>
              <a:t>The National Academy of Sciences, Engineering, and Medicine defines a successful pilot plant as demonstrating:</a:t>
            </a:r>
          </a:p>
          <a:p>
            <a:pPr marL="285750" marR="0" indent="-285750" algn="l" defTabSz="914400" rtl="0" eaLnBrk="0" fontAlgn="base" latinLnBrk="0" hangingPunct="0">
              <a:lnSpc>
                <a:spcPct val="100000"/>
              </a:lnSpc>
              <a:spcBef>
                <a:spcPts val="0"/>
              </a:spcBef>
              <a:spcAft>
                <a:spcPct val="0"/>
              </a:spcAft>
              <a:buClrTx/>
              <a:buSzTx/>
              <a:buFontTx/>
              <a:buChar char="-"/>
              <a:tabLst/>
            </a:pPr>
            <a:r>
              <a:rPr lang="en-US" sz="1200" dirty="0">
                <a:solidFill>
                  <a:schemeClr val="tx1"/>
                </a:solidFill>
                <a:latin typeface="+mn-lt"/>
              </a:rPr>
              <a:t>Net electricity gain &gt; 1</a:t>
            </a:r>
          </a:p>
          <a:p>
            <a:pPr marL="285750" marR="0" indent="-285750" algn="l" defTabSz="914400" rtl="0" eaLnBrk="0" fontAlgn="base" latinLnBrk="0" hangingPunct="0">
              <a:lnSpc>
                <a:spcPct val="100000"/>
              </a:lnSpc>
              <a:spcBef>
                <a:spcPts val="0"/>
              </a:spcBef>
              <a:spcAft>
                <a:spcPct val="0"/>
              </a:spcAft>
              <a:buClrTx/>
              <a:buSzTx/>
              <a:buFontTx/>
              <a:buChar char="-"/>
              <a:tabLst/>
            </a:pPr>
            <a:r>
              <a:rPr lang="en-US" sz="1200" dirty="0">
                <a:solidFill>
                  <a:schemeClr val="tx1"/>
                </a:solidFill>
                <a:latin typeface="+mn-lt"/>
              </a:rPr>
              <a:t>Peak net electrical power ≥ 50 megawatts</a:t>
            </a:r>
          </a:p>
          <a:p>
            <a:pPr marR="0" algn="l" defTabSz="914400" rtl="0" eaLnBrk="0" fontAlgn="base" latinLnBrk="0" hangingPunct="0">
              <a:lnSpc>
                <a:spcPct val="100000"/>
              </a:lnSpc>
              <a:spcBef>
                <a:spcPts val="0"/>
              </a:spcBef>
              <a:spcAft>
                <a:spcPct val="0"/>
              </a:spcAft>
              <a:buClrTx/>
              <a:buSzTx/>
              <a:tabLst/>
            </a:pPr>
            <a:r>
              <a:rPr lang="en-US" sz="1200" dirty="0">
                <a:solidFill>
                  <a:schemeClr val="tx1"/>
                </a:solidFill>
                <a:latin typeface="+mn-lt"/>
              </a:rPr>
              <a:t>At the lowest possible capital cost</a:t>
            </a:r>
            <a:endParaRPr kumimoji="0" lang="en-US" sz="1200" b="0" i="0" u="none" strike="noStrike" cap="none" normalizeH="0" baseline="0" dirty="0">
              <a:ln>
                <a:noFill/>
              </a:ln>
              <a:solidFill>
                <a:schemeClr val="tx1"/>
              </a:solidFill>
              <a:effectLst/>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50000"/>
              </a:spcBef>
              <a:spcAft>
                <a:spcPct val="0"/>
              </a:spcAft>
              <a:buClrTx/>
              <a:buSzTx/>
              <a:buFontTx/>
              <a:buNone/>
              <a:tabLst/>
              <a:defRPr/>
            </a:pPr>
            <a:fld id="{857006CC-1613-4F1D-9706-C1E3DD60284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5000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1027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specifically is EPRI doing?  Near-term plan reflecting EPRI’s core strengths, fusion industry interest/needs, and opportunities.</a:t>
            </a:r>
          </a:p>
        </p:txBody>
      </p:sp>
      <p:sp>
        <p:nvSpPr>
          <p:cNvPr id="4" name="Slide Number Placeholder 3"/>
          <p:cNvSpPr>
            <a:spLocks noGrp="1"/>
          </p:cNvSpPr>
          <p:nvPr>
            <p:ph type="sldNum" sz="quarter" idx="5"/>
          </p:nvPr>
        </p:nvSpPr>
        <p:spPr/>
        <p:txBody>
          <a:bodyPr/>
          <a:lstStyle/>
          <a:p>
            <a:fld id="{857006CC-1613-4F1D-9706-C1E3DD60284B}" type="slidenum">
              <a:rPr lang="en-US" smtClean="0"/>
              <a:t>10</a:t>
            </a:fld>
            <a:endParaRPr lang="en-US"/>
          </a:p>
        </p:txBody>
      </p:sp>
    </p:spTree>
    <p:extLst>
      <p:ext uri="{BB962C8B-B14F-4D97-AF65-F5344CB8AC3E}">
        <p14:creationId xmlns:p14="http://schemas.microsoft.com/office/powerpoint/2010/main" val="18423364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EPRINews" TargetMode="External"/><Relationship Id="rId12"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EPRINews" TargetMode="External"/><Relationship Id="rId12"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hyperlink" Target="https://twitter.com/EPRINews" TargetMode="External"/><Relationship Id="rId2"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22.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EPRINews" TargetMode="External"/><Relationship Id="rId12"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EPRINews" TargetMode="External"/><Relationship Id="rId12"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7.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EPRINews" TargetMode="External"/><Relationship Id="rId12"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7.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EPRINews" TargetMode="External"/><Relationship Id="rId12"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7.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EPRINews" TargetMode="External"/><Relationship Id="rId12"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EPRINews" TargetMode="External"/><Relationship Id="rId12"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hyperlink" Target="http://www.epri.com/" TargetMode="External"/><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hyperlink" Target="https://twitter.com/EPRINews" TargetMode="External"/><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hyperlink" Target="https://www.facebook.com/EPRI/" TargetMode="External"/><Relationship Id="rId9" Type="http://schemas.openxmlformats.org/officeDocument/2006/relationships/hyperlink" Target="https://www.linkedin.com/company/epri"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EPRINews" TargetMode="External"/><Relationship Id="rId12"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hyperlink" Target="https://twitter.com/EPRINews" TargetMode="External"/><Relationship Id="rId2" Type="http://schemas.openxmlformats.org/officeDocument/2006/relationships/image" Target="../media/image19.jp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22.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EPRINews" TargetMode="External"/><Relationship Id="rId12"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www.facebook.com/EPRI/" TargetMode="External"/><Relationship Id="rId10" Type="http://schemas.openxmlformats.org/officeDocument/2006/relationships/hyperlink" Target="https://www.linkedin.com/company/epri" TargetMode="External"/><Relationship Id="rId4" Type="http://schemas.openxmlformats.org/officeDocument/2006/relationships/hyperlink" Target="http://www.epri.com/" TargetMode="External"/><Relationship Id="rId9"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hyperlink" Target="http://www.epri.com/" TargetMode="External"/><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s://twitter.com/EPRINews" TargetMode="External"/><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hyperlink" Target="https://www.facebook.com/EPRI/" TargetMode="External"/><Relationship Id="rId9" Type="http://schemas.openxmlformats.org/officeDocument/2006/relationships/hyperlink" Target="https://www.linkedin.com/company/epri"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PRI Title Slide">
    <p:spTree>
      <p:nvGrpSpPr>
        <p:cNvPr id="1" name=""/>
        <p:cNvGrpSpPr/>
        <p:nvPr/>
      </p:nvGrpSpPr>
      <p:grpSpPr>
        <a:xfrm>
          <a:off x="0" y="0"/>
          <a:ext cx="0" cy="0"/>
          <a:chOff x="0" y="0"/>
          <a:chExt cx="0" cy="0"/>
        </a:xfrm>
      </p:grpSpPr>
      <p:pic>
        <p:nvPicPr>
          <p:cNvPr id="3" name="background image" descr="A person and person wearing hardhats and reflective jackets&#10;&#10;Description automatically generated">
            <a:extLst>
              <a:ext uri="{FF2B5EF4-FFF2-40B4-BE49-F238E27FC236}">
                <a16:creationId xmlns:a16="http://schemas.microsoft.com/office/drawing/2014/main" id="{938F2F93-6415-8751-9148-E0192AB06A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7" name="blue overlay">
            <a:extLst>
              <a:ext uri="{FF2B5EF4-FFF2-40B4-BE49-F238E27FC236}">
                <a16:creationId xmlns:a16="http://schemas.microsoft.com/office/drawing/2014/main" id="{277DD01C-684B-2E10-C96E-F0F2D0468E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4" name="icons &amp; copyright">
            <a:extLst>
              <a:ext uri="{FF2B5EF4-FFF2-40B4-BE49-F238E27FC236}">
                <a16:creationId xmlns:a16="http://schemas.microsoft.com/office/drawing/2014/main" id="{665B53A2-5D5B-3554-44DE-DE228C2D7516}"/>
              </a:ext>
            </a:extLst>
          </p:cNvPr>
          <p:cNvGrpSpPr/>
          <p:nvPr userDrawn="1"/>
        </p:nvGrpSpPr>
        <p:grpSpPr>
          <a:xfrm>
            <a:off x="338624" y="6181725"/>
            <a:ext cx="4435668" cy="542465"/>
            <a:chOff x="338624" y="6181725"/>
            <a:chExt cx="4435668" cy="542465"/>
          </a:xfrm>
        </p:grpSpPr>
        <p:sp>
          <p:nvSpPr>
            <p:cNvPr id="5" name="copyright">
              <a:extLst>
                <a:ext uri="{FF2B5EF4-FFF2-40B4-BE49-F238E27FC236}">
                  <a16:creationId xmlns:a16="http://schemas.microsoft.com/office/drawing/2014/main" id="{06D69970-CB2E-A4D3-9146-4D77DC12C161}"/>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6" name="epri.com">
              <a:hlinkClick r:id="rId4"/>
              <a:extLst>
                <a:ext uri="{FF2B5EF4-FFF2-40B4-BE49-F238E27FC236}">
                  <a16:creationId xmlns:a16="http://schemas.microsoft.com/office/drawing/2014/main" id="{1EAE9E6E-7841-12E5-B766-CF31590FAB85}"/>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7" name="Straight Connector 6">
              <a:extLst>
                <a:ext uri="{FF2B5EF4-FFF2-40B4-BE49-F238E27FC236}">
                  <a16:creationId xmlns:a16="http://schemas.microsoft.com/office/drawing/2014/main" id="{4032DEA1-8BED-4154-F494-203D3B3D722E}"/>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9" name="Facebook icon">
              <a:hlinkClick r:id="rId5"/>
              <a:extLst>
                <a:ext uri="{FF2B5EF4-FFF2-40B4-BE49-F238E27FC236}">
                  <a16:creationId xmlns:a16="http://schemas.microsoft.com/office/drawing/2014/main" id="{CB7D4E98-F8FB-1966-7A8D-9C42EBC3CE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0" name="X icon">
              <a:hlinkClick r:id="rId7"/>
              <a:extLst>
                <a:ext uri="{FF2B5EF4-FFF2-40B4-BE49-F238E27FC236}">
                  <a16:creationId xmlns:a16="http://schemas.microsoft.com/office/drawing/2014/main" id="{B1F99100-371F-0020-1E61-B732D84E8B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8" name="LinkedIn icon">
              <a:hlinkClick r:id="rId10"/>
              <a:extLst>
                <a:ext uri="{FF2B5EF4-FFF2-40B4-BE49-F238E27FC236}">
                  <a16:creationId xmlns:a16="http://schemas.microsoft.com/office/drawing/2014/main" id="{EA833105-9EE7-D3DB-F43C-6F8D3692973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pic>
        <p:nvPicPr>
          <p:cNvPr id="35" name="EPRI circle">
            <a:extLst>
              <a:ext uri="{FF2B5EF4-FFF2-40B4-BE49-F238E27FC236}">
                <a16:creationId xmlns:a16="http://schemas.microsoft.com/office/drawing/2014/main" id="{5C3C3AAE-15C1-0B61-484F-8E1DDA7747F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7" cy="3445107"/>
          </a:xfrm>
          <a:prstGeom prst="rect">
            <a:avLst/>
          </a:prstGeom>
        </p:spPr>
      </p:pic>
      <p:sp>
        <p:nvSpPr>
          <p:cNvPr id="18" name="speaker text">
            <a:extLst>
              <a:ext uri="{FF2B5EF4-FFF2-40B4-BE49-F238E27FC236}">
                <a16:creationId xmlns:a16="http://schemas.microsoft.com/office/drawing/2014/main" id="{01DFD416-66D5-47F4-B045-0C53E6F91488}"/>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6" name="subtitle">
            <a:extLst>
              <a:ext uri="{FF2B5EF4-FFF2-40B4-BE49-F238E27FC236}">
                <a16:creationId xmlns:a16="http://schemas.microsoft.com/office/drawing/2014/main" id="{C9B9DF57-48D2-92F0-1A74-79C183A6DF3E}"/>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9" name="title text">
            <a:extLst>
              <a:ext uri="{FF2B5EF4-FFF2-40B4-BE49-F238E27FC236}">
                <a16:creationId xmlns:a16="http://schemas.microsoft.com/office/drawing/2014/main" id="{7D1329EF-297E-646E-A5E8-5228C5D39C03}"/>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spTree>
    <p:extLst>
      <p:ext uri="{BB962C8B-B14F-4D97-AF65-F5344CB8AC3E}">
        <p14:creationId xmlns:p14="http://schemas.microsoft.com/office/powerpoint/2010/main" val="4957562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280134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6735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2496701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416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202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tx2"/>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4B61A130-D3A2-4741-98F0-78A9FBA9C5FB}"/>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E42C4622-94B6-44D4-A6B7-3ABD2A3DA000}"/>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BFA936AF-75D5-4131-8412-21BBADB7B7A5}"/>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9991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102457"/>
            <a:ext cx="6096000" cy="6572979"/>
          </a:xfrm>
          <a:prstGeom prst="rect">
            <a:avLst/>
          </a:prstGeom>
          <a:solidFill>
            <a:schemeClr val="tx2"/>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9" name="Title 1">
            <a:extLst>
              <a:ext uri="{FF2B5EF4-FFF2-40B4-BE49-F238E27FC236}">
                <a16:creationId xmlns:a16="http://schemas.microsoft.com/office/drawing/2014/main" id="{194B0ED0-AA7A-498C-AD8A-0B253F5728D7}"/>
              </a:ext>
            </a:extLst>
          </p:cNvPr>
          <p:cNvSpPr>
            <a:spLocks noGrp="1"/>
          </p:cNvSpPr>
          <p:nvPr>
            <p:ph type="title"/>
          </p:nvPr>
        </p:nvSpPr>
        <p:spPr>
          <a:xfrm>
            <a:off x="6420678" y="182563"/>
            <a:ext cx="5339301" cy="1159220"/>
          </a:xfrm>
        </p:spPr>
        <p:txBody>
          <a:body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7646DC3-E2A5-4F68-86AC-14EB8BC340EE}"/>
              </a:ext>
            </a:extLst>
          </p:cNvPr>
          <p:cNvSpPr>
            <a:spLocks noGrp="1"/>
          </p:cNvSpPr>
          <p:nvPr>
            <p:ph sz="half" idx="1"/>
          </p:nvPr>
        </p:nvSpPr>
        <p:spPr>
          <a:xfrm>
            <a:off x="6420678" y="1749288"/>
            <a:ext cx="5339301"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B6F6667A-CB20-4940-A3BF-E7F481E3E504}"/>
              </a:ext>
            </a:extLst>
          </p:cNvPr>
          <p:cNvSpPr>
            <a:spLocks noGrp="1"/>
          </p:cNvSpPr>
          <p:nvPr>
            <p:ph idx="10"/>
          </p:nvPr>
        </p:nvSpPr>
        <p:spPr>
          <a:xfrm>
            <a:off x="360459"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946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5200E9EE-67EE-4D59-B1FB-C22C06206255}"/>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B3C68E99-DB4B-4542-AF5C-FDB1D78A06CE}"/>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5798B35B-0B31-4DBE-AE41-6C369DD35675}"/>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1212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Two Columns with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82204D-AA59-4281-B094-CDB0E6D6948A}"/>
              </a:ext>
            </a:extLst>
          </p:cNvPr>
          <p:cNvSpPr/>
          <p:nvPr/>
        </p:nvSpPr>
        <p:spPr bwMode="auto">
          <a:xfrm>
            <a:off x="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ACF1E9CB-7558-4122-A62E-9942A0DBBB65}"/>
              </a:ext>
            </a:extLst>
          </p:cNvPr>
          <p:cNvSpPr/>
          <p:nvPr/>
        </p:nvSpPr>
        <p:spPr bwMode="auto">
          <a:xfrm>
            <a:off x="134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6" name="Title 1">
            <a:extLst>
              <a:ext uri="{FF2B5EF4-FFF2-40B4-BE49-F238E27FC236}">
                <a16:creationId xmlns:a16="http://schemas.microsoft.com/office/drawing/2014/main" id="{C75E6752-5F59-4508-8F3C-FF9D1B047611}"/>
              </a:ext>
            </a:extLst>
          </p:cNvPr>
          <p:cNvSpPr>
            <a:spLocks noGrp="1"/>
          </p:cNvSpPr>
          <p:nvPr>
            <p:ph type="title"/>
          </p:nvPr>
        </p:nvSpPr>
        <p:spPr>
          <a:xfrm>
            <a:off x="6368995" y="182563"/>
            <a:ext cx="5501235" cy="1159220"/>
          </a:xfr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A977035-A32B-4655-A3B4-502342320F06}"/>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4ACBB8F7-81EE-4B65-A5E7-C39C5D0E3C84}"/>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5037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985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UC Title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C45692E6-EDAD-DF6C-8A58-619B4C8435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6" name="blue overlay">
            <a:extLst>
              <a:ext uri="{FF2B5EF4-FFF2-40B4-BE49-F238E27FC236}">
                <a16:creationId xmlns:a16="http://schemas.microsoft.com/office/drawing/2014/main" id="{3767F768-ED46-028C-D989-F07FD1EED6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17423B5B-85F0-21B6-E298-00C4FAC48CA5}"/>
              </a:ext>
            </a:extLst>
          </p:cNvPr>
          <p:cNvGrpSpPr/>
          <p:nvPr userDrawn="1"/>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3DD38CE9-593A-E67E-E078-3C0EA5902A0F}"/>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18" name="epri.com">
              <a:hlinkClick r:id="rId4"/>
              <a:extLst>
                <a:ext uri="{FF2B5EF4-FFF2-40B4-BE49-F238E27FC236}">
                  <a16:creationId xmlns:a16="http://schemas.microsoft.com/office/drawing/2014/main" id="{1D5D9006-F992-A3E8-62F5-33BCD37369C3}"/>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B1365DF2-0AA8-EDD5-FF5A-80EB176BD203}"/>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50C19077-6864-9995-6353-CBFF64A44A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518F86B4-4A21-3E4E-5235-5FC87D24CF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22" name="LinkedIn icon">
              <a:hlinkClick r:id="rId10"/>
              <a:extLst>
                <a:ext uri="{FF2B5EF4-FFF2-40B4-BE49-F238E27FC236}">
                  <a16:creationId xmlns:a16="http://schemas.microsoft.com/office/drawing/2014/main" id="{FD06B89F-E67F-93C3-9735-75E2A4079A7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35E0A3DC-CC19-F07D-2596-4D3B20E52634}"/>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F102AB87-F538-AF67-56D7-6193CBA71263}"/>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B03ECE38-024F-0FDB-EF5C-7C77BD789A34}"/>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E9935480-2219-B667-1F4A-771008FFECD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6" cy="3445107"/>
          </a:xfrm>
          <a:prstGeom prst="rect">
            <a:avLst/>
          </a:prstGeom>
        </p:spPr>
      </p:pic>
    </p:spTree>
    <p:extLst>
      <p:ext uri="{BB962C8B-B14F-4D97-AF65-F5344CB8AC3E}">
        <p14:creationId xmlns:p14="http://schemas.microsoft.com/office/powerpoint/2010/main" val="2066680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906308"/>
            <a:ext cx="4071169" cy="5769128"/>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17807F-D435-3748-B68A-6F2BCBE2BDE8}"/>
              </a:ext>
            </a:extLst>
          </p:cNvPr>
          <p:cNvSpPr>
            <a:spLocks noGrp="1"/>
          </p:cNvSpPr>
          <p:nvPr>
            <p:ph type="body" sz="quarter" idx="10"/>
          </p:nvPr>
        </p:nvSpPr>
        <p:spPr>
          <a:xfrm>
            <a:off x="27432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85B9D1C1-137F-2449-9605-5A885723D229}"/>
              </a:ext>
            </a:extLst>
          </p:cNvPr>
          <p:cNvSpPr>
            <a:spLocks noGrp="1"/>
          </p:cNvSpPr>
          <p:nvPr>
            <p:ph type="body" sz="quarter" idx="11"/>
          </p:nvPr>
        </p:nvSpPr>
        <p:spPr>
          <a:xfrm>
            <a:off x="435864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D015B7FF-8AE1-7840-8A12-38421A00C9B1}"/>
              </a:ext>
            </a:extLst>
          </p:cNvPr>
          <p:cNvSpPr>
            <a:spLocks noGrp="1"/>
          </p:cNvSpPr>
          <p:nvPr>
            <p:ph type="body" sz="quarter" idx="12"/>
          </p:nvPr>
        </p:nvSpPr>
        <p:spPr>
          <a:xfrm>
            <a:off x="841248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3784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12540B-7B8C-4538-9553-857173998AE4}"/>
              </a:ext>
            </a:extLst>
          </p:cNvPr>
          <p:cNvSpPr/>
          <p:nvPr/>
        </p:nvSpPr>
        <p:spPr bwMode="auto">
          <a:xfrm>
            <a:off x="0" y="102457"/>
            <a:ext cx="12192000" cy="657297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8564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5DAEE8-1A37-EBB5-4503-B6013CD4C1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35"/>
          <p:cNvSpPr>
            <a:spLocks noGrp="1" noChangeArrowheads="1"/>
          </p:cNvSpPr>
          <p:nvPr>
            <p:ph type="ctrTitle" sz="quarter" hasCustomPrompt="1"/>
          </p:nvPr>
        </p:nvSpPr>
        <p:spPr>
          <a:xfrm>
            <a:off x="0" y="2712785"/>
            <a:ext cx="12192000" cy="1626781"/>
          </a:xfrm>
          <a:ln>
            <a:noFill/>
          </a:ln>
        </p:spPr>
        <p:txBody>
          <a:bodyPr anchor="ctr">
            <a:normAutofit/>
          </a:bodyPr>
          <a:lstStyle>
            <a:lvl1pPr algn="ctr">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SECTION TITLE STYLE</a:t>
            </a:r>
          </a:p>
        </p:txBody>
      </p:sp>
    </p:spTree>
    <p:extLst>
      <p:ext uri="{BB962C8B-B14F-4D97-AF65-F5344CB8AC3E}">
        <p14:creationId xmlns:p14="http://schemas.microsoft.com/office/powerpoint/2010/main" val="2589862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19" name="Picture 18" descr="A collage of people's faces&#10;&#10;Description automatically generated">
            <a:extLst>
              <a:ext uri="{FF2B5EF4-FFF2-40B4-BE49-F238E27FC236}">
                <a16:creationId xmlns:a16="http://schemas.microsoft.com/office/drawing/2014/main" id="{6BDEEAC0-66B1-2C60-7D57-F21336374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77678F2-5771-717F-BFB4-E78D42F060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 name="icons &amp; copyright">
            <a:extLst>
              <a:ext uri="{FF2B5EF4-FFF2-40B4-BE49-F238E27FC236}">
                <a16:creationId xmlns:a16="http://schemas.microsoft.com/office/drawing/2014/main" id="{24FB9A3B-E2B7-F2A3-28BA-065ADF6ADD06}"/>
              </a:ext>
            </a:extLst>
          </p:cNvPr>
          <p:cNvGrpSpPr/>
          <p:nvPr userDrawn="1"/>
        </p:nvGrpSpPr>
        <p:grpSpPr>
          <a:xfrm>
            <a:off x="338624" y="6181725"/>
            <a:ext cx="4435668" cy="542465"/>
            <a:chOff x="338624" y="6181725"/>
            <a:chExt cx="4435668" cy="542465"/>
          </a:xfrm>
        </p:grpSpPr>
        <p:sp>
          <p:nvSpPr>
            <p:cNvPr id="4" name="copyright">
              <a:extLst>
                <a:ext uri="{FF2B5EF4-FFF2-40B4-BE49-F238E27FC236}">
                  <a16:creationId xmlns:a16="http://schemas.microsoft.com/office/drawing/2014/main" id="{B67527DF-69D4-B579-D17F-3B8A09F8EA8B}"/>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2024 Electric Power Research Institute, Inc. All rights reserved.</a:t>
              </a:r>
            </a:p>
          </p:txBody>
        </p:sp>
        <p:sp>
          <p:nvSpPr>
            <p:cNvPr id="5" name="epri.com">
              <a:hlinkClick r:id="rId4"/>
              <a:extLst>
                <a:ext uri="{FF2B5EF4-FFF2-40B4-BE49-F238E27FC236}">
                  <a16:creationId xmlns:a16="http://schemas.microsoft.com/office/drawing/2014/main" id="{13C65919-436C-492E-C110-4C815A4AC0B6}"/>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6" name="Straight Connector 5">
              <a:extLst>
                <a:ext uri="{FF2B5EF4-FFF2-40B4-BE49-F238E27FC236}">
                  <a16:creationId xmlns:a16="http://schemas.microsoft.com/office/drawing/2014/main" id="{CD516A25-BAB7-B6BA-8446-F279AE1EAEF2}"/>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7" name="Facebook icon">
              <a:hlinkClick r:id="rId5"/>
              <a:extLst>
                <a:ext uri="{FF2B5EF4-FFF2-40B4-BE49-F238E27FC236}">
                  <a16:creationId xmlns:a16="http://schemas.microsoft.com/office/drawing/2014/main" id="{6AB19718-D8D2-07C5-7FC2-E1327EA612CC}"/>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9" name="X icon">
              <a:hlinkClick r:id="rId7"/>
              <a:extLst>
                <a:ext uri="{FF2B5EF4-FFF2-40B4-BE49-F238E27FC236}">
                  <a16:creationId xmlns:a16="http://schemas.microsoft.com/office/drawing/2014/main" id="{5EEEC7E6-F54A-A41B-5571-A54645DB97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17" name="LinkedIn icon">
              <a:hlinkClick r:id="rId10"/>
              <a:extLst>
                <a:ext uri="{FF2B5EF4-FFF2-40B4-BE49-F238E27FC236}">
                  <a16:creationId xmlns:a16="http://schemas.microsoft.com/office/drawing/2014/main" id="{F406FCCA-87B9-BDB0-DB6A-BD197625436F}"/>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0" name="TextBox 19">
            <a:extLst>
              <a:ext uri="{FF2B5EF4-FFF2-40B4-BE49-F238E27FC236}">
                <a16:creationId xmlns:a16="http://schemas.microsoft.com/office/drawing/2014/main" id="{A9CBC3EA-20E5-85B5-BEAA-C6AABA8CF7CD}"/>
              </a:ext>
            </a:extLst>
          </p:cNvPr>
          <p:cNvSpPr txBox="1"/>
          <p:nvPr userDrawn="1"/>
        </p:nvSpPr>
        <p:spPr>
          <a:xfrm>
            <a:off x="0" y="3284919"/>
            <a:ext cx="12191999" cy="646331"/>
          </a:xfrm>
          <a:prstGeom prst="rect">
            <a:avLst/>
          </a:prstGeom>
          <a:noFill/>
        </p:spPr>
        <p:txBody>
          <a:bodyPr wrap="square" rtlCol="0">
            <a:spAutoFit/>
          </a:bodyPr>
          <a:lstStyle/>
          <a:p>
            <a:pPr algn="ctr">
              <a:spcBef>
                <a:spcPts val="0"/>
              </a:spcBef>
            </a:pPr>
            <a:r>
              <a:rPr lang="en-US" sz="3600" b="1" i="0" dirty="0">
                <a:solidFill>
                  <a:schemeClr val="bg1"/>
                </a:solidFill>
                <a:effectLst>
                  <a:outerShdw blurRad="38100" dist="38100" dir="2700000" algn="tl">
                    <a:srgbClr val="000000">
                      <a:alpha val="43137"/>
                    </a:srgbClr>
                  </a:outerShdw>
                </a:effectLst>
                <a:latin typeface="+mj-lt"/>
              </a:rPr>
              <a:t>TOGETHER…SHAPING THE FUTURE OF ENERGY</a:t>
            </a:r>
            <a:r>
              <a:rPr lang="en-US" sz="3600" b="1" i="0" baseline="30000" dirty="0">
                <a:solidFill>
                  <a:schemeClr val="bg1"/>
                </a:solidFill>
                <a:effectLst>
                  <a:outerShdw blurRad="38100" dist="38100" dir="2700000" algn="tl">
                    <a:srgbClr val="000000">
                      <a:alpha val="43137"/>
                    </a:srgbClr>
                  </a:outerShdw>
                </a:effectLst>
                <a:latin typeface="+mj-lt"/>
              </a:rPr>
              <a:t>®</a:t>
            </a:r>
            <a:endParaRPr lang="en-US" sz="3200" b="1" baseline="300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146048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0B63800-463E-234D-A18D-60B93BDF18C7}"/>
              </a:ext>
            </a:extLst>
          </p:cNvPr>
          <p:cNvSpPr>
            <a:spLocks noGrp="1"/>
          </p:cNvSpPr>
          <p:nvPr>
            <p:ph type="pic" sz="quarter" idx="14"/>
          </p:nvPr>
        </p:nvSpPr>
        <p:spPr>
          <a:xfrm>
            <a:off x="0" y="2047461"/>
            <a:ext cx="6096000" cy="4145327"/>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859718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EPRI Title Slide">
    <p:spTree>
      <p:nvGrpSpPr>
        <p:cNvPr id="1" name=""/>
        <p:cNvGrpSpPr/>
        <p:nvPr/>
      </p:nvGrpSpPr>
      <p:grpSpPr>
        <a:xfrm>
          <a:off x="0" y="0"/>
          <a:ext cx="0" cy="0"/>
          <a:chOff x="0" y="0"/>
          <a:chExt cx="0" cy="0"/>
        </a:xfrm>
      </p:grpSpPr>
      <p:pic>
        <p:nvPicPr>
          <p:cNvPr id="3" name="background image" descr="A person and person wearing hardhats and reflective jackets&#10;&#10;Description automatically generated">
            <a:extLst>
              <a:ext uri="{FF2B5EF4-FFF2-40B4-BE49-F238E27FC236}">
                <a16:creationId xmlns:a16="http://schemas.microsoft.com/office/drawing/2014/main" id="{938F2F93-6415-8751-9148-E0192AB06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7" name="blue overlay">
            <a:extLst>
              <a:ext uri="{FF2B5EF4-FFF2-40B4-BE49-F238E27FC236}">
                <a16:creationId xmlns:a16="http://schemas.microsoft.com/office/drawing/2014/main" id="{277DD01C-684B-2E10-C96E-F0F2D0468E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4" name="icons &amp; copyright">
            <a:extLst>
              <a:ext uri="{FF2B5EF4-FFF2-40B4-BE49-F238E27FC236}">
                <a16:creationId xmlns:a16="http://schemas.microsoft.com/office/drawing/2014/main" id="{665B53A2-5D5B-3554-44DE-DE228C2D7516}"/>
              </a:ext>
            </a:extLst>
          </p:cNvPr>
          <p:cNvGrpSpPr/>
          <p:nvPr/>
        </p:nvGrpSpPr>
        <p:grpSpPr>
          <a:xfrm>
            <a:off x="338624" y="6181725"/>
            <a:ext cx="4435668" cy="542465"/>
            <a:chOff x="338624" y="6181725"/>
            <a:chExt cx="4435668" cy="542465"/>
          </a:xfrm>
        </p:grpSpPr>
        <p:sp>
          <p:nvSpPr>
            <p:cNvPr id="5" name="copyright">
              <a:extLst>
                <a:ext uri="{FF2B5EF4-FFF2-40B4-BE49-F238E27FC236}">
                  <a16:creationId xmlns:a16="http://schemas.microsoft.com/office/drawing/2014/main" id="{06D69970-CB2E-A4D3-9146-4D77DC12C161}"/>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6" name="epri.com">
              <a:hlinkClick r:id="rId4"/>
              <a:extLst>
                <a:ext uri="{FF2B5EF4-FFF2-40B4-BE49-F238E27FC236}">
                  <a16:creationId xmlns:a16="http://schemas.microsoft.com/office/drawing/2014/main" id="{1EAE9E6E-7841-12E5-B766-CF31590FAB85}"/>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7" name="Straight Connector 6">
              <a:extLst>
                <a:ext uri="{FF2B5EF4-FFF2-40B4-BE49-F238E27FC236}">
                  <a16:creationId xmlns:a16="http://schemas.microsoft.com/office/drawing/2014/main" id="{4032DEA1-8BED-4154-F494-203D3B3D722E}"/>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9" name="Facebook icon">
              <a:hlinkClick r:id="rId5"/>
              <a:extLst>
                <a:ext uri="{FF2B5EF4-FFF2-40B4-BE49-F238E27FC236}">
                  <a16:creationId xmlns:a16="http://schemas.microsoft.com/office/drawing/2014/main" id="{CB7D4E98-F8FB-1966-7A8D-9C42EBC3CE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0" name="X icon">
              <a:hlinkClick r:id="rId7"/>
              <a:extLst>
                <a:ext uri="{FF2B5EF4-FFF2-40B4-BE49-F238E27FC236}">
                  <a16:creationId xmlns:a16="http://schemas.microsoft.com/office/drawing/2014/main" id="{B1F99100-371F-0020-1E61-B732D84E8B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8" name="LinkedIn icon">
              <a:hlinkClick r:id="rId10"/>
              <a:extLst>
                <a:ext uri="{FF2B5EF4-FFF2-40B4-BE49-F238E27FC236}">
                  <a16:creationId xmlns:a16="http://schemas.microsoft.com/office/drawing/2014/main" id="{EA833105-9EE7-D3DB-F43C-6F8D3692973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pic>
        <p:nvPicPr>
          <p:cNvPr id="35" name="EPRI circle">
            <a:extLst>
              <a:ext uri="{FF2B5EF4-FFF2-40B4-BE49-F238E27FC236}">
                <a16:creationId xmlns:a16="http://schemas.microsoft.com/office/drawing/2014/main" id="{5C3C3AAE-15C1-0B61-484F-8E1DDA7747F3}"/>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8371905" y="389847"/>
            <a:ext cx="3615657" cy="3445107"/>
          </a:xfrm>
          <a:prstGeom prst="rect">
            <a:avLst/>
          </a:prstGeom>
        </p:spPr>
      </p:pic>
      <p:sp>
        <p:nvSpPr>
          <p:cNvPr id="18" name="speaker text">
            <a:extLst>
              <a:ext uri="{FF2B5EF4-FFF2-40B4-BE49-F238E27FC236}">
                <a16:creationId xmlns:a16="http://schemas.microsoft.com/office/drawing/2014/main" id="{01DFD416-66D5-47F4-B045-0C53E6F91488}"/>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6" name="subtitle">
            <a:extLst>
              <a:ext uri="{FF2B5EF4-FFF2-40B4-BE49-F238E27FC236}">
                <a16:creationId xmlns:a16="http://schemas.microsoft.com/office/drawing/2014/main" id="{C9B9DF57-48D2-92F0-1A74-79C183A6DF3E}"/>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9" name="title text">
            <a:extLst>
              <a:ext uri="{FF2B5EF4-FFF2-40B4-BE49-F238E27FC236}">
                <a16:creationId xmlns:a16="http://schemas.microsoft.com/office/drawing/2014/main" id="{7D1329EF-297E-646E-A5E8-5228C5D39C03}"/>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spTree>
    <p:extLst>
      <p:ext uri="{BB962C8B-B14F-4D97-AF65-F5344CB8AC3E}">
        <p14:creationId xmlns:p14="http://schemas.microsoft.com/office/powerpoint/2010/main" val="40794842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NUC Title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C45692E6-EDAD-DF6C-8A58-619B4C8435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6" name="blue overlay">
            <a:extLst>
              <a:ext uri="{FF2B5EF4-FFF2-40B4-BE49-F238E27FC236}">
                <a16:creationId xmlns:a16="http://schemas.microsoft.com/office/drawing/2014/main" id="{3767F768-ED46-028C-D989-F07FD1EED6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17423B5B-85F0-21B6-E298-00C4FAC48CA5}"/>
              </a:ext>
            </a:extLst>
          </p:cNvPr>
          <p:cNvGrpSpPr/>
          <p:nvPr/>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3DD38CE9-593A-E67E-E078-3C0EA5902A0F}"/>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18" name="epri.com">
              <a:hlinkClick r:id="rId4"/>
              <a:extLst>
                <a:ext uri="{FF2B5EF4-FFF2-40B4-BE49-F238E27FC236}">
                  <a16:creationId xmlns:a16="http://schemas.microsoft.com/office/drawing/2014/main" id="{1D5D9006-F992-A3E8-62F5-33BCD37369C3}"/>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B1365DF2-0AA8-EDD5-FF5A-80EB176BD203}"/>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50C19077-6864-9995-6353-CBFF64A44A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518F86B4-4A21-3E4E-5235-5FC87D24CF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22" name="LinkedIn icon">
              <a:hlinkClick r:id="rId10"/>
              <a:extLst>
                <a:ext uri="{FF2B5EF4-FFF2-40B4-BE49-F238E27FC236}">
                  <a16:creationId xmlns:a16="http://schemas.microsoft.com/office/drawing/2014/main" id="{FD06B89F-E67F-93C3-9735-75E2A4079A7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35E0A3DC-CC19-F07D-2596-4D3B20E52634}"/>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F102AB87-F538-AF67-56D7-6193CBA71263}"/>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B03ECE38-024F-0FDB-EF5C-7C77BD789A34}"/>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E9935480-2219-B667-1F4A-771008FFECDD}"/>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8371905" y="389847"/>
            <a:ext cx="3615656" cy="3445107"/>
          </a:xfrm>
          <a:prstGeom prst="rect">
            <a:avLst/>
          </a:prstGeom>
        </p:spPr>
      </p:pic>
    </p:spTree>
    <p:extLst>
      <p:ext uri="{BB962C8B-B14F-4D97-AF65-F5344CB8AC3E}">
        <p14:creationId xmlns:p14="http://schemas.microsoft.com/office/powerpoint/2010/main" val="2098557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ED&amp;CS">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B92655FF-6A8B-C949-E8BD-096134D3C55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6" name="blue overlay">
            <a:extLst>
              <a:ext uri="{FF2B5EF4-FFF2-40B4-BE49-F238E27FC236}">
                <a16:creationId xmlns:a16="http://schemas.microsoft.com/office/drawing/2014/main" id="{0E945622-E11A-F0C7-9C27-2639FB5F98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9FB51C15-C5E9-6004-8441-FF0CCB5EF80E}"/>
              </a:ext>
            </a:extLst>
          </p:cNvPr>
          <p:cNvGrpSpPr/>
          <p:nvPr/>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11E89AEC-ECC5-D98C-0F9D-696C38ACBB8E}"/>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18" name="epri.com">
              <a:hlinkClick r:id="rId4"/>
              <a:extLst>
                <a:ext uri="{FF2B5EF4-FFF2-40B4-BE49-F238E27FC236}">
                  <a16:creationId xmlns:a16="http://schemas.microsoft.com/office/drawing/2014/main" id="{99AD82CA-54EE-805A-5896-92EC95281F31}"/>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7E8FA601-A1E5-F0D8-3176-370E06624509}"/>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887FA5DF-A3BA-CEE3-D30A-E51081C659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6A79BD85-5892-7747-BCE4-121DC97967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22" name="LinkedIn icon">
              <a:hlinkClick r:id="rId10"/>
              <a:extLst>
                <a:ext uri="{FF2B5EF4-FFF2-40B4-BE49-F238E27FC236}">
                  <a16:creationId xmlns:a16="http://schemas.microsoft.com/office/drawing/2014/main" id="{E86B58BC-A073-2A7C-EF86-EF73B4FDB7C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3A209E74-D79D-BE74-D453-C76F9D43104B}"/>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CB37810F-BB70-4E0F-A055-1694DC1A4E82}"/>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33FA43E6-CEF5-689E-EA7B-8FF2A6BD01BC}"/>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5B3636D6-B888-DA07-7304-1BB1F0C3E3C9}"/>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1109697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 Title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CFC91837-166B-150E-620A-BA45B8ED076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15" name="blue overlay">
            <a:extLst>
              <a:ext uri="{FF2B5EF4-FFF2-40B4-BE49-F238E27FC236}">
                <a16:creationId xmlns:a16="http://schemas.microsoft.com/office/drawing/2014/main" id="{5B364F2F-6C23-6563-106C-04281A6C93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66F2B49F-CE72-398F-EEB8-ED3A4CC21079}"/>
              </a:ext>
            </a:extLst>
          </p:cNvPr>
          <p:cNvGrpSpPr/>
          <p:nvPr/>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5762FB12-E80E-156F-7AC8-BCD03A9A1EBE}"/>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18" name="epri.com">
              <a:hlinkClick r:id="rId4"/>
              <a:extLst>
                <a:ext uri="{FF2B5EF4-FFF2-40B4-BE49-F238E27FC236}">
                  <a16:creationId xmlns:a16="http://schemas.microsoft.com/office/drawing/2014/main" id="{F01C36E6-89FC-536A-3951-F6A2915F995B}"/>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D69AA640-1743-B12E-A08A-75B601DED5B1}"/>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C7D59FCA-EDE0-054A-9339-39062A7983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7C2AF711-5EF7-7698-659A-ADA6248010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22" name="LinkedIn icon">
              <a:hlinkClick r:id="rId10"/>
              <a:extLst>
                <a:ext uri="{FF2B5EF4-FFF2-40B4-BE49-F238E27FC236}">
                  <a16:creationId xmlns:a16="http://schemas.microsoft.com/office/drawing/2014/main" id="{4A43C534-DEA8-63FC-C178-659A27815C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EA5D5FD2-5920-C3CB-8CFF-DC28910152E8}"/>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DAE2E599-E511-97D7-0971-353127BCC4BD}"/>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E982FB38-9694-4115-599A-EB69527759A2}"/>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9B083F23-AC0B-EA2A-8577-747D0C55C0CD}"/>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1538060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Generation Title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020FB78A-2161-5ECA-E92E-31F1638422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15" name="blue overlay">
            <a:extLst>
              <a:ext uri="{FF2B5EF4-FFF2-40B4-BE49-F238E27FC236}">
                <a16:creationId xmlns:a16="http://schemas.microsoft.com/office/drawing/2014/main" id="{FAD3CE2B-EA29-C8AA-DFA2-EC421D0C9E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1B40987F-DED8-8FAE-484C-F0C6A2C696B9}"/>
              </a:ext>
            </a:extLst>
          </p:cNvPr>
          <p:cNvGrpSpPr/>
          <p:nvPr/>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9D35857E-D1F2-C206-9261-98B56E652291}"/>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18" name="epri.com">
              <a:hlinkClick r:id="rId4"/>
              <a:extLst>
                <a:ext uri="{FF2B5EF4-FFF2-40B4-BE49-F238E27FC236}">
                  <a16:creationId xmlns:a16="http://schemas.microsoft.com/office/drawing/2014/main" id="{E25D64C2-BF79-EAA3-3193-9879E499A7EC}"/>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521EE2C2-DD35-3460-A577-CB86E297D99C}"/>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2B859428-A33F-5E64-E10F-697315B6AF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4E5CE492-9E22-767D-48C6-03B71595E1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22" name="LinkedIn icon">
              <a:hlinkClick r:id="rId10"/>
              <a:extLst>
                <a:ext uri="{FF2B5EF4-FFF2-40B4-BE49-F238E27FC236}">
                  <a16:creationId xmlns:a16="http://schemas.microsoft.com/office/drawing/2014/main" id="{C0E85798-1AFD-9F01-2921-0AFA897108B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D3921533-CAA0-812A-1AB1-D67ADB4FAD50}"/>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0CA200C2-5A7A-4C42-8FC0-1985E72DF483}"/>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ED30C69B-0C25-50A8-0789-2678925737C2}"/>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5181B888-7332-A61C-8E6E-B93563071B58}"/>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17556921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D&amp;CS">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B92655FF-6A8B-C949-E8BD-096134D3C5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6" name="blue overlay">
            <a:extLst>
              <a:ext uri="{FF2B5EF4-FFF2-40B4-BE49-F238E27FC236}">
                <a16:creationId xmlns:a16="http://schemas.microsoft.com/office/drawing/2014/main" id="{0E945622-E11A-F0C7-9C27-2639FB5F989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9FB51C15-C5E9-6004-8441-FF0CCB5EF80E}"/>
              </a:ext>
            </a:extLst>
          </p:cNvPr>
          <p:cNvGrpSpPr/>
          <p:nvPr userDrawn="1"/>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11E89AEC-ECC5-D98C-0F9D-696C38ACBB8E}"/>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18" name="epri.com">
              <a:hlinkClick r:id="rId4"/>
              <a:extLst>
                <a:ext uri="{FF2B5EF4-FFF2-40B4-BE49-F238E27FC236}">
                  <a16:creationId xmlns:a16="http://schemas.microsoft.com/office/drawing/2014/main" id="{99AD82CA-54EE-805A-5896-92EC95281F31}"/>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7E8FA601-A1E5-F0D8-3176-370E06624509}"/>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887FA5DF-A3BA-CEE3-D30A-E51081C659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6A79BD85-5892-7747-BCE4-121DC97967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22" name="LinkedIn icon">
              <a:hlinkClick r:id="rId10"/>
              <a:extLst>
                <a:ext uri="{FF2B5EF4-FFF2-40B4-BE49-F238E27FC236}">
                  <a16:creationId xmlns:a16="http://schemas.microsoft.com/office/drawing/2014/main" id="{E86B58BC-A073-2A7C-EF86-EF73B4FDB7C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3A209E74-D79D-BE74-D453-C76F9D43104B}"/>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CB37810F-BB70-4E0F-A055-1694DC1A4E82}"/>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33FA43E6-CEF5-689E-EA7B-8FF2A6BD01BC}"/>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5B3636D6-B888-DA07-7304-1BB1F0C3E3C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3814039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EPRI Title Slide Blank">
    <p:spTree>
      <p:nvGrpSpPr>
        <p:cNvPr id="1" name=""/>
        <p:cNvGrpSpPr/>
        <p:nvPr/>
      </p:nvGrpSpPr>
      <p:grpSpPr>
        <a:xfrm>
          <a:off x="0" y="0"/>
          <a:ext cx="0" cy="0"/>
          <a:chOff x="0" y="0"/>
          <a:chExt cx="0" cy="0"/>
        </a:xfrm>
      </p:grpSpPr>
      <p:pic>
        <p:nvPicPr>
          <p:cNvPr id="4" name="blue overlay">
            <a:extLst>
              <a:ext uri="{FF2B5EF4-FFF2-40B4-BE49-F238E27FC236}">
                <a16:creationId xmlns:a16="http://schemas.microsoft.com/office/drawing/2014/main" id="{B353821B-5806-80FD-107F-C999CA9451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5" name="icons &amp; copyright">
            <a:extLst>
              <a:ext uri="{FF2B5EF4-FFF2-40B4-BE49-F238E27FC236}">
                <a16:creationId xmlns:a16="http://schemas.microsoft.com/office/drawing/2014/main" id="{CE488C3C-A9A4-1D3C-13E1-50690F7DADDD}"/>
              </a:ext>
            </a:extLst>
          </p:cNvPr>
          <p:cNvGrpSpPr/>
          <p:nvPr/>
        </p:nvGrpSpPr>
        <p:grpSpPr>
          <a:xfrm>
            <a:off x="338624" y="6181725"/>
            <a:ext cx="4435668" cy="542465"/>
            <a:chOff x="338624" y="6181725"/>
            <a:chExt cx="4435668" cy="542465"/>
          </a:xfrm>
        </p:grpSpPr>
        <p:sp>
          <p:nvSpPr>
            <p:cNvPr id="6" name="copyright">
              <a:extLst>
                <a:ext uri="{FF2B5EF4-FFF2-40B4-BE49-F238E27FC236}">
                  <a16:creationId xmlns:a16="http://schemas.microsoft.com/office/drawing/2014/main" id="{562FCE10-BA5B-4C9E-1D7D-B71A43E706F0}"/>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7" name="epri.com">
              <a:hlinkClick r:id="rId3"/>
              <a:extLst>
                <a:ext uri="{FF2B5EF4-FFF2-40B4-BE49-F238E27FC236}">
                  <a16:creationId xmlns:a16="http://schemas.microsoft.com/office/drawing/2014/main" id="{B03686A8-94A0-05D2-388A-EAE6D10ADF1F}"/>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8" name="Straight Connector 7">
              <a:extLst>
                <a:ext uri="{FF2B5EF4-FFF2-40B4-BE49-F238E27FC236}">
                  <a16:creationId xmlns:a16="http://schemas.microsoft.com/office/drawing/2014/main" id="{DE0F9ADC-2052-3E8D-99D4-C94D0C624900}"/>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9" name="Facebook icon">
              <a:hlinkClick r:id="rId4"/>
              <a:extLst>
                <a:ext uri="{FF2B5EF4-FFF2-40B4-BE49-F238E27FC236}">
                  <a16:creationId xmlns:a16="http://schemas.microsoft.com/office/drawing/2014/main" id="{365C340B-BE95-041F-F1F3-45894DF223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0" name="X icon">
              <a:hlinkClick r:id="rId6"/>
              <a:extLst>
                <a:ext uri="{FF2B5EF4-FFF2-40B4-BE49-F238E27FC236}">
                  <a16:creationId xmlns:a16="http://schemas.microsoft.com/office/drawing/2014/main" id="{4672498D-AF42-75B6-A8A8-F4B36049A6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11" name="LinkedIn icon">
              <a:hlinkClick r:id="rId9"/>
              <a:extLst>
                <a:ext uri="{FF2B5EF4-FFF2-40B4-BE49-F238E27FC236}">
                  <a16:creationId xmlns:a16="http://schemas.microsoft.com/office/drawing/2014/main" id="{2EF6D652-6A4B-3F8A-1D75-3AFBBEB49D5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3" name="speaker text">
            <a:extLst>
              <a:ext uri="{FF2B5EF4-FFF2-40B4-BE49-F238E27FC236}">
                <a16:creationId xmlns:a16="http://schemas.microsoft.com/office/drawing/2014/main" id="{BF795B14-26A0-4BA4-590D-C2036A5E7F63}"/>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4" name="subtitle">
            <a:extLst>
              <a:ext uri="{FF2B5EF4-FFF2-40B4-BE49-F238E27FC236}">
                <a16:creationId xmlns:a16="http://schemas.microsoft.com/office/drawing/2014/main" id="{7BD98C25-08F2-3BB2-F03A-C28DAAEAA9B4}"/>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5" name="title text">
            <a:extLst>
              <a:ext uri="{FF2B5EF4-FFF2-40B4-BE49-F238E27FC236}">
                <a16:creationId xmlns:a16="http://schemas.microsoft.com/office/drawing/2014/main" id="{6041FC6F-34C0-0171-8EF5-5AA721FA5934}"/>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spTree>
    <p:extLst>
      <p:ext uri="{BB962C8B-B14F-4D97-AF65-F5344CB8AC3E}">
        <p14:creationId xmlns:p14="http://schemas.microsoft.com/office/powerpoint/2010/main" val="2809196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6230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220156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510654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2019521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4611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3634243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98477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9250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tx2"/>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4B61A130-D3A2-4741-98F0-78A9FBA9C5FB}"/>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E42C4622-94B6-44D4-A6B7-3ABD2A3DA000}"/>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BFA936AF-75D5-4131-8412-21BBADB7B7A5}"/>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875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 Title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CFC91837-166B-150E-620A-BA45B8ED0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15" name="blue overlay">
            <a:extLst>
              <a:ext uri="{FF2B5EF4-FFF2-40B4-BE49-F238E27FC236}">
                <a16:creationId xmlns:a16="http://schemas.microsoft.com/office/drawing/2014/main" id="{5B364F2F-6C23-6563-106C-04281A6C93C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66F2B49F-CE72-398F-EEB8-ED3A4CC21079}"/>
              </a:ext>
            </a:extLst>
          </p:cNvPr>
          <p:cNvGrpSpPr/>
          <p:nvPr userDrawn="1"/>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5762FB12-E80E-156F-7AC8-BCD03A9A1EBE}"/>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18" name="epri.com">
              <a:hlinkClick r:id="rId4"/>
              <a:extLst>
                <a:ext uri="{FF2B5EF4-FFF2-40B4-BE49-F238E27FC236}">
                  <a16:creationId xmlns:a16="http://schemas.microsoft.com/office/drawing/2014/main" id="{F01C36E6-89FC-536A-3951-F6A2915F995B}"/>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D69AA640-1743-B12E-A08A-75B601DED5B1}"/>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C7D59FCA-EDE0-054A-9339-39062A7983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7C2AF711-5EF7-7698-659A-ADA6248010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22" name="LinkedIn icon">
              <a:hlinkClick r:id="rId10"/>
              <a:extLst>
                <a:ext uri="{FF2B5EF4-FFF2-40B4-BE49-F238E27FC236}">
                  <a16:creationId xmlns:a16="http://schemas.microsoft.com/office/drawing/2014/main" id="{4A43C534-DEA8-63FC-C178-659A27815C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EA5D5FD2-5920-C3CB-8CFF-DC28910152E8}"/>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DAE2E599-E511-97D7-0971-353127BCC4BD}"/>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E982FB38-9694-4115-599A-EB69527759A2}"/>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9B083F23-AC0B-EA2A-8577-747D0C55C0C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1844485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102457"/>
            <a:ext cx="6096000" cy="6572979"/>
          </a:xfrm>
          <a:prstGeom prst="rect">
            <a:avLst/>
          </a:prstGeom>
          <a:solidFill>
            <a:schemeClr val="tx2"/>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9" name="Title 1">
            <a:extLst>
              <a:ext uri="{FF2B5EF4-FFF2-40B4-BE49-F238E27FC236}">
                <a16:creationId xmlns:a16="http://schemas.microsoft.com/office/drawing/2014/main" id="{194B0ED0-AA7A-498C-AD8A-0B253F5728D7}"/>
              </a:ext>
            </a:extLst>
          </p:cNvPr>
          <p:cNvSpPr>
            <a:spLocks noGrp="1"/>
          </p:cNvSpPr>
          <p:nvPr>
            <p:ph type="title"/>
          </p:nvPr>
        </p:nvSpPr>
        <p:spPr>
          <a:xfrm>
            <a:off x="6420678" y="182563"/>
            <a:ext cx="5339301" cy="1159220"/>
          </a:xfrm>
        </p:spPr>
        <p:txBody>
          <a:body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7646DC3-E2A5-4F68-86AC-14EB8BC340EE}"/>
              </a:ext>
            </a:extLst>
          </p:cNvPr>
          <p:cNvSpPr>
            <a:spLocks noGrp="1"/>
          </p:cNvSpPr>
          <p:nvPr>
            <p:ph sz="half" idx="1"/>
          </p:nvPr>
        </p:nvSpPr>
        <p:spPr>
          <a:xfrm>
            <a:off x="6420678" y="1749288"/>
            <a:ext cx="5339301"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B6F6667A-CB20-4940-A3BF-E7F481E3E504}"/>
              </a:ext>
            </a:extLst>
          </p:cNvPr>
          <p:cNvSpPr>
            <a:spLocks noGrp="1"/>
          </p:cNvSpPr>
          <p:nvPr>
            <p:ph idx="10"/>
          </p:nvPr>
        </p:nvSpPr>
        <p:spPr>
          <a:xfrm>
            <a:off x="360459"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6024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5200E9EE-67EE-4D59-B1FB-C22C06206255}"/>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B3C68E99-DB4B-4542-AF5C-FDB1D78A06CE}"/>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5798B35B-0B31-4DBE-AE41-6C369DD35675}"/>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3269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_Two Columns with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82204D-AA59-4281-B094-CDB0E6D6948A}"/>
              </a:ext>
            </a:extLst>
          </p:cNvPr>
          <p:cNvSpPr/>
          <p:nvPr/>
        </p:nvSpPr>
        <p:spPr bwMode="auto">
          <a:xfrm>
            <a:off x="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ACF1E9CB-7558-4122-A62E-9942A0DBBB65}"/>
              </a:ext>
            </a:extLst>
          </p:cNvPr>
          <p:cNvSpPr/>
          <p:nvPr/>
        </p:nvSpPr>
        <p:spPr bwMode="auto">
          <a:xfrm>
            <a:off x="134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6" name="Title 1">
            <a:extLst>
              <a:ext uri="{FF2B5EF4-FFF2-40B4-BE49-F238E27FC236}">
                <a16:creationId xmlns:a16="http://schemas.microsoft.com/office/drawing/2014/main" id="{C75E6752-5F59-4508-8F3C-FF9D1B047611}"/>
              </a:ext>
            </a:extLst>
          </p:cNvPr>
          <p:cNvSpPr>
            <a:spLocks noGrp="1"/>
          </p:cNvSpPr>
          <p:nvPr>
            <p:ph type="title"/>
          </p:nvPr>
        </p:nvSpPr>
        <p:spPr>
          <a:xfrm>
            <a:off x="6368995" y="182563"/>
            <a:ext cx="5501235" cy="1159220"/>
          </a:xfr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A977035-A32B-4655-A3B4-502342320F06}"/>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4ACBB8F7-81EE-4B65-A5E7-C39C5D0E3C84}"/>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2196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5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4879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906308"/>
            <a:ext cx="4071169" cy="5769128"/>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17807F-D435-3748-B68A-6F2BCBE2BDE8}"/>
              </a:ext>
            </a:extLst>
          </p:cNvPr>
          <p:cNvSpPr>
            <a:spLocks noGrp="1"/>
          </p:cNvSpPr>
          <p:nvPr>
            <p:ph type="body" sz="quarter" idx="10"/>
          </p:nvPr>
        </p:nvSpPr>
        <p:spPr>
          <a:xfrm>
            <a:off x="27432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85B9D1C1-137F-2449-9605-5A885723D229}"/>
              </a:ext>
            </a:extLst>
          </p:cNvPr>
          <p:cNvSpPr>
            <a:spLocks noGrp="1"/>
          </p:cNvSpPr>
          <p:nvPr>
            <p:ph type="body" sz="quarter" idx="11"/>
          </p:nvPr>
        </p:nvSpPr>
        <p:spPr>
          <a:xfrm>
            <a:off x="435864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D015B7FF-8AE1-7840-8A12-38421A00C9B1}"/>
              </a:ext>
            </a:extLst>
          </p:cNvPr>
          <p:cNvSpPr>
            <a:spLocks noGrp="1"/>
          </p:cNvSpPr>
          <p:nvPr>
            <p:ph type="body" sz="quarter" idx="12"/>
          </p:nvPr>
        </p:nvSpPr>
        <p:spPr>
          <a:xfrm>
            <a:off x="841248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4134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12540B-7B8C-4538-9553-857173998AE4}"/>
              </a:ext>
            </a:extLst>
          </p:cNvPr>
          <p:cNvSpPr/>
          <p:nvPr/>
        </p:nvSpPr>
        <p:spPr bwMode="auto">
          <a:xfrm>
            <a:off x="0" y="102457"/>
            <a:ext cx="12192000" cy="6572979"/>
          </a:xfrm>
          <a:prstGeom prst="rect">
            <a:avLst/>
          </a:prstGeom>
          <a:solidFill>
            <a:schemeClr val="tx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1386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5DAEE8-1A37-EBB5-4503-B6013CD4C1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35"/>
          <p:cNvSpPr>
            <a:spLocks noGrp="1" noChangeArrowheads="1"/>
          </p:cNvSpPr>
          <p:nvPr>
            <p:ph type="ctrTitle" sz="quarter" hasCustomPrompt="1"/>
          </p:nvPr>
        </p:nvSpPr>
        <p:spPr>
          <a:xfrm>
            <a:off x="0" y="2712785"/>
            <a:ext cx="12192000" cy="1626781"/>
          </a:xfrm>
          <a:ln>
            <a:noFill/>
          </a:ln>
        </p:spPr>
        <p:txBody>
          <a:bodyPr anchor="ctr">
            <a:normAutofit/>
          </a:bodyPr>
          <a:lstStyle>
            <a:lvl1pPr algn="ctr">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SECTION TITLE STYLE</a:t>
            </a:r>
          </a:p>
        </p:txBody>
      </p:sp>
    </p:spTree>
    <p:extLst>
      <p:ext uri="{BB962C8B-B14F-4D97-AF65-F5344CB8AC3E}">
        <p14:creationId xmlns:p14="http://schemas.microsoft.com/office/powerpoint/2010/main" val="2410741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19" name="Picture 18" descr="A collage of people's faces&#10;&#10;Description automatically generated">
            <a:extLst>
              <a:ext uri="{FF2B5EF4-FFF2-40B4-BE49-F238E27FC236}">
                <a16:creationId xmlns:a16="http://schemas.microsoft.com/office/drawing/2014/main" id="{6BDEEAC0-66B1-2C60-7D57-F21336374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77678F2-5771-717F-BFB4-E78D42F060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 name="icons &amp; copyright">
            <a:extLst>
              <a:ext uri="{FF2B5EF4-FFF2-40B4-BE49-F238E27FC236}">
                <a16:creationId xmlns:a16="http://schemas.microsoft.com/office/drawing/2014/main" id="{24FB9A3B-E2B7-F2A3-28BA-065ADF6ADD06}"/>
              </a:ext>
            </a:extLst>
          </p:cNvPr>
          <p:cNvGrpSpPr/>
          <p:nvPr/>
        </p:nvGrpSpPr>
        <p:grpSpPr>
          <a:xfrm>
            <a:off x="338624" y="6181725"/>
            <a:ext cx="4435668" cy="542465"/>
            <a:chOff x="338624" y="6181725"/>
            <a:chExt cx="4435668" cy="542465"/>
          </a:xfrm>
        </p:grpSpPr>
        <p:sp>
          <p:nvSpPr>
            <p:cNvPr id="4" name="copyright">
              <a:extLst>
                <a:ext uri="{FF2B5EF4-FFF2-40B4-BE49-F238E27FC236}">
                  <a16:creationId xmlns:a16="http://schemas.microsoft.com/office/drawing/2014/main" id="{B67527DF-69D4-B579-D17F-3B8A09F8EA8B}"/>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solidFill>
                  <a:latin typeface="Calibri Light" panose="020F0302020204030204" pitchFamily="34" charset="0"/>
                  <a:cs typeface="Calibri Light" panose="020F0302020204030204" pitchFamily="34" charset="0"/>
                </a:rPr>
                <a:t>© 2024 Electric Power Research Institute, Inc. All rights reserved.</a:t>
              </a:r>
            </a:p>
          </p:txBody>
        </p:sp>
        <p:sp>
          <p:nvSpPr>
            <p:cNvPr id="5" name="epri.com">
              <a:hlinkClick r:id="rId4"/>
              <a:extLst>
                <a:ext uri="{FF2B5EF4-FFF2-40B4-BE49-F238E27FC236}">
                  <a16:creationId xmlns:a16="http://schemas.microsoft.com/office/drawing/2014/main" id="{13C65919-436C-492E-C110-4C815A4AC0B6}"/>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solidFill>
                  <a:latin typeface="Century Gothic" panose="020B0502020202020204" pitchFamily="34" charset="0"/>
                </a:rPr>
                <a:t>www.epri.com</a:t>
              </a:r>
            </a:p>
          </p:txBody>
        </p:sp>
        <p:cxnSp>
          <p:nvCxnSpPr>
            <p:cNvPr id="6" name="Straight Connector 5">
              <a:extLst>
                <a:ext uri="{FF2B5EF4-FFF2-40B4-BE49-F238E27FC236}">
                  <a16:creationId xmlns:a16="http://schemas.microsoft.com/office/drawing/2014/main" id="{CD516A25-BAB7-B6BA-8446-F279AE1EAEF2}"/>
                </a:ext>
              </a:extLst>
            </p:cNvPr>
            <p:cNvCxnSpPr/>
            <p:nvPr/>
          </p:nvCxnSpPr>
          <p:spPr bwMode="auto">
            <a:xfrm>
              <a:off x="1849289" y="6181725"/>
              <a:ext cx="0" cy="523415"/>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7" name="Facebook icon">
              <a:hlinkClick r:id="rId5"/>
              <a:extLst>
                <a:ext uri="{FF2B5EF4-FFF2-40B4-BE49-F238E27FC236}">
                  <a16:creationId xmlns:a16="http://schemas.microsoft.com/office/drawing/2014/main" id="{6AB19718-D8D2-07C5-7FC2-E1327EA612CC}"/>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9" name="X icon">
              <a:hlinkClick r:id="rId7"/>
              <a:extLst>
                <a:ext uri="{FF2B5EF4-FFF2-40B4-BE49-F238E27FC236}">
                  <a16:creationId xmlns:a16="http://schemas.microsoft.com/office/drawing/2014/main" id="{5EEEC7E6-F54A-A41B-5571-A54645DB97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17" name="LinkedIn icon">
              <a:hlinkClick r:id="rId10"/>
              <a:extLst>
                <a:ext uri="{FF2B5EF4-FFF2-40B4-BE49-F238E27FC236}">
                  <a16:creationId xmlns:a16="http://schemas.microsoft.com/office/drawing/2014/main" id="{F406FCCA-87B9-BDB0-DB6A-BD197625436F}"/>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0" name="TextBox 19">
            <a:extLst>
              <a:ext uri="{FF2B5EF4-FFF2-40B4-BE49-F238E27FC236}">
                <a16:creationId xmlns:a16="http://schemas.microsoft.com/office/drawing/2014/main" id="{A9CBC3EA-20E5-85B5-BEAA-C6AABA8CF7CD}"/>
              </a:ext>
            </a:extLst>
          </p:cNvPr>
          <p:cNvSpPr txBox="1"/>
          <p:nvPr/>
        </p:nvSpPr>
        <p:spPr>
          <a:xfrm>
            <a:off x="0" y="3284919"/>
            <a:ext cx="12191999" cy="646331"/>
          </a:xfrm>
          <a:prstGeom prst="rect">
            <a:avLst/>
          </a:prstGeom>
          <a:noFill/>
        </p:spPr>
        <p:txBody>
          <a:bodyPr wrap="square" rtlCol="0">
            <a:spAutoFit/>
          </a:bodyPr>
          <a:lstStyle/>
          <a:p>
            <a:pPr algn="ctr">
              <a:spcBef>
                <a:spcPts val="0"/>
              </a:spcBef>
            </a:pPr>
            <a:r>
              <a:rPr lang="en-US" sz="3600" b="1" i="0" dirty="0">
                <a:solidFill>
                  <a:schemeClr val="bg1"/>
                </a:solidFill>
                <a:effectLst>
                  <a:outerShdw blurRad="38100" dist="38100" dir="2700000" algn="tl">
                    <a:srgbClr val="000000">
                      <a:alpha val="43137"/>
                    </a:srgbClr>
                  </a:outerShdw>
                </a:effectLst>
                <a:latin typeface="+mj-lt"/>
              </a:rPr>
              <a:t>TOGETHER…SHAPING THE FUTURE OF ENERGY</a:t>
            </a:r>
            <a:r>
              <a:rPr lang="en-US" sz="3600" b="1" i="0" baseline="30000" dirty="0">
                <a:solidFill>
                  <a:schemeClr val="bg1"/>
                </a:solidFill>
                <a:effectLst>
                  <a:outerShdw blurRad="38100" dist="38100" dir="2700000" algn="tl">
                    <a:srgbClr val="000000">
                      <a:alpha val="43137"/>
                    </a:srgbClr>
                  </a:outerShdw>
                </a:effectLst>
                <a:latin typeface="+mj-lt"/>
              </a:rPr>
              <a:t>®</a:t>
            </a:r>
            <a:endParaRPr lang="en-US" sz="3200" b="1" baseline="300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921995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DEBE0-58D6-DECE-9C0E-190C3D2AD4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581AB0-56CB-8B60-34A9-281C55DACD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36D627-60B3-987C-6B4A-DB6AD1D8176A}"/>
              </a:ext>
            </a:extLst>
          </p:cNvPr>
          <p:cNvSpPr>
            <a:spLocks noGrp="1"/>
          </p:cNvSpPr>
          <p:nvPr>
            <p:ph type="dt" sz="half" idx="10"/>
          </p:nvPr>
        </p:nvSpPr>
        <p:spPr/>
        <p:txBody>
          <a:bodyPr/>
          <a:lstStyle/>
          <a:p>
            <a:fld id="{65484814-A6C0-4C06-8FE3-A9E2BC9FE98A}" type="datetimeFigureOut">
              <a:rPr lang="en-US" smtClean="0"/>
              <a:t>11/30/2024</a:t>
            </a:fld>
            <a:endParaRPr lang="en-US"/>
          </a:p>
        </p:txBody>
      </p:sp>
      <p:sp>
        <p:nvSpPr>
          <p:cNvPr id="5" name="Footer Placeholder 4">
            <a:extLst>
              <a:ext uri="{FF2B5EF4-FFF2-40B4-BE49-F238E27FC236}">
                <a16:creationId xmlns:a16="http://schemas.microsoft.com/office/drawing/2014/main" id="{6DA820ED-146C-71A1-3E8B-7869251DA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E7506-1699-6D0C-E8CA-052EF96EAF83}"/>
              </a:ext>
            </a:extLst>
          </p:cNvPr>
          <p:cNvSpPr>
            <a:spLocks noGrp="1"/>
          </p:cNvSpPr>
          <p:nvPr>
            <p:ph type="sldNum" sz="quarter" idx="12"/>
          </p:nvPr>
        </p:nvSpPr>
        <p:spPr/>
        <p:txBody>
          <a:bodyPr/>
          <a:lstStyle/>
          <a:p>
            <a:fld id="{CDF552F0-D227-4F92-85A4-42662249A639}" type="slidenum">
              <a:rPr lang="en-US" smtClean="0"/>
              <a:t>‹#›</a:t>
            </a:fld>
            <a:endParaRPr lang="en-US"/>
          </a:p>
        </p:txBody>
      </p:sp>
    </p:spTree>
    <p:extLst>
      <p:ext uri="{BB962C8B-B14F-4D97-AF65-F5344CB8AC3E}">
        <p14:creationId xmlns:p14="http://schemas.microsoft.com/office/powerpoint/2010/main" val="2718749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eneration Title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020FB78A-2161-5ECA-E92E-31F1638422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15" name="blue overlay">
            <a:extLst>
              <a:ext uri="{FF2B5EF4-FFF2-40B4-BE49-F238E27FC236}">
                <a16:creationId xmlns:a16="http://schemas.microsoft.com/office/drawing/2014/main" id="{FAD3CE2B-EA29-C8AA-DFA2-EC421D0C9E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6" name="icons &amp; copyright">
            <a:extLst>
              <a:ext uri="{FF2B5EF4-FFF2-40B4-BE49-F238E27FC236}">
                <a16:creationId xmlns:a16="http://schemas.microsoft.com/office/drawing/2014/main" id="{1B40987F-DED8-8FAE-484C-F0C6A2C696B9}"/>
              </a:ext>
            </a:extLst>
          </p:cNvPr>
          <p:cNvGrpSpPr/>
          <p:nvPr userDrawn="1"/>
        </p:nvGrpSpPr>
        <p:grpSpPr>
          <a:xfrm>
            <a:off x="338624" y="6181725"/>
            <a:ext cx="4435668" cy="542465"/>
            <a:chOff x="338624" y="6181725"/>
            <a:chExt cx="4435668" cy="542465"/>
          </a:xfrm>
        </p:grpSpPr>
        <p:sp>
          <p:nvSpPr>
            <p:cNvPr id="17" name="copyright">
              <a:extLst>
                <a:ext uri="{FF2B5EF4-FFF2-40B4-BE49-F238E27FC236}">
                  <a16:creationId xmlns:a16="http://schemas.microsoft.com/office/drawing/2014/main" id="{9D35857E-D1F2-C206-9261-98B56E652291}"/>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18" name="epri.com">
              <a:hlinkClick r:id="rId4"/>
              <a:extLst>
                <a:ext uri="{FF2B5EF4-FFF2-40B4-BE49-F238E27FC236}">
                  <a16:creationId xmlns:a16="http://schemas.microsoft.com/office/drawing/2014/main" id="{E25D64C2-BF79-EAA3-3193-9879E499A7EC}"/>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9" name="Straight Connector 18">
              <a:extLst>
                <a:ext uri="{FF2B5EF4-FFF2-40B4-BE49-F238E27FC236}">
                  <a16:creationId xmlns:a16="http://schemas.microsoft.com/office/drawing/2014/main" id="{521EE2C2-DD35-3460-A577-CB86E297D99C}"/>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0" name="Facebook icon">
              <a:hlinkClick r:id="rId5"/>
              <a:extLst>
                <a:ext uri="{FF2B5EF4-FFF2-40B4-BE49-F238E27FC236}">
                  <a16:creationId xmlns:a16="http://schemas.microsoft.com/office/drawing/2014/main" id="{2B859428-A33F-5E64-E10F-697315B6AF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1" name="X icon">
              <a:hlinkClick r:id="rId7"/>
              <a:extLst>
                <a:ext uri="{FF2B5EF4-FFF2-40B4-BE49-F238E27FC236}">
                  <a16:creationId xmlns:a16="http://schemas.microsoft.com/office/drawing/2014/main" id="{4E5CE492-9E22-767D-48C6-03B71595E1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28885" y="6303455"/>
              <a:ext cx="128164" cy="131013"/>
            </a:xfrm>
            <a:prstGeom prst="rect">
              <a:avLst/>
            </a:prstGeom>
          </p:spPr>
        </p:pic>
        <p:pic>
          <p:nvPicPr>
            <p:cNvPr id="22" name="LinkedIn icon">
              <a:hlinkClick r:id="rId10"/>
              <a:extLst>
                <a:ext uri="{FF2B5EF4-FFF2-40B4-BE49-F238E27FC236}">
                  <a16:creationId xmlns:a16="http://schemas.microsoft.com/office/drawing/2014/main" id="{C0E85798-1AFD-9F01-2921-0AFA897108B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24" name="speaker text">
            <a:extLst>
              <a:ext uri="{FF2B5EF4-FFF2-40B4-BE49-F238E27FC236}">
                <a16:creationId xmlns:a16="http://schemas.microsoft.com/office/drawing/2014/main" id="{D3921533-CAA0-812A-1AB1-D67ADB4FAD50}"/>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5" name="subtitle">
            <a:extLst>
              <a:ext uri="{FF2B5EF4-FFF2-40B4-BE49-F238E27FC236}">
                <a16:creationId xmlns:a16="http://schemas.microsoft.com/office/drawing/2014/main" id="{0CA200C2-5A7A-4C42-8FC0-1985E72DF483}"/>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26" name="title text">
            <a:extLst>
              <a:ext uri="{FF2B5EF4-FFF2-40B4-BE49-F238E27FC236}">
                <a16:creationId xmlns:a16="http://schemas.microsoft.com/office/drawing/2014/main" id="{ED30C69B-0C25-50A8-0789-2678925737C2}"/>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pic>
        <p:nvPicPr>
          <p:cNvPr id="2" name="EPRI circle">
            <a:extLst>
              <a:ext uri="{FF2B5EF4-FFF2-40B4-BE49-F238E27FC236}">
                <a16:creationId xmlns:a16="http://schemas.microsoft.com/office/drawing/2014/main" id="{5181B888-7332-A61C-8E6E-B93563071B5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8371905" y="389847"/>
            <a:ext cx="3615656" cy="3445106"/>
          </a:xfrm>
          <a:prstGeom prst="rect">
            <a:avLst/>
          </a:prstGeom>
        </p:spPr>
      </p:pic>
    </p:spTree>
    <p:extLst>
      <p:ext uri="{BB962C8B-B14F-4D97-AF65-F5344CB8AC3E}">
        <p14:creationId xmlns:p14="http://schemas.microsoft.com/office/powerpoint/2010/main" val="28683779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PRI Title Slide Blank">
    <p:spTree>
      <p:nvGrpSpPr>
        <p:cNvPr id="1" name=""/>
        <p:cNvGrpSpPr/>
        <p:nvPr/>
      </p:nvGrpSpPr>
      <p:grpSpPr>
        <a:xfrm>
          <a:off x="0" y="0"/>
          <a:ext cx="0" cy="0"/>
          <a:chOff x="0" y="0"/>
          <a:chExt cx="0" cy="0"/>
        </a:xfrm>
      </p:grpSpPr>
      <p:pic>
        <p:nvPicPr>
          <p:cNvPr id="4" name="blue overlay">
            <a:extLst>
              <a:ext uri="{FF2B5EF4-FFF2-40B4-BE49-F238E27FC236}">
                <a16:creationId xmlns:a16="http://schemas.microsoft.com/office/drawing/2014/main" id="{B353821B-5806-80FD-107F-C999CA9451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5" name="icons &amp; copyright">
            <a:extLst>
              <a:ext uri="{FF2B5EF4-FFF2-40B4-BE49-F238E27FC236}">
                <a16:creationId xmlns:a16="http://schemas.microsoft.com/office/drawing/2014/main" id="{CE488C3C-A9A4-1D3C-13E1-50690F7DADDD}"/>
              </a:ext>
            </a:extLst>
          </p:cNvPr>
          <p:cNvGrpSpPr/>
          <p:nvPr userDrawn="1"/>
        </p:nvGrpSpPr>
        <p:grpSpPr>
          <a:xfrm>
            <a:off x="338624" y="6181725"/>
            <a:ext cx="4435668" cy="542465"/>
            <a:chOff x="338624" y="6181725"/>
            <a:chExt cx="4435668" cy="542465"/>
          </a:xfrm>
        </p:grpSpPr>
        <p:sp>
          <p:nvSpPr>
            <p:cNvPr id="6" name="copyright">
              <a:extLst>
                <a:ext uri="{FF2B5EF4-FFF2-40B4-BE49-F238E27FC236}">
                  <a16:creationId xmlns:a16="http://schemas.microsoft.com/office/drawing/2014/main" id="{562FCE10-BA5B-4C9E-1D7D-B71A43E706F0}"/>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7" name="epri.com">
              <a:hlinkClick r:id="rId3"/>
              <a:extLst>
                <a:ext uri="{FF2B5EF4-FFF2-40B4-BE49-F238E27FC236}">
                  <a16:creationId xmlns:a16="http://schemas.microsoft.com/office/drawing/2014/main" id="{B03686A8-94A0-05D2-388A-EAE6D10ADF1F}"/>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8" name="Straight Connector 7">
              <a:extLst>
                <a:ext uri="{FF2B5EF4-FFF2-40B4-BE49-F238E27FC236}">
                  <a16:creationId xmlns:a16="http://schemas.microsoft.com/office/drawing/2014/main" id="{DE0F9ADC-2052-3E8D-99D4-C94D0C624900}"/>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9" name="Facebook icon">
              <a:hlinkClick r:id="rId4"/>
              <a:extLst>
                <a:ext uri="{FF2B5EF4-FFF2-40B4-BE49-F238E27FC236}">
                  <a16:creationId xmlns:a16="http://schemas.microsoft.com/office/drawing/2014/main" id="{365C340B-BE95-041F-F1F3-45894DF223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10" name="X icon">
              <a:hlinkClick r:id="rId6"/>
              <a:extLst>
                <a:ext uri="{FF2B5EF4-FFF2-40B4-BE49-F238E27FC236}">
                  <a16:creationId xmlns:a16="http://schemas.microsoft.com/office/drawing/2014/main" id="{4672498D-AF42-75B6-A8A8-F4B36049A6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8885" y="6303455"/>
              <a:ext cx="128164" cy="131013"/>
            </a:xfrm>
            <a:prstGeom prst="rect">
              <a:avLst/>
            </a:prstGeom>
          </p:spPr>
        </p:pic>
        <p:pic>
          <p:nvPicPr>
            <p:cNvPr id="11" name="LinkedIn icon">
              <a:hlinkClick r:id="rId9"/>
              <a:extLst>
                <a:ext uri="{FF2B5EF4-FFF2-40B4-BE49-F238E27FC236}">
                  <a16:creationId xmlns:a16="http://schemas.microsoft.com/office/drawing/2014/main" id="{2EF6D652-6A4B-3F8A-1D75-3AFBBEB49D5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290" y="6284322"/>
              <a:ext cx="150229" cy="150229"/>
            </a:xfrm>
            <a:prstGeom prst="rect">
              <a:avLst/>
            </a:prstGeom>
          </p:spPr>
        </p:pic>
      </p:grpSp>
      <p:sp>
        <p:nvSpPr>
          <p:cNvPr id="13" name="speaker text">
            <a:extLst>
              <a:ext uri="{FF2B5EF4-FFF2-40B4-BE49-F238E27FC236}">
                <a16:creationId xmlns:a16="http://schemas.microsoft.com/office/drawing/2014/main" id="{BF795B14-26A0-4BA4-590D-C2036A5E7F63}"/>
              </a:ext>
            </a:extLst>
          </p:cNvPr>
          <p:cNvSpPr>
            <a:spLocks noGrp="1" noChangeArrowheads="1"/>
          </p:cNvSpPr>
          <p:nvPr>
            <p:ph type="subTitle" sz="quarter" idx="1" hasCustomPrompt="1"/>
          </p:nvPr>
        </p:nvSpPr>
        <p:spPr>
          <a:xfrm>
            <a:off x="645452" y="4400588"/>
            <a:ext cx="6217920" cy="1533186"/>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lumMod val="75000"/>
                    <a:lumOff val="25000"/>
                  </a:schemeClr>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4" name="subtitle">
            <a:extLst>
              <a:ext uri="{FF2B5EF4-FFF2-40B4-BE49-F238E27FC236}">
                <a16:creationId xmlns:a16="http://schemas.microsoft.com/office/drawing/2014/main" id="{7BD98C25-08F2-3BB2-F03A-C28DAAEAA9B4}"/>
              </a:ext>
            </a:extLst>
          </p:cNvPr>
          <p:cNvSpPr>
            <a:spLocks noGrp="1"/>
          </p:cNvSpPr>
          <p:nvPr>
            <p:ph type="body" sz="quarter" idx="10" hasCustomPrompt="1"/>
          </p:nvPr>
        </p:nvSpPr>
        <p:spPr>
          <a:xfrm>
            <a:off x="645452" y="3030102"/>
            <a:ext cx="6957847" cy="402377"/>
          </a:xfrm>
        </p:spPr>
        <p:txBody>
          <a:bodyPr>
            <a:normAutofit/>
          </a:bodyPr>
          <a:lstStyle>
            <a:lvl1pPr marL="0" indent="0">
              <a:buNone/>
              <a:defRPr sz="2400" b="1" i="0" baseline="0">
                <a:solidFill>
                  <a:schemeClr val="bg1"/>
                </a:solidFill>
                <a:latin typeface="+mj-lt"/>
              </a:defRPr>
            </a:lvl1pPr>
          </a:lstStyle>
          <a:p>
            <a:pPr lvl="0"/>
            <a:r>
              <a:rPr lang="en-US" dirty="0"/>
              <a:t>Click To Edit Subtitle</a:t>
            </a:r>
          </a:p>
        </p:txBody>
      </p:sp>
      <p:sp>
        <p:nvSpPr>
          <p:cNvPr id="15" name="title text">
            <a:extLst>
              <a:ext uri="{FF2B5EF4-FFF2-40B4-BE49-F238E27FC236}">
                <a16:creationId xmlns:a16="http://schemas.microsoft.com/office/drawing/2014/main" id="{6041FC6F-34C0-0171-8EF5-5AA721FA5934}"/>
              </a:ext>
            </a:extLst>
          </p:cNvPr>
          <p:cNvSpPr>
            <a:spLocks noGrp="1" noChangeArrowheads="1"/>
          </p:cNvSpPr>
          <p:nvPr>
            <p:ph type="ctrTitle" sz="quarter" hasCustomPrompt="1"/>
          </p:nvPr>
        </p:nvSpPr>
        <p:spPr>
          <a:xfrm>
            <a:off x="645452" y="1084881"/>
            <a:ext cx="6957847" cy="1891159"/>
          </a:xfrm>
        </p:spPr>
        <p:txBody>
          <a:bodyPr anchor="b">
            <a:normAutofit/>
          </a:bodyPr>
          <a:lstStyle>
            <a:lvl1pPr algn="l">
              <a:spcAft>
                <a:spcPts val="600"/>
              </a:spcAft>
              <a:defRPr sz="3600">
                <a:solidFill>
                  <a:schemeClr val="bg1"/>
                </a:solidFill>
                <a:effectLst>
                  <a:outerShdw blurRad="38100" dist="38100" dir="2700000" algn="tl">
                    <a:srgbClr val="000000">
                      <a:alpha val="43137"/>
                    </a:srgbClr>
                  </a:outerShdw>
                </a:effectLst>
              </a:defRPr>
            </a:lvl1pPr>
          </a:lstStyle>
          <a:p>
            <a:r>
              <a:rPr lang="en-US" dirty="0"/>
              <a:t>CLICK TO EDIT MASTER TITLE</a:t>
            </a:r>
          </a:p>
        </p:txBody>
      </p:sp>
    </p:spTree>
    <p:extLst>
      <p:ext uri="{BB962C8B-B14F-4D97-AF65-F5344CB8AC3E}">
        <p14:creationId xmlns:p14="http://schemas.microsoft.com/office/powerpoint/2010/main" val="42525750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605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46063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402321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21">
            <a:extLst>
              <a:ext uri="{FF2B5EF4-FFF2-40B4-BE49-F238E27FC236}">
                <a16:creationId xmlns:a16="http://schemas.microsoft.com/office/drawing/2014/main" id="{5DF57B04-D6F9-4D53-867D-F4768956F1F6}"/>
              </a:ext>
            </a:extLst>
          </p:cNvPr>
          <p:cNvSpPr/>
          <p:nvPr/>
        </p:nvSpPr>
        <p:spPr>
          <a:xfrm>
            <a:off x="0" y="6675437"/>
            <a:ext cx="12192000" cy="184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Box 47"/>
          <p:cNvSpPr txBox="1">
            <a:spLocks noChangeArrowheads="1"/>
          </p:cNvSpPr>
          <p:nvPr/>
        </p:nvSpPr>
        <p:spPr bwMode="auto">
          <a:xfrm>
            <a:off x="4656903" y="6659790"/>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tx1">
                    <a:lumMod val="50000"/>
                    <a:lumOff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1060" name="Text Box 36"/>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tx1">
                    <a:lumMod val="50000"/>
                    <a:lumOff val="50000"/>
                  </a:schemeClr>
                </a:solidFill>
              </a:rPr>
              <a:pPr algn="l">
                <a:spcBef>
                  <a:spcPts val="0"/>
                </a:spcBef>
              </a:pPr>
              <a:t>‹#›</a:t>
            </a:fld>
            <a:endParaRPr lang="en-US" sz="800" dirty="0">
              <a:solidFill>
                <a:schemeClr val="tx1">
                  <a:lumMod val="50000"/>
                  <a:lumOff val="50000"/>
                </a:schemeClr>
              </a:solidFill>
            </a:endParaRP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pic>
        <p:nvPicPr>
          <p:cNvPr id="4" name="Graphic 3">
            <a:extLst>
              <a:ext uri="{FF2B5EF4-FFF2-40B4-BE49-F238E27FC236}">
                <a16:creationId xmlns:a16="http://schemas.microsoft.com/office/drawing/2014/main" id="{3AD1C04C-FF14-E24F-BEA1-4C27E3938429}"/>
              </a:ext>
            </a:extLst>
          </p:cNvPr>
          <p:cNvPicPr>
            <a:picLocks noChangeAspect="1"/>
          </p:cNvPicPr>
          <p:nvPr/>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323561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rtl="0" eaLnBrk="1" fontAlgn="base" hangingPunct="1">
        <a:lnSpc>
          <a:spcPct val="100000"/>
        </a:lnSpc>
        <a:spcBef>
          <a:spcPct val="0"/>
        </a:spcBef>
        <a:spcAft>
          <a:spcPct val="0"/>
        </a:spcAft>
        <a:defRPr sz="3200" b="1">
          <a:solidFill>
            <a:schemeClr val="tx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21">
            <a:extLst>
              <a:ext uri="{FF2B5EF4-FFF2-40B4-BE49-F238E27FC236}">
                <a16:creationId xmlns:a16="http://schemas.microsoft.com/office/drawing/2014/main" id="{5DF57B04-D6F9-4D53-867D-F4768956F1F6}"/>
              </a:ext>
            </a:extLst>
          </p:cNvPr>
          <p:cNvSpPr/>
          <p:nvPr/>
        </p:nvSpPr>
        <p:spPr>
          <a:xfrm>
            <a:off x="0" y="6675437"/>
            <a:ext cx="12192000" cy="184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Box 47"/>
          <p:cNvSpPr txBox="1">
            <a:spLocks noChangeArrowheads="1"/>
          </p:cNvSpPr>
          <p:nvPr/>
        </p:nvSpPr>
        <p:spPr bwMode="auto">
          <a:xfrm>
            <a:off x="4656903" y="6659790"/>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tx1">
                    <a:lumMod val="50000"/>
                    <a:lumOff val="50000"/>
                  </a:schemeClr>
                </a:solidFill>
                <a:latin typeface="Calibri Light" panose="020F0302020204030204" pitchFamily="34" charset="0"/>
                <a:cs typeface="Calibri Light" panose="020F0302020204030204" pitchFamily="34" charset="0"/>
              </a:rPr>
              <a:t>© 2024 Electric Power Research Institute, Inc. All rights reserved.</a:t>
            </a:r>
          </a:p>
        </p:txBody>
      </p:sp>
      <p:sp>
        <p:nvSpPr>
          <p:cNvPr id="1060" name="Text Box 36"/>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tx1">
                    <a:lumMod val="50000"/>
                    <a:lumOff val="50000"/>
                  </a:schemeClr>
                </a:solidFill>
              </a:rPr>
              <a:pPr algn="l">
                <a:spcBef>
                  <a:spcPts val="0"/>
                </a:spcBef>
              </a:pPr>
              <a:t>‹#›</a:t>
            </a:fld>
            <a:endParaRPr lang="en-US" sz="800" dirty="0">
              <a:solidFill>
                <a:schemeClr val="tx1">
                  <a:lumMod val="50000"/>
                  <a:lumOff val="50000"/>
                </a:schemeClr>
              </a:solidFill>
            </a:endParaRP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pic>
        <p:nvPicPr>
          <p:cNvPr id="4" name="Graphic 3">
            <a:extLst>
              <a:ext uri="{FF2B5EF4-FFF2-40B4-BE49-F238E27FC236}">
                <a16:creationId xmlns:a16="http://schemas.microsoft.com/office/drawing/2014/main" id="{3AD1C04C-FF14-E24F-BEA1-4C27E3938429}"/>
              </a:ext>
            </a:extLst>
          </p:cNvPr>
          <p:cNvPicPr>
            <a:picLocks noChangeAspect="1"/>
          </p:cNvPicPr>
          <p:nvPr/>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39336460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Lst>
  <p:txStyles>
    <p:titleStyle>
      <a:lvl1pPr algn="l" rtl="0" eaLnBrk="1" fontAlgn="base" hangingPunct="1">
        <a:lnSpc>
          <a:spcPct val="100000"/>
        </a:lnSpc>
        <a:spcBef>
          <a:spcPct val="0"/>
        </a:spcBef>
        <a:spcAft>
          <a:spcPct val="0"/>
        </a:spcAft>
        <a:defRPr sz="3200" b="1">
          <a:solidFill>
            <a:schemeClr val="tx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5.xml"/><Relationship Id="rId5" Type="http://schemas.openxmlformats.org/officeDocument/2006/relationships/image" Target="../media/image29.sv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ADB42B8-ED13-800F-3FB3-DEED10125B5D}"/>
              </a:ext>
            </a:extLst>
          </p:cNvPr>
          <p:cNvSpPr>
            <a:spLocks noGrp="1"/>
          </p:cNvSpPr>
          <p:nvPr>
            <p:ph type="subTitle" sz="quarter" idx="1"/>
          </p:nvPr>
        </p:nvSpPr>
        <p:spPr/>
        <p:txBody>
          <a:bodyPr>
            <a:normAutofit/>
          </a:bodyPr>
          <a:lstStyle/>
          <a:p>
            <a:r>
              <a:rPr lang="en-US" dirty="0"/>
              <a:t>Diana Grandas, Lead Fusion Energy Research Analyst, EPRI</a:t>
            </a:r>
          </a:p>
          <a:p>
            <a:endParaRPr lang="en-US" dirty="0"/>
          </a:p>
          <a:p>
            <a:r>
              <a:rPr lang="en-US" dirty="0"/>
              <a:t>Fusion Power Associates Annual Meeting</a:t>
            </a:r>
          </a:p>
          <a:p>
            <a:r>
              <a:rPr lang="en-US" dirty="0"/>
              <a:t>December 2</a:t>
            </a:r>
            <a:r>
              <a:rPr lang="en-US" baseline="30000" dirty="0"/>
              <a:t>nd</a:t>
            </a:r>
            <a:r>
              <a:rPr lang="en-US" dirty="0"/>
              <a:t>, 2025</a:t>
            </a:r>
          </a:p>
          <a:p>
            <a:endParaRPr lang="en-US" dirty="0"/>
          </a:p>
          <a:p>
            <a:endParaRPr lang="en-US" dirty="0"/>
          </a:p>
        </p:txBody>
      </p:sp>
      <p:sp>
        <p:nvSpPr>
          <p:cNvPr id="3" name="Text Placeholder 2">
            <a:extLst>
              <a:ext uri="{FF2B5EF4-FFF2-40B4-BE49-F238E27FC236}">
                <a16:creationId xmlns:a16="http://schemas.microsoft.com/office/drawing/2014/main" id="{A04F6DBF-3ED3-1050-F895-8E7D8A07F663}"/>
              </a:ext>
            </a:extLst>
          </p:cNvPr>
          <p:cNvSpPr>
            <a:spLocks noGrp="1"/>
          </p:cNvSpPr>
          <p:nvPr>
            <p:ph type="body" sz="quarter" idx="10"/>
          </p:nvPr>
        </p:nvSpPr>
        <p:spPr/>
        <p:txBody>
          <a:bodyPr>
            <a:normAutofit fontScale="92500" lnSpcReduction="10000"/>
          </a:bodyPr>
          <a:lstStyle/>
          <a:p>
            <a:r>
              <a:rPr lang="en-US" dirty="0"/>
              <a:t>Fusion Energy: Progress, Challenges, and Promise</a:t>
            </a:r>
          </a:p>
        </p:txBody>
      </p:sp>
      <p:sp>
        <p:nvSpPr>
          <p:cNvPr id="4" name="Title 3">
            <a:extLst>
              <a:ext uri="{FF2B5EF4-FFF2-40B4-BE49-F238E27FC236}">
                <a16:creationId xmlns:a16="http://schemas.microsoft.com/office/drawing/2014/main" id="{4C2B41D1-00F1-3643-4999-47D1FB21038E}"/>
              </a:ext>
            </a:extLst>
          </p:cNvPr>
          <p:cNvSpPr>
            <a:spLocks noGrp="1"/>
          </p:cNvSpPr>
          <p:nvPr>
            <p:ph type="ctrTitle" sz="quarter"/>
          </p:nvPr>
        </p:nvSpPr>
        <p:spPr/>
        <p:txBody>
          <a:bodyPr/>
          <a:lstStyle/>
          <a:p>
            <a:r>
              <a:rPr lang="en-US" dirty="0"/>
              <a:t>EPRI Fusion Energy Strategic Program</a:t>
            </a:r>
          </a:p>
        </p:txBody>
      </p:sp>
      <p:pic>
        <p:nvPicPr>
          <p:cNvPr id="5" name="Picture 4">
            <a:extLst>
              <a:ext uri="{FF2B5EF4-FFF2-40B4-BE49-F238E27FC236}">
                <a16:creationId xmlns:a16="http://schemas.microsoft.com/office/drawing/2014/main" id="{C527E300-71A3-99DE-0BFC-701B36758EB7}"/>
              </a:ext>
            </a:extLst>
          </p:cNvPr>
          <p:cNvPicPr>
            <a:picLocks noChangeAspect="1"/>
          </p:cNvPicPr>
          <p:nvPr/>
        </p:nvPicPr>
        <p:blipFill>
          <a:blip r:embed="rId2">
            <a:extLst>
              <a:ext uri="{28A0092B-C50C-407E-A947-70E740481C1C}">
                <a14:useLocalDpi xmlns:a14="http://schemas.microsoft.com/office/drawing/2010/main" val="0"/>
              </a:ext>
            </a:extLst>
          </a:blip>
          <a:srcRect l="14578" r="14578"/>
          <a:stretch/>
        </p:blipFill>
        <p:spPr>
          <a:xfrm>
            <a:off x="8620568" y="542851"/>
            <a:ext cx="3116729" cy="3116729"/>
          </a:xfrm>
          <a:prstGeom prst="ellipse">
            <a:avLst/>
          </a:prstGeom>
          <a:ln w="63500" cap="rnd">
            <a:noFill/>
          </a:ln>
          <a:effectLst/>
        </p:spPr>
      </p:pic>
    </p:spTree>
    <p:extLst>
      <p:ext uri="{BB962C8B-B14F-4D97-AF65-F5344CB8AC3E}">
        <p14:creationId xmlns:p14="http://schemas.microsoft.com/office/powerpoint/2010/main" val="648646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A943486-EEE1-A520-AD5F-8359E14ADB44}"/>
              </a:ext>
            </a:extLst>
          </p:cNvPr>
          <p:cNvSpPr txBox="1"/>
          <p:nvPr/>
        </p:nvSpPr>
        <p:spPr>
          <a:xfrm>
            <a:off x="298734" y="914083"/>
            <a:ext cx="11527506" cy="1508760"/>
          </a:xfrm>
          <a:prstGeom prst="rect">
            <a:avLst/>
          </a:prstGeom>
          <a:solidFill>
            <a:srgbClr val="C1D6FF">
              <a:alpha val="50196"/>
            </a:srgbClr>
          </a:solidFill>
        </p:spPr>
        <p:txBody>
          <a:bodyPr wrap="square" rtlCol="0">
            <a:spAutoFit/>
          </a:bodyPr>
          <a:lstStyle/>
          <a:p>
            <a:pPr algn="l">
              <a:spcBef>
                <a:spcPts val="0"/>
              </a:spcBef>
            </a:pPr>
            <a:endParaRPr lang="en-US" sz="1800" dirty="0">
              <a:solidFill>
                <a:schemeClr val="tx1"/>
              </a:solidFill>
              <a:latin typeface="+mn-lt"/>
            </a:endParaRPr>
          </a:p>
        </p:txBody>
      </p:sp>
      <p:sp>
        <p:nvSpPr>
          <p:cNvPr id="15" name="TextBox 14">
            <a:extLst>
              <a:ext uri="{FF2B5EF4-FFF2-40B4-BE49-F238E27FC236}">
                <a16:creationId xmlns:a16="http://schemas.microsoft.com/office/drawing/2014/main" id="{7EC608CD-8FE2-3486-6E9D-946B47C978C3}"/>
              </a:ext>
            </a:extLst>
          </p:cNvPr>
          <p:cNvSpPr txBox="1"/>
          <p:nvPr/>
        </p:nvSpPr>
        <p:spPr>
          <a:xfrm>
            <a:off x="295780" y="2560839"/>
            <a:ext cx="11499979" cy="968942"/>
          </a:xfrm>
          <a:prstGeom prst="rect">
            <a:avLst/>
          </a:prstGeom>
          <a:solidFill>
            <a:schemeClr val="accent2">
              <a:lumMod val="20000"/>
              <a:lumOff val="80000"/>
              <a:alpha val="50196"/>
            </a:schemeClr>
          </a:solidFill>
        </p:spPr>
        <p:txBody>
          <a:bodyPr wrap="square" rtlCol="0">
            <a:spAutoFit/>
          </a:bodyPr>
          <a:lstStyle/>
          <a:p>
            <a:pPr algn="l">
              <a:spcBef>
                <a:spcPts val="0"/>
              </a:spcBef>
            </a:pPr>
            <a:endParaRPr lang="en-US" sz="1800" dirty="0">
              <a:solidFill>
                <a:schemeClr val="tx1"/>
              </a:solidFill>
              <a:latin typeface="+mn-lt"/>
            </a:endParaRPr>
          </a:p>
        </p:txBody>
      </p:sp>
      <p:sp>
        <p:nvSpPr>
          <p:cNvPr id="16" name="TextBox 15">
            <a:extLst>
              <a:ext uri="{FF2B5EF4-FFF2-40B4-BE49-F238E27FC236}">
                <a16:creationId xmlns:a16="http://schemas.microsoft.com/office/drawing/2014/main" id="{071072A8-201A-D3D4-B1EB-FE95E7C987E2}"/>
              </a:ext>
            </a:extLst>
          </p:cNvPr>
          <p:cNvSpPr txBox="1"/>
          <p:nvPr/>
        </p:nvSpPr>
        <p:spPr>
          <a:xfrm>
            <a:off x="298734" y="3707991"/>
            <a:ext cx="11497025" cy="687027"/>
          </a:xfrm>
          <a:prstGeom prst="rect">
            <a:avLst/>
          </a:prstGeom>
          <a:solidFill>
            <a:schemeClr val="bg2">
              <a:lumMod val="20000"/>
              <a:lumOff val="80000"/>
              <a:alpha val="50196"/>
            </a:schemeClr>
          </a:solidFill>
        </p:spPr>
        <p:txBody>
          <a:bodyPr wrap="square" rtlCol="0">
            <a:spAutoFit/>
          </a:bodyPr>
          <a:lstStyle/>
          <a:p>
            <a:pPr algn="l">
              <a:spcBef>
                <a:spcPts val="0"/>
              </a:spcBef>
            </a:pPr>
            <a:endParaRPr lang="en-US" sz="1800" dirty="0">
              <a:solidFill>
                <a:schemeClr val="tx1"/>
              </a:solidFill>
              <a:latin typeface="+mn-lt"/>
            </a:endParaRPr>
          </a:p>
        </p:txBody>
      </p:sp>
      <p:sp>
        <p:nvSpPr>
          <p:cNvPr id="17" name="TextBox 16">
            <a:extLst>
              <a:ext uri="{FF2B5EF4-FFF2-40B4-BE49-F238E27FC236}">
                <a16:creationId xmlns:a16="http://schemas.microsoft.com/office/drawing/2014/main" id="{2E01C5D8-38CD-66A4-BEAF-013A0295C636}"/>
              </a:ext>
            </a:extLst>
          </p:cNvPr>
          <p:cNvSpPr txBox="1"/>
          <p:nvPr/>
        </p:nvSpPr>
        <p:spPr>
          <a:xfrm>
            <a:off x="295780" y="4573228"/>
            <a:ext cx="11497024" cy="968942"/>
          </a:xfrm>
          <a:prstGeom prst="rect">
            <a:avLst/>
          </a:prstGeom>
          <a:solidFill>
            <a:schemeClr val="accent3">
              <a:lumMod val="20000"/>
              <a:lumOff val="80000"/>
              <a:alpha val="50196"/>
            </a:schemeClr>
          </a:solidFill>
        </p:spPr>
        <p:txBody>
          <a:bodyPr wrap="square" rtlCol="0">
            <a:spAutoFit/>
          </a:bodyPr>
          <a:lstStyle/>
          <a:p>
            <a:pPr algn="l">
              <a:spcBef>
                <a:spcPts val="0"/>
              </a:spcBef>
            </a:pPr>
            <a:endParaRPr lang="en-US" sz="1800" dirty="0">
              <a:solidFill>
                <a:schemeClr val="tx1"/>
              </a:solidFill>
              <a:latin typeface="+mn-lt"/>
            </a:endParaRPr>
          </a:p>
        </p:txBody>
      </p:sp>
      <p:sp>
        <p:nvSpPr>
          <p:cNvPr id="5" name="Title 4">
            <a:extLst>
              <a:ext uri="{FF2B5EF4-FFF2-40B4-BE49-F238E27FC236}">
                <a16:creationId xmlns:a16="http://schemas.microsoft.com/office/drawing/2014/main" id="{67180F48-4FD4-7963-0445-937F37904242}"/>
              </a:ext>
            </a:extLst>
          </p:cNvPr>
          <p:cNvSpPr>
            <a:spLocks noGrp="1"/>
          </p:cNvSpPr>
          <p:nvPr>
            <p:ph type="title"/>
          </p:nvPr>
        </p:nvSpPr>
        <p:spPr/>
        <p:txBody>
          <a:bodyPr/>
          <a:lstStyle/>
          <a:p>
            <a:r>
              <a:rPr lang="en-US" dirty="0"/>
              <a:t>Ongoing Projects</a:t>
            </a:r>
          </a:p>
        </p:txBody>
      </p:sp>
      <p:sp>
        <p:nvSpPr>
          <p:cNvPr id="3" name="Content Placeholder 2">
            <a:extLst>
              <a:ext uri="{FF2B5EF4-FFF2-40B4-BE49-F238E27FC236}">
                <a16:creationId xmlns:a16="http://schemas.microsoft.com/office/drawing/2014/main" id="{203FFAF3-0B6C-6D7D-CA8E-E4A472340E80}"/>
              </a:ext>
            </a:extLst>
          </p:cNvPr>
          <p:cNvSpPr>
            <a:spLocks noGrp="1"/>
          </p:cNvSpPr>
          <p:nvPr>
            <p:ph idx="1"/>
          </p:nvPr>
        </p:nvSpPr>
        <p:spPr>
          <a:xfrm>
            <a:off x="698090" y="1005839"/>
            <a:ext cx="10799091" cy="5669597"/>
          </a:xfrm>
        </p:spPr>
        <p:txBody>
          <a:bodyPr>
            <a:normAutofit fontScale="85000" lnSpcReduction="20000"/>
          </a:bodyPr>
          <a:lstStyle/>
          <a:p>
            <a:r>
              <a:rPr lang="en-US" dirty="0"/>
              <a:t>Non-destructive Examination for Fusion Energy Technologies</a:t>
            </a:r>
          </a:p>
          <a:p>
            <a:r>
              <a:rPr lang="en-US" dirty="0"/>
              <a:t>Fusion Materials Gap Analysis</a:t>
            </a:r>
          </a:p>
          <a:p>
            <a:r>
              <a:rPr lang="en-US" dirty="0"/>
              <a:t>ASME Sec. III Div 4 Code Development</a:t>
            </a:r>
          </a:p>
          <a:p>
            <a:endParaRPr lang="en-US" dirty="0"/>
          </a:p>
          <a:p>
            <a:r>
              <a:rPr lang="en-US" dirty="0"/>
              <a:t>Safety-in-Design for fusion – methodology body of knowledge</a:t>
            </a:r>
          </a:p>
          <a:p>
            <a:r>
              <a:rPr lang="en-US" dirty="0"/>
              <a:t>Safety-in-Design demonstration/pilot for fusion application(s)</a:t>
            </a:r>
          </a:p>
          <a:p>
            <a:endParaRPr lang="en-US" dirty="0"/>
          </a:p>
          <a:p>
            <a:r>
              <a:rPr lang="en-US" dirty="0"/>
              <a:t>Revisiting EPRI Utility Requirements for Fusion (from 1982)</a:t>
            </a:r>
          </a:p>
          <a:p>
            <a:pPr marL="0" indent="0">
              <a:buNone/>
            </a:pPr>
            <a:endParaRPr lang="en-US" dirty="0"/>
          </a:p>
          <a:p>
            <a:r>
              <a:rPr lang="en-US" dirty="0"/>
              <a:t>Role of Fusion in Future Energy Markets</a:t>
            </a:r>
          </a:p>
          <a:p>
            <a:r>
              <a:rPr lang="en-US" dirty="0"/>
              <a:t>Fusion Industry Scouting</a:t>
            </a:r>
          </a:p>
          <a:p>
            <a:endParaRPr lang="en-US" dirty="0"/>
          </a:p>
          <a:p>
            <a:r>
              <a:rPr lang="en-US" dirty="0"/>
              <a:t>Tritium Operating Experience (DOE INFUSE Award with SRNL)</a:t>
            </a:r>
          </a:p>
        </p:txBody>
      </p:sp>
      <p:sp>
        <p:nvSpPr>
          <p:cNvPr id="18" name="TextBox 17">
            <a:extLst>
              <a:ext uri="{FF2B5EF4-FFF2-40B4-BE49-F238E27FC236}">
                <a16:creationId xmlns:a16="http://schemas.microsoft.com/office/drawing/2014/main" id="{9603EC47-77C8-1B74-A41A-5FBEC4CC1CCD}"/>
              </a:ext>
            </a:extLst>
          </p:cNvPr>
          <p:cNvSpPr txBox="1"/>
          <p:nvPr/>
        </p:nvSpPr>
        <p:spPr>
          <a:xfrm>
            <a:off x="8995814" y="1194377"/>
            <a:ext cx="2714405" cy="1015663"/>
          </a:xfrm>
          <a:prstGeom prst="rect">
            <a:avLst/>
          </a:prstGeom>
          <a:noFill/>
        </p:spPr>
        <p:txBody>
          <a:bodyPr wrap="square" rtlCol="0">
            <a:spAutoFit/>
          </a:bodyPr>
          <a:lstStyle/>
          <a:p>
            <a:pPr algn="r">
              <a:spcBef>
                <a:spcPts val="0"/>
              </a:spcBef>
            </a:pPr>
            <a:r>
              <a:rPr lang="en-US" sz="2000" i="1" dirty="0">
                <a:solidFill>
                  <a:schemeClr val="tx2">
                    <a:lumMod val="75000"/>
                  </a:schemeClr>
                </a:solidFill>
                <a:latin typeface="+mn-lt"/>
              </a:rPr>
              <a:t>Advanced</a:t>
            </a:r>
            <a:br>
              <a:rPr lang="en-US" sz="2000" i="1" dirty="0">
                <a:solidFill>
                  <a:schemeClr val="tx2">
                    <a:lumMod val="75000"/>
                  </a:schemeClr>
                </a:solidFill>
                <a:latin typeface="+mn-lt"/>
              </a:rPr>
            </a:br>
            <a:r>
              <a:rPr lang="en-US" sz="2000" i="1" dirty="0">
                <a:solidFill>
                  <a:schemeClr val="tx2">
                    <a:lumMod val="75000"/>
                  </a:schemeClr>
                </a:solidFill>
                <a:latin typeface="+mn-lt"/>
              </a:rPr>
              <a:t>Materials and Manufacturing</a:t>
            </a:r>
          </a:p>
        </p:txBody>
      </p:sp>
      <p:sp>
        <p:nvSpPr>
          <p:cNvPr id="19" name="TextBox 18">
            <a:extLst>
              <a:ext uri="{FF2B5EF4-FFF2-40B4-BE49-F238E27FC236}">
                <a16:creationId xmlns:a16="http://schemas.microsoft.com/office/drawing/2014/main" id="{09B38283-9139-326E-8454-9416ADA77315}"/>
              </a:ext>
            </a:extLst>
          </p:cNvPr>
          <p:cNvSpPr txBox="1"/>
          <p:nvPr/>
        </p:nvSpPr>
        <p:spPr>
          <a:xfrm>
            <a:off x="10114439" y="2691367"/>
            <a:ext cx="1592825" cy="707886"/>
          </a:xfrm>
          <a:prstGeom prst="rect">
            <a:avLst/>
          </a:prstGeom>
          <a:noFill/>
        </p:spPr>
        <p:txBody>
          <a:bodyPr wrap="square" rtlCol="0">
            <a:spAutoFit/>
          </a:bodyPr>
          <a:lstStyle/>
          <a:p>
            <a:pPr algn="r">
              <a:spcBef>
                <a:spcPts val="0"/>
              </a:spcBef>
            </a:pPr>
            <a:r>
              <a:rPr lang="en-US" sz="2000" i="1" dirty="0">
                <a:solidFill>
                  <a:schemeClr val="accent2">
                    <a:lumMod val="75000"/>
                  </a:schemeClr>
                </a:solidFill>
                <a:latin typeface="+mn-lt"/>
              </a:rPr>
              <a:t>Safety Assessment</a:t>
            </a:r>
          </a:p>
        </p:txBody>
      </p:sp>
      <p:sp>
        <p:nvSpPr>
          <p:cNvPr id="20" name="TextBox 19">
            <a:extLst>
              <a:ext uri="{FF2B5EF4-FFF2-40B4-BE49-F238E27FC236}">
                <a16:creationId xmlns:a16="http://schemas.microsoft.com/office/drawing/2014/main" id="{8D53150A-9908-6CCD-91BF-7C22CD7B2CB1}"/>
              </a:ext>
            </a:extLst>
          </p:cNvPr>
          <p:cNvSpPr txBox="1"/>
          <p:nvPr/>
        </p:nvSpPr>
        <p:spPr>
          <a:xfrm>
            <a:off x="9582601" y="3701485"/>
            <a:ext cx="2124663" cy="707886"/>
          </a:xfrm>
          <a:prstGeom prst="rect">
            <a:avLst/>
          </a:prstGeom>
          <a:noFill/>
        </p:spPr>
        <p:txBody>
          <a:bodyPr wrap="square" rtlCol="0">
            <a:spAutoFit/>
          </a:bodyPr>
          <a:lstStyle/>
          <a:p>
            <a:pPr algn="r">
              <a:spcBef>
                <a:spcPts val="0"/>
              </a:spcBef>
            </a:pPr>
            <a:r>
              <a:rPr lang="en-US" sz="2000" i="1" dirty="0">
                <a:solidFill>
                  <a:schemeClr val="bg2">
                    <a:lumMod val="75000"/>
                  </a:schemeClr>
                </a:solidFill>
                <a:latin typeface="+mn-lt"/>
              </a:rPr>
              <a:t>Owner-Operator</a:t>
            </a:r>
            <a:br>
              <a:rPr lang="en-US" sz="2000" i="1" dirty="0">
                <a:solidFill>
                  <a:schemeClr val="bg2">
                    <a:lumMod val="75000"/>
                  </a:schemeClr>
                </a:solidFill>
                <a:latin typeface="+mn-lt"/>
              </a:rPr>
            </a:br>
            <a:r>
              <a:rPr lang="en-US" sz="2000" i="1" dirty="0">
                <a:solidFill>
                  <a:schemeClr val="bg2">
                    <a:lumMod val="75000"/>
                  </a:schemeClr>
                </a:solidFill>
                <a:latin typeface="+mn-lt"/>
              </a:rPr>
              <a:t>Requirements</a:t>
            </a:r>
          </a:p>
        </p:txBody>
      </p:sp>
      <p:sp>
        <p:nvSpPr>
          <p:cNvPr id="21" name="TextBox 20">
            <a:extLst>
              <a:ext uri="{FF2B5EF4-FFF2-40B4-BE49-F238E27FC236}">
                <a16:creationId xmlns:a16="http://schemas.microsoft.com/office/drawing/2014/main" id="{0E6D627B-967A-B83B-EBAE-BD3376313848}"/>
              </a:ext>
            </a:extLst>
          </p:cNvPr>
          <p:cNvSpPr txBox="1"/>
          <p:nvPr/>
        </p:nvSpPr>
        <p:spPr>
          <a:xfrm>
            <a:off x="8680983" y="4703756"/>
            <a:ext cx="3026281" cy="707886"/>
          </a:xfrm>
          <a:prstGeom prst="rect">
            <a:avLst/>
          </a:prstGeom>
          <a:noFill/>
        </p:spPr>
        <p:txBody>
          <a:bodyPr wrap="square" rtlCol="0">
            <a:spAutoFit/>
          </a:bodyPr>
          <a:lstStyle/>
          <a:p>
            <a:pPr algn="r">
              <a:spcBef>
                <a:spcPts val="0"/>
              </a:spcBef>
            </a:pPr>
            <a:r>
              <a:rPr lang="en-US" sz="2000" i="1" dirty="0">
                <a:solidFill>
                  <a:schemeClr val="accent3">
                    <a:lumMod val="75000"/>
                  </a:schemeClr>
                </a:solidFill>
                <a:latin typeface="+mn-lt"/>
              </a:rPr>
              <a:t>Technology and Performance Assessment</a:t>
            </a:r>
          </a:p>
        </p:txBody>
      </p:sp>
    </p:spTree>
    <p:extLst>
      <p:ext uri="{BB962C8B-B14F-4D97-AF65-F5344CB8AC3E}">
        <p14:creationId xmlns:p14="http://schemas.microsoft.com/office/powerpoint/2010/main" val="2357012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51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211A27-01DA-26C6-734F-0AF6B51DE795}"/>
              </a:ext>
            </a:extLst>
          </p:cNvPr>
          <p:cNvSpPr/>
          <p:nvPr/>
        </p:nvSpPr>
        <p:spPr bwMode="auto">
          <a:xfrm>
            <a:off x="0" y="104024"/>
            <a:ext cx="12190412" cy="6567056"/>
          </a:xfrm>
          <a:prstGeom prst="rect">
            <a:avLst/>
          </a:prstGeom>
          <a:solidFill>
            <a:srgbClr val="C1D6FF">
              <a:alpha val="25098"/>
            </a:srgb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444A8F8F-26AC-A143-A088-BF63FC5424D9}"/>
              </a:ext>
            </a:extLst>
          </p:cNvPr>
          <p:cNvSpPr/>
          <p:nvPr/>
        </p:nvSpPr>
        <p:spPr>
          <a:xfrm>
            <a:off x="1588" y="104024"/>
            <a:ext cx="5931514" cy="656705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3" name="Picture Placeholder 12">
            <a:extLst>
              <a:ext uri="{FF2B5EF4-FFF2-40B4-BE49-F238E27FC236}">
                <a16:creationId xmlns:a16="http://schemas.microsoft.com/office/drawing/2014/main" id="{0D932460-F5EB-704D-836F-A810DFFEE956}"/>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l="6399" r="6399"/>
          <a:stretch/>
        </p:blipFill>
        <p:spPr>
          <a:xfrm>
            <a:off x="0" y="1224090"/>
            <a:ext cx="6642100" cy="4267200"/>
          </a:xfrm>
          <a:effectLst/>
        </p:spPr>
      </p:pic>
      <p:sp>
        <p:nvSpPr>
          <p:cNvPr id="2" name="Title 3">
            <a:extLst>
              <a:ext uri="{FF2B5EF4-FFF2-40B4-BE49-F238E27FC236}">
                <a16:creationId xmlns:a16="http://schemas.microsoft.com/office/drawing/2014/main" id="{84664B2C-FEC7-D6ED-6318-6CA274CD694D}"/>
              </a:ext>
            </a:extLst>
          </p:cNvPr>
          <p:cNvSpPr txBox="1">
            <a:spLocks/>
          </p:cNvSpPr>
          <p:nvPr/>
        </p:nvSpPr>
        <p:spPr>
          <a:xfrm>
            <a:off x="136969" y="182563"/>
            <a:ext cx="5582696" cy="731520"/>
          </a:xfrm>
          <a:prstGeom prst="rect">
            <a:avLst/>
          </a:prstGeom>
        </p:spPr>
        <p:txBody>
          <a:bodyPr/>
          <a:lstStyle>
            <a:lvl1pPr algn="l" rtl="0" eaLnBrk="1" fontAlgn="base" hangingPunct="1">
              <a:lnSpc>
                <a:spcPct val="100000"/>
              </a:lnSpc>
              <a:spcBef>
                <a:spcPct val="0"/>
              </a:spcBef>
              <a:spcAft>
                <a:spcPct val="0"/>
              </a:spcAft>
              <a:defRPr sz="3200" b="1">
                <a:solidFill>
                  <a:schemeClr val="tx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entury Gothic"/>
                <a:ea typeface="+mj-ea"/>
                <a:cs typeface="+mj-cs"/>
              </a:rPr>
              <a:t>EPRI: Born in a Blackout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entury Gothic"/>
              <a:ea typeface="+mj-ea"/>
              <a:cs typeface="+mj-cs"/>
            </a:endParaRPr>
          </a:p>
        </p:txBody>
      </p:sp>
      <p:grpSp>
        <p:nvGrpSpPr>
          <p:cNvPr id="3" name="Group 2">
            <a:extLst>
              <a:ext uri="{FF2B5EF4-FFF2-40B4-BE49-F238E27FC236}">
                <a16:creationId xmlns:a16="http://schemas.microsoft.com/office/drawing/2014/main" id="{38DD5187-80DE-2F70-31A7-B80B33C07C36}"/>
              </a:ext>
            </a:extLst>
          </p:cNvPr>
          <p:cNvGrpSpPr/>
          <p:nvPr/>
        </p:nvGrpSpPr>
        <p:grpSpPr>
          <a:xfrm>
            <a:off x="6924963" y="680555"/>
            <a:ext cx="5240947" cy="5753586"/>
            <a:chOff x="6730229" y="367005"/>
            <a:chExt cx="5240947" cy="4873584"/>
          </a:xfrm>
        </p:grpSpPr>
        <p:grpSp>
          <p:nvGrpSpPr>
            <p:cNvPr id="9" name="Group 8">
              <a:extLst>
                <a:ext uri="{FF2B5EF4-FFF2-40B4-BE49-F238E27FC236}">
                  <a16:creationId xmlns:a16="http://schemas.microsoft.com/office/drawing/2014/main" id="{A56773C6-1A82-F94E-A5D4-7B075D4D3AAF}"/>
                </a:ext>
              </a:extLst>
            </p:cNvPr>
            <p:cNvGrpSpPr/>
            <p:nvPr/>
          </p:nvGrpSpPr>
          <p:grpSpPr>
            <a:xfrm>
              <a:off x="6730230" y="367005"/>
              <a:ext cx="462783" cy="522516"/>
              <a:chOff x="12892036" y="1830449"/>
              <a:chExt cx="925564" cy="1045030"/>
            </a:xfrm>
            <a:solidFill>
              <a:schemeClr val="tx2"/>
            </a:solidFill>
          </p:grpSpPr>
          <p:sp>
            <p:nvSpPr>
              <p:cNvPr id="10" name="Chevron 9">
                <a:extLst>
                  <a:ext uri="{FF2B5EF4-FFF2-40B4-BE49-F238E27FC236}">
                    <a16:creationId xmlns:a16="http://schemas.microsoft.com/office/drawing/2014/main" id="{5C82AA7C-AB06-B248-8E56-1B117EE5A21C}"/>
                  </a:ext>
                </a:extLst>
              </p:cNvPr>
              <p:cNvSpPr/>
              <p:nvPr/>
            </p:nvSpPr>
            <p:spPr>
              <a:xfrm>
                <a:off x="12892036" y="1830449"/>
                <a:ext cx="536097" cy="1045028"/>
              </a:xfrm>
              <a:prstGeom prst="chevron">
                <a:avLst>
                  <a:gd name="adj" fmla="val 5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Chevron 10">
                <a:extLst>
                  <a:ext uri="{FF2B5EF4-FFF2-40B4-BE49-F238E27FC236}">
                    <a16:creationId xmlns:a16="http://schemas.microsoft.com/office/drawing/2014/main" id="{3198CD73-69D7-F64D-B946-A94980EEB2B5}"/>
                  </a:ext>
                </a:extLst>
              </p:cNvPr>
              <p:cNvSpPr/>
              <p:nvPr/>
            </p:nvSpPr>
            <p:spPr>
              <a:xfrm>
                <a:off x="13281503" y="1830451"/>
                <a:ext cx="536097" cy="1045028"/>
              </a:xfrm>
              <a:prstGeom prst="chevron">
                <a:avLst>
                  <a:gd name="adj" fmla="val 5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17" name="TextBox 16">
              <a:extLst>
                <a:ext uri="{FF2B5EF4-FFF2-40B4-BE49-F238E27FC236}">
                  <a16:creationId xmlns:a16="http://schemas.microsoft.com/office/drawing/2014/main" id="{F6DFB444-C80E-F141-8FE3-4B42937D61F9}"/>
                </a:ext>
              </a:extLst>
            </p:cNvPr>
            <p:cNvSpPr txBox="1"/>
            <p:nvPr/>
          </p:nvSpPr>
          <p:spPr>
            <a:xfrm>
              <a:off x="7234942" y="788387"/>
              <a:ext cx="4568282"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Lato Light" panose="020F0502020204030203" pitchFamily="34" charset="0"/>
                  <a:cs typeface="Lato Light" panose="020F0502020204030203" pitchFamily="34" charset="0"/>
                </a:rPr>
                <a:t>Advancing safe, reliable, affordable, and </a:t>
              </a:r>
              <a:br>
                <a:rPr kumimoji="0" lang="en-US" sz="1800" b="1" i="0" u="none" strike="noStrike" kern="1200" cap="none" spc="0" normalizeH="0" baseline="0" noProof="0" dirty="0">
                  <a:ln>
                    <a:noFill/>
                  </a:ln>
                  <a:solidFill>
                    <a:srgbClr val="000000"/>
                  </a:solidFill>
                  <a:effectLst/>
                  <a:uLnTx/>
                  <a:uFillTx/>
                  <a:latin typeface="Calibri"/>
                  <a:ea typeface="Lato Light" panose="020F0502020204030203" pitchFamily="34" charset="0"/>
                  <a:cs typeface="Lato Light" panose="020F0502020204030203" pitchFamily="34" charset="0"/>
                </a:rPr>
              </a:br>
              <a:r>
                <a:rPr kumimoji="0" lang="en-US" sz="1800" b="1" i="0" u="none" strike="noStrike" kern="1200" cap="none" spc="0" normalizeH="0" baseline="0" noProof="0" dirty="0">
                  <a:ln>
                    <a:noFill/>
                  </a:ln>
                  <a:solidFill>
                    <a:srgbClr val="000000"/>
                  </a:solidFill>
                  <a:effectLst/>
                  <a:uLnTx/>
                  <a:uFillTx/>
                  <a:latin typeface="Calibri"/>
                  <a:ea typeface="Lato Light" panose="020F0502020204030203" pitchFamily="34" charset="0"/>
                  <a:cs typeface="Lato Light" panose="020F0502020204030203" pitchFamily="34" charset="0"/>
                </a:rPr>
                <a:t>clean energy for society through global collaboration, science and technology innovation, and applied research</a:t>
              </a:r>
            </a:p>
          </p:txBody>
        </p:sp>
        <p:sp>
          <p:nvSpPr>
            <p:cNvPr id="18" name="CuadroTexto 351">
              <a:extLst>
                <a:ext uri="{FF2B5EF4-FFF2-40B4-BE49-F238E27FC236}">
                  <a16:creationId xmlns:a16="http://schemas.microsoft.com/office/drawing/2014/main" id="{3521ABAF-4F23-5A45-BBA1-D4C0FF1A0100}"/>
                </a:ext>
              </a:extLst>
            </p:cNvPr>
            <p:cNvSpPr txBox="1"/>
            <p:nvPr/>
          </p:nvSpPr>
          <p:spPr>
            <a:xfrm>
              <a:off x="7234942" y="427856"/>
              <a:ext cx="4317673" cy="461665"/>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43C8"/>
                  </a:solidFill>
                  <a:effectLst/>
                  <a:uLnTx/>
                  <a:uFillTx/>
                  <a:latin typeface="Century Gothic"/>
                  <a:ea typeface="Lato Light" panose="020F0502020204030203" pitchFamily="34" charset="0"/>
                  <a:cs typeface="Poppins SemiBold" pitchFamily="2" charset="77"/>
                </a:rPr>
                <a:t>Mission</a:t>
              </a:r>
            </a:p>
          </p:txBody>
        </p:sp>
        <p:grpSp>
          <p:nvGrpSpPr>
            <p:cNvPr id="26" name="Group 25">
              <a:extLst>
                <a:ext uri="{FF2B5EF4-FFF2-40B4-BE49-F238E27FC236}">
                  <a16:creationId xmlns:a16="http://schemas.microsoft.com/office/drawing/2014/main" id="{FBD55C40-1B52-964F-985C-29D0C7B50C60}"/>
                </a:ext>
              </a:extLst>
            </p:cNvPr>
            <p:cNvGrpSpPr/>
            <p:nvPr/>
          </p:nvGrpSpPr>
          <p:grpSpPr>
            <a:xfrm>
              <a:off x="6730230" y="1825609"/>
              <a:ext cx="462783" cy="522516"/>
              <a:chOff x="12892036" y="1626294"/>
              <a:chExt cx="925564" cy="1045031"/>
            </a:xfrm>
            <a:solidFill>
              <a:schemeClr val="tx2"/>
            </a:solidFill>
          </p:grpSpPr>
          <p:sp>
            <p:nvSpPr>
              <p:cNvPr id="29" name="Chevron 28">
                <a:extLst>
                  <a:ext uri="{FF2B5EF4-FFF2-40B4-BE49-F238E27FC236}">
                    <a16:creationId xmlns:a16="http://schemas.microsoft.com/office/drawing/2014/main" id="{874E994D-398D-3F4D-864B-DCE507D1DCE9}"/>
                  </a:ext>
                </a:extLst>
              </p:cNvPr>
              <p:cNvSpPr/>
              <p:nvPr/>
            </p:nvSpPr>
            <p:spPr>
              <a:xfrm>
                <a:off x="12892036" y="1626294"/>
                <a:ext cx="536097" cy="1045028"/>
              </a:xfrm>
              <a:prstGeom prst="chevron">
                <a:avLst>
                  <a:gd name="adj" fmla="val 5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0" name="Chevron 29">
                <a:extLst>
                  <a:ext uri="{FF2B5EF4-FFF2-40B4-BE49-F238E27FC236}">
                    <a16:creationId xmlns:a16="http://schemas.microsoft.com/office/drawing/2014/main" id="{FD0F9627-0254-B243-ACA6-F8BE38E00BC8}"/>
                  </a:ext>
                </a:extLst>
              </p:cNvPr>
              <p:cNvSpPr/>
              <p:nvPr/>
            </p:nvSpPr>
            <p:spPr>
              <a:xfrm>
                <a:off x="13281503" y="1626297"/>
                <a:ext cx="536097" cy="1045028"/>
              </a:xfrm>
              <a:prstGeom prst="chevron">
                <a:avLst>
                  <a:gd name="adj" fmla="val 5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27" name="TextBox 26">
              <a:extLst>
                <a:ext uri="{FF2B5EF4-FFF2-40B4-BE49-F238E27FC236}">
                  <a16:creationId xmlns:a16="http://schemas.microsoft.com/office/drawing/2014/main" id="{B33B64DF-274A-4648-BE42-814AEC41060E}"/>
                </a:ext>
              </a:extLst>
            </p:cNvPr>
            <p:cNvSpPr txBox="1"/>
            <p:nvPr/>
          </p:nvSpPr>
          <p:spPr>
            <a:xfrm>
              <a:off x="7234942" y="2148184"/>
              <a:ext cx="4465646"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Lato Light" panose="020F0502020204030203" pitchFamily="34" charset="0"/>
                  <a:cs typeface="Lato Light" panose="020F0502020204030203" pitchFamily="34" charset="0"/>
                </a:rPr>
                <a:t>Independent, nonprofit center for collaborative public interest energy and environmental research</a:t>
              </a:r>
            </a:p>
          </p:txBody>
        </p:sp>
        <p:sp>
          <p:nvSpPr>
            <p:cNvPr id="28" name="CuadroTexto 351">
              <a:extLst>
                <a:ext uri="{FF2B5EF4-FFF2-40B4-BE49-F238E27FC236}">
                  <a16:creationId xmlns:a16="http://schemas.microsoft.com/office/drawing/2014/main" id="{21D1B369-87C1-E14F-B911-7E7A64DBB3D9}"/>
                </a:ext>
              </a:extLst>
            </p:cNvPr>
            <p:cNvSpPr txBox="1"/>
            <p:nvPr/>
          </p:nvSpPr>
          <p:spPr>
            <a:xfrm>
              <a:off x="7234941" y="1855858"/>
              <a:ext cx="431767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43C8"/>
                  </a:solidFill>
                  <a:effectLst/>
                  <a:uLnTx/>
                  <a:uFillTx/>
                  <a:latin typeface="Century Gothic"/>
                  <a:ea typeface="Lato Light" panose="020F0502020204030203" pitchFamily="34" charset="0"/>
                  <a:cs typeface="Poppins SemiBold" pitchFamily="2" charset="77"/>
                </a:rPr>
                <a:t>Who We Are</a:t>
              </a:r>
            </a:p>
          </p:txBody>
        </p:sp>
        <p:grpSp>
          <p:nvGrpSpPr>
            <p:cNvPr id="32" name="Group 31">
              <a:extLst>
                <a:ext uri="{FF2B5EF4-FFF2-40B4-BE49-F238E27FC236}">
                  <a16:creationId xmlns:a16="http://schemas.microsoft.com/office/drawing/2014/main" id="{56C86F8C-3F92-DF4A-BD68-80FF4E0B68B1}"/>
                </a:ext>
              </a:extLst>
            </p:cNvPr>
            <p:cNvGrpSpPr/>
            <p:nvPr/>
          </p:nvGrpSpPr>
          <p:grpSpPr>
            <a:xfrm>
              <a:off x="6730229" y="2969477"/>
              <a:ext cx="462783" cy="522516"/>
              <a:chOff x="12892034" y="1762847"/>
              <a:chExt cx="925564" cy="1045029"/>
            </a:xfrm>
            <a:solidFill>
              <a:schemeClr val="tx2"/>
            </a:solidFill>
          </p:grpSpPr>
          <p:sp>
            <p:nvSpPr>
              <p:cNvPr id="35" name="Chevron 34">
                <a:extLst>
                  <a:ext uri="{FF2B5EF4-FFF2-40B4-BE49-F238E27FC236}">
                    <a16:creationId xmlns:a16="http://schemas.microsoft.com/office/drawing/2014/main" id="{01B6CB56-A898-8144-9647-51538E6D2D2F}"/>
                  </a:ext>
                </a:extLst>
              </p:cNvPr>
              <p:cNvSpPr/>
              <p:nvPr/>
            </p:nvSpPr>
            <p:spPr>
              <a:xfrm>
                <a:off x="12892034" y="1762847"/>
                <a:ext cx="536097" cy="1045029"/>
              </a:xfrm>
              <a:prstGeom prst="chevron">
                <a:avLst>
                  <a:gd name="adj" fmla="val 5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6" name="Chevron 35">
                <a:extLst>
                  <a:ext uri="{FF2B5EF4-FFF2-40B4-BE49-F238E27FC236}">
                    <a16:creationId xmlns:a16="http://schemas.microsoft.com/office/drawing/2014/main" id="{F1600D52-6647-0348-B0A0-10D6396CC183}"/>
                  </a:ext>
                </a:extLst>
              </p:cNvPr>
              <p:cNvSpPr/>
              <p:nvPr/>
            </p:nvSpPr>
            <p:spPr>
              <a:xfrm>
                <a:off x="13281501" y="1762847"/>
                <a:ext cx="536097" cy="1045028"/>
              </a:xfrm>
              <a:prstGeom prst="chevron">
                <a:avLst>
                  <a:gd name="adj" fmla="val 5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33" name="TextBox 32">
              <a:extLst>
                <a:ext uri="{FF2B5EF4-FFF2-40B4-BE49-F238E27FC236}">
                  <a16:creationId xmlns:a16="http://schemas.microsoft.com/office/drawing/2014/main" id="{151B1315-B4E2-2A41-8A0F-E5B58A218C08}"/>
                </a:ext>
              </a:extLst>
            </p:cNvPr>
            <p:cNvSpPr txBox="1"/>
            <p:nvPr/>
          </p:nvSpPr>
          <p:spPr>
            <a:xfrm>
              <a:off x="7234942" y="3293347"/>
              <a:ext cx="4317673" cy="10167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Lato Light" panose="020F0502020204030203" pitchFamily="34" charset="0"/>
                  <a:cs typeface="Lato Light" panose="020F0502020204030203" pitchFamily="34" charset="0"/>
                </a:rPr>
                <a:t>Major offices in Palo Alto, CA, Charlotte, NC, and Knoxville, TN.  Laboratories in Knoxville, Charlotte and Lenox, MA.  In-country presence around the world</a:t>
              </a:r>
            </a:p>
          </p:txBody>
        </p:sp>
        <p:sp>
          <p:nvSpPr>
            <p:cNvPr id="34" name="CuadroTexto 351">
              <a:extLst>
                <a:ext uri="{FF2B5EF4-FFF2-40B4-BE49-F238E27FC236}">
                  <a16:creationId xmlns:a16="http://schemas.microsoft.com/office/drawing/2014/main" id="{410D6CAF-49AE-9441-A641-7042F3FD2CDD}"/>
                </a:ext>
              </a:extLst>
            </p:cNvPr>
            <p:cNvSpPr txBox="1"/>
            <p:nvPr/>
          </p:nvSpPr>
          <p:spPr>
            <a:xfrm>
              <a:off x="7234941" y="2982165"/>
              <a:ext cx="431767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43C8"/>
                  </a:solidFill>
                  <a:effectLst/>
                  <a:uLnTx/>
                  <a:uFillTx/>
                  <a:latin typeface="Century Gothic"/>
                  <a:ea typeface="Lato Light" panose="020F0502020204030203" pitchFamily="34" charset="0"/>
                  <a:cs typeface="Poppins SemiBold" pitchFamily="2" charset="77"/>
                </a:rPr>
                <a:t>Global Presence</a:t>
              </a:r>
            </a:p>
          </p:txBody>
        </p:sp>
        <p:grpSp>
          <p:nvGrpSpPr>
            <p:cNvPr id="21" name="Group 20">
              <a:extLst>
                <a:ext uri="{FF2B5EF4-FFF2-40B4-BE49-F238E27FC236}">
                  <a16:creationId xmlns:a16="http://schemas.microsoft.com/office/drawing/2014/main" id="{5649686D-B05E-430D-A598-125C2EB410B0}"/>
                </a:ext>
              </a:extLst>
            </p:cNvPr>
            <p:cNvGrpSpPr/>
            <p:nvPr/>
          </p:nvGrpSpPr>
          <p:grpSpPr>
            <a:xfrm>
              <a:off x="6730230" y="4307711"/>
              <a:ext cx="462783" cy="522516"/>
              <a:chOff x="12892036" y="1646763"/>
              <a:chExt cx="925564" cy="1045029"/>
            </a:xfrm>
            <a:solidFill>
              <a:schemeClr val="tx2"/>
            </a:solidFill>
          </p:grpSpPr>
          <p:sp>
            <p:nvSpPr>
              <p:cNvPr id="22" name="Chevron 34">
                <a:extLst>
                  <a:ext uri="{FF2B5EF4-FFF2-40B4-BE49-F238E27FC236}">
                    <a16:creationId xmlns:a16="http://schemas.microsoft.com/office/drawing/2014/main" id="{557D72AB-F33B-4DF9-A586-25F2EBDA354A}"/>
                  </a:ext>
                </a:extLst>
              </p:cNvPr>
              <p:cNvSpPr/>
              <p:nvPr/>
            </p:nvSpPr>
            <p:spPr>
              <a:xfrm>
                <a:off x="12892036" y="1646765"/>
                <a:ext cx="536097" cy="1045027"/>
              </a:xfrm>
              <a:prstGeom prst="chevron">
                <a:avLst>
                  <a:gd name="adj" fmla="val 5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 name="Chevron 35">
                <a:extLst>
                  <a:ext uri="{FF2B5EF4-FFF2-40B4-BE49-F238E27FC236}">
                    <a16:creationId xmlns:a16="http://schemas.microsoft.com/office/drawing/2014/main" id="{228499D1-940B-4F7B-9413-BE2D71774BC3}"/>
                  </a:ext>
                </a:extLst>
              </p:cNvPr>
              <p:cNvSpPr/>
              <p:nvPr/>
            </p:nvSpPr>
            <p:spPr>
              <a:xfrm>
                <a:off x="13281503" y="1646763"/>
                <a:ext cx="536097" cy="1045028"/>
              </a:xfrm>
              <a:prstGeom prst="chevron">
                <a:avLst>
                  <a:gd name="adj" fmla="val 5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24" name="TextBox 23">
              <a:extLst>
                <a:ext uri="{FF2B5EF4-FFF2-40B4-BE49-F238E27FC236}">
                  <a16:creationId xmlns:a16="http://schemas.microsoft.com/office/drawing/2014/main" id="{0716688B-1227-4823-8FFC-D84C1DD72D63}"/>
                </a:ext>
              </a:extLst>
            </p:cNvPr>
            <p:cNvSpPr txBox="1"/>
            <p:nvPr/>
          </p:nvSpPr>
          <p:spPr>
            <a:xfrm>
              <a:off x="7234942" y="4693113"/>
              <a:ext cx="4736234" cy="54747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Lato Light" panose="020F0502020204030203" pitchFamily="34" charset="0"/>
                  <a:cs typeface="Lato Light" panose="020F0502020204030203" pitchFamily="34" charset="0"/>
                </a:rPr>
                <a:t>Over 40 countries participate in EPRI research, development, and demonstration activities</a:t>
              </a:r>
            </a:p>
          </p:txBody>
        </p:sp>
        <p:sp>
          <p:nvSpPr>
            <p:cNvPr id="25" name="CuadroTexto 351">
              <a:extLst>
                <a:ext uri="{FF2B5EF4-FFF2-40B4-BE49-F238E27FC236}">
                  <a16:creationId xmlns:a16="http://schemas.microsoft.com/office/drawing/2014/main" id="{60F8AA2B-7469-41D8-B127-E2E55FDA397A}"/>
                </a:ext>
              </a:extLst>
            </p:cNvPr>
            <p:cNvSpPr txBox="1"/>
            <p:nvPr/>
          </p:nvSpPr>
          <p:spPr>
            <a:xfrm>
              <a:off x="7234942" y="4353716"/>
              <a:ext cx="431767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43C8"/>
                  </a:solidFill>
                  <a:effectLst/>
                  <a:uLnTx/>
                  <a:uFillTx/>
                  <a:latin typeface="Century Gothic"/>
                  <a:ea typeface="Lato Light" panose="020F0502020204030203" pitchFamily="34" charset="0"/>
                  <a:cs typeface="Poppins SemiBold" pitchFamily="2" charset="77"/>
                </a:rPr>
                <a:t>International Membership</a:t>
              </a:r>
            </a:p>
          </p:txBody>
        </p:sp>
      </p:grpSp>
      <p:sp>
        <p:nvSpPr>
          <p:cNvPr id="31" name="TextBox 30">
            <a:extLst>
              <a:ext uri="{FF2B5EF4-FFF2-40B4-BE49-F238E27FC236}">
                <a16:creationId xmlns:a16="http://schemas.microsoft.com/office/drawing/2014/main" id="{95155DB8-39BD-4CB3-871E-CC035B030AB0}"/>
              </a:ext>
            </a:extLst>
          </p:cNvPr>
          <p:cNvSpPr txBox="1"/>
          <p:nvPr/>
        </p:nvSpPr>
        <p:spPr>
          <a:xfrm>
            <a:off x="-21639" y="5720164"/>
            <a:ext cx="5718078" cy="369332"/>
          </a:xfrm>
          <a:prstGeom prst="rect">
            <a:avLst/>
          </a:prstGeom>
          <a:noFill/>
        </p:spPr>
        <p:txBody>
          <a:bodyPr wrap="square" rtlCol="0">
            <a:spAutoFit/>
          </a:bodyPr>
          <a:lstStyle/>
          <a:p>
            <a:pPr marL="0" marR="0" lvl="0" indent="0" algn="ctr" defTabSz="914377" rtl="0" eaLnBrk="0" fontAlgn="base" latinLnBrk="0" hangingPunct="0">
              <a:lnSpc>
                <a:spcPct val="100000"/>
              </a:lnSpc>
              <a:spcBef>
                <a:spcPct val="50000"/>
              </a:spcBef>
              <a:spcAft>
                <a:spcPct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Arial" charset="0"/>
                <a:ea typeface="+mn-ea"/>
                <a:cs typeface="+mn-cs"/>
              </a:rPr>
              <a:t>New York City: The Great Northeast Blackout, 1965</a:t>
            </a:r>
          </a:p>
        </p:txBody>
      </p:sp>
    </p:spTree>
    <p:extLst>
      <p:ext uri="{BB962C8B-B14F-4D97-AF65-F5344CB8AC3E}">
        <p14:creationId xmlns:p14="http://schemas.microsoft.com/office/powerpoint/2010/main" val="2536563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B150D1-FE4C-4AC8-B8BD-F1B3D31B35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160"/>
          <a:stretch/>
        </p:blipFill>
        <p:spPr>
          <a:xfrm>
            <a:off x="0" y="914083"/>
            <a:ext cx="12192000" cy="5660945"/>
          </a:xfrm>
          <a:prstGeom prst="rect">
            <a:avLst/>
          </a:prstGeom>
        </p:spPr>
      </p:pic>
      <p:sp>
        <p:nvSpPr>
          <p:cNvPr id="6" name="TextBox 5">
            <a:extLst>
              <a:ext uri="{FF2B5EF4-FFF2-40B4-BE49-F238E27FC236}">
                <a16:creationId xmlns:a16="http://schemas.microsoft.com/office/drawing/2014/main" id="{2C7EFB16-5146-482A-AE04-E4CC223970C4}"/>
              </a:ext>
            </a:extLst>
          </p:cNvPr>
          <p:cNvSpPr txBox="1"/>
          <p:nvPr/>
        </p:nvSpPr>
        <p:spPr>
          <a:xfrm>
            <a:off x="2880007" y="3577423"/>
            <a:ext cx="1878486" cy="923330"/>
          </a:xfrm>
          <a:prstGeom prst="rect">
            <a:avLst/>
          </a:prstGeom>
          <a:noFill/>
        </p:spPr>
        <p:txBody>
          <a:bodyPr wrap="square" rtlCol="0">
            <a:spAutoFit/>
          </a:bodyPr>
          <a:lstStyle/>
          <a:p>
            <a:pPr algn="ctr">
              <a:spcBef>
                <a:spcPts val="0"/>
              </a:spcBef>
            </a:pPr>
            <a:r>
              <a:rPr lang="en-US" dirty="0">
                <a:solidFill>
                  <a:schemeClr val="tx2">
                    <a:lumMod val="75000"/>
                  </a:schemeClr>
                </a:solidFill>
                <a:latin typeface="+mn-lt"/>
                <a:cs typeface="Arial" panose="020B0604020202020204" pitchFamily="34" charset="0"/>
              </a:rPr>
              <a:t>Energy Supply and Low-Carbon Resources</a:t>
            </a:r>
          </a:p>
        </p:txBody>
      </p:sp>
      <p:sp>
        <p:nvSpPr>
          <p:cNvPr id="7" name="TextBox 6">
            <a:extLst>
              <a:ext uri="{FF2B5EF4-FFF2-40B4-BE49-F238E27FC236}">
                <a16:creationId xmlns:a16="http://schemas.microsoft.com/office/drawing/2014/main" id="{6B354F04-59E7-4D4C-BC60-6621C57D59F3}"/>
              </a:ext>
            </a:extLst>
          </p:cNvPr>
          <p:cNvSpPr txBox="1"/>
          <p:nvPr/>
        </p:nvSpPr>
        <p:spPr>
          <a:xfrm>
            <a:off x="3246040" y="914083"/>
            <a:ext cx="5682953" cy="838691"/>
          </a:xfrm>
          <a:prstGeom prst="rect">
            <a:avLst/>
          </a:prstGeom>
          <a:noFill/>
        </p:spPr>
        <p:txBody>
          <a:bodyPr wrap="square" rtlCol="0">
            <a:spAutoFit/>
          </a:bodyPr>
          <a:lstStyle/>
          <a:p>
            <a:pPr algn="ctr">
              <a:spcBef>
                <a:spcPts val="0"/>
              </a:spcBef>
              <a:spcAft>
                <a:spcPts val="300"/>
              </a:spcAft>
            </a:pPr>
            <a:r>
              <a:rPr lang="en-US" b="1" dirty="0">
                <a:solidFill>
                  <a:schemeClr val="tx2">
                    <a:lumMod val="75000"/>
                  </a:schemeClr>
                </a:solidFill>
                <a:latin typeface="+mn-lt"/>
                <a:cs typeface="Arial" panose="020B0604020202020204" pitchFamily="34" charset="0"/>
              </a:rPr>
              <a:t>TECHNOLOGY INNOVATION</a:t>
            </a:r>
          </a:p>
          <a:p>
            <a:pPr algn="ctr">
              <a:spcBef>
                <a:spcPts val="0"/>
              </a:spcBef>
              <a:spcAft>
                <a:spcPts val="300"/>
              </a:spcAft>
            </a:pPr>
            <a:r>
              <a:rPr lang="en-US" sz="1400" dirty="0">
                <a:solidFill>
                  <a:schemeClr val="tx1"/>
                </a:solidFill>
                <a:latin typeface="+mn-lt"/>
                <a:cs typeface="Arial" panose="020B0604020202020204" pitchFamily="34" charset="0"/>
              </a:rPr>
              <a:t>Driving thought leadership, advanced R&amp;D, and technology scouting and incubation to sustain a full pipeline of solutions</a:t>
            </a:r>
          </a:p>
        </p:txBody>
      </p:sp>
      <p:sp>
        <p:nvSpPr>
          <p:cNvPr id="8" name="TextBox 7">
            <a:extLst>
              <a:ext uri="{FF2B5EF4-FFF2-40B4-BE49-F238E27FC236}">
                <a16:creationId xmlns:a16="http://schemas.microsoft.com/office/drawing/2014/main" id="{00BAED78-CD48-4B32-8C5B-E4A085FBE894}"/>
              </a:ext>
            </a:extLst>
          </p:cNvPr>
          <p:cNvSpPr txBox="1"/>
          <p:nvPr/>
        </p:nvSpPr>
        <p:spPr>
          <a:xfrm>
            <a:off x="7426725" y="3577423"/>
            <a:ext cx="1880074" cy="923330"/>
          </a:xfrm>
          <a:prstGeom prst="rect">
            <a:avLst/>
          </a:prstGeom>
          <a:noFill/>
        </p:spPr>
        <p:txBody>
          <a:bodyPr wrap="square" rtlCol="0">
            <a:spAutoFit/>
          </a:bodyPr>
          <a:lstStyle/>
          <a:p>
            <a:pPr marL="0" lvl="1" algn="ctr">
              <a:spcBef>
                <a:spcPts val="0"/>
              </a:spcBef>
              <a:spcAft>
                <a:spcPts val="300"/>
              </a:spcAft>
            </a:pPr>
            <a:r>
              <a:rPr lang="en-US" dirty="0">
                <a:solidFill>
                  <a:schemeClr val="tx2">
                    <a:lumMod val="75000"/>
                  </a:schemeClr>
                </a:solidFill>
                <a:latin typeface="+mn-lt"/>
                <a:cs typeface="Arial" panose="020B0604020202020204" pitchFamily="34" charset="0"/>
              </a:rPr>
              <a:t>Transmission and Distribution Infrastructure</a:t>
            </a:r>
            <a:endParaRPr lang="en-US" dirty="0">
              <a:solidFill>
                <a:schemeClr val="tx1"/>
              </a:solidFill>
              <a:latin typeface="+mn-lt"/>
              <a:cs typeface="Arial" panose="020B0604020202020204" pitchFamily="34" charset="0"/>
            </a:endParaRPr>
          </a:p>
        </p:txBody>
      </p:sp>
      <p:sp>
        <p:nvSpPr>
          <p:cNvPr id="9" name="TextBox 8">
            <a:extLst>
              <a:ext uri="{FF2B5EF4-FFF2-40B4-BE49-F238E27FC236}">
                <a16:creationId xmlns:a16="http://schemas.microsoft.com/office/drawing/2014/main" id="{D0999A1E-CD5F-4CC5-BB00-60DC0DD25C87}"/>
              </a:ext>
            </a:extLst>
          </p:cNvPr>
          <p:cNvSpPr txBox="1"/>
          <p:nvPr/>
        </p:nvSpPr>
        <p:spPr>
          <a:xfrm>
            <a:off x="9625086" y="3577423"/>
            <a:ext cx="2042505" cy="646331"/>
          </a:xfrm>
          <a:prstGeom prst="rect">
            <a:avLst/>
          </a:prstGeom>
          <a:noFill/>
        </p:spPr>
        <p:txBody>
          <a:bodyPr wrap="square" rtlCol="0">
            <a:spAutoFit/>
          </a:bodyPr>
          <a:lstStyle/>
          <a:p>
            <a:pPr algn="ctr">
              <a:spcBef>
                <a:spcPts val="0"/>
              </a:spcBef>
            </a:pPr>
            <a:r>
              <a:rPr lang="en-US" dirty="0">
                <a:solidFill>
                  <a:schemeClr val="tx2">
                    <a:lumMod val="75000"/>
                  </a:schemeClr>
                </a:solidFill>
                <a:latin typeface="+mn-lt"/>
                <a:cs typeface="Arial" panose="020B0604020202020204" pitchFamily="34" charset="0"/>
              </a:rPr>
              <a:t>Integrated Grid and Energy Services</a:t>
            </a:r>
            <a:endParaRPr lang="en-US" dirty="0">
              <a:solidFill>
                <a:schemeClr val="tx1"/>
              </a:solidFill>
              <a:latin typeface="+mn-lt"/>
              <a:cs typeface="Arial" panose="020B0604020202020204" pitchFamily="34" charset="0"/>
            </a:endParaRPr>
          </a:p>
        </p:txBody>
      </p:sp>
      <p:sp>
        <p:nvSpPr>
          <p:cNvPr id="10" name="TextBox 9">
            <a:extLst>
              <a:ext uri="{FF2B5EF4-FFF2-40B4-BE49-F238E27FC236}">
                <a16:creationId xmlns:a16="http://schemas.microsoft.com/office/drawing/2014/main" id="{22639DE7-1CC2-4818-A42E-E293EC8859E8}"/>
              </a:ext>
            </a:extLst>
          </p:cNvPr>
          <p:cNvSpPr txBox="1"/>
          <p:nvPr/>
        </p:nvSpPr>
        <p:spPr>
          <a:xfrm>
            <a:off x="828220" y="3577423"/>
            <a:ext cx="1410057" cy="646331"/>
          </a:xfrm>
          <a:prstGeom prst="rect">
            <a:avLst/>
          </a:prstGeom>
          <a:noFill/>
        </p:spPr>
        <p:txBody>
          <a:bodyPr wrap="square" rtlCol="0">
            <a:spAutoFit/>
          </a:bodyPr>
          <a:lstStyle/>
          <a:p>
            <a:pPr algn="ctr"/>
            <a:r>
              <a:rPr lang="en-US" dirty="0">
                <a:solidFill>
                  <a:schemeClr val="tx2">
                    <a:lumMod val="75000"/>
                  </a:schemeClr>
                </a:solidFill>
                <a:latin typeface="+mn-lt"/>
                <a:cs typeface="Arial" panose="020B0604020202020204" pitchFamily="34" charset="0"/>
              </a:rPr>
              <a:t>Nuclear Power</a:t>
            </a:r>
          </a:p>
        </p:txBody>
      </p:sp>
      <p:sp>
        <p:nvSpPr>
          <p:cNvPr id="11" name="TextBox 10">
            <a:extLst>
              <a:ext uri="{FF2B5EF4-FFF2-40B4-BE49-F238E27FC236}">
                <a16:creationId xmlns:a16="http://schemas.microsoft.com/office/drawing/2014/main" id="{F8E8B775-98ED-40E2-B72F-BE71CFD2A144}"/>
              </a:ext>
            </a:extLst>
          </p:cNvPr>
          <p:cNvSpPr txBox="1"/>
          <p:nvPr/>
        </p:nvSpPr>
        <p:spPr>
          <a:xfrm>
            <a:off x="5106344" y="3577423"/>
            <a:ext cx="2002096" cy="923330"/>
          </a:xfrm>
          <a:prstGeom prst="rect">
            <a:avLst/>
          </a:prstGeom>
          <a:noFill/>
        </p:spPr>
        <p:txBody>
          <a:bodyPr wrap="square" rtlCol="0">
            <a:spAutoFit/>
          </a:bodyPr>
          <a:lstStyle/>
          <a:p>
            <a:pPr algn="ctr">
              <a:spcBef>
                <a:spcPts val="0"/>
              </a:spcBef>
            </a:pPr>
            <a:r>
              <a:rPr lang="en-US" dirty="0">
                <a:solidFill>
                  <a:schemeClr val="tx2">
                    <a:lumMod val="75000"/>
                  </a:schemeClr>
                </a:solidFill>
                <a:latin typeface="+mn-lt"/>
                <a:cs typeface="Arial" panose="020B0604020202020204" pitchFamily="34" charset="0"/>
              </a:rPr>
              <a:t>Electrification and Sustainable Energy Strategy</a:t>
            </a:r>
          </a:p>
        </p:txBody>
      </p:sp>
      <p:sp>
        <p:nvSpPr>
          <p:cNvPr id="12" name="Rectangle 11">
            <a:extLst>
              <a:ext uri="{FF2B5EF4-FFF2-40B4-BE49-F238E27FC236}">
                <a16:creationId xmlns:a16="http://schemas.microsoft.com/office/drawing/2014/main" id="{BDAE8447-7B69-4D30-A585-EEF2B88EE5FA}"/>
              </a:ext>
            </a:extLst>
          </p:cNvPr>
          <p:cNvSpPr/>
          <p:nvPr/>
        </p:nvSpPr>
        <p:spPr>
          <a:xfrm>
            <a:off x="5226145" y="5878170"/>
            <a:ext cx="1739708" cy="523220"/>
          </a:xfrm>
          <a:prstGeom prst="rect">
            <a:avLst/>
          </a:prstGeom>
          <a:noFill/>
        </p:spPr>
        <p:txBody>
          <a:bodyPr wrap="none">
            <a:spAutoFit/>
          </a:bodyPr>
          <a:lstStyle/>
          <a:p>
            <a:pPr algn="ctr"/>
            <a:r>
              <a:rPr lang="en-US" sz="1400" dirty="0">
                <a:solidFill>
                  <a:schemeClr val="tx1"/>
                </a:solidFill>
                <a:latin typeface="+mn-lt"/>
                <a:cs typeface="Arial" panose="020B0604020202020204" pitchFamily="34" charset="0"/>
              </a:rPr>
              <a:t>Electric System</a:t>
            </a:r>
            <a:br>
              <a:rPr lang="en-US" sz="1400" dirty="0">
                <a:solidFill>
                  <a:schemeClr val="tx1"/>
                </a:solidFill>
                <a:latin typeface="+mn-lt"/>
                <a:cs typeface="Arial" panose="020B0604020202020204" pitchFamily="34" charset="0"/>
              </a:rPr>
            </a:br>
            <a:r>
              <a:rPr lang="en-US" sz="1400" dirty="0">
                <a:solidFill>
                  <a:schemeClr val="tx1"/>
                </a:solidFill>
                <a:latin typeface="+mn-lt"/>
                <a:cs typeface="Arial" panose="020B0604020202020204" pitchFamily="34" charset="0"/>
              </a:rPr>
              <a:t>Reliability/Resilience </a:t>
            </a:r>
          </a:p>
        </p:txBody>
      </p:sp>
      <p:sp>
        <p:nvSpPr>
          <p:cNvPr id="13" name="Rectangle 12">
            <a:extLst>
              <a:ext uri="{FF2B5EF4-FFF2-40B4-BE49-F238E27FC236}">
                <a16:creationId xmlns:a16="http://schemas.microsoft.com/office/drawing/2014/main" id="{2282B086-E23A-4E82-8C6D-C9288BBEBEEB}"/>
              </a:ext>
            </a:extLst>
          </p:cNvPr>
          <p:cNvSpPr/>
          <p:nvPr/>
        </p:nvSpPr>
        <p:spPr>
          <a:xfrm>
            <a:off x="7726875" y="5878170"/>
            <a:ext cx="1279774" cy="523220"/>
          </a:xfrm>
          <a:prstGeom prst="rect">
            <a:avLst/>
          </a:prstGeom>
          <a:noFill/>
        </p:spPr>
        <p:txBody>
          <a:bodyPr wrap="none">
            <a:spAutoFit/>
          </a:bodyPr>
          <a:lstStyle/>
          <a:p>
            <a:pPr algn="ctr"/>
            <a:r>
              <a:rPr lang="en-US" sz="1400" dirty="0">
                <a:solidFill>
                  <a:schemeClr val="tx1"/>
                </a:solidFill>
                <a:latin typeface="+mn-lt"/>
                <a:cs typeface="Arial" panose="020B0604020202020204" pitchFamily="34" charset="0"/>
              </a:rPr>
              <a:t>Electric System</a:t>
            </a:r>
            <a:br>
              <a:rPr lang="en-US" sz="1400" dirty="0">
                <a:solidFill>
                  <a:schemeClr val="tx1"/>
                </a:solidFill>
                <a:latin typeface="+mn-lt"/>
                <a:cs typeface="Arial" panose="020B0604020202020204" pitchFamily="34" charset="0"/>
              </a:rPr>
            </a:br>
            <a:r>
              <a:rPr lang="en-US" sz="1400" dirty="0">
                <a:solidFill>
                  <a:schemeClr val="tx1"/>
                </a:solidFill>
                <a:latin typeface="+mn-lt"/>
                <a:cs typeface="Arial" panose="020B0604020202020204" pitchFamily="34" charset="0"/>
              </a:rPr>
              <a:t>Flexibility </a:t>
            </a:r>
          </a:p>
        </p:txBody>
      </p:sp>
      <p:sp>
        <p:nvSpPr>
          <p:cNvPr id="14" name="Rectangle 13">
            <a:extLst>
              <a:ext uri="{FF2B5EF4-FFF2-40B4-BE49-F238E27FC236}">
                <a16:creationId xmlns:a16="http://schemas.microsoft.com/office/drawing/2014/main" id="{E9B2FAE2-5F7A-47A7-B04B-9A3FB4F5F29E}"/>
              </a:ext>
            </a:extLst>
          </p:cNvPr>
          <p:cNvSpPr/>
          <p:nvPr/>
        </p:nvSpPr>
        <p:spPr>
          <a:xfrm>
            <a:off x="2789183" y="5878170"/>
            <a:ext cx="2013693" cy="738664"/>
          </a:xfrm>
          <a:prstGeom prst="rect">
            <a:avLst/>
          </a:prstGeom>
          <a:noFill/>
        </p:spPr>
        <p:txBody>
          <a:bodyPr wrap="square">
            <a:spAutoFit/>
          </a:bodyPr>
          <a:lstStyle/>
          <a:p>
            <a:pPr algn="ctr"/>
            <a:r>
              <a:rPr lang="en-US" sz="1400" dirty="0">
                <a:solidFill>
                  <a:schemeClr val="tx1"/>
                </a:solidFill>
                <a:latin typeface="+mn-lt"/>
                <a:cs typeface="Arial" panose="020B0604020202020204" pitchFamily="34" charset="0"/>
              </a:rPr>
              <a:t>End-Use/</a:t>
            </a:r>
            <a:br>
              <a:rPr lang="en-US" sz="1400" dirty="0">
                <a:solidFill>
                  <a:schemeClr val="tx1"/>
                </a:solidFill>
                <a:latin typeface="+mn-lt"/>
                <a:cs typeface="Arial" panose="020B0604020202020204" pitchFamily="34" charset="0"/>
              </a:rPr>
            </a:br>
            <a:r>
              <a:rPr lang="en-US" sz="1400" dirty="0">
                <a:solidFill>
                  <a:schemeClr val="tx1"/>
                </a:solidFill>
                <a:latin typeface="+mn-lt"/>
                <a:cs typeface="Arial" panose="020B0604020202020204" pitchFamily="34" charset="0"/>
              </a:rPr>
              <a:t>Economy-Wide Carbon Reduction</a:t>
            </a:r>
          </a:p>
        </p:txBody>
      </p:sp>
      <p:sp>
        <p:nvSpPr>
          <p:cNvPr id="15" name="Rectangle 14">
            <a:extLst>
              <a:ext uri="{FF2B5EF4-FFF2-40B4-BE49-F238E27FC236}">
                <a16:creationId xmlns:a16="http://schemas.microsoft.com/office/drawing/2014/main" id="{7DA5DF5A-2A92-44E7-95AE-78112D325373}"/>
              </a:ext>
            </a:extLst>
          </p:cNvPr>
          <p:cNvSpPr/>
          <p:nvPr/>
        </p:nvSpPr>
        <p:spPr>
          <a:xfrm>
            <a:off x="9504563" y="5878170"/>
            <a:ext cx="2281296" cy="523220"/>
          </a:xfrm>
          <a:prstGeom prst="rect">
            <a:avLst/>
          </a:prstGeom>
          <a:noFill/>
        </p:spPr>
        <p:txBody>
          <a:bodyPr wrap="square">
            <a:spAutoFit/>
          </a:bodyPr>
          <a:lstStyle/>
          <a:p>
            <a:pPr algn="ctr"/>
            <a:r>
              <a:rPr lang="en-US" sz="1400" dirty="0">
                <a:solidFill>
                  <a:schemeClr val="tx1"/>
                </a:solidFill>
                <a:latin typeface="+mn-lt"/>
                <a:cs typeface="Arial" panose="020B0604020202020204" pitchFamily="34" charset="0"/>
              </a:rPr>
              <a:t>Market Transformation/</a:t>
            </a:r>
            <a:br>
              <a:rPr lang="en-US" sz="1400" dirty="0">
                <a:solidFill>
                  <a:schemeClr val="tx1"/>
                </a:solidFill>
                <a:latin typeface="+mn-lt"/>
                <a:cs typeface="Arial" panose="020B0604020202020204" pitchFamily="34" charset="0"/>
              </a:rPr>
            </a:br>
            <a:r>
              <a:rPr lang="en-US" sz="1400" dirty="0">
                <a:solidFill>
                  <a:schemeClr val="tx1"/>
                </a:solidFill>
                <a:latin typeface="+mn-lt"/>
                <a:cs typeface="Arial" panose="020B0604020202020204" pitchFamily="34" charset="0"/>
              </a:rPr>
              <a:t>Policy/Regulatory Education</a:t>
            </a:r>
          </a:p>
        </p:txBody>
      </p:sp>
      <p:sp>
        <p:nvSpPr>
          <p:cNvPr id="16" name="Rectangle 15">
            <a:extLst>
              <a:ext uri="{FF2B5EF4-FFF2-40B4-BE49-F238E27FC236}">
                <a16:creationId xmlns:a16="http://schemas.microsoft.com/office/drawing/2014/main" id="{27F7E982-1B8F-4356-AEC0-CD17F5A82BD2}"/>
              </a:ext>
            </a:extLst>
          </p:cNvPr>
          <p:cNvSpPr/>
          <p:nvPr/>
        </p:nvSpPr>
        <p:spPr>
          <a:xfrm>
            <a:off x="802582" y="5878170"/>
            <a:ext cx="1454276" cy="523220"/>
          </a:xfrm>
          <a:prstGeom prst="rect">
            <a:avLst/>
          </a:prstGeom>
          <a:noFill/>
        </p:spPr>
        <p:txBody>
          <a:bodyPr wrap="square">
            <a:spAutoFit/>
          </a:bodyPr>
          <a:lstStyle/>
          <a:p>
            <a:pPr algn="ctr"/>
            <a:r>
              <a:rPr lang="en-US" sz="1400" dirty="0">
                <a:solidFill>
                  <a:schemeClr val="tx1"/>
                </a:solidFill>
                <a:latin typeface="+mn-lt"/>
                <a:cs typeface="Arial" panose="020B0604020202020204" pitchFamily="34" charset="0"/>
              </a:rPr>
              <a:t>Low-Carbon Resources</a:t>
            </a:r>
          </a:p>
        </p:txBody>
      </p:sp>
      <p:sp>
        <p:nvSpPr>
          <p:cNvPr id="3" name="Title 2">
            <a:extLst>
              <a:ext uri="{FF2B5EF4-FFF2-40B4-BE49-F238E27FC236}">
                <a16:creationId xmlns:a16="http://schemas.microsoft.com/office/drawing/2014/main" id="{12BB0CDD-74D1-4CDF-BE26-DA1FEA724B5F}"/>
              </a:ext>
            </a:extLst>
          </p:cNvPr>
          <p:cNvSpPr>
            <a:spLocks noGrp="1"/>
          </p:cNvSpPr>
          <p:nvPr>
            <p:ph type="title"/>
          </p:nvPr>
        </p:nvSpPr>
        <p:spPr/>
        <p:txBody>
          <a:bodyPr/>
          <a:lstStyle/>
          <a:p>
            <a:r>
              <a:rPr lang="en-US" dirty="0"/>
              <a:t>EPRI Research &amp; Development Areas</a:t>
            </a:r>
          </a:p>
        </p:txBody>
      </p:sp>
    </p:spTree>
    <p:extLst>
      <p:ext uri="{BB962C8B-B14F-4D97-AF65-F5344CB8AC3E}">
        <p14:creationId xmlns:p14="http://schemas.microsoft.com/office/powerpoint/2010/main" val="239835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will it take to commercialize fusion?</a:t>
            </a:r>
          </a:p>
        </p:txBody>
      </p:sp>
      <p:sp>
        <p:nvSpPr>
          <p:cNvPr id="5" name="Text Placeholder 4">
            <a:extLst>
              <a:ext uri="{FF2B5EF4-FFF2-40B4-BE49-F238E27FC236}">
                <a16:creationId xmlns:a16="http://schemas.microsoft.com/office/drawing/2014/main" id="{C868C54D-BD9F-1EB9-84B5-2E512DFE6986}"/>
              </a:ext>
            </a:extLst>
          </p:cNvPr>
          <p:cNvSpPr>
            <a:spLocks noGrp="1"/>
          </p:cNvSpPr>
          <p:nvPr>
            <p:ph type="body" sz="quarter" idx="10"/>
          </p:nvPr>
        </p:nvSpPr>
        <p:spPr/>
        <p:txBody>
          <a:bodyPr>
            <a:normAutofit fontScale="77500" lnSpcReduction="20000"/>
          </a:bodyPr>
          <a:lstStyle/>
          <a:p>
            <a:r>
              <a:rPr lang="en-US" dirty="0"/>
              <a:t>EPRI’s fusion portfolio targets technology development and transfer to end-users</a:t>
            </a:r>
          </a:p>
        </p:txBody>
      </p:sp>
      <p:grpSp>
        <p:nvGrpSpPr>
          <p:cNvPr id="6" name="Group 5">
            <a:extLst>
              <a:ext uri="{FF2B5EF4-FFF2-40B4-BE49-F238E27FC236}">
                <a16:creationId xmlns:a16="http://schemas.microsoft.com/office/drawing/2014/main" id="{BF7C4B03-C21F-4830-AC12-40EA33DDE29A}"/>
              </a:ext>
            </a:extLst>
          </p:cNvPr>
          <p:cNvGrpSpPr/>
          <p:nvPr/>
        </p:nvGrpSpPr>
        <p:grpSpPr>
          <a:xfrm>
            <a:off x="1018020" y="1158995"/>
            <a:ext cx="10271455" cy="1972133"/>
            <a:chOff x="-290326" y="1475204"/>
            <a:chExt cx="10117324" cy="1896315"/>
          </a:xfrm>
        </p:grpSpPr>
        <p:sp>
          <p:nvSpPr>
            <p:cNvPr id="31" name="TextBox 30">
              <a:extLst>
                <a:ext uri="{FF2B5EF4-FFF2-40B4-BE49-F238E27FC236}">
                  <a16:creationId xmlns:a16="http://schemas.microsoft.com/office/drawing/2014/main" id="{DF0AF2BF-D53E-CC46-94BB-D8235B37AC6B}"/>
                </a:ext>
              </a:extLst>
            </p:cNvPr>
            <p:cNvSpPr txBox="1"/>
            <p:nvPr/>
          </p:nvSpPr>
          <p:spPr>
            <a:xfrm>
              <a:off x="-290326" y="1475204"/>
              <a:ext cx="10117324" cy="1877437"/>
            </a:xfrm>
            <a:prstGeom prst="rect">
              <a:avLst/>
            </a:prstGeom>
            <a:solidFill>
              <a:schemeClr val="bg2">
                <a:lumMod val="20000"/>
                <a:lumOff val="80000"/>
              </a:schemeClr>
            </a:solidFill>
            <a:ln w="57150">
              <a:solidFill>
                <a:srgbClr val="002060"/>
              </a:solidFill>
            </a:ln>
          </p:spPr>
          <p:txBody>
            <a:bodyPr wrap="square">
              <a:spAutoFit/>
            </a:bodyPr>
            <a:lstStyle/>
            <a:p>
              <a:pPr marL="1770063" lvl="3" algn="l">
                <a:spcBef>
                  <a:spcPts val="0"/>
                </a:spcBef>
                <a:buNone/>
              </a:pPr>
              <a:r>
                <a:rPr lang="en-US" sz="3200" b="1" dirty="0">
                  <a:solidFill>
                    <a:srgbClr val="002060"/>
                  </a:solidFill>
                  <a:latin typeface="Calibri" panose="020F0502020204030204" pitchFamily="34" charset="0"/>
                  <a:cs typeface="Calibri" panose="020F0502020204030204" pitchFamily="34" charset="0"/>
                </a:rPr>
                <a:t>TECHNOLOGIES THAT ARE:</a:t>
              </a:r>
            </a:p>
            <a:p>
              <a:pPr marL="2171700" lvl="4" indent="-342900" algn="l">
                <a:spcBef>
                  <a:spcPts val="0"/>
                </a:spcBef>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compelling   →   </a:t>
              </a:r>
              <a:r>
                <a:rPr lang="en-US" sz="2800" i="1" dirty="0">
                  <a:solidFill>
                    <a:srgbClr val="002060"/>
                  </a:solidFill>
                  <a:latin typeface="Calibri" panose="020F0502020204030204" pitchFamily="34" charset="0"/>
                  <a:cs typeface="Calibri" panose="020F0502020204030204" pitchFamily="34" charset="0"/>
                </a:rPr>
                <a:t>new attributes &amp; capabilities</a:t>
              </a:r>
            </a:p>
            <a:p>
              <a:pPr marL="2171700" lvl="4" indent="-342900" algn="l">
                <a:spcBef>
                  <a:spcPts val="0"/>
                </a:spcBef>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mature   →   </a:t>
              </a:r>
              <a:r>
                <a:rPr lang="en-US" sz="2800" i="1" dirty="0">
                  <a:solidFill>
                    <a:srgbClr val="002060"/>
                  </a:solidFill>
                  <a:latin typeface="Calibri" panose="020F0502020204030204" pitchFamily="34" charset="0"/>
                  <a:cs typeface="Calibri" panose="020F0502020204030204" pitchFamily="34" charset="0"/>
                </a:rPr>
                <a:t>demonstration</a:t>
              </a:r>
            </a:p>
            <a:p>
              <a:pPr marL="2171700" lvl="4" indent="-342900" algn="l">
                <a:spcBef>
                  <a:spcPts val="0"/>
                </a:spcBef>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competitive   →   </a:t>
              </a:r>
              <a:r>
                <a:rPr lang="en-US" sz="2800" i="1" dirty="0">
                  <a:solidFill>
                    <a:srgbClr val="002060"/>
                  </a:solidFill>
                  <a:latin typeface="Calibri" panose="020F0502020204030204" pitchFamily="34" charset="0"/>
                  <a:cs typeface="Calibri" panose="020F0502020204030204" pitchFamily="34" charset="0"/>
                </a:rPr>
                <a:t>cost &amp; value</a:t>
              </a:r>
            </a:p>
          </p:txBody>
        </p:sp>
        <p:pic>
          <p:nvPicPr>
            <p:cNvPr id="10" name="Graphic 9" descr="Processor">
              <a:extLst>
                <a:ext uri="{FF2B5EF4-FFF2-40B4-BE49-F238E27FC236}">
                  <a16:creationId xmlns:a16="http://schemas.microsoft.com/office/drawing/2014/main" id="{C4BD1D0C-BE67-4121-968F-B5FCC23026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0325" y="1542719"/>
              <a:ext cx="1828800" cy="1828800"/>
            </a:xfrm>
            <a:prstGeom prst="rect">
              <a:avLst/>
            </a:prstGeom>
          </p:spPr>
        </p:pic>
      </p:grpSp>
      <p:grpSp>
        <p:nvGrpSpPr>
          <p:cNvPr id="9" name="Group 8">
            <a:extLst>
              <a:ext uri="{FF2B5EF4-FFF2-40B4-BE49-F238E27FC236}">
                <a16:creationId xmlns:a16="http://schemas.microsoft.com/office/drawing/2014/main" id="{41757F09-EB8B-4F89-9E85-D29577ED3F10}"/>
              </a:ext>
            </a:extLst>
          </p:cNvPr>
          <p:cNvGrpSpPr/>
          <p:nvPr/>
        </p:nvGrpSpPr>
        <p:grpSpPr>
          <a:xfrm>
            <a:off x="1018020" y="3369608"/>
            <a:ext cx="10304401" cy="2185214"/>
            <a:chOff x="-110239" y="3598237"/>
            <a:chExt cx="10304401" cy="2185214"/>
          </a:xfrm>
        </p:grpSpPr>
        <p:sp>
          <p:nvSpPr>
            <p:cNvPr id="32" name="TextBox 31">
              <a:extLst>
                <a:ext uri="{FF2B5EF4-FFF2-40B4-BE49-F238E27FC236}">
                  <a16:creationId xmlns:a16="http://schemas.microsoft.com/office/drawing/2014/main" id="{70349B4A-7F48-8D4B-BCE4-901740EA6A48}"/>
                </a:ext>
              </a:extLst>
            </p:cNvPr>
            <p:cNvSpPr txBox="1"/>
            <p:nvPr/>
          </p:nvSpPr>
          <p:spPr>
            <a:xfrm>
              <a:off x="-110239" y="3598237"/>
              <a:ext cx="10304401" cy="2185214"/>
            </a:xfrm>
            <a:prstGeom prst="rect">
              <a:avLst/>
            </a:prstGeom>
            <a:solidFill>
              <a:schemeClr val="bg2">
                <a:lumMod val="20000"/>
                <a:lumOff val="80000"/>
              </a:schemeClr>
            </a:solidFill>
            <a:ln w="57150">
              <a:solidFill>
                <a:srgbClr val="002060"/>
              </a:solidFill>
            </a:ln>
          </p:spPr>
          <p:txBody>
            <a:bodyPr wrap="square">
              <a:spAutoFit/>
            </a:bodyPr>
            <a:lstStyle/>
            <a:p>
              <a:pPr marL="1887538" lvl="3" algn="l">
                <a:spcBef>
                  <a:spcPts val="0"/>
                </a:spcBef>
                <a:buNone/>
              </a:pPr>
              <a:r>
                <a:rPr lang="en-US" sz="3200" b="1" dirty="0">
                  <a:solidFill>
                    <a:srgbClr val="002060"/>
                  </a:solidFill>
                  <a:latin typeface="Calibri" panose="020F0502020204030204" pitchFamily="34" charset="0"/>
                  <a:cs typeface="Calibri" panose="020F0502020204030204" pitchFamily="34" charset="0"/>
                </a:rPr>
                <a:t>CUSTOMERS WHO:</a:t>
              </a:r>
            </a:p>
            <a:p>
              <a:pPr marL="2171700" lvl="4" indent="-342900" algn="l">
                <a:spcBef>
                  <a:spcPts val="0"/>
                </a:spcBef>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understand   →   </a:t>
              </a:r>
              <a:r>
                <a:rPr lang="en-US" sz="2800" i="1" dirty="0">
                  <a:solidFill>
                    <a:srgbClr val="002060"/>
                  </a:solidFill>
                  <a:latin typeface="Calibri" panose="020F0502020204030204" pitchFamily="34" charset="0"/>
                  <a:cs typeface="Calibri" panose="020F0502020204030204" pitchFamily="34" charset="0"/>
                </a:rPr>
                <a:t>information &amp; engagement</a:t>
              </a:r>
            </a:p>
            <a:p>
              <a:pPr marL="2171700" lvl="4" indent="-342900" algn="l">
                <a:spcBef>
                  <a:spcPts val="0"/>
                </a:spcBef>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believe   →   </a:t>
              </a:r>
              <a:r>
                <a:rPr lang="en-US" sz="2800" i="1" dirty="0">
                  <a:solidFill>
                    <a:srgbClr val="002060"/>
                  </a:solidFill>
                  <a:latin typeface="Calibri" panose="020F0502020204030204" pitchFamily="34" charset="0"/>
                  <a:cs typeface="Calibri" panose="020F0502020204030204" pitchFamily="34" charset="0"/>
                </a:rPr>
                <a:t>evidence of performance</a:t>
              </a:r>
            </a:p>
            <a:p>
              <a:pPr marL="2171700" lvl="4" indent="-342900" algn="l">
                <a:spcBef>
                  <a:spcPts val="0"/>
                </a:spcBef>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need   →   </a:t>
              </a:r>
              <a:r>
                <a:rPr lang="en-US" sz="2800" i="1" dirty="0">
                  <a:solidFill>
                    <a:srgbClr val="002060"/>
                  </a:solidFill>
                  <a:latin typeface="Calibri" panose="020F0502020204030204" pitchFamily="34" charset="0"/>
                  <a:cs typeface="Calibri" panose="020F0502020204030204" pitchFamily="34" charset="0"/>
                </a:rPr>
                <a:t>business case</a:t>
              </a:r>
            </a:p>
            <a:p>
              <a:pPr marL="2171700" lvl="4" indent="-342900" algn="l">
                <a:spcBef>
                  <a:spcPts val="0"/>
                </a:spcBef>
                <a:buFont typeface="Arial" panose="020B0604020202020204" pitchFamily="34" charset="0"/>
                <a:buChar char="•"/>
              </a:pPr>
              <a:endParaRPr lang="en-US" sz="2000" dirty="0">
                <a:solidFill>
                  <a:srgbClr val="002060"/>
                </a:solidFill>
                <a:latin typeface="Calibri" panose="020F0502020204030204" pitchFamily="34" charset="0"/>
                <a:cs typeface="Calibri" panose="020F0502020204030204" pitchFamily="34" charset="0"/>
              </a:endParaRPr>
            </a:p>
          </p:txBody>
        </p:sp>
        <p:pic>
          <p:nvPicPr>
            <p:cNvPr id="15" name="Graphic 14" descr="Group brainstorm">
              <a:extLst>
                <a:ext uri="{FF2B5EF4-FFF2-40B4-BE49-F238E27FC236}">
                  <a16:creationId xmlns:a16="http://schemas.microsoft.com/office/drawing/2014/main" id="{4C805129-A849-49A6-9D2A-81E721B080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239" y="3598237"/>
              <a:ext cx="1828800" cy="1828800"/>
            </a:xfrm>
            <a:prstGeom prst="rect">
              <a:avLst/>
            </a:prstGeom>
          </p:spPr>
        </p:pic>
      </p:grpSp>
    </p:spTree>
    <p:extLst>
      <p:ext uri="{BB962C8B-B14F-4D97-AF65-F5344CB8AC3E}">
        <p14:creationId xmlns:p14="http://schemas.microsoft.com/office/powerpoint/2010/main" val="844043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99256E8-3DE9-B7E2-DFE4-B8B1E2E5602C}"/>
              </a:ext>
            </a:extLst>
          </p:cNvPr>
          <p:cNvSpPr/>
          <p:nvPr/>
        </p:nvSpPr>
        <p:spPr>
          <a:xfrm>
            <a:off x="604960" y="1721533"/>
            <a:ext cx="5125989" cy="48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 name="Chevron 53">
            <a:extLst>
              <a:ext uri="{FF2B5EF4-FFF2-40B4-BE49-F238E27FC236}">
                <a16:creationId xmlns:a16="http://schemas.microsoft.com/office/drawing/2014/main" id="{8EE503ED-9715-7AE8-7CA4-10152E9208AB}"/>
              </a:ext>
            </a:extLst>
          </p:cNvPr>
          <p:cNvSpPr/>
          <p:nvPr/>
        </p:nvSpPr>
        <p:spPr>
          <a:xfrm>
            <a:off x="349678" y="1265741"/>
            <a:ext cx="6041792" cy="731521"/>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25" name="Oval 24">
            <a:extLst>
              <a:ext uri="{FF2B5EF4-FFF2-40B4-BE49-F238E27FC236}">
                <a16:creationId xmlns:a16="http://schemas.microsoft.com/office/drawing/2014/main" id="{B3F6AB6D-B936-763F-9D23-25DA84D9ADB2}"/>
              </a:ext>
            </a:extLst>
          </p:cNvPr>
          <p:cNvSpPr/>
          <p:nvPr/>
        </p:nvSpPr>
        <p:spPr>
          <a:xfrm>
            <a:off x="1484537" y="835587"/>
            <a:ext cx="1426535" cy="141197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518CBCD-398C-AF9C-2472-644058DE6681}"/>
              </a:ext>
            </a:extLst>
          </p:cNvPr>
          <p:cNvSpPr>
            <a:spLocks noGrp="1"/>
          </p:cNvSpPr>
          <p:nvPr>
            <p:ph type="title"/>
          </p:nvPr>
        </p:nvSpPr>
        <p:spPr/>
        <p:txBody>
          <a:bodyPr>
            <a:normAutofit fontScale="90000"/>
          </a:bodyPr>
          <a:lstStyle/>
          <a:p>
            <a:r>
              <a:rPr lang="en-US" dirty="0"/>
              <a:t> Science, technology, &amp; engineering gaps, deployment needs</a:t>
            </a:r>
          </a:p>
        </p:txBody>
      </p:sp>
      <p:grpSp>
        <p:nvGrpSpPr>
          <p:cNvPr id="18" name="Group 17">
            <a:extLst>
              <a:ext uri="{FF2B5EF4-FFF2-40B4-BE49-F238E27FC236}">
                <a16:creationId xmlns:a16="http://schemas.microsoft.com/office/drawing/2014/main" id="{5E84C859-6C6C-E0B8-441B-5DB8AC2E1BCB}"/>
              </a:ext>
            </a:extLst>
          </p:cNvPr>
          <p:cNvGrpSpPr/>
          <p:nvPr/>
        </p:nvGrpSpPr>
        <p:grpSpPr>
          <a:xfrm>
            <a:off x="714152" y="2209325"/>
            <a:ext cx="5024872" cy="3862191"/>
            <a:chOff x="3507265" y="10523232"/>
            <a:chExt cx="7457130" cy="3416589"/>
          </a:xfrm>
        </p:grpSpPr>
        <p:sp>
          <p:nvSpPr>
            <p:cNvPr id="19" name="TextBox 18">
              <a:extLst>
                <a:ext uri="{FF2B5EF4-FFF2-40B4-BE49-F238E27FC236}">
                  <a16:creationId xmlns:a16="http://schemas.microsoft.com/office/drawing/2014/main" id="{2C83F547-248D-5583-D321-45E3DB71779C}"/>
                </a:ext>
              </a:extLst>
            </p:cNvPr>
            <p:cNvSpPr txBox="1"/>
            <p:nvPr/>
          </p:nvSpPr>
          <p:spPr>
            <a:xfrm>
              <a:off x="3592246" y="11380513"/>
              <a:ext cx="7018460" cy="2559308"/>
            </a:xfrm>
            <a:prstGeom prst="rect">
              <a:avLst/>
            </a:prstGeom>
            <a:noFill/>
          </p:spPr>
          <p:txBody>
            <a:bodyPr wrap="square" rtlCol="0">
              <a:spAutoFit/>
            </a:bodyPr>
            <a:lstStyle/>
            <a:p>
              <a:pPr marL="342900" indent="-342900" algn="l">
                <a:buFont typeface="Arial" panose="020B0604020202020204" pitchFamily="34" charset="0"/>
                <a:buChar char="•"/>
              </a:pPr>
              <a:r>
                <a:rPr lang="en-US" sz="2600" dirty="0">
                  <a:latin typeface="+mn-lt"/>
                  <a:ea typeface="Lato Light" panose="020F0502020204030203" pitchFamily="34" charset="0"/>
                  <a:cs typeface="Lato Light" panose="020F0502020204030203" pitchFamily="34" charset="0"/>
                </a:rPr>
                <a:t>Fusion fuel cycles</a:t>
              </a:r>
            </a:p>
            <a:p>
              <a:pPr marL="342900" indent="-342900" algn="l">
                <a:buFont typeface="Arial" panose="020B0604020202020204" pitchFamily="34" charset="0"/>
                <a:buChar char="•"/>
              </a:pPr>
              <a:r>
                <a:rPr lang="en-US" sz="2600" dirty="0">
                  <a:latin typeface="+mn-lt"/>
                  <a:ea typeface="Lato Light" panose="020F0502020204030203" pitchFamily="34" charset="0"/>
                  <a:cs typeface="Lato Light" panose="020F0502020204030203" pitchFamily="34" charset="0"/>
                </a:rPr>
                <a:t>Fusion blanket development </a:t>
              </a:r>
            </a:p>
            <a:p>
              <a:pPr marL="342900" indent="-342900" algn="l">
                <a:buFont typeface="Arial" panose="020B0604020202020204" pitchFamily="34" charset="0"/>
                <a:buChar char="•"/>
              </a:pPr>
              <a:r>
                <a:rPr lang="en-US" sz="2600" dirty="0">
                  <a:latin typeface="+mn-lt"/>
                  <a:ea typeface="Lato Light" panose="020F0502020204030203" pitchFamily="34" charset="0"/>
                  <a:cs typeface="Lato Light" panose="020F0502020204030203" pitchFamily="34" charset="0"/>
                </a:rPr>
                <a:t>Advanced materials &amp; manufacturing, testing infrastructure</a:t>
              </a:r>
            </a:p>
            <a:p>
              <a:pPr algn="l"/>
              <a:r>
                <a:rPr lang="en-US" sz="2600" dirty="0">
                  <a:ea typeface="Lato Light" panose="020F0502020204030203" pitchFamily="34" charset="0"/>
                  <a:cs typeface="Lato Light" panose="020F0502020204030203" pitchFamily="34" charset="0"/>
                </a:rPr>
                <a:t>… in addition to plasma physics challenges</a:t>
              </a:r>
              <a:endParaRPr lang="en-US" sz="2600" dirty="0">
                <a:latin typeface="+mn-lt"/>
                <a:ea typeface="Lato Light" panose="020F0502020204030203" pitchFamily="34" charset="0"/>
                <a:cs typeface="Lato Light" panose="020F0502020204030203" pitchFamily="34" charset="0"/>
              </a:endParaRPr>
            </a:p>
          </p:txBody>
        </p:sp>
        <p:sp>
          <p:nvSpPr>
            <p:cNvPr id="20" name="Rectangle 19">
              <a:extLst>
                <a:ext uri="{FF2B5EF4-FFF2-40B4-BE49-F238E27FC236}">
                  <a16:creationId xmlns:a16="http://schemas.microsoft.com/office/drawing/2014/main" id="{EBC32E3D-4FB8-6B1B-58A3-41BA4CEFD219}"/>
                </a:ext>
              </a:extLst>
            </p:cNvPr>
            <p:cNvSpPr/>
            <p:nvPr/>
          </p:nvSpPr>
          <p:spPr>
            <a:xfrm>
              <a:off x="3507265" y="10523232"/>
              <a:ext cx="7457130" cy="844027"/>
            </a:xfrm>
            <a:prstGeom prst="rect">
              <a:avLst/>
            </a:prstGeom>
          </p:spPr>
          <p:txBody>
            <a:bodyPr wrap="square">
              <a:spAutoFit/>
            </a:bodyPr>
            <a:lstStyle/>
            <a:p>
              <a:pPr algn="l"/>
              <a:r>
                <a:rPr lang="en-US" sz="2800" b="1" dirty="0">
                  <a:solidFill>
                    <a:schemeClr val="tx2"/>
                  </a:solidFill>
                  <a:latin typeface="+mj-lt"/>
                  <a:ea typeface="Roboto Medium" panose="02000000000000000000" pitchFamily="2" charset="0"/>
                  <a:cs typeface="Poppins Medium" pitchFamily="2" charset="77"/>
                </a:rPr>
                <a:t>Select science, technology, &amp; engineering gaps:</a:t>
              </a:r>
            </a:p>
          </p:txBody>
        </p:sp>
      </p:grpSp>
      <p:sp>
        <p:nvSpPr>
          <p:cNvPr id="26" name="Oval 25">
            <a:extLst>
              <a:ext uri="{FF2B5EF4-FFF2-40B4-BE49-F238E27FC236}">
                <a16:creationId xmlns:a16="http://schemas.microsoft.com/office/drawing/2014/main" id="{FD694AC9-CEF6-9A2C-DD72-F1CCC657716D}"/>
              </a:ext>
            </a:extLst>
          </p:cNvPr>
          <p:cNvSpPr/>
          <p:nvPr/>
        </p:nvSpPr>
        <p:spPr>
          <a:xfrm>
            <a:off x="1694572" y="1038340"/>
            <a:ext cx="1006463" cy="1006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27" name="Graphic 26" descr="Processor">
            <a:extLst>
              <a:ext uri="{FF2B5EF4-FFF2-40B4-BE49-F238E27FC236}">
                <a16:creationId xmlns:a16="http://schemas.microsoft.com/office/drawing/2014/main" id="{A7393FC7-A82B-49AA-7561-739DBDFDDD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6017" y="1078772"/>
            <a:ext cx="903571" cy="925597"/>
          </a:xfrm>
          <a:prstGeom prst="rect">
            <a:avLst/>
          </a:prstGeom>
        </p:spPr>
      </p:pic>
      <p:sp>
        <p:nvSpPr>
          <p:cNvPr id="28" name="Rectangle 27">
            <a:extLst>
              <a:ext uri="{FF2B5EF4-FFF2-40B4-BE49-F238E27FC236}">
                <a16:creationId xmlns:a16="http://schemas.microsoft.com/office/drawing/2014/main" id="{700B1D46-BF8C-A652-415B-89C401C59E4B}"/>
              </a:ext>
            </a:extLst>
          </p:cNvPr>
          <p:cNvSpPr/>
          <p:nvPr/>
        </p:nvSpPr>
        <p:spPr>
          <a:xfrm>
            <a:off x="5940986" y="1721532"/>
            <a:ext cx="5536862" cy="481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Chevron 53">
            <a:extLst>
              <a:ext uri="{FF2B5EF4-FFF2-40B4-BE49-F238E27FC236}">
                <a16:creationId xmlns:a16="http://schemas.microsoft.com/office/drawing/2014/main" id="{BBC1AA75-0B6A-AD86-74B0-0D097D5DEA62}"/>
              </a:ext>
            </a:extLst>
          </p:cNvPr>
          <p:cNvSpPr/>
          <p:nvPr/>
        </p:nvSpPr>
        <p:spPr>
          <a:xfrm>
            <a:off x="5596745" y="1265740"/>
            <a:ext cx="6245577" cy="731521"/>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30" name="Oval 29">
            <a:extLst>
              <a:ext uri="{FF2B5EF4-FFF2-40B4-BE49-F238E27FC236}">
                <a16:creationId xmlns:a16="http://schemas.microsoft.com/office/drawing/2014/main" id="{D1A7C37D-394B-C15A-5D37-1B65B6DD9961}"/>
              </a:ext>
            </a:extLst>
          </p:cNvPr>
          <p:cNvSpPr/>
          <p:nvPr/>
        </p:nvSpPr>
        <p:spPr>
          <a:xfrm>
            <a:off x="6935391" y="835586"/>
            <a:ext cx="1426535" cy="14119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664D29BB-A1AC-47A2-8C90-3DF03AF31798}"/>
              </a:ext>
            </a:extLst>
          </p:cNvPr>
          <p:cNvGrpSpPr/>
          <p:nvPr/>
        </p:nvGrpSpPr>
        <p:grpSpPr>
          <a:xfrm>
            <a:off x="6011394" y="2209325"/>
            <a:ext cx="5249518" cy="3900475"/>
            <a:chOff x="3507265" y="10523231"/>
            <a:chExt cx="6946233" cy="3119215"/>
          </a:xfrm>
        </p:grpSpPr>
        <p:sp>
          <p:nvSpPr>
            <p:cNvPr id="32" name="TextBox 31">
              <a:extLst>
                <a:ext uri="{FF2B5EF4-FFF2-40B4-BE49-F238E27FC236}">
                  <a16:creationId xmlns:a16="http://schemas.microsoft.com/office/drawing/2014/main" id="{DBF6F240-C870-C769-949A-9FDA6D8C1DAA}"/>
                </a:ext>
              </a:extLst>
            </p:cNvPr>
            <p:cNvSpPr txBox="1"/>
            <p:nvPr/>
          </p:nvSpPr>
          <p:spPr>
            <a:xfrm>
              <a:off x="3590649" y="11328830"/>
              <a:ext cx="6862849" cy="2313616"/>
            </a:xfrm>
            <a:prstGeom prst="rect">
              <a:avLst/>
            </a:prstGeom>
            <a:noFill/>
          </p:spPr>
          <p:txBody>
            <a:bodyPr wrap="square" rtlCol="0">
              <a:spAutoFit/>
            </a:bodyPr>
            <a:lstStyle/>
            <a:p>
              <a:pPr marL="342900" indent="-342900" algn="l">
                <a:buFont typeface="Arial" panose="020B0604020202020204" pitchFamily="34" charset="0"/>
                <a:buChar char="•"/>
              </a:pPr>
              <a:r>
                <a:rPr lang="en-US" sz="2600" dirty="0">
                  <a:latin typeface="+mn-lt"/>
                  <a:ea typeface="Lato Light" panose="020F0502020204030203" pitchFamily="34" charset="0"/>
                  <a:cs typeface="Lato Light" panose="020F0502020204030203" pitchFamily="34" charset="0"/>
                </a:rPr>
                <a:t>Safety assessments</a:t>
              </a:r>
            </a:p>
            <a:p>
              <a:pPr marL="342900" indent="-342900" algn="l">
                <a:buFont typeface="Arial" panose="020B0604020202020204" pitchFamily="34" charset="0"/>
                <a:buChar char="•"/>
              </a:pPr>
              <a:r>
                <a:rPr lang="en-US" sz="2600" dirty="0">
                  <a:latin typeface="+mn-lt"/>
                  <a:ea typeface="Lato Light" panose="020F0502020204030203" pitchFamily="34" charset="0"/>
                  <a:cs typeface="Lato Light" panose="020F0502020204030203" pitchFamily="34" charset="0"/>
                </a:rPr>
                <a:t>Owner-operator requirements</a:t>
              </a:r>
            </a:p>
            <a:p>
              <a:pPr marL="342900" indent="-342900" algn="l">
                <a:buFont typeface="Arial" panose="020B0604020202020204" pitchFamily="34" charset="0"/>
                <a:buChar char="•"/>
              </a:pPr>
              <a:r>
                <a:rPr lang="en-US" sz="2600" dirty="0">
                  <a:latin typeface="+mn-lt"/>
                  <a:ea typeface="Lato Light" panose="020F0502020204030203" pitchFamily="34" charset="0"/>
                  <a:cs typeface="Lato Light" panose="020F0502020204030203" pitchFamily="34" charset="0"/>
                </a:rPr>
                <a:t>Supply chain &amp; workforce development </a:t>
              </a:r>
            </a:p>
            <a:p>
              <a:pPr marL="342900" indent="-342900" algn="l">
                <a:buFont typeface="Arial" panose="020B0604020202020204" pitchFamily="34" charset="0"/>
                <a:buChar char="•"/>
              </a:pPr>
              <a:r>
                <a:rPr lang="en-US" sz="2600" dirty="0">
                  <a:latin typeface="+mn-lt"/>
                  <a:ea typeface="Lato Light" panose="020F0502020204030203" pitchFamily="34" charset="0"/>
                  <a:cs typeface="Lato Light" panose="020F0502020204030203" pitchFamily="34" charset="0"/>
                </a:rPr>
                <a:t>Grid integration</a:t>
              </a:r>
            </a:p>
            <a:p>
              <a:pPr marL="342900" indent="-342900" algn="l">
                <a:buFont typeface="Arial" panose="020B0604020202020204" pitchFamily="34" charset="0"/>
                <a:buChar char="•"/>
              </a:pPr>
              <a:r>
                <a:rPr lang="en-US" sz="2600" dirty="0">
                  <a:ea typeface="Lato Light" panose="020F0502020204030203" pitchFamily="34" charset="0"/>
                  <a:cs typeface="Lato Light" panose="020F0502020204030203" pitchFamily="34" charset="0"/>
                </a:rPr>
                <a:t>Community engagement, equity &amp; environmental justice assessments</a:t>
              </a:r>
              <a:endParaRPr lang="en-US" sz="2600" dirty="0">
                <a:latin typeface="+mn-lt"/>
                <a:ea typeface="Lato Light" panose="020F0502020204030203" pitchFamily="34" charset="0"/>
                <a:cs typeface="Lato Light" panose="020F0502020204030203" pitchFamily="34" charset="0"/>
              </a:endParaRPr>
            </a:p>
          </p:txBody>
        </p:sp>
        <p:sp>
          <p:nvSpPr>
            <p:cNvPr id="33" name="Rectangle 32">
              <a:extLst>
                <a:ext uri="{FF2B5EF4-FFF2-40B4-BE49-F238E27FC236}">
                  <a16:creationId xmlns:a16="http://schemas.microsoft.com/office/drawing/2014/main" id="{DEB62A08-F723-17A6-6C2F-38AAEF0EF69E}"/>
                </a:ext>
              </a:extLst>
            </p:cNvPr>
            <p:cNvSpPr/>
            <p:nvPr/>
          </p:nvSpPr>
          <p:spPr>
            <a:xfrm>
              <a:off x="3507265" y="10523231"/>
              <a:ext cx="6931360" cy="1156808"/>
            </a:xfrm>
            <a:prstGeom prst="rect">
              <a:avLst/>
            </a:prstGeom>
          </p:spPr>
          <p:txBody>
            <a:bodyPr wrap="square">
              <a:spAutoFit/>
            </a:bodyPr>
            <a:lstStyle/>
            <a:p>
              <a:pPr algn="l"/>
              <a:r>
                <a:rPr lang="en-US" sz="2800" b="1" dirty="0">
                  <a:solidFill>
                    <a:schemeClr val="tx2"/>
                  </a:solidFill>
                  <a:latin typeface="+mj-lt"/>
                  <a:ea typeface="Roboto Medium" panose="02000000000000000000" pitchFamily="2" charset="0"/>
                  <a:cs typeface="Poppins Medium" pitchFamily="2" charset="77"/>
                </a:rPr>
                <a:t>Technology-agnostic R&amp;D for deployment &amp; operation: </a:t>
              </a:r>
            </a:p>
            <a:p>
              <a:pPr algn="l"/>
              <a:endParaRPr lang="en-US" sz="3200" b="1" dirty="0">
                <a:solidFill>
                  <a:schemeClr val="tx2"/>
                </a:solidFill>
                <a:latin typeface="+mj-lt"/>
                <a:ea typeface="Roboto Medium" panose="02000000000000000000" pitchFamily="2" charset="0"/>
                <a:cs typeface="Poppins Medium" pitchFamily="2" charset="77"/>
              </a:endParaRPr>
            </a:p>
          </p:txBody>
        </p:sp>
      </p:grpSp>
      <p:sp>
        <p:nvSpPr>
          <p:cNvPr id="34" name="Oval 33">
            <a:extLst>
              <a:ext uri="{FF2B5EF4-FFF2-40B4-BE49-F238E27FC236}">
                <a16:creationId xmlns:a16="http://schemas.microsoft.com/office/drawing/2014/main" id="{666D30AC-403F-A3F9-B0B6-6401A3F8BC8B}"/>
              </a:ext>
            </a:extLst>
          </p:cNvPr>
          <p:cNvSpPr/>
          <p:nvPr/>
        </p:nvSpPr>
        <p:spPr>
          <a:xfrm>
            <a:off x="7145426" y="1038339"/>
            <a:ext cx="1006463" cy="1006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37" name="Graphic 36" descr="Group brainstorm">
            <a:extLst>
              <a:ext uri="{FF2B5EF4-FFF2-40B4-BE49-F238E27FC236}">
                <a16:creationId xmlns:a16="http://schemas.microsoft.com/office/drawing/2014/main" id="{35C6B5E9-D963-925C-0866-F71268FECF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2325" y="1126758"/>
            <a:ext cx="792663" cy="792663"/>
          </a:xfrm>
          <a:prstGeom prst="rect">
            <a:avLst/>
          </a:prstGeom>
        </p:spPr>
      </p:pic>
    </p:spTree>
    <p:extLst>
      <p:ext uri="{BB962C8B-B14F-4D97-AF65-F5344CB8AC3E}">
        <p14:creationId xmlns:p14="http://schemas.microsoft.com/office/powerpoint/2010/main" val="32187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3E721-A215-23A4-AA5F-B5860858A63B}"/>
              </a:ext>
            </a:extLst>
          </p:cNvPr>
          <p:cNvSpPr>
            <a:spLocks noGrp="1"/>
          </p:cNvSpPr>
          <p:nvPr>
            <p:ph type="title"/>
          </p:nvPr>
        </p:nvSpPr>
        <p:spPr/>
        <p:txBody>
          <a:bodyPr wrap="square" anchor="t">
            <a:normAutofit/>
          </a:bodyPr>
          <a:lstStyle/>
          <a:p>
            <a:r>
              <a:rPr lang="en-US" dirty="0"/>
              <a:t>Value of utility/owner-operator requirements</a:t>
            </a:r>
          </a:p>
        </p:txBody>
      </p:sp>
      <p:sp>
        <p:nvSpPr>
          <p:cNvPr id="3" name="Content Placeholder 2">
            <a:extLst>
              <a:ext uri="{FF2B5EF4-FFF2-40B4-BE49-F238E27FC236}">
                <a16:creationId xmlns:a16="http://schemas.microsoft.com/office/drawing/2014/main" id="{E526983C-97A5-90F7-45B5-289BECD85603}"/>
              </a:ext>
            </a:extLst>
          </p:cNvPr>
          <p:cNvSpPr>
            <a:spLocks noGrp="1"/>
          </p:cNvSpPr>
          <p:nvPr>
            <p:ph sz="half" idx="1"/>
          </p:nvPr>
        </p:nvSpPr>
        <p:spPr>
          <a:xfrm>
            <a:off x="365760" y="1005840"/>
            <a:ext cx="5730240" cy="4846320"/>
          </a:xfrm>
        </p:spPr>
        <p:txBody>
          <a:bodyPr wrap="square" anchor="t">
            <a:normAutofit/>
          </a:bodyPr>
          <a:lstStyle/>
          <a:p>
            <a:r>
              <a:rPr lang="en-US" dirty="0"/>
              <a:t>Requirements </a:t>
            </a:r>
            <a:r>
              <a:rPr lang="en-US" b="1" dirty="0"/>
              <a:t>reflect the needs and expectations</a:t>
            </a:r>
            <a:r>
              <a:rPr lang="en-US" dirty="0"/>
              <a:t> of utilities and other owner-operators of a technology asset.</a:t>
            </a:r>
          </a:p>
          <a:p>
            <a:pPr marL="0" indent="0">
              <a:buNone/>
            </a:pPr>
            <a:endParaRPr lang="en-US" b="1" dirty="0"/>
          </a:p>
          <a:p>
            <a:r>
              <a:rPr lang="en-US" dirty="0"/>
              <a:t>Answer the Key Question: </a:t>
            </a:r>
            <a:r>
              <a:rPr lang="en-US" b="1" dirty="0"/>
              <a:t>What do utilities and other owner-operators want and need</a:t>
            </a:r>
            <a:r>
              <a:rPr lang="en-US" dirty="0"/>
              <a:t> </a:t>
            </a:r>
            <a:r>
              <a:rPr lang="en-US" b="1" dirty="0"/>
              <a:t>from fusion energy technologies </a:t>
            </a:r>
            <a:r>
              <a:rPr lang="en-US" dirty="0"/>
              <a:t>to consider adoption of a fusion power plant as part of a future energy generation system?</a:t>
            </a:r>
          </a:p>
          <a:p>
            <a:pPr marL="0" indent="0">
              <a:buNone/>
            </a:pPr>
            <a:endParaRPr lang="en-US" dirty="0"/>
          </a:p>
          <a:p>
            <a:pPr marL="0" indent="0">
              <a:buNone/>
            </a:pPr>
            <a:endParaRPr lang="en-US" dirty="0"/>
          </a:p>
        </p:txBody>
      </p:sp>
      <p:sp>
        <p:nvSpPr>
          <p:cNvPr id="14" name="Text Placeholder 4">
            <a:extLst>
              <a:ext uri="{FF2B5EF4-FFF2-40B4-BE49-F238E27FC236}">
                <a16:creationId xmlns:a16="http://schemas.microsoft.com/office/drawing/2014/main" id="{E6B7C9BF-8862-80AB-F9C3-88B1C3560187}"/>
              </a:ext>
            </a:extLst>
          </p:cNvPr>
          <p:cNvSpPr>
            <a:spLocks noGrp="1"/>
          </p:cNvSpPr>
          <p:nvPr>
            <p:ph sz="half" idx="2"/>
          </p:nvPr>
        </p:nvSpPr>
        <p:spPr/>
        <p:txBody>
          <a:bodyPr>
            <a:normAutofit/>
          </a:bodyPr>
          <a:lstStyle/>
          <a:p>
            <a:pPr marL="0" indent="0">
              <a:buNone/>
            </a:pPr>
            <a:r>
              <a:rPr lang="en-US" sz="2400" dirty="0"/>
              <a:t> </a:t>
            </a:r>
          </a:p>
        </p:txBody>
      </p:sp>
      <p:sp>
        <p:nvSpPr>
          <p:cNvPr id="5" name="Text Placeholder 4">
            <a:extLst>
              <a:ext uri="{FF2B5EF4-FFF2-40B4-BE49-F238E27FC236}">
                <a16:creationId xmlns:a16="http://schemas.microsoft.com/office/drawing/2014/main" id="{65DCCF89-8EA4-0642-FB5C-AE8B3DA2A84B}"/>
              </a:ext>
            </a:extLst>
          </p:cNvPr>
          <p:cNvSpPr>
            <a:spLocks noGrp="1"/>
          </p:cNvSpPr>
          <p:nvPr>
            <p:ph type="body" sz="quarter" idx="10"/>
          </p:nvPr>
        </p:nvSpPr>
        <p:spPr>
          <a:xfrm>
            <a:off x="548640" y="5338354"/>
            <a:ext cx="11247119" cy="1153886"/>
          </a:xfrm>
        </p:spPr>
        <p:txBody>
          <a:bodyPr>
            <a:normAutofit fontScale="92500" lnSpcReduction="20000"/>
          </a:bodyPr>
          <a:lstStyle/>
          <a:p>
            <a:r>
              <a:rPr lang="en-US" dirty="0"/>
              <a:t>With appropriate specificity, requirements provide unique benefit during early technology development stages to align technology attributes and customer needs</a:t>
            </a:r>
          </a:p>
        </p:txBody>
      </p:sp>
      <p:pic>
        <p:nvPicPr>
          <p:cNvPr id="4" name="Picture 3" descr="A city with buildings and boats&#10;&#10;Description automatically generated with medium confidence">
            <a:extLst>
              <a:ext uri="{FF2B5EF4-FFF2-40B4-BE49-F238E27FC236}">
                <a16:creationId xmlns:a16="http://schemas.microsoft.com/office/drawing/2014/main" id="{EE7499A7-D7C0-051B-E0FE-49E7C03D9085}"/>
              </a:ext>
            </a:extLst>
          </p:cNvPr>
          <p:cNvPicPr>
            <a:picLocks noChangeAspect="1"/>
          </p:cNvPicPr>
          <p:nvPr/>
        </p:nvPicPr>
        <p:blipFill rotWithShape="1">
          <a:blip r:embed="rId3">
            <a:extLst>
              <a:ext uri="{28A0092B-C50C-407E-A947-70E740481C1C}">
                <a14:useLocalDpi xmlns:a14="http://schemas.microsoft.com/office/drawing/2010/main" val="0"/>
              </a:ext>
            </a:extLst>
          </a:blip>
          <a:srcRect t="18274" r="3" b="3"/>
          <a:stretch/>
        </p:blipFill>
        <p:spPr>
          <a:xfrm>
            <a:off x="5933704" y="383760"/>
            <a:ext cx="5816335" cy="4862837"/>
          </a:xfrm>
          <a:prstGeom prst="rect">
            <a:avLst/>
          </a:prstGeom>
          <a:noFill/>
        </p:spPr>
      </p:pic>
    </p:spTree>
    <p:extLst>
      <p:ext uri="{BB962C8B-B14F-4D97-AF65-F5344CB8AC3E}">
        <p14:creationId xmlns:p14="http://schemas.microsoft.com/office/powerpoint/2010/main" val="268121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5A3A9C8-A46C-30FC-DE95-8B9D7AA033F2}"/>
              </a:ext>
            </a:extLst>
          </p:cNvPr>
          <p:cNvSpPr/>
          <p:nvPr/>
        </p:nvSpPr>
        <p:spPr bwMode="auto">
          <a:xfrm>
            <a:off x="8209471" y="876381"/>
            <a:ext cx="3982529" cy="5799055"/>
          </a:xfrm>
          <a:prstGeom prst="rect">
            <a:avLst/>
          </a:prstGeom>
          <a:solidFill>
            <a:srgbClr val="BDD3F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02CF243A-CDE6-7C11-C046-F9E0E68B38C2}"/>
              </a:ext>
            </a:extLst>
          </p:cNvPr>
          <p:cNvSpPr/>
          <p:nvPr/>
        </p:nvSpPr>
        <p:spPr bwMode="auto">
          <a:xfrm>
            <a:off x="4169482" y="877334"/>
            <a:ext cx="4039989" cy="5798102"/>
          </a:xfrm>
          <a:prstGeom prst="rect">
            <a:avLst/>
          </a:prstGeom>
          <a:solidFill>
            <a:srgbClr val="D1E0F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85D50A0D-2FC3-6AF6-56E9-F0050557B1FA}"/>
              </a:ext>
            </a:extLst>
          </p:cNvPr>
          <p:cNvSpPr/>
          <p:nvPr/>
        </p:nvSpPr>
        <p:spPr bwMode="auto">
          <a:xfrm>
            <a:off x="1" y="878286"/>
            <a:ext cx="4169481" cy="5797150"/>
          </a:xfrm>
          <a:prstGeom prst="rect">
            <a:avLst/>
          </a:prstGeom>
          <a:solidFill>
            <a:srgbClr val="EFF4F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Title 1">
            <a:extLst>
              <a:ext uri="{FF2B5EF4-FFF2-40B4-BE49-F238E27FC236}">
                <a16:creationId xmlns:a16="http://schemas.microsoft.com/office/drawing/2014/main" id="{2601F576-F2C0-D55D-0335-5CFEA0544293}"/>
              </a:ext>
            </a:extLst>
          </p:cNvPr>
          <p:cNvSpPr>
            <a:spLocks noGrp="1"/>
          </p:cNvSpPr>
          <p:nvPr>
            <p:ph type="title"/>
          </p:nvPr>
        </p:nvSpPr>
        <p:spPr/>
        <p:txBody>
          <a:bodyPr/>
          <a:lstStyle/>
          <a:p>
            <a:r>
              <a:rPr lang="en-US" dirty="0"/>
              <a:t>Fusion Commercialization Timeline &amp; EPRI Roles</a:t>
            </a:r>
          </a:p>
        </p:txBody>
      </p:sp>
      <p:sp>
        <p:nvSpPr>
          <p:cNvPr id="5" name="TextBox 4">
            <a:extLst>
              <a:ext uri="{FF2B5EF4-FFF2-40B4-BE49-F238E27FC236}">
                <a16:creationId xmlns:a16="http://schemas.microsoft.com/office/drawing/2014/main" id="{D4051A53-CB8F-CCA5-3198-43CA11FF0534}"/>
              </a:ext>
            </a:extLst>
          </p:cNvPr>
          <p:cNvSpPr txBox="1"/>
          <p:nvPr/>
        </p:nvSpPr>
        <p:spPr>
          <a:xfrm>
            <a:off x="1719682" y="864822"/>
            <a:ext cx="865943"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R&amp;D</a:t>
            </a:r>
          </a:p>
        </p:txBody>
      </p:sp>
      <p:sp>
        <p:nvSpPr>
          <p:cNvPr id="6" name="TextBox 5">
            <a:extLst>
              <a:ext uri="{FF2B5EF4-FFF2-40B4-BE49-F238E27FC236}">
                <a16:creationId xmlns:a16="http://schemas.microsoft.com/office/drawing/2014/main" id="{C9C32C9B-1B17-7599-FFB9-0FDABB09AB49}"/>
              </a:ext>
            </a:extLst>
          </p:cNvPr>
          <p:cNvSpPr txBox="1"/>
          <p:nvPr/>
        </p:nvSpPr>
        <p:spPr>
          <a:xfrm>
            <a:off x="5008630" y="878287"/>
            <a:ext cx="1914307"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Demo/Pilot</a:t>
            </a:r>
          </a:p>
        </p:txBody>
      </p:sp>
      <p:sp>
        <p:nvSpPr>
          <p:cNvPr id="7" name="TextBox 6">
            <a:extLst>
              <a:ext uri="{FF2B5EF4-FFF2-40B4-BE49-F238E27FC236}">
                <a16:creationId xmlns:a16="http://schemas.microsoft.com/office/drawing/2014/main" id="{D2BDE686-B2A4-50E7-26AF-6A0FF7DB3B4E}"/>
              </a:ext>
            </a:extLst>
          </p:cNvPr>
          <p:cNvSpPr txBox="1"/>
          <p:nvPr/>
        </p:nvSpPr>
        <p:spPr>
          <a:xfrm>
            <a:off x="8851049" y="878287"/>
            <a:ext cx="1960537"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Commercial</a:t>
            </a:r>
          </a:p>
        </p:txBody>
      </p:sp>
      <p:sp>
        <p:nvSpPr>
          <p:cNvPr id="19" name="TextBox 18">
            <a:extLst>
              <a:ext uri="{FF2B5EF4-FFF2-40B4-BE49-F238E27FC236}">
                <a16:creationId xmlns:a16="http://schemas.microsoft.com/office/drawing/2014/main" id="{A54FA32C-9E35-9414-7821-CEF78BCE09F3}"/>
              </a:ext>
            </a:extLst>
          </p:cNvPr>
          <p:cNvSpPr txBox="1"/>
          <p:nvPr/>
        </p:nvSpPr>
        <p:spPr>
          <a:xfrm>
            <a:off x="1415160" y="2112122"/>
            <a:ext cx="2065532"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Enabling</a:t>
            </a:r>
            <a:br>
              <a:rPr kumimoji="0" lang="en-US" sz="2800" b="1" i="0" u="none" strike="noStrike" kern="1200" cap="none" spc="0" normalizeH="0" baseline="0" noProof="0" dirty="0">
                <a:ln>
                  <a:noFill/>
                </a:ln>
                <a:solidFill>
                  <a:srgbClr val="000000"/>
                </a:solidFill>
                <a:effectLst/>
                <a:uLnTx/>
                <a:uFillTx/>
                <a:latin typeface="Calibri"/>
                <a:ea typeface="+mn-ea"/>
                <a:cs typeface="+mn-cs"/>
              </a:rPr>
            </a:br>
            <a:r>
              <a:rPr kumimoji="0" lang="en-US" sz="2800" b="1" i="0" u="none" strike="noStrike" kern="1200" cap="none" spc="0" normalizeH="0" baseline="0" noProof="0" dirty="0">
                <a:ln>
                  <a:noFill/>
                </a:ln>
                <a:solidFill>
                  <a:srgbClr val="000000"/>
                </a:solidFill>
                <a:effectLst/>
                <a:uLnTx/>
                <a:uFillTx/>
                <a:latin typeface="Calibri"/>
                <a:ea typeface="+mn-ea"/>
                <a:cs typeface="+mn-cs"/>
              </a:rPr>
              <a:t>Technology</a:t>
            </a:r>
          </a:p>
        </p:txBody>
      </p:sp>
      <p:sp>
        <p:nvSpPr>
          <p:cNvPr id="20" name="TextBox 19">
            <a:extLst>
              <a:ext uri="{FF2B5EF4-FFF2-40B4-BE49-F238E27FC236}">
                <a16:creationId xmlns:a16="http://schemas.microsoft.com/office/drawing/2014/main" id="{BEBF4C7C-250C-E0F8-9A9F-D01E5687FBD5}"/>
              </a:ext>
            </a:extLst>
          </p:cNvPr>
          <p:cNvSpPr txBox="1"/>
          <p:nvPr/>
        </p:nvSpPr>
        <p:spPr>
          <a:xfrm>
            <a:off x="4956259" y="2108989"/>
            <a:ext cx="2101857" cy="954107"/>
          </a:xfrm>
          <a:prstGeom prst="rect">
            <a:avLst/>
          </a:prstGeom>
          <a:noFill/>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Evidence of </a:t>
            </a:r>
            <a:br>
              <a:rPr kumimoji="0" lang="en-US" sz="2800" b="1" i="0" u="none" strike="noStrike" kern="1200" cap="none" spc="0" normalizeH="0" baseline="0" noProof="0" dirty="0">
                <a:ln>
                  <a:noFill/>
                </a:ln>
                <a:solidFill>
                  <a:srgbClr val="000000"/>
                </a:solidFill>
                <a:effectLst/>
                <a:uLnTx/>
                <a:uFillTx/>
                <a:latin typeface="Calibri"/>
                <a:ea typeface="+mn-ea"/>
                <a:cs typeface="+mn-cs"/>
              </a:rPr>
            </a:br>
            <a:r>
              <a:rPr kumimoji="0" lang="en-US" sz="2800" b="1" i="0" u="none" strike="noStrike" kern="1200" cap="none" spc="0" normalizeH="0" baseline="0" noProof="0" dirty="0">
                <a:ln>
                  <a:noFill/>
                </a:ln>
                <a:solidFill>
                  <a:srgbClr val="000000"/>
                </a:solidFill>
                <a:effectLst/>
                <a:uLnTx/>
                <a:uFillTx/>
                <a:latin typeface="Calibri"/>
                <a:ea typeface="+mn-ea"/>
                <a:cs typeface="+mn-cs"/>
              </a:rPr>
              <a:t>Performance</a:t>
            </a:r>
          </a:p>
        </p:txBody>
      </p:sp>
      <p:sp>
        <p:nvSpPr>
          <p:cNvPr id="21" name="TextBox 20">
            <a:extLst>
              <a:ext uri="{FF2B5EF4-FFF2-40B4-BE49-F238E27FC236}">
                <a16:creationId xmlns:a16="http://schemas.microsoft.com/office/drawing/2014/main" id="{CE9F5FAE-7CFD-2521-1F65-73B602404B46}"/>
              </a:ext>
            </a:extLst>
          </p:cNvPr>
          <p:cNvSpPr txBox="1"/>
          <p:nvPr/>
        </p:nvSpPr>
        <p:spPr>
          <a:xfrm>
            <a:off x="9111282" y="2358532"/>
            <a:ext cx="1693092"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Operation</a:t>
            </a:r>
          </a:p>
        </p:txBody>
      </p:sp>
      <p:sp>
        <p:nvSpPr>
          <p:cNvPr id="22" name="Left Brace 21">
            <a:extLst>
              <a:ext uri="{FF2B5EF4-FFF2-40B4-BE49-F238E27FC236}">
                <a16:creationId xmlns:a16="http://schemas.microsoft.com/office/drawing/2014/main" id="{CE6A18AD-3E18-6037-3981-9A7BCFBFF35D}"/>
              </a:ext>
            </a:extLst>
          </p:cNvPr>
          <p:cNvSpPr/>
          <p:nvPr/>
        </p:nvSpPr>
        <p:spPr bwMode="auto">
          <a:xfrm>
            <a:off x="558373" y="2119202"/>
            <a:ext cx="270588" cy="1195631"/>
          </a:xfrm>
          <a:prstGeom prst="lef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TextBox 22">
            <a:extLst>
              <a:ext uri="{FF2B5EF4-FFF2-40B4-BE49-F238E27FC236}">
                <a16:creationId xmlns:a16="http://schemas.microsoft.com/office/drawing/2014/main" id="{CA5F4223-2034-E986-03A9-7297EF86A095}"/>
              </a:ext>
            </a:extLst>
          </p:cNvPr>
          <p:cNvSpPr txBox="1"/>
          <p:nvPr/>
        </p:nvSpPr>
        <p:spPr>
          <a:xfrm rot="16200000">
            <a:off x="-384536" y="2483745"/>
            <a:ext cx="1295547"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a:ea typeface="+mn-ea"/>
                <a:cs typeface="+mn-cs"/>
              </a:rPr>
              <a:t>Priorities</a:t>
            </a:r>
          </a:p>
        </p:txBody>
      </p:sp>
      <p:sp>
        <p:nvSpPr>
          <p:cNvPr id="24" name="Left Brace 23">
            <a:extLst>
              <a:ext uri="{FF2B5EF4-FFF2-40B4-BE49-F238E27FC236}">
                <a16:creationId xmlns:a16="http://schemas.microsoft.com/office/drawing/2014/main" id="{809867C6-D3A5-D875-7ACE-4E8F2E38B13E}"/>
              </a:ext>
            </a:extLst>
          </p:cNvPr>
          <p:cNvSpPr/>
          <p:nvPr/>
        </p:nvSpPr>
        <p:spPr bwMode="auto">
          <a:xfrm>
            <a:off x="542040" y="3778944"/>
            <a:ext cx="258745" cy="2334486"/>
          </a:xfrm>
          <a:prstGeom prst="lef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TextBox 24">
            <a:extLst>
              <a:ext uri="{FF2B5EF4-FFF2-40B4-BE49-F238E27FC236}">
                <a16:creationId xmlns:a16="http://schemas.microsoft.com/office/drawing/2014/main" id="{640AA1B1-22F4-8706-9DBD-EA8470ADF31B}"/>
              </a:ext>
            </a:extLst>
          </p:cNvPr>
          <p:cNvSpPr txBox="1"/>
          <p:nvPr/>
        </p:nvSpPr>
        <p:spPr>
          <a:xfrm rot="16200000">
            <a:off x="-450594" y="4704365"/>
            <a:ext cx="1463991"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a:ea typeface="+mn-ea"/>
                <a:cs typeface="+mn-cs"/>
              </a:rPr>
              <a:t>EPRI Roles</a:t>
            </a:r>
          </a:p>
        </p:txBody>
      </p:sp>
      <p:sp>
        <p:nvSpPr>
          <p:cNvPr id="11" name="Arrow: Right 10">
            <a:extLst>
              <a:ext uri="{FF2B5EF4-FFF2-40B4-BE49-F238E27FC236}">
                <a16:creationId xmlns:a16="http://schemas.microsoft.com/office/drawing/2014/main" id="{A8DF39FF-D0F0-BEFD-7A29-A41994D511BF}"/>
              </a:ext>
            </a:extLst>
          </p:cNvPr>
          <p:cNvSpPr/>
          <p:nvPr/>
        </p:nvSpPr>
        <p:spPr bwMode="auto">
          <a:xfrm>
            <a:off x="6993426" y="1305711"/>
            <a:ext cx="4802334" cy="729013"/>
          </a:xfrm>
          <a:prstGeom prst="right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10A81199-E537-3EE0-A225-E8F0DA6F0158}"/>
              </a:ext>
            </a:extLst>
          </p:cNvPr>
          <p:cNvSpPr txBox="1"/>
          <p:nvPr/>
        </p:nvSpPr>
        <p:spPr>
          <a:xfrm>
            <a:off x="1023898" y="3657587"/>
            <a:ext cx="3099392" cy="2862322"/>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Advanced materials and manufacturing</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Safety assessments</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Fuel cycle operating experience</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Owner-operator requirements</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Workforce development</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AF0C98EE-E919-49D6-BDB1-44BDC0621A7B}"/>
              </a:ext>
            </a:extLst>
          </p:cNvPr>
          <p:cNvSpPr txBox="1"/>
          <p:nvPr/>
        </p:nvSpPr>
        <p:spPr>
          <a:xfrm>
            <a:off x="4706807" y="3684789"/>
            <a:ext cx="3138087" cy="1938992"/>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Engineering and construction</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Commissioning and initial operations</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Operating experience</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Energy system integration</a:t>
            </a:r>
          </a:p>
        </p:txBody>
      </p:sp>
      <p:sp>
        <p:nvSpPr>
          <p:cNvPr id="29" name="TextBox 28">
            <a:extLst>
              <a:ext uri="{FF2B5EF4-FFF2-40B4-BE49-F238E27FC236}">
                <a16:creationId xmlns:a16="http://schemas.microsoft.com/office/drawing/2014/main" id="{0F14D664-A7C1-18E2-FF8C-781020AE8979}"/>
              </a:ext>
            </a:extLst>
          </p:cNvPr>
          <p:cNvSpPr txBox="1"/>
          <p:nvPr/>
        </p:nvSpPr>
        <p:spPr>
          <a:xfrm>
            <a:off x="8746797" y="3778944"/>
            <a:ext cx="2600852" cy="1323439"/>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Operations and maintenance</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Inspection/NDE</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Waste management</a:t>
            </a:r>
          </a:p>
        </p:txBody>
      </p:sp>
      <p:sp>
        <p:nvSpPr>
          <p:cNvPr id="4" name="Arrow: Right 3">
            <a:extLst>
              <a:ext uri="{FF2B5EF4-FFF2-40B4-BE49-F238E27FC236}">
                <a16:creationId xmlns:a16="http://schemas.microsoft.com/office/drawing/2014/main" id="{9D58DEC4-91EF-D33A-3E90-8E8ACD5D1EAB}"/>
              </a:ext>
            </a:extLst>
          </p:cNvPr>
          <p:cNvSpPr/>
          <p:nvPr/>
        </p:nvSpPr>
        <p:spPr bwMode="auto">
          <a:xfrm>
            <a:off x="2962938" y="1303204"/>
            <a:ext cx="4734869" cy="731520"/>
          </a:xfrm>
          <a:prstGeom prst="rightArrow">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Arrow: Right 2">
            <a:extLst>
              <a:ext uri="{FF2B5EF4-FFF2-40B4-BE49-F238E27FC236}">
                <a16:creationId xmlns:a16="http://schemas.microsoft.com/office/drawing/2014/main" id="{54512EAF-B3FF-B6A9-1D2B-DB23849A5620}"/>
              </a:ext>
            </a:extLst>
          </p:cNvPr>
          <p:cNvSpPr/>
          <p:nvPr/>
        </p:nvSpPr>
        <p:spPr bwMode="auto">
          <a:xfrm>
            <a:off x="920205" y="1303204"/>
            <a:ext cx="2665759" cy="731520"/>
          </a:xfrm>
          <a:prstGeom prst="rightArrow">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TextBox 9">
            <a:extLst>
              <a:ext uri="{FF2B5EF4-FFF2-40B4-BE49-F238E27FC236}">
                <a16:creationId xmlns:a16="http://schemas.microsoft.com/office/drawing/2014/main" id="{6848CF4A-354A-41D3-EBAE-DCC6033DE088}"/>
              </a:ext>
            </a:extLst>
          </p:cNvPr>
          <p:cNvSpPr txBox="1"/>
          <p:nvPr/>
        </p:nvSpPr>
        <p:spPr>
          <a:xfrm>
            <a:off x="7697807" y="1432819"/>
            <a:ext cx="960519"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mn-cs"/>
              </a:rPr>
              <a:t>2040+</a:t>
            </a:r>
          </a:p>
        </p:txBody>
      </p:sp>
      <p:sp>
        <p:nvSpPr>
          <p:cNvPr id="9" name="TextBox 8">
            <a:extLst>
              <a:ext uri="{FF2B5EF4-FFF2-40B4-BE49-F238E27FC236}">
                <a16:creationId xmlns:a16="http://schemas.microsoft.com/office/drawing/2014/main" id="{0C601558-3030-D328-CAF6-B3956F6EFC94}"/>
              </a:ext>
            </a:extLst>
          </p:cNvPr>
          <p:cNvSpPr txBox="1"/>
          <p:nvPr/>
        </p:nvSpPr>
        <p:spPr>
          <a:xfrm>
            <a:off x="3585964" y="1444851"/>
            <a:ext cx="960519"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2030+</a:t>
            </a:r>
          </a:p>
        </p:txBody>
      </p:sp>
      <p:sp>
        <p:nvSpPr>
          <p:cNvPr id="8" name="TextBox 7">
            <a:extLst>
              <a:ext uri="{FF2B5EF4-FFF2-40B4-BE49-F238E27FC236}">
                <a16:creationId xmlns:a16="http://schemas.microsoft.com/office/drawing/2014/main" id="{9BBD933B-991B-455E-ABD9-07DE64026598}"/>
              </a:ext>
            </a:extLst>
          </p:cNvPr>
          <p:cNvSpPr txBox="1"/>
          <p:nvPr/>
        </p:nvSpPr>
        <p:spPr>
          <a:xfrm>
            <a:off x="919758" y="1431788"/>
            <a:ext cx="780406"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Now</a:t>
            </a:r>
          </a:p>
        </p:txBody>
      </p:sp>
      <p:cxnSp>
        <p:nvCxnSpPr>
          <p:cNvPr id="30" name="Straight Connector 29">
            <a:extLst>
              <a:ext uri="{FF2B5EF4-FFF2-40B4-BE49-F238E27FC236}">
                <a16:creationId xmlns:a16="http://schemas.microsoft.com/office/drawing/2014/main" id="{A8D7DD2A-AA20-0535-F6E2-4E807CEA1FFC}"/>
              </a:ext>
            </a:extLst>
          </p:cNvPr>
          <p:cNvCxnSpPr>
            <a:cxnSpLocks/>
          </p:cNvCxnSpPr>
          <p:nvPr/>
        </p:nvCxnSpPr>
        <p:spPr bwMode="auto">
          <a:xfrm flipV="1">
            <a:off x="0" y="3463409"/>
            <a:ext cx="12210631" cy="53742"/>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369424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4A8F8F-26AC-A143-A088-BF63FC5424D9}"/>
              </a:ext>
            </a:extLst>
          </p:cNvPr>
          <p:cNvSpPr/>
          <p:nvPr/>
        </p:nvSpPr>
        <p:spPr>
          <a:xfrm>
            <a:off x="10189029" y="116401"/>
            <a:ext cx="1992933" cy="656472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A56773C6-1A82-F94E-A5D4-7B075D4D3AAF}"/>
              </a:ext>
            </a:extLst>
          </p:cNvPr>
          <p:cNvGrpSpPr/>
          <p:nvPr/>
        </p:nvGrpSpPr>
        <p:grpSpPr>
          <a:xfrm>
            <a:off x="506860" y="1224442"/>
            <a:ext cx="462782" cy="522515"/>
            <a:chOff x="12892036" y="1926772"/>
            <a:chExt cx="925564" cy="1045028"/>
          </a:xfrm>
          <a:solidFill>
            <a:schemeClr val="accent4"/>
          </a:solidFill>
        </p:grpSpPr>
        <p:sp>
          <p:nvSpPr>
            <p:cNvPr id="10" name="Chevron 9">
              <a:extLst>
                <a:ext uri="{FF2B5EF4-FFF2-40B4-BE49-F238E27FC236}">
                  <a16:creationId xmlns:a16="http://schemas.microsoft.com/office/drawing/2014/main" id="{5C82AA7C-AB06-B248-8E56-1B117EE5A21C}"/>
                </a:ext>
              </a:extLst>
            </p:cNvPr>
            <p:cNvSpPr/>
            <p:nvPr/>
          </p:nvSpPr>
          <p:spPr>
            <a:xfrm>
              <a:off x="12892036" y="1926772"/>
              <a:ext cx="536097" cy="1045028"/>
            </a:xfrm>
            <a:prstGeom prst="chevron">
              <a:avLst>
                <a:gd name="adj" fmla="val 5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Calibri"/>
                <a:ea typeface="+mn-ea"/>
                <a:cs typeface="+mn-cs"/>
              </a:endParaRPr>
            </a:p>
          </p:txBody>
        </p:sp>
        <p:sp>
          <p:nvSpPr>
            <p:cNvPr id="11" name="Chevron 10">
              <a:extLst>
                <a:ext uri="{FF2B5EF4-FFF2-40B4-BE49-F238E27FC236}">
                  <a16:creationId xmlns:a16="http://schemas.microsoft.com/office/drawing/2014/main" id="{3198CD73-69D7-F64D-B946-A94980EEB2B5}"/>
                </a:ext>
              </a:extLst>
            </p:cNvPr>
            <p:cNvSpPr/>
            <p:nvPr/>
          </p:nvSpPr>
          <p:spPr>
            <a:xfrm>
              <a:off x="13281503" y="1926772"/>
              <a:ext cx="536097" cy="1045028"/>
            </a:xfrm>
            <a:prstGeom prst="chevron">
              <a:avLst>
                <a:gd name="adj" fmla="val 5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FBD55C40-1B52-964F-985C-29D0C7B50C60}"/>
              </a:ext>
            </a:extLst>
          </p:cNvPr>
          <p:cNvGrpSpPr/>
          <p:nvPr/>
        </p:nvGrpSpPr>
        <p:grpSpPr>
          <a:xfrm>
            <a:off x="518899" y="2180881"/>
            <a:ext cx="462782" cy="522515"/>
            <a:chOff x="12892036" y="1926772"/>
            <a:chExt cx="925564" cy="1045028"/>
          </a:xfrm>
          <a:solidFill>
            <a:schemeClr val="accent4"/>
          </a:solidFill>
        </p:grpSpPr>
        <p:sp>
          <p:nvSpPr>
            <p:cNvPr id="29" name="Chevron 28">
              <a:extLst>
                <a:ext uri="{FF2B5EF4-FFF2-40B4-BE49-F238E27FC236}">
                  <a16:creationId xmlns:a16="http://schemas.microsoft.com/office/drawing/2014/main" id="{874E994D-398D-3F4D-864B-DCE507D1DCE9}"/>
                </a:ext>
              </a:extLst>
            </p:cNvPr>
            <p:cNvSpPr/>
            <p:nvPr/>
          </p:nvSpPr>
          <p:spPr>
            <a:xfrm>
              <a:off x="12892036" y="1926772"/>
              <a:ext cx="536097" cy="1045028"/>
            </a:xfrm>
            <a:prstGeom prst="chevron">
              <a:avLst>
                <a:gd name="adj" fmla="val 5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Calibri"/>
                <a:ea typeface="+mn-ea"/>
                <a:cs typeface="+mn-cs"/>
              </a:endParaRPr>
            </a:p>
          </p:txBody>
        </p:sp>
        <p:sp>
          <p:nvSpPr>
            <p:cNvPr id="30" name="Chevron 29">
              <a:extLst>
                <a:ext uri="{FF2B5EF4-FFF2-40B4-BE49-F238E27FC236}">
                  <a16:creationId xmlns:a16="http://schemas.microsoft.com/office/drawing/2014/main" id="{FD0F9627-0254-B243-ACA6-F8BE38E00BC8}"/>
                </a:ext>
              </a:extLst>
            </p:cNvPr>
            <p:cNvSpPr/>
            <p:nvPr/>
          </p:nvSpPr>
          <p:spPr>
            <a:xfrm>
              <a:off x="13281503" y="1926772"/>
              <a:ext cx="536097" cy="1045028"/>
            </a:xfrm>
            <a:prstGeom prst="chevron">
              <a:avLst>
                <a:gd name="adj" fmla="val 5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28" name="CuadroTexto 351">
            <a:extLst>
              <a:ext uri="{FF2B5EF4-FFF2-40B4-BE49-F238E27FC236}">
                <a16:creationId xmlns:a16="http://schemas.microsoft.com/office/drawing/2014/main" id="{21D1B369-87C1-E14F-B911-7E7A64DBB3D9}"/>
              </a:ext>
            </a:extLst>
          </p:cNvPr>
          <p:cNvSpPr txBox="1"/>
          <p:nvPr/>
        </p:nvSpPr>
        <p:spPr>
          <a:xfrm>
            <a:off x="1111496" y="1248616"/>
            <a:ext cx="6137889"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43C8"/>
                </a:solidFill>
                <a:effectLst/>
                <a:uLnTx/>
                <a:uFillTx/>
                <a:latin typeface="Calibri"/>
                <a:ea typeface="Lato Light" panose="020F0502020204030203" pitchFamily="34" charset="0"/>
                <a:cs typeface="Poppins SemiBold" pitchFamily="2" charset="77"/>
              </a:rPr>
              <a:t>Support and enable fusion commercialization</a:t>
            </a:r>
          </a:p>
        </p:txBody>
      </p:sp>
      <p:grpSp>
        <p:nvGrpSpPr>
          <p:cNvPr id="32" name="Group 31">
            <a:extLst>
              <a:ext uri="{FF2B5EF4-FFF2-40B4-BE49-F238E27FC236}">
                <a16:creationId xmlns:a16="http://schemas.microsoft.com/office/drawing/2014/main" id="{56C86F8C-3F92-DF4A-BD68-80FF4E0B68B1}"/>
              </a:ext>
            </a:extLst>
          </p:cNvPr>
          <p:cNvGrpSpPr/>
          <p:nvPr/>
        </p:nvGrpSpPr>
        <p:grpSpPr>
          <a:xfrm>
            <a:off x="514461" y="3463895"/>
            <a:ext cx="462782" cy="522515"/>
            <a:chOff x="12892036" y="1926772"/>
            <a:chExt cx="925564" cy="1045028"/>
          </a:xfrm>
          <a:solidFill>
            <a:schemeClr val="accent4"/>
          </a:solidFill>
        </p:grpSpPr>
        <p:sp>
          <p:nvSpPr>
            <p:cNvPr id="35" name="Chevron 34">
              <a:extLst>
                <a:ext uri="{FF2B5EF4-FFF2-40B4-BE49-F238E27FC236}">
                  <a16:creationId xmlns:a16="http://schemas.microsoft.com/office/drawing/2014/main" id="{01B6CB56-A898-8144-9647-51538E6D2D2F}"/>
                </a:ext>
              </a:extLst>
            </p:cNvPr>
            <p:cNvSpPr/>
            <p:nvPr/>
          </p:nvSpPr>
          <p:spPr>
            <a:xfrm>
              <a:off x="12892036" y="1926772"/>
              <a:ext cx="536097" cy="1045028"/>
            </a:xfrm>
            <a:prstGeom prst="chevron">
              <a:avLst>
                <a:gd name="adj" fmla="val 5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Calibri"/>
                <a:ea typeface="+mn-ea"/>
                <a:cs typeface="+mn-cs"/>
              </a:endParaRPr>
            </a:p>
          </p:txBody>
        </p:sp>
        <p:sp>
          <p:nvSpPr>
            <p:cNvPr id="36" name="Chevron 35">
              <a:extLst>
                <a:ext uri="{FF2B5EF4-FFF2-40B4-BE49-F238E27FC236}">
                  <a16:creationId xmlns:a16="http://schemas.microsoft.com/office/drawing/2014/main" id="{F1600D52-6647-0348-B0A0-10D6396CC183}"/>
                </a:ext>
              </a:extLst>
            </p:cNvPr>
            <p:cNvSpPr/>
            <p:nvPr/>
          </p:nvSpPr>
          <p:spPr>
            <a:xfrm>
              <a:off x="13281503" y="1926772"/>
              <a:ext cx="536097" cy="1045028"/>
            </a:xfrm>
            <a:prstGeom prst="chevron">
              <a:avLst>
                <a:gd name="adj" fmla="val 5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33" name="TextBox 32">
            <a:extLst>
              <a:ext uri="{FF2B5EF4-FFF2-40B4-BE49-F238E27FC236}">
                <a16:creationId xmlns:a16="http://schemas.microsoft.com/office/drawing/2014/main" id="{151B1315-B4E2-2A41-8A0F-E5B58A218C08}"/>
              </a:ext>
            </a:extLst>
          </p:cNvPr>
          <p:cNvSpPr txBox="1"/>
          <p:nvPr/>
        </p:nvSpPr>
        <p:spPr>
          <a:xfrm>
            <a:off x="1098837" y="5677006"/>
            <a:ext cx="7261392"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Lato Light" panose="020F0502020204030203" pitchFamily="34" charset="0"/>
                <a:cs typeface="Lato Light" panose="020F0502020204030203" pitchFamily="34" charset="0"/>
              </a:rPr>
              <a:t>Tailored projects can/will be pursued outside of this internally sponsored program (e.g., EPRI “supplemental” projects)</a:t>
            </a:r>
          </a:p>
        </p:txBody>
      </p:sp>
      <p:sp>
        <p:nvSpPr>
          <p:cNvPr id="34" name="CuadroTexto 351">
            <a:extLst>
              <a:ext uri="{FF2B5EF4-FFF2-40B4-BE49-F238E27FC236}">
                <a16:creationId xmlns:a16="http://schemas.microsoft.com/office/drawing/2014/main" id="{410D6CAF-49AE-9441-A641-7042F3FD2CDD}"/>
              </a:ext>
            </a:extLst>
          </p:cNvPr>
          <p:cNvSpPr txBox="1"/>
          <p:nvPr/>
        </p:nvSpPr>
        <p:spPr>
          <a:xfrm>
            <a:off x="1098837" y="4468971"/>
            <a:ext cx="5784805"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43C8"/>
                </a:solidFill>
                <a:effectLst/>
                <a:uLnTx/>
                <a:uFillTx/>
                <a:latin typeface="Calibri"/>
                <a:ea typeface="Lato Light" panose="020F0502020204030203" pitchFamily="34" charset="0"/>
                <a:cs typeface="Poppins SemiBold" pitchFamily="2" charset="77"/>
              </a:rPr>
              <a:t>Target broadest benefit for stakeholders, including the fusion community, EPRI members, regulators, and decision-makers</a:t>
            </a:r>
          </a:p>
        </p:txBody>
      </p:sp>
      <p:pic>
        <p:nvPicPr>
          <p:cNvPr id="13" name="Picture Placeholder 12">
            <a:extLst>
              <a:ext uri="{FF2B5EF4-FFF2-40B4-BE49-F238E27FC236}">
                <a16:creationId xmlns:a16="http://schemas.microsoft.com/office/drawing/2014/main" id="{0D932460-F5EB-704D-836F-A810DFFEE956}"/>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37" r="2537"/>
          <a:stretch/>
        </p:blipFill>
        <p:spPr>
          <a:xfrm>
            <a:off x="7084414" y="1865107"/>
            <a:ext cx="5097548" cy="3373643"/>
          </a:xfrm>
        </p:spPr>
      </p:pic>
      <p:sp>
        <p:nvSpPr>
          <p:cNvPr id="5" name="CuadroTexto 351">
            <a:extLst>
              <a:ext uri="{FF2B5EF4-FFF2-40B4-BE49-F238E27FC236}">
                <a16:creationId xmlns:a16="http://schemas.microsoft.com/office/drawing/2014/main" id="{433A4EFA-AF2B-02AF-4B0D-11D70B294FAE}"/>
              </a:ext>
            </a:extLst>
          </p:cNvPr>
          <p:cNvSpPr txBox="1"/>
          <p:nvPr/>
        </p:nvSpPr>
        <p:spPr>
          <a:xfrm>
            <a:off x="1085052" y="3497469"/>
            <a:ext cx="5798591"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43C8"/>
                </a:solidFill>
                <a:effectLst/>
                <a:uLnTx/>
                <a:uFillTx/>
                <a:latin typeface="Calibri"/>
                <a:ea typeface="Lato Light" panose="020F0502020204030203" pitchFamily="34" charset="0"/>
                <a:cs typeface="Poppins SemiBold" pitchFamily="2" charset="77"/>
              </a:rPr>
              <a:t>Generate publicly available R&amp;D products and resources</a:t>
            </a:r>
          </a:p>
        </p:txBody>
      </p:sp>
      <p:sp>
        <p:nvSpPr>
          <p:cNvPr id="6" name="CuadroTexto 351">
            <a:extLst>
              <a:ext uri="{FF2B5EF4-FFF2-40B4-BE49-F238E27FC236}">
                <a16:creationId xmlns:a16="http://schemas.microsoft.com/office/drawing/2014/main" id="{EA1827E0-6F22-5972-E310-88CD0755CEBF}"/>
              </a:ext>
            </a:extLst>
          </p:cNvPr>
          <p:cNvSpPr txBox="1"/>
          <p:nvPr/>
        </p:nvSpPr>
        <p:spPr>
          <a:xfrm>
            <a:off x="1091855" y="2181584"/>
            <a:ext cx="5791788"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43C8"/>
                </a:solidFill>
                <a:effectLst/>
                <a:uLnTx/>
                <a:uFillTx/>
                <a:latin typeface="Calibri"/>
                <a:ea typeface="Lato Light" panose="020F0502020204030203" pitchFamily="34" charset="0"/>
                <a:cs typeface="Poppins SemiBold" pitchFamily="2" charset="77"/>
              </a:rPr>
              <a:t>Inform EPRI and its members on technology, challenges, opportunities (prepare for the future)</a:t>
            </a:r>
          </a:p>
        </p:txBody>
      </p:sp>
      <p:sp>
        <p:nvSpPr>
          <p:cNvPr id="8" name="Title 1">
            <a:extLst>
              <a:ext uri="{FF2B5EF4-FFF2-40B4-BE49-F238E27FC236}">
                <a16:creationId xmlns:a16="http://schemas.microsoft.com/office/drawing/2014/main" id="{DBD49B23-D3BF-18FA-8E2F-4382D13E0DF9}"/>
              </a:ext>
            </a:extLst>
          </p:cNvPr>
          <p:cNvSpPr txBox="1">
            <a:spLocks/>
          </p:cNvSpPr>
          <p:nvPr/>
        </p:nvSpPr>
        <p:spPr>
          <a:xfrm>
            <a:off x="365760" y="182563"/>
            <a:ext cx="10672354" cy="731520"/>
          </a:xfrm>
          <a:prstGeom prst="rect">
            <a:avLst/>
          </a:prstGeom>
        </p:spPr>
        <p:txBody>
          <a:bodyPr/>
          <a:lstStyle>
            <a:lvl1pPr algn="l" rtl="0" eaLnBrk="1" fontAlgn="base" hangingPunct="1">
              <a:lnSpc>
                <a:spcPct val="100000"/>
              </a:lnSpc>
              <a:spcBef>
                <a:spcPct val="0"/>
              </a:spcBef>
              <a:spcAft>
                <a:spcPct val="0"/>
              </a:spcAft>
              <a:defRPr sz="3200" b="1">
                <a:solidFill>
                  <a:schemeClr val="tx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Century Gothic"/>
                <a:ea typeface="+mj-ea"/>
                <a:cs typeface="+mj-cs"/>
              </a:rPr>
              <a:t>EPRI Fusion Energy Strategic Program: Objectives</a:t>
            </a:r>
          </a:p>
        </p:txBody>
      </p:sp>
      <p:grpSp>
        <p:nvGrpSpPr>
          <p:cNvPr id="12" name="Group 11">
            <a:extLst>
              <a:ext uri="{FF2B5EF4-FFF2-40B4-BE49-F238E27FC236}">
                <a16:creationId xmlns:a16="http://schemas.microsoft.com/office/drawing/2014/main" id="{BA3226F1-11D8-6855-68DF-71A047761930}"/>
              </a:ext>
            </a:extLst>
          </p:cNvPr>
          <p:cNvGrpSpPr/>
          <p:nvPr/>
        </p:nvGrpSpPr>
        <p:grpSpPr>
          <a:xfrm>
            <a:off x="514461" y="4472559"/>
            <a:ext cx="462782" cy="522515"/>
            <a:chOff x="12892036" y="1926772"/>
            <a:chExt cx="925564" cy="1045028"/>
          </a:xfrm>
          <a:solidFill>
            <a:schemeClr val="accent4"/>
          </a:solidFill>
        </p:grpSpPr>
        <p:sp>
          <p:nvSpPr>
            <p:cNvPr id="14" name="Chevron 34">
              <a:extLst>
                <a:ext uri="{FF2B5EF4-FFF2-40B4-BE49-F238E27FC236}">
                  <a16:creationId xmlns:a16="http://schemas.microsoft.com/office/drawing/2014/main" id="{24D4C2A2-EA32-2581-E409-74FE53730425}"/>
                </a:ext>
              </a:extLst>
            </p:cNvPr>
            <p:cNvSpPr/>
            <p:nvPr/>
          </p:nvSpPr>
          <p:spPr>
            <a:xfrm>
              <a:off x="12892036" y="1926772"/>
              <a:ext cx="536097" cy="1045028"/>
            </a:xfrm>
            <a:prstGeom prst="chevron">
              <a:avLst>
                <a:gd name="adj" fmla="val 5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Calibri"/>
                <a:ea typeface="+mn-ea"/>
                <a:cs typeface="+mn-cs"/>
              </a:endParaRPr>
            </a:p>
          </p:txBody>
        </p:sp>
        <p:sp>
          <p:nvSpPr>
            <p:cNvPr id="15" name="Chevron 35">
              <a:extLst>
                <a:ext uri="{FF2B5EF4-FFF2-40B4-BE49-F238E27FC236}">
                  <a16:creationId xmlns:a16="http://schemas.microsoft.com/office/drawing/2014/main" id="{A149E953-87D2-D859-A97B-1E6293BB57CE}"/>
                </a:ext>
              </a:extLst>
            </p:cNvPr>
            <p:cNvSpPr/>
            <p:nvPr/>
          </p:nvSpPr>
          <p:spPr>
            <a:xfrm>
              <a:off x="13281503" y="1926772"/>
              <a:ext cx="536097" cy="1045028"/>
            </a:xfrm>
            <a:prstGeom prst="chevron">
              <a:avLst>
                <a:gd name="adj" fmla="val 5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247262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3368E-4A7D-3B21-C0DF-B60501F5211B}"/>
              </a:ext>
            </a:extLst>
          </p:cNvPr>
          <p:cNvSpPr>
            <a:spLocks noGrp="1"/>
          </p:cNvSpPr>
          <p:nvPr>
            <p:ph type="title"/>
          </p:nvPr>
        </p:nvSpPr>
        <p:spPr/>
        <p:txBody>
          <a:bodyPr>
            <a:normAutofit/>
          </a:bodyPr>
          <a:lstStyle/>
          <a:p>
            <a:r>
              <a:rPr lang="en-US" dirty="0"/>
              <a:t>EPRI Fusion Energy Strategic Program: Priorities</a:t>
            </a:r>
          </a:p>
        </p:txBody>
      </p:sp>
      <p:sp>
        <p:nvSpPr>
          <p:cNvPr id="6" name="Chevron 20">
            <a:extLst>
              <a:ext uri="{FF2B5EF4-FFF2-40B4-BE49-F238E27FC236}">
                <a16:creationId xmlns:a16="http://schemas.microsoft.com/office/drawing/2014/main" id="{61699F23-DE3E-8208-76EC-66D1E9679759}"/>
              </a:ext>
            </a:extLst>
          </p:cNvPr>
          <p:cNvSpPr/>
          <p:nvPr/>
        </p:nvSpPr>
        <p:spPr>
          <a:xfrm>
            <a:off x="571500" y="1359749"/>
            <a:ext cx="8311244" cy="1315810"/>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Chevron 21">
            <a:extLst>
              <a:ext uri="{FF2B5EF4-FFF2-40B4-BE49-F238E27FC236}">
                <a16:creationId xmlns:a16="http://schemas.microsoft.com/office/drawing/2014/main" id="{9C6F481E-01A0-5130-B0A0-E88916DD91D5}"/>
              </a:ext>
            </a:extLst>
          </p:cNvPr>
          <p:cNvSpPr/>
          <p:nvPr/>
        </p:nvSpPr>
        <p:spPr>
          <a:xfrm>
            <a:off x="571501" y="2993572"/>
            <a:ext cx="6575748" cy="131581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Chevron 36">
            <a:extLst>
              <a:ext uri="{FF2B5EF4-FFF2-40B4-BE49-F238E27FC236}">
                <a16:creationId xmlns:a16="http://schemas.microsoft.com/office/drawing/2014/main" id="{72197F54-2784-E397-0FE3-FF91C102AF00}"/>
              </a:ext>
            </a:extLst>
          </p:cNvPr>
          <p:cNvSpPr/>
          <p:nvPr/>
        </p:nvSpPr>
        <p:spPr>
          <a:xfrm>
            <a:off x="571501" y="4688662"/>
            <a:ext cx="4924231" cy="1315810"/>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FD07726-49A0-20CC-CCC2-16A1EF0C4D15}"/>
              </a:ext>
            </a:extLst>
          </p:cNvPr>
          <p:cNvSpPr/>
          <p:nvPr/>
        </p:nvSpPr>
        <p:spPr>
          <a:xfrm>
            <a:off x="1355948" y="3235978"/>
            <a:ext cx="4880497" cy="830997"/>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a:ea typeface="Roboto Medium" panose="02000000000000000000" pitchFamily="2" charset="0"/>
                <a:cs typeface="Montserrat" charset="0"/>
              </a:rPr>
              <a:t>Engaging the fusion community and relevant stakeholders</a:t>
            </a:r>
          </a:p>
        </p:txBody>
      </p:sp>
      <p:sp>
        <p:nvSpPr>
          <p:cNvPr id="10" name="Rectangle 9">
            <a:extLst>
              <a:ext uri="{FF2B5EF4-FFF2-40B4-BE49-F238E27FC236}">
                <a16:creationId xmlns:a16="http://schemas.microsoft.com/office/drawing/2014/main" id="{0F70309A-3C22-352B-59BD-96B3EC5C0C47}"/>
              </a:ext>
            </a:extLst>
          </p:cNvPr>
          <p:cNvSpPr/>
          <p:nvPr/>
        </p:nvSpPr>
        <p:spPr>
          <a:xfrm>
            <a:off x="1335885" y="1602155"/>
            <a:ext cx="6203249" cy="830997"/>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a:ea typeface="Roboto Medium" panose="02000000000000000000" pitchFamily="2" charset="0"/>
                <a:cs typeface="Montserrat" charset="0"/>
              </a:rPr>
              <a:t>Informing EPRI community about state of fusion technology</a:t>
            </a:r>
          </a:p>
        </p:txBody>
      </p:sp>
      <p:sp>
        <p:nvSpPr>
          <p:cNvPr id="11" name="Rectangle 10">
            <a:extLst>
              <a:ext uri="{FF2B5EF4-FFF2-40B4-BE49-F238E27FC236}">
                <a16:creationId xmlns:a16="http://schemas.microsoft.com/office/drawing/2014/main" id="{506FB5E2-CF64-EF6E-CF14-D4D235EC004A}"/>
              </a:ext>
            </a:extLst>
          </p:cNvPr>
          <p:cNvSpPr/>
          <p:nvPr/>
        </p:nvSpPr>
        <p:spPr>
          <a:xfrm>
            <a:off x="3594413" y="4380885"/>
            <a:ext cx="5856688" cy="307777"/>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a:ea typeface="Roboto Medium" panose="02000000000000000000" pitchFamily="2" charset="0"/>
                <a:cs typeface="Montserrat" charset="0"/>
              </a:rPr>
              <a:t>Control</a:t>
            </a:r>
          </a:p>
        </p:txBody>
      </p:sp>
      <p:sp>
        <p:nvSpPr>
          <p:cNvPr id="12" name="Rectangle 11">
            <a:extLst>
              <a:ext uri="{FF2B5EF4-FFF2-40B4-BE49-F238E27FC236}">
                <a16:creationId xmlns:a16="http://schemas.microsoft.com/office/drawing/2014/main" id="{A1609010-5B7C-CCA9-6C4E-E7E94F0751D9}"/>
              </a:ext>
            </a:extLst>
          </p:cNvPr>
          <p:cNvSpPr/>
          <p:nvPr/>
        </p:nvSpPr>
        <p:spPr>
          <a:xfrm>
            <a:off x="1394138" y="4755048"/>
            <a:ext cx="3784353" cy="1200329"/>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a:ea typeface="Roboto Medium" panose="02000000000000000000" pitchFamily="2" charset="0"/>
                <a:cs typeface="Montserrat" charset="0"/>
              </a:rPr>
              <a:t>Identifying research gaps on pathway to commercialization</a:t>
            </a:r>
          </a:p>
        </p:txBody>
      </p:sp>
      <p:sp>
        <p:nvSpPr>
          <p:cNvPr id="14" name="Rectangle 13" descr="Group">
            <a:extLst>
              <a:ext uri="{FF2B5EF4-FFF2-40B4-BE49-F238E27FC236}">
                <a16:creationId xmlns:a16="http://schemas.microsoft.com/office/drawing/2014/main" id="{53D93F90-12DE-6CE0-2F0C-5796FC123A96}"/>
              </a:ext>
            </a:extLst>
          </p:cNvPr>
          <p:cNvSpPr/>
          <p:nvPr/>
        </p:nvSpPr>
        <p:spPr>
          <a:xfrm>
            <a:off x="6236446" y="3365165"/>
            <a:ext cx="572622" cy="57262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tangle 14" descr="Group brainstorm with solid fill">
            <a:extLst>
              <a:ext uri="{FF2B5EF4-FFF2-40B4-BE49-F238E27FC236}">
                <a16:creationId xmlns:a16="http://schemas.microsoft.com/office/drawing/2014/main" id="{CD60D5E8-9596-8C95-C081-5E23DEDA2853}"/>
              </a:ext>
            </a:extLst>
          </p:cNvPr>
          <p:cNvSpPr/>
          <p:nvPr/>
        </p:nvSpPr>
        <p:spPr>
          <a:xfrm>
            <a:off x="7739502" y="1731342"/>
            <a:ext cx="572622" cy="57262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16" name="Rectangle 15" descr="Lightbulb and gear with solid fill">
            <a:extLst>
              <a:ext uri="{FF2B5EF4-FFF2-40B4-BE49-F238E27FC236}">
                <a16:creationId xmlns:a16="http://schemas.microsoft.com/office/drawing/2014/main" id="{FC55F4C2-2616-DFC8-697F-085327F6FF3F}"/>
              </a:ext>
            </a:extLst>
          </p:cNvPr>
          <p:cNvSpPr/>
          <p:nvPr/>
        </p:nvSpPr>
        <p:spPr>
          <a:xfrm>
            <a:off x="4605869" y="5060256"/>
            <a:ext cx="572622" cy="572622"/>
          </a:xfrm>
          <a:prstGeom prst="rect">
            <a:avLst/>
          </a:prstGeom>
          <a:blipFill>
            <a:blip r:embed="rId6">
              <a:extLst>
                <a:ext uri="{96DAC541-7B7A-43D3-8B79-37D633B846F1}">
                  <asvg:svgBlip xmlns:asvg="http://schemas.microsoft.com/office/drawing/2016/SVG/main" r:embed="rId7"/>
                </a:ext>
              </a:extLst>
            </a:blip>
            <a:srcRect/>
            <a:stretch>
              <a:fillRect/>
            </a:stretch>
          </a:blip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690BBEE3-D8C3-748D-BF31-F0A46DC38982}"/>
              </a:ext>
            </a:extLst>
          </p:cNvPr>
          <p:cNvSpPr txBox="1"/>
          <p:nvPr/>
        </p:nvSpPr>
        <p:spPr>
          <a:xfrm>
            <a:off x="8957388" y="1427660"/>
            <a:ext cx="3032449" cy="1323439"/>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EPRI Fusion Forum</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Scouting reports</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Briefings to industry advisors</a:t>
            </a:r>
          </a:p>
        </p:txBody>
      </p:sp>
      <p:sp>
        <p:nvSpPr>
          <p:cNvPr id="4" name="TextBox 3">
            <a:extLst>
              <a:ext uri="{FF2B5EF4-FFF2-40B4-BE49-F238E27FC236}">
                <a16:creationId xmlns:a16="http://schemas.microsoft.com/office/drawing/2014/main" id="{94B38821-FBE0-90A8-7919-01FE9DF2068A}"/>
              </a:ext>
            </a:extLst>
          </p:cNvPr>
          <p:cNvSpPr txBox="1"/>
          <p:nvPr/>
        </p:nvSpPr>
        <p:spPr>
          <a:xfrm>
            <a:off x="7235194" y="3166779"/>
            <a:ext cx="4385305" cy="1323439"/>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EPRI Fusion Forum</a:t>
            </a:r>
          </a:p>
          <a:p>
            <a:pPr marL="342900" marR="0" lvl="0" indent="-3429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Workshop and conferences</a:t>
            </a:r>
          </a:p>
          <a:p>
            <a:pPr marL="342900" marR="0" lvl="0" indent="-3429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FIA, FPA, and other fusion community orgs</a:t>
            </a:r>
          </a:p>
        </p:txBody>
      </p:sp>
      <p:sp>
        <p:nvSpPr>
          <p:cNvPr id="5" name="TextBox 4">
            <a:extLst>
              <a:ext uri="{FF2B5EF4-FFF2-40B4-BE49-F238E27FC236}">
                <a16:creationId xmlns:a16="http://schemas.microsoft.com/office/drawing/2014/main" id="{599A317F-1F76-62B8-DF62-0A6977DCDE55}"/>
              </a:ext>
            </a:extLst>
          </p:cNvPr>
          <p:cNvSpPr txBox="1"/>
          <p:nvPr/>
        </p:nvSpPr>
        <p:spPr>
          <a:xfrm>
            <a:off x="5643620" y="4847380"/>
            <a:ext cx="3659592" cy="1015663"/>
          </a:xfrm>
          <a:prstGeom prst="rect">
            <a:avLst/>
          </a:prstGeom>
          <a:noFill/>
        </p:spPr>
        <p:txBody>
          <a:bodyPr wrap="none" rtlCol="0">
            <a:spAutoFit/>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EPRI fusion R&amp;D portfolio</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External funding opportunities</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Collaborations</a:t>
            </a:r>
          </a:p>
        </p:txBody>
      </p:sp>
    </p:spTree>
    <p:extLst>
      <p:ext uri="{BB962C8B-B14F-4D97-AF65-F5344CB8AC3E}">
        <p14:creationId xmlns:p14="http://schemas.microsoft.com/office/powerpoint/2010/main" val="2739842380"/>
      </p:ext>
    </p:extLst>
  </p:cSld>
  <p:clrMapOvr>
    <a:masterClrMapping/>
  </p:clrMapOvr>
</p:sld>
</file>

<file path=ppt/theme/theme1.xml><?xml version="1.0" encoding="utf-8"?>
<a:theme xmlns:a="http://schemas.openxmlformats.org/drawingml/2006/main" name="EPRI 2023 Standard Template - LIGHT">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4EEEB5E2-F335-40D0-AE01-423A23D1F59F}" vid="{5A46496A-8B62-4B57-B28B-4A635C708F68}"/>
    </a:ext>
  </a:extLst>
</a:theme>
</file>

<file path=ppt/theme/theme2.xml><?xml version="1.0" encoding="utf-8"?>
<a:theme xmlns:a="http://schemas.openxmlformats.org/drawingml/2006/main" name="1_EPRI 2023 Standard Template - LIGHT">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PRI_2024 PowerPoint TEMPLATE" id="{4A1B8458-E529-42DB-9D70-016E74B19847}" vid="{0BE7BE65-037E-4AD3-92F7-90E65A2525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1141</Words>
  <Application>Microsoft Office PowerPoint</Application>
  <PresentationFormat>Widescreen</PresentationFormat>
  <Paragraphs>142</Paragraphs>
  <Slides>11</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Century Gothic</vt:lpstr>
      <vt:lpstr>Lato Light</vt:lpstr>
      <vt:lpstr>Wingdings</vt:lpstr>
      <vt:lpstr>EPRI 2023 Standard Template - LIGHT</vt:lpstr>
      <vt:lpstr>1_EPRI 2023 Standard Template - LIGHT</vt:lpstr>
      <vt:lpstr>EPRI Fusion Energy Strategic Program</vt:lpstr>
      <vt:lpstr>PowerPoint Presentation</vt:lpstr>
      <vt:lpstr>EPRI Research &amp; Development Areas</vt:lpstr>
      <vt:lpstr>What will it take to commercialize fusion?</vt:lpstr>
      <vt:lpstr> Science, technology, &amp; engineering gaps, deployment needs</vt:lpstr>
      <vt:lpstr>Value of utility/owner-operator requirements</vt:lpstr>
      <vt:lpstr>Fusion Commercialization Timeline &amp; EPRI Roles</vt:lpstr>
      <vt:lpstr>PowerPoint Presentation</vt:lpstr>
      <vt:lpstr>EPRI Fusion Energy Strategic Program: Priorities</vt:lpstr>
      <vt:lpstr>Ongoing Projects</vt:lpstr>
      <vt:lpstr>PowerPoint Presentation</vt:lpstr>
    </vt:vector>
  </TitlesOfParts>
  <Company>Electric Power Research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EPRI Fusion Energy Strategic Program</dc:title>
  <dc:creator>Grandas, Diana</dc:creator>
  <cp:lastModifiedBy>Grandas, Diana</cp:lastModifiedBy>
  <cp:revision>15</cp:revision>
  <dcterms:created xsi:type="dcterms:W3CDTF">2024-11-20T20:21:00Z</dcterms:created>
  <dcterms:modified xsi:type="dcterms:W3CDTF">2024-12-01T04:14:31Z</dcterms:modified>
</cp:coreProperties>
</file>