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1.xml" ContentType="application/vnd.openxmlformats-officedocument.presentationml.notesSlide+xml"/>
  <Override PartName="/ppt/media/image7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hape 3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4" name="Shape 4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Find more attractive advanced stabilization photo eventually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hape 4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Cary</a:t>
            </a:r>
          </a:p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First version of Beam 100 keV NBI  ; HAMMiR endplug would use RF and approach MeV energies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Shape 4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Cary</a:t>
            </a:r>
          </a:p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First version of Beam 100 keV NBI  ; HAMMiR endplug would use RF and approach MeV energies</a:t>
            </a:r>
          </a:p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lnSpc>
                <a:spcPct val="117999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HAMMiR – High-Field Axisymmetric Magnetic Mirror Reactor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0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a layered pattern of gray stone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Close-up of a white ribbed pattern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ck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2261697" y="-254000"/>
            <a:ext cx="19690725" cy="202815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pc="0" sz="9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21939662" y="13137554"/>
            <a:ext cx="2418854" cy="511176"/>
          </a:xfrm>
          <a:prstGeom prst="rect">
            <a:avLst/>
          </a:prstGeom>
        </p:spPr>
        <p:txBody>
          <a:bodyPr wrap="square" lIns="71437" tIns="71437" rIns="71437" bIns="71437" anchor="t"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1" name="Line"/>
          <p:cNvSpPr/>
          <p:nvPr/>
        </p:nvSpPr>
        <p:spPr>
          <a:xfrm>
            <a:off x="584200" y="1790700"/>
            <a:ext cx="23045720" cy="0"/>
          </a:xfrm>
          <a:prstGeom prst="line">
            <a:avLst/>
          </a:prstGeom>
          <a:ln w="127000">
            <a:solidFill>
              <a:srgbClr val="B9361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2310596" y="3541712"/>
            <a:ext cx="18807511" cy="7701063"/>
          </a:xfrm>
          <a:prstGeom prst="rect">
            <a:avLst/>
          </a:prstGeom>
        </p:spPr>
        <p:txBody>
          <a:bodyPr lIns="71437" tIns="71437" rIns="71437" bIns="71437"/>
          <a:lstStyle>
            <a:lvl1pPr marL="228600" indent="-228600" defTabSz="821531">
              <a:spcBef>
                <a:spcPts val="0"/>
              </a:spcBef>
              <a:buAutoNum type="arabicPeriod" startAt="1"/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054100" indent="-508000" defTabSz="821531">
              <a:spcBef>
                <a:spcPts val="0"/>
              </a:spcBef>
              <a:buSzPct val="127000"/>
              <a:buChar char="➡"/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612900" indent="-508000" defTabSz="821531">
              <a:spcBef>
                <a:spcPts val="0"/>
              </a:spcBef>
              <a:buChar char="-"/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193800" indent="-508000" defTabSz="821531">
              <a:spcBef>
                <a:spcPts val="0"/>
              </a:spcBef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422400" indent="-508000" defTabSz="821531">
              <a:spcBef>
                <a:spcPts val="0"/>
              </a:spcBef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pc="0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pc="0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DE5A35"/>
            </a:gs>
            <a:gs pos="100000">
              <a:srgbClr val="E6883C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8" name="Realta-Fusion-Logo-White-Tag.pdf" descr="Realta-Fusion-Logo-White-Ta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3803" y="5453741"/>
            <a:ext cx="7189801" cy="280851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itle Text"/>
          <p:cNvSpPr txBox="1"/>
          <p:nvPr>
            <p:ph type="title"/>
          </p:nvPr>
        </p:nvSpPr>
        <p:spPr>
          <a:xfrm>
            <a:off x="11872207" y="3419476"/>
            <a:ext cx="11752291" cy="4842783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4876675">
              <a:lnSpc>
                <a:spcPct val="80000"/>
              </a:lnSpc>
              <a:defRPr b="1" spc="-464" sz="9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" name="Body Level One…"/>
          <p:cNvSpPr txBox="1"/>
          <p:nvPr>
            <p:ph type="body" sz="quarter" idx="1"/>
          </p:nvPr>
        </p:nvSpPr>
        <p:spPr>
          <a:xfrm>
            <a:off x="11872207" y="8796335"/>
            <a:ext cx="11752289" cy="300037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"/>
          <p:cNvSpPr/>
          <p:nvPr/>
        </p:nvSpPr>
        <p:spPr>
          <a:xfrm>
            <a:off x="2" y="12623800"/>
            <a:ext cx="24384001" cy="1092200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tIns="91439" bIns="91439" anchor="ctr"/>
          <a:lstStyle/>
          <a:p>
            <a:pPr defTabSz="1651000">
              <a:spcBef>
                <a:spcPts val="0"/>
              </a:spcBef>
              <a:defRPr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2" y="12623800"/>
            <a:ext cx="24384001" cy="1092200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tIns="91439" bIns="91439" anchor="ctr"/>
          <a:lstStyle/>
          <a:p>
            <a:pPr defTabSz="1651000">
              <a:spcBef>
                <a:spcPts val="0"/>
              </a:spcBef>
              <a:defRPr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" name="Title Text"/>
          <p:cNvSpPr txBox="1"/>
          <p:nvPr>
            <p:ph type="title"/>
          </p:nvPr>
        </p:nvSpPr>
        <p:spPr>
          <a:xfrm>
            <a:off x="1676400" y="730251"/>
            <a:ext cx="21031200" cy="182426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4876675">
              <a:lnSpc>
                <a:spcPct val="80000"/>
              </a:lnSpc>
              <a:defRPr b="1" spc="-464" sz="8000">
                <a:gradFill flip="none" rotWithShape="1">
                  <a:gsLst>
                    <a:gs pos="0">
                      <a:srgbClr val="DE5A35"/>
                    </a:gs>
                    <a:gs pos="100000">
                      <a:srgbClr val="E6883C"/>
                    </a:gs>
                  </a:gsLst>
                  <a:lin ang="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idx="1"/>
          </p:nvPr>
        </p:nvSpPr>
        <p:spPr>
          <a:xfrm>
            <a:off x="1676400" y="3018971"/>
            <a:ext cx="21031200" cy="9334956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bg>
      <p:bgPr>
        <a:solidFill>
          <a:srgbClr val="01010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nasa-JHyiw_dpALk-unsplash.jpeg" descr="nasa-JHyiw_dpALk-unspla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14155790" y="3487789"/>
            <a:ext cx="13715996" cy="674042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b="1" sz="2400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27" name="Realta-Fusion-Logo-Reverse-Tag.pdf" descr="Realta-Fusion-Logo-Reverse-Ta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2184" y="5011627"/>
            <a:ext cx="9453419" cy="3692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/>
          <p:nvPr>
            <p:ph type="title"/>
          </p:nvPr>
        </p:nvSpPr>
        <p:spPr>
          <a:xfrm>
            <a:off x="3531892" y="104638"/>
            <a:ext cx="20236071" cy="197319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defRPr spc="0"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5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3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239" y="104638"/>
            <a:ext cx="3288653" cy="197319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traight Connector 8"/>
          <p:cNvSpPr/>
          <p:nvPr/>
        </p:nvSpPr>
        <p:spPr>
          <a:xfrm>
            <a:off x="3531892" y="2077832"/>
            <a:ext cx="20236071" cy="1"/>
          </a:xfrm>
          <a:prstGeom prst="line">
            <a:avLst/>
          </a:prstGeom>
          <a:ln w="1016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ody Level One…"/>
          <p:cNvSpPr txBox="1"/>
          <p:nvPr>
            <p:ph type="body" idx="1"/>
          </p:nvPr>
        </p:nvSpPr>
        <p:spPr>
          <a:xfrm>
            <a:off x="622300" y="2012950"/>
            <a:ext cx="23060027" cy="1109980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Title Text"/>
          <p:cNvSpPr txBox="1"/>
          <p:nvPr>
            <p:ph type="title"/>
          </p:nvPr>
        </p:nvSpPr>
        <p:spPr>
          <a:xfrm>
            <a:off x="625024" y="596901"/>
            <a:ext cx="21963888" cy="1260595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pc="0" sz="6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pc="0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5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spcBef>
                <a:spcPts val="1500"/>
              </a:spcBef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+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"/>
          <p:cNvSpPr/>
          <p:nvPr/>
        </p:nvSpPr>
        <p:spPr>
          <a:xfrm>
            <a:off x="-5220" y="12834028"/>
            <a:ext cx="24384004" cy="921987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xfrm>
            <a:off x="23915076" y="13049198"/>
            <a:ext cx="396827" cy="406401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/>
          <p:nvPr>
            <p:ph type="title"/>
          </p:nvPr>
        </p:nvSpPr>
        <p:spPr>
          <a:xfrm>
            <a:off x="3531892" y="104638"/>
            <a:ext cx="20236071" cy="197319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defRPr spc="0"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traight Connector 8"/>
          <p:cNvSpPr/>
          <p:nvPr/>
        </p:nvSpPr>
        <p:spPr>
          <a:xfrm>
            <a:off x="2073964" y="2077832"/>
            <a:ext cx="20236072" cy="1"/>
          </a:xfrm>
          <a:prstGeom prst="line">
            <a:avLst/>
          </a:prstGeom>
          <a:ln w="1016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defRPr spc="0" sz="120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/>
          <p:nvPr>
            <p:ph type="title"/>
          </p:nvPr>
        </p:nvSpPr>
        <p:spPr>
          <a:xfrm>
            <a:off x="3531892" y="104638"/>
            <a:ext cx="16261070" cy="197319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defRPr spc="0"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1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879452" y="1307528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239" y="104638"/>
            <a:ext cx="3288653" cy="197319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traight Connector 8"/>
          <p:cNvSpPr/>
          <p:nvPr/>
        </p:nvSpPr>
        <p:spPr>
          <a:xfrm>
            <a:off x="3531892" y="2077832"/>
            <a:ext cx="20236071" cy="1"/>
          </a:xfrm>
          <a:prstGeom prst="line">
            <a:avLst/>
          </a:prstGeom>
          <a:ln w="1016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9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91775" y="490357"/>
            <a:ext cx="3890969" cy="1201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rk Title and Super Title">
    <p:bg>
      <p:bgPr>
        <a:solidFill>
          <a:srgbClr val="231F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/>
          <p:nvPr>
            <p:ph type="title"/>
          </p:nvPr>
        </p:nvSpPr>
        <p:spPr>
          <a:xfrm>
            <a:off x="731519" y="1207008"/>
            <a:ext cx="22914865" cy="1415773"/>
          </a:xfrm>
          <a:prstGeom prst="rect">
            <a:avLst/>
          </a:prstGeom>
        </p:spPr>
        <p:txBody>
          <a:bodyPr lIns="0" tIns="0" rIns="0" bIns="0"/>
          <a:lstStyle>
            <a:lvl1pPr defTabSz="1828800">
              <a:lnSpc>
                <a:spcPct val="100000"/>
              </a:lnSpc>
              <a:defRPr b="1" spc="0" sz="6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3" name="Body Level One…"/>
          <p:cNvSpPr txBox="1"/>
          <p:nvPr>
            <p:ph type="body" sz="quarter" idx="1" hasCustomPrompt="1"/>
          </p:nvPr>
        </p:nvSpPr>
        <p:spPr>
          <a:xfrm>
            <a:off x="731519" y="594726"/>
            <a:ext cx="22914865" cy="605424"/>
          </a:xfrm>
          <a:prstGeom prst="rect">
            <a:avLst/>
          </a:prstGeom>
        </p:spPr>
        <p:txBody>
          <a:bodyPr lIns="0" tIns="0" rIns="0" bIns="0" anchor="b"/>
          <a:lstStyle>
            <a:lvl1pPr defTabSz="1828800">
              <a:lnSpc>
                <a:spcPct val="130000"/>
              </a:lnSpc>
              <a:spcBef>
                <a:spcPts val="2000"/>
              </a:spcBef>
              <a:buSzTx/>
              <a:buNone/>
              <a:defRPr b="1" cap="all" spc="400" sz="2400">
                <a:solidFill>
                  <a:srgbClr val="F58220"/>
                </a:solidFill>
                <a:latin typeface="Kallisto Bold"/>
                <a:ea typeface="Kallisto Bold"/>
                <a:cs typeface="Kallisto Bold"/>
                <a:sym typeface="Kallisto Bold"/>
              </a:defRPr>
            </a:lvl1pPr>
            <a:lvl2pPr marL="685800" indent="-228600" defTabSz="1828800">
              <a:lnSpc>
                <a:spcPct val="130000"/>
              </a:lnSpc>
              <a:spcBef>
                <a:spcPts val="2000"/>
              </a:spcBef>
              <a:defRPr b="1" cap="all" spc="400" sz="2400">
                <a:solidFill>
                  <a:srgbClr val="F58220"/>
                </a:solidFill>
                <a:latin typeface="Kallisto Bold"/>
                <a:ea typeface="Kallisto Bold"/>
                <a:cs typeface="Kallisto Bold"/>
                <a:sym typeface="Kallisto Bold"/>
              </a:defRPr>
            </a:lvl2pPr>
            <a:lvl3pPr marL="1188719" indent="-274319" defTabSz="1828800">
              <a:lnSpc>
                <a:spcPct val="130000"/>
              </a:lnSpc>
              <a:spcBef>
                <a:spcPts val="2000"/>
              </a:spcBef>
              <a:defRPr b="1" cap="all" spc="400" sz="2400">
                <a:solidFill>
                  <a:srgbClr val="F58220"/>
                </a:solidFill>
                <a:latin typeface="Kallisto Bold"/>
                <a:ea typeface="Kallisto Bold"/>
                <a:cs typeface="Kallisto Bold"/>
                <a:sym typeface="Kallisto Bold"/>
              </a:defRPr>
            </a:lvl3pPr>
            <a:lvl4pPr marL="1676400" indent="-304800" defTabSz="1828800">
              <a:lnSpc>
                <a:spcPct val="130000"/>
              </a:lnSpc>
              <a:spcBef>
                <a:spcPts val="2000"/>
              </a:spcBef>
              <a:defRPr b="1" cap="all" spc="400" sz="2400">
                <a:solidFill>
                  <a:srgbClr val="F58220"/>
                </a:solidFill>
                <a:latin typeface="Kallisto Bold"/>
                <a:ea typeface="Kallisto Bold"/>
                <a:cs typeface="Kallisto Bold"/>
                <a:sym typeface="Kallisto Bold"/>
              </a:defRPr>
            </a:lvl4pPr>
            <a:lvl5pPr marL="2133600" indent="-304800" defTabSz="1828800">
              <a:lnSpc>
                <a:spcPct val="130000"/>
              </a:lnSpc>
              <a:spcBef>
                <a:spcPts val="2000"/>
              </a:spcBef>
              <a:defRPr b="1" cap="all" spc="400" sz="2400">
                <a:solidFill>
                  <a:srgbClr val="F58220"/>
                </a:solidFill>
                <a:latin typeface="Kallisto Bold"/>
                <a:ea typeface="Kallisto Bold"/>
                <a:cs typeface="Kallisto Bold"/>
                <a:sym typeface="Kallisto Bold"/>
              </a:defRPr>
            </a:lvl5pPr>
          </a:lstStyle>
          <a:p>
            <a:pPr/>
            <a:r>
              <a:t>Supertitle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xfrm>
            <a:off x="23407664" y="13115850"/>
            <a:ext cx="238721" cy="241301"/>
          </a:xfrm>
          <a:prstGeom prst="rect">
            <a:avLst/>
          </a:prstGeom>
        </p:spPr>
        <p:txBody>
          <a:bodyPr lIns="0" tIns="0" rIns="0" bIns="0" anchor="ctr"/>
          <a:lstStyle>
            <a:lvl1pPr defTabSz="1828800">
              <a:defRPr sz="1600">
                <a:solidFill>
                  <a:srgbClr val="FFFFFF">
                    <a:alpha val="25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bg>
      <p:bgPr>
        <a:gradFill flip="none" rotWithShape="1">
          <a:gsLst>
            <a:gs pos="0">
              <a:srgbClr val="221E20"/>
            </a:gs>
            <a:gs pos="100000">
              <a:srgbClr val="010101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23988566" y="13049200"/>
            <a:ext cx="371774" cy="40640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ck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 txBox="1"/>
          <p:nvPr>
            <p:ph type="title"/>
          </p:nvPr>
        </p:nvSpPr>
        <p:spPr>
          <a:xfrm>
            <a:off x="2261697" y="-254000"/>
            <a:ext cx="19690725" cy="202815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pc="0" sz="8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xfrm>
            <a:off x="21939662" y="13137554"/>
            <a:ext cx="2418854" cy="511176"/>
          </a:xfrm>
          <a:prstGeom prst="rect">
            <a:avLst/>
          </a:prstGeom>
        </p:spPr>
        <p:txBody>
          <a:bodyPr wrap="square" lIns="71437" tIns="71437" rIns="71437" bIns="71437" anchor="t"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0" name="Line"/>
          <p:cNvSpPr/>
          <p:nvPr/>
        </p:nvSpPr>
        <p:spPr>
          <a:xfrm>
            <a:off x="584200" y="1790700"/>
            <a:ext cx="23045720" cy="0"/>
          </a:xfrm>
          <a:prstGeom prst="line">
            <a:avLst/>
          </a:prstGeom>
          <a:ln w="127000">
            <a:solidFill>
              <a:srgbClr val="B9361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" name="Body Level One…"/>
          <p:cNvSpPr txBox="1"/>
          <p:nvPr>
            <p:ph type="body" idx="1"/>
          </p:nvPr>
        </p:nvSpPr>
        <p:spPr>
          <a:xfrm>
            <a:off x="2310596" y="3541712"/>
            <a:ext cx="18807511" cy="7701063"/>
          </a:xfrm>
          <a:prstGeom prst="rect">
            <a:avLst/>
          </a:prstGeom>
        </p:spPr>
        <p:txBody>
          <a:bodyPr lIns="71437" tIns="71437" rIns="71437" bIns="71437"/>
          <a:lstStyle>
            <a:lvl1pPr marL="228600" indent="-228600" defTabSz="821531">
              <a:spcBef>
                <a:spcPts val="0"/>
              </a:spcBef>
              <a:buAutoNum type="arabicPeriod" startAt="1"/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054100" indent="-508000" defTabSz="821531">
              <a:spcBef>
                <a:spcPts val="0"/>
              </a:spcBef>
              <a:buSzPct val="127000"/>
              <a:buChar char="➡"/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612900" indent="-508000" defTabSz="821531">
              <a:spcBef>
                <a:spcPts val="0"/>
              </a:spcBef>
              <a:buChar char="-"/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193800" indent="-508000" defTabSz="821531">
              <a:spcBef>
                <a:spcPts val="0"/>
              </a:spcBef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422400" indent="-508000" defTabSz="821531">
              <a:spcBef>
                <a:spcPts val="0"/>
              </a:spcBef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"/>
          <p:cNvSpPr/>
          <p:nvPr/>
        </p:nvSpPr>
        <p:spPr>
          <a:xfrm>
            <a:off x="2" y="12818381"/>
            <a:ext cx="24384001" cy="897619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651000">
              <a:spcBef>
                <a:spcPts val="0"/>
              </a:spcBef>
              <a:defRPr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Title Text"/>
          <p:cNvSpPr txBox="1"/>
          <p:nvPr>
            <p:ph type="title"/>
          </p:nvPr>
        </p:nvSpPr>
        <p:spPr>
          <a:xfrm>
            <a:off x="1676400" y="730251"/>
            <a:ext cx="21031200" cy="1824266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876675">
              <a:lnSpc>
                <a:spcPct val="80000"/>
              </a:lnSpc>
              <a:defRPr b="1" spc="-464" sz="8000">
                <a:gradFill flip="none" rotWithShape="1">
                  <a:gsLst>
                    <a:gs pos="0">
                      <a:srgbClr val="DE5A35"/>
                    </a:gs>
                    <a:gs pos="100000">
                      <a:srgbClr val="E6883C"/>
                    </a:gs>
                  </a:gsLst>
                  <a:lin ang="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0" name="Body Level One…"/>
          <p:cNvSpPr txBox="1"/>
          <p:nvPr>
            <p:ph type="body" idx="1"/>
          </p:nvPr>
        </p:nvSpPr>
        <p:spPr>
          <a:xfrm>
            <a:off x="1676400" y="3018973"/>
            <a:ext cx="21031200" cy="9334955"/>
          </a:xfrm>
          <a:prstGeom prst="rect">
            <a:avLst/>
          </a:prstGeom>
        </p:spPr>
        <p:txBody>
          <a:bodyPr lIns="45719" tIns="45719" rIns="45719" bIns="45719"/>
          <a:lstStyle>
            <a:lvl1pPr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447800" indent="-5334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2468879" indent="-640079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3454400" indent="-7112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4368800" indent="-7112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23940827" y="13121005"/>
            <a:ext cx="443172" cy="4597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2438337"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"/>
          <p:cNvSpPr/>
          <p:nvPr/>
        </p:nvSpPr>
        <p:spPr>
          <a:xfrm>
            <a:off x="2" y="12818381"/>
            <a:ext cx="24384001" cy="897619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651000">
              <a:spcBef>
                <a:spcPts val="0"/>
              </a:spcBef>
              <a:defRPr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Title Text"/>
          <p:cNvSpPr txBox="1"/>
          <p:nvPr>
            <p:ph type="title"/>
          </p:nvPr>
        </p:nvSpPr>
        <p:spPr>
          <a:xfrm>
            <a:off x="1676400" y="730251"/>
            <a:ext cx="21031200" cy="1824266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876675">
              <a:lnSpc>
                <a:spcPct val="80000"/>
              </a:lnSpc>
              <a:defRPr b="1" spc="-464" sz="8000">
                <a:gradFill flip="none" rotWithShape="1">
                  <a:gsLst>
                    <a:gs pos="0">
                      <a:srgbClr val="DE5A35"/>
                    </a:gs>
                    <a:gs pos="100000">
                      <a:srgbClr val="E6883C"/>
                    </a:gs>
                  </a:gsLst>
                  <a:lin ang="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0" name="Body Level One…"/>
          <p:cNvSpPr txBox="1"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45719" tIns="45719" rIns="45719" bIns="45719"/>
          <a:lstStyle>
            <a:lvl1pPr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447800" indent="-5334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2468879" indent="-640079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3454400" indent="-7112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4368800" indent="-711200" defTabSz="1828800">
              <a:lnSpc>
                <a:spcPct val="90000"/>
              </a:lnSpc>
              <a:spcBef>
                <a:spcPts val="2000"/>
              </a:spcBef>
              <a:buClr>
                <a:srgbClr val="DF5934"/>
              </a:buClr>
              <a:buFont typeface="Arial"/>
              <a:defRPr sz="5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23940827" y="13121005"/>
            <a:ext cx="443172" cy="4597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2438337"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Subtitl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hyperlink" Target="mailto:dsutherland@realtafusion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hyperlink" Target="https://arxiv.org/search/physics?searchtype=author&amp;query=Frank,+S+J" TargetMode="External"/><Relationship Id="rId6" Type="http://schemas.openxmlformats.org/officeDocument/2006/relationships/hyperlink" Target="https://arxiv.org/search/physics?searchtype=author&amp;query=Viola,+J" TargetMode="External"/><Relationship Id="rId7" Type="http://schemas.openxmlformats.org/officeDocument/2006/relationships/hyperlink" Target="https://arxiv.org/search/physics?searchtype=author&amp;query=Petrov,+Y+V" TargetMode="External"/><Relationship Id="rId8" Type="http://schemas.openxmlformats.org/officeDocument/2006/relationships/hyperlink" Target="https://arxiv.org/search/physics?searchtype=author&amp;query=Anderson,+J+K" TargetMode="External"/><Relationship Id="rId9" Type="http://schemas.openxmlformats.org/officeDocument/2006/relationships/hyperlink" Target="https://arxiv.org/search/physics?searchtype=author&amp;query=Bindl,+D" TargetMode="External"/><Relationship Id="rId10" Type="http://schemas.openxmlformats.org/officeDocument/2006/relationships/hyperlink" Target="https://arxiv.org/search/physics?searchtype=author&amp;query=Biswas,+B" TargetMode="External"/><Relationship Id="rId11" Type="http://schemas.openxmlformats.org/officeDocument/2006/relationships/hyperlink" Target="https://arxiv.org/search/physics?searchtype=author&amp;query=Caneses,+J" TargetMode="External"/><Relationship Id="rId12" Type="http://schemas.openxmlformats.org/officeDocument/2006/relationships/hyperlink" Target="https://arxiv.org/search/physics?searchtype=author&amp;query=Endrizzi,+D" TargetMode="External"/><Relationship Id="rId13" Type="http://schemas.openxmlformats.org/officeDocument/2006/relationships/hyperlink" Target="https://arxiv.org/search/physics?searchtype=author&amp;query=Furlong,+K" TargetMode="External"/><Relationship Id="rId14" Type="http://schemas.openxmlformats.org/officeDocument/2006/relationships/hyperlink" Target="https://arxiv.org/search/physics?searchtype=author&amp;query=Harvey,+R+W" TargetMode="External"/><Relationship Id="rId15" Type="http://schemas.openxmlformats.org/officeDocument/2006/relationships/hyperlink" Target="https://arxiv.org/search/physics?searchtype=author&amp;query=Jacobson,+C+M" TargetMode="External"/><Relationship Id="rId16" Type="http://schemas.openxmlformats.org/officeDocument/2006/relationships/hyperlink" Target="https://arxiv.org/search/physics?searchtype=author&amp;query=Lindley,+B" TargetMode="External"/><Relationship Id="rId17" Type="http://schemas.openxmlformats.org/officeDocument/2006/relationships/hyperlink" Target="https://arxiv.org/search/physics?searchtype=author&amp;query=Marriott,+E" TargetMode="External"/><Relationship Id="rId18" Type="http://schemas.openxmlformats.org/officeDocument/2006/relationships/hyperlink" Target="https://arxiv.org/search/physics?searchtype=author&amp;query=Schmitz,+O" TargetMode="External"/><Relationship Id="rId19" Type="http://schemas.openxmlformats.org/officeDocument/2006/relationships/hyperlink" Target="https://arxiv.org/search/physics?searchtype=author&amp;query=Shih,+K" TargetMode="External"/><Relationship Id="rId20" Type="http://schemas.openxmlformats.org/officeDocument/2006/relationships/hyperlink" Target="https://arxiv.org/search/physics?searchtype=author&amp;query=Forest,+C+B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4.png"/><Relationship Id="rId3" Type="http://schemas.openxmlformats.org/officeDocument/2006/relationships/image" Target="../media/image1.tif"/><Relationship Id="rId4" Type="http://schemas.openxmlformats.org/officeDocument/2006/relationships/image" Target="../media/image6.jpeg"/><Relationship Id="rId5" Type="http://schemas.openxmlformats.org/officeDocument/2006/relationships/image" Target="../media/image5.jpeg"/><Relationship Id="rId6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28.png"/><Relationship Id="rId7" Type="http://schemas.openxmlformats.org/officeDocument/2006/relationships/image" Target="../media/image1.gif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6.tif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11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14.png"/><Relationship Id="rId8" Type="http://schemas.openxmlformats.org/officeDocument/2006/relationships/image" Target="../media/image25.png"/><Relationship Id="rId9" Type="http://schemas.openxmlformats.org/officeDocument/2006/relationships/image" Target="../media/image13.jpeg"/><Relationship Id="rId10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8.png"/><Relationship Id="rId3" Type="http://schemas.openxmlformats.org/officeDocument/2006/relationships/image" Target="../media/image11.jpeg"/><Relationship Id="rId4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14.jpe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4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Relationship Id="rId4" Type="http://schemas.openxmlformats.org/officeDocument/2006/relationships/image" Target="../media/image4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hyperlink" Target="https://doi.org/10.1017/S0022377823001290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1.png"/><Relationship Id="rId3" Type="http://schemas.openxmlformats.org/officeDocument/2006/relationships/image" Target="../media/image17.jpeg"/><Relationship Id="rId4" Type="http://schemas.openxmlformats.org/officeDocument/2006/relationships/hyperlink" Target="https://www.iter.org/node/20687/japan-develops-first-high-output-multi-frequency-gyrotron" TargetMode="External"/><Relationship Id="rId5" Type="http://schemas.openxmlformats.org/officeDocument/2006/relationships/image" Target="../media/image5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6.png"/><Relationship Id="rId4" Type="http://schemas.openxmlformats.org/officeDocument/2006/relationships/image" Target="../media/image5.jpe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hyperlink" Target="https://doi.org/10.1017/S0022377823000806" TargetMode="External"/><Relationship Id="rId10" Type="http://schemas.openxmlformats.org/officeDocument/2006/relationships/hyperlink" Target="https://doi.org/10.1017/S0022377823001290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.tif"/><Relationship Id="rId6" Type="http://schemas.openxmlformats.org/officeDocument/2006/relationships/image" Target="../media/image8.jpe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9.jpeg"/><Relationship Id="rId10" Type="http://schemas.openxmlformats.org/officeDocument/2006/relationships/image" Target="../media/image21.png"/><Relationship Id="rId11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"/>
          <p:cNvSpPr txBox="1"/>
          <p:nvPr>
            <p:ph type="sldNum" sz="quarter" idx="4294967295"/>
          </p:nvPr>
        </p:nvSpPr>
        <p:spPr>
          <a:xfrm>
            <a:off x="24046668" y="13049198"/>
            <a:ext cx="255564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1" name="nasa-JHyiw_dpALk-unsplash.jpeg" descr="nasa-JHyiw_dpALk-unspla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14165211" y="3487787"/>
            <a:ext cx="13716002" cy="6740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Realta-Fusion-Logo-Reverse-Tag.pdf" descr="Realta-Fusion-Logo-Reverse-Ta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450" y="4130230"/>
            <a:ext cx="7992359" cy="312201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tangle"/>
          <p:cNvSpPr/>
          <p:nvPr/>
        </p:nvSpPr>
        <p:spPr>
          <a:xfrm>
            <a:off x="-85625" y="12584638"/>
            <a:ext cx="24393426" cy="11313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4" name="February 2023 Investor Pitch Deck"/>
          <p:cNvSpPr txBox="1"/>
          <p:nvPr/>
        </p:nvSpPr>
        <p:spPr>
          <a:xfrm>
            <a:off x="342898" y="12914859"/>
            <a:ext cx="12383496" cy="63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734694">
              <a:spcBef>
                <a:spcPts val="0"/>
              </a:spcBef>
              <a:defRPr b="1" sz="3200">
                <a:solidFill>
                  <a:srgbClr val="DE5A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December 2-3, 2024 | FPA | Washington, D.C.  </a:t>
            </a:r>
          </a:p>
        </p:txBody>
      </p:sp>
      <p:sp>
        <p:nvSpPr>
          <p:cNvPr id="355" name="TextBox 1"/>
          <p:cNvSpPr txBox="1"/>
          <p:nvPr/>
        </p:nvSpPr>
        <p:spPr>
          <a:xfrm>
            <a:off x="1901450" y="7900328"/>
            <a:ext cx="82296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7">
              <a:spcBef>
                <a:spcPts val="0"/>
              </a:spcBef>
              <a:defRPr b="1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Cary Forest | CSO</a:t>
            </a:r>
            <a:endParaRPr b="0"/>
          </a:p>
          <a:p>
            <a:pPr defTabSz="2438337">
              <a:spcBef>
                <a:spcPts val="0"/>
              </a:spcBef>
              <a:defRPr b="1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cary@realtafusion.com</a:t>
            </a:r>
            <a:r>
              <a:t>  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ompact, high field mirror leads to attractive Tandem Mirror Designs"/>
          <p:cNvSpPr txBox="1"/>
          <p:nvPr>
            <p:ph type="title"/>
          </p:nvPr>
        </p:nvSpPr>
        <p:spPr>
          <a:xfrm>
            <a:off x="1381492" y="-247166"/>
            <a:ext cx="21031201" cy="1824265"/>
          </a:xfrm>
          <a:prstGeom prst="rect">
            <a:avLst/>
          </a:prstGeom>
        </p:spPr>
        <p:txBody>
          <a:bodyPr/>
          <a:lstStyle>
            <a:lvl1pPr defTabSz="1773936">
              <a:lnSpc>
                <a:spcPct val="100000"/>
              </a:lnSpc>
              <a:defRPr b="0" spc="0" sz="5432">
                <a:solidFill>
                  <a:srgbClr val="000000"/>
                </a:solidFill>
              </a:defRPr>
            </a:lvl1pPr>
          </a:lstStyle>
          <a:p>
            <a:pPr/>
            <a:r>
              <a:t>Compact, high field mirror leads to attractive Tandem Mirror Designs</a:t>
            </a:r>
          </a:p>
        </p:txBody>
      </p:sp>
      <p:sp>
        <p:nvSpPr>
          <p:cNvPr id="529" name="axisymmetric classical tandem mirror…"/>
          <p:cNvSpPr txBox="1"/>
          <p:nvPr>
            <p:ph type="body" sz="half" idx="1"/>
          </p:nvPr>
        </p:nvSpPr>
        <p:spPr>
          <a:xfrm>
            <a:off x="738454" y="1887225"/>
            <a:ext cx="8953643" cy="933495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800" u="sng"/>
            </a:pPr>
            <a:r>
              <a:t>axisymmetric classical tandem mirror</a:t>
            </a:r>
          </a:p>
          <a:p>
            <a:pPr marL="0" indent="0" algn="ctr">
              <a:buSzTx/>
              <a:buNone/>
              <a:defRPr sz="3800"/>
            </a:pPr>
            <a:r>
              <a:t>(no thermal barriers)</a:t>
            </a:r>
          </a:p>
        </p:txBody>
      </p:sp>
      <p:sp>
        <p:nvSpPr>
          <p:cNvPr id="530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1" name="Picture 36" descr="Picture 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346" y="4317288"/>
            <a:ext cx="8220632" cy="5566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8852" y="1699077"/>
            <a:ext cx="5162171" cy="831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4086" y="2747205"/>
            <a:ext cx="9907555" cy="70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ubmitted to J. Plasma Phys. (2024)…"/>
          <p:cNvSpPr txBox="1"/>
          <p:nvPr/>
        </p:nvSpPr>
        <p:spPr>
          <a:xfrm>
            <a:off x="14073849" y="9638418"/>
            <a:ext cx="10208030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i="1"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Submitted to J. Plasma Phys. </a:t>
            </a:r>
            <a:r>
              <a:rPr i="0"/>
              <a:t>(2024)</a:t>
            </a:r>
            <a:endParaRPr i="0"/>
          </a:p>
          <a:p>
            <a:pPr defTabSz="457200">
              <a:spcBef>
                <a:spcPts val="0"/>
              </a:spcBef>
              <a:defRPr i="1"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Published by Cambridge University Press</a:t>
            </a:r>
          </a:p>
          <a:p>
            <a:pPr defTabSz="457200">
              <a:spcBef>
                <a:spcPts val="0"/>
              </a:spcBef>
              <a:defRPr i="1" sz="19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arXiv preprint ar.Xiv:2411.06644. 2024 Nov 11.</a:t>
            </a:r>
          </a:p>
          <a:p>
            <a:pPr defTabSz="457200">
              <a:spcBef>
                <a:spcPts val="0"/>
              </a:spcBef>
              <a:defRPr i="1"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0"/>
              </a:spcBef>
              <a:defRPr b="1"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Integrated modelling of equilibrium and transport in axisymmetric magnetic mirror fusion devices</a:t>
            </a:r>
          </a:p>
          <a:p>
            <a:pPr defTabSz="457200">
              <a:spcBef>
                <a:spcPts val="0"/>
              </a:spcBef>
              <a:defRPr i="1" sz="19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hlinkClick r:id="rId5" invalidUrl="" action="" tgtFrame="" tooltip="" history="1" highlightClick="0" endSnd="0"/>
              </a:rPr>
              <a:t>S. J. Frank</a:t>
            </a:r>
            <a:r>
              <a:rPr sz="1555"/>
              <a:t>, </a:t>
            </a:r>
            <a:r>
              <a:rPr>
                <a:hlinkClick r:id="rId6" invalidUrl="" action="" tgtFrame="" tooltip="" history="1" highlightClick="0" endSnd="0"/>
              </a:rPr>
              <a:t>J. Viola</a:t>
            </a:r>
            <a:r>
              <a:rPr sz="1555"/>
              <a:t>, </a:t>
            </a:r>
            <a:r>
              <a:rPr>
                <a:hlinkClick r:id="rId7" invalidUrl="" action="" tgtFrame="" tooltip="" history="1" highlightClick="0" endSnd="0"/>
              </a:rPr>
              <a:t>Yu. V. Petrov</a:t>
            </a:r>
            <a:r>
              <a:rPr sz="1555"/>
              <a:t>, </a:t>
            </a:r>
            <a:r>
              <a:rPr>
                <a:hlinkClick r:id="rId8" invalidUrl="" action="" tgtFrame="" tooltip="" history="1" highlightClick="0" endSnd="0"/>
              </a:rPr>
              <a:t>J. K. Anderson</a:t>
            </a:r>
            <a:r>
              <a:rPr sz="1555"/>
              <a:t>, </a:t>
            </a:r>
            <a:r>
              <a:rPr>
                <a:hlinkClick r:id="rId9" invalidUrl="" action="" tgtFrame="" tooltip="" history="1" highlightClick="0" endSnd="0"/>
              </a:rPr>
              <a:t>D. Bindl</a:t>
            </a:r>
            <a:r>
              <a:rPr sz="1555"/>
              <a:t>, </a:t>
            </a:r>
            <a:r>
              <a:rPr>
                <a:hlinkClick r:id="rId10" invalidUrl="" action="" tgtFrame="" tooltip="" history="1" highlightClick="0" endSnd="0"/>
              </a:rPr>
              <a:t>B. Biswas</a:t>
            </a:r>
            <a:r>
              <a:rPr sz="1555"/>
              <a:t>, </a:t>
            </a:r>
            <a:r>
              <a:rPr>
                <a:hlinkClick r:id="rId11" invalidUrl="" action="" tgtFrame="" tooltip="" history="1" highlightClick="0" endSnd="0"/>
              </a:rPr>
              <a:t>J. Caneses</a:t>
            </a:r>
            <a:r>
              <a:rPr sz="1555"/>
              <a:t>, </a:t>
            </a:r>
            <a:r>
              <a:rPr>
                <a:hlinkClick r:id="rId12" invalidUrl="" action="" tgtFrame="" tooltip="" history="1" highlightClick="0" endSnd="0"/>
              </a:rPr>
              <a:t>D. Endrizzi</a:t>
            </a:r>
            <a:r>
              <a:rPr sz="1555"/>
              <a:t>, </a:t>
            </a:r>
            <a:r>
              <a:rPr>
                <a:hlinkClick r:id="rId13" invalidUrl="" action="" tgtFrame="" tooltip="" history="1" highlightClick="0" endSnd="0"/>
              </a:rPr>
              <a:t>K. Furlong</a:t>
            </a:r>
            <a:r>
              <a:rPr sz="1555"/>
              <a:t>, </a:t>
            </a:r>
            <a:r>
              <a:rPr>
                <a:hlinkClick r:id="rId14" invalidUrl="" action="" tgtFrame="" tooltip="" history="1" highlightClick="0" endSnd="0"/>
              </a:rPr>
              <a:t>R. W. Harvey</a:t>
            </a:r>
            <a:r>
              <a:rPr sz="1555"/>
              <a:t>, </a:t>
            </a:r>
            <a:r>
              <a:rPr>
                <a:hlinkClick r:id="rId15" invalidUrl="" action="" tgtFrame="" tooltip="" history="1" highlightClick="0" endSnd="0"/>
              </a:rPr>
              <a:t>C. M. Jacobson</a:t>
            </a:r>
            <a:r>
              <a:rPr sz="1555"/>
              <a:t>, </a:t>
            </a:r>
            <a:r>
              <a:rPr>
                <a:hlinkClick r:id="rId16" invalidUrl="" action="" tgtFrame="" tooltip="" history="1" highlightClick="0" endSnd="0"/>
              </a:rPr>
              <a:t>B. Lindley</a:t>
            </a:r>
            <a:r>
              <a:rPr sz="1555"/>
              <a:t>, </a:t>
            </a:r>
            <a:r>
              <a:rPr>
                <a:hlinkClick r:id="rId17" invalidUrl="" action="" tgtFrame="" tooltip="" history="1" highlightClick="0" endSnd="0"/>
              </a:rPr>
              <a:t>E. Marriott</a:t>
            </a:r>
            <a:r>
              <a:rPr sz="1555"/>
              <a:t>, </a:t>
            </a:r>
            <a:r>
              <a:rPr>
                <a:hlinkClick r:id="rId18" invalidUrl="" action="" tgtFrame="" tooltip="" history="1" highlightClick="0" endSnd="0"/>
              </a:rPr>
              <a:t>O. Schmitz</a:t>
            </a:r>
            <a:r>
              <a:rPr sz="1555"/>
              <a:t>, </a:t>
            </a:r>
            <a:r>
              <a:rPr>
                <a:hlinkClick r:id="rId19" invalidUrl="" action="" tgtFrame="" tooltip="" history="1" highlightClick="0" endSnd="0"/>
              </a:rPr>
              <a:t>K. Shih</a:t>
            </a:r>
            <a:r>
              <a:rPr sz="1555"/>
              <a:t>, </a:t>
            </a:r>
            <a:r>
              <a:rPr>
                <a:hlinkClick r:id="rId20" invalidUrl="" action="" tgtFrame="" tooltip="" history="1" highlightClick="0" endSnd="0"/>
              </a:rPr>
              <a:t>C. B. Forest</a:t>
            </a:r>
          </a:p>
        </p:txBody>
      </p:sp>
      <p:sp>
        <p:nvSpPr>
          <p:cNvPr id="535" name="Line"/>
          <p:cNvSpPr/>
          <p:nvPr/>
        </p:nvSpPr>
        <p:spPr>
          <a:xfrm flipV="1">
            <a:off x="9637531" y="1615633"/>
            <a:ext cx="1" cy="10484735"/>
          </a:xfrm>
          <a:prstGeom prst="line">
            <a:avLst/>
          </a:prstGeom>
          <a:ln w="114300">
            <a:solidFill>
              <a:schemeClr val="accent1">
                <a:satOff val="-9155"/>
                <a:lumOff val="-326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6" name="Tandem Mirror POPCON"/>
          <p:cNvSpPr txBox="1"/>
          <p:nvPr/>
        </p:nvSpPr>
        <p:spPr>
          <a:xfrm>
            <a:off x="16312078" y="2126526"/>
            <a:ext cx="5731571" cy="711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Tandem Mirror POPCON</a:t>
            </a:r>
          </a:p>
        </p:txBody>
      </p:sp>
      <p:sp>
        <p:nvSpPr>
          <p:cNvPr id="537" name="A new simpler way to obtain high fusion power gain in tandem mirrors, Fowler, T. K., Moir, R. W. &amp; Simonen, T. C.. Nucl Fusion 57, 056014 (2017)."/>
          <p:cNvSpPr txBox="1"/>
          <p:nvPr/>
        </p:nvSpPr>
        <p:spPr>
          <a:xfrm>
            <a:off x="348841" y="10593305"/>
            <a:ext cx="895364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b="1" sz="2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 new simpler way to obtain high fusion power gain in tandem mirrors, </a:t>
            </a:r>
            <a:r>
              <a:rPr b="0"/>
              <a:t>Fowler, T. K., Moir, R. W. &amp; Simonen, T. C.. </a:t>
            </a:r>
            <a:r>
              <a:rPr b="0" i="1"/>
              <a:t>Nucl Fusion</a:t>
            </a:r>
            <a:r>
              <a:rPr b="0"/>
              <a:t> 57, 056014 (2017).</a:t>
            </a:r>
          </a:p>
        </p:txBody>
      </p:sp>
      <p:sp>
        <p:nvSpPr>
          <p:cNvPr id="538" name="Footer Placeholder 7"/>
          <p:cNvSpPr txBox="1"/>
          <p:nvPr/>
        </p:nvSpPr>
        <p:spPr>
          <a:xfrm>
            <a:off x="4627612" y="12940029"/>
            <a:ext cx="1453896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mirror_conf2.pdf" descr="mirror_conf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9385" y="3157086"/>
            <a:ext cx="8985230" cy="8336503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Shape"/>
          <p:cNvSpPr/>
          <p:nvPr/>
        </p:nvSpPr>
        <p:spPr>
          <a:xfrm>
            <a:off x="13488720" y="3477564"/>
            <a:ext cx="2590667" cy="1919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7"/>
                </a:moveTo>
                <a:lnTo>
                  <a:pt x="1524" y="6572"/>
                </a:lnTo>
                <a:lnTo>
                  <a:pt x="2990" y="10353"/>
                </a:lnTo>
                <a:lnTo>
                  <a:pt x="5492" y="15323"/>
                </a:lnTo>
                <a:lnTo>
                  <a:pt x="8385" y="19916"/>
                </a:lnTo>
                <a:lnTo>
                  <a:pt x="10236" y="21600"/>
                </a:lnTo>
                <a:cubicBezTo>
                  <a:pt x="10732" y="21533"/>
                  <a:pt x="11206" y="21333"/>
                  <a:pt x="11617" y="21018"/>
                </a:cubicBezTo>
                <a:cubicBezTo>
                  <a:pt x="12018" y="20711"/>
                  <a:pt x="12347" y="20303"/>
                  <a:pt x="12577" y="19827"/>
                </a:cubicBezTo>
                <a:lnTo>
                  <a:pt x="14876" y="17062"/>
                </a:lnTo>
                <a:lnTo>
                  <a:pt x="16642" y="13946"/>
                </a:lnTo>
                <a:lnTo>
                  <a:pt x="18301" y="11490"/>
                </a:lnTo>
                <a:lnTo>
                  <a:pt x="19612" y="9227"/>
                </a:lnTo>
                <a:lnTo>
                  <a:pt x="20847" y="6714"/>
                </a:lnTo>
                <a:lnTo>
                  <a:pt x="21585" y="4950"/>
                </a:lnTo>
                <a:lnTo>
                  <a:pt x="21600" y="0"/>
                </a:lnTo>
                <a:lnTo>
                  <a:pt x="0" y="27"/>
                </a:lnTo>
                <a:close/>
              </a:path>
            </a:pathLst>
          </a:custGeom>
          <a:solidFill>
            <a:srgbClr val="997C00">
              <a:alpha val="430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2438337">
              <a:spcBef>
                <a:spcPts val="0"/>
              </a:spcBef>
              <a:defRPr sz="4800">
                <a:solidFill>
                  <a:srgbClr val="997C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2" name="Line"/>
          <p:cNvSpPr/>
          <p:nvPr/>
        </p:nvSpPr>
        <p:spPr>
          <a:xfrm flipV="1">
            <a:off x="9450136" y="4284514"/>
            <a:ext cx="5048073" cy="5351349"/>
          </a:xfrm>
          <a:prstGeom prst="line">
            <a:avLst/>
          </a:prstGeom>
          <a:ln w="57150">
            <a:solidFill>
              <a:srgbClr val="DF5934">
                <a:alpha val="48420"/>
              </a:srgbClr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3" name="Shape"/>
          <p:cNvSpPr/>
          <p:nvPr/>
        </p:nvSpPr>
        <p:spPr>
          <a:xfrm>
            <a:off x="12747456" y="3477564"/>
            <a:ext cx="2590667" cy="2291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7"/>
                </a:moveTo>
                <a:lnTo>
                  <a:pt x="1524" y="6572"/>
                </a:lnTo>
                <a:lnTo>
                  <a:pt x="2990" y="10353"/>
                </a:lnTo>
                <a:lnTo>
                  <a:pt x="5492" y="15323"/>
                </a:lnTo>
                <a:lnTo>
                  <a:pt x="8385" y="19916"/>
                </a:lnTo>
                <a:lnTo>
                  <a:pt x="10236" y="21600"/>
                </a:lnTo>
                <a:cubicBezTo>
                  <a:pt x="10732" y="21533"/>
                  <a:pt x="11206" y="21333"/>
                  <a:pt x="11617" y="21018"/>
                </a:cubicBezTo>
                <a:cubicBezTo>
                  <a:pt x="12018" y="20711"/>
                  <a:pt x="12347" y="20303"/>
                  <a:pt x="12577" y="19827"/>
                </a:cubicBezTo>
                <a:lnTo>
                  <a:pt x="14876" y="17062"/>
                </a:lnTo>
                <a:lnTo>
                  <a:pt x="16642" y="13946"/>
                </a:lnTo>
                <a:lnTo>
                  <a:pt x="18301" y="11490"/>
                </a:lnTo>
                <a:lnTo>
                  <a:pt x="19612" y="9227"/>
                </a:lnTo>
                <a:lnTo>
                  <a:pt x="20847" y="6714"/>
                </a:lnTo>
                <a:lnTo>
                  <a:pt x="21585" y="4950"/>
                </a:lnTo>
                <a:lnTo>
                  <a:pt x="21600" y="0"/>
                </a:lnTo>
                <a:lnTo>
                  <a:pt x="0" y="27"/>
                </a:lnTo>
                <a:close/>
              </a:path>
            </a:pathLst>
          </a:custGeom>
          <a:solidFill>
            <a:srgbClr val="DF5934">
              <a:alpha val="4308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2438337">
              <a:spcBef>
                <a:spcPts val="0"/>
              </a:spcBef>
              <a:defRPr sz="4800">
                <a:ln w="9525" cap="flat">
                  <a:solidFill>
                    <a:srgbClr val="FFD932"/>
                  </a:solidFill>
                  <a:prstDash val="solid"/>
                  <a:round/>
                </a:ln>
                <a:solidFill>
                  <a:srgbClr val="FFEF4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4" name="Oval 64"/>
          <p:cNvSpPr/>
          <p:nvPr/>
        </p:nvSpPr>
        <p:spPr>
          <a:xfrm>
            <a:off x="13582820" y="4534275"/>
            <a:ext cx="749301" cy="711201"/>
          </a:xfrm>
          <a:prstGeom prst="ellipse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2438337">
              <a:spcBef>
                <a:spcPts val="0"/>
              </a:spcBef>
              <a:defRPr sz="4800">
                <a:solidFill>
                  <a:srgbClr val="772813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5" name="Title 1"/>
          <p:cNvSpPr txBox="1"/>
          <p:nvPr>
            <p:ph type="title"/>
          </p:nvPr>
        </p:nvSpPr>
        <p:spPr>
          <a:xfrm>
            <a:off x="581348" y="730251"/>
            <a:ext cx="22126252" cy="1824266"/>
          </a:xfrm>
          <a:prstGeom prst="rect">
            <a:avLst/>
          </a:prstGeom>
        </p:spPr>
        <p:txBody>
          <a:bodyPr/>
          <a:lstStyle>
            <a:lvl1pPr defTabSz="4242708">
              <a:defRPr spc="-435" sz="6264"/>
            </a:lvl1pPr>
          </a:lstStyle>
          <a:p>
            <a:pPr/>
            <a:r>
              <a:t>Scaling the simple and tandem axisymmetric mirror to high performance plasma conditions </a:t>
            </a:r>
          </a:p>
        </p:txBody>
      </p:sp>
      <p:sp>
        <p:nvSpPr>
          <p:cNvPr id="546" name="Slide Number Placeholder 4"/>
          <p:cNvSpPr txBox="1"/>
          <p:nvPr>
            <p:ph type="sldNum" sz="quarter" idx="2"/>
          </p:nvPr>
        </p:nvSpPr>
        <p:spPr>
          <a:xfrm>
            <a:off x="23963301" y="13121004"/>
            <a:ext cx="420698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52" name="Group"/>
          <p:cNvGrpSpPr/>
          <p:nvPr/>
        </p:nvGrpSpPr>
        <p:grpSpPr>
          <a:xfrm>
            <a:off x="585738" y="3157086"/>
            <a:ext cx="13218653" cy="3452105"/>
            <a:chOff x="0" y="0"/>
            <a:chExt cx="13218651" cy="3452103"/>
          </a:xfrm>
        </p:grpSpPr>
        <p:sp>
          <p:nvSpPr>
            <p:cNvPr id="547" name="Line"/>
            <p:cNvSpPr/>
            <p:nvPr/>
          </p:nvSpPr>
          <p:spPr>
            <a:xfrm>
              <a:off x="6077825" y="1883322"/>
              <a:ext cx="5848965" cy="879817"/>
            </a:xfrm>
            <a:prstGeom prst="line">
              <a:avLst/>
            </a:prstGeom>
            <a:noFill/>
            <a:ln w="114300" cap="flat">
              <a:solidFill>
                <a:srgbClr val="929292">
                  <a:alpha val="60178"/>
                </a:srgbClr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2438337">
                <a:spcBef>
                  <a:spcPts val="0"/>
                </a:spcBef>
                <a:defRPr b="1" sz="2400">
                  <a:solidFill>
                    <a:srgbClr val="5E5E5E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550" name="Group"/>
            <p:cNvGrpSpPr/>
            <p:nvPr/>
          </p:nvGrpSpPr>
          <p:grpSpPr>
            <a:xfrm>
              <a:off x="0" y="0"/>
              <a:ext cx="7113646" cy="2970626"/>
              <a:chOff x="0" y="0"/>
              <a:chExt cx="7113645" cy="2970625"/>
            </a:xfrm>
          </p:grpSpPr>
          <p:pic>
            <p:nvPicPr>
              <p:cNvPr id="54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113646" cy="2970626"/>
              </a:xfrm>
              <a:prstGeom prst="rect">
                <a:avLst/>
              </a:prstGeom>
              <a:ln w="19050" cap="flat">
                <a:solidFill>
                  <a:srgbClr val="DF5934"/>
                </a:solidFill>
                <a:prstDash val="solid"/>
                <a:miter lim="400000"/>
              </a:ln>
              <a:effectLst/>
            </p:spPr>
          </p:pic>
          <p:sp>
            <p:nvSpPr>
              <p:cNvPr id="549" name="MFTF-B Tandem"/>
              <p:cNvSpPr txBox="1"/>
              <p:nvPr/>
            </p:nvSpPr>
            <p:spPr>
              <a:xfrm>
                <a:off x="110738" y="2023"/>
                <a:ext cx="4777781" cy="939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01600" tIns="101600" rIns="101600" bIns="101600" numCol="1" anchor="ctr">
                <a:spAutoFit/>
              </a:bodyPr>
              <a:lstStyle>
                <a:lvl1pPr algn="ctr" defTabSz="2438337">
                  <a:spcBef>
                    <a:spcPts val="0"/>
                  </a:spcBef>
                  <a:defRPr sz="4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MFTF-B Tandem</a:t>
                </a:r>
              </a:p>
            </p:txBody>
          </p:sp>
        </p:grpSp>
        <p:sp>
          <p:nvSpPr>
            <p:cNvPr id="551" name="Oval"/>
            <p:cNvSpPr/>
            <p:nvPr/>
          </p:nvSpPr>
          <p:spPr>
            <a:xfrm rot="18999617">
              <a:off x="11598916" y="2353885"/>
              <a:ext cx="1627080" cy="625101"/>
            </a:xfrm>
            <a:prstGeom prst="ellipse">
              <a:avLst/>
            </a:prstGeom>
            <a:solidFill>
              <a:srgbClr val="000000">
                <a:alpha val="430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651000">
                <a:spcBef>
                  <a:spcPts val="0"/>
                </a:spcBef>
                <a:def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53" name="TMX-U…"/>
          <p:cNvSpPr txBox="1"/>
          <p:nvPr/>
        </p:nvSpPr>
        <p:spPr>
          <a:xfrm>
            <a:off x="6202469" y="7881753"/>
            <a:ext cx="19150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TMX-U</a:t>
            </a:r>
            <a:endParaRPr b="0"/>
          </a:p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1982</a:t>
            </a:r>
          </a:p>
        </p:txBody>
      </p:sp>
      <p:sp>
        <p:nvSpPr>
          <p:cNvPr id="554" name="Line"/>
          <p:cNvSpPr/>
          <p:nvPr/>
        </p:nvSpPr>
        <p:spPr>
          <a:xfrm flipV="1">
            <a:off x="9450137" y="4174877"/>
            <a:ext cx="6655111" cy="6874123"/>
          </a:xfrm>
          <a:prstGeom prst="line">
            <a:avLst/>
          </a:prstGeom>
          <a:ln w="25400">
            <a:solidFill>
              <a:srgbClr val="825500"/>
            </a:solidFill>
            <a:miter lim="400000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5" name="Rm=10"/>
          <p:cNvSpPr txBox="1"/>
          <p:nvPr/>
        </p:nvSpPr>
        <p:spPr>
          <a:xfrm>
            <a:off x="11295713" y="8090413"/>
            <a:ext cx="1416925" cy="3838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8154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8154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8154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200" i="1">
                      <a:solidFill>
                        <a:srgbClr val="815400"/>
                      </a:solidFill>
                      <a:latin typeface="Cambria Math" panose="02040503050406030204" pitchFamily="18" charset="0"/>
                    </a:rPr>
                    <m:t>𝟏</m:t>
                  </m:r>
                  <m:r>
                    <a:rPr xmlns:a="http://schemas.openxmlformats.org/drawingml/2006/main" sz="3200" i="1">
                      <a:solidFill>
                        <a:srgbClr val="815400"/>
                      </a:solidFill>
                      <a:latin typeface="Cambria Math" panose="02040503050406030204" pitchFamily="18" charset="0"/>
                    </a:rPr>
                    <m:t>𝟎</m:t>
                  </m:r>
                </m:oMath>
              </m:oMathPara>
            </a14:m>
            <a:endParaRPr sz="3200">
              <a:solidFill>
                <a:srgbClr val="825500"/>
              </a:solidFill>
            </a:endParaRPr>
          </a:p>
        </p:txBody>
      </p:sp>
      <p:sp>
        <p:nvSpPr>
          <p:cNvPr id="556" name="Tandem Confinement"/>
          <p:cNvSpPr txBox="1"/>
          <p:nvPr/>
        </p:nvSpPr>
        <p:spPr>
          <a:xfrm rot="18771923">
            <a:off x="9110157" y="6466647"/>
            <a:ext cx="479178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 defTabSz="2438337">
              <a:spcBef>
                <a:spcPts val="0"/>
              </a:spcBef>
              <a:defRPr b="1" sz="3200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Tandem Confinement</a:t>
            </a:r>
          </a:p>
        </p:txBody>
      </p:sp>
      <p:sp>
        <p:nvSpPr>
          <p:cNvPr id="557" name="TextBox 65"/>
          <p:cNvSpPr txBox="1"/>
          <p:nvPr/>
        </p:nvSpPr>
        <p:spPr>
          <a:xfrm>
            <a:off x="11268530" y="4284517"/>
            <a:ext cx="254224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2438337">
              <a:spcBef>
                <a:spcPts val="0"/>
              </a:spcBef>
              <a:defRPr sz="4800">
                <a:solidFill>
                  <a:srgbClr val="77281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HAMMiR</a:t>
            </a:r>
          </a:p>
        </p:txBody>
      </p:sp>
      <p:sp>
        <p:nvSpPr>
          <p:cNvPr id="558" name="Oval 67"/>
          <p:cNvSpPr/>
          <p:nvPr/>
        </p:nvSpPr>
        <p:spPr>
          <a:xfrm rot="18785750">
            <a:off x="13146298" y="6279944"/>
            <a:ext cx="1246695" cy="602695"/>
          </a:xfrm>
          <a:prstGeom prst="ellipse">
            <a:avLst/>
          </a:prstGeom>
          <a:solidFill>
            <a:srgbClr val="997C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2438337">
              <a:spcBef>
                <a:spcPts val="0"/>
              </a:spcBef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9" name="Oval 68"/>
          <p:cNvSpPr/>
          <p:nvPr/>
        </p:nvSpPr>
        <p:spPr>
          <a:xfrm rot="18785750">
            <a:off x="14418366" y="5292316"/>
            <a:ext cx="615995" cy="602695"/>
          </a:xfrm>
          <a:prstGeom prst="ellipse">
            <a:avLst/>
          </a:prstGeom>
          <a:solidFill>
            <a:srgbClr val="997C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2438337">
              <a:spcBef>
                <a:spcPts val="0"/>
              </a:spcBef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0" name="TextBox 69"/>
          <p:cNvSpPr txBox="1"/>
          <p:nvPr/>
        </p:nvSpPr>
        <p:spPr>
          <a:xfrm>
            <a:off x="15034244" y="5078202"/>
            <a:ext cx="117094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2438337">
              <a:spcBef>
                <a:spcPts val="0"/>
              </a:spcBef>
              <a:defRPr b="1" sz="2800">
                <a:solidFill>
                  <a:srgbClr val="997C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ANVIL</a:t>
            </a:r>
          </a:p>
        </p:txBody>
      </p:sp>
      <p:sp>
        <p:nvSpPr>
          <p:cNvPr id="561" name="TextBox 70"/>
          <p:cNvSpPr txBox="1"/>
          <p:nvPr/>
        </p:nvSpPr>
        <p:spPr>
          <a:xfrm>
            <a:off x="12080024" y="6684564"/>
            <a:ext cx="124959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2438337">
              <a:spcBef>
                <a:spcPts val="0"/>
              </a:spcBef>
              <a:defRPr b="1" sz="2800">
                <a:solidFill>
                  <a:srgbClr val="997C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WHAM</a:t>
            </a:r>
          </a:p>
        </p:txBody>
      </p:sp>
      <p:sp>
        <p:nvSpPr>
          <p:cNvPr id="562" name="Equation"/>
          <p:cNvSpPr txBox="1"/>
          <p:nvPr/>
        </p:nvSpPr>
        <p:spPr>
          <a:xfrm>
            <a:off x="12011781" y="11499632"/>
            <a:ext cx="1487378" cy="4269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𝑘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𝑒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𝑉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600"/>
          </a:p>
        </p:txBody>
      </p:sp>
      <p:sp>
        <p:nvSpPr>
          <p:cNvPr id="563" name="Straight Arrow Connector 74"/>
          <p:cNvSpPr/>
          <p:nvPr/>
        </p:nvSpPr>
        <p:spPr>
          <a:xfrm>
            <a:off x="6219576" y="7656246"/>
            <a:ext cx="5066692" cy="25175"/>
          </a:xfrm>
          <a:prstGeom prst="line">
            <a:avLst/>
          </a:prstGeom>
          <a:ln w="19050">
            <a:solidFill>
              <a:srgbClr val="151515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4" name="Straight Arrow Connector 82"/>
          <p:cNvSpPr/>
          <p:nvPr/>
        </p:nvSpPr>
        <p:spPr>
          <a:xfrm flipH="1">
            <a:off x="14415575" y="7303355"/>
            <a:ext cx="4847978" cy="1"/>
          </a:xfrm>
          <a:prstGeom prst="line">
            <a:avLst/>
          </a:prstGeom>
          <a:ln w="19050">
            <a:solidFill>
              <a:srgbClr val="151515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65" name="500px-The_Tandem_Mirror_Experiment.jpg" descr="500px-The_Tandem_Mirror_Experimen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349" y="7611936"/>
            <a:ext cx="5775451" cy="4320039"/>
          </a:xfrm>
          <a:prstGeom prst="rect">
            <a:avLst/>
          </a:prstGeom>
          <a:ln w="19050">
            <a:solidFill>
              <a:srgbClr val="DF5934"/>
            </a:solidFill>
            <a:miter lim="400000"/>
          </a:ln>
        </p:spPr>
      </p:pic>
      <p:sp>
        <p:nvSpPr>
          <p:cNvPr id="566" name="Straight Arrow Connector 84"/>
          <p:cNvSpPr/>
          <p:nvPr/>
        </p:nvSpPr>
        <p:spPr>
          <a:xfrm flipH="1">
            <a:off x="13573907" y="8282312"/>
            <a:ext cx="4847978" cy="1"/>
          </a:xfrm>
          <a:prstGeom prst="line">
            <a:avLst/>
          </a:prstGeom>
          <a:ln w="19050">
            <a:solidFill>
              <a:srgbClr val="151515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67" name="1981_MFTF_magnet installation_LLNL.jpg" descr="1981_MFTF_magnet installation_LLN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60599" y="2828607"/>
            <a:ext cx="6005333" cy="4447649"/>
          </a:xfrm>
          <a:prstGeom prst="rect">
            <a:avLst/>
          </a:prstGeom>
          <a:ln w="19050">
            <a:solidFill>
              <a:srgbClr val="DF5934"/>
            </a:solidFill>
            <a:miter lim="400000"/>
          </a:ln>
        </p:spPr>
      </p:pic>
      <p:pic>
        <p:nvPicPr>
          <p:cNvPr id="568" name="iu.jpeg" descr="iu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34416" y="8282312"/>
            <a:ext cx="4443271" cy="3243589"/>
          </a:xfrm>
          <a:prstGeom prst="rect">
            <a:avLst/>
          </a:prstGeom>
          <a:ln w="19050">
            <a:solidFill>
              <a:srgbClr val="DF5934"/>
            </a:solidFill>
            <a:miter lim="400000"/>
          </a:ln>
        </p:spPr>
      </p:pic>
      <p:sp>
        <p:nvSpPr>
          <p:cNvPr id="569" name="2XIIB…"/>
          <p:cNvSpPr txBox="1"/>
          <p:nvPr/>
        </p:nvSpPr>
        <p:spPr>
          <a:xfrm>
            <a:off x="16220013" y="8517725"/>
            <a:ext cx="9781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2XIIB</a:t>
            </a:r>
            <a:endParaRPr b="0"/>
          </a:p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1976</a:t>
            </a:r>
          </a:p>
        </p:txBody>
      </p:sp>
      <p:sp>
        <p:nvSpPr>
          <p:cNvPr id="570" name="MFTF…"/>
          <p:cNvSpPr txBox="1"/>
          <p:nvPr/>
        </p:nvSpPr>
        <p:spPr>
          <a:xfrm>
            <a:off x="16325386" y="6414668"/>
            <a:ext cx="10283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MFTF</a:t>
            </a:r>
            <a:endParaRPr b="0"/>
          </a:p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1986</a:t>
            </a:r>
          </a:p>
        </p:txBody>
      </p:sp>
      <p:sp>
        <p:nvSpPr>
          <p:cNvPr id="571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extBox 4"/>
          <p:cNvSpPr txBox="1"/>
          <p:nvPr/>
        </p:nvSpPr>
        <p:spPr>
          <a:xfrm>
            <a:off x="4044072" y="110795"/>
            <a:ext cx="14541025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5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WHAM is newly operational and addressing MHD stability and mirror confinement</a:t>
            </a:r>
          </a:p>
        </p:txBody>
      </p:sp>
      <p:sp>
        <p:nvSpPr>
          <p:cNvPr id="576" name="Slide Number Placeholder 3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2075" y="2379226"/>
            <a:ext cx="18610250" cy="10912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45991" y="8282883"/>
            <a:ext cx="7494461" cy="5050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  <p:pic>
        <p:nvPicPr>
          <p:cNvPr id="58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3" y="328854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TextBox 9"/>
          <p:cNvSpPr txBox="1"/>
          <p:nvPr/>
        </p:nvSpPr>
        <p:spPr>
          <a:xfrm>
            <a:off x="5231876" y="501358"/>
            <a:ext cx="13572788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2438337">
              <a:spcBef>
                <a:spcPts val="0"/>
              </a:spcBef>
              <a:defRPr sz="7200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Phased WHAM Project Approach</a:t>
            </a:r>
          </a:p>
        </p:txBody>
      </p:sp>
      <p:sp>
        <p:nvSpPr>
          <p:cNvPr id="584" name="TextBox 3"/>
          <p:cNvSpPr txBox="1"/>
          <p:nvPr/>
        </p:nvSpPr>
        <p:spPr>
          <a:xfrm>
            <a:off x="278360" y="11476932"/>
            <a:ext cx="15350403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 defTabSz="2438337">
              <a:spcBef>
                <a:spcPts val="0"/>
              </a:spcBef>
              <a:defRPr b="1" sz="3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WHAM is a </a:t>
            </a:r>
            <a14:m>
              <m:oMath>
                <m:r>
                  <a:rPr xmlns:a="http://schemas.openxmlformats.org/drawingml/2006/main" sz="36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≥</m:t>
                </m:r>
              </m:oMath>
            </a14:m>
            <a:r>
              <a:t> $20M machine built on $10M budget.  </a:t>
            </a:r>
            <a:endParaRPr b="0"/>
          </a:p>
          <a:p>
            <a:pPr lvl="1" algn="ctr" defTabSz="2438337">
              <a:spcBef>
                <a:spcPts val="0"/>
              </a:spcBef>
              <a:defRPr b="1" sz="11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endParaRPr b="0"/>
          </a:p>
          <a:p>
            <a:pPr lvl="1" algn="ctr" defTabSz="2438337">
              <a:spcBef>
                <a:spcPts val="0"/>
              </a:spcBef>
              <a:defRPr b="1" sz="3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State-of-the-art HTS mirror coils + a lot of surplus equipment  </a:t>
            </a:r>
          </a:p>
        </p:txBody>
      </p:sp>
      <p:sp>
        <p:nvSpPr>
          <p:cNvPr id="585" name="Slide Number Placeholder 5"/>
          <p:cNvSpPr txBox="1"/>
          <p:nvPr>
            <p:ph type="sldNum" sz="quarter" idx="2"/>
          </p:nvPr>
        </p:nvSpPr>
        <p:spPr>
          <a:xfrm>
            <a:off x="23940827" y="13121004"/>
            <a:ext cx="443172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86" name="Table 6"/>
          <p:cNvGraphicFramePr/>
          <p:nvPr/>
        </p:nvGraphicFramePr>
        <p:xfrm>
          <a:off x="15674482" y="1797715"/>
          <a:ext cx="8686798" cy="1028683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82686"/>
                <a:gridCol w="2830286"/>
                <a:gridCol w="2873826"/>
              </a:tblGrid>
              <a:tr h="744317">
                <a:tc>
                  <a:txBody>
                    <a:bodyPr/>
                    <a:lstStyle/>
                    <a:p>
                      <a:pPr algn="l" defTabSz="1828800">
                        <a:defRPr b="0" sz="1800"/>
                      </a:pPr>
                      <a:r>
                        <a:rPr b="1" sz="4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System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F593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4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Phase 1 </a:t>
                      </a:r>
                      <a:r>
                        <a:rPr sz="3600"/>
                        <a:t>(2024)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F593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4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Phase 2 </a:t>
                      </a:r>
                      <a:r>
                        <a:rPr sz="3600"/>
                        <a:t>(2025)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F5934"/>
                    </a:solidFill>
                  </a:tcPr>
                </a:tc>
              </a:tr>
              <a:tr h="1147517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Mirror coils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17.05 T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17.05 T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  <a:tr h="1449496"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End-ring biasing  (stability)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 MW bipolar waveforms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</a:tr>
              <a:tr h="13891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NBI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~24 kV, &lt;800 kW, 20 msec 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  <a:tr h="13891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RF:  fast wave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 – 30 MHz, </a:t>
                      </a:r>
                    </a:p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 1 MW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</a:tr>
              <a:tr h="13891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ECH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110 GHz, &lt;600 kW, 20 msec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  <a:tr h="13891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Vacuum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&lt;2,000 L/s turbos / cryos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&gt;100,000 L/s 
Ti, Ta gettering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</a:tr>
              <a:tr h="13891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Central field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 0.3 T, </a:t>
                      </a:r>
                    </a:p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R ~ 50 – 70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 – 0.9 T, 
R = 20-50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</a:tbl>
          </a:graphicData>
        </a:graphic>
      </p:graphicFrame>
      <p:pic>
        <p:nvPicPr>
          <p:cNvPr id="58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681" y="1795254"/>
            <a:ext cx="15544801" cy="9115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3" y="328854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TextBox 9"/>
          <p:cNvSpPr txBox="1"/>
          <p:nvPr/>
        </p:nvSpPr>
        <p:spPr>
          <a:xfrm>
            <a:off x="1699025" y="501358"/>
            <a:ext cx="16455589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2438337">
              <a:spcBef>
                <a:spcPts val="0"/>
              </a:spcBef>
              <a:defRPr sz="6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Diverse Sourcing of Components on WHAM</a:t>
            </a:r>
          </a:p>
        </p:txBody>
      </p:sp>
      <p:pic>
        <p:nvPicPr>
          <p:cNvPr id="59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02652" y="2343609"/>
            <a:ext cx="5871817" cy="1387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0783864" y="4012068"/>
            <a:ext cx="717831" cy="113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54573" y="4006093"/>
            <a:ext cx="1240433" cy="1167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22302" y="5468394"/>
            <a:ext cx="3148761" cy="86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98386" y="6966773"/>
            <a:ext cx="1346711" cy="673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Picture 12" descr="Pictur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64412" y="6901529"/>
            <a:ext cx="2374153" cy="7883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Group 13"/>
          <p:cNvGrpSpPr/>
          <p:nvPr/>
        </p:nvGrpSpPr>
        <p:grpSpPr>
          <a:xfrm>
            <a:off x="8793108" y="8460829"/>
            <a:ext cx="4444027" cy="703231"/>
            <a:chOff x="0" y="0"/>
            <a:chExt cx="4444026" cy="703229"/>
          </a:xfrm>
        </p:grpSpPr>
        <p:sp>
          <p:nvSpPr>
            <p:cNvPr id="598" name="Rectangle 14"/>
            <p:cNvSpPr/>
            <p:nvPr/>
          </p:nvSpPr>
          <p:spPr>
            <a:xfrm>
              <a:off x="-1" y="0"/>
              <a:ext cx="4444028" cy="703230"/>
            </a:xfrm>
            <a:prstGeom prst="rect">
              <a:avLst/>
            </a:prstGeom>
            <a:solidFill>
              <a:srgbClr val="13306C"/>
            </a:solidFill>
            <a:ln w="12700" cap="flat">
              <a:solidFill>
                <a:srgbClr val="A34126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599" name="Picture 15" descr="Picture 15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8191"/>
              <a:ext cx="4336730" cy="586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1" name="Picture 16" descr="Picture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21774" y="8451745"/>
            <a:ext cx="1259517" cy="70323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TextBox 17"/>
          <p:cNvSpPr txBox="1"/>
          <p:nvPr/>
        </p:nvSpPr>
        <p:spPr>
          <a:xfrm>
            <a:off x="712831" y="6846862"/>
            <a:ext cx="889083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algn="ctr" defTabSz="2438337">
              <a:spcBef>
                <a:spcPts val="0"/>
              </a:spcBef>
              <a:defRPr sz="4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Archimedes transmitter via </a:t>
            </a:r>
          </a:p>
        </p:txBody>
      </p:sp>
      <p:pic>
        <p:nvPicPr>
          <p:cNvPr id="603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49029" y="9438031"/>
            <a:ext cx="4115903" cy="1646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rcRect l="0" t="35628" r="0" b="40187"/>
          <a:stretch>
            <a:fillRect/>
          </a:stretch>
        </p:blipFill>
        <p:spPr>
          <a:xfrm>
            <a:off x="10136376" y="11207874"/>
            <a:ext cx="3159997" cy="719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icture 20" descr="Picture 2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797744" y="10793232"/>
            <a:ext cx="7111470" cy="1577139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lide Number Placeholder 3"/>
          <p:cNvSpPr txBox="1"/>
          <p:nvPr>
            <p:ph type="sldNum" sz="quarter" idx="2"/>
          </p:nvPr>
        </p:nvSpPr>
        <p:spPr>
          <a:xfrm>
            <a:off x="23940827" y="13121004"/>
            <a:ext cx="443172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07" name="Table 4"/>
          <p:cNvGraphicFramePr/>
          <p:nvPr/>
        </p:nvGraphicFramePr>
        <p:xfrm>
          <a:off x="13707188" y="2197878"/>
          <a:ext cx="8686798" cy="998108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82686"/>
                <a:gridCol w="2830286"/>
                <a:gridCol w="2873826"/>
              </a:tblGrid>
              <a:tr h="540386">
                <a:tc>
                  <a:txBody>
                    <a:bodyPr/>
                    <a:lstStyle/>
                    <a:p>
                      <a:pPr algn="l" defTabSz="1828800">
                        <a:defRPr b="0" sz="1800"/>
                      </a:pPr>
                      <a:r>
                        <a:rPr b="1" sz="4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System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F593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4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Phase 1 </a:t>
                      </a:r>
                      <a:r>
                        <a:rPr sz="2000"/>
                        <a:t>2024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F593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4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Phase 2 </a:t>
                      </a:r>
                      <a:r>
                        <a:rPr sz="2000"/>
                        <a:t>2025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F5934"/>
                    </a:solidFill>
                  </a:tcPr>
                </a:tc>
              </a:tr>
              <a:tr h="1125606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Mirror coils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17.05 T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17.05 T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  <a:tr h="1502213"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End-ring biasing  (stability)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 MW bipolar waveforms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</a:tr>
              <a:tr h="1362576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NBI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~24 kV, &lt;800 kW, 20 msec 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  <a:tr h="1362576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RF:  fast wave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 – 30 MHz, </a:t>
                      </a:r>
                    </a:p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 1 MW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</a:tr>
              <a:tr h="1362576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ECH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110 GHz, &lt;600 kW, 20 msec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  <a:tr h="1362576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Vacuum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&lt;2,000 L/s turbos / cryos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&gt;100,000 L/s 
Ti, Ta gettering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9E7"/>
                    </a:solidFill>
                  </a:tcPr>
                </a:tc>
              </a:tr>
              <a:tr h="1362576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Central field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 0.3 T, </a:t>
                      </a:r>
                    </a:p>
                    <a:p>
                      <a:pPr algn="l" defTabSz="1828800">
                        <a:def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R ~ 50 – 70</a:t>
                      </a:r>
                    </a:p>
                    <a:p>
                      <a:pPr algn="l" defTabSz="1828800">
                        <a:defRPr sz="14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 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 – 0.9 T, 
R = 20-50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3D0CC"/>
                    </a:solidFill>
                  </a:tcPr>
                </a:tc>
              </a:tr>
            </a:tbl>
          </a:graphicData>
        </a:graphic>
      </p:graphicFrame>
      <p:sp>
        <p:nvSpPr>
          <p:cNvPr id="608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ectangle 1"/>
          <p:cNvSpPr/>
          <p:nvPr/>
        </p:nvSpPr>
        <p:spPr>
          <a:xfrm>
            <a:off x="293201" y="209550"/>
            <a:ext cx="23797598" cy="6838950"/>
          </a:xfrm>
          <a:prstGeom prst="rect">
            <a:avLst/>
          </a:prstGeom>
          <a:gradFill>
            <a:gsLst>
              <a:gs pos="0">
                <a:srgbClr val="FFFFFF"/>
              </a:gs>
              <a:gs pos="90000">
                <a:srgbClr val="FFFFFF"/>
              </a:gs>
              <a:gs pos="100000">
                <a:srgbClr val="F2F2F2"/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1" name="Subtitle 2"/>
          <p:cNvSpPr txBox="1"/>
          <p:nvPr>
            <p:ph type="body" sz="half" idx="1"/>
          </p:nvPr>
        </p:nvSpPr>
        <p:spPr>
          <a:xfrm>
            <a:off x="103926" y="3799923"/>
            <a:ext cx="23937542" cy="331152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u="sng"/>
              <a:t>Cary Forest,</a:t>
            </a:r>
            <a:r>
              <a:t>  </a:t>
            </a:r>
            <a:r>
              <a:rPr sz="2800"/>
              <a:t>Jay K. Anderson</a:t>
            </a:r>
            <a:r>
              <a:rPr b="1" baseline="31000" sz="2800" u="sng"/>
              <a:t>1</a:t>
            </a:r>
            <a:r>
              <a:rPr sz="2800"/>
              <a:t>, </a:t>
            </a:r>
            <a:r>
              <a:t>Oscar Anderson</a:t>
            </a:r>
            <a:r>
              <a:rPr baseline="31000"/>
              <a:t>1</a:t>
            </a:r>
            <a:r>
              <a:t>, Ted Biewer</a:t>
            </a:r>
            <a:r>
              <a:rPr baseline="31000"/>
              <a:t>3</a:t>
            </a:r>
            <a:r>
              <a:t>, Dominick Bindl</a:t>
            </a:r>
            <a:r>
              <a:rPr baseline="31000"/>
              <a:t>2</a:t>
            </a:r>
            <a:r>
              <a:t>, Bodhi Biswas</a:t>
            </a:r>
            <a:r>
              <a:rPr baseline="31000"/>
              <a:t>2</a:t>
            </a:r>
            <a:r>
              <a:t>, Mike Brown</a:t>
            </a:r>
            <a:r>
              <a:rPr baseline="31000"/>
              <a:t>4</a:t>
            </a:r>
            <a:r>
              <a:t>, Mike Clark</a:t>
            </a:r>
            <a:r>
              <a:rPr baseline="31000"/>
              <a:t>1</a:t>
            </a:r>
            <a:r>
              <a:t>, Elliot Claveau</a:t>
            </a:r>
            <a:r>
              <a:rPr baseline="31000"/>
              <a:t>2</a:t>
            </a:r>
            <a:r>
              <a:t>, Jan Egedal</a:t>
            </a:r>
            <a:r>
              <a:rPr baseline="31000"/>
              <a:t>1</a:t>
            </a:r>
            <a:r>
              <a:t>, Doug Endrizzi</a:t>
            </a:r>
            <a:r>
              <a:rPr baseline="31000"/>
              <a:t>2</a:t>
            </a:r>
            <a:r>
              <a:t>, Sam Frank</a:t>
            </a:r>
            <a:r>
              <a:rPr baseline="31000"/>
              <a:t>2</a:t>
            </a:r>
            <a:r>
              <a:t>, Kiesuke Fujii</a:t>
            </a:r>
            <a:r>
              <a:rPr baseline="31000"/>
              <a:t>3</a:t>
            </a:r>
            <a:r>
              <a:t>, Kieran Furlong</a:t>
            </a:r>
            <a:r>
              <a:rPr baseline="31000"/>
              <a:t>2</a:t>
            </a:r>
            <a:r>
              <a:t>,  Mykola Ialovega</a:t>
            </a:r>
            <a:r>
              <a:rPr baseline="31000"/>
              <a:t>1</a:t>
            </a:r>
            <a:r>
              <a:t>, Jeremiah Kirch</a:t>
            </a:r>
            <a:r>
              <a:rPr baseline="31000"/>
              <a:t>1</a:t>
            </a:r>
            <a:r>
              <a:t>, Grant Kristofek</a:t>
            </a:r>
            <a:r>
              <a:rPr baseline="31000"/>
              <a:t>5</a:t>
            </a:r>
            <a:r>
              <a:t>, Spencer Kwan</a:t>
            </a:r>
            <a:r>
              <a:rPr baseline="31000"/>
              <a:t>1</a:t>
            </a:r>
            <a:r>
              <a:t>, Xavier Navarro-Gonzalez</a:t>
            </a:r>
            <a:r>
              <a:rPr baseline="31000"/>
              <a:t>1</a:t>
            </a:r>
            <a:r>
              <a:t>, Ben Lindley</a:t>
            </a:r>
            <a:r>
              <a:rPr baseline="31000"/>
              <a:t>2</a:t>
            </a:r>
            <a:r>
              <a:t>, Ed Marriott</a:t>
            </a:r>
            <a:r>
              <a:rPr baseline="31000"/>
              <a:t>2</a:t>
            </a:r>
            <a:r>
              <a:t>, Vladimir Mirnov</a:t>
            </a:r>
            <a:r>
              <a:rPr baseline="31000"/>
              <a:t>1</a:t>
            </a:r>
            <a:r>
              <a:t>, Bob Mumgaard</a:t>
            </a:r>
            <a:r>
              <a:rPr baseline="31000"/>
              <a:t>5</a:t>
            </a:r>
            <a:r>
              <a:t>, Solomon Murdock</a:t>
            </a:r>
            <a:r>
              <a:rPr baseline="31000"/>
              <a:t>1</a:t>
            </a:r>
            <a:r>
              <a:t>, Everett Penne</a:t>
            </a:r>
            <a:r>
              <a:rPr baseline="31000"/>
              <a:t>1</a:t>
            </a:r>
            <a:r>
              <a:t>, Jon Pizzo</a:t>
            </a:r>
            <a:r>
              <a:rPr baseline="31000"/>
              <a:t>1</a:t>
            </a:r>
            <a:r>
              <a:t>, Steve Oliva</a:t>
            </a:r>
            <a:r>
              <a:rPr baseline="31000"/>
              <a:t>1</a:t>
            </a:r>
            <a:r>
              <a:t>, Tony Qian</a:t>
            </a:r>
            <a:r>
              <a:rPr baseline="31000"/>
              <a:t>1</a:t>
            </a:r>
            <a:r>
              <a:t>, Kunal Sanwalka</a:t>
            </a:r>
            <a:r>
              <a:rPr baseline="31000"/>
              <a:t>1</a:t>
            </a:r>
            <a:r>
              <a:t>, Oliver Schmitz</a:t>
            </a:r>
            <a:r>
              <a:rPr baseline="31000"/>
              <a:t>1</a:t>
            </a:r>
            <a:r>
              <a:t>, Kai Shih</a:t>
            </a:r>
            <a:r>
              <a:rPr baseline="31000"/>
              <a:t>2</a:t>
            </a:r>
            <a:r>
              <a:t>, Mary Severson</a:t>
            </a:r>
            <a:r>
              <a:rPr baseline="31000"/>
              <a:t>1</a:t>
            </a:r>
            <a:r>
              <a:t>, Benjamin Terranova</a:t>
            </a:r>
            <a:r>
              <a:rPr baseline="31000"/>
              <a:t>1</a:t>
            </a:r>
            <a:r>
              <a:t>, Aaron Tran</a:t>
            </a:r>
            <a:r>
              <a:rPr baseline="31000"/>
              <a:t>1</a:t>
            </a:r>
            <a:r>
              <a:t>, Jesse Viola</a:t>
            </a:r>
            <a:r>
              <a:rPr baseline="31000"/>
              <a:t>2</a:t>
            </a:r>
            <a:r>
              <a:t>, John Wallace</a:t>
            </a:r>
            <a:r>
              <a:rPr baseline="31000"/>
              <a:t>1</a:t>
            </a:r>
            <a:r>
              <a:t>, Dmitry Yakovlev</a:t>
            </a:r>
            <a:r>
              <a:rPr baseline="31000"/>
              <a:t>1</a:t>
            </a:r>
            <a:r>
              <a:t>, Mason Yu</a:t>
            </a:r>
            <a:r>
              <a:rPr baseline="31000"/>
              <a:t>1</a:t>
            </a:r>
            <a:r>
              <a:rPr baseline="31000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612" name="Rectangle 5"/>
          <p:cNvSpPr txBox="1"/>
          <p:nvPr/>
        </p:nvSpPr>
        <p:spPr>
          <a:xfrm>
            <a:off x="18793573" y="7484543"/>
            <a:ext cx="5838091" cy="406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baseline="31000"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</a:t>
            </a:r>
            <a:r>
              <a:rPr baseline="0"/>
              <a:t> University of Wisconsin-Madison</a:t>
            </a:r>
            <a:endParaRPr baseline="0"/>
          </a:p>
          <a:p>
            <a:pPr defTabSz="1828800">
              <a:spcBef>
                <a:spcPts val="0"/>
              </a:spcBef>
              <a:defRPr baseline="31000"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</a:t>
            </a:r>
            <a:r>
              <a:rPr baseline="0"/>
              <a:t> Realta Fusion</a:t>
            </a:r>
            <a:endParaRPr baseline="0"/>
          </a:p>
          <a:p>
            <a:pPr defTabSz="1828800">
              <a:spcBef>
                <a:spcPts val="0"/>
              </a:spcBef>
              <a:defRPr baseline="31000"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</a:t>
            </a:r>
            <a:r>
              <a:rPr baseline="0"/>
              <a:t> Oak Ridge National Lab </a:t>
            </a:r>
            <a:endParaRPr baseline="0"/>
          </a:p>
          <a:p>
            <a:pPr defTabSz="1828800">
              <a:spcBef>
                <a:spcPts val="0"/>
              </a:spcBef>
              <a:defRPr baseline="31000"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</a:t>
            </a:r>
            <a:r>
              <a:rPr baseline="0"/>
              <a:t> Swarthmore College</a:t>
            </a:r>
            <a:endParaRPr baseline="0"/>
          </a:p>
          <a:p>
            <a:pPr defTabSz="1828800">
              <a:spcBef>
                <a:spcPts val="0"/>
              </a:spcBef>
              <a:defRPr baseline="31000"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</a:t>
            </a:r>
            <a:r>
              <a:rPr baseline="0"/>
              <a:t> Commonwealth Fusion Systems</a:t>
            </a:r>
            <a:endParaRPr baseline="0"/>
          </a:p>
          <a:p>
            <a:pPr defTabSz="1828800">
              <a:spcBef>
                <a:spcPts val="0"/>
              </a:spcBef>
              <a:defRPr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1828800">
              <a:spcBef>
                <a:spcPts val="0"/>
              </a:spcBef>
              <a:defRPr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1828800">
              <a:spcBef>
                <a:spcPts val="0"/>
              </a:spcBef>
              <a:defRPr i="1" sz="280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1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689" y="1152859"/>
            <a:ext cx="2839593" cy="1703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67835" y="12191286"/>
            <a:ext cx="2642907" cy="100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9686" y="12175596"/>
            <a:ext cx="4852740" cy="1147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Picture 19" descr="Picture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69182" y="12420292"/>
            <a:ext cx="3499561" cy="82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Picture 22" descr="Picture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32757" y="12200114"/>
            <a:ext cx="1840149" cy="1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Picture 28" descr="Picture 2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482394" y="1767196"/>
            <a:ext cx="3290513" cy="1006513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Title 1"/>
          <p:cNvSpPr txBox="1"/>
          <p:nvPr>
            <p:ph type="title"/>
          </p:nvPr>
        </p:nvSpPr>
        <p:spPr>
          <a:xfrm>
            <a:off x="5251226" y="1351897"/>
            <a:ext cx="12924770" cy="1837110"/>
          </a:xfrm>
          <a:prstGeom prst="rect">
            <a:avLst/>
          </a:prstGeom>
        </p:spPr>
        <p:txBody>
          <a:bodyPr/>
          <a:lstStyle>
            <a:lvl1pPr defTabSz="1316736">
              <a:defRPr sz="57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Results from the first experimental campaign on WHAM </a:t>
            </a:r>
          </a:p>
        </p:txBody>
      </p:sp>
      <p:pic>
        <p:nvPicPr>
          <p:cNvPr id="620" name="Picture 26" descr="Picture 26"/>
          <p:cNvPicPr>
            <a:picLocks noChangeAspect="1"/>
          </p:cNvPicPr>
          <p:nvPr/>
        </p:nvPicPr>
        <p:blipFill>
          <a:blip r:embed="rId8">
            <a:extLst/>
          </a:blip>
          <a:srcRect l="0" t="0" r="76594" b="0"/>
          <a:stretch>
            <a:fillRect/>
          </a:stretch>
        </p:blipFill>
        <p:spPr>
          <a:xfrm>
            <a:off x="103925" y="11783594"/>
            <a:ext cx="1177527" cy="186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Picture 31" descr="Picture 3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4171" y="6316164"/>
            <a:ext cx="10305872" cy="579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34442" y="12348484"/>
            <a:ext cx="4114069" cy="923103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TextBox 7"/>
          <p:cNvSpPr txBox="1"/>
          <p:nvPr/>
        </p:nvSpPr>
        <p:spPr>
          <a:xfrm>
            <a:off x="3710810" y="13267653"/>
            <a:ext cx="14349548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66th APS DPP  10/11/24</a:t>
            </a:r>
          </a:p>
        </p:txBody>
      </p:sp>
      <p:sp>
        <p:nvSpPr>
          <p:cNvPr id="624" name="TextBox 8"/>
          <p:cNvSpPr txBox="1"/>
          <p:nvPr/>
        </p:nvSpPr>
        <p:spPr>
          <a:xfrm>
            <a:off x="6405612" y="11312428"/>
            <a:ext cx="4123255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WHAM plasma  7/15/24</a:t>
            </a:r>
          </a:p>
          <a:p>
            <a:pPr defTabSz="1828800">
              <a:spcBef>
                <a:spcPts val="0"/>
              </a:spcBef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Photo credit:  Mason Yu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tle 2"/>
          <p:cNvSpPr txBox="1"/>
          <p:nvPr>
            <p:ph type="title"/>
          </p:nvPr>
        </p:nvSpPr>
        <p:spPr>
          <a:xfrm>
            <a:off x="4317249" y="434401"/>
            <a:ext cx="21963886" cy="1260594"/>
          </a:xfrm>
          <a:prstGeom prst="rect">
            <a:avLst/>
          </a:prstGeom>
        </p:spPr>
        <p:txBody>
          <a:bodyPr/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CFS delivers HTS magnets</a:t>
            </a:r>
          </a:p>
        </p:txBody>
      </p:sp>
      <p:sp>
        <p:nvSpPr>
          <p:cNvPr id="627" name="Content Placeholder 4"/>
          <p:cNvSpPr txBox="1"/>
          <p:nvPr>
            <p:ph type="body" idx="1"/>
          </p:nvPr>
        </p:nvSpPr>
        <p:spPr>
          <a:xfrm>
            <a:off x="622301" y="2241550"/>
            <a:ext cx="14118457" cy="11099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3200"/>
            </a:pPr>
            <a:r>
              <a:t>Specifications </a:t>
            </a:r>
            <a:r>
              <a:rPr b="0"/>
              <a:t>– NINT magnet design operates continuously in DC mode with conduction cooling (liquid cryogen-free)</a:t>
            </a:r>
            <a:endParaRPr b="0"/>
          </a:p>
          <a:p>
            <a:pPr marL="0" indent="0">
              <a:buSzTx/>
              <a:buNone/>
              <a:defRPr sz="3200"/>
            </a:pPr>
            <a:r>
              <a:t>	</a:t>
            </a:r>
            <a:r>
              <a:rPr b="1"/>
              <a:t>mass: </a:t>
            </a:r>
            <a:r>
              <a:t>1500 kg	</a:t>
            </a:r>
            <a:r>
              <a:rPr b="1"/>
              <a:t>height: </a:t>
            </a:r>
            <a:r>
              <a:t>2.1 m	</a:t>
            </a:r>
            <a:r>
              <a:rPr b="1"/>
              <a:t>width: </a:t>
            </a:r>
            <a:r>
              <a:t>1.2 m</a:t>
            </a:r>
          </a:p>
          <a:p>
            <a:pPr marL="0" indent="0">
              <a:buSzTx/>
              <a:buNone/>
              <a:defRPr sz="3200"/>
            </a:pPr>
            <a:r>
              <a:t>	</a:t>
            </a:r>
            <a:r>
              <a:rPr b="1"/>
              <a:t>bore diameter: </a:t>
            </a:r>
            <a:r>
              <a:t>55 mm	</a:t>
            </a:r>
            <a:r>
              <a:rPr b="1"/>
              <a:t>bore length:</a:t>
            </a:r>
            <a:r>
              <a:t> 310 mm length</a:t>
            </a:r>
          </a:p>
          <a:p>
            <a:pPr marL="0" indent="0">
              <a:buSzTx/>
              <a:buNone/>
              <a:defRPr sz="3200"/>
            </a:pPr>
            <a:r>
              <a:t>	</a:t>
            </a:r>
            <a:r>
              <a:rPr b="1"/>
              <a:t>axial load limit: </a:t>
            </a:r>
            <a:r>
              <a:t>63 tons	</a:t>
            </a:r>
          </a:p>
          <a:p>
            <a:pPr marL="0" indent="0">
              <a:buSzTx/>
              <a:buNone/>
              <a:defRPr b="1" sz="3200"/>
            </a:pPr>
            <a:r>
              <a:t>Record field (MCF) </a:t>
            </a:r>
            <a:r>
              <a:rPr b="0"/>
              <a:t>– 17 T on axis (on plasma)</a:t>
            </a:r>
            <a:endParaRPr b="0"/>
          </a:p>
          <a:p>
            <a:pPr marL="0" indent="0">
              <a:buSzTx/>
              <a:buNone/>
              <a:defRPr b="1" sz="3200"/>
            </a:pPr>
            <a:r>
              <a:t>Continuous operation </a:t>
            </a:r>
            <a:r>
              <a:rPr b="0"/>
              <a:t>–</a:t>
            </a:r>
            <a:r>
              <a:t> </a:t>
            </a:r>
            <a:r>
              <a:rPr b="0"/>
              <a:t>1</a:t>
            </a:r>
            <a:r>
              <a:rPr b="0" baseline="31000"/>
              <a:t>st</a:t>
            </a:r>
            <a:r>
              <a:rPr b="0"/>
              <a:t> campaign upon commissioning lasted 82 days and maintained full field for 78 days, both magnets landed safely at end of campaign</a:t>
            </a:r>
            <a:endParaRPr b="0"/>
          </a:p>
          <a:p>
            <a:pPr marL="0" indent="0">
              <a:buSzTx/>
              <a:buNone/>
              <a:defRPr b="1" sz="3200">
                <a:solidFill>
                  <a:srgbClr val="231F20"/>
                </a:solidFill>
              </a:defRPr>
            </a:pPr>
            <a:r>
              <a:t>Turnkey magnets </a:t>
            </a:r>
            <a:r>
              <a:rPr b="0"/>
              <a:t>– CFS delivered a complete package of </a:t>
            </a:r>
            <a:r>
              <a:rPr b="0">
                <a:solidFill>
                  <a:srgbClr val="000000"/>
                </a:solidFill>
              </a:rPr>
              <a:t>self-contained systems with all necessary functions to operate magnets “out of the box”, each including: </a:t>
            </a:r>
            <a:endParaRPr b="0">
              <a:solidFill>
                <a:srgbClr val="000000"/>
              </a:solidFill>
            </a:endParaRPr>
          </a:p>
          <a:p>
            <a:pPr>
              <a:defRPr sz="3200"/>
            </a:pPr>
          </a:p>
          <a:p>
            <a:pPr>
              <a:defRPr sz="3200"/>
            </a:pPr>
          </a:p>
          <a:p>
            <a:pPr>
              <a:defRPr sz="3200"/>
            </a:pPr>
          </a:p>
          <a:p>
            <a:pPr marL="0" indent="0">
              <a:buSzTx/>
              <a:buNone/>
              <a:defRPr sz="3200"/>
            </a:pPr>
          </a:p>
          <a:p>
            <a:pPr marL="0" indent="0">
              <a:buSzTx/>
              <a:buNone/>
              <a:defRPr b="1" sz="3200"/>
            </a:pPr>
            <a:r>
              <a:t>Low infrastructure </a:t>
            </a:r>
            <a:r>
              <a:rPr b="0"/>
              <a:t>– operation only requires electrical power, cooling water, data</a:t>
            </a:r>
            <a:endParaRPr b="0"/>
          </a:p>
          <a:p>
            <a:pPr marL="0" indent="0">
              <a:buSzTx/>
              <a:buNone/>
              <a:defRPr b="1" sz="3200"/>
            </a:pPr>
            <a:r>
              <a:t>Fast installation </a:t>
            </a:r>
            <a:r>
              <a:rPr b="0"/>
              <a:t>– installed on day 1, pumping down on day 2, cooling on day 3, and first plasma 2 weeks after delivery</a:t>
            </a:r>
          </a:p>
        </p:txBody>
      </p:sp>
      <p:graphicFrame>
        <p:nvGraphicFramePr>
          <p:cNvPr id="628" name="Table 5"/>
          <p:cNvGraphicFramePr/>
          <p:nvPr/>
        </p:nvGraphicFramePr>
        <p:xfrm>
          <a:off x="14827874" y="7520171"/>
          <a:ext cx="8323234" cy="506572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989247"/>
                <a:gridCol w="1415682"/>
                <a:gridCol w="1892903"/>
              </a:tblGrid>
              <a:tr h="804896">
                <a:tc>
                  <a:txBody>
                    <a:bodyPr/>
                    <a:lstStyle/>
                    <a:p>
                      <a:pPr algn="l" defTabSz="1828800">
                        <a:defRPr b="0"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Performance Parameter [unit]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b="0"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target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b="0"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Measured performance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44704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 on axis [T]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17.05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429478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Peak field on winding pack [T]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429478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Stored Energy (per magnet) [MJ]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429478">
                <a:tc>
                  <a:txBody>
                    <a:bodyPr/>
                    <a:lstStyle/>
                    <a:p>
                      <a:pPr algn="l" defTabSz="1828800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Engineering current density [A/mm</a:t>
                      </a:r>
                      <a:r>
                        <a:rPr baseline="31000"/>
                        <a:t>2</a:t>
                      </a:r>
                      <a:r>
                        <a:t>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178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609679">
                <a:tc>
                  <a:txBody>
                    <a:bodyPr/>
                    <a:lstStyle/>
                    <a:p>
                      <a:pPr algn="l" defTabSz="1828800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Operating temperature (1</a:t>
                      </a:r>
                      <a:r>
                        <a:rPr baseline="31000"/>
                        <a:t>st</a:t>
                      </a:r>
                      <a:r>
                        <a:t> stage) [K]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47.7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609679">
                <a:tc>
                  <a:txBody>
                    <a:bodyPr/>
                    <a:lstStyle/>
                    <a:p>
                      <a:pPr algn="l" defTabSz="6583899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Operating temperature (2</a:t>
                      </a:r>
                      <a:r>
                        <a:rPr baseline="31000"/>
                        <a:t>nd</a:t>
                      </a:r>
                      <a:r>
                        <a:t> stage) [K]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583899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Operating current [A]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1727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  <a:tr h="429478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Winding pack power (at full current) [W]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</a:tr>
              <a:tr h="429478">
                <a:tc>
                  <a:txBody>
                    <a:bodyPr/>
                    <a:lstStyle/>
                    <a:p>
                      <a:pPr algn="l" defTabSz="1828800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Estimated heat load to 1</a:t>
                      </a:r>
                      <a:r>
                        <a:rPr baseline="31000"/>
                        <a:t>st</a:t>
                      </a:r>
                      <a:r>
                        <a:t> stage [W]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167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DD4EA"/>
                    </a:solidFill>
                  </a:tcPr>
                </a:tc>
              </a:tr>
            </a:tbl>
          </a:graphicData>
        </a:graphic>
      </p:graphicFrame>
      <p:pic>
        <p:nvPicPr>
          <p:cNvPr id="62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37407" y="1645378"/>
            <a:ext cx="7954017" cy="5312198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TextBox 3"/>
          <p:cNvSpPr txBox="1"/>
          <p:nvPr/>
        </p:nvSpPr>
        <p:spPr>
          <a:xfrm>
            <a:off x="881620" y="8401615"/>
            <a:ext cx="12457930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numCol="2" spcCol="76200"/>
          <a:lstStyle/>
          <a:p>
            <a:pPr marL="685800" indent="-685800" defTabSz="1828800">
              <a:spcBef>
                <a:spcPts val="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Winding pack 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Cryostat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Power supply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Cryogenics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Vacuum system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Instrumentation &amp; Controls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Operational and monitoring software</a:t>
            </a:r>
          </a:p>
          <a:p>
            <a:pPr lvl="1" marL="685800" indent="-685800" defTabSz="1828800">
              <a:spcBef>
                <a:spcPts val="1600"/>
              </a:spcBef>
              <a:buClr>
                <a:srgbClr val="D06D45"/>
              </a:buClr>
              <a:buSzPts val="2800"/>
              <a:buFont typeface="Arial"/>
              <a:buChar char="•"/>
              <a:defRPr sz="2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 customer facilities interfaces</a:t>
            </a:r>
          </a:p>
        </p:txBody>
      </p:sp>
      <p:sp>
        <p:nvSpPr>
          <p:cNvPr id="631" name="TextBox 7"/>
          <p:cNvSpPr txBox="1"/>
          <p:nvPr/>
        </p:nvSpPr>
        <p:spPr>
          <a:xfrm>
            <a:off x="14938381" y="6873506"/>
            <a:ext cx="7761604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i="1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Above: Dual magnet qualification testing at CFS-1, Devens, MA</a:t>
            </a:r>
          </a:p>
        </p:txBody>
      </p:sp>
      <p:sp>
        <p:nvSpPr>
          <p:cNvPr id="632" name="TextBox 8"/>
          <p:cNvSpPr txBox="1"/>
          <p:nvPr/>
        </p:nvSpPr>
        <p:spPr>
          <a:xfrm>
            <a:off x="14928846" y="12762221"/>
            <a:ext cx="7761601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* </a:t>
            </a:r>
            <a:r>
              <a:rPr i="1"/>
              <a:t>Parameter not predicted or measurable</a:t>
            </a:r>
          </a:p>
        </p:txBody>
      </p:sp>
      <p:pic>
        <p:nvPicPr>
          <p:cNvPr id="63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5191" y="195772"/>
            <a:ext cx="5871817" cy="1387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351" y="78099"/>
            <a:ext cx="3288653" cy="197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3652" y="2451259"/>
            <a:ext cx="5876127" cy="7834835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TextBox 6"/>
          <p:cNvSpPr txBox="1"/>
          <p:nvPr/>
        </p:nvSpPr>
        <p:spPr>
          <a:xfrm>
            <a:off x="3426184" y="2634324"/>
            <a:ext cx="4121921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1200"/>
              </a:spcBef>
              <a:defRPr b="1" sz="3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Flux loops</a:t>
            </a:r>
          </a:p>
        </p:txBody>
      </p:sp>
      <p:sp>
        <p:nvSpPr>
          <p:cNvPr id="640" name="TextBox 9"/>
          <p:cNvSpPr txBox="1"/>
          <p:nvPr/>
        </p:nvSpPr>
        <p:spPr>
          <a:xfrm>
            <a:off x="12526150" y="12597759"/>
            <a:ext cx="4888651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1200"/>
              </a:spcBef>
              <a:defRPr b="1" sz="3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Foil bolometers</a:t>
            </a:r>
          </a:p>
        </p:txBody>
      </p:sp>
      <p:sp>
        <p:nvSpPr>
          <p:cNvPr id="641" name="TextBox 11"/>
          <p:cNvSpPr txBox="1"/>
          <p:nvPr/>
        </p:nvSpPr>
        <p:spPr>
          <a:xfrm>
            <a:off x="4642258" y="670227"/>
            <a:ext cx="13906218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Key diagnostics for equilibrium, fluctuations</a:t>
            </a:r>
          </a:p>
        </p:txBody>
      </p:sp>
      <p:sp>
        <p:nvSpPr>
          <p:cNvPr id="642" name="Slide Number Placeholder 12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45" name="Picture 14"/>
          <p:cNvGrpSpPr/>
          <p:nvPr/>
        </p:nvGrpSpPr>
        <p:grpSpPr>
          <a:xfrm>
            <a:off x="20746787" y="2013561"/>
            <a:ext cx="3181419" cy="753495"/>
            <a:chOff x="0" y="0"/>
            <a:chExt cx="3181418" cy="753493"/>
          </a:xfrm>
        </p:grpSpPr>
        <p:sp>
          <p:nvSpPr>
            <p:cNvPr id="643" name="Rectangle"/>
            <p:cNvSpPr/>
            <p:nvPr/>
          </p:nvSpPr>
          <p:spPr>
            <a:xfrm>
              <a:off x="0" y="0"/>
              <a:ext cx="3181419" cy="7534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44" name="image5.png" descr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181419" cy="753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0" name="Group"/>
          <p:cNvGrpSpPr/>
          <p:nvPr/>
        </p:nvGrpSpPr>
        <p:grpSpPr>
          <a:xfrm>
            <a:off x="10953611" y="2451259"/>
            <a:ext cx="10878528" cy="8273921"/>
            <a:chOff x="0" y="0"/>
            <a:chExt cx="10878526" cy="8273919"/>
          </a:xfrm>
        </p:grpSpPr>
        <p:pic>
          <p:nvPicPr>
            <p:cNvPr id="646" name="Picture 13" descr="Picture 1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4035" y="0"/>
              <a:ext cx="10544492" cy="827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7" name="TextBox 4"/>
            <p:cNvSpPr txBox="1"/>
            <p:nvPr/>
          </p:nvSpPr>
          <p:spPr>
            <a:xfrm>
              <a:off x="0" y="4054377"/>
              <a:ext cx="2289621" cy="4350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Fast visible camera</a:t>
              </a:r>
            </a:p>
          </p:txBody>
        </p:sp>
        <p:sp>
          <p:nvSpPr>
            <p:cNvPr id="648" name="Rectangle 7"/>
            <p:cNvSpPr/>
            <p:nvPr/>
          </p:nvSpPr>
          <p:spPr>
            <a:xfrm>
              <a:off x="584804" y="5817704"/>
              <a:ext cx="1137780" cy="2110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9" name="TextBox 8"/>
            <p:cNvSpPr txBox="1"/>
            <p:nvPr/>
          </p:nvSpPr>
          <p:spPr>
            <a:xfrm>
              <a:off x="550459" y="5678647"/>
              <a:ext cx="1196837" cy="414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spcBef>
                  <a:spcPts val="0"/>
                </a:spcBef>
                <a:defRPr sz="2200">
                  <a:solidFill>
                    <a:srgbClr val="3B383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 mm wave</a:t>
              </a:r>
            </a:p>
          </p:txBody>
        </p:sp>
      </p:grpSp>
      <p:grpSp>
        <p:nvGrpSpPr>
          <p:cNvPr id="699" name="Group 35"/>
          <p:cNvGrpSpPr/>
          <p:nvPr/>
        </p:nvGrpSpPr>
        <p:grpSpPr>
          <a:xfrm>
            <a:off x="-992093" y="10608720"/>
            <a:ext cx="26368187" cy="2840725"/>
            <a:chOff x="0" y="0"/>
            <a:chExt cx="26368185" cy="2840724"/>
          </a:xfrm>
        </p:grpSpPr>
        <p:grpSp>
          <p:nvGrpSpPr>
            <p:cNvPr id="653" name="Group 121"/>
            <p:cNvGrpSpPr/>
            <p:nvPr/>
          </p:nvGrpSpPr>
          <p:grpSpPr>
            <a:xfrm>
              <a:off x="0" y="0"/>
              <a:ext cx="26368186" cy="2840725"/>
              <a:chOff x="0" y="0"/>
              <a:chExt cx="26368185" cy="2840724"/>
            </a:xfrm>
          </p:grpSpPr>
          <p:pic>
            <p:nvPicPr>
              <p:cNvPr id="651" name="Picture 59" descr="Picture 5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9273" r="0" b="22769"/>
              <a:stretch>
                <a:fillRect/>
              </a:stretch>
            </p:blipFill>
            <p:spPr>
              <a:xfrm>
                <a:off x="0" y="0"/>
                <a:ext cx="26368186" cy="2840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52" name="Rectangle 58"/>
              <p:cNvSpPr/>
              <p:nvPr/>
            </p:nvSpPr>
            <p:spPr>
              <a:xfrm>
                <a:off x="12472627" y="2033720"/>
                <a:ext cx="345811" cy="14544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Aptos"/>
                    <a:ea typeface="Aptos"/>
                    <a:cs typeface="Aptos"/>
                    <a:sym typeface="Aptos"/>
                  </a:defRPr>
                </a:pPr>
              </a:p>
            </p:txBody>
          </p:sp>
        </p:grpSp>
        <p:sp>
          <p:nvSpPr>
            <p:cNvPr id="654" name="Rounded Rectangle 24"/>
            <p:cNvSpPr/>
            <p:nvPr/>
          </p:nvSpPr>
          <p:spPr>
            <a:xfrm>
              <a:off x="13090701" y="51927"/>
              <a:ext cx="465351" cy="2729969"/>
            </a:xfrm>
            <a:prstGeom prst="roundRect">
              <a:avLst>
                <a:gd name="adj" fmla="val 16667"/>
              </a:avLst>
            </a:prstGeom>
            <a:solidFill>
              <a:srgbClr val="F2CFEE">
                <a:alpha val="4257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55" name="TextBox 33"/>
            <p:cNvSpPr txBox="1"/>
            <p:nvPr/>
          </p:nvSpPr>
          <p:spPr>
            <a:xfrm>
              <a:off x="12566584" y="24136"/>
              <a:ext cx="1144203" cy="281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319 GHz Interferometer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Z=0, single-chord</a:t>
              </a:r>
            </a:p>
          </p:txBody>
        </p:sp>
        <p:sp>
          <p:nvSpPr>
            <p:cNvPr id="656" name="Straight Connector 42"/>
            <p:cNvSpPr/>
            <p:nvPr/>
          </p:nvSpPr>
          <p:spPr>
            <a:xfrm>
              <a:off x="14967506" y="735018"/>
              <a:ext cx="1" cy="1530412"/>
            </a:xfrm>
            <a:prstGeom prst="line">
              <a:avLst/>
            </a:prstGeom>
            <a:noFill/>
            <a:ln w="114300" cap="flat">
              <a:solidFill>
                <a:srgbClr val="156082"/>
              </a:solidFill>
              <a:prstDash val="dash"/>
              <a:miter lim="800000"/>
              <a:headEnd type="oval" w="med" len="med"/>
              <a:tailEnd type="oval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57" name="TextBox 52"/>
            <p:cNvSpPr txBox="1"/>
            <p:nvPr/>
          </p:nvSpPr>
          <p:spPr>
            <a:xfrm>
              <a:off x="13812192" y="2325087"/>
              <a:ext cx="695338" cy="399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Flux Loop 1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 = 7.8 cm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R = 25 cm</a:t>
              </a:r>
            </a:p>
          </p:txBody>
        </p:sp>
        <p:sp>
          <p:nvSpPr>
            <p:cNvPr id="658" name="TextBox 53"/>
            <p:cNvSpPr txBox="1"/>
            <p:nvPr/>
          </p:nvSpPr>
          <p:spPr>
            <a:xfrm>
              <a:off x="15087452" y="2188883"/>
              <a:ext cx="695338" cy="399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Flux Loop 2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 = 33.0 cm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R = 20 cm</a:t>
              </a:r>
            </a:p>
          </p:txBody>
        </p:sp>
        <p:sp>
          <p:nvSpPr>
            <p:cNvPr id="659" name="TextBox 54"/>
            <p:cNvSpPr txBox="1"/>
            <p:nvPr/>
          </p:nvSpPr>
          <p:spPr>
            <a:xfrm>
              <a:off x="16113804" y="2240969"/>
              <a:ext cx="695337" cy="399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Flux Loop 3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 = 52.2 cm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R = 15 cm</a:t>
              </a:r>
            </a:p>
          </p:txBody>
        </p:sp>
        <p:sp>
          <p:nvSpPr>
            <p:cNvPr id="660" name="TextBox 57"/>
            <p:cNvSpPr txBox="1"/>
            <p:nvPr/>
          </p:nvSpPr>
          <p:spPr>
            <a:xfrm>
              <a:off x="17015657" y="2141607"/>
              <a:ext cx="1205650" cy="455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Travelling Limiter</a:t>
              </a:r>
            </a:p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R = 3.425 cm</a:t>
              </a:r>
            </a:p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 = (69.8, 78.8) cm</a:t>
              </a:r>
            </a:p>
          </p:txBody>
        </p:sp>
        <p:sp>
          <p:nvSpPr>
            <p:cNvPr id="661" name="TextBox 62"/>
            <p:cNvSpPr txBox="1"/>
            <p:nvPr/>
          </p:nvSpPr>
          <p:spPr>
            <a:xfrm>
              <a:off x="16291072" y="386593"/>
              <a:ext cx="1117891" cy="399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Edge Fluctuation Ring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 = 57.1 cm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R = 5.7 cm</a:t>
              </a:r>
            </a:p>
          </p:txBody>
        </p:sp>
        <p:pic>
          <p:nvPicPr>
            <p:cNvPr id="662" name="Picture 64" descr="Picture 6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368766" y="1603064"/>
              <a:ext cx="564062" cy="174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3" name="Rounded Rectangle 1029"/>
            <p:cNvSpPr/>
            <p:nvPr/>
          </p:nvSpPr>
          <p:spPr>
            <a:xfrm rot="18900619">
              <a:off x="13072118" y="-181015"/>
              <a:ext cx="465351" cy="3317979"/>
            </a:xfrm>
            <a:prstGeom prst="roundRect">
              <a:avLst>
                <a:gd name="adj" fmla="val 16667"/>
              </a:avLst>
            </a:prstGeom>
            <a:solidFill>
              <a:srgbClr val="C1E5F5">
                <a:alpha val="4257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64" name="Rectangle 66"/>
            <p:cNvSpPr/>
            <p:nvPr/>
          </p:nvSpPr>
          <p:spPr>
            <a:xfrm rot="501205">
              <a:off x="16766381" y="936738"/>
              <a:ext cx="289510" cy="2803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65" name="Rectangle 67"/>
            <p:cNvSpPr/>
            <p:nvPr/>
          </p:nvSpPr>
          <p:spPr>
            <a:xfrm rot="21091628">
              <a:off x="16068592" y="1903831"/>
              <a:ext cx="637185" cy="1876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66" name="Rectangle 65"/>
            <p:cNvSpPr/>
            <p:nvPr/>
          </p:nvSpPr>
          <p:spPr>
            <a:xfrm rot="21091628">
              <a:off x="16664167" y="1798859"/>
              <a:ext cx="371705" cy="2803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67" name="Straight Connector 46"/>
            <p:cNvSpPr/>
            <p:nvPr/>
          </p:nvSpPr>
          <p:spPr>
            <a:xfrm>
              <a:off x="16145244" y="1157707"/>
              <a:ext cx="1" cy="840466"/>
            </a:xfrm>
            <a:prstGeom prst="line">
              <a:avLst/>
            </a:prstGeom>
            <a:noFill/>
            <a:ln w="114300" cap="flat">
              <a:solidFill>
                <a:srgbClr val="156082"/>
              </a:solidFill>
              <a:prstDash val="dash"/>
              <a:miter lim="800000"/>
              <a:headEnd type="oval" w="med" len="med"/>
              <a:tailEnd type="oval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pic>
          <p:nvPicPr>
            <p:cNvPr id="668" name="Picture 69" descr="Picture 6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259358" y="1710851"/>
              <a:ext cx="295438" cy="28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9" name="Rectangle 72"/>
            <p:cNvSpPr/>
            <p:nvPr/>
          </p:nvSpPr>
          <p:spPr>
            <a:xfrm>
              <a:off x="17042165" y="924579"/>
              <a:ext cx="637185" cy="1876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0" name="TextBox 73"/>
            <p:cNvSpPr txBox="1"/>
            <p:nvPr/>
          </p:nvSpPr>
          <p:spPr>
            <a:xfrm>
              <a:off x="16605653" y="1262323"/>
              <a:ext cx="567429" cy="206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4T 110 GHz</a:t>
              </a:r>
            </a:p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ECH Resonance</a:t>
              </a:r>
            </a:p>
          </p:txBody>
        </p:sp>
        <p:pic>
          <p:nvPicPr>
            <p:cNvPr id="671" name="Picture 71" descr="Picture 7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 rot="10800000">
              <a:off x="17259357" y="1009682"/>
              <a:ext cx="281227" cy="286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2" name="Rectangle 74"/>
            <p:cNvSpPr/>
            <p:nvPr/>
          </p:nvSpPr>
          <p:spPr>
            <a:xfrm rot="501205">
              <a:off x="16309295" y="855066"/>
              <a:ext cx="485912" cy="2803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3" name="Straight Connector 60"/>
            <p:cNvSpPr/>
            <p:nvPr/>
          </p:nvSpPr>
          <p:spPr>
            <a:xfrm>
              <a:off x="16331680" y="1140384"/>
              <a:ext cx="1" cy="795440"/>
            </a:xfrm>
            <a:prstGeom prst="line">
              <a:avLst/>
            </a:prstGeom>
            <a:noFill/>
            <a:ln w="50800" cap="flat">
              <a:solidFill>
                <a:srgbClr val="7030A0"/>
              </a:solidFill>
              <a:prstDash val="sysDash"/>
              <a:miter lim="800000"/>
              <a:headEnd type="diamond" w="med" len="med"/>
              <a:tailEnd type="diamond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4" name="TextBox 75"/>
            <p:cNvSpPr txBox="1"/>
            <p:nvPr/>
          </p:nvSpPr>
          <p:spPr>
            <a:xfrm>
              <a:off x="16438849" y="878810"/>
              <a:ext cx="748293" cy="38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Fast ion turning point</a:t>
              </a:r>
            </a:p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R</a:t>
              </a:r>
              <a:r>
                <a:rPr baseline="-15500"/>
                <a:t>m</a:t>
              </a:r>
              <a:r>
                <a:t>=2, 1.72 T, 13.6 MHz </a:t>
              </a:r>
            </a:p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ICRF Resonance</a:t>
              </a:r>
            </a:p>
          </p:txBody>
        </p:sp>
        <p:sp>
          <p:nvSpPr>
            <p:cNvPr id="675" name="Straight Arrow Connector 77"/>
            <p:cNvSpPr/>
            <p:nvPr/>
          </p:nvSpPr>
          <p:spPr>
            <a:xfrm>
              <a:off x="17042164" y="1339012"/>
              <a:ext cx="153341" cy="289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6" name="Straight Connector 83"/>
            <p:cNvSpPr/>
            <p:nvPr/>
          </p:nvSpPr>
          <p:spPr>
            <a:xfrm>
              <a:off x="16994567" y="1517606"/>
              <a:ext cx="1" cy="170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7" name="Straight Connector 84"/>
            <p:cNvSpPr/>
            <p:nvPr/>
          </p:nvSpPr>
          <p:spPr>
            <a:xfrm>
              <a:off x="17486498" y="1508018"/>
              <a:ext cx="1" cy="1709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8" name="Straight Arrow Connector 86"/>
            <p:cNvSpPr/>
            <p:nvPr/>
          </p:nvSpPr>
          <p:spPr>
            <a:xfrm>
              <a:off x="16993235" y="1596748"/>
              <a:ext cx="4932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79" name="Rounded Rectangle 1025"/>
            <p:cNvSpPr/>
            <p:nvPr/>
          </p:nvSpPr>
          <p:spPr>
            <a:xfrm rot="2696774">
              <a:off x="13141258" y="-219154"/>
              <a:ext cx="465351" cy="3317978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4257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80" name="Rectangle 93"/>
            <p:cNvSpPr/>
            <p:nvPr/>
          </p:nvSpPr>
          <p:spPr>
            <a:xfrm rot="501205">
              <a:off x="9588170" y="1795701"/>
              <a:ext cx="289510" cy="2803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81" name="Rectangle 94"/>
            <p:cNvSpPr/>
            <p:nvPr/>
          </p:nvSpPr>
          <p:spPr>
            <a:xfrm rot="21137774">
              <a:off x="9562910" y="931933"/>
              <a:ext cx="390981" cy="2803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pic>
          <p:nvPicPr>
            <p:cNvPr id="682" name="Picture 95" descr="Picture 9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28475" y="1603061"/>
              <a:ext cx="564062" cy="174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3" name="Straight Connector 96"/>
            <p:cNvSpPr/>
            <p:nvPr/>
          </p:nvSpPr>
          <p:spPr>
            <a:xfrm>
              <a:off x="13284845" y="386593"/>
              <a:ext cx="1" cy="2291484"/>
            </a:xfrm>
            <a:prstGeom prst="line">
              <a:avLst/>
            </a:prstGeom>
            <a:noFill/>
            <a:ln w="114300" cap="flat">
              <a:solidFill>
                <a:srgbClr val="B908FF"/>
              </a:solidFill>
              <a:prstDash val="sysDot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84" name="Straight Connector 101"/>
            <p:cNvSpPr/>
            <p:nvPr/>
          </p:nvSpPr>
          <p:spPr>
            <a:xfrm>
              <a:off x="13359588" y="390864"/>
              <a:ext cx="1" cy="2282618"/>
            </a:xfrm>
            <a:prstGeom prst="line">
              <a:avLst/>
            </a:prstGeom>
            <a:noFill/>
            <a:ln w="114300" cap="flat">
              <a:solidFill>
                <a:srgbClr val="47D45A"/>
              </a:solidFill>
              <a:prstDash val="sysDot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85" name="TextBox 124"/>
            <p:cNvSpPr txBox="1"/>
            <p:nvPr/>
          </p:nvSpPr>
          <p:spPr>
            <a:xfrm>
              <a:off x="11508944" y="2308776"/>
              <a:ext cx="1616337" cy="399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11-chord Ion doppler spectrometer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20-chord AXUV photodiode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Z=0</a:t>
              </a:r>
            </a:p>
          </p:txBody>
        </p:sp>
        <p:sp>
          <p:nvSpPr>
            <p:cNvPr id="686" name="TextBox 1028"/>
            <p:cNvSpPr txBox="1"/>
            <p:nvPr/>
          </p:nvSpPr>
          <p:spPr>
            <a:xfrm>
              <a:off x="13793652" y="151446"/>
              <a:ext cx="1943805" cy="281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NBI Shine-Through array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11+4 chord Secondary Emission Detectors</a:t>
              </a:r>
            </a:p>
          </p:txBody>
        </p:sp>
        <p:sp>
          <p:nvSpPr>
            <p:cNvPr id="687" name="Straight Arrow Connector 1032"/>
            <p:cNvSpPr/>
            <p:nvPr/>
          </p:nvSpPr>
          <p:spPr>
            <a:xfrm>
              <a:off x="12818437" y="1009682"/>
              <a:ext cx="1234047" cy="1269658"/>
            </a:xfrm>
            <a:prstGeom prst="line">
              <a:avLst/>
            </a:prstGeom>
            <a:noFill/>
            <a:ln w="50800" cap="flat">
              <a:solidFill>
                <a:srgbClr val="156082"/>
              </a:solidFill>
              <a:prstDash val="dash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88" name="TextBox 1035"/>
            <p:cNvSpPr txBox="1"/>
            <p:nvPr/>
          </p:nvSpPr>
          <p:spPr>
            <a:xfrm>
              <a:off x="11117356" y="271848"/>
              <a:ext cx="1654723" cy="281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Phantom Fast Camera</a:t>
              </a:r>
            </a:p>
            <a:p>
              <a: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40-150k frames per second</a:t>
              </a:r>
            </a:p>
          </p:txBody>
        </p:sp>
        <p:sp>
          <p:nvSpPr>
            <p:cNvPr id="689" name="Rounded Rectangle 1041"/>
            <p:cNvSpPr/>
            <p:nvPr/>
          </p:nvSpPr>
          <p:spPr>
            <a:xfrm rot="21057612">
              <a:off x="9078921" y="920416"/>
              <a:ext cx="1077570" cy="151993"/>
            </a:xfrm>
            <a:prstGeom prst="roundRect">
              <a:avLst>
                <a:gd name="adj" fmla="val 16667"/>
              </a:avLst>
            </a:prstGeom>
            <a:solidFill>
              <a:srgbClr val="46B1E1"/>
            </a:solidFill>
            <a:ln w="38100" cap="flat">
              <a:solidFill>
                <a:srgbClr val="09293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90" name="Rounded Rectangle 1043"/>
            <p:cNvSpPr/>
            <p:nvPr/>
          </p:nvSpPr>
          <p:spPr>
            <a:xfrm rot="2304932">
              <a:off x="8993069" y="1917777"/>
              <a:ext cx="275935" cy="84644"/>
            </a:xfrm>
            <a:prstGeom prst="roundRect">
              <a:avLst>
                <a:gd name="adj" fmla="val 16667"/>
              </a:avLst>
            </a:prstGeom>
            <a:solidFill>
              <a:srgbClr val="E97132"/>
            </a:solidFill>
            <a:ln w="38100" cap="flat">
              <a:solidFill>
                <a:srgbClr val="09293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91" name="TextBox 1045"/>
            <p:cNvSpPr txBox="1"/>
            <p:nvPr/>
          </p:nvSpPr>
          <p:spPr>
            <a:xfrm>
              <a:off x="9115278" y="592284"/>
              <a:ext cx="1043222" cy="163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lvl1pPr>
            </a:lstStyle>
            <a:p>
              <a:pPr/>
              <a:r>
                <a:t>ECH Split-Waveguide</a:t>
              </a:r>
            </a:p>
          </p:txBody>
        </p:sp>
        <p:sp>
          <p:nvSpPr>
            <p:cNvPr id="692" name="TextBox 1047"/>
            <p:cNvSpPr txBox="1"/>
            <p:nvPr/>
          </p:nvSpPr>
          <p:spPr>
            <a:xfrm>
              <a:off x="9681874" y="1261509"/>
              <a:ext cx="567430" cy="206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4T 110 GHz</a:t>
              </a:r>
            </a:p>
            <a:p>
              <a:pPr defTabSz="914400">
                <a:spcBef>
                  <a:spcPts val="0"/>
                </a:spcBef>
                <a:defRPr sz="2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  <a:r>
                <a:t>ECH Resonance</a:t>
              </a:r>
            </a:p>
          </p:txBody>
        </p:sp>
        <p:sp>
          <p:nvSpPr>
            <p:cNvPr id="693" name="Straight Arrow Connector 1050"/>
            <p:cNvSpPr/>
            <p:nvPr/>
          </p:nvSpPr>
          <p:spPr>
            <a:xfrm>
              <a:off x="9160664" y="1072119"/>
              <a:ext cx="1" cy="847015"/>
            </a:xfrm>
            <a:prstGeom prst="line">
              <a:avLst/>
            </a:prstGeom>
            <a:noFill/>
            <a:ln w="76200" cap="flat">
              <a:solidFill>
                <a:srgbClr val="C00000"/>
              </a:solidFill>
              <a:prstDash val="sysDash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94" name="Straight Arrow Connector 1055"/>
            <p:cNvSpPr/>
            <p:nvPr/>
          </p:nvSpPr>
          <p:spPr>
            <a:xfrm flipV="1">
              <a:off x="9208630" y="1500224"/>
              <a:ext cx="224300" cy="327081"/>
            </a:xfrm>
            <a:prstGeom prst="line">
              <a:avLst/>
            </a:prstGeom>
            <a:noFill/>
            <a:ln w="76200" cap="flat">
              <a:solidFill>
                <a:srgbClr val="C00000"/>
              </a:solidFill>
              <a:prstDash val="sysDash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95" name="TextBox 1062"/>
            <p:cNvSpPr txBox="1"/>
            <p:nvPr/>
          </p:nvSpPr>
          <p:spPr>
            <a:xfrm>
              <a:off x="8997870" y="2205329"/>
              <a:ext cx="750820" cy="281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914400"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lvl1pPr>
            </a:lstStyle>
            <a:p>
              <a:pPr/>
              <a:r>
                <a:t>Adjustable Mirror</a:t>
              </a:r>
            </a:p>
          </p:txBody>
        </p:sp>
        <p:sp>
          <p:nvSpPr>
            <p:cNvPr id="696" name="Straight Arrow Connector 1075"/>
            <p:cNvSpPr/>
            <p:nvPr/>
          </p:nvSpPr>
          <p:spPr>
            <a:xfrm flipH="1">
              <a:off x="9503437" y="1365950"/>
              <a:ext cx="146665" cy="333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97" name="Straight Arrow Connector 1088"/>
            <p:cNvSpPr/>
            <p:nvPr/>
          </p:nvSpPr>
          <p:spPr>
            <a:xfrm flipV="1">
              <a:off x="9087122" y="911759"/>
              <a:ext cx="1062677" cy="173341"/>
            </a:xfrm>
            <a:prstGeom prst="line">
              <a:avLst/>
            </a:prstGeom>
            <a:noFill/>
            <a:ln w="38100" cap="flat">
              <a:solidFill>
                <a:srgbClr val="747474"/>
              </a:solidFill>
              <a:prstDash val="lgDash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  <p:sp>
          <p:nvSpPr>
            <p:cNvPr id="698" name="Straight Connector 36"/>
            <p:cNvSpPr/>
            <p:nvPr/>
          </p:nvSpPr>
          <p:spPr>
            <a:xfrm>
              <a:off x="13742368" y="615164"/>
              <a:ext cx="1" cy="1898744"/>
            </a:xfrm>
            <a:prstGeom prst="line">
              <a:avLst/>
            </a:prstGeom>
            <a:noFill/>
            <a:ln w="114300" cap="flat">
              <a:solidFill>
                <a:srgbClr val="156082"/>
              </a:solidFill>
              <a:prstDash val="dash"/>
              <a:miter lim="800000"/>
              <a:headEnd type="oval" w="med" len="med"/>
              <a:tailEnd type="oval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lide Number Placeholder 3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4" name="Arrow: Right 7"/>
          <p:cNvSpPr/>
          <p:nvPr/>
        </p:nvSpPr>
        <p:spPr>
          <a:xfrm>
            <a:off x="3345724" y="8030913"/>
            <a:ext cx="20068033" cy="4186977"/>
          </a:xfrm>
          <a:prstGeom prst="rightArrow">
            <a:avLst>
              <a:gd name="adj1" fmla="val 50000"/>
              <a:gd name="adj2" fmla="val 92769"/>
            </a:avLst>
          </a:prstGeom>
          <a:gradFill>
            <a:gsLst>
              <a:gs pos="4000">
                <a:srgbClr val="808080"/>
              </a:gs>
              <a:gs pos="45000">
                <a:srgbClr val="3A3739"/>
              </a:gs>
              <a:gs pos="100000">
                <a:srgbClr val="221E20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5" name="Title 1"/>
          <p:cNvSpPr txBox="1"/>
          <p:nvPr>
            <p:ph type="title"/>
          </p:nvPr>
        </p:nvSpPr>
        <p:spPr>
          <a:xfrm>
            <a:off x="2635525" y="412001"/>
            <a:ext cx="16515832" cy="1662664"/>
          </a:xfrm>
          <a:prstGeom prst="rect">
            <a:avLst/>
          </a:prstGeom>
        </p:spPr>
        <p:txBody>
          <a:bodyPr/>
          <a:lstStyle>
            <a:lvl1pPr algn="ctr" defTabSz="1664208">
              <a:defRPr sz="509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WHAM research mission derisks MHD instabilities, probes microstability </a:t>
            </a:r>
          </a:p>
        </p:txBody>
      </p:sp>
      <p:sp>
        <p:nvSpPr>
          <p:cNvPr id="706" name="Slide Number Placeholder 4"/>
          <p:cNvSpPr txBox="1"/>
          <p:nvPr/>
        </p:nvSpPr>
        <p:spPr>
          <a:xfrm>
            <a:off x="18658839" y="12141828"/>
            <a:ext cx="5303521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spcBef>
                <a:spcPts val="0"/>
              </a:spcBef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9</a:t>
            </a:r>
          </a:p>
        </p:txBody>
      </p:sp>
      <p:graphicFrame>
        <p:nvGraphicFramePr>
          <p:cNvPr id="707" name="Table 11"/>
          <p:cNvGraphicFramePr/>
          <p:nvPr/>
        </p:nvGraphicFramePr>
        <p:xfrm>
          <a:off x="3345724" y="9031216"/>
          <a:ext cx="24601715" cy="2870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717179"/>
                <a:gridCol w="614725"/>
                <a:gridCol w="614725"/>
                <a:gridCol w="614725"/>
                <a:gridCol w="614725"/>
                <a:gridCol w="614725"/>
                <a:gridCol w="614725"/>
                <a:gridCol w="614725"/>
                <a:gridCol w="614725"/>
                <a:gridCol w="614725"/>
                <a:gridCol w="614725"/>
                <a:gridCol w="614725"/>
                <a:gridCol w="614725"/>
              </a:tblGrid>
              <a:tr h="85867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Jan 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Feb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Apr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May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Aug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Sep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Oct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Nov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Dec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Jan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Feb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Apr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May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Aug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Sep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Oct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Nov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Dec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Jan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Feb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Apr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May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Aug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Sep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Oct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Nov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Dec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563903">
                <a:tc gridSpan="12"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3600"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  2024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gradFill flip="none" rotWithShape="1">
                      <a:gsLst>
                        <a:gs pos="0">
                          <a:srgbClr val="224077"/>
                        </a:gs>
                        <a:gs pos="24000">
                          <a:srgbClr val="315DAC"/>
                        </a:gs>
                        <a:gs pos="82000">
                          <a:srgbClr val="302D2F"/>
                        </a:gs>
                      </a:gsLst>
                      <a:lin ang="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12"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3600"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  2025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gradFill flip="none" rotWithShape="1">
                      <a:gsLst>
                        <a:gs pos="0">
                          <a:srgbClr val="224077"/>
                        </a:gs>
                        <a:gs pos="24000">
                          <a:srgbClr val="315DAC"/>
                        </a:gs>
                        <a:gs pos="82000">
                          <a:srgbClr val="4A4749"/>
                        </a:gs>
                      </a:gsLst>
                      <a:lin ang="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12"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3600"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  2026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gradFill flip="none" rotWithShape="1">
                      <a:gsLst>
                        <a:gs pos="0">
                          <a:srgbClr val="224077"/>
                        </a:gs>
                        <a:gs pos="24000">
                          <a:srgbClr val="315DAC"/>
                        </a:gs>
                        <a:gs pos="82000">
                          <a:srgbClr val="757575"/>
                        </a:gs>
                      </a:gsLst>
                      <a:lin ang="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76719">
                <a:tc gridSpan="12">
                  <a:txBody>
                    <a:bodyPr/>
                    <a:lstStyle/>
                    <a:p>
                      <a:pPr algn="l" defTabSz="18288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gradFill flip="none" rotWithShape="1">
                      <a:gsLst>
                        <a:gs pos="0">
                          <a:srgbClr val="224077"/>
                        </a:gs>
                        <a:gs pos="24000">
                          <a:srgbClr val="315DAC"/>
                        </a:gs>
                        <a:gs pos="82000">
                          <a:srgbClr val="302D2F"/>
                        </a:gs>
                      </a:gsLst>
                      <a:lin ang="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12">
                  <a:txBody>
                    <a:bodyPr/>
                    <a:lstStyle/>
                    <a:p>
                      <a:pPr algn="l" defTabSz="18288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gradFill flip="none" rotWithShape="1">
                      <a:gsLst>
                        <a:gs pos="0">
                          <a:srgbClr val="224077"/>
                        </a:gs>
                        <a:gs pos="24000">
                          <a:srgbClr val="315DAC"/>
                        </a:gs>
                        <a:gs pos="82000">
                          <a:srgbClr val="4A4749"/>
                        </a:gs>
                      </a:gsLst>
                      <a:lin ang="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12"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3600"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gradFill flip="none" rotWithShape="1">
                      <a:gsLst>
                        <a:gs pos="0">
                          <a:srgbClr val="224077"/>
                        </a:gs>
                        <a:gs pos="24000">
                          <a:srgbClr val="315DAC"/>
                        </a:gs>
                        <a:gs pos="82000">
                          <a:srgbClr val="757575"/>
                        </a:gs>
                      </a:gsLst>
                      <a:lin ang="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85867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Jan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Feb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Apr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May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Aug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Sep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Oct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Nov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Dec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Jan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Feb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Apr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May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Aug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Sep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Oct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Nov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Dec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Jan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Feb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Apr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May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Jun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Jul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Aug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Sep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Oct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Nov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latin typeface="Aptos Narrow"/>
                          <a:ea typeface="Aptos Narrow"/>
                          <a:cs typeface="Aptos Narrow"/>
                          <a:sym typeface="Aptos Narrow"/>
                        </a:rPr>
                        <a:t>Dec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08" name="TextBox 25"/>
          <p:cNvSpPr txBox="1"/>
          <p:nvPr/>
        </p:nvSpPr>
        <p:spPr>
          <a:xfrm>
            <a:off x="335354" y="9522786"/>
            <a:ext cx="2497253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spcBef>
                <a:spcPts val="0"/>
              </a:spcBef>
              <a:defRPr i="1">
                <a:solidFill>
                  <a:srgbClr val="A7371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&gt;100</a:t>
            </a:r>
          </a:p>
          <a:p>
            <a:pPr algn="r" defTabSz="1828800">
              <a:spcBef>
                <a:spcPts val="0"/>
              </a:spcBef>
              <a:defRPr i="1" sz="2200">
                <a:solidFill>
                  <a:srgbClr val="A7371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plasma shots/day</a:t>
            </a:r>
          </a:p>
        </p:txBody>
      </p:sp>
      <p:grpSp>
        <p:nvGrpSpPr>
          <p:cNvPr id="711" name="Parallelogram 26"/>
          <p:cNvGrpSpPr/>
          <p:nvPr/>
        </p:nvGrpSpPr>
        <p:grpSpPr>
          <a:xfrm>
            <a:off x="5976380" y="10204904"/>
            <a:ext cx="3044801" cy="462281"/>
            <a:chOff x="0" y="0"/>
            <a:chExt cx="3044800" cy="462280"/>
          </a:xfrm>
        </p:grpSpPr>
        <p:sp>
          <p:nvSpPr>
            <p:cNvPr id="709" name="Shape"/>
            <p:cNvSpPr/>
            <p:nvPr/>
          </p:nvSpPr>
          <p:spPr>
            <a:xfrm>
              <a:off x="0" y="23780"/>
              <a:ext cx="3044801" cy="41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424" y="0"/>
                  </a:lnTo>
                  <a:lnTo>
                    <a:pt x="21600" y="0"/>
                  </a:lnTo>
                  <a:lnTo>
                    <a:pt x="17176" y="21600"/>
                  </a:lnTo>
                  <a:close/>
                </a:path>
              </a:pathLst>
            </a:custGeom>
            <a:solidFill>
              <a:srgbClr val="1F1C1D">
                <a:alpha val="50000"/>
              </a:srgbClr>
            </a:solidFill>
            <a:ln w="25400" cap="flat">
              <a:solidFill>
                <a:srgbClr val="E6883C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0" name="commissioning"/>
            <p:cNvSpPr txBox="1"/>
            <p:nvPr/>
          </p:nvSpPr>
          <p:spPr>
            <a:xfrm>
              <a:off x="617739" y="-1"/>
              <a:ext cx="1809322" cy="462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spcBef>
                  <a:spcPts val="0"/>
                </a:spcBef>
                <a:defRPr i="1" sz="1800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commissioning</a:t>
              </a:r>
            </a:p>
          </p:txBody>
        </p:sp>
      </p:grpSp>
      <p:grpSp>
        <p:nvGrpSpPr>
          <p:cNvPr id="714" name="Parallelogram 27"/>
          <p:cNvGrpSpPr/>
          <p:nvPr/>
        </p:nvGrpSpPr>
        <p:grpSpPr>
          <a:xfrm>
            <a:off x="8580109" y="10212392"/>
            <a:ext cx="3857423" cy="462281"/>
            <a:chOff x="0" y="0"/>
            <a:chExt cx="3857421" cy="462280"/>
          </a:xfrm>
        </p:grpSpPr>
        <p:sp>
          <p:nvSpPr>
            <p:cNvPr id="712" name="Shape"/>
            <p:cNvSpPr/>
            <p:nvPr/>
          </p:nvSpPr>
          <p:spPr>
            <a:xfrm>
              <a:off x="0" y="23780"/>
              <a:ext cx="3857422" cy="41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3492" y="0"/>
                  </a:lnTo>
                  <a:lnTo>
                    <a:pt x="21600" y="0"/>
                  </a:lnTo>
                  <a:lnTo>
                    <a:pt x="18108" y="21600"/>
                  </a:lnTo>
                  <a:close/>
                </a:path>
              </a:pathLst>
            </a:custGeom>
            <a:solidFill>
              <a:srgbClr val="1F1C1D">
                <a:alpha val="50000"/>
              </a:srgbClr>
            </a:solidFill>
            <a:ln w="25400" cap="flat">
              <a:solidFill>
                <a:srgbClr val="E6883C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3" name="early MHD"/>
            <p:cNvSpPr txBox="1"/>
            <p:nvPr/>
          </p:nvSpPr>
          <p:spPr>
            <a:xfrm>
              <a:off x="685457" y="0"/>
              <a:ext cx="2486508" cy="462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spcBef>
                  <a:spcPts val="0"/>
                </a:spcBef>
                <a:defRPr i="1" sz="1800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early MHD</a:t>
              </a:r>
            </a:p>
          </p:txBody>
        </p:sp>
      </p:grpSp>
      <p:grpSp>
        <p:nvGrpSpPr>
          <p:cNvPr id="717" name="Parallelogram 28"/>
          <p:cNvGrpSpPr/>
          <p:nvPr/>
        </p:nvGrpSpPr>
        <p:grpSpPr>
          <a:xfrm>
            <a:off x="12022490" y="10206070"/>
            <a:ext cx="4724575" cy="462281"/>
            <a:chOff x="0" y="0"/>
            <a:chExt cx="4724574" cy="462280"/>
          </a:xfrm>
        </p:grpSpPr>
        <p:sp>
          <p:nvSpPr>
            <p:cNvPr id="715" name="Shape"/>
            <p:cNvSpPr/>
            <p:nvPr/>
          </p:nvSpPr>
          <p:spPr>
            <a:xfrm>
              <a:off x="0" y="23780"/>
              <a:ext cx="4724575" cy="41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851" y="0"/>
                  </a:lnTo>
                  <a:lnTo>
                    <a:pt x="21600" y="0"/>
                  </a:lnTo>
                  <a:lnTo>
                    <a:pt x="18749" y="21600"/>
                  </a:lnTo>
                  <a:close/>
                </a:path>
              </a:pathLst>
            </a:custGeom>
            <a:solidFill>
              <a:srgbClr val="1F1C1D">
                <a:alpha val="50000"/>
              </a:srgbClr>
            </a:solidFill>
            <a:ln w="25400" cap="flat">
              <a:solidFill>
                <a:srgbClr val="E6883C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6" name="advanced MHD"/>
            <p:cNvSpPr txBox="1"/>
            <p:nvPr/>
          </p:nvSpPr>
          <p:spPr>
            <a:xfrm>
              <a:off x="757722" y="0"/>
              <a:ext cx="3209131" cy="462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spcBef>
                  <a:spcPts val="0"/>
                </a:spcBef>
                <a:defRPr i="1" sz="1800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advanced MHD</a:t>
              </a:r>
            </a:p>
          </p:txBody>
        </p:sp>
      </p:grpSp>
      <p:grpSp>
        <p:nvGrpSpPr>
          <p:cNvPr id="720" name="Parallelogram 29"/>
          <p:cNvGrpSpPr/>
          <p:nvPr/>
        </p:nvGrpSpPr>
        <p:grpSpPr>
          <a:xfrm>
            <a:off x="16301592" y="10197603"/>
            <a:ext cx="5586857" cy="462281"/>
            <a:chOff x="0" y="0"/>
            <a:chExt cx="5586856" cy="462280"/>
          </a:xfrm>
        </p:grpSpPr>
        <p:sp>
          <p:nvSpPr>
            <p:cNvPr id="718" name="Shape"/>
            <p:cNvSpPr/>
            <p:nvPr/>
          </p:nvSpPr>
          <p:spPr>
            <a:xfrm>
              <a:off x="0" y="23779"/>
              <a:ext cx="5586857" cy="414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411" y="0"/>
                  </a:lnTo>
                  <a:lnTo>
                    <a:pt x="21600" y="0"/>
                  </a:lnTo>
                  <a:lnTo>
                    <a:pt x="19189" y="21600"/>
                  </a:lnTo>
                  <a:close/>
                </a:path>
              </a:pathLst>
            </a:custGeom>
            <a:solidFill>
              <a:srgbClr val="1F1C1D">
                <a:alpha val="50000"/>
              </a:srgbClr>
            </a:solidFill>
            <a:ln w="25400" cap="flat">
              <a:solidFill>
                <a:srgbClr val="E6883C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9" name="MHD and performance exploration"/>
            <p:cNvSpPr txBox="1"/>
            <p:nvPr/>
          </p:nvSpPr>
          <p:spPr>
            <a:xfrm>
              <a:off x="829578" y="-1"/>
              <a:ext cx="3927701" cy="462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spcBef>
                  <a:spcPts val="0"/>
                </a:spcBef>
                <a:defRPr i="1" sz="1800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MHD and performance exploration</a:t>
              </a:r>
            </a:p>
          </p:txBody>
        </p:sp>
      </p:grpSp>
      <p:sp>
        <p:nvSpPr>
          <p:cNvPr id="721" name="Trapezoid 30"/>
          <p:cNvSpPr/>
          <p:nvPr/>
        </p:nvSpPr>
        <p:spPr>
          <a:xfrm rot="5400000">
            <a:off x="20714428" y="9528905"/>
            <a:ext cx="1358893" cy="1116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35" y="0"/>
                </a:lnTo>
                <a:lnTo>
                  <a:pt x="17165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706F70">
                  <a:alpha val="0"/>
                </a:srgbClr>
              </a:gs>
              <a:gs pos="24136">
                <a:srgbClr val="737373">
                  <a:alpha val="81000"/>
                </a:srgbClr>
              </a:gs>
              <a:gs pos="41000">
                <a:srgbClr val="777777"/>
              </a:gs>
              <a:gs pos="100000">
                <a:srgbClr val="797879"/>
              </a:gs>
            </a:gsLst>
            <a:lin ang="162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2" name="TextBox 38"/>
          <p:cNvSpPr txBox="1"/>
          <p:nvPr/>
        </p:nvSpPr>
        <p:spPr>
          <a:xfrm>
            <a:off x="5555755" y="2591180"/>
            <a:ext cx="4561964" cy="288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Step 2: </a:t>
            </a:r>
          </a:p>
          <a:p>
            <a:pPr defTabSz="1828800">
              <a:spcBef>
                <a:spcPts val="0"/>
              </a:spcBef>
              <a:defRPr sz="2800">
                <a:solidFill>
                  <a:srgbClr val="E6883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limit neutrals CX to</a:t>
            </a:r>
            <a:r>
              <a:rPr>
                <a:solidFill>
                  <a:srgbClr val="000000"/>
                </a:solidFill>
              </a:rPr>
              <a:t> confine fast ions </a:t>
            </a:r>
            <a:r>
              <a:t>from NBI. Expect FLR stabilization of high m at modest fast ion concentration.  </a:t>
            </a:r>
          </a:p>
        </p:txBody>
      </p:sp>
      <p:sp>
        <p:nvSpPr>
          <p:cNvPr id="723" name="TextBox 39"/>
          <p:cNvSpPr txBox="1"/>
          <p:nvPr/>
        </p:nvSpPr>
        <p:spPr>
          <a:xfrm>
            <a:off x="11755086" y="2441142"/>
            <a:ext cx="5758885" cy="159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Step 3: </a:t>
            </a:r>
          </a:p>
          <a:p>
            <a:pPr defTabSz="1828800">
              <a:spcBef>
                <a:spcPts val="0"/>
              </a:spcBef>
              <a:defRPr sz="2800">
                <a:solidFill>
                  <a:srgbClr val="E6883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Suppress low m </a:t>
            </a:r>
            <a:r>
              <a:rPr i="1">
                <a:solidFill>
                  <a:srgbClr val="000000"/>
                </a:solidFill>
              </a:rPr>
              <a:t>MHD</a:t>
            </a:r>
            <a:r>
              <a:rPr i="1">
                <a:solidFill>
                  <a:srgbClr val="FFFFFF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instabilities </a:t>
            </a:r>
            <a:r>
              <a:rPr i="1"/>
              <a:t>via biasing or other techniques.</a:t>
            </a:r>
          </a:p>
        </p:txBody>
      </p:sp>
      <p:sp>
        <p:nvSpPr>
          <p:cNvPr id="724" name="TextBox 40"/>
          <p:cNvSpPr txBox="1"/>
          <p:nvPr/>
        </p:nvSpPr>
        <p:spPr>
          <a:xfrm>
            <a:off x="18527235" y="2270262"/>
            <a:ext cx="5454085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Step 4:</a:t>
            </a:r>
          </a:p>
          <a:p>
            <a:pPr defTabSz="1828800">
              <a:spcBef>
                <a:spcPts val="0"/>
              </a:spcBef>
              <a:defRPr sz="2800">
                <a:solidFill>
                  <a:srgbClr val="E6883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Performance extension </a:t>
            </a:r>
          </a:p>
        </p:txBody>
      </p:sp>
      <p:grpSp>
        <p:nvGrpSpPr>
          <p:cNvPr id="743" name="Group 42"/>
          <p:cNvGrpSpPr/>
          <p:nvPr/>
        </p:nvGrpSpPr>
        <p:grpSpPr>
          <a:xfrm>
            <a:off x="20716429" y="688870"/>
            <a:ext cx="3037360" cy="934209"/>
            <a:chOff x="0" y="0"/>
            <a:chExt cx="3037358" cy="934208"/>
          </a:xfrm>
        </p:grpSpPr>
        <p:sp>
          <p:nvSpPr>
            <p:cNvPr id="725" name="Freeform 64"/>
            <p:cNvSpPr/>
            <p:nvPr/>
          </p:nvSpPr>
          <p:spPr>
            <a:xfrm>
              <a:off x="1876816" y="251"/>
              <a:ext cx="1160543" cy="93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503" fill="norm" stroke="1" extrusionOk="0">
                  <a:moveTo>
                    <a:pt x="21257" y="16676"/>
                  </a:moveTo>
                  <a:cubicBezTo>
                    <a:pt x="21224" y="16465"/>
                    <a:pt x="21183" y="16246"/>
                    <a:pt x="21137" y="16025"/>
                  </a:cubicBezTo>
                  <a:cubicBezTo>
                    <a:pt x="20995" y="15360"/>
                    <a:pt x="20787" y="14655"/>
                    <a:pt x="20518" y="13919"/>
                  </a:cubicBezTo>
                  <a:cubicBezTo>
                    <a:pt x="19666" y="11591"/>
                    <a:pt x="18446" y="9499"/>
                    <a:pt x="17047" y="7628"/>
                  </a:cubicBezTo>
                  <a:cubicBezTo>
                    <a:pt x="16636" y="7081"/>
                    <a:pt x="16212" y="6550"/>
                    <a:pt x="15777" y="6039"/>
                  </a:cubicBezTo>
                  <a:cubicBezTo>
                    <a:pt x="15679" y="5924"/>
                    <a:pt x="15574" y="5814"/>
                    <a:pt x="15476" y="5699"/>
                  </a:cubicBezTo>
                  <a:cubicBezTo>
                    <a:pt x="15133" y="5311"/>
                    <a:pt x="14781" y="4934"/>
                    <a:pt x="14422" y="4567"/>
                  </a:cubicBezTo>
                  <a:cubicBezTo>
                    <a:pt x="14057" y="4192"/>
                    <a:pt x="13683" y="3831"/>
                    <a:pt x="13303" y="3481"/>
                  </a:cubicBezTo>
                  <a:cubicBezTo>
                    <a:pt x="12892" y="3104"/>
                    <a:pt x="12475" y="2734"/>
                    <a:pt x="12046" y="2387"/>
                  </a:cubicBezTo>
                  <a:cubicBezTo>
                    <a:pt x="12033" y="2376"/>
                    <a:pt x="12022" y="2368"/>
                    <a:pt x="12009" y="2357"/>
                  </a:cubicBezTo>
                  <a:cubicBezTo>
                    <a:pt x="11113" y="1629"/>
                    <a:pt x="10167" y="989"/>
                    <a:pt x="9165" y="519"/>
                  </a:cubicBezTo>
                  <a:cubicBezTo>
                    <a:pt x="8597" y="251"/>
                    <a:pt x="7963" y="38"/>
                    <a:pt x="7338" y="5"/>
                  </a:cubicBezTo>
                  <a:cubicBezTo>
                    <a:pt x="7100" y="-9"/>
                    <a:pt x="6864" y="5"/>
                    <a:pt x="6632" y="48"/>
                  </a:cubicBezTo>
                  <a:cubicBezTo>
                    <a:pt x="5356" y="303"/>
                    <a:pt x="4483" y="1389"/>
                    <a:pt x="3480" y="2310"/>
                  </a:cubicBezTo>
                  <a:lnTo>
                    <a:pt x="3644" y="795"/>
                  </a:lnTo>
                  <a:cubicBezTo>
                    <a:pt x="3666" y="503"/>
                    <a:pt x="3598" y="478"/>
                    <a:pt x="3491" y="738"/>
                  </a:cubicBezTo>
                  <a:lnTo>
                    <a:pt x="2934" y="2103"/>
                  </a:lnTo>
                  <a:cubicBezTo>
                    <a:pt x="2914" y="2067"/>
                    <a:pt x="2499" y="513"/>
                    <a:pt x="2499" y="513"/>
                  </a:cubicBezTo>
                  <a:cubicBezTo>
                    <a:pt x="2424" y="234"/>
                    <a:pt x="2355" y="245"/>
                    <a:pt x="2339" y="541"/>
                  </a:cubicBezTo>
                  <a:lnTo>
                    <a:pt x="2265" y="2163"/>
                  </a:lnTo>
                  <a:lnTo>
                    <a:pt x="918" y="926"/>
                  </a:lnTo>
                  <a:cubicBezTo>
                    <a:pt x="665" y="694"/>
                    <a:pt x="612" y="760"/>
                    <a:pt x="803" y="1074"/>
                  </a:cubicBezTo>
                  <a:cubicBezTo>
                    <a:pt x="803" y="1074"/>
                    <a:pt x="1858" y="2814"/>
                    <a:pt x="1856" y="2816"/>
                  </a:cubicBezTo>
                  <a:lnTo>
                    <a:pt x="870" y="2931"/>
                  </a:lnTo>
                  <a:cubicBezTo>
                    <a:pt x="636" y="2959"/>
                    <a:pt x="625" y="3063"/>
                    <a:pt x="846" y="3164"/>
                  </a:cubicBezTo>
                  <a:cubicBezTo>
                    <a:pt x="846" y="3164"/>
                    <a:pt x="1830" y="3618"/>
                    <a:pt x="1843" y="3626"/>
                  </a:cubicBezTo>
                  <a:cubicBezTo>
                    <a:pt x="1836" y="3632"/>
                    <a:pt x="131" y="5089"/>
                    <a:pt x="131" y="5089"/>
                  </a:cubicBezTo>
                  <a:cubicBezTo>
                    <a:pt x="-63" y="5256"/>
                    <a:pt x="-39" y="5316"/>
                    <a:pt x="184" y="5223"/>
                  </a:cubicBezTo>
                  <a:lnTo>
                    <a:pt x="2121" y="4422"/>
                  </a:lnTo>
                  <a:lnTo>
                    <a:pt x="1878" y="6129"/>
                  </a:lnTo>
                  <a:cubicBezTo>
                    <a:pt x="1836" y="6419"/>
                    <a:pt x="1900" y="6449"/>
                    <a:pt x="2018" y="6194"/>
                  </a:cubicBezTo>
                  <a:cubicBezTo>
                    <a:pt x="2018" y="6194"/>
                    <a:pt x="2713" y="4706"/>
                    <a:pt x="2726" y="4706"/>
                  </a:cubicBezTo>
                  <a:lnTo>
                    <a:pt x="3272" y="6443"/>
                  </a:lnTo>
                  <a:cubicBezTo>
                    <a:pt x="3360" y="6717"/>
                    <a:pt x="3426" y="6700"/>
                    <a:pt x="3419" y="6405"/>
                  </a:cubicBezTo>
                  <a:cubicBezTo>
                    <a:pt x="3419" y="6405"/>
                    <a:pt x="3388" y="4466"/>
                    <a:pt x="3399" y="4414"/>
                  </a:cubicBezTo>
                  <a:lnTo>
                    <a:pt x="5025" y="5456"/>
                  </a:lnTo>
                  <a:cubicBezTo>
                    <a:pt x="5340" y="5658"/>
                    <a:pt x="5386" y="5576"/>
                    <a:pt x="5128" y="5273"/>
                  </a:cubicBezTo>
                  <a:lnTo>
                    <a:pt x="3946" y="3891"/>
                  </a:lnTo>
                  <a:lnTo>
                    <a:pt x="5163" y="3369"/>
                  </a:lnTo>
                  <a:cubicBezTo>
                    <a:pt x="5380" y="3279"/>
                    <a:pt x="5367" y="3123"/>
                    <a:pt x="5113" y="3131"/>
                  </a:cubicBezTo>
                  <a:lnTo>
                    <a:pt x="3723" y="3054"/>
                  </a:lnTo>
                  <a:cubicBezTo>
                    <a:pt x="4083" y="2524"/>
                    <a:pt x="4566" y="1990"/>
                    <a:pt x="5034" y="1608"/>
                  </a:cubicBezTo>
                  <a:cubicBezTo>
                    <a:pt x="6145" y="697"/>
                    <a:pt x="7493" y="1170"/>
                    <a:pt x="8621" y="1783"/>
                  </a:cubicBezTo>
                  <a:cubicBezTo>
                    <a:pt x="9863" y="2455"/>
                    <a:pt x="10999" y="3391"/>
                    <a:pt x="12070" y="4417"/>
                  </a:cubicBezTo>
                  <a:cubicBezTo>
                    <a:pt x="13074" y="5377"/>
                    <a:pt x="14064" y="6389"/>
                    <a:pt x="14964" y="7502"/>
                  </a:cubicBezTo>
                  <a:cubicBezTo>
                    <a:pt x="16547" y="9458"/>
                    <a:pt x="17994" y="11769"/>
                    <a:pt x="18921" y="14307"/>
                  </a:cubicBezTo>
                  <a:cubicBezTo>
                    <a:pt x="19810" y="16739"/>
                    <a:pt x="19963" y="18817"/>
                    <a:pt x="19338" y="20013"/>
                  </a:cubicBezTo>
                  <a:cubicBezTo>
                    <a:pt x="19119" y="20431"/>
                    <a:pt x="18800" y="20751"/>
                    <a:pt x="18396" y="20965"/>
                  </a:cubicBezTo>
                  <a:cubicBezTo>
                    <a:pt x="18016" y="21164"/>
                    <a:pt x="17592" y="21255"/>
                    <a:pt x="17041" y="21274"/>
                  </a:cubicBezTo>
                  <a:cubicBezTo>
                    <a:pt x="17882" y="21583"/>
                    <a:pt x="18881" y="21591"/>
                    <a:pt x="19727" y="21222"/>
                  </a:cubicBezTo>
                  <a:cubicBezTo>
                    <a:pt x="21297" y="20541"/>
                    <a:pt x="21537" y="18484"/>
                    <a:pt x="21253" y="16676"/>
                  </a:cubicBezTo>
                  <a:lnTo>
                    <a:pt x="21257" y="16676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6" name="Freeform 65"/>
            <p:cNvSpPr/>
            <p:nvPr/>
          </p:nvSpPr>
          <p:spPr>
            <a:xfrm>
              <a:off x="5343" y="496946"/>
              <a:ext cx="658258" cy="42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4017" y="8382"/>
                  </a:moveTo>
                  <a:lnTo>
                    <a:pt x="9692" y="8382"/>
                  </a:lnTo>
                  <a:lnTo>
                    <a:pt x="11254" y="5202"/>
                  </a:lnTo>
                  <a:lnTo>
                    <a:pt x="18624" y="5202"/>
                  </a:lnTo>
                  <a:cubicBezTo>
                    <a:pt x="18975" y="5202"/>
                    <a:pt x="19299" y="4896"/>
                    <a:pt x="19562" y="4374"/>
                  </a:cubicBezTo>
                  <a:lnTo>
                    <a:pt x="21198" y="1008"/>
                  </a:lnTo>
                  <a:cubicBezTo>
                    <a:pt x="21491" y="396"/>
                    <a:pt x="21437" y="0"/>
                    <a:pt x="21028" y="0"/>
                  </a:cubicBezTo>
                  <a:lnTo>
                    <a:pt x="10884" y="0"/>
                  </a:lnTo>
                  <a:cubicBezTo>
                    <a:pt x="10533" y="0"/>
                    <a:pt x="10209" y="306"/>
                    <a:pt x="9946" y="828"/>
                  </a:cubicBezTo>
                  <a:lnTo>
                    <a:pt x="188" y="20592"/>
                  </a:lnTo>
                  <a:cubicBezTo>
                    <a:pt x="-109" y="21204"/>
                    <a:pt x="-55" y="21600"/>
                    <a:pt x="358" y="21600"/>
                  </a:cubicBezTo>
                  <a:lnTo>
                    <a:pt x="2642" y="21600"/>
                  </a:lnTo>
                  <a:cubicBezTo>
                    <a:pt x="2997" y="21600"/>
                    <a:pt x="3321" y="21294"/>
                    <a:pt x="3587" y="20772"/>
                  </a:cubicBezTo>
                  <a:lnTo>
                    <a:pt x="7369" y="13092"/>
                  </a:lnTo>
                  <a:lnTo>
                    <a:pt x="11841" y="13092"/>
                  </a:lnTo>
                  <a:cubicBezTo>
                    <a:pt x="12192" y="13092"/>
                    <a:pt x="12520" y="12786"/>
                    <a:pt x="12782" y="12264"/>
                  </a:cubicBezTo>
                  <a:lnTo>
                    <a:pt x="14195" y="9390"/>
                  </a:lnTo>
                  <a:cubicBezTo>
                    <a:pt x="14488" y="8778"/>
                    <a:pt x="14434" y="8382"/>
                    <a:pt x="14025" y="8382"/>
                  </a:cubicBezTo>
                  <a:lnTo>
                    <a:pt x="14017" y="8382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7" name="Freeform 66"/>
            <p:cNvSpPr/>
            <p:nvPr/>
          </p:nvSpPr>
          <p:spPr>
            <a:xfrm>
              <a:off x="501934" y="496826"/>
              <a:ext cx="668608" cy="42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20392" y="0"/>
                  </a:moveTo>
                  <a:lnTo>
                    <a:pt x="18215" y="0"/>
                  </a:lnTo>
                  <a:cubicBezTo>
                    <a:pt x="17880" y="0"/>
                    <a:pt x="17574" y="306"/>
                    <a:pt x="17328" y="828"/>
                  </a:cubicBezTo>
                  <a:lnTo>
                    <a:pt x="11099" y="14348"/>
                  </a:lnTo>
                  <a:cubicBezTo>
                    <a:pt x="10244" y="16183"/>
                    <a:pt x="9688" y="16399"/>
                    <a:pt x="9029" y="16399"/>
                  </a:cubicBezTo>
                  <a:lnTo>
                    <a:pt x="4660" y="16399"/>
                  </a:lnTo>
                  <a:cubicBezTo>
                    <a:pt x="4004" y="16399"/>
                    <a:pt x="3662" y="16183"/>
                    <a:pt x="4524" y="14348"/>
                  </a:cubicBezTo>
                  <a:lnTo>
                    <a:pt x="10708" y="1014"/>
                  </a:lnTo>
                  <a:cubicBezTo>
                    <a:pt x="10988" y="402"/>
                    <a:pt x="10933" y="6"/>
                    <a:pt x="10543" y="6"/>
                  </a:cubicBezTo>
                  <a:lnTo>
                    <a:pt x="8366" y="6"/>
                  </a:lnTo>
                  <a:cubicBezTo>
                    <a:pt x="8030" y="6"/>
                    <a:pt x="7725" y="312"/>
                    <a:pt x="7474" y="834"/>
                  </a:cubicBezTo>
                  <a:lnTo>
                    <a:pt x="1271" y="14168"/>
                  </a:lnTo>
                  <a:cubicBezTo>
                    <a:pt x="-762" y="18541"/>
                    <a:pt x="-386" y="21600"/>
                    <a:pt x="2619" y="21600"/>
                  </a:cubicBezTo>
                  <a:lnTo>
                    <a:pt x="6995" y="21600"/>
                  </a:lnTo>
                  <a:cubicBezTo>
                    <a:pt x="10001" y="21600"/>
                    <a:pt x="12499" y="18541"/>
                    <a:pt x="14510" y="14168"/>
                  </a:cubicBezTo>
                  <a:lnTo>
                    <a:pt x="20562" y="1014"/>
                  </a:lnTo>
                  <a:cubicBezTo>
                    <a:pt x="20838" y="402"/>
                    <a:pt x="20783" y="6"/>
                    <a:pt x="20392" y="6"/>
                  </a:cubicBezTo>
                  <a:lnTo>
                    <a:pt x="20392" y="0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8" name="Freeform 67"/>
            <p:cNvSpPr/>
            <p:nvPr/>
          </p:nvSpPr>
          <p:spPr>
            <a:xfrm>
              <a:off x="1018056" y="496946"/>
              <a:ext cx="587915" cy="427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7" h="21600" fill="norm" stroke="1" extrusionOk="0">
                  <a:moveTo>
                    <a:pt x="13310" y="8656"/>
                  </a:moveTo>
                  <a:lnTo>
                    <a:pt x="9316" y="8230"/>
                  </a:lnTo>
                  <a:cubicBezTo>
                    <a:pt x="8531" y="8140"/>
                    <a:pt x="8378" y="7768"/>
                    <a:pt x="8937" y="6670"/>
                  </a:cubicBezTo>
                  <a:cubicBezTo>
                    <a:pt x="9497" y="5572"/>
                    <a:pt x="10057" y="5201"/>
                    <a:pt x="10954" y="5201"/>
                  </a:cubicBezTo>
                  <a:lnTo>
                    <a:pt x="14747" y="5201"/>
                  </a:lnTo>
                  <a:cubicBezTo>
                    <a:pt x="15359" y="5201"/>
                    <a:pt x="15556" y="5566"/>
                    <a:pt x="15323" y="6334"/>
                  </a:cubicBezTo>
                  <a:cubicBezTo>
                    <a:pt x="15125" y="6946"/>
                    <a:pt x="15170" y="7282"/>
                    <a:pt x="15556" y="7282"/>
                  </a:cubicBezTo>
                  <a:lnTo>
                    <a:pt x="17984" y="7282"/>
                  </a:lnTo>
                  <a:cubicBezTo>
                    <a:pt x="18350" y="7282"/>
                    <a:pt x="18693" y="7006"/>
                    <a:pt x="18962" y="6424"/>
                  </a:cubicBezTo>
                  <a:cubicBezTo>
                    <a:pt x="20762" y="2327"/>
                    <a:pt x="20021" y="0"/>
                    <a:pt x="16925" y="0"/>
                  </a:cubicBezTo>
                  <a:lnTo>
                    <a:pt x="13100" y="0"/>
                  </a:lnTo>
                  <a:cubicBezTo>
                    <a:pt x="9662" y="0"/>
                    <a:pt x="7556" y="2171"/>
                    <a:pt x="5467" y="6334"/>
                  </a:cubicBezTo>
                  <a:cubicBezTo>
                    <a:pt x="3430" y="10401"/>
                    <a:pt x="4070" y="12483"/>
                    <a:pt x="7009" y="12849"/>
                  </a:cubicBezTo>
                  <a:lnTo>
                    <a:pt x="10987" y="13340"/>
                  </a:lnTo>
                  <a:cubicBezTo>
                    <a:pt x="11772" y="13430"/>
                    <a:pt x="11908" y="13796"/>
                    <a:pt x="11361" y="14930"/>
                  </a:cubicBezTo>
                  <a:cubicBezTo>
                    <a:pt x="10805" y="16028"/>
                    <a:pt x="10222" y="16399"/>
                    <a:pt x="9320" y="16399"/>
                  </a:cubicBezTo>
                  <a:lnTo>
                    <a:pt x="5201" y="16399"/>
                  </a:lnTo>
                  <a:cubicBezTo>
                    <a:pt x="4585" y="16399"/>
                    <a:pt x="4412" y="16034"/>
                    <a:pt x="4645" y="15266"/>
                  </a:cubicBezTo>
                  <a:cubicBezTo>
                    <a:pt x="4843" y="14654"/>
                    <a:pt x="4803" y="14318"/>
                    <a:pt x="4412" y="14318"/>
                  </a:cubicBezTo>
                  <a:lnTo>
                    <a:pt x="1976" y="14318"/>
                  </a:lnTo>
                  <a:cubicBezTo>
                    <a:pt x="1606" y="14318"/>
                    <a:pt x="1263" y="14594"/>
                    <a:pt x="990" y="15176"/>
                  </a:cubicBezTo>
                  <a:cubicBezTo>
                    <a:pt x="-838" y="19273"/>
                    <a:pt x="-117" y="21600"/>
                    <a:pt x="3003" y="21600"/>
                  </a:cubicBezTo>
                  <a:lnTo>
                    <a:pt x="7170" y="21600"/>
                  </a:lnTo>
                  <a:cubicBezTo>
                    <a:pt x="10640" y="21600"/>
                    <a:pt x="12790" y="19309"/>
                    <a:pt x="14860" y="15146"/>
                  </a:cubicBezTo>
                  <a:cubicBezTo>
                    <a:pt x="16865" y="11109"/>
                    <a:pt x="16237" y="8968"/>
                    <a:pt x="13302" y="8662"/>
                  </a:cubicBezTo>
                  <a:lnTo>
                    <a:pt x="13310" y="8656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9" name="Freeform 68"/>
            <p:cNvSpPr/>
            <p:nvPr/>
          </p:nvSpPr>
          <p:spPr>
            <a:xfrm>
              <a:off x="1460326" y="496826"/>
              <a:ext cx="403527" cy="42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0647" y="0"/>
                  </a:moveTo>
                  <a:lnTo>
                    <a:pt x="16982" y="0"/>
                  </a:lnTo>
                  <a:cubicBezTo>
                    <a:pt x="16413" y="0"/>
                    <a:pt x="15900" y="306"/>
                    <a:pt x="15487" y="828"/>
                  </a:cubicBezTo>
                  <a:lnTo>
                    <a:pt x="285" y="20592"/>
                  </a:lnTo>
                  <a:cubicBezTo>
                    <a:pt x="-178" y="21204"/>
                    <a:pt x="-78" y="21600"/>
                    <a:pt x="591" y="21600"/>
                  </a:cubicBezTo>
                  <a:lnTo>
                    <a:pt x="4293" y="21600"/>
                  </a:lnTo>
                  <a:cubicBezTo>
                    <a:pt x="4869" y="21600"/>
                    <a:pt x="5388" y="21294"/>
                    <a:pt x="5801" y="20772"/>
                  </a:cubicBezTo>
                  <a:lnTo>
                    <a:pt x="20959" y="1008"/>
                  </a:lnTo>
                  <a:cubicBezTo>
                    <a:pt x="21422" y="396"/>
                    <a:pt x="21322" y="0"/>
                    <a:pt x="20659" y="0"/>
                  </a:cubicBezTo>
                  <a:lnTo>
                    <a:pt x="20647" y="0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0" name="Freeform 69"/>
            <p:cNvSpPr/>
            <p:nvPr/>
          </p:nvSpPr>
          <p:spPr>
            <a:xfrm>
              <a:off x="1726703" y="496826"/>
              <a:ext cx="617976" cy="42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2" h="21600" fill="norm" stroke="1" extrusionOk="0">
                  <a:moveTo>
                    <a:pt x="17223" y="0"/>
                  </a:moveTo>
                  <a:lnTo>
                    <a:pt x="12116" y="0"/>
                  </a:lnTo>
                  <a:cubicBezTo>
                    <a:pt x="9008" y="0"/>
                    <a:pt x="6471" y="3060"/>
                    <a:pt x="4393" y="7464"/>
                  </a:cubicBezTo>
                  <a:lnTo>
                    <a:pt x="1253" y="14166"/>
                  </a:lnTo>
                  <a:cubicBezTo>
                    <a:pt x="-799" y="18540"/>
                    <a:pt x="-357" y="21600"/>
                    <a:pt x="2779" y="21600"/>
                  </a:cubicBezTo>
                  <a:lnTo>
                    <a:pt x="7932" y="21600"/>
                  </a:lnTo>
                  <a:cubicBezTo>
                    <a:pt x="11067" y="21600"/>
                    <a:pt x="13623" y="18540"/>
                    <a:pt x="15648" y="14166"/>
                  </a:cubicBezTo>
                  <a:lnTo>
                    <a:pt x="18749" y="7464"/>
                  </a:lnTo>
                  <a:cubicBezTo>
                    <a:pt x="20801" y="3060"/>
                    <a:pt x="20328" y="0"/>
                    <a:pt x="17220" y="0"/>
                  </a:cubicBezTo>
                  <a:lnTo>
                    <a:pt x="17223" y="0"/>
                  </a:lnTo>
                  <a:close/>
                  <a:moveTo>
                    <a:pt x="15383" y="7284"/>
                  </a:moveTo>
                  <a:lnTo>
                    <a:pt x="12093" y="14352"/>
                  </a:lnTo>
                  <a:cubicBezTo>
                    <a:pt x="11371" y="15882"/>
                    <a:pt x="10829" y="16404"/>
                    <a:pt x="9968" y="16404"/>
                  </a:cubicBezTo>
                  <a:lnTo>
                    <a:pt x="4827" y="16404"/>
                  </a:lnTo>
                  <a:cubicBezTo>
                    <a:pt x="3966" y="16404"/>
                    <a:pt x="3924" y="15882"/>
                    <a:pt x="4650" y="14352"/>
                  </a:cubicBezTo>
                  <a:lnTo>
                    <a:pt x="7963" y="7284"/>
                  </a:lnTo>
                  <a:cubicBezTo>
                    <a:pt x="8708" y="5694"/>
                    <a:pt x="9200" y="5202"/>
                    <a:pt x="10076" y="5202"/>
                  </a:cubicBezTo>
                  <a:lnTo>
                    <a:pt x="15194" y="5202"/>
                  </a:lnTo>
                  <a:cubicBezTo>
                    <a:pt x="16090" y="5202"/>
                    <a:pt x="16125" y="5694"/>
                    <a:pt x="15383" y="7284"/>
                  </a:cubicBez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1" name="Freeform 70"/>
            <p:cNvSpPr/>
            <p:nvPr/>
          </p:nvSpPr>
          <p:spPr>
            <a:xfrm>
              <a:off x="-1" y="0"/>
              <a:ext cx="657052" cy="42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1" h="21600" fill="norm" stroke="1" extrusionOk="0">
                  <a:moveTo>
                    <a:pt x="2549" y="21600"/>
                  </a:moveTo>
                  <a:cubicBezTo>
                    <a:pt x="2890" y="21600"/>
                    <a:pt x="3205" y="21294"/>
                    <a:pt x="3464" y="20772"/>
                  </a:cubicBezTo>
                  <a:lnTo>
                    <a:pt x="5436" y="16674"/>
                  </a:lnTo>
                  <a:lnTo>
                    <a:pt x="9264" y="16674"/>
                  </a:lnTo>
                  <a:lnTo>
                    <a:pt x="8842" y="20898"/>
                  </a:lnTo>
                  <a:cubicBezTo>
                    <a:pt x="8783" y="21390"/>
                    <a:pt x="8916" y="21600"/>
                    <a:pt x="9238" y="21600"/>
                  </a:cubicBezTo>
                  <a:lnTo>
                    <a:pt x="11677" y="21600"/>
                  </a:lnTo>
                  <a:cubicBezTo>
                    <a:pt x="12111" y="21600"/>
                    <a:pt x="12430" y="21174"/>
                    <a:pt x="12467" y="20526"/>
                  </a:cubicBezTo>
                  <a:lnTo>
                    <a:pt x="12689" y="16212"/>
                  </a:lnTo>
                  <a:cubicBezTo>
                    <a:pt x="15080" y="15144"/>
                    <a:pt x="16944" y="12390"/>
                    <a:pt x="18723" y="8688"/>
                  </a:cubicBezTo>
                  <a:lnTo>
                    <a:pt x="19001" y="8106"/>
                  </a:lnTo>
                  <a:cubicBezTo>
                    <a:pt x="21495" y="2874"/>
                    <a:pt x="20883" y="0"/>
                    <a:pt x="17136" y="0"/>
                  </a:cubicBezTo>
                  <a:lnTo>
                    <a:pt x="10654" y="0"/>
                  </a:lnTo>
                  <a:cubicBezTo>
                    <a:pt x="10317" y="0"/>
                    <a:pt x="10002" y="306"/>
                    <a:pt x="9746" y="828"/>
                  </a:cubicBezTo>
                  <a:lnTo>
                    <a:pt x="188" y="20592"/>
                  </a:lnTo>
                  <a:cubicBezTo>
                    <a:pt x="-105" y="21204"/>
                    <a:pt x="-57" y="21600"/>
                    <a:pt x="340" y="21600"/>
                  </a:cubicBezTo>
                  <a:lnTo>
                    <a:pt x="2549" y="21600"/>
                  </a:lnTo>
                  <a:close/>
                  <a:moveTo>
                    <a:pt x="10980" y="5202"/>
                  </a:moveTo>
                  <a:lnTo>
                    <a:pt x="14735" y="5202"/>
                  </a:lnTo>
                  <a:cubicBezTo>
                    <a:pt x="16199" y="5202"/>
                    <a:pt x="16914" y="5568"/>
                    <a:pt x="15624" y="8142"/>
                  </a:cubicBezTo>
                  <a:lnTo>
                    <a:pt x="15380" y="8634"/>
                  </a:lnTo>
                  <a:cubicBezTo>
                    <a:pt x="14086" y="11202"/>
                    <a:pt x="13104" y="11538"/>
                    <a:pt x="11692" y="11538"/>
                  </a:cubicBezTo>
                  <a:lnTo>
                    <a:pt x="7926" y="11538"/>
                  </a:lnTo>
                  <a:lnTo>
                    <a:pt x="10980" y="5202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2" name="Freeform 71"/>
            <p:cNvSpPr/>
            <p:nvPr/>
          </p:nvSpPr>
          <p:spPr>
            <a:xfrm>
              <a:off x="499619" y="324683"/>
              <a:ext cx="421351" cy="10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600" fill="norm" stroke="1" extrusionOk="0">
                  <a:moveTo>
                    <a:pt x="20710" y="0"/>
                  </a:moveTo>
                  <a:lnTo>
                    <a:pt x="3533" y="0"/>
                  </a:lnTo>
                  <a:lnTo>
                    <a:pt x="296" y="17415"/>
                  </a:lnTo>
                  <a:cubicBezTo>
                    <a:pt x="-171" y="19956"/>
                    <a:pt x="-87" y="21600"/>
                    <a:pt x="554" y="21600"/>
                  </a:cubicBezTo>
                  <a:lnTo>
                    <a:pt x="16934" y="21600"/>
                  </a:lnTo>
                  <a:cubicBezTo>
                    <a:pt x="17485" y="21600"/>
                    <a:pt x="17989" y="20329"/>
                    <a:pt x="18402" y="18162"/>
                  </a:cubicBezTo>
                  <a:lnTo>
                    <a:pt x="20968" y="4186"/>
                  </a:lnTo>
                  <a:cubicBezTo>
                    <a:pt x="21429" y="1644"/>
                    <a:pt x="21345" y="0"/>
                    <a:pt x="20704" y="0"/>
                  </a:cubicBezTo>
                  <a:lnTo>
                    <a:pt x="20710" y="0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3" name="Freeform 72"/>
            <p:cNvSpPr/>
            <p:nvPr/>
          </p:nvSpPr>
          <p:spPr>
            <a:xfrm>
              <a:off x="741050" y="0"/>
              <a:ext cx="428659" cy="10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8607" y="18162"/>
                  </a:moveTo>
                  <a:lnTo>
                    <a:pt x="21143" y="4185"/>
                  </a:lnTo>
                  <a:cubicBezTo>
                    <a:pt x="21600" y="1644"/>
                    <a:pt x="21517" y="0"/>
                    <a:pt x="20887" y="0"/>
                  </a:cubicBezTo>
                  <a:lnTo>
                    <a:pt x="4799" y="0"/>
                  </a:lnTo>
                  <a:cubicBezTo>
                    <a:pt x="4258" y="0"/>
                    <a:pt x="3759" y="1270"/>
                    <a:pt x="3350" y="3438"/>
                  </a:cubicBezTo>
                  <a:lnTo>
                    <a:pt x="0" y="21600"/>
                  </a:lnTo>
                  <a:lnTo>
                    <a:pt x="17164" y="21600"/>
                  </a:lnTo>
                  <a:cubicBezTo>
                    <a:pt x="17704" y="21600"/>
                    <a:pt x="18203" y="20329"/>
                    <a:pt x="18607" y="18162"/>
                  </a:cubicBez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4" name="Freeform 73"/>
            <p:cNvSpPr/>
            <p:nvPr/>
          </p:nvSpPr>
          <p:spPr>
            <a:xfrm>
              <a:off x="619652" y="166084"/>
              <a:ext cx="330904" cy="9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6311" y="21437"/>
                  </a:moveTo>
                  <a:cubicBezTo>
                    <a:pt x="17010" y="21437"/>
                    <a:pt x="17662" y="20044"/>
                    <a:pt x="18184" y="17668"/>
                  </a:cubicBezTo>
                  <a:lnTo>
                    <a:pt x="21009" y="4587"/>
                  </a:lnTo>
                  <a:cubicBezTo>
                    <a:pt x="21600" y="1802"/>
                    <a:pt x="21492" y="0"/>
                    <a:pt x="20679" y="0"/>
                  </a:cubicBezTo>
                  <a:lnTo>
                    <a:pt x="4690" y="0"/>
                  </a:lnTo>
                  <a:lnTo>
                    <a:pt x="0" y="21600"/>
                  </a:lnTo>
                  <a:lnTo>
                    <a:pt x="16311" y="21464"/>
                  </a:lnTo>
                  <a:lnTo>
                    <a:pt x="16311" y="21437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5" name="Freeform 74"/>
            <p:cNvSpPr/>
            <p:nvPr/>
          </p:nvSpPr>
          <p:spPr>
            <a:xfrm>
              <a:off x="918404" y="119"/>
              <a:ext cx="615461" cy="427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375" y="21588"/>
                  </a:moveTo>
                  <a:lnTo>
                    <a:pt x="3303" y="21588"/>
                  </a:lnTo>
                  <a:cubicBezTo>
                    <a:pt x="3642" y="21588"/>
                    <a:pt x="3964" y="21402"/>
                    <a:pt x="4294" y="20976"/>
                  </a:cubicBezTo>
                  <a:lnTo>
                    <a:pt x="7706" y="17113"/>
                  </a:lnTo>
                  <a:lnTo>
                    <a:pt x="14116" y="17113"/>
                  </a:lnTo>
                  <a:lnTo>
                    <a:pt x="13178" y="20766"/>
                  </a:lnTo>
                  <a:cubicBezTo>
                    <a:pt x="13054" y="21318"/>
                    <a:pt x="13162" y="21594"/>
                    <a:pt x="13541" y="21594"/>
                  </a:cubicBezTo>
                  <a:lnTo>
                    <a:pt x="16300" y="21594"/>
                  </a:lnTo>
                  <a:cubicBezTo>
                    <a:pt x="16742" y="21594"/>
                    <a:pt x="17101" y="21198"/>
                    <a:pt x="17225" y="20586"/>
                  </a:cubicBezTo>
                  <a:lnTo>
                    <a:pt x="21360" y="798"/>
                  </a:lnTo>
                  <a:cubicBezTo>
                    <a:pt x="21471" y="276"/>
                    <a:pt x="21347" y="0"/>
                    <a:pt x="20971" y="0"/>
                  </a:cubicBezTo>
                  <a:lnTo>
                    <a:pt x="18006" y="0"/>
                  </a:lnTo>
                  <a:cubicBezTo>
                    <a:pt x="17671" y="0"/>
                    <a:pt x="17374" y="186"/>
                    <a:pt x="17035" y="582"/>
                  </a:cubicBezTo>
                  <a:lnTo>
                    <a:pt x="379" y="20496"/>
                  </a:lnTo>
                  <a:cubicBezTo>
                    <a:pt x="-129" y="21108"/>
                    <a:pt x="-125" y="21600"/>
                    <a:pt x="379" y="21600"/>
                  </a:cubicBezTo>
                  <a:lnTo>
                    <a:pt x="375" y="21588"/>
                  </a:lnTo>
                  <a:close/>
                  <a:moveTo>
                    <a:pt x="16800" y="5560"/>
                  </a:moveTo>
                  <a:lnTo>
                    <a:pt x="14987" y="13118"/>
                  </a:lnTo>
                  <a:lnTo>
                    <a:pt x="10692" y="13106"/>
                  </a:lnTo>
                  <a:lnTo>
                    <a:pt x="16796" y="5560"/>
                  </a:lnTo>
                  <a:lnTo>
                    <a:pt x="16800" y="5560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6" name="Freeform 75"/>
            <p:cNvSpPr/>
            <p:nvPr/>
          </p:nvSpPr>
          <p:spPr>
            <a:xfrm>
              <a:off x="1485750" y="0"/>
              <a:ext cx="410076" cy="42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76" y="21600"/>
                  </a:moveTo>
                  <a:lnTo>
                    <a:pt x="16648" y="21600"/>
                  </a:lnTo>
                  <a:cubicBezTo>
                    <a:pt x="17214" y="21600"/>
                    <a:pt x="17725" y="21294"/>
                    <a:pt x="18138" y="20772"/>
                  </a:cubicBezTo>
                  <a:lnTo>
                    <a:pt x="20705" y="17406"/>
                  </a:lnTo>
                  <a:cubicBezTo>
                    <a:pt x="21166" y="16794"/>
                    <a:pt x="21074" y="16398"/>
                    <a:pt x="20415" y="16398"/>
                  </a:cubicBezTo>
                  <a:lnTo>
                    <a:pt x="9108" y="16398"/>
                  </a:lnTo>
                  <a:lnTo>
                    <a:pt x="20963" y="1008"/>
                  </a:lnTo>
                  <a:cubicBezTo>
                    <a:pt x="21425" y="396"/>
                    <a:pt x="21333" y="0"/>
                    <a:pt x="20680" y="0"/>
                  </a:cubicBezTo>
                  <a:lnTo>
                    <a:pt x="17042" y="0"/>
                  </a:lnTo>
                  <a:cubicBezTo>
                    <a:pt x="16482" y="0"/>
                    <a:pt x="15971" y="306"/>
                    <a:pt x="15559" y="828"/>
                  </a:cubicBezTo>
                  <a:lnTo>
                    <a:pt x="293" y="20592"/>
                  </a:lnTo>
                  <a:cubicBezTo>
                    <a:pt x="-175" y="21204"/>
                    <a:pt x="-83" y="21600"/>
                    <a:pt x="576" y="21600"/>
                  </a:cubicBez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7" name="Freeform 76"/>
            <p:cNvSpPr/>
            <p:nvPr/>
          </p:nvSpPr>
          <p:spPr>
            <a:xfrm>
              <a:off x="2211166" y="496946"/>
              <a:ext cx="641000" cy="42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19830" y="900"/>
                  </a:moveTo>
                  <a:lnTo>
                    <a:pt x="13682" y="13800"/>
                  </a:lnTo>
                  <a:lnTo>
                    <a:pt x="13487" y="642"/>
                  </a:lnTo>
                  <a:cubicBezTo>
                    <a:pt x="13471" y="216"/>
                    <a:pt x="13320" y="0"/>
                    <a:pt x="12997" y="0"/>
                  </a:cubicBezTo>
                  <a:lnTo>
                    <a:pt x="10600" y="0"/>
                  </a:lnTo>
                  <a:cubicBezTo>
                    <a:pt x="10238" y="0"/>
                    <a:pt x="9911" y="306"/>
                    <a:pt x="9657" y="828"/>
                  </a:cubicBezTo>
                  <a:lnTo>
                    <a:pt x="177" y="20592"/>
                  </a:lnTo>
                  <a:cubicBezTo>
                    <a:pt x="-114" y="21204"/>
                    <a:pt x="-46" y="21600"/>
                    <a:pt x="380" y="21600"/>
                  </a:cubicBezTo>
                  <a:lnTo>
                    <a:pt x="2757" y="21600"/>
                  </a:lnTo>
                  <a:cubicBezTo>
                    <a:pt x="3123" y="21600"/>
                    <a:pt x="3449" y="21294"/>
                    <a:pt x="3708" y="20772"/>
                  </a:cubicBezTo>
                  <a:lnTo>
                    <a:pt x="9999" y="7554"/>
                  </a:lnTo>
                  <a:lnTo>
                    <a:pt x="10166" y="19938"/>
                  </a:lnTo>
                  <a:lnTo>
                    <a:pt x="10166" y="20370"/>
                  </a:lnTo>
                  <a:lnTo>
                    <a:pt x="10178" y="20958"/>
                  </a:lnTo>
                  <a:cubicBezTo>
                    <a:pt x="10198" y="21384"/>
                    <a:pt x="10350" y="21600"/>
                    <a:pt x="10672" y="21600"/>
                  </a:cubicBezTo>
                  <a:lnTo>
                    <a:pt x="13049" y="21600"/>
                  </a:lnTo>
                  <a:cubicBezTo>
                    <a:pt x="13208" y="21600"/>
                    <a:pt x="13360" y="21534"/>
                    <a:pt x="13503" y="21420"/>
                  </a:cubicBezTo>
                  <a:cubicBezTo>
                    <a:pt x="13686" y="21282"/>
                    <a:pt x="13853" y="21066"/>
                    <a:pt x="13997" y="20772"/>
                  </a:cubicBezTo>
                  <a:lnTo>
                    <a:pt x="14427" y="19866"/>
                  </a:lnTo>
                  <a:lnTo>
                    <a:pt x="21486" y="4968"/>
                  </a:lnTo>
                  <a:cubicBezTo>
                    <a:pt x="21000" y="3612"/>
                    <a:pt x="20447" y="2250"/>
                    <a:pt x="19826" y="894"/>
                  </a:cubicBezTo>
                  <a:lnTo>
                    <a:pt x="19830" y="900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8" name="Freeform 77"/>
            <p:cNvSpPr/>
            <p:nvPr/>
          </p:nvSpPr>
          <p:spPr>
            <a:xfrm>
              <a:off x="2066544" y="97060"/>
              <a:ext cx="311678" cy="33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600" fill="norm" stroke="1" extrusionOk="0">
                  <a:moveTo>
                    <a:pt x="374" y="20296"/>
                  </a:moveTo>
                  <a:cubicBezTo>
                    <a:pt x="-229" y="21088"/>
                    <a:pt x="-107" y="21600"/>
                    <a:pt x="765" y="21600"/>
                  </a:cubicBezTo>
                  <a:lnTo>
                    <a:pt x="5668" y="21600"/>
                  </a:lnTo>
                  <a:cubicBezTo>
                    <a:pt x="6417" y="21600"/>
                    <a:pt x="7093" y="21204"/>
                    <a:pt x="7631" y="20529"/>
                  </a:cubicBezTo>
                  <a:lnTo>
                    <a:pt x="21371" y="2352"/>
                  </a:lnTo>
                  <a:cubicBezTo>
                    <a:pt x="19392" y="1335"/>
                    <a:pt x="17519" y="559"/>
                    <a:pt x="15735" y="0"/>
                  </a:cubicBezTo>
                  <a:lnTo>
                    <a:pt x="374" y="20296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9" name="Freeform 78"/>
            <p:cNvSpPr/>
            <p:nvPr/>
          </p:nvSpPr>
          <p:spPr>
            <a:xfrm>
              <a:off x="2664731" y="366975"/>
              <a:ext cx="70910" cy="6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21001" y="21600"/>
                  </a:moveTo>
                  <a:cubicBezTo>
                    <a:pt x="15794" y="14288"/>
                    <a:pt x="10271" y="7060"/>
                    <a:pt x="4467" y="0"/>
                  </a:cubicBezTo>
                  <a:lnTo>
                    <a:pt x="351" y="15768"/>
                  </a:lnTo>
                  <a:cubicBezTo>
                    <a:pt x="-599" y="19657"/>
                    <a:pt x="351" y="21600"/>
                    <a:pt x="3587" y="21600"/>
                  </a:cubicBezTo>
                  <a:lnTo>
                    <a:pt x="21001" y="21600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0" name="Freeform 79"/>
            <p:cNvSpPr/>
            <p:nvPr/>
          </p:nvSpPr>
          <p:spPr>
            <a:xfrm>
              <a:off x="2287202" y="223107"/>
              <a:ext cx="288676" cy="20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818" y="21600"/>
                  </a:moveTo>
                  <a:lnTo>
                    <a:pt x="7039" y="21600"/>
                  </a:lnTo>
                  <a:cubicBezTo>
                    <a:pt x="7758" y="21600"/>
                    <a:pt x="8434" y="21211"/>
                    <a:pt x="9118" y="20320"/>
                  </a:cubicBezTo>
                  <a:lnTo>
                    <a:pt x="13777" y="14563"/>
                  </a:lnTo>
                  <a:lnTo>
                    <a:pt x="21322" y="5193"/>
                  </a:lnTo>
                  <a:cubicBezTo>
                    <a:pt x="19760" y="3324"/>
                    <a:pt x="18251" y="1593"/>
                    <a:pt x="16786" y="0"/>
                  </a:cubicBezTo>
                  <a:lnTo>
                    <a:pt x="775" y="19292"/>
                  </a:lnTo>
                  <a:cubicBezTo>
                    <a:pt x="-278" y="20571"/>
                    <a:pt x="-252" y="21600"/>
                    <a:pt x="818" y="21600"/>
                  </a:cubicBez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1" name="Freeform 80"/>
            <p:cNvSpPr/>
            <p:nvPr/>
          </p:nvSpPr>
          <p:spPr>
            <a:xfrm>
              <a:off x="2275595" y="0"/>
              <a:ext cx="329459" cy="10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16466" y="21575"/>
                  </a:moveTo>
                  <a:cubicBezTo>
                    <a:pt x="16982" y="21150"/>
                    <a:pt x="17453" y="20025"/>
                    <a:pt x="17846" y="18350"/>
                  </a:cubicBezTo>
                  <a:lnTo>
                    <a:pt x="18216" y="16700"/>
                  </a:lnTo>
                  <a:lnTo>
                    <a:pt x="21029" y="4200"/>
                  </a:lnTo>
                  <a:cubicBezTo>
                    <a:pt x="21600" y="1650"/>
                    <a:pt x="21477" y="0"/>
                    <a:pt x="20659" y="0"/>
                  </a:cubicBezTo>
                  <a:lnTo>
                    <a:pt x="0" y="99"/>
                  </a:lnTo>
                  <a:cubicBezTo>
                    <a:pt x="2205" y="425"/>
                    <a:pt x="4432" y="2375"/>
                    <a:pt x="6444" y="4800"/>
                  </a:cubicBezTo>
                  <a:cubicBezTo>
                    <a:pt x="9975" y="9100"/>
                    <a:pt x="13313" y="14949"/>
                    <a:pt x="16474" y="21600"/>
                  </a:cubicBezTo>
                  <a:lnTo>
                    <a:pt x="16466" y="21575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2" name="Freeform 81"/>
            <p:cNvSpPr/>
            <p:nvPr/>
          </p:nvSpPr>
          <p:spPr>
            <a:xfrm>
              <a:off x="2599632" y="0"/>
              <a:ext cx="291515" cy="331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6801" y="11152"/>
                  </a:moveTo>
                  <a:lnTo>
                    <a:pt x="11941" y="7182"/>
                  </a:lnTo>
                  <a:lnTo>
                    <a:pt x="9712" y="13335"/>
                  </a:lnTo>
                  <a:lnTo>
                    <a:pt x="8698" y="16144"/>
                  </a:lnTo>
                  <a:cubicBezTo>
                    <a:pt x="9100" y="16469"/>
                    <a:pt x="9510" y="16771"/>
                    <a:pt x="9904" y="17104"/>
                  </a:cubicBezTo>
                  <a:cubicBezTo>
                    <a:pt x="11644" y="18551"/>
                    <a:pt x="13348" y="20044"/>
                    <a:pt x="14983" y="21600"/>
                  </a:cubicBezTo>
                  <a:lnTo>
                    <a:pt x="15918" y="18597"/>
                  </a:lnTo>
                  <a:lnTo>
                    <a:pt x="21381" y="1029"/>
                  </a:lnTo>
                  <a:cubicBezTo>
                    <a:pt x="21600" y="356"/>
                    <a:pt x="21320" y="0"/>
                    <a:pt x="20525" y="0"/>
                  </a:cubicBezTo>
                  <a:lnTo>
                    <a:pt x="14248" y="0"/>
                  </a:lnTo>
                  <a:cubicBezTo>
                    <a:pt x="13541" y="0"/>
                    <a:pt x="12920" y="240"/>
                    <a:pt x="12221" y="751"/>
                  </a:cubicBezTo>
                  <a:lnTo>
                    <a:pt x="2282" y="8165"/>
                  </a:lnTo>
                  <a:lnTo>
                    <a:pt x="0" y="9867"/>
                  </a:lnTo>
                  <a:cubicBezTo>
                    <a:pt x="1521" y="10858"/>
                    <a:pt x="3016" y="11880"/>
                    <a:pt x="4476" y="12940"/>
                  </a:cubicBezTo>
                  <a:lnTo>
                    <a:pt x="6792" y="11152"/>
                  </a:lnTo>
                  <a:lnTo>
                    <a:pt x="6801" y="11152"/>
                  </a:lnTo>
                  <a:close/>
                </a:path>
              </a:pathLst>
            </a:custGeom>
            <a:solidFill>
              <a:srgbClr val="FFFFFF">
                <a:alpha val="16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44" name="TextBox 68"/>
          <p:cNvSpPr txBox="1"/>
          <p:nvPr/>
        </p:nvSpPr>
        <p:spPr>
          <a:xfrm>
            <a:off x="18269512" y="3125526"/>
            <a:ext cx="6226250" cy="366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5715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Achieve collisionless regime </a:t>
            </a:r>
          </a:p>
          <a:p>
            <a:pPr marL="5715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Explore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stability limits of loss-cone ion distribution</a:t>
            </a:r>
          </a:p>
          <a:p>
            <a:pPr marL="5715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Study effect of rf </a:t>
            </a:r>
          </a:p>
          <a:p>
            <a:pPr lvl="1" marL="10287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Ponderomotive stabilization </a:t>
            </a:r>
          </a:p>
          <a:p>
            <a:pPr lvl="1" marL="10287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Enhanced plugging </a:t>
            </a:r>
          </a:p>
        </p:txBody>
      </p:sp>
      <p:sp>
        <p:nvSpPr>
          <p:cNvPr id="745" name="TextBox 5"/>
          <p:cNvSpPr txBox="1"/>
          <p:nvPr/>
        </p:nvSpPr>
        <p:spPr>
          <a:xfrm>
            <a:off x="650117" y="2737984"/>
            <a:ext cx="3968546" cy="159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Step 1: </a:t>
            </a:r>
          </a:p>
          <a:p>
            <a:pPr defTabSz="1828800">
              <a:spcBef>
                <a:spcPts val="0"/>
              </a:spcBef>
              <a:defRPr sz="2800">
                <a:solidFill>
                  <a:srgbClr val="E6883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Observe, identify, probe MHD instabilities.   </a:t>
            </a:r>
          </a:p>
        </p:txBody>
      </p:sp>
      <p:sp>
        <p:nvSpPr>
          <p:cNvPr id="746" name="Oval 6"/>
          <p:cNvSpPr/>
          <p:nvPr/>
        </p:nvSpPr>
        <p:spPr>
          <a:xfrm>
            <a:off x="3479800" y="6121108"/>
            <a:ext cx="5541380" cy="2161121"/>
          </a:xfrm>
          <a:prstGeom prst="ellipse">
            <a:avLst/>
          </a:prstGeom>
          <a:ln w="25400">
            <a:solidFill>
              <a:srgbClr val="1D3053"/>
            </a:solidFill>
            <a:miter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7" name="TextBox 7"/>
          <p:cNvSpPr txBox="1"/>
          <p:nvPr/>
        </p:nvSpPr>
        <p:spPr>
          <a:xfrm>
            <a:off x="4809831" y="6032115"/>
            <a:ext cx="5024074" cy="234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defTabSz="1828800">
              <a:spcBef>
                <a:spcPts val="0"/>
              </a:spcBef>
              <a:buSzPct val="100000"/>
              <a:buChar char="➢"/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1828800">
              <a:spcBef>
                <a:spcPts val="0"/>
              </a:spcBef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Rapid iteration with, </a:t>
            </a:r>
          </a:p>
          <a:p>
            <a:pPr defTabSz="1828800">
              <a:spcBef>
                <a:spcPts val="0"/>
              </a:spcBef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validation of, </a:t>
            </a:r>
          </a:p>
          <a:p>
            <a:pPr defTabSz="1828800">
              <a:spcBef>
                <a:spcPts val="0"/>
              </a:spcBef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RealTwin</a:t>
            </a:r>
            <a:r>
              <a:rPr baseline="31000"/>
              <a:t>TM</a:t>
            </a:r>
            <a:r>
              <a:t> models </a:t>
            </a:r>
          </a:p>
        </p:txBody>
      </p:sp>
      <p:sp>
        <p:nvSpPr>
          <p:cNvPr id="748" name="Straight Arrow Connector 13"/>
          <p:cNvSpPr/>
          <p:nvPr/>
        </p:nvSpPr>
        <p:spPr>
          <a:xfrm flipH="1">
            <a:off x="9021180" y="4338421"/>
            <a:ext cx="2642466" cy="2240180"/>
          </a:xfrm>
          <a:prstGeom prst="line">
            <a:avLst/>
          </a:prstGeom>
          <a:ln w="38100">
            <a:solidFill>
              <a:srgbClr val="ED7D31"/>
            </a:solidFill>
            <a:miter/>
            <a:tailEnd type="triangle"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9" name="Straight Arrow Connector 15"/>
          <p:cNvSpPr/>
          <p:nvPr/>
        </p:nvSpPr>
        <p:spPr>
          <a:xfrm flipH="1">
            <a:off x="6608180" y="5436170"/>
            <a:ext cx="127675" cy="630281"/>
          </a:xfrm>
          <a:prstGeom prst="line">
            <a:avLst/>
          </a:prstGeom>
          <a:ln w="38100">
            <a:solidFill>
              <a:srgbClr val="ED7D31"/>
            </a:solidFill>
            <a:miter/>
            <a:tailEnd type="triangle"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0" name="Straight Arrow Connector 18"/>
          <p:cNvSpPr/>
          <p:nvPr/>
        </p:nvSpPr>
        <p:spPr>
          <a:xfrm flipH="1" flipV="1">
            <a:off x="2634390" y="4582028"/>
            <a:ext cx="1269707" cy="1710715"/>
          </a:xfrm>
          <a:prstGeom prst="line">
            <a:avLst/>
          </a:prstGeom>
          <a:ln w="38100">
            <a:solidFill>
              <a:srgbClr val="ED7D31"/>
            </a:solidFill>
            <a:miter/>
            <a:tailEnd type="triangle"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3" name="Parallelogram 32"/>
          <p:cNvGrpSpPr/>
          <p:nvPr/>
        </p:nvGrpSpPr>
        <p:grpSpPr>
          <a:xfrm>
            <a:off x="3394304" y="10197603"/>
            <a:ext cx="3044801" cy="462281"/>
            <a:chOff x="0" y="0"/>
            <a:chExt cx="3044800" cy="462280"/>
          </a:xfrm>
        </p:grpSpPr>
        <p:sp>
          <p:nvSpPr>
            <p:cNvPr id="751" name="Shape"/>
            <p:cNvSpPr/>
            <p:nvPr/>
          </p:nvSpPr>
          <p:spPr>
            <a:xfrm>
              <a:off x="0" y="23780"/>
              <a:ext cx="3044801" cy="41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424" y="0"/>
                  </a:lnTo>
                  <a:lnTo>
                    <a:pt x="21600" y="0"/>
                  </a:lnTo>
                  <a:lnTo>
                    <a:pt x="17176" y="21600"/>
                  </a:lnTo>
                  <a:close/>
                </a:path>
              </a:pathLst>
            </a:custGeom>
            <a:solidFill>
              <a:srgbClr val="1F1C1D">
                <a:alpha val="50000"/>
              </a:srgbClr>
            </a:solidFill>
            <a:ln w="25400" cap="flat">
              <a:solidFill>
                <a:srgbClr val="E6883C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2" name="construction"/>
            <p:cNvSpPr txBox="1"/>
            <p:nvPr/>
          </p:nvSpPr>
          <p:spPr>
            <a:xfrm>
              <a:off x="617739" y="-1"/>
              <a:ext cx="1809322" cy="462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spcBef>
                  <a:spcPts val="0"/>
                </a:spcBef>
                <a:defRPr i="1" sz="1800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</a:lstStyle>
            <a:p>
              <a:pPr/>
              <a:r>
                <a:t>construction</a:t>
              </a:r>
            </a:p>
          </p:txBody>
        </p:sp>
      </p:grpSp>
      <p:sp>
        <p:nvSpPr>
          <p:cNvPr id="754" name="Straight Connector 33"/>
          <p:cNvSpPr/>
          <p:nvPr/>
        </p:nvSpPr>
        <p:spPr>
          <a:xfrm flipH="1">
            <a:off x="3350486" y="10221638"/>
            <a:ext cx="842103" cy="1"/>
          </a:xfrm>
          <a:prstGeom prst="line">
            <a:avLst/>
          </a:prstGeom>
          <a:ln w="25400">
            <a:solidFill>
              <a:srgbClr val="E6883C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5" name="Straight Connector 34"/>
          <p:cNvSpPr/>
          <p:nvPr/>
        </p:nvSpPr>
        <p:spPr>
          <a:xfrm flipH="1">
            <a:off x="3345724" y="10636104"/>
            <a:ext cx="842103" cy="1"/>
          </a:xfrm>
          <a:prstGeom prst="line">
            <a:avLst/>
          </a:prstGeom>
          <a:ln w="25400">
            <a:solidFill>
              <a:srgbClr val="E6883C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6" name="Rectangle 36"/>
          <p:cNvSpPr/>
          <p:nvPr/>
        </p:nvSpPr>
        <p:spPr>
          <a:xfrm>
            <a:off x="3359346" y="10204315"/>
            <a:ext cx="708027" cy="456353"/>
          </a:xfrm>
          <a:prstGeom prst="rect">
            <a:avLst/>
          </a:prstGeom>
          <a:gradFill>
            <a:gsLst>
              <a:gs pos="0">
                <a:srgbClr val="13306C"/>
              </a:gs>
              <a:gs pos="42500">
                <a:srgbClr val="13306C"/>
              </a:gs>
              <a:gs pos="100000">
                <a:srgbClr val="13306C">
                  <a:alpha val="0"/>
                </a:srgbClr>
              </a:gs>
            </a:gsLst>
          </a:gra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TextBox 4"/>
          <p:cNvSpPr txBox="1"/>
          <p:nvPr/>
        </p:nvSpPr>
        <p:spPr>
          <a:xfrm>
            <a:off x="4146098" y="604996"/>
            <a:ext cx="15156478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spcBef>
                <a:spcPts val="0"/>
              </a:spcBef>
              <a:defRPr sz="5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Typical WHAM discharge:  bulk + fast pressure </a:t>
            </a:r>
          </a:p>
        </p:txBody>
      </p:sp>
      <p:sp>
        <p:nvSpPr>
          <p:cNvPr id="761" name="TextBox 6"/>
          <p:cNvSpPr txBox="1"/>
          <p:nvPr/>
        </p:nvSpPr>
        <p:spPr>
          <a:xfrm>
            <a:off x="11870094" y="3468573"/>
            <a:ext cx="11910953" cy="673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Reliable breakdown with 30 - 400 kW ECH into ~.05 m</a:t>
            </a:r>
            <a:r>
              <a:rPr baseline="31000"/>
              <a:t>3</a:t>
            </a:r>
            <a:r>
              <a:t> plasma </a:t>
            </a: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Line-averaged densities of 0.03 – 5 x 10</a:t>
            </a:r>
            <a:r>
              <a:rPr baseline="31000"/>
              <a:t>19</a:t>
            </a:r>
            <a:r>
              <a:t> m</a:t>
            </a:r>
            <a:r>
              <a:rPr baseline="31000"/>
              <a:t>-3</a:t>
            </a:r>
            <a:r>
              <a:t> </a:t>
            </a: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Distinct dual population:  warm plasma + hot electrons</a:t>
            </a: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Warm bulk decay &lt; 1 msec.  </a:t>
            </a:r>
          </a:p>
          <a:p>
            <a:pPr lvl="2" marL="14859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Collisional; majority of density  </a:t>
            </a: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Hot e- slow pressure, minority density decay on much longer timescale</a:t>
            </a:r>
          </a:p>
          <a:p>
            <a:pPr lvl="2" marL="14859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Majority of pressure</a:t>
            </a:r>
          </a:p>
        </p:txBody>
      </p:sp>
      <p:sp>
        <p:nvSpPr>
          <p:cNvPr id="762" name="TextBox 11"/>
          <p:cNvSpPr txBox="1"/>
          <p:nvPr/>
        </p:nvSpPr>
        <p:spPr>
          <a:xfrm>
            <a:off x="11442789" y="12128003"/>
            <a:ext cx="4931564" cy="977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2400"/>
              </a:spcBef>
              <a:defRPr sz="4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</a:t>
            </a:r>
            <a:r>
              <a:rPr baseline="-15500"/>
              <a:t>w</a:t>
            </a:r>
            <a:r>
              <a:t>T + n</a:t>
            </a:r>
            <a:r>
              <a:rPr baseline="-15500"/>
              <a:t>fe </a:t>
            </a:r>
            <a:r>
              <a:t>&lt;E</a:t>
            </a:r>
            <a:r>
              <a:rPr baseline="-15500"/>
              <a:t>e</a:t>
            </a:r>
            <a:r>
              <a:t>&gt;</a:t>
            </a:r>
          </a:p>
        </p:txBody>
      </p:sp>
      <p:sp>
        <p:nvSpPr>
          <p:cNvPr id="763" name="TextBox 12"/>
          <p:cNvSpPr txBox="1"/>
          <p:nvPr/>
        </p:nvSpPr>
        <p:spPr>
          <a:xfrm>
            <a:off x="12487792" y="11261862"/>
            <a:ext cx="2554923" cy="977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2400"/>
              </a:spcBef>
              <a:defRPr sz="4800">
                <a:solidFill>
                  <a:srgbClr val="0070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</a:t>
            </a:r>
            <a:r>
              <a:rPr baseline="-15500"/>
              <a:t>fe </a:t>
            </a:r>
            <a:r>
              <a:t>&lt;E</a:t>
            </a:r>
            <a:r>
              <a:rPr baseline="-15500"/>
              <a:t>e</a:t>
            </a:r>
            <a:r>
              <a:t>&gt;</a:t>
            </a:r>
          </a:p>
        </p:txBody>
      </p:sp>
      <p:sp>
        <p:nvSpPr>
          <p:cNvPr id="764" name="Slide Number Placeholder 5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91" name="Group"/>
          <p:cNvGrpSpPr/>
          <p:nvPr/>
        </p:nvGrpSpPr>
        <p:grpSpPr>
          <a:xfrm>
            <a:off x="2435986" y="2516888"/>
            <a:ext cx="9849784" cy="11255173"/>
            <a:chOff x="0" y="0"/>
            <a:chExt cx="9849782" cy="11255171"/>
          </a:xfrm>
        </p:grpSpPr>
        <p:pic>
          <p:nvPicPr>
            <p:cNvPr id="765" name="Picture 13" descr="Picture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7367" y="0"/>
              <a:ext cx="6834340" cy="10789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6" name="Straight Arrow Connector 9"/>
            <p:cNvSpPr/>
            <p:nvPr/>
          </p:nvSpPr>
          <p:spPr>
            <a:xfrm flipV="1">
              <a:off x="1925214" y="8064776"/>
              <a:ext cx="1" cy="181894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7" name="Straight Arrow Connector 10"/>
            <p:cNvSpPr/>
            <p:nvPr/>
          </p:nvSpPr>
          <p:spPr>
            <a:xfrm flipV="1">
              <a:off x="2564583" y="8245926"/>
              <a:ext cx="1" cy="1133752"/>
            </a:xfrm>
            <a:prstGeom prst="line">
              <a:avLst/>
            </a:prstGeom>
            <a:noFill/>
            <a:ln w="3810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8" name="Straight Connector 14"/>
            <p:cNvSpPr/>
            <p:nvPr/>
          </p:nvSpPr>
          <p:spPr>
            <a:xfrm>
              <a:off x="2564583" y="9379676"/>
              <a:ext cx="7285200" cy="6954"/>
            </a:xfrm>
            <a:prstGeom prst="line">
              <a:avLst/>
            </a:prstGeom>
            <a:noFill/>
            <a:ln w="25400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9" name="Straight Connector 15"/>
            <p:cNvSpPr/>
            <p:nvPr/>
          </p:nvSpPr>
          <p:spPr>
            <a:xfrm flipV="1">
              <a:off x="1925214" y="9877882"/>
              <a:ext cx="6913378" cy="3043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778" name="Group 31"/>
            <p:cNvGrpSpPr/>
            <p:nvPr/>
          </p:nvGrpSpPr>
          <p:grpSpPr>
            <a:xfrm>
              <a:off x="440302" y="10173816"/>
              <a:ext cx="8234473" cy="1081356"/>
              <a:chOff x="0" y="0"/>
              <a:chExt cx="8234472" cy="1081355"/>
            </a:xfrm>
          </p:grpSpPr>
          <p:sp>
            <p:nvSpPr>
              <p:cNvPr id="770" name="Rectangle 22"/>
              <p:cNvSpPr/>
              <p:nvPr/>
            </p:nvSpPr>
            <p:spPr>
              <a:xfrm>
                <a:off x="0" y="0"/>
                <a:ext cx="8234473" cy="108135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71" name="TextBox 23"/>
              <p:cNvSpPr txBox="1"/>
              <p:nvPr/>
            </p:nvSpPr>
            <p:spPr>
              <a:xfrm>
                <a:off x="422113" y="24906"/>
                <a:ext cx="1241642" cy="5055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0</a:t>
                </a:r>
              </a:p>
            </p:txBody>
          </p:sp>
          <p:sp>
            <p:nvSpPr>
              <p:cNvPr id="772" name="TextBox 24"/>
              <p:cNvSpPr txBox="1"/>
              <p:nvPr/>
            </p:nvSpPr>
            <p:spPr>
              <a:xfrm>
                <a:off x="1514359" y="24906"/>
                <a:ext cx="1241642" cy="5055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10</a:t>
                </a:r>
              </a:p>
            </p:txBody>
          </p:sp>
          <p:sp>
            <p:nvSpPr>
              <p:cNvPr id="773" name="TextBox 25"/>
              <p:cNvSpPr txBox="1"/>
              <p:nvPr/>
            </p:nvSpPr>
            <p:spPr>
              <a:xfrm>
                <a:off x="2693732" y="24906"/>
                <a:ext cx="1241641" cy="5055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20</a:t>
                </a:r>
              </a:p>
            </p:txBody>
          </p:sp>
          <p:sp>
            <p:nvSpPr>
              <p:cNvPr id="774" name="TextBox 26"/>
              <p:cNvSpPr txBox="1"/>
              <p:nvPr/>
            </p:nvSpPr>
            <p:spPr>
              <a:xfrm>
                <a:off x="3807755" y="24906"/>
                <a:ext cx="1241641" cy="5055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30</a:t>
                </a:r>
              </a:p>
            </p:txBody>
          </p:sp>
          <p:sp>
            <p:nvSpPr>
              <p:cNvPr id="775" name="TextBox 27"/>
              <p:cNvSpPr txBox="1"/>
              <p:nvPr/>
            </p:nvSpPr>
            <p:spPr>
              <a:xfrm>
                <a:off x="4899995" y="24906"/>
                <a:ext cx="1241642" cy="5055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40</a:t>
                </a:r>
              </a:p>
            </p:txBody>
          </p:sp>
          <p:sp>
            <p:nvSpPr>
              <p:cNvPr id="776" name="TextBox 28"/>
              <p:cNvSpPr txBox="1"/>
              <p:nvPr/>
            </p:nvSpPr>
            <p:spPr>
              <a:xfrm>
                <a:off x="6166502" y="24906"/>
                <a:ext cx="1241641" cy="5055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50</a:t>
                </a:r>
              </a:p>
            </p:txBody>
          </p:sp>
          <p:sp>
            <p:nvSpPr>
              <p:cNvPr id="777" name="TextBox 30"/>
              <p:cNvSpPr txBox="1"/>
              <p:nvPr/>
            </p:nvSpPr>
            <p:spPr>
              <a:xfrm>
                <a:off x="2634989" y="367777"/>
                <a:ext cx="2048387" cy="57540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Time (ms)</a:t>
                </a:r>
              </a:p>
            </p:txBody>
          </p:sp>
        </p:grpSp>
        <p:grpSp>
          <p:nvGrpSpPr>
            <p:cNvPr id="783" name="Group 50"/>
            <p:cNvGrpSpPr/>
            <p:nvPr/>
          </p:nvGrpSpPr>
          <p:grpSpPr>
            <a:xfrm>
              <a:off x="25423" y="3582788"/>
              <a:ext cx="1330461" cy="3295830"/>
              <a:chOff x="0" y="0"/>
              <a:chExt cx="1330459" cy="3295829"/>
            </a:xfrm>
          </p:grpSpPr>
          <p:sp>
            <p:nvSpPr>
              <p:cNvPr id="779" name="Rectangle 45"/>
              <p:cNvSpPr/>
              <p:nvPr/>
            </p:nvSpPr>
            <p:spPr>
              <a:xfrm>
                <a:off x="107562" y="0"/>
                <a:ext cx="472959" cy="32239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80" name="TextBox 46"/>
              <p:cNvSpPr txBox="1"/>
              <p:nvPr/>
            </p:nvSpPr>
            <p:spPr>
              <a:xfrm>
                <a:off x="0" y="690533"/>
                <a:ext cx="1073911" cy="505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2.0</a:t>
                </a:r>
              </a:p>
            </p:txBody>
          </p:sp>
          <p:sp>
            <p:nvSpPr>
              <p:cNvPr id="781" name="TextBox 47"/>
              <p:cNvSpPr txBox="1"/>
              <p:nvPr/>
            </p:nvSpPr>
            <p:spPr>
              <a:xfrm>
                <a:off x="0" y="1759448"/>
                <a:ext cx="1073911" cy="505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1.0</a:t>
                </a:r>
              </a:p>
            </p:txBody>
          </p:sp>
          <p:sp>
            <p:nvSpPr>
              <p:cNvPr id="782" name="TextBox 48"/>
              <p:cNvSpPr txBox="1"/>
              <p:nvPr/>
            </p:nvSpPr>
            <p:spPr>
              <a:xfrm>
                <a:off x="256549" y="2790309"/>
                <a:ext cx="1073911" cy="505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0</a:t>
                </a:r>
              </a:p>
            </p:txBody>
          </p:sp>
        </p:grpSp>
        <p:sp>
          <p:nvSpPr>
            <p:cNvPr id="784" name="TextBox 49"/>
            <p:cNvSpPr txBox="1"/>
            <p:nvPr/>
          </p:nvSpPr>
          <p:spPr>
            <a:xfrm>
              <a:off x="315136" y="3313328"/>
              <a:ext cx="1241641" cy="5055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10</a:t>
              </a:r>
              <a:r>
                <a:rPr baseline="31000"/>
                <a:t>19</a:t>
              </a:r>
            </a:p>
          </p:txBody>
        </p:sp>
        <p:grpSp>
          <p:nvGrpSpPr>
            <p:cNvPr id="789" name="Group 51"/>
            <p:cNvGrpSpPr/>
            <p:nvPr/>
          </p:nvGrpSpPr>
          <p:grpSpPr>
            <a:xfrm>
              <a:off x="0" y="224555"/>
              <a:ext cx="1395808" cy="3223907"/>
              <a:chOff x="0" y="0"/>
              <a:chExt cx="1395807" cy="3223905"/>
            </a:xfrm>
          </p:grpSpPr>
          <p:sp>
            <p:nvSpPr>
              <p:cNvPr id="785" name="Rectangle 52"/>
              <p:cNvSpPr/>
              <p:nvPr/>
            </p:nvSpPr>
            <p:spPr>
              <a:xfrm>
                <a:off x="107562" y="0"/>
                <a:ext cx="472959" cy="32239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86" name="TextBox 53"/>
              <p:cNvSpPr txBox="1"/>
              <p:nvPr/>
            </p:nvSpPr>
            <p:spPr>
              <a:xfrm>
                <a:off x="0" y="821228"/>
                <a:ext cx="1073911" cy="505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200</a:t>
                </a:r>
              </a:p>
            </p:txBody>
          </p:sp>
          <p:sp>
            <p:nvSpPr>
              <p:cNvPr id="787" name="TextBox 54"/>
              <p:cNvSpPr txBox="1"/>
              <p:nvPr/>
            </p:nvSpPr>
            <p:spPr>
              <a:xfrm>
                <a:off x="0" y="1672314"/>
                <a:ext cx="1073911" cy="505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100</a:t>
                </a:r>
              </a:p>
            </p:txBody>
          </p:sp>
          <p:sp>
            <p:nvSpPr>
              <p:cNvPr id="788" name="TextBox 55"/>
              <p:cNvSpPr txBox="1"/>
              <p:nvPr/>
            </p:nvSpPr>
            <p:spPr>
              <a:xfrm>
                <a:off x="321897" y="2572483"/>
                <a:ext cx="1073911" cy="505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1828800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0</a:t>
                </a:r>
              </a:p>
            </p:txBody>
          </p:sp>
        </p:grpSp>
        <p:sp>
          <p:nvSpPr>
            <p:cNvPr id="790" name="TextBox 56"/>
            <p:cNvSpPr txBox="1"/>
            <p:nvPr/>
          </p:nvSpPr>
          <p:spPr>
            <a:xfrm>
              <a:off x="18152" y="172380"/>
              <a:ext cx="1073911" cy="505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300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1"/>
          <p:cNvSpPr txBox="1"/>
          <p:nvPr>
            <p:ph type="title"/>
          </p:nvPr>
        </p:nvSpPr>
        <p:spPr>
          <a:xfrm>
            <a:off x="1676400" y="403578"/>
            <a:ext cx="21031200" cy="1824266"/>
          </a:xfrm>
          <a:prstGeom prst="rect">
            <a:avLst/>
          </a:prstGeom>
        </p:spPr>
        <p:txBody>
          <a:bodyPr/>
          <a:lstStyle/>
          <a:p>
            <a:pPr algn="ctr" defTabSz="4242708">
              <a:defRPr spc="-435" sz="6264"/>
            </a:pPr>
            <a:r>
              <a:t>We are advancing the axisymmetric</a:t>
            </a:r>
            <a:br/>
            <a:r>
              <a:t> magnetic mirror fusion concept</a:t>
            </a:r>
          </a:p>
        </p:txBody>
      </p:sp>
      <p:sp>
        <p:nvSpPr>
          <p:cNvPr id="358" name="Slide Number Placeholder 4"/>
          <p:cNvSpPr txBox="1"/>
          <p:nvPr>
            <p:ph type="sldNum" sz="quarter" idx="2"/>
          </p:nvPr>
        </p:nvSpPr>
        <p:spPr>
          <a:xfrm>
            <a:off x="24110343" y="13121004"/>
            <a:ext cx="273656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121" y="2554515"/>
            <a:ext cx="17113759" cy="95951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Content Placeholder 2"/>
          <p:cNvSpPr txBox="1"/>
          <p:nvPr>
            <p:ph type="body" sz="quarter" idx="1"/>
          </p:nvPr>
        </p:nvSpPr>
        <p:spPr>
          <a:xfrm>
            <a:off x="5571744" y="3624641"/>
            <a:ext cx="4047745" cy="12761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solidFill>
                  <a:srgbClr val="FFFFFF"/>
                </a:solidFill>
              </a:defRPr>
            </a:pPr>
            <a:r>
              <a:t>HTS planar magnets </a:t>
            </a:r>
            <a:br/>
            <a:r>
              <a:t>B</a:t>
            </a:r>
            <a:r>
              <a:rPr baseline="-25000"/>
              <a:t>m </a:t>
            </a:r>
            <a:r>
              <a:t>~25 T </a:t>
            </a:r>
          </a:p>
        </p:txBody>
      </p:sp>
      <p:sp>
        <p:nvSpPr>
          <p:cNvPr id="361" name="Content Placeholder 2"/>
          <p:cNvSpPr txBox="1"/>
          <p:nvPr/>
        </p:nvSpPr>
        <p:spPr>
          <a:xfrm>
            <a:off x="11198351" y="9335188"/>
            <a:ext cx="4727449" cy="206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Axial difference in magnetic field  </a:t>
            </a:r>
            <a14:m>
              <m:oMath>
                <m:sSub>
                  <m:e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</m:t>
                    </m:r>
                  </m:sub>
                </m:sSub>
                <m:r>
                  <a:rPr xmlns:a="http://schemas.openxmlformats.org/drawingml/2006/main" sz="320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&gt;</m:t>
                </m:r>
                <m:sSub>
                  <m:e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r>
              <a:t> generates mirror force to confine charged particles </a:t>
            </a:r>
            <a:endParaRPr sz="2934"/>
          </a:p>
        </p:txBody>
      </p:sp>
      <p:sp>
        <p:nvSpPr>
          <p:cNvPr id="362" name="Content Placeholder 2"/>
          <p:cNvSpPr txBox="1"/>
          <p:nvPr/>
        </p:nvSpPr>
        <p:spPr>
          <a:xfrm>
            <a:off x="11372088" y="3862211"/>
            <a:ext cx="5175504" cy="206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</a:t>
            </a:r>
            <a:r>
              <a:rPr baseline="-25000"/>
              <a:t>0</a:t>
            </a:r>
          </a:p>
        </p:txBody>
      </p:sp>
      <p:sp>
        <p:nvSpPr>
          <p:cNvPr id="363" name="Content Placeholder 2"/>
          <p:cNvSpPr txBox="1"/>
          <p:nvPr/>
        </p:nvSpPr>
        <p:spPr>
          <a:xfrm>
            <a:off x="15996476" y="8215594"/>
            <a:ext cx="4727449" cy="206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Confinement improves with higher mirror ratio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  <m:r>
                  <a:rPr xmlns:a="http://schemas.openxmlformats.org/drawingml/2006/main" sz="320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</m:t>
                    </m:r>
                  </m:sub>
                </m:sSub>
                <m:r>
                  <a:rPr xmlns:a="http://schemas.openxmlformats.org/drawingml/2006/main" sz="3200" i="1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e>
                  <m:sub>
                    <m:r>
                      <a:rPr xmlns:a="http://schemas.openxmlformats.org/drawingml/2006/main" sz="32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𝑜</m:t>
                    </m:r>
                  </m:sub>
                </m:sSub>
              </m:oMath>
            </a14:m>
            <a:endParaRPr sz="2934"/>
          </a:p>
        </p:txBody>
      </p:sp>
      <p:sp>
        <p:nvSpPr>
          <p:cNvPr id="364" name="Footer Placeholder 7"/>
          <p:cNvSpPr txBox="1"/>
          <p:nvPr/>
        </p:nvSpPr>
        <p:spPr>
          <a:xfrm>
            <a:off x="4922519" y="13037320"/>
            <a:ext cx="1453896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TextBox 4"/>
          <p:cNvSpPr txBox="1"/>
          <p:nvPr/>
        </p:nvSpPr>
        <p:spPr>
          <a:xfrm>
            <a:off x="4475871" y="501358"/>
            <a:ext cx="15059344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spcBef>
                <a:spcPts val="0"/>
              </a:spcBef>
              <a:defRPr sz="6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NBI fueling accesses high density regime</a:t>
            </a:r>
          </a:p>
        </p:txBody>
      </p:sp>
      <p:sp>
        <p:nvSpPr>
          <p:cNvPr id="796" name="TextBox 9"/>
          <p:cNvSpPr txBox="1"/>
          <p:nvPr/>
        </p:nvSpPr>
        <p:spPr>
          <a:xfrm>
            <a:off x="15636016" y="3616302"/>
            <a:ext cx="8309845" cy="673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NBI into dense target plasma adds fueling</a:t>
            </a:r>
            <a:br/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Fast ion confinement in Phase 1 limited by charge exchange losses, per expectations.  </a:t>
            </a: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Warm plasma timescale increases modestly relative to ECH-only</a:t>
            </a:r>
          </a:p>
          <a:p>
            <a:pPr marL="571500" indent="-571500" defTabSz="1828800">
              <a:spcBef>
                <a:spcPts val="0"/>
              </a:spcBef>
              <a:buSzPct val="75000"/>
              <a:buChar char="➢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</a:t>
            </a:r>
          </a:p>
        </p:txBody>
      </p:sp>
      <p:sp>
        <p:nvSpPr>
          <p:cNvPr id="797" name="Slide Number Placeholder 3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8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rcRect l="0" t="9314" r="0" b="0"/>
          <a:stretch>
            <a:fillRect/>
          </a:stretch>
        </p:blipFill>
        <p:spPr>
          <a:xfrm>
            <a:off x="158746" y="2646215"/>
            <a:ext cx="15544801" cy="10472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8" name="Group 8"/>
          <p:cNvGrpSpPr/>
          <p:nvPr/>
        </p:nvGrpSpPr>
        <p:grpSpPr>
          <a:xfrm>
            <a:off x="1096185" y="12144933"/>
            <a:ext cx="16125016" cy="1265879"/>
            <a:chOff x="0" y="0"/>
            <a:chExt cx="16125014" cy="1265878"/>
          </a:xfrm>
        </p:grpSpPr>
        <p:sp>
          <p:nvSpPr>
            <p:cNvPr id="799" name="Rectangle 10"/>
            <p:cNvSpPr/>
            <p:nvPr/>
          </p:nvSpPr>
          <p:spPr>
            <a:xfrm>
              <a:off x="0" y="0"/>
              <a:ext cx="16125015" cy="11790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0" name="TextBox 11"/>
            <p:cNvSpPr txBox="1"/>
            <p:nvPr/>
          </p:nvSpPr>
          <p:spPr>
            <a:xfrm>
              <a:off x="1572952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801" name="TextBox 12"/>
            <p:cNvSpPr txBox="1"/>
            <p:nvPr/>
          </p:nvSpPr>
          <p:spPr>
            <a:xfrm>
              <a:off x="3595120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802" name="TextBox 13"/>
            <p:cNvSpPr txBox="1"/>
            <p:nvPr/>
          </p:nvSpPr>
          <p:spPr>
            <a:xfrm>
              <a:off x="5569788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10</a:t>
              </a:r>
            </a:p>
          </p:txBody>
        </p:sp>
        <p:sp>
          <p:nvSpPr>
            <p:cNvPr id="803" name="TextBox 14"/>
            <p:cNvSpPr txBox="1"/>
            <p:nvPr/>
          </p:nvSpPr>
          <p:spPr>
            <a:xfrm>
              <a:off x="7615706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15</a:t>
              </a:r>
            </a:p>
          </p:txBody>
        </p:sp>
        <p:sp>
          <p:nvSpPr>
            <p:cNvPr id="804" name="TextBox 15"/>
            <p:cNvSpPr txBox="1"/>
            <p:nvPr/>
          </p:nvSpPr>
          <p:spPr>
            <a:xfrm>
              <a:off x="9661624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20</a:t>
              </a:r>
            </a:p>
          </p:txBody>
        </p:sp>
        <p:sp>
          <p:nvSpPr>
            <p:cNvPr id="805" name="TextBox 16"/>
            <p:cNvSpPr txBox="1"/>
            <p:nvPr/>
          </p:nvSpPr>
          <p:spPr>
            <a:xfrm>
              <a:off x="11707541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25</a:t>
              </a:r>
            </a:p>
          </p:txBody>
        </p:sp>
        <p:sp>
          <p:nvSpPr>
            <p:cNvPr id="806" name="TextBox 17"/>
            <p:cNvSpPr txBox="1"/>
            <p:nvPr/>
          </p:nvSpPr>
          <p:spPr>
            <a:xfrm>
              <a:off x="13753456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30</a:t>
              </a:r>
            </a:p>
          </p:txBody>
        </p:sp>
        <p:sp>
          <p:nvSpPr>
            <p:cNvPr id="807" name="TextBox 18"/>
            <p:cNvSpPr txBox="1"/>
            <p:nvPr/>
          </p:nvSpPr>
          <p:spPr>
            <a:xfrm>
              <a:off x="7477052" y="638497"/>
              <a:ext cx="2050521" cy="627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Time (ms)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6" name="Group 5"/>
          <p:cNvGrpSpPr/>
          <p:nvPr/>
        </p:nvGrpSpPr>
        <p:grpSpPr>
          <a:xfrm>
            <a:off x="14360223" y="1425584"/>
            <a:ext cx="9366200" cy="6987941"/>
            <a:chOff x="0" y="0"/>
            <a:chExt cx="9366198" cy="6987940"/>
          </a:xfrm>
        </p:grpSpPr>
        <p:grpSp>
          <p:nvGrpSpPr>
            <p:cNvPr id="814" name="Group 6"/>
            <p:cNvGrpSpPr/>
            <p:nvPr/>
          </p:nvGrpSpPr>
          <p:grpSpPr>
            <a:xfrm>
              <a:off x="-1" y="0"/>
              <a:ext cx="9366200" cy="6987941"/>
              <a:chOff x="0" y="0"/>
              <a:chExt cx="9366198" cy="6987940"/>
            </a:xfrm>
          </p:grpSpPr>
          <p:pic>
            <p:nvPicPr>
              <p:cNvPr id="812" name="Picture 8" descr="Picture 8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36362" r="62699" b="34458"/>
              <a:stretch>
                <a:fillRect/>
              </a:stretch>
            </p:blipFill>
            <p:spPr>
              <a:xfrm>
                <a:off x="-1" y="1744802"/>
                <a:ext cx="9163492" cy="40322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3" name="Picture 9" descr="Picture 9"/>
              <p:cNvPicPr>
                <a:picLocks noChangeAspect="1"/>
              </p:cNvPicPr>
              <p:nvPr/>
            </p:nvPicPr>
            <p:blipFill>
              <a:blip r:embed="rId5">
                <a:alphaModFix amt="33000"/>
                <a:extLst/>
              </a:blip>
              <a:srcRect l="0" t="24100" r="61874" b="25331"/>
              <a:stretch>
                <a:fillRect/>
              </a:stretch>
            </p:blipFill>
            <p:spPr>
              <a:xfrm>
                <a:off x="1" y="0"/>
                <a:ext cx="9366198" cy="69879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15" name="Rectangle 7"/>
            <p:cNvSpPr/>
            <p:nvPr/>
          </p:nvSpPr>
          <p:spPr>
            <a:xfrm>
              <a:off x="6057848" y="782204"/>
              <a:ext cx="3308351" cy="5599543"/>
            </a:xfrm>
            <a:prstGeom prst="rect">
              <a:avLst/>
            </a:prstGeom>
            <a:gradFill flip="none" rotWithShape="1">
              <a:gsLst>
                <a:gs pos="15000">
                  <a:srgbClr val="0F0C0C">
                    <a:alpha val="0"/>
                  </a:srgbClr>
                </a:gs>
                <a:gs pos="100000">
                  <a:srgbClr val="130908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19" name="Oval 10"/>
          <p:cNvGrpSpPr/>
          <p:nvPr/>
        </p:nvGrpSpPr>
        <p:grpSpPr>
          <a:xfrm>
            <a:off x="14417467" y="4342426"/>
            <a:ext cx="548641" cy="548641"/>
            <a:chOff x="0" y="0"/>
            <a:chExt cx="548640" cy="548640"/>
          </a:xfrm>
        </p:grpSpPr>
        <p:sp>
          <p:nvSpPr>
            <p:cNvPr id="817" name="Circle"/>
            <p:cNvSpPr/>
            <p:nvPr/>
          </p:nvSpPr>
          <p:spPr>
            <a:xfrm>
              <a:off x="-1" y="-1"/>
              <a:ext cx="548642" cy="548642"/>
            </a:xfrm>
            <a:prstGeom prst="ellipse">
              <a:avLst/>
            </a:prstGeom>
            <a:noFill/>
            <a:ln w="50800" cap="flat">
              <a:solidFill>
                <a:srgbClr val="C5040B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V"/>
            <p:cNvSpPr txBox="1"/>
            <p:nvPr/>
          </p:nvSpPr>
          <p:spPr>
            <a:xfrm>
              <a:off x="200361" y="182880"/>
              <a:ext cx="147919" cy="182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V</a:t>
              </a:r>
            </a:p>
          </p:txBody>
        </p:sp>
      </p:grpSp>
      <p:sp>
        <p:nvSpPr>
          <p:cNvPr id="820" name="Straight Connector 11"/>
          <p:cNvSpPr/>
          <p:nvPr/>
        </p:nvSpPr>
        <p:spPr>
          <a:xfrm>
            <a:off x="13239241" y="3674995"/>
            <a:ext cx="713233" cy="1"/>
          </a:xfrm>
          <a:prstGeom prst="line">
            <a:avLst/>
          </a:prstGeom>
          <a:ln w="508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1" name="Straight Connector 12"/>
          <p:cNvSpPr/>
          <p:nvPr/>
        </p:nvSpPr>
        <p:spPr>
          <a:xfrm>
            <a:off x="13410689" y="3833745"/>
            <a:ext cx="365761" cy="1"/>
          </a:xfrm>
          <a:prstGeom prst="line">
            <a:avLst/>
          </a:prstGeom>
          <a:ln w="508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2" name="Straight Connector 13"/>
          <p:cNvSpPr/>
          <p:nvPr/>
        </p:nvSpPr>
        <p:spPr>
          <a:xfrm>
            <a:off x="13495447" y="3979795"/>
            <a:ext cx="182881" cy="1"/>
          </a:xfrm>
          <a:prstGeom prst="line">
            <a:avLst/>
          </a:prstGeom>
          <a:ln w="508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3" name="TextBox 14"/>
          <p:cNvSpPr txBox="1"/>
          <p:nvPr/>
        </p:nvSpPr>
        <p:spPr>
          <a:xfrm>
            <a:off x="13745467" y="4862253"/>
            <a:ext cx="1858959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Ring Bias</a:t>
            </a:r>
          </a:p>
        </p:txBody>
      </p:sp>
      <p:sp>
        <p:nvSpPr>
          <p:cNvPr id="824" name="Freeform: Shape 92"/>
          <p:cNvSpPr/>
          <p:nvPr/>
        </p:nvSpPr>
        <p:spPr>
          <a:xfrm>
            <a:off x="13586888" y="3470276"/>
            <a:ext cx="3219451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5657"/>
                </a:lnTo>
              </a:path>
            </a:pathLst>
          </a:custGeom>
          <a:ln w="50800">
            <a:solidFill>
              <a:srgbClr val="C5040B"/>
            </a:solidFill>
            <a:miter/>
            <a:headEnd type="oval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5" name="Freeform: Shape 93"/>
          <p:cNvSpPr/>
          <p:nvPr/>
        </p:nvSpPr>
        <p:spPr>
          <a:xfrm>
            <a:off x="14691788" y="4889500"/>
            <a:ext cx="1533527" cy="75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4765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C5040B"/>
            </a:solidFill>
            <a:miter/>
            <a:headEnd type="oval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6" name="Straight Connector 17"/>
          <p:cNvSpPr/>
          <p:nvPr/>
        </p:nvSpPr>
        <p:spPr>
          <a:xfrm flipV="1">
            <a:off x="14691788" y="3470278"/>
            <a:ext cx="1" cy="872149"/>
          </a:xfrm>
          <a:prstGeom prst="line">
            <a:avLst/>
          </a:prstGeom>
          <a:ln w="508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7" name="Arc 18"/>
          <p:cNvSpPr/>
          <p:nvPr/>
        </p:nvSpPr>
        <p:spPr>
          <a:xfrm rot="16467142">
            <a:off x="19744594" y="4634122"/>
            <a:ext cx="2556449" cy="781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60" h="20447" fill="norm" stroke="1" extrusionOk="0">
                <a:moveTo>
                  <a:pt x="2856" y="19909"/>
                </a:moveTo>
                <a:lnTo>
                  <a:pt x="2856" y="19909"/>
                </a:lnTo>
                <a:cubicBezTo>
                  <a:pt x="-970" y="15333"/>
                  <a:pt x="-949" y="7938"/>
                  <a:pt x="2903" y="3393"/>
                </a:cubicBezTo>
                <a:cubicBezTo>
                  <a:pt x="6754" y="-1153"/>
                  <a:pt x="12978" y="-1128"/>
                  <a:pt x="16804" y="3448"/>
                </a:cubicBezTo>
                <a:cubicBezTo>
                  <a:pt x="20630" y="8024"/>
                  <a:pt x="20609" y="15419"/>
                  <a:pt x="16757" y="19964"/>
                </a:cubicBezTo>
                <a:cubicBezTo>
                  <a:pt x="16617" y="20130"/>
                  <a:pt x="16472" y="20291"/>
                  <a:pt x="16323" y="20447"/>
                </a:cubicBezTo>
              </a:path>
            </a:pathLst>
          </a:custGeom>
          <a:ln w="50800">
            <a:solidFill>
              <a:srgbClr val="FF40FF"/>
            </a:solidFill>
            <a:miter/>
            <a:tailEnd type="triangle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8" name="TextBox 3"/>
          <p:cNvSpPr txBox="1"/>
          <p:nvPr/>
        </p:nvSpPr>
        <p:spPr>
          <a:xfrm>
            <a:off x="3948023" y="476880"/>
            <a:ext cx="15374859" cy="1160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spcBef>
                <a:spcPts val="0"/>
              </a:spcBef>
              <a:defRPr sz="6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Gaining control of MHD:  Imposed rotation</a:t>
            </a:r>
          </a:p>
        </p:txBody>
      </p:sp>
      <p:sp>
        <p:nvSpPr>
          <p:cNvPr id="829" name="Slide Number Placeholder 20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0" name="Picture 22" descr="Picture 22"/>
          <p:cNvPicPr>
            <a:picLocks noChangeAspect="1"/>
          </p:cNvPicPr>
          <p:nvPr/>
        </p:nvPicPr>
        <p:blipFill>
          <a:blip r:embed="rId6">
            <a:extLst/>
          </a:blip>
          <a:srcRect l="0" t="9226" r="0" b="24642"/>
          <a:stretch>
            <a:fillRect/>
          </a:stretch>
        </p:blipFill>
        <p:spPr>
          <a:xfrm flipH="1">
            <a:off x="13678327" y="6783892"/>
            <a:ext cx="4789256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3" name="Group 24"/>
          <p:cNvGrpSpPr/>
          <p:nvPr/>
        </p:nvGrpSpPr>
        <p:grpSpPr>
          <a:xfrm>
            <a:off x="380625" y="2166257"/>
            <a:ext cx="12017659" cy="8131962"/>
            <a:chOff x="0" y="0"/>
            <a:chExt cx="12017658" cy="8131960"/>
          </a:xfrm>
        </p:grpSpPr>
        <p:pic>
          <p:nvPicPr>
            <p:cNvPr id="831" name="Picture 21" descr="Picture 21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38071"/>
            <a:stretch>
              <a:fillRect/>
            </a:stretch>
          </p:blipFill>
          <p:spPr>
            <a:xfrm>
              <a:off x="-1" y="-1"/>
              <a:ext cx="12012050" cy="7180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Picture 23" descr="Picture 23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89914" r="0" b="0"/>
            <a:stretch>
              <a:fillRect/>
            </a:stretch>
          </p:blipFill>
          <p:spPr>
            <a:xfrm>
              <a:off x="5609" y="6962409"/>
              <a:ext cx="12012050" cy="1169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4" name="TextBox 25"/>
          <p:cNvSpPr txBox="1"/>
          <p:nvPr/>
        </p:nvSpPr>
        <p:spPr>
          <a:xfrm>
            <a:off x="472065" y="10903409"/>
            <a:ext cx="12471995" cy="236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Mirror plasma natural rotates in ion diamagnetic direction. </a:t>
            </a:r>
          </a:p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Positive bias enhances flow; </a:t>
            </a:r>
          </a:p>
          <a:p>
            <a:pPr defTabSz="1828800">
              <a:spcBef>
                <a:spcPts val="0"/>
              </a:spcBef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Negative bias opposes and can reverse flow </a:t>
            </a:r>
          </a:p>
        </p:txBody>
      </p:sp>
      <p:sp>
        <p:nvSpPr>
          <p:cNvPr id="835" name="TextBox 4"/>
          <p:cNvSpPr txBox="1"/>
          <p:nvPr/>
        </p:nvSpPr>
        <p:spPr>
          <a:xfrm>
            <a:off x="-1338709" y="13077823"/>
            <a:ext cx="5598090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marL="1485900" indent="-571500" defTabSz="1828800">
              <a:spcBef>
                <a:spcPts val="0"/>
              </a:spcBef>
              <a:buSzPct val="100000"/>
              <a:buChar char="➢"/>
              <a:defRPr b="1" sz="2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NP12.00145   </a:t>
            </a:r>
            <a:r>
              <a:rPr b="0">
                <a:solidFill>
                  <a:srgbClr val="000000"/>
                </a:solidFill>
              </a:rPr>
              <a:t>Qian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TextBox 20"/>
          <p:cNvSpPr txBox="1"/>
          <p:nvPr/>
        </p:nvSpPr>
        <p:spPr>
          <a:xfrm>
            <a:off x="3948024" y="48418"/>
            <a:ext cx="15400006" cy="213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6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Rotating plasma reduces fluctuations, stores more energy </a:t>
            </a:r>
          </a:p>
        </p:txBody>
      </p:sp>
      <p:pic>
        <p:nvPicPr>
          <p:cNvPr id="840" name="Content Placeholder 6" descr="Content Placeholder 6"/>
          <p:cNvPicPr>
            <a:picLocks noChangeAspect="1"/>
          </p:cNvPicPr>
          <p:nvPr/>
        </p:nvPicPr>
        <p:blipFill>
          <a:blip r:embed="rId4">
            <a:extLst/>
          </a:blip>
          <a:srcRect l="3977" t="0" r="2558" b="42836"/>
          <a:stretch>
            <a:fillRect/>
          </a:stretch>
        </p:blipFill>
        <p:spPr>
          <a:xfrm>
            <a:off x="1135503" y="3229776"/>
            <a:ext cx="17915904" cy="7441632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Slide Number Placeholder 3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2" name="Content Placeholder 6" descr="Content Placeholder 6"/>
          <p:cNvPicPr>
            <a:picLocks noChangeAspect="1"/>
          </p:cNvPicPr>
          <p:nvPr/>
        </p:nvPicPr>
        <p:blipFill>
          <a:blip r:embed="rId4">
            <a:extLst/>
          </a:blip>
          <a:srcRect l="3977" t="92348" r="2558" b="183"/>
          <a:stretch>
            <a:fillRect/>
          </a:stretch>
        </p:blipFill>
        <p:spPr>
          <a:xfrm>
            <a:off x="1122523" y="10579250"/>
            <a:ext cx="17915904" cy="9722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2" name="Group 15"/>
          <p:cNvGrpSpPr/>
          <p:nvPr/>
        </p:nvGrpSpPr>
        <p:grpSpPr>
          <a:xfrm>
            <a:off x="2042553" y="10625049"/>
            <a:ext cx="16125016" cy="1265879"/>
            <a:chOff x="0" y="0"/>
            <a:chExt cx="16125014" cy="1265878"/>
          </a:xfrm>
        </p:grpSpPr>
        <p:sp>
          <p:nvSpPr>
            <p:cNvPr id="843" name="Rectangle 6"/>
            <p:cNvSpPr/>
            <p:nvPr/>
          </p:nvSpPr>
          <p:spPr>
            <a:xfrm>
              <a:off x="0" y="0"/>
              <a:ext cx="16125015" cy="11790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TextBox 7"/>
            <p:cNvSpPr txBox="1"/>
            <p:nvPr/>
          </p:nvSpPr>
          <p:spPr>
            <a:xfrm>
              <a:off x="1050446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845" name="TextBox 8"/>
            <p:cNvSpPr txBox="1"/>
            <p:nvPr/>
          </p:nvSpPr>
          <p:spPr>
            <a:xfrm>
              <a:off x="3096364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846" name="TextBox 9"/>
            <p:cNvSpPr txBox="1"/>
            <p:nvPr/>
          </p:nvSpPr>
          <p:spPr>
            <a:xfrm>
              <a:off x="5142282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847" name="TextBox 10"/>
            <p:cNvSpPr txBox="1"/>
            <p:nvPr/>
          </p:nvSpPr>
          <p:spPr>
            <a:xfrm>
              <a:off x="7188200" y="27155"/>
              <a:ext cx="1170908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848" name="TextBox 11"/>
            <p:cNvSpPr txBox="1"/>
            <p:nvPr/>
          </p:nvSpPr>
          <p:spPr>
            <a:xfrm>
              <a:off x="9234118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849" name="TextBox 12"/>
            <p:cNvSpPr txBox="1"/>
            <p:nvPr/>
          </p:nvSpPr>
          <p:spPr>
            <a:xfrm>
              <a:off x="11280036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10</a:t>
              </a:r>
            </a:p>
          </p:txBody>
        </p:sp>
        <p:sp>
          <p:nvSpPr>
            <p:cNvPr id="850" name="TextBox 13"/>
            <p:cNvSpPr txBox="1"/>
            <p:nvPr/>
          </p:nvSpPr>
          <p:spPr>
            <a:xfrm>
              <a:off x="13325950" y="27155"/>
              <a:ext cx="1170909" cy="55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12</a:t>
              </a:r>
            </a:p>
          </p:txBody>
        </p:sp>
        <p:sp>
          <p:nvSpPr>
            <p:cNvPr id="851" name="TextBox 14"/>
            <p:cNvSpPr txBox="1"/>
            <p:nvPr/>
          </p:nvSpPr>
          <p:spPr>
            <a:xfrm>
              <a:off x="7477052" y="638497"/>
              <a:ext cx="2050521" cy="627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spcBef>
                  <a:spcPts val="0"/>
                </a:spcBef>
                <a:defRPr sz="2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Time (ms)</a:t>
              </a:r>
            </a:p>
          </p:txBody>
        </p:sp>
      </p:grpSp>
      <p:sp>
        <p:nvSpPr>
          <p:cNvPr id="853" name="TextBox 16"/>
          <p:cNvSpPr txBox="1"/>
          <p:nvPr/>
        </p:nvSpPr>
        <p:spPr>
          <a:xfrm>
            <a:off x="-1504961" y="13077823"/>
            <a:ext cx="5598090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2" marL="1485900" indent="-571500" defTabSz="1828800">
              <a:spcBef>
                <a:spcPts val="0"/>
              </a:spcBef>
              <a:buSzPct val="100000"/>
              <a:buChar char="➢"/>
              <a:defRPr b="1" sz="24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NP12.00145   </a:t>
            </a:r>
            <a:r>
              <a:rPr b="0">
                <a:solidFill>
                  <a:srgbClr val="000000"/>
                </a:solidFill>
              </a:rPr>
              <a:t>Qian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46787" y="501358"/>
            <a:ext cx="3290513" cy="100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76594" b="0"/>
          <a:stretch>
            <a:fillRect/>
          </a:stretch>
        </p:blipFill>
        <p:spPr>
          <a:xfrm>
            <a:off x="19658841" y="328853"/>
            <a:ext cx="868575" cy="1375280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TextBox 4"/>
          <p:cNvSpPr txBox="1"/>
          <p:nvPr/>
        </p:nvSpPr>
        <p:spPr>
          <a:xfrm>
            <a:off x="4167396" y="501358"/>
            <a:ext cx="15400006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6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Summary </a:t>
            </a:r>
          </a:p>
        </p:txBody>
      </p:sp>
      <p:sp>
        <p:nvSpPr>
          <p:cNvPr id="858" name="TextBox 6"/>
          <p:cNvSpPr txBox="1"/>
          <p:nvPr/>
        </p:nvSpPr>
        <p:spPr>
          <a:xfrm>
            <a:off x="1435439" y="3241915"/>
            <a:ext cx="20863919" cy="691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WHAM is operational.  </a:t>
            </a: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ECH breakdown creates reliable target plasma with controlled density.</a:t>
            </a: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Expected MHD signatures observed (high- and low- m).</a:t>
            </a: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Imposed rotation affects and reduces fluctuations.</a:t>
            </a: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1028700" indent="-571500" defTabSz="1828800">
              <a:spcBef>
                <a:spcPts val="0"/>
              </a:spcBef>
              <a:buSzPct val="75000"/>
              <a:buChar char="➢"/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Hot electrons are well confined, &gt; 1 second beyond ECH pulse. </a:t>
            </a:r>
          </a:p>
        </p:txBody>
      </p:sp>
      <p:sp>
        <p:nvSpPr>
          <p:cNvPr id="859" name="Slide Number Placeholder 3"/>
          <p:cNvSpPr txBox="1"/>
          <p:nvPr>
            <p:ph type="sldNum" sz="quarter" idx="2"/>
          </p:nvPr>
        </p:nvSpPr>
        <p:spPr>
          <a:xfrm>
            <a:off x="22203052" y="12802234"/>
            <a:ext cx="504548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1"/>
          <p:cNvSpPr txBox="1"/>
          <p:nvPr>
            <p:ph type="title"/>
          </p:nvPr>
        </p:nvSpPr>
        <p:spPr>
          <a:xfrm>
            <a:off x="1170561" y="675183"/>
            <a:ext cx="21031201" cy="1824265"/>
          </a:xfrm>
          <a:prstGeom prst="rect">
            <a:avLst/>
          </a:prstGeom>
        </p:spPr>
        <p:txBody>
          <a:bodyPr/>
          <a:lstStyle>
            <a:lvl1pPr defTabSz="4632842">
              <a:defRPr spc="-475" sz="6270"/>
            </a:lvl1pPr>
          </a:lstStyle>
          <a:p>
            <a:pPr/>
            <a:r>
              <a:t>Aiming for a DT fusion fuel cycle for Anvil and first Hammir FPP design point  - potential use of Anvil as VNS</a:t>
            </a:r>
          </a:p>
        </p:txBody>
      </p:sp>
      <p:sp>
        <p:nvSpPr>
          <p:cNvPr id="862" name="Content Placeholder 2"/>
          <p:cNvSpPr txBox="1"/>
          <p:nvPr>
            <p:ph type="body" sz="half" idx="1"/>
          </p:nvPr>
        </p:nvSpPr>
        <p:spPr>
          <a:xfrm>
            <a:off x="917644" y="2852978"/>
            <a:ext cx="13226373" cy="97187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b="1" sz="3300"/>
            </a:pPr>
            <a:r>
              <a:t>Blanket / fuel cycle technology needs for Anvil and Hammir:</a:t>
            </a:r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Flowing liquid metal blankets (e.g., PbLi) / molten salt (e.g., FLiBe) mostly parallel to magnetic field (axially) </a:t>
            </a:r>
            <a:endParaRPr sz="4800"/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Radiation tolerant first wall materials (i.e., first RAFM, advanced alloys later) </a:t>
            </a:r>
            <a:endParaRPr sz="4800"/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Tritium processing / handling systems needed for any DT-based FPP </a:t>
            </a:r>
            <a:endParaRPr sz="4800"/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</a:p>
          <a:p>
            <a:pPr>
              <a:lnSpc>
                <a:spcPct val="81000"/>
              </a:lnSpc>
              <a:defRPr b="1" sz="3300"/>
            </a:pPr>
            <a:r>
              <a:t>Opportunity to optimize Anvil for DT fusion neutron production and use as VNS for testing materials and test blanket modules </a:t>
            </a:r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Sub-gain long-pulse to steady-state operation (Q ~ 0.1-1) </a:t>
            </a:r>
            <a:br/>
            <a:r>
              <a:t>at ~1-10 MW-class fusion power output</a:t>
            </a:r>
            <a:endParaRPr sz="4800"/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Relatively low-cost access to </a:t>
            </a:r>
            <a:r>
              <a:rPr u="sng"/>
              <a:t>&gt;</a:t>
            </a:r>
            <a:r>
              <a:t> 1 MW/m</a:t>
            </a:r>
            <a:r>
              <a:rPr baseline="30000"/>
              <a:t>2</a:t>
            </a:r>
            <a:r>
              <a:t> DT neutron wall loadings over large volumes, enabling parallel testing of materials / blanket modules </a:t>
            </a:r>
            <a:endParaRPr sz="4800"/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Reach high-dpa in materials in a reasonable amount of time with DT neutrons. </a:t>
            </a:r>
            <a:endParaRPr sz="4800"/>
          </a:p>
          <a:p>
            <a:pPr lvl="1" marL="1371600" indent="-457200">
              <a:lnSpc>
                <a:spcPct val="81000"/>
              </a:lnSpc>
              <a:spcBef>
                <a:spcPts val="1000"/>
              </a:spcBef>
              <a:defRPr sz="3300"/>
            </a:pPr>
            <a:r>
              <a:t>Evaluating other fuel cycle design points that may eliminate need for breeding blanket for VNS</a:t>
            </a:r>
          </a:p>
        </p:txBody>
      </p:sp>
      <p:sp>
        <p:nvSpPr>
          <p:cNvPr id="863" name="Slide Number Placeholder 4"/>
          <p:cNvSpPr txBox="1"/>
          <p:nvPr>
            <p:ph type="sldNum" sz="quarter" idx="2"/>
          </p:nvPr>
        </p:nvSpPr>
        <p:spPr>
          <a:xfrm>
            <a:off x="23940827" y="13121004"/>
            <a:ext cx="443172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97600" y="2852977"/>
            <a:ext cx="5486400" cy="8315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44015" y="2852977"/>
            <a:ext cx="4688658" cy="8348748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Box 10"/>
          <p:cNvSpPr txBox="1"/>
          <p:nvPr/>
        </p:nvSpPr>
        <p:spPr>
          <a:xfrm>
            <a:off x="14616132" y="11441458"/>
            <a:ext cx="911254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876675">
              <a:spcBef>
                <a:spcPts val="0"/>
              </a:spcBef>
              <a:defRPr sz="20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C. B. Forest et al., “Prospects for a high-field, compact break-even axisymmetric mirror (BEAM) and applications,” Journal of Plasma Physics, vol. 90, no. 1, p. 975900101, 2024.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https://doi.org/10.1017/S0022377823001290</a:t>
            </a:r>
            <a:r>
              <a:t> </a:t>
            </a:r>
          </a:p>
        </p:txBody>
      </p:sp>
      <p:sp>
        <p:nvSpPr>
          <p:cNvPr id="867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" t="66" r="0" b="301"/>
          <a:stretch>
            <a:fillRect/>
          </a:stretch>
        </p:blipFill>
        <p:spPr>
          <a:xfrm>
            <a:off x="12939741" y="2198786"/>
            <a:ext cx="11138908" cy="6860160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Content Placeholder 2"/>
          <p:cNvSpPr txBox="1"/>
          <p:nvPr>
            <p:ph type="body" sz="half" idx="1"/>
          </p:nvPr>
        </p:nvSpPr>
        <p:spPr>
          <a:xfrm>
            <a:off x="1371600" y="2249715"/>
            <a:ext cx="11838124" cy="97994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800"/>
            </a:pPr>
            <a:r>
              <a:t>Axisymmetric simple mirror with HTS magnets</a:t>
            </a:r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i="1" sz="2800"/>
            </a:pPr>
            <a:r>
              <a:t>Q </a:t>
            </a:r>
            <a:r>
              <a:rPr i="0"/>
              <a:t>~ 1 device is near-term economical source of DT neutrons and reactor-relevant heat flux which enables evaluation of tritium breeding blankets, tritium fuel cycle elements, materials damage, plasma material interactions, and large bore HTS magnets</a:t>
            </a:r>
            <a:endParaRPr sz="4800"/>
          </a:p>
          <a:p>
            <a:pPr>
              <a:lnSpc>
                <a:spcPct val="81000"/>
              </a:lnSpc>
              <a:defRPr sz="2800"/>
            </a:pPr>
            <a:r>
              <a:t>Physics advantages</a:t>
            </a:r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No disruptions (no net current)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Stabilization techniques identified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Compact (HTS enabled)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Intrinsically steady-state (no pulsed power)</a:t>
            </a:r>
            <a:endParaRPr sz="4800"/>
          </a:p>
          <a:p>
            <a:pPr>
              <a:lnSpc>
                <a:spcPct val="81000"/>
              </a:lnSpc>
              <a:defRPr sz="2800"/>
            </a:pPr>
            <a:r>
              <a:t>Engineering advantages</a:t>
            </a:r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Manufacturability (simple linear design)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Upgradeability (length, radius, heating)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Modularity and flexibility (expander cells, TBMs, test coupons)</a:t>
            </a:r>
            <a:endParaRPr sz="4800"/>
          </a:p>
          <a:p>
            <a:pPr>
              <a:lnSpc>
                <a:spcPct val="81000"/>
              </a:lnSpc>
              <a:defRPr sz="2800"/>
            </a:pPr>
            <a:r>
              <a:t>Operational advantages</a:t>
            </a:r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Inspectability (linear design facilitates access)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Maintainability (modularity enabled)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Reliability  </a:t>
            </a:r>
            <a:endParaRPr sz="4800"/>
          </a:p>
          <a:p>
            <a:pPr lvl="1" marL="914400" indent="-457200">
              <a:lnSpc>
                <a:spcPct val="81000"/>
              </a:lnSpc>
              <a:spcBef>
                <a:spcPts val="1000"/>
              </a:spcBef>
              <a:defRPr sz="2800"/>
            </a:pPr>
            <a:r>
              <a:t>Availability </a:t>
            </a:r>
          </a:p>
        </p:txBody>
      </p:sp>
      <p:sp>
        <p:nvSpPr>
          <p:cNvPr id="871" name="Slide Number Placeholder 4"/>
          <p:cNvSpPr txBox="1"/>
          <p:nvPr>
            <p:ph type="sldNum" sz="quarter" idx="2"/>
          </p:nvPr>
        </p:nvSpPr>
        <p:spPr>
          <a:xfrm>
            <a:off x="22172989" y="12802234"/>
            <a:ext cx="534612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2" name="BEAM (now Anvil) could be FIRST—integrated DT blanket testing at ~1-10 MW scale"/>
          <p:cNvSpPr txBox="1"/>
          <p:nvPr/>
        </p:nvSpPr>
        <p:spPr>
          <a:xfrm>
            <a:off x="615155" y="114846"/>
            <a:ext cx="23116680" cy="174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7">
              <a:lnSpc>
                <a:spcPct val="80000"/>
              </a:lnSpc>
              <a:spcBef>
                <a:spcPts val="0"/>
              </a:spcBef>
              <a:defRPr b="1" spc="-200" sz="6000">
                <a:solidFill>
                  <a:srgbClr val="DE5A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BEAM (now Anvil) could be FIRST—integrated DT blanket testing at ~1-10 MW scale</a:t>
            </a:r>
          </a:p>
        </p:txBody>
      </p:sp>
      <p:sp>
        <p:nvSpPr>
          <p:cNvPr id="873" name="Footer Placeholder 7"/>
          <p:cNvSpPr txBox="1"/>
          <p:nvPr/>
        </p:nvSpPr>
        <p:spPr>
          <a:xfrm>
            <a:off x="4922519" y="12940029"/>
            <a:ext cx="1453896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47640">
              <a:defRPr spc="-498" sz="6640"/>
            </a:lvl1pPr>
          </a:lstStyle>
          <a:p>
            <a:pPr/>
            <a:r>
              <a:t>Science and Technology Gaps Addressed by Anvil as FIRST</a:t>
            </a:r>
          </a:p>
        </p:txBody>
      </p:sp>
      <p:sp>
        <p:nvSpPr>
          <p:cNvPr id="876" name="Content Placeholder 2"/>
          <p:cNvSpPr txBox="1"/>
          <p:nvPr>
            <p:ph type="body" idx="1"/>
          </p:nvPr>
        </p:nvSpPr>
        <p:spPr>
          <a:xfrm>
            <a:off x="1676400" y="2332841"/>
            <a:ext cx="21031200" cy="10099306"/>
          </a:xfrm>
          <a:prstGeom prst="rect">
            <a:avLst/>
          </a:prstGeom>
        </p:spPr>
        <p:txBody>
          <a:bodyPr/>
          <a:lstStyle/>
          <a:p>
            <a:pPr>
              <a:defRPr b="1" sz="2800"/>
            </a:pPr>
            <a:r>
              <a:t>Tritium Breeding Blankets</a:t>
            </a:r>
          </a:p>
          <a:p>
            <a:pPr lvl="1" marL="914400" indent="-457200">
              <a:spcBef>
                <a:spcPts val="1000"/>
              </a:spcBef>
              <a:defRPr sz="2800"/>
            </a:pPr>
            <a:r>
              <a:t>Tritium breeding ratio, nuclear heating, flow of conductive fluids in high magnetic fields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Modular design to simultaneously evaluate designs using liquid metals, molten salts, ceramics</a:t>
            </a:r>
            <a:endParaRPr sz="4800"/>
          </a:p>
          <a:p>
            <a:pPr>
              <a:defRPr b="1" sz="2800"/>
            </a:pPr>
            <a:r>
              <a:t>Tritium Fuel Cycle</a:t>
            </a:r>
          </a:p>
          <a:p>
            <a:pPr lvl="1" marL="914400" indent="-457200">
              <a:spcBef>
                <a:spcPts val="1000"/>
              </a:spcBef>
              <a:defRPr sz="2800"/>
            </a:pPr>
            <a:r>
              <a:t>Tritium self-sufficiency, steady-state, closed fuel cycle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Direct internal recycling, impurity removal, isotopic separation systems, detritiation systems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Accountancy, safety, licensing</a:t>
            </a:r>
            <a:endParaRPr sz="4800"/>
          </a:p>
          <a:p>
            <a:pPr>
              <a:defRPr b="1" sz="2800"/>
            </a:pPr>
            <a:r>
              <a:t>Materials Degradation</a:t>
            </a:r>
          </a:p>
          <a:p>
            <a:pPr lvl="1" marL="914400" indent="-457200">
              <a:spcBef>
                <a:spcPts val="1000"/>
              </a:spcBef>
              <a:defRPr sz="2800"/>
            </a:pPr>
            <a:r>
              <a:t>High DT neutron flux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Large volume available for testing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High magnetic field, high temperature</a:t>
            </a:r>
            <a:endParaRPr sz="4800"/>
          </a:p>
          <a:p>
            <a:pPr>
              <a:defRPr b="1" sz="2800"/>
            </a:pPr>
            <a:r>
              <a:t>Plasma Material Interactions</a:t>
            </a:r>
          </a:p>
          <a:p>
            <a:pPr lvl="1" marL="914400" indent="-457200">
              <a:spcBef>
                <a:spcPts val="1000"/>
              </a:spcBef>
              <a:defRPr sz="2800"/>
            </a:pPr>
            <a:r>
              <a:t>First wall material evaluations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High heat flux, DT neutron flux, tritium, alphas</a:t>
            </a:r>
            <a:endParaRPr sz="4800"/>
          </a:p>
          <a:p>
            <a:pPr>
              <a:defRPr b="1" sz="2800"/>
            </a:pPr>
            <a:r>
              <a:t>High Field Magnets</a:t>
            </a:r>
          </a:p>
          <a:p>
            <a:pPr lvl="1" marL="914400" indent="-457200">
              <a:spcBef>
                <a:spcPts val="1000"/>
              </a:spcBef>
              <a:defRPr sz="2800"/>
            </a:pPr>
            <a:r>
              <a:t>Large-bore HTS magnets and cables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Compact fusion concept</a:t>
            </a:r>
            <a:endParaRPr sz="4800"/>
          </a:p>
          <a:p>
            <a:pPr lvl="1" marL="914400" indent="-457200">
              <a:spcBef>
                <a:spcPts val="1000"/>
              </a:spcBef>
              <a:defRPr sz="2800"/>
            </a:pPr>
            <a:r>
              <a:t>High neutron flux</a:t>
            </a:r>
          </a:p>
        </p:txBody>
      </p:sp>
      <p:sp>
        <p:nvSpPr>
          <p:cNvPr id="877" name="Slide Number Placeholder 4"/>
          <p:cNvSpPr txBox="1"/>
          <p:nvPr>
            <p:ph type="sldNum" sz="quarter" idx="2"/>
          </p:nvPr>
        </p:nvSpPr>
        <p:spPr>
          <a:xfrm>
            <a:off x="22172989" y="12802234"/>
            <a:ext cx="534612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8" name="TextBox 11"/>
          <p:cNvSpPr txBox="1"/>
          <p:nvPr/>
        </p:nvSpPr>
        <p:spPr>
          <a:xfrm>
            <a:off x="10939546" y="11702684"/>
            <a:ext cx="13413050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22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APS-DPP Community Planning Process, "A Community Plan for Fusion Energy and Discovery Plasma Sciences," 2020.</a:t>
            </a:r>
          </a:p>
          <a:p>
            <a:pPr defTabSz="1828800">
              <a:spcBef>
                <a:spcPts val="0"/>
              </a:spcBef>
              <a:defRPr sz="22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NASEM Final Report of the Committee on a Strategic Plan for U.S. Burning Plasma Research, 2019.</a:t>
            </a:r>
          </a:p>
        </p:txBody>
      </p:sp>
      <p:pic>
        <p:nvPicPr>
          <p:cNvPr id="87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7709" y="6039294"/>
            <a:ext cx="9836721" cy="5515149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32842">
              <a:defRPr spc="-475" sz="6270"/>
            </a:lvl1pPr>
          </a:lstStyle>
          <a:p>
            <a:pPr/>
            <a:r>
              <a:t>Advanced heating systems are required to advance magnetic mirror towards high performance plasma conditions</a:t>
            </a:r>
          </a:p>
        </p:txBody>
      </p:sp>
      <p:sp>
        <p:nvSpPr>
          <p:cNvPr id="883" name="Content Placeholder 2"/>
          <p:cNvSpPr txBox="1"/>
          <p:nvPr>
            <p:ph type="body" sz="half" idx="1"/>
          </p:nvPr>
        </p:nvSpPr>
        <p:spPr>
          <a:xfrm>
            <a:off x="1676399" y="3018972"/>
            <a:ext cx="12222482" cy="9334956"/>
          </a:xfrm>
          <a:prstGeom prst="rect">
            <a:avLst/>
          </a:prstGeom>
        </p:spPr>
        <p:txBody>
          <a:bodyPr/>
          <a:lstStyle/>
          <a:p>
            <a:pPr>
              <a:defRPr b="1" sz="3100"/>
            </a:pPr>
            <a:r>
              <a:t>Likely heating technology needs for ANVIL &amp; HAMMIR: </a:t>
            </a:r>
          </a:p>
          <a:p>
            <a:pPr lvl="1" marL="1371600" indent="-457200">
              <a:spcBef>
                <a:spcPts val="1000"/>
              </a:spcBef>
              <a:defRPr sz="3100"/>
            </a:pPr>
            <a:r>
              <a:t>Steady-state ECH ~ 3-6 MW @ 170 GHz</a:t>
            </a:r>
            <a:endParaRPr sz="4800"/>
          </a:p>
          <a:p>
            <a:pPr lvl="1" marL="1371600" indent="-457200">
              <a:spcBef>
                <a:spcPts val="1000"/>
              </a:spcBef>
              <a:defRPr sz="3100"/>
            </a:pPr>
            <a:r>
              <a:t>Steady-state ICRH ~ 5-10 MW @ 50-200 MHz </a:t>
            </a:r>
            <a:endParaRPr sz="4800"/>
          </a:p>
          <a:p>
            <a:pPr lvl="1" marL="1371600" indent="-457200">
              <a:spcBef>
                <a:spcPts val="1000"/>
              </a:spcBef>
              <a:defRPr sz="3100"/>
            </a:pPr>
            <a:r>
              <a:t>Steady-state negative ion beam NBI w/ </a:t>
            </a:r>
            <a:br/>
            <a:r>
              <a:t>~ 10-40 MW @ 100-500 keV beam energy </a:t>
            </a:r>
          </a:p>
        </p:txBody>
      </p:sp>
      <p:sp>
        <p:nvSpPr>
          <p:cNvPr id="884" name="Slide Number Placeholder 4"/>
          <p:cNvSpPr txBox="1"/>
          <p:nvPr>
            <p:ph type="sldNum" sz="quarter" idx="2"/>
          </p:nvPr>
        </p:nvSpPr>
        <p:spPr>
          <a:xfrm>
            <a:off x="23940827" y="13121004"/>
            <a:ext cx="443172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85" name="TextBox 5"/>
          <p:cNvSpPr txBox="1"/>
          <p:nvPr/>
        </p:nvSpPr>
        <p:spPr>
          <a:xfrm>
            <a:off x="16590263" y="3743235"/>
            <a:ext cx="512064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15151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NBI neutralization efficiency for positive and negative ion beams</a:t>
            </a:r>
          </a:p>
        </p:txBody>
      </p:sp>
      <p:pic>
        <p:nvPicPr>
          <p:cNvPr id="8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9473" y="4810035"/>
            <a:ext cx="8096251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TextBox 7"/>
          <p:cNvSpPr txBox="1"/>
          <p:nvPr/>
        </p:nvSpPr>
        <p:spPr>
          <a:xfrm>
            <a:off x="16383000" y="10446514"/>
            <a:ext cx="586435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15151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R.S. Hemsworth and T. Inoue, IEEE Trans. Plasma Sci. 33(6), 1799 (2005). </a:t>
            </a:r>
          </a:p>
        </p:txBody>
      </p:sp>
      <p:pic>
        <p:nvPicPr>
          <p:cNvPr id="88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8277" y="5986014"/>
            <a:ext cx="3956683" cy="5472798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TextBox 8"/>
          <p:cNvSpPr txBox="1"/>
          <p:nvPr/>
        </p:nvSpPr>
        <p:spPr>
          <a:xfrm>
            <a:off x="1235678" y="11458810"/>
            <a:ext cx="4361879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2438337">
              <a:spcBef>
                <a:spcPts val="0"/>
              </a:spcBef>
              <a:defRPr b="1" sz="1800">
                <a:solidFill>
                  <a:srgbClr val="1515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Image source</a:t>
            </a:r>
            <a:r>
              <a:rPr b="0"/>
              <a:t>: iter.org, </a:t>
            </a:r>
            <a:r>
              <a:rPr b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https://www.iter.org/node/20687/japan-develops-first-high-output-multi-frequency-gyrotron</a:t>
            </a:r>
            <a:r>
              <a:rPr b="0"/>
              <a:t>  </a:t>
            </a:r>
          </a:p>
        </p:txBody>
      </p:sp>
      <p:pic>
        <p:nvPicPr>
          <p:cNvPr id="890" name="3D m=0 eigenmode.png" descr="3D m=0 eigenmo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45552" y="6004595"/>
            <a:ext cx="7297065" cy="5472797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TextBox 10"/>
          <p:cNvSpPr txBox="1"/>
          <p:nvPr/>
        </p:nvSpPr>
        <p:spPr>
          <a:xfrm>
            <a:off x="7061907" y="11892261"/>
            <a:ext cx="586435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15151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Ongoing full wave RF simulations</a:t>
            </a:r>
          </a:p>
        </p:txBody>
      </p:sp>
      <p:sp>
        <p:nvSpPr>
          <p:cNvPr id="892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Number"/>
          <p:cNvSpPr txBox="1"/>
          <p:nvPr>
            <p:ph type="sldNum" sz="quarter" idx="4294967295"/>
          </p:nvPr>
        </p:nvSpPr>
        <p:spPr>
          <a:xfrm>
            <a:off x="22357536" y="12802235"/>
            <a:ext cx="350065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7" name="Shape"/>
          <p:cNvSpPr/>
          <p:nvPr/>
        </p:nvSpPr>
        <p:spPr>
          <a:xfrm>
            <a:off x="13584671" y="2579955"/>
            <a:ext cx="2940686" cy="2655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7"/>
                </a:moveTo>
                <a:lnTo>
                  <a:pt x="1524" y="6572"/>
                </a:lnTo>
                <a:lnTo>
                  <a:pt x="2990" y="10353"/>
                </a:lnTo>
                <a:lnTo>
                  <a:pt x="5492" y="15323"/>
                </a:lnTo>
                <a:lnTo>
                  <a:pt x="8385" y="19916"/>
                </a:lnTo>
                <a:lnTo>
                  <a:pt x="10236" y="21600"/>
                </a:lnTo>
                <a:cubicBezTo>
                  <a:pt x="10732" y="21533"/>
                  <a:pt x="11206" y="21333"/>
                  <a:pt x="11617" y="21018"/>
                </a:cubicBezTo>
                <a:cubicBezTo>
                  <a:pt x="12018" y="20711"/>
                  <a:pt x="12347" y="20303"/>
                  <a:pt x="12577" y="19827"/>
                </a:cubicBezTo>
                <a:lnTo>
                  <a:pt x="14876" y="17062"/>
                </a:lnTo>
                <a:lnTo>
                  <a:pt x="16642" y="13946"/>
                </a:lnTo>
                <a:lnTo>
                  <a:pt x="18301" y="11490"/>
                </a:lnTo>
                <a:lnTo>
                  <a:pt x="19612" y="9227"/>
                </a:lnTo>
                <a:lnTo>
                  <a:pt x="20847" y="6714"/>
                </a:lnTo>
                <a:lnTo>
                  <a:pt x="21585" y="4950"/>
                </a:lnTo>
                <a:lnTo>
                  <a:pt x="21600" y="0"/>
                </a:lnTo>
                <a:lnTo>
                  <a:pt x="0" y="27"/>
                </a:lnTo>
                <a:close/>
              </a:path>
            </a:pathLst>
          </a:custGeom>
          <a:solidFill>
            <a:srgbClr val="88FA4E">
              <a:alpha val="43087"/>
            </a:srgbClr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68" name="Equation"/>
          <p:cNvSpPr txBox="1"/>
          <p:nvPr/>
        </p:nvSpPr>
        <p:spPr>
          <a:xfrm>
            <a:off x="11819782" y="12297747"/>
            <a:ext cx="1823197" cy="5257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400"/>
          </a:p>
        </p:txBody>
      </p:sp>
      <p:sp>
        <p:nvSpPr>
          <p:cNvPr id="369" name="Rm=2"/>
          <p:cNvSpPr txBox="1"/>
          <p:nvPr/>
        </p:nvSpPr>
        <p:spPr>
          <a:xfrm>
            <a:off x="15107223" y="6017001"/>
            <a:ext cx="84856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R</a:t>
            </a:r>
            <a:r>
              <a:rPr baseline="-5999" i="1"/>
              <a:t>m</a:t>
            </a:r>
            <a:r>
              <a:t>=2</a:t>
            </a:r>
          </a:p>
        </p:txBody>
      </p:sp>
      <p:sp>
        <p:nvSpPr>
          <p:cNvPr id="370" name="Breakeven"/>
          <p:cNvSpPr txBox="1"/>
          <p:nvPr/>
        </p:nvSpPr>
        <p:spPr>
          <a:xfrm>
            <a:off x="14278079" y="2710207"/>
            <a:ext cx="155387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400">
                <a:solidFill>
                  <a:srgbClr val="61D8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Breakeven</a:t>
            </a:r>
          </a:p>
        </p:txBody>
      </p:sp>
      <p:sp>
        <p:nvSpPr>
          <p:cNvPr id="371" name="Brief History of US Mirror Confinement up to 1986"/>
          <p:cNvSpPr txBox="1"/>
          <p:nvPr/>
        </p:nvSpPr>
        <p:spPr>
          <a:xfrm>
            <a:off x="4313402" y="771488"/>
            <a:ext cx="15757196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b="1" sz="5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Brief History of US Mirror Confinement up to 1986</a:t>
            </a:r>
          </a:p>
        </p:txBody>
      </p:sp>
      <p:sp>
        <p:nvSpPr>
          <p:cNvPr id="372" name="Lawson Diagram"/>
          <p:cNvSpPr txBox="1"/>
          <p:nvPr/>
        </p:nvSpPr>
        <p:spPr>
          <a:xfrm>
            <a:off x="9352772" y="3075080"/>
            <a:ext cx="240609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Lawson Diagram</a:t>
            </a:r>
          </a:p>
        </p:txBody>
      </p:sp>
      <p:sp>
        <p:nvSpPr>
          <p:cNvPr id="373" name="2XIIB…"/>
          <p:cNvSpPr txBox="1"/>
          <p:nvPr/>
        </p:nvSpPr>
        <p:spPr>
          <a:xfrm>
            <a:off x="16849465" y="7907667"/>
            <a:ext cx="836677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2XIIB</a:t>
            </a:r>
          </a:p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1976</a:t>
            </a:r>
          </a:p>
        </p:txBody>
      </p:sp>
      <p:pic>
        <p:nvPicPr>
          <p:cNvPr id="374" name="iu.jpeg" descr="iu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92591" y="7241189"/>
            <a:ext cx="3684316" cy="2689552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2XIIB 1976…"/>
          <p:cNvSpPr txBox="1"/>
          <p:nvPr/>
        </p:nvSpPr>
        <p:spPr>
          <a:xfrm>
            <a:off x="18316577" y="7241189"/>
            <a:ext cx="2341475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2438338">
              <a:spcBef>
                <a:spcPts val="0"/>
              </a:spcBef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2XIIB 1976</a:t>
            </a:r>
          </a:p>
          <a:p>
            <a:pPr algn="ctr" defTabSz="2438338">
              <a:spcBef>
                <a:spcPts val="0"/>
              </a:spcBef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beta =1 , 10 keV</a:t>
            </a:r>
          </a:p>
        </p:txBody>
      </p:sp>
      <p:sp>
        <p:nvSpPr>
          <p:cNvPr id="376" name="Line"/>
          <p:cNvSpPr/>
          <p:nvPr/>
        </p:nvSpPr>
        <p:spPr>
          <a:xfrm flipH="1" flipV="1">
            <a:off x="11278216" y="10216761"/>
            <a:ext cx="680739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77" name="mirror_conf2.pdf" descr="mirror_conf2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783649" y="2200664"/>
            <a:ext cx="10506870" cy="974828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Rectangle"/>
          <p:cNvSpPr/>
          <p:nvPr/>
        </p:nvSpPr>
        <p:spPr>
          <a:xfrm rot="18806975">
            <a:off x="24530437" y="9404883"/>
            <a:ext cx="4619835" cy="16163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9" name="MFTF"/>
          <p:cNvSpPr txBox="1"/>
          <p:nvPr/>
        </p:nvSpPr>
        <p:spPr>
          <a:xfrm>
            <a:off x="14731373" y="6755549"/>
            <a:ext cx="90464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MFTF</a:t>
            </a:r>
          </a:p>
        </p:txBody>
      </p:sp>
      <p:sp>
        <p:nvSpPr>
          <p:cNvPr id="380" name="BB1…"/>
          <p:cNvSpPr txBox="1"/>
          <p:nvPr/>
        </p:nvSpPr>
        <p:spPr>
          <a:xfrm>
            <a:off x="16871715" y="9801928"/>
            <a:ext cx="792176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BB1</a:t>
            </a:r>
          </a:p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1969</a:t>
            </a:r>
          </a:p>
        </p:txBody>
      </p:sp>
      <p:sp>
        <p:nvSpPr>
          <p:cNvPr id="381" name="Line"/>
          <p:cNvSpPr/>
          <p:nvPr/>
        </p:nvSpPr>
        <p:spPr>
          <a:xfrm flipH="1">
            <a:off x="13789648" y="8322500"/>
            <a:ext cx="444117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392" name="Group"/>
          <p:cNvGrpSpPr/>
          <p:nvPr/>
        </p:nvGrpSpPr>
        <p:grpSpPr>
          <a:xfrm>
            <a:off x="551961" y="2204876"/>
            <a:ext cx="23330878" cy="5574219"/>
            <a:chOff x="0" y="0"/>
            <a:chExt cx="23330876" cy="5574218"/>
          </a:xfrm>
        </p:grpSpPr>
        <p:pic>
          <p:nvPicPr>
            <p:cNvPr id="382" name="1981_MFTF_magnet installation_LLNL.jpg" descr="1981_MFTF_magnet installation_LLNL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7485221" y="0"/>
              <a:ext cx="5845656" cy="432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MFTF…"/>
            <p:cNvSpPr/>
            <p:nvPr/>
          </p:nvSpPr>
          <p:spPr>
            <a:xfrm>
              <a:off x="16700960" y="43042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2438338"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MFTF</a:t>
              </a:r>
            </a:p>
            <a:p>
              <a:pPr algn="ctr" defTabSz="2438338"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1986</a:t>
              </a:r>
            </a:p>
          </p:txBody>
        </p:sp>
        <p:sp>
          <p:nvSpPr>
            <p:cNvPr id="384" name="Line"/>
            <p:cNvSpPr/>
            <p:nvPr/>
          </p:nvSpPr>
          <p:spPr>
            <a:xfrm flipH="1" flipV="1">
              <a:off x="13819575" y="4272372"/>
              <a:ext cx="36843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grpSp>
          <p:nvGrpSpPr>
            <p:cNvPr id="391" name="Group"/>
            <p:cNvGrpSpPr/>
            <p:nvPr/>
          </p:nvGrpSpPr>
          <p:grpSpPr>
            <a:xfrm>
              <a:off x="0" y="261718"/>
              <a:ext cx="12751090" cy="3094225"/>
              <a:chOff x="0" y="0"/>
              <a:chExt cx="12751089" cy="3094223"/>
            </a:xfrm>
          </p:grpSpPr>
          <p:grpSp>
            <p:nvGrpSpPr>
              <p:cNvPr id="389" name="Group"/>
              <p:cNvGrpSpPr/>
              <p:nvPr/>
            </p:nvGrpSpPr>
            <p:grpSpPr>
              <a:xfrm>
                <a:off x="0" y="0"/>
                <a:ext cx="12205433" cy="2871439"/>
                <a:chOff x="0" y="0"/>
                <a:chExt cx="12205432" cy="2871438"/>
              </a:xfrm>
            </p:grpSpPr>
            <p:grpSp>
              <p:nvGrpSpPr>
                <p:cNvPr id="387" name="Group"/>
                <p:cNvGrpSpPr/>
                <p:nvPr/>
              </p:nvGrpSpPr>
              <p:grpSpPr>
                <a:xfrm>
                  <a:off x="0" y="0"/>
                  <a:ext cx="6276333" cy="2871439"/>
                  <a:chOff x="0" y="0"/>
                  <a:chExt cx="6276332" cy="2871438"/>
                </a:xfrm>
              </p:grpSpPr>
              <p:pic>
                <p:nvPicPr>
                  <p:cNvPr id="385" name="Image" descr="Image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6276333" cy="287143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86" name="MFTF-B Tandem"/>
                  <p:cNvSpPr/>
                  <p:nvPr/>
                </p:nvSpPr>
                <p:spPr>
                  <a:xfrm>
                    <a:off x="1552706" y="332866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algn="ctr" defTabSz="2438338">
                      <a:spcBef>
                        <a:spcPts val="0"/>
                      </a:spcBef>
                      <a:defRPr sz="24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:r>
                      <a:t>MFTF-B Tandem</a:t>
                    </a:r>
                  </a:p>
                </p:txBody>
              </p:sp>
            </p:grpSp>
            <p:sp>
              <p:nvSpPr>
                <p:cNvPr id="388" name="Line"/>
                <p:cNvSpPr/>
                <p:nvPr/>
              </p:nvSpPr>
              <p:spPr>
                <a:xfrm>
                  <a:off x="6099672" y="2070718"/>
                  <a:ext cx="6105761" cy="680093"/>
                </a:xfrm>
                <a:prstGeom prst="line">
                  <a:avLst/>
                </a:prstGeom>
                <a:noFill/>
                <a:ln w="101600" cap="flat">
                  <a:solidFill>
                    <a:srgbClr val="929292">
                      <a:alpha val="60178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2438338">
                    <a:spcBef>
                      <a:spcPts val="0"/>
                    </a:spcBef>
                    <a:defRPr sz="240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</a:p>
              </p:txBody>
            </p:sp>
          </p:grpSp>
          <p:sp>
            <p:nvSpPr>
              <p:cNvPr id="390" name="Circle"/>
              <p:cNvSpPr/>
              <p:nvPr/>
            </p:nvSpPr>
            <p:spPr>
              <a:xfrm>
                <a:off x="12148732" y="2491866"/>
                <a:ext cx="602358" cy="602358"/>
              </a:xfrm>
              <a:prstGeom prst="ellipse">
                <a:avLst/>
              </a:prstGeom>
              <a:solidFill>
                <a:schemeClr val="accent1">
                  <a:satOff val="-9155"/>
                  <a:lumOff val="-3267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pic>
        <p:nvPicPr>
          <p:cNvPr id="393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26964" t="8886" r="13598" b="16823"/>
          <a:stretch>
            <a:fillRect/>
          </a:stretch>
        </p:blipFill>
        <p:spPr>
          <a:xfrm>
            <a:off x="18406977" y="10268554"/>
            <a:ext cx="3055383" cy="293889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Equation"/>
          <p:cNvSpPr txBox="1"/>
          <p:nvPr/>
        </p:nvSpPr>
        <p:spPr>
          <a:xfrm rot="18885183">
            <a:off x="10016045" y="7878339"/>
            <a:ext cx="4807036" cy="49596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sub>
                  </m:sSub>
                  <m:sSub>
                    <m:e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nor/>
                    </m:rPr>
                    <a:rPr xmlns:a="http://schemas.openxmlformats.org/drawingml/2006/main" sz="2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0.25</m:t>
                  </m:r>
                  <m:sSubSup>
                    <m:e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,100</m:t>
                      </m:r>
                      <m:r>
                        <m:rPr>
                          <m:nor/>
                        </m:rP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</m:sub>
                    <m:sup>
                      <m:f>
                        <m:fPr>
                          <m:ctrlPr>
                            <a:rPr xmlns:a="http://schemas.openxmlformats.org/drawingml/2006/main" sz="26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26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xmlns:a="http://schemas.openxmlformats.org/drawingml/2006/main" sz="26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bSup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m:rPr>
                      <m:nor/>
                    </m:rPr>
                    <a:rPr xmlns:a="http://schemas.openxmlformats.org/drawingml/2006/main" sz="2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sec</m:t>
                  </m:r>
                </m:oMath>
              </m:oMathPara>
            </a14:m>
            <a:endParaRPr sz="2600">
              <a:solidFill>
                <a:srgbClr val="5E5E5E"/>
              </a:solidFill>
            </a:endParaRPr>
          </a:p>
        </p:txBody>
      </p:sp>
      <p:sp>
        <p:nvSpPr>
          <p:cNvPr id="395" name="Rectangle"/>
          <p:cNvSpPr/>
          <p:nvPr/>
        </p:nvSpPr>
        <p:spPr>
          <a:xfrm rot="18964860">
            <a:off x="8458129" y="7454656"/>
            <a:ext cx="3992178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09" name="Group"/>
          <p:cNvGrpSpPr/>
          <p:nvPr/>
        </p:nvGrpSpPr>
        <p:grpSpPr>
          <a:xfrm>
            <a:off x="551862" y="2484254"/>
            <a:ext cx="15235368" cy="9181262"/>
            <a:chOff x="-35559" y="3251200"/>
            <a:chExt cx="15235366" cy="9181261"/>
          </a:xfrm>
        </p:grpSpPr>
        <p:grpSp>
          <p:nvGrpSpPr>
            <p:cNvPr id="402" name="Group"/>
            <p:cNvGrpSpPr/>
            <p:nvPr/>
          </p:nvGrpSpPr>
          <p:grpSpPr>
            <a:xfrm>
              <a:off x="-35560" y="3251200"/>
              <a:ext cx="15235367" cy="9181262"/>
              <a:chOff x="0" y="0"/>
              <a:chExt cx="15235366" cy="9181261"/>
            </a:xfrm>
          </p:grpSpPr>
          <p:sp>
            <p:nvSpPr>
              <p:cNvPr id="396" name="TMX-U…"/>
              <p:cNvSpPr txBox="1"/>
              <p:nvPr/>
            </p:nvSpPr>
            <p:spPr>
              <a:xfrm>
                <a:off x="9604890" y="3584225"/>
                <a:ext cx="1079602" cy="829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2438338"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TMX-U</a:t>
                </a:r>
              </a:p>
              <a:p>
                <a:pPr algn="ctr" defTabSz="2438338"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1982</a:t>
                </a:r>
              </a:p>
            </p:txBody>
          </p:sp>
          <p:grpSp>
            <p:nvGrpSpPr>
              <p:cNvPr id="399" name="Group"/>
              <p:cNvGrpSpPr/>
              <p:nvPr/>
            </p:nvGrpSpPr>
            <p:grpSpPr>
              <a:xfrm>
                <a:off x="8198522" y="906673"/>
                <a:ext cx="6108439" cy="6108438"/>
                <a:chOff x="0" y="0"/>
                <a:chExt cx="6108437" cy="6108437"/>
              </a:xfrm>
            </p:grpSpPr>
            <p:sp>
              <p:nvSpPr>
                <p:cNvPr id="397" name="Line"/>
                <p:cNvSpPr/>
                <p:nvPr/>
              </p:nvSpPr>
              <p:spPr>
                <a:xfrm flipV="1">
                  <a:off x="0" y="0"/>
                  <a:ext cx="6108438" cy="6108438"/>
                </a:xfrm>
                <a:prstGeom prst="line">
                  <a:avLst/>
                </a:prstGeom>
                <a:noFill/>
                <a:ln w="203200" cap="flat">
                  <a:solidFill>
                    <a:srgbClr val="EE220C">
                      <a:alpha val="48420"/>
                    </a:srgb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2438338">
                    <a:spcBef>
                      <a:spcPts val="0"/>
                    </a:spcBef>
                    <a:defRPr sz="240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</a:p>
              </p:txBody>
            </p:sp>
            <p:sp>
              <p:nvSpPr>
                <p:cNvPr id="398" name="Tandem Confinement"/>
                <p:cNvSpPr txBox="1"/>
                <p:nvPr/>
              </p:nvSpPr>
              <p:spPr>
                <a:xfrm rot="18917651">
                  <a:off x="2291559" y="1485401"/>
                  <a:ext cx="3022398" cy="4613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338">
                    <a:spcBef>
                      <a:spcPts val="0"/>
                    </a:spcBef>
                    <a:defRPr sz="2400">
                      <a:solidFill>
                        <a:srgbClr val="FF644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Tandem Confinement</a:t>
                  </a:r>
                </a:p>
              </p:txBody>
            </p:sp>
          </p:grpSp>
          <p:pic>
            <p:nvPicPr>
              <p:cNvPr id="400" name="500px-The_Tandem_Mirror_Experiment.jpg" descr="500px-The_Tandem_Mirror_Experiment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4431461"/>
                <a:ext cx="6350000" cy="4749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1" name="Shape"/>
              <p:cNvSpPr/>
              <p:nvPr/>
            </p:nvSpPr>
            <p:spPr>
              <a:xfrm>
                <a:off x="12141286" y="0"/>
                <a:ext cx="3094081" cy="306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7"/>
                    </a:moveTo>
                    <a:lnTo>
                      <a:pt x="1524" y="6572"/>
                    </a:lnTo>
                    <a:lnTo>
                      <a:pt x="2990" y="10353"/>
                    </a:lnTo>
                    <a:lnTo>
                      <a:pt x="5492" y="15323"/>
                    </a:lnTo>
                    <a:lnTo>
                      <a:pt x="8385" y="19916"/>
                    </a:lnTo>
                    <a:lnTo>
                      <a:pt x="10236" y="21600"/>
                    </a:lnTo>
                    <a:cubicBezTo>
                      <a:pt x="10732" y="21533"/>
                      <a:pt x="11206" y="21333"/>
                      <a:pt x="11617" y="21018"/>
                    </a:cubicBezTo>
                    <a:cubicBezTo>
                      <a:pt x="12018" y="20711"/>
                      <a:pt x="12347" y="20303"/>
                      <a:pt x="12577" y="19827"/>
                    </a:cubicBezTo>
                    <a:lnTo>
                      <a:pt x="14876" y="17062"/>
                    </a:lnTo>
                    <a:lnTo>
                      <a:pt x="16642" y="13946"/>
                    </a:lnTo>
                    <a:lnTo>
                      <a:pt x="18301" y="11490"/>
                    </a:lnTo>
                    <a:lnTo>
                      <a:pt x="19612" y="9227"/>
                    </a:lnTo>
                    <a:lnTo>
                      <a:pt x="20847" y="6714"/>
                    </a:lnTo>
                    <a:lnTo>
                      <a:pt x="21585" y="4950"/>
                    </a:lnTo>
                    <a:lnTo>
                      <a:pt x="21600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42A1">
                  <a:alpha val="43087"/>
                </a:srgbClr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338"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</p:grpSp>
        <p:grpSp>
          <p:nvGrpSpPr>
            <p:cNvPr id="408" name="Group"/>
            <p:cNvGrpSpPr/>
            <p:nvPr/>
          </p:nvGrpSpPr>
          <p:grpSpPr>
            <a:xfrm>
              <a:off x="8405032" y="7274542"/>
              <a:ext cx="2617331" cy="2842848"/>
              <a:chOff x="0" y="0"/>
              <a:chExt cx="2617329" cy="2842847"/>
            </a:xfrm>
          </p:grpSpPr>
          <p:sp>
            <p:nvSpPr>
              <p:cNvPr id="403" name="Circle"/>
              <p:cNvSpPr/>
              <p:nvPr/>
            </p:nvSpPr>
            <p:spPr>
              <a:xfrm>
                <a:off x="1447800" y="907784"/>
                <a:ext cx="258664" cy="25866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4" name="Circle"/>
              <p:cNvSpPr/>
              <p:nvPr/>
            </p:nvSpPr>
            <p:spPr>
              <a:xfrm>
                <a:off x="1181100" y="1276482"/>
                <a:ext cx="258664" cy="25866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5" name="Circle"/>
              <p:cNvSpPr/>
              <p:nvPr/>
            </p:nvSpPr>
            <p:spPr>
              <a:xfrm>
                <a:off x="495300" y="2584184"/>
                <a:ext cx="258664" cy="25866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6" name="Circle"/>
              <p:cNvSpPr/>
              <p:nvPr/>
            </p:nvSpPr>
            <p:spPr>
              <a:xfrm>
                <a:off x="0" y="2406384"/>
                <a:ext cx="258664" cy="25866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7" name="Oval"/>
              <p:cNvSpPr/>
              <p:nvPr/>
            </p:nvSpPr>
            <p:spPr>
              <a:xfrm rot="13546597">
                <a:off x="1879600" y="60442"/>
                <a:ext cx="518952" cy="829667"/>
              </a:xfrm>
              <a:prstGeom prst="ellipse">
                <a:avLst/>
              </a:prstGeom>
              <a:solidFill>
                <a:schemeClr val="accent1">
                  <a:satOff val="-9155"/>
                  <a:lumOff val="-32673"/>
                  <a:alpha val="80548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spcBef>
                    <a:spcPts val="0"/>
                  </a:spcBef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9" grpId="1"/>
      <p:bldP build="whole" bldLvl="1" animBg="1" rev="0" advAuto="0" spid="392" grpId="2"/>
      <p:bldP build="whole" bldLvl="1" animBg="1" rev="0" advAuto="0" spid="37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4440320" y="3915864"/>
            <a:ext cx="4776807" cy="2501859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itle 1"/>
          <p:cNvSpPr txBox="1"/>
          <p:nvPr>
            <p:ph type="title"/>
          </p:nvPr>
        </p:nvSpPr>
        <p:spPr>
          <a:xfrm>
            <a:off x="1676400" y="511229"/>
            <a:ext cx="22174200" cy="1824265"/>
          </a:xfrm>
          <a:prstGeom prst="rect">
            <a:avLst/>
          </a:prstGeom>
        </p:spPr>
        <p:txBody>
          <a:bodyPr/>
          <a:lstStyle>
            <a:lvl1pPr>
              <a:defRPr b="0" spc="-500" sz="6000"/>
            </a:lvl1pPr>
          </a:lstStyle>
          <a:p>
            <a:pPr/>
            <a:r>
              <a:t>New advances in technology, computational capability and physics understanding are reinvigorating the magnetic mirror fusion concept </a:t>
            </a:r>
          </a:p>
        </p:txBody>
      </p:sp>
      <p:sp>
        <p:nvSpPr>
          <p:cNvPr id="413" name="Slide Number Placeholder 4"/>
          <p:cNvSpPr txBox="1"/>
          <p:nvPr>
            <p:ph type="sldNum" sz="quarter" idx="2"/>
          </p:nvPr>
        </p:nvSpPr>
        <p:spPr>
          <a:xfrm>
            <a:off x="24110343" y="13121004"/>
            <a:ext cx="273656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4" name="TextBox 5"/>
          <p:cNvSpPr txBox="1"/>
          <p:nvPr/>
        </p:nvSpPr>
        <p:spPr>
          <a:xfrm>
            <a:off x="1722120" y="9349506"/>
            <a:ext cx="5301884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2438337">
              <a:spcBef>
                <a:spcPts val="0"/>
              </a:spcBef>
              <a:defRPr b="1" sz="4800" u="sng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HTS</a:t>
            </a:r>
            <a:endParaRPr b="0"/>
          </a:p>
          <a:p>
            <a:pPr algn="ctr" defTabSz="2438337">
              <a:spcBef>
                <a:spcPts val="0"/>
              </a:spcBef>
              <a:defRPr sz="4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~ 2x field possible from previous technology</a:t>
            </a:r>
          </a:p>
        </p:txBody>
      </p:sp>
      <p:sp>
        <p:nvSpPr>
          <p:cNvPr id="415" name="TextBox 6"/>
          <p:cNvSpPr txBox="1"/>
          <p:nvPr/>
        </p:nvSpPr>
        <p:spPr>
          <a:xfrm>
            <a:off x="9025736" y="8961264"/>
            <a:ext cx="6266403" cy="3053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2438337">
              <a:spcBef>
                <a:spcPts val="0"/>
              </a:spcBef>
              <a:defRPr b="1" sz="4800" u="sng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Advanced Stabilization</a:t>
            </a:r>
            <a:endParaRPr b="0"/>
          </a:p>
          <a:p>
            <a:pPr algn="ctr" defTabSz="2438337">
              <a:spcBef>
                <a:spcPts val="0"/>
              </a:spcBef>
              <a:defRPr sz="4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Axisymmetric mirrors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𝑅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𝑚</m:t>
                    </m:r>
                  </m:sub>
                </m:sSub>
                <m:r>
                  <a:rPr xmlns:a="http://schemas.openxmlformats.org/drawingml/2006/main" sz="48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~</m:t>
                </m:r>
                <m:r>
                  <a:rPr xmlns:a="http://schemas.openxmlformats.org/drawingml/2006/main" sz="48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 possible</a:t>
            </a:r>
            <a:endParaRPr sz="4401"/>
          </a:p>
        </p:txBody>
      </p:sp>
      <p:sp>
        <p:nvSpPr>
          <p:cNvPr id="416" name="TextBox 7"/>
          <p:cNvSpPr txBox="1"/>
          <p:nvPr/>
        </p:nvSpPr>
        <p:spPr>
          <a:xfrm>
            <a:off x="16530194" y="9349506"/>
            <a:ext cx="6831581" cy="291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2438337">
              <a:spcBef>
                <a:spcPts val="0"/>
              </a:spcBef>
              <a:defRPr b="1" sz="4400" u="sng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Advanced heating systems</a:t>
            </a:r>
            <a:endParaRPr b="0"/>
          </a:p>
          <a:p>
            <a:pPr algn="ctr" defTabSz="2438337">
              <a:spcBef>
                <a:spcPts val="0"/>
              </a:spcBef>
              <a:defRPr sz="4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Modern NBI, ECH, and ICRH systems. </a:t>
            </a:r>
          </a:p>
        </p:txBody>
      </p:sp>
      <p:pic>
        <p:nvPicPr>
          <p:cNvPr id="417" name="Google Shape;54;p5" descr="Google Shape;54;p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933730" y="3897114"/>
            <a:ext cx="6459179" cy="4221731"/>
          </a:xfrm>
          <a:prstGeom prst="rect">
            <a:avLst/>
          </a:prstGeom>
          <a:ln w="12700">
            <a:solidFill>
              <a:srgbClr val="DF5934"/>
            </a:solidFill>
            <a:miter lim="400000"/>
          </a:ln>
        </p:spPr>
      </p:pic>
      <p:sp>
        <p:nvSpPr>
          <p:cNvPr id="418" name="TextBox 13"/>
          <p:cNvSpPr txBox="1"/>
          <p:nvPr/>
        </p:nvSpPr>
        <p:spPr>
          <a:xfrm>
            <a:off x="1998215" y="2667593"/>
            <a:ext cx="4330205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b="1" sz="4800">
                <a:ln w="9525" cap="flat">
                  <a:solidFill>
                    <a:srgbClr val="151515"/>
                  </a:solidFill>
                  <a:prstDash val="solid"/>
                  <a:round/>
                </a:ln>
                <a:solidFill>
                  <a:srgbClr val="DF5934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17 T WHAM Coil</a:t>
            </a:r>
          </a:p>
        </p:txBody>
      </p:sp>
      <p:pic>
        <p:nvPicPr>
          <p:cNvPr id="419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47833" y="4130747"/>
            <a:ext cx="6923022" cy="4326083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16"/>
          <p:cNvSpPr txBox="1"/>
          <p:nvPr/>
        </p:nvSpPr>
        <p:spPr>
          <a:xfrm>
            <a:off x="18585243" y="7698475"/>
            <a:ext cx="2623113" cy="8413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2438337">
              <a:spcBef>
                <a:spcPts val="0"/>
              </a:spcBef>
              <a:defRPr sz="3200">
                <a:solidFill>
                  <a:srgbClr val="010101"/>
                </a:solidFill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f>
                    <m:fPr>
                      <m:ctrlPr>
                        <a:rPr xmlns:a="http://schemas.openxmlformats.org/drawingml/2006/main" sz="3200" i="1">
                          <a:solidFill>
                            <a:srgbClr val="010101"/>
                          </a:solidFill>
                          <a:latin typeface="Cambria Math" panose="02040503050406030204" pitchFamily="18" charset="0"/>
                        </a:rPr>
                      </m:ctrlPr>
                      <m:type m:val="skw"/>
                    </m:fPr>
                    <m:num>
                      <m:sSub>
                        <m:e>
                          <m:r>
                            <a:rPr xmlns:a="http://schemas.openxmlformats.org/drawingml/2006/main" sz="3200" i="1">
                              <a:solidFill>
                                <a:srgbClr val="0101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01010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200" i="1">
                          <a:solidFill>
                            <a:srgbClr val="01010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den>
                  </m:f>
                </m:oMath>
              </m:oMathPara>
            </a14:m>
            <a:endParaRPr sz="2934"/>
          </a:p>
        </p:txBody>
      </p:sp>
      <p:sp>
        <p:nvSpPr>
          <p:cNvPr id="421" name="TextBox 17"/>
          <p:cNvSpPr txBox="1"/>
          <p:nvPr/>
        </p:nvSpPr>
        <p:spPr>
          <a:xfrm rot="16200000">
            <a:off x="15386126" y="5603586"/>
            <a:ext cx="2623113" cy="7867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2438337">
              <a:spcBef>
                <a:spcPts val="0"/>
              </a:spcBef>
              <a:defRPr sz="3200">
                <a:solidFill>
                  <a:srgbClr val="010101"/>
                </a:solidFill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f>
                    <m:fPr>
                      <m:ctrlPr>
                        <a:rPr xmlns:a="http://schemas.openxmlformats.org/drawingml/2006/main" sz="3200" i="1">
                          <a:solidFill>
                            <a:srgbClr val="010101"/>
                          </a:solidFill>
                          <a:latin typeface="Cambria Math" panose="02040503050406030204" pitchFamily="18" charset="0"/>
                        </a:rPr>
                      </m:ctrlPr>
                      <m:type m:val="skw"/>
                    </m:fPr>
                    <m:num>
                      <m:sSub>
                        <m:e>
                          <m:r>
                            <a:rPr xmlns:a="http://schemas.openxmlformats.org/drawingml/2006/main" sz="3200" i="1">
                              <a:solidFill>
                                <a:srgbClr val="0101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01010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200" i="1">
                          <a:solidFill>
                            <a:srgbClr val="01010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den>
                  </m:f>
                </m:oMath>
              </m:oMathPara>
            </a14:m>
            <a:endParaRPr sz="2934"/>
          </a:p>
        </p:txBody>
      </p:sp>
      <p:sp>
        <p:nvSpPr>
          <p:cNvPr id="422" name="TextBox 18"/>
          <p:cNvSpPr txBox="1"/>
          <p:nvPr/>
        </p:nvSpPr>
        <p:spPr>
          <a:xfrm>
            <a:off x="17522518" y="4453585"/>
            <a:ext cx="610549" cy="4005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10101"/>
                      </a:solidFill>
                      <a:latin typeface="Cambria Math" panose="02040503050406030204" pitchFamily="18" charset="0"/>
                    </a:rPr>
                    <m:t>𝑖</m:t>
                  </m:r>
                  <m:r>
                    <a:rPr xmlns:a="http://schemas.openxmlformats.org/drawingml/2006/main" sz="4800" i="1">
                      <a:solidFill>
                        <a:srgbClr val="010101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4800">
              <a:solidFill>
                <a:srgbClr val="010101"/>
              </a:solidFill>
            </a:endParaRPr>
          </a:p>
        </p:txBody>
      </p:sp>
      <p:sp>
        <p:nvSpPr>
          <p:cNvPr id="423" name="Oval 19"/>
          <p:cNvSpPr/>
          <p:nvPr/>
        </p:nvSpPr>
        <p:spPr>
          <a:xfrm rot="2678046">
            <a:off x="18396839" y="5986024"/>
            <a:ext cx="1449945" cy="877557"/>
          </a:xfrm>
          <a:prstGeom prst="ellipse">
            <a:avLst/>
          </a:prstGeom>
          <a:ln w="38100">
            <a:solidFill>
              <a:srgbClr val="FFD932"/>
            </a:solidFill>
            <a:miter/>
          </a:ln>
        </p:spPr>
        <p:txBody>
          <a:bodyPr lIns="50800" tIns="50800" rIns="50800" bIns="50800" anchor="ctr"/>
          <a:lstStyle/>
          <a:p>
            <a:pPr algn="ctr" defTabSz="2438337">
              <a:spcBef>
                <a:spcPts val="0"/>
              </a:spcBef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4" name="TextBox 20"/>
          <p:cNvSpPr txBox="1"/>
          <p:nvPr/>
        </p:nvSpPr>
        <p:spPr>
          <a:xfrm>
            <a:off x="17193979" y="6777614"/>
            <a:ext cx="2987566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b="1" sz="4800">
                <a:ln w="9525" cap="flat">
                  <a:solidFill>
                    <a:srgbClr val="151515"/>
                  </a:solidFill>
                  <a:prstDash val="solid"/>
                  <a:round/>
                </a:ln>
                <a:solidFill>
                  <a:srgbClr val="FFD93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NBI Source</a:t>
            </a:r>
          </a:p>
        </p:txBody>
      </p:sp>
      <p:sp>
        <p:nvSpPr>
          <p:cNvPr id="425" name="Straight Arrow Connector 22"/>
          <p:cNvSpPr/>
          <p:nvPr/>
        </p:nvSpPr>
        <p:spPr>
          <a:xfrm flipV="1">
            <a:off x="20933357" y="5580257"/>
            <a:ext cx="675061" cy="668711"/>
          </a:xfrm>
          <a:prstGeom prst="line">
            <a:avLst/>
          </a:prstGeom>
          <a:ln w="28575">
            <a:solidFill>
              <a:srgbClr val="DF5934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6" name="TextBox 23"/>
          <p:cNvSpPr txBox="1"/>
          <p:nvPr/>
        </p:nvSpPr>
        <p:spPr>
          <a:xfrm>
            <a:off x="20103183" y="4355103"/>
            <a:ext cx="3511519" cy="143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b="1" sz="4400">
                <a:ln w="9525" cap="flat">
                  <a:solidFill>
                    <a:srgbClr val="151515"/>
                  </a:solidFill>
                  <a:prstDash val="solid"/>
                  <a:round/>
                </a:ln>
                <a:solidFill>
                  <a:srgbClr val="DF5934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RF Energization</a:t>
            </a:r>
          </a:p>
        </p:txBody>
      </p:sp>
      <p:pic>
        <p:nvPicPr>
          <p:cNvPr id="427" name="Picture 43" descr="Picture 4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75959" y="3909605"/>
            <a:ext cx="4965957" cy="43817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1" name="Arrow: Curved Left 44"/>
          <p:cNvGrpSpPr/>
          <p:nvPr/>
        </p:nvGrpSpPr>
        <p:grpSpPr>
          <a:xfrm>
            <a:off x="11122814" y="6574025"/>
            <a:ext cx="2154339" cy="1941436"/>
            <a:chOff x="0" y="0"/>
            <a:chExt cx="2154337" cy="1941435"/>
          </a:xfrm>
        </p:grpSpPr>
        <p:sp>
          <p:nvSpPr>
            <p:cNvPr id="428" name="Shape"/>
            <p:cNvSpPr/>
            <p:nvPr/>
          </p:nvSpPr>
          <p:spPr>
            <a:xfrm rot="7362224">
              <a:off x="512855" y="52956"/>
              <a:ext cx="1128628" cy="183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0" y="16369"/>
                  </a:moveTo>
                  <a:lnTo>
                    <a:pt x="4819" y="10687"/>
                  </a:lnTo>
                  <a:lnTo>
                    <a:pt x="4819" y="13986"/>
                  </a:lnTo>
                  <a:lnTo>
                    <a:pt x="4819" y="13986"/>
                  </a:lnTo>
                  <a:cubicBezTo>
                    <a:pt x="11238" y="13375"/>
                    <a:pt x="16355" y="11592"/>
                    <a:pt x="18368" y="9263"/>
                  </a:cubicBezTo>
                  <a:cubicBezTo>
                    <a:pt x="21600" y="13003"/>
                    <a:pt x="15997" y="17000"/>
                    <a:pt x="5852" y="18191"/>
                  </a:cubicBezTo>
                  <a:cubicBezTo>
                    <a:pt x="5511" y="18231"/>
                    <a:pt x="5166" y="18268"/>
                    <a:pt x="4819" y="18301"/>
                  </a:cubicBezTo>
                  <a:lnTo>
                    <a:pt x="4819" y="21600"/>
                  </a:lnTo>
                  <a:close/>
                  <a:moveTo>
                    <a:pt x="19278" y="11420"/>
                  </a:moveTo>
                  <a:cubicBezTo>
                    <a:pt x="19278" y="7496"/>
                    <a:pt x="10647" y="4315"/>
                    <a:pt x="0" y="4315"/>
                  </a:cubicBezTo>
                  <a:lnTo>
                    <a:pt x="0" y="0"/>
                  </a:lnTo>
                  <a:cubicBezTo>
                    <a:pt x="10647" y="0"/>
                    <a:pt x="19278" y="3181"/>
                    <a:pt x="19278" y="7106"/>
                  </a:cubicBezTo>
                  <a:close/>
                </a:path>
              </a:pathLst>
            </a:custGeom>
            <a:solidFill>
              <a:srgbClr val="DF593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7">
                <a:spcBef>
                  <a:spcPts val="0"/>
                </a:spcBef>
                <a:defRPr sz="48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9" name="Shape"/>
            <p:cNvSpPr/>
            <p:nvPr/>
          </p:nvSpPr>
          <p:spPr>
            <a:xfrm rot="7362224">
              <a:off x="877040" y="719031"/>
              <a:ext cx="1128325" cy="97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14177"/>
                    <a:pt x="11929" y="8160"/>
                    <a:pt x="0" y="8160"/>
                  </a:cubicBezTo>
                  <a:lnTo>
                    <a:pt x="0" y="0"/>
                  </a:lnTo>
                  <a:cubicBezTo>
                    <a:pt x="11929" y="0"/>
                    <a:pt x="21600" y="6017"/>
                    <a:pt x="21600" y="1344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7">
                <a:spcBef>
                  <a:spcPts val="0"/>
                </a:spcBef>
                <a:defRPr sz="48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0" name="Line"/>
            <p:cNvSpPr/>
            <p:nvPr/>
          </p:nvSpPr>
          <p:spPr>
            <a:xfrm rot="7362224">
              <a:off x="513088" y="52829"/>
              <a:ext cx="1128325" cy="183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420"/>
                  </a:moveTo>
                  <a:cubicBezTo>
                    <a:pt x="21600" y="7496"/>
                    <a:pt x="11929" y="4315"/>
                    <a:pt x="0" y="4315"/>
                  </a:cubicBezTo>
                  <a:lnTo>
                    <a:pt x="0" y="0"/>
                  </a:lnTo>
                  <a:cubicBezTo>
                    <a:pt x="11929" y="0"/>
                    <a:pt x="21600" y="3181"/>
                    <a:pt x="21600" y="7106"/>
                  </a:cubicBezTo>
                  <a:lnTo>
                    <a:pt x="21600" y="11420"/>
                  </a:lnTo>
                  <a:cubicBezTo>
                    <a:pt x="21600" y="14661"/>
                    <a:pt x="14937" y="17491"/>
                    <a:pt x="5400" y="18301"/>
                  </a:cubicBezTo>
                  <a:lnTo>
                    <a:pt x="5400" y="21600"/>
                  </a:lnTo>
                  <a:lnTo>
                    <a:pt x="0" y="16369"/>
                  </a:lnTo>
                  <a:lnTo>
                    <a:pt x="5400" y="10687"/>
                  </a:lnTo>
                  <a:lnTo>
                    <a:pt x="5400" y="13986"/>
                  </a:lnTo>
                  <a:lnTo>
                    <a:pt x="5400" y="13986"/>
                  </a:lnTo>
                  <a:cubicBezTo>
                    <a:pt x="12592" y="13375"/>
                    <a:pt x="18326" y="11592"/>
                    <a:pt x="20581" y="9263"/>
                  </a:cubicBezTo>
                </a:path>
              </a:pathLst>
            </a:custGeom>
            <a:noFill/>
            <a:ln w="12700" cap="flat">
              <a:solidFill>
                <a:srgbClr val="5E2616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7">
                <a:spcBef>
                  <a:spcPts val="0"/>
                </a:spcBef>
                <a:defRPr sz="48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32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83139" y="5666497"/>
            <a:ext cx="8400862" cy="336034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500"/>
            </a:lvl1pPr>
          </a:lstStyle>
          <a:p>
            <a:pPr/>
            <a:r>
              <a:t>Realta Fusion’s FPP* roadmap</a:t>
            </a:r>
          </a:p>
        </p:txBody>
      </p:sp>
      <p:sp>
        <p:nvSpPr>
          <p:cNvPr id="438" name="Content Placeholder 4"/>
          <p:cNvSpPr txBox="1"/>
          <p:nvPr/>
        </p:nvSpPr>
        <p:spPr>
          <a:xfrm>
            <a:off x="1008648" y="3090948"/>
            <a:ext cx="6766560" cy="5954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b="1" sz="36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Experiment:  </a:t>
            </a:r>
            <a:r>
              <a:rPr>
                <a:solidFill>
                  <a:srgbClr val="9D2D2C"/>
                </a:solidFill>
              </a:rPr>
              <a:t>WHAM</a:t>
            </a:r>
            <a:r>
              <a:t>      		</a:t>
            </a:r>
            <a:endParaRPr b="0" sz="1000"/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De-risk technology &amp; validate physics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CFS-built HTS magnets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NBI, ECH, ICRH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TextBox 2"/>
          <p:cNvSpPr txBox="1"/>
          <p:nvPr/>
        </p:nvSpPr>
        <p:spPr>
          <a:xfrm>
            <a:off x="17630604" y="3090947"/>
            <a:ext cx="5744751" cy="254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2438337">
              <a:spcBef>
                <a:spcPts val="0"/>
              </a:spcBef>
              <a:defRPr b="1" sz="4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Commercialization</a:t>
            </a:r>
            <a:r>
              <a:rPr b="0"/>
              <a:t>:</a:t>
            </a:r>
            <a:endParaRPr b="0"/>
          </a:p>
          <a:p>
            <a:pPr algn="ctr" defTabSz="2438337">
              <a:spcBef>
                <a:spcPts val="0"/>
              </a:spcBef>
              <a:defRPr sz="4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  <a:r>
              <a:rPr b="1">
                <a:solidFill>
                  <a:srgbClr val="DF5934"/>
                </a:solidFill>
              </a:rPr>
              <a:t>Hammir</a:t>
            </a:r>
            <a:r>
              <a:t> (FPP) </a:t>
            </a:r>
          </a:p>
          <a:p>
            <a:pPr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Axisymmetric tandem magnetic mirror </a:t>
            </a:r>
          </a:p>
          <a:p>
            <a:pPr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Fully integrated net-energy generator demonstration</a:t>
            </a:r>
          </a:p>
        </p:txBody>
      </p:sp>
      <p:sp>
        <p:nvSpPr>
          <p:cNvPr id="440" name="TextBox 5"/>
          <p:cNvSpPr txBox="1"/>
          <p:nvPr/>
        </p:nvSpPr>
        <p:spPr>
          <a:xfrm>
            <a:off x="8808757" y="3090948"/>
            <a:ext cx="6766561" cy="340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2438337">
              <a:spcBef>
                <a:spcPts val="0"/>
              </a:spcBef>
              <a:defRPr b="1" sz="4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Prototype: </a:t>
            </a:r>
            <a:r>
              <a:rPr>
                <a:solidFill>
                  <a:srgbClr val="DF5934"/>
                </a:solidFill>
              </a:rPr>
              <a:t>Anvil</a:t>
            </a:r>
            <a:endParaRPr sz="1000">
              <a:solidFill>
                <a:srgbClr val="DF5934"/>
              </a:solidFill>
            </a:endParaRPr>
          </a:p>
          <a:p>
            <a:pPr lvl="1"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Demonstrate long pulse plasma at HAMMiR End-Plug conditions and fusion power plant nuclear technology at scale</a:t>
            </a:r>
          </a:p>
          <a:p>
            <a:pPr lvl="1"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 be optimized for DT neutron yield for a VNS-like device </a:t>
            </a:r>
          </a:p>
          <a:p>
            <a:pPr lvl="2"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1" name="Rectangle: Rounded Corners 6"/>
          <p:cNvSpPr/>
          <p:nvPr/>
        </p:nvSpPr>
        <p:spPr>
          <a:xfrm rot="21420000">
            <a:off x="16005480" y="6181488"/>
            <a:ext cx="3505201" cy="2762337"/>
          </a:xfrm>
          <a:prstGeom prst="roundRect">
            <a:avLst>
              <a:gd name="adj" fmla="val 36364"/>
            </a:avLst>
          </a:prstGeom>
          <a:ln w="12700">
            <a:solidFill>
              <a:srgbClr val="EAEAEA"/>
            </a:solidFill>
            <a:prstDash val="lgDash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2" name="Arrow: Right 10"/>
          <p:cNvSpPr/>
          <p:nvPr/>
        </p:nvSpPr>
        <p:spPr>
          <a:xfrm>
            <a:off x="14812540" y="7032173"/>
            <a:ext cx="1442855" cy="1182014"/>
          </a:xfrm>
          <a:prstGeom prst="rightArrow">
            <a:avLst>
              <a:gd name="adj1" fmla="val 50000"/>
              <a:gd name="adj2" fmla="val 9372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4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9644" y="6423907"/>
            <a:ext cx="6544241" cy="260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1967" y="5407859"/>
            <a:ext cx="4859475" cy="4634855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TextBox 12"/>
          <p:cNvSpPr txBox="1"/>
          <p:nvPr/>
        </p:nvSpPr>
        <p:spPr>
          <a:xfrm>
            <a:off x="19552919" y="11545430"/>
            <a:ext cx="532180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* FPP = Fusion Pilot Plant</a:t>
            </a:r>
          </a:p>
        </p:txBody>
      </p:sp>
      <p:sp>
        <p:nvSpPr>
          <p:cNvPr id="446" name="Slide Number Placeholder 14"/>
          <p:cNvSpPr txBox="1"/>
          <p:nvPr>
            <p:ph type="sldNum" sz="quarter" idx="2"/>
          </p:nvPr>
        </p:nvSpPr>
        <p:spPr>
          <a:xfrm>
            <a:off x="24110343" y="13121004"/>
            <a:ext cx="273656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7" name="Rectangle: Rounded Corners 3"/>
          <p:cNvSpPr/>
          <p:nvPr/>
        </p:nvSpPr>
        <p:spPr>
          <a:xfrm rot="21389550">
            <a:off x="8931315" y="6280529"/>
            <a:ext cx="4078907" cy="2630818"/>
          </a:xfrm>
          <a:prstGeom prst="roundRect">
            <a:avLst>
              <a:gd name="adj" fmla="val 36364"/>
            </a:avLst>
          </a:prstGeom>
          <a:ln w="12700">
            <a:solidFill>
              <a:srgbClr val="EAEAEA"/>
            </a:solidFill>
            <a:prstDash val="lgDash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8" name="Rectangle: Rounded Corners 4"/>
          <p:cNvSpPr/>
          <p:nvPr/>
        </p:nvSpPr>
        <p:spPr>
          <a:xfrm rot="21214232">
            <a:off x="21599131" y="5922378"/>
            <a:ext cx="2641449" cy="2193775"/>
          </a:xfrm>
          <a:prstGeom prst="roundRect">
            <a:avLst>
              <a:gd name="adj" fmla="val 36364"/>
            </a:avLst>
          </a:prstGeom>
          <a:ln w="12700">
            <a:solidFill>
              <a:srgbClr val="EAEAEA"/>
            </a:solidFill>
            <a:prstDash val="lgDash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9" name="Arrow: Right 7"/>
          <p:cNvSpPr/>
          <p:nvPr/>
        </p:nvSpPr>
        <p:spPr>
          <a:xfrm>
            <a:off x="7003543" y="6971651"/>
            <a:ext cx="1442855" cy="1182014"/>
          </a:xfrm>
          <a:prstGeom prst="rightArrow">
            <a:avLst>
              <a:gd name="adj1" fmla="val 50000"/>
              <a:gd name="adj2" fmla="val 9372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50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66097" y="9781343"/>
            <a:ext cx="3063367" cy="68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Picture 13" descr="Picture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416" y="9819555"/>
            <a:ext cx="4955587" cy="1515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icture 13" descr="Picture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25185" y="9819555"/>
            <a:ext cx="4955586" cy="1515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icture 13" descr="Picture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79500" y="10894149"/>
            <a:ext cx="2247094" cy="68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21" descr="Picture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8282" y="9061073"/>
            <a:ext cx="2596015" cy="1458961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extBox 18"/>
          <p:cNvSpPr txBox="1"/>
          <p:nvPr/>
        </p:nvSpPr>
        <p:spPr>
          <a:xfrm>
            <a:off x="126580" y="12006955"/>
            <a:ext cx="239703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marL="342900" indent="-342900" algn="ctr" defTabSz="4876675">
              <a:spcBef>
                <a:spcPts val="0"/>
              </a:spcBef>
              <a:buSzPct val="100000"/>
              <a:buFont typeface="Arial"/>
              <a:buChar char="•"/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D. Endrizzi et al., “Physics basis for the Wisconsin HTS Axisymmetric Mirror (WHAM),” Journal of Plasma Physics, vol. 89, no. 5, p. 975890501, 2023.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 invalidUrl="" action="" tgtFrame="" tooltip="" history="1" highlightClick="0" endSnd="0"/>
              </a:rPr>
              <a:t>https://doi.org/10.1017/S0022377823000806</a:t>
            </a:r>
            <a:r>
              <a:t> </a:t>
            </a:r>
          </a:p>
          <a:p>
            <a:pPr marL="342900" indent="-342900" algn="ctr" defTabSz="4876675">
              <a:spcBef>
                <a:spcPts val="0"/>
              </a:spcBef>
              <a:buSzPct val="100000"/>
              <a:buFont typeface="Arial"/>
              <a:buChar char="•"/>
              <a:defRPr sz="1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C. B. Forest et al., “Prospects for a high-field, compact break-even axisymmetric mirror (BEAM) and applications,” Journal of Plasma Physics, vol. 90, no. 1, p. 975900101, 2024.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0" invalidUrl="" action="" tgtFrame="" tooltip="" history="1" highlightClick="0" endSnd="0"/>
              </a:rPr>
              <a:t>https://doi.org/10.1017/S0022377823001290</a:t>
            </a:r>
            <a:r>
              <a:t> </a:t>
            </a:r>
          </a:p>
        </p:txBody>
      </p:sp>
      <p:sp>
        <p:nvSpPr>
          <p:cNvPr id="456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C.B. Forest | Realta Fusion | FPA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ooter Placeholder 7"/>
          <p:cNvSpPr txBox="1"/>
          <p:nvPr/>
        </p:nvSpPr>
        <p:spPr>
          <a:xfrm>
            <a:off x="4922520" y="13005396"/>
            <a:ext cx="1453896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D.A. Sutherland | Realta Fusion | EPRI Fusion Forum </a:t>
            </a:r>
          </a:p>
        </p:txBody>
      </p:sp>
      <p:sp>
        <p:nvSpPr>
          <p:cNvPr id="461" name="Title 1"/>
          <p:cNvSpPr txBox="1"/>
          <p:nvPr>
            <p:ph type="title"/>
          </p:nvPr>
        </p:nvSpPr>
        <p:spPr>
          <a:xfrm>
            <a:off x="1676400" y="730251"/>
            <a:ext cx="21713953" cy="1824266"/>
          </a:xfrm>
          <a:prstGeom prst="rect">
            <a:avLst/>
          </a:prstGeom>
        </p:spPr>
        <p:txBody>
          <a:bodyPr/>
          <a:lstStyle>
            <a:lvl1pPr defTabSz="4242708">
              <a:defRPr spc="-435" sz="6264"/>
            </a:lvl1pPr>
          </a:lstStyle>
          <a:p>
            <a:pPr/>
            <a:r>
              <a:t>Hammir makes use of Anvil end plugs to construct an axisymmetric tandem mirror configuration for FPP</a:t>
            </a:r>
          </a:p>
        </p:txBody>
      </p:sp>
      <p:sp>
        <p:nvSpPr>
          <p:cNvPr id="462" name="Slide Number Placeholder 14"/>
          <p:cNvSpPr txBox="1"/>
          <p:nvPr>
            <p:ph type="sldNum" sz="quarter" idx="2"/>
          </p:nvPr>
        </p:nvSpPr>
        <p:spPr>
          <a:xfrm>
            <a:off x="24110343" y="13121004"/>
            <a:ext cx="273656" cy="459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291" y="2945967"/>
            <a:ext cx="14005654" cy="5602263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ectangle: Rounded Corners 6"/>
          <p:cNvSpPr/>
          <p:nvPr/>
        </p:nvSpPr>
        <p:spPr>
          <a:xfrm rot="21420000">
            <a:off x="739258" y="3695425"/>
            <a:ext cx="5293695" cy="4601214"/>
          </a:xfrm>
          <a:prstGeom prst="roundRect">
            <a:avLst>
              <a:gd name="adj" fmla="val 36364"/>
            </a:avLst>
          </a:prstGeom>
          <a:ln w="28575">
            <a:solidFill>
              <a:srgbClr val="DF5934"/>
            </a:solidFill>
            <a:prstDash val="lgDash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E26E37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5" name="Rectangle: Rounded Corners 10"/>
          <p:cNvSpPr/>
          <p:nvPr/>
        </p:nvSpPr>
        <p:spPr>
          <a:xfrm rot="21360000">
            <a:off x="9621604" y="3319671"/>
            <a:ext cx="4480324" cy="3654798"/>
          </a:xfrm>
          <a:prstGeom prst="roundRect">
            <a:avLst>
              <a:gd name="adj" fmla="val 36364"/>
            </a:avLst>
          </a:prstGeom>
          <a:ln w="28575">
            <a:solidFill>
              <a:srgbClr val="E26E37"/>
            </a:solidFill>
            <a:prstDash val="lgDash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6" name="Straight Arrow Connector 15"/>
          <p:cNvSpPr/>
          <p:nvPr/>
        </p:nvSpPr>
        <p:spPr>
          <a:xfrm flipH="1">
            <a:off x="11968911" y="4201549"/>
            <a:ext cx="3637447" cy="1022718"/>
          </a:xfrm>
          <a:prstGeom prst="line">
            <a:avLst/>
          </a:prstGeom>
          <a:ln w="57150">
            <a:solidFill>
              <a:srgbClr val="DF5934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7" name="TextBox 17"/>
          <p:cNvSpPr txBox="1"/>
          <p:nvPr/>
        </p:nvSpPr>
        <p:spPr>
          <a:xfrm>
            <a:off x="14388393" y="3560052"/>
            <a:ext cx="8658834" cy="542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2438337">
              <a:spcBef>
                <a:spcPts val="0"/>
              </a:spcBef>
              <a:defRPr b="1" sz="6400" u="sng">
                <a:solidFill>
                  <a:srgbClr val="DF593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End Plugs</a:t>
            </a:r>
            <a:endParaRPr b="0"/>
          </a:p>
          <a:p>
            <a:pPr algn="ctr" defTabSz="2438337">
              <a:spcBef>
                <a:spcPts val="0"/>
              </a:spcBef>
              <a:defRPr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Strongly Driven By RF, NBI, Non-Maxwellian Plasma</a:t>
            </a:r>
          </a:p>
          <a:p>
            <a:pPr algn="ctr" defTabSz="2438337">
              <a:spcBef>
                <a:spcPts val="0"/>
              </a:spcBef>
              <a:defRPr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 defTabSz="2438337">
              <a:spcBef>
                <a:spcPts val="0"/>
              </a:spcBef>
              <a:defRPr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4x planar ~ 25 T HTS magnets </a:t>
            </a:r>
          </a:p>
          <a:p>
            <a:pPr algn="ctr" defTabSz="2438337">
              <a:spcBef>
                <a:spcPts val="0"/>
              </a:spcBef>
              <a:defRPr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 defTabSz="2438337">
              <a:spcBef>
                <a:spcPts val="0"/>
              </a:spcBef>
              <a:defRPr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Full-scale demonstrate with ANVIL simple axisymmetric mirror</a:t>
            </a:r>
          </a:p>
        </p:txBody>
      </p:sp>
      <p:sp>
        <p:nvSpPr>
          <p:cNvPr id="468" name="Rectangle: Rounded Corners 2"/>
          <p:cNvSpPr/>
          <p:nvPr/>
        </p:nvSpPr>
        <p:spPr>
          <a:xfrm rot="21240000">
            <a:off x="5757972" y="4562018"/>
            <a:ext cx="4059384" cy="1968851"/>
          </a:xfrm>
          <a:prstGeom prst="roundRect">
            <a:avLst>
              <a:gd name="adj" fmla="val 36364"/>
            </a:avLst>
          </a:prstGeom>
          <a:ln w="28575">
            <a:solidFill>
              <a:srgbClr val="E5BA00"/>
            </a:solidFill>
            <a:prstDash val="lgDash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E26E37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9" name="Straight Arrow Connector 3"/>
          <p:cNvSpPr/>
          <p:nvPr/>
        </p:nvSpPr>
        <p:spPr>
          <a:xfrm flipH="1" flipV="1">
            <a:off x="7900712" y="6181490"/>
            <a:ext cx="740588" cy="2617249"/>
          </a:xfrm>
          <a:prstGeom prst="line">
            <a:avLst/>
          </a:prstGeom>
          <a:ln w="57150">
            <a:solidFill>
              <a:srgbClr val="E5BA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2438337">
              <a:spcBef>
                <a:spcPts val="0"/>
              </a:spcBef>
              <a:defRPr b="1" sz="24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0" name="TextBox 5"/>
          <p:cNvSpPr txBox="1"/>
          <p:nvPr/>
        </p:nvSpPr>
        <p:spPr>
          <a:xfrm>
            <a:off x="1262778" y="8589815"/>
            <a:ext cx="14855595" cy="337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2438337">
              <a:spcBef>
                <a:spcPts val="0"/>
              </a:spcBef>
              <a:defRPr b="1" sz="6400" u="sng">
                <a:solidFill>
                  <a:srgbClr val="E5BA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Central Cell</a:t>
            </a:r>
            <a:endParaRPr b="0" sz="4800"/>
          </a:p>
          <a:p>
            <a:pPr algn="ctr" defTabSz="2438337">
              <a:spcBef>
                <a:spcPts val="0"/>
              </a:spcBef>
              <a:defRPr sz="480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Maxwellian plasma with high-gain fusion plasma conditions, low-field magnets, </a:t>
            </a:r>
            <a:br/>
            <a:r>
              <a:t>scalable in length to change power output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traight Connector 8"/>
          <p:cNvSpPr/>
          <p:nvPr/>
        </p:nvSpPr>
        <p:spPr>
          <a:xfrm flipH="1" flipV="1">
            <a:off x="8763186" y="5173818"/>
            <a:ext cx="12605167" cy="1"/>
          </a:xfrm>
          <a:prstGeom prst="line">
            <a:avLst/>
          </a:prstGeom>
          <a:ln w="76200">
            <a:solidFill>
              <a:srgbClr val="FFFFFF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231F2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5" name="Straight Connector 8"/>
          <p:cNvSpPr/>
          <p:nvPr/>
        </p:nvSpPr>
        <p:spPr>
          <a:xfrm flipH="1" flipV="1">
            <a:off x="8763186" y="8318162"/>
            <a:ext cx="12605167" cy="1"/>
          </a:xfrm>
          <a:prstGeom prst="line">
            <a:avLst/>
          </a:prstGeom>
          <a:ln w="76200">
            <a:solidFill>
              <a:srgbClr val="FFFFFF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231F2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6" name="Slide Number Placeholder 4"/>
          <p:cNvSpPr txBox="1"/>
          <p:nvPr>
            <p:ph type="sldNum" sz="quarter" idx="2"/>
          </p:nvPr>
        </p:nvSpPr>
        <p:spPr>
          <a:xfrm>
            <a:off x="23519384" y="13115850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7" name="Right Bracket 5"/>
          <p:cNvSpPr/>
          <p:nvPr/>
        </p:nvSpPr>
        <p:spPr>
          <a:xfrm>
            <a:off x="21309998" y="2039166"/>
            <a:ext cx="817113" cy="3134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1651"/>
                  <a:pt x="21600" y="3687"/>
                </a:cubicBezTo>
                <a:lnTo>
                  <a:pt x="21600" y="17913"/>
                </a:lnTo>
                <a:cubicBezTo>
                  <a:pt x="21600" y="19949"/>
                  <a:pt x="11929" y="21600"/>
                  <a:pt x="0" y="21600"/>
                </a:cubicBezTo>
              </a:path>
            </a:pathLst>
          </a:custGeom>
          <a:ln w="76200">
            <a:solidFill>
              <a:srgbClr val="FFFFFF"/>
            </a:solidFill>
            <a:miter/>
          </a:ln>
        </p:spPr>
        <p:txBody>
          <a:bodyPr lIns="548640" tIns="548640" rIns="548640" bIns="548640" anchor="ctr"/>
          <a:lstStyle/>
          <a:p>
            <a:pPr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8" name="Right Bracket 6"/>
          <p:cNvSpPr/>
          <p:nvPr/>
        </p:nvSpPr>
        <p:spPr>
          <a:xfrm>
            <a:off x="21335398" y="8328135"/>
            <a:ext cx="817113" cy="3116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1660"/>
                  <a:pt x="21600" y="3708"/>
                </a:cubicBezTo>
                <a:lnTo>
                  <a:pt x="21600" y="17892"/>
                </a:lnTo>
                <a:cubicBezTo>
                  <a:pt x="21600" y="19940"/>
                  <a:pt x="11929" y="21600"/>
                  <a:pt x="0" y="21600"/>
                </a:cubicBezTo>
              </a:path>
            </a:pathLst>
          </a:custGeom>
          <a:ln w="76200">
            <a:solidFill>
              <a:srgbClr val="FFFFFF"/>
            </a:solidFill>
            <a:miter/>
          </a:ln>
        </p:spPr>
        <p:txBody>
          <a:bodyPr lIns="548640" tIns="548640" rIns="548640" bIns="548640" anchor="ctr"/>
          <a:lstStyle/>
          <a:p>
            <a:pPr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9" name="Right Bracket 7"/>
          <p:cNvSpPr/>
          <p:nvPr/>
        </p:nvSpPr>
        <p:spPr>
          <a:xfrm flipH="1">
            <a:off x="7946066" y="5181119"/>
            <a:ext cx="817113" cy="3139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1648"/>
                  <a:pt x="21600" y="3681"/>
                </a:cubicBezTo>
                <a:lnTo>
                  <a:pt x="21600" y="17919"/>
                </a:lnTo>
                <a:cubicBezTo>
                  <a:pt x="21600" y="19952"/>
                  <a:pt x="11929" y="21600"/>
                  <a:pt x="0" y="21600"/>
                </a:cubicBezTo>
              </a:path>
            </a:pathLst>
          </a:custGeom>
          <a:ln w="76200">
            <a:solidFill>
              <a:srgbClr val="FFFFFF"/>
            </a:solidFill>
            <a:miter/>
          </a:ln>
        </p:spPr>
        <p:txBody>
          <a:bodyPr lIns="548640" tIns="548640" rIns="548640" bIns="548640" anchor="ctr"/>
          <a:lstStyle/>
          <a:p>
            <a:pPr algn="ctr" defTabSz="2438337">
              <a:spcBef>
                <a:spcPts val="0"/>
              </a:spcBef>
              <a:defRPr sz="24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0" name="Straight Connector 8"/>
          <p:cNvSpPr/>
          <p:nvPr/>
        </p:nvSpPr>
        <p:spPr>
          <a:xfrm flipH="1" flipV="1">
            <a:off x="8708934" y="2033340"/>
            <a:ext cx="12605167" cy="1"/>
          </a:xfrm>
          <a:prstGeom prst="line">
            <a:avLst/>
          </a:prstGeom>
          <a:ln w="76200">
            <a:solidFill>
              <a:srgbClr val="FFFFFF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231F2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81" name="Straight Connector 11"/>
          <p:cNvSpPr/>
          <p:nvPr/>
        </p:nvSpPr>
        <p:spPr>
          <a:xfrm flipH="1" flipV="1">
            <a:off x="8763186" y="11464720"/>
            <a:ext cx="12605167" cy="1"/>
          </a:xfrm>
          <a:prstGeom prst="line">
            <a:avLst/>
          </a:prstGeom>
          <a:ln w="76200">
            <a:solidFill>
              <a:srgbClr val="FFFFFF"/>
            </a:solidFill>
            <a:miter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3600">
                <a:solidFill>
                  <a:srgbClr val="231F2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4903" y="998649"/>
            <a:ext cx="2299453" cy="77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icture 67" descr="Picture 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4050" y="2305143"/>
            <a:ext cx="2283441" cy="506874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TextBox 15"/>
          <p:cNvSpPr txBox="1"/>
          <p:nvPr/>
        </p:nvSpPr>
        <p:spPr>
          <a:xfrm>
            <a:off x="14170851" y="2268567"/>
            <a:ext cx="2654843" cy="157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$10M ARPA-E funded project, WHAM</a:t>
            </a:r>
          </a:p>
          <a:p>
            <a:pPr defTabSz="2438337">
              <a:spcBef>
                <a:spcPts val="0"/>
              </a:spcBef>
              <a:defRPr sz="1800">
                <a:solidFill>
                  <a:srgbClr val="9789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(Wisconsin HTS Axisymmetric Mirror)</a:t>
            </a:r>
          </a:p>
        </p:txBody>
      </p:sp>
      <p:sp>
        <p:nvSpPr>
          <p:cNvPr id="485" name="TextBox 16"/>
          <p:cNvSpPr txBox="1"/>
          <p:nvPr/>
        </p:nvSpPr>
        <p:spPr>
          <a:xfrm>
            <a:off x="14159062" y="1521096"/>
            <a:ext cx="1862727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October 2020</a:t>
            </a:r>
          </a:p>
        </p:txBody>
      </p:sp>
      <p:sp>
        <p:nvSpPr>
          <p:cNvPr id="486" name="TextBox 17"/>
          <p:cNvSpPr txBox="1"/>
          <p:nvPr/>
        </p:nvSpPr>
        <p:spPr>
          <a:xfrm>
            <a:off x="19557255" y="2263206"/>
            <a:ext cx="2107195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Spin-out company established</a:t>
            </a:r>
          </a:p>
        </p:txBody>
      </p:sp>
      <p:sp>
        <p:nvSpPr>
          <p:cNvPr id="487" name="TextBox 18"/>
          <p:cNvSpPr txBox="1"/>
          <p:nvPr/>
        </p:nvSpPr>
        <p:spPr>
          <a:xfrm>
            <a:off x="19595441" y="1518832"/>
            <a:ext cx="1965517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September 2022</a:t>
            </a:r>
          </a:p>
        </p:txBody>
      </p:sp>
      <p:pic>
        <p:nvPicPr>
          <p:cNvPr id="488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04931" y="4018751"/>
            <a:ext cx="2286001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91" name="Group 20"/>
          <p:cNvGrpSpPr/>
          <p:nvPr/>
        </p:nvGrpSpPr>
        <p:grpSpPr>
          <a:xfrm>
            <a:off x="9246579" y="7190602"/>
            <a:ext cx="2290077" cy="2286001"/>
            <a:chOff x="0" y="0"/>
            <a:chExt cx="2290076" cy="2286000"/>
          </a:xfrm>
        </p:grpSpPr>
        <p:sp>
          <p:nvSpPr>
            <p:cNvPr id="489" name="Oval 21"/>
            <p:cNvSpPr/>
            <p:nvPr/>
          </p:nvSpPr>
          <p:spPr>
            <a:xfrm>
              <a:off x="-1" y="0"/>
              <a:ext cx="2290078" cy="2286000"/>
            </a:xfrm>
            <a:prstGeom prst="ellipse">
              <a:avLst/>
            </a:prstGeom>
            <a:solidFill>
              <a:srgbClr val="000940"/>
            </a:solidFill>
            <a:ln w="12700" cap="flat">
              <a:noFill/>
              <a:miter lim="400000"/>
            </a:ln>
            <a:effectLst/>
          </p:spPr>
          <p:txBody>
            <a:bodyPr wrap="square" lIns="548640" tIns="548640" rIns="548640" bIns="548640" numCol="1" anchor="ctr">
              <a:noAutofit/>
            </a:bodyPr>
            <a:lstStyle/>
            <a:p>
              <a:pPr algn="ctr" defTabSz="2438337"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49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3"/>
            <a:stretch>
              <a:fillRect/>
            </a:stretch>
          </p:blipFill>
          <p:spPr>
            <a:xfrm>
              <a:off x="9250" y="196300"/>
              <a:ext cx="2280825" cy="1818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5248"/>
                    <a:pt x="0" y="11724"/>
                  </a:cubicBezTo>
                  <a:cubicBezTo>
                    <a:pt x="0" y="15876"/>
                    <a:pt x="1993" y="19516"/>
                    <a:pt x="4991" y="21600"/>
                  </a:cubicBezTo>
                  <a:lnTo>
                    <a:pt x="16609" y="21600"/>
                  </a:lnTo>
                  <a:cubicBezTo>
                    <a:pt x="19607" y="19516"/>
                    <a:pt x="21600" y="15876"/>
                    <a:pt x="21600" y="11724"/>
                  </a:cubicBezTo>
                  <a:cubicBezTo>
                    <a:pt x="21600" y="5248"/>
                    <a:pt x="16763" y="0"/>
                    <a:pt x="1079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92" name="TextBox 23"/>
          <p:cNvSpPr txBox="1"/>
          <p:nvPr/>
        </p:nvSpPr>
        <p:spPr>
          <a:xfrm>
            <a:off x="11718978" y="7794234"/>
            <a:ext cx="2264373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June 2024</a:t>
            </a:r>
          </a:p>
        </p:txBody>
      </p:sp>
      <p:sp>
        <p:nvSpPr>
          <p:cNvPr id="493" name="TextBox 24"/>
          <p:cNvSpPr txBox="1"/>
          <p:nvPr/>
        </p:nvSpPr>
        <p:spPr>
          <a:xfrm>
            <a:off x="15333454" y="5399147"/>
            <a:ext cx="2110801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Seed round led by Khosla Ventures</a:t>
            </a:r>
          </a:p>
        </p:txBody>
      </p:sp>
      <p:sp>
        <p:nvSpPr>
          <p:cNvPr id="494" name="TextBox 25"/>
          <p:cNvSpPr txBox="1"/>
          <p:nvPr/>
        </p:nvSpPr>
        <p:spPr>
          <a:xfrm>
            <a:off x="11718978" y="8415896"/>
            <a:ext cx="2741025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U.S. Dept. of Energy Milestone contract</a:t>
            </a:r>
          </a:p>
        </p:txBody>
      </p:sp>
      <p:sp>
        <p:nvSpPr>
          <p:cNvPr id="495" name="TextBox 26"/>
          <p:cNvSpPr txBox="1"/>
          <p:nvPr/>
        </p:nvSpPr>
        <p:spPr>
          <a:xfrm>
            <a:off x="11574528" y="11651384"/>
            <a:ext cx="3576047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Commercial energy production</a:t>
            </a:r>
          </a:p>
          <a:p>
            <a: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Decarbonizing heavy industry</a:t>
            </a:r>
          </a:p>
        </p:txBody>
      </p:sp>
      <p:pic>
        <p:nvPicPr>
          <p:cNvPr id="496" name="Picture 30" descr="Picture 30"/>
          <p:cNvPicPr>
            <a:picLocks noChangeAspect="1"/>
          </p:cNvPicPr>
          <p:nvPr/>
        </p:nvPicPr>
        <p:blipFill>
          <a:blip r:embed="rId6">
            <a:extLst/>
          </a:blip>
          <a:srcRect l="0" t="0" r="0" b="2"/>
          <a:stretch>
            <a:fillRect/>
          </a:stretch>
        </p:blipFill>
        <p:spPr>
          <a:xfrm>
            <a:off x="11859779" y="943878"/>
            <a:ext cx="2299454" cy="229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7"/>
                  <a:pt x="0" y="10802"/>
                </a:cubicBezTo>
                <a:cubicBezTo>
                  <a:pt x="0" y="16767"/>
                  <a:pt x="4835" y="21600"/>
                  <a:pt x="10800" y="21600"/>
                </a:cubicBezTo>
                <a:cubicBezTo>
                  <a:pt x="16765" y="21600"/>
                  <a:pt x="21600" y="16767"/>
                  <a:pt x="21600" y="10802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97" name="TextBox 34"/>
          <p:cNvSpPr txBox="1"/>
          <p:nvPr/>
        </p:nvSpPr>
        <p:spPr>
          <a:xfrm>
            <a:off x="11601148" y="10891211"/>
            <a:ext cx="1559259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mid 2030s</a:t>
            </a:r>
          </a:p>
        </p:txBody>
      </p:sp>
      <p:sp>
        <p:nvSpPr>
          <p:cNvPr id="498" name="TextBox 35"/>
          <p:cNvSpPr txBox="1"/>
          <p:nvPr/>
        </p:nvSpPr>
        <p:spPr>
          <a:xfrm>
            <a:off x="18115821" y="10922550"/>
            <a:ext cx="934217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2029</a:t>
            </a:r>
          </a:p>
        </p:txBody>
      </p:sp>
      <p:sp>
        <p:nvSpPr>
          <p:cNvPr id="499" name="TextBox 36"/>
          <p:cNvSpPr txBox="1"/>
          <p:nvPr/>
        </p:nvSpPr>
        <p:spPr>
          <a:xfrm>
            <a:off x="18073909" y="11684526"/>
            <a:ext cx="5541037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Anvil</a:t>
            </a:r>
            <a:r>
              <a:rPr b="0"/>
              <a:t>: proof at scale</a:t>
            </a:r>
            <a:endParaRPr b="0"/>
          </a:p>
          <a:p>
            <a:pPr defTabSz="2438337">
              <a:spcBef>
                <a:spcPts val="0"/>
              </a:spcBef>
              <a:defRPr sz="1800">
                <a:solidFill>
                  <a:srgbClr val="9789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(volumetric neutron source)</a:t>
            </a:r>
          </a:p>
        </p:txBody>
      </p:sp>
      <p:sp>
        <p:nvSpPr>
          <p:cNvPr id="500" name="TextBox 38"/>
          <p:cNvSpPr txBox="1"/>
          <p:nvPr/>
        </p:nvSpPr>
        <p:spPr>
          <a:xfrm>
            <a:off x="15607118" y="4633124"/>
            <a:ext cx="2264373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May 2023</a:t>
            </a:r>
          </a:p>
        </p:txBody>
      </p:sp>
      <p:sp>
        <p:nvSpPr>
          <p:cNvPr id="501" name="TextBox 39"/>
          <p:cNvSpPr txBox="1"/>
          <p:nvPr/>
        </p:nvSpPr>
        <p:spPr>
          <a:xfrm>
            <a:off x="8691677" y="4568856"/>
            <a:ext cx="2264374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May 2024</a:t>
            </a:r>
          </a:p>
        </p:txBody>
      </p:sp>
      <p:sp>
        <p:nvSpPr>
          <p:cNvPr id="502" name="TextBox 40"/>
          <p:cNvSpPr txBox="1"/>
          <p:nvPr/>
        </p:nvSpPr>
        <p:spPr>
          <a:xfrm>
            <a:off x="9031102" y="5426238"/>
            <a:ext cx="2810963" cy="102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Develops </a:t>
            </a:r>
            <a:r>
              <a:rPr b="1"/>
              <a:t>RealTwin</a:t>
            </a:r>
            <a:r>
              <a:rPr b="1" baseline="31000"/>
              <a:t>TM </a:t>
            </a:r>
            <a:endParaRPr b="1" baseline="31000"/>
          </a:p>
          <a:p>
            <a: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plasma simulator</a:t>
            </a:r>
          </a:p>
          <a:p>
            <a: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(hosted on AWS)</a:t>
            </a:r>
          </a:p>
        </p:txBody>
      </p:sp>
      <p:pic>
        <p:nvPicPr>
          <p:cNvPr id="503" name="Picture 41" descr="Picture 41"/>
          <p:cNvPicPr>
            <a:picLocks noChangeAspect="1"/>
          </p:cNvPicPr>
          <p:nvPr/>
        </p:nvPicPr>
        <p:blipFill>
          <a:blip r:embed="rId7">
            <a:extLst/>
          </a:blip>
          <a:srcRect l="9596" t="11877" r="8659" b="8014"/>
          <a:stretch>
            <a:fillRect/>
          </a:stretch>
        </p:blipFill>
        <p:spPr>
          <a:xfrm>
            <a:off x="11954947" y="4038017"/>
            <a:ext cx="2365773" cy="2343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4" name="Picture 42" descr="Picture 42"/>
          <p:cNvPicPr>
            <a:picLocks noChangeAspect="1"/>
          </p:cNvPicPr>
          <p:nvPr/>
        </p:nvPicPr>
        <p:blipFill>
          <a:blip r:embed="rId8">
            <a:extLst/>
          </a:blip>
          <a:srcRect l="24128" t="0" r="24132" b="0"/>
          <a:stretch>
            <a:fillRect/>
          </a:stretch>
        </p:blipFill>
        <p:spPr>
          <a:xfrm>
            <a:off x="15568901" y="7244195"/>
            <a:ext cx="2365773" cy="234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5" name="TextBox 43"/>
          <p:cNvSpPr txBox="1"/>
          <p:nvPr/>
        </p:nvSpPr>
        <p:spPr>
          <a:xfrm>
            <a:off x="18028191" y="8475795"/>
            <a:ext cx="3194921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World-record breaking first WHAM plasma: 17 Tesla</a:t>
            </a:r>
          </a:p>
        </p:txBody>
      </p:sp>
      <p:sp>
        <p:nvSpPr>
          <p:cNvPr id="506" name="TextBox 44"/>
          <p:cNvSpPr txBox="1"/>
          <p:nvPr/>
        </p:nvSpPr>
        <p:spPr>
          <a:xfrm>
            <a:off x="18026268" y="7794234"/>
            <a:ext cx="1965517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2438337">
              <a:spcBef>
                <a:spcPts val="0"/>
              </a:spcBef>
              <a:defRPr b="1"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July 2024</a:t>
            </a:r>
          </a:p>
        </p:txBody>
      </p:sp>
      <p:pic>
        <p:nvPicPr>
          <p:cNvPr id="507" name="AdobeStock_480448858.jpeg" descr="AdobeStock_480448858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236888" y="10357018"/>
            <a:ext cx="2280825" cy="2280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cubicBezTo>
                  <a:pt x="4833" y="0"/>
                  <a:pt x="0" y="4833"/>
                  <a:pt x="0" y="10798"/>
                </a:cubicBezTo>
                <a:cubicBezTo>
                  <a:pt x="0" y="16763"/>
                  <a:pt x="4833" y="21600"/>
                  <a:pt x="10798" y="21600"/>
                </a:cubicBezTo>
                <a:cubicBezTo>
                  <a:pt x="16763" y="21600"/>
                  <a:pt x="21600" y="16763"/>
                  <a:pt x="21600" y="10798"/>
                </a:cubicBezTo>
                <a:cubicBezTo>
                  <a:pt x="21600" y="4833"/>
                  <a:pt x="16763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8" name="AdobeStock_480448858.jpeg" descr="AdobeStock_480448858.jpeg"/>
          <p:cNvPicPr>
            <a:picLocks noChangeAspect="1"/>
          </p:cNvPicPr>
          <p:nvPr/>
        </p:nvPicPr>
        <p:blipFill>
          <a:blip r:embed="rId10">
            <a:extLst/>
          </a:blip>
          <a:srcRect l="21900" t="0" r="21900" b="0"/>
          <a:stretch>
            <a:fillRect/>
          </a:stretch>
        </p:blipFill>
        <p:spPr>
          <a:xfrm>
            <a:off x="15696470" y="10332609"/>
            <a:ext cx="2286001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11" name="Group 50"/>
          <p:cNvGrpSpPr/>
          <p:nvPr/>
        </p:nvGrpSpPr>
        <p:grpSpPr>
          <a:xfrm>
            <a:off x="17330715" y="957652"/>
            <a:ext cx="2290077" cy="2286001"/>
            <a:chOff x="0" y="0"/>
            <a:chExt cx="2290076" cy="2286000"/>
          </a:xfrm>
        </p:grpSpPr>
        <p:sp>
          <p:nvSpPr>
            <p:cNvPr id="509" name="Oval 51"/>
            <p:cNvSpPr/>
            <p:nvPr/>
          </p:nvSpPr>
          <p:spPr>
            <a:xfrm>
              <a:off x="-1" y="0"/>
              <a:ext cx="2290078" cy="2286000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48640" tIns="548640" rIns="548640" bIns="548640" numCol="1" anchor="ctr">
              <a:noAutofit/>
            </a:bodyPr>
            <a:lstStyle/>
            <a:p>
              <a:pPr algn="ctr" defTabSz="2438337"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510" name="Picture 52" descr="Picture 52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61842" y="872754"/>
              <a:ext cx="1799652" cy="550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2" name="outline"/>
          <p:cNvSpPr txBox="1"/>
          <p:nvPr/>
        </p:nvSpPr>
        <p:spPr>
          <a:xfrm>
            <a:off x="1448378" y="2445384"/>
            <a:ext cx="20762978" cy="2088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2389571">
              <a:lnSpc>
                <a:spcPct val="80000"/>
              </a:lnSpc>
              <a:spcBef>
                <a:spcPts val="0"/>
              </a:spcBef>
              <a:defRPr b="1" spc="-400" sz="11200">
                <a:gradFill flip="none" rotWithShape="1">
                  <a:gsLst>
                    <a:gs pos="0">
                      <a:srgbClr val="DE5A35"/>
                    </a:gs>
                    <a:gs pos="100000">
                      <a:srgbClr val="E6883C"/>
                    </a:gs>
                  </a:gsLst>
                  <a:lin ang="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timeline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visit the classical simple mirror with higher mirror ratio and high field magnets using modern modeling"/>
          <p:cNvSpPr txBox="1"/>
          <p:nvPr>
            <p:ph type="title"/>
          </p:nvPr>
        </p:nvSpPr>
        <p:spPr>
          <a:xfrm>
            <a:off x="2073964" y="-11481"/>
            <a:ext cx="20236072" cy="1973196"/>
          </a:xfrm>
          <a:prstGeom prst="rect">
            <a:avLst/>
          </a:prstGeom>
        </p:spPr>
        <p:txBody>
          <a:bodyPr/>
          <a:lstStyle>
            <a:lvl1pPr defTabSz="1298447">
              <a:defRPr sz="624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Revisit the classical simple mirror with higher mirror ratio and high field magnets using modern modeling</a:t>
            </a:r>
          </a:p>
        </p:txBody>
      </p:sp>
      <p:sp>
        <p:nvSpPr>
          <p:cNvPr id="515" name="Classical Mirror confinement…"/>
          <p:cNvSpPr txBox="1"/>
          <p:nvPr>
            <p:ph type="body" idx="1"/>
          </p:nvPr>
        </p:nvSpPr>
        <p:spPr>
          <a:xfrm>
            <a:off x="508000" y="2393059"/>
            <a:ext cx="21031200" cy="8702677"/>
          </a:xfrm>
          <a:prstGeom prst="rect">
            <a:avLst/>
          </a:prstGeom>
        </p:spPr>
        <p:txBody>
          <a:bodyPr/>
          <a:lstStyle/>
          <a:p>
            <a:pPr marL="379475" indent="-379475" defTabSz="1517903">
              <a:spcBef>
                <a:spcPts val="1600"/>
              </a:spcBef>
              <a:defRPr sz="4648"/>
            </a:pPr>
            <a:r>
              <a:t>Classical Mirror confinement</a:t>
            </a:r>
          </a:p>
          <a:p>
            <a:pPr marL="379475" indent="-379475" defTabSz="1517903">
              <a:spcBef>
                <a:spcPts val="1600"/>
              </a:spcBef>
              <a:defRPr sz="4648"/>
            </a:pPr>
          </a:p>
          <a:p>
            <a:pPr marL="379475" indent="-379475" defTabSz="1517903">
              <a:spcBef>
                <a:spcPts val="1600"/>
              </a:spcBef>
              <a:defRPr sz="4648"/>
            </a:pPr>
          </a:p>
          <a:p>
            <a:pPr marL="379475" indent="-379475" defTabSz="1517903">
              <a:spcBef>
                <a:spcPts val="1600"/>
              </a:spcBef>
              <a:defRPr sz="4648"/>
            </a:pPr>
            <a:r>
              <a:t>For NBI fueled plasma</a:t>
            </a:r>
          </a:p>
          <a:p>
            <a:pPr marL="379475" indent="-379475" defTabSz="1517903">
              <a:spcBef>
                <a:spcPts val="1600"/>
              </a:spcBef>
              <a:defRPr sz="4648"/>
            </a:pPr>
          </a:p>
          <a:p>
            <a:pPr marL="379475" indent="-379475" defTabSz="1517903">
              <a:spcBef>
                <a:spcPts val="1600"/>
              </a:spcBef>
              <a:defRPr sz="4648"/>
            </a:pPr>
          </a:p>
          <a:p>
            <a:pPr marL="379475" indent="-379475" defTabSz="1517903">
              <a:spcBef>
                <a:spcPts val="1600"/>
              </a:spcBef>
              <a:defRPr sz="4648"/>
            </a:pPr>
            <a:r>
              <a:t>For DT Fusion</a:t>
            </a:r>
          </a:p>
          <a:p>
            <a:pPr marL="379475" indent="-379475" defTabSz="1517903">
              <a:spcBef>
                <a:spcPts val="1600"/>
              </a:spcBef>
              <a:defRPr sz="4648"/>
            </a:pPr>
          </a:p>
          <a:p>
            <a:pPr marL="379475" indent="-379475" defTabSz="1517903">
              <a:spcBef>
                <a:spcPts val="1600"/>
              </a:spcBef>
              <a:defRPr sz="4648"/>
            </a:pPr>
          </a:p>
          <a:p>
            <a:pPr marL="379475" indent="-379475" defTabSz="1517903">
              <a:spcBef>
                <a:spcPts val="1600"/>
              </a:spcBef>
              <a:defRPr sz="4648"/>
            </a:pPr>
            <a:r>
              <a:t>Fusion gain is independent of size or B</a:t>
            </a:r>
          </a:p>
        </p:txBody>
      </p:sp>
      <p:sp>
        <p:nvSpPr>
          <p:cNvPr id="516" name="Equation"/>
          <p:cNvSpPr txBox="1"/>
          <p:nvPr/>
        </p:nvSpPr>
        <p:spPr>
          <a:xfrm>
            <a:off x="2668542" y="3441561"/>
            <a:ext cx="6534999" cy="13533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0.25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,100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  <m:sup>
                          <m:f>
                            <m:fPr>
                              <m:ctrlPr>
                                <a:rPr xmlns:a="http://schemas.openxmlformats.org/drawingml/2006/main" sz="4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a:rPr xmlns:a="http://schemas.openxmlformats.org/drawingml/2006/main" sz="4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xmlns:a="http://schemas.openxmlformats.org/drawingml/2006/main" sz="4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num>
                    <m:den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den>
                  </m:f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m:rPr>
                      <m:nor/>
                    </m:rP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sec</m:t>
                  </m:r>
                </m:oMath>
              </m:oMathPara>
            </a14:m>
            <a:endParaRPr sz="4000">
              <a:solidFill>
                <a:srgbClr val="5E5E5E"/>
              </a:solidFill>
            </a:endParaRPr>
          </a:p>
        </p:txBody>
      </p:sp>
      <p:sp>
        <p:nvSpPr>
          <p:cNvPr id="517" name="Equation"/>
          <p:cNvSpPr txBox="1"/>
          <p:nvPr/>
        </p:nvSpPr>
        <p:spPr>
          <a:xfrm>
            <a:off x="2398456" y="6107807"/>
            <a:ext cx="10275571" cy="12851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sSub>
                    <m:e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den>
                  </m:f>
                  <m:sSub>
                    <m:e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  <m:sup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num>
                    <m:den>
                      <m:sSubSup>
                        <m:e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,100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  <m:sup>
                          <m:f>
                            <m:fPr>
                              <m:ctrlPr>
                                <a:rPr xmlns:a="http://schemas.openxmlformats.org/drawingml/2006/main" sz="3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a:rPr xmlns:a="http://schemas.openxmlformats.org/drawingml/2006/main" sz="3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xmlns:a="http://schemas.openxmlformats.org/drawingml/2006/main" sz="3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sSub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den>
                  </m:f>
                  <m:r>
                    <a:rPr xmlns:a="http://schemas.openxmlformats.org/drawingml/2006/main" sz="37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</m:oMath>
              </m:oMathPara>
            </a14:m>
            <a:endParaRPr sz="3700">
              <a:solidFill>
                <a:srgbClr val="5E5E5E"/>
              </a:solidFill>
            </a:endParaRPr>
          </a:p>
        </p:txBody>
      </p:sp>
      <p:sp>
        <p:nvSpPr>
          <p:cNvPr id="518" name="Equation"/>
          <p:cNvSpPr txBox="1"/>
          <p:nvPr/>
        </p:nvSpPr>
        <p:spPr>
          <a:xfrm>
            <a:off x="2461721" y="8313607"/>
            <a:ext cx="15176522" cy="9257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⟩</m:t>
                  </m:r>
                  <m:sSup>
                    <m:e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5</m:t>
                  </m:r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19</m:t>
                      </m:r>
                    </m:sup>
                  </m:sSup>
                  <m:sSubSup>
                    <m:e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sub>
                    <m:sup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f>
                    <m:fPr>
                      <m:ctrlP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  <m:r>
                    <m:rPr>
                      <m:nor/>
                    </m:rP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for</m:t>
                  </m:r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m:rPr>
                      <m:nor/>
                    </m:rP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=22.4 MeV and</m:t>
                  </m:r>
                  <m:sSub>
                    <m:e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m:rPr>
                      <m:nor/>
                    </m:rPr>
                    <a:rPr xmlns:a="http://schemas.openxmlformats.org/drawingml/2006/main" sz="34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100 keV</m:t>
                  </m:r>
                </m:oMath>
              </m:oMathPara>
            </a14:m>
            <a:endParaRPr sz="3400">
              <a:solidFill>
                <a:srgbClr val="5E5E5E"/>
              </a:solidFill>
            </a:endParaRPr>
          </a:p>
        </p:txBody>
      </p:sp>
      <p:sp>
        <p:nvSpPr>
          <p:cNvPr id="519" name="Equation"/>
          <p:cNvSpPr txBox="1"/>
          <p:nvPr/>
        </p:nvSpPr>
        <p:spPr>
          <a:xfrm>
            <a:off x="2110548" y="11063544"/>
            <a:ext cx="11362182" cy="12759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≡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num>
                    <m:den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den>
                  </m:f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∝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⟩</m:t>
                  </m:r>
                  <m:sSubSup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  <m:sup>
                      <m:f>
                        <m:fPr>
                          <m:ctrlP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bSup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1.3</m:t>
                  </m:r>
                  <m:sSubSup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,100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  <m:sup>
                      <m:f>
                        <m:fPr>
                          <m:ctrlP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bSup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</m:oMath>
              </m:oMathPara>
            </a14:m>
            <a:endParaRPr sz="4000">
              <a:solidFill>
                <a:srgbClr val="5E5E5E"/>
              </a:solidFill>
            </a:endParaRPr>
          </a:p>
        </p:txBody>
      </p:sp>
      <p:pic>
        <p:nvPicPr>
          <p:cNvPr id="520" name="Tbscan7.jpg" descr="Tbscan7.jpg"/>
          <p:cNvPicPr>
            <a:picLocks noChangeAspect="1"/>
          </p:cNvPicPr>
          <p:nvPr/>
        </p:nvPicPr>
        <p:blipFill>
          <a:blip r:embed="rId2">
            <a:extLst/>
          </a:blip>
          <a:srcRect l="0" t="0" r="2922" b="3761"/>
          <a:stretch>
            <a:fillRect/>
          </a:stretch>
        </p:blipFill>
        <p:spPr>
          <a:xfrm>
            <a:off x="15513887" y="2392967"/>
            <a:ext cx="7859298" cy="5778488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Egedal, J., Endrizzi, D., Forest, C. B. &amp; Fowler, T. K. Fusion by beam ions in a low collisionality, high mirror ratio magnetic mirror. Nucl Fusion 62, 126053 (2022)."/>
          <p:cNvSpPr txBox="1"/>
          <p:nvPr/>
        </p:nvSpPr>
        <p:spPr>
          <a:xfrm>
            <a:off x="15503625" y="9971909"/>
            <a:ext cx="8389145" cy="1117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Egedal, J., Endrizzi, D., Forest, C. B. &amp; Fowler, T. K. Fusion by beam ions in a low collisionality, high mirror ratio magnetic mirror. </a:t>
            </a:r>
            <a:r>
              <a:rPr i="1"/>
              <a:t>Nucl Fusion</a:t>
            </a:r>
            <a:r>
              <a:t> </a:t>
            </a:r>
            <a:r>
              <a:rPr b="1"/>
              <a:t>62</a:t>
            </a:r>
            <a:r>
              <a:t>, 126053 (2022).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What sets minimum size for a beam-heated breakeven-class experiment at RM=10?"/>
          <p:cNvSpPr txBox="1"/>
          <p:nvPr>
            <p:ph type="title"/>
          </p:nvPr>
        </p:nvSpPr>
        <p:spPr>
          <a:xfrm>
            <a:off x="2073964" y="53838"/>
            <a:ext cx="20236072" cy="1973195"/>
          </a:xfrm>
          <a:prstGeom prst="rect">
            <a:avLst/>
          </a:prstGeom>
        </p:spPr>
        <p:txBody>
          <a:bodyPr/>
          <a:lstStyle/>
          <a:p>
            <a:pPr defTabSz="1298447">
              <a:defRPr sz="6248">
                <a:latin typeface="Helvetica"/>
                <a:ea typeface="Helvetica"/>
                <a:cs typeface="Helvetica"/>
                <a:sym typeface="Helvetica"/>
              </a:defRPr>
            </a:pPr>
            <a:r>
              <a:t>What sets minimum size for a beam-heated breakeven-class experiment at R</a:t>
            </a:r>
            <a:r>
              <a:rPr baseline="-5999"/>
              <a:t>M</a:t>
            </a:r>
            <a:r>
              <a:t>=10?</a:t>
            </a:r>
          </a:p>
        </p:txBody>
      </p:sp>
      <p:sp>
        <p:nvSpPr>
          <p:cNvPr id="524" name="Interchange/ballooning beta limit sets density:…"/>
          <p:cNvSpPr txBox="1"/>
          <p:nvPr>
            <p:ph type="body" idx="1"/>
          </p:nvPr>
        </p:nvSpPr>
        <p:spPr>
          <a:xfrm>
            <a:off x="1187995" y="2318292"/>
            <a:ext cx="16199050" cy="11666143"/>
          </a:xfrm>
          <a:prstGeom prst="rect">
            <a:avLst/>
          </a:prstGeom>
        </p:spPr>
        <p:txBody>
          <a:bodyPr/>
          <a:lstStyle/>
          <a:p>
            <a:pPr marL="157734" indent="-157734" defTabSz="1261872">
              <a:spcBef>
                <a:spcPts val="1300"/>
              </a:spcBef>
              <a:buAutoNum type="arabicPeriod" startAt="1"/>
              <a:defRPr sz="4278"/>
            </a:pPr>
            <a:r>
              <a:t>  Interchange/ballooning beta limit sets density: </a:t>
            </a:r>
          </a:p>
          <a:p>
            <a:pPr lvl="1" marL="0" indent="315468" defTabSz="1261872">
              <a:spcBef>
                <a:spcPts val="1300"/>
              </a:spcBef>
              <a:buSzTx/>
              <a:buNone/>
              <a:defRPr sz="4278"/>
            </a:pPr>
            <a:r>
              <a:t>   </a:t>
            </a:r>
            <a14:m>
              <m:oMath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</m:t>
                    </m:r>
                  </m:sub>
                </m:sSub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sSubSup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  <m:sup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3</m:t>
                </m:r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,100</m:t>
                    </m:r>
                    <m:r>
                      <m:rPr>
                        <m:nor/>
                      </m:rP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keV</m:t>
                    </m:r>
                  </m:sub>
                </m:sSub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0.3</m:t>
                </m:r>
              </m:oMath>
            </a14:m>
          </a:p>
          <a:p>
            <a:pPr marL="157734" indent="-157734" defTabSz="1261872">
              <a:spcBef>
                <a:spcPts val="1300"/>
              </a:spcBef>
              <a:buAutoNum type="arabicPeriod" startAt="1"/>
              <a:defRPr sz="4278"/>
            </a:pPr>
            <a:r>
              <a:t>   neutral beam shine through sets plasma radius: </a:t>
            </a:r>
          </a:p>
          <a:p>
            <a:pPr lvl="1" marL="0" indent="315468" defTabSz="1261872">
              <a:spcBef>
                <a:spcPts val="1300"/>
              </a:spcBef>
              <a:buSzTx/>
              <a:buNone/>
              <a:defRPr sz="4278"/>
            </a:pPr>
            <a:r>
              <a:t>  </a:t>
            </a:r>
            <a14:m>
              <m:oMath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</m:t>
                    </m:r>
                  </m:sub>
                </m:sSub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≥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0.42</m:t>
                </m:r>
                <m:sSubSup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,100</m:t>
                    </m:r>
                    <m:r>
                      <m:rPr>
                        <m:nor/>
                      </m:rP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keV</m:t>
                    </m:r>
                  </m:sub>
                  <m:sup>
                    <m:f>
                      <m:fPr>
                        <m:ctrl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sup>
                </m:sSubSup>
              </m:oMath>
            </a14:m>
            <a:r>
              <a:t>  </a:t>
            </a:r>
          </a:p>
          <a:p>
            <a:pPr marL="157734" indent="-157734" defTabSz="1261872">
              <a:spcBef>
                <a:spcPts val="1300"/>
              </a:spcBef>
              <a:buAutoNum type="arabicPeriod" startAt="1"/>
              <a:defRPr sz="4278"/>
            </a:pPr>
            <a:r>
              <a:t>  Kinetic Stability (DCLC) sets normalized plasma size: </a:t>
            </a:r>
          </a:p>
          <a:p>
            <a:pPr lvl="1" marL="0" indent="315468" defTabSz="1261872">
              <a:spcBef>
                <a:spcPts val="1300"/>
              </a:spcBef>
              <a:buSzTx/>
              <a:buNone/>
              <a:defRPr sz="4278"/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den>
                  </m:f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≡</m:t>
                  </m:r>
                  <m:sSub>
                    <m:e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sub>
                  </m:sSub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≈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25</m:t>
                  </m:r>
                  <m:f>
                    <m:fPr>
                      <m:ctrlP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ctrlP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,100</m:t>
                              </m:r>
                              <m:r>
                                <m:rPr>
                                  <m:sty m:val="p"/>
                                </m:rP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keV</m:t>
                              </m:r>
                            </m:sub>
                          </m:sSub>
                        </m:e>
                      </m:rad>
                    </m:den>
                  </m:f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&gt;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25</m:t>
                  </m:r>
                </m:oMath>
              </m:oMathPara>
            </a14:m>
          </a:p>
          <a:p>
            <a:pPr marL="157734" indent="-157734" defTabSz="1261872">
              <a:spcBef>
                <a:spcPts val="1300"/>
              </a:spcBef>
              <a:buAutoNum type="arabicPeriod" startAt="1"/>
              <a:defRPr sz="4278"/>
            </a:pPr>
            <a:r>
              <a:t>FLR stabilization sets plasma length:</a:t>
            </a:r>
          </a:p>
          <a:p>
            <a:pPr lvl="1" marL="0" indent="315468" defTabSz="1261872">
              <a:spcBef>
                <a:spcPts val="1300"/>
              </a:spcBef>
              <a:buSzTx/>
              <a:buNone/>
              <a:defRPr sz="4278"/>
            </a:pPr>
            <a:r>
              <a:t> </a:t>
            </a:r>
            <a14:m>
              <m:oMath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L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12.5</m:t>
                </m:r>
                <m:sSubSup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  <m:sup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sSub>
                  <m:e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  <m:f>
                  <m:fPr>
                    <m:ctrlPr>
                      <a:rPr xmlns:a="http://schemas.openxmlformats.org/drawingml/2006/main" sz="4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Sup>
                      <m:e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,100</m:t>
                        </m:r>
                        <m:r>
                          <m:rPr>
                            <m:nor/>
                          </m:r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keV</m:t>
                        </m:r>
                      </m:sub>
                      <m:sup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num>
                  <m:den>
                    <m:sSubSup>
                      <m:e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e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den>
                </m:f>
                <m:r>
                  <m:rPr>
                    <m:nor/>
                  </m:rP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</a:p>
          <a:p>
            <a:pPr marL="157734" indent="-157734" defTabSz="1261872">
              <a:spcBef>
                <a:spcPts val="1300"/>
              </a:spcBef>
              <a:buAutoNum type="arabicPeriod" startAt="1"/>
              <a:defRPr sz="4278"/>
            </a:pPr>
            <a:r>
              <a:t>Unique solution from 1-3:</a:t>
            </a:r>
          </a:p>
          <a:p>
            <a:pPr lvl="2" marL="0" indent="946403" defTabSz="1261872">
              <a:spcBef>
                <a:spcPts val="1300"/>
              </a:spcBef>
              <a:buSzTx/>
              <a:buNone/>
              <a:defRPr sz="4278"/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≳</m:t>
                  </m:r>
                  <m:f>
                    <m:fPr>
                      <m:ctrlP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,100</m:t>
                          </m:r>
                          <m:r>
                            <m:rPr>
                              <m:sty m:val="p"/>
                            </m:rP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sub>
                      </m:sSub>
                    </m:num>
                    <m:den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den>
                  </m:f>
                  <m:r>
                    <m:rPr>
                      <m:nor/>
                    </m:rP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Tesla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1.4</m:t>
                  </m:r>
                  <m:f>
                    <m:fPr>
                      <m:ctrlP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bSup>
                        <m:e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sub>
                        <m:sup>
                          <m: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num>
                    <m:den>
                      <m:rad>
                        <m:radPr>
                          <m:ctrlPr>
                            <a:rPr xmlns:a="http://schemas.openxmlformats.org/drawingml/2006/main"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,100</m:t>
                              </m:r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xmlns:a="http://schemas.openxmlformats.org/drawingml/2006/main" sz="4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</m:e>
                      </m:rad>
                    </m:den>
                  </m:f>
                  <m:r>
                    <m:rPr>
                      <m:nor/>
                    </m:rP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meters</m:t>
                  </m:r>
                </m:oMath>
              </m:oMathPara>
            </a14:m>
            <a:endParaRPr sz="6200"/>
          </a:p>
        </p:txBody>
      </p:sp>
      <p:graphicFrame>
        <p:nvGraphicFramePr>
          <p:cNvPr id="525" name="Table 1"/>
          <p:cNvGraphicFramePr/>
          <p:nvPr/>
        </p:nvGraphicFramePr>
        <p:xfrm>
          <a:off x="17940866" y="3515234"/>
          <a:ext cx="3859577" cy="481863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923438"/>
                <a:gridCol w="1923438"/>
              </a:tblGrid>
              <a:tr h="600741">
                <a:tc>
                  <a:txBody>
                    <a:bodyPr/>
                    <a:lstStyle/>
                    <a:p>
                      <a:pPr algn="ctr" defTabSz="914400">
                        <a:defRPr i="1"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E</a:t>
                      </a:r>
                      <a:r>
                        <a:rPr baseline="-5999"/>
                        <a:t>b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 keV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i="1"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beta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i="1"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B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 T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i="1"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0.3 m
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i="1"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n</a:t>
                      </a:r>
                      <a:r>
                        <a:rPr baseline="-5999"/>
                        <a:t>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0.9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m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sz="3200">
                          <a:latin typeface="Symbol"/>
                          <a:ea typeface="Symbol"/>
                          <a:cs typeface="Symbol"/>
                          <a:sym typeface="Symbol"/>
                        </a:defRPr>
                      </a:pPr>
                      <a:r>
                        <a:t>N</a:t>
                      </a:r>
                      <a:r>
                        <a:rPr baseline="-5999"/>
                        <a:t>rho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00741">
                <a:tc>
                  <a:txBody>
                    <a:bodyPr/>
                    <a:lstStyle/>
                    <a:p>
                      <a:pPr algn="ctr" defTabSz="914400">
                        <a:defRPr i="1"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P</a:t>
                      </a:r>
                      <a:r>
                        <a:rPr baseline="-5999"/>
                        <a:t>nbi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 MW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526" name="J. Plasma Phys. (2024), vol. 90, 975900101, 2024.…"/>
          <p:cNvSpPr txBox="1"/>
          <p:nvPr/>
        </p:nvSpPr>
        <p:spPr>
          <a:xfrm>
            <a:off x="16465815" y="9518260"/>
            <a:ext cx="7457378" cy="315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i="1"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J. Plasma Phys. </a:t>
            </a:r>
            <a:r>
              <a:rPr i="0"/>
              <a:t>(2024)</a:t>
            </a:r>
            <a:r>
              <a:t>,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t>ol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b="1" i="0"/>
              <a:t>90</a:t>
            </a:r>
            <a:r>
              <a:rPr i="0"/>
              <a:t>, 975900101, 2024.</a:t>
            </a:r>
          </a:p>
          <a:p>
            <a:pPr defTabSz="457200">
              <a:spcBef>
                <a:spcPts val="0"/>
              </a:spcBef>
              <a:defRPr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Published by Cambridge University Press</a:t>
            </a:r>
          </a:p>
          <a:p>
            <a:pPr defTabSz="457200">
              <a:spcBef>
                <a:spcPts val="0"/>
              </a:spcBef>
              <a:defRPr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doi:10.1017/S0022377823001290</a:t>
            </a:r>
          </a:p>
          <a:p>
            <a:pPr defTabSz="457200">
              <a:spcBef>
                <a:spcPts val="0"/>
              </a:spcBef>
              <a:defRPr i="1" sz="17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0"/>
              </a:spcBef>
              <a:defRPr b="1"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Prospects for a high-field, compact break-even</a:t>
            </a:r>
          </a:p>
          <a:p>
            <a:pPr defTabSz="457200">
              <a:spcBef>
                <a:spcPts val="0"/>
              </a:spcBef>
              <a:defRPr b="1"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axisymmetric mirror (BEAM) and applications</a:t>
            </a:r>
          </a:p>
          <a:p>
            <a:pPr defTabSz="457200">
              <a:spcBef>
                <a:spcPts val="0"/>
              </a:spcBef>
              <a:defRPr i="1" sz="19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C.B. Forest 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J.K. Anderson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D. Endrizzi </a:t>
            </a:r>
            <a:r>
              <a:rPr sz="1700">
                <a:solidFill>
                  <a:srgbClr val="0433FF"/>
                </a:solidFill>
              </a:rPr>
              <a:t>2</a:t>
            </a:r>
            <a:r>
              <a:t>, J. Egedal 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S. Frank </a:t>
            </a:r>
            <a:r>
              <a:rPr sz="1700">
                <a:solidFill>
                  <a:srgbClr val="0433FF"/>
                </a:solidFill>
              </a:rPr>
              <a:t>2</a:t>
            </a:r>
            <a:r>
              <a:t>,</a:t>
            </a:r>
          </a:p>
          <a:p>
            <a:pPr defTabSz="457200">
              <a:spcBef>
                <a:spcPts val="0"/>
              </a:spcBef>
              <a:defRPr i="1" sz="19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K. Furlong</a:t>
            </a:r>
            <a:r>
              <a:rPr sz="1700">
                <a:solidFill>
                  <a:srgbClr val="0433FF"/>
                </a:solidFill>
              </a:rPr>
              <a:t>2</a:t>
            </a:r>
            <a:r>
              <a:t>, M. Ialovega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J. Kirch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R.W. Harvey</a:t>
            </a:r>
            <a:r>
              <a:rPr sz="1700">
                <a:solidFill>
                  <a:srgbClr val="0433FF"/>
                </a:solidFill>
              </a:rPr>
              <a:t>3</a:t>
            </a:r>
            <a:r>
              <a:t>, B. Lindley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</a:t>
            </a:r>
          </a:p>
          <a:p>
            <a:pPr defTabSz="457200">
              <a:spcBef>
                <a:spcPts val="0"/>
              </a:spcBef>
              <a:defRPr i="1" sz="195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Yu.V. Petrov</a:t>
            </a:r>
            <a:r>
              <a:rPr sz="1700">
                <a:solidFill>
                  <a:srgbClr val="0433FF"/>
                </a:solidFill>
              </a:rPr>
              <a:t>3</a:t>
            </a:r>
            <a:r>
              <a:t>, J. Pizzo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T. Qian </a:t>
            </a:r>
            <a:r>
              <a:rPr sz="1700">
                <a:solidFill>
                  <a:srgbClr val="0433FF"/>
                </a:solidFill>
              </a:rPr>
              <a:t>4</a:t>
            </a:r>
            <a:r>
              <a:t>, K. Sanwalka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O. Schmitz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J.Wallace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t>, D. Yakovlev</a:t>
            </a:r>
            <a:r>
              <a:rPr sz="1700">
                <a:solidFill>
                  <a:srgbClr val="0433FF"/>
                </a:solidFill>
              </a:rPr>
              <a:t>1 </a:t>
            </a:r>
            <a:r>
              <a:t>and M. Yu</a:t>
            </a:r>
            <a:r>
              <a:rPr sz="1700">
                <a:solidFill>
                  <a:srgbClr val="0433FF"/>
                </a:solidFill>
              </a:rPr>
              <a:t>1</a:t>
            </a:r>
            <a:r>
              <a:rPr sz="1700"/>
              <a:t>,</a:t>
            </a:r>
            <a:r>
              <a:rPr>
                <a:solidFill>
                  <a:srgbClr val="0433FF"/>
                </a:solidFill>
              </a:rPr>
              <a:t>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